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318" r:id="rId4"/>
    <p:sldId id="309" r:id="rId5"/>
    <p:sldId id="319" r:id="rId6"/>
    <p:sldId id="310" r:id="rId7"/>
    <p:sldId id="321" r:id="rId8"/>
    <p:sldId id="317" r:id="rId9"/>
    <p:sldId id="320" r:id="rId10"/>
    <p:sldId id="285" r:id="rId11"/>
    <p:sldId id="296" r:id="rId12"/>
    <p:sldId id="325" r:id="rId13"/>
    <p:sldId id="327" r:id="rId14"/>
    <p:sldId id="324" r:id="rId15"/>
    <p:sldId id="322" r:id="rId16"/>
    <p:sldId id="326" r:id="rId17"/>
    <p:sldId id="328" r:id="rId18"/>
    <p:sldId id="301" r:id="rId19"/>
    <p:sldId id="277" r:id="rId2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81588" autoAdjust="0"/>
  </p:normalViewPr>
  <p:slideViewPr>
    <p:cSldViewPr snapToGrid="0" snapToObjects="1">
      <p:cViewPr varScale="1">
        <p:scale>
          <a:sx n="71" d="100"/>
          <a:sy n="71" d="100"/>
        </p:scale>
        <p:origin x="1430"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BC6C8D0-20C3-4B09-A763-A49D078828FE}" type="datetimeFigureOut">
              <a:rPr lang="en-US"/>
              <a:pPr>
                <a:defRPr/>
              </a:pPr>
              <a:t>8/26/2021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F1C812D-4D10-496D-A2D8-52AEBF0C20AA}" type="slidenum">
              <a:rPr lang="en-US"/>
              <a:pPr>
                <a:defRPr/>
              </a:pPr>
              <a:t>‹#›</a:t>
            </a:fld>
            <a:endParaRPr lang="en-US" dirty="0"/>
          </a:p>
        </p:txBody>
      </p:sp>
    </p:spTree>
    <p:extLst>
      <p:ext uri="{BB962C8B-B14F-4D97-AF65-F5344CB8AC3E}">
        <p14:creationId xmlns:p14="http://schemas.microsoft.com/office/powerpoint/2010/main" val="355198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missioncontrol@ecybermission.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Hello and welcome to an introduction to </a:t>
            </a:r>
            <a:r>
              <a:rPr lang="en-US" altLang="en-US" dirty="0" err="1"/>
              <a:t>eCYBERMISSION</a:t>
            </a:r>
            <a:r>
              <a:rPr lang="en-US" altLang="en-US" dirty="0"/>
              <a:t>. My name is &lt;NAME&gt;, and I am &lt;TITLE&gt;. Today I am going to tell you a little bit about </a:t>
            </a:r>
            <a:r>
              <a:rPr lang="en-US" altLang="en-US" dirty="0" err="1"/>
              <a:t>eCYBERMISSION</a:t>
            </a:r>
            <a:r>
              <a:rPr lang="en-US" altLang="en-US" dirty="0"/>
              <a:t>. If you have any questions you can raise your hand or just wait until the end of the presentation. So, what is </a:t>
            </a:r>
            <a:r>
              <a:rPr lang="en-US" altLang="en-US" dirty="0" err="1"/>
              <a:t>eCYBERMISSION</a:t>
            </a:r>
            <a:r>
              <a:rPr lang="en-US" altLang="en-US" dirty="0"/>
              <a:t>?</a:t>
            </a:r>
          </a:p>
        </p:txBody>
      </p:sp>
      <p:sp>
        <p:nvSpPr>
          <p:cNvPr id="4" name="Slide Number Placeholder 3"/>
          <p:cNvSpPr>
            <a:spLocks noGrp="1"/>
          </p:cNvSpPr>
          <p:nvPr>
            <p:ph type="sldNum" sz="quarter" idx="5"/>
          </p:nvPr>
        </p:nvSpPr>
        <p:spPr/>
        <p:txBody>
          <a:bodyPr/>
          <a:lstStyle/>
          <a:p>
            <a:pPr>
              <a:defRPr/>
            </a:pPr>
            <a:fld id="{997606B7-3F06-4E81-A092-3150C73C0624}"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Registering is simple. All you need to do is head over to the </a:t>
            </a:r>
            <a:r>
              <a:rPr lang="en-US" altLang="en-US" dirty="0" err="1"/>
              <a:t>eCYBERMISSION</a:t>
            </a:r>
            <a:r>
              <a:rPr lang="en-US" altLang="en-US" dirty="0"/>
              <a:t> website, and click on “Register.” Then you will select “Team Advisor” from the drop down menu, and complete the registration. After you are registered your students will</a:t>
            </a:r>
            <a:r>
              <a:rPr lang="en-US" altLang="en-US" baseline="0" dirty="0"/>
              <a:t> be able to register and link their account to yours. This way you’ll be able to put them on teams and monitor the work on the Mission Folder. When your students register, s</a:t>
            </a:r>
            <a:r>
              <a:rPr lang="en-US" altLang="en-US" dirty="0"/>
              <a:t>tep 4 will need to be completed by their parent or guardian. After they are registered it will ask them to link with a Team Advisor, so make sure you are already registered before they are. Since</a:t>
            </a:r>
            <a:r>
              <a:rPr lang="en-US" altLang="en-US" baseline="0" dirty="0"/>
              <a:t> you </a:t>
            </a:r>
            <a:r>
              <a:rPr lang="en-US" altLang="en-US" dirty="0"/>
              <a:t>put them onto a team, make sure you know what they want their team name to be. Once you are registered, you will be able to log in on the </a:t>
            </a:r>
            <a:r>
              <a:rPr lang="en-US" altLang="en-US" dirty="0" err="1"/>
              <a:t>eCYBERMISSION</a:t>
            </a:r>
            <a:r>
              <a:rPr lang="en-US" altLang="en-US" dirty="0"/>
              <a:t> website.</a:t>
            </a:r>
          </a:p>
        </p:txBody>
      </p:sp>
      <p:sp>
        <p:nvSpPr>
          <p:cNvPr id="4" name="Slide Number Placeholder 3"/>
          <p:cNvSpPr>
            <a:spLocks noGrp="1"/>
          </p:cNvSpPr>
          <p:nvPr>
            <p:ph type="sldNum" sz="quarter" idx="5"/>
          </p:nvPr>
        </p:nvSpPr>
        <p:spPr/>
        <p:txBody>
          <a:bodyPr/>
          <a:lstStyle/>
          <a:p>
            <a:pPr>
              <a:defRPr/>
            </a:pPr>
            <a:fld id="{2FD12591-87EE-4778-AF1A-0E605016838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I mentioned, it is up to you to put them on a team. You also need to enter the team’s choice of method (science or engineering). Once you enter all of this the team will have access to their Mission Folder (what we call the submission</a:t>
            </a:r>
            <a:r>
              <a:rPr lang="en-US" altLang="en-US" baseline="0" dirty="0"/>
              <a:t> for the competition)</a:t>
            </a:r>
            <a:r>
              <a:rPr lang="en-US" altLang="en-US" dirty="0"/>
              <a:t>. When you go in it to a specific team, it</a:t>
            </a:r>
            <a:r>
              <a:rPr lang="en-US" altLang="en-US" baseline="0" dirty="0"/>
              <a:t> will</a:t>
            </a:r>
            <a:r>
              <a:rPr lang="en-US" altLang="en-US" dirty="0"/>
              <a:t> look like this. You will see the four different sections at the bottom. Also, note the resources available on the right.</a:t>
            </a:r>
            <a:r>
              <a:rPr lang="en-US" altLang="en-US" baseline="0" dirty="0"/>
              <a:t> Some of these are forms that the team may need to complete, and the Risk Assessment Form is one every team MUST complete.  W</a:t>
            </a:r>
            <a:r>
              <a:rPr lang="en-US" altLang="en-US" dirty="0"/>
              <a:t>e recommend that teams do not have more than one team member in the Mission Folder at a time. The Mission Folder will not update in real time, so if two people are in at the same time, they might lose information they entered. They may even want to do all of your work on a separate document, like the Mission Folder Collaboration Document.</a:t>
            </a:r>
            <a:r>
              <a:rPr lang="en-US" altLang="en-US" baseline="0" dirty="0"/>
              <a:t> This is a Google Doc that can be copied from our Google drive to their own and then the team can work together on. Once it’s complete they’d copy and paste their answers into the Mission Folder to submit. Note that the Mission Verification Section includes a checklist for the team as well as the place for them to write their abstract for their project.</a:t>
            </a:r>
            <a:endParaRPr lang="en-US" altLang="en-US" dirty="0"/>
          </a:p>
        </p:txBody>
      </p:sp>
      <p:sp>
        <p:nvSpPr>
          <p:cNvPr id="4" name="Slide Number Placeholder 3"/>
          <p:cNvSpPr>
            <a:spLocks noGrp="1"/>
          </p:cNvSpPr>
          <p:nvPr>
            <p:ph type="sldNum" sz="quarter" idx="5"/>
          </p:nvPr>
        </p:nvSpPr>
        <p:spPr/>
        <p:txBody>
          <a:bodyPr/>
          <a:lstStyle/>
          <a:p>
            <a:pPr>
              <a:defRPr/>
            </a:pPr>
            <a:fld id="{2A28F752-B5BF-42D2-864A-1698F60A100E}"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you click on “Team Collaboration” you will see the questions for that section. The team simply enters their answers in those text boxes. Also, note that there are </a:t>
            </a:r>
            <a:r>
              <a:rPr lang="en-US" altLang="en-US" dirty="0" smtClean="0"/>
              <a:t>question marks with </a:t>
            </a:r>
            <a:r>
              <a:rPr lang="en-US" altLang="en-US" dirty="0"/>
              <a:t>some of the </a:t>
            </a:r>
            <a:r>
              <a:rPr lang="en-US" altLang="en-US" dirty="0" smtClean="0"/>
              <a:t>questions. </a:t>
            </a:r>
            <a:r>
              <a:rPr lang="en-US" altLang="en-US" dirty="0"/>
              <a:t>If the team is having a tough time answering a particular question, they can click on </a:t>
            </a:r>
            <a:r>
              <a:rPr lang="en-US" altLang="en-US"/>
              <a:t>that </a:t>
            </a:r>
            <a:r>
              <a:rPr lang="en-US" altLang="en-US" smtClean="0"/>
              <a:t>question mark </a:t>
            </a:r>
            <a:r>
              <a:rPr lang="en-US" altLang="en-US" dirty="0"/>
              <a:t>to access a resource that will help them.</a:t>
            </a:r>
          </a:p>
          <a:p>
            <a:r>
              <a:rPr lang="en-US" altLang="en-US" dirty="0"/>
              <a:t>They do not need to complete the entire section in one sitting. They can always save what they have done by clicking the “Save” button at the bottom. But again, remember that if two people have the Mission Folder open at the same time, it will save the what the last person to click “Save” sees. </a:t>
            </a:r>
          </a:p>
        </p:txBody>
      </p:sp>
      <p:sp>
        <p:nvSpPr>
          <p:cNvPr id="4" name="Slide Number Placeholder 3"/>
          <p:cNvSpPr>
            <a:spLocks noGrp="1"/>
          </p:cNvSpPr>
          <p:nvPr>
            <p:ph type="sldNum" sz="quarter" idx="5"/>
          </p:nvPr>
        </p:nvSpPr>
        <p:spPr/>
        <p:txBody>
          <a:bodyPr/>
          <a:lstStyle/>
          <a:p>
            <a:pPr>
              <a:defRPr/>
            </a:pPr>
            <a:fld id="{A183C376-E816-4875-ABA6-F0C495488290}"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Once all of the sections are complete, the main Mission Folder page will look like this. I also want to point out that it is on this screen that they can upload files to the Mission Folder. These would be pictures, graphs, tables, etc. –  really any resources they want to include with your Mission Folder to help the judges better understand what they did. They should always reference these files in your answers too, so the judges know what to look for in the attachments. They can do this at any time, not just when the sections are marked “Complete.”</a:t>
            </a:r>
          </a:p>
          <a:p>
            <a:r>
              <a:rPr lang="en-US" altLang="en-US" dirty="0"/>
              <a:t>Note the “REMINDERS” at the bottom here. The </a:t>
            </a:r>
            <a:r>
              <a:rPr lang="en-US" altLang="en-US" i="1" dirty="0"/>
              <a:t>Mission Verification</a:t>
            </a:r>
            <a:r>
              <a:rPr lang="en-US" altLang="en-US" dirty="0"/>
              <a:t> section includes questions about potentially hazardous biological agents, and testing on vertebrates. If they used any potentially hazardous biological agents or tested on vertebrates, they need to make sure they have the proper forms attached and of course ALWAYS complete and attach the Risk Assessment Form.</a:t>
            </a:r>
          </a:p>
        </p:txBody>
      </p:sp>
      <p:sp>
        <p:nvSpPr>
          <p:cNvPr id="4" name="Slide Number Placeholder 3"/>
          <p:cNvSpPr>
            <a:spLocks noGrp="1"/>
          </p:cNvSpPr>
          <p:nvPr>
            <p:ph type="sldNum" sz="quarter" idx="5"/>
          </p:nvPr>
        </p:nvSpPr>
        <p:spPr/>
        <p:txBody>
          <a:bodyPr/>
          <a:lstStyle/>
          <a:p>
            <a:pPr>
              <a:defRPr/>
            </a:pPr>
            <a:fld id="{F2FD564F-6AC6-492C-88F1-66A15CAD6029}"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Make sure that once they are done with the Mission Folder (or even while they are doing it), they review the rubrics that the judges use to score the folder. Knowing what the judges are looking for and how they score can help the team to get a better score and have an even better chance of winning. They can find these for both science and engineering </a:t>
            </a:r>
            <a:r>
              <a:rPr lang="en-US" altLang="en-US" dirty="0" smtClean="0"/>
              <a:t>in </a:t>
            </a:r>
            <a:r>
              <a:rPr lang="en-US" altLang="en-US"/>
              <a:t>the </a:t>
            </a:r>
            <a:r>
              <a:rPr lang="en-US" altLang="en-US" smtClean="0"/>
              <a:t>Team </a:t>
            </a:r>
            <a:r>
              <a:rPr lang="en-US" altLang="en-US" i="1" smtClean="0"/>
              <a:t>Advisor </a:t>
            </a:r>
            <a:r>
              <a:rPr lang="en-US" altLang="en-US" i="1" dirty="0" smtClean="0"/>
              <a:t>Help Center</a:t>
            </a:r>
            <a:r>
              <a:rPr lang="en-US" altLang="en-US" dirty="0" smtClean="0"/>
              <a:t> on </a:t>
            </a:r>
            <a:r>
              <a:rPr lang="en-US" altLang="en-US" dirty="0"/>
              <a:t>the website, so do not let them miss out on using this valuable resource!</a:t>
            </a:r>
          </a:p>
        </p:txBody>
      </p:sp>
      <p:sp>
        <p:nvSpPr>
          <p:cNvPr id="4" name="Slide Number Placeholder 3"/>
          <p:cNvSpPr>
            <a:spLocks noGrp="1"/>
          </p:cNvSpPr>
          <p:nvPr>
            <p:ph type="sldNum" sz="quarter" idx="5"/>
          </p:nvPr>
        </p:nvSpPr>
        <p:spPr/>
        <p:txBody>
          <a:bodyPr/>
          <a:lstStyle/>
          <a:p>
            <a:pPr>
              <a:defRPr/>
            </a:pPr>
            <a:fld id="{46A1DF5A-A110-4F7B-BF1E-111EBADB766E}"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 and the</a:t>
            </a:r>
            <a:r>
              <a:rPr lang="en-US" altLang="en-US" baseline="0" dirty="0"/>
              <a:t> team</a:t>
            </a:r>
            <a:r>
              <a:rPr lang="en-US" altLang="en-US" dirty="0"/>
              <a:t> will need to be sure that everything is done and submitted by the submission deadline. This changes each year so make sure you check the competition timeline on the website, but it is always around the end of February or the beginning of March. You may choose to make certain parts of the Mission Folder (or the Folder itself) due at specific times. Or maybe the team will set their own deadlines for themselves to make sure they are done on time. But when it is time to submit, that is up to you as the Team Advisor.</a:t>
            </a:r>
          </a:p>
        </p:txBody>
      </p:sp>
      <p:sp>
        <p:nvSpPr>
          <p:cNvPr id="4" name="Slide Number Placeholder 3"/>
          <p:cNvSpPr>
            <a:spLocks noGrp="1"/>
          </p:cNvSpPr>
          <p:nvPr>
            <p:ph type="sldNum" sz="quarter" idx="5"/>
          </p:nvPr>
        </p:nvSpPr>
        <p:spPr/>
        <p:txBody>
          <a:bodyPr/>
          <a:lstStyle/>
          <a:p>
            <a:pPr>
              <a:defRPr/>
            </a:pPr>
            <a:fld id="{FA1B1788-E4AC-44B8-B1E1-3F9D2F075D05}"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you log in to your account, you will be able to access your Mission Folder too. You can read, edit and submit it. You will use the button that says “Submit Mission.” When you click you will either see that the Mission Folder is not complete, or you will complete this</a:t>
            </a:r>
            <a:r>
              <a:rPr lang="en-US" altLang="en-US" baseline="0" dirty="0"/>
              <a:t> checklist much like the one the students needed to complete in the Mission Verification section</a:t>
            </a:r>
            <a:r>
              <a:rPr lang="en-US" altLang="en-US" dirty="0"/>
              <a:t>. If you</a:t>
            </a:r>
            <a:r>
              <a:rPr lang="en-US" altLang="en-US" baseline="0" dirty="0"/>
              <a:t> complete this checklist</a:t>
            </a:r>
            <a:r>
              <a:rPr lang="en-US" altLang="en-US" dirty="0"/>
              <a:t> they will be able to submit the folder. You can also </a:t>
            </a:r>
            <a:r>
              <a:rPr lang="en-US" altLang="en-US" dirty="0" err="1"/>
              <a:t>UNsubmit</a:t>
            </a:r>
            <a:r>
              <a:rPr lang="en-US" altLang="en-US" dirty="0"/>
              <a:t> folders if a team realizes they forgot to include something or needs to make a change, but you can only do that before the submission deadline, and once the team has made the changes they wanted to make, the you will need to resubmit. </a:t>
            </a:r>
          </a:p>
        </p:txBody>
      </p:sp>
      <p:sp>
        <p:nvSpPr>
          <p:cNvPr id="4" name="Slide Number Placeholder 3"/>
          <p:cNvSpPr>
            <a:spLocks noGrp="1"/>
          </p:cNvSpPr>
          <p:nvPr>
            <p:ph type="sldNum" sz="quarter" idx="5"/>
          </p:nvPr>
        </p:nvSpPr>
        <p:spPr/>
        <p:txBody>
          <a:bodyPr/>
          <a:lstStyle/>
          <a:p>
            <a:pPr>
              <a:defRPr/>
            </a:pPr>
            <a:fld id="{BAF657A5-2BD7-4899-ABA8-3BDF159E9DD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students click on “Submit Mission” they will see a note that explains that their Team Advisor must submit the folder. Note that once it is submitted the folder becomes “Read Only,” so you will still be able to see it. If you think you have submitted a folder, but you or the team are still able to edit it, then you have not submitted it yet.</a:t>
            </a:r>
          </a:p>
        </p:txBody>
      </p:sp>
      <p:sp>
        <p:nvSpPr>
          <p:cNvPr id="4" name="Slide Number Placeholder 3"/>
          <p:cNvSpPr>
            <a:spLocks noGrp="1"/>
          </p:cNvSpPr>
          <p:nvPr>
            <p:ph type="sldNum" sz="quarter" idx="5"/>
          </p:nvPr>
        </p:nvSpPr>
        <p:spPr/>
        <p:txBody>
          <a:bodyPr/>
          <a:lstStyle/>
          <a:p>
            <a:pPr>
              <a:defRPr/>
            </a:pPr>
            <a:fld id="{C19F27E3-6B20-43ED-9217-B9AA4408273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And just a quick review of the important dates:</a:t>
            </a:r>
          </a:p>
          <a:p>
            <a:r>
              <a:rPr lang="en-US" altLang="en-US" dirty="0"/>
              <a:t>Each year, registration opens in early August, but teams can actually start working on a project before they register, in fact as early as April! Our early registration deadline is usually in mid-November, and if we are offering STEM kits that year, students will need to be registered and</a:t>
            </a:r>
            <a:r>
              <a:rPr lang="en-US" altLang="en-US" baseline="0" dirty="0"/>
              <a:t> on a complete team (2-4 students) </a:t>
            </a:r>
            <a:r>
              <a:rPr lang="en-US" altLang="en-US" dirty="0"/>
              <a:t>before then to get one (and each student gets their own!). Registration will usually close in mid-December/early January each year, and the projects are due again in late February/early March.</a:t>
            </a:r>
          </a:p>
        </p:txBody>
      </p:sp>
      <p:sp>
        <p:nvSpPr>
          <p:cNvPr id="4" name="Slide Number Placeholder 3"/>
          <p:cNvSpPr>
            <a:spLocks noGrp="1"/>
          </p:cNvSpPr>
          <p:nvPr>
            <p:ph type="sldNum" sz="quarter" idx="5"/>
          </p:nvPr>
        </p:nvSpPr>
        <p:spPr/>
        <p:txBody>
          <a:bodyPr/>
          <a:lstStyle/>
          <a:p>
            <a:pPr>
              <a:defRPr/>
            </a:pPr>
            <a:fld id="{5777B4D4-3498-4640-A66F-3666AD3F809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Hopefully you are excited about </a:t>
            </a:r>
            <a:r>
              <a:rPr lang="en-US" altLang="en-US" dirty="0" err="1"/>
              <a:t>eCYBERMISSION</a:t>
            </a:r>
            <a:r>
              <a:rPr lang="en-US" altLang="en-US" dirty="0"/>
              <a:t>. If you need help or have questions, you can contact Mission Control, our help center, by calling 1-866-GO-CYBER, or you can send them an email at </a:t>
            </a:r>
            <a:r>
              <a:rPr lang="en-US" altLang="en-US" u="sng" dirty="0">
                <a:hlinkClick r:id="rId3"/>
              </a:rPr>
              <a:t>missioncontrol@ecybermission.com</a:t>
            </a:r>
            <a:r>
              <a:rPr lang="en-US" altLang="en-US" dirty="0"/>
              <a:t>. Good luck!</a:t>
            </a:r>
          </a:p>
        </p:txBody>
      </p:sp>
      <p:sp>
        <p:nvSpPr>
          <p:cNvPr id="4" name="Slide Number Placeholder 3"/>
          <p:cNvSpPr>
            <a:spLocks noGrp="1"/>
          </p:cNvSpPr>
          <p:nvPr>
            <p:ph type="sldNum" sz="quarter" idx="5"/>
          </p:nvPr>
        </p:nvSpPr>
        <p:spPr/>
        <p:txBody>
          <a:bodyPr/>
          <a:lstStyle/>
          <a:p>
            <a:pPr>
              <a:defRPr/>
            </a:pPr>
            <a:fld id="{92E522B1-6C5F-4A24-B5E6-61598FE8CE32}"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eCYBERMISSION</a:t>
            </a:r>
            <a:r>
              <a:rPr lang="en-US" altLang="en-US" dirty="0"/>
              <a:t> is a web-based STEM competition that</a:t>
            </a:r>
            <a:r>
              <a:rPr lang="en-US" altLang="en-US" baseline="0" dirty="0"/>
              <a:t> is free to </a:t>
            </a:r>
            <a:r>
              <a:rPr lang="en-US" altLang="en-US" dirty="0"/>
              <a:t>students in grades 6, 7, 8 and 9. Students will work in teams of two – four, and they will choose a problem in their community to explore or try to solve. This is a long-term project, so they will be working on it over days and weeks, not just one class period. But since it is a competition, there are also prizes available.</a:t>
            </a:r>
          </a:p>
        </p:txBody>
      </p:sp>
      <p:sp>
        <p:nvSpPr>
          <p:cNvPr id="4" name="Slide Number Placeholder 3"/>
          <p:cNvSpPr>
            <a:spLocks noGrp="1"/>
          </p:cNvSpPr>
          <p:nvPr>
            <p:ph type="sldNum" sz="quarter" idx="5"/>
          </p:nvPr>
        </p:nvSpPr>
        <p:spPr/>
        <p:txBody>
          <a:bodyPr/>
          <a:lstStyle/>
          <a:p>
            <a:pPr>
              <a:defRPr/>
            </a:pPr>
            <a:fld id="{291C8FDF-A934-4515-996F-50FAE5830D38}"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each state we award a first and second place prize in each grade. Each first-place winning team receives $1,000 per student in savings bonds, and each second-place winning team receives $500 per student. The bonds are purchased at half of the maturity value when they are awarded and then mature to those final values over time. If a team is one of the top three teams in their grade in their region, they would receive another $1,000 per student in savings bonds and the chance to participate in the regional judging. This takes place via a video conference with the judges. If a team is selected as the regional winner in their grade, the team would get another $3,000 per student in savings bonds and an all-expenses paid trip with their Team Advisor (an adult associated</a:t>
            </a:r>
            <a:r>
              <a:rPr lang="en-US" altLang="en-US" baseline="0" dirty="0"/>
              <a:t> with the team, like a teacher or parent)</a:t>
            </a:r>
            <a:r>
              <a:rPr lang="en-US" altLang="en-US" dirty="0"/>
              <a:t> to the Washington, DC area in June to compete in the </a:t>
            </a:r>
            <a:r>
              <a:rPr lang="en-US" altLang="en-US" i="1" dirty="0"/>
              <a:t>National Judging and Educational Event</a:t>
            </a:r>
            <a:r>
              <a:rPr lang="en-US" altLang="en-US" dirty="0"/>
              <a:t>. Here the team would present their project to judges face-to-face, and if they’re selected as their grade’s national winner, the team would get another $6,000 per student. But participating in </a:t>
            </a:r>
            <a:r>
              <a:rPr lang="en-US" altLang="en-US" dirty="0" err="1"/>
              <a:t>eCYBERMISSION</a:t>
            </a:r>
            <a:r>
              <a:rPr lang="en-US" altLang="en-US" dirty="0"/>
              <a:t> is about more than just winning money . . . </a:t>
            </a:r>
          </a:p>
        </p:txBody>
      </p:sp>
      <p:sp>
        <p:nvSpPr>
          <p:cNvPr id="4" name="Slide Number Placeholder 3"/>
          <p:cNvSpPr>
            <a:spLocks noGrp="1"/>
          </p:cNvSpPr>
          <p:nvPr>
            <p:ph type="sldNum" sz="quarter" idx="5"/>
          </p:nvPr>
        </p:nvSpPr>
        <p:spPr/>
        <p:txBody>
          <a:bodyPr/>
          <a:lstStyle/>
          <a:p>
            <a:pPr>
              <a:defRPr/>
            </a:pPr>
            <a:fld id="{AFCD8D0D-D4C2-4C5A-B066-6546FFC8346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Each year we have anywhere from 10 – 20,000 students register for </a:t>
            </a:r>
            <a:r>
              <a:rPr lang="en-US" altLang="en-US" dirty="0" err="1"/>
              <a:t>eCYBERMISSION</a:t>
            </a:r>
            <a:r>
              <a:rPr lang="en-US" altLang="en-US" dirty="0"/>
              <a:t>, and that number keeps going up. This means that the chances of winning, especially at the national level, are not very high. But the chances of learning something from the project are! Completing a project like this will help develop the skills to conduct complete and robust scientific investigations and engineering projects. It will also help students learn how to conduct research and to work well with a group. These are the types of skills that are invaluable in high school, college and beyond. Also, they get to join a new community online – a community of other students in grades 6 – 9 participating in </a:t>
            </a:r>
            <a:r>
              <a:rPr lang="en-US" altLang="en-US" dirty="0" err="1"/>
              <a:t>eCYBERMISSION</a:t>
            </a:r>
            <a:r>
              <a:rPr lang="en-US" altLang="en-US" dirty="0"/>
              <a:t> all across the country and even in other countries around the world. They get to interact with them on the </a:t>
            </a:r>
            <a:r>
              <a:rPr lang="en-US" altLang="en-US" dirty="0" err="1"/>
              <a:t>eCYBERMISION</a:t>
            </a:r>
            <a:r>
              <a:rPr lang="en-US" altLang="en-US" dirty="0"/>
              <a:t> website and via our social media channels like </a:t>
            </a:r>
            <a:r>
              <a:rPr lang="en-US" altLang="en-US" i="1" dirty="0"/>
              <a:t>Facebook</a:t>
            </a:r>
            <a:r>
              <a:rPr lang="en-US" altLang="en-US" dirty="0"/>
              <a:t>, </a:t>
            </a:r>
            <a:r>
              <a:rPr lang="en-US" altLang="en-US" i="1" dirty="0"/>
              <a:t>Instagram</a:t>
            </a:r>
            <a:r>
              <a:rPr lang="en-US" altLang="en-US" dirty="0"/>
              <a:t>, </a:t>
            </a:r>
            <a:r>
              <a:rPr lang="en-US" altLang="en-US" i="1" dirty="0"/>
              <a:t>Twitter</a:t>
            </a:r>
            <a:r>
              <a:rPr lang="en-US" altLang="en-US" dirty="0"/>
              <a:t> and </a:t>
            </a:r>
            <a:r>
              <a:rPr lang="en-US" altLang="en-US" i="1" dirty="0"/>
              <a:t>YouTube</a:t>
            </a:r>
            <a:r>
              <a:rPr lang="en-US" altLang="en-US" dirty="0"/>
              <a:t>. Getting to know these other students will help them form friendships with people they would otherwise never get the chance to know. And do not forget, they are helping THEIR community! </a:t>
            </a:r>
          </a:p>
        </p:txBody>
      </p:sp>
      <p:sp>
        <p:nvSpPr>
          <p:cNvPr id="4" name="Slide Number Placeholder 3"/>
          <p:cNvSpPr>
            <a:spLocks noGrp="1"/>
          </p:cNvSpPr>
          <p:nvPr>
            <p:ph type="sldNum" sz="quarter" idx="5"/>
          </p:nvPr>
        </p:nvSpPr>
        <p:spPr/>
        <p:txBody>
          <a:bodyPr/>
          <a:lstStyle/>
          <a:p>
            <a:pPr>
              <a:defRPr/>
            </a:pPr>
            <a:fld id="{A8C61114-0FDE-43FA-AC8B-75D8CDF3367C}"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eCYBERMISSION</a:t>
            </a:r>
            <a:r>
              <a:rPr lang="en-US" altLang="en-US" dirty="0"/>
              <a:t> projects are different from typical science and engineering fair projects because they are required to be community-based. This means they cannot just choose a random topic – no volcano models nor bridge building. Their projects for </a:t>
            </a:r>
            <a:r>
              <a:rPr lang="en-US" altLang="en-US" dirty="0" err="1"/>
              <a:t>eCYBERMISSION</a:t>
            </a:r>
            <a:r>
              <a:rPr lang="en-US" altLang="en-US" dirty="0"/>
              <a:t> need to be based on actual problems that they and others in their community face every day. They need to  look around them to see what kinds of problems are out there to be explored or solved. They can look in the classroom, the school, the town, the state or maybe even in their own home or backyard! But how do they decide if they want to do a science project or an engineering one?</a:t>
            </a:r>
          </a:p>
        </p:txBody>
      </p:sp>
      <p:sp>
        <p:nvSpPr>
          <p:cNvPr id="4" name="Slide Number Placeholder 3"/>
          <p:cNvSpPr>
            <a:spLocks noGrp="1"/>
          </p:cNvSpPr>
          <p:nvPr>
            <p:ph type="sldNum" sz="quarter" idx="5"/>
          </p:nvPr>
        </p:nvSpPr>
        <p:spPr/>
        <p:txBody>
          <a:bodyPr/>
          <a:lstStyle/>
          <a:p>
            <a:pPr>
              <a:defRPr/>
            </a:pPr>
            <a:fld id="{36EF1F90-3F08-4A8E-95F1-11FA98E62022}"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 might already know this, but there is a simple way to tell the difference between science and engineering when it comes to what they are doing. If they are solving a problem (especially with a device of some kind) then they are doing engineering. If they are answering a question, it is science. So think about the different projects that you’ve had them do in your science classes. Some of them were science. If they had a hypothesis that they tested based on a question they asked (or you told them to ask). Some were engineering if they, instead, designed a prototype or any kind of solution to a problem. But whichever path they choose, they are going to be working in a team.</a:t>
            </a:r>
          </a:p>
        </p:txBody>
      </p:sp>
      <p:sp>
        <p:nvSpPr>
          <p:cNvPr id="4" name="Slide Number Placeholder 3"/>
          <p:cNvSpPr>
            <a:spLocks noGrp="1"/>
          </p:cNvSpPr>
          <p:nvPr>
            <p:ph type="sldNum" sz="quarter" idx="5"/>
          </p:nvPr>
        </p:nvSpPr>
        <p:spPr/>
        <p:txBody>
          <a:bodyPr/>
          <a:lstStyle/>
          <a:p>
            <a:pPr>
              <a:defRPr/>
            </a:pPr>
            <a:fld id="{25C9FF6E-8C60-4BBC-A2E2-219E8966F795}"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Each </a:t>
            </a:r>
            <a:r>
              <a:rPr lang="en-US" altLang="en-US" dirty="0" err="1"/>
              <a:t>eCYBERMISSION</a:t>
            </a:r>
            <a:r>
              <a:rPr lang="en-US" altLang="en-US" dirty="0"/>
              <a:t> team needs to be made up of two to four students. If they are alone, they need to find someone else. If they have five, they need to split into two teams! Working together in a team is something that scientists and engineers do all the time. It is helpful because sometimes different people have different ideas and also because they take something that would be a lot of work for one person and with three or four it becomes much easier to get done. Students can choose to make a team with some friends. Or maybe they will find someone else that is not their friend but shares an interest with them. It is possible that you will assign the</a:t>
            </a:r>
            <a:r>
              <a:rPr lang="en-US" altLang="en-US" baseline="0" dirty="0"/>
              <a:t> students to</a:t>
            </a:r>
            <a:r>
              <a:rPr lang="en-US" altLang="en-US" dirty="0"/>
              <a:t> teams. And they are going to need a team name. Student also need to think of a login name they want to use, but that login name cannot contain their first or last name. OK, so let’s talk about the kinds of projects teams have submitted in past years.</a:t>
            </a:r>
          </a:p>
        </p:txBody>
      </p:sp>
      <p:sp>
        <p:nvSpPr>
          <p:cNvPr id="4" name="Slide Number Placeholder 3"/>
          <p:cNvSpPr>
            <a:spLocks noGrp="1"/>
          </p:cNvSpPr>
          <p:nvPr>
            <p:ph type="sldNum" sz="quarter" idx="5"/>
          </p:nvPr>
        </p:nvSpPr>
        <p:spPr/>
        <p:txBody>
          <a:bodyPr/>
          <a:lstStyle/>
          <a:p>
            <a:pPr>
              <a:defRPr/>
            </a:pPr>
            <a:fld id="{31BCAE76-6417-48BD-A3E5-B459467B9515}"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is a list of some of the projects that have won </a:t>
            </a:r>
            <a:r>
              <a:rPr lang="en-US" altLang="en-US" dirty="0" err="1"/>
              <a:t>eCYBERMISSION</a:t>
            </a:r>
            <a:r>
              <a:rPr lang="en-US" altLang="en-US" dirty="0"/>
              <a:t> national prizes. You can see that they are very different subjects, but what they all had in common was that the teams completed their projects thoroughly and explained each and every thing they did to the judges. Not all of these projects were successful and not all of their hypotheses were proven correct, but that is not what doing a science or engineering project is about. It is about following the process even if it means it does not work the way you hope it will and learning from that failure. Scientists and engineers use their failures as ways to know what to try in the future, and your students should too! So how should they go about choosing a topic for your project?</a:t>
            </a:r>
          </a:p>
        </p:txBody>
      </p:sp>
      <p:sp>
        <p:nvSpPr>
          <p:cNvPr id="4" name="Slide Number Placeholder 3"/>
          <p:cNvSpPr>
            <a:spLocks noGrp="1"/>
          </p:cNvSpPr>
          <p:nvPr>
            <p:ph type="sldNum" sz="quarter" idx="5"/>
          </p:nvPr>
        </p:nvSpPr>
        <p:spPr/>
        <p:txBody>
          <a:bodyPr/>
          <a:lstStyle/>
          <a:p>
            <a:pPr>
              <a:defRPr/>
            </a:pPr>
            <a:fld id="{F403F211-EF9B-4451-9159-E154F20414E9}"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Choosing a topic can be a real challenge, especially when you can choose anything you want. So have them take a moment to think about it. Have them ask themselves these questions: What interests you? What problems do you see in your classroom, school, town, etc.? Have them try watching the news, reading the newspaper, asking friends and family what they see as problems. Have them try to come up with a lot of different ideas, so if when they start exploring them they find that some are too big to tackle or they do not have the resources to explore them, they can move on to something else. But whatever they want to explore, you and they are going to need to be registered.</a:t>
            </a:r>
          </a:p>
          <a:p>
            <a:endParaRPr lang="en-US" altLang="en-US" dirty="0"/>
          </a:p>
        </p:txBody>
      </p:sp>
      <p:sp>
        <p:nvSpPr>
          <p:cNvPr id="4" name="Slide Number Placeholder 3"/>
          <p:cNvSpPr>
            <a:spLocks noGrp="1"/>
          </p:cNvSpPr>
          <p:nvPr>
            <p:ph type="sldNum" sz="quarter" idx="5"/>
          </p:nvPr>
        </p:nvSpPr>
        <p:spPr/>
        <p:txBody>
          <a:bodyPr/>
          <a:lstStyle/>
          <a:p>
            <a:pPr>
              <a:defRPr/>
            </a:pPr>
            <a:fld id="{2AF6A439-E30C-496D-8A4B-C0CC1012B5A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1218406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p:cNvCxnSpPr>
          <p:nvPr userDrawn="1"/>
        </p:nvCxnSpPr>
        <p:spPr>
          <a:xfrm>
            <a:off x="5194300" y="2286000"/>
            <a:ext cx="0" cy="2813050"/>
          </a:xfrm>
          <a:prstGeom prst="line">
            <a:avLst/>
          </a:prstGeom>
          <a:ln w="76200"/>
        </p:spPr>
        <p:style>
          <a:lnRef idx="2">
            <a:schemeClr val="accent2"/>
          </a:lnRef>
          <a:fillRef idx="0">
            <a:schemeClr val="accent2"/>
          </a:fillRef>
          <a:effectRef idx="1">
            <a:schemeClr val="accent2"/>
          </a:effectRef>
          <a:fontRef idx="minor">
            <a:schemeClr val="tx1"/>
          </a:fontRef>
        </p:style>
      </p:cxn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2413" y="476250"/>
            <a:ext cx="2662237"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540195" y="2286294"/>
            <a:ext cx="5923005" cy="1757799"/>
          </a:xfrm>
        </p:spPr>
        <p:txBody>
          <a:bodyPr/>
          <a:lstStyle>
            <a:lvl1pPr algn="l">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36714" y="4702660"/>
            <a:ext cx="5923006" cy="401551"/>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p:cNvSpPr>
            <a:spLocks noGrp="1"/>
          </p:cNvSpPr>
          <p:nvPr>
            <p:ph type="body" sz="quarter" idx="10"/>
          </p:nvPr>
        </p:nvSpPr>
        <p:spPr>
          <a:xfrm>
            <a:off x="5534044" y="4044093"/>
            <a:ext cx="5929156" cy="514201"/>
          </a:xfrm>
        </p:spPr>
        <p:txBody>
          <a:bodyPr/>
          <a:lstStyle>
            <a:lvl1pPr marL="0" indent="0">
              <a:buNone/>
              <a:defRPr b="1" i="0">
                <a:solidFill>
                  <a:schemeClr val="accent2"/>
                </a:solidFill>
                <a:latin typeface="Arial Narrow" panose="020B0604020202020204" pitchFamily="34" charset="0"/>
                <a:cs typeface="Arial Narrow" panose="020B0604020202020204" pitchFamily="34" charset="0"/>
              </a:defRPr>
            </a:lvl1pPr>
            <a:lvl2pPr marL="457200" indent="0">
              <a:buNone/>
              <a:defRPr b="1" i="0">
                <a:solidFill>
                  <a:schemeClr val="accent2"/>
                </a:solidFill>
                <a:latin typeface="Arial Narrow" panose="020B0604020202020204" pitchFamily="34" charset="0"/>
                <a:cs typeface="Arial Narrow" panose="020B0604020202020204" pitchFamily="34" charset="0"/>
              </a:defRPr>
            </a:lvl2pPr>
            <a:lvl3pPr marL="914400" indent="0">
              <a:buNone/>
              <a:defRPr b="1" i="0">
                <a:solidFill>
                  <a:schemeClr val="accent2"/>
                </a:solidFill>
                <a:latin typeface="Arial Narrow" panose="020B0604020202020204" pitchFamily="34" charset="0"/>
                <a:cs typeface="Arial Narrow" panose="020B0604020202020204" pitchFamily="34" charset="0"/>
              </a:defRPr>
            </a:lvl3pPr>
            <a:lvl4pPr marL="1371600" indent="0">
              <a:buNone/>
              <a:defRPr b="1" i="0">
                <a:solidFill>
                  <a:schemeClr val="accent2"/>
                </a:solidFill>
                <a:latin typeface="Arial Narrow" panose="020B0604020202020204" pitchFamily="34" charset="0"/>
                <a:cs typeface="Arial Narrow" panose="020B0604020202020204" pitchFamily="34" charset="0"/>
              </a:defRPr>
            </a:lvl4pPr>
            <a:lvl5pPr marL="1828800" indent="0">
              <a:buNone/>
              <a:defRPr b="1" i="0">
                <a:solidFill>
                  <a:schemeClr val="accent2"/>
                </a:solidFill>
                <a:latin typeface="Arial Narrow" panose="020B0604020202020204" pitchFamily="34" charset="0"/>
                <a:cs typeface="Arial Narrow"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11"/>
          </p:nvPr>
        </p:nvSpPr>
        <p:spPr>
          <a:xfrm>
            <a:off x="5534043" y="4429576"/>
            <a:ext cx="5984819" cy="330681"/>
          </a:xfrm>
        </p:spPr>
        <p:txBody>
          <a:bodyPr>
            <a:noAutofit/>
          </a:bodyPr>
          <a:lstStyle>
            <a:lvl1pPr marL="0" indent="0">
              <a:buNone/>
              <a:defRPr sz="1600" b="1" i="0">
                <a:solidFill>
                  <a:schemeClr val="accent2"/>
                </a:solidFill>
                <a:latin typeface="Arial Narrow" panose="020B0604020202020204" pitchFamily="34" charset="0"/>
                <a:cs typeface="Arial Narrow" panose="020B0604020202020204" pitchFamily="34" charset="0"/>
              </a:defRPr>
            </a:lvl1pPr>
            <a:lvl2pPr marL="457200" indent="0">
              <a:buNone/>
              <a:defRPr sz="1400" b="1" i="0">
                <a:solidFill>
                  <a:schemeClr val="accent2"/>
                </a:solidFill>
                <a:latin typeface="Arial Narrow" panose="020B0604020202020204" pitchFamily="34" charset="0"/>
                <a:cs typeface="Arial Narrow" panose="020B0604020202020204" pitchFamily="34" charset="0"/>
              </a:defRPr>
            </a:lvl2pPr>
            <a:lvl3pPr marL="914400" indent="0">
              <a:buNone/>
              <a:defRPr sz="1200" b="1" i="0">
                <a:solidFill>
                  <a:schemeClr val="accent2"/>
                </a:solidFill>
                <a:latin typeface="Arial Narrow" panose="020B0604020202020204" pitchFamily="34" charset="0"/>
                <a:cs typeface="Arial Narrow" panose="020B0604020202020204" pitchFamily="34" charset="0"/>
              </a:defRPr>
            </a:lvl3pPr>
            <a:lvl4pPr marL="1371600" indent="0">
              <a:buNone/>
              <a:defRPr sz="1100" b="1" i="0">
                <a:solidFill>
                  <a:schemeClr val="accent2"/>
                </a:solidFill>
                <a:latin typeface="Arial Narrow" panose="020B0604020202020204" pitchFamily="34" charset="0"/>
                <a:cs typeface="Arial Narrow" panose="020B0604020202020204" pitchFamily="34" charset="0"/>
              </a:defRPr>
            </a:lvl4pPr>
            <a:lvl5pPr marL="1828800" indent="0">
              <a:buNone/>
              <a:defRPr sz="1100" b="1" i="0">
                <a:solidFill>
                  <a:schemeClr val="accent2"/>
                </a:solidFill>
                <a:latin typeface="Arial Narrow" panose="020B0604020202020204" pitchFamily="34" charset="0"/>
                <a:cs typeface="Arial Narrow"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2"/>
          </p:nvPr>
        </p:nvSpPr>
        <p:spPr>
          <a:xfrm>
            <a:off x="-10134" y="4461"/>
            <a:ext cx="4744991" cy="6853539"/>
          </a:xfrm>
        </p:spPr>
        <p:txBody>
          <a:bodyPr rtlCol="0">
            <a:normAutofit/>
          </a:bodyPr>
          <a:lstStyle/>
          <a:p>
            <a:pPr lvl="0"/>
            <a:endParaRPr lang="en-US" noProof="0" dirty="0"/>
          </a:p>
        </p:txBody>
      </p:sp>
    </p:spTree>
    <p:extLst>
      <p:ext uri="{BB962C8B-B14F-4D97-AF65-F5344CB8AC3E}">
        <p14:creationId xmlns:p14="http://schemas.microsoft.com/office/powerpoint/2010/main" val="2136739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RENTICESHIP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07138"/>
            <a:ext cx="121920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30455" y="197484"/>
            <a:ext cx="9588241" cy="639040"/>
          </a:xfrm>
        </p:spPr>
        <p:txBody>
          <a:bodyPr>
            <a:noAutofit/>
          </a:bodyPr>
          <a:lstStyle>
            <a:lvl1pPr>
              <a:defRPr sz="32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3"/>
          </p:nvPr>
        </p:nvSpPr>
        <p:spPr>
          <a:xfrm>
            <a:off x="452488" y="4498602"/>
            <a:ext cx="8088197" cy="1678362"/>
          </a:xfrm>
        </p:spPr>
        <p:txBody>
          <a:bodyPr anchor="ct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4"/>
          </p:nvPr>
        </p:nvSpPr>
        <p:spPr>
          <a:xfrm>
            <a:off x="452488" y="1212638"/>
            <a:ext cx="11266208" cy="3088480"/>
          </a:xfrm>
        </p:spPr>
        <p:txBody>
          <a:bodyPr rtlCol="0">
            <a:normAutofit/>
          </a:bodyPr>
          <a:lstStyle/>
          <a:p>
            <a:pPr lvl="0"/>
            <a:endParaRPr lang="en-US" noProof="0" dirty="0"/>
          </a:p>
        </p:txBody>
      </p:sp>
      <p:sp>
        <p:nvSpPr>
          <p:cNvPr id="13" name="Text Placeholder 13"/>
          <p:cNvSpPr>
            <a:spLocks noGrp="1"/>
          </p:cNvSpPr>
          <p:nvPr>
            <p:ph type="body" sz="quarter" idx="15"/>
          </p:nvPr>
        </p:nvSpPr>
        <p:spPr>
          <a:xfrm>
            <a:off x="452487" y="6461208"/>
            <a:ext cx="2895600" cy="214313"/>
          </a:xfrm>
        </p:spPr>
        <p:txBody>
          <a:bodyPr>
            <a:noAutofit/>
          </a:bodyPr>
          <a:lstStyle>
            <a:lvl1pPr marL="0" indent="0">
              <a:buNone/>
              <a:defRPr sz="1000">
                <a:solidFill>
                  <a:schemeClr val="tx1"/>
                </a:solidFill>
              </a:defRPr>
            </a:lvl1pPr>
            <a:lvl2pPr marL="457200" indent="0">
              <a:buNone/>
              <a:defRPr sz="1000">
                <a:solidFill>
                  <a:schemeClr val="tx1"/>
                </a:solidFill>
              </a:defRPr>
            </a:lvl2pPr>
            <a:lvl3pPr marL="914400" indent="0">
              <a:buNone/>
              <a:defRPr sz="100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6"/>
          </p:nvPr>
        </p:nvSpPr>
        <p:spPr>
          <a:xfrm>
            <a:off x="10988675" y="6480175"/>
            <a:ext cx="730250" cy="214313"/>
          </a:xfrm>
        </p:spPr>
        <p:txBody>
          <a:bodyPr/>
          <a:lstStyle>
            <a:lvl1pPr>
              <a:defRPr>
                <a:solidFill>
                  <a:schemeClr val="tx1"/>
                </a:solidFill>
              </a:defRPr>
            </a:lvl1pPr>
          </a:lstStyle>
          <a:p>
            <a:pPr>
              <a:defRPr/>
            </a:pPr>
            <a:fld id="{3929C759-2DD9-4E12-B30B-773FE7A26472}" type="slidenum">
              <a:rPr lang="en-US"/>
              <a:pPr>
                <a:defRPr/>
              </a:pPr>
              <a:t>‹#›</a:t>
            </a:fld>
            <a:endParaRPr lang="en-US" dirty="0"/>
          </a:p>
        </p:txBody>
      </p:sp>
    </p:spTree>
    <p:extLst>
      <p:ext uri="{BB962C8B-B14F-4D97-AF65-F5344CB8AC3E}">
        <p14:creationId xmlns:p14="http://schemas.microsoft.com/office/powerpoint/2010/main" val="75179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OLARSHIPS &amp; GRANT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07138"/>
            <a:ext cx="121920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30455" y="197484"/>
            <a:ext cx="9588241" cy="639040"/>
          </a:xfrm>
        </p:spPr>
        <p:txBody>
          <a:bodyPr>
            <a:noAutofit/>
          </a:bodyPr>
          <a:lstStyle>
            <a:lvl1pPr>
              <a:defRPr sz="32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3"/>
          </p:nvPr>
        </p:nvSpPr>
        <p:spPr>
          <a:xfrm>
            <a:off x="452488" y="4498602"/>
            <a:ext cx="8088197" cy="1678362"/>
          </a:xfrm>
        </p:spPr>
        <p:txBody>
          <a:bodyPr anchor="ct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4"/>
          </p:nvPr>
        </p:nvSpPr>
        <p:spPr>
          <a:xfrm>
            <a:off x="452488" y="1212638"/>
            <a:ext cx="11266208" cy="3088480"/>
          </a:xfrm>
        </p:spPr>
        <p:txBody>
          <a:bodyPr rtlCol="0">
            <a:normAutofit/>
          </a:bodyPr>
          <a:lstStyle/>
          <a:p>
            <a:pPr lvl="0"/>
            <a:endParaRPr lang="en-US" noProof="0" dirty="0"/>
          </a:p>
        </p:txBody>
      </p:sp>
      <p:sp>
        <p:nvSpPr>
          <p:cNvPr id="10" name="Text Placeholder 13"/>
          <p:cNvSpPr>
            <a:spLocks noGrp="1"/>
          </p:cNvSpPr>
          <p:nvPr>
            <p:ph type="body" sz="quarter" idx="15"/>
          </p:nvPr>
        </p:nvSpPr>
        <p:spPr>
          <a:xfrm>
            <a:off x="452487" y="6461208"/>
            <a:ext cx="2895600" cy="214313"/>
          </a:xfrm>
        </p:spPr>
        <p:txBody>
          <a:bodyPr>
            <a:noAutofit/>
          </a:bodyPr>
          <a:lstStyle>
            <a:lvl1pPr marL="0" indent="0">
              <a:buNone/>
              <a:defRPr sz="1000">
                <a:solidFill>
                  <a:schemeClr val="tx1"/>
                </a:solidFill>
              </a:defRPr>
            </a:lvl1pPr>
            <a:lvl2pPr marL="457200" indent="0">
              <a:buNone/>
              <a:defRPr sz="1000">
                <a:solidFill>
                  <a:schemeClr val="tx1"/>
                </a:solidFill>
              </a:defRPr>
            </a:lvl2pPr>
            <a:lvl3pPr marL="914400" indent="0">
              <a:buNone/>
              <a:defRPr sz="100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6"/>
          </p:nvPr>
        </p:nvSpPr>
        <p:spPr>
          <a:xfrm>
            <a:off x="10988675" y="6480175"/>
            <a:ext cx="730250" cy="214313"/>
          </a:xfrm>
        </p:spPr>
        <p:txBody>
          <a:bodyPr/>
          <a:lstStyle>
            <a:lvl1pPr>
              <a:defRPr>
                <a:solidFill>
                  <a:schemeClr val="tx1"/>
                </a:solidFill>
              </a:defRPr>
            </a:lvl1pPr>
          </a:lstStyle>
          <a:p>
            <a:pPr>
              <a:defRPr/>
            </a:pPr>
            <a:fld id="{CBE743A4-00C5-4CCE-A0FD-651BD41033D5}" type="slidenum">
              <a:rPr lang="en-US"/>
              <a:pPr>
                <a:defRPr/>
              </a:pPr>
              <a:t>‹#›</a:t>
            </a:fld>
            <a:endParaRPr lang="en-US" dirty="0"/>
          </a:p>
        </p:txBody>
      </p:sp>
    </p:spTree>
    <p:extLst>
      <p:ext uri="{BB962C8B-B14F-4D97-AF65-F5344CB8AC3E}">
        <p14:creationId xmlns:p14="http://schemas.microsoft.com/office/powerpoint/2010/main" val="295833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a:cxnSpLocks/>
          </p:cNvCxnSpPr>
          <p:nvPr userDrawn="1"/>
        </p:nvCxnSpPr>
        <p:spPr>
          <a:xfrm>
            <a:off x="706438" y="2957513"/>
            <a:ext cx="0" cy="2111375"/>
          </a:xfrm>
          <a:prstGeom prst="line">
            <a:avLst/>
          </a:prstGeom>
          <a:ln w="76200"/>
        </p:spPr>
        <p:style>
          <a:lnRef idx="2">
            <a:schemeClr val="accent2"/>
          </a:lnRef>
          <a:fillRef idx="0">
            <a:schemeClr val="accent2"/>
          </a:fillRef>
          <a:effectRef idx="1">
            <a:schemeClr val="accent2"/>
          </a:effectRef>
          <a:fontRef idx="minor">
            <a:schemeClr val="tx1"/>
          </a:fontRef>
        </p:style>
      </p:cxnSp>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4550" y="725488"/>
            <a:ext cx="26638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
          <p:cNvGrpSpPr>
            <a:grpSpLocks/>
          </p:cNvGrpSpPr>
          <p:nvPr userDrawn="1"/>
        </p:nvGrpSpPr>
        <p:grpSpPr bwMode="auto">
          <a:xfrm>
            <a:off x="8216900" y="5708650"/>
            <a:ext cx="3584575" cy="708025"/>
            <a:chOff x="8291383" y="5597611"/>
            <a:chExt cx="3583461" cy="707104"/>
          </a:xfrm>
        </p:grpSpPr>
        <p:sp>
          <p:nvSpPr>
            <p:cNvPr id="7" name="TextBox 6"/>
            <p:cNvSpPr txBox="1">
              <a:spLocks noChangeArrowheads="1"/>
            </p:cNvSpPr>
            <p:nvPr userDrawn="1"/>
          </p:nvSpPr>
          <p:spPr bwMode="auto">
            <a:xfrm>
              <a:off x="8291383" y="5597611"/>
              <a:ext cx="3583461" cy="70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ts val="2400"/>
                </a:lnSpc>
                <a:defRPr/>
              </a:pPr>
              <a:r>
                <a:rPr lang="en-US" altLang="en-US" dirty="0">
                  <a:solidFill>
                    <a:schemeClr val="bg1"/>
                  </a:solidFill>
                </a:rPr>
                <a:t>To learn more visit </a:t>
              </a:r>
              <a:r>
                <a:rPr lang="en-US" altLang="en-US" b="1" dirty="0">
                  <a:solidFill>
                    <a:schemeClr val="accent2"/>
                  </a:solidFill>
                </a:rPr>
                <a:t>usaeop.com</a:t>
              </a:r>
            </a:p>
            <a:p>
              <a:pPr algn="r">
                <a:lnSpc>
                  <a:spcPts val="2400"/>
                </a:lnSpc>
                <a:defRPr/>
              </a:pPr>
              <a:r>
                <a:rPr lang="en-US" altLang="en-US" dirty="0">
                  <a:solidFill>
                    <a:schemeClr val="bg1"/>
                  </a:solidFill>
                </a:rPr>
                <a:t>goAEOP            USAEOP</a:t>
              </a:r>
            </a:p>
          </p:txBody>
        </p:sp>
        <p:pic>
          <p:nvPicPr>
            <p:cNvPr id="8"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65698" y="5919907"/>
              <a:ext cx="348804" cy="34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474503" y="5919907"/>
              <a:ext cx="348804" cy="34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195869" y="5926018"/>
              <a:ext cx="348804" cy="348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1053036" y="2939810"/>
            <a:ext cx="5923005" cy="2147306"/>
          </a:xfrm>
        </p:spPr>
        <p:txBody>
          <a:bodyPr/>
          <a:lstStyle>
            <a:lvl1pPr algn="l">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2200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WIDTH">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07138"/>
            <a:ext cx="121920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30455" y="197484"/>
            <a:ext cx="9588241" cy="639040"/>
          </a:xfrm>
        </p:spPr>
        <p:txBody>
          <a:bodyPr>
            <a:noAutofit/>
          </a:bodyPr>
          <a:lstStyle>
            <a:lvl1pPr>
              <a:defRPr sz="32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2487" y="1291472"/>
            <a:ext cx="11266209" cy="48854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3"/>
          <p:cNvSpPr>
            <a:spLocks noGrp="1"/>
          </p:cNvSpPr>
          <p:nvPr>
            <p:ph type="body" sz="quarter" idx="15"/>
          </p:nvPr>
        </p:nvSpPr>
        <p:spPr>
          <a:xfrm>
            <a:off x="452487" y="6461208"/>
            <a:ext cx="2895600" cy="214313"/>
          </a:xfrm>
        </p:spPr>
        <p:txBody>
          <a:bodyPr>
            <a:noAutofit/>
          </a:bodyPr>
          <a:lstStyle>
            <a:lvl1pPr marL="0" indent="0">
              <a:buNone/>
              <a:defRPr sz="1000">
                <a:solidFill>
                  <a:schemeClr val="tx1"/>
                </a:solidFill>
              </a:defRPr>
            </a:lvl1pPr>
            <a:lvl2pPr marL="457200" indent="0">
              <a:buNone/>
              <a:defRPr sz="1000">
                <a:solidFill>
                  <a:schemeClr val="tx1"/>
                </a:solidFill>
              </a:defRPr>
            </a:lvl2pPr>
            <a:lvl3pPr marL="914400" indent="0">
              <a:buNone/>
              <a:defRPr sz="100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6"/>
          </p:nvPr>
        </p:nvSpPr>
        <p:spPr>
          <a:xfrm>
            <a:off x="10988675" y="6480175"/>
            <a:ext cx="730250" cy="214313"/>
          </a:xfrm>
        </p:spPr>
        <p:txBody>
          <a:bodyPr/>
          <a:lstStyle>
            <a:lvl1pPr>
              <a:defRPr>
                <a:solidFill>
                  <a:schemeClr val="tx1"/>
                </a:solidFill>
              </a:defRPr>
            </a:lvl1pPr>
          </a:lstStyle>
          <a:p>
            <a:pPr>
              <a:defRPr/>
            </a:pPr>
            <a:fld id="{A135A400-1476-4A90-8B1A-B007F7C1240E}" type="slidenum">
              <a:rPr lang="en-US"/>
              <a:pPr>
                <a:defRPr/>
              </a:pPr>
              <a:t>‹#›</a:t>
            </a:fld>
            <a:endParaRPr lang="en-US" dirty="0"/>
          </a:p>
        </p:txBody>
      </p:sp>
    </p:spTree>
    <p:extLst>
      <p:ext uri="{BB962C8B-B14F-4D97-AF65-F5344CB8AC3E}">
        <p14:creationId xmlns:p14="http://schemas.microsoft.com/office/powerpoint/2010/main" val="377095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07138"/>
            <a:ext cx="121920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30455" y="197484"/>
            <a:ext cx="9588241" cy="639040"/>
          </a:xfrm>
        </p:spPr>
        <p:txBody>
          <a:bodyPr>
            <a:noAutofit/>
          </a:bodyPr>
          <a:lstStyle>
            <a:lvl1pPr>
              <a:defRPr sz="32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2488" y="1291472"/>
            <a:ext cx="5420412" cy="48854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6298284" y="1291472"/>
            <a:ext cx="5420412" cy="488549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
          <p:cNvSpPr>
            <a:spLocks noGrp="1"/>
          </p:cNvSpPr>
          <p:nvPr>
            <p:ph type="body" sz="quarter" idx="15"/>
          </p:nvPr>
        </p:nvSpPr>
        <p:spPr>
          <a:xfrm>
            <a:off x="452487" y="6461208"/>
            <a:ext cx="2895600" cy="214313"/>
          </a:xfrm>
        </p:spPr>
        <p:txBody>
          <a:bodyPr>
            <a:noAutofit/>
          </a:bodyPr>
          <a:lstStyle>
            <a:lvl1pPr marL="0" indent="0">
              <a:buNone/>
              <a:defRPr sz="1000">
                <a:solidFill>
                  <a:schemeClr val="tx1"/>
                </a:solidFill>
              </a:defRPr>
            </a:lvl1pPr>
            <a:lvl2pPr marL="457200" indent="0">
              <a:buNone/>
              <a:defRPr sz="1000">
                <a:solidFill>
                  <a:schemeClr val="tx1"/>
                </a:solidFill>
              </a:defRPr>
            </a:lvl2pPr>
            <a:lvl3pPr marL="914400" indent="0">
              <a:buNone/>
              <a:defRPr sz="100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p:cNvSpPr>
            <a:spLocks noGrp="1"/>
          </p:cNvSpPr>
          <p:nvPr>
            <p:ph type="sldNum" sz="quarter" idx="16"/>
          </p:nvPr>
        </p:nvSpPr>
        <p:spPr>
          <a:xfrm>
            <a:off x="10988675" y="6480175"/>
            <a:ext cx="730250" cy="214313"/>
          </a:xfrm>
        </p:spPr>
        <p:txBody>
          <a:bodyPr/>
          <a:lstStyle>
            <a:lvl1pPr>
              <a:defRPr>
                <a:solidFill>
                  <a:schemeClr val="tx1"/>
                </a:solidFill>
              </a:defRPr>
            </a:lvl1pPr>
          </a:lstStyle>
          <a:p>
            <a:pPr>
              <a:defRPr/>
            </a:pPr>
            <a:fld id="{CCBB167B-26B1-4A40-BE0F-5B5D24ECA168}" type="slidenum">
              <a:rPr lang="en-US"/>
              <a:pPr>
                <a:defRPr/>
              </a:pPr>
              <a:t>‹#›</a:t>
            </a:fld>
            <a:endParaRPr lang="en-US" dirty="0"/>
          </a:p>
        </p:txBody>
      </p:sp>
    </p:spTree>
    <p:extLst>
      <p:ext uri="{BB962C8B-B14F-4D97-AF65-F5344CB8AC3E}">
        <p14:creationId xmlns:p14="http://schemas.microsoft.com/office/powerpoint/2010/main" val="1904098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07138"/>
            <a:ext cx="121920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30455" y="197484"/>
            <a:ext cx="9588241" cy="639040"/>
          </a:xfrm>
        </p:spPr>
        <p:txBody>
          <a:bodyPr>
            <a:noAutofit/>
          </a:bodyPr>
          <a:lstStyle>
            <a:lvl1pPr>
              <a:defRPr sz="32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0" name="Text Placeholder 13"/>
          <p:cNvSpPr>
            <a:spLocks noGrp="1"/>
          </p:cNvSpPr>
          <p:nvPr>
            <p:ph type="body" sz="quarter" idx="15"/>
          </p:nvPr>
        </p:nvSpPr>
        <p:spPr>
          <a:xfrm>
            <a:off x="452487" y="6461208"/>
            <a:ext cx="2895600" cy="214313"/>
          </a:xfrm>
        </p:spPr>
        <p:txBody>
          <a:bodyPr>
            <a:noAutofit/>
          </a:bodyPr>
          <a:lstStyle>
            <a:lvl1pPr marL="0" indent="0">
              <a:buNone/>
              <a:defRPr sz="1000">
                <a:solidFill>
                  <a:schemeClr val="tx1"/>
                </a:solidFill>
              </a:defRPr>
            </a:lvl1pPr>
            <a:lvl2pPr marL="457200" indent="0">
              <a:buNone/>
              <a:defRPr sz="1000">
                <a:solidFill>
                  <a:schemeClr val="tx1"/>
                </a:solidFill>
              </a:defRPr>
            </a:lvl2pPr>
            <a:lvl3pPr marL="914400" indent="0">
              <a:buNone/>
              <a:defRPr sz="100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6"/>
          </p:nvPr>
        </p:nvSpPr>
        <p:spPr>
          <a:xfrm>
            <a:off x="10988675" y="6480175"/>
            <a:ext cx="730250" cy="214313"/>
          </a:xfrm>
        </p:spPr>
        <p:txBody>
          <a:bodyPr/>
          <a:lstStyle>
            <a:lvl1pPr>
              <a:defRPr>
                <a:solidFill>
                  <a:schemeClr val="tx1"/>
                </a:solidFill>
              </a:defRPr>
            </a:lvl1pPr>
          </a:lstStyle>
          <a:p>
            <a:pPr>
              <a:defRPr/>
            </a:pPr>
            <a:fld id="{A5B4AE2D-65BC-4F0A-956D-9E24BA39C736}" type="slidenum">
              <a:rPr lang="en-US"/>
              <a:pPr>
                <a:defRPr/>
              </a:pPr>
              <a:t>‹#›</a:t>
            </a:fld>
            <a:endParaRPr lang="en-US" dirty="0"/>
          </a:p>
        </p:txBody>
      </p:sp>
    </p:spTree>
    <p:extLst>
      <p:ext uri="{BB962C8B-B14F-4D97-AF65-F5344CB8AC3E}">
        <p14:creationId xmlns:p14="http://schemas.microsoft.com/office/powerpoint/2010/main" val="154169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l="8086" t="5260" r="9384"/>
          <a:stretch>
            <a:fillRect/>
          </a:stretch>
        </p:blipFill>
        <p:spPr bwMode="auto">
          <a:xfrm>
            <a:off x="3836988" y="1093788"/>
            <a:ext cx="77724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307138"/>
            <a:ext cx="121920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8866188" y="5813425"/>
            <a:ext cx="2743200" cy="3698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8" name="Group 9"/>
          <p:cNvGrpSpPr>
            <a:grpSpLocks/>
          </p:cNvGrpSpPr>
          <p:nvPr userDrawn="1"/>
        </p:nvGrpSpPr>
        <p:grpSpPr bwMode="auto">
          <a:xfrm>
            <a:off x="501650" y="1270000"/>
            <a:ext cx="2997200" cy="4845050"/>
            <a:chOff x="502258" y="1309345"/>
            <a:chExt cx="2996395" cy="4845921"/>
          </a:xfrm>
        </p:grpSpPr>
        <p:sp>
          <p:nvSpPr>
            <p:cNvPr id="9" name="Rectangle 8"/>
            <p:cNvSpPr/>
            <p:nvPr/>
          </p:nvSpPr>
          <p:spPr>
            <a:xfrm>
              <a:off x="502258" y="1882536"/>
              <a:ext cx="2996395" cy="42727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502258" y="1309345"/>
              <a:ext cx="2996395" cy="45410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a:spLocks noChangeArrowheads="1"/>
            </p:cNvSpPr>
            <p:nvPr/>
          </p:nvSpPr>
          <p:spPr bwMode="auto">
            <a:xfrm>
              <a:off x="840305" y="1417314"/>
              <a:ext cx="1139519" cy="26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1100" dirty="0">
                  <a:solidFill>
                    <a:schemeClr val="bg1"/>
                  </a:solidFill>
                </a:rPr>
                <a:t>Program Name</a:t>
              </a:r>
            </a:p>
          </p:txBody>
        </p:sp>
        <p:sp>
          <p:nvSpPr>
            <p:cNvPr id="13" name="TextBox 12"/>
            <p:cNvSpPr txBox="1">
              <a:spLocks noChangeArrowheads="1"/>
            </p:cNvSpPr>
            <p:nvPr/>
          </p:nvSpPr>
          <p:spPr bwMode="auto">
            <a:xfrm>
              <a:off x="2152815" y="1417314"/>
              <a:ext cx="1014141" cy="261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1100" dirty="0">
                  <a:solidFill>
                    <a:schemeClr val="bg1"/>
                  </a:solidFill>
                </a:rPr>
                <a:t># of Students</a:t>
              </a:r>
            </a:p>
          </p:txBody>
        </p:sp>
        <p:sp>
          <p:nvSpPr>
            <p:cNvPr id="14" name="Oval 13"/>
            <p:cNvSpPr/>
            <p:nvPr/>
          </p:nvSpPr>
          <p:spPr>
            <a:xfrm>
              <a:off x="694294" y="2041315"/>
              <a:ext cx="146011" cy="146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extBox 14"/>
            <p:cNvSpPr txBox="1">
              <a:spLocks noChangeArrowheads="1"/>
            </p:cNvSpPr>
            <p:nvPr/>
          </p:nvSpPr>
          <p:spPr bwMode="auto">
            <a:xfrm>
              <a:off x="840305" y="1849192"/>
              <a:ext cx="1537874" cy="42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ts val="3000"/>
                </a:lnSpc>
                <a:defRPr/>
              </a:pPr>
              <a:r>
                <a:rPr lang="en-US" altLang="en-US" sz="1200" b="1" dirty="0"/>
                <a:t>Camp Invention</a:t>
              </a:r>
            </a:p>
            <a:p>
              <a:pPr>
                <a:lnSpc>
                  <a:spcPts val="3000"/>
                </a:lnSpc>
                <a:defRPr/>
              </a:pPr>
              <a:r>
                <a:rPr lang="en-US" altLang="en-US" sz="1200" b="1" dirty="0"/>
                <a:t>GEMS</a:t>
              </a:r>
            </a:p>
            <a:p>
              <a:pPr>
                <a:lnSpc>
                  <a:spcPts val="3000"/>
                </a:lnSpc>
                <a:defRPr/>
              </a:pPr>
              <a:r>
                <a:rPr lang="en-US" altLang="en-US" sz="1200" b="1" dirty="0"/>
                <a:t>UNITE</a:t>
              </a:r>
            </a:p>
            <a:p>
              <a:pPr>
                <a:lnSpc>
                  <a:spcPts val="3000"/>
                </a:lnSpc>
                <a:defRPr/>
              </a:pPr>
              <a:r>
                <a:rPr lang="en-US" altLang="en-US" sz="1200" b="1" dirty="0"/>
                <a:t>RESET</a:t>
              </a:r>
            </a:p>
            <a:p>
              <a:pPr>
                <a:lnSpc>
                  <a:spcPts val="3000"/>
                </a:lnSpc>
                <a:defRPr/>
              </a:pPr>
              <a:r>
                <a:rPr lang="en-US" altLang="en-US" sz="1200" b="1" dirty="0"/>
                <a:t>JSS</a:t>
              </a:r>
            </a:p>
            <a:p>
              <a:pPr>
                <a:lnSpc>
                  <a:spcPts val="3000"/>
                </a:lnSpc>
                <a:defRPr/>
              </a:pPr>
              <a:r>
                <a:rPr lang="en-US" altLang="en-US" sz="1200" b="1" dirty="0"/>
                <a:t>eCYBERMISSION</a:t>
              </a:r>
            </a:p>
            <a:p>
              <a:pPr>
                <a:lnSpc>
                  <a:spcPts val="3000"/>
                </a:lnSpc>
                <a:defRPr/>
              </a:pPr>
              <a:r>
                <a:rPr lang="en-US" altLang="en-US" sz="1200" b="1" dirty="0"/>
                <a:t>JSHS</a:t>
              </a:r>
            </a:p>
            <a:p>
              <a:pPr>
                <a:lnSpc>
                  <a:spcPts val="3000"/>
                </a:lnSpc>
                <a:defRPr/>
              </a:pPr>
              <a:r>
                <a:rPr lang="en-US" altLang="en-US" sz="1200" b="1" dirty="0"/>
                <a:t>SEAP</a:t>
              </a:r>
            </a:p>
            <a:p>
              <a:pPr>
                <a:lnSpc>
                  <a:spcPts val="3000"/>
                </a:lnSpc>
                <a:defRPr/>
              </a:pPr>
              <a:r>
                <a:rPr lang="en-US" altLang="en-US" sz="1200" b="1" dirty="0"/>
                <a:t>HSAP/URAP</a:t>
              </a:r>
            </a:p>
            <a:p>
              <a:pPr>
                <a:lnSpc>
                  <a:spcPts val="3000"/>
                </a:lnSpc>
                <a:defRPr/>
              </a:pPr>
              <a:r>
                <a:rPr lang="en-US" altLang="en-US" sz="1200" b="1" dirty="0"/>
                <a:t>REAP</a:t>
              </a:r>
            </a:p>
            <a:p>
              <a:pPr>
                <a:lnSpc>
                  <a:spcPts val="3000"/>
                </a:lnSpc>
                <a:defRPr/>
              </a:pPr>
              <a:r>
                <a:rPr lang="en-US" altLang="en-US" sz="1200" b="1" dirty="0"/>
                <a:t>CQL</a:t>
              </a:r>
            </a:p>
          </p:txBody>
        </p:sp>
        <p:sp>
          <p:nvSpPr>
            <p:cNvPr id="16" name="TextBox 15"/>
            <p:cNvSpPr txBox="1">
              <a:spLocks noChangeArrowheads="1"/>
            </p:cNvSpPr>
            <p:nvPr/>
          </p:nvSpPr>
          <p:spPr bwMode="auto">
            <a:xfrm>
              <a:off x="1678280" y="1849192"/>
              <a:ext cx="1441063" cy="426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ts val="3000"/>
                </a:lnSpc>
                <a:defRPr/>
              </a:pPr>
              <a:r>
                <a:rPr lang="en-US" altLang="en-US" sz="1200" dirty="0"/>
                <a:t>1,425</a:t>
              </a:r>
            </a:p>
            <a:p>
              <a:pPr algn="r">
                <a:lnSpc>
                  <a:spcPts val="3000"/>
                </a:lnSpc>
                <a:defRPr/>
              </a:pPr>
              <a:r>
                <a:rPr lang="en-US" altLang="en-US" sz="1200" dirty="0"/>
                <a:t>2,845</a:t>
              </a:r>
            </a:p>
            <a:p>
              <a:pPr algn="r">
                <a:lnSpc>
                  <a:spcPts val="3000"/>
                </a:lnSpc>
                <a:defRPr/>
              </a:pPr>
              <a:r>
                <a:rPr lang="en-US" altLang="en-US" sz="1200" dirty="0"/>
                <a:t>358</a:t>
              </a:r>
            </a:p>
            <a:p>
              <a:pPr algn="r">
                <a:lnSpc>
                  <a:spcPts val="3000"/>
                </a:lnSpc>
                <a:defRPr/>
              </a:pPr>
              <a:r>
                <a:rPr lang="en-US" altLang="en-US" sz="1200" dirty="0"/>
                <a:t>24</a:t>
              </a:r>
            </a:p>
            <a:p>
              <a:pPr algn="r">
                <a:lnSpc>
                  <a:spcPts val="3000"/>
                </a:lnSpc>
                <a:defRPr/>
              </a:pPr>
              <a:r>
                <a:rPr lang="en-US" altLang="en-US" sz="1200" dirty="0"/>
                <a:t>892</a:t>
              </a:r>
            </a:p>
            <a:p>
              <a:pPr algn="r">
                <a:lnSpc>
                  <a:spcPts val="3000"/>
                </a:lnSpc>
                <a:defRPr/>
              </a:pPr>
              <a:r>
                <a:rPr lang="en-US" altLang="en-US" sz="1200" dirty="0"/>
                <a:t>21,277</a:t>
              </a:r>
            </a:p>
            <a:p>
              <a:pPr algn="r">
                <a:lnSpc>
                  <a:spcPts val="3000"/>
                </a:lnSpc>
                <a:defRPr/>
              </a:pPr>
              <a:r>
                <a:rPr lang="en-US" altLang="en-US" sz="1200" dirty="0"/>
                <a:t>5,577</a:t>
              </a:r>
            </a:p>
            <a:p>
              <a:pPr algn="r">
                <a:lnSpc>
                  <a:spcPts val="3000"/>
                </a:lnSpc>
                <a:defRPr/>
              </a:pPr>
              <a:r>
                <a:rPr lang="en-US" altLang="en-US" sz="1200" dirty="0"/>
                <a:t>113</a:t>
              </a:r>
            </a:p>
            <a:p>
              <a:pPr algn="r">
                <a:lnSpc>
                  <a:spcPts val="3000"/>
                </a:lnSpc>
                <a:defRPr/>
              </a:pPr>
              <a:r>
                <a:rPr lang="en-US" altLang="en-US" sz="1200" dirty="0"/>
                <a:t>54/59</a:t>
              </a:r>
            </a:p>
            <a:p>
              <a:pPr algn="r">
                <a:lnSpc>
                  <a:spcPts val="3000"/>
                </a:lnSpc>
                <a:defRPr/>
              </a:pPr>
              <a:r>
                <a:rPr lang="en-US" altLang="en-US" sz="1200" dirty="0"/>
                <a:t>118</a:t>
              </a:r>
            </a:p>
            <a:p>
              <a:pPr algn="r">
                <a:lnSpc>
                  <a:spcPts val="3000"/>
                </a:lnSpc>
                <a:defRPr/>
              </a:pPr>
              <a:r>
                <a:rPr lang="en-US" altLang="en-US" sz="1200" dirty="0"/>
                <a:t>229</a:t>
              </a:r>
            </a:p>
          </p:txBody>
        </p:sp>
        <p:sp>
          <p:nvSpPr>
            <p:cNvPr id="17" name="Oval 16"/>
            <p:cNvSpPr/>
            <p:nvPr/>
          </p:nvSpPr>
          <p:spPr>
            <a:xfrm>
              <a:off x="694294" y="2423970"/>
              <a:ext cx="146011" cy="1460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a:xfrm>
              <a:off x="694294" y="2805039"/>
              <a:ext cx="146011" cy="1460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a:xfrm>
              <a:off x="694294" y="3186107"/>
              <a:ext cx="146011" cy="1460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a:xfrm>
              <a:off x="694294" y="3567176"/>
              <a:ext cx="146011" cy="14607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694294" y="3949833"/>
              <a:ext cx="146011" cy="1460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Oval 21"/>
            <p:cNvSpPr/>
            <p:nvPr/>
          </p:nvSpPr>
          <p:spPr>
            <a:xfrm>
              <a:off x="694294" y="4330901"/>
              <a:ext cx="146011" cy="1460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Oval 22"/>
            <p:cNvSpPr/>
            <p:nvPr/>
          </p:nvSpPr>
          <p:spPr>
            <a:xfrm>
              <a:off x="694294" y="4711970"/>
              <a:ext cx="146011" cy="14607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Oval 23"/>
            <p:cNvSpPr/>
            <p:nvPr/>
          </p:nvSpPr>
          <p:spPr>
            <a:xfrm>
              <a:off x="694294" y="5094625"/>
              <a:ext cx="146011" cy="14607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 name="Oval 24"/>
            <p:cNvSpPr/>
            <p:nvPr/>
          </p:nvSpPr>
          <p:spPr>
            <a:xfrm>
              <a:off x="694294" y="5475694"/>
              <a:ext cx="146011" cy="146076"/>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6" name="Oval 25"/>
            <p:cNvSpPr/>
            <p:nvPr/>
          </p:nvSpPr>
          <p:spPr>
            <a:xfrm>
              <a:off x="694294" y="5856762"/>
              <a:ext cx="146011" cy="14607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accent5">
                    <a:lumMod val="50000"/>
                  </a:schemeClr>
                </a:solidFill>
              </a:endParaRPr>
            </a:p>
          </p:txBody>
        </p:sp>
      </p:grpSp>
      <p:sp>
        <p:nvSpPr>
          <p:cNvPr id="27" name="TextBox 26"/>
          <p:cNvSpPr txBox="1">
            <a:spLocks noChangeArrowheads="1"/>
          </p:cNvSpPr>
          <p:nvPr userDrawn="1"/>
        </p:nvSpPr>
        <p:spPr bwMode="auto">
          <a:xfrm>
            <a:off x="4100513" y="5921375"/>
            <a:ext cx="45640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700" dirty="0"/>
              <a:t>Programs are also located in America Europe, America Pacific, America Samoa, Guam and the Virgin Islands.</a:t>
            </a:r>
          </a:p>
        </p:txBody>
      </p:sp>
      <p:sp>
        <p:nvSpPr>
          <p:cNvPr id="28" name="TextBox 27"/>
          <p:cNvSpPr txBox="1">
            <a:spLocks noChangeArrowheads="1"/>
          </p:cNvSpPr>
          <p:nvPr userDrawn="1"/>
        </p:nvSpPr>
        <p:spPr bwMode="auto">
          <a:xfrm>
            <a:off x="9029700" y="5853113"/>
            <a:ext cx="2414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1400" b="1" dirty="0">
                <a:solidFill>
                  <a:schemeClr val="bg1"/>
                </a:solidFill>
                <a:latin typeface="Arial Narrow" pitchFamily="34" charset="0"/>
                <a:ea typeface="Arial Narrow" pitchFamily="34" charset="0"/>
                <a:cs typeface="Arial Narrow" pitchFamily="34" charset="0"/>
              </a:rPr>
              <a:t>TOTAL # of STUDENTS = </a:t>
            </a:r>
            <a:r>
              <a:rPr lang="en-US" altLang="en-US" sz="1400" b="1" dirty="0">
                <a:solidFill>
                  <a:schemeClr val="accent2"/>
                </a:solidFill>
                <a:latin typeface="Arial Narrow" pitchFamily="34" charset="0"/>
                <a:ea typeface="Arial Narrow" pitchFamily="34" charset="0"/>
                <a:cs typeface="Arial Narrow" pitchFamily="34" charset="0"/>
              </a:rPr>
              <a:t>32,947</a:t>
            </a:r>
          </a:p>
        </p:txBody>
      </p:sp>
      <p:sp>
        <p:nvSpPr>
          <p:cNvPr id="2" name="Title 1"/>
          <p:cNvSpPr>
            <a:spLocks noGrp="1"/>
          </p:cNvSpPr>
          <p:nvPr>
            <p:ph type="title"/>
          </p:nvPr>
        </p:nvSpPr>
        <p:spPr>
          <a:xfrm>
            <a:off x="2130455" y="197484"/>
            <a:ext cx="9588241" cy="639040"/>
          </a:xfrm>
        </p:spPr>
        <p:txBody>
          <a:bodyPr>
            <a:noAutofit/>
          </a:bodyPr>
          <a:lstStyle>
            <a:lvl1pPr>
              <a:defRPr sz="32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0" name="Text Placeholder 13"/>
          <p:cNvSpPr>
            <a:spLocks noGrp="1"/>
          </p:cNvSpPr>
          <p:nvPr>
            <p:ph type="body" sz="quarter" idx="15"/>
          </p:nvPr>
        </p:nvSpPr>
        <p:spPr>
          <a:xfrm>
            <a:off x="452487" y="6461208"/>
            <a:ext cx="2895600" cy="214313"/>
          </a:xfrm>
        </p:spPr>
        <p:txBody>
          <a:bodyPr>
            <a:noAutofit/>
          </a:bodyPr>
          <a:lstStyle>
            <a:lvl1pPr marL="0" indent="0">
              <a:buNone/>
              <a:defRPr sz="1000">
                <a:solidFill>
                  <a:schemeClr val="tx1"/>
                </a:solidFill>
              </a:defRPr>
            </a:lvl1pPr>
            <a:lvl2pPr marL="457200" indent="0">
              <a:buNone/>
              <a:defRPr sz="1000">
                <a:solidFill>
                  <a:schemeClr val="tx1"/>
                </a:solidFill>
              </a:defRPr>
            </a:lvl2pPr>
            <a:lvl3pPr marL="914400" indent="0">
              <a:buNone/>
              <a:defRPr sz="100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6"/>
          </p:nvPr>
        </p:nvSpPr>
        <p:spPr>
          <a:xfrm>
            <a:off x="10988675" y="6480175"/>
            <a:ext cx="730250" cy="214313"/>
          </a:xfrm>
        </p:spPr>
        <p:txBody>
          <a:bodyPr/>
          <a:lstStyle>
            <a:lvl1pPr>
              <a:defRPr>
                <a:solidFill>
                  <a:schemeClr val="tx1"/>
                </a:solidFill>
              </a:defRPr>
            </a:lvl1pPr>
          </a:lstStyle>
          <a:p>
            <a:pPr>
              <a:defRPr/>
            </a:pPr>
            <a:fld id="{681BE765-508F-4C68-A110-E4F6B3F96E38}" type="slidenum">
              <a:rPr lang="en-US"/>
              <a:pPr>
                <a:defRPr/>
              </a:pPr>
              <a:t>‹#›</a:t>
            </a:fld>
            <a:endParaRPr lang="en-US" dirty="0"/>
          </a:p>
        </p:txBody>
      </p:sp>
    </p:spTree>
    <p:extLst>
      <p:ext uri="{BB962C8B-B14F-4D97-AF65-F5344CB8AC3E}">
        <p14:creationId xmlns:p14="http://schemas.microsoft.com/office/powerpoint/2010/main" val="179163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P">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l="8086" t="5260" r="9384"/>
          <a:stretch>
            <a:fillRect/>
          </a:stretch>
        </p:blipFill>
        <p:spPr bwMode="auto">
          <a:xfrm>
            <a:off x="3292475" y="1036638"/>
            <a:ext cx="8666163"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307138"/>
            <a:ext cx="121920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1650" y="1843088"/>
            <a:ext cx="2997200" cy="13271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501650" y="1270000"/>
            <a:ext cx="2997200" cy="4540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a:spLocks noChangeArrowheads="1"/>
          </p:cNvSpPr>
          <p:nvPr/>
        </p:nvSpPr>
        <p:spPr bwMode="auto">
          <a:xfrm>
            <a:off x="839788" y="1377950"/>
            <a:ext cx="11414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1100" dirty="0">
                <a:solidFill>
                  <a:schemeClr val="bg1"/>
                </a:solidFill>
              </a:rPr>
              <a:t>Program Name</a:t>
            </a:r>
          </a:p>
        </p:txBody>
      </p:sp>
      <p:sp>
        <p:nvSpPr>
          <p:cNvPr id="11" name="TextBox 10"/>
          <p:cNvSpPr txBox="1">
            <a:spLocks noChangeArrowheads="1"/>
          </p:cNvSpPr>
          <p:nvPr/>
        </p:nvSpPr>
        <p:spPr bwMode="auto">
          <a:xfrm>
            <a:off x="2152650" y="1377950"/>
            <a:ext cx="10144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1100" dirty="0">
                <a:solidFill>
                  <a:schemeClr val="bg1"/>
                </a:solidFill>
              </a:rPr>
              <a:t># of Students</a:t>
            </a:r>
          </a:p>
        </p:txBody>
      </p:sp>
      <p:sp>
        <p:nvSpPr>
          <p:cNvPr id="12" name="TextBox 11"/>
          <p:cNvSpPr txBox="1">
            <a:spLocks noChangeArrowheads="1"/>
          </p:cNvSpPr>
          <p:nvPr/>
        </p:nvSpPr>
        <p:spPr bwMode="auto">
          <a:xfrm>
            <a:off x="839788" y="1809750"/>
            <a:ext cx="2414587"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ts val="3000"/>
              </a:lnSpc>
              <a:defRPr/>
            </a:pPr>
            <a:r>
              <a:rPr lang="en-US" altLang="en-US" sz="900" b="1" dirty="0"/>
              <a:t>Stem Enrichment Activities</a:t>
            </a:r>
          </a:p>
          <a:p>
            <a:pPr>
              <a:lnSpc>
                <a:spcPts val="3000"/>
              </a:lnSpc>
              <a:defRPr/>
            </a:pPr>
            <a:r>
              <a:rPr lang="en-US" altLang="en-US" sz="900" b="1" dirty="0"/>
              <a:t>Competitions</a:t>
            </a:r>
          </a:p>
          <a:p>
            <a:pPr>
              <a:lnSpc>
                <a:spcPts val="3000"/>
              </a:lnSpc>
              <a:defRPr/>
            </a:pPr>
            <a:r>
              <a:rPr lang="en-US" altLang="en-US" sz="900" b="1" dirty="0"/>
              <a:t>Apprenticeships</a:t>
            </a:r>
          </a:p>
        </p:txBody>
      </p:sp>
      <p:sp>
        <p:nvSpPr>
          <p:cNvPr id="13" name="TextBox 12"/>
          <p:cNvSpPr txBox="1">
            <a:spLocks noChangeArrowheads="1"/>
          </p:cNvSpPr>
          <p:nvPr/>
        </p:nvSpPr>
        <p:spPr bwMode="auto">
          <a:xfrm>
            <a:off x="1679575" y="1809750"/>
            <a:ext cx="1439863"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ts val="3000"/>
              </a:lnSpc>
              <a:defRPr/>
            </a:pPr>
            <a:r>
              <a:rPr lang="en-US" altLang="en-US" sz="1200" dirty="0"/>
              <a:t>4,652</a:t>
            </a:r>
          </a:p>
          <a:p>
            <a:pPr algn="r">
              <a:lnSpc>
                <a:spcPts val="3000"/>
              </a:lnSpc>
              <a:defRPr/>
            </a:pPr>
            <a:r>
              <a:rPr lang="en-US" altLang="en-US" sz="1200" dirty="0"/>
              <a:t>27,746</a:t>
            </a:r>
          </a:p>
          <a:p>
            <a:pPr algn="r">
              <a:lnSpc>
                <a:spcPts val="3000"/>
              </a:lnSpc>
              <a:defRPr/>
            </a:pPr>
            <a:r>
              <a:rPr lang="en-US" altLang="en-US" sz="1200" dirty="0"/>
              <a:t>573</a:t>
            </a:r>
          </a:p>
        </p:txBody>
      </p:sp>
      <p:sp>
        <p:nvSpPr>
          <p:cNvPr id="14" name="Oval 13"/>
          <p:cNvSpPr/>
          <p:nvPr/>
        </p:nvSpPr>
        <p:spPr>
          <a:xfrm>
            <a:off x="693738" y="2019300"/>
            <a:ext cx="146050" cy="1460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a:xfrm>
            <a:off x="693738" y="2411413"/>
            <a:ext cx="146050" cy="14763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a:xfrm>
            <a:off x="693738" y="2792413"/>
            <a:ext cx="146050" cy="1460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TextBox 16"/>
          <p:cNvSpPr txBox="1">
            <a:spLocks noChangeArrowheads="1"/>
          </p:cNvSpPr>
          <p:nvPr userDrawn="1"/>
        </p:nvSpPr>
        <p:spPr bwMode="auto">
          <a:xfrm>
            <a:off x="417513" y="3727450"/>
            <a:ext cx="3081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700" dirty="0"/>
              <a:t>Programs are also located in America Europe, America Pacific, America Samoa, Guam and the Virgin Islands.</a:t>
            </a:r>
          </a:p>
        </p:txBody>
      </p:sp>
      <p:grpSp>
        <p:nvGrpSpPr>
          <p:cNvPr id="18" name="Group 18"/>
          <p:cNvGrpSpPr>
            <a:grpSpLocks/>
          </p:cNvGrpSpPr>
          <p:nvPr userDrawn="1"/>
        </p:nvGrpSpPr>
        <p:grpSpPr bwMode="auto">
          <a:xfrm>
            <a:off x="511175" y="3289300"/>
            <a:ext cx="2987675" cy="371475"/>
            <a:chOff x="8866154" y="5812929"/>
            <a:chExt cx="2987313" cy="370595"/>
          </a:xfrm>
        </p:grpSpPr>
        <p:sp>
          <p:nvSpPr>
            <p:cNvPr id="19" name="Rectangle 18"/>
            <p:cNvSpPr/>
            <p:nvPr userDrawn="1"/>
          </p:nvSpPr>
          <p:spPr>
            <a:xfrm>
              <a:off x="8866154" y="5812929"/>
              <a:ext cx="2987313" cy="37059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TextBox 19"/>
            <p:cNvSpPr txBox="1">
              <a:spLocks noChangeArrowheads="1"/>
            </p:cNvSpPr>
            <p:nvPr userDrawn="1"/>
          </p:nvSpPr>
          <p:spPr bwMode="auto">
            <a:xfrm>
              <a:off x="9148695" y="5855690"/>
              <a:ext cx="2414295" cy="307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r>
                <a:rPr lang="en-US" altLang="en-US" sz="1400" b="1" dirty="0">
                  <a:solidFill>
                    <a:schemeClr val="bg1"/>
                  </a:solidFill>
                  <a:latin typeface="Arial Narrow" pitchFamily="34" charset="0"/>
                  <a:ea typeface="Arial Narrow" pitchFamily="34" charset="0"/>
                  <a:cs typeface="Arial Narrow" pitchFamily="34" charset="0"/>
                </a:rPr>
                <a:t>TOTAL # of STUDENTS = </a:t>
              </a:r>
              <a:r>
                <a:rPr lang="en-US" altLang="en-US" sz="1400" b="1" dirty="0">
                  <a:solidFill>
                    <a:schemeClr val="accent2"/>
                  </a:solidFill>
                  <a:latin typeface="Arial Narrow" pitchFamily="34" charset="0"/>
                  <a:ea typeface="Arial Narrow" pitchFamily="34" charset="0"/>
                  <a:cs typeface="Arial Narrow" pitchFamily="34" charset="0"/>
                </a:rPr>
                <a:t>32,947</a:t>
              </a:r>
            </a:p>
          </p:txBody>
        </p:sp>
      </p:grpSp>
      <p:sp>
        <p:nvSpPr>
          <p:cNvPr id="2" name="Title 1"/>
          <p:cNvSpPr>
            <a:spLocks noGrp="1"/>
          </p:cNvSpPr>
          <p:nvPr>
            <p:ph type="title"/>
          </p:nvPr>
        </p:nvSpPr>
        <p:spPr>
          <a:xfrm>
            <a:off x="2130455" y="197484"/>
            <a:ext cx="9588241" cy="639040"/>
          </a:xfrm>
        </p:spPr>
        <p:txBody>
          <a:bodyPr>
            <a:noAutofit/>
          </a:bodyPr>
          <a:lstStyle>
            <a:lvl1pPr>
              <a:defRPr sz="32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0" name="Text Placeholder 13"/>
          <p:cNvSpPr>
            <a:spLocks noGrp="1"/>
          </p:cNvSpPr>
          <p:nvPr>
            <p:ph type="body" sz="quarter" idx="15"/>
          </p:nvPr>
        </p:nvSpPr>
        <p:spPr>
          <a:xfrm>
            <a:off x="452487" y="6461208"/>
            <a:ext cx="2895600" cy="214313"/>
          </a:xfrm>
        </p:spPr>
        <p:txBody>
          <a:bodyPr>
            <a:noAutofit/>
          </a:bodyPr>
          <a:lstStyle>
            <a:lvl1pPr marL="0" indent="0">
              <a:buNone/>
              <a:defRPr sz="1000">
                <a:solidFill>
                  <a:schemeClr val="tx1"/>
                </a:solidFill>
              </a:defRPr>
            </a:lvl1pPr>
            <a:lvl2pPr marL="457200" indent="0">
              <a:buNone/>
              <a:defRPr sz="1000">
                <a:solidFill>
                  <a:schemeClr val="tx1"/>
                </a:solidFill>
              </a:defRPr>
            </a:lvl2pPr>
            <a:lvl3pPr marL="914400" indent="0">
              <a:buNone/>
              <a:defRPr sz="100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p:cNvSpPr>
            <a:spLocks noGrp="1"/>
          </p:cNvSpPr>
          <p:nvPr>
            <p:ph type="sldNum" sz="quarter" idx="16"/>
          </p:nvPr>
        </p:nvSpPr>
        <p:spPr>
          <a:xfrm>
            <a:off x="10988675" y="6480175"/>
            <a:ext cx="730250" cy="214313"/>
          </a:xfrm>
        </p:spPr>
        <p:txBody>
          <a:bodyPr/>
          <a:lstStyle>
            <a:lvl1pPr>
              <a:defRPr>
                <a:solidFill>
                  <a:schemeClr val="tx1"/>
                </a:solidFill>
              </a:defRPr>
            </a:lvl1pPr>
          </a:lstStyle>
          <a:p>
            <a:pPr>
              <a:defRPr/>
            </a:pPr>
            <a:fld id="{D6B7AD47-19AD-44C7-BCD4-70F3DACBB8F9}" type="slidenum">
              <a:rPr lang="en-US"/>
              <a:pPr>
                <a:defRPr/>
              </a:pPr>
              <a:t>‹#›</a:t>
            </a:fld>
            <a:endParaRPr lang="en-US" dirty="0"/>
          </a:p>
        </p:txBody>
      </p:sp>
    </p:spTree>
    <p:extLst>
      <p:ext uri="{BB962C8B-B14F-4D97-AF65-F5344CB8AC3E}">
        <p14:creationId xmlns:p14="http://schemas.microsoft.com/office/powerpoint/2010/main" val="171104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MAP">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l="8086" t="5260" r="9384"/>
          <a:stretch>
            <a:fillRect/>
          </a:stretch>
        </p:blipFill>
        <p:spPr bwMode="auto">
          <a:xfrm>
            <a:off x="1709738" y="1017588"/>
            <a:ext cx="8772525" cy="567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307138"/>
            <a:ext cx="121920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30455" y="197484"/>
            <a:ext cx="9588241" cy="639040"/>
          </a:xfrm>
        </p:spPr>
        <p:txBody>
          <a:bodyPr>
            <a:noAutofit/>
          </a:bodyPr>
          <a:lstStyle>
            <a:lvl1pPr>
              <a:defRPr sz="32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10" name="Text Placeholder 13"/>
          <p:cNvSpPr>
            <a:spLocks noGrp="1"/>
          </p:cNvSpPr>
          <p:nvPr>
            <p:ph type="body" sz="quarter" idx="15"/>
          </p:nvPr>
        </p:nvSpPr>
        <p:spPr>
          <a:xfrm>
            <a:off x="452487" y="6461208"/>
            <a:ext cx="2895600" cy="214313"/>
          </a:xfrm>
        </p:spPr>
        <p:txBody>
          <a:bodyPr>
            <a:noAutofit/>
          </a:bodyPr>
          <a:lstStyle>
            <a:lvl1pPr marL="0" indent="0">
              <a:buNone/>
              <a:defRPr sz="1000">
                <a:solidFill>
                  <a:schemeClr val="tx1"/>
                </a:solidFill>
              </a:defRPr>
            </a:lvl1pPr>
            <a:lvl2pPr marL="457200" indent="0">
              <a:buNone/>
              <a:defRPr sz="1000">
                <a:solidFill>
                  <a:schemeClr val="tx1"/>
                </a:solidFill>
              </a:defRPr>
            </a:lvl2pPr>
            <a:lvl3pPr marL="914400" indent="0">
              <a:buNone/>
              <a:defRPr sz="100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6"/>
          </p:nvPr>
        </p:nvSpPr>
        <p:spPr>
          <a:xfrm>
            <a:off x="10988675" y="6480175"/>
            <a:ext cx="730250" cy="214313"/>
          </a:xfrm>
        </p:spPr>
        <p:txBody>
          <a:bodyPr/>
          <a:lstStyle>
            <a:lvl1pPr>
              <a:defRPr>
                <a:solidFill>
                  <a:schemeClr val="tx1"/>
                </a:solidFill>
              </a:defRPr>
            </a:lvl1pPr>
          </a:lstStyle>
          <a:p>
            <a:pPr>
              <a:defRPr/>
            </a:pPr>
            <a:fld id="{0F9D8519-D3E7-47DA-9701-154B37D0D9EA}" type="slidenum">
              <a:rPr lang="en-US"/>
              <a:pPr>
                <a:defRPr/>
              </a:pPr>
              <a:t>‹#›</a:t>
            </a:fld>
            <a:endParaRPr lang="en-US" dirty="0"/>
          </a:p>
        </p:txBody>
      </p:sp>
    </p:spTree>
    <p:extLst>
      <p:ext uri="{BB962C8B-B14F-4D97-AF65-F5344CB8AC3E}">
        <p14:creationId xmlns:p14="http://schemas.microsoft.com/office/powerpoint/2010/main" val="146487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EM ENRICHMENT ACTIVITIE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07138"/>
            <a:ext cx="121920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30455" y="197484"/>
            <a:ext cx="9588241" cy="639040"/>
          </a:xfrm>
        </p:spPr>
        <p:txBody>
          <a:bodyPr>
            <a:noAutofit/>
          </a:bodyPr>
          <a:lstStyle>
            <a:lvl1pPr>
              <a:defRPr sz="32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3"/>
          </p:nvPr>
        </p:nvSpPr>
        <p:spPr>
          <a:xfrm>
            <a:off x="452487" y="4498602"/>
            <a:ext cx="8088197" cy="1678362"/>
          </a:xfrm>
        </p:spPr>
        <p:txBody>
          <a:bodyPr anchor="ct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4"/>
          </p:nvPr>
        </p:nvSpPr>
        <p:spPr>
          <a:xfrm>
            <a:off x="452488" y="1212638"/>
            <a:ext cx="11266208" cy="3088480"/>
          </a:xfrm>
        </p:spPr>
        <p:txBody>
          <a:bodyPr rtlCol="0">
            <a:normAutofit/>
          </a:bodyPr>
          <a:lstStyle/>
          <a:p>
            <a:pPr lvl="0"/>
            <a:endParaRPr lang="en-US" noProof="0" dirty="0"/>
          </a:p>
        </p:txBody>
      </p:sp>
      <p:sp>
        <p:nvSpPr>
          <p:cNvPr id="14" name="Text Placeholder 13"/>
          <p:cNvSpPr>
            <a:spLocks noGrp="1"/>
          </p:cNvSpPr>
          <p:nvPr>
            <p:ph type="body" sz="quarter" idx="15"/>
          </p:nvPr>
        </p:nvSpPr>
        <p:spPr>
          <a:xfrm>
            <a:off x="452487" y="6461208"/>
            <a:ext cx="2895600" cy="214313"/>
          </a:xfrm>
        </p:spPr>
        <p:txBody>
          <a:bodyPr>
            <a:noAutofit/>
          </a:bodyPr>
          <a:lstStyle>
            <a:lvl1pPr marL="0" indent="0">
              <a:buNone/>
              <a:defRPr sz="1000">
                <a:solidFill>
                  <a:schemeClr val="tx1"/>
                </a:solidFill>
              </a:defRPr>
            </a:lvl1pPr>
            <a:lvl2pPr marL="457200" indent="0">
              <a:buNone/>
              <a:defRPr sz="1000">
                <a:solidFill>
                  <a:schemeClr val="tx1"/>
                </a:solidFill>
              </a:defRPr>
            </a:lvl2pPr>
            <a:lvl3pPr marL="914400" indent="0">
              <a:buNone/>
              <a:defRPr sz="100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6"/>
          </p:nvPr>
        </p:nvSpPr>
        <p:spPr>
          <a:xfrm>
            <a:off x="10988675" y="6480175"/>
            <a:ext cx="730250" cy="214313"/>
          </a:xfrm>
        </p:spPr>
        <p:txBody>
          <a:bodyPr/>
          <a:lstStyle>
            <a:lvl1pPr>
              <a:defRPr>
                <a:solidFill>
                  <a:schemeClr val="tx1"/>
                </a:solidFill>
              </a:defRPr>
            </a:lvl1pPr>
          </a:lstStyle>
          <a:p>
            <a:pPr>
              <a:defRPr/>
            </a:pPr>
            <a:fld id="{41EAE77F-07AF-4FA5-A854-3BBDBDCF4CE1}" type="slidenum">
              <a:rPr lang="en-US"/>
              <a:pPr>
                <a:defRPr/>
              </a:pPr>
              <a:t>‹#›</a:t>
            </a:fld>
            <a:endParaRPr lang="en-US" dirty="0"/>
          </a:p>
        </p:txBody>
      </p:sp>
    </p:spTree>
    <p:extLst>
      <p:ext uri="{BB962C8B-B14F-4D97-AF65-F5344CB8AC3E}">
        <p14:creationId xmlns:p14="http://schemas.microsoft.com/office/powerpoint/2010/main" val="39166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ETITIONS">
    <p:spTree>
      <p:nvGrpSpPr>
        <p:cNvPr id="1" name=""/>
        <p:cNvGrpSpPr/>
        <p:nvPr/>
      </p:nvGrpSpPr>
      <p:grpSpPr>
        <a:xfrm>
          <a:off x="0" y="0"/>
          <a:ext cx="0" cy="0"/>
          <a:chOff x="0" y="0"/>
          <a:chExt cx="0" cy="0"/>
        </a:xfrm>
      </p:grpSpPr>
      <p:pic>
        <p:nvPicPr>
          <p:cNvPr id="6"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63"/>
            <a:ext cx="121920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07138"/>
            <a:ext cx="121920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30455" y="197484"/>
            <a:ext cx="9588241" cy="639040"/>
          </a:xfrm>
        </p:spPr>
        <p:txBody>
          <a:bodyPr>
            <a:noAutofit/>
          </a:bodyPr>
          <a:lstStyle>
            <a:lvl1pPr>
              <a:defRPr sz="3200"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quarter" idx="13"/>
          </p:nvPr>
        </p:nvSpPr>
        <p:spPr>
          <a:xfrm>
            <a:off x="452488" y="4498602"/>
            <a:ext cx="8088197" cy="1678362"/>
          </a:xfrm>
        </p:spPr>
        <p:txBody>
          <a:bodyPr anchor="ct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p:cNvSpPr>
            <a:spLocks noGrp="1"/>
          </p:cNvSpPr>
          <p:nvPr>
            <p:ph type="pic" sz="quarter" idx="14"/>
          </p:nvPr>
        </p:nvSpPr>
        <p:spPr>
          <a:xfrm>
            <a:off x="452488" y="1212638"/>
            <a:ext cx="11266208" cy="3088480"/>
          </a:xfrm>
        </p:spPr>
        <p:txBody>
          <a:bodyPr rtlCol="0">
            <a:normAutofit/>
          </a:bodyPr>
          <a:lstStyle/>
          <a:p>
            <a:pPr lvl="0"/>
            <a:endParaRPr lang="en-US" noProof="0" dirty="0"/>
          </a:p>
        </p:txBody>
      </p:sp>
      <p:sp>
        <p:nvSpPr>
          <p:cNvPr id="15" name="Text Placeholder 13"/>
          <p:cNvSpPr>
            <a:spLocks noGrp="1"/>
          </p:cNvSpPr>
          <p:nvPr>
            <p:ph type="body" sz="quarter" idx="15"/>
          </p:nvPr>
        </p:nvSpPr>
        <p:spPr>
          <a:xfrm>
            <a:off x="452487" y="6461208"/>
            <a:ext cx="2895600" cy="214313"/>
          </a:xfrm>
        </p:spPr>
        <p:txBody>
          <a:bodyPr>
            <a:noAutofit/>
          </a:bodyPr>
          <a:lstStyle>
            <a:lvl1pPr marL="0" indent="0">
              <a:buNone/>
              <a:defRPr sz="1000">
                <a:solidFill>
                  <a:schemeClr val="tx1"/>
                </a:solidFill>
              </a:defRPr>
            </a:lvl1pPr>
            <a:lvl2pPr marL="457200" indent="0">
              <a:buNone/>
              <a:defRPr sz="1000">
                <a:solidFill>
                  <a:schemeClr val="tx1"/>
                </a:solidFill>
              </a:defRPr>
            </a:lvl2pPr>
            <a:lvl3pPr marL="914400" indent="0">
              <a:buNone/>
              <a:defRPr sz="1000">
                <a:solidFill>
                  <a:schemeClr val="tx1"/>
                </a:solidFill>
              </a:defRPr>
            </a:lvl3pPr>
            <a:lvl4pPr marL="1371600" indent="0">
              <a:buNone/>
              <a:defRPr sz="1000">
                <a:solidFill>
                  <a:schemeClr val="tx1"/>
                </a:solidFill>
              </a:defRPr>
            </a:lvl4pPr>
            <a:lvl5pPr marL="1828800" indent="0">
              <a:buNone/>
              <a:defRPr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6"/>
          </p:nvPr>
        </p:nvSpPr>
        <p:spPr>
          <a:xfrm>
            <a:off x="10988675" y="6480175"/>
            <a:ext cx="730250" cy="214313"/>
          </a:xfrm>
        </p:spPr>
        <p:txBody>
          <a:bodyPr/>
          <a:lstStyle>
            <a:lvl1pPr>
              <a:defRPr>
                <a:solidFill>
                  <a:schemeClr val="tx1"/>
                </a:solidFill>
              </a:defRPr>
            </a:lvl1pPr>
          </a:lstStyle>
          <a:p>
            <a:pPr>
              <a:defRPr/>
            </a:pPr>
            <a:fld id="{E6A56943-9607-4A43-92AC-F1028415DE25}" type="slidenum">
              <a:rPr lang="en-US"/>
              <a:pPr>
                <a:defRPr/>
              </a:pPr>
              <a:t>‹#›</a:t>
            </a:fld>
            <a:endParaRPr lang="en-US" dirty="0"/>
          </a:p>
        </p:txBody>
      </p:sp>
    </p:spTree>
    <p:extLst>
      <p:ext uri="{BB962C8B-B14F-4D97-AF65-F5344CB8AC3E}">
        <p14:creationId xmlns:p14="http://schemas.microsoft.com/office/powerpoint/2010/main" val="159626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cs typeface="+mn-cs"/>
              </a:defRPr>
            </a:lvl1pPr>
          </a:lstStyle>
          <a:p>
            <a:pPr>
              <a:defRPr/>
            </a:pPr>
            <a:fld id="{8A8E2FDD-71C2-4A0B-9AC8-D04AC649AA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Arial Narrow" panose="020B0604020202020204" pitchFamily="34" charset="0"/>
          <a:ea typeface="Arial Narrow" pitchFamily="34" charset="0"/>
          <a:cs typeface="Arial Narrow" panose="020B0604020202020204" pitchFamily="34" charset="0"/>
        </a:defRPr>
      </a:lvl1pPr>
      <a:lvl2pPr algn="l" rtl="0" eaLnBrk="0" fontAlgn="base" hangingPunct="0">
        <a:lnSpc>
          <a:spcPct val="90000"/>
        </a:lnSpc>
        <a:spcBef>
          <a:spcPct val="0"/>
        </a:spcBef>
        <a:spcAft>
          <a:spcPct val="0"/>
        </a:spcAft>
        <a:defRPr sz="4400" b="1">
          <a:solidFill>
            <a:schemeClr val="tx1"/>
          </a:solidFill>
          <a:latin typeface="Arial Narrow" pitchFamily="34" charset="0"/>
          <a:ea typeface="Arial Narrow" pitchFamily="34" charset="0"/>
          <a:cs typeface="Arial Narrow" pitchFamily="34" charset="0"/>
        </a:defRPr>
      </a:lvl2pPr>
      <a:lvl3pPr algn="l" rtl="0" eaLnBrk="0" fontAlgn="base" hangingPunct="0">
        <a:lnSpc>
          <a:spcPct val="90000"/>
        </a:lnSpc>
        <a:spcBef>
          <a:spcPct val="0"/>
        </a:spcBef>
        <a:spcAft>
          <a:spcPct val="0"/>
        </a:spcAft>
        <a:defRPr sz="4400" b="1">
          <a:solidFill>
            <a:schemeClr val="tx1"/>
          </a:solidFill>
          <a:latin typeface="Arial Narrow" pitchFamily="34" charset="0"/>
          <a:ea typeface="Arial Narrow" pitchFamily="34" charset="0"/>
          <a:cs typeface="Arial Narrow" pitchFamily="34" charset="0"/>
        </a:defRPr>
      </a:lvl3pPr>
      <a:lvl4pPr algn="l" rtl="0" eaLnBrk="0" fontAlgn="base" hangingPunct="0">
        <a:lnSpc>
          <a:spcPct val="90000"/>
        </a:lnSpc>
        <a:spcBef>
          <a:spcPct val="0"/>
        </a:spcBef>
        <a:spcAft>
          <a:spcPct val="0"/>
        </a:spcAft>
        <a:defRPr sz="4400" b="1">
          <a:solidFill>
            <a:schemeClr val="tx1"/>
          </a:solidFill>
          <a:latin typeface="Arial Narrow" pitchFamily="34" charset="0"/>
          <a:ea typeface="Arial Narrow" pitchFamily="34" charset="0"/>
          <a:cs typeface="Arial Narrow" pitchFamily="34" charset="0"/>
        </a:defRPr>
      </a:lvl4pPr>
      <a:lvl5pPr algn="l" rtl="0" eaLnBrk="0" fontAlgn="base" hangingPunct="0">
        <a:lnSpc>
          <a:spcPct val="90000"/>
        </a:lnSpc>
        <a:spcBef>
          <a:spcPct val="0"/>
        </a:spcBef>
        <a:spcAft>
          <a:spcPct val="0"/>
        </a:spcAft>
        <a:defRPr sz="4400" b="1">
          <a:solidFill>
            <a:schemeClr val="tx1"/>
          </a:solidFill>
          <a:latin typeface="Arial Narrow" pitchFamily="34" charset="0"/>
          <a:ea typeface="Arial Narrow" pitchFamily="34" charset="0"/>
          <a:cs typeface="Arial Narrow" pitchFamily="34" charset="0"/>
        </a:defRPr>
      </a:lvl5pPr>
      <a:lvl6pPr marL="457200" algn="l" rtl="0" fontAlgn="base">
        <a:lnSpc>
          <a:spcPct val="90000"/>
        </a:lnSpc>
        <a:spcBef>
          <a:spcPct val="0"/>
        </a:spcBef>
        <a:spcAft>
          <a:spcPct val="0"/>
        </a:spcAft>
        <a:defRPr sz="4400" b="1">
          <a:solidFill>
            <a:schemeClr val="tx1"/>
          </a:solidFill>
          <a:latin typeface="Arial Narrow" pitchFamily="34" charset="0"/>
          <a:ea typeface="Arial Narrow" pitchFamily="34" charset="0"/>
          <a:cs typeface="Arial Narrow" pitchFamily="34" charset="0"/>
        </a:defRPr>
      </a:lvl6pPr>
      <a:lvl7pPr marL="914400" algn="l" rtl="0" fontAlgn="base">
        <a:lnSpc>
          <a:spcPct val="90000"/>
        </a:lnSpc>
        <a:spcBef>
          <a:spcPct val="0"/>
        </a:spcBef>
        <a:spcAft>
          <a:spcPct val="0"/>
        </a:spcAft>
        <a:defRPr sz="4400" b="1">
          <a:solidFill>
            <a:schemeClr val="tx1"/>
          </a:solidFill>
          <a:latin typeface="Arial Narrow" pitchFamily="34" charset="0"/>
          <a:ea typeface="Arial Narrow" pitchFamily="34" charset="0"/>
          <a:cs typeface="Arial Narrow" pitchFamily="34" charset="0"/>
        </a:defRPr>
      </a:lvl7pPr>
      <a:lvl8pPr marL="1371600" algn="l" rtl="0" fontAlgn="base">
        <a:lnSpc>
          <a:spcPct val="90000"/>
        </a:lnSpc>
        <a:spcBef>
          <a:spcPct val="0"/>
        </a:spcBef>
        <a:spcAft>
          <a:spcPct val="0"/>
        </a:spcAft>
        <a:defRPr sz="4400" b="1">
          <a:solidFill>
            <a:schemeClr val="tx1"/>
          </a:solidFill>
          <a:latin typeface="Arial Narrow" pitchFamily="34" charset="0"/>
          <a:ea typeface="Arial Narrow" pitchFamily="34" charset="0"/>
          <a:cs typeface="Arial Narrow" pitchFamily="34" charset="0"/>
        </a:defRPr>
      </a:lvl8pPr>
      <a:lvl9pPr marL="1828800" algn="l" rtl="0" fontAlgn="base">
        <a:lnSpc>
          <a:spcPct val="90000"/>
        </a:lnSpc>
        <a:spcBef>
          <a:spcPct val="0"/>
        </a:spcBef>
        <a:spcAft>
          <a:spcPct val="0"/>
        </a:spcAft>
        <a:defRPr sz="4400" b="1">
          <a:solidFill>
            <a:schemeClr val="tx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spcBef>
          <a:spcPts val="1000"/>
        </a:spcBef>
        <a:spcAft>
          <a:spcPts val="1200"/>
        </a:spcAft>
        <a:buClr>
          <a:schemeClr val="accent2"/>
        </a:buClr>
        <a:buFont typeface="Wingdings" pitchFamily="2" charset="2"/>
        <a:buChar char="§"/>
        <a:defRPr sz="2800" kern="1200">
          <a:solidFill>
            <a:schemeClr val="tx1"/>
          </a:solidFill>
          <a:latin typeface="+mn-lt"/>
          <a:ea typeface="+mn-ea"/>
          <a:cs typeface="+mn-cs"/>
        </a:defRPr>
      </a:lvl1pPr>
      <a:lvl2pPr marL="685800" indent="-228600" algn="l" rtl="0" eaLnBrk="0" fontAlgn="base" hangingPunct="0">
        <a:spcBef>
          <a:spcPts val="500"/>
        </a:spcBef>
        <a:spcAft>
          <a:spcPts val="1200"/>
        </a:spcAft>
        <a:buClr>
          <a:schemeClr val="accent2"/>
        </a:buClr>
        <a:buFont typeface="Wingdings" pitchFamily="2" charset="2"/>
        <a:buChar char="§"/>
        <a:defRPr sz="2400" kern="1200">
          <a:solidFill>
            <a:schemeClr val="tx1"/>
          </a:solidFill>
          <a:latin typeface="+mn-lt"/>
          <a:ea typeface="+mn-ea"/>
          <a:cs typeface="+mn-cs"/>
        </a:defRPr>
      </a:lvl2pPr>
      <a:lvl3pPr marL="1143000" indent="-228600" algn="l" rtl="0" eaLnBrk="0" fontAlgn="base" hangingPunct="0">
        <a:spcBef>
          <a:spcPts val="500"/>
        </a:spcBef>
        <a:spcAft>
          <a:spcPts val="1200"/>
        </a:spcAft>
        <a:buClr>
          <a:schemeClr val="accent2"/>
        </a:buClr>
        <a:buFont typeface="Wingdings" pitchFamily="2" charset="2"/>
        <a:buChar char="§"/>
        <a:defRPr sz="2000" kern="1200">
          <a:solidFill>
            <a:schemeClr val="tx1"/>
          </a:solidFill>
          <a:latin typeface="+mn-lt"/>
          <a:ea typeface="+mn-ea"/>
          <a:cs typeface="+mn-cs"/>
        </a:defRPr>
      </a:lvl3pPr>
      <a:lvl4pPr marL="1600200" indent="-228600" algn="l" rtl="0" eaLnBrk="0" fontAlgn="base" hangingPunct="0">
        <a:spcBef>
          <a:spcPts val="500"/>
        </a:spcBef>
        <a:spcAft>
          <a:spcPts val="1200"/>
        </a:spcAft>
        <a:buClr>
          <a:schemeClr val="accent2"/>
        </a:buClr>
        <a:buFont typeface="Wingdings" pitchFamily="2" charset="2"/>
        <a:buChar char="§"/>
        <a:defRPr kern="1200">
          <a:solidFill>
            <a:schemeClr val="tx1"/>
          </a:solidFill>
          <a:latin typeface="+mn-lt"/>
          <a:ea typeface="+mn-ea"/>
          <a:cs typeface="+mn-cs"/>
        </a:defRPr>
      </a:lvl4pPr>
      <a:lvl5pPr marL="2057400" indent="-228600" algn="l" rtl="0" eaLnBrk="0" fontAlgn="base" hangingPunct="0">
        <a:spcBef>
          <a:spcPts val="500"/>
        </a:spcBef>
        <a:spcAft>
          <a:spcPts val="1200"/>
        </a:spcAft>
        <a:buClr>
          <a:schemeClr val="accent2"/>
        </a:buClr>
        <a:buFont typeface="Wingdings" pitchFamily="2" charset="2"/>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hyperlink" Target="https://www.ecybermission.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40375" y="2286000"/>
            <a:ext cx="5922963" cy="1757363"/>
          </a:xfrm>
        </p:spPr>
        <p:txBody>
          <a:bodyPr rtlCol="0">
            <a:normAutofit/>
          </a:bodyPr>
          <a:lstStyle/>
          <a:p>
            <a:pPr eaLnBrk="1" fontAlgn="auto" hangingPunct="1">
              <a:spcAft>
                <a:spcPts val="0"/>
              </a:spcAft>
              <a:defRPr/>
            </a:pPr>
            <a:r>
              <a:rPr lang="en-US" dirty="0">
                <a:ea typeface="+mj-ea"/>
              </a:rPr>
              <a:t>Introduction to eCYBERMISSION</a:t>
            </a:r>
            <a:endParaRPr lang="en-US" sz="3600" dirty="0">
              <a:ea typeface="+mj-ea"/>
            </a:endParaRPr>
          </a:p>
        </p:txBody>
      </p:sp>
      <p:pic>
        <p:nvPicPr>
          <p:cNvPr id="14339" name="Picture Placeholder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8234" r="47940"/>
          <a:stretch>
            <a:fillRect/>
          </a:stretch>
        </p:blipFill>
        <p:spPr>
          <a:xfrm>
            <a:off x="-9525" y="4763"/>
            <a:ext cx="4745038" cy="6853237"/>
          </a:xfrm>
        </p:spPr>
      </p:pic>
      <p:pic>
        <p:nvPicPr>
          <p:cNvPr id="14340" name="Picture 2" descr="U:\Projects\AEOP Projects\eCYBERMISSION - Year 4 (FY19)\CMinan - Communications Specialist\Logos &amp; Letterheads\AEOP_eCYBERMISSION_KO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938" y="5630863"/>
            <a:ext cx="47577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34663" y="5775325"/>
            <a:ext cx="1422400"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436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30425" y="196850"/>
            <a:ext cx="9588500" cy="639763"/>
          </a:xfrm>
        </p:spPr>
        <p:txBody>
          <a:bodyPr/>
          <a:lstStyle/>
          <a:p>
            <a:pPr eaLnBrk="1" hangingPunct="1"/>
            <a:r>
              <a:rPr lang="en-US" altLang="en-US"/>
              <a:t>How to Register</a:t>
            </a:r>
          </a:p>
        </p:txBody>
      </p:sp>
      <p:sp>
        <p:nvSpPr>
          <p:cNvPr id="24579" name="Content Placeholder 2"/>
          <p:cNvSpPr>
            <a:spLocks noGrp="1"/>
          </p:cNvSpPr>
          <p:nvPr>
            <p:ph idx="1"/>
          </p:nvPr>
        </p:nvSpPr>
        <p:spPr>
          <a:xfrm>
            <a:off x="452438" y="1292225"/>
            <a:ext cx="11266487" cy="4429125"/>
          </a:xfrm>
        </p:spPr>
        <p:txBody>
          <a:bodyPr/>
          <a:lstStyle/>
          <a:p>
            <a:pPr eaLnBrk="1" hangingPunct="1"/>
            <a:r>
              <a:rPr lang="en-US" altLang="en-US" dirty="0"/>
              <a:t>Go to </a:t>
            </a:r>
            <a:r>
              <a:rPr lang="en-US" altLang="en-US" dirty="0">
                <a:hlinkClick r:id="rId3"/>
              </a:rPr>
              <a:t>https://www.ecybermission.com</a:t>
            </a:r>
            <a:endParaRPr lang="en-US" altLang="en-US" dirty="0"/>
          </a:p>
          <a:p>
            <a:pPr eaLnBrk="1" hangingPunct="1"/>
            <a:r>
              <a:rPr lang="en-US" altLang="en-US" dirty="0"/>
              <a:t>Click on “Register” in the top right</a:t>
            </a:r>
          </a:p>
          <a:p>
            <a:pPr eaLnBrk="1" hangingPunct="1"/>
            <a:r>
              <a:rPr lang="en-US" altLang="en-US" dirty="0"/>
              <a:t>Select “Team Advisor”</a:t>
            </a:r>
          </a:p>
          <a:p>
            <a:pPr eaLnBrk="1" hangingPunct="1"/>
            <a:r>
              <a:rPr lang="en-US" altLang="en-US" dirty="0"/>
              <a:t>Complete the registration</a:t>
            </a:r>
          </a:p>
          <a:p>
            <a:pPr lvl="1" eaLnBrk="1" hangingPunct="1"/>
            <a:r>
              <a:rPr lang="en-US" altLang="en-US" dirty="0"/>
              <a:t>Step 4 for Students will need parent/guardian permission</a:t>
            </a:r>
          </a:p>
          <a:p>
            <a:pPr eaLnBrk="1" hangingPunct="1"/>
            <a:r>
              <a:rPr lang="en-US" altLang="en-US" dirty="0"/>
              <a:t>They need to have a  login name, but they don’t need to know what topic they’re doing before they register</a:t>
            </a:r>
          </a:p>
        </p:txBody>
      </p:sp>
      <p:sp>
        <p:nvSpPr>
          <p:cNvPr id="24580"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21509"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078A363-2683-4D31-B8E2-DBF6925A0064}" type="slidenum">
              <a:rPr lang="en-US" altLang="en-US" smtClean="0"/>
              <a:pPr fontAlgn="base">
                <a:spcBef>
                  <a:spcPct val="0"/>
                </a:spcBef>
                <a:spcAft>
                  <a:spcPct val="0"/>
                </a:spcAft>
                <a:defRPr/>
              </a:pPr>
              <a:t>10</a:t>
            </a:fld>
            <a:endParaRPr lang="en-US" altLang="en-US" dirty="0"/>
          </a:p>
        </p:txBody>
      </p:sp>
      <p:pic>
        <p:nvPicPr>
          <p:cNvPr id="2458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6573" y="405765"/>
            <a:ext cx="3143027" cy="3796665"/>
          </a:xfrm>
          <a:prstGeom prst="rect">
            <a:avLst/>
          </a:prstGeom>
        </p:spPr>
      </p:pic>
    </p:spTree>
  </p:cSld>
  <p:clrMapOvr>
    <a:masterClrMapping/>
  </p:clrMapOvr>
  <p:transition spd="slow" advTm="3727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130425" y="196850"/>
            <a:ext cx="9588500" cy="639763"/>
          </a:xfrm>
        </p:spPr>
        <p:txBody>
          <a:bodyPr/>
          <a:lstStyle/>
          <a:p>
            <a:pPr eaLnBrk="1" hangingPunct="1"/>
            <a:r>
              <a:rPr lang="en-US" altLang="en-US"/>
              <a:t>Mission Folder</a:t>
            </a:r>
          </a:p>
        </p:txBody>
      </p:sp>
      <p:sp>
        <p:nvSpPr>
          <p:cNvPr id="25603"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32772"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B076020A-CD30-4DAA-A33D-BC725357EB09}" type="slidenum">
              <a:rPr lang="en-US" altLang="en-US" smtClean="0"/>
              <a:pPr fontAlgn="base">
                <a:spcBef>
                  <a:spcPct val="0"/>
                </a:spcBef>
                <a:spcAft>
                  <a:spcPct val="0"/>
                </a:spcAft>
                <a:defRPr/>
              </a:pPr>
              <a:t>11</a:t>
            </a:fld>
            <a:endParaRPr lang="en-US" altLang="en-US" dirty="0"/>
          </a:p>
        </p:txBody>
      </p:sp>
      <p:pic>
        <p:nvPicPr>
          <p:cNvPr id="2560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35982" y="1292225"/>
            <a:ext cx="4499399" cy="4884738"/>
          </a:xfrm>
        </p:spPr>
      </p:pic>
    </p:spTree>
  </p:cSld>
  <p:clrMapOvr>
    <a:masterClrMapping/>
  </p:clrMapOvr>
  <p:transition spd="slow" advTm="70727"/>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2130425" y="196850"/>
            <a:ext cx="9588500" cy="639763"/>
          </a:xfrm>
        </p:spPr>
        <p:txBody>
          <a:bodyPr/>
          <a:lstStyle/>
          <a:p>
            <a:pPr eaLnBrk="1" hangingPunct="1"/>
            <a:r>
              <a:rPr lang="en-US" altLang="en-US"/>
              <a:t>Mission Folder</a:t>
            </a:r>
          </a:p>
        </p:txBody>
      </p:sp>
      <p:sp>
        <p:nvSpPr>
          <p:cNvPr id="26627"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32772"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8221C870-5A45-471C-8B02-1A8CCCD08EB4}" type="slidenum">
              <a:rPr lang="en-US" altLang="en-US" smtClean="0"/>
              <a:pPr fontAlgn="base">
                <a:spcBef>
                  <a:spcPct val="0"/>
                </a:spcBef>
                <a:spcAft>
                  <a:spcPct val="0"/>
                </a:spcAft>
                <a:defRPr/>
              </a:pPr>
              <a:t>12</a:t>
            </a:fld>
            <a:endParaRPr lang="en-US" altLang="en-US" dirty="0"/>
          </a:p>
        </p:txBody>
      </p:sp>
      <p:pic>
        <p:nvPicPr>
          <p:cNvPr id="2663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67352" y="1292225"/>
            <a:ext cx="5636658" cy="4884738"/>
          </a:xfrm>
        </p:spPr>
      </p:pic>
    </p:spTree>
  </p:cSld>
  <p:clrMapOvr>
    <a:masterClrMapping/>
  </p:clrMapOvr>
  <p:transition spd="slow" advTm="3562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130425" y="196850"/>
            <a:ext cx="9588500" cy="639763"/>
          </a:xfrm>
        </p:spPr>
        <p:txBody>
          <a:bodyPr/>
          <a:lstStyle/>
          <a:p>
            <a:pPr eaLnBrk="1" hangingPunct="1"/>
            <a:r>
              <a:rPr lang="en-US" altLang="en-US"/>
              <a:t>Mission Folder</a:t>
            </a:r>
          </a:p>
        </p:txBody>
      </p:sp>
      <p:sp>
        <p:nvSpPr>
          <p:cNvPr id="27651"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32772"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CFA85D93-21CD-4564-B703-FF4088F64533}" type="slidenum">
              <a:rPr lang="en-US" altLang="en-US" smtClean="0"/>
              <a:pPr fontAlgn="base">
                <a:spcBef>
                  <a:spcPct val="0"/>
                </a:spcBef>
                <a:spcAft>
                  <a:spcPct val="0"/>
                </a:spcAft>
                <a:defRPr/>
              </a:pPr>
              <a:t>13</a:t>
            </a:fld>
            <a:endParaRPr lang="en-US" altLang="en-US" dirty="0"/>
          </a:p>
        </p:txBody>
      </p:sp>
      <p:pic>
        <p:nvPicPr>
          <p:cNvPr id="2765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70573" y="1292225"/>
            <a:ext cx="4430216" cy="4884738"/>
          </a:xfrm>
        </p:spPr>
      </p:pic>
    </p:spTree>
  </p:cSld>
  <p:clrMapOvr>
    <a:masterClrMapping/>
  </p:clrMapOvr>
  <p:transition spd="slow" advTm="52064"/>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130425" y="196850"/>
            <a:ext cx="9588500" cy="639763"/>
          </a:xfrm>
        </p:spPr>
        <p:txBody>
          <a:bodyPr/>
          <a:lstStyle/>
          <a:p>
            <a:pPr eaLnBrk="1" hangingPunct="1"/>
            <a:r>
              <a:rPr lang="en-US" altLang="en-US"/>
              <a:t>Rubrics</a:t>
            </a:r>
          </a:p>
        </p:txBody>
      </p:sp>
      <p:sp>
        <p:nvSpPr>
          <p:cNvPr id="29699"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32772"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3A6FA33-14A0-4B20-939D-AE968E7EAE3E}" type="slidenum">
              <a:rPr lang="en-US" altLang="en-US" smtClean="0"/>
              <a:pPr fontAlgn="base">
                <a:spcBef>
                  <a:spcPct val="0"/>
                </a:spcBef>
                <a:spcAft>
                  <a:spcPct val="0"/>
                </a:spcAft>
                <a:defRPr/>
              </a:pPr>
              <a:t>14</a:t>
            </a:fld>
            <a:endParaRPr lang="en-US" altLang="en-US" dirty="0"/>
          </a:p>
        </p:txBody>
      </p:sp>
      <p:sp>
        <p:nvSpPr>
          <p:cNvPr id="29701" name="Content Placeholder 1"/>
          <p:cNvSpPr>
            <a:spLocks noGrp="1"/>
          </p:cNvSpPr>
          <p:nvPr>
            <p:ph idx="1"/>
          </p:nvPr>
        </p:nvSpPr>
        <p:spPr>
          <a:xfrm>
            <a:off x="452438" y="1292225"/>
            <a:ext cx="6219825" cy="4364038"/>
          </a:xfrm>
        </p:spPr>
        <p:txBody>
          <a:bodyPr/>
          <a:lstStyle/>
          <a:p>
            <a:r>
              <a:rPr lang="en-US" altLang="en-US" dirty="0"/>
              <a:t>Engineering and Science Rubrics</a:t>
            </a:r>
          </a:p>
          <a:p>
            <a:r>
              <a:rPr lang="en-US" altLang="en-US" dirty="0" smtClean="0"/>
              <a:t>Team Advisor </a:t>
            </a:r>
            <a:r>
              <a:rPr lang="en-US" altLang="en-US" dirty="0" smtClean="0"/>
              <a:t>Help Center</a:t>
            </a:r>
            <a:endParaRPr lang="en-US" altLang="en-US" dirty="0"/>
          </a:p>
          <a:p>
            <a:r>
              <a:rPr lang="en-US" altLang="en-US" dirty="0"/>
              <a:t>Same rubric used by the judges</a:t>
            </a:r>
          </a:p>
          <a:p>
            <a:r>
              <a:rPr lang="en-US" altLang="en-US" dirty="0"/>
              <a:t>Compare answers to the rubric</a:t>
            </a:r>
          </a:p>
        </p:txBody>
      </p:sp>
      <p:pic>
        <p:nvPicPr>
          <p:cNvPr id="2970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0050" y="2527300"/>
            <a:ext cx="5356225"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695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130425" y="196850"/>
            <a:ext cx="9588500" cy="639763"/>
          </a:xfrm>
        </p:spPr>
        <p:txBody>
          <a:bodyPr/>
          <a:lstStyle/>
          <a:p>
            <a:pPr eaLnBrk="1" hangingPunct="1"/>
            <a:r>
              <a:rPr lang="en-US" altLang="en-US"/>
              <a:t>Due Dates</a:t>
            </a:r>
          </a:p>
        </p:txBody>
      </p:sp>
      <p:sp>
        <p:nvSpPr>
          <p:cNvPr id="30723"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32772"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89F745D-9B08-46E3-9D85-90F4DBF1070D}" type="slidenum">
              <a:rPr lang="en-US" altLang="en-US" smtClean="0"/>
              <a:pPr fontAlgn="base">
                <a:spcBef>
                  <a:spcPct val="0"/>
                </a:spcBef>
                <a:spcAft>
                  <a:spcPct val="0"/>
                </a:spcAft>
                <a:defRPr/>
              </a:pPr>
              <a:t>15</a:t>
            </a:fld>
            <a:endParaRPr lang="en-US" altLang="en-US" dirty="0"/>
          </a:p>
        </p:txBody>
      </p:sp>
      <p:sp>
        <p:nvSpPr>
          <p:cNvPr id="30725" name="Content Placeholder 4"/>
          <p:cNvSpPr>
            <a:spLocks noGrp="1"/>
          </p:cNvSpPr>
          <p:nvPr>
            <p:ph idx="1"/>
          </p:nvPr>
        </p:nvSpPr>
        <p:spPr>
          <a:xfrm>
            <a:off x="452438" y="1292225"/>
            <a:ext cx="11266487" cy="4429125"/>
          </a:xfrm>
        </p:spPr>
        <p:txBody>
          <a:bodyPr/>
          <a:lstStyle/>
          <a:p>
            <a:r>
              <a:rPr lang="en-US" altLang="en-US" dirty="0"/>
              <a:t>The complete Mission Folder is due by the end of February/beginning of March</a:t>
            </a:r>
          </a:p>
          <a:p>
            <a:r>
              <a:rPr lang="en-US" altLang="en-US" dirty="0"/>
              <a:t>TAs can choose specific due dates for each section/question</a:t>
            </a:r>
          </a:p>
          <a:p>
            <a:r>
              <a:rPr lang="en-US" altLang="en-US" dirty="0"/>
              <a:t>The team can establish due dates for themselves</a:t>
            </a:r>
          </a:p>
        </p:txBody>
      </p:sp>
      <p:pic>
        <p:nvPicPr>
          <p:cNvPr id="3072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815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130425" y="196850"/>
            <a:ext cx="9588500" cy="639763"/>
          </a:xfrm>
        </p:spPr>
        <p:txBody>
          <a:bodyPr/>
          <a:lstStyle/>
          <a:p>
            <a:pPr eaLnBrk="1" hangingPunct="1"/>
            <a:r>
              <a:rPr lang="en-US" altLang="en-US"/>
              <a:t>Mission Folder Submission</a:t>
            </a:r>
          </a:p>
        </p:txBody>
      </p:sp>
      <p:sp>
        <p:nvSpPr>
          <p:cNvPr id="31747"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32772"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6B65870-5060-4D22-AD92-6395E5CF6185}" type="slidenum">
              <a:rPr lang="en-US" altLang="en-US" smtClean="0"/>
              <a:pPr fontAlgn="base">
                <a:spcBef>
                  <a:spcPct val="0"/>
                </a:spcBef>
                <a:spcAft>
                  <a:spcPct val="0"/>
                </a:spcAft>
                <a:defRPr/>
              </a:pPr>
              <a:t>16</a:t>
            </a:fld>
            <a:endParaRPr lang="en-US" altLang="en-US" dirty="0"/>
          </a:p>
        </p:txBody>
      </p:sp>
      <p:pic>
        <p:nvPicPr>
          <p:cNvPr id="3175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638550" y="1128990"/>
            <a:ext cx="4972561" cy="10702369"/>
          </a:xfrm>
        </p:spPr>
      </p:pic>
    </p:spTree>
  </p:cSld>
  <p:clrMapOvr>
    <a:masterClrMapping/>
  </p:clrMapOvr>
  <p:transition spd="slow" advTm="38847"/>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30425" y="196850"/>
            <a:ext cx="9588500" cy="639763"/>
          </a:xfrm>
        </p:spPr>
        <p:txBody>
          <a:bodyPr/>
          <a:lstStyle/>
          <a:p>
            <a:pPr eaLnBrk="1" hangingPunct="1"/>
            <a:r>
              <a:rPr lang="en-US" altLang="en-US"/>
              <a:t>Mission Folder Submission</a:t>
            </a:r>
          </a:p>
        </p:txBody>
      </p:sp>
      <p:sp>
        <p:nvSpPr>
          <p:cNvPr id="32771"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32772"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A4527CA0-D0B3-4745-85B0-F3C11B0C98BA}" type="slidenum">
              <a:rPr lang="en-US" altLang="en-US" smtClean="0"/>
              <a:pPr fontAlgn="base">
                <a:spcBef>
                  <a:spcPct val="0"/>
                </a:spcBef>
                <a:spcAft>
                  <a:spcPct val="0"/>
                </a:spcAft>
                <a:defRPr/>
              </a:pPr>
              <a:t>17</a:t>
            </a:fld>
            <a:endParaRPr lang="en-US" altLang="en-US" dirty="0"/>
          </a:p>
        </p:txBody>
      </p:sp>
      <p:sp>
        <p:nvSpPr>
          <p:cNvPr id="5" name="Rectangle 4"/>
          <p:cNvSpPr/>
          <p:nvPr/>
        </p:nvSpPr>
        <p:spPr>
          <a:xfrm>
            <a:off x="4165600" y="5951538"/>
            <a:ext cx="246063" cy="141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277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88048" y="1292225"/>
            <a:ext cx="7995266" cy="4884738"/>
          </a:xfrm>
        </p:spPr>
      </p:pic>
    </p:spTree>
  </p:cSld>
  <p:clrMapOvr>
    <a:masterClrMapping/>
  </p:clrMapOvr>
  <p:transition spd="slow" advTm="2063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130425" y="196850"/>
            <a:ext cx="9588500" cy="639763"/>
          </a:xfrm>
        </p:spPr>
        <p:txBody>
          <a:bodyPr/>
          <a:lstStyle/>
          <a:p>
            <a:pPr eaLnBrk="1" hangingPunct="1"/>
            <a:r>
              <a:rPr lang="en-US" altLang="en-US"/>
              <a:t>Timelines</a:t>
            </a:r>
          </a:p>
        </p:txBody>
      </p:sp>
      <p:sp>
        <p:nvSpPr>
          <p:cNvPr id="33795" name="Content Placeholder 2"/>
          <p:cNvSpPr>
            <a:spLocks noGrp="1"/>
          </p:cNvSpPr>
          <p:nvPr>
            <p:ph idx="1"/>
          </p:nvPr>
        </p:nvSpPr>
        <p:spPr>
          <a:xfrm>
            <a:off x="452439" y="1292225"/>
            <a:ext cx="7396162" cy="4354513"/>
          </a:xfrm>
        </p:spPr>
        <p:txBody>
          <a:bodyPr/>
          <a:lstStyle/>
          <a:p>
            <a:pPr eaLnBrk="1" hangingPunct="1"/>
            <a:r>
              <a:rPr lang="en-US" altLang="en-US" dirty="0" err="1"/>
              <a:t>eCYBERMISSION</a:t>
            </a:r>
            <a:endParaRPr lang="en-US" altLang="en-US" dirty="0"/>
          </a:p>
          <a:p>
            <a:pPr lvl="1" eaLnBrk="1" hangingPunct="1"/>
            <a:r>
              <a:rPr lang="en-US" altLang="en-US" dirty="0"/>
              <a:t>Registration is open from early August</a:t>
            </a:r>
          </a:p>
          <a:p>
            <a:pPr lvl="1" eaLnBrk="1" hangingPunct="1"/>
            <a:r>
              <a:rPr lang="en-US" altLang="en-US" dirty="0"/>
              <a:t>Early Registration mid-November</a:t>
            </a:r>
          </a:p>
          <a:p>
            <a:pPr lvl="1" eaLnBrk="1" hangingPunct="1"/>
            <a:r>
              <a:rPr lang="en-US" altLang="en-US" dirty="0"/>
              <a:t>Registration closes late Dec/Early Jan</a:t>
            </a:r>
          </a:p>
          <a:p>
            <a:pPr lvl="1" eaLnBrk="1" hangingPunct="1"/>
            <a:r>
              <a:rPr lang="en-US" altLang="en-US" dirty="0"/>
              <a:t>Projects due late Feb/early March</a:t>
            </a:r>
          </a:p>
          <a:p>
            <a:pPr lvl="1" eaLnBrk="1" hangingPunct="1"/>
            <a:endParaRPr lang="en-US" altLang="en-US" dirty="0"/>
          </a:p>
        </p:txBody>
      </p:sp>
      <p:sp>
        <p:nvSpPr>
          <p:cNvPr id="33796"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37893"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FA00CB8D-500F-4367-B50E-9C258A6C6A29}" type="slidenum">
              <a:rPr lang="en-US" altLang="en-US" smtClean="0"/>
              <a:pPr fontAlgn="base">
                <a:spcBef>
                  <a:spcPct val="0"/>
                </a:spcBef>
                <a:spcAft>
                  <a:spcPct val="0"/>
                </a:spcAft>
                <a:defRPr/>
              </a:pPr>
              <a:t>18</a:t>
            </a:fld>
            <a:endParaRPr lang="en-US" altLang="en-US" dirty="0"/>
          </a:p>
        </p:txBody>
      </p:sp>
      <p:pic>
        <p:nvPicPr>
          <p:cNvPr id="3379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5613" y="1466850"/>
            <a:ext cx="3151187"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227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ctrTitle"/>
          </p:nvPr>
        </p:nvSpPr>
        <p:spPr>
          <a:xfrm>
            <a:off x="1052513" y="2940050"/>
            <a:ext cx="5922962" cy="2146300"/>
          </a:xfrm>
        </p:spPr>
        <p:txBody>
          <a:bodyPr/>
          <a:lstStyle/>
          <a:p>
            <a:pPr eaLnBrk="1" hangingPunct="1"/>
            <a:r>
              <a:rPr lang="en-US" altLang="en-US"/>
              <a:t>QUESTIONS?</a:t>
            </a:r>
          </a:p>
        </p:txBody>
      </p:sp>
      <p:pic>
        <p:nvPicPr>
          <p:cNvPr id="348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5640388"/>
            <a:ext cx="171926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3394"/>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130425" y="196850"/>
            <a:ext cx="9588500" cy="639763"/>
          </a:xfrm>
        </p:spPr>
        <p:txBody>
          <a:bodyPr/>
          <a:lstStyle/>
          <a:p>
            <a:pPr eaLnBrk="1" hangingPunct="1"/>
            <a:r>
              <a:rPr lang="en-US" altLang="en-US"/>
              <a:t>What is eCYBERMISSION?</a:t>
            </a:r>
          </a:p>
        </p:txBody>
      </p:sp>
      <p:sp>
        <p:nvSpPr>
          <p:cNvPr id="15363" name="Content Placeholder 2"/>
          <p:cNvSpPr>
            <a:spLocks noGrp="1"/>
          </p:cNvSpPr>
          <p:nvPr>
            <p:ph idx="1"/>
          </p:nvPr>
        </p:nvSpPr>
        <p:spPr>
          <a:xfrm>
            <a:off x="452438" y="1292225"/>
            <a:ext cx="11266487" cy="4884738"/>
          </a:xfrm>
        </p:spPr>
        <p:txBody>
          <a:bodyPr/>
          <a:lstStyle/>
          <a:p>
            <a:pPr eaLnBrk="1" hangingPunct="1"/>
            <a:r>
              <a:rPr lang="en-US" altLang="en-US" sz="2600" dirty="0"/>
              <a:t>Web-based STEM competition</a:t>
            </a:r>
          </a:p>
          <a:p>
            <a:pPr eaLnBrk="1" hangingPunct="1"/>
            <a:r>
              <a:rPr lang="en-US" altLang="en-US" sz="2600" dirty="0"/>
              <a:t>FREE to students</a:t>
            </a:r>
          </a:p>
          <a:p>
            <a:pPr eaLnBrk="1" hangingPunct="1"/>
            <a:r>
              <a:rPr lang="en-US" altLang="en-US" sz="2600" dirty="0"/>
              <a:t>Long Term Project</a:t>
            </a:r>
          </a:p>
          <a:p>
            <a:pPr eaLnBrk="1" hangingPunct="1"/>
            <a:r>
              <a:rPr lang="en-US" altLang="en-US" sz="2600" dirty="0"/>
              <a:t>Working in Teams (2-4)</a:t>
            </a:r>
          </a:p>
          <a:p>
            <a:pPr eaLnBrk="1" hangingPunct="1"/>
            <a:r>
              <a:rPr lang="en-US" altLang="en-US" sz="2600" dirty="0"/>
              <a:t>Problems in THEIR Community</a:t>
            </a:r>
          </a:p>
        </p:txBody>
      </p:sp>
      <p:sp>
        <p:nvSpPr>
          <p:cNvPr id="15364"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15365"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DC7230D-FE9F-46A9-B438-B7277B87A85A}" type="slidenum">
              <a:rPr lang="en-US" altLang="en-US" smtClean="0"/>
              <a:pPr fontAlgn="base">
                <a:spcBef>
                  <a:spcPct val="0"/>
                </a:spcBef>
                <a:spcAft>
                  <a:spcPct val="0"/>
                </a:spcAft>
                <a:defRPr/>
              </a:pPr>
              <a:t>2</a:t>
            </a:fld>
            <a:endParaRPr lang="en-US" altLang="en-US" dirty="0"/>
          </a:p>
        </p:txBody>
      </p:sp>
      <p:pic>
        <p:nvPicPr>
          <p:cNvPr id="153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4650" y="1608138"/>
            <a:ext cx="4443413"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80663" y="5573713"/>
            <a:ext cx="1473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269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130425" y="196850"/>
            <a:ext cx="9588500" cy="639763"/>
          </a:xfrm>
        </p:spPr>
        <p:txBody>
          <a:bodyPr/>
          <a:lstStyle/>
          <a:p>
            <a:r>
              <a:rPr lang="en-US" altLang="en-US"/>
              <a:t>Competition</a:t>
            </a:r>
          </a:p>
        </p:txBody>
      </p:sp>
      <p:sp>
        <p:nvSpPr>
          <p:cNvPr id="16387" name="Content Placeholder 2"/>
          <p:cNvSpPr>
            <a:spLocks noGrp="1"/>
          </p:cNvSpPr>
          <p:nvPr>
            <p:ph idx="1"/>
          </p:nvPr>
        </p:nvSpPr>
        <p:spPr>
          <a:xfrm>
            <a:off x="452438" y="1292225"/>
            <a:ext cx="11266487" cy="4884738"/>
          </a:xfrm>
        </p:spPr>
        <p:txBody>
          <a:bodyPr/>
          <a:lstStyle/>
          <a:p>
            <a:r>
              <a:rPr lang="en-US" altLang="en-US" sz="3200" dirty="0"/>
              <a:t>What do they win?</a:t>
            </a:r>
          </a:p>
          <a:p>
            <a:pPr lvl="1"/>
            <a:r>
              <a:rPr lang="en-US" altLang="en-US" dirty="0"/>
              <a:t>Savings Bonds</a:t>
            </a:r>
          </a:p>
          <a:p>
            <a:pPr lvl="2"/>
            <a:r>
              <a:rPr lang="en-US" altLang="en-US" dirty="0"/>
              <a:t>1</a:t>
            </a:r>
            <a:r>
              <a:rPr lang="en-US" altLang="en-US" baseline="30000" dirty="0"/>
              <a:t>st</a:t>
            </a:r>
            <a:r>
              <a:rPr lang="en-US" altLang="en-US" dirty="0"/>
              <a:t> Place state - $1000 (maturity value) 2</a:t>
            </a:r>
            <a:r>
              <a:rPr lang="en-US" altLang="en-US" baseline="30000" dirty="0"/>
              <a:t>nd</a:t>
            </a:r>
            <a:r>
              <a:rPr lang="en-US" altLang="en-US" dirty="0"/>
              <a:t> Place State - $500 (maturity value)</a:t>
            </a:r>
          </a:p>
          <a:p>
            <a:pPr lvl="2"/>
            <a:r>
              <a:rPr lang="en-US" altLang="en-US" dirty="0"/>
              <a:t>Regional Finalist (top 3 scores in each region in each grade) - $1000 (maturity value)</a:t>
            </a:r>
          </a:p>
          <a:p>
            <a:pPr lvl="2"/>
            <a:r>
              <a:rPr lang="en-US" altLang="en-US" dirty="0"/>
              <a:t>Regional Winner (1 per region per grade) - $2000 (maturity value)</a:t>
            </a:r>
          </a:p>
          <a:p>
            <a:pPr lvl="2"/>
            <a:r>
              <a:rPr lang="en-US" altLang="en-US" dirty="0"/>
              <a:t>National Winner (1 per grade) - $6000 (maturity value)</a:t>
            </a:r>
          </a:p>
          <a:p>
            <a:pPr lvl="1"/>
            <a:r>
              <a:rPr lang="en-US" altLang="en-US" dirty="0"/>
              <a:t>More than just winning . . . </a:t>
            </a:r>
          </a:p>
          <a:p>
            <a:endParaRPr lang="en-US" altLang="en-US" dirty="0"/>
          </a:p>
        </p:txBody>
      </p:sp>
      <p:sp>
        <p:nvSpPr>
          <p:cNvPr id="16388" name="Text Placeholder 3"/>
          <p:cNvSpPr>
            <a:spLocks noGrp="1"/>
          </p:cNvSpPr>
          <p:nvPr>
            <p:ph type="body" sz="quarter" idx="15"/>
          </p:nvPr>
        </p:nvSpPr>
        <p:spPr>
          <a:xfrm>
            <a:off x="452438" y="6461125"/>
            <a:ext cx="2895600" cy="214313"/>
          </a:xfrm>
        </p:spPr>
        <p:txBody>
          <a:bodyPr/>
          <a:lstStyle/>
          <a:p>
            <a:endParaRPr lang="en-US" altLang="en-US"/>
          </a:p>
        </p:txBody>
      </p:sp>
      <p:sp>
        <p:nvSpPr>
          <p:cNvPr id="5" name="Slide Number Placeholder 4"/>
          <p:cNvSpPr>
            <a:spLocks noGrp="1"/>
          </p:cNvSpPr>
          <p:nvPr>
            <p:ph type="sldNum" sz="quarter" idx="16"/>
          </p:nvPr>
        </p:nvSpPr>
        <p:spPr/>
        <p:txBody>
          <a:bodyPr/>
          <a:lstStyle/>
          <a:p>
            <a:pPr>
              <a:defRPr/>
            </a:pPr>
            <a:fld id="{58E5B116-57E6-45A1-AA78-9300F8D537EE}" type="slidenum">
              <a:rPr lang="en-US" smtClean="0"/>
              <a:pPr>
                <a:defRPr/>
              </a:pPr>
              <a:t>3</a:t>
            </a:fld>
            <a:endParaRPr lang="en-US" dirty="0"/>
          </a:p>
        </p:txBody>
      </p:sp>
      <p:pic>
        <p:nvPicPr>
          <p:cNvPr id="1639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80663" y="5573713"/>
            <a:ext cx="1473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5703"/>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130425" y="196850"/>
            <a:ext cx="9588500" cy="639763"/>
          </a:xfrm>
        </p:spPr>
        <p:txBody>
          <a:bodyPr/>
          <a:lstStyle/>
          <a:p>
            <a:pPr eaLnBrk="1" hangingPunct="1"/>
            <a:r>
              <a:rPr lang="en-US" altLang="en-US"/>
              <a:t>How Many Students Participate?</a:t>
            </a:r>
          </a:p>
        </p:txBody>
      </p:sp>
      <p:sp>
        <p:nvSpPr>
          <p:cNvPr id="17411" name="Content Placeholder 2"/>
          <p:cNvSpPr>
            <a:spLocks noGrp="1"/>
          </p:cNvSpPr>
          <p:nvPr>
            <p:ph idx="1"/>
          </p:nvPr>
        </p:nvSpPr>
        <p:spPr>
          <a:xfrm>
            <a:off x="452438" y="1292225"/>
            <a:ext cx="10774362" cy="4219575"/>
          </a:xfrm>
        </p:spPr>
        <p:txBody>
          <a:bodyPr/>
          <a:lstStyle/>
          <a:p>
            <a:pPr eaLnBrk="1" hangingPunct="1">
              <a:defRPr/>
            </a:pPr>
            <a:r>
              <a:rPr lang="en-US" altLang="en-US" sz="2600" dirty="0"/>
              <a:t>Between 10,000-20,000 registered</a:t>
            </a:r>
          </a:p>
          <a:p>
            <a:pPr eaLnBrk="1" hangingPunct="1">
              <a:defRPr/>
            </a:pPr>
            <a:r>
              <a:rPr lang="en-US" altLang="en-US" sz="2600" dirty="0"/>
              <a:t>Chances of winning are low</a:t>
            </a:r>
          </a:p>
          <a:p>
            <a:pPr eaLnBrk="1" hangingPunct="1">
              <a:defRPr/>
            </a:pPr>
            <a:r>
              <a:rPr lang="en-US" altLang="en-US" sz="2600" dirty="0"/>
              <a:t>Chances of LEARNING are high</a:t>
            </a:r>
          </a:p>
          <a:p>
            <a:pPr eaLnBrk="1" hangingPunct="1">
              <a:defRPr/>
            </a:pPr>
            <a:r>
              <a:rPr lang="en-US" altLang="en-US" sz="2600" dirty="0"/>
              <a:t>Joining a NEW community</a:t>
            </a:r>
          </a:p>
          <a:p>
            <a:pPr eaLnBrk="1" hangingPunct="1">
              <a:defRPr/>
            </a:pPr>
            <a:r>
              <a:rPr lang="en-US" altLang="en-US" sz="2600" dirty="0"/>
              <a:t>Helping their community</a:t>
            </a:r>
          </a:p>
          <a:p>
            <a:pPr marL="0" indent="0" eaLnBrk="1" hangingPunct="1">
              <a:buFont typeface="Wingdings" pitchFamily="2" charset="2"/>
              <a:buNone/>
              <a:defRPr/>
            </a:pPr>
            <a:endParaRPr lang="en-US" altLang="en-US" sz="2600" dirty="0"/>
          </a:p>
        </p:txBody>
      </p:sp>
      <p:sp>
        <p:nvSpPr>
          <p:cNvPr id="17412"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17413"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EE70A95B-11B7-41E8-A809-F6C22501FDD7}" type="slidenum">
              <a:rPr lang="en-US" altLang="en-US" smtClean="0"/>
              <a:pPr fontAlgn="base">
                <a:spcBef>
                  <a:spcPct val="0"/>
                </a:spcBef>
                <a:spcAft>
                  <a:spcPct val="0"/>
                </a:spcAft>
                <a:defRPr/>
              </a:pPr>
              <a:t>4</a:t>
            </a:fld>
            <a:endParaRPr lang="en-US" altLang="en-US" dirty="0"/>
          </a:p>
        </p:txBody>
      </p:sp>
      <p:pic>
        <p:nvPicPr>
          <p:cNvPr id="174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4763" y="1698625"/>
            <a:ext cx="5364162"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80663" y="5573713"/>
            <a:ext cx="14732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6268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130425" y="196850"/>
            <a:ext cx="9588500" cy="639763"/>
          </a:xfrm>
        </p:spPr>
        <p:txBody>
          <a:bodyPr/>
          <a:lstStyle/>
          <a:p>
            <a:r>
              <a:rPr lang="en-US" altLang="en-US"/>
              <a:t>Community Problems</a:t>
            </a:r>
          </a:p>
        </p:txBody>
      </p:sp>
      <p:sp>
        <p:nvSpPr>
          <p:cNvPr id="18435" name="Content Placeholder 2"/>
          <p:cNvSpPr>
            <a:spLocks noGrp="1"/>
          </p:cNvSpPr>
          <p:nvPr>
            <p:ph idx="1"/>
          </p:nvPr>
        </p:nvSpPr>
        <p:spPr>
          <a:xfrm>
            <a:off x="452438" y="1292225"/>
            <a:ext cx="11266487" cy="4884738"/>
          </a:xfrm>
        </p:spPr>
        <p:txBody>
          <a:bodyPr/>
          <a:lstStyle/>
          <a:p>
            <a:r>
              <a:rPr lang="en-US" altLang="en-US" dirty="0"/>
              <a:t>Different from Science Fair</a:t>
            </a:r>
          </a:p>
          <a:p>
            <a:pPr lvl="1"/>
            <a:r>
              <a:rPr lang="en-US" altLang="en-US" dirty="0"/>
              <a:t>Not just a science experiment or engineering project</a:t>
            </a:r>
          </a:p>
          <a:p>
            <a:r>
              <a:rPr lang="en-US" altLang="en-US" dirty="0"/>
              <a:t>Look around at what problems affect their community</a:t>
            </a:r>
          </a:p>
          <a:p>
            <a:pPr lvl="1"/>
            <a:r>
              <a:rPr lang="en-US" altLang="en-US" dirty="0"/>
              <a:t>Classroom</a:t>
            </a:r>
          </a:p>
          <a:p>
            <a:pPr lvl="1"/>
            <a:r>
              <a:rPr lang="en-US" altLang="en-US" dirty="0"/>
              <a:t>School</a:t>
            </a:r>
          </a:p>
          <a:p>
            <a:pPr lvl="1"/>
            <a:r>
              <a:rPr lang="en-US" altLang="en-US" dirty="0"/>
              <a:t>Town</a:t>
            </a:r>
          </a:p>
          <a:p>
            <a:pPr lvl="1"/>
            <a:r>
              <a:rPr lang="en-US" altLang="en-US" dirty="0"/>
              <a:t>State</a:t>
            </a:r>
          </a:p>
        </p:txBody>
      </p:sp>
      <p:sp>
        <p:nvSpPr>
          <p:cNvPr id="18436" name="Text Placeholder 3"/>
          <p:cNvSpPr>
            <a:spLocks noGrp="1"/>
          </p:cNvSpPr>
          <p:nvPr>
            <p:ph type="body" sz="quarter" idx="15"/>
          </p:nvPr>
        </p:nvSpPr>
        <p:spPr>
          <a:xfrm>
            <a:off x="452438" y="6461125"/>
            <a:ext cx="2895600" cy="214313"/>
          </a:xfrm>
        </p:spPr>
        <p:txBody>
          <a:bodyPr/>
          <a:lstStyle/>
          <a:p>
            <a:endParaRPr lang="en-US" altLang="en-US"/>
          </a:p>
        </p:txBody>
      </p:sp>
      <p:sp>
        <p:nvSpPr>
          <p:cNvPr id="5" name="Slide Number Placeholder 4"/>
          <p:cNvSpPr>
            <a:spLocks noGrp="1"/>
          </p:cNvSpPr>
          <p:nvPr>
            <p:ph type="sldNum" sz="quarter" idx="16"/>
          </p:nvPr>
        </p:nvSpPr>
        <p:spPr/>
        <p:txBody>
          <a:bodyPr/>
          <a:lstStyle/>
          <a:p>
            <a:pPr>
              <a:defRPr/>
            </a:pPr>
            <a:fld id="{E76A26C0-E219-47C2-AE95-0D89EA879E34}" type="slidenum">
              <a:rPr lang="en-US" smtClean="0"/>
              <a:pPr>
                <a:defRPr/>
              </a:pPr>
              <a:t>5</a:t>
            </a:fld>
            <a:endParaRPr lang="en-US" dirty="0"/>
          </a:p>
        </p:txBody>
      </p:sp>
      <p:pic>
        <p:nvPicPr>
          <p:cNvPr id="184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3613" y="3378200"/>
            <a:ext cx="494506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7998"/>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130425" y="196850"/>
            <a:ext cx="9588500" cy="639763"/>
          </a:xfrm>
        </p:spPr>
        <p:txBody>
          <a:bodyPr/>
          <a:lstStyle/>
          <a:p>
            <a:pPr eaLnBrk="1" hangingPunct="1"/>
            <a:r>
              <a:rPr lang="en-US" altLang="en-US"/>
              <a:t>Engineering Vs. Science</a:t>
            </a:r>
          </a:p>
        </p:txBody>
      </p:sp>
      <p:sp>
        <p:nvSpPr>
          <p:cNvPr id="19459" name="Content Placeholder 2"/>
          <p:cNvSpPr>
            <a:spLocks noGrp="1"/>
          </p:cNvSpPr>
          <p:nvPr>
            <p:ph idx="1"/>
          </p:nvPr>
        </p:nvSpPr>
        <p:spPr>
          <a:xfrm>
            <a:off x="452438" y="1292225"/>
            <a:ext cx="10536237" cy="4884738"/>
          </a:xfrm>
        </p:spPr>
        <p:txBody>
          <a:bodyPr/>
          <a:lstStyle/>
          <a:p>
            <a:r>
              <a:rPr lang="en-US" altLang="en-US"/>
              <a:t>Engineering</a:t>
            </a:r>
          </a:p>
          <a:p>
            <a:pPr lvl="1"/>
            <a:r>
              <a:rPr lang="en-US" altLang="en-US"/>
              <a:t>Design and test a prototype</a:t>
            </a:r>
          </a:p>
          <a:p>
            <a:pPr lvl="1"/>
            <a:r>
              <a:rPr lang="en-US" altLang="en-US"/>
              <a:t>SOLVING a problem</a:t>
            </a:r>
          </a:p>
          <a:p>
            <a:r>
              <a:rPr lang="en-US" altLang="en-US"/>
              <a:t>Science</a:t>
            </a:r>
          </a:p>
          <a:p>
            <a:pPr lvl="1"/>
            <a:r>
              <a:rPr lang="en-US" altLang="en-US"/>
              <a:t>Develop and test a hypothesis</a:t>
            </a:r>
          </a:p>
          <a:p>
            <a:pPr lvl="1"/>
            <a:r>
              <a:rPr lang="en-US" altLang="en-US"/>
              <a:t>ANSWERING a question</a:t>
            </a:r>
          </a:p>
        </p:txBody>
      </p:sp>
      <p:sp>
        <p:nvSpPr>
          <p:cNvPr id="19460" name="Text Placeholder 3"/>
          <p:cNvSpPr>
            <a:spLocks noGrp="1"/>
          </p:cNvSpPr>
          <p:nvPr>
            <p:ph type="body" sz="quarter" idx="15"/>
          </p:nvPr>
        </p:nvSpPr>
        <p:spPr>
          <a:xfrm>
            <a:off x="452438" y="6461125"/>
            <a:ext cx="2895600" cy="214313"/>
          </a:xfrm>
        </p:spPr>
        <p:txBody>
          <a:bodyPr/>
          <a:lstStyle/>
          <a:p>
            <a:pPr eaLnBrk="1" hangingPunct="1"/>
            <a:endParaRPr lang="en-US" altLang="en-US"/>
          </a:p>
        </p:txBody>
      </p:sp>
      <p:sp>
        <p:nvSpPr>
          <p:cNvPr id="17413" name="Slide Number Placeholder 4"/>
          <p:cNvSpPr>
            <a:spLocks noGrp="1"/>
          </p:cNvSpPr>
          <p:nvPr>
            <p:ph type="sldNum" sz="quarter" idx="16"/>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59B04AE-6C4D-4F02-9C4C-3A9A9272C563}" type="slidenum">
              <a:rPr lang="en-US" altLang="en-US" smtClean="0"/>
              <a:pPr fontAlgn="base">
                <a:spcBef>
                  <a:spcPct val="0"/>
                </a:spcBef>
                <a:spcAft>
                  <a:spcPct val="0"/>
                </a:spcAft>
                <a:defRPr/>
              </a:pPr>
              <a:t>6</a:t>
            </a:fld>
            <a:endParaRPr lang="en-US" altLang="en-US" dirty="0"/>
          </a:p>
        </p:txBody>
      </p:sp>
      <p:pic>
        <p:nvPicPr>
          <p:cNvPr id="194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081088"/>
            <a:ext cx="287655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2275" y="3167063"/>
            <a:ext cx="308292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7865"/>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130425" y="196850"/>
            <a:ext cx="9588500" cy="639763"/>
          </a:xfrm>
        </p:spPr>
        <p:txBody>
          <a:bodyPr/>
          <a:lstStyle/>
          <a:p>
            <a:r>
              <a:rPr lang="en-US" altLang="en-US"/>
              <a:t>Team Work</a:t>
            </a:r>
          </a:p>
        </p:txBody>
      </p:sp>
      <p:sp>
        <p:nvSpPr>
          <p:cNvPr id="20483" name="Content Placeholder 2"/>
          <p:cNvSpPr>
            <a:spLocks noGrp="1"/>
          </p:cNvSpPr>
          <p:nvPr>
            <p:ph idx="1"/>
          </p:nvPr>
        </p:nvSpPr>
        <p:spPr>
          <a:xfrm>
            <a:off x="452438" y="1292225"/>
            <a:ext cx="11266487" cy="5006975"/>
          </a:xfrm>
        </p:spPr>
        <p:txBody>
          <a:bodyPr/>
          <a:lstStyle/>
          <a:p>
            <a:r>
              <a:rPr lang="en-US" altLang="en-US" sz="2400" dirty="0"/>
              <a:t>Work in teams of 2 to 4</a:t>
            </a:r>
          </a:p>
          <a:p>
            <a:r>
              <a:rPr lang="en-US" altLang="en-US" sz="2400" dirty="0"/>
              <a:t>Friends?</a:t>
            </a:r>
          </a:p>
          <a:p>
            <a:r>
              <a:rPr lang="en-US" altLang="en-US" sz="2400" dirty="0"/>
              <a:t>Other students with common interests?</a:t>
            </a:r>
          </a:p>
          <a:p>
            <a:r>
              <a:rPr lang="en-US" altLang="en-US" sz="2400" dirty="0"/>
              <a:t>TA might select the teams</a:t>
            </a:r>
          </a:p>
          <a:p>
            <a:r>
              <a:rPr lang="en-US" altLang="en-US" sz="2400" dirty="0"/>
              <a:t>They need a team name!</a:t>
            </a:r>
          </a:p>
          <a:p>
            <a:endParaRPr lang="en-US" altLang="en-US" sz="2400" dirty="0"/>
          </a:p>
          <a:p>
            <a:endParaRPr lang="en-US" altLang="en-US" dirty="0"/>
          </a:p>
        </p:txBody>
      </p:sp>
      <p:sp>
        <p:nvSpPr>
          <p:cNvPr id="20484" name="Text Placeholder 3"/>
          <p:cNvSpPr>
            <a:spLocks noGrp="1"/>
          </p:cNvSpPr>
          <p:nvPr>
            <p:ph type="body" sz="quarter" idx="15"/>
          </p:nvPr>
        </p:nvSpPr>
        <p:spPr>
          <a:xfrm>
            <a:off x="452438" y="6461125"/>
            <a:ext cx="2895600" cy="214313"/>
          </a:xfrm>
        </p:spPr>
        <p:txBody>
          <a:bodyPr/>
          <a:lstStyle/>
          <a:p>
            <a:endParaRPr lang="en-US" altLang="en-US"/>
          </a:p>
        </p:txBody>
      </p:sp>
      <p:sp>
        <p:nvSpPr>
          <p:cNvPr id="5" name="Slide Number Placeholder 4"/>
          <p:cNvSpPr>
            <a:spLocks noGrp="1"/>
          </p:cNvSpPr>
          <p:nvPr>
            <p:ph type="sldNum" sz="quarter" idx="16"/>
          </p:nvPr>
        </p:nvSpPr>
        <p:spPr/>
        <p:txBody>
          <a:bodyPr/>
          <a:lstStyle/>
          <a:p>
            <a:pPr>
              <a:defRPr/>
            </a:pPr>
            <a:fld id="{246AA2CD-F675-42C5-B22B-8F20F3F7994A}" type="slidenum">
              <a:rPr lang="en-US" smtClean="0"/>
              <a:pPr>
                <a:defRPr/>
              </a:pPr>
              <a:t>7</a:t>
            </a:fld>
            <a:endParaRPr lang="en-US" dirty="0"/>
          </a:p>
        </p:txBody>
      </p:sp>
      <p:pic>
        <p:nvPicPr>
          <p:cNvPr id="204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6300" y="1600200"/>
            <a:ext cx="4492625"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881"/>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130425" y="196850"/>
            <a:ext cx="9588500" cy="639763"/>
          </a:xfrm>
        </p:spPr>
        <p:txBody>
          <a:bodyPr/>
          <a:lstStyle/>
          <a:p>
            <a:r>
              <a:rPr lang="en-US" altLang="en-US"/>
              <a:t>Past Projects</a:t>
            </a:r>
          </a:p>
        </p:txBody>
      </p:sp>
      <p:sp>
        <p:nvSpPr>
          <p:cNvPr id="21507" name="Content Placeholder 2"/>
          <p:cNvSpPr>
            <a:spLocks noGrp="1"/>
          </p:cNvSpPr>
          <p:nvPr>
            <p:ph idx="1"/>
          </p:nvPr>
        </p:nvSpPr>
        <p:spPr>
          <a:xfrm>
            <a:off x="452438" y="1292225"/>
            <a:ext cx="11266487" cy="5006975"/>
          </a:xfrm>
        </p:spPr>
        <p:txBody>
          <a:bodyPr/>
          <a:lstStyle/>
          <a:p>
            <a:r>
              <a:rPr lang="en-US" altLang="en-US" sz="2400"/>
              <a:t>Reducing the number of infants dying in hot cars</a:t>
            </a:r>
          </a:p>
          <a:p>
            <a:r>
              <a:rPr lang="en-US" altLang="en-US" sz="2400"/>
              <a:t>Lower the number of car accidents involving deer at night</a:t>
            </a:r>
          </a:p>
          <a:p>
            <a:r>
              <a:rPr lang="en-US" altLang="en-US" sz="2400"/>
              <a:t>Reducing waste in the community</a:t>
            </a:r>
          </a:p>
          <a:p>
            <a:r>
              <a:rPr lang="en-US" altLang="en-US" sz="2400"/>
              <a:t>Reducing the amount of bacteria in local waterways</a:t>
            </a:r>
          </a:p>
          <a:p>
            <a:r>
              <a:rPr lang="en-US" altLang="en-US" sz="2400"/>
              <a:t>Limiting phosphorus runoff into local waterways</a:t>
            </a:r>
          </a:p>
          <a:p>
            <a:r>
              <a:rPr lang="en-US" altLang="en-US" sz="2400"/>
              <a:t>Generating clean energy</a:t>
            </a:r>
          </a:p>
          <a:p>
            <a:r>
              <a:rPr lang="en-US" altLang="en-US" sz="2400"/>
              <a:t>Reducing the impact of harmful algae blooms</a:t>
            </a:r>
          </a:p>
          <a:p>
            <a:r>
              <a:rPr lang="en-US" altLang="en-US" sz="2400"/>
              <a:t>Finding natural remedies for neurological diseases</a:t>
            </a:r>
          </a:p>
          <a:p>
            <a:endParaRPr lang="en-US" altLang="en-US"/>
          </a:p>
        </p:txBody>
      </p:sp>
      <p:sp>
        <p:nvSpPr>
          <p:cNvPr id="21508" name="Text Placeholder 3"/>
          <p:cNvSpPr>
            <a:spLocks noGrp="1"/>
          </p:cNvSpPr>
          <p:nvPr>
            <p:ph type="body" sz="quarter" idx="15"/>
          </p:nvPr>
        </p:nvSpPr>
        <p:spPr>
          <a:xfrm>
            <a:off x="452438" y="6461125"/>
            <a:ext cx="2895600" cy="214313"/>
          </a:xfrm>
        </p:spPr>
        <p:txBody>
          <a:bodyPr/>
          <a:lstStyle/>
          <a:p>
            <a:endParaRPr lang="en-US" altLang="en-US"/>
          </a:p>
        </p:txBody>
      </p:sp>
      <p:sp>
        <p:nvSpPr>
          <p:cNvPr id="5" name="Slide Number Placeholder 4"/>
          <p:cNvSpPr>
            <a:spLocks noGrp="1"/>
          </p:cNvSpPr>
          <p:nvPr>
            <p:ph type="sldNum" sz="quarter" idx="16"/>
          </p:nvPr>
        </p:nvSpPr>
        <p:spPr/>
        <p:txBody>
          <a:bodyPr/>
          <a:lstStyle/>
          <a:p>
            <a:pPr>
              <a:defRPr/>
            </a:pPr>
            <a:fld id="{3CBC0980-9801-4AD9-9D21-775EB607B3E5}" type="slidenum">
              <a:rPr lang="en-US" smtClean="0"/>
              <a:pPr>
                <a:defRPr/>
              </a:pPr>
              <a:t>8</a:t>
            </a:fld>
            <a:endParaRPr lang="en-US" dirty="0"/>
          </a:p>
        </p:txBody>
      </p:sp>
      <p:pic>
        <p:nvPicPr>
          <p:cNvPr id="2151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33038" y="5559425"/>
            <a:ext cx="14732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258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130425" y="196850"/>
            <a:ext cx="9588500" cy="639763"/>
          </a:xfrm>
        </p:spPr>
        <p:txBody>
          <a:bodyPr/>
          <a:lstStyle/>
          <a:p>
            <a:r>
              <a:rPr lang="en-US" altLang="en-US"/>
              <a:t>Picking a Topic/Problem</a:t>
            </a:r>
          </a:p>
        </p:txBody>
      </p:sp>
      <p:sp>
        <p:nvSpPr>
          <p:cNvPr id="22531" name="Content Placeholder 2"/>
          <p:cNvSpPr>
            <a:spLocks noGrp="1"/>
          </p:cNvSpPr>
          <p:nvPr>
            <p:ph idx="1"/>
          </p:nvPr>
        </p:nvSpPr>
        <p:spPr>
          <a:xfrm>
            <a:off x="452438" y="1292225"/>
            <a:ext cx="11266487" cy="4884738"/>
          </a:xfrm>
        </p:spPr>
        <p:txBody>
          <a:bodyPr/>
          <a:lstStyle/>
          <a:p>
            <a:r>
              <a:rPr lang="en-US" altLang="en-US"/>
              <a:t>What interests you?</a:t>
            </a:r>
          </a:p>
          <a:p>
            <a:r>
              <a:rPr lang="en-US" altLang="en-US"/>
              <a:t>What problems do you see in your community?</a:t>
            </a:r>
          </a:p>
          <a:p>
            <a:r>
              <a:rPr lang="en-US" altLang="en-US"/>
              <a:t>Watch the news, read the paper, ask your friends, family, etc.</a:t>
            </a:r>
          </a:p>
          <a:p>
            <a:endParaRPr lang="en-US" altLang="en-US"/>
          </a:p>
        </p:txBody>
      </p:sp>
      <p:sp>
        <p:nvSpPr>
          <p:cNvPr id="22532" name="Text Placeholder 3"/>
          <p:cNvSpPr>
            <a:spLocks noGrp="1"/>
          </p:cNvSpPr>
          <p:nvPr>
            <p:ph type="body" sz="quarter" idx="15"/>
          </p:nvPr>
        </p:nvSpPr>
        <p:spPr>
          <a:xfrm>
            <a:off x="452438" y="6461125"/>
            <a:ext cx="2895600" cy="214313"/>
          </a:xfrm>
        </p:spPr>
        <p:txBody>
          <a:bodyPr/>
          <a:lstStyle/>
          <a:p>
            <a:endParaRPr lang="en-US" altLang="en-US"/>
          </a:p>
        </p:txBody>
      </p:sp>
      <p:sp>
        <p:nvSpPr>
          <p:cNvPr id="5" name="Slide Number Placeholder 4"/>
          <p:cNvSpPr>
            <a:spLocks noGrp="1"/>
          </p:cNvSpPr>
          <p:nvPr>
            <p:ph type="sldNum" sz="quarter" idx="16"/>
          </p:nvPr>
        </p:nvSpPr>
        <p:spPr/>
        <p:txBody>
          <a:bodyPr/>
          <a:lstStyle/>
          <a:p>
            <a:pPr>
              <a:defRPr/>
            </a:pPr>
            <a:fld id="{45C1D002-F0E3-4FDD-A7AD-75A24C6DFB23}" type="slidenum">
              <a:rPr lang="en-US" smtClean="0"/>
              <a:pPr>
                <a:defRPr/>
              </a:pPr>
              <a:t>9</a:t>
            </a:fld>
            <a:endParaRPr lang="en-US" dirty="0"/>
          </a:p>
        </p:txBody>
      </p:sp>
      <p:pic>
        <p:nvPicPr>
          <p:cNvPr id="2253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662363"/>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60600" y="3365500"/>
            <a:ext cx="3811588"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575" y="5559425"/>
            <a:ext cx="1474788"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9044"/>
  <p:timing>
    <p:tnLst>
      <p:par>
        <p:cTn id="1" dur="indefinite" restart="never" nodeType="tmRoot"/>
      </p:par>
    </p:tnLst>
  </p:timing>
</p:sld>
</file>

<file path=ppt/theme/theme1.xml><?xml version="1.0" encoding="utf-8"?>
<a:theme xmlns:a="http://schemas.openxmlformats.org/drawingml/2006/main" name="Office Theme">
  <a:themeElements>
    <a:clrScheme name="AEOP">
      <a:dk1>
        <a:srgbClr val="3A383B"/>
      </a:dk1>
      <a:lt1>
        <a:srgbClr val="FFFFFF"/>
      </a:lt1>
      <a:dk2>
        <a:srgbClr val="3A383B"/>
      </a:dk2>
      <a:lt2>
        <a:srgbClr val="FFFFFF"/>
      </a:lt2>
      <a:accent1>
        <a:srgbClr val="652E89"/>
      </a:accent1>
      <a:accent2>
        <a:srgbClr val="FFC323"/>
      </a:accent2>
      <a:accent3>
        <a:srgbClr val="F6931D"/>
      </a:accent3>
      <a:accent4>
        <a:srgbClr val="ED2E50"/>
      </a:accent4>
      <a:accent5>
        <a:srgbClr val="9CBB3C"/>
      </a:accent5>
      <a:accent6>
        <a:srgbClr val="38BFC3"/>
      </a:accent6>
      <a:hlink>
        <a:srgbClr val="40C9CE"/>
      </a:hlink>
      <a:folHlink>
        <a:srgbClr val="1E71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4734</TotalTime>
  <Words>3088</Words>
  <Application>Microsoft Office PowerPoint</Application>
  <PresentationFormat>Widescreen</PresentationFormat>
  <Paragraphs>141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Narrow</vt:lpstr>
      <vt:lpstr>Calibri</vt:lpstr>
      <vt:lpstr>Wingdings</vt:lpstr>
      <vt:lpstr>Office Theme</vt:lpstr>
      <vt:lpstr>Introduction to eCYBERMISSION</vt:lpstr>
      <vt:lpstr>What is eCYBERMISSION?</vt:lpstr>
      <vt:lpstr>Competition</vt:lpstr>
      <vt:lpstr>How Many Students Participate?</vt:lpstr>
      <vt:lpstr>Community Problems</vt:lpstr>
      <vt:lpstr>Engineering Vs. Science</vt:lpstr>
      <vt:lpstr>Team Work</vt:lpstr>
      <vt:lpstr>Past Projects</vt:lpstr>
      <vt:lpstr>Picking a Topic/Problem</vt:lpstr>
      <vt:lpstr>How to Register</vt:lpstr>
      <vt:lpstr>Mission Folder</vt:lpstr>
      <vt:lpstr>Mission Folder</vt:lpstr>
      <vt:lpstr>Mission Folder</vt:lpstr>
      <vt:lpstr>Rubrics</vt:lpstr>
      <vt:lpstr>Due Dates</vt:lpstr>
      <vt:lpstr>Mission Folder Submission</vt:lpstr>
      <vt:lpstr>Mission Folder Submission</vt:lpstr>
      <vt:lpstr>Timelines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Fotherby</dc:creator>
  <cp:lastModifiedBy>Matthew Hartman</cp:lastModifiedBy>
  <cp:revision>162</cp:revision>
  <dcterms:created xsi:type="dcterms:W3CDTF">2018-08-08T16:36:04Z</dcterms:created>
  <dcterms:modified xsi:type="dcterms:W3CDTF">2021-08-26T13:43:35Z</dcterms:modified>
</cp:coreProperties>
</file>