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handoutMasterIdLst>
    <p:handoutMasterId r:id="rId20"/>
  </p:handoutMasterIdLst>
  <p:sldIdLst>
    <p:sldId id="281" r:id="rId2"/>
    <p:sldId id="280" r:id="rId3"/>
    <p:sldId id="282" r:id="rId4"/>
    <p:sldId id="283" r:id="rId5"/>
    <p:sldId id="267" r:id="rId6"/>
    <p:sldId id="258" r:id="rId7"/>
    <p:sldId id="257" r:id="rId8"/>
    <p:sldId id="269" r:id="rId9"/>
    <p:sldId id="259" r:id="rId10"/>
    <p:sldId id="260" r:id="rId11"/>
    <p:sldId id="271" r:id="rId12"/>
    <p:sldId id="272" r:id="rId13"/>
    <p:sldId id="275" r:id="rId14"/>
    <p:sldId id="273" r:id="rId15"/>
    <p:sldId id="284" r:id="rId16"/>
    <p:sldId id="286" r:id="rId17"/>
    <p:sldId id="287" r:id="rId18"/>
  </p:sldIdLst>
  <p:sldSz cx="9144000" cy="6858000" type="screen4x3"/>
  <p:notesSz cx="6985000" cy="9271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5" d="100"/>
          <a:sy n="65" d="100"/>
        </p:scale>
        <p:origin x="1320" y="4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6833" cy="463550"/>
          </a:xfrm>
          <a:prstGeom prst="rect">
            <a:avLst/>
          </a:prstGeom>
        </p:spPr>
        <p:txBody>
          <a:bodyPr vert="horz" lIns="92885" tIns="46442" rIns="92885" bIns="46442" rtlCol="0"/>
          <a:lstStyle>
            <a:lvl1pPr algn="l">
              <a:defRPr sz="1200"/>
            </a:lvl1pPr>
          </a:lstStyle>
          <a:p>
            <a:endParaRPr lang="en-US"/>
          </a:p>
        </p:txBody>
      </p:sp>
      <p:sp>
        <p:nvSpPr>
          <p:cNvPr id="3" name="Date Placeholder 2"/>
          <p:cNvSpPr>
            <a:spLocks noGrp="1"/>
          </p:cNvSpPr>
          <p:nvPr>
            <p:ph type="dt" sz="quarter" idx="1"/>
          </p:nvPr>
        </p:nvSpPr>
        <p:spPr>
          <a:xfrm>
            <a:off x="3956550" y="0"/>
            <a:ext cx="3026833" cy="463550"/>
          </a:xfrm>
          <a:prstGeom prst="rect">
            <a:avLst/>
          </a:prstGeom>
        </p:spPr>
        <p:txBody>
          <a:bodyPr vert="horz" lIns="92885" tIns="46442" rIns="92885" bIns="46442" rtlCol="0"/>
          <a:lstStyle>
            <a:lvl1pPr algn="r">
              <a:defRPr sz="1200"/>
            </a:lvl1pPr>
          </a:lstStyle>
          <a:p>
            <a:fld id="{9DA02A47-C5E5-4BA2-8D34-A0C103590FF5}" type="datetimeFigureOut">
              <a:rPr lang="en-US" smtClean="0"/>
              <a:pPr/>
              <a:t>5/20/2019</a:t>
            </a:fld>
            <a:endParaRPr lang="en-US"/>
          </a:p>
        </p:txBody>
      </p:sp>
      <p:sp>
        <p:nvSpPr>
          <p:cNvPr id="4" name="Footer Placeholder 3"/>
          <p:cNvSpPr>
            <a:spLocks noGrp="1"/>
          </p:cNvSpPr>
          <p:nvPr>
            <p:ph type="ftr" sz="quarter" idx="2"/>
          </p:nvPr>
        </p:nvSpPr>
        <p:spPr>
          <a:xfrm>
            <a:off x="0" y="8805841"/>
            <a:ext cx="3026833" cy="463550"/>
          </a:xfrm>
          <a:prstGeom prst="rect">
            <a:avLst/>
          </a:prstGeom>
        </p:spPr>
        <p:txBody>
          <a:bodyPr vert="horz" lIns="92885" tIns="46442" rIns="92885" bIns="46442" rtlCol="0" anchor="b"/>
          <a:lstStyle>
            <a:lvl1pPr algn="l">
              <a:defRPr sz="1200"/>
            </a:lvl1pPr>
          </a:lstStyle>
          <a:p>
            <a:endParaRPr lang="en-US"/>
          </a:p>
        </p:txBody>
      </p:sp>
      <p:sp>
        <p:nvSpPr>
          <p:cNvPr id="5" name="Slide Number Placeholder 4"/>
          <p:cNvSpPr>
            <a:spLocks noGrp="1"/>
          </p:cNvSpPr>
          <p:nvPr>
            <p:ph type="sldNum" sz="quarter" idx="3"/>
          </p:nvPr>
        </p:nvSpPr>
        <p:spPr>
          <a:xfrm>
            <a:off x="3956550" y="8805841"/>
            <a:ext cx="3026833" cy="463550"/>
          </a:xfrm>
          <a:prstGeom prst="rect">
            <a:avLst/>
          </a:prstGeom>
        </p:spPr>
        <p:txBody>
          <a:bodyPr vert="horz" lIns="92885" tIns="46442" rIns="92885" bIns="46442" rtlCol="0" anchor="b"/>
          <a:lstStyle>
            <a:lvl1pPr algn="r">
              <a:defRPr sz="1200"/>
            </a:lvl1pPr>
          </a:lstStyle>
          <a:p>
            <a:fld id="{1D5E9CA1-DCB8-4EDE-BE0D-541F0A5434B3}" type="slidenum">
              <a:rPr lang="en-US" smtClean="0"/>
              <a:pPr/>
              <a:t>‹#›</a:t>
            </a:fld>
            <a:endParaRPr lang="en-US"/>
          </a:p>
        </p:txBody>
      </p:sp>
    </p:spTree>
    <p:extLst>
      <p:ext uri="{BB962C8B-B14F-4D97-AF65-F5344CB8AC3E}">
        <p14:creationId xmlns:p14="http://schemas.microsoft.com/office/powerpoint/2010/main" val="424934336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6833" cy="463550"/>
          </a:xfrm>
          <a:prstGeom prst="rect">
            <a:avLst/>
          </a:prstGeom>
        </p:spPr>
        <p:txBody>
          <a:bodyPr vert="horz" lIns="92885" tIns="46442" rIns="92885" bIns="46442" rtlCol="0"/>
          <a:lstStyle>
            <a:lvl1pPr algn="l">
              <a:defRPr sz="1200"/>
            </a:lvl1pPr>
          </a:lstStyle>
          <a:p>
            <a:endParaRPr lang="en-US"/>
          </a:p>
        </p:txBody>
      </p:sp>
      <p:sp>
        <p:nvSpPr>
          <p:cNvPr id="3" name="Date Placeholder 2"/>
          <p:cNvSpPr>
            <a:spLocks noGrp="1"/>
          </p:cNvSpPr>
          <p:nvPr>
            <p:ph type="dt" idx="1"/>
          </p:nvPr>
        </p:nvSpPr>
        <p:spPr>
          <a:xfrm>
            <a:off x="3956550" y="0"/>
            <a:ext cx="3026833" cy="463550"/>
          </a:xfrm>
          <a:prstGeom prst="rect">
            <a:avLst/>
          </a:prstGeom>
        </p:spPr>
        <p:txBody>
          <a:bodyPr vert="horz" lIns="92885" tIns="46442" rIns="92885" bIns="46442" rtlCol="0"/>
          <a:lstStyle>
            <a:lvl1pPr algn="r">
              <a:defRPr sz="1200"/>
            </a:lvl1pPr>
          </a:lstStyle>
          <a:p>
            <a:fld id="{85F86846-30A7-42B2-B31A-AE074578103E}" type="datetimeFigureOut">
              <a:rPr lang="en-US" smtClean="0"/>
              <a:pPr/>
              <a:t>5/20/2019</a:t>
            </a:fld>
            <a:endParaRPr lang="en-US"/>
          </a:p>
        </p:txBody>
      </p:sp>
      <p:sp>
        <p:nvSpPr>
          <p:cNvPr id="4" name="Slide Image Placeholder 3"/>
          <p:cNvSpPr>
            <a:spLocks noGrp="1" noRot="1" noChangeAspect="1"/>
          </p:cNvSpPr>
          <p:nvPr>
            <p:ph type="sldImg" idx="2"/>
          </p:nvPr>
        </p:nvSpPr>
        <p:spPr>
          <a:xfrm>
            <a:off x="1174750" y="695325"/>
            <a:ext cx="4635500" cy="3476625"/>
          </a:xfrm>
          <a:prstGeom prst="rect">
            <a:avLst/>
          </a:prstGeom>
          <a:noFill/>
          <a:ln w="12700">
            <a:solidFill>
              <a:prstClr val="black"/>
            </a:solidFill>
          </a:ln>
        </p:spPr>
        <p:txBody>
          <a:bodyPr vert="horz" lIns="92885" tIns="46442" rIns="92885" bIns="46442" rtlCol="0" anchor="ctr"/>
          <a:lstStyle/>
          <a:p>
            <a:endParaRPr lang="en-US"/>
          </a:p>
        </p:txBody>
      </p:sp>
      <p:sp>
        <p:nvSpPr>
          <p:cNvPr id="5" name="Notes Placeholder 4"/>
          <p:cNvSpPr>
            <a:spLocks noGrp="1"/>
          </p:cNvSpPr>
          <p:nvPr>
            <p:ph type="body" sz="quarter" idx="3"/>
          </p:nvPr>
        </p:nvSpPr>
        <p:spPr>
          <a:xfrm>
            <a:off x="698500" y="4403725"/>
            <a:ext cx="5588000" cy="4171950"/>
          </a:xfrm>
          <a:prstGeom prst="rect">
            <a:avLst/>
          </a:prstGeom>
        </p:spPr>
        <p:txBody>
          <a:bodyPr vert="horz" lIns="92885" tIns="46442" rIns="92885" bIns="46442"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05841"/>
            <a:ext cx="3026833" cy="463550"/>
          </a:xfrm>
          <a:prstGeom prst="rect">
            <a:avLst/>
          </a:prstGeom>
        </p:spPr>
        <p:txBody>
          <a:bodyPr vert="horz" lIns="92885" tIns="46442" rIns="92885" bIns="46442" rtlCol="0" anchor="b"/>
          <a:lstStyle>
            <a:lvl1pPr algn="l">
              <a:defRPr sz="1200"/>
            </a:lvl1pPr>
          </a:lstStyle>
          <a:p>
            <a:endParaRPr lang="en-US"/>
          </a:p>
        </p:txBody>
      </p:sp>
      <p:sp>
        <p:nvSpPr>
          <p:cNvPr id="7" name="Slide Number Placeholder 6"/>
          <p:cNvSpPr>
            <a:spLocks noGrp="1"/>
          </p:cNvSpPr>
          <p:nvPr>
            <p:ph type="sldNum" sz="quarter" idx="5"/>
          </p:nvPr>
        </p:nvSpPr>
        <p:spPr>
          <a:xfrm>
            <a:off x="3956550" y="8805841"/>
            <a:ext cx="3026833" cy="463550"/>
          </a:xfrm>
          <a:prstGeom prst="rect">
            <a:avLst/>
          </a:prstGeom>
        </p:spPr>
        <p:txBody>
          <a:bodyPr vert="horz" lIns="92885" tIns="46442" rIns="92885" bIns="46442" rtlCol="0" anchor="b"/>
          <a:lstStyle>
            <a:lvl1pPr algn="r">
              <a:defRPr sz="1200"/>
            </a:lvl1pPr>
          </a:lstStyle>
          <a:p>
            <a:fld id="{67F370C0-D92F-4A58-B826-5CF7D26437FA}" type="slidenum">
              <a:rPr lang="en-US" smtClean="0"/>
              <a:pPr/>
              <a:t>‹#›</a:t>
            </a:fld>
            <a:endParaRPr lang="en-US"/>
          </a:p>
        </p:txBody>
      </p:sp>
    </p:spTree>
    <p:extLst>
      <p:ext uri="{BB962C8B-B14F-4D97-AF65-F5344CB8AC3E}">
        <p14:creationId xmlns:p14="http://schemas.microsoft.com/office/powerpoint/2010/main" val="15695724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From https://msu.edu/~jenki133/diamonds/world.html </a:t>
            </a:r>
            <a:endParaRPr lang="en-US" dirty="0"/>
          </a:p>
        </p:txBody>
      </p:sp>
      <p:sp>
        <p:nvSpPr>
          <p:cNvPr id="4" name="Slide Number Placeholder 3"/>
          <p:cNvSpPr>
            <a:spLocks noGrp="1"/>
          </p:cNvSpPr>
          <p:nvPr>
            <p:ph type="sldNum" sz="quarter" idx="10"/>
          </p:nvPr>
        </p:nvSpPr>
        <p:spPr/>
        <p:txBody>
          <a:bodyPr/>
          <a:lstStyle/>
          <a:p>
            <a:fld id="{67F370C0-D92F-4A58-B826-5CF7D26437FA}" type="slidenum">
              <a:rPr lang="en-US" smtClean="0"/>
              <a:pPr/>
              <a:t>4</a:t>
            </a:fld>
            <a:endParaRPr lang="en-US"/>
          </a:p>
        </p:txBody>
      </p:sp>
    </p:spTree>
    <p:extLst>
      <p:ext uri="{BB962C8B-B14F-4D97-AF65-F5344CB8AC3E}">
        <p14:creationId xmlns:p14="http://schemas.microsoft.com/office/powerpoint/2010/main" val="31802397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rocks erode, minerals and rock fragments get washed down stream</a:t>
            </a:r>
            <a:endParaRPr lang="en-US" dirty="0"/>
          </a:p>
        </p:txBody>
      </p:sp>
      <p:sp>
        <p:nvSpPr>
          <p:cNvPr id="4" name="Slide Number Placeholder 3"/>
          <p:cNvSpPr>
            <a:spLocks noGrp="1"/>
          </p:cNvSpPr>
          <p:nvPr>
            <p:ph type="sldNum" sz="quarter" idx="10"/>
          </p:nvPr>
        </p:nvSpPr>
        <p:spPr/>
        <p:txBody>
          <a:bodyPr/>
          <a:lstStyle/>
          <a:p>
            <a:fld id="{67F370C0-D92F-4A58-B826-5CF7D26437FA}" type="slidenum">
              <a:rPr lang="en-US" smtClean="0"/>
              <a:pPr/>
              <a:t>10</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mines are about 550</a:t>
            </a:r>
            <a:r>
              <a:rPr lang="en-US" baseline="0" dirty="0" smtClean="0"/>
              <a:t> and 725 m in diameter at the surface. </a:t>
            </a:r>
            <a:endParaRPr lang="en-US" dirty="0"/>
          </a:p>
        </p:txBody>
      </p:sp>
      <p:sp>
        <p:nvSpPr>
          <p:cNvPr id="4" name="Slide Number Placeholder 3"/>
          <p:cNvSpPr>
            <a:spLocks noGrp="1"/>
          </p:cNvSpPr>
          <p:nvPr>
            <p:ph type="sldNum" sz="quarter" idx="10"/>
          </p:nvPr>
        </p:nvSpPr>
        <p:spPr/>
        <p:txBody>
          <a:bodyPr/>
          <a:lstStyle/>
          <a:p>
            <a:fld id="{67F370C0-D92F-4A58-B826-5CF7D26437FA}" type="slidenum">
              <a:rPr lang="en-US" smtClean="0"/>
              <a:pPr/>
              <a:t>15</a:t>
            </a:fld>
            <a:endParaRPr lang="en-US"/>
          </a:p>
        </p:txBody>
      </p:sp>
    </p:spTree>
    <p:extLst>
      <p:ext uri="{BB962C8B-B14F-4D97-AF65-F5344CB8AC3E}">
        <p14:creationId xmlns:p14="http://schemas.microsoft.com/office/powerpoint/2010/main" val="13823256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Consider that an average American uses 0.4 g. of diamond per year.  Assuming an average life expectancy of 78 years, each American needs about 31 g. of diamonds in their lifetime.  A penny weights about 2.5 g., so placing 12 pennies in your students hands is equivalent to the amount of diamonds they will consume in a lifetime.</a:t>
            </a:r>
          </a:p>
          <a:p>
            <a:endParaRPr lang="en-US" dirty="0"/>
          </a:p>
        </p:txBody>
      </p:sp>
      <p:sp>
        <p:nvSpPr>
          <p:cNvPr id="4" name="Slide Number Placeholder 3"/>
          <p:cNvSpPr>
            <a:spLocks noGrp="1"/>
          </p:cNvSpPr>
          <p:nvPr>
            <p:ph type="sldNum" sz="quarter" idx="10"/>
          </p:nvPr>
        </p:nvSpPr>
        <p:spPr/>
        <p:txBody>
          <a:bodyPr/>
          <a:lstStyle/>
          <a:p>
            <a:fld id="{67F370C0-D92F-4A58-B826-5CF7D26437FA}" type="slidenum">
              <a:rPr lang="en-US" smtClean="0"/>
              <a:pPr/>
              <a:t>16</a:t>
            </a:fld>
            <a:endParaRPr lang="en-US"/>
          </a:p>
        </p:txBody>
      </p:sp>
    </p:spTree>
    <p:extLst>
      <p:ext uri="{BB962C8B-B14F-4D97-AF65-F5344CB8AC3E}">
        <p14:creationId xmlns:p14="http://schemas.microsoft.com/office/powerpoint/2010/main" val="5169791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31 gm of synthetic diamond. Most jewelry stores do not carry this weight of unmounted natural stones.</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67F370C0-D92F-4A58-B826-5CF7D26437FA}" type="slidenum">
              <a:rPr lang="en-US" smtClean="0"/>
              <a:pPr/>
              <a:t>17</a:t>
            </a:fld>
            <a:endParaRPr lang="en-US"/>
          </a:p>
        </p:txBody>
      </p:sp>
    </p:spTree>
    <p:extLst>
      <p:ext uri="{BB962C8B-B14F-4D97-AF65-F5344CB8AC3E}">
        <p14:creationId xmlns:p14="http://schemas.microsoft.com/office/powerpoint/2010/main" val="20514683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2A1DEAF-3701-4D94-B133-65A95203A2CB}" type="datetimeFigureOut">
              <a:rPr lang="en-US" smtClean="0"/>
              <a:pPr/>
              <a:t>5/20/2019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275B4E-FB70-469B-BF52-5518D2C4A9D9}"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2A1DEAF-3701-4D94-B133-65A95203A2CB}" type="datetimeFigureOut">
              <a:rPr lang="en-US" smtClean="0"/>
              <a:pPr/>
              <a:t>5/20/2019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275B4E-FB70-469B-BF52-5518D2C4A9D9}"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2A1DEAF-3701-4D94-B133-65A95203A2CB}" type="datetimeFigureOut">
              <a:rPr lang="en-US" smtClean="0"/>
              <a:pPr/>
              <a:t>5/20/2019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275B4E-FB70-469B-BF52-5518D2C4A9D9}"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2A1DEAF-3701-4D94-B133-65A95203A2CB}" type="datetimeFigureOut">
              <a:rPr lang="en-US" smtClean="0"/>
              <a:pPr/>
              <a:t>5/20/2019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275B4E-FB70-469B-BF52-5518D2C4A9D9}"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2A1DEAF-3701-4D94-B133-65A95203A2CB}" type="datetimeFigureOut">
              <a:rPr lang="en-US" smtClean="0"/>
              <a:pPr/>
              <a:t>5/20/2019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A275B4E-FB70-469B-BF52-5518D2C4A9D9}"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2A1DEAF-3701-4D94-B133-65A95203A2CB}" type="datetimeFigureOut">
              <a:rPr lang="en-US" smtClean="0"/>
              <a:pPr/>
              <a:t>5/20/2019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A275B4E-FB70-469B-BF52-5518D2C4A9D9}"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2A1DEAF-3701-4D94-B133-65A95203A2CB}" type="datetimeFigureOut">
              <a:rPr lang="en-US" smtClean="0"/>
              <a:pPr/>
              <a:t>5/20/2019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A275B4E-FB70-469B-BF52-5518D2C4A9D9}"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2A1DEAF-3701-4D94-B133-65A95203A2CB}" type="datetimeFigureOut">
              <a:rPr lang="en-US" smtClean="0"/>
              <a:pPr/>
              <a:t>5/20/2019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A275B4E-FB70-469B-BF52-5518D2C4A9D9}"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2A1DEAF-3701-4D94-B133-65A95203A2CB}" type="datetimeFigureOut">
              <a:rPr lang="en-US" smtClean="0"/>
              <a:pPr/>
              <a:t>5/20/2019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A275B4E-FB70-469B-BF52-5518D2C4A9D9}"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2A1DEAF-3701-4D94-B133-65A95203A2CB}" type="datetimeFigureOut">
              <a:rPr lang="en-US" smtClean="0"/>
              <a:pPr/>
              <a:t>5/20/2019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A275B4E-FB70-469B-BF52-5518D2C4A9D9}"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2A1DEAF-3701-4D94-B133-65A95203A2CB}" type="datetimeFigureOut">
              <a:rPr lang="en-US" smtClean="0"/>
              <a:pPr/>
              <a:t>5/20/2019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A275B4E-FB70-469B-BF52-5518D2C4A9D9}"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2A1DEAF-3701-4D94-B133-65A95203A2CB}" type="datetimeFigureOut">
              <a:rPr lang="en-US" smtClean="0"/>
              <a:pPr/>
              <a:t>5/20/2019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A275B4E-FB70-469B-BF52-5518D2C4A9D9}"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u.osu.edu/commodity2750/exploration/" TargetMode="External"/><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pubs.usgs.gov/gip/99/pdf/gip99_ppt.pdf" TargetMode="External"/><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volcano.oregonstate.edu/diamonds" TargetMode="External"/><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hyperlink" Target="http://www.landandminerals.com/diamond_indicators.html" TargetMode="Externa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4.xml"/><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4.xml"/><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Distribution of Diamond Deposits</a:t>
            </a:r>
            <a:endParaRPr lang="en-US" dirty="0"/>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457200" y="1585451"/>
            <a:ext cx="8368984" cy="4540711"/>
          </a:xfrm>
          <a:prstGeom prst="rect">
            <a:avLst/>
          </a:prstGeom>
        </p:spPr>
      </p:pic>
      <p:sp>
        <p:nvSpPr>
          <p:cNvPr id="5" name="TextBox 4"/>
          <p:cNvSpPr txBox="1"/>
          <p:nvPr/>
        </p:nvSpPr>
        <p:spPr>
          <a:xfrm>
            <a:off x="381000" y="6293975"/>
            <a:ext cx="4695644" cy="369332"/>
          </a:xfrm>
          <a:prstGeom prst="rect">
            <a:avLst/>
          </a:prstGeom>
          <a:noFill/>
        </p:spPr>
        <p:txBody>
          <a:bodyPr wrap="none" rtlCol="0">
            <a:spAutoFit/>
          </a:bodyPr>
          <a:lstStyle/>
          <a:p>
            <a:r>
              <a:rPr lang="en-US" u="sng">
                <a:hlinkClick r:id="rId3"/>
              </a:rPr>
              <a:t>https://u.osu.edu/commodity2750/exploration/</a:t>
            </a:r>
            <a:endParaRPr lang="en-US"/>
          </a:p>
        </p:txBody>
      </p:sp>
    </p:spTree>
    <p:extLst>
      <p:ext uri="{BB962C8B-B14F-4D97-AF65-F5344CB8AC3E}">
        <p14:creationId xmlns:p14="http://schemas.microsoft.com/office/powerpoint/2010/main" val="37899513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Reading the Map</a:t>
            </a:r>
            <a:endParaRPr lang="en-US" dirty="0"/>
          </a:p>
        </p:txBody>
      </p:sp>
      <p:pic>
        <p:nvPicPr>
          <p:cNvPr id="12290" name="Picture 2" descr="http://resweb.llu.edu/rford/courses/ESSC500/fluvial_slides/dendritic.gif"/>
          <p:cNvPicPr>
            <a:picLocks noChangeAspect="1" noChangeArrowheads="1"/>
          </p:cNvPicPr>
          <p:nvPr/>
        </p:nvPicPr>
        <p:blipFill>
          <a:blip r:embed="rId3" cstate="print"/>
          <a:srcRect/>
          <a:stretch>
            <a:fillRect/>
          </a:stretch>
        </p:blipFill>
        <p:spPr bwMode="auto">
          <a:xfrm>
            <a:off x="4114799" y="1371600"/>
            <a:ext cx="4502727" cy="2971800"/>
          </a:xfrm>
          <a:prstGeom prst="rect">
            <a:avLst/>
          </a:prstGeom>
          <a:noFill/>
        </p:spPr>
      </p:pic>
      <p:sp>
        <p:nvSpPr>
          <p:cNvPr id="6" name="TextBox 5"/>
          <p:cNvSpPr txBox="1"/>
          <p:nvPr/>
        </p:nvSpPr>
        <p:spPr>
          <a:xfrm>
            <a:off x="245806" y="6269102"/>
            <a:ext cx="6187207" cy="369332"/>
          </a:xfrm>
          <a:prstGeom prst="rect">
            <a:avLst/>
          </a:prstGeom>
          <a:noFill/>
        </p:spPr>
        <p:txBody>
          <a:bodyPr wrap="none" rtlCol="0">
            <a:spAutoFit/>
          </a:bodyPr>
          <a:lstStyle/>
          <a:p>
            <a:r>
              <a:rPr lang="en-US" dirty="0" smtClean="0"/>
              <a:t>http://resweb.llu.edu/rford/courses/essc500/fluvial/fluvial.html</a:t>
            </a:r>
            <a:endParaRPr lang="en-US" dirty="0"/>
          </a:p>
        </p:txBody>
      </p:sp>
      <p:pic>
        <p:nvPicPr>
          <p:cNvPr id="12292" name="Picture 4" descr="http://golearngeo.files.wordpress.com/2010/04/dendritic1.jpg?w=421&amp;h=426"/>
          <p:cNvPicPr>
            <a:picLocks noChangeAspect="1" noChangeArrowheads="1"/>
          </p:cNvPicPr>
          <p:nvPr/>
        </p:nvPicPr>
        <p:blipFill>
          <a:blip r:embed="rId4" cstate="print"/>
          <a:srcRect/>
          <a:stretch>
            <a:fillRect/>
          </a:stretch>
        </p:blipFill>
        <p:spPr bwMode="auto">
          <a:xfrm>
            <a:off x="228600" y="1295400"/>
            <a:ext cx="4010025" cy="4057650"/>
          </a:xfrm>
          <a:prstGeom prst="rect">
            <a:avLst/>
          </a:prstGeom>
          <a:noFill/>
        </p:spPr>
      </p:pic>
      <p:sp>
        <p:nvSpPr>
          <p:cNvPr id="8" name="TextBox 7"/>
          <p:cNvSpPr txBox="1"/>
          <p:nvPr/>
        </p:nvSpPr>
        <p:spPr>
          <a:xfrm>
            <a:off x="228600" y="5943600"/>
            <a:ext cx="7279044" cy="307777"/>
          </a:xfrm>
          <a:prstGeom prst="rect">
            <a:avLst/>
          </a:prstGeom>
          <a:noFill/>
        </p:spPr>
        <p:txBody>
          <a:bodyPr wrap="none" rtlCol="0">
            <a:spAutoFit/>
          </a:bodyPr>
          <a:lstStyle/>
          <a:p>
            <a:r>
              <a:rPr lang="en-US" sz="1400" dirty="0" smtClean="0"/>
              <a:t>http://golearngeo.wordpress.com/new-post/?page=stats&amp;view=post&amp;post=200&amp;blog=12122768</a:t>
            </a:r>
            <a:endParaRPr lang="en-US" sz="14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Your River Map &amp; Guidelines</a:t>
            </a:r>
            <a:endParaRPr lang="en-US" dirty="0"/>
          </a:p>
        </p:txBody>
      </p:sp>
      <p:pic>
        <p:nvPicPr>
          <p:cNvPr id="5" name="Picture 4" descr="Description: C:\Users\mattoxs\Pictures\My Scans\2015-04 (Apr)\scan0002.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17725" y="1381125"/>
            <a:ext cx="4908550" cy="40957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8229600" cy="3916362"/>
          </a:xfrm>
        </p:spPr>
        <p:txBody>
          <a:bodyPr>
            <a:normAutofit/>
          </a:bodyPr>
          <a:lstStyle/>
          <a:p>
            <a:r>
              <a:rPr lang="en-US" dirty="0" smtClean="0"/>
              <a:t>Careful, the next few pages have all the answers.</a:t>
            </a:r>
            <a:br>
              <a:rPr lang="en-US" dirty="0" smtClean="0"/>
            </a:br>
            <a:endParaRPr lang="en-US"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0"/>
            <a:ext cx="8229600" cy="914400"/>
          </a:xfrm>
        </p:spPr>
        <p:txBody>
          <a:bodyPr/>
          <a:lstStyle/>
          <a:p>
            <a:r>
              <a:rPr lang="en-US" dirty="0" smtClean="0"/>
              <a:t>Rocks and Minerals at Locations</a:t>
            </a:r>
            <a:endParaRPr lang="en-US" dirty="0"/>
          </a:p>
        </p:txBody>
      </p:sp>
      <p:graphicFrame>
        <p:nvGraphicFramePr>
          <p:cNvPr id="3" name="Table 2"/>
          <p:cNvGraphicFramePr>
            <a:graphicFrameLocks noGrp="1"/>
          </p:cNvGraphicFramePr>
          <p:nvPr>
            <p:extLst>
              <p:ext uri="{D42A27DB-BD31-4B8C-83A1-F6EECF244321}">
                <p14:modId xmlns:p14="http://schemas.microsoft.com/office/powerpoint/2010/main" val="1445212296"/>
              </p:ext>
            </p:extLst>
          </p:nvPr>
        </p:nvGraphicFramePr>
        <p:xfrm>
          <a:off x="2" y="870860"/>
          <a:ext cx="8915401" cy="5987140"/>
        </p:xfrm>
        <a:graphic>
          <a:graphicData uri="http://schemas.openxmlformats.org/drawingml/2006/table">
            <a:tbl>
              <a:tblPr/>
              <a:tblGrid>
                <a:gridCol w="926320">
                  <a:extLst>
                    <a:ext uri="{9D8B030D-6E8A-4147-A177-3AD203B41FA5}">
                      <a16:colId xmlns:a16="http://schemas.microsoft.com/office/drawing/2014/main" val="20000"/>
                    </a:ext>
                  </a:extLst>
                </a:gridCol>
                <a:gridCol w="916170">
                  <a:extLst>
                    <a:ext uri="{9D8B030D-6E8A-4147-A177-3AD203B41FA5}">
                      <a16:colId xmlns:a16="http://schemas.microsoft.com/office/drawing/2014/main" val="20001"/>
                    </a:ext>
                  </a:extLst>
                </a:gridCol>
                <a:gridCol w="785578">
                  <a:extLst>
                    <a:ext uri="{9D8B030D-6E8A-4147-A177-3AD203B41FA5}">
                      <a16:colId xmlns:a16="http://schemas.microsoft.com/office/drawing/2014/main" val="20002"/>
                    </a:ext>
                  </a:extLst>
                </a:gridCol>
                <a:gridCol w="783549">
                  <a:extLst>
                    <a:ext uri="{9D8B030D-6E8A-4147-A177-3AD203B41FA5}">
                      <a16:colId xmlns:a16="http://schemas.microsoft.com/office/drawing/2014/main" val="20003"/>
                    </a:ext>
                  </a:extLst>
                </a:gridCol>
                <a:gridCol w="784224">
                  <a:extLst>
                    <a:ext uri="{9D8B030D-6E8A-4147-A177-3AD203B41FA5}">
                      <a16:colId xmlns:a16="http://schemas.microsoft.com/office/drawing/2014/main" val="20004"/>
                    </a:ext>
                  </a:extLst>
                </a:gridCol>
                <a:gridCol w="784224">
                  <a:extLst>
                    <a:ext uri="{9D8B030D-6E8A-4147-A177-3AD203B41FA5}">
                      <a16:colId xmlns:a16="http://schemas.microsoft.com/office/drawing/2014/main" val="20005"/>
                    </a:ext>
                  </a:extLst>
                </a:gridCol>
                <a:gridCol w="783549">
                  <a:extLst>
                    <a:ext uri="{9D8B030D-6E8A-4147-A177-3AD203B41FA5}">
                      <a16:colId xmlns:a16="http://schemas.microsoft.com/office/drawing/2014/main" val="20006"/>
                    </a:ext>
                  </a:extLst>
                </a:gridCol>
                <a:gridCol w="799111">
                  <a:extLst>
                    <a:ext uri="{9D8B030D-6E8A-4147-A177-3AD203B41FA5}">
                      <a16:colId xmlns:a16="http://schemas.microsoft.com/office/drawing/2014/main" val="20007"/>
                    </a:ext>
                  </a:extLst>
                </a:gridCol>
                <a:gridCol w="783549">
                  <a:extLst>
                    <a:ext uri="{9D8B030D-6E8A-4147-A177-3AD203B41FA5}">
                      <a16:colId xmlns:a16="http://schemas.microsoft.com/office/drawing/2014/main" val="20008"/>
                    </a:ext>
                  </a:extLst>
                </a:gridCol>
                <a:gridCol w="783549">
                  <a:extLst>
                    <a:ext uri="{9D8B030D-6E8A-4147-A177-3AD203B41FA5}">
                      <a16:colId xmlns:a16="http://schemas.microsoft.com/office/drawing/2014/main" val="20009"/>
                    </a:ext>
                  </a:extLst>
                </a:gridCol>
                <a:gridCol w="785578">
                  <a:extLst>
                    <a:ext uri="{9D8B030D-6E8A-4147-A177-3AD203B41FA5}">
                      <a16:colId xmlns:a16="http://schemas.microsoft.com/office/drawing/2014/main" val="20010"/>
                    </a:ext>
                  </a:extLst>
                </a:gridCol>
              </a:tblGrid>
              <a:tr h="533399">
                <a:tc>
                  <a:txBody>
                    <a:bodyPr/>
                    <a:lstStyle/>
                    <a:p>
                      <a:pPr marL="0" marR="0" algn="ctr">
                        <a:lnSpc>
                          <a:spcPct val="115000"/>
                        </a:lnSpc>
                        <a:spcBef>
                          <a:spcPts val="0"/>
                        </a:spcBef>
                        <a:spcAft>
                          <a:spcPts val="0"/>
                        </a:spcAft>
                      </a:pPr>
                      <a:r>
                        <a:rPr lang="en-US" sz="1200" dirty="0">
                          <a:latin typeface="Calibri"/>
                          <a:ea typeface="Calibri"/>
                          <a:cs typeface="Times New Roman"/>
                        </a:rPr>
                        <a:t>Sample</a:t>
                      </a:r>
                      <a:r>
                        <a:rPr lang="en-US" sz="1200" dirty="0" smtClean="0">
                          <a:latin typeface="Calibri"/>
                          <a:ea typeface="Calibri"/>
                          <a:cs typeface="Times New Roman"/>
                        </a:rPr>
                        <a:t>/</a:t>
                      </a:r>
                    </a:p>
                    <a:p>
                      <a:pPr marL="0" marR="0" algn="ctr">
                        <a:lnSpc>
                          <a:spcPct val="115000"/>
                        </a:lnSpc>
                        <a:spcBef>
                          <a:spcPts val="0"/>
                        </a:spcBef>
                        <a:spcAft>
                          <a:spcPts val="0"/>
                        </a:spcAft>
                      </a:pPr>
                      <a:r>
                        <a:rPr lang="en-US" sz="1200" dirty="0" smtClean="0">
                          <a:latin typeface="Calibri"/>
                          <a:ea typeface="Calibri"/>
                          <a:cs typeface="Times New Roman"/>
                        </a:rPr>
                        <a:t>Loc</a:t>
                      </a:r>
                      <a:endParaRPr lang="en-US" sz="1200" dirty="0">
                        <a:latin typeface="Calibri"/>
                        <a:ea typeface="Calibri"/>
                        <a:cs typeface="Times New Roman"/>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dirty="0">
                          <a:latin typeface="Calibri"/>
                          <a:ea typeface="Calibri"/>
                          <a:cs typeface="Times New Roman"/>
                        </a:rPr>
                        <a:t>Diamond</a:t>
                      </a: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dirty="0" err="1">
                          <a:latin typeface="Calibri"/>
                          <a:ea typeface="Calibri"/>
                          <a:cs typeface="Times New Roman"/>
                        </a:rPr>
                        <a:t>Diopside</a:t>
                      </a:r>
                      <a:endParaRPr lang="en-US" sz="1200" dirty="0">
                        <a:latin typeface="Calibri"/>
                        <a:ea typeface="Calibri"/>
                        <a:cs typeface="Times New Roman"/>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dirty="0">
                          <a:latin typeface="Calibri"/>
                          <a:ea typeface="Calibri"/>
                          <a:cs typeface="Times New Roman"/>
                        </a:rPr>
                        <a:t>Garnet</a:t>
                      </a:r>
                      <a:endParaRPr lang="en-US" sz="1200" dirty="0">
                        <a:latin typeface="Calibri"/>
                        <a:ea typeface="Calibri"/>
                        <a:cs typeface="Times New Roman"/>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dirty="0" err="1">
                          <a:latin typeface="Calibri"/>
                          <a:ea typeface="Calibri"/>
                          <a:cs typeface="Times New Roman"/>
                        </a:rPr>
                        <a:t>Ilmenite</a:t>
                      </a:r>
                      <a:endParaRPr lang="en-US" sz="1200" dirty="0">
                        <a:latin typeface="Calibri"/>
                        <a:ea typeface="Calibri"/>
                        <a:cs typeface="Times New Roman"/>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dirty="0">
                          <a:latin typeface="Calibri"/>
                          <a:ea typeface="Calibri"/>
                          <a:cs typeface="Times New Roman"/>
                        </a:rPr>
                        <a:t>K-feldspar</a:t>
                      </a: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dirty="0">
                          <a:latin typeface="Calibri"/>
                          <a:ea typeface="Calibri"/>
                          <a:cs typeface="Times New Roman"/>
                        </a:rPr>
                        <a:t>Olivine</a:t>
                      </a:r>
                      <a:endParaRPr lang="en-US" sz="1200" dirty="0">
                        <a:latin typeface="Calibri"/>
                        <a:ea typeface="Calibri"/>
                        <a:cs typeface="Times New Roman"/>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b="1" dirty="0" err="1">
                          <a:latin typeface="Calibri"/>
                          <a:ea typeface="Calibri"/>
                          <a:cs typeface="Times New Roman"/>
                        </a:rPr>
                        <a:t>Phlogopite</a:t>
                      </a:r>
                      <a:endParaRPr lang="en-US" sz="1200" dirty="0">
                        <a:latin typeface="Calibri"/>
                        <a:ea typeface="Calibri"/>
                        <a:cs typeface="Times New Roman"/>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dirty="0">
                          <a:latin typeface="Calibri"/>
                          <a:ea typeface="Calibri"/>
                          <a:cs typeface="Times New Roman"/>
                        </a:rPr>
                        <a:t>Quartz</a:t>
                      </a: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dirty="0">
                          <a:latin typeface="Calibri"/>
                          <a:ea typeface="Calibri"/>
                          <a:cs typeface="Times New Roman"/>
                        </a:rPr>
                        <a:t>Basalt</a:t>
                      </a: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dirty="0">
                          <a:latin typeface="Calibri"/>
                          <a:ea typeface="Calibri"/>
                          <a:cs typeface="Times New Roman"/>
                        </a:rPr>
                        <a:t>Limestone</a:t>
                      </a: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87039">
                <a:tc>
                  <a:txBody>
                    <a:bodyPr/>
                    <a:lstStyle/>
                    <a:p>
                      <a:pPr marL="0" marR="0" algn="ctr">
                        <a:lnSpc>
                          <a:spcPct val="115000"/>
                        </a:lnSpc>
                        <a:spcBef>
                          <a:spcPts val="0"/>
                        </a:spcBef>
                        <a:spcAft>
                          <a:spcPts val="0"/>
                        </a:spcAft>
                      </a:pPr>
                      <a:r>
                        <a:rPr lang="en-US" sz="1200" dirty="0">
                          <a:latin typeface="Calibri"/>
                          <a:ea typeface="Calibri"/>
                          <a:cs typeface="Times New Roman"/>
                        </a:rPr>
                        <a:t>1</a:t>
                      </a: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1200">
                        <a:latin typeface="Calibri"/>
                        <a:ea typeface="Calibri"/>
                        <a:cs typeface="Times New Roman"/>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a:latin typeface="Calibri"/>
                          <a:ea typeface="Calibri"/>
                          <a:cs typeface="Times New Roman"/>
                        </a:rPr>
                        <a:t>1</a:t>
                      </a: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1200">
                        <a:latin typeface="Calibri"/>
                        <a:ea typeface="Calibri"/>
                        <a:cs typeface="Times New Roman"/>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1200">
                        <a:latin typeface="Calibri"/>
                        <a:ea typeface="Calibri"/>
                        <a:cs typeface="Times New Roman"/>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a:latin typeface="Calibri"/>
                          <a:ea typeface="Calibri"/>
                          <a:cs typeface="Times New Roman"/>
                        </a:rPr>
                        <a:t>1</a:t>
                      </a: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1200">
                        <a:latin typeface="Calibri"/>
                        <a:ea typeface="Calibri"/>
                        <a:cs typeface="Times New Roman"/>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1200">
                        <a:latin typeface="Calibri"/>
                        <a:ea typeface="Calibri"/>
                        <a:cs typeface="Times New Roman"/>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a:latin typeface="Calibri"/>
                          <a:ea typeface="Calibri"/>
                          <a:cs typeface="Times New Roman"/>
                        </a:rPr>
                        <a:t>1</a:t>
                      </a: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a:latin typeface="Calibri"/>
                          <a:ea typeface="Calibri"/>
                          <a:cs typeface="Times New Roman"/>
                        </a:rPr>
                        <a:t>5</a:t>
                      </a: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a:latin typeface="Calibri"/>
                          <a:ea typeface="Calibri"/>
                          <a:cs typeface="Times New Roman"/>
                        </a:rPr>
                        <a:t>2</a:t>
                      </a: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87039">
                <a:tc>
                  <a:txBody>
                    <a:bodyPr/>
                    <a:lstStyle/>
                    <a:p>
                      <a:pPr marL="0" marR="0" algn="ctr">
                        <a:lnSpc>
                          <a:spcPct val="115000"/>
                        </a:lnSpc>
                        <a:spcBef>
                          <a:spcPts val="0"/>
                        </a:spcBef>
                        <a:spcAft>
                          <a:spcPts val="0"/>
                        </a:spcAft>
                      </a:pPr>
                      <a:r>
                        <a:rPr lang="en-US" sz="1200">
                          <a:latin typeface="Calibri"/>
                          <a:ea typeface="Calibri"/>
                          <a:cs typeface="Times New Roman"/>
                        </a:rPr>
                        <a:t>2</a:t>
                      </a: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1200">
                        <a:latin typeface="Calibri"/>
                        <a:ea typeface="Calibri"/>
                        <a:cs typeface="Times New Roman"/>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1200">
                        <a:latin typeface="Calibri"/>
                        <a:ea typeface="Calibri"/>
                        <a:cs typeface="Times New Roman"/>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1200">
                        <a:latin typeface="Calibri"/>
                        <a:ea typeface="Calibri"/>
                        <a:cs typeface="Times New Roman"/>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1200">
                        <a:latin typeface="Calibri"/>
                        <a:ea typeface="Calibri"/>
                        <a:cs typeface="Times New Roman"/>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a:latin typeface="Calibri"/>
                          <a:ea typeface="Calibri"/>
                          <a:cs typeface="Times New Roman"/>
                        </a:rPr>
                        <a:t>3</a:t>
                      </a: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1200">
                        <a:latin typeface="Calibri"/>
                        <a:ea typeface="Calibri"/>
                        <a:cs typeface="Times New Roman"/>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1200">
                        <a:latin typeface="Calibri"/>
                        <a:ea typeface="Calibri"/>
                        <a:cs typeface="Times New Roman"/>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a:latin typeface="Calibri"/>
                          <a:ea typeface="Calibri"/>
                          <a:cs typeface="Times New Roman"/>
                        </a:rPr>
                        <a:t>4</a:t>
                      </a: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a:latin typeface="Calibri"/>
                          <a:ea typeface="Calibri"/>
                          <a:cs typeface="Times New Roman"/>
                        </a:rPr>
                        <a:t>3</a:t>
                      </a: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1200">
                        <a:latin typeface="Calibri"/>
                        <a:ea typeface="Calibri"/>
                        <a:cs typeface="Times New Roman"/>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87039">
                <a:tc>
                  <a:txBody>
                    <a:bodyPr/>
                    <a:lstStyle/>
                    <a:p>
                      <a:pPr marL="0" marR="0" algn="ctr">
                        <a:lnSpc>
                          <a:spcPct val="115000"/>
                        </a:lnSpc>
                        <a:spcBef>
                          <a:spcPts val="0"/>
                        </a:spcBef>
                        <a:spcAft>
                          <a:spcPts val="0"/>
                        </a:spcAft>
                      </a:pPr>
                      <a:r>
                        <a:rPr lang="en-US" sz="1200">
                          <a:solidFill>
                            <a:srgbClr val="FF0000"/>
                          </a:solidFill>
                          <a:latin typeface="Calibri"/>
                          <a:ea typeface="Calibri"/>
                          <a:cs typeface="Times New Roman"/>
                        </a:rPr>
                        <a:t>3</a:t>
                      </a:r>
                      <a:endParaRPr lang="en-US" sz="1200">
                        <a:latin typeface="Calibri"/>
                        <a:ea typeface="Calibri"/>
                        <a:cs typeface="Times New Roman"/>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1200">
                        <a:latin typeface="Calibri"/>
                        <a:ea typeface="Calibri"/>
                        <a:cs typeface="Times New Roman"/>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1200">
                        <a:latin typeface="Calibri"/>
                        <a:ea typeface="Calibri"/>
                        <a:cs typeface="Times New Roman"/>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1200">
                        <a:latin typeface="Calibri"/>
                        <a:ea typeface="Calibri"/>
                        <a:cs typeface="Times New Roman"/>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a:latin typeface="Calibri"/>
                          <a:ea typeface="Calibri"/>
                          <a:cs typeface="Times New Roman"/>
                        </a:rPr>
                        <a:t>1</a:t>
                      </a: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a:latin typeface="Calibri"/>
                          <a:ea typeface="Calibri"/>
                          <a:cs typeface="Times New Roman"/>
                        </a:rPr>
                        <a:t>1</a:t>
                      </a: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a:latin typeface="Calibri"/>
                          <a:ea typeface="Calibri"/>
                          <a:cs typeface="Times New Roman"/>
                        </a:rPr>
                        <a:t>1</a:t>
                      </a: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1200">
                        <a:latin typeface="Calibri"/>
                        <a:ea typeface="Calibri"/>
                        <a:cs typeface="Times New Roman"/>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1200">
                        <a:latin typeface="Calibri"/>
                        <a:ea typeface="Calibri"/>
                        <a:cs typeface="Times New Roman"/>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a:latin typeface="Calibri"/>
                          <a:ea typeface="Calibri"/>
                          <a:cs typeface="Times New Roman"/>
                        </a:rPr>
                        <a:t>3</a:t>
                      </a: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a:latin typeface="Calibri"/>
                          <a:ea typeface="Calibri"/>
                          <a:cs typeface="Times New Roman"/>
                        </a:rPr>
                        <a:t>4</a:t>
                      </a: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87039">
                <a:tc>
                  <a:txBody>
                    <a:bodyPr/>
                    <a:lstStyle/>
                    <a:p>
                      <a:pPr marL="0" marR="0" algn="ctr">
                        <a:lnSpc>
                          <a:spcPct val="115000"/>
                        </a:lnSpc>
                        <a:spcBef>
                          <a:spcPts val="0"/>
                        </a:spcBef>
                        <a:spcAft>
                          <a:spcPts val="0"/>
                        </a:spcAft>
                      </a:pPr>
                      <a:r>
                        <a:rPr lang="en-US" sz="1200">
                          <a:latin typeface="Calibri"/>
                          <a:ea typeface="Calibri"/>
                          <a:cs typeface="Times New Roman"/>
                        </a:rPr>
                        <a:t>4</a:t>
                      </a: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1200">
                        <a:latin typeface="Calibri"/>
                        <a:ea typeface="Calibri"/>
                        <a:cs typeface="Times New Roman"/>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1200">
                        <a:latin typeface="Calibri"/>
                        <a:ea typeface="Calibri"/>
                        <a:cs typeface="Times New Roman"/>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1200">
                        <a:latin typeface="Calibri"/>
                        <a:ea typeface="Calibri"/>
                        <a:cs typeface="Times New Roman"/>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1200">
                        <a:latin typeface="Calibri"/>
                        <a:ea typeface="Calibri"/>
                        <a:cs typeface="Times New Roman"/>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1200">
                        <a:latin typeface="Calibri"/>
                        <a:ea typeface="Calibri"/>
                        <a:cs typeface="Times New Roman"/>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1200">
                        <a:latin typeface="Calibri"/>
                        <a:ea typeface="Calibri"/>
                        <a:cs typeface="Times New Roman"/>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1200">
                        <a:latin typeface="Calibri"/>
                        <a:ea typeface="Calibri"/>
                        <a:cs typeface="Times New Roman"/>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1200">
                        <a:latin typeface="Calibri"/>
                        <a:ea typeface="Calibri"/>
                        <a:cs typeface="Times New Roman"/>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a:latin typeface="Calibri"/>
                          <a:ea typeface="Calibri"/>
                          <a:cs typeface="Times New Roman"/>
                        </a:rPr>
                        <a:t>3</a:t>
                      </a: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a:latin typeface="Calibri"/>
                          <a:ea typeface="Calibri"/>
                          <a:cs typeface="Times New Roman"/>
                        </a:rPr>
                        <a:t>7</a:t>
                      </a: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287039">
                <a:tc>
                  <a:txBody>
                    <a:bodyPr/>
                    <a:lstStyle/>
                    <a:p>
                      <a:pPr marL="0" marR="0" algn="ctr">
                        <a:lnSpc>
                          <a:spcPct val="115000"/>
                        </a:lnSpc>
                        <a:spcBef>
                          <a:spcPts val="0"/>
                        </a:spcBef>
                        <a:spcAft>
                          <a:spcPts val="0"/>
                        </a:spcAft>
                      </a:pPr>
                      <a:r>
                        <a:rPr lang="en-US" sz="1200">
                          <a:latin typeface="Calibri"/>
                          <a:ea typeface="Calibri"/>
                          <a:cs typeface="Times New Roman"/>
                        </a:rPr>
                        <a:t>5</a:t>
                      </a: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1200">
                        <a:latin typeface="Calibri"/>
                        <a:ea typeface="Calibri"/>
                        <a:cs typeface="Times New Roman"/>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1200">
                        <a:latin typeface="Calibri"/>
                        <a:ea typeface="Calibri"/>
                        <a:cs typeface="Times New Roman"/>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1200">
                        <a:latin typeface="Calibri"/>
                        <a:ea typeface="Calibri"/>
                        <a:cs typeface="Times New Roman"/>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1200">
                        <a:latin typeface="Calibri"/>
                        <a:ea typeface="Calibri"/>
                        <a:cs typeface="Times New Roman"/>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a:latin typeface="Calibri"/>
                          <a:ea typeface="Calibri"/>
                          <a:cs typeface="Times New Roman"/>
                        </a:rPr>
                        <a:t>7</a:t>
                      </a: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1200">
                        <a:latin typeface="Calibri"/>
                        <a:ea typeface="Calibri"/>
                        <a:cs typeface="Times New Roman"/>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1200">
                        <a:latin typeface="Calibri"/>
                        <a:ea typeface="Calibri"/>
                        <a:cs typeface="Times New Roman"/>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a:latin typeface="Calibri"/>
                          <a:ea typeface="Calibri"/>
                          <a:cs typeface="Times New Roman"/>
                        </a:rPr>
                        <a:t>3</a:t>
                      </a: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1200">
                        <a:latin typeface="Calibri"/>
                        <a:ea typeface="Calibri"/>
                        <a:cs typeface="Times New Roman"/>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1200">
                        <a:latin typeface="Calibri"/>
                        <a:ea typeface="Calibri"/>
                        <a:cs typeface="Times New Roman"/>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287039">
                <a:tc>
                  <a:txBody>
                    <a:bodyPr/>
                    <a:lstStyle/>
                    <a:p>
                      <a:pPr marL="0" marR="0" algn="ctr">
                        <a:lnSpc>
                          <a:spcPct val="115000"/>
                        </a:lnSpc>
                        <a:spcBef>
                          <a:spcPts val="0"/>
                        </a:spcBef>
                        <a:spcAft>
                          <a:spcPts val="0"/>
                        </a:spcAft>
                      </a:pPr>
                      <a:r>
                        <a:rPr lang="en-US" sz="1200">
                          <a:latin typeface="Calibri"/>
                          <a:ea typeface="Calibri"/>
                          <a:cs typeface="Times New Roman"/>
                        </a:rPr>
                        <a:t>6</a:t>
                      </a: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1200">
                        <a:latin typeface="Calibri"/>
                        <a:ea typeface="Calibri"/>
                        <a:cs typeface="Times New Roman"/>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1200">
                        <a:latin typeface="Calibri"/>
                        <a:ea typeface="Calibri"/>
                        <a:cs typeface="Times New Roman"/>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1200">
                        <a:latin typeface="Calibri"/>
                        <a:ea typeface="Calibri"/>
                        <a:cs typeface="Times New Roman"/>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1200">
                        <a:latin typeface="Calibri"/>
                        <a:ea typeface="Calibri"/>
                        <a:cs typeface="Times New Roman"/>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a:latin typeface="Calibri"/>
                          <a:ea typeface="Calibri"/>
                          <a:cs typeface="Times New Roman"/>
                        </a:rPr>
                        <a:t>5</a:t>
                      </a: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1200">
                        <a:latin typeface="Calibri"/>
                        <a:ea typeface="Calibri"/>
                        <a:cs typeface="Times New Roman"/>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1200">
                        <a:latin typeface="Calibri"/>
                        <a:ea typeface="Calibri"/>
                        <a:cs typeface="Times New Roman"/>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a:latin typeface="Calibri"/>
                          <a:ea typeface="Calibri"/>
                          <a:cs typeface="Times New Roman"/>
                        </a:rPr>
                        <a:t>5</a:t>
                      </a: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1200">
                        <a:latin typeface="Calibri"/>
                        <a:ea typeface="Calibri"/>
                        <a:cs typeface="Times New Roman"/>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1200">
                        <a:latin typeface="Calibri"/>
                        <a:ea typeface="Calibri"/>
                        <a:cs typeface="Times New Roman"/>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287039">
                <a:tc>
                  <a:txBody>
                    <a:bodyPr/>
                    <a:lstStyle/>
                    <a:p>
                      <a:pPr marL="0" marR="0" algn="ctr">
                        <a:lnSpc>
                          <a:spcPct val="115000"/>
                        </a:lnSpc>
                        <a:spcBef>
                          <a:spcPts val="0"/>
                        </a:spcBef>
                        <a:spcAft>
                          <a:spcPts val="0"/>
                        </a:spcAft>
                      </a:pPr>
                      <a:r>
                        <a:rPr lang="en-US" sz="1200">
                          <a:latin typeface="Calibri"/>
                          <a:ea typeface="Calibri"/>
                          <a:cs typeface="Times New Roman"/>
                        </a:rPr>
                        <a:t>7</a:t>
                      </a: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1200">
                        <a:latin typeface="Calibri"/>
                        <a:ea typeface="Calibri"/>
                        <a:cs typeface="Times New Roman"/>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1200">
                        <a:latin typeface="Calibri"/>
                        <a:ea typeface="Calibri"/>
                        <a:cs typeface="Times New Roman"/>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1200">
                        <a:latin typeface="Calibri"/>
                        <a:ea typeface="Calibri"/>
                        <a:cs typeface="Times New Roman"/>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1200">
                        <a:latin typeface="Calibri"/>
                        <a:ea typeface="Calibri"/>
                        <a:cs typeface="Times New Roman"/>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a:latin typeface="Calibri"/>
                          <a:ea typeface="Calibri"/>
                          <a:cs typeface="Times New Roman"/>
                        </a:rPr>
                        <a:t>2</a:t>
                      </a: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1200">
                        <a:latin typeface="Calibri"/>
                        <a:ea typeface="Calibri"/>
                        <a:cs typeface="Times New Roman"/>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1200">
                        <a:latin typeface="Calibri"/>
                        <a:ea typeface="Calibri"/>
                        <a:cs typeface="Times New Roman"/>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a:latin typeface="Calibri"/>
                          <a:ea typeface="Calibri"/>
                          <a:cs typeface="Times New Roman"/>
                        </a:rPr>
                        <a:t>3</a:t>
                      </a: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a:latin typeface="Calibri"/>
                          <a:ea typeface="Calibri"/>
                          <a:cs typeface="Times New Roman"/>
                        </a:rPr>
                        <a:t>3</a:t>
                      </a: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a:latin typeface="Calibri"/>
                          <a:ea typeface="Calibri"/>
                          <a:cs typeface="Times New Roman"/>
                        </a:rPr>
                        <a:t>2</a:t>
                      </a: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287039">
                <a:tc>
                  <a:txBody>
                    <a:bodyPr/>
                    <a:lstStyle/>
                    <a:p>
                      <a:pPr marL="0" marR="0" algn="ctr">
                        <a:lnSpc>
                          <a:spcPct val="115000"/>
                        </a:lnSpc>
                        <a:spcBef>
                          <a:spcPts val="0"/>
                        </a:spcBef>
                        <a:spcAft>
                          <a:spcPts val="0"/>
                        </a:spcAft>
                      </a:pPr>
                      <a:r>
                        <a:rPr lang="en-US" sz="1200">
                          <a:solidFill>
                            <a:srgbClr val="FF0000"/>
                          </a:solidFill>
                          <a:latin typeface="Calibri"/>
                          <a:ea typeface="Calibri"/>
                          <a:cs typeface="Times New Roman"/>
                        </a:rPr>
                        <a:t>8</a:t>
                      </a:r>
                      <a:endParaRPr lang="en-US" sz="1200">
                        <a:latin typeface="Calibri"/>
                        <a:ea typeface="Calibri"/>
                        <a:cs typeface="Times New Roman"/>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1200">
                        <a:latin typeface="Calibri"/>
                        <a:ea typeface="Calibri"/>
                        <a:cs typeface="Times New Roman"/>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a:latin typeface="Calibri"/>
                          <a:ea typeface="Calibri"/>
                          <a:cs typeface="Times New Roman"/>
                        </a:rPr>
                        <a:t>1</a:t>
                      </a: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a:latin typeface="Calibri"/>
                          <a:ea typeface="Calibri"/>
                          <a:cs typeface="Times New Roman"/>
                        </a:rPr>
                        <a:t>1</a:t>
                      </a: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a:latin typeface="Calibri"/>
                          <a:ea typeface="Calibri"/>
                          <a:cs typeface="Times New Roman"/>
                        </a:rPr>
                        <a:t>1</a:t>
                      </a: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1200">
                        <a:latin typeface="Calibri"/>
                        <a:ea typeface="Calibri"/>
                        <a:cs typeface="Times New Roman"/>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a:latin typeface="Calibri"/>
                          <a:ea typeface="Calibri"/>
                          <a:cs typeface="Times New Roman"/>
                        </a:rPr>
                        <a:t>1</a:t>
                      </a: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a:latin typeface="Calibri"/>
                          <a:ea typeface="Calibri"/>
                          <a:cs typeface="Times New Roman"/>
                        </a:rPr>
                        <a:t>1</a:t>
                      </a: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1200">
                        <a:latin typeface="Calibri"/>
                        <a:ea typeface="Calibri"/>
                        <a:cs typeface="Times New Roman"/>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1200">
                        <a:latin typeface="Calibri"/>
                        <a:ea typeface="Calibri"/>
                        <a:cs typeface="Times New Roman"/>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a:latin typeface="Calibri"/>
                          <a:ea typeface="Calibri"/>
                          <a:cs typeface="Times New Roman"/>
                        </a:rPr>
                        <a:t>5</a:t>
                      </a: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287039">
                <a:tc>
                  <a:txBody>
                    <a:bodyPr/>
                    <a:lstStyle/>
                    <a:p>
                      <a:pPr marL="0" marR="0" algn="ctr">
                        <a:lnSpc>
                          <a:spcPct val="115000"/>
                        </a:lnSpc>
                        <a:spcBef>
                          <a:spcPts val="0"/>
                        </a:spcBef>
                        <a:spcAft>
                          <a:spcPts val="0"/>
                        </a:spcAft>
                      </a:pPr>
                      <a:r>
                        <a:rPr lang="en-US" sz="1200">
                          <a:latin typeface="Calibri"/>
                          <a:ea typeface="Calibri"/>
                          <a:cs typeface="Times New Roman"/>
                        </a:rPr>
                        <a:t>9</a:t>
                      </a: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1200">
                        <a:latin typeface="Calibri"/>
                        <a:ea typeface="Calibri"/>
                        <a:cs typeface="Times New Roman"/>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1200">
                        <a:latin typeface="Calibri"/>
                        <a:ea typeface="Calibri"/>
                        <a:cs typeface="Times New Roman"/>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1200">
                        <a:latin typeface="Calibri"/>
                        <a:ea typeface="Calibri"/>
                        <a:cs typeface="Times New Roman"/>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1200">
                        <a:latin typeface="Calibri"/>
                        <a:ea typeface="Calibri"/>
                        <a:cs typeface="Times New Roman"/>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1200">
                        <a:latin typeface="Calibri"/>
                        <a:ea typeface="Calibri"/>
                        <a:cs typeface="Times New Roman"/>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1200">
                        <a:latin typeface="Calibri"/>
                        <a:ea typeface="Calibri"/>
                        <a:cs typeface="Times New Roman"/>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1200">
                        <a:latin typeface="Calibri"/>
                        <a:ea typeface="Calibri"/>
                        <a:cs typeface="Times New Roman"/>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1200">
                        <a:latin typeface="Calibri"/>
                        <a:ea typeface="Calibri"/>
                        <a:cs typeface="Times New Roman"/>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1200">
                        <a:latin typeface="Calibri"/>
                        <a:ea typeface="Calibri"/>
                        <a:cs typeface="Times New Roman"/>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a:latin typeface="Calibri"/>
                          <a:ea typeface="Calibri"/>
                          <a:cs typeface="Times New Roman"/>
                        </a:rPr>
                        <a:t>10</a:t>
                      </a: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287039">
                <a:tc>
                  <a:txBody>
                    <a:bodyPr/>
                    <a:lstStyle/>
                    <a:p>
                      <a:pPr marL="0" marR="0" algn="ctr">
                        <a:lnSpc>
                          <a:spcPct val="115000"/>
                        </a:lnSpc>
                        <a:spcBef>
                          <a:spcPts val="0"/>
                        </a:spcBef>
                        <a:spcAft>
                          <a:spcPts val="0"/>
                        </a:spcAft>
                      </a:pPr>
                      <a:r>
                        <a:rPr lang="en-US" sz="1200">
                          <a:latin typeface="Calibri"/>
                          <a:ea typeface="Calibri"/>
                          <a:cs typeface="Times New Roman"/>
                        </a:rPr>
                        <a:t>10</a:t>
                      </a: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1200">
                        <a:latin typeface="Calibri"/>
                        <a:ea typeface="Calibri"/>
                        <a:cs typeface="Times New Roman"/>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1200">
                        <a:latin typeface="Calibri"/>
                        <a:ea typeface="Calibri"/>
                        <a:cs typeface="Times New Roman"/>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1200">
                        <a:latin typeface="Calibri"/>
                        <a:ea typeface="Calibri"/>
                        <a:cs typeface="Times New Roman"/>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1200">
                        <a:latin typeface="Calibri"/>
                        <a:ea typeface="Calibri"/>
                        <a:cs typeface="Times New Roman"/>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1200">
                        <a:latin typeface="Calibri"/>
                        <a:ea typeface="Calibri"/>
                        <a:cs typeface="Times New Roman"/>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1200">
                        <a:latin typeface="Calibri"/>
                        <a:ea typeface="Calibri"/>
                        <a:cs typeface="Times New Roman"/>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1200">
                        <a:latin typeface="Calibri"/>
                        <a:ea typeface="Calibri"/>
                        <a:cs typeface="Times New Roman"/>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1200">
                        <a:latin typeface="Calibri"/>
                        <a:ea typeface="Calibri"/>
                        <a:cs typeface="Times New Roman"/>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1200">
                        <a:latin typeface="Calibri"/>
                        <a:ea typeface="Calibri"/>
                        <a:cs typeface="Times New Roman"/>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a:latin typeface="Calibri"/>
                          <a:ea typeface="Calibri"/>
                          <a:cs typeface="Times New Roman"/>
                        </a:rPr>
                        <a:t>10</a:t>
                      </a: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287039">
                <a:tc>
                  <a:txBody>
                    <a:bodyPr/>
                    <a:lstStyle/>
                    <a:p>
                      <a:pPr marL="0" marR="0" algn="ctr">
                        <a:lnSpc>
                          <a:spcPct val="115000"/>
                        </a:lnSpc>
                        <a:spcBef>
                          <a:spcPts val="0"/>
                        </a:spcBef>
                        <a:spcAft>
                          <a:spcPts val="0"/>
                        </a:spcAft>
                      </a:pPr>
                      <a:r>
                        <a:rPr lang="en-US" sz="1200">
                          <a:latin typeface="Calibri"/>
                          <a:ea typeface="Calibri"/>
                          <a:cs typeface="Times New Roman"/>
                        </a:rPr>
                        <a:t>11</a:t>
                      </a: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1200">
                        <a:latin typeface="Calibri"/>
                        <a:ea typeface="Calibri"/>
                        <a:cs typeface="Times New Roman"/>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1200">
                        <a:latin typeface="Calibri"/>
                        <a:ea typeface="Calibri"/>
                        <a:cs typeface="Times New Roman"/>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1200">
                        <a:latin typeface="Calibri"/>
                        <a:ea typeface="Calibri"/>
                        <a:cs typeface="Times New Roman"/>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1200">
                        <a:latin typeface="Calibri"/>
                        <a:ea typeface="Calibri"/>
                        <a:cs typeface="Times New Roman"/>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a:latin typeface="Calibri"/>
                          <a:ea typeface="Calibri"/>
                          <a:cs typeface="Times New Roman"/>
                        </a:rPr>
                        <a:t>4</a:t>
                      </a: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1200">
                        <a:latin typeface="Calibri"/>
                        <a:ea typeface="Calibri"/>
                        <a:cs typeface="Times New Roman"/>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1200">
                        <a:latin typeface="Calibri"/>
                        <a:ea typeface="Calibri"/>
                        <a:cs typeface="Times New Roman"/>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a:latin typeface="Calibri"/>
                          <a:ea typeface="Calibri"/>
                          <a:cs typeface="Times New Roman"/>
                        </a:rPr>
                        <a:t>6</a:t>
                      </a: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1200">
                        <a:latin typeface="Calibri"/>
                        <a:ea typeface="Calibri"/>
                        <a:cs typeface="Times New Roman"/>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1200">
                        <a:latin typeface="Calibri"/>
                        <a:ea typeface="Calibri"/>
                        <a:cs typeface="Times New Roman"/>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r h="287039">
                <a:tc>
                  <a:txBody>
                    <a:bodyPr/>
                    <a:lstStyle/>
                    <a:p>
                      <a:pPr marL="0" marR="0" algn="ctr">
                        <a:lnSpc>
                          <a:spcPct val="115000"/>
                        </a:lnSpc>
                        <a:spcBef>
                          <a:spcPts val="0"/>
                        </a:spcBef>
                        <a:spcAft>
                          <a:spcPts val="0"/>
                        </a:spcAft>
                      </a:pPr>
                      <a:r>
                        <a:rPr lang="en-US" sz="1200">
                          <a:latin typeface="Calibri"/>
                          <a:ea typeface="Calibri"/>
                          <a:cs typeface="Times New Roman"/>
                        </a:rPr>
                        <a:t>12</a:t>
                      </a: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1200">
                        <a:latin typeface="Calibri"/>
                        <a:ea typeface="Calibri"/>
                        <a:cs typeface="Times New Roman"/>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1200">
                        <a:latin typeface="Calibri"/>
                        <a:ea typeface="Calibri"/>
                        <a:cs typeface="Times New Roman"/>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1200">
                        <a:latin typeface="Calibri"/>
                        <a:ea typeface="Calibri"/>
                        <a:cs typeface="Times New Roman"/>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1200">
                        <a:latin typeface="Calibri"/>
                        <a:ea typeface="Calibri"/>
                        <a:cs typeface="Times New Roman"/>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a:latin typeface="Calibri"/>
                          <a:ea typeface="Calibri"/>
                          <a:cs typeface="Times New Roman"/>
                        </a:rPr>
                        <a:t>8</a:t>
                      </a: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1200">
                        <a:latin typeface="Calibri"/>
                        <a:ea typeface="Calibri"/>
                        <a:cs typeface="Times New Roman"/>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1200">
                        <a:latin typeface="Calibri"/>
                        <a:ea typeface="Calibri"/>
                        <a:cs typeface="Times New Roman"/>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a:latin typeface="Calibri"/>
                          <a:ea typeface="Calibri"/>
                          <a:cs typeface="Times New Roman"/>
                        </a:rPr>
                        <a:t>2</a:t>
                      </a: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1200">
                        <a:latin typeface="Calibri"/>
                        <a:ea typeface="Calibri"/>
                        <a:cs typeface="Times New Roman"/>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1200">
                        <a:latin typeface="Calibri"/>
                        <a:ea typeface="Calibri"/>
                        <a:cs typeface="Times New Roman"/>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2"/>
                  </a:ext>
                </a:extLst>
              </a:tr>
              <a:tr h="287039">
                <a:tc>
                  <a:txBody>
                    <a:bodyPr/>
                    <a:lstStyle/>
                    <a:p>
                      <a:pPr marL="0" marR="0" algn="ctr">
                        <a:lnSpc>
                          <a:spcPct val="115000"/>
                        </a:lnSpc>
                        <a:spcBef>
                          <a:spcPts val="0"/>
                        </a:spcBef>
                        <a:spcAft>
                          <a:spcPts val="0"/>
                        </a:spcAft>
                      </a:pPr>
                      <a:r>
                        <a:rPr lang="en-US" sz="1200">
                          <a:latin typeface="Calibri"/>
                          <a:ea typeface="Calibri"/>
                          <a:cs typeface="Times New Roman"/>
                        </a:rPr>
                        <a:t>13</a:t>
                      </a: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1200">
                        <a:latin typeface="Calibri"/>
                        <a:ea typeface="Calibri"/>
                        <a:cs typeface="Times New Roman"/>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1200">
                        <a:latin typeface="Calibri"/>
                        <a:ea typeface="Calibri"/>
                        <a:cs typeface="Times New Roman"/>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1200">
                        <a:latin typeface="Calibri"/>
                        <a:ea typeface="Calibri"/>
                        <a:cs typeface="Times New Roman"/>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1200">
                        <a:latin typeface="Calibri"/>
                        <a:ea typeface="Calibri"/>
                        <a:cs typeface="Times New Roman"/>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a:latin typeface="Calibri"/>
                          <a:ea typeface="Calibri"/>
                          <a:cs typeface="Times New Roman"/>
                        </a:rPr>
                        <a:t>5</a:t>
                      </a: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1200">
                        <a:latin typeface="Calibri"/>
                        <a:ea typeface="Calibri"/>
                        <a:cs typeface="Times New Roman"/>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1200">
                        <a:latin typeface="Calibri"/>
                        <a:ea typeface="Calibri"/>
                        <a:cs typeface="Times New Roman"/>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a:latin typeface="Calibri"/>
                          <a:ea typeface="Calibri"/>
                          <a:cs typeface="Times New Roman"/>
                        </a:rPr>
                        <a:t>5</a:t>
                      </a: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1200">
                        <a:latin typeface="Calibri"/>
                        <a:ea typeface="Calibri"/>
                        <a:cs typeface="Times New Roman"/>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1200">
                        <a:latin typeface="Calibri"/>
                        <a:ea typeface="Calibri"/>
                        <a:cs typeface="Times New Roman"/>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3"/>
                  </a:ext>
                </a:extLst>
              </a:tr>
              <a:tr h="287039">
                <a:tc>
                  <a:txBody>
                    <a:bodyPr/>
                    <a:lstStyle/>
                    <a:p>
                      <a:pPr marL="0" marR="0" algn="ctr">
                        <a:lnSpc>
                          <a:spcPct val="115000"/>
                        </a:lnSpc>
                        <a:spcBef>
                          <a:spcPts val="0"/>
                        </a:spcBef>
                        <a:spcAft>
                          <a:spcPts val="0"/>
                        </a:spcAft>
                      </a:pPr>
                      <a:r>
                        <a:rPr lang="en-US" sz="1200">
                          <a:latin typeface="Calibri"/>
                          <a:ea typeface="Calibri"/>
                          <a:cs typeface="Times New Roman"/>
                        </a:rPr>
                        <a:t>14</a:t>
                      </a: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1200">
                        <a:latin typeface="Calibri"/>
                        <a:ea typeface="Calibri"/>
                        <a:cs typeface="Times New Roman"/>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1200">
                        <a:latin typeface="Calibri"/>
                        <a:ea typeface="Calibri"/>
                        <a:cs typeface="Times New Roman"/>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1200">
                        <a:latin typeface="Calibri"/>
                        <a:ea typeface="Calibri"/>
                        <a:cs typeface="Times New Roman"/>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1200">
                        <a:latin typeface="Calibri"/>
                        <a:ea typeface="Calibri"/>
                        <a:cs typeface="Times New Roman"/>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a:latin typeface="Calibri"/>
                          <a:ea typeface="Calibri"/>
                          <a:cs typeface="Times New Roman"/>
                        </a:rPr>
                        <a:t>9</a:t>
                      </a: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1200">
                        <a:latin typeface="Calibri"/>
                        <a:ea typeface="Calibri"/>
                        <a:cs typeface="Times New Roman"/>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1200">
                        <a:latin typeface="Calibri"/>
                        <a:ea typeface="Calibri"/>
                        <a:cs typeface="Times New Roman"/>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a:latin typeface="Calibri"/>
                          <a:ea typeface="Calibri"/>
                          <a:cs typeface="Times New Roman"/>
                        </a:rPr>
                        <a:t>1</a:t>
                      </a: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1200">
                        <a:latin typeface="Calibri"/>
                        <a:ea typeface="Calibri"/>
                        <a:cs typeface="Times New Roman"/>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1200">
                        <a:latin typeface="Calibri"/>
                        <a:ea typeface="Calibri"/>
                        <a:cs typeface="Times New Roman"/>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4"/>
                  </a:ext>
                </a:extLst>
              </a:tr>
              <a:tr h="287039">
                <a:tc>
                  <a:txBody>
                    <a:bodyPr/>
                    <a:lstStyle/>
                    <a:p>
                      <a:pPr marL="0" marR="0" algn="ctr">
                        <a:lnSpc>
                          <a:spcPct val="115000"/>
                        </a:lnSpc>
                        <a:spcBef>
                          <a:spcPts val="0"/>
                        </a:spcBef>
                        <a:spcAft>
                          <a:spcPts val="0"/>
                        </a:spcAft>
                      </a:pPr>
                      <a:r>
                        <a:rPr lang="en-US" sz="1200">
                          <a:latin typeface="Calibri"/>
                          <a:ea typeface="Calibri"/>
                          <a:cs typeface="Times New Roman"/>
                        </a:rPr>
                        <a:t>15</a:t>
                      </a: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1200">
                        <a:latin typeface="Calibri"/>
                        <a:ea typeface="Calibri"/>
                        <a:cs typeface="Times New Roman"/>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1200">
                        <a:latin typeface="Calibri"/>
                        <a:ea typeface="Calibri"/>
                        <a:cs typeface="Times New Roman"/>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1200">
                        <a:latin typeface="Calibri"/>
                        <a:ea typeface="Calibri"/>
                        <a:cs typeface="Times New Roman"/>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1200">
                        <a:latin typeface="Calibri"/>
                        <a:ea typeface="Calibri"/>
                        <a:cs typeface="Times New Roman"/>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a:latin typeface="Calibri"/>
                          <a:ea typeface="Calibri"/>
                          <a:cs typeface="Times New Roman"/>
                        </a:rPr>
                        <a:t>3</a:t>
                      </a: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1200">
                        <a:latin typeface="Calibri"/>
                        <a:ea typeface="Calibri"/>
                        <a:cs typeface="Times New Roman"/>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1200">
                        <a:latin typeface="Calibri"/>
                        <a:ea typeface="Calibri"/>
                        <a:cs typeface="Times New Roman"/>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a:latin typeface="Calibri"/>
                          <a:ea typeface="Calibri"/>
                          <a:cs typeface="Times New Roman"/>
                        </a:rPr>
                        <a:t>7</a:t>
                      </a: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1200">
                        <a:latin typeface="Calibri"/>
                        <a:ea typeface="Calibri"/>
                        <a:cs typeface="Times New Roman"/>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1200">
                        <a:latin typeface="Calibri"/>
                        <a:ea typeface="Calibri"/>
                        <a:cs typeface="Times New Roman"/>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5"/>
                  </a:ext>
                </a:extLst>
              </a:tr>
              <a:tr h="287039">
                <a:tc>
                  <a:txBody>
                    <a:bodyPr/>
                    <a:lstStyle/>
                    <a:p>
                      <a:pPr marL="0" marR="0" algn="ctr">
                        <a:lnSpc>
                          <a:spcPct val="115000"/>
                        </a:lnSpc>
                        <a:spcBef>
                          <a:spcPts val="0"/>
                        </a:spcBef>
                        <a:spcAft>
                          <a:spcPts val="0"/>
                        </a:spcAft>
                      </a:pPr>
                      <a:r>
                        <a:rPr lang="en-US" sz="1200">
                          <a:solidFill>
                            <a:srgbClr val="FF0000"/>
                          </a:solidFill>
                          <a:latin typeface="Calibri"/>
                          <a:ea typeface="Calibri"/>
                          <a:cs typeface="Times New Roman"/>
                        </a:rPr>
                        <a:t>16</a:t>
                      </a:r>
                      <a:endParaRPr lang="en-US" sz="1200">
                        <a:latin typeface="Calibri"/>
                        <a:ea typeface="Calibri"/>
                        <a:cs typeface="Times New Roman"/>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a:latin typeface="Calibri"/>
                          <a:ea typeface="Calibri"/>
                          <a:cs typeface="Times New Roman"/>
                        </a:rPr>
                        <a:t>1</a:t>
                      </a: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a:latin typeface="Calibri"/>
                          <a:ea typeface="Calibri"/>
                          <a:cs typeface="Times New Roman"/>
                        </a:rPr>
                        <a:t>2</a:t>
                      </a: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a:latin typeface="Calibri"/>
                          <a:ea typeface="Calibri"/>
                          <a:cs typeface="Times New Roman"/>
                        </a:rPr>
                        <a:t>3</a:t>
                      </a: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1200">
                        <a:latin typeface="Calibri"/>
                        <a:ea typeface="Calibri"/>
                        <a:cs typeface="Times New Roman"/>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1200">
                        <a:latin typeface="Calibri"/>
                        <a:ea typeface="Calibri"/>
                        <a:cs typeface="Times New Roman"/>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a:latin typeface="Calibri"/>
                          <a:ea typeface="Calibri"/>
                          <a:cs typeface="Times New Roman"/>
                        </a:rPr>
                        <a:t>1</a:t>
                      </a: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a:latin typeface="Calibri"/>
                          <a:ea typeface="Calibri"/>
                          <a:cs typeface="Times New Roman"/>
                        </a:rPr>
                        <a:t>2</a:t>
                      </a: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1200">
                        <a:latin typeface="Calibri"/>
                        <a:ea typeface="Calibri"/>
                        <a:cs typeface="Times New Roman"/>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1200">
                        <a:latin typeface="Calibri"/>
                        <a:ea typeface="Calibri"/>
                        <a:cs typeface="Times New Roman"/>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a:latin typeface="Calibri"/>
                          <a:ea typeface="Calibri"/>
                          <a:cs typeface="Times New Roman"/>
                        </a:rPr>
                        <a:t>1</a:t>
                      </a: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6"/>
                  </a:ext>
                </a:extLst>
              </a:tr>
              <a:tr h="287039">
                <a:tc>
                  <a:txBody>
                    <a:bodyPr/>
                    <a:lstStyle/>
                    <a:p>
                      <a:pPr marL="0" marR="0" algn="ctr">
                        <a:lnSpc>
                          <a:spcPct val="115000"/>
                        </a:lnSpc>
                        <a:spcBef>
                          <a:spcPts val="0"/>
                        </a:spcBef>
                        <a:spcAft>
                          <a:spcPts val="0"/>
                        </a:spcAft>
                      </a:pPr>
                      <a:r>
                        <a:rPr lang="en-US" sz="1200">
                          <a:latin typeface="Calibri"/>
                          <a:ea typeface="Calibri"/>
                          <a:cs typeface="Times New Roman"/>
                        </a:rPr>
                        <a:t>17</a:t>
                      </a: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1200">
                        <a:latin typeface="Calibri"/>
                        <a:ea typeface="Calibri"/>
                        <a:cs typeface="Times New Roman"/>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1200">
                        <a:latin typeface="Calibri"/>
                        <a:ea typeface="Calibri"/>
                        <a:cs typeface="Times New Roman"/>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1200">
                        <a:latin typeface="Calibri"/>
                        <a:ea typeface="Calibri"/>
                        <a:cs typeface="Times New Roman"/>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1200">
                        <a:latin typeface="Calibri"/>
                        <a:ea typeface="Calibri"/>
                        <a:cs typeface="Times New Roman"/>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1200">
                        <a:latin typeface="Calibri"/>
                        <a:ea typeface="Calibri"/>
                        <a:cs typeface="Times New Roman"/>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1200">
                        <a:latin typeface="Calibri"/>
                        <a:ea typeface="Calibri"/>
                        <a:cs typeface="Times New Roman"/>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1200">
                        <a:latin typeface="Calibri"/>
                        <a:ea typeface="Calibri"/>
                        <a:cs typeface="Times New Roman"/>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1200">
                        <a:latin typeface="Calibri"/>
                        <a:ea typeface="Calibri"/>
                        <a:cs typeface="Times New Roman"/>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1200">
                        <a:latin typeface="Calibri"/>
                        <a:ea typeface="Calibri"/>
                        <a:cs typeface="Times New Roman"/>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a:latin typeface="Calibri"/>
                          <a:ea typeface="Calibri"/>
                          <a:cs typeface="Times New Roman"/>
                        </a:rPr>
                        <a:t>10</a:t>
                      </a: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7"/>
                  </a:ext>
                </a:extLst>
              </a:tr>
              <a:tr h="287039">
                <a:tc>
                  <a:txBody>
                    <a:bodyPr/>
                    <a:lstStyle/>
                    <a:p>
                      <a:pPr marL="0" marR="0" algn="ctr">
                        <a:lnSpc>
                          <a:spcPct val="115000"/>
                        </a:lnSpc>
                        <a:spcBef>
                          <a:spcPts val="0"/>
                        </a:spcBef>
                        <a:spcAft>
                          <a:spcPts val="0"/>
                        </a:spcAft>
                      </a:pPr>
                      <a:r>
                        <a:rPr lang="en-US" sz="1200">
                          <a:latin typeface="Calibri"/>
                          <a:ea typeface="Calibri"/>
                          <a:cs typeface="Times New Roman"/>
                        </a:rPr>
                        <a:t>18</a:t>
                      </a: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1200">
                        <a:latin typeface="Calibri"/>
                        <a:ea typeface="Calibri"/>
                        <a:cs typeface="Times New Roman"/>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1200">
                        <a:latin typeface="Calibri"/>
                        <a:ea typeface="Calibri"/>
                        <a:cs typeface="Times New Roman"/>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1200">
                        <a:latin typeface="Calibri"/>
                        <a:ea typeface="Calibri"/>
                        <a:cs typeface="Times New Roman"/>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1200">
                        <a:latin typeface="Calibri"/>
                        <a:ea typeface="Calibri"/>
                        <a:cs typeface="Times New Roman"/>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1200">
                        <a:latin typeface="Calibri"/>
                        <a:ea typeface="Calibri"/>
                        <a:cs typeface="Times New Roman"/>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1200">
                        <a:latin typeface="Calibri"/>
                        <a:ea typeface="Calibri"/>
                        <a:cs typeface="Times New Roman"/>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1200">
                        <a:latin typeface="Calibri"/>
                        <a:ea typeface="Calibri"/>
                        <a:cs typeface="Times New Roman"/>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1200">
                        <a:latin typeface="Calibri"/>
                        <a:ea typeface="Calibri"/>
                        <a:cs typeface="Times New Roman"/>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1200">
                        <a:latin typeface="Calibri"/>
                        <a:ea typeface="Calibri"/>
                        <a:cs typeface="Times New Roman"/>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a:latin typeface="Calibri"/>
                          <a:ea typeface="Calibri"/>
                          <a:cs typeface="Times New Roman"/>
                        </a:rPr>
                        <a:t>10</a:t>
                      </a: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8"/>
                  </a:ext>
                </a:extLst>
              </a:tr>
              <a:tr h="287039">
                <a:tc>
                  <a:txBody>
                    <a:bodyPr/>
                    <a:lstStyle/>
                    <a:p>
                      <a:pPr marL="0" marR="0" algn="ctr">
                        <a:lnSpc>
                          <a:spcPct val="115000"/>
                        </a:lnSpc>
                        <a:spcBef>
                          <a:spcPts val="0"/>
                        </a:spcBef>
                        <a:spcAft>
                          <a:spcPts val="0"/>
                        </a:spcAft>
                      </a:pPr>
                      <a:r>
                        <a:rPr lang="en-US" sz="1200">
                          <a:latin typeface="Calibri"/>
                          <a:ea typeface="Calibri"/>
                          <a:cs typeface="Times New Roman"/>
                        </a:rPr>
                        <a:t>19</a:t>
                      </a: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1200">
                        <a:latin typeface="Calibri"/>
                        <a:ea typeface="Calibri"/>
                        <a:cs typeface="Times New Roman"/>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1200">
                        <a:latin typeface="Calibri"/>
                        <a:ea typeface="Calibri"/>
                        <a:cs typeface="Times New Roman"/>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1200">
                        <a:latin typeface="Calibri"/>
                        <a:ea typeface="Calibri"/>
                        <a:cs typeface="Times New Roman"/>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1200">
                        <a:latin typeface="Calibri"/>
                        <a:ea typeface="Calibri"/>
                        <a:cs typeface="Times New Roman"/>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1200">
                        <a:latin typeface="Calibri"/>
                        <a:ea typeface="Calibri"/>
                        <a:cs typeface="Times New Roman"/>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1200">
                        <a:latin typeface="Calibri"/>
                        <a:ea typeface="Calibri"/>
                        <a:cs typeface="Times New Roman"/>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1200">
                        <a:latin typeface="Calibri"/>
                        <a:ea typeface="Calibri"/>
                        <a:cs typeface="Times New Roman"/>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1200" dirty="0">
                        <a:latin typeface="Calibri"/>
                        <a:ea typeface="Calibri"/>
                        <a:cs typeface="Times New Roman"/>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endParaRPr lang="en-US" sz="1200">
                        <a:latin typeface="Calibri"/>
                        <a:ea typeface="Calibri"/>
                        <a:cs typeface="Times New Roman"/>
                      </a:endParaRP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15000"/>
                        </a:lnSpc>
                        <a:spcBef>
                          <a:spcPts val="0"/>
                        </a:spcBef>
                        <a:spcAft>
                          <a:spcPts val="0"/>
                        </a:spcAft>
                      </a:pPr>
                      <a:r>
                        <a:rPr lang="en-US" sz="1200" dirty="0">
                          <a:latin typeface="Calibri"/>
                          <a:ea typeface="Calibri"/>
                          <a:cs typeface="Times New Roman"/>
                        </a:rPr>
                        <a:t>10</a:t>
                      </a:r>
                    </a:p>
                  </a:txBody>
                  <a:tcPr marL="49967" marR="4996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9"/>
                  </a:ext>
                </a:extLst>
              </a:tr>
            </a:tbl>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Location of Diamond Deposit</a:t>
            </a:r>
            <a:endParaRPr lang="en-US" dirty="0"/>
          </a:p>
        </p:txBody>
      </p:sp>
      <p:pic>
        <p:nvPicPr>
          <p:cNvPr id="3" name="Picture 2" descr="location of pipe.JPG"/>
          <p:cNvPicPr>
            <a:picLocks noChangeAspect="1"/>
          </p:cNvPicPr>
          <p:nvPr/>
        </p:nvPicPr>
        <p:blipFill>
          <a:blip r:embed="rId2" cstate="print"/>
          <a:stretch>
            <a:fillRect/>
          </a:stretch>
        </p:blipFill>
        <p:spPr>
          <a:xfrm>
            <a:off x="1676400" y="1295400"/>
            <a:ext cx="5754188" cy="5337365"/>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Extension 2</a:t>
            </a:r>
            <a:endParaRPr lang="en-US" dirty="0"/>
          </a:p>
        </p:txBody>
      </p:sp>
      <p:pic>
        <p:nvPicPr>
          <p:cNvPr id="3" name="Picture 2"/>
          <p:cNvPicPr>
            <a:picLocks noChangeAspect="1"/>
          </p:cNvPicPr>
          <p:nvPr/>
        </p:nvPicPr>
        <p:blipFill>
          <a:blip r:embed="rId3"/>
          <a:stretch>
            <a:fillRect/>
          </a:stretch>
        </p:blipFill>
        <p:spPr>
          <a:xfrm>
            <a:off x="228600" y="143278"/>
            <a:ext cx="1828800" cy="1405720"/>
          </a:xfrm>
          <a:prstGeom prst="rect">
            <a:avLst/>
          </a:prstGeom>
        </p:spPr>
      </p:pic>
      <p:sp>
        <p:nvSpPr>
          <p:cNvPr id="4" name="TextBox 3"/>
          <p:cNvSpPr txBox="1"/>
          <p:nvPr/>
        </p:nvSpPr>
        <p:spPr>
          <a:xfrm>
            <a:off x="199103" y="6476378"/>
            <a:ext cx="6488699" cy="369332"/>
          </a:xfrm>
          <a:prstGeom prst="rect">
            <a:avLst/>
          </a:prstGeom>
          <a:noFill/>
        </p:spPr>
        <p:txBody>
          <a:bodyPr wrap="none" rtlCol="0">
            <a:spAutoFit/>
          </a:bodyPr>
          <a:lstStyle/>
          <a:p>
            <a:r>
              <a:rPr lang="en-US" dirty="0" smtClean="0"/>
              <a:t>http://www.allaboutgemstones.com/diamond_mines_canada.html</a:t>
            </a:r>
            <a:endParaRPr lang="en-US" dirty="0"/>
          </a:p>
        </p:txBody>
      </p:sp>
      <p:sp>
        <p:nvSpPr>
          <p:cNvPr id="5" name="TextBox 4"/>
          <p:cNvSpPr txBox="1"/>
          <p:nvPr/>
        </p:nvSpPr>
        <p:spPr>
          <a:xfrm>
            <a:off x="2388389" y="1113986"/>
            <a:ext cx="4367221" cy="369332"/>
          </a:xfrm>
          <a:prstGeom prst="rect">
            <a:avLst/>
          </a:prstGeom>
          <a:noFill/>
        </p:spPr>
        <p:txBody>
          <a:bodyPr wrap="none" rtlCol="0">
            <a:spAutoFit/>
          </a:bodyPr>
          <a:lstStyle/>
          <a:p>
            <a:r>
              <a:rPr lang="en-US" dirty="0" smtClean="0"/>
              <a:t>Search for “</a:t>
            </a:r>
            <a:r>
              <a:rPr lang="en-US" dirty="0" err="1" smtClean="0"/>
              <a:t>Ekati</a:t>
            </a:r>
            <a:r>
              <a:rPr lang="en-US" dirty="0" smtClean="0"/>
              <a:t>” in Canada in Google Earth.</a:t>
            </a:r>
            <a:endParaRPr lang="en-US" dirty="0"/>
          </a:p>
        </p:txBody>
      </p:sp>
      <p:pic>
        <p:nvPicPr>
          <p:cNvPr id="6" name="Picture 5"/>
          <p:cNvPicPr>
            <a:picLocks noChangeAspect="1"/>
          </p:cNvPicPr>
          <p:nvPr/>
        </p:nvPicPr>
        <p:blipFill>
          <a:blip r:embed="rId4"/>
          <a:stretch>
            <a:fillRect/>
          </a:stretch>
        </p:blipFill>
        <p:spPr>
          <a:xfrm rot="16200000">
            <a:off x="910239" y="1026747"/>
            <a:ext cx="4687183" cy="6141539"/>
          </a:xfrm>
          <a:prstGeom prst="rect">
            <a:avLst/>
          </a:prstGeom>
        </p:spPr>
      </p:pic>
      <p:sp>
        <p:nvSpPr>
          <p:cNvPr id="7" name="TextBox 6"/>
          <p:cNvSpPr txBox="1"/>
          <p:nvPr/>
        </p:nvSpPr>
        <p:spPr>
          <a:xfrm>
            <a:off x="7010400" y="3505200"/>
            <a:ext cx="1468672" cy="646331"/>
          </a:xfrm>
          <a:prstGeom prst="rect">
            <a:avLst/>
          </a:prstGeom>
          <a:noFill/>
        </p:spPr>
        <p:txBody>
          <a:bodyPr wrap="none" rtlCol="0">
            <a:spAutoFit/>
          </a:bodyPr>
          <a:lstStyle/>
          <a:p>
            <a:r>
              <a:rPr lang="en-US" dirty="0" smtClean="0"/>
              <a:t>64 42’ 44” N</a:t>
            </a:r>
          </a:p>
          <a:p>
            <a:r>
              <a:rPr lang="en-US" dirty="0" smtClean="0"/>
              <a:t>110 35’03” W</a:t>
            </a:r>
            <a:endParaRPr lang="en-US" dirty="0"/>
          </a:p>
        </p:txBody>
      </p:sp>
    </p:spTree>
    <p:extLst>
      <p:ext uri="{BB962C8B-B14F-4D97-AF65-F5344CB8AC3E}">
        <p14:creationId xmlns:p14="http://schemas.microsoft.com/office/powerpoint/2010/main" val="35385402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Extension 3</a:t>
            </a:r>
            <a:br>
              <a:rPr lang="en-US" dirty="0" smtClean="0"/>
            </a:br>
            <a:r>
              <a:rPr lang="en-US" dirty="0" smtClean="0"/>
              <a:t>How </a:t>
            </a:r>
            <a:r>
              <a:rPr lang="en-US" dirty="0"/>
              <a:t>much diamond do you need in your lifetime?</a:t>
            </a:r>
          </a:p>
        </p:txBody>
      </p:sp>
      <p:sp>
        <p:nvSpPr>
          <p:cNvPr id="3" name="Content Placeholder 2"/>
          <p:cNvSpPr>
            <a:spLocks noGrp="1"/>
          </p:cNvSpPr>
          <p:nvPr>
            <p:ph idx="1"/>
          </p:nvPr>
        </p:nvSpPr>
        <p:spPr/>
        <p:txBody>
          <a:bodyPr>
            <a:normAutofit lnSpcReduction="10000"/>
          </a:bodyPr>
          <a:lstStyle/>
          <a:p>
            <a:r>
              <a:rPr lang="en-US" dirty="0" smtClean="0"/>
              <a:t>Consider </a:t>
            </a:r>
            <a:r>
              <a:rPr lang="en-US" dirty="0"/>
              <a:t>that an average American uses 0.4 g. of diamond per year.  Assuming an average life expectancy of 78 years, each American needs about </a:t>
            </a:r>
            <a:r>
              <a:rPr lang="en-US" dirty="0" smtClean="0"/>
              <a:t>__ </a:t>
            </a:r>
            <a:r>
              <a:rPr lang="en-US" dirty="0"/>
              <a:t>g. of diamonds in their lifetime.  </a:t>
            </a:r>
            <a:r>
              <a:rPr lang="en-US" dirty="0" smtClean="0"/>
              <a:t>If a </a:t>
            </a:r>
            <a:r>
              <a:rPr lang="en-US" dirty="0"/>
              <a:t>penny weights about 2.5 g., </a:t>
            </a:r>
            <a:r>
              <a:rPr lang="en-US" dirty="0" smtClean="0"/>
              <a:t>placing __ </a:t>
            </a:r>
            <a:r>
              <a:rPr lang="en-US" dirty="0"/>
              <a:t>pennies in </a:t>
            </a:r>
            <a:r>
              <a:rPr lang="en-US" dirty="0" smtClean="0"/>
              <a:t>your hand </a:t>
            </a:r>
            <a:r>
              <a:rPr lang="en-US" dirty="0"/>
              <a:t>is equivalent to the amount of diamonds they will consume in a lifetime</a:t>
            </a:r>
            <a:r>
              <a:rPr lang="en-US" dirty="0" smtClean="0"/>
              <a:t>.</a:t>
            </a:r>
          </a:p>
          <a:p>
            <a:r>
              <a:rPr lang="en-US" dirty="0" smtClean="0"/>
              <a:t>How much volume is this?  Guess.</a:t>
            </a:r>
            <a:endParaRPr lang="en-US" dirty="0"/>
          </a:p>
          <a:p>
            <a:endParaRPr lang="en-US" dirty="0"/>
          </a:p>
        </p:txBody>
      </p:sp>
    </p:spTree>
    <p:extLst>
      <p:ext uri="{BB962C8B-B14F-4D97-AF65-F5344CB8AC3E}">
        <p14:creationId xmlns:p14="http://schemas.microsoft.com/office/powerpoint/2010/main" val="26620796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Extension 3</a:t>
            </a:r>
            <a:endParaRPr lang="en-US" dirty="0"/>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3"/>
          <a:stretch>
            <a:fillRect/>
          </a:stretch>
        </p:blipFill>
        <p:spPr>
          <a:xfrm>
            <a:off x="1066800" y="1219200"/>
            <a:ext cx="7362526" cy="4906963"/>
          </a:xfrm>
          <a:prstGeom prst="rect">
            <a:avLst/>
          </a:prstGeom>
        </p:spPr>
      </p:pic>
      <p:sp>
        <p:nvSpPr>
          <p:cNvPr id="5" name="TextBox 4"/>
          <p:cNvSpPr txBox="1"/>
          <p:nvPr/>
        </p:nvSpPr>
        <p:spPr>
          <a:xfrm>
            <a:off x="493295" y="6131641"/>
            <a:ext cx="2854179" cy="369332"/>
          </a:xfrm>
          <a:prstGeom prst="rect">
            <a:avLst/>
          </a:prstGeom>
          <a:noFill/>
        </p:spPr>
        <p:txBody>
          <a:bodyPr wrap="none" rtlCol="0">
            <a:spAutoFit/>
          </a:bodyPr>
          <a:lstStyle/>
          <a:p>
            <a:r>
              <a:rPr lang="en-US" dirty="0" smtClean="0"/>
              <a:t>31 gm of synthetic diamond </a:t>
            </a:r>
            <a:endParaRPr lang="en-US" dirty="0"/>
          </a:p>
        </p:txBody>
      </p:sp>
    </p:spTree>
    <p:extLst>
      <p:ext uri="{BB962C8B-B14F-4D97-AF65-F5344CB8AC3E}">
        <p14:creationId xmlns:p14="http://schemas.microsoft.com/office/powerpoint/2010/main" val="4163691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Plate Tectonic Map </a:t>
            </a:r>
            <a:endParaRPr lang="en-US" dirty="0"/>
          </a:p>
        </p:txBody>
      </p:sp>
      <p:pic>
        <p:nvPicPr>
          <p:cNvPr id="4" name="Content Placeholder 3"/>
          <p:cNvPicPr>
            <a:picLocks noGrp="1" noChangeAspect="1"/>
          </p:cNvPicPr>
          <p:nvPr>
            <p:ph idx="1"/>
          </p:nvPr>
        </p:nvPicPr>
        <p:blipFill>
          <a:blip r:embed="rId2"/>
          <a:stretch>
            <a:fillRect/>
          </a:stretch>
        </p:blipFill>
        <p:spPr>
          <a:xfrm>
            <a:off x="235586" y="1219200"/>
            <a:ext cx="8451214" cy="5105400"/>
          </a:xfrm>
          <a:prstGeom prst="rect">
            <a:avLst/>
          </a:prstGeom>
        </p:spPr>
      </p:pic>
      <p:sp>
        <p:nvSpPr>
          <p:cNvPr id="5" name="TextBox 4"/>
          <p:cNvSpPr txBox="1"/>
          <p:nvPr/>
        </p:nvSpPr>
        <p:spPr>
          <a:xfrm>
            <a:off x="457200" y="6400800"/>
            <a:ext cx="4483984" cy="646331"/>
          </a:xfrm>
          <a:prstGeom prst="rect">
            <a:avLst/>
          </a:prstGeom>
          <a:noFill/>
        </p:spPr>
        <p:txBody>
          <a:bodyPr wrap="none" rtlCol="0">
            <a:spAutoFit/>
          </a:bodyPr>
          <a:lstStyle/>
          <a:p>
            <a:r>
              <a:rPr lang="en-US" dirty="0"/>
              <a:t>https://pubs.usgs.gov/gip/volc/tectonics.html</a:t>
            </a:r>
          </a:p>
          <a:p>
            <a:endParaRPr lang="en-US" dirty="0"/>
          </a:p>
        </p:txBody>
      </p:sp>
    </p:spTree>
    <p:extLst>
      <p:ext uri="{BB962C8B-B14F-4D97-AF65-F5344CB8AC3E}">
        <p14:creationId xmlns:p14="http://schemas.microsoft.com/office/powerpoint/2010/main" val="29109465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Geologic Provinces </a:t>
            </a:r>
            <a:endParaRPr lang="en-US" dirty="0"/>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457200" y="1600199"/>
            <a:ext cx="8518945" cy="4525963"/>
          </a:xfrm>
          <a:prstGeom prst="rect">
            <a:avLst/>
          </a:prstGeom>
        </p:spPr>
      </p:pic>
      <p:sp>
        <p:nvSpPr>
          <p:cNvPr id="5" name="TextBox 4"/>
          <p:cNvSpPr txBox="1"/>
          <p:nvPr/>
        </p:nvSpPr>
        <p:spPr>
          <a:xfrm>
            <a:off x="457200" y="6293975"/>
            <a:ext cx="4730013" cy="646331"/>
          </a:xfrm>
          <a:prstGeom prst="rect">
            <a:avLst/>
          </a:prstGeom>
          <a:noFill/>
        </p:spPr>
        <p:txBody>
          <a:bodyPr wrap="none" rtlCol="0">
            <a:spAutoFit/>
          </a:bodyPr>
          <a:lstStyle/>
          <a:p>
            <a:r>
              <a:rPr lang="en-US" u="sng" dirty="0">
                <a:hlinkClick r:id="rId3"/>
              </a:rPr>
              <a:t>https://pubs.usgs.gov/gip/99/pdf/gip99_ppt.pdf</a:t>
            </a:r>
            <a:endParaRPr lang="en-US" dirty="0"/>
          </a:p>
          <a:p>
            <a:endParaRPr lang="en-US" dirty="0"/>
          </a:p>
        </p:txBody>
      </p:sp>
    </p:spTree>
    <p:extLst>
      <p:ext uri="{BB962C8B-B14F-4D97-AF65-F5344CB8AC3E}">
        <p14:creationId xmlns:p14="http://schemas.microsoft.com/office/powerpoint/2010/main" val="9375699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Age of Rocks </a:t>
            </a:r>
            <a:endParaRPr lang="en-US" dirty="0"/>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3"/>
          <a:stretch>
            <a:fillRect/>
          </a:stretch>
        </p:blipFill>
        <p:spPr>
          <a:xfrm>
            <a:off x="533400" y="1143000"/>
            <a:ext cx="7638555" cy="4525963"/>
          </a:xfrm>
          <a:prstGeom prst="rect">
            <a:avLst/>
          </a:prstGeom>
        </p:spPr>
      </p:pic>
      <p:sp>
        <p:nvSpPr>
          <p:cNvPr id="5" name="TextBox 4"/>
          <p:cNvSpPr txBox="1"/>
          <p:nvPr/>
        </p:nvSpPr>
        <p:spPr>
          <a:xfrm>
            <a:off x="-19770" y="5669629"/>
            <a:ext cx="9183540" cy="923330"/>
          </a:xfrm>
          <a:prstGeom prst="rect">
            <a:avLst/>
          </a:prstGeom>
          <a:noFill/>
        </p:spPr>
        <p:txBody>
          <a:bodyPr wrap="none" rtlCol="0">
            <a:spAutoFit/>
          </a:bodyPr>
          <a:lstStyle/>
          <a:p>
            <a:r>
              <a:rPr lang="en-US" dirty="0"/>
              <a:t> Cratons are the old, stable parts of continents. The map shows area of archon, rocks older than </a:t>
            </a:r>
            <a:endParaRPr lang="en-US" dirty="0" smtClean="0"/>
          </a:p>
          <a:p>
            <a:r>
              <a:rPr lang="en-US" dirty="0" smtClean="0"/>
              <a:t>2,500 </a:t>
            </a:r>
            <a:r>
              <a:rPr lang="en-US" dirty="0"/>
              <a:t>million years and proton, areas where the rocks are 1,600 to 2,500 million years old. </a:t>
            </a:r>
          </a:p>
          <a:p>
            <a:endParaRPr lang="en-US" dirty="0"/>
          </a:p>
        </p:txBody>
      </p:sp>
      <p:sp>
        <p:nvSpPr>
          <p:cNvPr id="6" name="TextBox 5"/>
          <p:cNvSpPr txBox="1"/>
          <p:nvPr/>
        </p:nvSpPr>
        <p:spPr>
          <a:xfrm>
            <a:off x="228600" y="6333306"/>
            <a:ext cx="5455276" cy="923330"/>
          </a:xfrm>
          <a:prstGeom prst="rect">
            <a:avLst/>
          </a:prstGeom>
          <a:noFill/>
        </p:spPr>
        <p:txBody>
          <a:bodyPr wrap="none" rtlCol="0">
            <a:spAutoFit/>
          </a:bodyPr>
          <a:lstStyle/>
          <a:p>
            <a:r>
              <a:rPr lang="en-US" dirty="0"/>
              <a:t>From https://msu.edu/~jenki133/diamonds/world.html </a:t>
            </a:r>
            <a:endParaRPr lang="en-US" dirty="0" smtClean="0"/>
          </a:p>
          <a:p>
            <a:endParaRPr lang="en-US" dirty="0"/>
          </a:p>
          <a:p>
            <a:endParaRPr lang="en-US" dirty="0"/>
          </a:p>
        </p:txBody>
      </p:sp>
    </p:spTree>
    <p:extLst>
      <p:ext uri="{BB962C8B-B14F-4D97-AF65-F5344CB8AC3E}">
        <p14:creationId xmlns:p14="http://schemas.microsoft.com/office/powerpoint/2010/main" val="3605816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It’s a Volcano!</a:t>
            </a:r>
            <a:endParaRPr lang="en-US" dirty="0"/>
          </a:p>
        </p:txBody>
      </p:sp>
      <p:pic>
        <p:nvPicPr>
          <p:cNvPr id="2" name="Picture 1"/>
          <p:cNvPicPr>
            <a:picLocks noChangeAspect="1"/>
          </p:cNvPicPr>
          <p:nvPr/>
        </p:nvPicPr>
        <p:blipFill>
          <a:blip r:embed="rId2"/>
          <a:stretch>
            <a:fillRect/>
          </a:stretch>
        </p:blipFill>
        <p:spPr>
          <a:xfrm>
            <a:off x="3179292" y="1295400"/>
            <a:ext cx="2785415" cy="3551404"/>
          </a:xfrm>
          <a:prstGeom prst="rect">
            <a:avLst/>
          </a:prstGeom>
        </p:spPr>
      </p:pic>
      <p:sp>
        <p:nvSpPr>
          <p:cNvPr id="4" name="TextBox 3"/>
          <p:cNvSpPr txBox="1"/>
          <p:nvPr/>
        </p:nvSpPr>
        <p:spPr>
          <a:xfrm>
            <a:off x="1600200" y="5791200"/>
            <a:ext cx="4754315" cy="369332"/>
          </a:xfrm>
          <a:prstGeom prst="rect">
            <a:avLst/>
          </a:prstGeom>
          <a:noFill/>
        </p:spPr>
        <p:txBody>
          <a:bodyPr wrap="none" rtlCol="0">
            <a:spAutoFit/>
          </a:bodyPr>
          <a:lstStyle/>
          <a:p>
            <a:r>
              <a:rPr lang="en-US" dirty="0"/>
              <a:t>From </a:t>
            </a:r>
            <a:r>
              <a:rPr lang="en-US" dirty="0">
                <a:hlinkClick r:id="rId3"/>
              </a:rPr>
              <a:t>http://</a:t>
            </a:r>
            <a:r>
              <a:rPr lang="en-US" dirty="0" smtClean="0">
                <a:hlinkClick r:id="rId3"/>
              </a:rPr>
              <a:t>volcano.oregonstate.edu/diamonds</a:t>
            </a:r>
            <a:r>
              <a:rPr lang="en-US" dirty="0" smtClean="0"/>
              <a:t> </a:t>
            </a:r>
            <a:endParaRPr lang="en-US"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Indicator Minerals</a:t>
            </a:r>
            <a:endParaRPr lang="en-US" dirty="0"/>
          </a:p>
        </p:txBody>
      </p:sp>
      <p:pic>
        <p:nvPicPr>
          <p:cNvPr id="14340" name="Picture 4" descr="green is pryoxene - clinopyroxene">
            <a:hlinkClick r:id="rId2"/>
          </p:cNvPr>
          <p:cNvPicPr>
            <a:picLocks noChangeAspect="1" noChangeArrowheads="1"/>
          </p:cNvPicPr>
          <p:nvPr/>
        </p:nvPicPr>
        <p:blipFill>
          <a:blip r:embed="rId3" cstate="print"/>
          <a:srcRect/>
          <a:stretch>
            <a:fillRect/>
          </a:stretch>
        </p:blipFill>
        <p:spPr bwMode="auto">
          <a:xfrm>
            <a:off x="990600" y="1447800"/>
            <a:ext cx="2143125" cy="3810000"/>
          </a:xfrm>
          <a:prstGeom prst="rect">
            <a:avLst/>
          </a:prstGeom>
          <a:noFill/>
        </p:spPr>
      </p:pic>
      <p:sp>
        <p:nvSpPr>
          <p:cNvPr id="8" name="Rectangle 7"/>
          <p:cNvSpPr/>
          <p:nvPr/>
        </p:nvSpPr>
        <p:spPr>
          <a:xfrm>
            <a:off x="3352800" y="1447800"/>
            <a:ext cx="4572000" cy="1200329"/>
          </a:xfrm>
          <a:prstGeom prst="rect">
            <a:avLst/>
          </a:prstGeom>
        </p:spPr>
        <p:txBody>
          <a:bodyPr>
            <a:spAutoFit/>
          </a:bodyPr>
          <a:lstStyle/>
          <a:p>
            <a:r>
              <a:rPr lang="en-US" i="1" dirty="0" smtClean="0"/>
              <a:t>“(Photo: concentrated heavies from gravel sometimes contain garnet (orange), pyroxene (green), </a:t>
            </a:r>
            <a:r>
              <a:rPr lang="en-US" i="1" dirty="0" err="1" smtClean="0"/>
              <a:t>ilmenites</a:t>
            </a:r>
            <a:r>
              <a:rPr lang="en-US" i="1" dirty="0" smtClean="0"/>
              <a:t> (black),magnification X 200.)”</a:t>
            </a:r>
            <a:endParaRPr lang="en-US" dirty="0"/>
          </a:p>
        </p:txBody>
      </p:sp>
      <p:sp>
        <p:nvSpPr>
          <p:cNvPr id="9" name="Rectangle 8"/>
          <p:cNvSpPr/>
          <p:nvPr/>
        </p:nvSpPr>
        <p:spPr>
          <a:xfrm>
            <a:off x="3276600" y="2743200"/>
            <a:ext cx="4572000" cy="3416320"/>
          </a:xfrm>
          <a:prstGeom prst="rect">
            <a:avLst/>
          </a:prstGeom>
        </p:spPr>
        <p:txBody>
          <a:bodyPr>
            <a:spAutoFit/>
          </a:bodyPr>
          <a:lstStyle/>
          <a:p>
            <a:r>
              <a:rPr lang="en-US" dirty="0" smtClean="0"/>
              <a:t>“Picking kimberlitic indicators and diamond indicators is based on </a:t>
            </a:r>
            <a:r>
              <a:rPr lang="en-US" dirty="0" err="1" smtClean="0"/>
              <a:t>colour</a:t>
            </a:r>
            <a:r>
              <a:rPr lang="en-US" dirty="0" smtClean="0"/>
              <a:t>. </a:t>
            </a:r>
            <a:r>
              <a:rPr lang="en-US" dirty="0" err="1" smtClean="0"/>
              <a:t>Colour</a:t>
            </a:r>
            <a:r>
              <a:rPr lang="en-US" dirty="0" smtClean="0"/>
              <a:t> results from Fe, </a:t>
            </a:r>
            <a:r>
              <a:rPr lang="en-US" dirty="0" err="1" smtClean="0"/>
              <a:t>Mn</a:t>
            </a:r>
            <a:r>
              <a:rPr lang="en-US" dirty="0" smtClean="0"/>
              <a:t>, Cr content. </a:t>
            </a:r>
            <a:r>
              <a:rPr lang="en-US" dirty="0" err="1" smtClean="0"/>
              <a:t>Pyrope</a:t>
            </a:r>
            <a:r>
              <a:rPr lang="en-US" dirty="0" smtClean="0"/>
              <a:t> - pinkish red, crimson to purple; Chrome-</a:t>
            </a:r>
            <a:r>
              <a:rPr lang="en-US" dirty="0" err="1" smtClean="0"/>
              <a:t>Pyrope</a:t>
            </a:r>
            <a:r>
              <a:rPr lang="en-US" dirty="0" smtClean="0"/>
              <a:t> greenish violet to purplish. Almandine; deep red to brown-black. </a:t>
            </a:r>
            <a:r>
              <a:rPr lang="en-US" dirty="0" err="1" smtClean="0"/>
              <a:t>Grossular</a:t>
            </a:r>
            <a:r>
              <a:rPr lang="en-US" dirty="0" smtClean="0"/>
              <a:t>; </a:t>
            </a:r>
            <a:r>
              <a:rPr lang="en-US" dirty="0" err="1" smtClean="0"/>
              <a:t>colourless</a:t>
            </a:r>
            <a:r>
              <a:rPr lang="en-US" dirty="0" smtClean="0"/>
              <a:t>, pink, yellow-green depending on Fe and </a:t>
            </a:r>
            <a:r>
              <a:rPr lang="en-US" dirty="0" err="1" smtClean="0"/>
              <a:t>Mn</a:t>
            </a:r>
            <a:r>
              <a:rPr lang="en-US" dirty="0" smtClean="0"/>
              <a:t> present.(Deer,1993) Picking based on </a:t>
            </a:r>
            <a:r>
              <a:rPr lang="en-US" dirty="0" err="1" smtClean="0"/>
              <a:t>colour</a:t>
            </a:r>
            <a:r>
              <a:rPr lang="en-US" dirty="0" smtClean="0"/>
              <a:t> takes experience and a good eye for variations in </a:t>
            </a:r>
            <a:r>
              <a:rPr lang="en-US" dirty="0" err="1" smtClean="0"/>
              <a:t>colour</a:t>
            </a:r>
            <a:r>
              <a:rPr lang="en-US" dirty="0" smtClean="0"/>
              <a:t>. It is a difficult, subjective and inexact process. DIMs are .25 to 2 or 3 millimeters, so you need good eyes and a good microscope.”</a:t>
            </a:r>
            <a:endParaRPr lang="en-US" dirty="0"/>
          </a:p>
        </p:txBody>
      </p:sp>
      <p:sp>
        <p:nvSpPr>
          <p:cNvPr id="10" name="TextBox 9"/>
          <p:cNvSpPr txBox="1"/>
          <p:nvPr/>
        </p:nvSpPr>
        <p:spPr>
          <a:xfrm>
            <a:off x="1143000" y="6172200"/>
            <a:ext cx="5831533" cy="369332"/>
          </a:xfrm>
          <a:prstGeom prst="rect">
            <a:avLst/>
          </a:prstGeom>
          <a:noFill/>
        </p:spPr>
        <p:txBody>
          <a:bodyPr wrap="none" rtlCol="0">
            <a:spAutoFit/>
          </a:bodyPr>
          <a:lstStyle/>
          <a:p>
            <a:r>
              <a:rPr lang="en-US" dirty="0" smtClean="0"/>
              <a:t>http://www.landandminerals.com/diamond_indicators.html</a:t>
            </a:r>
            <a:endParaRPr lang="en-US"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Mineral Properties</a:t>
            </a:r>
            <a:endParaRPr lang="en-US" dirty="0"/>
          </a:p>
        </p:txBody>
      </p:sp>
      <p:sp>
        <p:nvSpPr>
          <p:cNvPr id="6" name="Content Placeholder 5"/>
          <p:cNvSpPr>
            <a:spLocks noGrp="1"/>
          </p:cNvSpPr>
          <p:nvPr>
            <p:ph sz="half" idx="1"/>
          </p:nvPr>
        </p:nvSpPr>
        <p:spPr>
          <a:xfrm>
            <a:off x="457200" y="1600200"/>
            <a:ext cx="3352800" cy="4876799"/>
          </a:xfrm>
        </p:spPr>
        <p:txBody>
          <a:bodyPr>
            <a:normAutofit/>
          </a:bodyPr>
          <a:lstStyle/>
          <a:p>
            <a:r>
              <a:rPr lang="en-US" dirty="0" smtClean="0"/>
              <a:t>Color</a:t>
            </a:r>
          </a:p>
          <a:p>
            <a:pPr>
              <a:buNone/>
            </a:pPr>
            <a:r>
              <a:rPr lang="en-US" dirty="0" smtClean="0"/>
              <a:t>Red, green, black, …</a:t>
            </a:r>
          </a:p>
          <a:p>
            <a:pPr>
              <a:buNone/>
            </a:pPr>
            <a:endParaRPr lang="en-US" dirty="0"/>
          </a:p>
          <a:p>
            <a:pPr>
              <a:buNone/>
            </a:pPr>
            <a:endParaRPr lang="en-US" dirty="0" smtClean="0"/>
          </a:p>
          <a:p>
            <a:pPr>
              <a:buNone/>
            </a:pPr>
            <a:endParaRPr lang="en-US" dirty="0"/>
          </a:p>
          <a:p>
            <a:pPr>
              <a:buNone/>
            </a:pPr>
            <a:endParaRPr lang="en-US" dirty="0" smtClean="0"/>
          </a:p>
          <a:p>
            <a:pPr>
              <a:buNone/>
            </a:pPr>
            <a:endParaRPr lang="en-US" dirty="0"/>
          </a:p>
          <a:p>
            <a:pPr>
              <a:buNone/>
            </a:pPr>
            <a:endParaRPr lang="en-US" dirty="0" smtClean="0"/>
          </a:p>
          <a:p>
            <a:pPr>
              <a:buNone/>
            </a:pPr>
            <a:r>
              <a:rPr lang="en-US" dirty="0" smtClean="0"/>
              <a:t>Colorless</a:t>
            </a:r>
          </a:p>
          <a:p>
            <a:pPr>
              <a:buNone/>
            </a:pPr>
            <a:endParaRPr lang="en-US" dirty="0"/>
          </a:p>
        </p:txBody>
      </p:sp>
      <p:sp>
        <p:nvSpPr>
          <p:cNvPr id="7" name="Content Placeholder 6"/>
          <p:cNvSpPr>
            <a:spLocks noGrp="1"/>
          </p:cNvSpPr>
          <p:nvPr>
            <p:ph sz="half" idx="2"/>
          </p:nvPr>
        </p:nvSpPr>
        <p:spPr>
          <a:xfrm>
            <a:off x="4648200" y="1676400"/>
            <a:ext cx="4038600" cy="4525963"/>
          </a:xfrm>
        </p:spPr>
        <p:txBody>
          <a:bodyPr>
            <a:normAutofit/>
          </a:bodyPr>
          <a:lstStyle/>
          <a:p>
            <a:r>
              <a:rPr lang="en-US" dirty="0" smtClean="0"/>
              <a:t>Luster</a:t>
            </a:r>
          </a:p>
          <a:p>
            <a:endParaRPr lang="en-US" dirty="0"/>
          </a:p>
          <a:p>
            <a:pPr>
              <a:buNone/>
            </a:pPr>
            <a:r>
              <a:rPr lang="en-US" dirty="0" smtClean="0"/>
              <a:t>Glassy</a:t>
            </a:r>
          </a:p>
          <a:p>
            <a:pPr>
              <a:buNone/>
            </a:pPr>
            <a:endParaRPr lang="en-US" dirty="0"/>
          </a:p>
          <a:p>
            <a:pPr>
              <a:buNone/>
            </a:pPr>
            <a:endParaRPr lang="en-US" dirty="0" smtClean="0"/>
          </a:p>
          <a:p>
            <a:pPr>
              <a:buNone/>
            </a:pPr>
            <a:r>
              <a:rPr lang="en-US" dirty="0" smtClean="0"/>
              <a:t>Metallic</a:t>
            </a:r>
            <a:endParaRPr lang="en-US" dirty="0"/>
          </a:p>
        </p:txBody>
      </p:sp>
      <p:pic>
        <p:nvPicPr>
          <p:cNvPr id="10" name="Picture 9" descr="Picture 017.jpg"/>
          <p:cNvPicPr>
            <a:picLocks noChangeAspect="1"/>
          </p:cNvPicPr>
          <p:nvPr/>
        </p:nvPicPr>
        <p:blipFill>
          <a:blip r:embed="rId2" cstate="print"/>
          <a:stretch>
            <a:fillRect/>
          </a:stretch>
        </p:blipFill>
        <p:spPr>
          <a:xfrm>
            <a:off x="6096000" y="4191000"/>
            <a:ext cx="2667000" cy="2133600"/>
          </a:xfrm>
          <a:prstGeom prst="rect">
            <a:avLst/>
          </a:prstGeom>
        </p:spPr>
      </p:pic>
      <p:pic>
        <p:nvPicPr>
          <p:cNvPr id="11" name="Picture 10" descr="Picture 008.jpg"/>
          <p:cNvPicPr>
            <a:picLocks noChangeAspect="1"/>
          </p:cNvPicPr>
          <p:nvPr/>
        </p:nvPicPr>
        <p:blipFill>
          <a:blip r:embed="rId3" cstate="print"/>
          <a:stretch>
            <a:fillRect/>
          </a:stretch>
        </p:blipFill>
        <p:spPr>
          <a:xfrm>
            <a:off x="6096000" y="1371600"/>
            <a:ext cx="3371850" cy="2697480"/>
          </a:xfrm>
          <a:prstGeom prst="rect">
            <a:avLst/>
          </a:prstGeom>
        </p:spPr>
      </p:pic>
      <p:pic>
        <p:nvPicPr>
          <p:cNvPr id="12" name="Picture 11" descr="Picture 002.jpg"/>
          <p:cNvPicPr>
            <a:picLocks noChangeAspect="1"/>
          </p:cNvPicPr>
          <p:nvPr/>
        </p:nvPicPr>
        <p:blipFill>
          <a:blip r:embed="rId4" cstate="print"/>
          <a:stretch>
            <a:fillRect/>
          </a:stretch>
        </p:blipFill>
        <p:spPr>
          <a:xfrm>
            <a:off x="533400" y="2819400"/>
            <a:ext cx="3124200" cy="249936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Mineral Properties</a:t>
            </a:r>
            <a:endParaRPr lang="en-US" dirty="0"/>
          </a:p>
        </p:txBody>
      </p:sp>
      <p:sp>
        <p:nvSpPr>
          <p:cNvPr id="6" name="Content Placeholder 5"/>
          <p:cNvSpPr>
            <a:spLocks noGrp="1"/>
          </p:cNvSpPr>
          <p:nvPr>
            <p:ph sz="half" idx="1"/>
          </p:nvPr>
        </p:nvSpPr>
        <p:spPr>
          <a:xfrm>
            <a:off x="457200" y="1600200"/>
            <a:ext cx="3352800" cy="4876799"/>
          </a:xfrm>
        </p:spPr>
        <p:txBody>
          <a:bodyPr>
            <a:normAutofit/>
          </a:bodyPr>
          <a:lstStyle/>
          <a:p>
            <a:r>
              <a:rPr lang="en-US" dirty="0" smtClean="0"/>
              <a:t>Cleavage</a:t>
            </a:r>
          </a:p>
          <a:p>
            <a:pPr>
              <a:buNone/>
            </a:pPr>
            <a:endParaRPr lang="en-US" dirty="0"/>
          </a:p>
          <a:p>
            <a:pPr>
              <a:buNone/>
            </a:pPr>
            <a:endParaRPr lang="en-US" dirty="0" smtClean="0"/>
          </a:p>
          <a:p>
            <a:pPr>
              <a:buNone/>
            </a:pPr>
            <a:endParaRPr lang="en-US" dirty="0"/>
          </a:p>
          <a:p>
            <a:pPr>
              <a:buNone/>
            </a:pPr>
            <a:endParaRPr lang="en-US" dirty="0" smtClean="0"/>
          </a:p>
          <a:p>
            <a:pPr>
              <a:buNone/>
            </a:pPr>
            <a:endParaRPr lang="en-US" dirty="0"/>
          </a:p>
          <a:p>
            <a:pPr>
              <a:buNone/>
            </a:pPr>
            <a:endParaRPr lang="en-US" dirty="0" smtClean="0"/>
          </a:p>
          <a:p>
            <a:pPr>
              <a:buNone/>
            </a:pPr>
            <a:endParaRPr lang="en-US" dirty="0"/>
          </a:p>
        </p:txBody>
      </p:sp>
      <p:sp>
        <p:nvSpPr>
          <p:cNvPr id="7" name="Content Placeholder 6"/>
          <p:cNvSpPr>
            <a:spLocks noGrp="1"/>
          </p:cNvSpPr>
          <p:nvPr>
            <p:ph sz="half" idx="2"/>
          </p:nvPr>
        </p:nvSpPr>
        <p:spPr>
          <a:xfrm>
            <a:off x="4648200" y="1676400"/>
            <a:ext cx="4038600" cy="4525963"/>
          </a:xfrm>
        </p:spPr>
        <p:txBody>
          <a:bodyPr>
            <a:normAutofit/>
          </a:bodyPr>
          <a:lstStyle/>
          <a:p>
            <a:r>
              <a:rPr lang="en-US" dirty="0" smtClean="0"/>
              <a:t>Fracture</a:t>
            </a:r>
          </a:p>
          <a:p>
            <a:endParaRPr lang="en-US"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5699" y="2018500"/>
            <a:ext cx="3262851" cy="2447138"/>
          </a:xfrm>
          <a:prstGeom prst="rect">
            <a:avLst/>
          </a:prstGeom>
        </p:spPr>
      </p:pic>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b="18889"/>
          <a:stretch/>
        </p:blipFill>
        <p:spPr>
          <a:xfrm>
            <a:off x="351017" y="4626660"/>
            <a:ext cx="3287533" cy="1999916"/>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16183" y="2438400"/>
            <a:ext cx="4368800" cy="327660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Rock Fragments</a:t>
            </a:r>
            <a:endParaRPr lang="en-US" dirty="0"/>
          </a:p>
        </p:txBody>
      </p:sp>
      <p:sp>
        <p:nvSpPr>
          <p:cNvPr id="9" name="TextBox 8"/>
          <p:cNvSpPr txBox="1"/>
          <p:nvPr/>
        </p:nvSpPr>
        <p:spPr>
          <a:xfrm>
            <a:off x="914400" y="4800600"/>
            <a:ext cx="747320" cy="369332"/>
          </a:xfrm>
          <a:prstGeom prst="rect">
            <a:avLst/>
          </a:prstGeom>
          <a:noFill/>
        </p:spPr>
        <p:txBody>
          <a:bodyPr wrap="none" rtlCol="0">
            <a:spAutoFit/>
          </a:bodyPr>
          <a:lstStyle/>
          <a:p>
            <a:r>
              <a:rPr lang="en-US" dirty="0" smtClean="0"/>
              <a:t>basalt</a:t>
            </a:r>
            <a:endParaRPr lang="en-US" dirty="0"/>
          </a:p>
        </p:txBody>
      </p:sp>
      <p:sp>
        <p:nvSpPr>
          <p:cNvPr id="10" name="TextBox 9"/>
          <p:cNvSpPr txBox="1"/>
          <p:nvPr/>
        </p:nvSpPr>
        <p:spPr>
          <a:xfrm>
            <a:off x="7926948" y="3962400"/>
            <a:ext cx="1111202" cy="369332"/>
          </a:xfrm>
          <a:prstGeom prst="rect">
            <a:avLst/>
          </a:prstGeom>
          <a:noFill/>
        </p:spPr>
        <p:txBody>
          <a:bodyPr wrap="none" rtlCol="0">
            <a:spAutoFit/>
          </a:bodyPr>
          <a:lstStyle/>
          <a:p>
            <a:r>
              <a:rPr lang="en-US" dirty="0" smtClean="0"/>
              <a:t>limestone</a:t>
            </a:r>
            <a:endParaRPr lang="en-US"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800000">
            <a:off x="304799" y="1573196"/>
            <a:ext cx="3998403" cy="2998803"/>
          </a:xfrm>
          <a:prstGeom prst="rect">
            <a:avLst/>
          </a:prstGeom>
        </p:spPr>
      </p:pic>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12223" b="20000"/>
          <a:stretch/>
        </p:blipFill>
        <p:spPr>
          <a:xfrm rot="10800000">
            <a:off x="4495799" y="1577172"/>
            <a:ext cx="4542351" cy="2309028"/>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835</TotalTime>
  <Words>577</Words>
  <Application>Microsoft Office PowerPoint</Application>
  <PresentationFormat>On-screen Show (4:3)</PresentationFormat>
  <Paragraphs>151</Paragraphs>
  <Slides>17</Slides>
  <Notes>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17</vt:i4>
      </vt:variant>
    </vt:vector>
  </HeadingPairs>
  <TitlesOfParts>
    <vt:vector size="21" baseType="lpstr">
      <vt:lpstr>Arial</vt:lpstr>
      <vt:lpstr>Calibri</vt:lpstr>
      <vt:lpstr>Times New Roman</vt:lpstr>
      <vt:lpstr>Office Theme</vt:lpstr>
      <vt:lpstr>Distribution of Diamond Deposits</vt:lpstr>
      <vt:lpstr>Plate Tectonic Map </vt:lpstr>
      <vt:lpstr>Geologic Provinces </vt:lpstr>
      <vt:lpstr>Age of Rocks </vt:lpstr>
      <vt:lpstr>It’s a Volcano!</vt:lpstr>
      <vt:lpstr>Indicator Minerals</vt:lpstr>
      <vt:lpstr>Mineral Properties</vt:lpstr>
      <vt:lpstr>Mineral Properties</vt:lpstr>
      <vt:lpstr>Rock Fragments</vt:lpstr>
      <vt:lpstr>Reading the Map</vt:lpstr>
      <vt:lpstr>Your River Map &amp; Guidelines</vt:lpstr>
      <vt:lpstr>Careful, the next few pages have all the answers. </vt:lpstr>
      <vt:lpstr>Rocks and Minerals at Locations</vt:lpstr>
      <vt:lpstr>Location of Diamond Deposit</vt:lpstr>
      <vt:lpstr>Extension 2</vt:lpstr>
      <vt:lpstr>Extension 3 How much diamond do you need in your lifetime?</vt:lpstr>
      <vt:lpstr>Extension 3</vt:lpstr>
    </vt:vector>
  </TitlesOfParts>
  <Company>GVSU</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Looking for Diamonds</dc:title>
  <dc:creator>Steve</dc:creator>
  <cp:lastModifiedBy>Stephen Mattox</cp:lastModifiedBy>
  <cp:revision>30</cp:revision>
  <dcterms:created xsi:type="dcterms:W3CDTF">2011-01-11T02:23:46Z</dcterms:created>
  <dcterms:modified xsi:type="dcterms:W3CDTF">2019-05-20T12:45:00Z</dcterms:modified>
</cp:coreProperties>
</file>