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7" r:id="rId11"/>
    <p:sldId id="266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5189-1ED2-A840-ACD6-23B909DAB4FC}" type="datetimeFigureOut">
              <a:rPr lang="en-US" smtClean="0"/>
              <a:t>4/29/18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F0AD-4474-414D-8165-6533A7F08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5189-1ED2-A840-ACD6-23B909DAB4FC}" type="datetimeFigureOut">
              <a:rPr lang="en-US" smtClean="0"/>
              <a:t>4/29/18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F0AD-4474-414D-8165-6533A7F08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5189-1ED2-A840-ACD6-23B909DAB4FC}" type="datetimeFigureOut">
              <a:rPr lang="en-US" smtClean="0"/>
              <a:t>4/29/18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F0AD-4474-414D-8165-6533A7F08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5189-1ED2-A840-ACD6-23B909DAB4FC}" type="datetimeFigureOut">
              <a:rPr lang="en-US" smtClean="0"/>
              <a:t>4/29/18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F0AD-4474-414D-8165-6533A7F08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5189-1ED2-A840-ACD6-23B909DAB4FC}" type="datetimeFigureOut">
              <a:rPr lang="en-US" smtClean="0"/>
              <a:t>4/29/18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F0AD-4474-414D-8165-6533A7F08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5189-1ED2-A840-ACD6-23B909DAB4FC}" type="datetimeFigureOut">
              <a:rPr lang="en-US" smtClean="0"/>
              <a:t>4/29/18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F0AD-4474-414D-8165-6533A7F08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5189-1ED2-A840-ACD6-23B909DAB4FC}" type="datetimeFigureOut">
              <a:rPr lang="en-US" smtClean="0"/>
              <a:t>4/29/18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F0AD-4474-414D-8165-6533A7F08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5189-1ED2-A840-ACD6-23B909DAB4FC}" type="datetimeFigureOut">
              <a:rPr lang="en-US" smtClean="0"/>
              <a:t>4/29/18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F0AD-4474-414D-8165-6533A7F08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5189-1ED2-A840-ACD6-23B909DAB4FC}" type="datetimeFigureOut">
              <a:rPr lang="en-US" smtClean="0"/>
              <a:t>4/29/18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F0AD-4474-414D-8165-6533A7F08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5189-1ED2-A840-ACD6-23B909DAB4FC}" type="datetimeFigureOut">
              <a:rPr lang="en-US" smtClean="0"/>
              <a:t>4/29/18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F0AD-4474-414D-8165-6533A7F08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5189-1ED2-A840-ACD6-23B909DAB4FC}" type="datetimeFigureOut">
              <a:rPr lang="en-US" smtClean="0"/>
              <a:t>4/29/18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F0AD-4474-414D-8165-6533A7F08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65189-1ED2-A840-ACD6-23B909DAB4FC}" type="datetimeFigureOut">
              <a:rPr lang="en-US" smtClean="0"/>
              <a:t>4/29/18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F0AD-4474-414D-8165-6533A7F084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ickstarter.com/projects/antonyevans/glowing-plants-natural-lighting-with-no-electricit" TargetMode="Externa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6723"/>
            <a:ext cx="7772400" cy="1470025"/>
          </a:xfrm>
        </p:spPr>
        <p:txBody>
          <a:bodyPr/>
          <a:lstStyle/>
          <a:p>
            <a:r>
              <a:rPr lang="en-US" dirty="0" smtClean="0"/>
              <a:t>Glowing Plants Activity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8217" y="1356298"/>
            <a:ext cx="4438211" cy="11695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Working with Firefly DNA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200262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Monaco"/>
                <a:cs typeface="Monaco"/>
              </a:rPr>
              <a:t>GGGACATATTCGAATACCGATGTCCGAGGGCCTGCTTCGAAT</a:t>
            </a:r>
            <a:endParaRPr lang="en-US" sz="2800" dirty="0">
              <a:latin typeface="Monaco"/>
              <a:cs typeface="Monac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35629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Monaco"/>
                <a:cs typeface="Monaco"/>
              </a:rPr>
              <a:t>CCCTGTATAAGCTTATGGCTACAGGCTCCCGGACGAAGCTTA </a:t>
            </a:r>
            <a:endParaRPr lang="en-US" sz="2800" dirty="0">
              <a:latin typeface="Monaco"/>
              <a:cs typeface="Monac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68171"/>
            <a:ext cx="83484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Now that we’ve found it, how do we get it out?</a:t>
            </a:r>
          </a:p>
          <a:p>
            <a:r>
              <a:rPr lang="en-US" sz="3200" dirty="0" smtClean="0"/>
              <a:t>We use a “cutting” enzyme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" y="3839993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We’re going to use “</a:t>
            </a:r>
            <a:r>
              <a:rPr lang="en-US" sz="3200" dirty="0" err="1" smtClean="0"/>
              <a:t>HindIII</a:t>
            </a:r>
            <a:r>
              <a:rPr lang="en-US" sz="3200" dirty="0" smtClean="0"/>
              <a:t>” enzyme which makes a cut like this:</a:t>
            </a:r>
          </a:p>
          <a:p>
            <a:r>
              <a:rPr lang="en-US" sz="3200" dirty="0" smtClean="0"/>
              <a:t>			</a:t>
            </a:r>
            <a:r>
              <a:rPr lang="en-US" sz="3200" dirty="0" smtClean="0">
                <a:latin typeface="Monaco"/>
                <a:cs typeface="Monaco"/>
              </a:rPr>
              <a:t>		AAGCTT</a:t>
            </a:r>
          </a:p>
          <a:p>
            <a:r>
              <a:rPr lang="en-US" sz="3200" dirty="0" smtClean="0">
                <a:latin typeface="Monaco"/>
                <a:cs typeface="Monaco"/>
              </a:rPr>
              <a:t>					TTCGAA</a:t>
            </a:r>
          </a:p>
          <a:p>
            <a:r>
              <a:rPr lang="en-US" sz="3200" dirty="0" smtClean="0">
                <a:latin typeface="Calibri"/>
                <a:cs typeface="Calibri"/>
              </a:rPr>
              <a:t>Find both places the enzyme will “cut” and mark them on your paper</a:t>
            </a:r>
          </a:p>
          <a:p>
            <a:endParaRPr lang="en-US" sz="3200" dirty="0"/>
          </a:p>
        </p:txBody>
      </p:sp>
      <p:cxnSp>
        <p:nvCxnSpPr>
          <p:cNvPr id="44" name="Elbow Connector 43"/>
          <p:cNvCxnSpPr/>
          <p:nvPr/>
        </p:nvCxnSpPr>
        <p:spPr>
          <a:xfrm rot="16200000" flipH="1">
            <a:off x="2586761" y="4903334"/>
            <a:ext cx="962913" cy="927602"/>
          </a:xfrm>
          <a:prstGeom prst="bentConnector3">
            <a:avLst>
              <a:gd name="adj1" fmla="val 4703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8217" y="1356298"/>
            <a:ext cx="4438211" cy="11695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Working with Firefly DNA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200262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Monaco"/>
                <a:cs typeface="Monaco"/>
              </a:rPr>
              <a:t>GGGACATATTCGAATACCGATGTCCGAGGGCCTGCTTCGAAT</a:t>
            </a:r>
            <a:endParaRPr lang="en-US" sz="2800" dirty="0">
              <a:latin typeface="Monaco"/>
              <a:cs typeface="Monac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35629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Monaco"/>
                <a:cs typeface="Monaco"/>
              </a:rPr>
              <a:t>CCCTGTATAAGCTTATGGCTACAGGCTCCCGGACGAAGCTTA </a:t>
            </a:r>
            <a:endParaRPr lang="en-US" sz="2800" dirty="0">
              <a:latin typeface="Monaco"/>
              <a:cs typeface="Monaco"/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6200000" flipH="1">
            <a:off x="1855527" y="1512948"/>
            <a:ext cx="1169553" cy="85625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16200000" flipH="1">
            <a:off x="7631085" y="1451392"/>
            <a:ext cx="1169553" cy="85625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9767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Monaco"/>
                <a:cs typeface="Monaco"/>
              </a:rPr>
              <a:t>GGATCCTGACACCGGAACGTCAAGCTTCCC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Working with Plant DNA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98254"/>
            <a:ext cx="836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do we get the gene we just cut into our plant DNA?</a:t>
            </a:r>
            <a:endParaRPr lang="en-US" sz="2800" dirty="0"/>
          </a:p>
        </p:txBody>
      </p:sp>
      <p:cxnSp>
        <p:nvCxnSpPr>
          <p:cNvPr id="7" name="Elbow Connector 6"/>
          <p:cNvCxnSpPr/>
          <p:nvPr/>
        </p:nvCxnSpPr>
        <p:spPr>
          <a:xfrm rot="16200000" flipH="1">
            <a:off x="5894158" y="1470140"/>
            <a:ext cx="1169553" cy="85625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47485" y="1920895"/>
            <a:ext cx="6649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Monaco"/>
                <a:cs typeface="Monaco"/>
              </a:rPr>
              <a:t>CCTAGGACTGTGGCCTTGCAGTTCGAAGGG</a:t>
            </a:r>
            <a:endParaRPr lang="en-US" sz="2800" dirty="0">
              <a:latin typeface="Monaco"/>
              <a:cs typeface="Monaco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991726" y="1186797"/>
            <a:ext cx="139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Monaco"/>
                <a:cs typeface="Monaco"/>
              </a:rPr>
              <a:t>GGATCCTGACACCGGAACGTCA													AGCTTCCC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Working with Plant DNA</a:t>
            </a:r>
          </a:p>
        </p:txBody>
      </p:sp>
      <p:sp>
        <p:nvSpPr>
          <p:cNvPr id="8" name="Rectangle 7"/>
          <p:cNvSpPr/>
          <p:nvPr/>
        </p:nvSpPr>
        <p:spPr>
          <a:xfrm>
            <a:off x="-3560254" y="1695418"/>
            <a:ext cx="13049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Monaco"/>
                <a:cs typeface="Monaco"/>
              </a:rPr>
              <a:t>CCTAGGACTGTGGCCTTGCAGTTCGA												 	AGGG</a:t>
            </a:r>
            <a:endParaRPr lang="en-US" sz="2800" dirty="0">
              <a:latin typeface="Monaco"/>
              <a:cs typeface="Monaco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93313" y="2766078"/>
            <a:ext cx="10526586" cy="2537799"/>
            <a:chOff x="993313" y="2766078"/>
            <a:chExt cx="10526586" cy="2537799"/>
          </a:xfrm>
        </p:grpSpPr>
        <p:grpSp>
          <p:nvGrpSpPr>
            <p:cNvPr id="17" name="Group 16"/>
            <p:cNvGrpSpPr/>
            <p:nvPr/>
          </p:nvGrpSpPr>
          <p:grpSpPr>
            <a:xfrm>
              <a:off x="1534246" y="2766078"/>
              <a:ext cx="9985653" cy="1231109"/>
              <a:chOff x="2610252" y="2778717"/>
              <a:chExt cx="9985653" cy="123110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724683" y="2840274"/>
                <a:ext cx="4438211" cy="116955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451905" y="3425050"/>
                <a:ext cx="9144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Monaco"/>
                    <a:cs typeface="Monaco"/>
                  </a:rPr>
                  <a:t>ATACCGATGTCCGAGGGCCTGCTTCGA</a:t>
                </a:r>
                <a:endParaRPr lang="en-US" sz="2800" dirty="0">
                  <a:latin typeface="Monaco"/>
                  <a:cs typeface="Monaco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610252" y="2913269"/>
                <a:ext cx="9144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Monaco"/>
                    <a:cs typeface="Monaco"/>
                  </a:rPr>
                  <a:t>AGCTTATGGCTACAGGCTCCCGGACGA </a:t>
                </a:r>
                <a:endParaRPr lang="en-US" sz="2800" dirty="0">
                  <a:latin typeface="Monaco"/>
                  <a:cs typeface="Monaco"/>
                </a:endParaRPr>
              </a:p>
            </p:txBody>
          </p:sp>
          <p:cxnSp>
            <p:nvCxnSpPr>
              <p:cNvPr id="14" name="Elbow Connector 13"/>
              <p:cNvCxnSpPr/>
              <p:nvPr/>
            </p:nvCxnSpPr>
            <p:spPr>
              <a:xfrm rot="16200000" flipH="1">
                <a:off x="2511993" y="2996924"/>
                <a:ext cx="1169553" cy="85625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lbow Connector 14"/>
              <p:cNvCxnSpPr/>
              <p:nvPr/>
            </p:nvCxnSpPr>
            <p:spPr>
              <a:xfrm rot="16200000" flipH="1">
                <a:off x="8287551" y="2935368"/>
                <a:ext cx="1169553" cy="856251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1626170" y="4210401"/>
              <a:ext cx="747570" cy="7007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993313" y="4934545"/>
              <a:ext cx="15039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Glowing DNA!</a:t>
              </a:r>
              <a:endParaRPr lang="en-US" dirty="0"/>
            </a:p>
          </p:txBody>
        </p:sp>
      </p:grpSp>
      <p:cxnSp>
        <p:nvCxnSpPr>
          <p:cNvPr id="24" name="Elbow Connector 23"/>
          <p:cNvCxnSpPr/>
          <p:nvPr/>
        </p:nvCxnSpPr>
        <p:spPr>
          <a:xfrm rot="16200000" flipH="1">
            <a:off x="1406791" y="1238094"/>
            <a:ext cx="1169553" cy="85625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6200000" flipH="1">
            <a:off x="7211545" y="1226656"/>
            <a:ext cx="1169553" cy="85625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7052E-6 -2.25821E-6 L 2.07052E-6 -0.250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makes this method difficult?</a:t>
            </a:r>
          </a:p>
          <a:p>
            <a:endParaRPr lang="en-US" dirty="0" smtClean="0"/>
          </a:p>
          <a:p>
            <a:r>
              <a:rPr lang="en-US" dirty="0" smtClean="0"/>
              <a:t>What problems could be associated with a glowing plant?</a:t>
            </a:r>
          </a:p>
          <a:p>
            <a:endParaRPr lang="en-US" dirty="0" smtClean="0"/>
          </a:p>
          <a:p>
            <a:r>
              <a:rPr lang="en-US" dirty="0" smtClean="0"/>
              <a:t>What other uses for combining DNA can you think of?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51668" y="1965207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Glowing Butt Gene:</a:t>
            </a:r>
          </a:p>
          <a:p>
            <a:endParaRPr lang="en-US" sz="2200" dirty="0" smtClean="0">
              <a:solidFill>
                <a:srgbClr val="008000"/>
              </a:solidFill>
            </a:endParaRPr>
          </a:p>
          <a:p>
            <a:endParaRPr lang="en-US" sz="2200" dirty="0" smtClean="0">
              <a:solidFill>
                <a:srgbClr val="008000"/>
              </a:solidFill>
            </a:endParaRPr>
          </a:p>
          <a:p>
            <a:endParaRPr lang="en-US" sz="2200" dirty="0" smtClean="0">
              <a:solidFill>
                <a:srgbClr val="008000"/>
              </a:solidFill>
            </a:endParaRPr>
          </a:p>
          <a:p>
            <a:endParaRPr lang="en-US" sz="2200" dirty="0">
              <a:solidFill>
                <a:srgbClr val="008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7117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Monaco"/>
                <a:cs typeface="Monaco"/>
              </a:rPr>
              <a:t>CCCTGTATAAGCTTATGGCTACAGGCTCCCGGACGAAGCTTA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Monaco"/>
                <a:cs typeface="Monaco"/>
              </a:rPr>
              <a:t>GGGACATATTCGAATACCGATGTCCGAGGGCCTGCTTCGAAT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Monaco"/>
                <a:cs typeface="Monaco"/>
              </a:rPr>
              <a:t> </a:t>
            </a:r>
            <a:endParaRPr lang="en-US" sz="2800" dirty="0">
              <a:solidFill>
                <a:srgbClr val="0000FF"/>
              </a:solidFill>
              <a:latin typeface="Monaco"/>
              <a:cs typeface="Monac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97104" y="2379511"/>
            <a:ext cx="7447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Monaco"/>
                <a:cs typeface="Monaco"/>
              </a:rPr>
              <a:t>ATGGCTACAGGCTCCCGGACG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Monaco"/>
                <a:cs typeface="Monaco"/>
              </a:rPr>
              <a:t>TACCGATGTCCGAGGGCCTGC</a:t>
            </a:r>
            <a:endParaRPr lang="en-US" sz="2800" dirty="0">
              <a:solidFill>
                <a:srgbClr val="0000FF"/>
              </a:solidFill>
              <a:latin typeface="Monaco"/>
              <a:cs typeface="Monac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3494225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0066"/>
                </a:solidFill>
              </a:rPr>
              <a:t>Cutting Enzyme:</a:t>
            </a:r>
          </a:p>
          <a:p>
            <a:r>
              <a:rPr lang="en-US" sz="3200" dirty="0" smtClean="0">
                <a:solidFill>
                  <a:srgbClr val="660066"/>
                </a:solidFill>
              </a:rPr>
              <a:t>			</a:t>
            </a:r>
            <a:r>
              <a:rPr lang="en-US" sz="3200" dirty="0" smtClean="0">
                <a:solidFill>
                  <a:srgbClr val="660066"/>
                </a:solidFill>
                <a:latin typeface="Monaco"/>
                <a:cs typeface="Monaco"/>
              </a:rPr>
              <a:t>		</a:t>
            </a:r>
            <a:r>
              <a:rPr lang="en-US" sz="2600" dirty="0" smtClean="0">
                <a:solidFill>
                  <a:srgbClr val="660066"/>
                </a:solidFill>
                <a:latin typeface="Monaco"/>
                <a:cs typeface="Monaco"/>
              </a:rPr>
              <a:t>AAGCTT</a:t>
            </a:r>
          </a:p>
          <a:p>
            <a:r>
              <a:rPr lang="en-US" sz="2600" dirty="0" smtClean="0">
                <a:solidFill>
                  <a:srgbClr val="660066"/>
                </a:solidFill>
                <a:latin typeface="Monaco"/>
                <a:cs typeface="Monaco"/>
              </a:rPr>
              <a:t>					TTCGAA</a:t>
            </a:r>
          </a:p>
          <a:p>
            <a:endParaRPr lang="en-US" sz="3200" dirty="0">
              <a:solidFill>
                <a:srgbClr val="660066"/>
              </a:solidFill>
            </a:endParaRPr>
          </a:p>
        </p:txBody>
      </p:sp>
      <p:cxnSp>
        <p:nvCxnSpPr>
          <p:cNvPr id="10" name="Elbow Connector 9"/>
          <p:cNvCxnSpPr/>
          <p:nvPr/>
        </p:nvCxnSpPr>
        <p:spPr>
          <a:xfrm rot="16200000" flipH="1">
            <a:off x="2469027" y="3985582"/>
            <a:ext cx="962916" cy="72067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-51668" y="256841"/>
            <a:ext cx="1299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Firefly DNA: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536801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  <a:latin typeface="Monaco"/>
                <a:cs typeface="Monaco"/>
              </a:rPr>
              <a:t>GGATCCTGACACCGGAACGTCAAGCTTCCC</a:t>
            </a:r>
          </a:p>
          <a:p>
            <a:pPr algn="ctr"/>
            <a:r>
              <a:rPr lang="en-US" sz="2800" dirty="0" smtClean="0">
                <a:solidFill>
                  <a:srgbClr val="008000"/>
                </a:solidFill>
                <a:latin typeface="Monaco"/>
                <a:cs typeface="Monaco"/>
              </a:rPr>
              <a:t>CCTAGGACTGTGGCCTTGCAGTTCGAAGGG</a:t>
            </a:r>
          </a:p>
          <a:p>
            <a:pPr algn="ctr"/>
            <a:endParaRPr lang="en-US" sz="2800" dirty="0" smtClean="0">
              <a:solidFill>
                <a:srgbClr val="008000"/>
              </a:solidFill>
              <a:latin typeface="Monaco"/>
              <a:cs typeface="Monaco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" y="5040658"/>
            <a:ext cx="1202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Plant DNA: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Here’s a problem…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8532"/>
            <a:ext cx="9144000" cy="58994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small community wants to provide lighting on sidewalks and in parks for safety reasons.</a:t>
            </a:r>
          </a:p>
          <a:p>
            <a:r>
              <a:rPr lang="en-US" dirty="0" smtClean="0"/>
              <a:t>The community does not have the resources to install traditional street lights (i.e., it is too small a community to raise funds to pay the electricity bill)</a:t>
            </a:r>
          </a:p>
          <a:p>
            <a:r>
              <a:rPr lang="en-US" dirty="0" smtClean="0"/>
              <a:t>Several members have also complained that traditional streetlights are glaring and would be disruptive to private homes</a:t>
            </a:r>
          </a:p>
          <a:p>
            <a:r>
              <a:rPr lang="en-US" dirty="0" smtClean="0"/>
              <a:t>The community is also very focused on making “green” decisions and doesn’t want to increase electricity generation at the power plants or use any questionable materials.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 few minutes to think about the problem and brainstorm a few solutions.</a:t>
            </a:r>
          </a:p>
          <a:p>
            <a:r>
              <a:rPr lang="en-US" dirty="0" smtClean="0"/>
              <a:t>Remember- there are no “bad” solutions.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Here’s a wild solution…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1698"/>
            <a:ext cx="8229600" cy="4525963"/>
          </a:xfrm>
        </p:spPr>
        <p:txBody>
          <a:bodyPr/>
          <a:lstStyle/>
          <a:p>
            <a:r>
              <a:rPr lang="en-US" dirty="0" smtClean="0"/>
              <a:t>Glowing plants! (0-50sec)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http://www.kickstarter.com/projects/antonyevans/glowing-plants-natural-lighting-with-no-electricit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8173" r="42285"/>
          <a:stretch>
            <a:fillRect/>
          </a:stretch>
        </p:blipFill>
        <p:spPr>
          <a:xfrm>
            <a:off x="1022704" y="3048000"/>
            <a:ext cx="7532714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video mentioned fireflies and plants… how do we put them together?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755" y="158750"/>
            <a:ext cx="9448800" cy="6540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42408" y="5246167"/>
            <a:ext cx="2282789" cy="12645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        Short Tail!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125300" y="5103477"/>
            <a:ext cx="2282789" cy="12645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rgbClr val="FF0000"/>
                </a:solidFill>
              </a:rPr>
              <a:t>White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Fur!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things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Mutations and natural selection…</a:t>
            </a:r>
          </a:p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pHet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Simulation</a:t>
            </a:r>
          </a:p>
          <a:p>
            <a:r>
              <a:rPr lang="en-US" dirty="0" smtClean="0"/>
              <a:t>This produces traits that are desirable for the </a:t>
            </a:r>
            <a:r>
              <a:rPr lang="en-US" b="1" dirty="0" smtClean="0"/>
              <a:t>organism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40000" cy="44323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14274" y="4994122"/>
          <a:ext cx="9144000" cy="14432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721622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FF00"/>
                          </a:solidFill>
                        </a:rPr>
                        <a:t>A</a:t>
                      </a:r>
                      <a:endParaRPr lang="en-US" sz="400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FFCC66"/>
                          </a:solidFill>
                        </a:rPr>
                        <a:t>G</a:t>
                      </a:r>
                      <a:endParaRPr lang="en-US" sz="4000" dirty="0">
                        <a:solidFill>
                          <a:srgbClr val="FFCC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FF00"/>
                          </a:solidFill>
                        </a:rPr>
                        <a:t>A</a:t>
                      </a:r>
                      <a:endParaRPr lang="en-US" sz="400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FF00"/>
                          </a:solidFill>
                        </a:rPr>
                        <a:t>A</a:t>
                      </a:r>
                      <a:endParaRPr lang="en-US" sz="400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US" sz="4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FFCC66"/>
                          </a:solidFill>
                        </a:rPr>
                        <a:t>G</a:t>
                      </a:r>
                      <a:endParaRPr lang="en-US" sz="4000" dirty="0">
                        <a:solidFill>
                          <a:srgbClr val="FFCC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FF00"/>
                          </a:solidFill>
                        </a:rPr>
                        <a:t>A</a:t>
                      </a:r>
                      <a:endParaRPr lang="en-US" sz="400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FFCC66"/>
                          </a:solidFill>
                        </a:rPr>
                        <a:t>G</a:t>
                      </a:r>
                      <a:endParaRPr lang="en-US" sz="4000" dirty="0">
                        <a:solidFill>
                          <a:srgbClr val="FFCC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FF00"/>
                          </a:solidFill>
                        </a:rPr>
                        <a:t>A</a:t>
                      </a:r>
                      <a:endParaRPr lang="en-US" sz="400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FFCC66"/>
                          </a:solidFill>
                        </a:rPr>
                        <a:t>G</a:t>
                      </a:r>
                      <a:endParaRPr lang="en-US" sz="4000" dirty="0">
                        <a:solidFill>
                          <a:srgbClr val="FFCC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US" sz="4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FF00"/>
                          </a:solidFill>
                        </a:rPr>
                        <a:t>A</a:t>
                      </a:r>
                      <a:endParaRPr lang="en-US" sz="400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US" sz="4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FF00"/>
                          </a:solidFill>
                        </a:rPr>
                        <a:t>A</a:t>
                      </a:r>
                      <a:endParaRPr lang="en-US" sz="400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721622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US" sz="4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FFCC66"/>
                          </a:solidFill>
                        </a:rPr>
                        <a:t>G</a:t>
                      </a:r>
                      <a:endParaRPr lang="en-US" sz="4000" dirty="0">
                        <a:solidFill>
                          <a:srgbClr val="FFCC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US" sz="4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US" sz="4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FF00"/>
                          </a:solidFill>
                        </a:rPr>
                        <a:t>A</a:t>
                      </a:r>
                      <a:endParaRPr lang="en-US" sz="400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FFCC66"/>
                          </a:solidFill>
                        </a:rPr>
                        <a:t>G</a:t>
                      </a:r>
                      <a:endParaRPr lang="en-US" sz="4000" dirty="0">
                        <a:solidFill>
                          <a:srgbClr val="FFCC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US" sz="4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US" sz="4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FFCC66"/>
                          </a:solidFill>
                        </a:rPr>
                        <a:t>G</a:t>
                      </a:r>
                      <a:endParaRPr lang="en-US" sz="4000" dirty="0">
                        <a:solidFill>
                          <a:srgbClr val="FFCC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FF00"/>
                          </a:solidFill>
                        </a:rPr>
                        <a:t>A</a:t>
                      </a:r>
                      <a:endParaRPr lang="en-US" sz="400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US" sz="4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FFCC66"/>
                          </a:solidFill>
                        </a:rPr>
                        <a:t>G</a:t>
                      </a:r>
                      <a:endParaRPr lang="en-US" sz="4000" dirty="0">
                        <a:solidFill>
                          <a:srgbClr val="FFCC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FF00"/>
                          </a:solidFill>
                        </a:rPr>
                        <a:t>A</a:t>
                      </a:r>
                      <a:endParaRPr lang="en-US" sz="400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US" sz="4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Bent Arrow 5"/>
          <p:cNvSpPr/>
          <p:nvPr/>
        </p:nvSpPr>
        <p:spPr>
          <a:xfrm rot="5163582">
            <a:off x="2491327" y="2519728"/>
            <a:ext cx="1969368" cy="1740808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Working with Firefly DNA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38173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this is firefly DNA, we are looking for the following sequence, which is the gene for “glowing butt”: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Find it and circle or highlight it.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200262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Monaco"/>
                <a:cs typeface="Monaco"/>
              </a:rPr>
              <a:t>GGGACATATTCGAATACCGATGTCCGAGGGCCTGCTTCGAAT</a:t>
            </a:r>
            <a:endParaRPr lang="en-US" sz="2800" dirty="0">
              <a:latin typeface="Monaco"/>
              <a:cs typeface="Monac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35629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Monaco"/>
                <a:cs typeface="Monaco"/>
              </a:rPr>
              <a:t>CCCTGTATAAGCTTATGGCTACAGGCTCCCGGACGAAGCTTA </a:t>
            </a:r>
            <a:endParaRPr lang="en-US" sz="2800" dirty="0">
              <a:latin typeface="Monaco"/>
              <a:cs typeface="Monac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1733" y="4023836"/>
            <a:ext cx="6990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Monaco"/>
                <a:cs typeface="Monaco"/>
              </a:rPr>
              <a:t>A T G G C T A C A G G C T C C C G G A C G</a:t>
            </a:r>
          </a:p>
          <a:p>
            <a:r>
              <a:rPr lang="en-US" dirty="0" smtClean="0">
                <a:latin typeface="Monaco"/>
                <a:cs typeface="Monaco"/>
              </a:rPr>
              <a:t>T A C C G A T G T C C G A G G G C C T G C</a:t>
            </a:r>
            <a:endParaRPr lang="en-US" dirty="0">
              <a:latin typeface="Monaco"/>
              <a:cs typeface="Monac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</TotalTime>
  <Words>458</Words>
  <Application>Microsoft Macintosh PowerPoint</Application>
  <PresentationFormat>On-screen Show (4:3)</PresentationFormat>
  <Paragraphs>110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Glowing Plants Activity</vt:lpstr>
      <vt:lpstr>Here’s a problem…</vt:lpstr>
      <vt:lpstr>What would you do?</vt:lpstr>
      <vt:lpstr>Here’s a wild solution…</vt:lpstr>
      <vt:lpstr>How does it work?</vt:lpstr>
      <vt:lpstr>PowerPoint Presentation</vt:lpstr>
      <vt:lpstr>How do things change?</vt:lpstr>
      <vt:lpstr>PowerPoint Presentation</vt:lpstr>
      <vt:lpstr>Working with Firefly DNA</vt:lpstr>
      <vt:lpstr>Working with Firefly DNA</vt:lpstr>
      <vt:lpstr>Working with Firefly DNA</vt:lpstr>
      <vt:lpstr>PowerPoint Presentation</vt:lpstr>
      <vt:lpstr>PowerPoint Presentation</vt:lpstr>
      <vt:lpstr>Think about it…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Engineering</dc:title>
  <dc:creator>Office 2004 Test Drive User</dc:creator>
  <cp:lastModifiedBy>Natalie King</cp:lastModifiedBy>
  <cp:revision>4</cp:revision>
  <cp:lastPrinted>2018-04-30T16:22:14Z</cp:lastPrinted>
  <dcterms:created xsi:type="dcterms:W3CDTF">2013-06-18T16:59:32Z</dcterms:created>
  <dcterms:modified xsi:type="dcterms:W3CDTF">2018-04-30T16:25:45Z</dcterms:modified>
</cp:coreProperties>
</file>