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22"/>
  </p:notesMasterIdLst>
  <p:sldIdLst>
    <p:sldId id="278" r:id="rId2"/>
    <p:sldId id="272" r:id="rId3"/>
    <p:sldId id="275" r:id="rId4"/>
    <p:sldId id="260" r:id="rId5"/>
    <p:sldId id="259" r:id="rId6"/>
    <p:sldId id="264" r:id="rId7"/>
    <p:sldId id="263" r:id="rId8"/>
    <p:sldId id="273" r:id="rId9"/>
    <p:sldId id="261" r:id="rId10"/>
    <p:sldId id="262" r:id="rId11"/>
    <p:sldId id="258" r:id="rId12"/>
    <p:sldId id="265" r:id="rId13"/>
    <p:sldId id="266" r:id="rId14"/>
    <p:sldId id="267" r:id="rId15"/>
    <p:sldId id="268" r:id="rId16"/>
    <p:sldId id="270" r:id="rId17"/>
    <p:sldId id="276" r:id="rId18"/>
    <p:sldId id="269" r:id="rId19"/>
    <p:sldId id="257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94" d="100"/>
          <a:sy n="94" d="100"/>
        </p:scale>
        <p:origin x="-197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278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WBL_levels\Images\WBL_lakelevel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WBL_levels\Book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E:\WBL_levels\Book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Historic Water Levels</a:t>
            </a:r>
            <a:r>
              <a:rPr lang="en-US" baseline="0" dirty="0"/>
              <a:t>, 1990-2013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Sheet1!$B$2:$B$25</c:f>
              <c:numCache>
                <c:formatCode>0</c:formatCode>
                <c:ptCount val="24"/>
                <c:pt idx="0">
                  <c:v>919.7</c:v>
                </c:pt>
                <c:pt idx="1">
                  <c:v>920.2</c:v>
                </c:pt>
                <c:pt idx="2">
                  <c:v>921.5</c:v>
                </c:pt>
                <c:pt idx="3">
                  <c:v>922.1</c:v>
                </c:pt>
                <c:pt idx="4">
                  <c:v>923</c:v>
                </c:pt>
                <c:pt idx="5">
                  <c:v>924.5</c:v>
                </c:pt>
                <c:pt idx="6">
                  <c:v>924.6</c:v>
                </c:pt>
                <c:pt idx="7">
                  <c:v>924.5</c:v>
                </c:pt>
                <c:pt idx="8">
                  <c:v>925</c:v>
                </c:pt>
                <c:pt idx="9">
                  <c:v>924.5</c:v>
                </c:pt>
                <c:pt idx="10">
                  <c:v>923.5</c:v>
                </c:pt>
                <c:pt idx="11">
                  <c:v>923.9</c:v>
                </c:pt>
                <c:pt idx="12">
                  <c:v>924.5</c:v>
                </c:pt>
                <c:pt idx="13">
                  <c:v>924.5</c:v>
                </c:pt>
                <c:pt idx="14">
                  <c:v>923.6</c:v>
                </c:pt>
                <c:pt idx="15">
                  <c:v>923.4</c:v>
                </c:pt>
                <c:pt idx="16">
                  <c:v>922.8</c:v>
                </c:pt>
                <c:pt idx="17">
                  <c:v>921.6</c:v>
                </c:pt>
                <c:pt idx="18">
                  <c:v>921.4</c:v>
                </c:pt>
                <c:pt idx="19">
                  <c:v>919.7</c:v>
                </c:pt>
                <c:pt idx="20">
                  <c:v>919.1</c:v>
                </c:pt>
                <c:pt idx="21">
                  <c:v>919</c:v>
                </c:pt>
                <c:pt idx="22">
                  <c:v>919.5</c:v>
                </c:pt>
                <c:pt idx="23">
                  <c:v>918.6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99-4E07-A755-8CC78FCF2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157440"/>
        <c:axId val="166937152"/>
      </c:lineChart>
      <c:catAx>
        <c:axId val="2361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37152"/>
        <c:crosses val="autoZero"/>
        <c:auto val="1"/>
        <c:lblAlgn val="ctr"/>
        <c:lblOffset val="100"/>
        <c:noMultiLvlLbl val="0"/>
      </c:catAx>
      <c:valAx>
        <c:axId val="166937152"/>
        <c:scaling>
          <c:orientation val="minMax"/>
          <c:min val="9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Water</a:t>
                </a:r>
                <a:r>
                  <a:rPr lang="en-US" sz="1200" baseline="0" dirty="0"/>
                  <a:t> Level (ft.)</a:t>
                </a:r>
                <a:endParaRPr lang="en-US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15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 change, 2000-2014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 Bear Lake</c:v>
                </c:pt>
                <c:pt idx="1">
                  <c:v>Hugo</c:v>
                </c:pt>
                <c:pt idx="2">
                  <c:v>Forest Lake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24289</c:v>
                </c:pt>
                <c:pt idx="1">
                  <c:v>6363</c:v>
                </c:pt>
                <c:pt idx="2">
                  <c:v>14440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0-422C-8AB8-601D05B4C228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 Bear Lake</c:v>
                </c:pt>
                <c:pt idx="1">
                  <c:v>Hugo</c:v>
                </c:pt>
                <c:pt idx="2">
                  <c:v>Forest Lake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24986</c:v>
                </c:pt>
                <c:pt idx="1">
                  <c:v>14239</c:v>
                </c:pt>
                <c:pt idx="2">
                  <c:v>19399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E0-422C-8AB8-601D05B4C2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6884864"/>
        <c:axId val="166938880"/>
      </c:barChart>
      <c:catAx>
        <c:axId val="1668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38880"/>
        <c:crosses val="autoZero"/>
        <c:auto val="1"/>
        <c:lblAlgn val="ctr"/>
        <c:lblOffset val="100"/>
        <c:noMultiLvlLbl val="0"/>
      </c:catAx>
      <c:valAx>
        <c:axId val="166938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688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38100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Change in Population, 2000-2014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% change 2000-2014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White Bear Lake</c:v>
                </c:pt>
                <c:pt idx="1">
                  <c:v>Hugo</c:v>
                </c:pt>
                <c:pt idx="2">
                  <c:v>Forest Lake</c:v>
                </c:pt>
              </c:strCache>
            </c:strRef>
          </c:cat>
          <c:val>
            <c:numRef>
              <c:f>Sheet1!$G$2:$G$4</c:f>
              <c:numCache>
                <c:formatCode>0.0</c:formatCode>
                <c:ptCount val="3"/>
                <c:pt idx="0">
                  <c:v>2.8696117584091563</c:v>
                </c:pt>
                <c:pt idx="1">
                  <c:v>123.77809209492379</c:v>
                </c:pt>
                <c:pt idx="2">
                  <c:v>34.342105263157897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7B-4894-B13B-287FB854D9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6885376"/>
        <c:axId val="166940608"/>
      </c:barChart>
      <c:catAx>
        <c:axId val="166885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40608"/>
        <c:crossesAt val="0"/>
        <c:auto val="1"/>
        <c:lblAlgn val="ctr"/>
        <c:lblOffset val="100"/>
        <c:noMultiLvlLbl val="0"/>
      </c:catAx>
      <c:valAx>
        <c:axId val="166940608"/>
        <c:scaling>
          <c:orientation val="minMax"/>
          <c:min val="-2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85376"/>
        <c:crosses val="max"/>
        <c:crossBetween val="between"/>
        <c:majorUnit val="20"/>
      </c:valAx>
      <c:spPr>
        <a:noFill/>
        <a:ln w="381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Groundwater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1941-1950</c:v>
                </c:pt>
                <c:pt idx="1">
                  <c:v>1951-1960</c:v>
                </c:pt>
                <c:pt idx="2">
                  <c:v>1961-1970</c:v>
                </c:pt>
                <c:pt idx="3">
                  <c:v>1971-1980</c:v>
                </c:pt>
                <c:pt idx="4">
                  <c:v>1981-1990</c:v>
                </c:pt>
                <c:pt idx="5">
                  <c:v>1991-2000</c:v>
                </c:pt>
                <c:pt idx="6">
                  <c:v>2001-2010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28</c:v>
                </c:pt>
                <c:pt idx="2">
                  <c:v>41.5</c:v>
                </c:pt>
                <c:pt idx="3">
                  <c:v>41.5</c:v>
                </c:pt>
                <c:pt idx="4">
                  <c:v>58</c:v>
                </c:pt>
                <c:pt idx="5">
                  <c:v>63</c:v>
                </c:pt>
                <c:pt idx="6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44-447C-AE8C-F2B16DE4CB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Surface Water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1941-1950</c:v>
                </c:pt>
                <c:pt idx="1">
                  <c:v>1951-1960</c:v>
                </c:pt>
                <c:pt idx="2">
                  <c:v>1961-1970</c:v>
                </c:pt>
                <c:pt idx="3">
                  <c:v>1971-1980</c:v>
                </c:pt>
                <c:pt idx="4">
                  <c:v>1981-1990</c:v>
                </c:pt>
                <c:pt idx="5">
                  <c:v>1991-2000</c:v>
                </c:pt>
                <c:pt idx="6">
                  <c:v>2001-2010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84</c:v>
                </c:pt>
                <c:pt idx="1">
                  <c:v>72</c:v>
                </c:pt>
                <c:pt idx="2">
                  <c:v>58.5</c:v>
                </c:pt>
                <c:pt idx="3">
                  <c:v>58.5</c:v>
                </c:pt>
                <c:pt idx="4">
                  <c:v>42</c:v>
                </c:pt>
                <c:pt idx="5">
                  <c:v>37</c:v>
                </c:pt>
                <c:pt idx="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44-447C-AE8C-F2B16DE4C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695424"/>
        <c:axId val="166942912"/>
      </c:barChart>
      <c:catAx>
        <c:axId val="16669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42912"/>
        <c:crosses val="autoZero"/>
        <c:auto val="1"/>
        <c:lblAlgn val="ctr"/>
        <c:lblOffset val="100"/>
        <c:noMultiLvlLbl val="0"/>
      </c:catAx>
      <c:valAx>
        <c:axId val="16694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69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ADB2-F86A-4F30-AF8B-A823727676BE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96274-582D-4C28-8F60-4DDD28734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6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trocouncil.org/Wastewater-Water/Publications-And-Resources/WATER-SUPPLY-PLANNING/Feasibility-Assessment-of-Approaches-to-Water-Sust.aspx" TargetMode="External"/><Relationship Id="rId2" Type="http://schemas.openxmlformats.org/officeDocument/2006/relationships/hyperlink" Target="http://www.dnr.state.mn.us/lakefind/showlevel.html?downum=820167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talog.data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670" y="2670371"/>
            <a:ext cx="6997537" cy="815945"/>
          </a:xfrm>
        </p:spPr>
        <p:txBody>
          <a:bodyPr>
            <a:noAutofit/>
          </a:bodyPr>
          <a:lstStyle/>
          <a:p>
            <a:pPr algn="l"/>
            <a:r>
              <a:rPr lang="en-US" sz="6600" cap="none" dirty="0" smtClean="0"/>
              <a:t>White Bear Lake:</a:t>
            </a:r>
            <a:endParaRPr lang="en-US" sz="6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037" y="3513966"/>
            <a:ext cx="9934947" cy="1058033"/>
          </a:xfrm>
        </p:spPr>
        <p:txBody>
          <a:bodyPr>
            <a:noAutofit/>
          </a:bodyPr>
          <a:lstStyle/>
          <a:p>
            <a:pPr algn="l"/>
            <a:r>
              <a:rPr lang="en-US" sz="4000" cap="none" dirty="0" smtClean="0"/>
              <a:t>A Disappearing Lake and Efforts to Restore It</a:t>
            </a:r>
            <a:endParaRPr lang="en-US" sz="400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021669" y="4597694"/>
            <a:ext cx="3709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otype Corsiva" panose="03010101010201010101" pitchFamily="66" charset="0"/>
              </a:rPr>
              <a:t>by</a:t>
            </a:r>
          </a:p>
          <a:p>
            <a:r>
              <a:rPr lang="en-US" dirty="0" smtClean="0"/>
              <a:t>David W. Kelley</a:t>
            </a:r>
          </a:p>
          <a:p>
            <a:r>
              <a:rPr lang="en-US" dirty="0"/>
              <a:t>Geography and Environmental </a:t>
            </a:r>
            <a:r>
              <a:rPr lang="en-US" dirty="0" smtClean="0"/>
              <a:t>Studies</a:t>
            </a:r>
          </a:p>
          <a:p>
            <a:r>
              <a:rPr lang="en-US" dirty="0" smtClean="0"/>
              <a:t>University </a:t>
            </a:r>
            <a:r>
              <a:rPr lang="en-US" dirty="0"/>
              <a:t>of St. Thomas</a:t>
            </a:r>
            <a:r>
              <a:rPr lang="en-US" dirty="0" smtClean="0"/>
              <a:t>, </a:t>
            </a:r>
            <a:r>
              <a:rPr lang="en-US" dirty="0"/>
              <a:t>St. Paul, MN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1670" y="2048163"/>
            <a:ext cx="4691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altLang="en-US" sz="2000" i="1" dirty="0"/>
              <a:t>A Presentation to Accompany the Case Study:</a:t>
            </a:r>
            <a:endParaRPr lang="en-US" altLang="en-US" sz="2000" i="1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21670" y="1625051"/>
            <a:ext cx="471182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chemeClr val="bg1">
                  <a:lumMod val="50000"/>
                </a:schemeClr>
              </a:solidFill>
              <a:latin typeface="Palatino Linotype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64" y="253130"/>
            <a:ext cx="9390345" cy="6235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23320" y="6205835"/>
            <a:ext cx="87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North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8172" y="6534314"/>
            <a:ext cx="5555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Photo credit: </a:t>
            </a:r>
            <a:r>
              <a:rPr lang="en-US" sz="1200" dirty="0"/>
              <a:t>Oliver Din (White Bear Lake Restoration Association). Used with permission.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288" y="239575"/>
            <a:ext cx="2730677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Shoreline</a:t>
            </a:r>
          </a:p>
        </p:txBody>
      </p:sp>
    </p:spTree>
    <p:extLst>
      <p:ext uri="{BB962C8B-B14F-4D97-AF65-F5344CB8AC3E}">
        <p14:creationId xmlns:p14="http://schemas.microsoft.com/office/powerpoint/2010/main" val="380046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478071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0460" y="5637710"/>
            <a:ext cx="48851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http://www.dnr.state.mn.us/lakefind/showlevel.html?downum=82016700</a:t>
            </a:r>
          </a:p>
        </p:txBody>
      </p:sp>
      <p:pic>
        <p:nvPicPr>
          <p:cNvPr id="3" name="Picture 2" descr="http://maps1.dnr.state.mn.us/cgi-bin/lakesdb/hydrograph_cgi.py?basins=82016700:White%20Bear&amp;startdate=2006-8-27&amp;enddate=2016-8-27&amp;&amp;hydrograph_type=time_series&amp;show_ohwl=1&amp;show_legend=1&amp;output_format=png&amp;width=780&amp;height=4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70" y="1782942"/>
            <a:ext cx="6693751" cy="377596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99552"/>
              </p:ext>
            </p:extLst>
          </p:nvPr>
        </p:nvGraphicFramePr>
        <p:xfrm>
          <a:off x="102296" y="1293311"/>
          <a:ext cx="5158636" cy="364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623966" y="4935254"/>
            <a:ext cx="3763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credit</a:t>
            </a:r>
            <a:r>
              <a:rPr lang="en-US" sz="1200" i="1" dirty="0"/>
              <a:t>: created by author. Data from MN DNR,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496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9" y="461369"/>
            <a:ext cx="11918287" cy="4381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811" y="4932524"/>
            <a:ext cx="6644742" cy="18878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478071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039" y="4610914"/>
            <a:ext cx="3283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USGS, Scientific Investigations Report 2013–5044.</a:t>
            </a:r>
          </a:p>
        </p:txBody>
      </p:sp>
    </p:spTree>
    <p:extLst>
      <p:ext uri="{BB962C8B-B14F-4D97-AF65-F5344CB8AC3E}">
        <p14:creationId xmlns:p14="http://schemas.microsoft.com/office/powerpoint/2010/main" val="10469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5" y="870241"/>
            <a:ext cx="11991781" cy="350433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478071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811" y="4932524"/>
            <a:ext cx="6644742" cy="18878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935" y="4097576"/>
            <a:ext cx="3283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USGS, Scientific Investigations Report 2013–5044.</a:t>
            </a:r>
          </a:p>
        </p:txBody>
      </p:sp>
    </p:spTree>
    <p:extLst>
      <p:ext uri="{BB962C8B-B14F-4D97-AF65-F5344CB8AC3E}">
        <p14:creationId xmlns:p14="http://schemas.microsoft.com/office/powerpoint/2010/main" val="12609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9" y="771959"/>
            <a:ext cx="11940823" cy="360261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478071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811" y="4932524"/>
            <a:ext cx="6644742" cy="18878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039" y="4097575"/>
            <a:ext cx="3283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USGS, Scientific Investigations Report 2013–5044.</a:t>
            </a:r>
          </a:p>
        </p:txBody>
      </p:sp>
    </p:spTree>
    <p:extLst>
      <p:ext uri="{BB962C8B-B14F-4D97-AF65-F5344CB8AC3E}">
        <p14:creationId xmlns:p14="http://schemas.microsoft.com/office/powerpoint/2010/main" val="3381228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7" y="528357"/>
            <a:ext cx="11799716" cy="43546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478071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811" y="4932524"/>
            <a:ext cx="6644742" cy="18878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039" y="4610914"/>
            <a:ext cx="3283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USGS, Scientific Investigations Report 2013–5044.</a:t>
            </a:r>
          </a:p>
        </p:txBody>
      </p:sp>
    </p:spTree>
    <p:extLst>
      <p:ext uri="{BB962C8B-B14F-4D97-AF65-F5344CB8AC3E}">
        <p14:creationId xmlns:p14="http://schemas.microsoft.com/office/powerpoint/2010/main" val="25869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478071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5440" y="57888"/>
            <a:ext cx="348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Regional Climate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0148" y="3932630"/>
            <a:ext cx="54085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Table credit</a:t>
            </a:r>
            <a:r>
              <a:rPr lang="en-US" sz="1200" i="1" dirty="0"/>
              <a:t>: created by author. Data from Minnesota climatology working group, 2015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5" y="1239473"/>
            <a:ext cx="11968342" cy="26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8" y="708463"/>
            <a:ext cx="7754399" cy="58653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478071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7203" y="81525"/>
            <a:ext cx="5671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Aquifers underlying the lake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368" y="6573849"/>
            <a:ext cx="10271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Source: https://metrocouncil.org/Wastewater-Water/Publications-And-Resources/WATER-SUPPLY-PLANNING/Feasibility-Assessment-of-Approaches-to-Water-Sust.aspx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161" y="1015570"/>
            <a:ext cx="4044825" cy="2796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473225" y="3822444"/>
            <a:ext cx="3718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Table credit</a:t>
            </a:r>
            <a:r>
              <a:rPr lang="en-US" sz="1200" i="1" dirty="0"/>
              <a:t>: created by author. Data from MN DNR,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25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478071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3706" y="-19543"/>
            <a:ext cx="5858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Regional Population Changes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41784"/>
              </p:ext>
            </p:extLst>
          </p:nvPr>
        </p:nvGraphicFramePr>
        <p:xfrm>
          <a:off x="2352171" y="626788"/>
          <a:ext cx="7181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109731"/>
              </p:ext>
            </p:extLst>
          </p:nvPr>
        </p:nvGraphicFramePr>
        <p:xfrm>
          <a:off x="2937958" y="3423463"/>
          <a:ext cx="6010275" cy="31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735424" y="6581001"/>
            <a:ext cx="6456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Table credits</a:t>
            </a:r>
            <a:r>
              <a:rPr lang="en-US" sz="1200" i="1" dirty="0"/>
              <a:t>: created by author. Data from State Geodatabase for Minnesota (https://catalog.data.gov)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72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478071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582" y="0"/>
            <a:ext cx="780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Regional drinking water supply sources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979316"/>
              </p:ext>
            </p:extLst>
          </p:nvPr>
        </p:nvGraphicFramePr>
        <p:xfrm>
          <a:off x="1586263" y="961767"/>
          <a:ext cx="9043518" cy="538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6866507" y="6382958"/>
            <a:ext cx="3763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credit</a:t>
            </a:r>
            <a:r>
              <a:rPr lang="en-US" sz="1200" i="1" dirty="0"/>
              <a:t>: created by author. Data from MN DNR,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22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1" y="1244148"/>
            <a:ext cx="4384806" cy="5052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896" y="2878780"/>
            <a:ext cx="2730223" cy="341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1" y="234053"/>
            <a:ext cx="2730677" cy="52135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51" y="345301"/>
            <a:ext cx="5356703" cy="6155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2597" y="2520337"/>
            <a:ext cx="168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Ramsey County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24991" y="4874918"/>
            <a:ext cx="1330036" cy="17506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 rot="10800000">
            <a:off x="6450119" y="3657601"/>
            <a:ext cx="3132294" cy="1724323"/>
          </a:xfrm>
          <a:prstGeom prst="bentConnector3">
            <a:avLst>
              <a:gd name="adj1" fmla="val 84832"/>
            </a:avLst>
          </a:prstGeom>
          <a:ln w="76200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Map of the United States with Minnesota highligh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69" y="101033"/>
            <a:ext cx="25717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82411" y="5361140"/>
            <a:ext cx="1941534" cy="5010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25481" y="6569150"/>
            <a:ext cx="2845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i="1" dirty="0"/>
              <a:t>: Google Earth, accessed 3/28/2016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509202" y="1383599"/>
            <a:ext cx="19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State of Minnesota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9422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3303" y="1307940"/>
            <a:ext cx="10363826" cy="3424107"/>
          </a:xfrm>
        </p:spPr>
        <p:txBody>
          <a:bodyPr>
            <a:noAutofit/>
          </a:bodyPr>
          <a:lstStyle/>
          <a:p>
            <a:r>
              <a:rPr lang="en-US" sz="1600" dirty="0" smtClean="0"/>
              <a:t>Slide 2. Google </a:t>
            </a:r>
            <a:r>
              <a:rPr lang="en-US" sz="1600" dirty="0"/>
              <a:t>Earth, accessed 3/28/2016</a:t>
            </a:r>
          </a:p>
          <a:p>
            <a:r>
              <a:rPr lang="en-US" sz="1600" dirty="0" smtClean="0"/>
              <a:t>Slide 3. </a:t>
            </a:r>
            <a:r>
              <a:rPr lang="en-US" sz="1600" dirty="0"/>
              <a:t>Google Earth, accessed 10/12/2016</a:t>
            </a:r>
            <a:endParaRPr lang="en-US" sz="1600" dirty="0" smtClean="0"/>
          </a:p>
          <a:p>
            <a:r>
              <a:rPr lang="en-US" sz="1600" dirty="0" smtClean="0"/>
              <a:t>Slides 4-10. Photos by </a:t>
            </a:r>
            <a:r>
              <a:rPr lang="en-US" sz="1600" dirty="0"/>
              <a:t>Oliver Din (White Bear Lake Restoration Association). </a:t>
            </a:r>
            <a:r>
              <a:rPr lang="en-US" sz="1600" dirty="0" smtClean="0"/>
              <a:t>Used </a:t>
            </a:r>
            <a:r>
              <a:rPr lang="en-US" sz="1600" dirty="0"/>
              <a:t>with permission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Slide 11. left Image: </a:t>
            </a:r>
            <a:r>
              <a:rPr lang="en-US" sz="1600" dirty="0"/>
              <a:t>created by author. Data from MN DNR, </a:t>
            </a:r>
            <a:r>
              <a:rPr lang="en-US" sz="1600" dirty="0" smtClean="0"/>
              <a:t>2014. </a:t>
            </a:r>
            <a:br>
              <a:rPr lang="en-US" sz="1600" dirty="0" smtClean="0"/>
            </a:br>
            <a:r>
              <a:rPr lang="en-US" sz="1600" dirty="0" smtClean="0"/>
              <a:t>right image: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www.dnr.state.mn.us/lakefind/showlevel.html?downum=82016700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Slides 12-15. </a:t>
            </a:r>
            <a:r>
              <a:rPr lang="en-US" sz="1600" dirty="0"/>
              <a:t>USGS, Scientific Investigations Report 2013–5044.</a:t>
            </a:r>
          </a:p>
          <a:p>
            <a:r>
              <a:rPr lang="en-US" sz="1600" dirty="0" smtClean="0"/>
              <a:t>Slide 16. </a:t>
            </a:r>
            <a:r>
              <a:rPr lang="en-US" sz="1600" dirty="0"/>
              <a:t>created by author. Data from Minnesota climatology working group, 2015</a:t>
            </a:r>
          </a:p>
          <a:p>
            <a:r>
              <a:rPr lang="en-US" sz="1600" dirty="0" smtClean="0"/>
              <a:t>Slide 17. left image: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metrocouncil.org/Wastewater-Water/Publications-And-Resources/WATER-SUPPLY-PLANNING/Feasibility-Assessment-of-Approaches-to-Water-Sust.aspx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Right image: </a:t>
            </a:r>
            <a:r>
              <a:rPr lang="en-US" sz="1600" dirty="0"/>
              <a:t>created by author. Data from MN DNR, </a:t>
            </a:r>
            <a:r>
              <a:rPr lang="en-US" sz="1600" dirty="0" smtClean="0"/>
              <a:t>2012</a:t>
            </a:r>
          </a:p>
          <a:p>
            <a:r>
              <a:rPr lang="en-US" sz="1600" dirty="0" smtClean="0"/>
              <a:t>Slide 18. </a:t>
            </a:r>
            <a:r>
              <a:rPr lang="en-US" sz="1600" dirty="0"/>
              <a:t>created by author. Data from State Geodatabase for Minnesota (</a:t>
            </a:r>
            <a:r>
              <a:rPr lang="en-US" sz="1600" dirty="0">
                <a:hlinkClick r:id="rId4"/>
              </a:rPr>
              <a:t>https://catalog.data.gov</a:t>
            </a:r>
            <a:r>
              <a:rPr lang="en-US" sz="1600" dirty="0" smtClean="0"/>
              <a:t>) </a:t>
            </a:r>
          </a:p>
          <a:p>
            <a:r>
              <a:rPr lang="en-US" sz="1600" dirty="0" smtClean="0"/>
              <a:t>slide 19. </a:t>
            </a:r>
            <a:r>
              <a:rPr lang="en-US" sz="1600" dirty="0"/>
              <a:t>created by author. Data from MN DNR, 2012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297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48" y="215443"/>
            <a:ext cx="9165829" cy="63947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471" y="352035"/>
            <a:ext cx="2730677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7" name="Rectangle 6"/>
          <p:cNvSpPr/>
          <p:nvPr/>
        </p:nvSpPr>
        <p:spPr>
          <a:xfrm>
            <a:off x="9225481" y="6569150"/>
            <a:ext cx="293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i="1" dirty="0"/>
              <a:t>: Google Earth, accessed 10/12/2016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216842" y="1836066"/>
            <a:ext cx="258756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Original shoreline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4673" y="4593859"/>
            <a:ext cx="21194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New shoreline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71564" y="2871387"/>
            <a:ext cx="9941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5744" y="3979774"/>
            <a:ext cx="211947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dropoff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3942827" y="2225008"/>
            <a:ext cx="604007" cy="518192"/>
          </a:xfrm>
          <a:prstGeom prst="bentConnector3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5469033" y="4992153"/>
            <a:ext cx="604007" cy="518192"/>
          </a:xfrm>
          <a:prstGeom prst="bentConnector3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>
            <a:off x="7625593" y="4311483"/>
            <a:ext cx="1125752" cy="46434"/>
          </a:xfrm>
          <a:prstGeom prst="bent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>
            <a:off x="5841330" y="4302844"/>
            <a:ext cx="632745" cy="315828"/>
          </a:xfrm>
          <a:prstGeom prst="bent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5400000">
            <a:off x="6902719" y="3120400"/>
            <a:ext cx="308900" cy="275951"/>
          </a:xfrm>
          <a:prstGeom prst="bentConnector3">
            <a:avLst>
              <a:gd name="adj1" fmla="val -7031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8" y="2895310"/>
            <a:ext cx="4133553" cy="33731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7288" y="239575"/>
            <a:ext cx="2730677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Shoreline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76786" y="6268466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09" y="760926"/>
            <a:ext cx="7682631" cy="5101747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flipV="1">
            <a:off x="3645074" y="3231716"/>
            <a:ext cx="1490597" cy="1027133"/>
          </a:xfrm>
          <a:prstGeom prst="bentConnector3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613301" y="5880748"/>
            <a:ext cx="5555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Photo credit: </a:t>
            </a:r>
            <a:r>
              <a:rPr lang="en-US" sz="1200" dirty="0"/>
              <a:t>Oliver Din (White Bear Lake Restoration Association). Used with permission.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288" y="6288585"/>
            <a:ext cx="4253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Photo credit: </a:t>
            </a:r>
            <a:r>
              <a:rPr lang="en-US" sz="1200" dirty="0"/>
              <a:t>Oliver Din (White Bear Lake Restoration Association). </a:t>
            </a:r>
            <a:br>
              <a:rPr lang="en-US" sz="1200" dirty="0"/>
            </a:br>
            <a:r>
              <a:rPr lang="en-US" sz="1200" dirty="0"/>
              <a:t>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6558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77" y="-40333"/>
            <a:ext cx="97536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25641" y="6343621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Southeast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8172" y="6534314"/>
            <a:ext cx="5555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Photo credit: </a:t>
            </a:r>
            <a:r>
              <a:rPr lang="en-US" sz="1200" dirty="0"/>
              <a:t>Oliver Din (White Bear Lake Restoration Association). Used with permission.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288" y="239575"/>
            <a:ext cx="2730677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Shoreline</a:t>
            </a:r>
          </a:p>
        </p:txBody>
      </p:sp>
    </p:spTree>
    <p:extLst>
      <p:ext uri="{BB962C8B-B14F-4D97-AF65-F5344CB8AC3E}">
        <p14:creationId xmlns:p14="http://schemas.microsoft.com/office/powerpoint/2010/main" val="8355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42" y="339638"/>
            <a:ext cx="9302663" cy="617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23320" y="620583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South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8172" y="6534314"/>
            <a:ext cx="5555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Photo credit: </a:t>
            </a:r>
            <a:r>
              <a:rPr lang="en-US" sz="1200" dirty="0"/>
              <a:t>Oliver Din (White Bear Lake Restoration Association). Used with permission.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288" y="239575"/>
            <a:ext cx="2730677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Shoreline</a:t>
            </a:r>
          </a:p>
        </p:txBody>
      </p:sp>
    </p:spTree>
    <p:extLst>
      <p:ext uri="{BB962C8B-B14F-4D97-AF65-F5344CB8AC3E}">
        <p14:creationId xmlns:p14="http://schemas.microsoft.com/office/powerpoint/2010/main" val="21081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12" y="273192"/>
            <a:ext cx="9440449" cy="626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25641" y="6205835"/>
            <a:ext cx="138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Southwest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8172" y="6534314"/>
            <a:ext cx="5555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Photo credit: </a:t>
            </a:r>
            <a:r>
              <a:rPr lang="en-US" sz="1200" dirty="0"/>
              <a:t>Oliver Din (White Bear Lake Restoration Association). Used with permission.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288" y="239575"/>
            <a:ext cx="2730677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Shoreline</a:t>
            </a:r>
          </a:p>
        </p:txBody>
      </p:sp>
    </p:spTree>
    <p:extLst>
      <p:ext uri="{BB962C8B-B14F-4D97-AF65-F5344CB8AC3E}">
        <p14:creationId xmlns:p14="http://schemas.microsoft.com/office/powerpoint/2010/main" val="330331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38" y="285816"/>
            <a:ext cx="9478027" cy="6294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89104" y="6205835"/>
            <a:ext cx="80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8172" y="6534314"/>
            <a:ext cx="5555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Photo credit: </a:t>
            </a:r>
            <a:r>
              <a:rPr lang="en-US" sz="1200" dirty="0"/>
              <a:t>Oliver Din (White Bear Lake Restoration Association). Used with permission.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288" y="239575"/>
            <a:ext cx="2730677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Shoreline</a:t>
            </a:r>
          </a:p>
        </p:txBody>
      </p:sp>
    </p:spTree>
    <p:extLst>
      <p:ext uri="{BB962C8B-B14F-4D97-AF65-F5344CB8AC3E}">
        <p14:creationId xmlns:p14="http://schemas.microsoft.com/office/powerpoint/2010/main" val="111993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90" y="306856"/>
            <a:ext cx="9377819" cy="6227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9104" y="6205835"/>
            <a:ext cx="80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8172" y="6534314"/>
            <a:ext cx="5555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Photo credit: </a:t>
            </a:r>
            <a:r>
              <a:rPr lang="en-US" sz="1200" dirty="0"/>
              <a:t>Oliver Din (White Bear Lake Restoration Association). Used with permission.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288" y="239575"/>
            <a:ext cx="2730677" cy="521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Shoreline</a:t>
            </a:r>
          </a:p>
        </p:txBody>
      </p:sp>
    </p:spTree>
    <p:extLst>
      <p:ext uri="{BB962C8B-B14F-4D97-AF65-F5344CB8AC3E}">
        <p14:creationId xmlns:p14="http://schemas.microsoft.com/office/powerpoint/2010/main" val="2419217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0</TotalTime>
  <Words>419</Words>
  <Application>Microsoft Office PowerPoint</Application>
  <PresentationFormat>Custom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White Bear Lake:</vt:lpstr>
      <vt:lpstr>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2016-11-07T16:26:15Z</dcterms:created>
  <dcterms:modified xsi:type="dcterms:W3CDTF">2018-02-20T02:02:52Z</dcterms:modified>
</cp:coreProperties>
</file>