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77" y="-48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9911" y="405638"/>
            <a:ext cx="6504177" cy="1132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00088"/>
            <a:ext cx="8072119" cy="4338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7/12/2016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257" y="6465214"/>
            <a:ext cx="2063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2.0)" TargetMode="External"/><Relationship Id="rId7" Type="http://schemas.openxmlformats.org/officeDocument/2006/relationships/hyperlink" Target="http://creativecommons.org/licenses/by-sa/2.5)" TargetMode="External"/><Relationship Id="rId2" Type="http://schemas.openxmlformats.org/officeDocument/2006/relationships/hyperlink" Target="http://creativecommons.org/licenses/by/4.0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5)" TargetMode="External"/><Relationship Id="rId5" Type="http://schemas.openxmlformats.org/officeDocument/2006/relationships/hyperlink" Target="http://creativecommons.org/licenses/by-sa/3.0/)" TargetMode="External"/><Relationship Id="rId4" Type="http://schemas.openxmlformats.org/officeDocument/2006/relationships/hyperlink" Target="http://www.gnu.org/copyleft/fdl.html)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44794" y="4503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aseline="30000" dirty="0">
                <a:latin typeface="Monotype Corsiva" panose="03010101010201010101" pitchFamily="66" charset="0"/>
              </a:rPr>
              <a:t>by </a:t>
            </a:r>
          </a:p>
          <a:p>
            <a:r>
              <a:rPr lang="en-US" baseline="30000" dirty="0" err="1"/>
              <a:t>Akasha</a:t>
            </a:r>
            <a:r>
              <a:rPr lang="en-US" baseline="30000" dirty="0"/>
              <a:t> M. </a:t>
            </a:r>
            <a:r>
              <a:rPr lang="en-US" baseline="30000" dirty="0" err="1"/>
              <a:t>Faist</a:t>
            </a:r>
            <a:r>
              <a:rPr lang="en-US" baseline="30000" dirty="0"/>
              <a:t/>
            </a:r>
            <a:br>
              <a:rPr lang="en-US" baseline="30000" dirty="0"/>
            </a:br>
            <a:r>
              <a:rPr lang="en-US" baseline="30000" dirty="0"/>
              <a:t>Department of Ecology and Evolutionary Biology</a:t>
            </a:r>
            <a:br>
              <a:rPr lang="en-US" baseline="30000" dirty="0"/>
            </a:br>
            <a:r>
              <a:rPr lang="en-US" baseline="30000" dirty="0"/>
              <a:t>University of Colorado, Boulder, CO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794" y="578085"/>
            <a:ext cx="3930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/>
              <a:t>NATIONAL CENTER FOR CASE STUDY TEACHING IN SCIENCE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400" y="1371600"/>
            <a:ext cx="8183790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200" b="1" baseline="30000" dirty="0"/>
              <a:t>Grazing in Vernal Pools</a:t>
            </a:r>
            <a:r>
              <a:rPr lang="en-US" sz="6200" b="1" baseline="30000" dirty="0" smtClean="0"/>
              <a:t>:</a:t>
            </a:r>
          </a:p>
          <a:p>
            <a:r>
              <a:rPr lang="en-US" sz="6200" b="1" baseline="30000" dirty="0"/>
              <a:t>Restoration Management </a:t>
            </a:r>
            <a:r>
              <a:rPr lang="en-US" sz="6200" b="1" baseline="30000" dirty="0" smtClean="0"/>
              <a:t>Decisions</a:t>
            </a:r>
          </a:p>
          <a:p>
            <a:endParaRPr lang="en-US" b="1" baseline="30000" dirty="0"/>
          </a:p>
        </p:txBody>
      </p:sp>
      <p:sp>
        <p:nvSpPr>
          <p:cNvPr id="24" name="Rectangle 23"/>
          <p:cNvSpPr/>
          <p:nvPr/>
        </p:nvSpPr>
        <p:spPr>
          <a:xfrm>
            <a:off x="568788" y="2973620"/>
            <a:ext cx="3001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Day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Presentation</a:t>
            </a:r>
          </a:p>
        </p:txBody>
      </p:sp>
      <p:sp>
        <p:nvSpPr>
          <p:cNvPr id="7" name="object 4"/>
          <p:cNvSpPr/>
          <p:nvPr/>
        </p:nvSpPr>
        <p:spPr>
          <a:xfrm>
            <a:off x="3962400" y="2743200"/>
            <a:ext cx="44704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69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26957" y="6465214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911" y="405638"/>
            <a:ext cx="6504177" cy="677108"/>
          </a:xfrm>
        </p:spPr>
        <p:txBody>
          <a:bodyPr/>
          <a:lstStyle/>
          <a:p>
            <a:pPr algn="ctr"/>
            <a:r>
              <a:rPr lang="en-US" sz="4400" b="0" dirty="0" smtClean="0"/>
              <a:t>Learning Journal Entry</a:t>
            </a:r>
            <a:endParaRPr lang="en-US" sz="4400" b="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468373"/>
            <a:ext cx="7643495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Learning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goals:</a:t>
            </a:r>
            <a:endParaRPr sz="3200" dirty="0">
              <a:latin typeface="Calibri"/>
              <a:cs typeface="Calibri"/>
            </a:endParaRPr>
          </a:p>
          <a:p>
            <a:pPr marL="12700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400" spc="-5" dirty="0" smtClean="0">
                <a:latin typeface="Calibri"/>
                <a:cs typeface="Calibri"/>
              </a:rPr>
              <a:t>Use </a:t>
            </a:r>
            <a:r>
              <a:rPr sz="2400" spc="-5" dirty="0">
                <a:latin typeface="Calibri"/>
                <a:cs typeface="Calibri"/>
              </a:rPr>
              <a:t>evidence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construct </a:t>
            </a:r>
            <a:r>
              <a:rPr sz="2400" spc="-5" dirty="0">
                <a:latin typeface="Calibri"/>
                <a:cs typeface="Calibri"/>
              </a:rPr>
              <a:t>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argument</a:t>
            </a:r>
            <a:r>
              <a:rPr sz="2400" spc="-10" dirty="0" smtClean="0">
                <a:latin typeface="Calibri"/>
                <a:cs typeface="Calibri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2700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400" spc="-10" dirty="0" smtClean="0">
                <a:latin typeface="Calibri"/>
                <a:cs typeface="Calibri"/>
              </a:rPr>
              <a:t>Compare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20" dirty="0">
                <a:latin typeface="Calibri"/>
                <a:cs typeface="Calibri"/>
              </a:rPr>
              <a:t>contrast </a:t>
            </a:r>
            <a:r>
              <a:rPr sz="2400" spc="-10" dirty="0">
                <a:latin typeface="Calibri"/>
                <a:cs typeface="Calibri"/>
              </a:rPr>
              <a:t>ecological </a:t>
            </a:r>
            <a:r>
              <a:rPr sz="2400" spc="-5" dirty="0">
                <a:latin typeface="Calibri"/>
                <a:cs typeface="Calibri"/>
              </a:rPr>
              <a:t>studies </a:t>
            </a:r>
            <a:r>
              <a:rPr sz="2400" dirty="0">
                <a:latin typeface="Calibri"/>
                <a:cs typeface="Calibri"/>
              </a:rPr>
              <a:t>in 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similar</a:t>
            </a:r>
            <a:r>
              <a:rPr lang="en-US" sz="2400" spc="-5" dirty="0" smtClean="0">
                <a:latin typeface="Calibri"/>
                <a:cs typeface="Calibri"/>
              </a:rPr>
              <a:t> </a:t>
            </a:r>
            <a:r>
              <a:rPr sz="2400" spc="-25" dirty="0" smtClean="0">
                <a:latin typeface="Calibri"/>
                <a:cs typeface="Calibri"/>
              </a:rPr>
              <a:t>system </a:t>
            </a:r>
            <a:r>
              <a:rPr sz="2400" dirty="0">
                <a:latin typeface="Calibri"/>
                <a:cs typeface="Calibri"/>
              </a:rPr>
              <a:t>with a </a:t>
            </a:r>
            <a:r>
              <a:rPr sz="2400" spc="-5" dirty="0">
                <a:latin typeface="Calibri"/>
                <a:cs typeface="Calibri"/>
              </a:rPr>
              <a:t>similar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question.</a:t>
            </a:r>
            <a:endParaRPr sz="2400" dirty="0">
              <a:latin typeface="Calibri"/>
              <a:cs typeface="Calibri"/>
            </a:endParaRPr>
          </a:p>
          <a:p>
            <a:pPr marL="12700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400" spc="-5" dirty="0" smtClean="0">
                <a:latin typeface="Calibri"/>
                <a:cs typeface="Calibri"/>
              </a:rPr>
              <a:t>Use </a:t>
            </a:r>
            <a:r>
              <a:rPr sz="2400" spc="-5" dirty="0">
                <a:latin typeface="Calibri"/>
                <a:cs typeface="Calibri"/>
              </a:rPr>
              <a:t>vernal </a:t>
            </a:r>
            <a:r>
              <a:rPr sz="2400" spc="-10" dirty="0">
                <a:latin typeface="Calibri"/>
                <a:cs typeface="Calibri"/>
              </a:rPr>
              <a:t>pool ecological relationships </a:t>
            </a:r>
            <a:r>
              <a:rPr sz="2400" spc="-2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help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spc="-20" dirty="0" smtClean="0">
                <a:latin typeface="Calibri"/>
                <a:cs typeface="Calibri"/>
              </a:rPr>
              <a:t>make</a:t>
            </a:r>
            <a:r>
              <a:rPr lang="en-US" sz="2400" spc="-20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land </a:t>
            </a:r>
            <a:r>
              <a:rPr sz="2400" spc="-5" dirty="0">
                <a:latin typeface="Calibri"/>
                <a:cs typeface="Calibri"/>
              </a:rPr>
              <a:t>management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decisions.</a:t>
            </a:r>
            <a:endParaRPr sz="2400" dirty="0">
              <a:latin typeface="Calibri"/>
              <a:cs typeface="Calibri"/>
            </a:endParaRPr>
          </a:p>
          <a:p>
            <a:pPr marL="12700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sz="2400" spc="-5" dirty="0" smtClean="0">
                <a:latin typeface="Calibri"/>
                <a:cs typeface="Calibri"/>
              </a:rPr>
              <a:t>Identify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work through </a:t>
            </a:r>
            <a:r>
              <a:rPr sz="2400" spc="-5" dirty="0">
                <a:latin typeface="Calibri"/>
                <a:cs typeface="Calibri"/>
              </a:rPr>
              <a:t>biases </a:t>
            </a:r>
            <a:r>
              <a:rPr sz="2400" spc="-2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reach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a</a:t>
            </a: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management</a:t>
            </a:r>
            <a:r>
              <a:rPr sz="2400" spc="-8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decision.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911" y="405638"/>
            <a:ext cx="6504177" cy="747256"/>
          </a:xfrm>
          <a:prstGeom prst="rect">
            <a:avLst/>
          </a:prstGeom>
        </p:spPr>
        <p:txBody>
          <a:bodyPr vert="horz" wrap="square" lIns="0" tIns="69469" rIns="0" bIns="0" rtlCol="0">
            <a:spAutoFit/>
          </a:bodyPr>
          <a:lstStyle/>
          <a:p>
            <a:pPr marL="838835">
              <a:lnSpc>
                <a:spcPct val="100000"/>
              </a:lnSpc>
            </a:pPr>
            <a:r>
              <a:rPr sz="4400" b="0" spc="-5" dirty="0">
                <a:latin typeface="Calibri"/>
                <a:cs typeface="Calibri"/>
              </a:rPr>
              <a:t>Things </a:t>
            </a:r>
            <a:r>
              <a:rPr sz="4400" b="0" spc="-20" dirty="0">
                <a:latin typeface="Calibri"/>
                <a:cs typeface="Calibri"/>
              </a:rPr>
              <a:t>to </a:t>
            </a:r>
            <a:r>
              <a:rPr lang="en-US" sz="4400" b="0" dirty="0" smtClean="0">
                <a:latin typeface="Calibri"/>
                <a:cs typeface="Calibri"/>
              </a:rPr>
              <a:t>T</a:t>
            </a:r>
            <a:r>
              <a:rPr sz="4400" b="0" dirty="0" smtClean="0">
                <a:latin typeface="Calibri"/>
                <a:cs typeface="Calibri"/>
              </a:rPr>
              <a:t>hink</a:t>
            </a:r>
            <a:r>
              <a:rPr sz="4400" b="0" spc="-20" dirty="0" smtClean="0">
                <a:latin typeface="Calibri"/>
                <a:cs typeface="Calibri"/>
              </a:rPr>
              <a:t> </a:t>
            </a:r>
            <a:r>
              <a:rPr lang="en-US" sz="4400" b="0" dirty="0" smtClean="0">
                <a:latin typeface="Calibri"/>
                <a:cs typeface="Calibri"/>
              </a:rPr>
              <a:t>A</a:t>
            </a:r>
            <a:r>
              <a:rPr sz="4400" b="0" dirty="0" smtClean="0">
                <a:latin typeface="Calibri"/>
                <a:cs typeface="Calibri"/>
              </a:rPr>
              <a:t>bout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800" y="1692275"/>
            <a:ext cx="7424420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sz="3000" spc="-5" dirty="0">
                <a:latin typeface="Calibri"/>
                <a:cs typeface="Calibri"/>
              </a:rPr>
              <a:t>Land </a:t>
            </a:r>
            <a:r>
              <a:rPr sz="3000" spc="-10" dirty="0">
                <a:latin typeface="Calibri"/>
                <a:cs typeface="Calibri"/>
              </a:rPr>
              <a:t>management </a:t>
            </a:r>
            <a:r>
              <a:rPr sz="3000" spc="-5" dirty="0">
                <a:latin typeface="Calibri"/>
                <a:cs typeface="Calibri"/>
              </a:rPr>
              <a:t>decisions </a:t>
            </a:r>
            <a:r>
              <a:rPr sz="3000" spc="-15" dirty="0">
                <a:latin typeface="Calibri"/>
                <a:cs typeface="Calibri"/>
              </a:rPr>
              <a:t>are </a:t>
            </a:r>
            <a:r>
              <a:rPr sz="3000" spc="-20" dirty="0">
                <a:latin typeface="Calibri"/>
                <a:cs typeface="Calibri"/>
              </a:rPr>
              <a:t>rarely </a:t>
            </a:r>
            <a:r>
              <a:rPr lang="en-US" sz="3000" dirty="0" smtClean="0">
                <a:latin typeface="Calibri"/>
                <a:cs typeface="Calibri"/>
              </a:rPr>
              <a:t>straight forward</a:t>
            </a:r>
            <a:r>
              <a:rPr sz="3000" spc="-50" dirty="0" smtClean="0">
                <a:latin typeface="Calibri"/>
                <a:cs typeface="Calibri"/>
              </a:rPr>
              <a:t>.</a:t>
            </a:r>
            <a:endParaRPr sz="3700" dirty="0">
              <a:latin typeface="Times New Roman"/>
              <a:cs typeface="Times New Roman"/>
            </a:endParaRPr>
          </a:p>
          <a:p>
            <a:pPr marL="469900" marR="1034415" indent="-457200">
              <a:lnSpc>
                <a:spcPts val="288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sz="3000" spc="-15" dirty="0">
                <a:latin typeface="Calibri"/>
                <a:cs typeface="Calibri"/>
              </a:rPr>
              <a:t>Ecological </a:t>
            </a:r>
            <a:r>
              <a:rPr sz="3000" spc="-10" dirty="0">
                <a:latin typeface="Calibri"/>
                <a:cs typeface="Calibri"/>
              </a:rPr>
              <a:t>studies can </a:t>
            </a:r>
            <a:r>
              <a:rPr sz="3000" spc="-5" dirty="0">
                <a:latin typeface="Calibri"/>
                <a:cs typeface="Calibri"/>
              </a:rPr>
              <a:t>be conflicting, but </a:t>
            </a:r>
            <a:r>
              <a:rPr sz="3000" spc="-10" dirty="0">
                <a:latin typeface="Calibri"/>
                <a:cs typeface="Calibri"/>
              </a:rPr>
              <a:t>still </a:t>
            </a:r>
            <a:r>
              <a:rPr sz="3000" spc="-20" dirty="0" smtClean="0">
                <a:latin typeface="Calibri"/>
                <a:cs typeface="Calibri"/>
              </a:rPr>
              <a:t>relevant.</a:t>
            </a:r>
            <a:endParaRPr sz="3750" dirty="0">
              <a:latin typeface="Times New Roman"/>
              <a:cs typeface="Times New Roman"/>
            </a:endParaRPr>
          </a:p>
          <a:p>
            <a:pPr marL="469900" marR="246379" indent="-457200">
              <a:lnSpc>
                <a:spcPts val="288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sz="3000" spc="-20" dirty="0">
                <a:latin typeface="Calibri"/>
                <a:cs typeface="Calibri"/>
              </a:rPr>
              <a:t>Personal </a:t>
            </a:r>
            <a:r>
              <a:rPr sz="3000" spc="-5" dirty="0">
                <a:latin typeface="Calibri"/>
                <a:cs typeface="Calibri"/>
              </a:rPr>
              <a:t>biases </a:t>
            </a:r>
            <a:r>
              <a:rPr sz="3000" spc="-10" dirty="0">
                <a:latin typeface="Calibri"/>
                <a:cs typeface="Calibri"/>
              </a:rPr>
              <a:t>can </a:t>
            </a:r>
            <a:r>
              <a:rPr sz="3000" spc="-15" dirty="0">
                <a:latin typeface="Calibri"/>
                <a:cs typeface="Calibri"/>
              </a:rPr>
              <a:t>search </a:t>
            </a:r>
            <a:r>
              <a:rPr sz="3000" spc="-5" dirty="0">
                <a:latin typeface="Calibri"/>
                <a:cs typeface="Calibri"/>
              </a:rPr>
              <a:t>out </a:t>
            </a:r>
            <a:r>
              <a:rPr sz="3000" spc="-10" dirty="0">
                <a:latin typeface="Calibri"/>
                <a:cs typeface="Calibri"/>
              </a:rPr>
              <a:t>what they </a:t>
            </a:r>
            <a:r>
              <a:rPr sz="3000" spc="-20" dirty="0">
                <a:latin typeface="Calibri"/>
                <a:cs typeface="Calibri"/>
              </a:rPr>
              <a:t>want </a:t>
            </a:r>
            <a:r>
              <a:rPr sz="3000" spc="-15" dirty="0">
                <a:latin typeface="Calibri"/>
                <a:cs typeface="Calibri"/>
              </a:rPr>
              <a:t>to  </a:t>
            </a:r>
            <a:r>
              <a:rPr sz="3000" spc="-5" dirty="0">
                <a:latin typeface="Calibri"/>
                <a:cs typeface="Calibri"/>
              </a:rPr>
              <a:t>see</a:t>
            </a:r>
            <a:r>
              <a:rPr sz="3000" spc="-5" dirty="0" smtClean="0">
                <a:latin typeface="Calibri"/>
                <a:cs typeface="Calibri"/>
              </a:rPr>
              <a:t>.</a:t>
            </a:r>
            <a:endParaRPr sz="3750" dirty="0">
              <a:latin typeface="Times New Roman"/>
              <a:cs typeface="Times New Roman"/>
            </a:endParaRPr>
          </a:p>
          <a:p>
            <a:pPr marL="469900" marR="100330" indent="-457200">
              <a:lnSpc>
                <a:spcPts val="288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sz="3000" dirty="0">
                <a:latin typeface="Calibri"/>
                <a:cs typeface="Calibri"/>
              </a:rPr>
              <a:t>It is </a:t>
            </a:r>
            <a:r>
              <a:rPr sz="3000" spc="-5" dirty="0">
                <a:latin typeface="Calibri"/>
                <a:cs typeface="Calibri"/>
              </a:rPr>
              <a:t>our </a:t>
            </a:r>
            <a:r>
              <a:rPr sz="3000" dirty="0">
                <a:latin typeface="Calibri"/>
                <a:cs typeface="Calibri"/>
              </a:rPr>
              <a:t>job as </a:t>
            </a:r>
            <a:r>
              <a:rPr sz="3000" spc="-10" dirty="0">
                <a:latin typeface="Calibri"/>
                <a:cs typeface="Calibri"/>
              </a:rPr>
              <a:t>scientists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5" dirty="0">
                <a:latin typeface="Calibri"/>
                <a:cs typeface="Calibri"/>
              </a:rPr>
              <a:t>pick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best </a:t>
            </a:r>
            <a:r>
              <a:rPr sz="3000" spc="-5" dirty="0">
                <a:latin typeface="Calibri"/>
                <a:cs typeface="Calibri"/>
              </a:rPr>
              <a:t>option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for </a:t>
            </a:r>
            <a:r>
              <a:rPr sz="3000" spc="-5" dirty="0" smtClean="0">
                <a:latin typeface="Calibri"/>
                <a:cs typeface="Calibri"/>
              </a:rPr>
              <a:t>our </a:t>
            </a:r>
            <a:r>
              <a:rPr sz="3000" spc="-10" dirty="0" smtClean="0">
                <a:latin typeface="Calibri"/>
                <a:cs typeface="Calibri"/>
              </a:rPr>
              <a:t>goal</a:t>
            </a:r>
            <a:r>
              <a:rPr sz="3000" spc="-10" dirty="0">
                <a:latin typeface="Calibri"/>
                <a:cs typeface="Calibri"/>
              </a:rPr>
              <a:t>.</a:t>
            </a:r>
            <a:endParaRPr sz="3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0450" y="5851956"/>
            <a:ext cx="163957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latin typeface="Calibri"/>
                <a:cs typeface="Calibri"/>
              </a:rPr>
              <a:t>Th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-10" dirty="0">
                <a:latin typeface="Calibri"/>
                <a:cs typeface="Calibri"/>
              </a:rPr>
              <a:t>n</a:t>
            </a:r>
            <a:r>
              <a:rPr sz="4000" spc="-40" dirty="0">
                <a:latin typeface="Calibri"/>
                <a:cs typeface="Calibri"/>
              </a:rPr>
              <a:t>k</a:t>
            </a:r>
            <a:r>
              <a:rPr sz="4000" spc="-10" dirty="0">
                <a:latin typeface="Calibri"/>
                <a:cs typeface="Calibri"/>
              </a:rPr>
              <a:t>s!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5905" y="533400"/>
            <a:ext cx="6798945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911" y="405638"/>
            <a:ext cx="6504177" cy="815992"/>
          </a:xfrm>
          <a:prstGeom prst="rect">
            <a:avLst/>
          </a:prstGeom>
        </p:spPr>
        <p:txBody>
          <a:bodyPr vert="horz" wrap="square" lIns="0" tIns="137540" rIns="0" bIns="0" rtlCol="0">
            <a:spAutoFit/>
          </a:bodyPr>
          <a:lstStyle/>
          <a:p>
            <a:pPr marL="1954530">
              <a:lnSpc>
                <a:spcPct val="100000"/>
              </a:lnSpc>
            </a:pPr>
            <a:r>
              <a:rPr sz="4400" b="0" spc="-10" dirty="0"/>
              <a:t>Image</a:t>
            </a:r>
            <a:r>
              <a:rPr sz="4400" b="0" spc="-85" dirty="0"/>
              <a:t> </a:t>
            </a:r>
            <a:r>
              <a:rPr sz="4400" b="0" spc="-10" dirty="0"/>
              <a:t>Credits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0088"/>
            <a:ext cx="8005445" cy="433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701665">
              <a:lnSpc>
                <a:spcPct val="120200"/>
              </a:lnSpc>
            </a:pPr>
            <a:r>
              <a:rPr sz="1200" u="sng" spc="-5" dirty="0">
                <a:latin typeface="Calibri"/>
                <a:cs typeface="Calibri"/>
              </a:rPr>
              <a:t>Slide </a:t>
            </a:r>
            <a:r>
              <a:rPr sz="1200" u="sng" dirty="0">
                <a:latin typeface="Calibri"/>
                <a:cs typeface="Calibri"/>
              </a:rPr>
              <a:t>1: </a:t>
            </a:r>
            <a:r>
              <a:rPr sz="1200" spc="-5" dirty="0">
                <a:latin typeface="Calibri"/>
                <a:cs typeface="Calibri"/>
              </a:rPr>
              <a:t>Photo credit: Akasha </a:t>
            </a:r>
            <a:r>
              <a:rPr sz="1200" spc="-15" dirty="0">
                <a:latin typeface="Calibri"/>
                <a:cs typeface="Calibri"/>
              </a:rPr>
              <a:t>Faist  </a:t>
            </a:r>
            <a:r>
              <a:rPr sz="1200" u="sng" spc="-5" dirty="0">
                <a:latin typeface="Calibri"/>
                <a:cs typeface="Calibri"/>
              </a:rPr>
              <a:t>Slide </a:t>
            </a:r>
            <a:r>
              <a:rPr sz="1200" u="sng" dirty="0">
                <a:latin typeface="Calibri"/>
                <a:cs typeface="Calibri"/>
              </a:rPr>
              <a:t>2: </a:t>
            </a:r>
            <a:r>
              <a:rPr sz="1200" spc="-5" dirty="0">
                <a:latin typeface="Calibri"/>
                <a:cs typeface="Calibri"/>
              </a:rPr>
              <a:t>Photo credit: Sharon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Collinge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sz="1200" spc="-5" dirty="0">
                <a:latin typeface="Calibri"/>
                <a:cs typeface="Calibri"/>
              </a:rPr>
              <a:t>Slide </a:t>
            </a:r>
            <a:r>
              <a:rPr sz="1200" dirty="0">
                <a:latin typeface="Calibri"/>
                <a:cs typeface="Calibri"/>
              </a:rPr>
              <a:t>3: </a:t>
            </a:r>
            <a:r>
              <a:rPr sz="1200" spc="-50" dirty="0">
                <a:latin typeface="Calibri"/>
                <a:cs typeface="Calibri"/>
              </a:rPr>
              <a:t>“A </a:t>
            </a:r>
            <a:r>
              <a:rPr sz="1200" spc="-5" dirty="0">
                <a:latin typeface="Calibri"/>
                <a:cs typeface="Calibri"/>
              </a:rPr>
              <a:t>chemical Lecture </a:t>
            </a:r>
            <a:r>
              <a:rPr sz="1200" spc="-10" dirty="0">
                <a:latin typeface="Calibri"/>
                <a:cs typeface="Calibri"/>
              </a:rPr>
              <a:t>at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5" dirty="0">
                <a:latin typeface="Calibri"/>
                <a:cs typeface="Calibri"/>
              </a:rPr>
              <a:t>surrey institution” </a:t>
            </a:r>
            <a:r>
              <a:rPr sz="1200" dirty="0">
                <a:latin typeface="Calibri"/>
                <a:cs typeface="Calibri"/>
              </a:rPr>
              <a:t>See </a:t>
            </a:r>
            <a:r>
              <a:rPr sz="1200" spc="-5" dirty="0">
                <a:latin typeface="Calibri"/>
                <a:cs typeface="Calibri"/>
              </a:rPr>
              <a:t>page </a:t>
            </a:r>
            <a:r>
              <a:rPr sz="1200" spc="-10" dirty="0">
                <a:latin typeface="Calibri"/>
                <a:cs typeface="Calibri"/>
              </a:rPr>
              <a:t>for </a:t>
            </a:r>
            <a:r>
              <a:rPr sz="1200" dirty="0">
                <a:latin typeface="Calibri"/>
                <a:cs typeface="Calibri"/>
              </a:rPr>
              <a:t>author [CC </a:t>
            </a:r>
            <a:r>
              <a:rPr sz="1200" spc="-25" dirty="0">
                <a:latin typeface="Calibri"/>
                <a:cs typeface="Calibri"/>
              </a:rPr>
              <a:t>BY </a:t>
            </a:r>
            <a:r>
              <a:rPr sz="1200" dirty="0">
                <a:latin typeface="Calibri"/>
                <a:cs typeface="Calibri"/>
              </a:rPr>
              <a:t>4.0 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5" dirty="0">
                <a:latin typeface="Calibri"/>
                <a:cs typeface="Calibri"/>
                <a:hlinkClick r:id="rId2"/>
              </a:rPr>
              <a:t>http://creativecommons.org/licenses/by/4.0)]</a:t>
            </a:r>
            <a:r>
              <a:rPr sz="1200" spc="-5" dirty="0">
                <a:latin typeface="Calibri"/>
                <a:cs typeface="Calibri"/>
              </a:rPr>
              <a:t>, </a:t>
            </a:r>
            <a:r>
              <a:rPr sz="1200" dirty="0">
                <a:latin typeface="Calibri"/>
                <a:cs typeface="Calibri"/>
              </a:rPr>
              <a:t>via </a:t>
            </a:r>
            <a:r>
              <a:rPr sz="1200" spc="-5" dirty="0">
                <a:latin typeface="Calibri"/>
                <a:cs typeface="Calibri"/>
              </a:rPr>
              <a:t>Wikimedia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Commons.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sz="1200" spc="-5" dirty="0">
                <a:latin typeface="Calibri"/>
                <a:cs typeface="Calibri"/>
              </a:rPr>
              <a:t>https://upload.wikimedia.org/wikipedia/commons/5/5e/A_chemical_lecture_at_the_Surrey_Institution._Coloured_etchi_Wellco  </a:t>
            </a:r>
            <a:r>
              <a:rPr sz="1200" dirty="0">
                <a:latin typeface="Calibri"/>
                <a:cs typeface="Calibri"/>
              </a:rPr>
              <a:t>me_V0006722.jpg</a:t>
            </a:r>
            <a:endParaRPr sz="1200">
              <a:latin typeface="Calibri"/>
              <a:cs typeface="Calibri"/>
            </a:endParaRPr>
          </a:p>
          <a:p>
            <a:pPr marL="12700" marR="1866264">
              <a:lnSpc>
                <a:spcPct val="110100"/>
              </a:lnSpc>
              <a:spcBef>
                <a:spcPts val="140"/>
              </a:spcBef>
            </a:pPr>
            <a:r>
              <a:rPr sz="1200" u="sng" spc="-5" dirty="0">
                <a:latin typeface="Calibri"/>
                <a:cs typeface="Calibri"/>
              </a:rPr>
              <a:t>Slide </a:t>
            </a:r>
            <a:r>
              <a:rPr sz="1200" u="sng" dirty="0">
                <a:latin typeface="Calibri"/>
                <a:cs typeface="Calibri"/>
              </a:rPr>
              <a:t>5: </a:t>
            </a:r>
            <a:r>
              <a:rPr sz="1200" spc="-15" dirty="0">
                <a:latin typeface="Calibri"/>
                <a:cs typeface="Calibri"/>
              </a:rPr>
              <a:t>“Giraffe </a:t>
            </a:r>
            <a:r>
              <a:rPr sz="1200" spc="-5" dirty="0">
                <a:latin typeface="Calibri"/>
                <a:cs typeface="Calibri"/>
              </a:rPr>
              <a:t>markings” </a:t>
            </a:r>
            <a:r>
              <a:rPr sz="1200" spc="-10" dirty="0">
                <a:latin typeface="Calibri"/>
                <a:cs typeface="Calibri"/>
              </a:rPr>
              <a:t>By </a:t>
            </a:r>
            <a:r>
              <a:rPr sz="1200" dirty="0">
                <a:latin typeface="Calibri"/>
                <a:cs typeface="Calibri"/>
              </a:rPr>
              <a:t>Harlequeen </a:t>
            </a:r>
            <a:r>
              <a:rPr sz="1200" spc="-5" dirty="0">
                <a:latin typeface="Calibri"/>
                <a:cs typeface="Calibri"/>
              </a:rPr>
              <a:t>(originally posted to Flickr </a:t>
            </a:r>
            <a:r>
              <a:rPr sz="1200" dirty="0">
                <a:latin typeface="Calibri"/>
                <a:cs typeface="Calibri"/>
              </a:rPr>
              <a:t>as </a:t>
            </a:r>
            <a:r>
              <a:rPr sz="1200" spc="-10" dirty="0">
                <a:latin typeface="Calibri"/>
                <a:cs typeface="Calibri"/>
              </a:rPr>
              <a:t>Giraffe </a:t>
            </a:r>
            <a:r>
              <a:rPr sz="1200" spc="-5" dirty="0">
                <a:latin typeface="Calibri"/>
                <a:cs typeface="Calibri"/>
              </a:rPr>
              <a:t>markings) </a:t>
            </a:r>
            <a:r>
              <a:rPr sz="1200" dirty="0">
                <a:latin typeface="Calibri"/>
                <a:cs typeface="Calibri"/>
              </a:rPr>
              <a:t>[CC </a:t>
            </a:r>
            <a:r>
              <a:rPr sz="1200" spc="-25" dirty="0">
                <a:latin typeface="Calibri"/>
                <a:cs typeface="Calibri"/>
              </a:rPr>
              <a:t>BY </a:t>
            </a:r>
            <a:r>
              <a:rPr sz="1200" dirty="0">
                <a:latin typeface="Calibri"/>
                <a:cs typeface="Calibri"/>
              </a:rPr>
              <a:t>2.0 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5" dirty="0">
                <a:latin typeface="Calibri"/>
                <a:cs typeface="Calibri"/>
                <a:hlinkClick r:id="rId3"/>
              </a:rPr>
              <a:t>http://creativecommons.org/licenses/by/2.0)]</a:t>
            </a:r>
            <a:r>
              <a:rPr sz="1200" spc="-5" dirty="0">
                <a:latin typeface="Calibri"/>
                <a:cs typeface="Calibri"/>
              </a:rPr>
              <a:t>, </a:t>
            </a:r>
            <a:r>
              <a:rPr sz="1200" dirty="0">
                <a:latin typeface="Calibri"/>
                <a:cs typeface="Calibri"/>
              </a:rPr>
              <a:t>via </a:t>
            </a:r>
            <a:r>
              <a:rPr sz="1200" spc="-5" dirty="0">
                <a:latin typeface="Calibri"/>
                <a:cs typeface="Calibri"/>
              </a:rPr>
              <a:t>Wikimedia Commons;  https://upload.wikimedia.org/wikipedia/commons/8/8f/Giraffe_markings.jpg</a:t>
            </a:r>
            <a:endParaRPr sz="1200">
              <a:latin typeface="Calibri"/>
              <a:cs typeface="Calibri"/>
            </a:endParaRPr>
          </a:p>
          <a:p>
            <a:pPr marL="12700" marR="159385">
              <a:lnSpc>
                <a:spcPct val="100000"/>
              </a:lnSpc>
              <a:spcBef>
                <a:spcPts val="285"/>
              </a:spcBef>
            </a:pPr>
            <a:r>
              <a:rPr sz="1200" spc="-15" dirty="0">
                <a:latin typeface="Calibri"/>
                <a:cs typeface="Calibri"/>
              </a:rPr>
              <a:t>“Giraffa </a:t>
            </a:r>
            <a:r>
              <a:rPr sz="1200" spc="-5" dirty="0">
                <a:latin typeface="Calibri"/>
                <a:cs typeface="Calibri"/>
              </a:rPr>
              <a:t>camelopardalis antiquorum” </a:t>
            </a:r>
            <a:r>
              <a:rPr sz="1200" spc="-10" dirty="0">
                <a:latin typeface="Calibri"/>
                <a:cs typeface="Calibri"/>
              </a:rPr>
              <a:t>By </a:t>
            </a:r>
            <a:r>
              <a:rPr sz="1200" spc="-5" dirty="0">
                <a:latin typeface="Calibri"/>
                <a:cs typeface="Calibri"/>
              </a:rPr>
              <a:t>User:Mathae (Own work) </a:t>
            </a:r>
            <a:r>
              <a:rPr sz="1200" dirty="0">
                <a:latin typeface="Calibri"/>
                <a:cs typeface="Calibri"/>
              </a:rPr>
              <a:t>[GFDL </a:t>
            </a:r>
            <a:r>
              <a:rPr sz="1200" spc="-10" dirty="0">
                <a:latin typeface="Calibri"/>
                <a:cs typeface="Calibri"/>
              </a:rPr>
              <a:t>(</a:t>
            </a:r>
            <a:r>
              <a:rPr sz="1200" spc="-10" dirty="0">
                <a:latin typeface="Calibri"/>
                <a:cs typeface="Calibri"/>
                <a:hlinkClick r:id="rId4"/>
              </a:rPr>
              <a:t>http://www.gnu.org/copyleft/fdl.html),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CC-BY-SA-3.0  (</a:t>
            </a:r>
            <a:r>
              <a:rPr sz="1200" spc="-5" dirty="0">
                <a:latin typeface="Calibri"/>
                <a:cs typeface="Calibri"/>
                <a:hlinkClick r:id="rId5"/>
              </a:rPr>
              <a:t>http://creativecommons.org/licenses/by-sa/3.0/)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or </a:t>
            </a:r>
            <a:r>
              <a:rPr sz="1200" spc="-5" dirty="0">
                <a:latin typeface="Calibri"/>
                <a:cs typeface="Calibri"/>
              </a:rPr>
              <a:t>CC </a:t>
            </a:r>
            <a:r>
              <a:rPr sz="1200" spc="-25" dirty="0">
                <a:latin typeface="Calibri"/>
                <a:cs typeface="Calibri"/>
              </a:rPr>
              <a:t>BY </a:t>
            </a:r>
            <a:r>
              <a:rPr sz="1200" dirty="0">
                <a:latin typeface="Calibri"/>
                <a:cs typeface="Calibri"/>
              </a:rPr>
              <a:t>2.5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5" dirty="0">
                <a:latin typeface="Calibri"/>
                <a:cs typeface="Calibri"/>
                <a:hlinkClick r:id="rId6"/>
              </a:rPr>
              <a:t>http://creativecommons.org/licenses/by/2.5)</a:t>
            </a:r>
            <a:r>
              <a:rPr sz="1200" spc="-5" dirty="0">
                <a:latin typeface="Calibri"/>
                <a:cs typeface="Calibri"/>
              </a:rPr>
              <a:t>], </a:t>
            </a:r>
            <a:r>
              <a:rPr sz="1200" dirty="0">
                <a:latin typeface="Calibri"/>
                <a:cs typeface="Calibri"/>
              </a:rPr>
              <a:t>via </a:t>
            </a:r>
            <a:r>
              <a:rPr sz="1200" spc="-5" dirty="0">
                <a:latin typeface="Calibri"/>
                <a:cs typeface="Calibri"/>
              </a:rPr>
              <a:t>Wikimedia  Commons.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00" spc="-5" dirty="0">
                <a:latin typeface="Calibri"/>
                <a:cs typeface="Calibri"/>
              </a:rPr>
              <a:t>https://upload.wikimedia.org/wikipedia/commons/7/76/Giraffa_camelopardalis_antiquorum_%28Vincennes_Zoo%29_3.jpg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200" spc="-15" dirty="0">
                <a:latin typeface="Calibri"/>
                <a:cs typeface="Calibri"/>
              </a:rPr>
              <a:t>“Giraffe </a:t>
            </a:r>
            <a:r>
              <a:rPr sz="1200" dirty="0">
                <a:latin typeface="Calibri"/>
                <a:cs typeface="Calibri"/>
              </a:rPr>
              <a:t>Ithala KZN Southa </a:t>
            </a:r>
            <a:r>
              <a:rPr sz="1200" spc="-5" dirty="0">
                <a:latin typeface="Calibri"/>
                <a:cs typeface="Calibri"/>
              </a:rPr>
              <a:t>Africa”By </a:t>
            </a:r>
            <a:r>
              <a:rPr sz="1200" spc="-10" dirty="0">
                <a:latin typeface="Calibri"/>
                <a:cs typeface="Calibri"/>
              </a:rPr>
              <a:t>Luca </a:t>
            </a:r>
            <a:r>
              <a:rPr sz="1200" dirty="0">
                <a:latin typeface="Calibri"/>
                <a:cs typeface="Calibri"/>
              </a:rPr>
              <a:t>Galuzzi </a:t>
            </a:r>
            <a:r>
              <a:rPr sz="1200" spc="-5" dirty="0">
                <a:latin typeface="Calibri"/>
                <a:cs typeface="Calibri"/>
              </a:rPr>
              <a:t>(Lucag) </a:t>
            </a:r>
            <a:r>
              <a:rPr sz="1200" dirty="0">
                <a:latin typeface="Calibri"/>
                <a:cs typeface="Calibri"/>
              </a:rPr>
              <a:t>[CC </a:t>
            </a:r>
            <a:r>
              <a:rPr sz="1200" spc="-15" dirty="0">
                <a:latin typeface="Calibri"/>
                <a:cs typeface="Calibri"/>
              </a:rPr>
              <a:t>BY-SA </a:t>
            </a:r>
            <a:r>
              <a:rPr sz="1200" dirty="0">
                <a:latin typeface="Calibri"/>
                <a:cs typeface="Calibri"/>
              </a:rPr>
              <a:t>2.5 </a:t>
            </a:r>
            <a:r>
              <a:rPr sz="1200" spc="-5" dirty="0">
                <a:latin typeface="Calibri"/>
                <a:cs typeface="Calibri"/>
              </a:rPr>
              <a:t>(</a:t>
            </a:r>
            <a:r>
              <a:rPr sz="1200" spc="-5" dirty="0">
                <a:latin typeface="Calibri"/>
                <a:cs typeface="Calibri"/>
                <a:hlinkClick r:id="rId7"/>
              </a:rPr>
              <a:t>http://creativecommons.org/licenses/by-sa/2.5)</a:t>
            </a:r>
            <a:r>
              <a:rPr sz="1200" spc="-5" dirty="0">
                <a:latin typeface="Calibri"/>
                <a:cs typeface="Calibri"/>
              </a:rPr>
              <a:t>],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via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Wikimedia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Commons.</a:t>
            </a:r>
            <a:endParaRPr sz="1200">
              <a:latin typeface="Calibri"/>
              <a:cs typeface="Calibri"/>
            </a:endParaRPr>
          </a:p>
          <a:p>
            <a:pPr marL="12700" marR="879475">
              <a:lnSpc>
                <a:spcPct val="120000"/>
              </a:lnSpc>
            </a:pPr>
            <a:r>
              <a:rPr sz="1200" spc="-5" dirty="0">
                <a:latin typeface="Calibri"/>
                <a:cs typeface="Calibri"/>
              </a:rPr>
              <a:t>https://upload.wikimedia.org/wikipedia/commons/0/02/Giraffe_Ithala_KZN_South_Africa_Luca_Galuzzi_2004.JPG  </a:t>
            </a:r>
            <a:r>
              <a:rPr sz="1200" u="sng" spc="-5" dirty="0">
                <a:latin typeface="Calibri"/>
                <a:cs typeface="Calibri"/>
              </a:rPr>
              <a:t>Slide </a:t>
            </a:r>
            <a:r>
              <a:rPr sz="1200" u="sng" dirty="0">
                <a:latin typeface="Calibri"/>
                <a:cs typeface="Calibri"/>
              </a:rPr>
              <a:t>6: </a:t>
            </a:r>
            <a:r>
              <a:rPr sz="1200" spc="-5" dirty="0">
                <a:latin typeface="Calibri"/>
                <a:cs typeface="Calibri"/>
              </a:rPr>
              <a:t>Photo credit: Akasha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Faist</a:t>
            </a:r>
            <a:endParaRPr sz="1200">
              <a:latin typeface="Calibri"/>
              <a:cs typeface="Calibri"/>
            </a:endParaRPr>
          </a:p>
          <a:p>
            <a:pPr marL="12700" marR="50165">
              <a:lnSpc>
                <a:spcPct val="100000"/>
              </a:lnSpc>
              <a:spcBef>
                <a:spcPts val="285"/>
              </a:spcBef>
            </a:pPr>
            <a:r>
              <a:rPr sz="1200" u="sng" spc="-5" dirty="0">
                <a:latin typeface="Calibri"/>
                <a:cs typeface="Calibri"/>
              </a:rPr>
              <a:t>Slide </a:t>
            </a:r>
            <a:r>
              <a:rPr sz="1200" u="sng" dirty="0">
                <a:latin typeface="Calibri"/>
                <a:cs typeface="Calibri"/>
              </a:rPr>
              <a:t>7: </a:t>
            </a:r>
            <a:r>
              <a:rPr sz="1200" spc="-5" dirty="0">
                <a:latin typeface="Calibri"/>
                <a:cs typeface="Calibri"/>
              </a:rPr>
              <a:t>“NRCSA01033-California” </a:t>
            </a:r>
            <a:r>
              <a:rPr sz="1200" dirty="0">
                <a:latin typeface="Calibri"/>
                <a:cs typeface="Calibri"/>
              </a:rPr>
              <a:t>Gary </a:t>
            </a:r>
            <a:r>
              <a:rPr sz="1200" spc="-10" dirty="0">
                <a:latin typeface="Calibri"/>
                <a:cs typeface="Calibri"/>
              </a:rPr>
              <a:t>Kramer </a:t>
            </a:r>
            <a:r>
              <a:rPr sz="1200" spc="-5" dirty="0">
                <a:latin typeface="Calibri"/>
                <a:cs typeface="Calibri"/>
              </a:rPr>
              <a:t>/ Photo </a:t>
            </a:r>
            <a:r>
              <a:rPr sz="1200" spc="-10" dirty="0">
                <a:latin typeface="Calibri"/>
                <a:cs typeface="Calibri"/>
              </a:rPr>
              <a:t>courtesy </a:t>
            </a:r>
            <a:r>
              <a:rPr sz="1200" spc="-5" dirty="0">
                <a:latin typeface="Calibri"/>
                <a:cs typeface="Calibri"/>
              </a:rPr>
              <a:t>of USDA </a:t>
            </a:r>
            <a:r>
              <a:rPr sz="1200" spc="-10" dirty="0">
                <a:latin typeface="Calibri"/>
                <a:cs typeface="Calibri"/>
              </a:rPr>
              <a:t>Natural Resources </a:t>
            </a:r>
            <a:r>
              <a:rPr sz="1200" spc="-5" dirty="0">
                <a:latin typeface="Calibri"/>
                <a:cs typeface="Calibri"/>
              </a:rPr>
              <a:t>Conservation </a:t>
            </a:r>
            <a:r>
              <a:rPr sz="1200" dirty="0">
                <a:latin typeface="Calibri"/>
                <a:cs typeface="Calibri"/>
              </a:rPr>
              <a:t>Service., via </a:t>
            </a:r>
            <a:r>
              <a:rPr sz="1200" spc="-5" dirty="0">
                <a:latin typeface="Calibri"/>
                <a:cs typeface="Calibri"/>
              </a:rPr>
              <a:t>Wikimedia  Commons.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https://upload.wikimedia.org/wikipedia/commons/a/ac/NRCSCA01033_-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_California_%28683%29%28NRCS_Photo_Gallery%29.tif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200" u="sng" spc="-5" dirty="0">
                <a:latin typeface="Calibri"/>
                <a:cs typeface="Calibri"/>
              </a:rPr>
              <a:t>Slide </a:t>
            </a:r>
            <a:r>
              <a:rPr sz="1200" u="sng" dirty="0">
                <a:latin typeface="Calibri"/>
                <a:cs typeface="Calibri"/>
              </a:rPr>
              <a:t>12: </a:t>
            </a:r>
            <a:r>
              <a:rPr sz="1200" spc="-5" dirty="0">
                <a:latin typeface="Calibri"/>
                <a:cs typeface="Calibri"/>
              </a:rPr>
              <a:t>Photo credit: Akasha</a:t>
            </a:r>
            <a:r>
              <a:rPr sz="1200" spc="-15" dirty="0">
                <a:latin typeface="Calibri"/>
                <a:cs typeface="Calibri"/>
              </a:rPr>
              <a:t> Faist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535940" y="1707007"/>
            <a:ext cx="7522845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sz="2800" spc="-20" dirty="0" smtClean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a plot of land </a:t>
            </a:r>
            <a:r>
              <a:rPr sz="2800" spc="-10" dirty="0">
                <a:latin typeface="Calibri"/>
                <a:cs typeface="Calibri"/>
              </a:rPr>
              <a:t>set </a:t>
            </a:r>
            <a:r>
              <a:rPr sz="2800" spc="-25" dirty="0">
                <a:latin typeface="Calibri"/>
                <a:cs typeface="Calibri"/>
              </a:rPr>
              <a:t>for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restoration</a:t>
            </a:r>
            <a:r>
              <a:rPr lang="en-US" sz="2800" spc="-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3000"/>
              </a:spcBef>
            </a:pPr>
            <a:r>
              <a:rPr lang="en-US" sz="2400" spc="-5" dirty="0" smtClean="0">
                <a:latin typeface="Calibri"/>
                <a:cs typeface="Calibri"/>
              </a:rPr>
              <a:t>--</a:t>
            </a:r>
            <a:r>
              <a:rPr sz="2400" spc="-5" dirty="0" smtClean="0">
                <a:latin typeface="Calibri"/>
                <a:cs typeface="Calibri"/>
              </a:rPr>
              <a:t>Our </a:t>
            </a:r>
            <a:r>
              <a:rPr sz="2400" spc="-5" dirty="0">
                <a:latin typeface="Calibri"/>
                <a:cs typeface="Calibri"/>
              </a:rPr>
              <a:t>responsibility </a:t>
            </a:r>
            <a:r>
              <a:rPr sz="2400" spc="-2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determine </a:t>
            </a:r>
            <a:r>
              <a:rPr sz="2400" spc="-10" dirty="0">
                <a:latin typeface="Calibri"/>
                <a:cs typeface="Calibri"/>
              </a:rPr>
              <a:t>grazing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regime</a:t>
            </a:r>
            <a:r>
              <a:rPr lang="en-US" sz="2400" spc="-10" dirty="0" smtClean="0">
                <a:latin typeface="Calibri"/>
                <a:cs typeface="Calibri"/>
              </a:rPr>
              <a:t>.</a:t>
            </a:r>
            <a:endParaRPr sz="29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sz="2800" spc="-45" dirty="0" smtClean="0">
                <a:latin typeface="Calibri"/>
                <a:cs typeface="Calibri"/>
              </a:rPr>
              <a:t>We </a:t>
            </a:r>
            <a:r>
              <a:rPr sz="2800" spc="-10" dirty="0">
                <a:latin typeface="Calibri"/>
                <a:cs typeface="Calibri"/>
              </a:rPr>
              <a:t>identified ecological reasons </a:t>
            </a:r>
            <a:r>
              <a:rPr sz="2800" spc="-5" dirty="0">
                <a:latin typeface="Calibri"/>
                <a:cs typeface="Calibri"/>
              </a:rPr>
              <a:t>in support of</a:t>
            </a:r>
            <a:r>
              <a:rPr sz="2800" spc="175" dirty="0">
                <a:latin typeface="Calibri"/>
                <a:cs typeface="Calibri"/>
              </a:rPr>
              <a:t> </a:t>
            </a:r>
            <a:r>
              <a:rPr lang="en-US" sz="2800" spc="175" dirty="0" smtClean="0">
                <a:latin typeface="Calibri"/>
                <a:cs typeface="Calibri"/>
              </a:rPr>
              <a:t>[</a:t>
            </a:r>
            <a:r>
              <a:rPr sz="2800" spc="-15" dirty="0" smtClean="0">
                <a:latin typeface="Calibri"/>
                <a:cs typeface="Calibri"/>
              </a:rPr>
              <a:t>your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assigned </a:t>
            </a:r>
            <a:r>
              <a:rPr sz="2800" spc="-15" dirty="0">
                <a:latin typeface="Calibri"/>
                <a:cs typeface="Calibri"/>
              </a:rPr>
              <a:t>grazing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regime</a:t>
            </a:r>
            <a:r>
              <a:rPr lang="en-US" sz="2800" spc="-10" dirty="0" smtClean="0">
                <a:latin typeface="Calibri"/>
                <a:cs typeface="Calibri"/>
              </a:rPr>
              <a:t>]</a:t>
            </a:r>
            <a:r>
              <a:rPr sz="2800" spc="-1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sz="2800" spc="-45" dirty="0" smtClean="0">
                <a:latin typeface="Calibri"/>
                <a:cs typeface="Calibri"/>
              </a:rPr>
              <a:t>We </a:t>
            </a:r>
            <a:r>
              <a:rPr sz="2800" spc="-10" dirty="0">
                <a:latin typeface="Calibri"/>
                <a:cs typeface="Calibri"/>
              </a:rPr>
              <a:t>addressed that </a:t>
            </a:r>
            <a:r>
              <a:rPr sz="2800" spc="-5" dirty="0">
                <a:latin typeface="Calibri"/>
                <a:cs typeface="Calibri"/>
              </a:rPr>
              <a:t>the panel will </a:t>
            </a:r>
            <a:r>
              <a:rPr sz="2800" spc="-25" dirty="0">
                <a:latin typeface="Calibri"/>
                <a:cs typeface="Calibri"/>
              </a:rPr>
              <a:t>have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biases.</a:t>
            </a:r>
            <a:endParaRPr sz="28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3000"/>
              </a:spcBef>
            </a:pPr>
            <a:r>
              <a:rPr lang="en-US" sz="2400" spc="-15" dirty="0" smtClean="0">
                <a:latin typeface="Calibri"/>
                <a:cs typeface="Calibri"/>
              </a:rPr>
              <a:t>--</a:t>
            </a:r>
            <a:r>
              <a:rPr sz="2400" spc="-15" dirty="0" smtClean="0">
                <a:latin typeface="Calibri"/>
                <a:cs typeface="Calibri"/>
              </a:rPr>
              <a:t>Know </a:t>
            </a:r>
            <a:r>
              <a:rPr sz="2400" spc="-10" dirty="0">
                <a:latin typeface="Calibri"/>
                <a:cs typeface="Calibri"/>
              </a:rPr>
              <a:t>your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audience!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9911" y="405638"/>
            <a:ext cx="6504177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0910">
              <a:lnSpc>
                <a:spcPct val="100000"/>
              </a:lnSpc>
            </a:pPr>
            <a:r>
              <a:rPr sz="4400" b="0" spc="-50" dirty="0"/>
              <a:t>R</a:t>
            </a:r>
            <a:r>
              <a:rPr sz="4400" b="0" spc="-5" dirty="0"/>
              <a:t>e</a:t>
            </a:r>
            <a:r>
              <a:rPr sz="4400" b="0" spc="-20" dirty="0"/>
              <a:t>c</a:t>
            </a:r>
            <a:r>
              <a:rPr sz="4400" b="0" dirty="0"/>
              <a:t>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9091" y="1515454"/>
            <a:ext cx="4461509" cy="289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800" spc="-10" dirty="0" smtClean="0">
                <a:latin typeface="Calibri"/>
                <a:cs typeface="Calibri"/>
              </a:rPr>
              <a:t>2-5</a:t>
            </a:r>
            <a:r>
              <a:rPr sz="2800" spc="-50" dirty="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minutes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800" spc="-5" dirty="0" smtClean="0">
                <a:latin typeface="Calibri"/>
                <a:cs typeface="Calibri"/>
              </a:rPr>
              <a:t>One </a:t>
            </a:r>
            <a:r>
              <a:rPr sz="2800" spc="-35" dirty="0" smtClean="0">
                <a:latin typeface="Calibri"/>
                <a:cs typeface="Calibri"/>
              </a:rPr>
              <a:t>take</a:t>
            </a:r>
            <a:r>
              <a:rPr lang="en-US" sz="2800" spc="-35" dirty="0" smtClean="0">
                <a:latin typeface="Calibri"/>
                <a:cs typeface="Calibri"/>
              </a:rPr>
              <a:t>-</a:t>
            </a:r>
            <a:r>
              <a:rPr sz="2800" spc="-5" dirty="0" smtClean="0">
                <a:latin typeface="Calibri"/>
                <a:cs typeface="Calibri"/>
              </a:rPr>
              <a:t>home </a:t>
            </a:r>
            <a:r>
              <a:rPr sz="2800" spc="-10" dirty="0">
                <a:latin typeface="Calibri"/>
                <a:cs typeface="Calibri"/>
              </a:rPr>
              <a:t>big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 smtClean="0">
                <a:latin typeface="Calibri"/>
                <a:cs typeface="Calibri"/>
              </a:rPr>
              <a:t>picture</a:t>
            </a:r>
            <a:endParaRPr sz="29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800" spc="-40" dirty="0" smtClean="0">
                <a:latin typeface="Calibri"/>
                <a:cs typeface="Calibri"/>
              </a:rPr>
              <a:t>Two </a:t>
            </a:r>
            <a:r>
              <a:rPr sz="2800" spc="-15" dirty="0">
                <a:latin typeface="Calibri"/>
                <a:cs typeface="Calibri"/>
              </a:rPr>
              <a:t>quantitative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results</a:t>
            </a:r>
            <a:endParaRPr sz="2800" dirty="0">
              <a:latin typeface="Calibri"/>
              <a:cs typeface="Calibri"/>
            </a:endParaRPr>
          </a:p>
          <a:p>
            <a:pPr marL="1270000" indent="-342900">
              <a:spcBef>
                <a:spcPts val="25"/>
              </a:spcBef>
              <a:buFont typeface="Wingdings" panose="05000000000000000000" pitchFamily="2" charset="2"/>
              <a:buChar char="ü"/>
            </a:pPr>
            <a:r>
              <a:rPr sz="2400" spc="-5" dirty="0" smtClean="0">
                <a:latin typeface="Calibri"/>
                <a:cs typeface="Calibri"/>
              </a:rPr>
              <a:t>One </a:t>
            </a:r>
            <a:r>
              <a:rPr sz="2400" spc="-15" dirty="0">
                <a:latin typeface="Calibri"/>
                <a:cs typeface="Calibri"/>
              </a:rPr>
              <a:t>graph </a:t>
            </a:r>
            <a:r>
              <a:rPr sz="2400" spc="-10" dirty="0">
                <a:latin typeface="Calibri"/>
                <a:cs typeface="Calibri"/>
              </a:rPr>
              <a:t>(from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articles)</a:t>
            </a:r>
          </a:p>
          <a:p>
            <a:pPr marL="1270000" indent="-342900">
              <a:buFont typeface="Wingdings" panose="05000000000000000000" pitchFamily="2" charset="2"/>
              <a:buChar char="ü"/>
            </a:pPr>
            <a:r>
              <a:rPr sz="2400" spc="-5" dirty="0" smtClean="0">
                <a:latin typeface="Calibri"/>
                <a:cs typeface="Calibri"/>
              </a:rPr>
              <a:t>One</a:t>
            </a:r>
            <a:r>
              <a:rPr sz="2400" spc="-75" dirty="0" smtClean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statistic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800" spc="-40" dirty="0" smtClean="0">
                <a:latin typeface="Calibri"/>
                <a:cs typeface="Calibri"/>
              </a:rPr>
              <a:t>Two </a:t>
            </a:r>
            <a:r>
              <a:rPr lang="en-US" sz="2800" spc="-10" dirty="0">
                <a:latin typeface="Calibri"/>
                <a:cs typeface="Calibri"/>
              </a:rPr>
              <a:t>e</a:t>
            </a:r>
            <a:r>
              <a:rPr sz="2800" spc="-10" dirty="0" smtClean="0">
                <a:latin typeface="Calibri"/>
                <a:cs typeface="Calibri"/>
              </a:rPr>
              <a:t>cologically </a:t>
            </a:r>
            <a:r>
              <a:rPr sz="2800" spc="-20" dirty="0">
                <a:latin typeface="Calibri"/>
                <a:cs typeface="Calibri"/>
              </a:rPr>
              <a:t>relevant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results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4924" y="381000"/>
            <a:ext cx="439737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400" b="0" spc="-15" dirty="0"/>
              <a:t>Presentations!</a:t>
            </a:r>
          </a:p>
        </p:txBody>
      </p:sp>
      <p:sp>
        <p:nvSpPr>
          <p:cNvPr id="4" name="object 4"/>
          <p:cNvSpPr/>
          <p:nvPr/>
        </p:nvSpPr>
        <p:spPr>
          <a:xfrm>
            <a:off x="5016381" y="1628504"/>
            <a:ext cx="3763009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81800" y="4114800"/>
            <a:ext cx="1566799" cy="1452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76069" y="1623186"/>
            <a:ext cx="4611370" cy="421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I’m </a:t>
            </a:r>
            <a:r>
              <a:rPr sz="2800" spc="-10" dirty="0">
                <a:latin typeface="Calibri"/>
                <a:cs typeface="Calibri"/>
              </a:rPr>
              <a:t>good </a:t>
            </a:r>
            <a:r>
              <a:rPr sz="2800" spc="-15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lots of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things!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vs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2800" spc="-5" dirty="0">
                <a:latin typeface="Calibri"/>
                <a:cs typeface="Calibri"/>
              </a:rPr>
              <a:t>I </a:t>
            </a:r>
            <a:r>
              <a:rPr sz="2800" spc="-25" dirty="0">
                <a:latin typeface="Calibri"/>
                <a:cs typeface="Calibri"/>
              </a:rPr>
              <a:t>have </a:t>
            </a:r>
            <a:r>
              <a:rPr sz="2800" spc="-5" dirty="0">
                <a:latin typeface="Calibri"/>
                <a:cs typeface="Calibri"/>
              </a:rPr>
              <a:t>a wide </a:t>
            </a:r>
            <a:r>
              <a:rPr sz="2800" spc="-15" dirty="0">
                <a:latin typeface="Calibri"/>
                <a:cs typeface="Calibri"/>
              </a:rPr>
              <a:t>variety </a:t>
            </a:r>
            <a:r>
              <a:rPr sz="2800" spc="-5" dirty="0">
                <a:latin typeface="Calibri"/>
                <a:cs typeface="Calibri"/>
              </a:rPr>
              <a:t>of skills  </a:t>
            </a:r>
            <a:r>
              <a:rPr sz="2800" spc="-10" dirty="0">
                <a:latin typeface="Calibri"/>
                <a:cs typeface="Calibri"/>
              </a:rPr>
              <a:t>applicable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the job such as  </a:t>
            </a:r>
            <a:r>
              <a:rPr sz="2800" spc="-10" dirty="0">
                <a:latin typeface="Calibri"/>
                <a:cs typeface="Calibri"/>
              </a:rPr>
              <a:t>building </a:t>
            </a:r>
            <a:r>
              <a:rPr sz="2800" spc="-25" dirty="0">
                <a:latin typeface="Calibri"/>
                <a:cs typeface="Calibri"/>
              </a:rPr>
              <a:t>excel </a:t>
            </a:r>
            <a:r>
              <a:rPr sz="2800" spc="-10" dirty="0">
                <a:latin typeface="Calibri"/>
                <a:cs typeface="Calibri"/>
              </a:rPr>
              <a:t>spreadsheets </a:t>
            </a:r>
            <a:r>
              <a:rPr sz="2800" spc="-5" dirty="0">
                <a:latin typeface="Calibri"/>
                <a:cs typeface="Calibri"/>
              </a:rPr>
              <a:t>and  I am </a:t>
            </a:r>
            <a:r>
              <a:rPr sz="2800" spc="-10" dirty="0">
                <a:latin typeface="Calibri"/>
                <a:cs typeface="Calibri"/>
              </a:rPr>
              <a:t>well </a:t>
            </a:r>
            <a:r>
              <a:rPr sz="2800" spc="-20" dirty="0">
                <a:latin typeface="Calibri"/>
                <a:cs typeface="Calibri"/>
              </a:rPr>
              <a:t>versed </a:t>
            </a:r>
            <a:r>
              <a:rPr sz="2800" spc="-5" dirty="0">
                <a:latin typeface="Calibri"/>
                <a:cs typeface="Calibri"/>
              </a:rPr>
              <a:t>on the  </a:t>
            </a:r>
            <a:r>
              <a:rPr sz="2800" spc="-10" dirty="0">
                <a:latin typeface="Calibri"/>
                <a:cs typeface="Calibri"/>
              </a:rPr>
              <a:t>endangered </a:t>
            </a:r>
            <a:r>
              <a:rPr sz="2800" spc="-5" dirty="0">
                <a:latin typeface="Calibri"/>
                <a:cs typeface="Calibri"/>
              </a:rPr>
              <a:t>species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act.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72115" y="457200"/>
            <a:ext cx="4416806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15" dirty="0"/>
              <a:t>Appropriate</a:t>
            </a:r>
            <a:r>
              <a:rPr sz="4400" b="0" spc="-25" dirty="0"/>
              <a:t> </a:t>
            </a:r>
            <a:r>
              <a:rPr lang="en-US" sz="4400" b="0" spc="-15" dirty="0" smtClean="0"/>
              <a:t>D</a:t>
            </a:r>
            <a:r>
              <a:rPr sz="4400" b="0" spc="-15" dirty="0" smtClean="0"/>
              <a:t>etail</a:t>
            </a:r>
            <a:endParaRPr sz="4400" b="0" spc="-1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783" y="219130"/>
            <a:ext cx="5795392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0" spc="-10" dirty="0"/>
              <a:t>Details </a:t>
            </a:r>
            <a:r>
              <a:rPr sz="4400" b="0" dirty="0"/>
              <a:t>and </a:t>
            </a:r>
            <a:r>
              <a:rPr lang="en-US" sz="4400" b="0" dirty="0" smtClean="0"/>
              <a:t>B</a:t>
            </a:r>
            <a:r>
              <a:rPr sz="4400" b="0" dirty="0" smtClean="0"/>
              <a:t>ig</a:t>
            </a:r>
            <a:r>
              <a:rPr sz="4400" b="0" spc="-75" dirty="0" smtClean="0"/>
              <a:t> </a:t>
            </a:r>
            <a:r>
              <a:rPr lang="en-US" sz="4400" b="0" spc="-75" dirty="0" smtClean="0"/>
              <a:t>P</a:t>
            </a:r>
            <a:r>
              <a:rPr sz="4400" b="0" spc="-5" dirty="0" smtClean="0"/>
              <a:t>icture</a:t>
            </a:r>
            <a:endParaRPr sz="4400" b="0" spc="-5" dirty="0"/>
          </a:p>
        </p:txBody>
      </p:sp>
      <p:sp>
        <p:nvSpPr>
          <p:cNvPr id="3" name="object 3"/>
          <p:cNvSpPr/>
          <p:nvPr/>
        </p:nvSpPr>
        <p:spPr>
          <a:xfrm>
            <a:off x="457200" y="1828800"/>
            <a:ext cx="2156841" cy="3248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48250" y="1900173"/>
            <a:ext cx="3867150" cy="2900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9800" y="3505162"/>
            <a:ext cx="4015359" cy="26752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3540" y="988948"/>
            <a:ext cx="229933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65" dirty="0">
                <a:latin typeface="Calibri"/>
                <a:cs typeface="Calibri"/>
              </a:rPr>
              <a:t>Too </a:t>
            </a:r>
            <a:r>
              <a:rPr sz="2000" dirty="0">
                <a:latin typeface="Calibri"/>
                <a:cs typeface="Calibri"/>
              </a:rPr>
              <a:t>close = </a:t>
            </a:r>
            <a:r>
              <a:rPr sz="2000" spc="-65" dirty="0">
                <a:latin typeface="Calibri"/>
                <a:cs typeface="Calibri"/>
              </a:rPr>
              <a:t>Too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much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detail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point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lost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7428" y="1074673"/>
            <a:ext cx="271716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65" dirty="0">
                <a:latin typeface="Calibri"/>
                <a:cs typeface="Calibri"/>
              </a:rPr>
              <a:t>Too </a:t>
            </a:r>
            <a:r>
              <a:rPr sz="2000" spc="-15" dirty="0">
                <a:latin typeface="Calibri"/>
                <a:cs typeface="Calibri"/>
              </a:rPr>
              <a:t>far </a:t>
            </a:r>
            <a:r>
              <a:rPr sz="2000" dirty="0">
                <a:latin typeface="Calibri"/>
                <a:cs typeface="Calibri"/>
              </a:rPr>
              <a:t>= Not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enough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detail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understand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point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62148" y="6251041"/>
            <a:ext cx="290322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Just </a:t>
            </a:r>
            <a:r>
              <a:rPr sz="2000" spc="-5" dirty="0">
                <a:latin typeface="Calibri"/>
                <a:cs typeface="Calibri"/>
              </a:rPr>
              <a:t>right </a:t>
            </a:r>
            <a:r>
              <a:rPr sz="2000" dirty="0">
                <a:latin typeface="Calibri"/>
                <a:cs typeface="Calibri"/>
              </a:rPr>
              <a:t>= </a:t>
            </a:r>
            <a:r>
              <a:rPr sz="2000" spc="-20" dirty="0">
                <a:latin typeface="Calibri"/>
                <a:cs typeface="Calibri"/>
              </a:rPr>
              <a:t>Easy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interpret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66441" y="943736"/>
            <a:ext cx="839469" cy="1266190"/>
          </a:xfrm>
          <a:custGeom>
            <a:avLst/>
            <a:gdLst/>
            <a:ahLst/>
            <a:cxnLst/>
            <a:rect l="l" t="t" r="r" b="b"/>
            <a:pathLst>
              <a:path w="839470" h="1266189">
                <a:moveTo>
                  <a:pt x="42163" y="991870"/>
                </a:moveTo>
                <a:lnTo>
                  <a:pt x="12191" y="1019048"/>
                </a:lnTo>
                <a:lnTo>
                  <a:pt x="0" y="1266189"/>
                </a:lnTo>
                <a:lnTo>
                  <a:pt x="63498" y="1234313"/>
                </a:lnTo>
                <a:lnTo>
                  <a:pt x="54863" y="1234313"/>
                </a:lnTo>
                <a:lnTo>
                  <a:pt x="6984" y="1203071"/>
                </a:lnTo>
                <a:lnTo>
                  <a:pt x="64639" y="1114594"/>
                </a:lnTo>
                <a:lnTo>
                  <a:pt x="69214" y="1021841"/>
                </a:lnTo>
                <a:lnTo>
                  <a:pt x="67577" y="1010622"/>
                </a:lnTo>
                <a:lnTo>
                  <a:pt x="61928" y="1001236"/>
                </a:lnTo>
                <a:lnTo>
                  <a:pt x="53159" y="994660"/>
                </a:lnTo>
                <a:lnTo>
                  <a:pt x="42163" y="991870"/>
                </a:lnTo>
                <a:close/>
              </a:path>
              <a:path w="839470" h="1266189">
                <a:moveTo>
                  <a:pt x="64639" y="1114594"/>
                </a:moveTo>
                <a:lnTo>
                  <a:pt x="6984" y="1203071"/>
                </a:lnTo>
                <a:lnTo>
                  <a:pt x="54863" y="1234313"/>
                </a:lnTo>
                <a:lnTo>
                  <a:pt x="64134" y="1220089"/>
                </a:lnTo>
                <a:lnTo>
                  <a:pt x="59435" y="1220089"/>
                </a:lnTo>
                <a:lnTo>
                  <a:pt x="18033" y="1193164"/>
                </a:lnTo>
                <a:lnTo>
                  <a:pt x="61848" y="1171179"/>
                </a:lnTo>
                <a:lnTo>
                  <a:pt x="64639" y="1114594"/>
                </a:lnTo>
                <a:close/>
              </a:path>
              <a:path w="839470" h="1266189">
                <a:moveTo>
                  <a:pt x="206410" y="1101139"/>
                </a:moveTo>
                <a:lnTo>
                  <a:pt x="195452" y="1104138"/>
                </a:lnTo>
                <a:lnTo>
                  <a:pt x="112613" y="1145706"/>
                </a:lnTo>
                <a:lnTo>
                  <a:pt x="54863" y="1234313"/>
                </a:lnTo>
                <a:lnTo>
                  <a:pt x="63498" y="1234313"/>
                </a:lnTo>
                <a:lnTo>
                  <a:pt x="221106" y="1155191"/>
                </a:lnTo>
                <a:lnTo>
                  <a:pt x="230038" y="1148181"/>
                </a:lnTo>
                <a:lnTo>
                  <a:pt x="235410" y="1138634"/>
                </a:lnTo>
                <a:lnTo>
                  <a:pt x="236805" y="1127777"/>
                </a:lnTo>
                <a:lnTo>
                  <a:pt x="233806" y="1116838"/>
                </a:lnTo>
                <a:lnTo>
                  <a:pt x="226849" y="1107906"/>
                </a:lnTo>
                <a:lnTo>
                  <a:pt x="217297" y="1102534"/>
                </a:lnTo>
                <a:lnTo>
                  <a:pt x="206410" y="1101139"/>
                </a:lnTo>
                <a:close/>
              </a:path>
              <a:path w="839470" h="1266189">
                <a:moveTo>
                  <a:pt x="61848" y="1171179"/>
                </a:moveTo>
                <a:lnTo>
                  <a:pt x="18033" y="1193164"/>
                </a:lnTo>
                <a:lnTo>
                  <a:pt x="59435" y="1220089"/>
                </a:lnTo>
                <a:lnTo>
                  <a:pt x="61848" y="1171179"/>
                </a:lnTo>
                <a:close/>
              </a:path>
              <a:path w="839470" h="1266189">
                <a:moveTo>
                  <a:pt x="112613" y="1145706"/>
                </a:moveTo>
                <a:lnTo>
                  <a:pt x="61848" y="1171179"/>
                </a:lnTo>
                <a:lnTo>
                  <a:pt x="59435" y="1220089"/>
                </a:lnTo>
                <a:lnTo>
                  <a:pt x="64134" y="1220089"/>
                </a:lnTo>
                <a:lnTo>
                  <a:pt x="112613" y="1145706"/>
                </a:lnTo>
                <a:close/>
              </a:path>
              <a:path w="839470" h="1266189">
                <a:moveTo>
                  <a:pt x="790956" y="0"/>
                </a:moveTo>
                <a:lnTo>
                  <a:pt x="64639" y="1114594"/>
                </a:lnTo>
                <a:lnTo>
                  <a:pt x="61848" y="1171179"/>
                </a:lnTo>
                <a:lnTo>
                  <a:pt x="112613" y="1145706"/>
                </a:lnTo>
                <a:lnTo>
                  <a:pt x="838961" y="31241"/>
                </a:lnTo>
                <a:lnTo>
                  <a:pt x="790956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34060" y="896238"/>
            <a:ext cx="257175" cy="2515235"/>
          </a:xfrm>
          <a:custGeom>
            <a:avLst/>
            <a:gdLst/>
            <a:ahLst/>
            <a:cxnLst/>
            <a:rect l="l" t="t" r="r" b="b"/>
            <a:pathLst>
              <a:path w="257175" h="2515235">
                <a:moveTo>
                  <a:pt x="24632" y="2258173"/>
                </a:moveTo>
                <a:lnTo>
                  <a:pt x="13912" y="2261870"/>
                </a:lnTo>
                <a:lnTo>
                  <a:pt x="5464" y="2269374"/>
                </a:lnTo>
                <a:lnTo>
                  <a:pt x="720" y="2279237"/>
                </a:lnTo>
                <a:lnTo>
                  <a:pt x="0" y="2290194"/>
                </a:lnTo>
                <a:lnTo>
                  <a:pt x="3625" y="2300986"/>
                </a:lnTo>
                <a:lnTo>
                  <a:pt x="128339" y="2514727"/>
                </a:lnTo>
                <a:lnTo>
                  <a:pt x="161463" y="2457958"/>
                </a:lnTo>
                <a:lnTo>
                  <a:pt x="99764" y="2457958"/>
                </a:lnTo>
                <a:lnTo>
                  <a:pt x="99764" y="2352326"/>
                </a:lnTo>
                <a:lnTo>
                  <a:pt x="53028" y="2272157"/>
                </a:lnTo>
                <a:lnTo>
                  <a:pt x="45452" y="2263638"/>
                </a:lnTo>
                <a:lnTo>
                  <a:pt x="35565" y="2258869"/>
                </a:lnTo>
                <a:lnTo>
                  <a:pt x="24632" y="2258173"/>
                </a:lnTo>
                <a:close/>
              </a:path>
              <a:path w="257175" h="2515235">
                <a:moveTo>
                  <a:pt x="99764" y="2352326"/>
                </a:moveTo>
                <a:lnTo>
                  <a:pt x="99764" y="2457958"/>
                </a:lnTo>
                <a:lnTo>
                  <a:pt x="156914" y="2457958"/>
                </a:lnTo>
                <a:lnTo>
                  <a:pt x="156914" y="2443607"/>
                </a:lnTo>
                <a:lnTo>
                  <a:pt x="103701" y="2443607"/>
                </a:lnTo>
                <a:lnTo>
                  <a:pt x="128339" y="2401343"/>
                </a:lnTo>
                <a:lnTo>
                  <a:pt x="99764" y="2352326"/>
                </a:lnTo>
                <a:close/>
              </a:path>
              <a:path w="257175" h="2515235">
                <a:moveTo>
                  <a:pt x="232046" y="2258173"/>
                </a:moveTo>
                <a:lnTo>
                  <a:pt x="221112" y="2258869"/>
                </a:lnTo>
                <a:lnTo>
                  <a:pt x="211226" y="2263638"/>
                </a:lnTo>
                <a:lnTo>
                  <a:pt x="203650" y="2272157"/>
                </a:lnTo>
                <a:lnTo>
                  <a:pt x="156914" y="2352326"/>
                </a:lnTo>
                <a:lnTo>
                  <a:pt x="156914" y="2457958"/>
                </a:lnTo>
                <a:lnTo>
                  <a:pt x="161463" y="2457958"/>
                </a:lnTo>
                <a:lnTo>
                  <a:pt x="253053" y="2300986"/>
                </a:lnTo>
                <a:lnTo>
                  <a:pt x="256678" y="2290194"/>
                </a:lnTo>
                <a:lnTo>
                  <a:pt x="255958" y="2279237"/>
                </a:lnTo>
                <a:lnTo>
                  <a:pt x="251213" y="2269374"/>
                </a:lnTo>
                <a:lnTo>
                  <a:pt x="242766" y="2261870"/>
                </a:lnTo>
                <a:lnTo>
                  <a:pt x="232046" y="2258173"/>
                </a:lnTo>
                <a:close/>
              </a:path>
              <a:path w="257175" h="2515235">
                <a:moveTo>
                  <a:pt x="128339" y="2401343"/>
                </a:moveTo>
                <a:lnTo>
                  <a:pt x="103701" y="2443607"/>
                </a:lnTo>
                <a:lnTo>
                  <a:pt x="152977" y="2443607"/>
                </a:lnTo>
                <a:lnTo>
                  <a:pt x="128339" y="2401343"/>
                </a:lnTo>
                <a:close/>
              </a:path>
              <a:path w="257175" h="2515235">
                <a:moveTo>
                  <a:pt x="156914" y="2352326"/>
                </a:moveTo>
                <a:lnTo>
                  <a:pt x="128339" y="2401343"/>
                </a:lnTo>
                <a:lnTo>
                  <a:pt x="152977" y="2443607"/>
                </a:lnTo>
                <a:lnTo>
                  <a:pt x="156914" y="2443607"/>
                </a:lnTo>
                <a:lnTo>
                  <a:pt x="156914" y="2352326"/>
                </a:lnTo>
                <a:close/>
              </a:path>
              <a:path w="257175" h="2515235">
                <a:moveTo>
                  <a:pt x="156914" y="0"/>
                </a:moveTo>
                <a:lnTo>
                  <a:pt x="99764" y="0"/>
                </a:lnTo>
                <a:lnTo>
                  <a:pt x="99764" y="2352326"/>
                </a:lnTo>
                <a:lnTo>
                  <a:pt x="128339" y="2401343"/>
                </a:lnTo>
                <a:lnTo>
                  <a:pt x="156914" y="2352326"/>
                </a:lnTo>
                <a:lnTo>
                  <a:pt x="15691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5945" y="928116"/>
            <a:ext cx="662940" cy="901065"/>
          </a:xfrm>
          <a:custGeom>
            <a:avLst/>
            <a:gdLst/>
            <a:ahLst/>
            <a:cxnLst/>
            <a:rect l="l" t="t" r="r" b="b"/>
            <a:pathLst>
              <a:path w="662939" h="901064">
                <a:moveTo>
                  <a:pt x="448123" y="745922"/>
                </a:moveTo>
                <a:lnTo>
                  <a:pt x="437324" y="747839"/>
                </a:lnTo>
                <a:lnTo>
                  <a:pt x="428049" y="753661"/>
                </a:lnTo>
                <a:lnTo>
                  <a:pt x="421513" y="762888"/>
                </a:lnTo>
                <a:lnTo>
                  <a:pt x="419080" y="773997"/>
                </a:lnTo>
                <a:lnTo>
                  <a:pt x="421004" y="784796"/>
                </a:lnTo>
                <a:lnTo>
                  <a:pt x="426835" y="794071"/>
                </a:lnTo>
                <a:lnTo>
                  <a:pt x="436117" y="800608"/>
                </a:lnTo>
                <a:lnTo>
                  <a:pt x="662431" y="900811"/>
                </a:lnTo>
                <a:lnTo>
                  <a:pt x="659554" y="871601"/>
                </a:lnTo>
                <a:lnTo>
                  <a:pt x="606043" y="871601"/>
                </a:lnTo>
                <a:lnTo>
                  <a:pt x="544104" y="785947"/>
                </a:lnTo>
                <a:lnTo>
                  <a:pt x="459231" y="748411"/>
                </a:lnTo>
                <a:lnTo>
                  <a:pt x="448123" y="745922"/>
                </a:lnTo>
                <a:close/>
              </a:path>
              <a:path w="662939" h="901064">
                <a:moveTo>
                  <a:pt x="544104" y="785947"/>
                </a:moveTo>
                <a:lnTo>
                  <a:pt x="606043" y="871601"/>
                </a:lnTo>
                <a:lnTo>
                  <a:pt x="625305" y="857631"/>
                </a:lnTo>
                <a:lnTo>
                  <a:pt x="600709" y="857631"/>
                </a:lnTo>
                <a:lnTo>
                  <a:pt x="595911" y="808859"/>
                </a:lnTo>
                <a:lnTo>
                  <a:pt x="544104" y="785947"/>
                </a:lnTo>
                <a:close/>
              </a:path>
              <a:path w="662939" h="901064">
                <a:moveTo>
                  <a:pt x="606932" y="628904"/>
                </a:moveTo>
                <a:lnTo>
                  <a:pt x="596066" y="632213"/>
                </a:lnTo>
                <a:lnTo>
                  <a:pt x="587628" y="639191"/>
                </a:lnTo>
                <a:lnTo>
                  <a:pt x="582429" y="648835"/>
                </a:lnTo>
                <a:lnTo>
                  <a:pt x="581278" y="660146"/>
                </a:lnTo>
                <a:lnTo>
                  <a:pt x="590359" y="752439"/>
                </a:lnTo>
                <a:lnTo>
                  <a:pt x="652271" y="838073"/>
                </a:lnTo>
                <a:lnTo>
                  <a:pt x="606043" y="871601"/>
                </a:lnTo>
                <a:lnTo>
                  <a:pt x="659554" y="871601"/>
                </a:lnTo>
                <a:lnTo>
                  <a:pt x="638175" y="654558"/>
                </a:lnTo>
                <a:lnTo>
                  <a:pt x="634865" y="643691"/>
                </a:lnTo>
                <a:lnTo>
                  <a:pt x="627888" y="635254"/>
                </a:lnTo>
                <a:lnTo>
                  <a:pt x="618243" y="630054"/>
                </a:lnTo>
                <a:lnTo>
                  <a:pt x="606932" y="628904"/>
                </a:lnTo>
                <a:close/>
              </a:path>
              <a:path w="662939" h="901064">
                <a:moveTo>
                  <a:pt x="595911" y="808859"/>
                </a:moveTo>
                <a:lnTo>
                  <a:pt x="600709" y="857631"/>
                </a:lnTo>
                <a:lnTo>
                  <a:pt x="640714" y="828675"/>
                </a:lnTo>
                <a:lnTo>
                  <a:pt x="595911" y="808859"/>
                </a:lnTo>
                <a:close/>
              </a:path>
              <a:path w="662939" h="901064">
                <a:moveTo>
                  <a:pt x="590359" y="752439"/>
                </a:moveTo>
                <a:lnTo>
                  <a:pt x="595911" y="808859"/>
                </a:lnTo>
                <a:lnTo>
                  <a:pt x="640714" y="828675"/>
                </a:lnTo>
                <a:lnTo>
                  <a:pt x="600709" y="857631"/>
                </a:lnTo>
                <a:lnTo>
                  <a:pt x="625305" y="857631"/>
                </a:lnTo>
                <a:lnTo>
                  <a:pt x="652271" y="838073"/>
                </a:lnTo>
                <a:lnTo>
                  <a:pt x="590359" y="752439"/>
                </a:lnTo>
                <a:close/>
              </a:path>
              <a:path w="662939" h="901064">
                <a:moveTo>
                  <a:pt x="46354" y="0"/>
                </a:moveTo>
                <a:lnTo>
                  <a:pt x="0" y="33528"/>
                </a:lnTo>
                <a:lnTo>
                  <a:pt x="544104" y="785947"/>
                </a:lnTo>
                <a:lnTo>
                  <a:pt x="595911" y="808859"/>
                </a:lnTo>
                <a:lnTo>
                  <a:pt x="590359" y="752439"/>
                </a:lnTo>
                <a:lnTo>
                  <a:pt x="46354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469" rIns="0" bIns="0" rtlCol="0">
            <a:spAutoFit/>
          </a:bodyPr>
          <a:lstStyle/>
          <a:p>
            <a:pPr marL="1979295">
              <a:lnSpc>
                <a:spcPct val="100000"/>
              </a:lnSpc>
            </a:pPr>
            <a:r>
              <a:rPr sz="4400" b="0" spc="-5" smtClean="0">
                <a:latin typeface="Calibri"/>
                <a:cs typeface="Calibri"/>
              </a:rPr>
              <a:t>Questions?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828800"/>
            <a:ext cx="77216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292894"/>
            <a:ext cx="85344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5" dirty="0">
                <a:latin typeface="Calibri"/>
                <a:cs typeface="Calibri"/>
              </a:rPr>
              <a:t>Now </a:t>
            </a:r>
            <a:r>
              <a:rPr sz="4000" spc="-10" dirty="0">
                <a:latin typeface="Calibri"/>
                <a:cs typeface="Calibri"/>
              </a:rPr>
              <a:t>that </a:t>
            </a:r>
            <a:r>
              <a:rPr sz="4000" spc="-25" dirty="0" smtClean="0">
                <a:latin typeface="Calibri"/>
                <a:cs typeface="Calibri"/>
              </a:rPr>
              <a:t>we</a:t>
            </a:r>
            <a:r>
              <a:rPr lang="en-US" sz="4000" spc="-25" dirty="0" smtClean="0">
                <a:latin typeface="Calibri"/>
                <a:cs typeface="Calibri"/>
              </a:rPr>
              <a:t>’ve</a:t>
            </a:r>
            <a:r>
              <a:rPr sz="4000" spc="-25" dirty="0" smtClean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decided how </a:t>
            </a:r>
            <a:r>
              <a:rPr sz="4000" spc="-20" dirty="0">
                <a:latin typeface="Calibri"/>
                <a:cs typeface="Calibri"/>
              </a:rPr>
              <a:t>to </a:t>
            </a:r>
            <a:r>
              <a:rPr sz="4000" spc="-10" dirty="0" smtClean="0">
                <a:latin typeface="Calibri"/>
                <a:cs typeface="Calibri"/>
              </a:rPr>
              <a:t>include</a:t>
            </a:r>
            <a:r>
              <a:rPr lang="en-US" sz="4000" spc="-10" dirty="0" smtClean="0">
                <a:latin typeface="Calibri"/>
                <a:cs typeface="Calibri"/>
              </a:rPr>
              <a:t> </a:t>
            </a:r>
            <a:r>
              <a:rPr sz="4000" spc="-15" dirty="0" smtClean="0">
                <a:latin typeface="Calibri"/>
                <a:cs typeface="Calibri"/>
              </a:rPr>
              <a:t>grazing </a:t>
            </a:r>
            <a:r>
              <a:rPr sz="4000" spc="-25" dirty="0">
                <a:latin typeface="Calibri"/>
                <a:cs typeface="Calibri"/>
              </a:rPr>
              <a:t>into </a:t>
            </a:r>
            <a:r>
              <a:rPr sz="4000" spc="-5" dirty="0">
                <a:latin typeface="Calibri"/>
                <a:cs typeface="Calibri"/>
              </a:rPr>
              <a:t>our </a:t>
            </a:r>
            <a:r>
              <a:rPr sz="4000" spc="-25" dirty="0">
                <a:latin typeface="Calibri"/>
                <a:cs typeface="Calibri"/>
              </a:rPr>
              <a:t>restoration</a:t>
            </a:r>
            <a:r>
              <a:rPr sz="4000" spc="-10" dirty="0"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plan…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1647317"/>
            <a:ext cx="6553200" cy="4677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405638"/>
            <a:ext cx="7848599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4000" b="0" spc="-5" dirty="0" smtClean="0"/>
              <a:t>… what o</a:t>
            </a:r>
            <a:r>
              <a:rPr sz="4000" b="0" spc="-5" dirty="0" smtClean="0"/>
              <a:t>ther </a:t>
            </a:r>
            <a:r>
              <a:rPr lang="en-US" sz="4000" b="0" spc="-5" dirty="0" smtClean="0"/>
              <a:t>c</a:t>
            </a:r>
            <a:r>
              <a:rPr sz="4000" b="0" spc="-10" dirty="0" smtClean="0"/>
              <a:t>onsiderations </a:t>
            </a:r>
            <a:r>
              <a:rPr lang="en-US" sz="4000" b="0" spc="-10" dirty="0" smtClean="0"/>
              <a:t>are n</a:t>
            </a:r>
            <a:r>
              <a:rPr sz="4000" b="0" dirty="0" smtClean="0"/>
              <a:t>eeded</a:t>
            </a:r>
            <a:r>
              <a:rPr lang="en-US" sz="4000" b="0" spc="-50" dirty="0" smtClean="0"/>
              <a:t> </a:t>
            </a:r>
            <a:r>
              <a:rPr sz="4000" b="0" spc="-5" dirty="0" smtClean="0"/>
              <a:t>with</a:t>
            </a:r>
            <a:r>
              <a:rPr lang="en-US" sz="4000" b="0" spc="-5" dirty="0"/>
              <a:t> g</a:t>
            </a:r>
            <a:r>
              <a:rPr sz="4000" b="0" spc="-15" dirty="0" smtClean="0"/>
              <a:t>razing</a:t>
            </a:r>
            <a:r>
              <a:rPr sz="4000" b="0" spc="-15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330" y="2791840"/>
            <a:ext cx="7309484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15" dirty="0">
                <a:latin typeface="Calibri"/>
                <a:cs typeface="Calibri"/>
              </a:rPr>
              <a:t>Winter </a:t>
            </a:r>
            <a:r>
              <a:rPr sz="3200" spc="-5" dirty="0">
                <a:latin typeface="Calibri"/>
                <a:cs typeface="Calibri"/>
              </a:rPr>
              <a:t>grazing, </a:t>
            </a:r>
            <a:r>
              <a:rPr sz="3200" dirty="0">
                <a:latin typeface="Calibri"/>
                <a:cs typeface="Calibri"/>
              </a:rPr>
              <a:t>no </a:t>
            </a:r>
            <a:r>
              <a:rPr sz="3200" spc="-5" dirty="0">
                <a:latin typeface="Calibri"/>
                <a:cs typeface="Calibri"/>
              </a:rPr>
              <a:t>grazing, </a:t>
            </a:r>
            <a:r>
              <a:rPr lang="en-US" sz="3200" spc="-5" dirty="0" smtClean="0">
                <a:latin typeface="Calibri"/>
                <a:cs typeface="Calibri"/>
              </a:rPr>
              <a:t>s</a:t>
            </a:r>
            <a:r>
              <a:rPr sz="3200" spc="-5" dirty="0" smtClean="0">
                <a:latin typeface="Calibri"/>
                <a:cs typeface="Calibri"/>
              </a:rPr>
              <a:t>ummer</a:t>
            </a:r>
            <a:r>
              <a:rPr sz="3200" spc="15" dirty="0" smtClean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grazing,</a:t>
            </a:r>
            <a:endParaRPr sz="320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continuous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grazing...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3480" y="5016753"/>
            <a:ext cx="525716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Timing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isn't the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only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variable that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matters.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911" y="405638"/>
            <a:ext cx="6504177" cy="815992"/>
          </a:xfrm>
          <a:prstGeom prst="rect">
            <a:avLst/>
          </a:prstGeom>
        </p:spPr>
        <p:txBody>
          <a:bodyPr vert="horz" wrap="square" lIns="0" tIns="137540" rIns="0" bIns="0" rtlCol="0">
            <a:spAutoFit/>
          </a:bodyPr>
          <a:lstStyle/>
          <a:p>
            <a:pPr marL="1261110">
              <a:lnSpc>
                <a:spcPct val="100000"/>
              </a:lnSpc>
            </a:pPr>
            <a:r>
              <a:rPr sz="4400" b="0" spc="-5" dirty="0"/>
              <a:t>Other</a:t>
            </a:r>
            <a:r>
              <a:rPr sz="4400" b="0" spc="-85" dirty="0"/>
              <a:t> </a:t>
            </a:r>
            <a:r>
              <a:rPr lang="en-US" sz="4400" b="0" spc="-85" dirty="0" smtClean="0"/>
              <a:t>C</a:t>
            </a:r>
            <a:r>
              <a:rPr sz="4400" b="0" spc="-10" dirty="0" smtClean="0"/>
              <a:t>onsiderations</a:t>
            </a:r>
            <a:endParaRPr sz="4400" b="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67941"/>
            <a:ext cx="7682230" cy="4483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200" spc="-10" dirty="0" smtClean="0">
                <a:latin typeface="Calibri"/>
                <a:cs typeface="Calibri"/>
              </a:rPr>
              <a:t>Stocking</a:t>
            </a:r>
            <a:r>
              <a:rPr sz="2200" spc="-30" dirty="0" smtClean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density?</a:t>
            </a:r>
            <a:endParaRPr sz="22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endParaRPr sz="22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200" spc="-10" dirty="0" smtClean="0">
                <a:latin typeface="Calibri"/>
                <a:cs typeface="Calibri"/>
              </a:rPr>
              <a:t>Age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5" dirty="0">
                <a:latin typeface="Calibri"/>
                <a:cs typeface="Calibri"/>
              </a:rPr>
              <a:t>cow </a:t>
            </a:r>
            <a:r>
              <a:rPr sz="2200" spc="-5" dirty="0">
                <a:latin typeface="Calibri"/>
                <a:cs typeface="Calibri"/>
              </a:rPr>
              <a:t>(bulls? </a:t>
            </a:r>
            <a:r>
              <a:rPr sz="2200" spc="-10" dirty="0">
                <a:latin typeface="Calibri"/>
                <a:cs typeface="Calibri"/>
              </a:rPr>
              <a:t>calving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cows?)</a:t>
            </a:r>
            <a:endParaRPr sz="22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sz="22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2200" spc="-5" dirty="0" smtClean="0">
                <a:latin typeface="Calibri"/>
                <a:cs typeface="Calibri"/>
              </a:rPr>
              <a:t>Not </a:t>
            </a:r>
            <a:r>
              <a:rPr sz="2200" spc="-20" dirty="0">
                <a:latin typeface="Calibri"/>
                <a:cs typeface="Calibri"/>
              </a:rPr>
              <a:t>cattle </a:t>
            </a:r>
            <a:r>
              <a:rPr sz="2200" spc="-5" dirty="0">
                <a:latin typeface="Calibri"/>
                <a:cs typeface="Calibri"/>
              </a:rPr>
              <a:t>(sheep?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goats?)</a:t>
            </a:r>
            <a:endParaRPr sz="22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50"/>
              </a:spcBef>
              <a:buFont typeface="Arial" panose="020B0604020202020204" pitchFamily="34" charset="0"/>
              <a:buChar char="•"/>
            </a:pPr>
            <a:endParaRPr sz="22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200" spc="-10" dirty="0" smtClean="0">
                <a:latin typeface="Calibri"/>
                <a:cs typeface="Calibri"/>
              </a:rPr>
              <a:t>Fencing </a:t>
            </a:r>
            <a:r>
              <a:rPr sz="2200" spc="-10" dirty="0">
                <a:latin typeface="Calibri"/>
                <a:cs typeface="Calibri"/>
              </a:rPr>
              <a:t>around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pools?</a:t>
            </a:r>
            <a:endParaRPr sz="22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endParaRPr sz="22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200" spc="-10" dirty="0" smtClean="0">
                <a:latin typeface="Calibri"/>
                <a:cs typeface="Calibri"/>
              </a:rPr>
              <a:t>Alternatives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-10" dirty="0">
                <a:latin typeface="Calibri"/>
                <a:cs typeface="Calibri"/>
              </a:rPr>
              <a:t> grazing?</a:t>
            </a:r>
            <a:endParaRPr sz="2200" dirty="0">
              <a:latin typeface="Calibri"/>
              <a:cs typeface="Calibri"/>
            </a:endParaRPr>
          </a:p>
          <a:p>
            <a:pPr marL="12700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200" spc="-5" dirty="0" smtClean="0">
                <a:latin typeface="Calibri"/>
                <a:cs typeface="Calibri"/>
              </a:rPr>
              <a:t>Burning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remove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biomass</a:t>
            </a:r>
            <a:endParaRPr sz="2200" dirty="0">
              <a:latin typeface="Calibri"/>
              <a:cs typeface="Calibri"/>
            </a:endParaRPr>
          </a:p>
          <a:p>
            <a:pPr marL="12700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200" spc="-10" dirty="0" smtClean="0">
                <a:latin typeface="Calibri"/>
                <a:cs typeface="Calibri"/>
              </a:rPr>
              <a:t>Mowing </a:t>
            </a:r>
            <a:r>
              <a:rPr sz="2200" spc="-10" dirty="0">
                <a:latin typeface="Calibri"/>
                <a:cs typeface="Calibri"/>
              </a:rPr>
              <a:t>reduce </a:t>
            </a:r>
            <a:r>
              <a:rPr sz="2200" spc="-15" dirty="0">
                <a:latin typeface="Calibri"/>
                <a:cs typeface="Calibri"/>
              </a:rPr>
              <a:t>invasive </a:t>
            </a:r>
            <a:r>
              <a:rPr sz="2200" spc="-10" dirty="0">
                <a:latin typeface="Calibri"/>
                <a:cs typeface="Calibri"/>
              </a:rPr>
              <a:t>species </a:t>
            </a:r>
            <a:r>
              <a:rPr sz="2200" spc="-5" dirty="0">
                <a:latin typeface="Calibri"/>
                <a:cs typeface="Calibri"/>
              </a:rPr>
              <a:t>input </a:t>
            </a:r>
            <a:r>
              <a:rPr sz="2200" spc="-20" dirty="0">
                <a:latin typeface="Calibri"/>
                <a:cs typeface="Calibri"/>
              </a:rPr>
              <a:t>into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pools</a:t>
            </a:r>
            <a:endParaRPr sz="2200" dirty="0">
              <a:latin typeface="Calibri"/>
              <a:cs typeface="Calibri"/>
            </a:endParaRPr>
          </a:p>
          <a:p>
            <a:pPr marL="1270000" indent="-3429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sz="2200" spc="-5" dirty="0" smtClean="0">
                <a:latin typeface="Calibri"/>
                <a:cs typeface="Calibri"/>
              </a:rPr>
              <a:t>Raking </a:t>
            </a:r>
            <a:r>
              <a:rPr sz="2200" spc="-5" dirty="0">
                <a:latin typeface="Calibri"/>
                <a:cs typeface="Calibri"/>
              </a:rPr>
              <a:t>once biomass </a:t>
            </a:r>
            <a:r>
              <a:rPr sz="2200" spc="-10" dirty="0">
                <a:latin typeface="Calibri"/>
                <a:cs typeface="Calibri"/>
              </a:rPr>
              <a:t>has </a:t>
            </a:r>
            <a:r>
              <a:rPr sz="2200" spc="-15" dirty="0">
                <a:latin typeface="Calibri"/>
                <a:cs typeface="Calibri"/>
              </a:rPr>
              <a:t>dropped </a:t>
            </a:r>
            <a:r>
              <a:rPr sz="2200" spc="-10" dirty="0">
                <a:latin typeface="Calibri"/>
                <a:cs typeface="Calibri"/>
              </a:rPr>
              <a:t>but </a:t>
            </a:r>
            <a:r>
              <a:rPr sz="2200" spc="-20" dirty="0">
                <a:latin typeface="Calibri"/>
                <a:cs typeface="Calibri"/>
              </a:rPr>
              <a:t>before </a:t>
            </a:r>
            <a:r>
              <a:rPr sz="2200" spc="-10" dirty="0">
                <a:latin typeface="Calibri"/>
                <a:cs typeface="Calibri"/>
              </a:rPr>
              <a:t>natives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grow</a:t>
            </a:r>
            <a:endParaRPr sz="2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</TotalTime>
  <Words>581</Words>
  <Application>Microsoft Office PowerPoint</Application>
  <PresentationFormat>On-screen Show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Recap</vt:lpstr>
      <vt:lpstr>Presentations!</vt:lpstr>
      <vt:lpstr>Appropriate Detail</vt:lpstr>
      <vt:lpstr>Details and Big Picture</vt:lpstr>
      <vt:lpstr>Questions?</vt:lpstr>
      <vt:lpstr>PowerPoint Presentation</vt:lpstr>
      <vt:lpstr>… what other considerations are needed with grazing?</vt:lpstr>
      <vt:lpstr>Other Considerations</vt:lpstr>
      <vt:lpstr>Learning Journal Entry</vt:lpstr>
      <vt:lpstr>Things to Think About</vt:lpstr>
      <vt:lpstr>PowerPoint Presentation</vt:lpstr>
      <vt:lpstr>Image 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Ky</cp:lastModifiedBy>
  <cp:revision>13</cp:revision>
  <dcterms:created xsi:type="dcterms:W3CDTF">2016-06-19T23:27:29Z</dcterms:created>
  <dcterms:modified xsi:type="dcterms:W3CDTF">2016-07-12T14:29:26Z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2015-08-20T00:00:00Z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2016-06-19T00:00:00Z</vt:filetime>
  </property>
</Properties>
</file>