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77" y="-48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2"/>
    </p:cViewPr>
  </p:sorterViewPr>
  <p:notesViewPr>
    <p:cSldViewPr>
      <p:cViewPr varScale="1">
        <p:scale>
          <a:sx n="94" d="100"/>
          <a:sy n="94" d="100"/>
        </p:scale>
        <p:origin x="-1834" y="-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04B1-2739-414E-8B57-3CC075E2840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75E9-1864-4138-BFD0-D68252AA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75E9-1864-4138-BFD0-D68252AA74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5984" y="475107"/>
            <a:ext cx="6952030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884" y="204342"/>
            <a:ext cx="8044230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443482"/>
            <a:ext cx="8986520" cy="3321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)" TargetMode="External"/><Relationship Id="rId7" Type="http://schemas.openxmlformats.org/officeDocument/2006/relationships/hyperlink" Target="http://www.flickr.com/people/respres/" TargetMode="External"/><Relationship Id="rId2" Type="http://schemas.openxmlformats.org/officeDocument/2006/relationships/hyperlink" Target="https://upload.wikimedia.org/wikipedia/commons/b/b0/Pogogyne_douglasi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f/f4/California_Farm_-_geograph.org.uk_-_388051.jpg" TargetMode="External"/><Relationship Id="rId5" Type="http://schemas.openxmlformats.org/officeDocument/2006/relationships/hyperlink" Target="http://creativecommons.org/licenses/by-sa/2.0)" TargetMode="External"/><Relationship Id="rId4" Type="http://schemas.openxmlformats.org/officeDocument/2006/relationships/hyperlink" Target="https://upload.wikimedia.org/wikipedia/commons/a/ae/California_population_map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95600"/>
            <a:ext cx="4678590" cy="26317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4794" y="4503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>
                <a:latin typeface="Monotype Corsiva" panose="03010101010201010101" pitchFamily="66" charset="0"/>
              </a:rPr>
              <a:t>by </a:t>
            </a:r>
          </a:p>
          <a:p>
            <a:r>
              <a:rPr lang="en-US" baseline="30000" dirty="0" err="1"/>
              <a:t>Akasha</a:t>
            </a:r>
            <a:r>
              <a:rPr lang="en-US" baseline="30000" dirty="0"/>
              <a:t> M. </a:t>
            </a:r>
            <a:r>
              <a:rPr lang="en-US" baseline="30000" dirty="0" err="1"/>
              <a:t>Faist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baseline="30000" dirty="0"/>
              <a:t>Department of Ecology and Evolutionary Biology</a:t>
            </a:r>
            <a:br>
              <a:rPr lang="en-US" baseline="30000" dirty="0"/>
            </a:br>
            <a:r>
              <a:rPr lang="en-US" baseline="30000" dirty="0"/>
              <a:t>University of Colorado, Boulder, CO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94" y="578085"/>
            <a:ext cx="3930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/>
              <a:t>NATIONAL CENTER FOR CASE STUDY TEACHING IN SCIENCE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1371600"/>
            <a:ext cx="8183790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b="1" baseline="30000" dirty="0"/>
              <a:t>Grazing in Vernal Pools</a:t>
            </a:r>
            <a:r>
              <a:rPr lang="en-US" sz="6200" b="1" baseline="30000" dirty="0" smtClean="0"/>
              <a:t>:</a:t>
            </a:r>
          </a:p>
          <a:p>
            <a:r>
              <a:rPr lang="en-US" sz="6200" b="1" baseline="30000" dirty="0"/>
              <a:t>Restoration Management </a:t>
            </a:r>
            <a:r>
              <a:rPr lang="en-US" sz="6200" b="1" baseline="30000" dirty="0" smtClean="0"/>
              <a:t>Decisions</a:t>
            </a:r>
          </a:p>
          <a:p>
            <a:endParaRPr lang="en-US" b="1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568788" y="2973620"/>
            <a:ext cx="3001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Day 1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69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204342"/>
            <a:ext cx="8991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0" dirty="0">
                <a:latin typeface="Calibri"/>
                <a:cs typeface="Calibri"/>
              </a:rPr>
              <a:t>Many </a:t>
            </a:r>
            <a:r>
              <a:rPr lang="en-US" sz="4000" spc="-15" dirty="0">
                <a:latin typeface="Calibri"/>
                <a:cs typeface="Calibri"/>
              </a:rPr>
              <a:t>E</a:t>
            </a:r>
            <a:r>
              <a:rPr sz="4000" spc="-15" dirty="0" smtClean="0">
                <a:latin typeface="Calibri"/>
                <a:cs typeface="Calibri"/>
              </a:rPr>
              <a:t>ndangered </a:t>
            </a:r>
            <a:r>
              <a:rPr sz="4000" spc="-5" dirty="0">
                <a:latin typeface="Calibri"/>
                <a:cs typeface="Calibri"/>
              </a:rPr>
              <a:t>and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E</a:t>
            </a:r>
            <a:r>
              <a:rPr sz="4000" spc="-5" dirty="0" smtClean="0">
                <a:latin typeface="Calibri"/>
                <a:cs typeface="Calibri"/>
              </a:rPr>
              <a:t>ndemic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spc="-10" dirty="0" smtClean="0">
                <a:latin typeface="Calibri"/>
                <a:cs typeface="Calibri"/>
              </a:rPr>
              <a:t>S</a:t>
            </a:r>
            <a:r>
              <a:rPr sz="4000" spc="-10" dirty="0" smtClean="0">
                <a:latin typeface="Calibri"/>
                <a:cs typeface="Calibri"/>
              </a:rPr>
              <a:t>pecies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1649729"/>
            <a:ext cx="5826886" cy="386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096000" y="3700640"/>
            <a:ext cx="2247138" cy="3130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200" y="1143000"/>
            <a:ext cx="2350516" cy="3157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28600" y="4578121"/>
            <a:ext cx="3790696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0557" y="475107"/>
            <a:ext cx="7447457" cy="1354217"/>
          </a:xfrm>
        </p:spPr>
        <p:txBody>
          <a:bodyPr/>
          <a:lstStyle/>
          <a:p>
            <a:pPr algn="ctr"/>
            <a:r>
              <a:rPr lang="en-US" dirty="0" smtClean="0"/>
              <a:t>California Population Densities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2971800" y="1295400"/>
            <a:ext cx="5105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57600" y="2743200"/>
            <a:ext cx="1066800" cy="1295400"/>
          </a:xfrm>
          <a:custGeom>
            <a:avLst/>
            <a:gdLst/>
            <a:ahLst/>
            <a:cxnLst/>
            <a:rect l="l" t="t" r="r" b="b"/>
            <a:pathLst>
              <a:path w="1066800" h="1295400">
                <a:moveTo>
                  <a:pt x="0" y="647700"/>
                </a:moveTo>
                <a:lnTo>
                  <a:pt x="1767" y="594572"/>
                </a:lnTo>
                <a:lnTo>
                  <a:pt x="6979" y="542628"/>
                </a:lnTo>
                <a:lnTo>
                  <a:pt x="15499" y="492035"/>
                </a:lnTo>
                <a:lnTo>
                  <a:pt x="27188" y="442959"/>
                </a:lnTo>
                <a:lnTo>
                  <a:pt x="41909" y="395567"/>
                </a:lnTo>
                <a:lnTo>
                  <a:pt x="59527" y="350025"/>
                </a:lnTo>
                <a:lnTo>
                  <a:pt x="79903" y="306499"/>
                </a:lnTo>
                <a:lnTo>
                  <a:pt x="102900" y="265157"/>
                </a:lnTo>
                <a:lnTo>
                  <a:pt x="128381" y="226165"/>
                </a:lnTo>
                <a:lnTo>
                  <a:pt x="156209" y="189690"/>
                </a:lnTo>
                <a:lnTo>
                  <a:pt x="186248" y="155898"/>
                </a:lnTo>
                <a:lnTo>
                  <a:pt x="218358" y="124955"/>
                </a:lnTo>
                <a:lnTo>
                  <a:pt x="252404" y="97029"/>
                </a:lnTo>
                <a:lnTo>
                  <a:pt x="288249" y="72286"/>
                </a:lnTo>
                <a:lnTo>
                  <a:pt x="325754" y="50893"/>
                </a:lnTo>
                <a:lnTo>
                  <a:pt x="364784" y="33015"/>
                </a:lnTo>
                <a:lnTo>
                  <a:pt x="405201" y="18821"/>
                </a:lnTo>
                <a:lnTo>
                  <a:pt x="446867" y="8476"/>
                </a:lnTo>
                <a:lnTo>
                  <a:pt x="489645" y="2146"/>
                </a:lnTo>
                <a:lnTo>
                  <a:pt x="533400" y="0"/>
                </a:lnTo>
                <a:lnTo>
                  <a:pt x="577154" y="2146"/>
                </a:lnTo>
                <a:lnTo>
                  <a:pt x="619932" y="8476"/>
                </a:lnTo>
                <a:lnTo>
                  <a:pt x="661598" y="18821"/>
                </a:lnTo>
                <a:lnTo>
                  <a:pt x="702015" y="33015"/>
                </a:lnTo>
                <a:lnTo>
                  <a:pt x="741044" y="50893"/>
                </a:lnTo>
                <a:lnTo>
                  <a:pt x="778550" y="72286"/>
                </a:lnTo>
                <a:lnTo>
                  <a:pt x="814395" y="97029"/>
                </a:lnTo>
                <a:lnTo>
                  <a:pt x="848441" y="124955"/>
                </a:lnTo>
                <a:lnTo>
                  <a:pt x="880551" y="155898"/>
                </a:lnTo>
                <a:lnTo>
                  <a:pt x="910589" y="189690"/>
                </a:lnTo>
                <a:lnTo>
                  <a:pt x="938418" y="226165"/>
                </a:lnTo>
                <a:lnTo>
                  <a:pt x="963899" y="265157"/>
                </a:lnTo>
                <a:lnTo>
                  <a:pt x="986896" y="306499"/>
                </a:lnTo>
                <a:lnTo>
                  <a:pt x="1007272" y="350025"/>
                </a:lnTo>
                <a:lnTo>
                  <a:pt x="1024889" y="395567"/>
                </a:lnTo>
                <a:lnTo>
                  <a:pt x="1039611" y="442959"/>
                </a:lnTo>
                <a:lnTo>
                  <a:pt x="1051300" y="492035"/>
                </a:lnTo>
                <a:lnTo>
                  <a:pt x="1059820" y="542628"/>
                </a:lnTo>
                <a:lnTo>
                  <a:pt x="1065032" y="594572"/>
                </a:lnTo>
                <a:lnTo>
                  <a:pt x="1066800" y="647700"/>
                </a:lnTo>
                <a:lnTo>
                  <a:pt x="1065032" y="700827"/>
                </a:lnTo>
                <a:lnTo>
                  <a:pt x="1059820" y="752771"/>
                </a:lnTo>
                <a:lnTo>
                  <a:pt x="1051300" y="803364"/>
                </a:lnTo>
                <a:lnTo>
                  <a:pt x="1039611" y="852440"/>
                </a:lnTo>
                <a:lnTo>
                  <a:pt x="1024890" y="899832"/>
                </a:lnTo>
                <a:lnTo>
                  <a:pt x="1007272" y="945374"/>
                </a:lnTo>
                <a:lnTo>
                  <a:pt x="986896" y="988900"/>
                </a:lnTo>
                <a:lnTo>
                  <a:pt x="963899" y="1030242"/>
                </a:lnTo>
                <a:lnTo>
                  <a:pt x="938418" y="1069234"/>
                </a:lnTo>
                <a:lnTo>
                  <a:pt x="910590" y="1105709"/>
                </a:lnTo>
                <a:lnTo>
                  <a:pt x="880551" y="1139501"/>
                </a:lnTo>
                <a:lnTo>
                  <a:pt x="848441" y="1170444"/>
                </a:lnTo>
                <a:lnTo>
                  <a:pt x="814395" y="1198370"/>
                </a:lnTo>
                <a:lnTo>
                  <a:pt x="778550" y="1223113"/>
                </a:lnTo>
                <a:lnTo>
                  <a:pt x="741045" y="1244506"/>
                </a:lnTo>
                <a:lnTo>
                  <a:pt x="702015" y="1262384"/>
                </a:lnTo>
                <a:lnTo>
                  <a:pt x="661598" y="1276578"/>
                </a:lnTo>
                <a:lnTo>
                  <a:pt x="619932" y="1286923"/>
                </a:lnTo>
                <a:lnTo>
                  <a:pt x="577154" y="1293253"/>
                </a:lnTo>
                <a:lnTo>
                  <a:pt x="533400" y="1295400"/>
                </a:lnTo>
                <a:lnTo>
                  <a:pt x="489645" y="1293253"/>
                </a:lnTo>
                <a:lnTo>
                  <a:pt x="446867" y="1286923"/>
                </a:lnTo>
                <a:lnTo>
                  <a:pt x="405201" y="1276578"/>
                </a:lnTo>
                <a:lnTo>
                  <a:pt x="364784" y="1262384"/>
                </a:lnTo>
                <a:lnTo>
                  <a:pt x="325755" y="1244506"/>
                </a:lnTo>
                <a:lnTo>
                  <a:pt x="288249" y="1223113"/>
                </a:lnTo>
                <a:lnTo>
                  <a:pt x="252404" y="1198370"/>
                </a:lnTo>
                <a:lnTo>
                  <a:pt x="218358" y="1170444"/>
                </a:lnTo>
                <a:lnTo>
                  <a:pt x="186248" y="1139501"/>
                </a:lnTo>
                <a:lnTo>
                  <a:pt x="156210" y="1105709"/>
                </a:lnTo>
                <a:lnTo>
                  <a:pt x="128381" y="1069234"/>
                </a:lnTo>
                <a:lnTo>
                  <a:pt x="102900" y="1030242"/>
                </a:lnTo>
                <a:lnTo>
                  <a:pt x="79903" y="988900"/>
                </a:lnTo>
                <a:lnTo>
                  <a:pt x="59527" y="945374"/>
                </a:lnTo>
                <a:lnTo>
                  <a:pt x="41910" y="899832"/>
                </a:lnTo>
                <a:lnTo>
                  <a:pt x="27188" y="852440"/>
                </a:lnTo>
                <a:lnTo>
                  <a:pt x="15499" y="803364"/>
                </a:lnTo>
                <a:lnTo>
                  <a:pt x="6979" y="752771"/>
                </a:lnTo>
                <a:lnTo>
                  <a:pt x="1767" y="700827"/>
                </a:lnTo>
                <a:lnTo>
                  <a:pt x="0" y="647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825363" y="5486400"/>
            <a:ext cx="533400" cy="782955"/>
          </a:xfrm>
          <a:custGeom>
            <a:avLst/>
            <a:gdLst/>
            <a:ahLst/>
            <a:cxnLst/>
            <a:rect l="l" t="t" r="r" b="b"/>
            <a:pathLst>
              <a:path w="533400" h="782954">
                <a:moveTo>
                  <a:pt x="0" y="391325"/>
                </a:moveTo>
                <a:lnTo>
                  <a:pt x="2891" y="333496"/>
                </a:lnTo>
                <a:lnTo>
                  <a:pt x="11289" y="278303"/>
                </a:lnTo>
                <a:lnTo>
                  <a:pt x="24783" y="226349"/>
                </a:lnTo>
                <a:lnTo>
                  <a:pt x="42960" y="178241"/>
                </a:lnTo>
                <a:lnTo>
                  <a:pt x="65408" y="134584"/>
                </a:lnTo>
                <a:lnTo>
                  <a:pt x="91714" y="95983"/>
                </a:lnTo>
                <a:lnTo>
                  <a:pt x="121467" y="63043"/>
                </a:lnTo>
                <a:lnTo>
                  <a:pt x="154254" y="36369"/>
                </a:lnTo>
                <a:lnTo>
                  <a:pt x="189664" y="16567"/>
                </a:lnTo>
                <a:lnTo>
                  <a:pt x="227283" y="4242"/>
                </a:lnTo>
                <a:lnTo>
                  <a:pt x="266700" y="0"/>
                </a:lnTo>
                <a:lnTo>
                  <a:pt x="306116" y="4242"/>
                </a:lnTo>
                <a:lnTo>
                  <a:pt x="343735" y="16567"/>
                </a:lnTo>
                <a:lnTo>
                  <a:pt x="379145" y="36369"/>
                </a:lnTo>
                <a:lnTo>
                  <a:pt x="411932" y="63043"/>
                </a:lnTo>
                <a:lnTo>
                  <a:pt x="441685" y="95983"/>
                </a:lnTo>
                <a:lnTo>
                  <a:pt x="467991" y="134584"/>
                </a:lnTo>
                <a:lnTo>
                  <a:pt x="490439" y="178241"/>
                </a:lnTo>
                <a:lnTo>
                  <a:pt x="508616" y="226349"/>
                </a:lnTo>
                <a:lnTo>
                  <a:pt x="522110" y="278303"/>
                </a:lnTo>
                <a:lnTo>
                  <a:pt x="530508" y="333496"/>
                </a:lnTo>
                <a:lnTo>
                  <a:pt x="533400" y="391325"/>
                </a:lnTo>
                <a:lnTo>
                  <a:pt x="530508" y="449153"/>
                </a:lnTo>
                <a:lnTo>
                  <a:pt x="522110" y="504347"/>
                </a:lnTo>
                <a:lnTo>
                  <a:pt x="508616" y="556300"/>
                </a:lnTo>
                <a:lnTo>
                  <a:pt x="490439" y="604408"/>
                </a:lnTo>
                <a:lnTo>
                  <a:pt x="467991" y="648065"/>
                </a:lnTo>
                <a:lnTo>
                  <a:pt x="441685" y="686666"/>
                </a:lnTo>
                <a:lnTo>
                  <a:pt x="411932" y="719606"/>
                </a:lnTo>
                <a:lnTo>
                  <a:pt x="379145" y="746280"/>
                </a:lnTo>
                <a:lnTo>
                  <a:pt x="343735" y="766082"/>
                </a:lnTo>
                <a:lnTo>
                  <a:pt x="306116" y="778407"/>
                </a:lnTo>
                <a:lnTo>
                  <a:pt x="266700" y="782650"/>
                </a:lnTo>
                <a:lnTo>
                  <a:pt x="227283" y="778407"/>
                </a:lnTo>
                <a:lnTo>
                  <a:pt x="189664" y="766082"/>
                </a:lnTo>
                <a:lnTo>
                  <a:pt x="154254" y="746280"/>
                </a:lnTo>
                <a:lnTo>
                  <a:pt x="121467" y="719606"/>
                </a:lnTo>
                <a:lnTo>
                  <a:pt x="91714" y="686666"/>
                </a:lnTo>
                <a:lnTo>
                  <a:pt x="65408" y="648065"/>
                </a:lnTo>
                <a:lnTo>
                  <a:pt x="42960" y="604408"/>
                </a:lnTo>
                <a:lnTo>
                  <a:pt x="24783" y="556300"/>
                </a:lnTo>
                <a:lnTo>
                  <a:pt x="11289" y="504347"/>
                </a:lnTo>
                <a:lnTo>
                  <a:pt x="2891" y="449153"/>
                </a:lnTo>
                <a:lnTo>
                  <a:pt x="0" y="3913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114800" y="1655698"/>
            <a:ext cx="685800" cy="935355"/>
          </a:xfrm>
          <a:custGeom>
            <a:avLst/>
            <a:gdLst/>
            <a:ahLst/>
            <a:cxnLst/>
            <a:rect l="l" t="t" r="r" b="b"/>
            <a:pathLst>
              <a:path w="685800" h="935355">
                <a:moveTo>
                  <a:pt x="0" y="467613"/>
                </a:moveTo>
                <a:lnTo>
                  <a:pt x="2307" y="413092"/>
                </a:lnTo>
                <a:lnTo>
                  <a:pt x="9057" y="360414"/>
                </a:lnTo>
                <a:lnTo>
                  <a:pt x="19992" y="309932"/>
                </a:lnTo>
                <a:lnTo>
                  <a:pt x="34856" y="261997"/>
                </a:lnTo>
                <a:lnTo>
                  <a:pt x="53390" y="216960"/>
                </a:lnTo>
                <a:lnTo>
                  <a:pt x="75338" y="175172"/>
                </a:lnTo>
                <a:lnTo>
                  <a:pt x="100441" y="136985"/>
                </a:lnTo>
                <a:lnTo>
                  <a:pt x="128442" y="102750"/>
                </a:lnTo>
                <a:lnTo>
                  <a:pt x="159084" y="72817"/>
                </a:lnTo>
                <a:lnTo>
                  <a:pt x="192110" y="47540"/>
                </a:lnTo>
                <a:lnTo>
                  <a:pt x="227262" y="27268"/>
                </a:lnTo>
                <a:lnTo>
                  <a:pt x="264282" y="12353"/>
                </a:lnTo>
                <a:lnTo>
                  <a:pt x="302914" y="3146"/>
                </a:lnTo>
                <a:lnTo>
                  <a:pt x="342900" y="0"/>
                </a:lnTo>
                <a:lnTo>
                  <a:pt x="382885" y="3146"/>
                </a:lnTo>
                <a:lnTo>
                  <a:pt x="421517" y="12353"/>
                </a:lnTo>
                <a:lnTo>
                  <a:pt x="458537" y="27268"/>
                </a:lnTo>
                <a:lnTo>
                  <a:pt x="493689" y="47540"/>
                </a:lnTo>
                <a:lnTo>
                  <a:pt x="526715" y="72817"/>
                </a:lnTo>
                <a:lnTo>
                  <a:pt x="557357" y="102750"/>
                </a:lnTo>
                <a:lnTo>
                  <a:pt x="585358" y="136985"/>
                </a:lnTo>
                <a:lnTo>
                  <a:pt x="610461" y="175172"/>
                </a:lnTo>
                <a:lnTo>
                  <a:pt x="632409" y="216960"/>
                </a:lnTo>
                <a:lnTo>
                  <a:pt x="650943" y="261997"/>
                </a:lnTo>
                <a:lnTo>
                  <a:pt x="665807" y="309932"/>
                </a:lnTo>
                <a:lnTo>
                  <a:pt x="676742" y="360414"/>
                </a:lnTo>
                <a:lnTo>
                  <a:pt x="683492" y="413092"/>
                </a:lnTo>
                <a:lnTo>
                  <a:pt x="685800" y="467613"/>
                </a:lnTo>
                <a:lnTo>
                  <a:pt x="683492" y="522133"/>
                </a:lnTo>
                <a:lnTo>
                  <a:pt x="676742" y="574806"/>
                </a:lnTo>
                <a:lnTo>
                  <a:pt x="665807" y="625280"/>
                </a:lnTo>
                <a:lnTo>
                  <a:pt x="650943" y="673205"/>
                </a:lnTo>
                <a:lnTo>
                  <a:pt x="632409" y="718230"/>
                </a:lnTo>
                <a:lnTo>
                  <a:pt x="610461" y="760005"/>
                </a:lnTo>
                <a:lnTo>
                  <a:pt x="585358" y="798179"/>
                </a:lnTo>
                <a:lnTo>
                  <a:pt x="557357" y="832400"/>
                </a:lnTo>
                <a:lnTo>
                  <a:pt x="526715" y="862320"/>
                </a:lnTo>
                <a:lnTo>
                  <a:pt x="493689" y="887585"/>
                </a:lnTo>
                <a:lnTo>
                  <a:pt x="458537" y="907847"/>
                </a:lnTo>
                <a:lnTo>
                  <a:pt x="421517" y="922754"/>
                </a:lnTo>
                <a:lnTo>
                  <a:pt x="382885" y="931955"/>
                </a:lnTo>
                <a:lnTo>
                  <a:pt x="342900" y="935101"/>
                </a:lnTo>
                <a:lnTo>
                  <a:pt x="302914" y="931955"/>
                </a:lnTo>
                <a:lnTo>
                  <a:pt x="264282" y="922754"/>
                </a:lnTo>
                <a:lnTo>
                  <a:pt x="227262" y="907847"/>
                </a:lnTo>
                <a:lnTo>
                  <a:pt x="192110" y="887585"/>
                </a:lnTo>
                <a:lnTo>
                  <a:pt x="159084" y="862320"/>
                </a:lnTo>
                <a:lnTo>
                  <a:pt x="128442" y="832400"/>
                </a:lnTo>
                <a:lnTo>
                  <a:pt x="100441" y="798179"/>
                </a:lnTo>
                <a:lnTo>
                  <a:pt x="75338" y="760005"/>
                </a:lnTo>
                <a:lnTo>
                  <a:pt x="53390" y="718230"/>
                </a:lnTo>
                <a:lnTo>
                  <a:pt x="34856" y="673205"/>
                </a:lnTo>
                <a:lnTo>
                  <a:pt x="19992" y="625280"/>
                </a:lnTo>
                <a:lnTo>
                  <a:pt x="9057" y="574806"/>
                </a:lnTo>
                <a:lnTo>
                  <a:pt x="2307" y="522133"/>
                </a:lnTo>
                <a:lnTo>
                  <a:pt x="0" y="46761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52219" y="3492627"/>
            <a:ext cx="1908810" cy="139700"/>
          </a:xfrm>
          <a:custGeom>
            <a:avLst/>
            <a:gdLst/>
            <a:ahLst/>
            <a:cxnLst/>
            <a:rect l="l" t="t" r="r" b="b"/>
            <a:pathLst>
              <a:path w="1908810" h="139700">
                <a:moveTo>
                  <a:pt x="1854225" y="44122"/>
                </a:moveTo>
                <a:lnTo>
                  <a:pt x="0" y="120650"/>
                </a:lnTo>
                <a:lnTo>
                  <a:pt x="762" y="139700"/>
                </a:lnTo>
                <a:lnTo>
                  <a:pt x="1854861" y="63178"/>
                </a:lnTo>
                <a:lnTo>
                  <a:pt x="1870879" y="52937"/>
                </a:lnTo>
                <a:lnTo>
                  <a:pt x="1854225" y="44122"/>
                </a:lnTo>
                <a:close/>
              </a:path>
              <a:path w="1908810" h="139700">
                <a:moveTo>
                  <a:pt x="1892155" y="42672"/>
                </a:moveTo>
                <a:lnTo>
                  <a:pt x="1889379" y="42672"/>
                </a:lnTo>
                <a:lnTo>
                  <a:pt x="1890141" y="61722"/>
                </a:lnTo>
                <a:lnTo>
                  <a:pt x="1854861" y="63178"/>
                </a:lnTo>
                <a:lnTo>
                  <a:pt x="1810258" y="91694"/>
                </a:lnTo>
                <a:lnTo>
                  <a:pt x="1805813" y="94487"/>
                </a:lnTo>
                <a:lnTo>
                  <a:pt x="1804543" y="100457"/>
                </a:lnTo>
                <a:lnTo>
                  <a:pt x="1807464" y="104901"/>
                </a:lnTo>
                <a:lnTo>
                  <a:pt x="1810258" y="109220"/>
                </a:lnTo>
                <a:lnTo>
                  <a:pt x="1816100" y="110617"/>
                </a:lnTo>
                <a:lnTo>
                  <a:pt x="1820545" y="107696"/>
                </a:lnTo>
                <a:lnTo>
                  <a:pt x="1908683" y="51435"/>
                </a:lnTo>
                <a:lnTo>
                  <a:pt x="1892155" y="42672"/>
                </a:lnTo>
                <a:close/>
              </a:path>
              <a:path w="1908810" h="139700">
                <a:moveTo>
                  <a:pt x="1870879" y="52937"/>
                </a:moveTo>
                <a:lnTo>
                  <a:pt x="1854861" y="63178"/>
                </a:lnTo>
                <a:lnTo>
                  <a:pt x="1890141" y="61722"/>
                </a:lnTo>
                <a:lnTo>
                  <a:pt x="1890095" y="60578"/>
                </a:lnTo>
                <a:lnTo>
                  <a:pt x="1885315" y="60578"/>
                </a:lnTo>
                <a:lnTo>
                  <a:pt x="1870879" y="52937"/>
                </a:lnTo>
                <a:close/>
              </a:path>
              <a:path w="1908810" h="139700">
                <a:moveTo>
                  <a:pt x="1884553" y="44196"/>
                </a:moveTo>
                <a:lnTo>
                  <a:pt x="1870879" y="52937"/>
                </a:lnTo>
                <a:lnTo>
                  <a:pt x="1885315" y="60578"/>
                </a:lnTo>
                <a:lnTo>
                  <a:pt x="1884553" y="44196"/>
                </a:lnTo>
                <a:close/>
              </a:path>
              <a:path w="1908810" h="139700">
                <a:moveTo>
                  <a:pt x="1889439" y="44196"/>
                </a:moveTo>
                <a:lnTo>
                  <a:pt x="1884553" y="44196"/>
                </a:lnTo>
                <a:lnTo>
                  <a:pt x="1885315" y="60578"/>
                </a:lnTo>
                <a:lnTo>
                  <a:pt x="1890095" y="60578"/>
                </a:lnTo>
                <a:lnTo>
                  <a:pt x="1889439" y="44196"/>
                </a:lnTo>
                <a:close/>
              </a:path>
              <a:path w="1908810" h="139700">
                <a:moveTo>
                  <a:pt x="1889379" y="42672"/>
                </a:moveTo>
                <a:lnTo>
                  <a:pt x="1854225" y="44122"/>
                </a:lnTo>
                <a:lnTo>
                  <a:pt x="1870879" y="52937"/>
                </a:lnTo>
                <a:lnTo>
                  <a:pt x="1884553" y="44196"/>
                </a:lnTo>
                <a:lnTo>
                  <a:pt x="1889439" y="44196"/>
                </a:lnTo>
                <a:lnTo>
                  <a:pt x="1889379" y="42672"/>
                </a:lnTo>
                <a:close/>
              </a:path>
              <a:path w="1908810" h="139700">
                <a:moveTo>
                  <a:pt x="1811528" y="0"/>
                </a:moveTo>
                <a:lnTo>
                  <a:pt x="1805813" y="1777"/>
                </a:lnTo>
                <a:lnTo>
                  <a:pt x="1803400" y="6476"/>
                </a:lnTo>
                <a:lnTo>
                  <a:pt x="1800859" y="11049"/>
                </a:lnTo>
                <a:lnTo>
                  <a:pt x="1802638" y="16890"/>
                </a:lnTo>
                <a:lnTo>
                  <a:pt x="1807336" y="19303"/>
                </a:lnTo>
                <a:lnTo>
                  <a:pt x="1854225" y="44122"/>
                </a:lnTo>
                <a:lnTo>
                  <a:pt x="1889379" y="42672"/>
                </a:lnTo>
                <a:lnTo>
                  <a:pt x="1892155" y="42672"/>
                </a:lnTo>
                <a:lnTo>
                  <a:pt x="1816227" y="2412"/>
                </a:lnTo>
                <a:lnTo>
                  <a:pt x="181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672082" y="3839590"/>
            <a:ext cx="4043045" cy="2045335"/>
          </a:xfrm>
          <a:custGeom>
            <a:avLst/>
            <a:gdLst/>
            <a:ahLst/>
            <a:cxnLst/>
            <a:rect l="l" t="t" r="r" b="b"/>
            <a:pathLst>
              <a:path w="4043045" h="2045335">
                <a:moveTo>
                  <a:pt x="3990316" y="2022357"/>
                </a:moveTo>
                <a:lnTo>
                  <a:pt x="3932174" y="2025980"/>
                </a:lnTo>
                <a:lnTo>
                  <a:pt x="3928237" y="2030501"/>
                </a:lnTo>
                <a:lnTo>
                  <a:pt x="3928491" y="2035759"/>
                </a:lnTo>
                <a:lnTo>
                  <a:pt x="3928872" y="2041004"/>
                </a:lnTo>
                <a:lnTo>
                  <a:pt x="3933317" y="2044992"/>
                </a:lnTo>
                <a:lnTo>
                  <a:pt x="4042106" y="2038197"/>
                </a:lnTo>
                <a:lnTo>
                  <a:pt x="4021835" y="2038197"/>
                </a:lnTo>
                <a:lnTo>
                  <a:pt x="3990316" y="2022357"/>
                </a:lnTo>
                <a:close/>
              </a:path>
              <a:path w="4043045" h="2045335">
                <a:moveTo>
                  <a:pt x="4009146" y="2021183"/>
                </a:moveTo>
                <a:lnTo>
                  <a:pt x="3990316" y="2022357"/>
                </a:lnTo>
                <a:lnTo>
                  <a:pt x="4021835" y="2038197"/>
                </a:lnTo>
                <a:lnTo>
                  <a:pt x="4023506" y="2034857"/>
                </a:lnTo>
                <a:lnTo>
                  <a:pt x="4018026" y="2034857"/>
                </a:lnTo>
                <a:lnTo>
                  <a:pt x="4009146" y="2021183"/>
                </a:lnTo>
                <a:close/>
              </a:path>
              <a:path w="4043045" h="2045335">
                <a:moveTo>
                  <a:pt x="3977131" y="1944877"/>
                </a:moveTo>
                <a:lnTo>
                  <a:pt x="3972687" y="1947748"/>
                </a:lnTo>
                <a:lnTo>
                  <a:pt x="3968369" y="1950618"/>
                </a:lnTo>
                <a:lnTo>
                  <a:pt x="3967099" y="1956523"/>
                </a:lnTo>
                <a:lnTo>
                  <a:pt x="3970020" y="1960930"/>
                </a:lnTo>
                <a:lnTo>
                  <a:pt x="3998872" y="2005362"/>
                </a:lnTo>
                <a:lnTo>
                  <a:pt x="4030342" y="2021183"/>
                </a:lnTo>
                <a:lnTo>
                  <a:pt x="4021835" y="2038197"/>
                </a:lnTo>
                <a:lnTo>
                  <a:pt x="4042106" y="2038197"/>
                </a:lnTo>
                <a:lnTo>
                  <a:pt x="4042918" y="2038146"/>
                </a:lnTo>
                <a:lnTo>
                  <a:pt x="3985895" y="1950529"/>
                </a:lnTo>
                <a:lnTo>
                  <a:pt x="3983101" y="1946122"/>
                </a:lnTo>
                <a:lnTo>
                  <a:pt x="3977131" y="1944877"/>
                </a:lnTo>
                <a:close/>
              </a:path>
              <a:path w="4043045" h="2045335">
                <a:moveTo>
                  <a:pt x="4025519" y="2020163"/>
                </a:moveTo>
                <a:lnTo>
                  <a:pt x="4009146" y="2021183"/>
                </a:lnTo>
                <a:lnTo>
                  <a:pt x="4018026" y="2034857"/>
                </a:lnTo>
                <a:lnTo>
                  <a:pt x="4025519" y="2020163"/>
                </a:lnTo>
                <a:close/>
              </a:path>
              <a:path w="4043045" h="2045335">
                <a:moveTo>
                  <a:pt x="4028323" y="2020163"/>
                </a:moveTo>
                <a:lnTo>
                  <a:pt x="4025519" y="2020163"/>
                </a:lnTo>
                <a:lnTo>
                  <a:pt x="4018026" y="2034857"/>
                </a:lnTo>
                <a:lnTo>
                  <a:pt x="4023506" y="2034857"/>
                </a:lnTo>
                <a:lnTo>
                  <a:pt x="4030345" y="2021179"/>
                </a:lnTo>
                <a:lnTo>
                  <a:pt x="4028323" y="2020163"/>
                </a:lnTo>
                <a:close/>
              </a:path>
              <a:path w="4043045" h="2045335">
                <a:moveTo>
                  <a:pt x="8636" y="0"/>
                </a:moveTo>
                <a:lnTo>
                  <a:pt x="0" y="17017"/>
                </a:lnTo>
                <a:lnTo>
                  <a:pt x="3990316" y="2022357"/>
                </a:lnTo>
                <a:lnTo>
                  <a:pt x="4009146" y="2021183"/>
                </a:lnTo>
                <a:lnTo>
                  <a:pt x="3998872" y="2005362"/>
                </a:lnTo>
                <a:lnTo>
                  <a:pt x="8636" y="0"/>
                </a:lnTo>
                <a:close/>
              </a:path>
              <a:path w="4043045" h="2045335">
                <a:moveTo>
                  <a:pt x="3998872" y="2005362"/>
                </a:moveTo>
                <a:lnTo>
                  <a:pt x="4009146" y="2021183"/>
                </a:lnTo>
                <a:lnTo>
                  <a:pt x="4025519" y="2020163"/>
                </a:lnTo>
                <a:lnTo>
                  <a:pt x="4028323" y="2020163"/>
                </a:lnTo>
                <a:lnTo>
                  <a:pt x="3998872" y="2005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748282" y="2204085"/>
            <a:ext cx="2293620" cy="1195705"/>
          </a:xfrm>
          <a:custGeom>
            <a:avLst/>
            <a:gdLst/>
            <a:ahLst/>
            <a:cxnLst/>
            <a:rect l="l" t="t" r="r" b="b"/>
            <a:pathLst>
              <a:path w="2293620" h="1195704">
                <a:moveTo>
                  <a:pt x="2241004" y="22046"/>
                </a:moveTo>
                <a:lnTo>
                  <a:pt x="0" y="1178305"/>
                </a:lnTo>
                <a:lnTo>
                  <a:pt x="8636" y="1195324"/>
                </a:lnTo>
                <a:lnTo>
                  <a:pt x="2249763" y="39065"/>
                </a:lnTo>
                <a:lnTo>
                  <a:pt x="2259969" y="23031"/>
                </a:lnTo>
                <a:lnTo>
                  <a:pt x="2241004" y="22046"/>
                </a:lnTo>
                <a:close/>
              </a:path>
              <a:path w="2293620" h="1195704">
                <a:moveTo>
                  <a:pt x="2293539" y="5841"/>
                </a:moveTo>
                <a:lnTo>
                  <a:pt x="2272410" y="5841"/>
                </a:lnTo>
                <a:lnTo>
                  <a:pt x="2281173" y="22860"/>
                </a:lnTo>
                <a:lnTo>
                  <a:pt x="2249763" y="39065"/>
                </a:lnTo>
                <a:lnTo>
                  <a:pt x="2221357" y="83692"/>
                </a:lnTo>
                <a:lnTo>
                  <a:pt x="2218563" y="88137"/>
                </a:lnTo>
                <a:lnTo>
                  <a:pt x="2219833" y="93979"/>
                </a:lnTo>
                <a:lnTo>
                  <a:pt x="2224278" y="96900"/>
                </a:lnTo>
                <a:lnTo>
                  <a:pt x="2228722" y="99694"/>
                </a:lnTo>
                <a:lnTo>
                  <a:pt x="2234692" y="98298"/>
                </a:lnTo>
                <a:lnTo>
                  <a:pt x="2237485" y="93852"/>
                </a:lnTo>
                <a:lnTo>
                  <a:pt x="2293539" y="5841"/>
                </a:lnTo>
                <a:close/>
              </a:path>
              <a:path w="2293620" h="1195704">
                <a:moveTo>
                  <a:pt x="2259969" y="23031"/>
                </a:moveTo>
                <a:lnTo>
                  <a:pt x="2249763" y="39065"/>
                </a:lnTo>
                <a:lnTo>
                  <a:pt x="2279204" y="23875"/>
                </a:lnTo>
                <a:lnTo>
                  <a:pt x="2276221" y="23875"/>
                </a:lnTo>
                <a:lnTo>
                  <a:pt x="2259969" y="23031"/>
                </a:lnTo>
                <a:close/>
              </a:path>
              <a:path w="2293620" h="1195704">
                <a:moveTo>
                  <a:pt x="2268728" y="9270"/>
                </a:moveTo>
                <a:lnTo>
                  <a:pt x="2259969" y="23031"/>
                </a:lnTo>
                <a:lnTo>
                  <a:pt x="2276221" y="23875"/>
                </a:lnTo>
                <a:lnTo>
                  <a:pt x="2268728" y="9270"/>
                </a:lnTo>
                <a:close/>
              </a:path>
              <a:path w="2293620" h="1195704">
                <a:moveTo>
                  <a:pt x="2274176" y="9270"/>
                </a:moveTo>
                <a:lnTo>
                  <a:pt x="2268728" y="9270"/>
                </a:lnTo>
                <a:lnTo>
                  <a:pt x="2276221" y="23875"/>
                </a:lnTo>
                <a:lnTo>
                  <a:pt x="2279204" y="23875"/>
                </a:lnTo>
                <a:lnTo>
                  <a:pt x="2281173" y="22860"/>
                </a:lnTo>
                <a:lnTo>
                  <a:pt x="2274176" y="9270"/>
                </a:lnTo>
                <a:close/>
              </a:path>
              <a:path w="2293620" h="1195704">
                <a:moveTo>
                  <a:pt x="2272410" y="5841"/>
                </a:moveTo>
                <a:lnTo>
                  <a:pt x="2241004" y="22046"/>
                </a:lnTo>
                <a:lnTo>
                  <a:pt x="2259969" y="23031"/>
                </a:lnTo>
                <a:lnTo>
                  <a:pt x="2268728" y="9270"/>
                </a:lnTo>
                <a:lnTo>
                  <a:pt x="2274176" y="9270"/>
                </a:lnTo>
                <a:lnTo>
                  <a:pt x="2272410" y="5841"/>
                </a:lnTo>
                <a:close/>
              </a:path>
              <a:path w="2293620" h="1195704">
                <a:moveTo>
                  <a:pt x="2183892" y="0"/>
                </a:moveTo>
                <a:lnTo>
                  <a:pt x="2179447" y="4063"/>
                </a:lnTo>
                <a:lnTo>
                  <a:pt x="2178939" y="14604"/>
                </a:lnTo>
                <a:lnTo>
                  <a:pt x="2182876" y="19050"/>
                </a:lnTo>
                <a:lnTo>
                  <a:pt x="2241004" y="22046"/>
                </a:lnTo>
                <a:lnTo>
                  <a:pt x="2272410" y="5841"/>
                </a:lnTo>
                <a:lnTo>
                  <a:pt x="2293539" y="5841"/>
                </a:lnTo>
                <a:lnTo>
                  <a:pt x="2183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00557" y="3172714"/>
            <a:ext cx="106807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Common  vernal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pool  </a:t>
            </a:r>
            <a:r>
              <a:rPr sz="1800" spc="-10" dirty="0">
                <a:latin typeface="Calibri"/>
                <a:cs typeface="Calibri"/>
              </a:rPr>
              <a:t>habitat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6957" y="6465214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lang="en-US" sz="120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Vernal Pool Habitat Loss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2156586"/>
            <a:ext cx="2710815" cy="216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Agriculture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Land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Climate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4963921"/>
            <a:ext cx="8077200" cy="1741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658996" y="1750822"/>
            <a:ext cx="5256403" cy="3506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Cattle Grazing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762000" y="1038225"/>
            <a:ext cx="7620000" cy="543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Restoration Needed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143000" y="114300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888" y="762000"/>
            <a:ext cx="7245888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pc="-5" dirty="0"/>
              <a:t>Should </a:t>
            </a:r>
            <a:r>
              <a:rPr lang="en-US" spc="-15" dirty="0"/>
              <a:t>g</a:t>
            </a:r>
            <a:r>
              <a:rPr spc="-15" dirty="0" smtClean="0"/>
              <a:t>razing </a:t>
            </a:r>
            <a:r>
              <a:rPr lang="en-US" spc="-15" dirty="0" smtClean="0"/>
              <a:t>be added </a:t>
            </a:r>
            <a:r>
              <a:rPr spc="-20" dirty="0" smtClean="0"/>
              <a:t>to</a:t>
            </a:r>
            <a:r>
              <a:rPr lang="en-US" spc="-20" dirty="0" smtClean="0"/>
              <a:t> the </a:t>
            </a:r>
            <a:r>
              <a:rPr spc="-45" dirty="0" smtClean="0"/>
              <a:t> </a:t>
            </a:r>
            <a:r>
              <a:rPr lang="en-US" spc="-45" dirty="0" smtClean="0"/>
              <a:t>m</a:t>
            </a:r>
            <a:r>
              <a:rPr spc="-10" dirty="0" smtClean="0"/>
              <a:t>anagement</a:t>
            </a:r>
            <a:r>
              <a:rPr lang="en-US" spc="-10" dirty="0" smtClean="0"/>
              <a:t> p</a:t>
            </a:r>
            <a:r>
              <a:rPr spc="-10" dirty="0" smtClean="0"/>
              <a:t>lan</a:t>
            </a:r>
            <a:r>
              <a:rPr spc="-10" dirty="0"/>
              <a:t>?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47775" y="2971800"/>
            <a:ext cx="2562225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191000" y="3562222"/>
            <a:ext cx="36766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latin typeface="Calibri"/>
                <a:cs typeface="Calibri"/>
              </a:rPr>
              <a:t>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0000" y="3488435"/>
            <a:ext cx="995044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3575" algn="l"/>
              </a:tabLst>
            </a:pPr>
            <a:r>
              <a:rPr sz="5400" dirty="0">
                <a:latin typeface="Calibri"/>
                <a:cs typeface="Calibri"/>
              </a:rPr>
              <a:t>=	?</a:t>
            </a:r>
          </a:p>
        </p:txBody>
      </p:sp>
      <p:sp>
        <p:nvSpPr>
          <p:cNvPr id="6" name="object 6"/>
          <p:cNvSpPr/>
          <p:nvPr/>
        </p:nvSpPr>
        <p:spPr>
          <a:xfrm>
            <a:off x="4930395" y="2988564"/>
            <a:ext cx="2461005" cy="184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950517"/>
          </a:xfrm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2496185">
              <a:lnSpc>
                <a:spcPct val="100000"/>
              </a:lnSpc>
            </a:pPr>
            <a:r>
              <a:rPr spc="-5" dirty="0"/>
              <a:t>Image</a:t>
            </a:r>
            <a:r>
              <a:rPr spc="-75" dirty="0"/>
              <a:t> </a:t>
            </a:r>
            <a:r>
              <a:rPr lang="en-US" spc="-10" dirty="0" smtClean="0"/>
              <a:t>C</a:t>
            </a:r>
            <a:r>
              <a:rPr spc="-10" dirty="0" smtClean="0"/>
              <a:t>redits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302258"/>
            <a:ext cx="8028305" cy="528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07710">
              <a:lnSpc>
                <a:spcPct val="100000"/>
              </a:lnSpc>
            </a:pPr>
            <a:r>
              <a:rPr lang="en-US" sz="1100" u="sng" spc="-5" dirty="0">
                <a:cs typeface="Calibri"/>
              </a:rPr>
              <a:t>Slide </a:t>
            </a:r>
            <a:r>
              <a:rPr lang="en-US" sz="1100" u="sng" dirty="0" smtClean="0">
                <a:cs typeface="Calibri"/>
              </a:rPr>
              <a:t>1: </a:t>
            </a:r>
            <a:r>
              <a:rPr lang="en-US" sz="1100" dirty="0">
                <a:cs typeface="Calibri"/>
              </a:rPr>
              <a:t>Photo </a:t>
            </a:r>
            <a:r>
              <a:rPr lang="en-US" sz="1100" spc="-5" dirty="0">
                <a:cs typeface="Calibri"/>
              </a:rPr>
              <a:t>Credit: </a:t>
            </a:r>
            <a:r>
              <a:rPr lang="en-US" sz="1100" dirty="0" err="1">
                <a:cs typeface="Calibri"/>
              </a:rPr>
              <a:t>Akasha</a:t>
            </a:r>
            <a:r>
              <a:rPr lang="en-US" sz="1100" spc="-125" dirty="0">
                <a:cs typeface="Calibri"/>
              </a:rPr>
              <a:t> </a:t>
            </a:r>
            <a:r>
              <a:rPr lang="en-US" sz="1100" spc="-5" dirty="0" err="1">
                <a:cs typeface="Calibri"/>
              </a:rPr>
              <a:t>Faist</a:t>
            </a:r>
            <a:r>
              <a:rPr lang="en-US" sz="1100" spc="-5" dirty="0" smtClean="0">
                <a:cs typeface="Calibri"/>
              </a:rPr>
              <a:t>. </a:t>
            </a:r>
            <a:r>
              <a:rPr lang="en-US" sz="1100" u="sng" spc="-5" dirty="0">
                <a:cs typeface="Calibri"/>
              </a:rPr>
              <a:t>Slide </a:t>
            </a:r>
            <a:r>
              <a:rPr lang="en-US" sz="1100" u="sng" dirty="0" smtClean="0">
                <a:cs typeface="Calibri"/>
              </a:rPr>
              <a:t>4: </a:t>
            </a:r>
            <a:r>
              <a:rPr lang="en-US" sz="1100" dirty="0">
                <a:cs typeface="Calibri"/>
              </a:rPr>
              <a:t>Photo </a:t>
            </a:r>
            <a:r>
              <a:rPr lang="en-US" sz="1100" spc="-5" dirty="0">
                <a:cs typeface="Calibri"/>
              </a:rPr>
              <a:t>Credit: Sharon </a:t>
            </a:r>
            <a:r>
              <a:rPr lang="en-US" sz="1100" spc="-5" dirty="0" err="1">
                <a:cs typeface="Calibri"/>
              </a:rPr>
              <a:t>Collinge</a:t>
            </a:r>
            <a:r>
              <a:rPr lang="en-US" sz="1100" spc="-5" dirty="0">
                <a:cs typeface="Calibri"/>
              </a:rPr>
              <a:t>. </a:t>
            </a:r>
            <a:r>
              <a:rPr sz="1100" u="sng" spc="-5" dirty="0" smtClean="0">
                <a:latin typeface="Calibri"/>
                <a:cs typeface="Calibri"/>
              </a:rPr>
              <a:t>Slide </a:t>
            </a:r>
            <a:r>
              <a:rPr lang="en-US" sz="1100" u="sng" dirty="0">
                <a:latin typeface="Calibri"/>
                <a:cs typeface="Calibri"/>
              </a:rPr>
              <a:t>5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Photo </a:t>
            </a:r>
            <a:r>
              <a:rPr sz="1100" spc="-5" dirty="0">
                <a:latin typeface="Calibri"/>
                <a:cs typeface="Calibri"/>
              </a:rPr>
              <a:t>Credits: Sharon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Collinge.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lang="en-US" sz="1100" u="sng" dirty="0">
                <a:latin typeface="Calibri"/>
                <a:cs typeface="Calibri"/>
              </a:rPr>
              <a:t>6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vernal pools 2”  </a:t>
            </a:r>
            <a:r>
              <a:rPr sz="1100" u="sng" spc="-5" dirty="0">
                <a:solidFill>
                  <a:srgbClr val="0000FF"/>
                </a:solidFill>
                <a:latin typeface="Calibri"/>
                <a:cs typeface="Calibri"/>
              </a:rPr>
              <a:t>https://commons.wikimedia.org/wiki/File:Vernal_Pools_2.jpg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https://commons.wikimedia.org/wiki/File:Vernal_Pools_2.jpg#file</a:t>
            </a:r>
            <a:endParaRPr sz="1100" dirty="0">
              <a:latin typeface="Calibri"/>
              <a:cs typeface="Calibri"/>
            </a:endParaRPr>
          </a:p>
          <a:p>
            <a:pPr marL="12700" marR="3289935">
              <a:lnSpc>
                <a:spcPct val="80000"/>
              </a:lnSpc>
              <a:spcBef>
                <a:spcPts val="260"/>
              </a:spcBef>
            </a:pPr>
            <a:r>
              <a:rPr sz="1100" u="sng" spc="-5" dirty="0">
                <a:latin typeface="Calibri"/>
                <a:cs typeface="Calibri"/>
              </a:rPr>
              <a:t>Slide</a:t>
            </a:r>
            <a:r>
              <a:rPr sz="1100" u="sng" spc="-10" dirty="0">
                <a:latin typeface="Calibri"/>
                <a:cs typeface="Calibri"/>
              </a:rPr>
              <a:t> </a:t>
            </a:r>
            <a:r>
              <a:rPr lang="en-US" sz="1100" u="sng" spc="-10" dirty="0" smtClean="0">
                <a:latin typeface="Calibri"/>
                <a:cs typeface="Calibri"/>
              </a:rPr>
              <a:t>8</a:t>
            </a:r>
            <a:r>
              <a:rPr sz="1100" u="sng" dirty="0" smtClean="0">
                <a:latin typeface="Calibri"/>
                <a:cs typeface="Calibri"/>
              </a:rPr>
              <a:t>:</a:t>
            </a:r>
            <a:r>
              <a:rPr sz="1100" u="sng" spc="5" dirty="0" smtClean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"Vernal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pool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spring“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USFWS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[Public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domain],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Wikimedia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Commons  </a:t>
            </a:r>
            <a:r>
              <a:rPr sz="1100" u="sng" spc="-5" dirty="0">
                <a:solidFill>
                  <a:srgbClr val="0000FF"/>
                </a:solidFill>
                <a:latin typeface="Calibri"/>
                <a:cs typeface="Calibri"/>
              </a:rPr>
              <a:t>https://commons.wikimedia.org/wiki/File:Vernal_pool_in_spring.jpg</a:t>
            </a:r>
            <a:endParaRPr sz="1100" dirty="0">
              <a:latin typeface="Calibri"/>
              <a:cs typeface="Calibri"/>
            </a:endParaRPr>
          </a:p>
          <a:p>
            <a:pPr marL="12700" marR="477774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“Vernal Pool”  </a:t>
            </a:r>
            <a:r>
              <a:rPr sz="1100" u="sng" spc="-5" dirty="0">
                <a:solidFill>
                  <a:srgbClr val="0000FF"/>
                </a:solidFill>
                <a:latin typeface="Calibri"/>
                <a:cs typeface="Calibri"/>
              </a:rPr>
              <a:t>https://commons.wikimedia.org/wiki/File:VernalPool.jpg  </a:t>
            </a: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lang="en-US" sz="1100" u="sng" spc="-5" dirty="0" smtClean="0">
                <a:latin typeface="Calibri"/>
                <a:cs typeface="Calibri"/>
              </a:rPr>
              <a:t>9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Photo credit: </a:t>
            </a:r>
            <a:r>
              <a:rPr sz="1100" spc="-5" dirty="0">
                <a:latin typeface="Calibri"/>
                <a:cs typeface="Calibri"/>
              </a:rPr>
              <a:t>Sharon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Collinge.</a:t>
            </a:r>
            <a:endParaRPr sz="1100" dirty="0">
              <a:latin typeface="Calibri"/>
              <a:cs typeface="Calibri"/>
            </a:endParaRPr>
          </a:p>
          <a:p>
            <a:pPr marL="12700" marR="1955164">
              <a:lnSpc>
                <a:spcPct val="80000"/>
              </a:lnSpc>
              <a:spcBef>
                <a:spcPts val="265"/>
              </a:spcBef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lang="en-US" sz="1100" u="sng" dirty="0" smtClean="0">
                <a:latin typeface="Calibri"/>
                <a:cs typeface="Calibri"/>
              </a:rPr>
              <a:t>10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“Endangered species”: </a:t>
            </a:r>
            <a:r>
              <a:rPr sz="1100" spc="-5" dirty="0">
                <a:latin typeface="Calibri"/>
                <a:cs typeface="Calibri"/>
              </a:rPr>
              <a:t>California </a:t>
            </a:r>
            <a:r>
              <a:rPr sz="1100" dirty="0">
                <a:latin typeface="Calibri"/>
                <a:cs typeface="Calibri"/>
              </a:rPr>
              <a:t>tiger </a:t>
            </a:r>
            <a:r>
              <a:rPr sz="1100" spc="-5" dirty="0">
                <a:latin typeface="Calibri"/>
                <a:cs typeface="Calibri"/>
              </a:rPr>
              <a:t>salamander, </a:t>
            </a:r>
            <a:r>
              <a:rPr sz="1100" dirty="0">
                <a:latin typeface="Calibri"/>
                <a:cs typeface="Calibri"/>
              </a:rPr>
              <a:t>By John </a:t>
            </a:r>
            <a:r>
              <a:rPr sz="1100" spc="-5" dirty="0">
                <a:latin typeface="Calibri"/>
                <a:cs typeface="Calibri"/>
              </a:rPr>
              <a:t>Cleckler [Public </a:t>
            </a:r>
            <a:r>
              <a:rPr sz="1100" dirty="0">
                <a:latin typeface="Calibri"/>
                <a:cs typeface="Calibri"/>
              </a:rPr>
              <a:t>domain], via Wikimedia  </a:t>
            </a:r>
            <a:r>
              <a:rPr sz="1100" spc="-5" dirty="0">
                <a:latin typeface="Calibri"/>
                <a:cs typeface="Calibri"/>
              </a:rPr>
              <a:t>Commonshttps://upload.wikimedia.org/wikipedia/commons/c/ce/California_Tiger_Salamander.jpg;</a:t>
            </a:r>
            <a:endParaRPr sz="1100" dirty="0">
              <a:latin typeface="Calibri"/>
              <a:cs typeface="Calibri"/>
            </a:endParaRPr>
          </a:p>
          <a:p>
            <a:pPr marL="12700" marR="3386454">
              <a:lnSpc>
                <a:spcPct val="80000"/>
              </a:lnSpc>
              <a:spcBef>
                <a:spcPts val="265"/>
              </a:spcBef>
            </a:pPr>
            <a:r>
              <a:rPr sz="1100" spc="-5" dirty="0">
                <a:latin typeface="Calibri"/>
                <a:cs typeface="Calibri"/>
              </a:rPr>
              <a:t>“Pogogyne douglasii” </a:t>
            </a:r>
            <a:r>
              <a:rPr sz="110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Stickpen (Own </a:t>
            </a:r>
            <a:r>
              <a:rPr sz="1100" dirty="0">
                <a:latin typeface="Calibri"/>
                <a:cs typeface="Calibri"/>
              </a:rPr>
              <a:t>work) [CC0], via Wikimedia </a:t>
            </a:r>
            <a:r>
              <a:rPr sz="1100" spc="-5" dirty="0">
                <a:latin typeface="Calibri"/>
                <a:cs typeface="Calibri"/>
              </a:rPr>
              <a:t>Commons,  </a:t>
            </a:r>
            <a:r>
              <a:rPr sz="1100" u="sng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https://upload.wikimedia.org/wikipedia/commons/b/b0/Pogogyne_douglasii.jpg</a:t>
            </a:r>
            <a:r>
              <a:rPr sz="1100" spc="-5" dirty="0">
                <a:latin typeface="Calibri"/>
                <a:cs typeface="Calibri"/>
              </a:rPr>
              <a:t>;</a:t>
            </a:r>
            <a:endParaRPr sz="1100" dirty="0">
              <a:latin typeface="Calibri"/>
              <a:cs typeface="Calibri"/>
            </a:endParaRPr>
          </a:p>
          <a:p>
            <a:pPr marL="12700" marR="2458720">
              <a:lnSpc>
                <a:spcPct val="90000"/>
              </a:lnSpc>
              <a:spcBef>
                <a:spcPts val="130"/>
              </a:spcBef>
            </a:pPr>
            <a:r>
              <a:rPr sz="1100" dirty="0">
                <a:latin typeface="Calibri"/>
                <a:cs typeface="Calibri"/>
              </a:rPr>
              <a:t>“Vernal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Pool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fairy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shrimp”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Pacific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Southwest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Region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(Flickr: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Vernal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Pool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fairy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shrimp)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[CC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 2.0  </a:t>
            </a:r>
            <a:r>
              <a:rPr sz="1100" spc="-5" dirty="0">
                <a:latin typeface="Calibri"/>
                <a:cs typeface="Calibri"/>
                <a:hlinkClick r:id="rId3"/>
              </a:rPr>
              <a:t>(http:/</a:t>
            </a:r>
            <a:r>
              <a:rPr sz="1100" spc="-5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  <a:hlinkClick r:id="rId3"/>
              </a:rPr>
              <a:t>creativecommons.org/licenses/by/2.0)</a:t>
            </a:r>
            <a:r>
              <a:rPr sz="1100" spc="-5" dirty="0">
                <a:latin typeface="Calibri"/>
                <a:cs typeface="Calibri"/>
              </a:rPr>
              <a:t>], </a:t>
            </a:r>
            <a:r>
              <a:rPr sz="1100" dirty="0">
                <a:latin typeface="Calibri"/>
                <a:cs typeface="Calibri"/>
              </a:rPr>
              <a:t>via Wikimedia </a:t>
            </a:r>
            <a:r>
              <a:rPr sz="1100" spc="-5" dirty="0">
                <a:latin typeface="Calibri"/>
                <a:cs typeface="Calibri"/>
              </a:rPr>
              <a:t>Commons  https://upload.wikimedia.org/wikipedia/commons/8/83/Vernal_Pool_fairy_shrimp.jpg</a:t>
            </a:r>
            <a:endParaRPr sz="1100" dirty="0">
              <a:latin typeface="Calibri"/>
              <a:cs typeface="Calibri"/>
            </a:endParaRPr>
          </a:p>
          <a:p>
            <a:pPr marL="12700" marR="351599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“Downingiayina” </a:t>
            </a:r>
            <a:r>
              <a:rPr sz="1100" dirty="0">
                <a:latin typeface="Calibri"/>
                <a:cs typeface="Calibri"/>
              </a:rPr>
              <a:t>See </a:t>
            </a:r>
            <a:r>
              <a:rPr sz="1100" spc="-5" dirty="0">
                <a:latin typeface="Calibri"/>
                <a:cs typeface="Calibri"/>
              </a:rPr>
              <a:t>page </a:t>
            </a:r>
            <a:r>
              <a:rPr sz="1100" dirty="0">
                <a:latin typeface="Calibri"/>
                <a:cs typeface="Calibri"/>
              </a:rPr>
              <a:t>for author [Public domain], via Wikimedia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Commons  https://upload.wikimedia.org/wikipedia/commons/7/76/Downingiayina.jpg</a:t>
            </a:r>
            <a:endParaRPr sz="1100" dirty="0">
              <a:latin typeface="Calibri"/>
              <a:cs typeface="Calibri"/>
            </a:endParaRPr>
          </a:p>
          <a:p>
            <a:pPr marL="12700" marR="2336165">
              <a:lnSpc>
                <a:spcPts val="1060"/>
              </a:lnSpc>
              <a:spcBef>
                <a:spcPts val="250"/>
              </a:spcBef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sz="1100" u="sng" dirty="0" smtClean="0">
                <a:latin typeface="Calibri"/>
                <a:cs typeface="Calibri"/>
              </a:rPr>
              <a:t>1</a:t>
            </a:r>
            <a:r>
              <a:rPr lang="en-US" sz="1100" u="sng" dirty="0" smtClean="0">
                <a:latin typeface="Calibri"/>
                <a:cs typeface="Calibri"/>
              </a:rPr>
              <a:t>1</a:t>
            </a:r>
            <a:r>
              <a:rPr sz="1100" u="sng" dirty="0" smtClean="0">
                <a:latin typeface="Calibri"/>
                <a:cs typeface="Calibri"/>
              </a:rPr>
              <a:t>:</a:t>
            </a:r>
            <a:r>
              <a:rPr sz="1100" u="sng" spc="40" dirty="0" smtClean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“California </a:t>
            </a:r>
            <a:r>
              <a:rPr sz="1100" spc="-5" dirty="0">
                <a:latin typeface="Calibri"/>
                <a:cs typeface="Calibri"/>
              </a:rPr>
              <a:t>Population </a:t>
            </a:r>
            <a:r>
              <a:rPr sz="1100" dirty="0">
                <a:latin typeface="Calibri"/>
                <a:cs typeface="Calibri"/>
              </a:rPr>
              <a:t>map” See </a:t>
            </a:r>
            <a:r>
              <a:rPr sz="1100" spc="-5" dirty="0">
                <a:latin typeface="Calibri"/>
                <a:cs typeface="Calibri"/>
              </a:rPr>
              <a:t>page </a:t>
            </a:r>
            <a:r>
              <a:rPr sz="1100" dirty="0">
                <a:latin typeface="Calibri"/>
                <a:cs typeface="Calibri"/>
              </a:rPr>
              <a:t>for author [Public domain], </a:t>
            </a:r>
            <a:r>
              <a:rPr sz="1100" spc="5" dirty="0">
                <a:latin typeface="Calibri"/>
                <a:cs typeface="Calibri"/>
              </a:rPr>
              <a:t>via </a:t>
            </a:r>
            <a:r>
              <a:rPr sz="1100" dirty="0">
                <a:latin typeface="Calibri"/>
                <a:cs typeface="Calibri"/>
              </a:rPr>
              <a:t>Wikimedia </a:t>
            </a:r>
            <a:r>
              <a:rPr sz="1100" spc="-5" dirty="0">
                <a:latin typeface="Calibri"/>
                <a:cs typeface="Calibri"/>
              </a:rPr>
              <a:t>Commons  </a:t>
            </a:r>
            <a:r>
              <a:rPr sz="1100" u="sng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https://upload.wikimedia.org/wikipedia/commons/a/ae/California_population_map.png</a:t>
            </a:r>
            <a:endParaRPr sz="1100" dirty="0">
              <a:latin typeface="Calibri"/>
              <a:cs typeface="Calibri"/>
            </a:endParaRPr>
          </a:p>
          <a:p>
            <a:pPr marL="12700" marR="593090">
              <a:lnSpc>
                <a:spcPct val="80000"/>
              </a:lnSpc>
              <a:spcBef>
                <a:spcPts val="270"/>
              </a:spcBef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sz="1100" u="sng" dirty="0" smtClean="0">
                <a:latin typeface="Calibri"/>
                <a:cs typeface="Calibri"/>
              </a:rPr>
              <a:t>1</a:t>
            </a:r>
            <a:r>
              <a:rPr lang="en-US" sz="1100" u="sng" dirty="0" smtClean="0">
                <a:latin typeface="Calibri"/>
                <a:cs typeface="Calibri"/>
              </a:rPr>
              <a:t>2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“California farm” Richard </a:t>
            </a:r>
            <a:r>
              <a:rPr sz="1100" spc="-5" dirty="0">
                <a:latin typeface="Calibri"/>
                <a:cs typeface="Calibri"/>
              </a:rPr>
              <a:t>Croft </a:t>
            </a:r>
            <a:r>
              <a:rPr sz="1100" dirty="0">
                <a:latin typeface="Calibri"/>
                <a:cs typeface="Calibri"/>
              </a:rPr>
              <a:t>[CC BY-SA 2.0 </a:t>
            </a:r>
            <a:r>
              <a:rPr sz="1100" spc="-5" dirty="0">
                <a:latin typeface="Calibri"/>
                <a:cs typeface="Calibri"/>
                <a:hlinkClick r:id="rId5"/>
              </a:rPr>
              <a:t>(http:/</a:t>
            </a:r>
            <a:r>
              <a:rPr sz="1100" spc="-5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  <a:hlinkClick r:id="rId5"/>
              </a:rPr>
              <a:t>creativecommons.org/licenses/by-sa/2.0)</a:t>
            </a:r>
            <a:r>
              <a:rPr sz="1100" spc="-5" dirty="0">
                <a:latin typeface="Calibri"/>
                <a:cs typeface="Calibri"/>
              </a:rPr>
              <a:t>], </a:t>
            </a:r>
            <a:r>
              <a:rPr sz="1100" dirty="0">
                <a:latin typeface="Calibri"/>
                <a:cs typeface="Calibri"/>
              </a:rPr>
              <a:t>via Wikimedia </a:t>
            </a:r>
            <a:r>
              <a:rPr sz="1100" spc="-5" dirty="0">
                <a:latin typeface="Calibri"/>
                <a:cs typeface="Calibri"/>
              </a:rPr>
              <a:t>Commons,  </a:t>
            </a:r>
            <a:r>
              <a:rPr sz="11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https://upload.wikimedia.org/wikipedia/commons/f/f4/California_Farm_-_geograph.org.uk_-_388051.jpg</a:t>
            </a:r>
            <a:r>
              <a:rPr sz="1100" spc="-5" dirty="0">
                <a:latin typeface="Calibri"/>
                <a:cs typeface="Calibri"/>
              </a:rPr>
              <a:t>:</a:t>
            </a:r>
            <a:endParaRPr sz="1100" dirty="0">
              <a:latin typeface="Calibri"/>
              <a:cs typeface="Calibri"/>
            </a:endParaRPr>
          </a:p>
          <a:p>
            <a:pPr marL="12700" marR="1158240">
              <a:lnSpc>
                <a:spcPct val="90000"/>
              </a:lnSpc>
              <a:spcBef>
                <a:spcPts val="130"/>
              </a:spcBef>
            </a:pPr>
            <a:r>
              <a:rPr sz="1100" dirty="0">
                <a:latin typeface="Calibri"/>
                <a:cs typeface="Calibri"/>
              </a:rPr>
              <a:t>“Darnestown, MD </a:t>
            </a:r>
            <a:r>
              <a:rPr sz="1100" spc="-5" dirty="0">
                <a:latin typeface="Calibri"/>
                <a:cs typeface="Calibri"/>
              </a:rPr>
              <a:t>farm </a:t>
            </a:r>
            <a:r>
              <a:rPr sz="1100" dirty="0">
                <a:latin typeface="Calibri"/>
                <a:cs typeface="Calibri"/>
              </a:rPr>
              <a:t>panorama”, By </a:t>
            </a:r>
            <a:r>
              <a:rPr sz="1100" spc="-5" dirty="0">
                <a:latin typeface="Calibri"/>
                <a:cs typeface="Calibri"/>
              </a:rPr>
              <a:t>Flickr user: </a:t>
            </a:r>
            <a:r>
              <a:rPr sz="1100" dirty="0">
                <a:latin typeface="Calibri"/>
                <a:cs typeface="Calibri"/>
              </a:rPr>
              <a:t>Jeff Turner Grafton </a:t>
            </a:r>
            <a:r>
              <a:rPr sz="1100" spc="-5" dirty="0">
                <a:latin typeface="Calibri"/>
                <a:cs typeface="Calibri"/>
                <a:hlinkClick r:id="rId7"/>
              </a:rPr>
              <a:t>http://www.flickr.com/people/respres/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[CC BY </a:t>
            </a:r>
            <a:r>
              <a:rPr sz="1100" spc="-5" dirty="0">
                <a:latin typeface="Calibri"/>
                <a:cs typeface="Calibri"/>
              </a:rPr>
              <a:t>2.0  </a:t>
            </a:r>
            <a:r>
              <a:rPr sz="1100" spc="-5" dirty="0">
                <a:latin typeface="Calibri"/>
                <a:cs typeface="Calibri"/>
                <a:hlinkClick r:id="rId3"/>
              </a:rPr>
              <a:t>(http:/</a:t>
            </a:r>
            <a:r>
              <a:rPr sz="1100" spc="-5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  <a:hlinkClick r:id="rId3"/>
              </a:rPr>
              <a:t>creativecommons.org/licenses/by/2.0)</a:t>
            </a:r>
            <a:r>
              <a:rPr sz="1100" spc="-5" dirty="0">
                <a:latin typeface="Calibri"/>
                <a:cs typeface="Calibri"/>
              </a:rPr>
              <a:t>], </a:t>
            </a:r>
            <a:r>
              <a:rPr sz="1100" dirty="0">
                <a:latin typeface="Calibri"/>
                <a:cs typeface="Calibri"/>
              </a:rPr>
              <a:t>via Wikimedia </a:t>
            </a:r>
            <a:r>
              <a:rPr sz="1100" spc="-5" dirty="0">
                <a:latin typeface="Calibri"/>
                <a:cs typeface="Calibri"/>
              </a:rPr>
              <a:t>Commons.  https://upload.wikimedia.org/wikipedia/commons/d/d5/Darnestown%2C_MD_farm_panorama.jpg</a:t>
            </a:r>
            <a:endParaRPr sz="11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260"/>
              </a:spcBef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sz="1100" u="sng" dirty="0" smtClean="0">
                <a:latin typeface="Calibri"/>
                <a:cs typeface="Calibri"/>
              </a:rPr>
              <a:t>1</a:t>
            </a:r>
            <a:r>
              <a:rPr lang="en-US" sz="1100" u="sng" dirty="0" smtClean="0">
                <a:latin typeface="Calibri"/>
                <a:cs typeface="Calibri"/>
              </a:rPr>
              <a:t>3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spc="-5" dirty="0">
                <a:latin typeface="Calibri"/>
                <a:cs typeface="Calibri"/>
              </a:rPr>
              <a:t>“NRCSA01033-California” </a:t>
            </a:r>
            <a:r>
              <a:rPr sz="1100" dirty="0">
                <a:latin typeface="Calibri"/>
                <a:cs typeface="Calibri"/>
              </a:rPr>
              <a:t>Gary Kramer / Photo courtesy of USDA </a:t>
            </a:r>
            <a:r>
              <a:rPr sz="1100" spc="-5" dirty="0">
                <a:latin typeface="Calibri"/>
                <a:cs typeface="Calibri"/>
              </a:rPr>
              <a:t>Natural </a:t>
            </a:r>
            <a:r>
              <a:rPr sz="1100" dirty="0">
                <a:latin typeface="Calibri"/>
                <a:cs typeface="Calibri"/>
              </a:rPr>
              <a:t>Resources </a:t>
            </a:r>
            <a:r>
              <a:rPr sz="1100" spc="-5" dirty="0">
                <a:latin typeface="Calibri"/>
                <a:cs typeface="Calibri"/>
              </a:rPr>
              <a:t>Conservation </a:t>
            </a:r>
            <a:r>
              <a:rPr sz="1100" dirty="0">
                <a:latin typeface="Calibri"/>
                <a:cs typeface="Calibri"/>
              </a:rPr>
              <a:t>Service., via Wikimedia </a:t>
            </a:r>
            <a:r>
              <a:rPr sz="1100" spc="-5" dirty="0">
                <a:latin typeface="Calibri"/>
                <a:cs typeface="Calibri"/>
              </a:rPr>
              <a:t>Commons.  https://upload.wikimedia.org/wikipedia/commons/a/ac/NRCSCA01033_-_California_%28683%29%28NRCS_Photo_Gallery%29.tif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sz="1100" u="sng" dirty="0" smtClean="0">
                <a:latin typeface="Calibri"/>
                <a:cs typeface="Calibri"/>
              </a:rPr>
              <a:t>1</a:t>
            </a:r>
            <a:r>
              <a:rPr lang="en-US" sz="1100" u="sng" dirty="0" smtClean="0">
                <a:latin typeface="Calibri"/>
                <a:cs typeface="Calibri"/>
              </a:rPr>
              <a:t>4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Photo </a:t>
            </a:r>
            <a:r>
              <a:rPr sz="1100" spc="-5" dirty="0">
                <a:latin typeface="Calibri"/>
                <a:cs typeface="Calibri"/>
              </a:rPr>
              <a:t>Credit: </a:t>
            </a:r>
            <a:r>
              <a:rPr sz="1100" dirty="0">
                <a:latin typeface="Calibri"/>
                <a:cs typeface="Calibri"/>
              </a:rPr>
              <a:t>Akasha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Faist</a:t>
            </a:r>
            <a:endParaRPr sz="11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265"/>
              </a:spcBef>
            </a:pPr>
            <a:r>
              <a:rPr sz="1100" u="sng" spc="-5" dirty="0">
                <a:latin typeface="Calibri"/>
                <a:cs typeface="Calibri"/>
              </a:rPr>
              <a:t>Slide </a:t>
            </a:r>
            <a:r>
              <a:rPr sz="1100" u="sng" dirty="0" smtClean="0">
                <a:latin typeface="Calibri"/>
                <a:cs typeface="Calibri"/>
              </a:rPr>
              <a:t>1</a:t>
            </a:r>
            <a:r>
              <a:rPr lang="en-US" sz="1100" u="sng" dirty="0" smtClean="0">
                <a:latin typeface="Calibri"/>
                <a:cs typeface="Calibri"/>
              </a:rPr>
              <a:t>5</a:t>
            </a:r>
            <a:r>
              <a:rPr sz="1100" u="sng" dirty="0" smtClean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“NRCSA01033-California” Gary Kramer / Photo courtesy of USDA </a:t>
            </a:r>
            <a:r>
              <a:rPr sz="1100" spc="-5" dirty="0">
                <a:latin typeface="Calibri"/>
                <a:cs typeface="Calibri"/>
              </a:rPr>
              <a:t>Natural </a:t>
            </a:r>
            <a:r>
              <a:rPr sz="1100" dirty="0">
                <a:latin typeface="Calibri"/>
                <a:cs typeface="Calibri"/>
              </a:rPr>
              <a:t>Resources </a:t>
            </a:r>
            <a:r>
              <a:rPr sz="1100" spc="-5" dirty="0">
                <a:latin typeface="Calibri"/>
                <a:cs typeface="Calibri"/>
              </a:rPr>
              <a:t>Conservation </a:t>
            </a:r>
            <a:r>
              <a:rPr sz="1100" dirty="0">
                <a:latin typeface="Calibri"/>
                <a:cs typeface="Calibri"/>
              </a:rPr>
              <a:t>Service., via Wikimedia </a:t>
            </a:r>
            <a:r>
              <a:rPr sz="1100" spc="-5" dirty="0">
                <a:latin typeface="Calibri"/>
                <a:cs typeface="Calibri"/>
              </a:rPr>
              <a:t>Commons.  https://upload.wikimedia.org/wikipedia/commons/a/ac/NRCSCA01033_-_California_%28683%29%28NRCS_Photo_Gallery%29.tif;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Photo credit: Akasha</a:t>
            </a:r>
            <a:r>
              <a:rPr sz="1100" spc="-1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Faist.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591670" y="1397761"/>
            <a:ext cx="7924801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 smtClean="0">
                <a:latin typeface="Calibri"/>
                <a:cs typeface="Calibri"/>
              </a:rPr>
              <a:t>Brief </a:t>
            </a:r>
            <a:r>
              <a:rPr sz="2400" spc="-5" dirty="0">
                <a:latin typeface="Calibri"/>
                <a:cs typeface="Calibri"/>
              </a:rPr>
              <a:t>lecture on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spc="-5" dirty="0">
                <a:latin typeface="Calibri"/>
                <a:cs typeface="Calibri"/>
              </a:rPr>
              <a:t>vernal pools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why </a:t>
            </a:r>
            <a:r>
              <a:rPr sz="2400" dirty="0">
                <a:latin typeface="Calibri"/>
                <a:cs typeface="Calibri"/>
              </a:rPr>
              <a:t>they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important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469900" marR="43815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30" dirty="0">
                <a:latin typeface="Calibri"/>
                <a:cs typeface="Calibri"/>
              </a:rPr>
              <a:t>Work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identify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ecological </a:t>
            </a:r>
            <a:r>
              <a:rPr sz="2400" spc="-15" dirty="0">
                <a:latin typeface="Calibri"/>
                <a:cs typeface="Calibri"/>
              </a:rPr>
              <a:t>pros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cons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grazing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vernal  </a:t>
            </a:r>
            <a:r>
              <a:rPr sz="2400" spc="-5" dirty="0">
                <a:latin typeface="Calibri"/>
                <a:cs typeface="Calibri"/>
              </a:rPr>
              <a:t>pools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argument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against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grazing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10" dirty="0">
                <a:latin typeface="Calibri"/>
                <a:cs typeface="Calibri"/>
              </a:rPr>
              <a:t>Present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argument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happening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“real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world.”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443482"/>
            <a:ext cx="7772400" cy="373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Use evidence to construct an argument.</a:t>
            </a:r>
          </a:p>
          <a:p>
            <a:pPr marL="469900" marR="508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/>
                <a:cs typeface="Calibri"/>
              </a:rPr>
              <a:t>Compare and contrast ecological studies asking similar questions in  the same system.</a:t>
            </a:r>
          </a:p>
          <a:p>
            <a:pPr marL="469900" marR="113411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/>
                <a:cs typeface="Calibri"/>
              </a:rPr>
              <a:t>Use vernal pool ecological relationships to help make land  management decisions.</a:t>
            </a:r>
          </a:p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/>
                <a:cs typeface="Calibri"/>
              </a:rPr>
              <a:t>Identify and work through biases to reach a management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371600"/>
            <a:ext cx="6046978" cy="453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Vernal Pools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057400"/>
            <a:ext cx="8800973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What Are Vernal Pools?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California Vernal Pools</a:t>
            </a: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381000" y="1371600"/>
            <a:ext cx="4117086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267200" y="3810000"/>
            <a:ext cx="4191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3444" y="5126990"/>
            <a:ext cx="209105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latin typeface="Calibri"/>
                <a:cs typeface="Calibri"/>
              </a:rPr>
              <a:t>Annual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cycle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88515"/>
            <a:ext cx="666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6028" y="4603750"/>
            <a:ext cx="11938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mer-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all</a:t>
            </a:r>
          </a:p>
        </p:txBody>
      </p:sp>
      <p:sp>
        <p:nvSpPr>
          <p:cNvPr id="8" name="object 8"/>
          <p:cNvSpPr/>
          <p:nvPr/>
        </p:nvSpPr>
        <p:spPr>
          <a:xfrm>
            <a:off x="4267200" y="1371600"/>
            <a:ext cx="4180459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880228" y="1707515"/>
            <a:ext cx="61023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Spr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ng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Winter Wet Phase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981200" y="1371600"/>
            <a:ext cx="496950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5069541"/>
            <a:ext cx="744518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Pools </a:t>
            </a:r>
            <a:r>
              <a:rPr sz="2400" spc="-5" dirty="0">
                <a:latin typeface="Calibri"/>
                <a:cs typeface="Calibri"/>
              </a:rPr>
              <a:t>filled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water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  </a:t>
            </a:r>
            <a:r>
              <a:rPr sz="2400" spc="-10" dirty="0" smtClean="0">
                <a:latin typeface="Calibri"/>
                <a:cs typeface="Calibri"/>
              </a:rPr>
              <a:t>precipitation</a:t>
            </a:r>
            <a:r>
              <a:rPr lang="en-US" sz="2400" spc="-10" dirty="0" smtClean="0">
                <a:latin typeface="Calibri"/>
                <a:cs typeface="Calibri"/>
              </a:rPr>
              <a:t>;  p</a:t>
            </a:r>
            <a:r>
              <a:rPr sz="2400" spc="-5" dirty="0" smtClean="0">
                <a:latin typeface="Calibri"/>
                <a:cs typeface="Calibri"/>
              </a:rPr>
              <a:t>lants </a:t>
            </a:r>
            <a:r>
              <a:rPr sz="2400" spc="-5" dirty="0">
                <a:latin typeface="Calibri"/>
                <a:cs typeface="Calibri"/>
              </a:rPr>
              <a:t>in small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germinant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state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water</a:t>
            </a:r>
            <a:r>
              <a:rPr lang="en-US" sz="2400" spc="-1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Spring Flowering Phase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762000" y="1143000"/>
            <a:ext cx="7620000" cy="310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62000" y="4419600"/>
            <a:ext cx="3209925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191000" y="5275262"/>
            <a:ext cx="4419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Spring </a:t>
            </a:r>
            <a:r>
              <a:rPr sz="1800" spc="-15" dirty="0">
                <a:latin typeface="Calibri"/>
                <a:cs typeface="Calibri"/>
              </a:rPr>
              <a:t>flowers follow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receding </a:t>
            </a:r>
            <a:r>
              <a:rPr sz="1800" spc="-15" dirty="0">
                <a:latin typeface="Calibri"/>
                <a:cs typeface="Calibri"/>
              </a:rPr>
              <a:t>water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line</a:t>
            </a:r>
            <a:r>
              <a:rPr lang="en-US" sz="1800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884" y="204342"/>
            <a:ext cx="8044230" cy="677108"/>
          </a:xfrm>
        </p:spPr>
        <p:txBody>
          <a:bodyPr/>
          <a:lstStyle/>
          <a:p>
            <a:pPr algn="ctr"/>
            <a:r>
              <a:rPr lang="en-US" dirty="0" smtClean="0"/>
              <a:t>Summer Dry Phase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232738" y="1295361"/>
            <a:ext cx="6692773" cy="4620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83994" y="6063386"/>
            <a:ext cx="50393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Plants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mostly dormant </a:t>
            </a:r>
            <a:r>
              <a:rPr sz="1800" spc="-10" dirty="0">
                <a:latin typeface="Calibri"/>
                <a:cs typeface="Calibri"/>
              </a:rPr>
              <a:t>waiting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winter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rains</a:t>
            </a:r>
            <a:r>
              <a:rPr lang="en-US" sz="1800" spc="-1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576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Class Structure</vt:lpstr>
      <vt:lpstr>Learning Goals</vt:lpstr>
      <vt:lpstr>Vernal Pools</vt:lpstr>
      <vt:lpstr>What Are Vernal Pools?</vt:lpstr>
      <vt:lpstr>California Vernal Pools</vt:lpstr>
      <vt:lpstr>Winter Wet Phase</vt:lpstr>
      <vt:lpstr>Spring Flowering Phase</vt:lpstr>
      <vt:lpstr>Summer Dry Phase</vt:lpstr>
      <vt:lpstr>PowerPoint Presentation</vt:lpstr>
      <vt:lpstr>California Population Densities</vt:lpstr>
      <vt:lpstr>Vernal Pool Habitat Loss</vt:lpstr>
      <vt:lpstr>Cattle Grazing</vt:lpstr>
      <vt:lpstr>Restoration Needed</vt:lpstr>
      <vt:lpstr>Should grazing be added to the  management plan?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Ky</cp:lastModifiedBy>
  <cp:revision>17</cp:revision>
  <dcterms:created xsi:type="dcterms:W3CDTF">2016-06-19T23:25:08Z</dcterms:created>
  <dcterms:modified xsi:type="dcterms:W3CDTF">2016-07-12T14:25:48Z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2016-06-19T00:00:00Z</vt:filetime>
  </property>
</Properties>
</file>