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autoCompressPictures="0">
  <p:sldMasterIdLst>
    <p:sldMasterId id="214748369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5143500" type="screen16x9"/>
  <p:notesSz cx="6858000" cy="9144000"/>
  <p:embeddedFontLst>
    <p:embeddedFont>
      <p:font typeface="Monotype Corsiva" panose="03010101010201010101" pitchFamily="66" charset="0"/>
      <p:italic r:id="rId15"/>
    </p:embeddedFont>
    <p:embeddedFont>
      <p:font typeface="Wingdings 2" panose="05020102010507070707" pitchFamily="18" charset="2"/>
      <p:regular r:id="rId16"/>
    </p:embeddedFont>
    <p:embeddedFont>
      <p:font typeface="Palatino Linotype" panose="02040502050505030304" pitchFamily="18" charset="0"/>
      <p:regular r:id="rId17"/>
      <p:bold r:id="rId18"/>
      <p:italic r:id="rId19"/>
      <p:boldItalic r:id="rId20"/>
    </p:embeddedFont>
    <p:embeddedFont>
      <p:font typeface="MS PGothic" panose="020B0600070205080204" pitchFamily="34" charset="-128"/>
      <p:regular r:id="rId21"/>
    </p:embeddedFont>
    <p:embeddedFont>
      <p:font typeface="Gill Sans MT" panose="020B0502020104020203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0"/>
    <p:restoredTop sz="85714"/>
  </p:normalViewPr>
  <p:slideViewPr>
    <p:cSldViewPr snapToGrid="0">
      <p:cViewPr varScale="1">
        <p:scale>
          <a:sx n="96" d="100"/>
          <a:sy n="96" d="100"/>
        </p:scale>
        <p:origin x="-917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Relationship Id="rId4" Type="http://schemas.openxmlformats.org/officeDocument/2006/relationships/image" Target="../media/image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5.svg"/><Relationship Id="rId1" Type="http://schemas.openxmlformats.org/officeDocument/2006/relationships/image" Target="../media/image11.png"/><Relationship Id="rId6" Type="http://schemas.openxmlformats.org/officeDocument/2006/relationships/image" Target="../media/image19.svg"/><Relationship Id="rId5" Type="http://schemas.openxmlformats.org/officeDocument/2006/relationships/image" Target="../media/image13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Relationship Id="rId4" Type="http://schemas.openxmlformats.org/officeDocument/2006/relationships/image" Target="../media/image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5.svg"/><Relationship Id="rId1" Type="http://schemas.openxmlformats.org/officeDocument/2006/relationships/image" Target="../media/image11.png"/><Relationship Id="rId6" Type="http://schemas.openxmlformats.org/officeDocument/2006/relationships/image" Target="../media/image19.svg"/><Relationship Id="rId5" Type="http://schemas.openxmlformats.org/officeDocument/2006/relationships/image" Target="../media/image13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7FE6F8-D3B2-40AC-A4BB-379D31181EA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425BCAC-D859-48BE-809F-24A725F24CB4}">
      <dgm:prSet/>
      <dgm:spPr/>
      <dgm:t>
        <a:bodyPr/>
        <a:lstStyle/>
        <a:p>
          <a:r>
            <a:rPr lang="en-US" dirty="0"/>
            <a:t>Human activities, largely in the form of CO</a:t>
          </a:r>
          <a:r>
            <a:rPr lang="en-US" baseline="-25000" dirty="0"/>
            <a:t>2</a:t>
          </a:r>
          <a:r>
            <a:rPr lang="en-US" dirty="0"/>
            <a:t> emissions, are causing global temperatures to rise. </a:t>
          </a:r>
        </a:p>
      </dgm:t>
    </dgm:pt>
    <dgm:pt modelId="{632BEE1F-140C-4BD9-A989-AA102412ED33}" type="parTrans" cxnId="{EFE7A911-5209-4892-8B4D-D819B08000DF}">
      <dgm:prSet/>
      <dgm:spPr/>
      <dgm:t>
        <a:bodyPr/>
        <a:lstStyle/>
        <a:p>
          <a:endParaRPr lang="en-US"/>
        </a:p>
      </dgm:t>
    </dgm:pt>
    <dgm:pt modelId="{7346259B-9D82-4F58-907B-F6C419656547}" type="sibTrans" cxnId="{EFE7A911-5209-4892-8B4D-D819B08000DF}">
      <dgm:prSet/>
      <dgm:spPr/>
      <dgm:t>
        <a:bodyPr/>
        <a:lstStyle/>
        <a:p>
          <a:endParaRPr lang="en-US"/>
        </a:p>
      </dgm:t>
    </dgm:pt>
    <dgm:pt modelId="{E8C3BACC-2EA3-47B4-BE61-85BCA174E1AC}">
      <dgm:prSet/>
      <dgm:spPr/>
      <dgm:t>
        <a:bodyPr/>
        <a:lstStyle/>
        <a:p>
          <a:r>
            <a:rPr lang="en-US"/>
            <a:t>Changes in temperature can also lead to rising sea levels, shifts in precipitation, weather patterns, and severe weather events</a:t>
          </a:r>
        </a:p>
      </dgm:t>
    </dgm:pt>
    <dgm:pt modelId="{BC0BD22E-02E3-418B-B707-14A964F5D08E}" type="parTrans" cxnId="{7F875778-69CF-4A3A-B97C-A6D853DA280A}">
      <dgm:prSet/>
      <dgm:spPr/>
      <dgm:t>
        <a:bodyPr/>
        <a:lstStyle/>
        <a:p>
          <a:endParaRPr lang="en-US"/>
        </a:p>
      </dgm:t>
    </dgm:pt>
    <dgm:pt modelId="{8D66F292-B79F-497D-AD22-F52BDFD8544F}" type="sibTrans" cxnId="{7F875778-69CF-4A3A-B97C-A6D853DA280A}">
      <dgm:prSet/>
      <dgm:spPr/>
      <dgm:t>
        <a:bodyPr/>
        <a:lstStyle/>
        <a:p>
          <a:endParaRPr lang="en-US"/>
        </a:p>
      </dgm:t>
    </dgm:pt>
    <dgm:pt modelId="{BCAC5E96-745D-41DE-9148-10607CAB59BC}" type="pres">
      <dgm:prSet presAssocID="{047FE6F8-D3B2-40AC-A4BB-379D31181EA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8FFD4A-BF24-4B31-B173-2A0CF7F904C5}" type="pres">
      <dgm:prSet presAssocID="{F425BCAC-D859-48BE-809F-24A725F24CB4}" presName="compNode" presStyleCnt="0"/>
      <dgm:spPr/>
    </dgm:pt>
    <dgm:pt modelId="{3A2EC987-E8E4-48DA-ACAA-4F2EFD96C477}" type="pres">
      <dgm:prSet presAssocID="{F425BCAC-D859-48BE-809F-24A725F24CB4}" presName="bgRect" presStyleLbl="bgShp" presStyleIdx="0" presStyleCnt="2"/>
      <dgm:spPr/>
    </dgm:pt>
    <dgm:pt modelId="{E0778CB3-4279-4216-888D-0C2609C36918}" type="pres">
      <dgm:prSet presAssocID="{F425BCAC-D859-48BE-809F-24A725F24CB4}" presName="iconRect" presStyleLbl="node1" presStyleIdx="0" presStyleCnt="2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temperature"/>
        </a:ext>
      </dgm:extLst>
    </dgm:pt>
    <dgm:pt modelId="{A81E42AC-EF63-4729-B76D-63A700967259}" type="pres">
      <dgm:prSet presAssocID="{F425BCAC-D859-48BE-809F-24A725F24CB4}" presName="spaceRect" presStyleCnt="0"/>
      <dgm:spPr/>
    </dgm:pt>
    <dgm:pt modelId="{014A3C0A-83FD-4526-8D9F-B8E36D8B75D0}" type="pres">
      <dgm:prSet presAssocID="{F425BCAC-D859-48BE-809F-24A725F24CB4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84887A9-4FC7-4EA4-A687-6F0243C9B537}" type="pres">
      <dgm:prSet presAssocID="{7346259B-9D82-4F58-907B-F6C419656547}" presName="sibTrans" presStyleCnt="0"/>
      <dgm:spPr/>
    </dgm:pt>
    <dgm:pt modelId="{734D437F-799B-4EF8-9348-24A67DAC9677}" type="pres">
      <dgm:prSet presAssocID="{E8C3BACC-2EA3-47B4-BE61-85BCA174E1AC}" presName="compNode" presStyleCnt="0"/>
      <dgm:spPr/>
    </dgm:pt>
    <dgm:pt modelId="{052B267B-3C70-461A-B53C-2A4A1B240053}" type="pres">
      <dgm:prSet presAssocID="{E8C3BACC-2EA3-47B4-BE61-85BCA174E1AC}" presName="bgRect" presStyleLbl="bgShp" presStyleIdx="1" presStyleCnt="2"/>
      <dgm:spPr/>
    </dgm:pt>
    <dgm:pt modelId="{77409B21-66AB-4AF6-9E2F-AD7552C94A97}" type="pres">
      <dgm:prSet presAssocID="{E8C3BACC-2EA3-47B4-BE61-85BCA174E1A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19B37B78-05E1-4D84-A6EE-B76DEDBD8569}" type="pres">
      <dgm:prSet presAssocID="{E8C3BACC-2EA3-47B4-BE61-85BCA174E1AC}" presName="spaceRect" presStyleCnt="0"/>
      <dgm:spPr/>
    </dgm:pt>
    <dgm:pt modelId="{51529DA5-C310-409A-A3E5-32B252FC56C7}" type="pres">
      <dgm:prSet presAssocID="{E8C3BACC-2EA3-47B4-BE61-85BCA174E1AC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2D13798-7956-4A3E-955E-9382C43D899D}" type="presOf" srcId="{047FE6F8-D3B2-40AC-A4BB-379D31181EAE}" destId="{BCAC5E96-745D-41DE-9148-10607CAB59BC}" srcOrd="0" destOrd="0" presId="urn:microsoft.com/office/officeart/2018/2/layout/IconVerticalSolidList"/>
    <dgm:cxn modelId="{E705687C-78C0-40D7-BCFB-6984311C4556}" type="presOf" srcId="{F425BCAC-D859-48BE-809F-24A725F24CB4}" destId="{014A3C0A-83FD-4526-8D9F-B8E36D8B75D0}" srcOrd="0" destOrd="0" presId="urn:microsoft.com/office/officeart/2018/2/layout/IconVerticalSolidList"/>
    <dgm:cxn modelId="{EFE7A911-5209-4892-8B4D-D819B08000DF}" srcId="{047FE6F8-D3B2-40AC-A4BB-379D31181EAE}" destId="{F425BCAC-D859-48BE-809F-24A725F24CB4}" srcOrd="0" destOrd="0" parTransId="{632BEE1F-140C-4BD9-A989-AA102412ED33}" sibTransId="{7346259B-9D82-4F58-907B-F6C419656547}"/>
    <dgm:cxn modelId="{7F875778-69CF-4A3A-B97C-A6D853DA280A}" srcId="{047FE6F8-D3B2-40AC-A4BB-379D31181EAE}" destId="{E8C3BACC-2EA3-47B4-BE61-85BCA174E1AC}" srcOrd="1" destOrd="0" parTransId="{BC0BD22E-02E3-418B-B707-14A964F5D08E}" sibTransId="{8D66F292-B79F-497D-AD22-F52BDFD8544F}"/>
    <dgm:cxn modelId="{CF9E0FE8-CED9-410F-A2E0-DC0382E2CE32}" type="presOf" srcId="{E8C3BACC-2EA3-47B4-BE61-85BCA174E1AC}" destId="{51529DA5-C310-409A-A3E5-32B252FC56C7}" srcOrd="0" destOrd="0" presId="urn:microsoft.com/office/officeart/2018/2/layout/IconVerticalSolidList"/>
    <dgm:cxn modelId="{B4485DBB-8C1F-496E-A633-ACA97F8118C2}" type="presParOf" srcId="{BCAC5E96-745D-41DE-9148-10607CAB59BC}" destId="{4C8FFD4A-BF24-4B31-B173-2A0CF7F904C5}" srcOrd="0" destOrd="0" presId="urn:microsoft.com/office/officeart/2018/2/layout/IconVerticalSolidList"/>
    <dgm:cxn modelId="{9ACE3074-D16A-4F5F-98E4-37B1C8B89048}" type="presParOf" srcId="{4C8FFD4A-BF24-4B31-B173-2A0CF7F904C5}" destId="{3A2EC987-E8E4-48DA-ACAA-4F2EFD96C477}" srcOrd="0" destOrd="0" presId="urn:microsoft.com/office/officeart/2018/2/layout/IconVerticalSolidList"/>
    <dgm:cxn modelId="{840175A1-E5AB-4334-98B6-A5F96444C36C}" type="presParOf" srcId="{4C8FFD4A-BF24-4B31-B173-2A0CF7F904C5}" destId="{E0778CB3-4279-4216-888D-0C2609C36918}" srcOrd="1" destOrd="0" presId="urn:microsoft.com/office/officeart/2018/2/layout/IconVerticalSolidList"/>
    <dgm:cxn modelId="{7623ECFE-6B0A-452B-B04F-5893F61EAF26}" type="presParOf" srcId="{4C8FFD4A-BF24-4B31-B173-2A0CF7F904C5}" destId="{A81E42AC-EF63-4729-B76D-63A700967259}" srcOrd="2" destOrd="0" presId="urn:microsoft.com/office/officeart/2018/2/layout/IconVerticalSolidList"/>
    <dgm:cxn modelId="{4F496C53-B4D4-40FD-9B53-60FB4137E08F}" type="presParOf" srcId="{4C8FFD4A-BF24-4B31-B173-2A0CF7F904C5}" destId="{014A3C0A-83FD-4526-8D9F-B8E36D8B75D0}" srcOrd="3" destOrd="0" presId="urn:microsoft.com/office/officeart/2018/2/layout/IconVerticalSolidList"/>
    <dgm:cxn modelId="{4465F984-26CE-4657-8F72-210F26E65704}" type="presParOf" srcId="{BCAC5E96-745D-41DE-9148-10607CAB59BC}" destId="{A84887A9-4FC7-4EA4-A687-6F0243C9B537}" srcOrd="1" destOrd="0" presId="urn:microsoft.com/office/officeart/2018/2/layout/IconVerticalSolidList"/>
    <dgm:cxn modelId="{A7EAB4CB-E50D-4B82-8BEA-56F2106F8D91}" type="presParOf" srcId="{BCAC5E96-745D-41DE-9148-10607CAB59BC}" destId="{734D437F-799B-4EF8-9348-24A67DAC9677}" srcOrd="2" destOrd="0" presId="urn:microsoft.com/office/officeart/2018/2/layout/IconVerticalSolidList"/>
    <dgm:cxn modelId="{72CEA79E-A4CF-4909-A47C-1BE56F37F25D}" type="presParOf" srcId="{734D437F-799B-4EF8-9348-24A67DAC9677}" destId="{052B267B-3C70-461A-B53C-2A4A1B240053}" srcOrd="0" destOrd="0" presId="urn:microsoft.com/office/officeart/2018/2/layout/IconVerticalSolidList"/>
    <dgm:cxn modelId="{19419F2C-835A-427A-9024-3E5336E593CA}" type="presParOf" srcId="{734D437F-799B-4EF8-9348-24A67DAC9677}" destId="{77409B21-66AB-4AF6-9E2F-AD7552C94A97}" srcOrd="1" destOrd="0" presId="urn:microsoft.com/office/officeart/2018/2/layout/IconVerticalSolidList"/>
    <dgm:cxn modelId="{B95D8ABE-D4F9-49C1-B549-9635C24E5182}" type="presParOf" srcId="{734D437F-799B-4EF8-9348-24A67DAC9677}" destId="{19B37B78-05E1-4D84-A6EE-B76DEDBD8569}" srcOrd="2" destOrd="0" presId="urn:microsoft.com/office/officeart/2018/2/layout/IconVerticalSolidList"/>
    <dgm:cxn modelId="{FC809BD9-8064-452A-BF28-B2C17C17D601}" type="presParOf" srcId="{734D437F-799B-4EF8-9348-24A67DAC9677}" destId="{51529DA5-C310-409A-A3E5-32B252FC56C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FFBD07-FE99-43A7-A94F-3BF927BB4EB0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AD71F1E-6540-49F6-A804-242BC2D8F20D}">
      <dgm:prSet/>
      <dgm:spPr/>
      <dgm:t>
        <a:bodyPr anchor="ctr" anchorCtr="0"/>
        <a:lstStyle/>
        <a:p>
          <a:pPr>
            <a:lnSpc>
              <a:spcPct val="100000"/>
            </a:lnSpc>
          </a:pPr>
          <a:r>
            <a:rPr lang="en-US" dirty="0"/>
            <a:t>Lizards, snakes, crocodilians, and turtles</a:t>
          </a:r>
        </a:p>
      </dgm:t>
    </dgm:pt>
    <dgm:pt modelId="{E56CDC9E-026B-4A51-8B0D-60FCC24F70D3}" type="parTrans" cxnId="{433B16BD-D79A-418B-BD64-D411617D88F1}">
      <dgm:prSet/>
      <dgm:spPr/>
      <dgm:t>
        <a:bodyPr/>
        <a:lstStyle/>
        <a:p>
          <a:endParaRPr lang="en-US"/>
        </a:p>
      </dgm:t>
    </dgm:pt>
    <dgm:pt modelId="{52EE2415-7C09-4A71-8F8A-F91C8A908E78}" type="sibTrans" cxnId="{433B16BD-D79A-418B-BD64-D411617D88F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E8F882F-C52F-4AEA-862A-CB12F6129990}">
      <dgm:prSet/>
      <dgm:spPr/>
      <dgm:t>
        <a:bodyPr anchor="ctr" anchorCtr="0"/>
        <a:lstStyle/>
        <a:p>
          <a:pPr>
            <a:lnSpc>
              <a:spcPct val="100000"/>
            </a:lnSpc>
          </a:pPr>
          <a:r>
            <a:rPr lang="en-US" dirty="0"/>
            <a:t>Ectothermic (cold blooded) - reptiles rely on environmental temperatures to maintain their body temperature</a:t>
          </a:r>
        </a:p>
      </dgm:t>
    </dgm:pt>
    <dgm:pt modelId="{8D2C4B16-4A74-4A84-A01A-61810757564F}" type="parTrans" cxnId="{379AC297-6828-4683-BC07-3C1439F42508}">
      <dgm:prSet/>
      <dgm:spPr/>
      <dgm:t>
        <a:bodyPr/>
        <a:lstStyle/>
        <a:p>
          <a:endParaRPr lang="en-US"/>
        </a:p>
      </dgm:t>
    </dgm:pt>
    <dgm:pt modelId="{203BD745-351E-44C8-9EE9-351DABD01CB2}" type="sibTrans" cxnId="{379AC297-6828-4683-BC07-3C1439F4250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74ECCE8-96BB-465C-849C-C13E9E9F4E74}">
      <dgm:prSet/>
      <dgm:spPr/>
      <dgm:t>
        <a:bodyPr anchor="ctr" anchorCtr="0"/>
        <a:lstStyle/>
        <a:p>
          <a:pPr>
            <a:lnSpc>
              <a:spcPct val="100000"/>
            </a:lnSpc>
          </a:pPr>
          <a:r>
            <a:rPr lang="en-US" dirty="0"/>
            <a:t>Many reptiles reproduce by laying eggs, although some groups give birth to live young</a:t>
          </a:r>
        </a:p>
      </dgm:t>
    </dgm:pt>
    <dgm:pt modelId="{465F1377-E569-4E46-91FF-A23709CA94C4}" type="parTrans" cxnId="{85124940-F70F-4074-8D45-FA4BC7A1AB73}">
      <dgm:prSet/>
      <dgm:spPr/>
      <dgm:t>
        <a:bodyPr/>
        <a:lstStyle/>
        <a:p>
          <a:endParaRPr lang="en-US"/>
        </a:p>
      </dgm:t>
    </dgm:pt>
    <dgm:pt modelId="{0ABA81B0-51A4-4EE3-8754-FB07003CEA2C}" type="sibTrans" cxnId="{85124940-F70F-4074-8D45-FA4BC7A1AB73}">
      <dgm:prSet/>
      <dgm:spPr/>
      <dgm:t>
        <a:bodyPr/>
        <a:lstStyle/>
        <a:p>
          <a:endParaRPr lang="en-US"/>
        </a:p>
      </dgm:t>
    </dgm:pt>
    <dgm:pt modelId="{B7569678-23D3-2146-8EEE-4317A8D2AEFA}" type="pres">
      <dgm:prSet presAssocID="{C7FFBD07-FE99-43A7-A94F-3BF927BB4EB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7BED290-C983-5445-AE31-AF7010CC4FEE}" type="pres">
      <dgm:prSet presAssocID="{5AD71F1E-6540-49F6-A804-242BC2D8F20D}" presName="thickLine" presStyleLbl="alignNode1" presStyleIdx="0" presStyleCnt="3"/>
      <dgm:spPr/>
    </dgm:pt>
    <dgm:pt modelId="{CEBDE254-E85D-4745-9EDC-4C7BBC49CAF3}" type="pres">
      <dgm:prSet presAssocID="{5AD71F1E-6540-49F6-A804-242BC2D8F20D}" presName="horz1" presStyleCnt="0"/>
      <dgm:spPr/>
    </dgm:pt>
    <dgm:pt modelId="{9DF4B978-68C5-C543-8195-479D095AC713}" type="pres">
      <dgm:prSet presAssocID="{5AD71F1E-6540-49F6-A804-242BC2D8F20D}" presName="tx1" presStyleLbl="revTx" presStyleIdx="0" presStyleCnt="3"/>
      <dgm:spPr/>
      <dgm:t>
        <a:bodyPr/>
        <a:lstStyle/>
        <a:p>
          <a:endParaRPr lang="en-US"/>
        </a:p>
      </dgm:t>
    </dgm:pt>
    <dgm:pt modelId="{111E165B-B2A2-8B4F-80DA-2920353CB54C}" type="pres">
      <dgm:prSet presAssocID="{5AD71F1E-6540-49F6-A804-242BC2D8F20D}" presName="vert1" presStyleCnt="0"/>
      <dgm:spPr/>
    </dgm:pt>
    <dgm:pt modelId="{50907554-DE5C-EF41-B9A0-38F0DEE83227}" type="pres">
      <dgm:prSet presAssocID="{FE8F882F-C52F-4AEA-862A-CB12F6129990}" presName="thickLine" presStyleLbl="alignNode1" presStyleIdx="1" presStyleCnt="3"/>
      <dgm:spPr/>
    </dgm:pt>
    <dgm:pt modelId="{4A22914E-26EA-8B45-89BC-854AD311E54F}" type="pres">
      <dgm:prSet presAssocID="{FE8F882F-C52F-4AEA-862A-CB12F6129990}" presName="horz1" presStyleCnt="0"/>
      <dgm:spPr/>
    </dgm:pt>
    <dgm:pt modelId="{B01448DE-A283-C245-8C38-3F10D08E70D0}" type="pres">
      <dgm:prSet presAssocID="{FE8F882F-C52F-4AEA-862A-CB12F6129990}" presName="tx1" presStyleLbl="revTx" presStyleIdx="1" presStyleCnt="3"/>
      <dgm:spPr/>
      <dgm:t>
        <a:bodyPr/>
        <a:lstStyle/>
        <a:p>
          <a:endParaRPr lang="en-US"/>
        </a:p>
      </dgm:t>
    </dgm:pt>
    <dgm:pt modelId="{07B94CF1-E193-7549-B522-3540227B29F1}" type="pres">
      <dgm:prSet presAssocID="{FE8F882F-C52F-4AEA-862A-CB12F6129990}" presName="vert1" presStyleCnt="0"/>
      <dgm:spPr/>
    </dgm:pt>
    <dgm:pt modelId="{4B9F7C14-BD76-CB49-A0A5-F326564638E6}" type="pres">
      <dgm:prSet presAssocID="{474ECCE8-96BB-465C-849C-C13E9E9F4E74}" presName="thickLine" presStyleLbl="alignNode1" presStyleIdx="2" presStyleCnt="3"/>
      <dgm:spPr/>
    </dgm:pt>
    <dgm:pt modelId="{C7E6F1B9-8053-A94A-A48A-76494038DE35}" type="pres">
      <dgm:prSet presAssocID="{474ECCE8-96BB-465C-849C-C13E9E9F4E74}" presName="horz1" presStyleCnt="0"/>
      <dgm:spPr/>
    </dgm:pt>
    <dgm:pt modelId="{EFBEC1F1-2C58-1C45-9C7B-4AB0A725C2D7}" type="pres">
      <dgm:prSet presAssocID="{474ECCE8-96BB-465C-849C-C13E9E9F4E74}" presName="tx1" presStyleLbl="revTx" presStyleIdx="2" presStyleCnt="3"/>
      <dgm:spPr/>
      <dgm:t>
        <a:bodyPr/>
        <a:lstStyle/>
        <a:p>
          <a:endParaRPr lang="en-US"/>
        </a:p>
      </dgm:t>
    </dgm:pt>
    <dgm:pt modelId="{127A80FF-0D0B-DA46-98E9-B76E4CC18657}" type="pres">
      <dgm:prSet presAssocID="{474ECCE8-96BB-465C-849C-C13E9E9F4E74}" presName="vert1" presStyleCnt="0"/>
      <dgm:spPr/>
    </dgm:pt>
  </dgm:ptLst>
  <dgm:cxnLst>
    <dgm:cxn modelId="{379AC297-6828-4683-BC07-3C1439F42508}" srcId="{C7FFBD07-FE99-43A7-A94F-3BF927BB4EB0}" destId="{FE8F882F-C52F-4AEA-862A-CB12F6129990}" srcOrd="1" destOrd="0" parTransId="{8D2C4B16-4A74-4A84-A01A-61810757564F}" sibTransId="{203BD745-351E-44C8-9EE9-351DABD01CB2}"/>
    <dgm:cxn modelId="{9561D1ED-4814-724E-A291-DEC1C990DB4B}" type="presOf" srcId="{5AD71F1E-6540-49F6-A804-242BC2D8F20D}" destId="{9DF4B978-68C5-C543-8195-479D095AC713}" srcOrd="0" destOrd="0" presId="urn:microsoft.com/office/officeart/2008/layout/LinedList"/>
    <dgm:cxn modelId="{021658F4-5090-C343-8731-383C67B58E42}" type="presOf" srcId="{474ECCE8-96BB-465C-849C-C13E9E9F4E74}" destId="{EFBEC1F1-2C58-1C45-9C7B-4AB0A725C2D7}" srcOrd="0" destOrd="0" presId="urn:microsoft.com/office/officeart/2008/layout/LinedList"/>
    <dgm:cxn modelId="{83829386-5E0C-C541-8035-3689D3CBE2F1}" type="presOf" srcId="{C7FFBD07-FE99-43A7-A94F-3BF927BB4EB0}" destId="{B7569678-23D3-2146-8EEE-4317A8D2AEFA}" srcOrd="0" destOrd="0" presId="urn:microsoft.com/office/officeart/2008/layout/LinedList"/>
    <dgm:cxn modelId="{433B16BD-D79A-418B-BD64-D411617D88F1}" srcId="{C7FFBD07-FE99-43A7-A94F-3BF927BB4EB0}" destId="{5AD71F1E-6540-49F6-A804-242BC2D8F20D}" srcOrd="0" destOrd="0" parTransId="{E56CDC9E-026B-4A51-8B0D-60FCC24F70D3}" sibTransId="{52EE2415-7C09-4A71-8F8A-F91C8A908E78}"/>
    <dgm:cxn modelId="{F40F588B-CC0B-D14D-91C7-94A08F306D94}" type="presOf" srcId="{FE8F882F-C52F-4AEA-862A-CB12F6129990}" destId="{B01448DE-A283-C245-8C38-3F10D08E70D0}" srcOrd="0" destOrd="0" presId="urn:microsoft.com/office/officeart/2008/layout/LinedList"/>
    <dgm:cxn modelId="{85124940-F70F-4074-8D45-FA4BC7A1AB73}" srcId="{C7FFBD07-FE99-43A7-A94F-3BF927BB4EB0}" destId="{474ECCE8-96BB-465C-849C-C13E9E9F4E74}" srcOrd="2" destOrd="0" parTransId="{465F1377-E569-4E46-91FF-A23709CA94C4}" sibTransId="{0ABA81B0-51A4-4EE3-8754-FB07003CEA2C}"/>
    <dgm:cxn modelId="{45262922-F90C-304B-884A-0680775D3917}" type="presParOf" srcId="{B7569678-23D3-2146-8EEE-4317A8D2AEFA}" destId="{C7BED290-C983-5445-AE31-AF7010CC4FEE}" srcOrd="0" destOrd="0" presId="urn:microsoft.com/office/officeart/2008/layout/LinedList"/>
    <dgm:cxn modelId="{1B492AAE-ABA8-FD4E-9319-84565ADA092E}" type="presParOf" srcId="{B7569678-23D3-2146-8EEE-4317A8D2AEFA}" destId="{CEBDE254-E85D-4745-9EDC-4C7BBC49CAF3}" srcOrd="1" destOrd="0" presId="urn:microsoft.com/office/officeart/2008/layout/LinedList"/>
    <dgm:cxn modelId="{7B3DA047-6907-9845-A2C8-CB32C4185717}" type="presParOf" srcId="{CEBDE254-E85D-4745-9EDC-4C7BBC49CAF3}" destId="{9DF4B978-68C5-C543-8195-479D095AC713}" srcOrd="0" destOrd="0" presId="urn:microsoft.com/office/officeart/2008/layout/LinedList"/>
    <dgm:cxn modelId="{A0620E6A-9ED1-154E-8BD2-2C0EC6DBE456}" type="presParOf" srcId="{CEBDE254-E85D-4745-9EDC-4C7BBC49CAF3}" destId="{111E165B-B2A2-8B4F-80DA-2920353CB54C}" srcOrd="1" destOrd="0" presId="urn:microsoft.com/office/officeart/2008/layout/LinedList"/>
    <dgm:cxn modelId="{DD740B58-ECFE-3946-8DDC-7E5C4DE520C7}" type="presParOf" srcId="{B7569678-23D3-2146-8EEE-4317A8D2AEFA}" destId="{50907554-DE5C-EF41-B9A0-38F0DEE83227}" srcOrd="2" destOrd="0" presId="urn:microsoft.com/office/officeart/2008/layout/LinedList"/>
    <dgm:cxn modelId="{F27C4FE5-8FE8-994E-B568-D999924A0E31}" type="presParOf" srcId="{B7569678-23D3-2146-8EEE-4317A8D2AEFA}" destId="{4A22914E-26EA-8B45-89BC-854AD311E54F}" srcOrd="3" destOrd="0" presId="urn:microsoft.com/office/officeart/2008/layout/LinedList"/>
    <dgm:cxn modelId="{BC2A9E86-F6B1-384B-B8C4-63383B96A7AA}" type="presParOf" srcId="{4A22914E-26EA-8B45-89BC-854AD311E54F}" destId="{B01448DE-A283-C245-8C38-3F10D08E70D0}" srcOrd="0" destOrd="0" presId="urn:microsoft.com/office/officeart/2008/layout/LinedList"/>
    <dgm:cxn modelId="{43343CA5-F5DB-1A4C-814C-BC4B19B5E7B6}" type="presParOf" srcId="{4A22914E-26EA-8B45-89BC-854AD311E54F}" destId="{07B94CF1-E193-7549-B522-3540227B29F1}" srcOrd="1" destOrd="0" presId="urn:microsoft.com/office/officeart/2008/layout/LinedList"/>
    <dgm:cxn modelId="{5FCAD345-34E9-1945-A89E-76F30CC79369}" type="presParOf" srcId="{B7569678-23D3-2146-8EEE-4317A8D2AEFA}" destId="{4B9F7C14-BD76-CB49-A0A5-F326564638E6}" srcOrd="4" destOrd="0" presId="urn:microsoft.com/office/officeart/2008/layout/LinedList"/>
    <dgm:cxn modelId="{3BD477F6-2CF5-EE40-81E5-BB546CF86868}" type="presParOf" srcId="{B7569678-23D3-2146-8EEE-4317A8D2AEFA}" destId="{C7E6F1B9-8053-A94A-A48A-76494038DE35}" srcOrd="5" destOrd="0" presId="urn:microsoft.com/office/officeart/2008/layout/LinedList"/>
    <dgm:cxn modelId="{419985D1-D016-124F-9527-DEBDF1B4077E}" type="presParOf" srcId="{C7E6F1B9-8053-A94A-A48A-76494038DE35}" destId="{EFBEC1F1-2C58-1C45-9C7B-4AB0A725C2D7}" srcOrd="0" destOrd="0" presId="urn:microsoft.com/office/officeart/2008/layout/LinedList"/>
    <dgm:cxn modelId="{9C8F395E-CCD9-6242-962E-2494294C5A2F}" type="presParOf" srcId="{C7E6F1B9-8053-A94A-A48A-76494038DE35}" destId="{127A80FF-0D0B-DA46-98E9-B76E4CC1865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AC642A-03D4-4103-9D36-24A7DAA27CE0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AB36A7-BA19-447D-9F92-1CA922BA96FE}">
      <dgm:prSet/>
      <dgm:spPr/>
      <dgm:t>
        <a:bodyPr/>
        <a:lstStyle/>
        <a:p>
          <a:r>
            <a:rPr lang="en-US" dirty="0"/>
            <a:t>Crocodilians and turtles also exhibit temperature dependent sex determination</a:t>
          </a:r>
        </a:p>
      </dgm:t>
    </dgm:pt>
    <dgm:pt modelId="{056F9FF5-33E9-42F5-891C-8F46DC17B67F}" type="parTrans" cxnId="{D7CB30C6-1888-4FE8-BDC7-974197565111}">
      <dgm:prSet/>
      <dgm:spPr/>
      <dgm:t>
        <a:bodyPr/>
        <a:lstStyle/>
        <a:p>
          <a:endParaRPr lang="en-US"/>
        </a:p>
      </dgm:t>
    </dgm:pt>
    <dgm:pt modelId="{8F2A3780-2B10-4250-9FB3-9B3DDA7D313E}" type="sibTrans" cxnId="{D7CB30C6-1888-4FE8-BDC7-974197565111}">
      <dgm:prSet/>
      <dgm:spPr/>
      <dgm:t>
        <a:bodyPr/>
        <a:lstStyle/>
        <a:p>
          <a:endParaRPr lang="en-US"/>
        </a:p>
      </dgm:t>
    </dgm:pt>
    <dgm:pt modelId="{AA1F5DC8-BE88-4B5A-918C-11C46287C1A0}">
      <dgm:prSet/>
      <dgm:spPr/>
      <dgm:t>
        <a:bodyPr/>
        <a:lstStyle/>
        <a:p>
          <a:r>
            <a:rPr lang="en-US" dirty="0"/>
            <a:t>Nest temperature during incubation will determine the sex of the offspring</a:t>
          </a:r>
        </a:p>
      </dgm:t>
    </dgm:pt>
    <dgm:pt modelId="{5CB5CC46-C536-4408-A0A7-ADE69ED0F6F0}" type="parTrans" cxnId="{051C85C7-43A6-439D-91F9-7B9DA753A4F9}">
      <dgm:prSet/>
      <dgm:spPr/>
      <dgm:t>
        <a:bodyPr/>
        <a:lstStyle/>
        <a:p>
          <a:endParaRPr lang="en-US"/>
        </a:p>
      </dgm:t>
    </dgm:pt>
    <dgm:pt modelId="{E25C2281-A209-40B8-B6B2-27C7B650B83E}" type="sibTrans" cxnId="{051C85C7-43A6-439D-91F9-7B9DA753A4F9}">
      <dgm:prSet/>
      <dgm:spPr/>
      <dgm:t>
        <a:bodyPr/>
        <a:lstStyle/>
        <a:p>
          <a:endParaRPr lang="en-US"/>
        </a:p>
      </dgm:t>
    </dgm:pt>
    <dgm:pt modelId="{9AF0F659-4245-4CBB-9DFE-D297DA4C54BF}">
      <dgm:prSet/>
      <dgm:spPr/>
      <dgm:t>
        <a:bodyPr/>
        <a:lstStyle/>
        <a:p>
          <a:r>
            <a:rPr lang="en-US" dirty="0"/>
            <a:t>Temperature gradients within the nest typically result in an even ratio of males and females</a:t>
          </a:r>
        </a:p>
      </dgm:t>
    </dgm:pt>
    <dgm:pt modelId="{E5063652-E3D6-43B2-8569-29CE4CE41C1B}" type="parTrans" cxnId="{B4125E40-DC09-429B-A9DB-480548DDE2FC}">
      <dgm:prSet/>
      <dgm:spPr/>
      <dgm:t>
        <a:bodyPr/>
        <a:lstStyle/>
        <a:p>
          <a:endParaRPr lang="en-US"/>
        </a:p>
      </dgm:t>
    </dgm:pt>
    <dgm:pt modelId="{065199B9-5FC8-4250-B744-DFFB805666A5}" type="sibTrans" cxnId="{B4125E40-DC09-429B-A9DB-480548DDE2FC}">
      <dgm:prSet/>
      <dgm:spPr/>
      <dgm:t>
        <a:bodyPr/>
        <a:lstStyle/>
        <a:p>
          <a:endParaRPr lang="en-US"/>
        </a:p>
      </dgm:t>
    </dgm:pt>
    <dgm:pt modelId="{8B0F9B7B-2CAB-4595-A0DB-825B022DDC24}">
      <dgm:prSet/>
      <dgm:spPr/>
      <dgm:t>
        <a:bodyPr/>
        <a:lstStyle/>
        <a:p>
          <a:r>
            <a:rPr lang="en-US" dirty="0"/>
            <a:t>Warming nest temperatures may produce only one sex in offspring, leading to reduced reproductive capabilities</a:t>
          </a:r>
        </a:p>
      </dgm:t>
    </dgm:pt>
    <dgm:pt modelId="{42D3D369-5040-4003-A006-2D52BB91AA5E}" type="parTrans" cxnId="{39847215-7D0E-4652-96E3-AD1BE4A675F7}">
      <dgm:prSet/>
      <dgm:spPr/>
      <dgm:t>
        <a:bodyPr/>
        <a:lstStyle/>
        <a:p>
          <a:endParaRPr lang="en-US"/>
        </a:p>
      </dgm:t>
    </dgm:pt>
    <dgm:pt modelId="{26147E0E-977A-45C5-8266-A15E8B558E1F}" type="sibTrans" cxnId="{39847215-7D0E-4652-96E3-AD1BE4A675F7}">
      <dgm:prSet/>
      <dgm:spPr/>
      <dgm:t>
        <a:bodyPr/>
        <a:lstStyle/>
        <a:p>
          <a:endParaRPr lang="en-US"/>
        </a:p>
      </dgm:t>
    </dgm:pt>
    <dgm:pt modelId="{E3CB86B3-5D84-5449-A8F6-5BFB146A6460}" type="pres">
      <dgm:prSet presAssocID="{C0AC642A-03D4-4103-9D36-24A7DAA27CE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243DF2-A0C7-9644-B222-940DC16309A9}" type="pres">
      <dgm:prSet presAssocID="{C0AC642A-03D4-4103-9D36-24A7DAA27CE0}" presName="diamond" presStyleLbl="bgShp" presStyleIdx="0" presStyleCnt="1"/>
      <dgm:spPr/>
    </dgm:pt>
    <dgm:pt modelId="{66629CD3-830D-EF41-AE7B-AD4AB6BB7332}" type="pres">
      <dgm:prSet presAssocID="{C0AC642A-03D4-4103-9D36-24A7DAA27CE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C818D-DEAA-5B44-B35F-6A379A6E80A8}" type="pres">
      <dgm:prSet presAssocID="{C0AC642A-03D4-4103-9D36-24A7DAA27CE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287EB-8B54-DE49-BFE2-7A9CB7A98AB1}" type="pres">
      <dgm:prSet presAssocID="{C0AC642A-03D4-4103-9D36-24A7DAA27CE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988E4-E6D3-B144-BCEC-B828A2319895}" type="pres">
      <dgm:prSet presAssocID="{C0AC642A-03D4-4103-9D36-24A7DAA27CE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9FD79B-0A7E-E246-826F-434ED3D8F591}" type="presOf" srcId="{ABAB36A7-BA19-447D-9F92-1CA922BA96FE}" destId="{66629CD3-830D-EF41-AE7B-AD4AB6BB7332}" srcOrd="0" destOrd="0" presId="urn:microsoft.com/office/officeart/2005/8/layout/matrix3"/>
    <dgm:cxn modelId="{051C85C7-43A6-439D-91F9-7B9DA753A4F9}" srcId="{C0AC642A-03D4-4103-9D36-24A7DAA27CE0}" destId="{AA1F5DC8-BE88-4B5A-918C-11C46287C1A0}" srcOrd="1" destOrd="0" parTransId="{5CB5CC46-C536-4408-A0A7-ADE69ED0F6F0}" sibTransId="{E25C2281-A209-40B8-B6B2-27C7B650B83E}"/>
    <dgm:cxn modelId="{10B5E1F8-3CF7-5B44-8F69-E05DC89A1B18}" type="presOf" srcId="{C0AC642A-03D4-4103-9D36-24A7DAA27CE0}" destId="{E3CB86B3-5D84-5449-A8F6-5BFB146A6460}" srcOrd="0" destOrd="0" presId="urn:microsoft.com/office/officeart/2005/8/layout/matrix3"/>
    <dgm:cxn modelId="{D7CB30C6-1888-4FE8-BDC7-974197565111}" srcId="{C0AC642A-03D4-4103-9D36-24A7DAA27CE0}" destId="{ABAB36A7-BA19-447D-9F92-1CA922BA96FE}" srcOrd="0" destOrd="0" parTransId="{056F9FF5-33E9-42F5-891C-8F46DC17B67F}" sibTransId="{8F2A3780-2B10-4250-9FB3-9B3DDA7D313E}"/>
    <dgm:cxn modelId="{B4125E40-DC09-429B-A9DB-480548DDE2FC}" srcId="{C0AC642A-03D4-4103-9D36-24A7DAA27CE0}" destId="{9AF0F659-4245-4CBB-9DFE-D297DA4C54BF}" srcOrd="2" destOrd="0" parTransId="{E5063652-E3D6-43B2-8569-29CE4CE41C1B}" sibTransId="{065199B9-5FC8-4250-B744-DFFB805666A5}"/>
    <dgm:cxn modelId="{7E709034-E618-1844-BA55-32D1CED0343D}" type="presOf" srcId="{9AF0F659-4245-4CBB-9DFE-D297DA4C54BF}" destId="{55E287EB-8B54-DE49-BFE2-7A9CB7A98AB1}" srcOrd="0" destOrd="0" presId="urn:microsoft.com/office/officeart/2005/8/layout/matrix3"/>
    <dgm:cxn modelId="{192F6A74-0D4B-4246-8428-86E07F2012DD}" type="presOf" srcId="{8B0F9B7B-2CAB-4595-A0DB-825B022DDC24}" destId="{5B2988E4-E6D3-B144-BCEC-B828A2319895}" srcOrd="0" destOrd="0" presId="urn:microsoft.com/office/officeart/2005/8/layout/matrix3"/>
    <dgm:cxn modelId="{42BED180-D076-3046-8C8B-610426ED8B59}" type="presOf" srcId="{AA1F5DC8-BE88-4B5A-918C-11C46287C1A0}" destId="{A5EC818D-DEAA-5B44-B35F-6A379A6E80A8}" srcOrd="0" destOrd="0" presId="urn:microsoft.com/office/officeart/2005/8/layout/matrix3"/>
    <dgm:cxn modelId="{39847215-7D0E-4652-96E3-AD1BE4A675F7}" srcId="{C0AC642A-03D4-4103-9D36-24A7DAA27CE0}" destId="{8B0F9B7B-2CAB-4595-A0DB-825B022DDC24}" srcOrd="3" destOrd="0" parTransId="{42D3D369-5040-4003-A006-2D52BB91AA5E}" sibTransId="{26147E0E-977A-45C5-8266-A15E8B558E1F}"/>
    <dgm:cxn modelId="{C678DB7C-F4FE-4B4F-A21A-0205C4B62CE6}" type="presParOf" srcId="{E3CB86B3-5D84-5449-A8F6-5BFB146A6460}" destId="{66243DF2-A0C7-9644-B222-940DC16309A9}" srcOrd="0" destOrd="0" presId="urn:microsoft.com/office/officeart/2005/8/layout/matrix3"/>
    <dgm:cxn modelId="{06FEA3CD-0E49-5646-8ECB-9DF352F909CA}" type="presParOf" srcId="{E3CB86B3-5D84-5449-A8F6-5BFB146A6460}" destId="{66629CD3-830D-EF41-AE7B-AD4AB6BB7332}" srcOrd="1" destOrd="0" presId="urn:microsoft.com/office/officeart/2005/8/layout/matrix3"/>
    <dgm:cxn modelId="{CA05856C-D031-4B42-A59A-82BFCC653C84}" type="presParOf" srcId="{E3CB86B3-5D84-5449-A8F6-5BFB146A6460}" destId="{A5EC818D-DEAA-5B44-B35F-6A379A6E80A8}" srcOrd="2" destOrd="0" presId="urn:microsoft.com/office/officeart/2005/8/layout/matrix3"/>
    <dgm:cxn modelId="{D58E9A52-5E1D-6844-B366-1FE0E729FB16}" type="presParOf" srcId="{E3CB86B3-5D84-5449-A8F6-5BFB146A6460}" destId="{55E287EB-8B54-DE49-BFE2-7A9CB7A98AB1}" srcOrd="3" destOrd="0" presId="urn:microsoft.com/office/officeart/2005/8/layout/matrix3"/>
    <dgm:cxn modelId="{064C8CE5-FD44-5345-9CF1-87915CBEE90F}" type="presParOf" srcId="{E3CB86B3-5D84-5449-A8F6-5BFB146A6460}" destId="{5B2988E4-E6D3-B144-BCEC-B828A231989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0D9F7B-4F64-473F-BDCB-186D94E62AF4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3D33E0-03F5-4FD3-BE73-D726AEC85E6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Keystone species</a:t>
          </a:r>
        </a:p>
      </dgm:t>
    </dgm:pt>
    <dgm:pt modelId="{B5EA4F07-A445-49E0-9217-6D4FE13E6EF9}" type="parTrans" cxnId="{52FF7CE8-486D-47C4-B5A1-825741906B15}">
      <dgm:prSet/>
      <dgm:spPr/>
      <dgm:t>
        <a:bodyPr/>
        <a:lstStyle/>
        <a:p>
          <a:endParaRPr lang="en-US"/>
        </a:p>
      </dgm:t>
    </dgm:pt>
    <dgm:pt modelId="{4A9B60C8-4274-4F97-B014-4AC66FE79A0E}" type="sibTrans" cxnId="{52FF7CE8-486D-47C4-B5A1-825741906B15}">
      <dgm:prSet/>
      <dgm:spPr/>
      <dgm:t>
        <a:bodyPr/>
        <a:lstStyle/>
        <a:p>
          <a:endParaRPr lang="en-US"/>
        </a:p>
      </dgm:t>
    </dgm:pt>
    <dgm:pt modelId="{D44BE850-3470-4045-821B-78466EB8A8A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Turtle nesting and hatchlings leave behind important nutrients for coastal vegetation</a:t>
          </a:r>
        </a:p>
      </dgm:t>
    </dgm:pt>
    <dgm:pt modelId="{C1A8A563-A046-4785-A0E0-6BAF49B6766B}" type="parTrans" cxnId="{1116CD81-0FC7-4E1C-87D3-8325F23736D6}">
      <dgm:prSet/>
      <dgm:spPr/>
      <dgm:t>
        <a:bodyPr/>
        <a:lstStyle/>
        <a:p>
          <a:endParaRPr lang="en-US"/>
        </a:p>
      </dgm:t>
    </dgm:pt>
    <dgm:pt modelId="{6D5DCB28-7049-4BE6-A81D-16C2AD0DE056}" type="sibTrans" cxnId="{1116CD81-0FC7-4E1C-87D3-8325F23736D6}">
      <dgm:prSet/>
      <dgm:spPr/>
      <dgm:t>
        <a:bodyPr/>
        <a:lstStyle/>
        <a:p>
          <a:endParaRPr lang="en-US"/>
        </a:p>
      </dgm:t>
    </dgm:pt>
    <dgm:pt modelId="{572EBF29-6309-44FB-8613-CE450A27230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Green sea turtle grazing on seagrass keeps seagrass beds healthy (like aquatic lawnmowers) </a:t>
          </a:r>
        </a:p>
      </dgm:t>
    </dgm:pt>
    <dgm:pt modelId="{ADD7EDD6-8ABD-413E-B0ED-F26744158218}" type="parTrans" cxnId="{2B81EE9B-16A0-4B0F-84E8-889BF5DB8C40}">
      <dgm:prSet/>
      <dgm:spPr/>
      <dgm:t>
        <a:bodyPr/>
        <a:lstStyle/>
        <a:p>
          <a:endParaRPr lang="en-US"/>
        </a:p>
      </dgm:t>
    </dgm:pt>
    <dgm:pt modelId="{56BE30F0-070E-4AD2-AADE-D91F7260B13B}" type="sibTrans" cxnId="{2B81EE9B-16A0-4B0F-84E8-889BF5DB8C40}">
      <dgm:prSet/>
      <dgm:spPr/>
      <dgm:t>
        <a:bodyPr/>
        <a:lstStyle/>
        <a:p>
          <a:endParaRPr lang="en-US"/>
        </a:p>
      </dgm:t>
    </dgm:pt>
    <dgm:pt modelId="{75468794-24CD-44B6-8F66-51F02EEB80A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Sea turtles provide habitat for “aquatic hitchhikers” like barnacles, small crustaceans, and algae</a:t>
          </a:r>
        </a:p>
      </dgm:t>
    </dgm:pt>
    <dgm:pt modelId="{A4238258-1E3E-4008-8A72-E2943320916A}" type="parTrans" cxnId="{767C12CC-A336-4C95-BF7A-155715025A80}">
      <dgm:prSet/>
      <dgm:spPr/>
      <dgm:t>
        <a:bodyPr/>
        <a:lstStyle/>
        <a:p>
          <a:endParaRPr lang="en-US"/>
        </a:p>
      </dgm:t>
    </dgm:pt>
    <dgm:pt modelId="{0D5ADCFA-7D8C-4A5D-AFFA-6CB8317BAB46}" type="sibTrans" cxnId="{767C12CC-A336-4C95-BF7A-155715025A80}">
      <dgm:prSet/>
      <dgm:spPr/>
      <dgm:t>
        <a:bodyPr/>
        <a:lstStyle/>
        <a:p>
          <a:endParaRPr lang="en-US"/>
        </a:p>
      </dgm:t>
    </dgm:pt>
    <dgm:pt modelId="{58AAB5E9-050F-41FA-A683-ADCF862EF67F}" type="pres">
      <dgm:prSet presAssocID="{520D9F7B-4F64-473F-BDCB-186D94E62AF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823665-0750-450D-9E33-EC2939304E03}" type="pres">
      <dgm:prSet presAssocID="{7F3D33E0-03F5-4FD3-BE73-D726AEC85E6D}" presName="compNode" presStyleCnt="0"/>
      <dgm:spPr/>
    </dgm:pt>
    <dgm:pt modelId="{17B45CDB-B743-40D8-895D-88CE8193CB20}" type="pres">
      <dgm:prSet presAssocID="{7F3D33E0-03F5-4FD3-BE73-D726AEC85E6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6AB2559A-1DF2-475E-9477-0F0BB24E3DDC}" type="pres">
      <dgm:prSet presAssocID="{7F3D33E0-03F5-4FD3-BE73-D726AEC85E6D}" presName="iconSpace" presStyleCnt="0"/>
      <dgm:spPr/>
    </dgm:pt>
    <dgm:pt modelId="{73CF3AED-7BDD-42E3-806A-1851117B1507}" type="pres">
      <dgm:prSet presAssocID="{7F3D33E0-03F5-4FD3-BE73-D726AEC85E6D}" presName="parTx" presStyleLbl="revTx" presStyleIdx="0" presStyleCnt="8" custLinFactNeighborX="-56" custLinFactNeighborY="-392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EE19902-D5BB-4109-89AB-5EE5250B9788}" type="pres">
      <dgm:prSet presAssocID="{7F3D33E0-03F5-4FD3-BE73-D726AEC85E6D}" presName="txSpace" presStyleCnt="0"/>
      <dgm:spPr/>
    </dgm:pt>
    <dgm:pt modelId="{8DBB1524-AFCE-4A04-A02F-B8005B4E4996}" type="pres">
      <dgm:prSet presAssocID="{7F3D33E0-03F5-4FD3-BE73-D726AEC85E6D}" presName="desTx" presStyleLbl="revTx" presStyleIdx="1" presStyleCnt="8" custScaleX="86396" custLinFactY="-43993" custLinFactNeighborX="10457" custLinFactNeighborY="-100000">
        <dgm:presLayoutVars/>
      </dgm:prSet>
      <dgm:spPr/>
    </dgm:pt>
    <dgm:pt modelId="{98D7D270-6047-4F65-80FF-B1132CC3B884}" type="pres">
      <dgm:prSet presAssocID="{4A9B60C8-4274-4F97-B014-4AC66FE79A0E}" presName="sibTrans" presStyleCnt="0"/>
      <dgm:spPr/>
    </dgm:pt>
    <dgm:pt modelId="{0301C195-1F8E-4252-ADCD-BCB909F5B28A}" type="pres">
      <dgm:prSet presAssocID="{D44BE850-3470-4045-821B-78466EB8A8A0}" presName="compNode" presStyleCnt="0"/>
      <dgm:spPr/>
    </dgm:pt>
    <dgm:pt modelId="{3F4D66CE-033B-4450-A0DA-FC34AFA9F279}" type="pres">
      <dgm:prSet presAssocID="{D44BE850-3470-4045-821B-78466EB8A8A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opical scene"/>
        </a:ext>
      </dgm:extLst>
    </dgm:pt>
    <dgm:pt modelId="{9D55D942-DA2D-40BD-AE12-6E002C889427}" type="pres">
      <dgm:prSet presAssocID="{D44BE850-3470-4045-821B-78466EB8A8A0}" presName="iconSpace" presStyleCnt="0"/>
      <dgm:spPr/>
    </dgm:pt>
    <dgm:pt modelId="{BA01070A-CA5B-41B8-8AC1-B3394713D968}" type="pres">
      <dgm:prSet presAssocID="{D44BE850-3470-4045-821B-78466EB8A8A0}" presName="parTx" presStyleLbl="revTx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74A919A-1F4B-4957-876D-D0DFA73530C5}" type="pres">
      <dgm:prSet presAssocID="{D44BE850-3470-4045-821B-78466EB8A8A0}" presName="txSpace" presStyleCnt="0"/>
      <dgm:spPr/>
    </dgm:pt>
    <dgm:pt modelId="{6B29D739-A0E7-44B0-A640-7E1EF15329A5}" type="pres">
      <dgm:prSet presAssocID="{D44BE850-3470-4045-821B-78466EB8A8A0}" presName="desTx" presStyleLbl="revTx" presStyleIdx="3" presStyleCnt="8">
        <dgm:presLayoutVars/>
      </dgm:prSet>
      <dgm:spPr/>
    </dgm:pt>
    <dgm:pt modelId="{BA51BA75-C614-435C-BAE0-936A7E2AFF99}" type="pres">
      <dgm:prSet presAssocID="{6D5DCB28-7049-4BE6-A81D-16C2AD0DE056}" presName="sibTrans" presStyleCnt="0"/>
      <dgm:spPr/>
    </dgm:pt>
    <dgm:pt modelId="{F86A9608-111E-4533-BDA8-687559F21CAB}" type="pres">
      <dgm:prSet presAssocID="{572EBF29-6309-44FB-8613-CE450A272304}" presName="compNode" presStyleCnt="0"/>
      <dgm:spPr/>
    </dgm:pt>
    <dgm:pt modelId="{1C57EEBB-708F-4162-B814-7F48F0E470D1}" type="pres">
      <dgm:prSet presAssocID="{572EBF29-6309-44FB-8613-CE450A27230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</dgm:pt>
    <dgm:pt modelId="{E0DEE147-76EA-4AF8-A243-8BF8F23C010E}" type="pres">
      <dgm:prSet presAssocID="{572EBF29-6309-44FB-8613-CE450A272304}" presName="iconSpace" presStyleCnt="0"/>
      <dgm:spPr/>
    </dgm:pt>
    <dgm:pt modelId="{7F09E8A3-5505-488C-93D8-18386AB780EA}" type="pres">
      <dgm:prSet presAssocID="{572EBF29-6309-44FB-8613-CE450A272304}" presName="parTx" presStyleLbl="revTx" presStyleIdx="4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4946EE5-75A0-4269-B810-533D8049BA39}" type="pres">
      <dgm:prSet presAssocID="{572EBF29-6309-44FB-8613-CE450A272304}" presName="txSpace" presStyleCnt="0"/>
      <dgm:spPr/>
    </dgm:pt>
    <dgm:pt modelId="{885C0608-16C0-43DB-9EAC-23B4C223C987}" type="pres">
      <dgm:prSet presAssocID="{572EBF29-6309-44FB-8613-CE450A272304}" presName="desTx" presStyleLbl="revTx" presStyleIdx="5" presStyleCnt="8" custLinFactNeighborY="-17940">
        <dgm:presLayoutVars/>
      </dgm:prSet>
      <dgm:spPr/>
    </dgm:pt>
    <dgm:pt modelId="{059E567E-D751-4CCC-9C2B-E559C211F529}" type="pres">
      <dgm:prSet presAssocID="{56BE30F0-070E-4AD2-AADE-D91F7260B13B}" presName="sibTrans" presStyleCnt="0"/>
      <dgm:spPr/>
    </dgm:pt>
    <dgm:pt modelId="{445480BE-56A1-4054-B122-8F041F1CC583}" type="pres">
      <dgm:prSet presAssocID="{75468794-24CD-44B6-8F66-51F02EEB80AB}" presName="compNode" presStyleCnt="0"/>
      <dgm:spPr/>
    </dgm:pt>
    <dgm:pt modelId="{40BF5ACA-AEE5-44BF-A96A-8F08022998DE}" type="pres">
      <dgm:prSet presAssocID="{75468794-24CD-44B6-8F66-51F02EEB80A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ab"/>
        </a:ext>
      </dgm:extLst>
    </dgm:pt>
    <dgm:pt modelId="{D25C5B1C-EFAA-4CEB-A81E-16AA2431E5F2}" type="pres">
      <dgm:prSet presAssocID="{75468794-24CD-44B6-8F66-51F02EEB80AB}" presName="iconSpace" presStyleCnt="0"/>
      <dgm:spPr/>
    </dgm:pt>
    <dgm:pt modelId="{4C783F3E-E930-4337-8E81-02B578CEDD9C}" type="pres">
      <dgm:prSet presAssocID="{75468794-24CD-44B6-8F66-51F02EEB80AB}" presName="parTx" presStyleLbl="revTx" presStyleIdx="6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C26D01D-D2E7-4349-AD1F-CE400EBFB9A1}" type="pres">
      <dgm:prSet presAssocID="{75468794-24CD-44B6-8F66-51F02EEB80AB}" presName="txSpace" presStyleCnt="0"/>
      <dgm:spPr/>
    </dgm:pt>
    <dgm:pt modelId="{9C289595-AC8A-48CB-8054-744E3A41882B}" type="pres">
      <dgm:prSet presAssocID="{75468794-24CD-44B6-8F66-51F02EEB80AB}" presName="desTx" presStyleLbl="revTx" presStyleIdx="7" presStyleCnt="8">
        <dgm:presLayoutVars/>
      </dgm:prSet>
      <dgm:spPr/>
    </dgm:pt>
  </dgm:ptLst>
  <dgm:cxnLst>
    <dgm:cxn modelId="{52FF7CE8-486D-47C4-B5A1-825741906B15}" srcId="{520D9F7B-4F64-473F-BDCB-186D94E62AF4}" destId="{7F3D33E0-03F5-4FD3-BE73-D726AEC85E6D}" srcOrd="0" destOrd="0" parTransId="{B5EA4F07-A445-49E0-9217-6D4FE13E6EF9}" sibTransId="{4A9B60C8-4274-4F97-B014-4AC66FE79A0E}"/>
    <dgm:cxn modelId="{E21F764E-E05B-4259-9F60-D73F06F6F52F}" type="presOf" srcId="{D44BE850-3470-4045-821B-78466EB8A8A0}" destId="{BA01070A-CA5B-41B8-8AC1-B3394713D968}" srcOrd="0" destOrd="0" presId="urn:microsoft.com/office/officeart/2018/5/layout/CenteredIconLabelDescriptionList"/>
    <dgm:cxn modelId="{85018CE9-46D4-471E-8D6F-B5813A23A667}" type="presOf" srcId="{520D9F7B-4F64-473F-BDCB-186D94E62AF4}" destId="{58AAB5E9-050F-41FA-A683-ADCF862EF67F}" srcOrd="0" destOrd="0" presId="urn:microsoft.com/office/officeart/2018/5/layout/CenteredIconLabelDescriptionList"/>
    <dgm:cxn modelId="{1116CD81-0FC7-4E1C-87D3-8325F23736D6}" srcId="{520D9F7B-4F64-473F-BDCB-186D94E62AF4}" destId="{D44BE850-3470-4045-821B-78466EB8A8A0}" srcOrd="1" destOrd="0" parTransId="{C1A8A563-A046-4785-A0E0-6BAF49B6766B}" sibTransId="{6D5DCB28-7049-4BE6-A81D-16C2AD0DE056}"/>
    <dgm:cxn modelId="{785032F3-D212-4D90-8FD5-890F62CDDAD6}" type="presOf" srcId="{75468794-24CD-44B6-8F66-51F02EEB80AB}" destId="{4C783F3E-E930-4337-8E81-02B578CEDD9C}" srcOrd="0" destOrd="0" presId="urn:microsoft.com/office/officeart/2018/5/layout/CenteredIconLabelDescriptionList"/>
    <dgm:cxn modelId="{767C12CC-A336-4C95-BF7A-155715025A80}" srcId="{520D9F7B-4F64-473F-BDCB-186D94E62AF4}" destId="{75468794-24CD-44B6-8F66-51F02EEB80AB}" srcOrd="3" destOrd="0" parTransId="{A4238258-1E3E-4008-8A72-E2943320916A}" sibTransId="{0D5ADCFA-7D8C-4A5D-AFFA-6CB8317BAB46}"/>
    <dgm:cxn modelId="{2B81EE9B-16A0-4B0F-84E8-889BF5DB8C40}" srcId="{520D9F7B-4F64-473F-BDCB-186D94E62AF4}" destId="{572EBF29-6309-44FB-8613-CE450A272304}" srcOrd="2" destOrd="0" parTransId="{ADD7EDD6-8ABD-413E-B0ED-F26744158218}" sibTransId="{56BE30F0-070E-4AD2-AADE-D91F7260B13B}"/>
    <dgm:cxn modelId="{E77C1A8D-E453-43A0-B674-ECA532471CE5}" type="presOf" srcId="{572EBF29-6309-44FB-8613-CE450A272304}" destId="{7F09E8A3-5505-488C-93D8-18386AB780EA}" srcOrd="0" destOrd="0" presId="urn:microsoft.com/office/officeart/2018/5/layout/CenteredIconLabelDescriptionList"/>
    <dgm:cxn modelId="{FA9EB352-AD96-4712-ADC5-B36CE65F167C}" type="presOf" srcId="{7F3D33E0-03F5-4FD3-BE73-D726AEC85E6D}" destId="{73CF3AED-7BDD-42E3-806A-1851117B1507}" srcOrd="0" destOrd="0" presId="urn:microsoft.com/office/officeart/2018/5/layout/CenteredIconLabelDescriptionList"/>
    <dgm:cxn modelId="{6F5AFCDD-79DA-4BCA-B0A8-60D17A920673}" type="presParOf" srcId="{58AAB5E9-050F-41FA-A683-ADCF862EF67F}" destId="{67823665-0750-450D-9E33-EC2939304E03}" srcOrd="0" destOrd="0" presId="urn:microsoft.com/office/officeart/2018/5/layout/CenteredIconLabelDescriptionList"/>
    <dgm:cxn modelId="{67DF152E-6882-4457-A64C-2B9A5079FDE7}" type="presParOf" srcId="{67823665-0750-450D-9E33-EC2939304E03}" destId="{17B45CDB-B743-40D8-895D-88CE8193CB20}" srcOrd="0" destOrd="0" presId="urn:microsoft.com/office/officeart/2018/5/layout/CenteredIconLabelDescriptionList"/>
    <dgm:cxn modelId="{BB1FB1C5-22EB-4D00-A169-D301FCB5FCDA}" type="presParOf" srcId="{67823665-0750-450D-9E33-EC2939304E03}" destId="{6AB2559A-1DF2-475E-9477-0F0BB24E3DDC}" srcOrd="1" destOrd="0" presId="urn:microsoft.com/office/officeart/2018/5/layout/CenteredIconLabelDescriptionList"/>
    <dgm:cxn modelId="{F249EDD0-DDED-4E9B-A6D3-08A493B389E2}" type="presParOf" srcId="{67823665-0750-450D-9E33-EC2939304E03}" destId="{73CF3AED-7BDD-42E3-806A-1851117B1507}" srcOrd="2" destOrd="0" presId="urn:microsoft.com/office/officeart/2018/5/layout/CenteredIconLabelDescriptionList"/>
    <dgm:cxn modelId="{C311276F-6A33-4CE7-894C-F9C724A4E333}" type="presParOf" srcId="{67823665-0750-450D-9E33-EC2939304E03}" destId="{EEE19902-D5BB-4109-89AB-5EE5250B9788}" srcOrd="3" destOrd="0" presId="urn:microsoft.com/office/officeart/2018/5/layout/CenteredIconLabelDescriptionList"/>
    <dgm:cxn modelId="{43A237E6-5934-4A73-AB65-D4ACE585D729}" type="presParOf" srcId="{67823665-0750-450D-9E33-EC2939304E03}" destId="{8DBB1524-AFCE-4A04-A02F-B8005B4E4996}" srcOrd="4" destOrd="0" presId="urn:microsoft.com/office/officeart/2018/5/layout/CenteredIconLabelDescriptionList"/>
    <dgm:cxn modelId="{05DDA832-99F0-4A29-A6FD-36D9F6849DFC}" type="presParOf" srcId="{58AAB5E9-050F-41FA-A683-ADCF862EF67F}" destId="{98D7D270-6047-4F65-80FF-B1132CC3B884}" srcOrd="1" destOrd="0" presId="urn:microsoft.com/office/officeart/2018/5/layout/CenteredIconLabelDescriptionList"/>
    <dgm:cxn modelId="{6BD0BFC4-2DDA-4097-8B81-CA5593FA73F6}" type="presParOf" srcId="{58AAB5E9-050F-41FA-A683-ADCF862EF67F}" destId="{0301C195-1F8E-4252-ADCD-BCB909F5B28A}" srcOrd="2" destOrd="0" presId="urn:microsoft.com/office/officeart/2018/5/layout/CenteredIconLabelDescriptionList"/>
    <dgm:cxn modelId="{B52850F4-6C59-4706-8F8A-62A9B2288FF6}" type="presParOf" srcId="{0301C195-1F8E-4252-ADCD-BCB909F5B28A}" destId="{3F4D66CE-033B-4450-A0DA-FC34AFA9F279}" srcOrd="0" destOrd="0" presId="urn:microsoft.com/office/officeart/2018/5/layout/CenteredIconLabelDescriptionList"/>
    <dgm:cxn modelId="{593F61BA-4939-448F-985C-06172B656D60}" type="presParOf" srcId="{0301C195-1F8E-4252-ADCD-BCB909F5B28A}" destId="{9D55D942-DA2D-40BD-AE12-6E002C889427}" srcOrd="1" destOrd="0" presId="urn:microsoft.com/office/officeart/2018/5/layout/CenteredIconLabelDescriptionList"/>
    <dgm:cxn modelId="{754C2C9F-8DCA-4487-9713-CE3D16CDB9F2}" type="presParOf" srcId="{0301C195-1F8E-4252-ADCD-BCB909F5B28A}" destId="{BA01070A-CA5B-41B8-8AC1-B3394713D968}" srcOrd="2" destOrd="0" presId="urn:microsoft.com/office/officeart/2018/5/layout/CenteredIconLabelDescriptionList"/>
    <dgm:cxn modelId="{208F5EA1-C89F-41D6-808D-D6CD6A0260BD}" type="presParOf" srcId="{0301C195-1F8E-4252-ADCD-BCB909F5B28A}" destId="{E74A919A-1F4B-4957-876D-D0DFA73530C5}" srcOrd="3" destOrd="0" presId="urn:microsoft.com/office/officeart/2018/5/layout/CenteredIconLabelDescriptionList"/>
    <dgm:cxn modelId="{E98E5B22-DBE6-4CA4-805F-CF00466EECB6}" type="presParOf" srcId="{0301C195-1F8E-4252-ADCD-BCB909F5B28A}" destId="{6B29D739-A0E7-44B0-A640-7E1EF15329A5}" srcOrd="4" destOrd="0" presId="urn:microsoft.com/office/officeart/2018/5/layout/CenteredIconLabelDescriptionList"/>
    <dgm:cxn modelId="{B99280EC-6188-4834-84D2-F82F09E2C57C}" type="presParOf" srcId="{58AAB5E9-050F-41FA-A683-ADCF862EF67F}" destId="{BA51BA75-C614-435C-BAE0-936A7E2AFF99}" srcOrd="3" destOrd="0" presId="urn:microsoft.com/office/officeart/2018/5/layout/CenteredIconLabelDescriptionList"/>
    <dgm:cxn modelId="{077765BD-10B2-45D4-AC88-B2294163B221}" type="presParOf" srcId="{58AAB5E9-050F-41FA-A683-ADCF862EF67F}" destId="{F86A9608-111E-4533-BDA8-687559F21CAB}" srcOrd="4" destOrd="0" presId="urn:microsoft.com/office/officeart/2018/5/layout/CenteredIconLabelDescriptionList"/>
    <dgm:cxn modelId="{19C6F169-C185-455C-8EF9-CD59A56E9C5E}" type="presParOf" srcId="{F86A9608-111E-4533-BDA8-687559F21CAB}" destId="{1C57EEBB-708F-4162-B814-7F48F0E470D1}" srcOrd="0" destOrd="0" presId="urn:microsoft.com/office/officeart/2018/5/layout/CenteredIconLabelDescriptionList"/>
    <dgm:cxn modelId="{BDDAB879-19C9-42BF-9809-9EA697AABA92}" type="presParOf" srcId="{F86A9608-111E-4533-BDA8-687559F21CAB}" destId="{E0DEE147-76EA-4AF8-A243-8BF8F23C010E}" srcOrd="1" destOrd="0" presId="urn:microsoft.com/office/officeart/2018/5/layout/CenteredIconLabelDescriptionList"/>
    <dgm:cxn modelId="{7CACF6CA-86EE-40B5-BCF6-B0F60621B839}" type="presParOf" srcId="{F86A9608-111E-4533-BDA8-687559F21CAB}" destId="{7F09E8A3-5505-488C-93D8-18386AB780EA}" srcOrd="2" destOrd="0" presId="urn:microsoft.com/office/officeart/2018/5/layout/CenteredIconLabelDescriptionList"/>
    <dgm:cxn modelId="{76D5E2FF-8278-420F-AE94-EF5246D98F0C}" type="presParOf" srcId="{F86A9608-111E-4533-BDA8-687559F21CAB}" destId="{A4946EE5-75A0-4269-B810-533D8049BA39}" srcOrd="3" destOrd="0" presId="urn:microsoft.com/office/officeart/2018/5/layout/CenteredIconLabelDescriptionList"/>
    <dgm:cxn modelId="{CAD1FD3C-E7E5-4B07-B046-659A343B8294}" type="presParOf" srcId="{F86A9608-111E-4533-BDA8-687559F21CAB}" destId="{885C0608-16C0-43DB-9EAC-23B4C223C987}" srcOrd="4" destOrd="0" presId="urn:microsoft.com/office/officeart/2018/5/layout/CenteredIconLabelDescriptionList"/>
    <dgm:cxn modelId="{0125A271-5C1C-4917-8CBA-B9F537F8467A}" type="presParOf" srcId="{58AAB5E9-050F-41FA-A683-ADCF862EF67F}" destId="{059E567E-D751-4CCC-9C2B-E559C211F529}" srcOrd="5" destOrd="0" presId="urn:microsoft.com/office/officeart/2018/5/layout/CenteredIconLabelDescriptionList"/>
    <dgm:cxn modelId="{31801739-3D9D-499A-801D-91D8997656D7}" type="presParOf" srcId="{58AAB5E9-050F-41FA-A683-ADCF862EF67F}" destId="{445480BE-56A1-4054-B122-8F041F1CC583}" srcOrd="6" destOrd="0" presId="urn:microsoft.com/office/officeart/2018/5/layout/CenteredIconLabelDescriptionList"/>
    <dgm:cxn modelId="{7F260527-70BE-4320-8A6D-8799E67D7CC8}" type="presParOf" srcId="{445480BE-56A1-4054-B122-8F041F1CC583}" destId="{40BF5ACA-AEE5-44BF-A96A-8F08022998DE}" srcOrd="0" destOrd="0" presId="urn:microsoft.com/office/officeart/2018/5/layout/CenteredIconLabelDescriptionList"/>
    <dgm:cxn modelId="{DC24BF89-F17D-4FEE-BA51-B069A9C34422}" type="presParOf" srcId="{445480BE-56A1-4054-B122-8F041F1CC583}" destId="{D25C5B1C-EFAA-4CEB-A81E-16AA2431E5F2}" srcOrd="1" destOrd="0" presId="urn:microsoft.com/office/officeart/2018/5/layout/CenteredIconLabelDescriptionList"/>
    <dgm:cxn modelId="{40AF7DDC-F0BF-4E46-8D6E-47F18D2DCB96}" type="presParOf" srcId="{445480BE-56A1-4054-B122-8F041F1CC583}" destId="{4C783F3E-E930-4337-8E81-02B578CEDD9C}" srcOrd="2" destOrd="0" presId="urn:microsoft.com/office/officeart/2018/5/layout/CenteredIconLabelDescriptionList"/>
    <dgm:cxn modelId="{ECDF1D1F-4AF2-490A-84E0-281CA78B18CD}" type="presParOf" srcId="{445480BE-56A1-4054-B122-8F041F1CC583}" destId="{EC26D01D-D2E7-4349-AD1F-CE400EBFB9A1}" srcOrd="3" destOrd="0" presId="urn:microsoft.com/office/officeart/2018/5/layout/CenteredIconLabelDescriptionList"/>
    <dgm:cxn modelId="{DB6BD55B-DA0A-4B6D-956C-D24FBDB5F5C7}" type="presParOf" srcId="{445480BE-56A1-4054-B122-8F041F1CC583}" destId="{9C289595-AC8A-48CB-8054-744E3A41882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EC987-E8E4-48DA-ACAA-4F2EFD96C477}">
      <dsp:nvSpPr>
        <dsp:cNvPr id="0" name=""/>
        <dsp:cNvSpPr/>
      </dsp:nvSpPr>
      <dsp:spPr>
        <a:xfrm>
          <a:off x="0" y="448285"/>
          <a:ext cx="8272463" cy="8276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78CB3-4279-4216-888D-0C2609C36918}">
      <dsp:nvSpPr>
        <dsp:cNvPr id="0" name=""/>
        <dsp:cNvSpPr/>
      </dsp:nvSpPr>
      <dsp:spPr>
        <a:xfrm>
          <a:off x="250350" y="634496"/>
          <a:ext cx="455182" cy="455182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A3C0A-83FD-4526-8D9F-B8E36D8B75D0}">
      <dsp:nvSpPr>
        <dsp:cNvPr id="0" name=""/>
        <dsp:cNvSpPr/>
      </dsp:nvSpPr>
      <dsp:spPr>
        <a:xfrm>
          <a:off x="955882" y="448285"/>
          <a:ext cx="7316580" cy="827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88" tIns="87588" rIns="87588" bIns="8758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Human activities, largely in the form of CO</a:t>
          </a:r>
          <a:r>
            <a:rPr lang="en-US" sz="2200" kern="1200" baseline="-25000" dirty="0"/>
            <a:t>2</a:t>
          </a:r>
          <a:r>
            <a:rPr lang="en-US" sz="2200" kern="1200" dirty="0"/>
            <a:t> emissions, are causing global temperatures to rise. </a:t>
          </a:r>
        </a:p>
      </dsp:txBody>
      <dsp:txXfrm>
        <a:off x="955882" y="448285"/>
        <a:ext cx="7316580" cy="827603"/>
      </dsp:txXfrm>
    </dsp:sp>
    <dsp:sp modelId="{052B267B-3C70-461A-B53C-2A4A1B240053}">
      <dsp:nvSpPr>
        <dsp:cNvPr id="0" name=""/>
        <dsp:cNvSpPr/>
      </dsp:nvSpPr>
      <dsp:spPr>
        <a:xfrm>
          <a:off x="0" y="1482789"/>
          <a:ext cx="8272463" cy="8276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09B21-66AB-4AF6-9E2F-AD7552C94A97}">
      <dsp:nvSpPr>
        <dsp:cNvPr id="0" name=""/>
        <dsp:cNvSpPr/>
      </dsp:nvSpPr>
      <dsp:spPr>
        <a:xfrm>
          <a:off x="250350" y="1669000"/>
          <a:ext cx="455182" cy="4551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29DA5-C310-409A-A3E5-32B252FC56C7}">
      <dsp:nvSpPr>
        <dsp:cNvPr id="0" name=""/>
        <dsp:cNvSpPr/>
      </dsp:nvSpPr>
      <dsp:spPr>
        <a:xfrm>
          <a:off x="955882" y="1482789"/>
          <a:ext cx="7316580" cy="827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88" tIns="87588" rIns="87588" bIns="8758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Changes in temperature can also lead to rising sea levels, shifts in precipitation, weather patterns, and severe weather events</a:t>
          </a:r>
        </a:p>
      </dsp:txBody>
      <dsp:txXfrm>
        <a:off x="955882" y="1482789"/>
        <a:ext cx="7316580" cy="827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ED290-C983-5445-AE31-AF7010CC4FEE}">
      <dsp:nvSpPr>
        <dsp:cNvPr id="0" name=""/>
        <dsp:cNvSpPr/>
      </dsp:nvSpPr>
      <dsp:spPr>
        <a:xfrm>
          <a:off x="0" y="1724"/>
          <a:ext cx="525927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F4B978-68C5-C543-8195-479D095AC713}">
      <dsp:nvSpPr>
        <dsp:cNvPr id="0" name=""/>
        <dsp:cNvSpPr/>
      </dsp:nvSpPr>
      <dsp:spPr>
        <a:xfrm>
          <a:off x="0" y="1724"/>
          <a:ext cx="5259278" cy="117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Lizards, snakes, crocodilians, and turtles</a:t>
          </a:r>
        </a:p>
      </dsp:txBody>
      <dsp:txXfrm>
        <a:off x="0" y="1724"/>
        <a:ext cx="5259278" cy="1176132"/>
      </dsp:txXfrm>
    </dsp:sp>
    <dsp:sp modelId="{50907554-DE5C-EF41-B9A0-38F0DEE83227}">
      <dsp:nvSpPr>
        <dsp:cNvPr id="0" name=""/>
        <dsp:cNvSpPr/>
      </dsp:nvSpPr>
      <dsp:spPr>
        <a:xfrm>
          <a:off x="0" y="1177857"/>
          <a:ext cx="5259278" cy="0"/>
        </a:xfrm>
        <a:prstGeom prst="line">
          <a:avLst/>
        </a:prstGeom>
        <a:gradFill rotWithShape="0">
          <a:gsLst>
            <a:gs pos="0">
              <a:schemeClr val="accent5">
                <a:hueOff val="-335978"/>
                <a:satOff val="-5192"/>
                <a:lumOff val="-10589"/>
                <a:alphaOff val="0"/>
                <a:tint val="98000"/>
                <a:lumMod val="110000"/>
              </a:schemeClr>
            </a:gs>
            <a:gs pos="84000">
              <a:schemeClr val="accent5">
                <a:hueOff val="-335978"/>
                <a:satOff val="-5192"/>
                <a:lumOff val="-10589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-335978"/>
              <a:satOff val="-5192"/>
              <a:lumOff val="-1058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1448DE-A283-C245-8C38-3F10D08E70D0}">
      <dsp:nvSpPr>
        <dsp:cNvPr id="0" name=""/>
        <dsp:cNvSpPr/>
      </dsp:nvSpPr>
      <dsp:spPr>
        <a:xfrm>
          <a:off x="0" y="1177857"/>
          <a:ext cx="5259278" cy="117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Ectothermic (cold blooded) - reptiles rely on environmental temperatures to maintain their body temperature</a:t>
          </a:r>
        </a:p>
      </dsp:txBody>
      <dsp:txXfrm>
        <a:off x="0" y="1177857"/>
        <a:ext cx="5259278" cy="1176132"/>
      </dsp:txXfrm>
    </dsp:sp>
    <dsp:sp modelId="{4B9F7C14-BD76-CB49-A0A5-F326564638E6}">
      <dsp:nvSpPr>
        <dsp:cNvPr id="0" name=""/>
        <dsp:cNvSpPr/>
      </dsp:nvSpPr>
      <dsp:spPr>
        <a:xfrm>
          <a:off x="0" y="2353990"/>
          <a:ext cx="5259278" cy="0"/>
        </a:xfrm>
        <a:prstGeom prst="line">
          <a:avLst/>
        </a:prstGeom>
        <a:gradFill rotWithShape="0">
          <a:gsLst>
            <a:gs pos="0">
              <a:schemeClr val="accent5">
                <a:hueOff val="-671956"/>
                <a:satOff val="-10384"/>
                <a:lumOff val="-21178"/>
                <a:alphaOff val="0"/>
                <a:tint val="98000"/>
                <a:lumMod val="110000"/>
              </a:schemeClr>
            </a:gs>
            <a:gs pos="84000">
              <a:schemeClr val="accent5">
                <a:hueOff val="-671956"/>
                <a:satOff val="-10384"/>
                <a:lumOff val="-21178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-671956"/>
              <a:satOff val="-10384"/>
              <a:lumOff val="-2117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BEC1F1-2C58-1C45-9C7B-4AB0A725C2D7}">
      <dsp:nvSpPr>
        <dsp:cNvPr id="0" name=""/>
        <dsp:cNvSpPr/>
      </dsp:nvSpPr>
      <dsp:spPr>
        <a:xfrm>
          <a:off x="0" y="2353990"/>
          <a:ext cx="5259278" cy="117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Many reptiles reproduce by laying eggs, although some groups give birth to live young</a:t>
          </a:r>
        </a:p>
      </dsp:txBody>
      <dsp:txXfrm>
        <a:off x="0" y="2353990"/>
        <a:ext cx="5259278" cy="1176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43DF2-A0C7-9644-B222-940DC16309A9}">
      <dsp:nvSpPr>
        <dsp:cNvPr id="0" name=""/>
        <dsp:cNvSpPr/>
      </dsp:nvSpPr>
      <dsp:spPr>
        <a:xfrm>
          <a:off x="3032370" y="0"/>
          <a:ext cx="4452691" cy="4452691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29CD3-830D-EF41-AE7B-AD4AB6BB7332}">
      <dsp:nvSpPr>
        <dsp:cNvPr id="0" name=""/>
        <dsp:cNvSpPr/>
      </dsp:nvSpPr>
      <dsp:spPr>
        <a:xfrm>
          <a:off x="3455375" y="423005"/>
          <a:ext cx="1736549" cy="1736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Crocodilians and turtles also exhibit temperature dependent sex determination</a:t>
          </a:r>
        </a:p>
      </dsp:txBody>
      <dsp:txXfrm>
        <a:off x="3540146" y="507776"/>
        <a:ext cx="1567007" cy="1567007"/>
      </dsp:txXfrm>
    </dsp:sp>
    <dsp:sp modelId="{A5EC818D-DEAA-5B44-B35F-6A379A6E80A8}">
      <dsp:nvSpPr>
        <dsp:cNvPr id="0" name=""/>
        <dsp:cNvSpPr/>
      </dsp:nvSpPr>
      <dsp:spPr>
        <a:xfrm>
          <a:off x="5325505" y="423005"/>
          <a:ext cx="1736549" cy="17365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Nest temperature during incubation will determine the sex of the offspring</a:t>
          </a:r>
        </a:p>
      </dsp:txBody>
      <dsp:txXfrm>
        <a:off x="5410276" y="507776"/>
        <a:ext cx="1567007" cy="1567007"/>
      </dsp:txXfrm>
    </dsp:sp>
    <dsp:sp modelId="{55E287EB-8B54-DE49-BFE2-7A9CB7A98AB1}">
      <dsp:nvSpPr>
        <dsp:cNvPr id="0" name=""/>
        <dsp:cNvSpPr/>
      </dsp:nvSpPr>
      <dsp:spPr>
        <a:xfrm>
          <a:off x="3455375" y="2293135"/>
          <a:ext cx="1736549" cy="17365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Temperature gradients within the nest typically result in an even ratio of males and females</a:t>
          </a:r>
        </a:p>
      </dsp:txBody>
      <dsp:txXfrm>
        <a:off x="3540146" y="2377906"/>
        <a:ext cx="1567007" cy="1567007"/>
      </dsp:txXfrm>
    </dsp:sp>
    <dsp:sp modelId="{5B2988E4-E6D3-B144-BCEC-B828A2319895}">
      <dsp:nvSpPr>
        <dsp:cNvPr id="0" name=""/>
        <dsp:cNvSpPr/>
      </dsp:nvSpPr>
      <dsp:spPr>
        <a:xfrm>
          <a:off x="5325505" y="2293135"/>
          <a:ext cx="1736549" cy="17365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Warming nest temperatures may produce only one sex in offspring, leading to reduced reproductive capabilities</a:t>
          </a:r>
        </a:p>
      </dsp:txBody>
      <dsp:txXfrm>
        <a:off x="5410276" y="2377906"/>
        <a:ext cx="1567007" cy="15670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45CDB-B743-40D8-895D-88CE8193CB20}">
      <dsp:nvSpPr>
        <dsp:cNvPr id="0" name=""/>
        <dsp:cNvSpPr/>
      </dsp:nvSpPr>
      <dsp:spPr>
        <a:xfrm>
          <a:off x="596963" y="330691"/>
          <a:ext cx="639351" cy="6393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F3AED-7BDD-42E3-806A-1851117B1507}">
      <dsp:nvSpPr>
        <dsp:cNvPr id="0" name=""/>
        <dsp:cNvSpPr/>
      </dsp:nvSpPr>
      <dsp:spPr>
        <a:xfrm>
          <a:off x="2257" y="1011498"/>
          <a:ext cx="1826718" cy="124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400" kern="1200" dirty="0"/>
            <a:t>Keystone species</a:t>
          </a:r>
        </a:p>
      </dsp:txBody>
      <dsp:txXfrm>
        <a:off x="2257" y="1011498"/>
        <a:ext cx="1826718" cy="1240527"/>
      </dsp:txXfrm>
    </dsp:sp>
    <dsp:sp modelId="{8DBB1524-AFCE-4A04-A02F-B8005B4E4996}">
      <dsp:nvSpPr>
        <dsp:cNvPr id="0" name=""/>
        <dsp:cNvSpPr/>
      </dsp:nvSpPr>
      <dsp:spPr>
        <a:xfrm>
          <a:off x="275663" y="2219891"/>
          <a:ext cx="1363511" cy="85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D66CE-033B-4450-A0DA-FC34AFA9F279}">
      <dsp:nvSpPr>
        <dsp:cNvPr id="0" name=""/>
        <dsp:cNvSpPr/>
      </dsp:nvSpPr>
      <dsp:spPr>
        <a:xfrm>
          <a:off x="2743358" y="330691"/>
          <a:ext cx="639351" cy="6393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1070A-CA5B-41B8-8AC1-B3394713D968}">
      <dsp:nvSpPr>
        <dsp:cNvPr id="0" name=""/>
        <dsp:cNvSpPr/>
      </dsp:nvSpPr>
      <dsp:spPr>
        <a:xfrm>
          <a:off x="2149674" y="1060226"/>
          <a:ext cx="1826718" cy="124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400" kern="1200" dirty="0"/>
            <a:t>Turtle nesting and hatchlings leave behind important nutrients for coastal vegetation</a:t>
          </a:r>
        </a:p>
      </dsp:txBody>
      <dsp:txXfrm>
        <a:off x="2149674" y="1060226"/>
        <a:ext cx="1826718" cy="1240527"/>
      </dsp:txXfrm>
    </dsp:sp>
    <dsp:sp modelId="{6B29D739-A0E7-44B0-A640-7E1EF15329A5}">
      <dsp:nvSpPr>
        <dsp:cNvPr id="0" name=""/>
        <dsp:cNvSpPr/>
      </dsp:nvSpPr>
      <dsp:spPr>
        <a:xfrm>
          <a:off x="2149674" y="2342700"/>
          <a:ext cx="1826718" cy="85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7EEBB-708F-4162-B814-7F48F0E470D1}">
      <dsp:nvSpPr>
        <dsp:cNvPr id="0" name=""/>
        <dsp:cNvSpPr/>
      </dsp:nvSpPr>
      <dsp:spPr>
        <a:xfrm>
          <a:off x="4889752" y="330691"/>
          <a:ext cx="639351" cy="6393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9E8A3-5505-488C-93D8-18386AB780EA}">
      <dsp:nvSpPr>
        <dsp:cNvPr id="0" name=""/>
        <dsp:cNvSpPr/>
      </dsp:nvSpPr>
      <dsp:spPr>
        <a:xfrm>
          <a:off x="4296069" y="1060226"/>
          <a:ext cx="1826718" cy="124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400" kern="1200"/>
            <a:t>Green sea turtle grazing on seagrass keeps seagrass beds healthy (like aquatic lawnmowers) </a:t>
          </a:r>
        </a:p>
      </dsp:txBody>
      <dsp:txXfrm>
        <a:off x="4296069" y="1060226"/>
        <a:ext cx="1826718" cy="1240527"/>
      </dsp:txXfrm>
    </dsp:sp>
    <dsp:sp modelId="{885C0608-16C0-43DB-9EAC-23B4C223C987}">
      <dsp:nvSpPr>
        <dsp:cNvPr id="0" name=""/>
        <dsp:cNvSpPr/>
      </dsp:nvSpPr>
      <dsp:spPr>
        <a:xfrm>
          <a:off x="4296069" y="2327399"/>
          <a:ext cx="1826718" cy="85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F5ACA-AEE5-44BF-A96A-8F08022998DE}">
      <dsp:nvSpPr>
        <dsp:cNvPr id="0" name=""/>
        <dsp:cNvSpPr/>
      </dsp:nvSpPr>
      <dsp:spPr>
        <a:xfrm>
          <a:off x="7036147" y="330691"/>
          <a:ext cx="639351" cy="6393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83F3E-E930-4337-8E81-02B578CEDD9C}">
      <dsp:nvSpPr>
        <dsp:cNvPr id="0" name=""/>
        <dsp:cNvSpPr/>
      </dsp:nvSpPr>
      <dsp:spPr>
        <a:xfrm>
          <a:off x="6442463" y="1060226"/>
          <a:ext cx="1826718" cy="124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400" kern="1200"/>
            <a:t>Sea turtles provide habitat for “aquatic hitchhikers” like barnacles, small crustaceans, and algae</a:t>
          </a:r>
        </a:p>
      </dsp:txBody>
      <dsp:txXfrm>
        <a:off x="6442463" y="1060226"/>
        <a:ext cx="1826718" cy="1240527"/>
      </dsp:txXfrm>
    </dsp:sp>
    <dsp:sp modelId="{9C289595-AC8A-48CB-8054-744E3A41882B}">
      <dsp:nvSpPr>
        <dsp:cNvPr id="0" name=""/>
        <dsp:cNvSpPr/>
      </dsp:nvSpPr>
      <dsp:spPr>
        <a:xfrm>
          <a:off x="6442463" y="2342700"/>
          <a:ext cx="1826718" cy="85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58099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IRzfQm79qxQ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8iTugPNZ_A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unsplash.com/photos/A9KmPND5o4g" TargetMode="External"/><Relationship Id="rId4" Type="http://schemas.openxmlformats.org/officeDocument/2006/relationships/hyperlink" Target="https://pixnio.com/fauna-animals/reptiles-and-amphibians/turtles-pictures/sea-turtle-pictures/sea-turtle-nest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.nasa.gov/vital-signs/global-temperature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?ref=ccsearch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og_turtle_(18120958593)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 smtClean="0">
                <a:ln w="1270">
                  <a:noFill/>
                </a:ln>
                <a:solidFill>
                  <a:schemeClr val="bg1"/>
                </a:solidFill>
                <a:latin typeface="Calibri" pitchFamily="34" charset="0"/>
              </a:rPr>
              <a:t>A Presentation to Accompany the Case Study:  </a:t>
            </a:r>
            <a:r>
              <a:rPr lang="en-US" altLang="en-US" sz="1100" i="0" dirty="0" smtClean="0">
                <a:ln w="1270">
                  <a:noFill/>
                </a:ln>
                <a:solidFill>
                  <a:schemeClr val="bg1"/>
                </a:solidFill>
                <a:latin typeface="Calibri" pitchFamily="34" charset="0"/>
              </a:rPr>
              <a:t>Turtles in Turmoil:</a:t>
            </a:r>
            <a:r>
              <a:rPr lang="en-US" altLang="en-US" sz="1100" i="0" baseline="0" dirty="0" smtClean="0">
                <a:ln w="1270">
                  <a:noFill/>
                </a:ln>
                <a:solidFill>
                  <a:schemeClr val="bg1"/>
                </a:solidFill>
                <a:latin typeface="Calibri" pitchFamily="34" charset="0"/>
              </a:rPr>
              <a:t> Implications of Climate Change on the Future of the Green Sea Turtle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100" i="0" dirty="0" smtClean="0">
                <a:ln w="1270">
                  <a:noFill/>
                </a:ln>
                <a:solidFill>
                  <a:schemeClr val="bg1"/>
                </a:solidFill>
                <a:latin typeface="Calibri" pitchFamily="34" charset="0"/>
              </a:rPr>
              <a:t>By Ruth S. Bowers-Sword, Jack C. Doss, and Bruce A. Wiggins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100" i="0" dirty="0" smtClean="0">
                <a:ln w="1270">
                  <a:noFill/>
                </a:ln>
                <a:solidFill>
                  <a:schemeClr val="bg1"/>
                </a:solidFill>
                <a:latin typeface="Calibri" pitchFamily="34" charset="0"/>
              </a:rPr>
              <a:t>Department of Biology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100" i="0" dirty="0" smtClean="0">
                <a:ln w="1270">
                  <a:noFill/>
                </a:ln>
                <a:solidFill>
                  <a:schemeClr val="bg1"/>
                </a:solidFill>
                <a:latin typeface="Calibri" pitchFamily="34" charset="0"/>
              </a:rPr>
              <a:t>James Madison University, Harrisonburg, VA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sz="1100" i="0" dirty="0" smtClean="0">
              <a:ln w="1270">
                <a:noFill/>
              </a:ln>
              <a:solidFill>
                <a:schemeClr val="bg1"/>
              </a:solidFill>
              <a:latin typeface="Calibri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sz="1100" i="1" dirty="0">
              <a:ln w="1270">
                <a:noFill/>
              </a:ln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f7e92884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f7e92884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Photo credit: Hitoshi Namura,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unsplash.com/photos/IRzfQm79qxQ</a:t>
            </a:r>
            <a:r>
              <a:rPr lang="en-US" dirty="0" smtClean="0"/>
              <a:t>, </a:t>
            </a:r>
            <a:r>
              <a:rPr lang="en-US" dirty="0" err="1" smtClean="0"/>
              <a:t>Unsplash</a:t>
            </a:r>
            <a:r>
              <a:rPr lang="en-US" smtClean="0"/>
              <a:t> license</a:t>
            </a:r>
            <a:r>
              <a:rPr lang="en-US" baseline="0" smtClean="0"/>
              <a:t> </a:t>
            </a:r>
            <a:r>
              <a:rPr lang="en-US" baseline="0" dirty="0" smtClean="0"/>
              <a:t>(https://unsplash.com/license).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 dirty="0"/>
              <a:t>Slide References:</a:t>
            </a:r>
          </a:p>
          <a:p>
            <a:pPr marL="158750" indent="0">
              <a:buNone/>
            </a:pPr>
            <a:r>
              <a:rPr lang="en-US" dirty="0" err="1"/>
              <a:t>Heithaus</a:t>
            </a:r>
            <a:r>
              <a:rPr lang="en-US" dirty="0"/>
              <a:t>, M.R., </a:t>
            </a:r>
            <a:r>
              <a:rPr lang="en-US" dirty="0" err="1"/>
              <a:t>Alcoverro</a:t>
            </a:r>
            <a:r>
              <a:rPr lang="en-US" dirty="0"/>
              <a:t>, T., Arthur, R., Burkholder, D.A., Coates, K.A., </a:t>
            </a:r>
            <a:r>
              <a:rPr lang="en-US" dirty="0" err="1"/>
              <a:t>Christianen</a:t>
            </a:r>
            <a:r>
              <a:rPr lang="en-US" dirty="0"/>
              <a:t>, M.J.A., Kelkar, N., Manuel, S.A, </a:t>
            </a:r>
            <a:r>
              <a:rPr lang="en-US" dirty="0" err="1"/>
              <a:t>Wirsing</a:t>
            </a:r>
            <a:r>
              <a:rPr lang="en-US" dirty="0"/>
              <a:t>, A.J., Judson Kenworthy, W. and </a:t>
            </a:r>
            <a:r>
              <a:rPr lang="en-US" dirty="0" err="1"/>
              <a:t>Fourqurean</a:t>
            </a:r>
            <a:r>
              <a:rPr lang="en-US" dirty="0"/>
              <a:t>, J.W. (2014). Seagrasses in the age of sea turtle conservation and shark overfishing. </a:t>
            </a:r>
            <a:r>
              <a:rPr lang="en-US" i="1" dirty="0"/>
              <a:t>Front. Mar. Sci.</a:t>
            </a:r>
            <a:r>
              <a:rPr lang="en-US" i="0" dirty="0"/>
              <a:t> 1(28):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10.3389/fmars.2014.00028</a:t>
            </a:r>
          </a:p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Wilson, E.G. Miller, K.L., Allison, D., and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Magliocca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, M. (2010). Why healthy oceans need sea turtles: the importance of sea turtles to marine ecosystems. </a:t>
            </a:r>
            <a:r>
              <a:rPr lang="en-US" sz="1100" b="0" i="1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OCEANA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, Washington, D.</a:t>
            </a: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29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Photos credits (left to right): </a:t>
            </a:r>
          </a:p>
          <a:p>
            <a:pPr marL="158750" indent="0">
              <a:buNone/>
            </a:pPr>
            <a:r>
              <a:rPr lang="en-US" dirty="0"/>
              <a:t>1. Jeremy Bishop,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unsplash.com/photos/8iTugPNZ_As</a:t>
            </a:r>
            <a:r>
              <a:rPr lang="en-US" dirty="0" smtClean="0"/>
              <a:t>, </a:t>
            </a:r>
            <a:r>
              <a:rPr lang="en-US" dirty="0" err="1" smtClean="0"/>
              <a:t>Unsplash</a:t>
            </a:r>
            <a:r>
              <a:rPr lang="en-US" dirty="0" smtClean="0"/>
              <a:t> license (https://unsplash.com/license)</a:t>
            </a:r>
            <a:endParaRPr lang="en-US" dirty="0">
              <a:hlinkClick r:id="rId4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2. </a:t>
            </a:r>
            <a:r>
              <a:rPr lang="en-US" dirty="0">
                <a:hlinkClick r:id="rId4"/>
              </a:rPr>
              <a:t>https</a:t>
            </a:r>
            <a:r>
              <a:rPr lang="en-US">
                <a:hlinkClick r:id="rId4"/>
              </a:rPr>
              <a:t>://</a:t>
            </a:r>
            <a:r>
              <a:rPr lang="en-US" smtClean="0">
                <a:hlinkClick r:id="rId4"/>
              </a:rPr>
              <a:t>pixnio.com/fauna-animals/reptiles-and-amphibians/turtles-pictures/sea-turtle-pictures/sea-turtle-nest</a:t>
            </a:r>
            <a:r>
              <a:rPr lang="en-US" smtClean="0"/>
              <a:t>, USFWS, pd.</a:t>
            </a:r>
            <a:endParaRPr lang="en-US" dirty="0"/>
          </a:p>
          <a:p>
            <a:pPr marL="158750" indent="0">
              <a:buNone/>
            </a:pPr>
            <a:r>
              <a:rPr lang="en-US" dirty="0"/>
              <a:t>3. David Leveque,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unsplash.com/photos/A9KmPND5o4g</a:t>
            </a:r>
            <a:r>
              <a:rPr lang="en-US" dirty="0" smtClean="0"/>
              <a:t>, </a:t>
            </a:r>
            <a:r>
              <a:rPr lang="en-US" dirty="0" err="1" smtClean="0"/>
              <a:t>Unsplash</a:t>
            </a:r>
            <a:r>
              <a:rPr lang="en-US" dirty="0" smtClean="0"/>
              <a:t> license (https://unsplash.com/license)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8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f7e92884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f7e92884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7e92884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7e92884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Photo source: </a:t>
            </a:r>
            <a:r>
              <a:rPr lang="en-US" dirty="0">
                <a:hlinkClick r:id="rId3"/>
              </a:rPr>
              <a:t>https://climate.nasa.gov/vital-signs/global-temperature/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f7e9288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f7e9288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f7e92884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f7e92884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Photo credit: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© Lai Wagtail (CC BY-NC-ND 2.0) https://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creativecommons.org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/licenses/by-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nc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/2.0/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f7e92884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f7e92884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Photo credit: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JoelAmaya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(CC BY-SA 4.0) </a:t>
            </a:r>
            <a:r>
              <a:rPr lang="en-US" dirty="0">
                <a:hlinkClick r:id="rId3"/>
              </a:rPr>
              <a:t>https://creativecommons.org/licenses/by-sa/4.0/?ref=ccsearch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f7e92884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f7e92884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Photo credit: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Flickr user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Chriest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https://www.flickr.com/photos/christophlorse/23489910028, CC BY-NC-SA 2.0 (https://creativecommons.org/licenses/by-nc-sa/2.0/).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f7e92884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f7e92884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Photo credit: Gary </a:t>
            </a:r>
            <a:r>
              <a:rPr lang="en-US" dirty="0" err="1"/>
              <a:t>Peeples</a:t>
            </a:r>
            <a:r>
              <a:rPr lang="en-US" dirty="0"/>
              <a:t>/USFWS, </a:t>
            </a:r>
            <a:r>
              <a:rPr lang="en-US" dirty="0">
                <a:hlinkClick r:id="rId3"/>
              </a:rPr>
              <a:t>https://commons.wikimedia.org/wiki/File:Bog_turtle_(18120958593).jpg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f7e92884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f7e92884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2314324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765324"/>
            <a:ext cx="8245162" cy="1106260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1871584"/>
            <a:ext cx="8245160" cy="44274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4467103"/>
            <a:ext cx="213360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EA9DA1-893B-4575-A732-3E8C73C490D8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4463859"/>
            <a:ext cx="5187908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6233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376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3E17-9D93-45F2-BC1C-1AB1325E45FF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014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449794"/>
            <a:ext cx="2180113" cy="4362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506795"/>
            <a:ext cx="1503123" cy="38873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506795"/>
            <a:ext cx="5922209" cy="388730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4467103"/>
            <a:ext cx="99610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9D5606-D10A-4C23-BD25-8FF00C79D969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4463859"/>
            <a:ext cx="592220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4467103"/>
            <a:ext cx="87314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8250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453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635373"/>
            <a:ext cx="8272211" cy="2758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81B-9EAD-4361-99B6-25E86E83BF8F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8938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5702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3856481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282933"/>
            <a:ext cx="8272211" cy="1123130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3406063"/>
            <a:ext cx="8272211" cy="45041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43B387-7C7A-4BCE-AABC-95E8BB9A8AC3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9481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1671003"/>
            <a:ext cx="4066793" cy="272478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1671003"/>
            <a:ext cx="4066794" cy="272478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EEEE-851A-42F2-B342-7817C4F6C0CE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8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1688169"/>
            <a:ext cx="3815306" cy="402004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1688169"/>
            <a:ext cx="3815305" cy="415030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5056-9173-4D9D-9446-DD51D822F86D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998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547244"/>
            <a:ext cx="8272212" cy="741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9EB9-1905-40D2-AA30-74EAF6ED6C8B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87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4AF6-FF91-442F-980C-C815932D7402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9625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3856480"/>
            <a:ext cx="8473650" cy="9560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3946722"/>
            <a:ext cx="3682084" cy="517136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450900"/>
            <a:ext cx="8469630" cy="31536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3946723"/>
            <a:ext cx="4402490" cy="517136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CD234FA-7DB9-481F-B9F4-62A7B3BC39BE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941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520042"/>
            <a:ext cx="8272212" cy="425054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449794"/>
            <a:ext cx="8468144" cy="26679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3945096"/>
            <a:ext cx="8272213" cy="44900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11D2-3872-4DE4-B74D-3131189A3968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198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528843"/>
            <a:ext cx="8272212" cy="8921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1752002"/>
            <a:ext cx="8272212" cy="2642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E3FE99B8-0D1B-4E49-8C24-E36533A36FAC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Rectangle 8"/>
          <p:cNvSpPr/>
          <p:nvPr/>
        </p:nvSpPr>
        <p:spPr>
          <a:xfrm>
            <a:off x="334901" y="342900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340232"/>
            <a:ext cx="2777490" cy="739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696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346" y="2158838"/>
            <a:ext cx="5010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Implications of </a:t>
            </a:r>
          </a:p>
          <a:p>
            <a:r>
              <a:rPr lang="en-US" sz="2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Change on the </a:t>
            </a:r>
          </a:p>
          <a:p>
            <a:r>
              <a:rPr lang="en-US" sz="2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of the Green Sea Turtle</a:t>
            </a:r>
            <a:endParaRPr lang="en-US" sz="2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790" y="970047"/>
            <a:ext cx="4883686" cy="952211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/>
          <a:p>
            <a:r>
              <a:rPr lang="en-US" sz="46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Turtles in </a:t>
            </a:r>
            <a:r>
              <a:rPr lang="en-US" sz="46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Turmoil </a:t>
            </a:r>
            <a:endParaRPr lang="en-US" sz="4600" b="1" dirty="0">
              <a:ln w="6350">
                <a:solidFill>
                  <a:schemeClr val="tx1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689" y="321371"/>
            <a:ext cx="45426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en-US" sz="1400" b="1" dirty="0">
                <a:ln w="0">
                  <a:noFill/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NATIONAL CENTER FOR CASE STUDY TEACHING IN SCIENCE</a:t>
            </a:r>
            <a:endParaRPr lang="en-US" altLang="en-US" sz="1400" b="1" dirty="0">
              <a:ln w="0">
                <a:noFill/>
              </a:ln>
              <a:solidFill>
                <a:schemeClr val="bg1"/>
              </a:solidFill>
              <a:latin typeface="Palatino Linotype" pitchFamily="18" charset="0"/>
              <a:cs typeface="Calibri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1643" y="777396"/>
            <a:ext cx="4406605" cy="58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700" i="1" dirty="0">
                <a:ln w="1270">
                  <a:noFill/>
                </a:ln>
                <a:solidFill>
                  <a:schemeClr val="bg1"/>
                </a:solidFill>
                <a:latin typeface="Calibri" pitchFamily="34" charset="0"/>
              </a:rPr>
              <a:t>A Presentation to Accompany the Case Study: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346" y="3781151"/>
            <a:ext cx="5010908" cy="1077218"/>
          </a:xfrm>
          <a:prstGeom prst="rect">
            <a:avLst/>
          </a:prstGeom>
          <a:gradFill>
            <a:gsLst>
              <a:gs pos="0">
                <a:srgbClr val="002060">
                  <a:alpha val="64000"/>
                </a:srgbClr>
              </a:gs>
              <a:gs pos="100000">
                <a:schemeClr val="accent3">
                  <a:lumMod val="50000"/>
                  <a:alpha val="73000"/>
                </a:schemeClr>
              </a:gs>
            </a:gsLst>
            <a:lin ang="0" scaled="0"/>
          </a:gradFill>
        </p:spPr>
        <p:txBody>
          <a:bodyPr wrap="square">
            <a:spAutoFit/>
          </a:bodyPr>
          <a:lstStyle/>
          <a:p>
            <a:r>
              <a:rPr lang="en-US" sz="1600" dirty="0">
                <a:ln w="1270">
                  <a:noFill/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by</a:t>
            </a:r>
          </a:p>
          <a:p>
            <a:r>
              <a:rPr lang="en-US" sz="1600" dirty="0">
                <a:ln w="127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Ruth S. Bowers-Sword, Jack C. Doss, and Bruce A. Wiggins</a:t>
            </a:r>
          </a:p>
          <a:p>
            <a:r>
              <a:rPr lang="en-US" sz="1600" dirty="0">
                <a:ln w="127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of Biology</a:t>
            </a:r>
          </a:p>
          <a:p>
            <a:r>
              <a:rPr lang="en-US" sz="1600" dirty="0">
                <a:ln w="127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James Madison University, Harrisonburg, </a:t>
            </a:r>
            <a:r>
              <a:rPr lang="en-US" sz="1600" dirty="0" smtClean="0">
                <a:ln w="127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en-US" sz="1600" dirty="0">
              <a:ln w="1270">
                <a:noFill/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>
            <a:extLst>
              <a:ext uri="{FF2B5EF4-FFF2-40B4-BE49-F238E27FC236}">
                <a16:creationId xmlns:a16="http://schemas.microsoft.com/office/drawing/2014/main" xmlns="" id="{66D08039-6C4E-4870-9E3D-6218263DE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xmlns="" id="{9FB31D2E-CBC8-4C4A-917F-DCB48EAEB0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xmlns="" id="{FCCF4F09-0D96-42BE-AE16-84AB4E0B56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xmlns="" id="{B486DE22-0EC4-474A-8665-766DC5D4C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7" name="Rectangle 156">
            <a:extLst>
              <a:ext uri="{FF2B5EF4-FFF2-40B4-BE49-F238E27FC236}">
                <a16:creationId xmlns:a16="http://schemas.microsoft.com/office/drawing/2014/main" xmlns="" id="{CA122780-29D7-4796-95BF-DA8AD947A5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turtle swimming under water&#10;&#10;Description automatically generated">
            <a:extLst>
              <a:ext uri="{FF2B5EF4-FFF2-40B4-BE49-F238E27FC236}">
                <a16:creationId xmlns:a16="http://schemas.microsoft.com/office/drawing/2014/main" xmlns="" id="{A16A3E35-5D2A-974C-AE31-1856CA5DAF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645" y="0"/>
            <a:ext cx="7510277" cy="5143500"/>
          </a:xfrm>
          <a:prstGeom prst="rect">
            <a:avLst/>
          </a:prstGeom>
        </p:spPr>
      </p:pic>
      <p:grpSp>
        <p:nvGrpSpPr>
          <p:cNvPr id="159" name="Group 158">
            <a:extLst>
              <a:ext uri="{FF2B5EF4-FFF2-40B4-BE49-F238E27FC236}">
                <a16:creationId xmlns:a16="http://schemas.microsoft.com/office/drawing/2014/main" xmlns="" id="{0F589B4C-3CA2-49DE-9E63-145FF5CB7D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28551" y="342900"/>
            <a:ext cx="2777491" cy="4451349"/>
            <a:chOff x="438068" y="457200"/>
            <a:chExt cx="3703320" cy="5935132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xmlns="" id="{DD7D4F7C-6EAA-4D74-BDD3-6602D41F36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65B11D41-504D-4822-8E12-3AD6AB8BAE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86525" y="504486"/>
            <a:ext cx="2674240" cy="129430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457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600" dirty="0">
                <a:latin typeface="+mn-lt"/>
              </a:rPr>
              <a:t>The Green Sea Turtle</a:t>
            </a:r>
            <a:br>
              <a:rPr lang="en-US" sz="2600" dirty="0">
                <a:latin typeface="+mn-lt"/>
              </a:rPr>
            </a:br>
            <a:endParaRPr lang="en-US" sz="2600" i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89780" y="1911459"/>
            <a:ext cx="2870985" cy="267335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457200" lvl="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</a:pPr>
            <a:r>
              <a:rPr lang="en-US" sz="1500" dirty="0">
                <a:solidFill>
                  <a:schemeClr val="bg1"/>
                </a:solidFill>
              </a:rPr>
              <a:t>Aquatic turtle species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</a:pPr>
            <a:r>
              <a:rPr lang="en-US" sz="1500" dirty="0">
                <a:solidFill>
                  <a:schemeClr val="bg1"/>
                </a:solidFill>
              </a:rPr>
              <a:t>Currently listed as Endangered by the IUCN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</a:pPr>
            <a:r>
              <a:rPr lang="en-US" sz="1500" dirty="0">
                <a:solidFill>
                  <a:schemeClr val="bg1"/>
                </a:solidFill>
              </a:rPr>
              <a:t>Threats include climate change, habitat loss, pollution</a:t>
            </a:r>
          </a:p>
          <a:p>
            <a:pPr marL="457200" lvl="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</a:pPr>
            <a:r>
              <a:rPr lang="en-US" sz="1500" dirty="0">
                <a:solidFill>
                  <a:schemeClr val="bg1"/>
                </a:solidFill>
              </a:rPr>
              <a:t>Turtles are herbivorous and feed primarily on sea grasses</a:t>
            </a:r>
          </a:p>
          <a:p>
            <a:pPr marL="457200" lvl="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</a:pPr>
            <a:r>
              <a:rPr lang="en-US" sz="1500" dirty="0">
                <a:solidFill>
                  <a:schemeClr val="bg1"/>
                </a:solidFill>
              </a:rPr>
              <a:t>Travel long distances between feeding grounds and mating grounds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389DA2-7EF3-B445-B672-6DC2A398A68C}"/>
              </a:ext>
            </a:extLst>
          </p:cNvPr>
          <p:cNvSpPr txBox="1"/>
          <p:nvPr/>
        </p:nvSpPr>
        <p:spPr>
          <a:xfrm>
            <a:off x="386525" y="1343983"/>
            <a:ext cx="24407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bg1"/>
                </a:solidFill>
              </a:rPr>
              <a:t>(Chelonia mydas)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8FD5326-9F0A-481B-8415-14B6BFB852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A268CD7-AFA8-49FF-8494-036157361B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0897FCD-4816-4E4A-A524-078453D870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ED953D6-5A73-4461-BB18-1E759E7A63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42661-6346-3C4A-B2EA-87E49BA92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defTabSz="457200">
              <a:spcBef>
                <a:spcPct val="0"/>
              </a:spcBef>
            </a:pPr>
            <a:r>
              <a:rPr lang="en-US" sz="2800" dirty="0">
                <a:solidFill>
                  <a:srgbClr val="FFFEFF"/>
                </a:solidFill>
              </a:rPr>
              <a:t>Why are sea turtles important?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xmlns="" id="{9905D4BA-F688-4B2E-970A-7D55D5E864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0754261"/>
              </p:ext>
            </p:extLst>
          </p:nvPr>
        </p:nvGraphicFramePr>
        <p:xfrm>
          <a:off x="435768" y="1635918"/>
          <a:ext cx="8272463" cy="2758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3BE9D0-B4C3-3644-9AC6-E9391E21C936}"/>
              </a:ext>
            </a:extLst>
          </p:cNvPr>
          <p:cNvSpPr txBox="1"/>
          <p:nvPr/>
        </p:nvSpPr>
        <p:spPr>
          <a:xfrm>
            <a:off x="435768" y="2850742"/>
            <a:ext cx="17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100" dirty="0"/>
              <a:t>Play an integral role in their environments and influence on other species in their habitats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A0294DB-E045-6441-8DC3-2267951E9668}"/>
              </a:ext>
            </a:extLst>
          </p:cNvPr>
          <p:cNvSpPr txBox="1"/>
          <p:nvPr/>
        </p:nvSpPr>
        <p:spPr>
          <a:xfrm>
            <a:off x="435768" y="3707308"/>
            <a:ext cx="17118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/>
              <a:t>If removed major disruptions and impacts on habitat and wildlife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0E676CA-9DFF-7F4F-8656-9743F28495CF}"/>
              </a:ext>
            </a:extLst>
          </p:cNvPr>
          <p:cNvSpPr txBox="1"/>
          <p:nvPr/>
        </p:nvSpPr>
        <p:spPr>
          <a:xfrm>
            <a:off x="4766930" y="3838112"/>
            <a:ext cx="171184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1100" dirty="0"/>
              <a:t>Healthy seagrass beds stabilize ocean floors and provide habitat, food, and protection for many fish species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87DDAF7-F25F-D74E-9BCD-5C5CB87CCCD7}"/>
              </a:ext>
            </a:extLst>
          </p:cNvPr>
          <p:cNvSpPr txBox="1"/>
          <p:nvPr/>
        </p:nvSpPr>
        <p:spPr>
          <a:xfrm>
            <a:off x="6503581" y="4876574"/>
            <a:ext cx="28502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1100" dirty="0"/>
              <a:t>(</a:t>
            </a:r>
            <a:r>
              <a:rPr lang="en-US" sz="1100" dirty="0" err="1"/>
              <a:t>Heithaus</a:t>
            </a:r>
            <a:r>
              <a:rPr lang="en-US" sz="1100" dirty="0"/>
              <a:t> et al. 2014; Wilson et al. 2010)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27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16F013F-3EFC-4CC3-A56F-94AD2E4940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383B6E16-CE14-4B32-9D61-06547A15F4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4F47C091-97DC-4D20-9310-65218D4A99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B07C084-AA35-4C01-B3AD-20E7C570B0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xmlns="" id="{A21E7785-3D2D-4FF8-9C82-42CE9DBD7B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11480"/>
            <a:ext cx="9143999" cy="4732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911E146-5AE8-4892-B0B5-42052873B9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1782" y="2395569"/>
            <a:ext cx="2778993" cy="24050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DA489-4D27-F149-AE7D-1627F804C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39" y="2568970"/>
            <a:ext cx="2548443" cy="21003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</a:rPr>
              <a:t>Green sea turtle nesting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978A552A-290C-474C-9CC8-401379CD13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7D8432A-7050-43CE-AC0E-48F00C7D52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55B5BA19-E267-49E0-A8F7-3435C91189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D19504FF-266B-4F6E-BAA1-DF9730E900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1782" y="490666"/>
            <a:ext cx="2777159" cy="1828383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6464F78D-891F-49EC-ADDE-5E581A66AC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0234" y="490666"/>
            <a:ext cx="2777158" cy="1828383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a rock&#10;&#10;Description automatically generated">
            <a:extLst>
              <a:ext uri="{FF2B5EF4-FFF2-40B4-BE49-F238E27FC236}">
                <a16:creationId xmlns:a16="http://schemas.microsoft.com/office/drawing/2014/main" xmlns="" id="{DD341412-A673-024F-9653-592114C1FE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8394" y="585533"/>
            <a:ext cx="2438435" cy="1625607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E125488F-35F4-46B0-BDF0-AFAA36100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27179" y="490666"/>
            <a:ext cx="2777158" cy="1828383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turtle lying on a sandy beach&#10;&#10;Description automatically generated">
            <a:extLst>
              <a:ext uri="{FF2B5EF4-FFF2-40B4-BE49-F238E27FC236}">
                <a16:creationId xmlns:a16="http://schemas.microsoft.com/office/drawing/2014/main" xmlns="" id="{C1547141-EE5A-0844-AF61-237C559F64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95485" y="598577"/>
            <a:ext cx="2415824" cy="161256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C8B7B5-3438-B443-94BE-985EE7529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3334" y="2395569"/>
            <a:ext cx="5148116" cy="240503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342900" defTabSz="457200"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</a:pPr>
            <a:r>
              <a:rPr lang="en-US" sz="1600" dirty="0"/>
              <a:t>Green sea turtles spend almost entire life in the sea</a:t>
            </a:r>
          </a:p>
          <a:p>
            <a:pPr marL="457200" lvl="0" indent="-342900" defTabSz="457200"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</a:pPr>
            <a:r>
              <a:rPr lang="en-US" sz="1600" dirty="0"/>
              <a:t>Only emerge for nesting on land </a:t>
            </a:r>
          </a:p>
          <a:p>
            <a:pPr marL="457200" lvl="0" indent="-342900" defTabSz="457200"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</a:pPr>
            <a:r>
              <a:rPr lang="en-US" sz="1600" dirty="0"/>
              <a:t>Eggs are deposited in holes dug into the sand </a:t>
            </a:r>
          </a:p>
          <a:p>
            <a:pPr marL="457200" lvl="0" indent="-342900" defTabSz="457200"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</a:pPr>
            <a:r>
              <a:rPr lang="en-US" sz="1600" dirty="0"/>
              <a:t>When hatching, young emerge from sand and crawl directly into the ocean</a:t>
            </a:r>
          </a:p>
          <a:p>
            <a:pPr marL="457200" lvl="0" indent="-342900" defTabSz="457200"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</a:pPr>
            <a:r>
              <a:rPr lang="en-US" sz="1600" dirty="0"/>
              <a:t>Also a temperature sex determination species</a:t>
            </a:r>
          </a:p>
        </p:txBody>
      </p:sp>
      <p:pic>
        <p:nvPicPr>
          <p:cNvPr id="18" name="Picture 17" descr="A slug in the dirt&#10;&#10;Description automatically generated">
            <a:extLst>
              <a:ext uri="{FF2B5EF4-FFF2-40B4-BE49-F238E27FC236}">
                <a16:creationId xmlns:a16="http://schemas.microsoft.com/office/drawing/2014/main" xmlns="" id="{8888F97B-34A4-AD42-A5F3-6AF1416CED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552" y="569835"/>
            <a:ext cx="2438411" cy="16256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00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18FD5326-9F0A-481B-8415-14B6BFB852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7A268CD7-AFA8-49FF-8494-036157361B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A0897FCD-4816-4E4A-A524-078453D870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2ED953D6-5A73-4461-BB18-1E759E7A63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457200">
              <a:spcBef>
                <a:spcPct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FEFF"/>
                </a:solidFill>
              </a:rPr>
              <a:t>Climate change</a:t>
            </a:r>
          </a:p>
        </p:txBody>
      </p:sp>
      <p:graphicFrame>
        <p:nvGraphicFramePr>
          <p:cNvPr id="63" name="Google Shape;61;p14">
            <a:extLst>
              <a:ext uri="{FF2B5EF4-FFF2-40B4-BE49-F238E27FC236}">
                <a16:creationId xmlns:a16="http://schemas.microsoft.com/office/drawing/2014/main" xmlns="" id="{20123195-59F3-4224-892D-56495593FE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7651901"/>
              </p:ext>
            </p:extLst>
          </p:nvPr>
        </p:nvGraphicFramePr>
        <p:xfrm>
          <a:off x="435768" y="1635918"/>
          <a:ext cx="8272463" cy="2758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5C1B30C-9CF2-4A94-98DE-78EB3E31AA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2A78910-3783-4F13-AB69-E0AE41E316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2BC4FA5-B0FE-4EFB-8490-3F736533CC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A4308965-434A-4011-8316-8ABEFFED04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910B0D-8E24-46E7-93D7-329948C60D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899" y="342900"/>
            <a:ext cx="4207038" cy="714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F215A71-CFAF-4964-A613-D07F75FC1A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1776" y="340368"/>
            <a:ext cx="4197324" cy="737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7CB8E65-081E-534B-B129-BD5791328DE5}"/>
              </a:ext>
            </a:extLst>
          </p:cNvPr>
          <p:cNvGrpSpPr/>
          <p:nvPr/>
        </p:nvGrpSpPr>
        <p:grpSpPr>
          <a:xfrm>
            <a:off x="364962" y="754379"/>
            <a:ext cx="8493628" cy="3290245"/>
            <a:chOff x="325186" y="917912"/>
            <a:chExt cx="8493628" cy="329024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5F5246ED-3D7E-7D44-BBE5-6D42880EBD1B}"/>
                </a:ext>
              </a:extLst>
            </p:cNvPr>
            <p:cNvGrpSpPr/>
            <p:nvPr/>
          </p:nvGrpSpPr>
          <p:grpSpPr>
            <a:xfrm>
              <a:off x="325186" y="917912"/>
              <a:ext cx="4207035" cy="3290245"/>
              <a:chOff x="4602065" y="839761"/>
              <a:chExt cx="4207035" cy="3290245"/>
            </a:xfrm>
          </p:grpSpPr>
          <p:pic>
            <p:nvPicPr>
              <p:cNvPr id="3" name="Picture 2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xmlns="" id="{0A198F57-289B-B74D-9D71-CC14A18E8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11776" y="1013494"/>
                <a:ext cx="4197324" cy="3116512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D28FAEF-B837-9748-A996-B56C0D82DBE1}"/>
                  </a:ext>
                </a:extLst>
              </p:cNvPr>
              <p:cNvSpPr txBox="1"/>
              <p:nvPr/>
            </p:nvSpPr>
            <p:spPr>
              <a:xfrm>
                <a:off x="4602065" y="839761"/>
                <a:ext cx="155448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5FC1A22F-8CDA-0546-8734-F7931254FD1C}"/>
                </a:ext>
              </a:extLst>
            </p:cNvPr>
            <p:cNvGrpSpPr/>
            <p:nvPr/>
          </p:nvGrpSpPr>
          <p:grpSpPr>
            <a:xfrm>
              <a:off x="4611776" y="935342"/>
              <a:ext cx="4207038" cy="3272815"/>
              <a:chOff x="334899" y="839762"/>
              <a:chExt cx="4207038" cy="3272815"/>
            </a:xfrm>
          </p:grpSpPr>
          <p:pic>
            <p:nvPicPr>
              <p:cNvPr id="5" name="Picture 4" descr="A picture containing star&#10;&#10;Description automatically generated">
                <a:extLst>
                  <a:ext uri="{FF2B5EF4-FFF2-40B4-BE49-F238E27FC236}">
                    <a16:creationId xmlns:a16="http://schemas.microsoft.com/office/drawing/2014/main" xmlns="" id="{C0467C3D-C0D6-824C-973C-9153444A0E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4899" y="1030922"/>
                <a:ext cx="4207038" cy="3081655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7711977-87B4-8B4B-9877-ED2DCA9C5420}"/>
                  </a:ext>
                </a:extLst>
              </p:cNvPr>
              <p:cNvSpPr txBox="1"/>
              <p:nvPr/>
            </p:nvSpPr>
            <p:spPr>
              <a:xfrm>
                <a:off x="334899" y="839762"/>
                <a:ext cx="155448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7D9F99-2C3D-1341-AC9A-917862285937}"/>
              </a:ext>
            </a:extLst>
          </p:cNvPr>
          <p:cNvSpPr txBox="1"/>
          <p:nvPr/>
        </p:nvSpPr>
        <p:spPr>
          <a:xfrm>
            <a:off x="302917" y="4235784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Climate change has been drastically increasing world temperatures over the past 80 years, on land and in oceans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18FD5326-9F0A-481B-8415-14B6BFB852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7A268CD7-AFA8-49FF-8494-036157361B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A0897FCD-4816-4E4A-A524-078453D870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2ED953D6-5A73-4461-BB18-1E759E7A63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6DC969F4-277E-4F95-9ABB-0421358B09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559671" y="778475"/>
            <a:ext cx="2290568" cy="353184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457200">
              <a:spcBef>
                <a:spcPct val="0"/>
              </a:spcBef>
              <a:spcAft>
                <a:spcPts val="0"/>
              </a:spcAft>
            </a:pPr>
            <a:r>
              <a:rPr lang="en-US" sz="2800">
                <a:solidFill>
                  <a:schemeClr val="accent1"/>
                </a:solidFill>
              </a:rPr>
              <a:t>Reptiles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DBB62B70-0FFB-4EBC-A23C-3EE215C71C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4F448DF1-A468-4624-99E7-933CC62076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6F7DD6E9-9BF0-44B2-A5B9-1CE2477A47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85E2BD0E-96C7-4908-AD02-AD9AC69C93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5138" y="542923"/>
            <a:ext cx="5623962" cy="42576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02" name="Google Shape;73;p16">
            <a:extLst>
              <a:ext uri="{FF2B5EF4-FFF2-40B4-BE49-F238E27FC236}">
                <a16:creationId xmlns:a16="http://schemas.microsoft.com/office/drawing/2014/main" xmlns="" id="{72920A6C-8388-438B-AAC5-159247B5D0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6329"/>
              </p:ext>
            </p:extLst>
          </p:nvPr>
        </p:nvGraphicFramePr>
        <p:xfrm>
          <a:off x="3448828" y="778475"/>
          <a:ext cx="5259278" cy="3531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164">
            <a:extLst>
              <a:ext uri="{FF2B5EF4-FFF2-40B4-BE49-F238E27FC236}">
                <a16:creationId xmlns:a16="http://schemas.microsoft.com/office/drawing/2014/main" xmlns="" id="{66D08039-6C4E-4870-9E3D-6218263DE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xmlns="" id="{9FB31D2E-CBC8-4C4A-917F-DCB48EAEB0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xmlns="" id="{FCCF4F09-0D96-42BE-AE16-84AB4E0B56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xmlns="" id="{B486DE22-0EC4-474A-8665-766DC5D4C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457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400" dirty="0"/>
              <a:t>How climate change affects reptiles: </a:t>
            </a:r>
            <a:br>
              <a:rPr lang="en-US" sz="2400" dirty="0"/>
            </a:br>
            <a:r>
              <a:rPr lang="en-US" sz="2400" b="1" dirty="0"/>
              <a:t>Lizards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xmlns="" id="{44CCC960-EBB0-4648-A189-5FEE0EE373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899" y="1635372"/>
            <a:ext cx="4053480" cy="30342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animal, reptile, outdoor, bird&#10;&#10;Description automatically generated">
            <a:extLst>
              <a:ext uri="{FF2B5EF4-FFF2-40B4-BE49-F238E27FC236}">
                <a16:creationId xmlns:a16="http://schemas.microsoft.com/office/drawing/2014/main" xmlns="" id="{7FFE67EE-7A2E-304C-891A-D7D3BC60B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92918" y="1770792"/>
            <a:ext cx="3721894" cy="27369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978B38-CD40-8344-986A-A62EE19A7851}"/>
              </a:ext>
            </a:extLst>
          </p:cNvPr>
          <p:cNvSpPr txBox="1"/>
          <p:nvPr/>
        </p:nvSpPr>
        <p:spPr>
          <a:xfrm>
            <a:off x="4689593" y="1023616"/>
            <a:ext cx="3956251" cy="5534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Many lizards reproduce at specific times of the year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Lizards may rely on specific temperatures and precipitation regimes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Shifts in temperature and precipitation patterns may shorten this period of reproduction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Shifts in temperatures may also allow for the introduction of invasive species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sz="1700" dirty="0">
              <a:solidFill>
                <a:schemeClr val="tx2"/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sz="1700" dirty="0">
              <a:solidFill>
                <a:schemeClr val="tx2"/>
              </a:solidFill>
            </a:endParaRP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sz="17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2F5F6C-2871-8E4A-8ABE-1F08798FF66F}"/>
              </a:ext>
            </a:extLst>
          </p:cNvPr>
          <p:cNvSpPr txBox="1"/>
          <p:nvPr/>
        </p:nvSpPr>
        <p:spPr>
          <a:xfrm>
            <a:off x="470956" y="4682695"/>
            <a:ext cx="3704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/>
              <a:t>Endangered Chinese Crocodile Lizard (</a:t>
            </a:r>
            <a:r>
              <a:rPr lang="en-US" sz="1100" i="1" dirty="0" err="1"/>
              <a:t>Shinisaurus</a:t>
            </a:r>
            <a:r>
              <a:rPr lang="en-US" sz="1100" i="1" dirty="0"/>
              <a:t> </a:t>
            </a:r>
            <a:r>
              <a:rPr lang="en-US" sz="1100" i="1" dirty="0" err="1"/>
              <a:t>crocodilurus</a:t>
            </a:r>
            <a:r>
              <a:rPr lang="en-US" sz="1100" i="1" dirty="0"/>
              <a:t>)</a:t>
            </a: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66D08039-6C4E-4870-9E3D-6218263DE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9FB31D2E-CBC8-4C4A-917F-DCB48EAEB0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FCCF4F09-0D96-42BE-AE16-84AB4E0B56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xmlns="" id="{B486DE22-0EC4-474A-8665-766DC5D4C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457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400"/>
              <a:t>How climate change affects reptiles: </a:t>
            </a:r>
            <a:br>
              <a:rPr lang="en-US" sz="2400"/>
            </a:br>
            <a:r>
              <a:rPr lang="en-US" sz="2400" b="1"/>
              <a:t>Snakes</a:t>
            </a:r>
            <a:endParaRPr lang="en-US" sz="2400" b="1" dirty="0"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435894" y="1635372"/>
            <a:ext cx="3742567" cy="304732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457200" lvl="0" indent="-342900" defTabSz="457200"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</a:pPr>
            <a:r>
              <a:rPr lang="en-US" sz="1600"/>
              <a:t>Many of the same reproductive traits hold true for snakes as well</a:t>
            </a:r>
          </a:p>
          <a:p>
            <a:pPr marL="457200" lvl="0" indent="-342900" defTabSz="457200"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</a:pPr>
            <a:r>
              <a:rPr lang="en-US" sz="1600"/>
              <a:t>Snakes may also experience reductions in range due to:</a:t>
            </a:r>
          </a:p>
          <a:p>
            <a:pPr lvl="1" indent="-342900" defTabSz="457200"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</a:pPr>
            <a:r>
              <a:rPr lang="en-US" sz="1450"/>
              <a:t>Temperature and precipitation changes</a:t>
            </a:r>
          </a:p>
          <a:p>
            <a:pPr lvl="1" indent="-342900" defTabSz="457200"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</a:pPr>
            <a:r>
              <a:rPr lang="en-US" sz="1450"/>
              <a:t>Competition from invasive species</a:t>
            </a:r>
          </a:p>
          <a:p>
            <a:pPr marL="457200" lvl="0" indent="-342900" defTabSz="457200"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</a:pPr>
            <a:r>
              <a:rPr lang="en-US" sz="1600"/>
              <a:t>Shifts in temperature may also alter periods of daily activity, affecting foraging time and ability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D2691F3-B315-454A-A17C-D08517722DDE}"/>
              </a:ext>
            </a:extLst>
          </p:cNvPr>
          <p:cNvSpPr txBox="1"/>
          <p:nvPr/>
        </p:nvSpPr>
        <p:spPr>
          <a:xfrm>
            <a:off x="4483031" y="4282633"/>
            <a:ext cx="4137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Critically Endangered Roatan Coral Snake (</a:t>
            </a:r>
            <a:r>
              <a:rPr lang="en-US" sz="1200" i="1"/>
              <a:t>Micrurus ruatanus)</a:t>
            </a:r>
            <a:endParaRPr lang="en-US" sz="1200" dirty="0"/>
          </a:p>
        </p:txBody>
      </p:sp>
      <p:pic>
        <p:nvPicPr>
          <p:cNvPr id="5" name="Picture 4" descr="A close up of a reptile&#10;&#10;Description automatically generated">
            <a:extLst>
              <a:ext uri="{FF2B5EF4-FFF2-40B4-BE49-F238E27FC236}">
                <a16:creationId xmlns:a16="http://schemas.microsoft.com/office/drawing/2014/main" xmlns="" id="{937E7C34-211C-5440-9AEF-D888F2CAA2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117" y="1701183"/>
            <a:ext cx="3872175" cy="25814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66D08039-6C4E-4870-9E3D-6218263DE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9FB31D2E-CBC8-4C4A-917F-DCB48EAEB0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FCCF4F09-0D96-42BE-AE16-84AB4E0B56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B486DE22-0EC4-474A-8665-766DC5D4C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457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400" dirty="0"/>
              <a:t>How climate change affects reptiles: </a:t>
            </a:r>
            <a:r>
              <a:rPr lang="en-US" sz="2400" b="1" dirty="0"/>
              <a:t>Crocodilians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FF33FD-DBD3-5A4D-84E8-5D5A7D033030}"/>
              </a:ext>
            </a:extLst>
          </p:cNvPr>
          <p:cNvSpPr txBox="1"/>
          <p:nvPr/>
        </p:nvSpPr>
        <p:spPr>
          <a:xfrm>
            <a:off x="4174435" y="1635372"/>
            <a:ext cx="4533669" cy="3739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Crocodilians are primarily aquatic, and typically nest along shorelines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Rising sea levels threaten crocodilians by reducing or flooding nesting areas, fragmenting habitat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CC88CC8-1977-0C49-BB59-65302500D88D}"/>
              </a:ext>
            </a:extLst>
          </p:cNvPr>
          <p:cNvSpPr txBox="1"/>
          <p:nvPr/>
        </p:nvSpPr>
        <p:spPr>
          <a:xfrm>
            <a:off x="222331" y="4643126"/>
            <a:ext cx="289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Critically Endangered Slender–snouted Crocodile </a:t>
            </a:r>
          </a:p>
          <a:p>
            <a:r>
              <a:rPr lang="en-US" sz="1000" i="1" dirty="0"/>
              <a:t>(</a:t>
            </a:r>
            <a:r>
              <a:rPr lang="en-US" sz="1000" i="1" dirty="0" err="1"/>
              <a:t>Mecistops</a:t>
            </a:r>
            <a:r>
              <a:rPr lang="en-US" sz="1000" i="1" dirty="0"/>
              <a:t> </a:t>
            </a:r>
            <a:r>
              <a:rPr lang="en-US" sz="1000" i="1" dirty="0" err="1"/>
              <a:t>cataphractus</a:t>
            </a:r>
            <a:r>
              <a:rPr lang="en-US" sz="1000" i="1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14" y="1750776"/>
            <a:ext cx="3548270" cy="2661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A499F183-99EE-4B1F-BA64-21A07922AE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B783A767-5AFC-40D0-A72C-09036EA172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41262CAC-6BC8-43F9-9113-770A2772F6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B3BACAB1-2B34-4A74-AD7B-BB0B9591DB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438912" y="526617"/>
            <a:ext cx="8272212" cy="76035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0000"/>
          </a:bodyPr>
          <a:lstStyle/>
          <a:p>
            <a:pPr marL="0" lvl="0" indent="0" defTabSz="457200">
              <a:spcBef>
                <a:spcPct val="0"/>
              </a:spcBef>
              <a:spcAft>
                <a:spcPts val="0"/>
              </a:spcAft>
            </a:pPr>
            <a:r>
              <a:rPr lang="en-US" sz="2600" dirty="0"/>
              <a:t>How climate change affects reptiles: </a:t>
            </a:r>
            <a:r>
              <a:rPr lang="en-US" sz="2600" b="1" dirty="0"/>
              <a:t>Turtles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6F306C00-E0A9-4E79-AF25-3D295CA909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899" y="1635372"/>
            <a:ext cx="4053480" cy="30342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CB2FEB-58EA-4A4E-8C9B-FC6986979CE7}"/>
              </a:ext>
            </a:extLst>
          </p:cNvPr>
          <p:cNvSpPr txBox="1"/>
          <p:nvPr/>
        </p:nvSpPr>
        <p:spPr>
          <a:xfrm>
            <a:off x="7824845" y="4838107"/>
            <a:ext cx="1319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/>
              <a:t>(</a:t>
            </a:r>
            <a:r>
              <a:rPr lang="en-US" sz="1100" dirty="0" err="1"/>
              <a:t>Lovich</a:t>
            </a:r>
            <a:r>
              <a:rPr lang="en-US" sz="1100" dirty="0"/>
              <a:t> et al. 2018)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123E1A5-5E01-1D48-890B-0E6B009751A8}"/>
              </a:ext>
            </a:extLst>
          </p:cNvPr>
          <p:cNvSpPr txBox="1"/>
          <p:nvPr/>
        </p:nvSpPr>
        <p:spPr>
          <a:xfrm>
            <a:off x="437017" y="4705966"/>
            <a:ext cx="4053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Critically Endangered Bog Turtle (</a:t>
            </a:r>
            <a:r>
              <a:rPr lang="en-US" sz="1200" i="1" dirty="0" err="1"/>
              <a:t>Glyptemys</a:t>
            </a:r>
            <a:r>
              <a:rPr lang="en-US" sz="1200" i="1" dirty="0"/>
              <a:t> </a:t>
            </a:r>
            <a:r>
              <a:rPr lang="en-US" sz="1200" i="1" dirty="0" err="1"/>
              <a:t>muhlenbergii</a:t>
            </a:r>
            <a:r>
              <a:rPr lang="en-US" sz="1200" i="1" dirty="0"/>
              <a:t>)</a:t>
            </a:r>
            <a:endParaRPr lang="en-US" sz="1200" dirty="0"/>
          </a:p>
        </p:txBody>
      </p:sp>
      <p:pic>
        <p:nvPicPr>
          <p:cNvPr id="3" name="Picture 2" descr="A turtle in the grass&#10;&#10;Description automatically generated">
            <a:extLst>
              <a:ext uri="{FF2B5EF4-FFF2-40B4-BE49-F238E27FC236}">
                <a16:creationId xmlns:a16="http://schemas.microsoft.com/office/drawing/2014/main" xmlns="" id="{1A3BD899-DF70-B949-9799-3828FD1B0A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17" y="1756486"/>
            <a:ext cx="3849244" cy="28308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8685C0-4CD9-744A-B83F-8DAA0B2AC677}"/>
              </a:ext>
            </a:extLst>
          </p:cNvPr>
          <p:cNvSpPr txBox="1"/>
          <p:nvPr/>
        </p:nvSpPr>
        <p:spPr>
          <a:xfrm>
            <a:off x="4556286" y="2571750"/>
            <a:ext cx="4252814" cy="201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/>
              <a:t> Turtles are also highly aquatic species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/>
              <a:t> Many of the same climate threats apply to turtles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/>
              <a:t> &gt; 60% of all turtle species are extinct or threatened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66D08039-6C4E-4870-9E3D-6218263DE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9FB31D2E-CBC8-4C4A-917F-DCB48EAEB0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FCCF4F09-0D96-42BE-AE16-84AB4E0B56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21AF87EE-372A-438E-B086-63D494ECA2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2314323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xmlns="" id="{116EF46C-6088-4EA0-98EF-A20BCF09AC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xmlns="" id="{9EB3C9E9-B079-4FB7-B61A-A243C12BF0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28551" y="342900"/>
            <a:ext cx="2777491" cy="4451349"/>
            <a:chOff x="438068" y="457200"/>
            <a:chExt cx="3703320" cy="5935132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9EE557F1-3F95-4462-8122-987673D8AA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BEDB2D38-6A36-438C-9448-E704F02AAA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438150" y="849320"/>
            <a:ext cx="2559050" cy="222885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457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300" dirty="0"/>
              <a:t>Temperature dependent sex determination</a:t>
            </a:r>
          </a:p>
        </p:txBody>
      </p:sp>
      <p:graphicFrame>
        <p:nvGraphicFramePr>
          <p:cNvPr id="132" name="Google Shape;103;p21">
            <a:extLst>
              <a:ext uri="{FF2B5EF4-FFF2-40B4-BE49-F238E27FC236}">
                <a16:creationId xmlns:a16="http://schemas.microsoft.com/office/drawing/2014/main" xmlns="" id="{71D44E81-039A-4A90-87D1-FCF27CAA37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7884924"/>
              </p:ext>
            </p:extLst>
          </p:nvPr>
        </p:nvGraphicFramePr>
        <p:xfrm>
          <a:off x="1077685" y="340231"/>
          <a:ext cx="10517431" cy="4452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933</Words>
  <Application>Microsoft Office PowerPoint</Application>
  <PresentationFormat>On-screen Show (16:9)</PresentationFormat>
  <Paragraphs>100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Monotype Corsiva</vt:lpstr>
      <vt:lpstr>Wingdings 2</vt:lpstr>
      <vt:lpstr>Palatino Linotype</vt:lpstr>
      <vt:lpstr>MS PGothic</vt:lpstr>
      <vt:lpstr>Gill Sans MT</vt:lpstr>
      <vt:lpstr>Calibri</vt:lpstr>
      <vt:lpstr>Dividend</vt:lpstr>
      <vt:lpstr>PowerPoint Presentation</vt:lpstr>
      <vt:lpstr>Climate change</vt:lpstr>
      <vt:lpstr>PowerPoint Presentation</vt:lpstr>
      <vt:lpstr>Reptiles</vt:lpstr>
      <vt:lpstr>How climate change affects reptiles:  Lizards</vt:lpstr>
      <vt:lpstr>How climate change affects reptiles:  Snakes</vt:lpstr>
      <vt:lpstr>How climate change affects reptiles: Crocodilians</vt:lpstr>
      <vt:lpstr>How climate change affects reptiles: Turtles</vt:lpstr>
      <vt:lpstr>Temperature dependent sex determination</vt:lpstr>
      <vt:lpstr>The Green Sea Turtle </vt:lpstr>
      <vt:lpstr>Why are sea turtles important?</vt:lpstr>
      <vt:lpstr>Green sea turtle nesting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2020-07-14T17:05:28Z</dcterms:created>
  <dcterms:modified xsi:type="dcterms:W3CDTF">2021-10-27T17:36:49Z</dcterms:modified>
</cp:coreProperties>
</file>