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8" r:id="rId3"/>
    <p:sldId id="257" r:id="rId4"/>
    <p:sldId id="259" r:id="rId5"/>
    <p:sldId id="260" r:id="rId6"/>
    <p:sldId id="308"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8682" autoAdjust="0"/>
  </p:normalViewPr>
  <p:slideViewPr>
    <p:cSldViewPr snapToGrid="0" snapToObjects="1">
      <p:cViewPr varScale="1">
        <p:scale>
          <a:sx n="56" d="100"/>
          <a:sy n="56" d="100"/>
        </p:scale>
        <p:origin x="-1997" y="-82"/>
      </p:cViewPr>
      <p:guideLst>
        <p:guide orient="horz" pos="2160"/>
        <p:guide pos="2880"/>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438A4-0A91-2842-92EE-6AEF27A3AD29}" type="datetimeFigureOut">
              <a:rPr lang="en-US" smtClean="0"/>
              <a:t>10/11/2021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2FFD-61A6-F548-B26B-EC3844DDF089}" type="slidenum">
              <a:rPr lang="en-US" smtClean="0"/>
              <a:t>‹#›</a:t>
            </a:fld>
            <a:endParaRPr lang="en-US"/>
          </a:p>
        </p:txBody>
      </p:sp>
    </p:spTree>
    <p:extLst>
      <p:ext uri="{BB962C8B-B14F-4D97-AF65-F5344CB8AC3E}">
        <p14:creationId xmlns:p14="http://schemas.microsoft.com/office/powerpoint/2010/main" val="402494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t>
            </a:r>
            <a:r>
              <a:rPr lang="en-US" dirty="0"/>
              <a:t>everyone! </a:t>
            </a:r>
          </a:p>
          <a:p>
            <a:r>
              <a:rPr lang="en-US" dirty="0" smtClean="0"/>
              <a:t>Today </a:t>
            </a:r>
            <a:r>
              <a:rPr lang="en-US" dirty="0"/>
              <a:t>we are going to discuss the immunity case </a:t>
            </a:r>
            <a:r>
              <a:rPr lang="en-US" dirty="0" smtClean="0"/>
              <a:t>study </a:t>
            </a:r>
            <a:r>
              <a:rPr lang="en-US" dirty="0"/>
              <a:t>“A </a:t>
            </a:r>
            <a:r>
              <a:rPr lang="en-US" dirty="0" smtClean="0"/>
              <a:t>Delicate Balance</a:t>
            </a:r>
            <a:r>
              <a:rPr lang="en-US" dirty="0"/>
              <a:t>: </a:t>
            </a:r>
            <a:r>
              <a:rPr lang="en-US" dirty="0" smtClean="0"/>
              <a:t>Resource Allocation</a:t>
            </a:r>
            <a:r>
              <a:rPr lang="en-US" dirty="0"/>
              <a:t>, </a:t>
            </a:r>
            <a:r>
              <a:rPr lang="en-US" dirty="0" smtClean="0"/>
              <a:t>Immunity </a:t>
            </a:r>
            <a:r>
              <a:rPr lang="en-US" dirty="0"/>
              <a:t>and </a:t>
            </a:r>
            <a:r>
              <a:rPr lang="en-US" dirty="0" smtClean="0"/>
              <a:t>Disease.”</a:t>
            </a:r>
            <a:endParaRPr lang="en-US" dirty="0"/>
          </a:p>
          <a:p>
            <a:r>
              <a:rPr lang="en-US" dirty="0" smtClean="0"/>
              <a:t>The </a:t>
            </a:r>
            <a:r>
              <a:rPr lang="en-US" dirty="0"/>
              <a:t>only thing you will need for this activity </a:t>
            </a:r>
            <a:r>
              <a:rPr lang="en-US" dirty="0" smtClean="0"/>
              <a:t>is the case study handout.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Image credit:</a:t>
            </a:r>
            <a:r>
              <a:rPr lang="en-US" sz="1200" i="1" baseline="0" dirty="0" smtClean="0"/>
              <a:t> </a:t>
            </a:r>
            <a:r>
              <a:rPr lang="en-US" sz="1200" i="0" baseline="0" dirty="0" smtClean="0"/>
              <a:t>Licensed photo © </a:t>
            </a:r>
            <a:r>
              <a:rPr lang="en-US" sz="1200" i="0" baseline="0" dirty="0" err="1" smtClean="0"/>
              <a:t>Joingate</a:t>
            </a:r>
            <a:r>
              <a:rPr lang="en-US" sz="1200" i="0" baseline="0" dirty="0" smtClean="0"/>
              <a:t> | Dreamstime.com, ID 9756264.</a:t>
            </a:r>
            <a:endParaRPr lang="en-US" sz="1200" i="0" dirty="0" smtClean="0"/>
          </a:p>
        </p:txBody>
      </p:sp>
      <p:sp>
        <p:nvSpPr>
          <p:cNvPr id="4" name="Slide Number Placeholder 3"/>
          <p:cNvSpPr>
            <a:spLocks noGrp="1"/>
          </p:cNvSpPr>
          <p:nvPr>
            <p:ph type="sldNum" sz="quarter" idx="5"/>
          </p:nvPr>
        </p:nvSpPr>
        <p:spPr/>
        <p:txBody>
          <a:bodyPr/>
          <a:lstStyle/>
          <a:p>
            <a:fld id="{83DE2FFD-61A6-F548-B26B-EC3844DDF089}" type="slidenum">
              <a:rPr lang="en-US" smtClean="0"/>
              <a:t>1</a:t>
            </a:fld>
            <a:endParaRPr lang="en-US"/>
          </a:p>
        </p:txBody>
      </p:sp>
    </p:spTree>
    <p:extLst>
      <p:ext uri="{BB962C8B-B14F-4D97-AF65-F5344CB8AC3E}">
        <p14:creationId xmlns:p14="http://schemas.microsoft.com/office/powerpoint/2010/main" val="416276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study we are going to be exploring how resource availability affects avian immune function and how that translates into disease spread. </a:t>
            </a:r>
            <a:r>
              <a:rPr lang="en-US" dirty="0" smtClean="0"/>
              <a:t>The case </a:t>
            </a:r>
            <a:r>
              <a:rPr lang="en-US" dirty="0"/>
              <a:t>is </a:t>
            </a:r>
            <a:r>
              <a:rPr lang="en-US" dirty="0" smtClean="0"/>
              <a:t>divided into </a:t>
            </a:r>
            <a:r>
              <a:rPr lang="en-US" dirty="0"/>
              <a:t>three </a:t>
            </a:r>
            <a:r>
              <a:rPr lang="en-US" dirty="0" smtClean="0"/>
              <a:t>parts. </a:t>
            </a:r>
            <a:r>
              <a:rPr lang="en-US" dirty="0"/>
              <a:t>In each </a:t>
            </a:r>
            <a:r>
              <a:rPr lang="en-US" dirty="0" smtClean="0"/>
              <a:t>part </a:t>
            </a:r>
            <a:r>
              <a:rPr lang="en-US" dirty="0"/>
              <a:t>there are </a:t>
            </a:r>
            <a:r>
              <a:rPr lang="en-US" dirty="0" smtClean="0"/>
              <a:t>“thought questions” in</a:t>
            </a:r>
            <a:r>
              <a:rPr lang="en-US" baseline="0" dirty="0" smtClean="0"/>
              <a:t> </a:t>
            </a:r>
            <a:r>
              <a:rPr lang="en-US" dirty="0" smtClean="0"/>
              <a:t>the </a:t>
            </a:r>
            <a:r>
              <a:rPr lang="en-US" dirty="0"/>
              <a:t>text </a:t>
            </a:r>
            <a:r>
              <a:rPr lang="en-US" dirty="0" smtClean="0"/>
              <a:t>for you to consider as you </a:t>
            </a:r>
            <a:r>
              <a:rPr lang="en-US" dirty="0"/>
              <a:t>read the background information. </a:t>
            </a:r>
            <a:r>
              <a:rPr lang="en-US" dirty="0" smtClean="0"/>
              <a:t>At</a:t>
            </a:r>
            <a:r>
              <a:rPr lang="en-US" baseline="0" dirty="0" smtClean="0"/>
              <a:t> the end of each part</a:t>
            </a:r>
            <a:r>
              <a:rPr lang="en-US" dirty="0" smtClean="0"/>
              <a:t>, </a:t>
            </a:r>
            <a:r>
              <a:rPr lang="en-US" dirty="0"/>
              <a:t>there are </a:t>
            </a:r>
            <a:r>
              <a:rPr lang="en-US" dirty="0" smtClean="0"/>
              <a:t>“discussion questions” to be </a:t>
            </a:r>
            <a:r>
              <a:rPr lang="en-US" dirty="0"/>
              <a:t>answered and turned </a:t>
            </a:r>
            <a:r>
              <a:rPr lang="en-US" dirty="0" smtClean="0"/>
              <a:t>in.</a:t>
            </a:r>
            <a:endParaRPr lang="en-US" dirty="0"/>
          </a:p>
        </p:txBody>
      </p:sp>
      <p:sp>
        <p:nvSpPr>
          <p:cNvPr id="4" name="Slide Number Placeholder 3"/>
          <p:cNvSpPr>
            <a:spLocks noGrp="1"/>
          </p:cNvSpPr>
          <p:nvPr>
            <p:ph type="sldNum" sz="quarter" idx="5"/>
          </p:nvPr>
        </p:nvSpPr>
        <p:spPr/>
        <p:txBody>
          <a:bodyPr/>
          <a:lstStyle/>
          <a:p>
            <a:fld id="{83DE2FFD-61A6-F548-B26B-EC3844DDF089}" type="slidenum">
              <a:rPr lang="en-US" smtClean="0"/>
              <a:t>2</a:t>
            </a:fld>
            <a:endParaRPr lang="en-US"/>
          </a:p>
        </p:txBody>
      </p:sp>
    </p:spTree>
    <p:extLst>
      <p:ext uri="{BB962C8B-B14F-4D97-AF65-F5344CB8AC3E}">
        <p14:creationId xmlns:p14="http://schemas.microsoft.com/office/powerpoint/2010/main" val="355821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smtClean="0"/>
              <a:t>Part I, </a:t>
            </a:r>
            <a:r>
              <a:rPr lang="en-US" dirty="0"/>
              <a:t>we will be introducing key background concepts and discussing why resources are finite and what that means for a passerine bird, the black-capped chickadee. </a:t>
            </a:r>
          </a:p>
          <a:p>
            <a:endParaRPr lang="en-US" dirty="0"/>
          </a:p>
          <a:p>
            <a:r>
              <a:rPr lang="en-US" dirty="0"/>
              <a:t>The black-capped chickadee is a small bird weighing around 12g, which is slightly less than the weight of a soda pop can. Despite their small size, they do not migrate to warmer climates in the winter, but rather stay put and cope with the harsh winter temperatures. In the summer, they lay their clutches, or eggs, and usually care for around 3-5 nestlings.  These are just two of the demanding portions of the annual cycle. In order to cope with these increasingly demanding periods, they must be able to acquire enough food resources to allocate energy to fuel all of their physiological processes from their heart rate to body temperature regulation to growth and production during the breeding season. If they are not able to acquire enough food there might be consequences.</a:t>
            </a:r>
          </a:p>
          <a:p>
            <a:endParaRPr lang="en-US" dirty="0"/>
          </a:p>
          <a:p>
            <a:r>
              <a:rPr lang="en-US" dirty="0"/>
              <a:t>At the end of this section, you should be able to:</a:t>
            </a:r>
          </a:p>
          <a:p>
            <a:pPr marL="228600" indent="-228600">
              <a:buAutoNum type="arabicPeriod"/>
            </a:pPr>
            <a:r>
              <a:rPr lang="en-US" dirty="0"/>
              <a:t>Define and differentiate between acquisition versus </a:t>
            </a:r>
            <a:r>
              <a:rPr lang="en-US" dirty="0" smtClean="0"/>
              <a:t>allocation.</a:t>
            </a:r>
            <a:endParaRPr lang="en-US" dirty="0"/>
          </a:p>
          <a:p>
            <a:pPr marL="228600" indent="-228600">
              <a:buAutoNum type="arabicPeriod"/>
            </a:pPr>
            <a:r>
              <a:rPr lang="en-US" dirty="0"/>
              <a:t>Understand how acquisition of resources relates to energy usage.</a:t>
            </a:r>
          </a:p>
          <a:p>
            <a:pPr marL="228600" indent="-228600">
              <a:buAutoNum type="arabicPeriod"/>
            </a:pPr>
            <a:r>
              <a:rPr lang="en-US" dirty="0"/>
              <a:t>Discuss the scenarios in which resources might be </a:t>
            </a:r>
            <a:r>
              <a:rPr lang="en-US" dirty="0" smtClean="0"/>
              <a:t>limiting.</a:t>
            </a:r>
            <a:endParaRPr lang="en-US" dirty="0"/>
          </a:p>
        </p:txBody>
      </p:sp>
      <p:sp>
        <p:nvSpPr>
          <p:cNvPr id="4" name="Slide Number Placeholder 3"/>
          <p:cNvSpPr>
            <a:spLocks noGrp="1"/>
          </p:cNvSpPr>
          <p:nvPr>
            <p:ph type="sldNum" sz="quarter" idx="5"/>
          </p:nvPr>
        </p:nvSpPr>
        <p:spPr/>
        <p:txBody>
          <a:bodyPr/>
          <a:lstStyle/>
          <a:p>
            <a:fld id="{83DE2FFD-61A6-F548-B26B-EC3844DDF089}" type="slidenum">
              <a:rPr lang="en-US" smtClean="0"/>
              <a:t>3</a:t>
            </a:fld>
            <a:endParaRPr lang="en-US"/>
          </a:p>
        </p:txBody>
      </p:sp>
    </p:spTree>
    <p:extLst>
      <p:ext uri="{BB962C8B-B14F-4D97-AF65-F5344CB8AC3E}">
        <p14:creationId xmlns:p14="http://schemas.microsoft.com/office/powerpoint/2010/main" val="340144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smtClean="0"/>
              <a:t>Part II, </a:t>
            </a:r>
            <a:r>
              <a:rPr lang="en-US" dirty="0"/>
              <a:t>we will discuss the importance of fat reserves on survival in different portions of the annual cycle. We will also explore real-life data from studies that investigated how resource limitation impacted aspects of immune function. </a:t>
            </a:r>
          </a:p>
          <a:p>
            <a:endParaRPr lang="en-US" dirty="0"/>
          </a:p>
          <a:p>
            <a:r>
              <a:rPr lang="en-US" dirty="0"/>
              <a:t>When resources are limiting, the balance between physical systems might be strained. That means that birds might need to prioritize certain systems over others. Many times this comes in the form of a trade-off with immune function or fitness (i.e</a:t>
            </a:r>
            <a:r>
              <a:rPr lang="en-US" dirty="0" smtClean="0"/>
              <a:t>., </a:t>
            </a:r>
            <a:r>
              <a:rPr lang="en-US" dirty="0"/>
              <a:t>the number or quality of offspring produced). </a:t>
            </a:r>
          </a:p>
          <a:p>
            <a:endParaRPr lang="en-US" dirty="0"/>
          </a:p>
          <a:p>
            <a:r>
              <a:rPr lang="en-US" dirty="0" smtClean="0"/>
              <a:t>A lot </a:t>
            </a:r>
            <a:r>
              <a:rPr lang="en-US" dirty="0"/>
              <a:t>of research </a:t>
            </a:r>
            <a:r>
              <a:rPr lang="en-US" dirty="0" smtClean="0"/>
              <a:t>has been completed </a:t>
            </a:r>
            <a:r>
              <a:rPr lang="en-US" dirty="0"/>
              <a:t>on these life history trade-offs, but sometimes direct evidence </a:t>
            </a:r>
            <a:r>
              <a:rPr lang="en-US" dirty="0" smtClean="0"/>
              <a:t>in </a:t>
            </a:r>
            <a:r>
              <a:rPr lang="en-US" dirty="0"/>
              <a:t>the non-breeding season is lacking. One example, in chickadees, showed that a gain in fat mass directly related to a decrease in the haptoglobin response, a protein involved in inflammation.</a:t>
            </a:r>
          </a:p>
          <a:p>
            <a:endParaRPr lang="en-US" dirty="0"/>
          </a:p>
          <a:p>
            <a:r>
              <a:rPr lang="en-US" dirty="0"/>
              <a:t>Most of the research has been completed during the breeding season. For example, if you focus on </a:t>
            </a:r>
            <a:r>
              <a:rPr lang="en-US" dirty="0" smtClean="0"/>
              <a:t>Figure 4 of the handout, </a:t>
            </a:r>
            <a:r>
              <a:rPr lang="en-US" dirty="0"/>
              <a:t>researchers experimentally manipulated the number of offspring given to parents, either increasing or decreasing by two. When they did this, parents had decreased production of antibodies, meaning that they invested more in fitness than their own self-maintenance. </a:t>
            </a:r>
          </a:p>
          <a:p>
            <a:endParaRPr lang="en-US" dirty="0"/>
          </a:p>
          <a:p>
            <a:r>
              <a:rPr lang="en-US" dirty="0"/>
              <a:t>Overall, the physiological system or systems birds prioritize might vary depending on the portion of the annual cycle.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section, you should be able to:</a:t>
            </a:r>
          </a:p>
          <a:p>
            <a:pPr marL="228600" indent="-228600">
              <a:buAutoNum type="arabicPeriod"/>
            </a:pPr>
            <a:r>
              <a:rPr lang="en-US" dirty="0"/>
              <a:t>Debate why certain scenarios and portions of the annual cycle are more demanding</a:t>
            </a:r>
          </a:p>
          <a:p>
            <a:pPr marL="228600" indent="-228600">
              <a:buAutoNum type="arabicPeriod"/>
            </a:pPr>
            <a:r>
              <a:rPr lang="en-US" dirty="0"/>
              <a:t>Identify the costs of trade-offs</a:t>
            </a:r>
          </a:p>
          <a:p>
            <a:pPr marL="228600" indent="-228600">
              <a:buAutoNum type="arabicPeriod"/>
            </a:pPr>
            <a:r>
              <a:rPr lang="en-US" dirty="0"/>
              <a:t>And when animals might prioritize survival over fitness</a:t>
            </a:r>
          </a:p>
          <a:p>
            <a:pPr marL="0" indent="0">
              <a:buNone/>
            </a:pPr>
            <a:endParaRPr lang="en-US" dirty="0"/>
          </a:p>
          <a:p>
            <a:pPr marL="0" indent="0">
              <a:buNone/>
            </a:pPr>
            <a:r>
              <a:rPr lang="en-US"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Cornelius, E.A., </a:t>
            </a:r>
            <a:r>
              <a:rPr lang="en-US" sz="1200" dirty="0" err="1"/>
              <a:t>Vézina</a:t>
            </a:r>
            <a:r>
              <a:rPr lang="en-US" sz="1200" dirty="0"/>
              <a:t>, F., </a:t>
            </a:r>
            <a:r>
              <a:rPr lang="en-US" sz="1200" dirty="0" err="1"/>
              <a:t>Regimbald</a:t>
            </a:r>
            <a:r>
              <a:rPr lang="en-US" sz="1200" dirty="0"/>
              <a:t>, L., Petit, M., Love, O.P. &amp; </a:t>
            </a:r>
            <a:r>
              <a:rPr lang="en-US" sz="1200" dirty="0" err="1"/>
              <a:t>Karasov</a:t>
            </a:r>
            <a:r>
              <a:rPr lang="en-US" sz="1200" dirty="0"/>
              <a:t>, W.H. (2017) Chickadees faced with unpredictable food increase fat reserves but certain components of their immune function decline. </a:t>
            </a:r>
            <a:r>
              <a:rPr lang="en-US" sz="1200" i="1" dirty="0"/>
              <a:t>Physiological and Biological Zoology, </a:t>
            </a:r>
            <a:r>
              <a:rPr lang="en-US" sz="1200" b="1" dirty="0"/>
              <a:t>90</a:t>
            </a:r>
            <a:r>
              <a:rPr lang="en-US" sz="1200" dirty="0"/>
              <a:t>, 190-200.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Nordling</a:t>
            </a:r>
            <a:r>
              <a:rPr lang="en-US" sz="1200" dirty="0"/>
              <a:t>, D., Andersson, M., </a:t>
            </a:r>
            <a:r>
              <a:rPr lang="en-US" sz="1200" dirty="0" err="1"/>
              <a:t>Zohari</a:t>
            </a:r>
            <a:r>
              <a:rPr lang="en-US" sz="1200" dirty="0"/>
              <a:t>, S., &amp; Gustafsson, L. (1998) Reproductive effort reduces specific immune response and parasite resistance. </a:t>
            </a:r>
            <a:r>
              <a:rPr lang="en-US" sz="1200" i="1" dirty="0"/>
              <a:t>Proceedings of the Royal Society of London: B</a:t>
            </a:r>
            <a:r>
              <a:rPr lang="en-US" sz="1200" dirty="0"/>
              <a:t>, </a:t>
            </a:r>
            <a:r>
              <a:rPr lang="en-US" sz="1200" b="1" dirty="0"/>
              <a:t>265</a:t>
            </a:r>
            <a:r>
              <a:rPr lang="en-US" sz="1200" dirty="0"/>
              <a:t>, 1291-1298.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83DE2FFD-61A6-F548-B26B-EC3844DDF089}" type="slidenum">
              <a:rPr lang="en-US" smtClean="0"/>
              <a:t>4</a:t>
            </a:fld>
            <a:endParaRPr lang="en-US"/>
          </a:p>
        </p:txBody>
      </p:sp>
    </p:spTree>
    <p:extLst>
      <p:ext uri="{BB962C8B-B14F-4D97-AF65-F5344CB8AC3E}">
        <p14:creationId xmlns:p14="http://schemas.microsoft.com/office/powerpoint/2010/main" val="336924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smtClean="0"/>
              <a:t>Part III, </a:t>
            </a:r>
            <a:r>
              <a:rPr lang="en-US" dirty="0"/>
              <a:t>we will introduce how resources impact immune function and the energetic costs of the immune response. We will also outline how population density impacts resource availability and thus disease susceptibility. Finally, we will ask you to interpret real-life data on infection with a gut nematode.</a:t>
            </a:r>
          </a:p>
          <a:p>
            <a:endParaRPr lang="en-US" dirty="0"/>
          </a:p>
          <a:p>
            <a:r>
              <a:rPr lang="en-US" dirty="0"/>
              <a:t>There are many aspects of immune function</a:t>
            </a:r>
            <a:r>
              <a:rPr lang="en-US" dirty="0" smtClean="0"/>
              <a:t>, and </a:t>
            </a:r>
            <a:r>
              <a:rPr lang="en-US" dirty="0"/>
              <a:t>some of them are more costly than </a:t>
            </a:r>
            <a:r>
              <a:rPr lang="en-US" dirty="0" smtClean="0"/>
              <a:t>others. </a:t>
            </a:r>
            <a:r>
              <a:rPr lang="en-US" dirty="0"/>
              <a:t>For example, maintenance of innate, baseline immune function is thought to be relatively low cost, whereas producing a response to infection, like </a:t>
            </a:r>
            <a:r>
              <a:rPr lang="en-US" dirty="0" smtClean="0"/>
              <a:t>inflammation </a:t>
            </a:r>
            <a:r>
              <a:rPr lang="en-US" dirty="0"/>
              <a:t>or antibody production can increase metabolic costs by 25%!</a:t>
            </a:r>
          </a:p>
          <a:p>
            <a:endParaRPr lang="en-US" dirty="0"/>
          </a:p>
          <a:p>
            <a:r>
              <a:rPr lang="en-US" dirty="0"/>
              <a:t>Therefore you can probably guess that energetic resources are important for mounting an immune response. The quantity of resources available can be impacted by extreme weather events, like a harsh winter storm, but they are also impacted by population density. Simply put, if there are more birds on the landscape, there is a greater demand for those resources.</a:t>
            </a:r>
          </a:p>
          <a:p>
            <a:endParaRPr lang="en-US" dirty="0"/>
          </a:p>
          <a:p>
            <a:r>
              <a:rPr lang="en-US" dirty="0"/>
              <a:t>One interesting example of this concept is the well-studied </a:t>
            </a:r>
            <a:r>
              <a:rPr lang="en-US" dirty="0" smtClean="0"/>
              <a:t>red </a:t>
            </a:r>
            <a:r>
              <a:rPr lang="en-US" dirty="0"/>
              <a:t>grouse population and how their population density is cyclical with gut nematode infection load.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section, you should be able to:</a:t>
            </a:r>
          </a:p>
          <a:p>
            <a:pPr marL="228600" indent="-228600">
              <a:buAutoNum type="arabicPeriod"/>
            </a:pPr>
            <a:r>
              <a:rPr lang="en-US" dirty="0"/>
              <a:t>Evaluate how resource availability and trade-offs might impact disease susceptibility.</a:t>
            </a:r>
          </a:p>
          <a:p>
            <a:pPr marL="228600" indent="-228600">
              <a:buAutoNum type="arabicPeriod"/>
            </a:pPr>
            <a:r>
              <a:rPr lang="en-US" dirty="0"/>
              <a:t>Make predictions about </a:t>
            </a:r>
            <a:r>
              <a:rPr lang="en-US" dirty="0" smtClean="0"/>
              <a:t>red grouse populations</a:t>
            </a:r>
            <a:r>
              <a:rPr lang="en-US" baseline="0" dirty="0" smtClean="0"/>
              <a:t> </a:t>
            </a:r>
            <a:r>
              <a:rPr lang="en-US" dirty="0" smtClean="0"/>
              <a:t>in </a:t>
            </a:r>
            <a:r>
              <a:rPr lang="en-US" dirty="0"/>
              <a:t>different resource-limited </a:t>
            </a:r>
            <a:r>
              <a:rPr lang="en-US" dirty="0" smtClean="0"/>
              <a:t>scenarios.</a:t>
            </a:r>
            <a:endParaRPr lang="en-US" dirty="0"/>
          </a:p>
          <a:p>
            <a:pPr marL="0" indent="0">
              <a:buNone/>
            </a:pPr>
            <a:endParaRPr lang="en-US" dirty="0"/>
          </a:p>
          <a:p>
            <a:pPr marL="0" indent="0">
              <a:buNone/>
            </a:pPr>
            <a:r>
              <a:rPr lang="en-US" dirty="0"/>
              <a:t>---------References---------</a:t>
            </a:r>
          </a:p>
          <a:p>
            <a:pPr marL="0" indent="0">
              <a:buNone/>
            </a:pPr>
            <a:r>
              <a:rPr lang="en-US" sz="1600" dirty="0"/>
              <a:t>Demas, G.E., </a:t>
            </a:r>
            <a:r>
              <a:rPr lang="en-US" sz="1600" dirty="0" err="1"/>
              <a:t>Chefer</a:t>
            </a:r>
            <a:r>
              <a:rPr lang="en-US" sz="1600" dirty="0"/>
              <a:t>, V., Talan, M.I., &amp; Nelson, R.J. (1997) Metabolic costs of mounting an antigen-stimulated immune response in adult and aged C57BL/6J mice. </a:t>
            </a:r>
            <a:r>
              <a:rPr lang="en-US" sz="1600" i="1" dirty="0"/>
              <a:t>American Journal of Physiology- Regulatory, Integrative and Comparative Physiology</a:t>
            </a:r>
            <a:r>
              <a:rPr lang="en-US" sz="1600" dirty="0"/>
              <a:t>, </a:t>
            </a:r>
            <a:r>
              <a:rPr lang="en-US" sz="1600" b="1" dirty="0"/>
              <a:t>273</a:t>
            </a:r>
            <a:r>
              <a:rPr lang="en-US" sz="1600" dirty="0"/>
              <a:t>, R1631-R1637.</a:t>
            </a:r>
          </a:p>
          <a:p>
            <a:pPr marL="0" indent="0">
              <a:buNone/>
            </a:pPr>
            <a:endParaRPr lang="en-US" sz="1600" dirty="0"/>
          </a:p>
          <a:p>
            <a:pPr marL="0" indent="0">
              <a:buNone/>
            </a:pPr>
            <a:r>
              <a:rPr lang="en-US" sz="1600" dirty="0"/>
              <a:t>Hudson, P.J., Dobson, A.P. &amp; Newborn D. (1998) Prevention of population cycles by parasite removal. </a:t>
            </a:r>
            <a:r>
              <a:rPr lang="en-US" sz="1600" i="1" dirty="0"/>
              <a:t>Science</a:t>
            </a:r>
            <a:r>
              <a:rPr lang="en-US" sz="1600" dirty="0"/>
              <a:t>, </a:t>
            </a:r>
            <a:r>
              <a:rPr lang="en-US" sz="1600" b="1" dirty="0"/>
              <a:t>282</a:t>
            </a:r>
            <a:r>
              <a:rPr lang="en-US" sz="1600" dirty="0"/>
              <a:t>, </a:t>
            </a:r>
            <a:r>
              <a:rPr lang="en-US" sz="1600" dirty="0" smtClean="0"/>
              <a:t>2256-2258.</a:t>
            </a:r>
            <a:endParaRPr lang="en-US" sz="1600" dirty="0"/>
          </a:p>
          <a:p>
            <a:pPr marL="0" indent="0">
              <a:buNone/>
            </a:pPr>
            <a:endParaRPr lang="en-US" sz="1600" dirty="0"/>
          </a:p>
          <a:p>
            <a:pPr marL="0" indent="0">
              <a:buNone/>
            </a:pPr>
            <a:r>
              <a:rPr lang="en-US" sz="1600" dirty="0" err="1"/>
              <a:t>Martínez</a:t>
            </a:r>
            <a:r>
              <a:rPr lang="en-US" sz="1600" dirty="0"/>
              <a:t>-Padilla, J., Redpath, S.M., </a:t>
            </a:r>
            <a:r>
              <a:rPr lang="en-US" sz="1600" dirty="0" err="1"/>
              <a:t>Zeineddine</a:t>
            </a:r>
            <a:r>
              <a:rPr lang="en-US" sz="1600" dirty="0"/>
              <a:t>, M. &amp; </a:t>
            </a:r>
            <a:r>
              <a:rPr lang="en-US" sz="1600" dirty="0" err="1"/>
              <a:t>Mougeot</a:t>
            </a:r>
            <a:r>
              <a:rPr lang="en-US" sz="1600" dirty="0"/>
              <a:t>, F. (2013) Insights into population ecology from long-term studies of red grouse </a:t>
            </a:r>
            <a:r>
              <a:rPr lang="en-US" sz="1600" i="1" dirty="0"/>
              <a:t>Lagopus lagopus </a:t>
            </a:r>
            <a:r>
              <a:rPr lang="en-US" sz="1600" i="1" dirty="0" err="1"/>
              <a:t>scoticus</a:t>
            </a:r>
            <a:r>
              <a:rPr lang="en-US" sz="1600" i="1" dirty="0"/>
              <a:t>.</a:t>
            </a:r>
            <a:r>
              <a:rPr lang="en-US" sz="1600" dirty="0"/>
              <a:t> </a:t>
            </a:r>
            <a:r>
              <a:rPr lang="en-US" sz="1600" i="1" dirty="0"/>
              <a:t>Journal of Animal Ecology</a:t>
            </a:r>
            <a:r>
              <a:rPr lang="en-US" sz="1600" dirty="0"/>
              <a:t>, </a:t>
            </a:r>
            <a:r>
              <a:rPr lang="en-US" sz="1600" b="1" dirty="0"/>
              <a:t>83</a:t>
            </a:r>
            <a:r>
              <a:rPr lang="en-US" sz="1600" dirty="0"/>
              <a:t>, 85-98.</a:t>
            </a:r>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DE2FFD-61A6-F548-B26B-EC3844DDF089}" type="slidenum">
              <a:rPr lang="en-US" smtClean="0"/>
              <a:t>5</a:t>
            </a:fld>
            <a:endParaRPr lang="en-US"/>
          </a:p>
        </p:txBody>
      </p:sp>
    </p:spTree>
    <p:extLst>
      <p:ext uri="{BB962C8B-B14F-4D97-AF65-F5344CB8AC3E}">
        <p14:creationId xmlns:p14="http://schemas.microsoft.com/office/powerpoint/2010/main" val="216797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Just to reiterate some take-home points,</a:t>
            </a:r>
            <a:r>
              <a:rPr lang="en-US" baseline="0" dirty="0"/>
              <a:t> we know there is a huge amount of variability in weather and temperature that can occur throughout the year. These climatic conditions can also cause a change in the amount of resources that are available to wildlife for food.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decline in resources could come during an extreme weather event </a:t>
            </a:r>
            <a:r>
              <a:rPr lang="en-US" baseline="0" dirty="0" smtClean="0"/>
              <a:t>that causes </a:t>
            </a:r>
            <a:r>
              <a:rPr lang="en-US" baseline="0" dirty="0"/>
              <a:t>a depletion in the amount of food or a bird not being able to forage adequately.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conceptualize</a:t>
            </a:r>
            <a:r>
              <a:rPr lang="en-US" baseline="0" dirty="0"/>
              <a:t> how resource limitation might put constraints on species, we can imagine an individual bird. That bird eats a certain amount of food, and thus acquires a given amount of energetic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Based on the resources that the bird is able to consume, these get processed into energy </a:t>
            </a:r>
            <a:r>
              <a:rPr lang="en-US" baseline="0" dirty="0" smtClean="0"/>
              <a:t>that fuels </a:t>
            </a:r>
            <a:r>
              <a:rPr lang="en-US" baseline="0" dirty="0"/>
              <a:t>the </a:t>
            </a:r>
            <a:r>
              <a:rPr lang="en-US" baseline="0" dirty="0" smtClean="0"/>
              <a:t>bird’s </a:t>
            </a:r>
            <a:r>
              <a:rPr lang="en-US" baseline="0" dirty="0"/>
              <a:t>ability to maintain all of these key biological functions and thus </a:t>
            </a:r>
            <a:r>
              <a:rPr lang="en-US" baseline="0" dirty="0" smtClean="0"/>
              <a:t>fuels </a:t>
            </a:r>
            <a:r>
              <a:rPr lang="en-US" baseline="0" dirty="0"/>
              <a:t>the life-history activities of the bird.</a:t>
            </a:r>
          </a:p>
          <a:p>
            <a:endParaRPr lang="en-US" dirty="0"/>
          </a:p>
          <a:p>
            <a:r>
              <a:rPr lang="en-US" b="1" dirty="0"/>
              <a:t>CLICK </a:t>
            </a:r>
            <a:r>
              <a:rPr lang="en-US" dirty="0"/>
              <a:t>But</a:t>
            </a:r>
            <a:r>
              <a:rPr lang="en-US" baseline="0" dirty="0"/>
              <a:t> what happens during times of extreme weather, or a severe winter?</a:t>
            </a:r>
            <a:r>
              <a:rPr lang="en-US" b="1" baseline="0" dirty="0"/>
              <a:t> </a:t>
            </a:r>
            <a:r>
              <a:rPr lang="en-US" baseline="0" dirty="0"/>
              <a:t>And what if that causes a change in the amount of food available to that bird or changes the predictability of when that bird will get adequate food </a:t>
            </a:r>
            <a:r>
              <a:rPr lang="en-US" baseline="0" dirty="0" smtClean="0"/>
              <a:t>stores?</a:t>
            </a:r>
            <a:endParaRPr lang="en-US" baseline="0" dirty="0"/>
          </a:p>
          <a:p>
            <a:endParaRPr lang="en-US" baseline="0" dirty="0"/>
          </a:p>
          <a:p>
            <a:r>
              <a:rPr lang="en-US" b="0" baseline="0" dirty="0">
                <a:solidFill>
                  <a:srgbClr val="FFC000"/>
                </a:solidFill>
              </a:rPr>
              <a:t>If that bird is unable obtain adequate resources or more is demanded of them in terms of energetic </a:t>
            </a:r>
            <a:r>
              <a:rPr lang="en-US" b="0" baseline="0" dirty="0" smtClean="0">
                <a:solidFill>
                  <a:srgbClr val="FFC000"/>
                </a:solidFill>
              </a:rPr>
              <a:t>requirements like </a:t>
            </a:r>
            <a:r>
              <a:rPr lang="en-US" b="0" baseline="0" dirty="0">
                <a:solidFill>
                  <a:srgbClr val="FFC000"/>
                </a:solidFill>
              </a:rPr>
              <a:t>reproduction or thermoregulation (CLICK)</a:t>
            </a:r>
            <a:r>
              <a:rPr lang="mr-IN" b="0" baseline="0" dirty="0">
                <a:solidFill>
                  <a:srgbClr val="FFC000"/>
                </a:solidFill>
              </a:rPr>
              <a:t>…</a:t>
            </a:r>
            <a:r>
              <a:rPr lang="en-US" b="0" baseline="0" dirty="0">
                <a:solidFill>
                  <a:srgbClr val="FFC000"/>
                </a:solidFill>
              </a:rPr>
              <a:t>they might need to prioritize something like fat gain over immune function</a:t>
            </a:r>
          </a:p>
          <a:p>
            <a:endParaRPr lang="en-US" b="0" baseline="0" dirty="0">
              <a:solidFill>
                <a:srgbClr val="FFC000"/>
              </a:solidFill>
            </a:endParaRPr>
          </a:p>
          <a:p>
            <a:r>
              <a:rPr lang="en-US" b="0" baseline="0" dirty="0">
                <a:solidFill>
                  <a:srgbClr val="FFC000"/>
                </a:solidFill>
              </a:rPr>
              <a:t>CLICK - This reduction in immune response can then have implications for disease susceptibility and spread. </a:t>
            </a:r>
            <a:endParaRPr lang="en-US" b="0"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hope you’ve enjoyed this case study and learned something new about resource-based energetic trade-offs.</a:t>
            </a:r>
          </a:p>
          <a:p>
            <a:endParaRPr lang="en-US" dirty="0"/>
          </a:p>
        </p:txBody>
      </p:sp>
      <p:sp>
        <p:nvSpPr>
          <p:cNvPr id="4" name="Slide Number Placeholder 3"/>
          <p:cNvSpPr>
            <a:spLocks noGrp="1"/>
          </p:cNvSpPr>
          <p:nvPr>
            <p:ph type="sldNum" sz="quarter" idx="10"/>
          </p:nvPr>
        </p:nvSpPr>
        <p:spPr/>
        <p:txBody>
          <a:bodyPr/>
          <a:lstStyle/>
          <a:p>
            <a:fld id="{C05F4600-508C-494C-BB9B-8367537C06A1}" type="slidenum">
              <a:rPr lang="en-US" smtClean="0"/>
              <a:t>6</a:t>
            </a:fld>
            <a:endParaRPr lang="en-US"/>
          </a:p>
        </p:txBody>
      </p:sp>
    </p:spTree>
    <p:extLst>
      <p:ext uri="{BB962C8B-B14F-4D97-AF65-F5344CB8AC3E}">
        <p14:creationId xmlns:p14="http://schemas.microsoft.com/office/powerpoint/2010/main" val="37391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E2FFD-61A6-F548-B26B-EC3844DDF089}" type="slidenum">
              <a:rPr lang="en-US" smtClean="0"/>
              <a:t>7</a:t>
            </a:fld>
            <a:endParaRPr lang="en-US"/>
          </a:p>
        </p:txBody>
      </p:sp>
    </p:spTree>
    <p:extLst>
      <p:ext uri="{BB962C8B-B14F-4D97-AF65-F5344CB8AC3E}">
        <p14:creationId xmlns:p14="http://schemas.microsoft.com/office/powerpoint/2010/main" val="25010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01B59-A40F-4653-BEEB-F862C8311152}"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109068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DECB1-941E-475F-86E3-F3E10736D3FF}"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260699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DD605-CA32-4814-93BB-4A57CFB68C5A}"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39608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04662F-32AC-4D0A-912E-62799860B470}"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40077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D26B-7761-41E6-A3DB-57E003E84530}"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80971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50F3D-296B-4902-AB42-F02B1967DFFD}"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359397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3CC0A-DA9B-4C40-8B0B-88A907553528}" type="datetime1">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30963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BA8BF-2AFE-47BF-B019-2958DDAE8900}" type="datetime1">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20989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90151-81B9-4A5D-9AF9-DED8DD213033}" type="datetime1">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324885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A2BF1-999B-4A36-B4BE-6B0CB11F2AA6}"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267536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861DE-9774-4D88-8172-ADD2BA56C714}"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668A-EBB1-BA4C-96AF-3A37A5CC367B}" type="slidenum">
              <a:rPr lang="en-US" smtClean="0"/>
              <a:t>‹#›</a:t>
            </a:fld>
            <a:endParaRPr lang="en-US"/>
          </a:p>
        </p:txBody>
      </p:sp>
    </p:spTree>
    <p:extLst>
      <p:ext uri="{BB962C8B-B14F-4D97-AF65-F5344CB8AC3E}">
        <p14:creationId xmlns:p14="http://schemas.microsoft.com/office/powerpoint/2010/main" val="84269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8635D-D8C1-4406-8C46-D0AA51A1260D}" type="datetime1">
              <a:rPr lang="en-US" smtClean="0"/>
              <a:t>10/11/2021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668A-EBB1-BA4C-96AF-3A37A5CC367B}" type="slidenum">
              <a:rPr lang="en-US" smtClean="0"/>
              <a:t>‹#›</a:t>
            </a:fld>
            <a:endParaRPr lang="en-US"/>
          </a:p>
        </p:txBody>
      </p:sp>
    </p:spTree>
    <p:extLst>
      <p:ext uri="{BB962C8B-B14F-4D97-AF65-F5344CB8AC3E}">
        <p14:creationId xmlns:p14="http://schemas.microsoft.com/office/powerpoint/2010/main" val="88523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svg"/><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4.jpe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water_rail/22673680827/in/photolist-AxAxnv-4RLDYq-GKHUNf-694XpX-2iGkJ5p-KhQBjM-2iGkDny-cDWCbC-5v4p9i-QJRpip-CtfSkV-PzNKXU-2hpqrjr-2hDxpdt-Dokj5Y-yUJgUm-z5GhJB-dWbBJP-bRZQCa-dG5szA-cdgZbA-yfdsB7-hjdsor-FFg7et-bLW6R-FvqFVe-bEHx8S-2iGkJk9-hJUfnu-rcZSPk-sabXL2-2e9gy4K-2icBhav-Px8F36-FQEZwi-F2j4D2-FwsnPs-FWyTMn-DokjBj-CS9Ddn-zdasVF-HTEbau-yUHjCm-cpBCwY-2ir2RSA-A1ruAN-76twZr-B7y4Pf-26oeQRY-Ax5jfv" TargetMode="External"/><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5.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581" y="-32086"/>
            <a:ext cx="10167582" cy="6981526"/>
          </a:xfrm>
          <a:prstGeom prst="rect">
            <a:avLst/>
          </a:prstGeom>
        </p:spPr>
      </p:pic>
      <p:sp>
        <p:nvSpPr>
          <p:cNvPr id="2" name="Title 1">
            <a:extLst>
              <a:ext uri="{FF2B5EF4-FFF2-40B4-BE49-F238E27FC236}">
                <a16:creationId xmlns:a16="http://schemas.microsoft.com/office/drawing/2014/main" xmlns="" id="{732BD5E3-A782-F947-81ED-4B6247993B8F}"/>
              </a:ext>
            </a:extLst>
          </p:cNvPr>
          <p:cNvSpPr>
            <a:spLocks noGrp="1"/>
          </p:cNvSpPr>
          <p:nvPr>
            <p:ph type="ctrTitle"/>
          </p:nvPr>
        </p:nvSpPr>
        <p:spPr>
          <a:xfrm>
            <a:off x="323761" y="759653"/>
            <a:ext cx="8347579" cy="2378640"/>
          </a:xfrm>
        </p:spPr>
        <p:txBody>
          <a:bodyPr anchor="b">
            <a:normAutofit/>
          </a:bodyPr>
          <a:lstStyle/>
          <a:p>
            <a:pPr algn="l"/>
            <a:r>
              <a:rPr lang="en-US" sz="7200" dirty="0">
                <a:solidFill>
                  <a:schemeClr val="bg1"/>
                </a:solidFill>
              </a:rPr>
              <a:t>A Delicate Balance: </a:t>
            </a:r>
            <a:r>
              <a:rPr lang="en-US" sz="4000" dirty="0">
                <a:solidFill>
                  <a:schemeClr val="bg1"/>
                </a:solidFill>
              </a:rPr>
              <a:t/>
            </a:r>
            <a:br>
              <a:rPr lang="en-US" sz="4000" dirty="0">
                <a:solidFill>
                  <a:schemeClr val="bg1"/>
                </a:solidFill>
              </a:rPr>
            </a:br>
            <a:r>
              <a:rPr lang="en-US" sz="3600" dirty="0">
                <a:solidFill>
                  <a:schemeClr val="bg1"/>
                </a:solidFill>
              </a:rPr>
              <a:t>Resource Allocation, Immunity, and Disease</a:t>
            </a:r>
          </a:p>
        </p:txBody>
      </p:sp>
      <p:sp>
        <p:nvSpPr>
          <p:cNvPr id="11" name="Title 1"/>
          <p:cNvSpPr txBox="1">
            <a:spLocks/>
          </p:cNvSpPr>
          <p:nvPr/>
        </p:nvSpPr>
        <p:spPr bwMode="auto">
          <a:xfrm>
            <a:off x="376288" y="104775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defTabSz="914400" eaLnBrk="1" hangingPunct="1">
              <a:spcBef>
                <a:spcPct val="0"/>
              </a:spcBef>
              <a:buFontTx/>
              <a:buNone/>
            </a:pPr>
            <a:r>
              <a:rPr lang="en-US" altLang="en-US" i="1" dirty="0">
                <a:solidFill>
                  <a:srgbClr val="BEAE94"/>
                </a:solidFill>
                <a:latin typeface="Calibri" pitchFamily="34" charset="0"/>
              </a:rPr>
              <a:t>A Presentation to Accompany the Case Study:</a:t>
            </a:r>
          </a:p>
        </p:txBody>
      </p:sp>
      <p:sp>
        <p:nvSpPr>
          <p:cNvPr id="15" name="Rectangle 10"/>
          <p:cNvSpPr>
            <a:spLocks noChangeArrowheads="1"/>
          </p:cNvSpPr>
          <p:nvPr/>
        </p:nvSpPr>
        <p:spPr bwMode="auto">
          <a:xfrm>
            <a:off x="376288" y="882650"/>
            <a:ext cx="4711823" cy="307975"/>
          </a:xfrm>
          <a:prstGeom prst="rect">
            <a:avLst/>
          </a:prstGeom>
          <a:noFill/>
          <a:ln>
            <a:noFill/>
          </a:ln>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rgbClr val="BEAE94"/>
                </a:solidFill>
                <a:latin typeface="Calibri" pitchFamily="34" charset="0"/>
                <a:cs typeface="Calibri" pitchFamily="34" charset="0"/>
              </a:rPr>
              <a:t>NATIONAL CENTER FOR CASE STUDY TEACHING IN SCIENCE</a:t>
            </a:r>
            <a:endParaRPr lang="en-US" altLang="en-US" sz="1400" b="1" dirty="0">
              <a:solidFill>
                <a:srgbClr val="BEAE94"/>
              </a:solidFill>
              <a:latin typeface="Palatino Linotype" pitchFamily="18" charset="0"/>
              <a:cs typeface="Calibri" pitchFamily="34" charset="0"/>
            </a:endParaRPr>
          </a:p>
        </p:txBody>
      </p:sp>
      <p:sp>
        <p:nvSpPr>
          <p:cNvPr id="5" name="Rectangle 4"/>
          <p:cNvSpPr/>
          <p:nvPr/>
        </p:nvSpPr>
        <p:spPr>
          <a:xfrm>
            <a:off x="376288" y="3721212"/>
            <a:ext cx="8096793" cy="2544286"/>
          </a:xfrm>
          <a:prstGeom prst="rect">
            <a:avLst/>
          </a:prstGeom>
        </p:spPr>
        <p:txBody>
          <a:bodyPr wrap="square">
            <a:spAutoFit/>
          </a:bodyPr>
          <a:lstStyle/>
          <a:p>
            <a:r>
              <a:rPr lang="en-US" sz="2800" baseline="30000" dirty="0">
                <a:solidFill>
                  <a:schemeClr val="bg1"/>
                </a:solidFill>
                <a:latin typeface="Monotype Corsiva" panose="03010101010201010101" pitchFamily="66" charset="0"/>
              </a:rPr>
              <a:t>by</a:t>
            </a:r>
          </a:p>
          <a:p>
            <a:r>
              <a:rPr lang="en-US" sz="2800" baseline="30000" dirty="0">
                <a:solidFill>
                  <a:schemeClr val="bg1"/>
                </a:solidFill>
              </a:rPr>
              <a:t>Emily Cornelius </a:t>
            </a:r>
            <a:r>
              <a:rPr lang="en-US" sz="2800" baseline="30000" dirty="0" err="1" smtClean="0">
                <a:solidFill>
                  <a:schemeClr val="bg1"/>
                </a:solidFill>
              </a:rPr>
              <a:t>Ruhs</a:t>
            </a:r>
            <a:r>
              <a:rPr lang="en-US" sz="2800" baseline="30000" dirty="0" smtClean="0">
                <a:solidFill>
                  <a:schemeClr val="bg1"/>
                </a:solidFill>
              </a:rPr>
              <a:t/>
            </a:r>
            <a:br>
              <a:rPr lang="en-US" sz="2800" baseline="30000" dirty="0" smtClean="0">
                <a:solidFill>
                  <a:schemeClr val="bg1"/>
                </a:solidFill>
              </a:rPr>
            </a:br>
            <a:r>
              <a:rPr lang="en-US" sz="2800" baseline="30000" dirty="0" smtClean="0">
                <a:solidFill>
                  <a:schemeClr val="bg1"/>
                </a:solidFill>
              </a:rPr>
              <a:t>Global </a:t>
            </a:r>
            <a:r>
              <a:rPr lang="en-US" sz="2800" baseline="30000" dirty="0">
                <a:solidFill>
                  <a:schemeClr val="bg1"/>
                </a:solidFill>
              </a:rPr>
              <a:t>and Planetary </a:t>
            </a:r>
            <a:r>
              <a:rPr lang="en-US" sz="2800" baseline="30000" dirty="0" smtClean="0">
                <a:solidFill>
                  <a:schemeClr val="bg1"/>
                </a:solidFill>
              </a:rPr>
              <a:t>Health</a:t>
            </a:r>
            <a:br>
              <a:rPr lang="en-US" sz="2800" baseline="30000" dirty="0" smtClean="0">
                <a:solidFill>
                  <a:schemeClr val="bg1"/>
                </a:solidFill>
              </a:rPr>
            </a:br>
            <a:r>
              <a:rPr lang="en-US" sz="2800" baseline="30000" dirty="0" smtClean="0">
                <a:solidFill>
                  <a:schemeClr val="bg1"/>
                </a:solidFill>
              </a:rPr>
              <a:t>University </a:t>
            </a:r>
            <a:r>
              <a:rPr lang="en-US" sz="2800" baseline="30000" dirty="0">
                <a:solidFill>
                  <a:schemeClr val="bg1"/>
                </a:solidFill>
              </a:rPr>
              <a:t>of South Florida, Tampa, </a:t>
            </a:r>
            <a:r>
              <a:rPr lang="en-US" sz="2800" baseline="30000" dirty="0" smtClean="0">
                <a:solidFill>
                  <a:schemeClr val="bg1"/>
                </a:solidFill>
              </a:rPr>
              <a:t>FL</a:t>
            </a:r>
          </a:p>
          <a:p>
            <a:pPr>
              <a:spcBef>
                <a:spcPts val="600"/>
              </a:spcBef>
            </a:pPr>
            <a:r>
              <a:rPr lang="en-US" sz="2800" baseline="30000" dirty="0" smtClean="0">
                <a:solidFill>
                  <a:schemeClr val="bg1"/>
                </a:solidFill>
                <a:latin typeface="Monotype Corsiva" panose="03010101010201010101" pitchFamily="66" charset="0"/>
              </a:rPr>
              <a:t>and</a:t>
            </a:r>
            <a:endParaRPr lang="en-US" sz="2800" baseline="30000" dirty="0">
              <a:solidFill>
                <a:schemeClr val="bg1"/>
              </a:solidFill>
              <a:latin typeface="Monotype Corsiva" panose="03010101010201010101" pitchFamily="66" charset="0"/>
            </a:endParaRPr>
          </a:p>
          <a:p>
            <a:pPr>
              <a:spcBef>
                <a:spcPts val="600"/>
              </a:spcBef>
            </a:pPr>
            <a:r>
              <a:rPr lang="en-US" sz="2800" baseline="30000" dirty="0">
                <a:solidFill>
                  <a:schemeClr val="bg1"/>
                </a:solidFill>
              </a:rPr>
              <a:t>Cynthia J. </a:t>
            </a:r>
            <a:r>
              <a:rPr lang="en-US" sz="2800" baseline="30000" dirty="0" smtClean="0">
                <a:solidFill>
                  <a:schemeClr val="bg1"/>
                </a:solidFill>
              </a:rPr>
              <a:t>Downs</a:t>
            </a:r>
            <a:br>
              <a:rPr lang="en-US" sz="2800" baseline="30000" dirty="0" smtClean="0">
                <a:solidFill>
                  <a:schemeClr val="bg1"/>
                </a:solidFill>
              </a:rPr>
            </a:br>
            <a:r>
              <a:rPr lang="en-US" sz="2800" baseline="30000" dirty="0" smtClean="0">
                <a:solidFill>
                  <a:schemeClr val="bg1"/>
                </a:solidFill>
              </a:rPr>
              <a:t>Environmental </a:t>
            </a:r>
            <a:r>
              <a:rPr lang="en-US" sz="2800" baseline="30000" dirty="0">
                <a:solidFill>
                  <a:schemeClr val="bg1"/>
                </a:solidFill>
              </a:rPr>
              <a:t>and Forest </a:t>
            </a:r>
            <a:r>
              <a:rPr lang="en-US" sz="2800" baseline="30000" dirty="0" smtClean="0">
                <a:solidFill>
                  <a:schemeClr val="bg1"/>
                </a:solidFill>
              </a:rPr>
              <a:t>Biology</a:t>
            </a:r>
            <a:br>
              <a:rPr lang="en-US" sz="2800" baseline="30000" dirty="0" smtClean="0">
                <a:solidFill>
                  <a:schemeClr val="bg1"/>
                </a:solidFill>
              </a:rPr>
            </a:br>
            <a:r>
              <a:rPr lang="en-US" sz="2800" baseline="30000" dirty="0" smtClean="0">
                <a:solidFill>
                  <a:schemeClr val="bg1"/>
                </a:solidFill>
              </a:rPr>
              <a:t>SUNY </a:t>
            </a:r>
            <a:r>
              <a:rPr lang="en-US" sz="2800" baseline="30000" dirty="0">
                <a:solidFill>
                  <a:schemeClr val="bg1"/>
                </a:solidFill>
              </a:rPr>
              <a:t>College of Environmental Science and Forestry, Syracuse, </a:t>
            </a:r>
            <a:r>
              <a:rPr lang="en-US" sz="2800" baseline="30000" dirty="0" smtClean="0">
                <a:solidFill>
                  <a:schemeClr val="bg1"/>
                </a:solidFill>
              </a:rPr>
              <a:t>NY</a:t>
            </a:r>
            <a:endParaRPr lang="en-US" sz="2800" baseline="30000" dirty="0">
              <a:solidFill>
                <a:schemeClr val="bg1"/>
              </a:solidFill>
            </a:endParaRPr>
          </a:p>
        </p:txBody>
      </p:sp>
    </p:spTree>
    <p:extLst>
      <p:ext uri="{BB962C8B-B14F-4D97-AF65-F5344CB8AC3E}">
        <p14:creationId xmlns:p14="http://schemas.microsoft.com/office/powerpoint/2010/main" val="3762144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hoto, table, different, computer&#10;&#10;Description automatically generated">
            <a:extLst>
              <a:ext uri="{FF2B5EF4-FFF2-40B4-BE49-F238E27FC236}">
                <a16:creationId xmlns:a16="http://schemas.microsoft.com/office/drawing/2014/main" xmlns="" id="{A32731AD-B2F7-8A4D-B31C-2A661E26D12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85718" y="2482722"/>
            <a:ext cx="2524860" cy="2133506"/>
          </a:xfrm>
          <a:prstGeom prst="rect">
            <a:avLst/>
          </a:prstGeom>
        </p:spPr>
      </p:pic>
      <p:sp>
        <p:nvSpPr>
          <p:cNvPr id="3" name="Content Placeholder 2">
            <a:extLst>
              <a:ext uri="{FF2B5EF4-FFF2-40B4-BE49-F238E27FC236}">
                <a16:creationId xmlns:a16="http://schemas.microsoft.com/office/drawing/2014/main" xmlns="" id="{9C651B8C-B558-CD45-B0A2-4CFBD73B98E5}"/>
              </a:ext>
            </a:extLst>
          </p:cNvPr>
          <p:cNvSpPr>
            <a:spLocks noGrp="1"/>
          </p:cNvSpPr>
          <p:nvPr>
            <p:ph sz="half" idx="1"/>
          </p:nvPr>
        </p:nvSpPr>
        <p:spPr>
          <a:xfrm>
            <a:off x="3647641" y="1792312"/>
            <a:ext cx="4930317" cy="4007274"/>
          </a:xfrm>
        </p:spPr>
        <p:txBody>
          <a:bodyPr vert="horz" lIns="91440" tIns="45720" rIns="91440" bIns="45720" rtlCol="0">
            <a:normAutofit/>
          </a:bodyPr>
          <a:lstStyle/>
          <a:p>
            <a:pPr marL="0" indent="0">
              <a:lnSpc>
                <a:spcPct val="100000"/>
              </a:lnSpc>
              <a:buNone/>
            </a:pPr>
            <a:r>
              <a:rPr lang="en-US" sz="3200" dirty="0"/>
              <a:t>Three parts:</a:t>
            </a:r>
          </a:p>
          <a:p>
            <a:pPr lvl="1"/>
            <a:r>
              <a:rPr lang="en-US" dirty="0"/>
              <a:t>Why Are Resources Finite?</a:t>
            </a:r>
          </a:p>
          <a:p>
            <a:pPr lvl="1"/>
            <a:r>
              <a:rPr lang="en-US" dirty="0"/>
              <a:t>Resource Allocation Across Biological Systems</a:t>
            </a:r>
          </a:p>
          <a:p>
            <a:pPr lvl="1"/>
            <a:r>
              <a:rPr lang="en-US" dirty="0"/>
              <a:t>Applying Your Knowledge: Implications for Disease Susceptibility</a:t>
            </a:r>
          </a:p>
          <a:p>
            <a:pPr marL="0" indent="0">
              <a:buNone/>
            </a:pPr>
            <a:r>
              <a:rPr lang="en-US" sz="3200" dirty="0"/>
              <a:t>For each part:</a:t>
            </a:r>
          </a:p>
          <a:p>
            <a:pPr lvl="1"/>
            <a:r>
              <a:rPr lang="en-US" dirty="0" smtClean="0"/>
              <a:t>Questions</a:t>
            </a:r>
            <a:endParaRPr lang="en-US" dirty="0"/>
          </a:p>
        </p:txBody>
      </p:sp>
      <p:sp>
        <p:nvSpPr>
          <p:cNvPr id="12" name="Rectangle 11">
            <a:extLst>
              <a:ext uri="{FF2B5EF4-FFF2-40B4-BE49-F238E27FC236}">
                <a16:creationId xmlns:a16="http://schemas.microsoft.com/office/drawing/2014/main" xmlns="" id="{8CF356A2-B4F5-5147-8394-DC5451D0E99A}"/>
              </a:ext>
            </a:extLst>
          </p:cNvPr>
          <p:cNvSpPr/>
          <p:nvPr/>
        </p:nvSpPr>
        <p:spPr>
          <a:xfrm rot="16200000">
            <a:off x="-17478" y="931016"/>
            <a:ext cx="528066" cy="14630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Overview</a:t>
            </a:r>
            <a:endParaRPr lang="en-US" dirty="0"/>
          </a:p>
        </p:txBody>
      </p:sp>
      <p:sp>
        <p:nvSpPr>
          <p:cNvPr id="2" name="Slide Number Placeholder 1"/>
          <p:cNvSpPr>
            <a:spLocks noGrp="1"/>
          </p:cNvSpPr>
          <p:nvPr>
            <p:ph type="sldNum" sz="quarter" idx="12"/>
          </p:nvPr>
        </p:nvSpPr>
        <p:spPr/>
        <p:txBody>
          <a:bodyPr/>
          <a:lstStyle/>
          <a:p>
            <a:fld id="{2D98668A-EBB1-BA4C-96AF-3A37A5CC367B}" type="slidenum">
              <a:rPr lang="en-US" smtClean="0"/>
              <a:t>2</a:t>
            </a:fld>
            <a:endParaRPr lang="en-US"/>
          </a:p>
        </p:txBody>
      </p:sp>
    </p:spTree>
    <p:extLst>
      <p:ext uri="{BB962C8B-B14F-4D97-AF65-F5344CB8AC3E}">
        <p14:creationId xmlns:p14="http://schemas.microsoft.com/office/powerpoint/2010/main" val="339059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F4F2FC05-7D27-410F-BDA9-ADF483136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xmlns="" id="{9080D120-BD54-46E1-BA37-82F5E8089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79" y="633619"/>
            <a:ext cx="409336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B0096BD1-655C-DD44-80D3-434788226810}"/>
              </a:ext>
            </a:extLst>
          </p:cNvPr>
          <p:cNvSpPr>
            <a:spLocks noGrp="1"/>
          </p:cNvSpPr>
          <p:nvPr>
            <p:ph type="title"/>
          </p:nvPr>
        </p:nvSpPr>
        <p:spPr>
          <a:xfrm>
            <a:off x="630934" y="903748"/>
            <a:ext cx="3455289" cy="1106424"/>
          </a:xfrm>
        </p:spPr>
        <p:txBody>
          <a:bodyPr vert="horz" lIns="91440" tIns="45720" rIns="91440" bIns="45720" rtlCol="0" anchor="ctr">
            <a:noAutofit/>
          </a:bodyPr>
          <a:lstStyle/>
          <a:p>
            <a:r>
              <a:rPr lang="en-US" sz="3200" kern="1200" dirty="0" smtClean="0">
                <a:solidFill>
                  <a:schemeClr val="tx1"/>
                </a:solidFill>
                <a:latin typeface="+mj-lt"/>
                <a:ea typeface="+mj-ea"/>
                <a:cs typeface="+mj-cs"/>
              </a:rPr>
              <a:t>Part I: </a:t>
            </a:r>
            <a:r>
              <a:rPr lang="en-US" sz="3200" kern="1200" dirty="0">
                <a:solidFill>
                  <a:schemeClr val="tx1"/>
                </a:solidFill>
                <a:latin typeface="+mj-lt"/>
                <a:ea typeface="+mj-ea"/>
                <a:cs typeface="+mj-cs"/>
              </a:rPr>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Why </a:t>
            </a:r>
            <a:r>
              <a:rPr lang="en-US" sz="3200" kern="1200" dirty="0" smtClean="0">
                <a:solidFill>
                  <a:schemeClr val="tx1"/>
                </a:solidFill>
                <a:latin typeface="+mj-lt"/>
                <a:ea typeface="+mj-ea"/>
                <a:cs typeface="+mj-cs"/>
              </a:rPr>
              <a:t>Are Resources Finite</a:t>
            </a:r>
            <a:r>
              <a:rPr lang="en-US" sz="3200" kern="1200" dirty="0">
                <a:solidFill>
                  <a:schemeClr val="tx1"/>
                </a:solidFill>
                <a:latin typeface="+mj-lt"/>
                <a:ea typeface="+mj-ea"/>
                <a:cs typeface="+mj-cs"/>
              </a:rPr>
              <a:t>?</a:t>
            </a:r>
          </a:p>
        </p:txBody>
      </p:sp>
      <p:sp>
        <p:nvSpPr>
          <p:cNvPr id="46" name="Rectangle 45">
            <a:extLst>
              <a:ext uri="{FF2B5EF4-FFF2-40B4-BE49-F238E27FC236}">
                <a16:creationId xmlns:a16="http://schemas.microsoft.com/office/drawing/2014/main" xmlns="" id="{81D83946-74FA-498A-AC80-9926F041B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xmlns="" id="{5060D983-8B52-443A-8183-2A1DE0561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2" y="2185416"/>
            <a:ext cx="3334863"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287CC926-032D-0F4F-A780-F946A8D771CF}"/>
              </a:ext>
            </a:extLst>
          </p:cNvPr>
          <p:cNvSpPr>
            <a:spLocks noGrp="1"/>
          </p:cNvSpPr>
          <p:nvPr>
            <p:ph sz="half" idx="1"/>
          </p:nvPr>
        </p:nvSpPr>
        <p:spPr>
          <a:xfrm>
            <a:off x="630934" y="2368296"/>
            <a:ext cx="3455289" cy="3502152"/>
          </a:xfrm>
        </p:spPr>
        <p:txBody>
          <a:bodyPr vert="horz" lIns="91440" tIns="45720" rIns="91440" bIns="45720" rtlCol="0">
            <a:normAutofit/>
          </a:bodyPr>
          <a:lstStyle/>
          <a:p>
            <a:r>
              <a:rPr lang="en-US" sz="2000" dirty="0"/>
              <a:t>Introduce key concepts </a:t>
            </a:r>
          </a:p>
          <a:p>
            <a:r>
              <a:rPr lang="en-US" sz="2000" dirty="0"/>
              <a:t> Concepts to focus on:</a:t>
            </a:r>
          </a:p>
          <a:p>
            <a:pPr lvl="1"/>
            <a:r>
              <a:rPr lang="en-US" sz="2000" dirty="0"/>
              <a:t>Acquisition versus allocation</a:t>
            </a:r>
          </a:p>
          <a:p>
            <a:pPr lvl="1"/>
            <a:r>
              <a:rPr lang="en-US" sz="2000" dirty="0"/>
              <a:t>How allocation relates to energy usage</a:t>
            </a:r>
          </a:p>
          <a:p>
            <a:pPr lvl="1"/>
            <a:r>
              <a:rPr lang="en-US" sz="2000" dirty="0"/>
              <a:t>Identify the scenarios when resources might be limiting</a:t>
            </a:r>
          </a:p>
        </p:txBody>
      </p:sp>
      <p:pic>
        <p:nvPicPr>
          <p:cNvPr id="3" name="Picture 2" descr="A small bird perched on a tree branch&#10;&#10;Description automatically generated">
            <a:extLst>
              <a:ext uri="{FF2B5EF4-FFF2-40B4-BE49-F238E27FC236}">
                <a16:creationId xmlns:a16="http://schemas.microsoft.com/office/drawing/2014/main" xmlns="" id="{B38DAB99-AC53-8A43-8E00-A5D30E5A46E0}"/>
              </a:ext>
            </a:extLst>
          </p:cNvPr>
          <p:cNvPicPr/>
          <p:nvPr/>
        </p:nvPicPr>
        <p:blipFill rotWithShape="1">
          <a:blip r:embed="rId3" cstate="hqprint">
            <a:extLst>
              <a:ext uri="{28A0092B-C50C-407E-A947-70E740481C1C}">
                <a14:useLocalDpi xmlns:a14="http://schemas.microsoft.com/office/drawing/2010/main" val="0"/>
              </a:ext>
            </a:extLst>
          </a:blip>
          <a:srcRect l="7092" r="11041" b="-2"/>
          <a:stretch/>
        </p:blipFill>
        <p:spPr bwMode="auto">
          <a:xfrm>
            <a:off x="4743442" y="3520439"/>
            <a:ext cx="4093363" cy="3337561"/>
          </a:xfrm>
          <a:prstGeom prst="rect">
            <a:avLst/>
          </a:prstGeom>
          <a:extLst>
            <a:ext uri="{53640926-AAD7-44D8-BBD7-CCE9431645EC}">
              <a14:shadowObscured xmlns:a14="http://schemas.microsoft.com/office/drawing/2010/main"/>
            </a:ext>
          </a:extLst>
        </p:spPr>
      </p:pic>
      <p:pic>
        <p:nvPicPr>
          <p:cNvPr id="15" name="Picture 14" descr="A small bird perched on a tree branch&#10;&#10;Description automatically generated">
            <a:extLst>
              <a:ext uri="{FF2B5EF4-FFF2-40B4-BE49-F238E27FC236}">
                <a16:creationId xmlns:a16="http://schemas.microsoft.com/office/drawing/2014/main" xmlns="" id="{4044D457-94B3-3140-8F9F-AE2271819E06}"/>
              </a:ext>
            </a:extLst>
          </p:cNvPr>
          <p:cNvPicPr>
            <a:picLocks noChangeAspect="1"/>
          </p:cNvPicPr>
          <p:nvPr/>
        </p:nvPicPr>
        <p:blipFill rotWithShape="1">
          <a:blip r:embed="rId4"/>
          <a:srcRect l="7210" r="11187"/>
          <a:stretch/>
        </p:blipFill>
        <p:spPr>
          <a:xfrm>
            <a:off x="4751455" y="0"/>
            <a:ext cx="4085350" cy="3337561"/>
          </a:xfrm>
          <a:prstGeom prst="rect">
            <a:avLst/>
          </a:prstGeom>
        </p:spPr>
      </p:pic>
      <p:sp>
        <p:nvSpPr>
          <p:cNvPr id="2" name="Slide Number Placeholder 1"/>
          <p:cNvSpPr>
            <a:spLocks noGrp="1"/>
          </p:cNvSpPr>
          <p:nvPr>
            <p:ph type="sldNum" sz="quarter" idx="12"/>
          </p:nvPr>
        </p:nvSpPr>
        <p:spPr/>
        <p:txBody>
          <a:bodyPr/>
          <a:lstStyle/>
          <a:p>
            <a:fld id="{2D98668A-EBB1-BA4C-96AF-3A37A5CC367B}" type="slidenum">
              <a:rPr lang="en-US" smtClean="0"/>
              <a:t>3</a:t>
            </a:fld>
            <a:endParaRPr lang="en-US"/>
          </a:p>
        </p:txBody>
      </p:sp>
    </p:spTree>
    <p:extLst>
      <p:ext uri="{BB962C8B-B14F-4D97-AF65-F5344CB8AC3E}">
        <p14:creationId xmlns:p14="http://schemas.microsoft.com/office/powerpoint/2010/main" val="347564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4E8F40FE-293C-453F-B8A6-4278993567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B0096BD1-655C-DD44-80D3-434788226810}"/>
              </a:ext>
            </a:extLst>
          </p:cNvPr>
          <p:cNvSpPr>
            <a:spLocks noGrp="1"/>
          </p:cNvSpPr>
          <p:nvPr>
            <p:ph type="title"/>
          </p:nvPr>
        </p:nvSpPr>
        <p:spPr>
          <a:xfrm>
            <a:off x="430250" y="961976"/>
            <a:ext cx="3538328" cy="1645139"/>
          </a:xfrm>
        </p:spPr>
        <p:txBody>
          <a:bodyPr vert="horz" lIns="91440" tIns="45720" rIns="91440" bIns="45720" rtlCol="0" anchor="b">
            <a:noAutofit/>
          </a:bodyPr>
          <a:lstStyle/>
          <a:p>
            <a:r>
              <a:rPr lang="en-US" sz="3200" dirty="0" smtClean="0"/>
              <a:t>Part II: </a:t>
            </a:r>
            <a:r>
              <a:rPr lang="en-US" sz="3200" dirty="0"/>
              <a:t/>
            </a:r>
            <a:br>
              <a:rPr lang="en-US" sz="3200" dirty="0"/>
            </a:br>
            <a:r>
              <a:rPr lang="en-US" sz="3200" dirty="0"/>
              <a:t>Resource </a:t>
            </a:r>
            <a:r>
              <a:rPr lang="en-US" sz="3200" dirty="0" smtClean="0"/>
              <a:t>Allocation </a:t>
            </a:r>
            <a:r>
              <a:rPr lang="en-US" sz="3200" dirty="0"/>
              <a:t>A</a:t>
            </a:r>
            <a:r>
              <a:rPr lang="en-US" sz="3200" dirty="0" smtClean="0"/>
              <a:t>cross Biological Systems</a:t>
            </a:r>
            <a:endParaRPr lang="en-US" sz="3200" dirty="0"/>
          </a:p>
        </p:txBody>
      </p:sp>
      <p:sp>
        <p:nvSpPr>
          <p:cNvPr id="39" name="Rectangle 38">
            <a:extLst>
              <a:ext uri="{FF2B5EF4-FFF2-40B4-BE49-F238E27FC236}">
                <a16:creationId xmlns:a16="http://schemas.microsoft.com/office/drawing/2014/main" xmlns="" id="{481EABE0-FA8E-49A5-A966-F0539111C9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80644"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56A3E26D-73B1-468C-B97B-BC1815959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712821"/>
            <a:ext cx="29819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287CC926-032D-0F4F-A780-F946A8D771CF}"/>
              </a:ext>
            </a:extLst>
          </p:cNvPr>
          <p:cNvSpPr>
            <a:spLocks noGrp="1"/>
          </p:cNvSpPr>
          <p:nvPr>
            <p:ph sz="half" idx="1"/>
          </p:nvPr>
        </p:nvSpPr>
        <p:spPr>
          <a:xfrm>
            <a:off x="411480" y="2942520"/>
            <a:ext cx="3086100" cy="3245804"/>
          </a:xfrm>
        </p:spPr>
        <p:txBody>
          <a:bodyPr vert="horz" lIns="91440" tIns="45720" rIns="91440" bIns="45720" rtlCol="0">
            <a:normAutofit/>
          </a:bodyPr>
          <a:lstStyle/>
          <a:p>
            <a:r>
              <a:rPr lang="en-US" sz="2000" dirty="0"/>
              <a:t>Explore real-life data</a:t>
            </a:r>
          </a:p>
          <a:p>
            <a:r>
              <a:rPr lang="en-US" sz="2000" dirty="0"/>
              <a:t>Concepts to focus on:</a:t>
            </a:r>
          </a:p>
          <a:p>
            <a:pPr lvl="1"/>
            <a:r>
              <a:rPr lang="en-US" sz="2000" dirty="0"/>
              <a:t>Explain why certain scenarios are more demanding</a:t>
            </a:r>
          </a:p>
          <a:p>
            <a:pPr lvl="1"/>
            <a:r>
              <a:rPr lang="en-US" sz="2000" dirty="0"/>
              <a:t>Identify the costs of trade-offs</a:t>
            </a:r>
          </a:p>
        </p:txBody>
      </p:sp>
      <p:grpSp>
        <p:nvGrpSpPr>
          <p:cNvPr id="52" name="Group 51">
            <a:extLst>
              <a:ext uri="{FF2B5EF4-FFF2-40B4-BE49-F238E27FC236}">
                <a16:creationId xmlns:a16="http://schemas.microsoft.com/office/drawing/2014/main" xmlns="" id="{7EFF15C3-7585-AF4B-9A0C-DEDBF1665830}"/>
              </a:ext>
            </a:extLst>
          </p:cNvPr>
          <p:cNvGrpSpPr/>
          <p:nvPr/>
        </p:nvGrpSpPr>
        <p:grpSpPr>
          <a:xfrm>
            <a:off x="4572000" y="1446835"/>
            <a:ext cx="3898979" cy="3718179"/>
            <a:chOff x="4584686" y="1169043"/>
            <a:chExt cx="3898979" cy="3718179"/>
          </a:xfrm>
        </p:grpSpPr>
        <p:pic>
          <p:nvPicPr>
            <p:cNvPr id="15" name="Graphic 14" descr="Grasshopper">
              <a:extLst>
                <a:ext uri="{FF2B5EF4-FFF2-40B4-BE49-F238E27FC236}">
                  <a16:creationId xmlns:a16="http://schemas.microsoft.com/office/drawing/2014/main" xmlns="" id="{371FAAB7-CF65-B644-8960-A1453FC90B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93869" y="1169043"/>
              <a:ext cx="824342" cy="824342"/>
            </a:xfrm>
            <a:prstGeom prst="rect">
              <a:avLst/>
            </a:prstGeom>
          </p:spPr>
        </p:pic>
        <p:pic>
          <p:nvPicPr>
            <p:cNvPr id="17" name="Graphic 16" descr="Caterpillar">
              <a:extLst>
                <a:ext uri="{FF2B5EF4-FFF2-40B4-BE49-F238E27FC236}">
                  <a16:creationId xmlns:a16="http://schemas.microsoft.com/office/drawing/2014/main" xmlns="" id="{3F61BB90-C335-0C41-8648-B695108B8B7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07432" y="1169043"/>
              <a:ext cx="824342" cy="824342"/>
            </a:xfrm>
            <a:prstGeom prst="rect">
              <a:avLst/>
            </a:prstGeom>
          </p:spPr>
        </p:pic>
        <p:grpSp>
          <p:nvGrpSpPr>
            <p:cNvPr id="42" name="Group 41">
              <a:extLst>
                <a:ext uri="{FF2B5EF4-FFF2-40B4-BE49-F238E27FC236}">
                  <a16:creationId xmlns:a16="http://schemas.microsoft.com/office/drawing/2014/main" xmlns="" id="{0563E835-03ED-E549-839D-9AAD916F23C4}"/>
                </a:ext>
              </a:extLst>
            </p:cNvPr>
            <p:cNvGrpSpPr/>
            <p:nvPr/>
          </p:nvGrpSpPr>
          <p:grpSpPr>
            <a:xfrm rot="663818">
              <a:off x="4584686" y="2811546"/>
              <a:ext cx="3898979" cy="1516052"/>
              <a:chOff x="4572000" y="2797086"/>
              <a:chExt cx="3898979" cy="1516052"/>
            </a:xfrm>
          </p:grpSpPr>
          <p:pic>
            <p:nvPicPr>
              <p:cNvPr id="20" name="Graphic 19" descr="Sparrow">
                <a:extLst>
                  <a:ext uri="{FF2B5EF4-FFF2-40B4-BE49-F238E27FC236}">
                    <a16:creationId xmlns:a16="http://schemas.microsoft.com/office/drawing/2014/main" xmlns="" id="{86C29CE9-8DE5-E744-A7B5-CC161C710EB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0936182">
                <a:off x="4572000" y="3178848"/>
                <a:ext cx="1127363" cy="1127363"/>
              </a:xfrm>
              <a:prstGeom prst="rect">
                <a:avLst/>
              </a:prstGeom>
            </p:spPr>
          </p:pic>
          <p:cxnSp>
            <p:nvCxnSpPr>
              <p:cNvPr id="26" name="Straight Connector 25">
                <a:extLst>
                  <a:ext uri="{FF2B5EF4-FFF2-40B4-BE49-F238E27FC236}">
                    <a16:creationId xmlns:a16="http://schemas.microsoft.com/office/drawing/2014/main" xmlns="" id="{E8414A71-0824-2B4D-9EEA-7DB651EA15FC}"/>
                  </a:ext>
                </a:extLst>
              </p:cNvPr>
              <p:cNvCxnSpPr/>
              <p:nvPr/>
            </p:nvCxnSpPr>
            <p:spPr>
              <a:xfrm>
                <a:off x="4877812" y="4313138"/>
                <a:ext cx="3384884" cy="0"/>
              </a:xfrm>
              <a:prstGeom prst="line">
                <a:avLst/>
              </a:prstGeom>
              <a:ln w="38100"/>
            </p:spPr>
            <p:style>
              <a:lnRef idx="1">
                <a:schemeClr val="dk1"/>
              </a:lnRef>
              <a:fillRef idx="0">
                <a:schemeClr val="dk1"/>
              </a:fillRef>
              <a:effectRef idx="0">
                <a:schemeClr val="dk1"/>
              </a:effectRef>
              <a:fontRef idx="minor">
                <a:schemeClr val="tx1"/>
              </a:fontRef>
            </p:style>
          </p:cxnSp>
          <p:pic>
            <p:nvPicPr>
              <p:cNvPr id="40" name="Picture 39" descr="A picture containing object, clock, fabric&#10;&#10;Description automatically generated">
                <a:extLst>
                  <a:ext uri="{FF2B5EF4-FFF2-40B4-BE49-F238E27FC236}">
                    <a16:creationId xmlns:a16="http://schemas.microsoft.com/office/drawing/2014/main" xmlns="" id="{5366BE56-EFCB-2B47-BFDD-5483594BF66C}"/>
                  </a:ext>
                </a:extLst>
              </p:cNvPr>
              <p:cNvPicPr>
                <a:picLocks noChangeAspect="1"/>
              </p:cNvPicPr>
              <p:nvPr/>
            </p:nvPicPr>
            <p:blipFill>
              <a:blip r:embed="rId9">
                <a:biLevel thresh="75000"/>
              </a:blip>
              <a:stretch>
                <a:fillRect/>
              </a:stretch>
            </p:blipFill>
            <p:spPr>
              <a:xfrm rot="20664574">
                <a:off x="7448876" y="2797086"/>
                <a:ext cx="1022103" cy="892936"/>
              </a:xfrm>
              <a:prstGeom prst="ellipse">
                <a:avLst/>
              </a:prstGeom>
            </p:spPr>
          </p:pic>
          <p:pic>
            <p:nvPicPr>
              <p:cNvPr id="36" name="Picture 35" descr="A picture containing mirror&#10;&#10;Description automatically generated">
                <a:extLst>
                  <a:ext uri="{FF2B5EF4-FFF2-40B4-BE49-F238E27FC236}">
                    <a16:creationId xmlns:a16="http://schemas.microsoft.com/office/drawing/2014/main" xmlns="" id="{440B1BF7-E972-0341-A68F-7C3FC930CB0D}"/>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7277483" y="3602646"/>
                <a:ext cx="676884" cy="576072"/>
              </a:xfrm>
              <a:prstGeom prst="rect">
                <a:avLst/>
              </a:prstGeom>
            </p:spPr>
          </p:pic>
        </p:grpSp>
        <p:sp>
          <p:nvSpPr>
            <p:cNvPr id="43" name="Triangle 42">
              <a:extLst>
                <a:ext uri="{FF2B5EF4-FFF2-40B4-BE49-F238E27FC236}">
                  <a16:creationId xmlns:a16="http://schemas.microsoft.com/office/drawing/2014/main" xmlns="" id="{A7E1E028-3B83-474B-808C-2646F9618954}"/>
                </a:ext>
              </a:extLst>
            </p:cNvPr>
            <p:cNvSpPr/>
            <p:nvPr/>
          </p:nvSpPr>
          <p:spPr>
            <a:xfrm>
              <a:off x="6053483" y="4325650"/>
              <a:ext cx="774852" cy="5615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xmlns="" id="{2E2107F7-E1B3-ED4F-9FF9-021D40FFBBAB}"/>
                </a:ext>
              </a:extLst>
            </p:cNvPr>
            <p:cNvCxnSpPr>
              <a:cxnSpLocks/>
            </p:cNvCxnSpPr>
            <p:nvPr/>
          </p:nvCxnSpPr>
          <p:spPr>
            <a:xfrm flipH="1">
              <a:off x="5969758" y="2034093"/>
              <a:ext cx="575430" cy="6472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E83A734A-E759-FE4C-AEB9-2873FF29864F}"/>
                </a:ext>
              </a:extLst>
            </p:cNvPr>
            <p:cNvCxnSpPr>
              <a:cxnSpLocks/>
            </p:cNvCxnSpPr>
            <p:nvPr/>
          </p:nvCxnSpPr>
          <p:spPr>
            <a:xfrm>
              <a:off x="6545188" y="2034093"/>
              <a:ext cx="604234" cy="6472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Content Placeholder 5">
            <a:extLst>
              <a:ext uri="{FF2B5EF4-FFF2-40B4-BE49-F238E27FC236}">
                <a16:creationId xmlns:a16="http://schemas.microsoft.com/office/drawing/2014/main" xmlns="" id="{165C71B1-7D51-DF4B-AD21-08C8DA33813F}"/>
              </a:ext>
            </a:extLst>
          </p:cNvPr>
          <p:cNvSpPr txBox="1">
            <a:spLocks/>
          </p:cNvSpPr>
          <p:nvPr/>
        </p:nvSpPr>
        <p:spPr>
          <a:xfrm>
            <a:off x="91540" y="6518265"/>
            <a:ext cx="2799550" cy="392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Cornelius et al. 2017; </a:t>
            </a:r>
            <a:r>
              <a:rPr lang="en-US" sz="1200" dirty="0" err="1"/>
              <a:t>Nordling</a:t>
            </a:r>
            <a:r>
              <a:rPr lang="en-US" sz="1200" dirty="0"/>
              <a:t> et al. 1998</a:t>
            </a:r>
          </a:p>
        </p:txBody>
      </p:sp>
      <p:sp>
        <p:nvSpPr>
          <p:cNvPr id="2" name="Slide Number Placeholder 1"/>
          <p:cNvSpPr>
            <a:spLocks noGrp="1"/>
          </p:cNvSpPr>
          <p:nvPr>
            <p:ph type="sldNum" sz="quarter" idx="12"/>
          </p:nvPr>
        </p:nvSpPr>
        <p:spPr/>
        <p:txBody>
          <a:bodyPr/>
          <a:lstStyle/>
          <a:p>
            <a:fld id="{2D98668A-EBB1-BA4C-96AF-3A37A5CC367B}" type="slidenum">
              <a:rPr lang="en-US" smtClean="0"/>
              <a:t>4</a:t>
            </a:fld>
            <a:endParaRPr lang="en-US"/>
          </a:p>
        </p:txBody>
      </p:sp>
    </p:spTree>
    <p:extLst>
      <p:ext uri="{BB962C8B-B14F-4D97-AF65-F5344CB8AC3E}">
        <p14:creationId xmlns:p14="http://schemas.microsoft.com/office/powerpoint/2010/main" val="256880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F4F2FC05-7D27-410F-BDA9-ADF483136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xmlns="" id="{9080D120-BD54-46E1-BA37-82F5E8089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79" y="633619"/>
            <a:ext cx="409336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B0096BD1-655C-DD44-80D3-434788226810}"/>
              </a:ext>
            </a:extLst>
          </p:cNvPr>
          <p:cNvSpPr>
            <a:spLocks noGrp="1"/>
          </p:cNvSpPr>
          <p:nvPr>
            <p:ph type="title"/>
          </p:nvPr>
        </p:nvSpPr>
        <p:spPr>
          <a:xfrm>
            <a:off x="628648" y="895279"/>
            <a:ext cx="3807613" cy="1106424"/>
          </a:xfrm>
        </p:spPr>
        <p:txBody>
          <a:bodyPr vert="horz" lIns="91440" tIns="45720" rIns="91440" bIns="45720" rtlCol="0" anchor="ctr">
            <a:noAutofit/>
          </a:bodyPr>
          <a:lstStyle/>
          <a:p>
            <a:r>
              <a:rPr lang="en-US" sz="3200" kern="1200" dirty="0" smtClean="0">
                <a:solidFill>
                  <a:schemeClr val="tx1"/>
                </a:solidFill>
                <a:latin typeface="+mj-lt"/>
                <a:ea typeface="+mj-ea"/>
                <a:cs typeface="+mj-cs"/>
              </a:rPr>
              <a:t>Part III: </a:t>
            </a:r>
            <a:r>
              <a:rPr lang="en-US" sz="3200" kern="1200" dirty="0">
                <a:solidFill>
                  <a:schemeClr val="tx1"/>
                </a:solidFill>
                <a:latin typeface="+mj-lt"/>
                <a:ea typeface="+mj-ea"/>
                <a:cs typeface="+mj-cs"/>
              </a:rPr>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Implications for </a:t>
            </a:r>
            <a:r>
              <a:rPr lang="en-US" sz="3200" kern="1200" dirty="0" smtClean="0">
                <a:solidFill>
                  <a:schemeClr val="tx1"/>
                </a:solidFill>
                <a:latin typeface="+mj-lt"/>
                <a:ea typeface="+mj-ea"/>
                <a:cs typeface="+mj-cs"/>
              </a:rPr>
              <a:t>Disease </a:t>
            </a:r>
            <a:r>
              <a:rPr lang="en-US" sz="3200" dirty="0"/>
              <a:t>S</a:t>
            </a:r>
            <a:r>
              <a:rPr lang="en-US" sz="3200" kern="1200" dirty="0" smtClean="0">
                <a:solidFill>
                  <a:schemeClr val="tx1"/>
                </a:solidFill>
                <a:latin typeface="+mj-lt"/>
                <a:ea typeface="+mj-ea"/>
                <a:cs typeface="+mj-cs"/>
              </a:rPr>
              <a:t>usceptibility</a:t>
            </a:r>
            <a:endParaRPr lang="en-US" sz="3200" kern="1200" dirty="0">
              <a:solidFill>
                <a:schemeClr val="tx1"/>
              </a:solidFill>
              <a:latin typeface="+mj-lt"/>
              <a:ea typeface="+mj-ea"/>
              <a:cs typeface="+mj-cs"/>
            </a:endParaRPr>
          </a:p>
        </p:txBody>
      </p:sp>
      <p:sp>
        <p:nvSpPr>
          <p:cNvPr id="52" name="Rectangle 51">
            <a:extLst>
              <a:ext uri="{FF2B5EF4-FFF2-40B4-BE49-F238E27FC236}">
                <a16:creationId xmlns:a16="http://schemas.microsoft.com/office/drawing/2014/main" xmlns="" id="{81D83946-74FA-498A-AC80-9926F041B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xmlns="" id="{5060D983-8B52-443A-8183-2A1DE0561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2" y="2185416"/>
            <a:ext cx="3334863"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287CC926-032D-0F4F-A780-F946A8D771CF}"/>
              </a:ext>
            </a:extLst>
          </p:cNvPr>
          <p:cNvSpPr>
            <a:spLocks noGrp="1"/>
          </p:cNvSpPr>
          <p:nvPr>
            <p:ph sz="half" idx="1"/>
          </p:nvPr>
        </p:nvSpPr>
        <p:spPr>
          <a:xfrm>
            <a:off x="630934" y="2368296"/>
            <a:ext cx="3455289" cy="3502152"/>
          </a:xfrm>
        </p:spPr>
        <p:txBody>
          <a:bodyPr vert="horz" lIns="91440" tIns="45720" rIns="91440" bIns="45720" rtlCol="0">
            <a:normAutofit/>
          </a:bodyPr>
          <a:lstStyle/>
          <a:p>
            <a:r>
              <a:rPr lang="en-US" sz="2000" dirty="0"/>
              <a:t>Learn to evaluate and interpret real-life data</a:t>
            </a:r>
          </a:p>
          <a:p>
            <a:r>
              <a:rPr lang="en-US" sz="2000" dirty="0"/>
              <a:t>Concepts to focus on:</a:t>
            </a:r>
          </a:p>
          <a:p>
            <a:pPr lvl="1"/>
            <a:r>
              <a:rPr lang="en-US" sz="2000" dirty="0"/>
              <a:t>Evaluate how resource availability and trade-offs might impact disease susceptibility</a:t>
            </a:r>
          </a:p>
          <a:p>
            <a:pPr lvl="1"/>
            <a:endParaRPr lang="en-US" sz="2000" dirty="0"/>
          </a:p>
        </p:txBody>
      </p:sp>
      <p:pic>
        <p:nvPicPr>
          <p:cNvPr id="12" name="Picture 11" descr="A close up of a bird&#10;&#10;Description automatically generated">
            <a:extLst>
              <a:ext uri="{FF2B5EF4-FFF2-40B4-BE49-F238E27FC236}">
                <a16:creationId xmlns:a16="http://schemas.microsoft.com/office/drawing/2014/main" xmlns="" id="{DD1150D4-7142-8243-8636-1AF0FDC84346}"/>
              </a:ext>
            </a:extLst>
          </p:cNvPr>
          <p:cNvPicPr>
            <a:picLocks/>
          </p:cNvPicPr>
          <p:nvPr/>
        </p:nvPicPr>
        <p:blipFill rotWithShape="1">
          <a:blip r:embed="rId3">
            <a:extLst>
              <a:ext uri="{28A0092B-C50C-407E-A947-70E740481C1C}">
                <a14:useLocalDpi xmlns:a14="http://schemas.microsoft.com/office/drawing/2010/main" val="0"/>
              </a:ext>
            </a:extLst>
          </a:blip>
          <a:srcRect t="4033" r="-1" b="-1"/>
          <a:stretch/>
        </p:blipFill>
        <p:spPr>
          <a:xfrm>
            <a:off x="4743442" y="1596071"/>
            <a:ext cx="4093363" cy="3337561"/>
          </a:xfrm>
          <a:prstGeom prst="rect">
            <a:avLst/>
          </a:prstGeom>
        </p:spPr>
      </p:pic>
      <p:sp>
        <p:nvSpPr>
          <p:cNvPr id="30" name="Content Placeholder 5">
            <a:extLst>
              <a:ext uri="{FF2B5EF4-FFF2-40B4-BE49-F238E27FC236}">
                <a16:creationId xmlns:a16="http://schemas.microsoft.com/office/drawing/2014/main" xmlns="" id="{D2797B31-98B7-1040-A436-77BE6A26B5D3}"/>
              </a:ext>
            </a:extLst>
          </p:cNvPr>
          <p:cNvSpPr txBox="1">
            <a:spLocks/>
          </p:cNvSpPr>
          <p:nvPr/>
        </p:nvSpPr>
        <p:spPr>
          <a:xfrm>
            <a:off x="91539" y="6398666"/>
            <a:ext cx="3184095" cy="392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Demas et al. 1997; Hudson et al. 1998; Martínez-Padilla et al. 2013 </a:t>
            </a:r>
          </a:p>
        </p:txBody>
      </p:sp>
      <p:sp>
        <p:nvSpPr>
          <p:cNvPr id="2" name="Slide Number Placeholder 1"/>
          <p:cNvSpPr>
            <a:spLocks noGrp="1"/>
          </p:cNvSpPr>
          <p:nvPr>
            <p:ph type="sldNum" sz="quarter" idx="12"/>
          </p:nvPr>
        </p:nvSpPr>
        <p:spPr/>
        <p:txBody>
          <a:bodyPr/>
          <a:lstStyle/>
          <a:p>
            <a:fld id="{2D98668A-EBB1-BA4C-96AF-3A37A5CC367B}" type="slidenum">
              <a:rPr lang="en-US" smtClean="0"/>
              <a:t>5</a:t>
            </a:fld>
            <a:endParaRPr lang="en-US"/>
          </a:p>
        </p:txBody>
      </p:sp>
    </p:spTree>
    <p:extLst>
      <p:ext uri="{BB962C8B-B14F-4D97-AF65-F5344CB8AC3E}">
        <p14:creationId xmlns:p14="http://schemas.microsoft.com/office/powerpoint/2010/main" val="90788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descr="Grasshopper">
            <a:extLst>
              <a:ext uri="{FF2B5EF4-FFF2-40B4-BE49-F238E27FC236}">
                <a16:creationId xmlns:a16="http://schemas.microsoft.com/office/drawing/2014/main" xmlns="" id="{AF2A860B-6D17-D04D-AF04-E57578913F1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87539" y="1196227"/>
            <a:ext cx="686013" cy="686013"/>
          </a:xfrm>
          <a:prstGeom prst="rect">
            <a:avLst/>
          </a:prstGeom>
        </p:spPr>
      </p:pic>
      <p:pic>
        <p:nvPicPr>
          <p:cNvPr id="36" name="Graphic 35" descr="Ladybug">
            <a:extLst>
              <a:ext uri="{FF2B5EF4-FFF2-40B4-BE49-F238E27FC236}">
                <a16:creationId xmlns:a16="http://schemas.microsoft.com/office/drawing/2014/main" xmlns="" id="{C69FCCBF-C59A-AB45-85ED-48D2BA5FB40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21587" y="1267667"/>
            <a:ext cx="633438" cy="633438"/>
          </a:xfrm>
          <a:prstGeom prst="rect">
            <a:avLst/>
          </a:prstGeom>
        </p:spPr>
      </p:pic>
      <p:pic>
        <p:nvPicPr>
          <p:cNvPr id="37" name="Graphic 36" descr="Acorn">
            <a:extLst>
              <a:ext uri="{FF2B5EF4-FFF2-40B4-BE49-F238E27FC236}">
                <a16:creationId xmlns:a16="http://schemas.microsoft.com/office/drawing/2014/main" xmlns="" id="{1BA55CA0-9D1E-D144-91BD-707135C2B1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21587" y="2149097"/>
            <a:ext cx="633438" cy="633438"/>
          </a:xfrm>
          <a:prstGeom prst="rect">
            <a:avLst/>
          </a:prstGeom>
        </p:spPr>
      </p:pic>
      <p:pic>
        <p:nvPicPr>
          <p:cNvPr id="40" name="Graphic 39" descr="Leaf">
            <a:extLst>
              <a:ext uri="{FF2B5EF4-FFF2-40B4-BE49-F238E27FC236}">
                <a16:creationId xmlns:a16="http://schemas.microsoft.com/office/drawing/2014/main" xmlns="" id="{53A916FB-DDD8-BF4B-9056-F6F2B5A82A9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056789" y="2181940"/>
            <a:ext cx="559700" cy="559700"/>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96311" y="1140286"/>
            <a:ext cx="2154954" cy="2114549"/>
          </a:xfrm>
          <a:prstGeom prst="rect">
            <a:avLst/>
          </a:prstGeom>
        </p:spPr>
      </p:pic>
      <p:sp>
        <p:nvSpPr>
          <p:cNvPr id="15" name="Left Brace 14"/>
          <p:cNvSpPr/>
          <p:nvPr/>
        </p:nvSpPr>
        <p:spPr>
          <a:xfrm rot="5400000">
            <a:off x="4401202" y="2504504"/>
            <a:ext cx="771528" cy="2786062"/>
          </a:xfrm>
          <a:prstGeom prst="leftBrace">
            <a:avLst>
              <a:gd name="adj1" fmla="val 8333"/>
              <a:gd name="adj2" fmla="val 510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Arrow 17"/>
          <p:cNvSpPr/>
          <p:nvPr/>
        </p:nvSpPr>
        <p:spPr>
          <a:xfrm rot="20256566">
            <a:off x="2903482" y="1728652"/>
            <a:ext cx="809135" cy="2051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76356" y="4354964"/>
            <a:ext cx="2063385" cy="369332"/>
          </a:xfrm>
          <a:prstGeom prst="rect">
            <a:avLst/>
          </a:prstGeom>
          <a:noFill/>
        </p:spPr>
        <p:txBody>
          <a:bodyPr wrap="none" rtlCol="0">
            <a:spAutoFit/>
          </a:bodyPr>
          <a:lstStyle/>
          <a:p>
            <a:r>
              <a:rPr lang="en-US" dirty="0"/>
              <a:t>Basal metabolic rate</a:t>
            </a:r>
          </a:p>
        </p:txBody>
      </p:sp>
      <p:sp>
        <p:nvSpPr>
          <p:cNvPr id="20" name="TextBox 19"/>
          <p:cNvSpPr txBox="1"/>
          <p:nvPr/>
        </p:nvSpPr>
        <p:spPr>
          <a:xfrm>
            <a:off x="2335583" y="5229383"/>
            <a:ext cx="1876026" cy="369332"/>
          </a:xfrm>
          <a:prstGeom prst="rect">
            <a:avLst/>
          </a:prstGeom>
          <a:noFill/>
        </p:spPr>
        <p:txBody>
          <a:bodyPr wrap="none" rtlCol="0">
            <a:spAutoFit/>
          </a:bodyPr>
          <a:lstStyle/>
          <a:p>
            <a:r>
              <a:rPr lang="en-US" dirty="0"/>
              <a:t>Thermoregulation</a:t>
            </a:r>
          </a:p>
        </p:txBody>
      </p:sp>
      <p:sp>
        <p:nvSpPr>
          <p:cNvPr id="21" name="TextBox 20"/>
          <p:cNvSpPr txBox="1"/>
          <p:nvPr/>
        </p:nvSpPr>
        <p:spPr>
          <a:xfrm>
            <a:off x="2420012" y="4800171"/>
            <a:ext cx="1761572" cy="369332"/>
          </a:xfrm>
          <a:prstGeom prst="rect">
            <a:avLst/>
          </a:prstGeom>
          <a:noFill/>
        </p:spPr>
        <p:txBody>
          <a:bodyPr wrap="none" rtlCol="0">
            <a:spAutoFit/>
          </a:bodyPr>
          <a:lstStyle/>
          <a:p>
            <a:r>
              <a:rPr lang="en-US" dirty="0"/>
              <a:t>Immune function</a:t>
            </a:r>
          </a:p>
        </p:txBody>
      </p:sp>
      <p:sp>
        <p:nvSpPr>
          <p:cNvPr id="23" name="TextBox 22"/>
          <p:cNvSpPr txBox="1"/>
          <p:nvPr/>
        </p:nvSpPr>
        <p:spPr>
          <a:xfrm>
            <a:off x="5542546" y="5257750"/>
            <a:ext cx="1274901" cy="369332"/>
          </a:xfrm>
          <a:prstGeom prst="rect">
            <a:avLst/>
          </a:prstGeom>
          <a:noFill/>
        </p:spPr>
        <p:txBody>
          <a:bodyPr wrap="none" rtlCol="0">
            <a:spAutoFit/>
          </a:bodyPr>
          <a:lstStyle/>
          <a:p>
            <a:r>
              <a:rPr lang="en-US"/>
              <a:t>Lipid stores</a:t>
            </a:r>
            <a:endParaRPr lang="en-US" dirty="0"/>
          </a:p>
        </p:txBody>
      </p:sp>
      <p:sp>
        <p:nvSpPr>
          <p:cNvPr id="24" name="TextBox 23"/>
          <p:cNvSpPr txBox="1"/>
          <p:nvPr/>
        </p:nvSpPr>
        <p:spPr>
          <a:xfrm>
            <a:off x="2115478" y="5692827"/>
            <a:ext cx="2385140" cy="369332"/>
          </a:xfrm>
          <a:prstGeom prst="rect">
            <a:avLst/>
          </a:prstGeom>
          <a:noFill/>
        </p:spPr>
        <p:txBody>
          <a:bodyPr wrap="none" rtlCol="0">
            <a:spAutoFit/>
          </a:bodyPr>
          <a:lstStyle/>
          <a:p>
            <a:r>
              <a:rPr lang="en-US" dirty="0"/>
              <a:t>Energetic costs of flying</a:t>
            </a:r>
          </a:p>
        </p:txBody>
      </p:sp>
      <p:pic>
        <p:nvPicPr>
          <p:cNvPr id="25" name="Picture 24" descr="C:\Users\Emily\AppData\Local\Microsoft\Windows\Temporary Internet Files\Content.IE5\8TR6FRAL\ttB3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0075" y="793673"/>
            <a:ext cx="1159203" cy="11592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Emily\AppData\Local\Microsoft\Windows\Temporary Internet Files\Content.IE5\Q7Z6567L\Snow_Weather_XL[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9256" y="1185104"/>
            <a:ext cx="1227799" cy="122779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422868" y="4394820"/>
            <a:ext cx="1466363" cy="369332"/>
          </a:xfrm>
          <a:prstGeom prst="rect">
            <a:avLst/>
          </a:prstGeom>
          <a:noFill/>
        </p:spPr>
        <p:txBody>
          <a:bodyPr wrap="none" rtlCol="0">
            <a:spAutoFit/>
          </a:bodyPr>
          <a:lstStyle/>
          <a:p>
            <a:r>
              <a:rPr lang="en-US" dirty="0"/>
              <a:t>Reproduction</a:t>
            </a:r>
          </a:p>
        </p:txBody>
      </p:sp>
      <p:sp>
        <p:nvSpPr>
          <p:cNvPr id="28" name="TextBox 27"/>
          <p:cNvSpPr txBox="1"/>
          <p:nvPr/>
        </p:nvSpPr>
        <p:spPr>
          <a:xfrm>
            <a:off x="5688413" y="4814459"/>
            <a:ext cx="925703" cy="369332"/>
          </a:xfrm>
          <a:prstGeom prst="rect">
            <a:avLst/>
          </a:prstGeom>
          <a:noFill/>
        </p:spPr>
        <p:txBody>
          <a:bodyPr wrap="none" rtlCol="0">
            <a:spAutoFit/>
          </a:bodyPr>
          <a:lstStyle/>
          <a:p>
            <a:r>
              <a:rPr lang="en-US" dirty="0"/>
              <a:t>Growth</a:t>
            </a:r>
          </a:p>
        </p:txBody>
      </p:sp>
      <p:grpSp>
        <p:nvGrpSpPr>
          <p:cNvPr id="34" name="Group 33"/>
          <p:cNvGrpSpPr/>
          <p:nvPr/>
        </p:nvGrpSpPr>
        <p:grpSpPr>
          <a:xfrm>
            <a:off x="1758194" y="1588427"/>
            <a:ext cx="672352" cy="749169"/>
            <a:chOff x="2191163" y="1576853"/>
            <a:chExt cx="672352" cy="749169"/>
          </a:xfrm>
        </p:grpSpPr>
        <p:cxnSp>
          <p:nvCxnSpPr>
            <p:cNvPr id="30" name="Straight Connector 29"/>
            <p:cNvCxnSpPr/>
            <p:nvPr/>
          </p:nvCxnSpPr>
          <p:spPr>
            <a:xfrm flipV="1">
              <a:off x="2195086" y="1576853"/>
              <a:ext cx="668429" cy="7491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91163" y="1576853"/>
              <a:ext cx="672352" cy="7491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825426" y="1613053"/>
            <a:ext cx="627980" cy="769441"/>
          </a:xfrm>
          <a:prstGeom prst="rect">
            <a:avLst/>
          </a:prstGeom>
          <a:noFill/>
        </p:spPr>
        <p:txBody>
          <a:bodyPr wrap="square" rtlCol="0">
            <a:spAutoFit/>
          </a:bodyPr>
          <a:lstStyle/>
          <a:p>
            <a:r>
              <a:rPr lang="en-US" sz="4400" dirty="0">
                <a:solidFill>
                  <a:srgbClr val="FF0000"/>
                </a:solidFill>
                <a:latin typeface="Arial Black" panose="020B0A04020102020204" pitchFamily="34" charset="0"/>
              </a:rPr>
              <a:t>?</a:t>
            </a:r>
          </a:p>
        </p:txBody>
      </p:sp>
      <p:sp>
        <p:nvSpPr>
          <p:cNvPr id="33" name="Lightning Bolt 32"/>
          <p:cNvSpPr/>
          <p:nvPr/>
        </p:nvSpPr>
        <p:spPr>
          <a:xfrm rot="183389" flipH="1">
            <a:off x="7429764" y="981758"/>
            <a:ext cx="528814" cy="783031"/>
          </a:xfrm>
          <a:prstGeom prst="lightningBol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18059" y="5257651"/>
            <a:ext cx="1666410" cy="385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153417" y="4848989"/>
            <a:ext cx="240358" cy="278147"/>
            <a:chOff x="2191163" y="1576853"/>
            <a:chExt cx="672352" cy="749169"/>
          </a:xfrm>
        </p:grpSpPr>
        <p:cxnSp>
          <p:nvCxnSpPr>
            <p:cNvPr id="38" name="Straight Connector 37"/>
            <p:cNvCxnSpPr/>
            <p:nvPr/>
          </p:nvCxnSpPr>
          <p:spPr>
            <a:xfrm flipV="1">
              <a:off x="2195086" y="1576853"/>
              <a:ext cx="668429" cy="7491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91163" y="1576853"/>
              <a:ext cx="672352" cy="7491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Title 4">
            <a:extLst>
              <a:ext uri="{FF2B5EF4-FFF2-40B4-BE49-F238E27FC236}">
                <a16:creationId xmlns:a16="http://schemas.microsoft.com/office/drawing/2014/main" xmlns="" id="{6B8FF454-8AFD-F44D-A537-9CF159BA9701}"/>
              </a:ext>
            </a:extLst>
          </p:cNvPr>
          <p:cNvSpPr txBox="1">
            <a:spLocks/>
          </p:cNvSpPr>
          <p:nvPr/>
        </p:nvSpPr>
        <p:spPr>
          <a:xfrm>
            <a:off x="182868" y="-738238"/>
            <a:ext cx="3538328" cy="16451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Summary</a:t>
            </a:r>
          </a:p>
        </p:txBody>
      </p:sp>
      <p:sp>
        <p:nvSpPr>
          <p:cNvPr id="43" name="Right Arrow 42">
            <a:extLst>
              <a:ext uri="{FF2B5EF4-FFF2-40B4-BE49-F238E27FC236}">
                <a16:creationId xmlns:a16="http://schemas.microsoft.com/office/drawing/2014/main" xmlns="" id="{F3077755-07F3-0A4F-AF18-B11CDCCDE03C}"/>
              </a:ext>
            </a:extLst>
          </p:cNvPr>
          <p:cNvSpPr/>
          <p:nvPr/>
        </p:nvSpPr>
        <p:spPr>
          <a:xfrm>
            <a:off x="7215189" y="4848988"/>
            <a:ext cx="401258" cy="19695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12392206-CBC0-E948-9CD9-06E50DD3C2F4}"/>
              </a:ext>
            </a:extLst>
          </p:cNvPr>
          <p:cNvSpPr txBox="1"/>
          <p:nvPr/>
        </p:nvSpPr>
        <p:spPr>
          <a:xfrm>
            <a:off x="7704811" y="4773743"/>
            <a:ext cx="1008609" cy="369332"/>
          </a:xfrm>
          <a:prstGeom prst="rect">
            <a:avLst/>
          </a:prstGeom>
          <a:noFill/>
        </p:spPr>
        <p:txBody>
          <a:bodyPr wrap="none" rtlCol="0">
            <a:spAutoFit/>
          </a:bodyPr>
          <a:lstStyle/>
          <a:p>
            <a:r>
              <a:rPr lang="en-US" dirty="0"/>
              <a:t>Disease?</a:t>
            </a:r>
          </a:p>
        </p:txBody>
      </p:sp>
      <p:sp>
        <p:nvSpPr>
          <p:cNvPr id="2" name="Slide Number Placeholder 1"/>
          <p:cNvSpPr>
            <a:spLocks noGrp="1"/>
          </p:cNvSpPr>
          <p:nvPr>
            <p:ph type="sldNum" sz="quarter" idx="12"/>
          </p:nvPr>
        </p:nvSpPr>
        <p:spPr/>
        <p:txBody>
          <a:bodyPr/>
          <a:lstStyle/>
          <a:p>
            <a:fld id="{2D98668A-EBB1-BA4C-96AF-3A37A5CC367B}" type="slidenum">
              <a:rPr lang="en-US" smtClean="0"/>
              <a:t>6</a:t>
            </a:fld>
            <a:endParaRPr lang="en-US"/>
          </a:p>
        </p:txBody>
      </p:sp>
    </p:spTree>
    <p:extLst>
      <p:ext uri="{BB962C8B-B14F-4D97-AF65-F5344CB8AC3E}">
        <p14:creationId xmlns:p14="http://schemas.microsoft.com/office/powerpoint/2010/main" val="2193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1" grpId="0"/>
      <p:bldP spid="23" grpId="0"/>
      <p:bldP spid="24" grpId="0"/>
      <p:bldP spid="27" grpId="0"/>
      <p:bldP spid="28" grpId="0"/>
      <p:bldP spid="32" grpId="0"/>
      <p:bldP spid="33" grpId="0" animBg="1"/>
      <p:bldP spid="41" grpId="0" animBg="1"/>
      <p:bldP spid="43"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1D440-5674-0A48-A8D3-8B33DFA852E5}"/>
              </a:ext>
            </a:extLst>
          </p:cNvPr>
          <p:cNvSpPr>
            <a:spLocks noGrp="1"/>
          </p:cNvSpPr>
          <p:nvPr>
            <p:ph type="title" idx="4294967295"/>
          </p:nvPr>
        </p:nvSpPr>
        <p:spPr>
          <a:xfrm>
            <a:off x="446474" y="318407"/>
            <a:ext cx="7880350" cy="1127125"/>
          </a:xfrm>
        </p:spPr>
        <p:txBody>
          <a:bodyPr anchor="b">
            <a:normAutofit/>
          </a:bodyPr>
          <a:lstStyle/>
          <a:p>
            <a:r>
              <a:rPr lang="en-US" dirty="0"/>
              <a:t>Credits and </a:t>
            </a:r>
            <a:r>
              <a:rPr lang="en-US" dirty="0" smtClean="0"/>
              <a:t>References</a:t>
            </a:r>
            <a:endParaRPr lang="en-US" dirty="0"/>
          </a:p>
        </p:txBody>
      </p:sp>
      <p:sp>
        <p:nvSpPr>
          <p:cNvPr id="3" name="Content Placeholder 2">
            <a:extLst>
              <a:ext uri="{FF2B5EF4-FFF2-40B4-BE49-F238E27FC236}">
                <a16:creationId xmlns:a16="http://schemas.microsoft.com/office/drawing/2014/main" xmlns="" id="{4C70B8BD-346D-B84D-AFAC-7197192B148A}"/>
              </a:ext>
            </a:extLst>
          </p:cNvPr>
          <p:cNvSpPr>
            <a:spLocks noGrp="1"/>
          </p:cNvSpPr>
          <p:nvPr>
            <p:ph idx="4294967295"/>
          </p:nvPr>
        </p:nvSpPr>
        <p:spPr>
          <a:xfrm>
            <a:off x="254062" y="1733368"/>
            <a:ext cx="8709029" cy="2905125"/>
          </a:xfrm>
        </p:spPr>
        <p:txBody>
          <a:bodyPr>
            <a:noAutofit/>
          </a:bodyPr>
          <a:lstStyle/>
          <a:p>
            <a:r>
              <a:rPr lang="en-US" sz="1600" dirty="0"/>
              <a:t>Photos</a:t>
            </a:r>
          </a:p>
          <a:p>
            <a:pPr lvl="1"/>
            <a:r>
              <a:rPr lang="en-US" sz="1600" dirty="0" smtClean="0"/>
              <a:t>Part I: </a:t>
            </a:r>
            <a:r>
              <a:rPr lang="en-US" sz="1600" dirty="0"/>
              <a:t>Audrey </a:t>
            </a:r>
            <a:r>
              <a:rPr lang="en-US" sz="1600" dirty="0" err="1"/>
              <a:t>LePogam</a:t>
            </a:r>
            <a:r>
              <a:rPr lang="en-US" sz="1600" dirty="0"/>
              <a:t>, used with permission</a:t>
            </a:r>
          </a:p>
          <a:p>
            <a:pPr lvl="1"/>
            <a:r>
              <a:rPr lang="en-US" sz="1600" dirty="0" smtClean="0"/>
              <a:t>Part III: </a:t>
            </a:r>
            <a:r>
              <a:rPr lang="en-US" sz="1600" dirty="0"/>
              <a:t>Red grouse. Photo by Mark Hope available on </a:t>
            </a:r>
            <a:r>
              <a:rPr lang="en-US" sz="1600" u="sng" dirty="0">
                <a:hlinkClick r:id="rId3"/>
              </a:rPr>
              <a:t>FlickR</a:t>
            </a:r>
            <a:r>
              <a:rPr lang="en-US" sz="1600" dirty="0"/>
              <a:t>. Reproduced under a Creative Common license (CC-BY-NC-ND-2.0). </a:t>
            </a:r>
            <a:endParaRPr lang="en-US" sz="1600" dirty="0" smtClean="0"/>
          </a:p>
          <a:p>
            <a:r>
              <a:rPr lang="en-US" sz="1600" dirty="0" smtClean="0"/>
              <a:t>References</a:t>
            </a:r>
          </a:p>
          <a:p>
            <a:pPr lvl="1"/>
            <a:r>
              <a:rPr lang="en-US" sz="1600" dirty="0" smtClean="0"/>
              <a:t>Cornelius</a:t>
            </a:r>
            <a:r>
              <a:rPr lang="en-US" sz="1600" dirty="0"/>
              <a:t>, E.A., </a:t>
            </a:r>
            <a:r>
              <a:rPr lang="en-US" sz="1600" dirty="0" err="1"/>
              <a:t>Vézina</a:t>
            </a:r>
            <a:r>
              <a:rPr lang="en-US" sz="1600" dirty="0"/>
              <a:t>, F., </a:t>
            </a:r>
            <a:r>
              <a:rPr lang="en-US" sz="1600" dirty="0" err="1"/>
              <a:t>Regimbald</a:t>
            </a:r>
            <a:r>
              <a:rPr lang="en-US" sz="1600" dirty="0"/>
              <a:t>, L., Petit, M., Love, O.P. &amp; </a:t>
            </a:r>
            <a:r>
              <a:rPr lang="en-US" sz="1600" dirty="0" err="1"/>
              <a:t>Karasov</a:t>
            </a:r>
            <a:r>
              <a:rPr lang="en-US" sz="1600" dirty="0"/>
              <a:t>, W.H. (2017) Chickadees faced with unpredictable food increase fat reserves but certain components of their immune function decline. </a:t>
            </a:r>
            <a:r>
              <a:rPr lang="en-US" sz="1600" i="1" dirty="0"/>
              <a:t>Physiological and Biological Zoology, </a:t>
            </a:r>
            <a:r>
              <a:rPr lang="en-US" sz="1600" b="1" dirty="0"/>
              <a:t>90</a:t>
            </a:r>
            <a:r>
              <a:rPr lang="en-US" sz="1600" dirty="0"/>
              <a:t>, 190-200.</a:t>
            </a:r>
          </a:p>
          <a:p>
            <a:pPr lvl="1"/>
            <a:r>
              <a:rPr lang="en-US" sz="1600" dirty="0"/>
              <a:t>Demas, G.E., </a:t>
            </a:r>
            <a:r>
              <a:rPr lang="en-US" sz="1600" dirty="0" err="1"/>
              <a:t>Chefer</a:t>
            </a:r>
            <a:r>
              <a:rPr lang="en-US" sz="1600" dirty="0"/>
              <a:t>, V., Talan, M.I., &amp; Nelson, R.J. (1997) Metabolic costs of mounting an antigen-stimulated immune response in adult and aged C57BL/6J mice. </a:t>
            </a:r>
            <a:r>
              <a:rPr lang="en-US" sz="1600" i="1" dirty="0"/>
              <a:t>American Journal of Physiology- Regulatory, Integrative and Comparative Physiology</a:t>
            </a:r>
            <a:r>
              <a:rPr lang="en-US" sz="1600" dirty="0"/>
              <a:t>, </a:t>
            </a:r>
            <a:r>
              <a:rPr lang="en-US" sz="1600" b="1" dirty="0"/>
              <a:t>273</a:t>
            </a:r>
            <a:r>
              <a:rPr lang="en-US" sz="1600" dirty="0"/>
              <a:t>, R1631-R1637.</a:t>
            </a:r>
          </a:p>
          <a:p>
            <a:pPr lvl="1"/>
            <a:r>
              <a:rPr lang="en-US" sz="1600" dirty="0"/>
              <a:t>Hudson, P.J., Dobson, A.P. &amp; Newborn D. (1998) Prevention of population cycles by parasite removal. </a:t>
            </a:r>
            <a:r>
              <a:rPr lang="en-US" sz="1600" i="1" dirty="0"/>
              <a:t>Science</a:t>
            </a:r>
            <a:r>
              <a:rPr lang="en-US" sz="1600" dirty="0"/>
              <a:t>, </a:t>
            </a:r>
            <a:r>
              <a:rPr lang="en-US" sz="1600" b="1" dirty="0"/>
              <a:t>282</a:t>
            </a:r>
            <a:r>
              <a:rPr lang="en-US" sz="1600" dirty="0"/>
              <a:t>, 2256-2258</a:t>
            </a:r>
          </a:p>
          <a:p>
            <a:pPr lvl="1"/>
            <a:r>
              <a:rPr lang="en-US" sz="1600" dirty="0"/>
              <a:t>Martínez-Padilla, J., Redpath, S.M., </a:t>
            </a:r>
            <a:r>
              <a:rPr lang="en-US" sz="1600" dirty="0" err="1"/>
              <a:t>Zeineddine</a:t>
            </a:r>
            <a:r>
              <a:rPr lang="en-US" sz="1600" dirty="0"/>
              <a:t>, M. &amp; </a:t>
            </a:r>
            <a:r>
              <a:rPr lang="en-US" sz="1600" dirty="0" err="1"/>
              <a:t>Mougeot</a:t>
            </a:r>
            <a:r>
              <a:rPr lang="en-US" sz="1600" dirty="0"/>
              <a:t>, F. (2013) Insights into population ecology from long-term studies of red grouse </a:t>
            </a:r>
            <a:r>
              <a:rPr lang="en-US" sz="1600" i="1" dirty="0"/>
              <a:t>Lagopus </a:t>
            </a:r>
            <a:r>
              <a:rPr lang="en-US" sz="1600" i="1" dirty="0" err="1"/>
              <a:t>lagopus</a:t>
            </a:r>
            <a:r>
              <a:rPr lang="en-US" sz="1600" i="1" dirty="0"/>
              <a:t> </a:t>
            </a:r>
            <a:r>
              <a:rPr lang="en-US" sz="1600" i="1" dirty="0" err="1"/>
              <a:t>scoticus</a:t>
            </a:r>
            <a:r>
              <a:rPr lang="en-US" sz="1600" i="1" dirty="0"/>
              <a:t>.</a:t>
            </a:r>
            <a:r>
              <a:rPr lang="en-US" sz="1600" dirty="0"/>
              <a:t> </a:t>
            </a:r>
            <a:r>
              <a:rPr lang="en-US" sz="1600" i="1" dirty="0"/>
              <a:t>Journal of Animal Ecology</a:t>
            </a:r>
            <a:r>
              <a:rPr lang="en-US" sz="1600" dirty="0"/>
              <a:t>, </a:t>
            </a:r>
            <a:r>
              <a:rPr lang="en-US" sz="1600" b="1" dirty="0"/>
              <a:t>83</a:t>
            </a:r>
            <a:r>
              <a:rPr lang="en-US" sz="1600" dirty="0"/>
              <a:t>, 85-98.</a:t>
            </a:r>
          </a:p>
          <a:p>
            <a:pPr lvl="1"/>
            <a:r>
              <a:rPr lang="en-US" sz="1600" dirty="0" err="1"/>
              <a:t>Nordling</a:t>
            </a:r>
            <a:r>
              <a:rPr lang="en-US" sz="1600" dirty="0"/>
              <a:t>, D., Andersson, M., </a:t>
            </a:r>
            <a:r>
              <a:rPr lang="en-US" sz="1600" dirty="0" err="1"/>
              <a:t>Zohari</a:t>
            </a:r>
            <a:r>
              <a:rPr lang="en-US" sz="1600" dirty="0"/>
              <a:t>, S., &amp; Gustafsson, L. (1998) Reproductive effort reduces specific immune response and parasite resistance. </a:t>
            </a:r>
            <a:r>
              <a:rPr lang="en-US" sz="1600" i="1" dirty="0"/>
              <a:t>Proceedings of the Royal Society of London: B</a:t>
            </a:r>
            <a:r>
              <a:rPr lang="en-US" sz="1600" dirty="0"/>
              <a:t>, </a:t>
            </a:r>
            <a:r>
              <a:rPr lang="en-US" sz="1600" b="1" dirty="0"/>
              <a:t>265</a:t>
            </a:r>
            <a:r>
              <a:rPr lang="en-US" sz="1600" dirty="0"/>
              <a:t>, 1291-1298</a:t>
            </a:r>
            <a:r>
              <a:rPr lang="en-US" sz="1600" dirty="0" smtClean="0"/>
              <a:t>.</a:t>
            </a:r>
            <a:endParaRPr lang="en-US" sz="1600" dirty="0"/>
          </a:p>
          <a:p>
            <a:pPr lvl="1"/>
            <a:endParaRPr lang="en-US" sz="1600" dirty="0"/>
          </a:p>
          <a:p>
            <a:pPr lvl="1"/>
            <a:endParaRPr lang="en-US" sz="1600" dirty="0"/>
          </a:p>
          <a:p>
            <a:pPr lvl="1"/>
            <a:endParaRPr lang="en-US" sz="1600" dirty="0"/>
          </a:p>
        </p:txBody>
      </p:sp>
      <p:pic>
        <p:nvPicPr>
          <p:cNvPr id="7" name="Graphic 6" descr="Camera">
            <a:extLst>
              <a:ext uri="{FF2B5EF4-FFF2-40B4-BE49-F238E27FC236}">
                <a16:creationId xmlns:a16="http://schemas.microsoft.com/office/drawing/2014/main" xmlns="" id="{134F7ACB-F060-1B46-A681-07137101CE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51435" y="242664"/>
            <a:ext cx="1126227" cy="1126227"/>
          </a:xfrm>
          <a:prstGeom prst="rect">
            <a:avLst/>
          </a:prstGeom>
        </p:spPr>
      </p:pic>
      <p:pic>
        <p:nvPicPr>
          <p:cNvPr id="11" name="Graphic 10" descr="List">
            <a:extLst>
              <a:ext uri="{FF2B5EF4-FFF2-40B4-BE49-F238E27FC236}">
                <a16:creationId xmlns:a16="http://schemas.microsoft.com/office/drawing/2014/main" xmlns="" id="{8D0D3C1C-B939-FB49-A127-6FEE4FBD7AD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763710" y="280984"/>
            <a:ext cx="1126228" cy="1126228"/>
          </a:xfrm>
          <a:prstGeom prst="rect">
            <a:avLst/>
          </a:prstGeom>
        </p:spPr>
      </p:pic>
      <p:sp>
        <p:nvSpPr>
          <p:cNvPr id="27" name="Rectangle 26">
            <a:extLst>
              <a:ext uri="{FF2B5EF4-FFF2-40B4-BE49-F238E27FC236}">
                <a16:creationId xmlns:a16="http://schemas.microsoft.com/office/drawing/2014/main" xmlns="" id="{C61276B2-D4A2-6646-B581-A6142A43B820}"/>
              </a:ext>
            </a:extLst>
          </p:cNvPr>
          <p:cNvSpPr/>
          <p:nvPr/>
        </p:nvSpPr>
        <p:spPr>
          <a:xfrm rot="16200000">
            <a:off x="-83124" y="996657"/>
            <a:ext cx="528066" cy="14630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E9F28686-CD51-BC4A-9C87-B7183AFDEEE2}"/>
              </a:ext>
            </a:extLst>
          </p:cNvPr>
          <p:cNvCxnSpPr/>
          <p:nvPr/>
        </p:nvCxnSpPr>
        <p:spPr>
          <a:xfrm>
            <a:off x="567159" y="1632030"/>
            <a:ext cx="495396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D98668A-EBB1-BA4C-96AF-3A37A5CC367B}" type="slidenum">
              <a:rPr lang="en-US" smtClean="0"/>
              <a:t>7</a:t>
            </a:fld>
            <a:endParaRPr lang="en-US"/>
          </a:p>
        </p:txBody>
      </p:sp>
    </p:spTree>
    <p:extLst>
      <p:ext uri="{BB962C8B-B14F-4D97-AF65-F5344CB8AC3E}">
        <p14:creationId xmlns:p14="http://schemas.microsoft.com/office/powerpoint/2010/main" val="23745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1795</Words>
  <Application>Microsoft Office PowerPoint</Application>
  <PresentationFormat>On-screen Show (4:3)</PresentationFormat>
  <Paragraphs>133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 Delicate Balance:  Resource Allocation, Immunity, and Disease</vt:lpstr>
      <vt:lpstr>Overview</vt:lpstr>
      <vt:lpstr>Part I:  Why Are Resources Finite?</vt:lpstr>
      <vt:lpstr>Part II:  Resource Allocation Across Biological Systems</vt:lpstr>
      <vt:lpstr>Part III:  Implications for Disease Susceptibility</vt:lpstr>
      <vt:lpstr>PowerPoint Presentation</vt:lpstr>
      <vt:lpstr>Credits and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delicate balance: Resource allocation, immunity and disease</dc:title>
  <dc:creator>Ruhs, Emily</dc:creator>
  <cp:lastModifiedBy>Ky</cp:lastModifiedBy>
  <cp:revision>44</cp:revision>
  <dcterms:created xsi:type="dcterms:W3CDTF">2020-04-20T15:25:11Z</dcterms:created>
  <dcterms:modified xsi:type="dcterms:W3CDTF">2021-10-11T19:09:01Z</dcterms:modified>
</cp:coreProperties>
</file>