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310" r:id="rId3"/>
    <p:sldId id="294" r:id="rId4"/>
    <p:sldId id="317" r:id="rId5"/>
    <p:sldId id="265" r:id="rId6"/>
    <p:sldId id="266" r:id="rId7"/>
    <p:sldId id="285" r:id="rId8"/>
    <p:sldId id="307" r:id="rId9"/>
    <p:sldId id="318" r:id="rId10"/>
    <p:sldId id="272" r:id="rId11"/>
    <p:sldId id="308" r:id="rId12"/>
    <p:sldId id="309" r:id="rId13"/>
    <p:sldId id="283" r:id="rId14"/>
    <p:sldId id="305" r:id="rId15"/>
    <p:sldId id="306" r:id="rId16"/>
    <p:sldId id="311" r:id="rId17"/>
    <p:sldId id="319" r:id="rId18"/>
    <p:sldId id="312" r:id="rId19"/>
    <p:sldId id="313" r:id="rId20"/>
    <p:sldId id="314" r:id="rId21"/>
    <p:sldId id="315" r:id="rId22"/>
    <p:sldId id="316" r:id="rId23"/>
    <p:sldId id="321" r:id="rId24"/>
    <p:sldId id="32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9" autoAdjust="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Tischler\Local%20Settings\Temporary%20Internet%20Files\Content.Outlook\ELSNYJP3\graph%20figure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Tischler\Local%20Settings\Temporary%20Internet%20Files\Content.Outlook\ELSNYJP3\graph%20figure%2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Tischler\Local%20Settings\Temporary%20Internet%20Files\Content.Outlook\ELSNYJP3\graph%20figure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51618547681597"/>
          <c:y val="5.1400554097404488E-2"/>
          <c:w val="0.59444903762029899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</c:v>
                </c:pt>
              </c:strCache>
            </c:strRef>
          </c:tx>
          <c:spPr>
            <a:ln w="12700">
              <a:solidFill>
                <a:prstClr val="black"/>
              </a:solidFill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1">
                  <c:v>310</c:v>
                </c:pt>
                <c:pt idx="2">
                  <c:v>310</c:v>
                </c:pt>
                <c:pt idx="3">
                  <c:v>304</c:v>
                </c:pt>
                <c:pt idx="4">
                  <c:v>260</c:v>
                </c:pt>
                <c:pt idx="5">
                  <c:v>190</c:v>
                </c:pt>
                <c:pt idx="6">
                  <c:v>120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Genetically modified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1">
                  <c:v>309</c:v>
                </c:pt>
                <c:pt idx="2">
                  <c:v>310</c:v>
                </c:pt>
                <c:pt idx="3">
                  <c:v>308</c:v>
                </c:pt>
                <c:pt idx="4">
                  <c:v>305</c:v>
                </c:pt>
                <c:pt idx="5">
                  <c:v>298</c:v>
                </c:pt>
                <c:pt idx="6">
                  <c:v>250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9520"/>
        <c:axId val="69101440"/>
      </c:scatterChart>
      <c:valAx>
        <c:axId val="69099520"/>
        <c:scaling>
          <c:orientation val="minMax"/>
          <c:max val="5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Temperature of treatment (</a:t>
                </a:r>
                <a:r>
                  <a:rPr lang="en-US" sz="1100" baseline="30000"/>
                  <a:t>o</a:t>
                </a:r>
                <a:r>
                  <a:rPr lang="en-US" sz="1100"/>
                  <a:t>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101440"/>
        <c:crosses val="autoZero"/>
        <c:crossBetween val="midCat"/>
        <c:majorUnit val="5"/>
      </c:valAx>
      <c:valAx>
        <c:axId val="69101440"/>
        <c:scaling>
          <c:orientation val="minMax"/>
          <c:max val="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Oxygen-evolving activity of PSII </a:t>
                </a:r>
              </a:p>
              <a:p>
                <a:pPr>
                  <a:defRPr sz="1050"/>
                </a:pPr>
                <a:r>
                  <a:rPr lang="en-US" sz="1050"/>
                  <a:t>(</a:t>
                </a:r>
                <a:r>
                  <a:rPr lang="en-US" sz="1050">
                    <a:latin typeface="Symbol" pitchFamily="18" charset="2"/>
                  </a:rPr>
                  <a:t>m</a:t>
                </a:r>
                <a:r>
                  <a:rPr lang="en-US" sz="1050"/>
                  <a:t>mol O</a:t>
                </a:r>
                <a:r>
                  <a:rPr lang="en-US" sz="1050" baseline="-25000"/>
                  <a:t>2</a:t>
                </a:r>
                <a:r>
                  <a:rPr lang="en-US" sz="1050"/>
                  <a:t> </a:t>
                </a:r>
                <a:r>
                  <a:rPr lang="en-US" sz="1050">
                    <a:latin typeface="+mn-lt"/>
                  </a:rPr>
                  <a:t>m</a:t>
                </a:r>
                <a:r>
                  <a:rPr lang="en-US" sz="1050"/>
                  <a:t>g</a:t>
                </a:r>
                <a:r>
                  <a:rPr lang="en-US" sz="1050" baseline="30000"/>
                  <a:t>-1</a:t>
                </a:r>
                <a:r>
                  <a:rPr lang="en-US" sz="1050"/>
                  <a:t> Chl h</a:t>
                </a:r>
                <a:r>
                  <a:rPr lang="en-US" sz="1050" baseline="30000"/>
                  <a:t>-1</a:t>
                </a:r>
                <a:r>
                  <a:rPr lang="en-US" sz="1050"/>
                  <a:t>)</a:t>
                </a:r>
              </a:p>
            </c:rich>
          </c:tx>
          <c:layout>
            <c:manualLayout>
              <c:xMode val="edge"/>
              <c:yMode val="edge"/>
              <c:x val="3.5569335083114717E-2"/>
              <c:y val="8.79068241469817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099520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24737489063867016"/>
          <c:y val="0.48572725284339424"/>
          <c:w val="0.33983333333333332"/>
          <c:h val="0.1786636045494316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51618547681597"/>
          <c:y val="5.1400554097404488E-2"/>
          <c:w val="0.59444903762029888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</c:v>
                </c:pt>
              </c:strCache>
            </c:strRef>
          </c:tx>
          <c:spPr>
            <a:ln w="12700">
              <a:solidFill>
                <a:prstClr val="black"/>
              </a:solidFill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1">
                  <c:v>310</c:v>
                </c:pt>
                <c:pt idx="2">
                  <c:v>310</c:v>
                </c:pt>
                <c:pt idx="3">
                  <c:v>304</c:v>
                </c:pt>
                <c:pt idx="4">
                  <c:v>260</c:v>
                </c:pt>
                <c:pt idx="5">
                  <c:v>190</c:v>
                </c:pt>
                <c:pt idx="6">
                  <c:v>120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Genetically modified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1">
                  <c:v>309</c:v>
                </c:pt>
                <c:pt idx="2">
                  <c:v>310</c:v>
                </c:pt>
                <c:pt idx="3">
                  <c:v>308</c:v>
                </c:pt>
                <c:pt idx="4">
                  <c:v>305</c:v>
                </c:pt>
                <c:pt idx="5">
                  <c:v>298</c:v>
                </c:pt>
                <c:pt idx="6">
                  <c:v>250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4656"/>
        <c:axId val="30616576"/>
      </c:scatterChart>
      <c:valAx>
        <c:axId val="30614656"/>
        <c:scaling>
          <c:orientation val="minMax"/>
          <c:max val="5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Temperature of treatment (</a:t>
                </a:r>
                <a:r>
                  <a:rPr lang="en-US" sz="1100" baseline="30000"/>
                  <a:t>o</a:t>
                </a:r>
                <a:r>
                  <a:rPr lang="en-US" sz="1100"/>
                  <a:t>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616576"/>
        <c:crosses val="autoZero"/>
        <c:crossBetween val="midCat"/>
        <c:majorUnit val="5"/>
      </c:valAx>
      <c:valAx>
        <c:axId val="30616576"/>
        <c:scaling>
          <c:orientation val="minMax"/>
          <c:max val="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Oxygen-evolving activity of PSII </a:t>
                </a:r>
              </a:p>
              <a:p>
                <a:pPr>
                  <a:defRPr sz="1050"/>
                </a:pPr>
                <a:r>
                  <a:rPr lang="en-US" sz="1050"/>
                  <a:t>(</a:t>
                </a:r>
                <a:r>
                  <a:rPr lang="en-US" sz="1050">
                    <a:latin typeface="Symbol" pitchFamily="18" charset="2"/>
                  </a:rPr>
                  <a:t>m</a:t>
                </a:r>
                <a:r>
                  <a:rPr lang="en-US" sz="1050"/>
                  <a:t>mol O</a:t>
                </a:r>
                <a:r>
                  <a:rPr lang="en-US" sz="1050" baseline="-25000"/>
                  <a:t>2</a:t>
                </a:r>
                <a:r>
                  <a:rPr lang="en-US" sz="1050"/>
                  <a:t> </a:t>
                </a:r>
                <a:r>
                  <a:rPr lang="en-US" sz="1050">
                    <a:latin typeface="+mn-lt"/>
                  </a:rPr>
                  <a:t>m</a:t>
                </a:r>
                <a:r>
                  <a:rPr lang="en-US" sz="1050"/>
                  <a:t>g</a:t>
                </a:r>
                <a:r>
                  <a:rPr lang="en-US" sz="1050" baseline="30000"/>
                  <a:t>-1</a:t>
                </a:r>
                <a:r>
                  <a:rPr lang="en-US" sz="1050"/>
                  <a:t> Chl h</a:t>
                </a:r>
                <a:r>
                  <a:rPr lang="en-US" sz="1050" baseline="30000"/>
                  <a:t>-1</a:t>
                </a:r>
                <a:r>
                  <a:rPr lang="en-US" sz="1050"/>
                  <a:t>)</a:t>
                </a:r>
              </a:p>
            </c:rich>
          </c:tx>
          <c:layout>
            <c:manualLayout>
              <c:xMode val="edge"/>
              <c:yMode val="edge"/>
              <c:x val="3.5569335083114717E-2"/>
              <c:y val="8.79068241469817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614656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24737489063867016"/>
          <c:y val="0.48572725284339424"/>
          <c:w val="0.33983333333333332"/>
          <c:h val="0.1786636045494316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51618547681588"/>
          <c:y val="5.1400554097404488E-2"/>
          <c:w val="0.59444903762029866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</c:v>
                </c:pt>
              </c:strCache>
            </c:strRef>
          </c:tx>
          <c:spPr>
            <a:ln w="12700">
              <a:solidFill>
                <a:prstClr val="black"/>
              </a:solidFill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1">
                  <c:v>310</c:v>
                </c:pt>
                <c:pt idx="2">
                  <c:v>310</c:v>
                </c:pt>
                <c:pt idx="3">
                  <c:v>304</c:v>
                </c:pt>
                <c:pt idx="4">
                  <c:v>260</c:v>
                </c:pt>
                <c:pt idx="5">
                  <c:v>190</c:v>
                </c:pt>
                <c:pt idx="6">
                  <c:v>120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Genetically modified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1">
                  <c:v>309</c:v>
                </c:pt>
                <c:pt idx="2">
                  <c:v>310</c:v>
                </c:pt>
                <c:pt idx="3">
                  <c:v>308</c:v>
                </c:pt>
                <c:pt idx="4">
                  <c:v>305</c:v>
                </c:pt>
                <c:pt idx="5">
                  <c:v>298</c:v>
                </c:pt>
                <c:pt idx="6">
                  <c:v>250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67904"/>
        <c:axId val="30669824"/>
      </c:scatterChart>
      <c:valAx>
        <c:axId val="30667904"/>
        <c:scaling>
          <c:orientation val="minMax"/>
          <c:max val="5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Temperature of treatment (</a:t>
                </a:r>
                <a:r>
                  <a:rPr lang="en-US" sz="1100" baseline="30000"/>
                  <a:t>o</a:t>
                </a:r>
                <a:r>
                  <a:rPr lang="en-US" sz="1100"/>
                  <a:t>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669824"/>
        <c:crosses val="autoZero"/>
        <c:crossBetween val="midCat"/>
        <c:majorUnit val="5"/>
      </c:valAx>
      <c:valAx>
        <c:axId val="30669824"/>
        <c:scaling>
          <c:orientation val="minMax"/>
          <c:max val="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Oxygen-evolving activity of PSII </a:t>
                </a:r>
              </a:p>
              <a:p>
                <a:pPr>
                  <a:defRPr sz="1050"/>
                </a:pPr>
                <a:r>
                  <a:rPr lang="en-US" sz="1050"/>
                  <a:t>(</a:t>
                </a:r>
                <a:r>
                  <a:rPr lang="en-US" sz="1050">
                    <a:latin typeface="Symbol" pitchFamily="18" charset="2"/>
                  </a:rPr>
                  <a:t>m</a:t>
                </a:r>
                <a:r>
                  <a:rPr lang="en-US" sz="1050"/>
                  <a:t>mol O</a:t>
                </a:r>
                <a:r>
                  <a:rPr lang="en-US" sz="1050" baseline="-25000"/>
                  <a:t>2</a:t>
                </a:r>
                <a:r>
                  <a:rPr lang="en-US" sz="1050"/>
                  <a:t> </a:t>
                </a:r>
                <a:r>
                  <a:rPr lang="en-US" sz="1050">
                    <a:latin typeface="+mn-lt"/>
                  </a:rPr>
                  <a:t>m</a:t>
                </a:r>
                <a:r>
                  <a:rPr lang="en-US" sz="1050"/>
                  <a:t>g</a:t>
                </a:r>
                <a:r>
                  <a:rPr lang="en-US" sz="1050" baseline="30000"/>
                  <a:t>-1</a:t>
                </a:r>
                <a:r>
                  <a:rPr lang="en-US" sz="1050"/>
                  <a:t> Chl h</a:t>
                </a:r>
                <a:r>
                  <a:rPr lang="en-US" sz="1050" baseline="30000"/>
                  <a:t>-1</a:t>
                </a:r>
                <a:r>
                  <a:rPr lang="en-US" sz="1050"/>
                  <a:t>)</a:t>
                </a:r>
              </a:p>
            </c:rich>
          </c:tx>
          <c:layout>
            <c:manualLayout>
              <c:xMode val="edge"/>
              <c:yMode val="edge"/>
              <c:x val="3.5569335083114696E-2"/>
              <c:y val="8.79068241469817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667904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24737489063867016"/>
          <c:y val="0.48572725284339424"/>
          <c:w val="0.33983333333333332"/>
          <c:h val="0.1786636045494316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BCBAD-B126-4319-A511-BA88CEF39C4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A6D6DA-35C2-421C-B0FC-D9BAFF58A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EA07-C839-4497-AED6-4B1259068B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DCB5-84EE-4F99-93F5-220241D31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en/7/7e/PhotosystemII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en/7/7e/PhotosystemII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en/7/7e/PhotosystemII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e/PhotosystemII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okeechobee.ifas.ufl.edu/images/FrostedGrass.jpg&amp;imgrefurl=http://okeechobee.ifas.ufl.edu/News%20columns/Frost.Damage.htm&amp;usg=__mSMOgntFhyKykuCI78Ptn4l7x3k=&amp;h=960&amp;w=1280&amp;sz=301&amp;hl=en&amp;start=2&amp;zoom=1&amp;tbnid=cGkXyUMXRTBghM:&amp;tbnh=113&amp;tbnw=150&amp;ei=AwoPT6iqMuexsAKCvpjvAw&amp;prev=/search?q=frost+plant&amp;hl=e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0/05/Pekelen.jpeg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okeechobee.ifas.ufl.edu/images/FrostedGrass.jpg&amp;imgrefurl=http://okeechobee.ifas.ufl.edu/News%20columns/Frost.Damage.htm&amp;usg=__mSMOgntFhyKykuCI78Ptn4l7x3k=&amp;h=960&amp;w=1280&amp;sz=301&amp;hl=en&amp;start=2&amp;zoom=1&amp;tbnid=cGkXyUMXRTBghM:&amp;tbnh=113&amp;tbnw=150&amp;ei=AwoPT6iqMuexsAKCvpjvAw&amp;prev=/search?q=frost+plant&amp;hl=e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0/05/Pekelen.jpe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e/PhotosystemI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e/PhotosystemI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e/PhotosystemI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PhotosystemII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okeechobee.ifas.ufl.edu/images/FrostedGrass.jpg&amp;imgrefurl=http://okeechobee.ifas.ufl.edu/News%20columns/Frost.Damage.htm&amp;usg=__mSMOgntFhyKykuCI78Ptn4l7x3k=&amp;h=960&amp;w=1280&amp;sz=301&amp;hl=en&amp;start=2&amp;zoom=1&amp;tbnid=cGkXyUMXRTBghM:&amp;tbnh=113&amp;tbnw=150&amp;ei=AwoPT6iqMuexsAKCvpjvAw&amp;prev=/search?q=frost+plant&amp;hl=e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0/05/Pekelen.jpe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okeechobee.ifas.ufl.edu/images/FrostedGrass.jpg&amp;imgrefurl=http://okeechobee.ifas.ufl.edu/News%20columns/Frost.Damage.htm&amp;usg=__mSMOgntFhyKykuCI78Ptn4l7x3k=&amp;h=960&amp;w=1280&amp;sz=301&amp;hl=en&amp;start=2&amp;zoom=1&amp;tbnid=cGkXyUMXRTBghM:&amp;tbnh=113&amp;tbnw=150&amp;ei=AwoPT6iqMuexsAKCvpjvAw&amp;prev=/search?q=frost+plant&amp;hl=e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0/05/Pekelen.jpeg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98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Tougher Plants:</a:t>
            </a:r>
            <a:br>
              <a:rPr lang="en-US" dirty="0" smtClean="0"/>
            </a:br>
            <a:r>
              <a:rPr lang="en-US" sz="4000" dirty="0" smtClean="0"/>
              <a:t>Beating Stress by Protecting Photosynthesis in Genetically </a:t>
            </a:r>
            <a:br>
              <a:rPr lang="en-US" sz="4000" dirty="0" smtClean="0"/>
            </a:br>
            <a:r>
              <a:rPr lang="en-US" sz="4000" dirty="0" smtClean="0"/>
              <a:t>Modified Plants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4791670"/>
            <a:ext cx="5405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Robin </a:t>
            </a:r>
            <a:r>
              <a:rPr lang="en-US" dirty="0"/>
              <a:t>Pals-</a:t>
            </a:r>
            <a:r>
              <a:rPr lang="en-US" dirty="0" err="1"/>
              <a:t>Rylaarsdam</a:t>
            </a:r>
            <a:r>
              <a:rPr lang="en-US" dirty="0"/>
              <a:t> and Monica L. Tischler</a:t>
            </a:r>
          </a:p>
          <a:p>
            <a:pPr algn="ctr"/>
            <a:r>
              <a:rPr lang="en-US" dirty="0"/>
              <a:t>Department of Biological Science</a:t>
            </a:r>
          </a:p>
          <a:p>
            <a:pPr algn="ctr"/>
            <a:r>
              <a:rPr lang="en-US" dirty="0"/>
              <a:t>Benedictine University, Lisle, </a:t>
            </a:r>
            <a:r>
              <a:rPr lang="en-US" dirty="0" smtClean="0"/>
              <a:t>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4876800" cy="19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19600" y="1971611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4. </a:t>
            </a:r>
            <a:r>
              <a:rPr lang="en-US" dirty="0"/>
              <a:t>Changes in the oxygen-producing activity of PSII determined with thylakoid</a:t>
            </a:r>
          </a:p>
          <a:p>
            <a:r>
              <a:rPr lang="en-US" dirty="0"/>
              <a:t>membranes isolated from leaves after exposed to </a:t>
            </a:r>
            <a:r>
              <a:rPr lang="en-US" dirty="0" smtClean="0"/>
              <a:t>different </a:t>
            </a:r>
            <a:r>
              <a:rPr lang="en-US" dirty="0"/>
              <a:t>temperatures 25, 30, 35, 40, 45, </a:t>
            </a:r>
            <a:r>
              <a:rPr lang="en-US" dirty="0" smtClean="0"/>
              <a:t>or 50°C </a:t>
            </a:r>
            <a:r>
              <a:rPr lang="en-US" dirty="0"/>
              <a:t>in the chambers for 4 h, in wild type and transgenic plants. </a:t>
            </a:r>
            <a:r>
              <a:rPr lang="en-US" dirty="0" smtClean="0"/>
              <a:t>The </a:t>
            </a:r>
            <a:r>
              <a:rPr lang="en-US" dirty="0"/>
              <a:t>values are mean + SE </a:t>
            </a:r>
            <a:r>
              <a:rPr lang="en-US" dirty="0" smtClean="0"/>
              <a:t>of three </a:t>
            </a:r>
            <a:r>
              <a:rPr lang="en-US" dirty="0"/>
              <a:t>independent experiments.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4419600"/>
            <a:ext cx="3962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X-axis measuring?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Y-axis measuring?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two types of plants in this experiment?  </a:t>
            </a:r>
            <a:endParaRPr lang="en-US" sz="2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228600" y="228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4876800" cy="19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76800" y="21336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process in photosynthesis produces O2?</a:t>
            </a:r>
          </a:p>
          <a:p>
            <a:pPr algn="ctr"/>
            <a:endParaRPr lang="en-US" sz="2800" dirty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PS I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PS II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ATP </a:t>
            </a:r>
            <a:r>
              <a:rPr lang="en-US" sz="2800" dirty="0" err="1" smtClean="0"/>
              <a:t>synthase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light capture</a:t>
            </a:r>
            <a:endParaRPr lang="en-US" sz="28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2286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0" y="381000"/>
            <a:ext cx="4038600" cy="320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876800" cy="19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4572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Make two observations from the data: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Write them down, then share them with your neighbor. </a:t>
            </a:r>
            <a:endParaRPr lang="en-US" sz="32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286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7166" y="40386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4. </a:t>
            </a:r>
            <a:r>
              <a:rPr lang="en-US" dirty="0"/>
              <a:t>Changes in the oxygen-producing activity of PSII determined with </a:t>
            </a:r>
            <a:r>
              <a:rPr lang="en-US" dirty="0" smtClean="0"/>
              <a:t>thylakoid membranes </a:t>
            </a:r>
            <a:r>
              <a:rPr lang="en-US" dirty="0"/>
              <a:t>isolated from leaves after exposed to </a:t>
            </a:r>
            <a:r>
              <a:rPr lang="en-US" dirty="0" smtClean="0"/>
              <a:t>different </a:t>
            </a:r>
            <a:r>
              <a:rPr lang="en-US" dirty="0"/>
              <a:t>temperatures 25, 30, 35, 40, 45, </a:t>
            </a:r>
            <a:r>
              <a:rPr lang="en-US" dirty="0" smtClean="0"/>
              <a:t>or 50°C </a:t>
            </a:r>
            <a:r>
              <a:rPr lang="en-US" dirty="0"/>
              <a:t>in the chambers for 4 h, in wild type and transgenic plants. </a:t>
            </a:r>
            <a:r>
              <a:rPr lang="en-US" dirty="0" smtClean="0"/>
              <a:t>The </a:t>
            </a:r>
            <a:r>
              <a:rPr lang="en-US" dirty="0"/>
              <a:t>values are mean + SE </a:t>
            </a:r>
            <a:r>
              <a:rPr lang="en-US" dirty="0" smtClean="0"/>
              <a:t>of three </a:t>
            </a:r>
            <a:r>
              <a:rPr lang="en-US" dirty="0"/>
              <a:t>independent experiments.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Photosystem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ile:Photosystem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620604" cy="5334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6488668"/>
            <a:ext cx="376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Photosystem</a:t>
            </a:r>
            <a:r>
              <a:rPr lang="en-US" dirty="0" smtClean="0"/>
              <a:t> II, PDB 2AXT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http://en.wikipedia.org/wiki/File:PhotosystemII.PNG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488668"/>
            <a:ext cx="376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Photosystem</a:t>
            </a:r>
            <a:r>
              <a:rPr lang="en-US" dirty="0" smtClean="0"/>
              <a:t> II, PDB 2AXT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http://en.wikipedia.org/wiki/File:PhotosystemII.PNG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04800"/>
            <a:ext cx="327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part of the molecule goes through the membrane?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Blue box</a:t>
            </a:r>
          </a:p>
          <a:p>
            <a:pPr marL="514350" indent="-514350">
              <a:buFont typeface="+mj-lt"/>
              <a:buAutoNum type="alphaLcPeriod"/>
            </a:pPr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Red oval</a:t>
            </a:r>
          </a:p>
          <a:p>
            <a:pPr marL="514350" indent="-514350">
              <a:buFont typeface="+mj-lt"/>
              <a:buAutoNum type="alphaLcPeriod"/>
            </a:pPr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Trick question, this a big mess of squiggles!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1752600"/>
            <a:ext cx="5418667" cy="3352800"/>
            <a:chOff x="304800" y="1752600"/>
            <a:chExt cx="5418667" cy="3352800"/>
          </a:xfrm>
        </p:grpSpPr>
        <p:pic>
          <p:nvPicPr>
            <p:cNvPr id="1028" name="Picture 4" descr="File:PhotosystemII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1" y="1752600"/>
              <a:ext cx="5418666" cy="3352800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304800" y="1905000"/>
              <a:ext cx="5334000" cy="2971800"/>
              <a:chOff x="304800" y="1981200"/>
              <a:chExt cx="5334000" cy="2971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04800" y="1981200"/>
                <a:ext cx="5334000" cy="15240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2000" y="3581400"/>
                <a:ext cx="2057400" cy="1371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24200" y="3581400"/>
                <a:ext cx="2057400" cy="1371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File:Photosystem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914400"/>
            <a:ext cx="5418666" cy="3352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5650468"/>
            <a:ext cx="376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Photosystem</a:t>
            </a:r>
            <a:r>
              <a:rPr lang="en-US" dirty="0" smtClean="0"/>
              <a:t> II, PDB 2AXT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56812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http://en.wikipedia.org/wiki/File:PhotosystemII.PNG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9812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So, the blue box is trans-membrane.</a:t>
            </a:r>
          </a:p>
          <a:p>
            <a:endParaRPr lang="en-US" sz="2800" dirty="0" smtClean="0"/>
          </a:p>
          <a:p>
            <a:r>
              <a:rPr lang="en-US" sz="2800" dirty="0" smtClean="0"/>
              <a:t>The part below the blue box is associated with the membrane.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1143000"/>
            <a:ext cx="5334000" cy="2971800"/>
            <a:chOff x="304800" y="1981200"/>
            <a:chExt cx="5334000" cy="2971800"/>
          </a:xfrm>
        </p:grpSpPr>
        <p:sp>
          <p:nvSpPr>
            <p:cNvPr id="15" name="Rectangle 14"/>
            <p:cNvSpPr/>
            <p:nvPr/>
          </p:nvSpPr>
          <p:spPr>
            <a:xfrm>
              <a:off x="304800" y="1981200"/>
              <a:ext cx="5334000" cy="1524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" y="3581400"/>
              <a:ext cx="2057400" cy="1371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81400"/>
              <a:ext cx="2057400" cy="1371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of the following could explain why increased temperatures decrease PSII activity? </a:t>
            </a:r>
            <a:endParaRPr lang="en-US" sz="3200" dirty="0"/>
          </a:p>
        </p:txBody>
      </p:sp>
      <p:pic>
        <p:nvPicPr>
          <p:cNvPr id="1028" name="Picture 4" descr="File:PhotosystemI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4679757" cy="2895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6488668"/>
            <a:ext cx="376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Photosystem</a:t>
            </a:r>
            <a:r>
              <a:rPr lang="en-US" dirty="0" smtClean="0"/>
              <a:t> II, PDB 2AXT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/>
              <a:t>http://en.wikipedia.org/wiki/File:PhotosystemII.PNG</a:t>
            </a:r>
            <a:endParaRPr lang="en-US" sz="1600" dirty="0"/>
          </a:p>
        </p:txBody>
      </p:sp>
      <p:pic>
        <p:nvPicPr>
          <p:cNvPr id="9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5800" y="1600200"/>
            <a:ext cx="449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Thylakoid</a:t>
            </a:r>
            <a:r>
              <a:rPr lang="en-US" sz="2800" dirty="0" smtClean="0"/>
              <a:t> membranes become more permeable to 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The chlorophyll breaks down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The peripheral proteins lose their ability to bind to the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proteins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Water cannot bind to PSII to form oxygen.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are subject to many stresses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 main stressors are: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Cold</a:t>
            </a:r>
            <a:r>
              <a:rPr lang="en-US" dirty="0" smtClean="0"/>
              <a:t>		Heat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       </a:t>
            </a:r>
            <a:r>
              <a:rPr lang="en-US" dirty="0" smtClean="0"/>
              <a:t>Salt</a:t>
            </a:r>
          </a:p>
        </p:txBody>
      </p:sp>
      <p:pic>
        <p:nvPicPr>
          <p:cNvPr id="4" name="Picture 8" descr="http://t3.gstatic.com/images?q=tbn:ANd9GcQSeRQYpzkyTYHJt6OO49IoIoG8-GiLcYqCH4WnlEswAiDzn5UAshbpKt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33400" y="3429000"/>
            <a:ext cx="1732201" cy="1304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Frost damage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0" descr="http://forum.sensiseeds.com/images/plant_problems/a_scottish_farmer/heat-stress-rd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667000" y="3352800"/>
            <a:ext cx="1752600" cy="1728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257800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Heat damage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File:Pekelen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05200"/>
            <a:ext cx="1676400" cy="1696944"/>
          </a:xfrm>
          <a:prstGeom prst="rect">
            <a:avLst/>
          </a:prstGeom>
          <a:noFill/>
        </p:spPr>
      </p:pic>
      <p:pic>
        <p:nvPicPr>
          <p:cNvPr id="9" name="Picture 12" descr="http://waterquality.montana.edu/docs/methane/images/soil_surface_salt_accumul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505200"/>
            <a:ext cx="2286000" cy="1715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Road runoff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334000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Irrigation evaporation </a:t>
            </a:r>
          </a:p>
          <a:p>
            <a:r>
              <a:rPr lang="en-US" dirty="0" smtClean="0"/>
              <a:t>or drought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43434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096000" cy="168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t="3265" b="21640"/>
          <a:stretch>
            <a:fillRect/>
          </a:stretch>
        </p:blipFill>
        <p:spPr bwMode="auto">
          <a:xfrm>
            <a:off x="304800" y="1905000"/>
            <a:ext cx="45117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t="78392" b="3234"/>
          <a:stretch>
            <a:fillRect/>
          </a:stretch>
        </p:blipFill>
        <p:spPr bwMode="auto">
          <a:xfrm>
            <a:off x="1219200" y="5559298"/>
            <a:ext cx="6832277" cy="12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2286000"/>
            <a:ext cx="3962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X-axis measuring?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Y-axis measuring?</a:t>
            </a:r>
          </a:p>
          <a:p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smtClean="0"/>
              <a:t>do lines a, b, and c refer to?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096000" cy="168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t="3265" b="21640"/>
          <a:stretch>
            <a:fillRect/>
          </a:stretch>
        </p:blipFill>
        <p:spPr bwMode="auto">
          <a:xfrm>
            <a:off x="304800" y="1905000"/>
            <a:ext cx="45117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t="78392" b="3234"/>
          <a:stretch>
            <a:fillRect/>
          </a:stretch>
        </p:blipFill>
        <p:spPr bwMode="auto">
          <a:xfrm>
            <a:off x="1219200" y="5559298"/>
            <a:ext cx="6832277" cy="12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2286000"/>
            <a:ext cx="396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two observations, write them down, and share them with your neighbor.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are subject to many stresses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 main stressors are:</a:t>
            </a:r>
          </a:p>
          <a:p>
            <a:pPr lvl="1">
              <a:buNone/>
            </a:pPr>
            <a:r>
              <a:rPr lang="en-US" dirty="0" smtClean="0"/>
              <a:t>Cold		Heat			       Salt</a:t>
            </a:r>
          </a:p>
        </p:txBody>
      </p:sp>
      <p:pic>
        <p:nvPicPr>
          <p:cNvPr id="4" name="Picture 8" descr="http://t3.gstatic.com/images?q=tbn:ANd9GcQSeRQYpzkyTYHJt6OO49IoIoG8-GiLcYqCH4WnlEswAiDzn5UAshbpKt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1732201" cy="1304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Frost damage</a:t>
            </a:r>
            <a:endParaRPr lang="en-US" dirty="0"/>
          </a:p>
        </p:txBody>
      </p:sp>
      <p:pic>
        <p:nvPicPr>
          <p:cNvPr id="6" name="Picture 10" descr="http://forum.sensiseeds.com/images/plant_problems/a_scottish_farmer/heat-stress-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1752600" cy="1728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257800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damage</a:t>
            </a:r>
            <a:endParaRPr lang="en-US" dirty="0"/>
          </a:p>
        </p:txBody>
      </p:sp>
      <p:pic>
        <p:nvPicPr>
          <p:cNvPr id="8" name="Picture 2" descr="File:Pekelen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05200"/>
            <a:ext cx="1676400" cy="1696944"/>
          </a:xfrm>
          <a:prstGeom prst="rect">
            <a:avLst/>
          </a:prstGeom>
          <a:noFill/>
        </p:spPr>
      </p:pic>
      <p:pic>
        <p:nvPicPr>
          <p:cNvPr id="9" name="Picture 12" descr="http://waterquality.montana.edu/docs/methane/images/soil_surface_salt_accumul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505200"/>
            <a:ext cx="2286000" cy="1715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 runoff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334000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Irrigation evaporation </a:t>
            </a:r>
          </a:p>
          <a:p>
            <a:r>
              <a:rPr lang="en-US" dirty="0" smtClean="0"/>
              <a:t>or drought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t="3265" b="21640"/>
          <a:stretch>
            <a:fillRect/>
          </a:stretch>
        </p:blipFill>
        <p:spPr bwMode="auto">
          <a:xfrm>
            <a:off x="152400" y="914400"/>
            <a:ext cx="45117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4478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subunit is most stable and likely to be in the membrane? 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A</a:t>
            </a:r>
          </a:p>
          <a:p>
            <a:pPr algn="ctr"/>
            <a:r>
              <a:rPr lang="en-US" sz="2800" dirty="0" smtClean="0"/>
              <a:t>B</a:t>
            </a:r>
          </a:p>
          <a:p>
            <a:pPr algn="ctr"/>
            <a:r>
              <a:rPr lang="en-US" sz="2800" dirty="0" smtClean="0"/>
              <a:t>C</a:t>
            </a:r>
          </a:p>
          <a:p>
            <a:endParaRPr lang="en-US" sz="2800" dirty="0" smtClean="0"/>
          </a:p>
        </p:txBody>
      </p:sp>
      <p:pic>
        <p:nvPicPr>
          <p:cNvPr id="6" name="Picture 4" descr="File:PhotosystemI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3201939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4800600"/>
            <a:ext cx="3276600" cy="762000"/>
          </a:xfrm>
          <a:prstGeom prst="rect">
            <a:avLst/>
          </a:prstGeom>
          <a:noFill/>
          <a:ln w="285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t="3265" b="21640"/>
          <a:stretch>
            <a:fillRect/>
          </a:stretch>
        </p:blipFill>
        <p:spPr bwMode="auto">
          <a:xfrm>
            <a:off x="152400" y="914400"/>
            <a:ext cx="45117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4478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subunit is least stable and likely to be a peripheral subunit? 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A</a:t>
            </a:r>
          </a:p>
          <a:p>
            <a:pPr algn="ctr"/>
            <a:r>
              <a:rPr lang="en-US" sz="2800" dirty="0" smtClean="0"/>
              <a:t>B</a:t>
            </a:r>
          </a:p>
          <a:p>
            <a:pPr algn="ctr"/>
            <a:r>
              <a:rPr lang="en-US" sz="2800" dirty="0" smtClean="0"/>
              <a:t>C</a:t>
            </a:r>
          </a:p>
          <a:p>
            <a:endParaRPr lang="en-US" sz="2800" dirty="0" smtClean="0"/>
          </a:p>
        </p:txBody>
      </p:sp>
      <p:pic>
        <p:nvPicPr>
          <p:cNvPr id="6" name="Picture 4" descr="File:PhotosystemI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3201939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2514600" cy="914400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t="3265" b="21640"/>
          <a:stretch>
            <a:fillRect/>
          </a:stretch>
        </p:blipFill>
        <p:spPr bwMode="auto">
          <a:xfrm>
            <a:off x="152400" y="914400"/>
            <a:ext cx="45117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1066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</a:t>
            </a:r>
            <a:r>
              <a:rPr lang="en-US" sz="2800" dirty="0" err="1" smtClean="0"/>
              <a:t>glycine</a:t>
            </a:r>
            <a:r>
              <a:rPr lang="en-US" sz="2800" dirty="0" smtClean="0"/>
              <a:t> </a:t>
            </a:r>
            <a:r>
              <a:rPr lang="en-US" sz="2800" dirty="0" err="1" smtClean="0"/>
              <a:t>betaine</a:t>
            </a:r>
            <a:r>
              <a:rPr lang="en-US" sz="2800" dirty="0" smtClean="0"/>
              <a:t> do to protect PSII activity?</a:t>
            </a:r>
          </a:p>
          <a:p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</p:txBody>
      </p:sp>
      <p:pic>
        <p:nvPicPr>
          <p:cNvPr id="6" name="Picture 4" descr="File:PhotosystemI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3201939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2514600" cy="914400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1" y="1757523"/>
            <a:ext cx="7991517" cy="455916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97398" y="393128"/>
            <a:ext cx="80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the parts need to be together for photosynthesis!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804841" y="3118624"/>
            <a:ext cx="1709758" cy="26725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9793" y="1457588"/>
            <a:ext cx="2154805" cy="4233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 II needs to work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02520" y="1880969"/>
            <a:ext cx="321480" cy="17766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553200" y="1669278"/>
            <a:ext cx="1905000" cy="35107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239000" y="5934670"/>
            <a:ext cx="1905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Membrane can’t leak so ATP </a:t>
            </a:r>
            <a:r>
              <a:rPr lang="en-US" dirty="0" err="1" smtClean="0"/>
              <a:t>synthase</a:t>
            </a:r>
            <a:r>
              <a:rPr lang="en-US" dirty="0" smtClean="0"/>
              <a:t> works 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0" idx="0"/>
          </p:cNvCxnSpPr>
          <p:nvPr/>
        </p:nvCxnSpPr>
        <p:spPr>
          <a:xfrm flipH="1" flipV="1">
            <a:off x="7848600" y="5179983"/>
            <a:ext cx="342900" cy="7546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5</a:t>
            </a:r>
          </a:p>
          <a:p>
            <a:r>
              <a:rPr lang="en-US" sz="1100" i="1" dirty="0" smtClean="0"/>
              <a:t>Description: </a:t>
            </a:r>
            <a:r>
              <a:rPr lang="en-US" sz="1100" dirty="0"/>
              <a:t>Susceptibility to cold </a:t>
            </a:r>
            <a:r>
              <a:rPr lang="en-US" sz="1100" dirty="0" smtClean="0"/>
              <a:t>stress at different </a:t>
            </a:r>
            <a:r>
              <a:rPr lang="en-US" sz="1100" dirty="0"/>
              <a:t>plant stages.</a:t>
            </a:r>
            <a:endParaRPr lang="en-US" sz="1100" dirty="0" smtClean="0"/>
          </a:p>
          <a:p>
            <a:r>
              <a:rPr lang="en-US" sz="1100" i="1" dirty="0" smtClean="0"/>
              <a:t>Source</a:t>
            </a:r>
            <a:r>
              <a:rPr lang="en-US" sz="1100" i="1" dirty="0"/>
              <a:t>:  </a:t>
            </a:r>
            <a:r>
              <a:rPr lang="en-US" sz="1100" dirty="0"/>
              <a:t>Photos by Robin Pals-</a:t>
            </a:r>
            <a:r>
              <a:rPr lang="en-US" sz="1100" dirty="0" err="1"/>
              <a:t>Rylaarsdam</a:t>
            </a:r>
            <a:r>
              <a:rPr lang="en-US" sz="1100" dirty="0" smtClean="0"/>
              <a:t>. This  figure </a:t>
            </a:r>
            <a:r>
              <a:rPr lang="en-US" sz="1100" dirty="0"/>
              <a:t>is intended to simulate </a:t>
            </a:r>
            <a:r>
              <a:rPr lang="en-US" sz="1100" dirty="0" smtClean="0"/>
              <a:t>Figure 6 </a:t>
            </a:r>
            <a:r>
              <a:rPr lang="en-US" sz="1100" dirty="0"/>
              <a:t>in Park, E.-J., </a:t>
            </a:r>
            <a:r>
              <a:rPr lang="en-US" sz="1100" dirty="0" err="1"/>
              <a:t>Jeknić</a:t>
            </a:r>
            <a:r>
              <a:rPr lang="en-US" sz="1100" dirty="0"/>
              <a:t>, Z., Sakamoto, A</a:t>
            </a:r>
            <a:r>
              <a:rPr lang="en-US" sz="1100" dirty="0" smtClean="0"/>
              <a:t>., </a:t>
            </a:r>
            <a:r>
              <a:rPr lang="en-US" sz="1100" dirty="0" err="1" smtClean="0"/>
              <a:t>DeNoma</a:t>
            </a:r>
            <a:r>
              <a:rPr lang="en-US" sz="1100" dirty="0"/>
              <a:t>, J., </a:t>
            </a:r>
            <a:r>
              <a:rPr lang="en-US" sz="1100" dirty="0" err="1"/>
              <a:t>Yuwansiri</a:t>
            </a:r>
            <a:r>
              <a:rPr lang="en-US" sz="1100" dirty="0"/>
              <a:t>, R., Murata, N. </a:t>
            </a:r>
            <a:r>
              <a:rPr lang="en-US" sz="1100" dirty="0" smtClean="0"/>
              <a:t>and Chen</a:t>
            </a:r>
            <a:r>
              <a:rPr lang="en-US" sz="1100" dirty="0"/>
              <a:t>, T. H. H. (2004), Genetic </a:t>
            </a:r>
            <a:r>
              <a:rPr lang="en-US" sz="1100" dirty="0" smtClean="0"/>
              <a:t>engineering of </a:t>
            </a:r>
            <a:r>
              <a:rPr lang="en-US" sz="1100" dirty="0" err="1"/>
              <a:t>glycinebetaine</a:t>
            </a:r>
            <a:r>
              <a:rPr lang="en-US" sz="1100" dirty="0"/>
              <a:t> synthesis in tomato </a:t>
            </a:r>
            <a:r>
              <a:rPr lang="en-US" sz="1100" dirty="0" smtClean="0"/>
              <a:t>protects seeds</a:t>
            </a:r>
            <a:r>
              <a:rPr lang="en-US" sz="1100" dirty="0"/>
              <a:t>, plants, and </a:t>
            </a:r>
            <a:r>
              <a:rPr lang="en-US" sz="1100" dirty="0" smtClean="0"/>
              <a:t>flowers </a:t>
            </a:r>
            <a:r>
              <a:rPr lang="en-US" sz="1100" dirty="0"/>
              <a:t>from </a:t>
            </a:r>
            <a:r>
              <a:rPr lang="en-US" sz="1100" dirty="0" smtClean="0"/>
              <a:t>chilling damage</a:t>
            </a:r>
            <a:r>
              <a:rPr lang="en-US" sz="1100" dirty="0"/>
              <a:t>. </a:t>
            </a:r>
            <a:r>
              <a:rPr lang="en-US" sz="1100" i="1" dirty="0" smtClean="0"/>
              <a:t>The </a:t>
            </a:r>
            <a:r>
              <a:rPr lang="en-US" sz="1100" i="1" dirty="0"/>
              <a:t>Plant Journal</a:t>
            </a:r>
            <a:r>
              <a:rPr lang="en-US" sz="1100" dirty="0"/>
              <a:t>, 40: </a:t>
            </a:r>
            <a:r>
              <a:rPr lang="en-US" sz="1100" dirty="0" smtClean="0"/>
              <a:t>474–487.</a:t>
            </a:r>
          </a:p>
          <a:p>
            <a:endParaRPr lang="en-US" sz="1100" dirty="0"/>
          </a:p>
          <a:p>
            <a:r>
              <a:rPr lang="en-US" sz="1100" dirty="0" smtClean="0"/>
              <a:t>Slides  6 &amp; 8</a:t>
            </a:r>
          </a:p>
          <a:p>
            <a:r>
              <a:rPr lang="en-US" sz="1100" i="1" dirty="0" smtClean="0"/>
              <a:t>Description: </a:t>
            </a:r>
            <a:r>
              <a:rPr lang="en-US" sz="1100" dirty="0" smtClean="0"/>
              <a:t>Effects </a:t>
            </a:r>
            <a:r>
              <a:rPr lang="en-US" sz="1100" dirty="0"/>
              <a:t>of chilling on various growth </a:t>
            </a:r>
            <a:r>
              <a:rPr lang="en-US" sz="1100" dirty="0" smtClean="0"/>
              <a:t>parameters.</a:t>
            </a:r>
          </a:p>
          <a:p>
            <a:r>
              <a:rPr lang="en-US" sz="1100" i="1" dirty="0" smtClean="0"/>
              <a:t>Source:</a:t>
            </a:r>
            <a:r>
              <a:rPr lang="en-US" sz="1100" dirty="0" smtClean="0"/>
              <a:t> </a:t>
            </a:r>
            <a:r>
              <a:rPr lang="en-US" sz="1100" dirty="0"/>
              <a:t>Redrawn and adapted from Figure 5(g) in Park, E.-J., </a:t>
            </a:r>
            <a:r>
              <a:rPr lang="en-US" sz="1100" dirty="0" err="1"/>
              <a:t>Jeknić</a:t>
            </a:r>
            <a:r>
              <a:rPr lang="en-US" sz="1100" dirty="0"/>
              <a:t>, Z</a:t>
            </a:r>
            <a:r>
              <a:rPr lang="en-US" sz="1100" dirty="0" smtClean="0"/>
              <a:t>., Sakamoto</a:t>
            </a:r>
            <a:r>
              <a:rPr lang="en-US" sz="1100" dirty="0"/>
              <a:t>, A., </a:t>
            </a:r>
            <a:r>
              <a:rPr lang="en-US" sz="1100" dirty="0" err="1"/>
              <a:t>DeNoma</a:t>
            </a:r>
            <a:r>
              <a:rPr lang="en-US" sz="1100" dirty="0"/>
              <a:t>, J., </a:t>
            </a:r>
            <a:r>
              <a:rPr lang="en-US" sz="1100" dirty="0" err="1"/>
              <a:t>Yuwansiri</a:t>
            </a:r>
            <a:r>
              <a:rPr lang="en-US" sz="1100" dirty="0"/>
              <a:t>, R., Murata, N. and Chen, T. H. H</a:t>
            </a:r>
            <a:r>
              <a:rPr lang="en-US" sz="1100" dirty="0" smtClean="0"/>
              <a:t>. (</a:t>
            </a:r>
            <a:r>
              <a:rPr lang="en-US" sz="1100" dirty="0"/>
              <a:t>2004), Genetic engineering of </a:t>
            </a:r>
            <a:r>
              <a:rPr lang="en-US" sz="1100" dirty="0" err="1"/>
              <a:t>glycinebetaine</a:t>
            </a:r>
            <a:r>
              <a:rPr lang="en-US" sz="1100" dirty="0"/>
              <a:t> synthesis in tomato </a:t>
            </a:r>
            <a:r>
              <a:rPr lang="en-US" sz="1100" dirty="0" smtClean="0"/>
              <a:t>protects seeds</a:t>
            </a:r>
            <a:r>
              <a:rPr lang="en-US" sz="1100" dirty="0"/>
              <a:t>, plants, and </a:t>
            </a:r>
            <a:r>
              <a:rPr lang="en-US" sz="1100" dirty="0" smtClean="0"/>
              <a:t>flowers </a:t>
            </a:r>
            <a:r>
              <a:rPr lang="en-US" sz="1100" dirty="0"/>
              <a:t>from chilling damage. </a:t>
            </a:r>
            <a:r>
              <a:rPr lang="en-US" sz="1100" i="1" dirty="0" smtClean="0"/>
              <a:t>The </a:t>
            </a:r>
            <a:r>
              <a:rPr lang="en-US" sz="1100" i="1" dirty="0"/>
              <a:t>Plant Journal</a:t>
            </a:r>
            <a:r>
              <a:rPr lang="en-US" sz="1100" dirty="0"/>
              <a:t>, </a:t>
            </a:r>
            <a:r>
              <a:rPr lang="en-US" sz="1100" dirty="0" smtClean="0"/>
              <a:t>40: 474–487.</a:t>
            </a:r>
          </a:p>
          <a:p>
            <a:endParaRPr lang="en-US" sz="1100" dirty="0"/>
          </a:p>
          <a:p>
            <a:r>
              <a:rPr lang="en-US" sz="1100" dirty="0" smtClean="0"/>
              <a:t>Slides 10, 11, &amp; 12</a:t>
            </a:r>
          </a:p>
          <a:p>
            <a:r>
              <a:rPr lang="en-US" sz="1100" i="1" dirty="0" smtClean="0"/>
              <a:t>Description: </a:t>
            </a:r>
            <a:r>
              <a:rPr lang="en-US" sz="1100" dirty="0"/>
              <a:t> Changes in the oxygen-producing activity of </a:t>
            </a:r>
            <a:r>
              <a:rPr lang="en-US" sz="1100" dirty="0" smtClean="0"/>
              <a:t>PSII.</a:t>
            </a:r>
          </a:p>
          <a:p>
            <a:r>
              <a:rPr lang="en-US" sz="1100" i="1" dirty="0" smtClean="0"/>
              <a:t>Source:</a:t>
            </a:r>
            <a:r>
              <a:rPr lang="en-US" sz="1100" dirty="0" smtClean="0"/>
              <a:t> </a:t>
            </a:r>
            <a:r>
              <a:rPr lang="en-US" sz="1100" dirty="0"/>
              <a:t>Redrawn and adapted from </a:t>
            </a:r>
            <a:r>
              <a:rPr lang="en-US" sz="1100" dirty="0" err="1"/>
              <a:t>Xinghong</a:t>
            </a:r>
            <a:r>
              <a:rPr lang="en-US" sz="1100" dirty="0"/>
              <a:t> Yang, </a:t>
            </a:r>
            <a:r>
              <a:rPr lang="en-US" sz="1100" dirty="0" err="1"/>
              <a:t>Xiaogang</a:t>
            </a:r>
            <a:r>
              <a:rPr lang="en-US" sz="1100" dirty="0"/>
              <a:t> Wen, </a:t>
            </a:r>
            <a:r>
              <a:rPr lang="en-US" sz="1100" dirty="0" err="1"/>
              <a:t>Hongmei</a:t>
            </a:r>
            <a:r>
              <a:rPr lang="en-US" sz="1100" dirty="0"/>
              <a:t> Gong, </a:t>
            </a:r>
            <a:r>
              <a:rPr lang="en-US" sz="1100" dirty="0" err="1"/>
              <a:t>Qingtao</a:t>
            </a:r>
            <a:r>
              <a:rPr lang="en-US" sz="1100" dirty="0"/>
              <a:t> Lu and </a:t>
            </a:r>
            <a:r>
              <a:rPr lang="en-US" sz="1100" dirty="0" err="1"/>
              <a:t>Zhipan</a:t>
            </a:r>
            <a:r>
              <a:rPr lang="en-US" sz="1100" dirty="0"/>
              <a:t> </a:t>
            </a:r>
            <a:r>
              <a:rPr lang="en-US" sz="1100" dirty="0" smtClean="0"/>
              <a:t>Yang, et </a:t>
            </a:r>
            <a:r>
              <a:rPr lang="en-US" sz="1100" dirty="0"/>
              <a:t>al. (2007), Genetic engineering of the biosynthesis of </a:t>
            </a:r>
            <a:r>
              <a:rPr lang="en-US" sz="1100" dirty="0" err="1"/>
              <a:t>glycinebetaine</a:t>
            </a:r>
            <a:r>
              <a:rPr lang="en-US" sz="1100" dirty="0"/>
              <a:t> enhances </a:t>
            </a:r>
            <a:r>
              <a:rPr lang="en-US" sz="1100" dirty="0" err="1"/>
              <a:t>thermotolerance</a:t>
            </a:r>
            <a:r>
              <a:rPr lang="en-US" sz="1100" dirty="0"/>
              <a:t> of </a:t>
            </a:r>
            <a:r>
              <a:rPr lang="en-US" sz="1100" dirty="0" smtClean="0"/>
              <a:t>photosystem II </a:t>
            </a:r>
            <a:r>
              <a:rPr lang="en-US" sz="1100" dirty="0"/>
              <a:t>in tobacco plants, </a:t>
            </a:r>
            <a:r>
              <a:rPr lang="en-US" sz="1100" i="1" dirty="0" err="1"/>
              <a:t>Planta</a:t>
            </a:r>
            <a:r>
              <a:rPr lang="en-US" sz="1100" dirty="0"/>
              <a:t>, Volume 225, Number 3 (2007), 719–733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Slides 13 – 16</a:t>
            </a:r>
          </a:p>
          <a:p>
            <a:r>
              <a:rPr lang="en-US" sz="1100" i="1" dirty="0" err="1" smtClean="0"/>
              <a:t>Descriptionv</a:t>
            </a:r>
            <a:r>
              <a:rPr lang="en-US" sz="1100" i="1" dirty="0" smtClean="0"/>
              <a:t>:</a:t>
            </a:r>
            <a:r>
              <a:rPr lang="en-US" sz="1100" dirty="0" smtClean="0"/>
              <a:t> Photosystem II.</a:t>
            </a:r>
          </a:p>
          <a:p>
            <a:r>
              <a:rPr lang="en-US" sz="1100" i="1" dirty="0" smtClean="0"/>
              <a:t>Source:</a:t>
            </a:r>
            <a:r>
              <a:rPr lang="en-US" sz="1100" dirty="0"/>
              <a:t> </a:t>
            </a:r>
            <a:r>
              <a:rPr lang="en-US" sz="1100" dirty="0" err="1"/>
              <a:t>Modifi</a:t>
            </a:r>
            <a:r>
              <a:rPr lang="en-US" sz="1100" dirty="0"/>
              <a:t> </a:t>
            </a:r>
            <a:r>
              <a:rPr lang="en-US" sz="1100" dirty="0" err="1"/>
              <a:t>ed</a:t>
            </a:r>
            <a:r>
              <a:rPr lang="en-US" sz="1100" dirty="0"/>
              <a:t> from image by Curtis </a:t>
            </a:r>
            <a:r>
              <a:rPr lang="en-US" sz="1100" dirty="0" err="1"/>
              <a:t>Neveus</a:t>
            </a:r>
            <a:r>
              <a:rPr lang="en-US" sz="1100" dirty="0"/>
              <a:t>, used in accordance with the Creative Commons </a:t>
            </a:r>
            <a:r>
              <a:rPr lang="en-US" sz="1100" dirty="0" smtClean="0"/>
              <a:t>Attribution-Share </a:t>
            </a:r>
            <a:r>
              <a:rPr lang="en-US" sz="1100" dirty="0"/>
              <a:t>Alike 3.0 License, from Wikipedia at </a:t>
            </a:r>
            <a:r>
              <a:rPr lang="en-US" sz="1100" dirty="0">
                <a:hlinkClick r:id="rId2"/>
              </a:rPr>
              <a:t>http://en.wikipedia.org/wiki/File:PhotosystemII.PNG</a:t>
            </a:r>
            <a:r>
              <a:rPr lang="en-US" sz="1100" dirty="0" smtClean="0"/>
              <a:t>.</a:t>
            </a:r>
          </a:p>
          <a:p>
            <a:endParaRPr lang="en-US" sz="1100" i="1" dirty="0"/>
          </a:p>
          <a:p>
            <a:r>
              <a:rPr lang="en-US" sz="1100" dirty="0" smtClean="0"/>
              <a:t>Slides 18</a:t>
            </a:r>
            <a:r>
              <a:rPr lang="en-US" sz="1100" dirty="0"/>
              <a:t> – </a:t>
            </a:r>
            <a:r>
              <a:rPr lang="en-US" sz="1100" dirty="0" smtClean="0"/>
              <a:t>22</a:t>
            </a:r>
          </a:p>
          <a:p>
            <a:r>
              <a:rPr lang="en-US" sz="1100" i="1" dirty="0" smtClean="0"/>
              <a:t>Description:</a:t>
            </a:r>
            <a:r>
              <a:rPr lang="en-US" sz="1100" dirty="0"/>
              <a:t> </a:t>
            </a:r>
            <a:r>
              <a:rPr lang="en-US" sz="1100" dirty="0" smtClean="0"/>
              <a:t>Effects </a:t>
            </a:r>
            <a:r>
              <a:rPr lang="en-US" sz="1100" dirty="0"/>
              <a:t>of </a:t>
            </a:r>
            <a:r>
              <a:rPr lang="en-US" sz="1100" dirty="0" err="1" smtClean="0"/>
              <a:t>betaine</a:t>
            </a:r>
            <a:r>
              <a:rPr lang="en-US" sz="1100" dirty="0" smtClean="0"/>
              <a:t>.</a:t>
            </a:r>
          </a:p>
          <a:p>
            <a:r>
              <a:rPr lang="en-US" sz="1100" i="1" dirty="0" smtClean="0"/>
              <a:t>Source:</a:t>
            </a:r>
            <a:r>
              <a:rPr lang="en-US" sz="1100" dirty="0" smtClean="0"/>
              <a:t> </a:t>
            </a:r>
            <a:r>
              <a:rPr lang="en-US" sz="1100" i="1" dirty="0" smtClean="0"/>
              <a:t>FEBS Letters</a:t>
            </a:r>
            <a:r>
              <a:rPr lang="en-US" sz="1100" dirty="0" smtClean="0"/>
              <a:t>, 296(2), N. Murata, P.S. </a:t>
            </a:r>
            <a:r>
              <a:rPr lang="en-US" sz="1100" dirty="0" err="1" smtClean="0"/>
              <a:t>Mohanty</a:t>
            </a:r>
            <a:r>
              <a:rPr lang="en-US" sz="1100" dirty="0" smtClean="0"/>
              <a:t>, H. Hayashi, G.C. </a:t>
            </a:r>
            <a:r>
              <a:rPr lang="en-US" sz="1100" dirty="0" err="1" smtClean="0"/>
              <a:t>Papageorgiou</a:t>
            </a:r>
            <a:r>
              <a:rPr lang="en-US" sz="1100" dirty="0" smtClean="0"/>
              <a:t>, </a:t>
            </a:r>
            <a:r>
              <a:rPr lang="en-US" sz="1100" dirty="0" err="1" smtClean="0"/>
              <a:t>Glycinebetaine</a:t>
            </a:r>
            <a:r>
              <a:rPr lang="en-US" sz="1100" dirty="0" smtClean="0"/>
              <a:t> stabilizes the association of extrinsic proteins with the photosynthetic oxygen-evolving complex, 187–9. Copyright (1992), with permission from Elsevier. http://www.febsletters.org/.</a:t>
            </a:r>
            <a:endParaRPr lang="en-US" sz="1100" i="1" dirty="0" smtClean="0"/>
          </a:p>
          <a:p>
            <a:endParaRPr lang="en-US" sz="1100" dirty="0"/>
          </a:p>
          <a:p>
            <a:r>
              <a:rPr lang="en-US" sz="1100" dirty="0" smtClean="0"/>
              <a:t>Slide 23</a:t>
            </a:r>
          </a:p>
          <a:p>
            <a:r>
              <a:rPr lang="en-US" sz="1100" i="1" dirty="0" smtClean="0"/>
              <a:t>Description:</a:t>
            </a:r>
            <a:r>
              <a:rPr lang="en-US" sz="1100" dirty="0" smtClean="0"/>
              <a:t> Photosynthesis</a:t>
            </a:r>
          </a:p>
          <a:p>
            <a:r>
              <a:rPr lang="en-US" sz="1100" i="1" dirty="0" smtClean="0"/>
              <a:t>Source:</a:t>
            </a:r>
            <a:r>
              <a:rPr lang="en-US" sz="1100" dirty="0"/>
              <a:t> </a:t>
            </a:r>
            <a:r>
              <a:rPr lang="en-US" sz="1100" dirty="0" smtClean="0"/>
              <a:t>Modified from a work  </a:t>
            </a:r>
            <a:r>
              <a:rPr lang="en-US" sz="1100" dirty="0"/>
              <a:t>released into the public domain by its author, </a:t>
            </a:r>
            <a:r>
              <a:rPr lang="en-US" sz="1100" dirty="0" err="1"/>
              <a:t>Tameeria</a:t>
            </a:r>
            <a:r>
              <a:rPr lang="en-US" sz="1100" dirty="0"/>
              <a:t> at the </a:t>
            </a:r>
            <a:r>
              <a:rPr lang="en-US" sz="1100" dirty="0" err="1"/>
              <a:t>wikipedia</a:t>
            </a:r>
            <a:r>
              <a:rPr lang="en-US" sz="1100" dirty="0"/>
              <a:t> </a:t>
            </a:r>
            <a:r>
              <a:rPr lang="en-US" sz="1100" dirty="0" smtClean="0"/>
              <a:t>project, http</a:t>
            </a:r>
            <a:r>
              <a:rPr lang="en-US" sz="1100" dirty="0"/>
              <a:t>://</a:t>
            </a:r>
            <a:r>
              <a:rPr lang="en-US" sz="1100" dirty="0" smtClean="0"/>
              <a:t>commons.wikimedia.org/wiki/File:Thylakoid_membrane_2.svg.</a:t>
            </a:r>
            <a:endParaRPr lang="en-US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136833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Glycine</a:t>
            </a:r>
            <a:r>
              <a:rPr lang="en-US" dirty="0" smtClean="0"/>
              <a:t> </a:t>
            </a:r>
            <a:r>
              <a:rPr lang="en-US" dirty="0" err="1" smtClean="0"/>
              <a:t>betaine</a:t>
            </a:r>
            <a:r>
              <a:rPr lang="en-US" dirty="0" smtClean="0"/>
              <a:t> is a molecule that moderates stresses in plants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5000" y="2286000"/>
          <a:ext cx="5737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S ChemDraw Drawing" r:id="rId3" imgW="2015714" imgH="802852" progId="">
                  <p:embed/>
                </p:oleObj>
              </mc:Choice>
              <mc:Fallback>
                <p:oleObj name="CS ChemDraw Drawing" r:id="rId3" imgW="2015714" imgH="8028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573722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are subject to many stresses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 main stressors are:</a:t>
            </a:r>
          </a:p>
          <a:p>
            <a:pPr lvl="1">
              <a:buNone/>
            </a:pPr>
            <a:r>
              <a:rPr lang="en-US" dirty="0" smtClean="0"/>
              <a:t>Cold	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Heat			       Salt</a:t>
            </a:r>
          </a:p>
        </p:txBody>
      </p:sp>
      <p:pic>
        <p:nvPicPr>
          <p:cNvPr id="4" name="Picture 8" descr="http://t3.gstatic.com/images?q=tbn:ANd9GcQSeRQYpzkyTYHJt6OO49IoIoG8-GiLcYqCH4WnlEswAiDzn5UAshbpKt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3400" y="3429000"/>
            <a:ext cx="1732201" cy="1304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Frost damage</a:t>
            </a:r>
            <a:endParaRPr lang="en-US" dirty="0"/>
          </a:p>
        </p:txBody>
      </p:sp>
      <p:pic>
        <p:nvPicPr>
          <p:cNvPr id="6" name="Picture 10" descr="http://forum.sensiseeds.com/images/plant_problems/a_scottish_farmer/heat-stress-rd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667000" y="3352800"/>
            <a:ext cx="1752600" cy="1728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257800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Heat damage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File:Pekelen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876800" y="3505200"/>
            <a:ext cx="1676400" cy="1696944"/>
          </a:xfrm>
          <a:prstGeom prst="rect">
            <a:avLst/>
          </a:prstGeom>
          <a:noFill/>
        </p:spPr>
      </p:pic>
      <p:pic>
        <p:nvPicPr>
          <p:cNvPr id="9" name="Picture 12" descr="http://waterquality.montana.edu/docs/methane/images/soil_surface_salt_accumulation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781800" y="3505200"/>
            <a:ext cx="2286000" cy="1715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Road runoff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334000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Irrigation evaporation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drought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22098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05200"/>
            <a:ext cx="42672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7163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1992868"/>
            <a:ext cx="332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 type                        Transgenic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" y="3429000"/>
            <a:ext cx="4343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Plants were exposed to 3C for 7 days, then transferred to the warm greenhouse.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does wild type mean?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does </a:t>
            </a:r>
            <a:r>
              <a:rPr lang="en-US" sz="2800" dirty="0" err="1" smtClean="0"/>
              <a:t>glycine</a:t>
            </a:r>
            <a:r>
              <a:rPr lang="en-US" sz="2800" dirty="0" smtClean="0"/>
              <a:t> </a:t>
            </a:r>
            <a:r>
              <a:rPr lang="en-US" sz="2800" dirty="0" err="1" smtClean="0"/>
              <a:t>betaine</a:t>
            </a:r>
            <a:r>
              <a:rPr lang="en-US" sz="2800" dirty="0" smtClean="0"/>
              <a:t> do for the leaves, flowers and fruits in cold-exposed plants?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655594" cy="3541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6324600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NB: </a:t>
            </a:r>
            <a:r>
              <a:rPr lang="en-US" sz="900" dirty="0" smtClean="0"/>
              <a:t>This figure is a simulation of a figure in the original article.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6870"/>
            <a:ext cx="4945406" cy="4524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glycine</a:t>
            </a:r>
            <a:r>
              <a:rPr lang="en-US" dirty="0" smtClean="0"/>
              <a:t> </a:t>
            </a:r>
            <a:r>
              <a:rPr lang="en-US" dirty="0" err="1" smtClean="0"/>
              <a:t>betaine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200400"/>
            <a:ext cx="4000454" cy="267765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X-axis measuring? 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Y-axis measuring? 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“WT” mean?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L1-L9?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507538" y="1227117"/>
            <a:ext cx="3445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</a:t>
            </a:r>
            <a:r>
              <a:rPr lang="en-US" sz="1400" i="1" dirty="0" smtClean="0"/>
              <a:t>igure 3. </a:t>
            </a:r>
            <a:r>
              <a:rPr lang="en-US" sz="1400" dirty="0" smtClean="0"/>
              <a:t>Effects </a:t>
            </a:r>
            <a:r>
              <a:rPr lang="en-US" sz="1400" dirty="0"/>
              <a:t>of chilling on various growth </a:t>
            </a:r>
            <a:r>
              <a:rPr lang="en-US" sz="1400" dirty="0" smtClean="0"/>
              <a:t>parameters. Five-week-old </a:t>
            </a:r>
            <a:r>
              <a:rPr lang="en-US" sz="1400" dirty="0"/>
              <a:t>greenhouse-grown wild type and </a:t>
            </a:r>
            <a:r>
              <a:rPr lang="en-US" sz="1400" dirty="0" smtClean="0"/>
              <a:t>independent homozygous </a:t>
            </a:r>
            <a:r>
              <a:rPr lang="en-US" sz="1400" dirty="0"/>
              <a:t>transgenic lines (L1, L5) were chilled (3°C) </a:t>
            </a:r>
            <a:r>
              <a:rPr lang="en-US" sz="1400" dirty="0" smtClean="0"/>
              <a:t>for 5 </a:t>
            </a:r>
            <a:r>
              <a:rPr lang="en-US" sz="1400" dirty="0"/>
              <a:t>days, then returned to greenhouse.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process of photosynthesis is most affected by ion leakage?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7086600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a.  Whether the cells can capture light</a:t>
            </a:r>
          </a:p>
          <a:p>
            <a:pPr>
              <a:buNone/>
            </a:pPr>
            <a:r>
              <a:rPr lang="en-US" sz="2800" dirty="0" smtClean="0"/>
              <a:t>b.  Whether the Calvin Cycle will function</a:t>
            </a:r>
          </a:p>
          <a:p>
            <a:pPr>
              <a:buNone/>
            </a:pPr>
            <a:r>
              <a:rPr lang="en-US" sz="2800" dirty="0" smtClean="0"/>
              <a:t>c.  Whether ATP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 will function</a:t>
            </a:r>
          </a:p>
          <a:p>
            <a:pPr>
              <a:buNone/>
            </a:pPr>
            <a:r>
              <a:rPr lang="en-US" sz="2800" dirty="0" smtClean="0"/>
              <a:t>d.  Whether electrons will transfer from PS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trends can you observe?</a:t>
            </a:r>
            <a:br>
              <a:rPr lang="en-US" sz="3600" dirty="0" smtClean="0"/>
            </a:br>
            <a:r>
              <a:rPr lang="en-US" sz="3600" dirty="0" smtClean="0"/>
              <a:t>(write down 2, share with your neighbor)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6" y="1676400"/>
            <a:ext cx="4945406" cy="4524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1690255"/>
            <a:ext cx="3445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</a:t>
            </a:r>
            <a:r>
              <a:rPr lang="en-US" sz="1400" i="1" dirty="0" smtClean="0"/>
              <a:t>igure 3. </a:t>
            </a:r>
            <a:r>
              <a:rPr lang="en-US" sz="1400" dirty="0" smtClean="0"/>
              <a:t>Effects </a:t>
            </a:r>
            <a:r>
              <a:rPr lang="en-US" sz="1400" dirty="0"/>
              <a:t>of chilling on various growth </a:t>
            </a:r>
            <a:r>
              <a:rPr lang="en-US" sz="1400" dirty="0" err="1" smtClean="0"/>
              <a:t>paramaters</a:t>
            </a:r>
            <a:r>
              <a:rPr lang="en-US" sz="1400" dirty="0" smtClean="0"/>
              <a:t>. Five-week-old </a:t>
            </a:r>
            <a:r>
              <a:rPr lang="en-US" sz="1400" dirty="0"/>
              <a:t>greenhouse-grown wild type and </a:t>
            </a:r>
            <a:r>
              <a:rPr lang="en-US" sz="1400" dirty="0" smtClean="0"/>
              <a:t>independent homozygous </a:t>
            </a:r>
            <a:r>
              <a:rPr lang="en-US" sz="1400" dirty="0"/>
              <a:t>transgenic lines (L1, L5) were chilled (3°C) </a:t>
            </a:r>
            <a:r>
              <a:rPr lang="en-US" sz="1400" dirty="0" smtClean="0"/>
              <a:t>for 5 </a:t>
            </a:r>
            <a:r>
              <a:rPr lang="en-US" sz="1400" dirty="0"/>
              <a:t>days, then returned to greenhouse.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are subject to many stresses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 main stressors are: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Cold</a:t>
            </a:r>
            <a:r>
              <a:rPr lang="en-US" dirty="0" smtClean="0"/>
              <a:t>		Heat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       Salt</a:t>
            </a:r>
          </a:p>
        </p:txBody>
      </p:sp>
      <p:pic>
        <p:nvPicPr>
          <p:cNvPr id="4" name="Picture 8" descr="http://t3.gstatic.com/images?q=tbn:ANd9GcQSeRQYpzkyTYHJt6OO49IoIoG8-GiLcYqCH4WnlEswAiDzn5UAshbpKt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33400" y="3429000"/>
            <a:ext cx="1732201" cy="1304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Frost damage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0" descr="http://forum.sensiseeds.com/images/plant_problems/a_scottish_farmer/heat-stress-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1752600" cy="1728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257800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damage</a:t>
            </a:r>
            <a:endParaRPr lang="en-US" dirty="0"/>
          </a:p>
        </p:txBody>
      </p:sp>
      <p:pic>
        <p:nvPicPr>
          <p:cNvPr id="8" name="Picture 2" descr="File:Pekelen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876800" y="3505200"/>
            <a:ext cx="1676400" cy="1696944"/>
          </a:xfrm>
          <a:prstGeom prst="rect">
            <a:avLst/>
          </a:prstGeom>
          <a:noFill/>
        </p:spPr>
      </p:pic>
      <p:pic>
        <p:nvPicPr>
          <p:cNvPr id="9" name="Picture 12" descr="http://waterquality.montana.edu/docs/methane/images/soil_surface_salt_accumulation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781800" y="3505200"/>
            <a:ext cx="2286000" cy="1715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Road runoff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334000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Irrigation evaporation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drought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2819400"/>
            <a:ext cx="22098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Photosystem II i"/>
  <p:tag name="QUESTIONTYPE" val=" 0"/>
  <p:tag name="QUESTIONCHOICES" val=" 0"/>
  <p:tag name="QUESTIONANSWER" val="None"/>
  <p:tag name="QUESTIONDIFFICULTY" val=" 0"/>
  <p:tag name="QUESTIONPOINTS" val=" 0"/>
  <p:tag name="QUESTIONCHANCES" val=" 3"/>
  <p:tag name="QUESTIONTIMER" val="00:30"/>
  <p:tag name="QUESTIONCHOICESTYPE" val=" 1"/>
  <p:tag name="QUESTIONCHARTTYPE" val="0"/>
  <p:tag name="MANUALQUESTIONSTART" val="No"/>
  <p:tag name="QUESTIONANSWEROPTIONS" val=" 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1140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CS ChemDraw Drawing</vt:lpstr>
      <vt:lpstr>Tougher Plants: Beating Stress by Protecting Photosynthesis in Genetically  Modified Plants</vt:lpstr>
      <vt:lpstr>Plants are subject to many stresses</vt:lpstr>
      <vt:lpstr>Glycine betaine is a molecule that moderates stresses in plants  </vt:lpstr>
      <vt:lpstr>Plants are subject to many stresses</vt:lpstr>
      <vt:lpstr>Plants were exposed to 3C for 7 days, then transferred to the warm greenhouse.  What does wild type mean?   What does glycine betaine do for the leaves, flowers and fruits in cold-exposed plants?</vt:lpstr>
      <vt:lpstr>What does glycine betaine do?</vt:lpstr>
      <vt:lpstr>Which process of photosynthesis is most affected by ion leakage?</vt:lpstr>
      <vt:lpstr>What trends can you observe? (write down 2, share with your neighbor)</vt:lpstr>
      <vt:lpstr>Plants are subject to many stresses</vt:lpstr>
      <vt:lpstr>PowerPoint Presentation</vt:lpstr>
      <vt:lpstr>PowerPoint Presentation</vt:lpstr>
      <vt:lpstr>PowerPoint Presentation</vt:lpstr>
      <vt:lpstr>Photosystem II</vt:lpstr>
      <vt:lpstr>PowerPoint Presentation</vt:lpstr>
      <vt:lpstr>PowerPoint Presentation</vt:lpstr>
      <vt:lpstr>Which of the following could explain why increased temperatures decrease PSII activity? </vt:lpstr>
      <vt:lpstr>Plants are subject to many stresses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Schiller, Nancy</dc:creator>
  <cp:lastModifiedBy>University Libraries</cp:lastModifiedBy>
  <cp:revision>13</cp:revision>
  <dcterms:created xsi:type="dcterms:W3CDTF">2011-12-05T13:49:31Z</dcterms:created>
  <dcterms:modified xsi:type="dcterms:W3CDTF">2012-10-23T17:54:57Z</dcterms:modified>
</cp:coreProperties>
</file>