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72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Monotype Corsiva" panose="03010101010201010101" pitchFamily="66" charset="0"/>
      <p:italic r:id="rId20"/>
    </p:embeddedFont>
    <p:embeddedFont>
      <p:font typeface="Old Standard TT" panose="020B0604020202020204" charset="0"/>
      <p:regular r:id="rId21"/>
      <p:bold r:id="rId22"/>
      <p:italic r:id="rId23"/>
    </p:embeddedFont>
    <p:embeddedFont>
      <p:font typeface="Palatino Linotype" panose="02040502050505030304" pitchFamily="18" charset="0"/>
      <p:regular r:id="rId24"/>
      <p:bold r:id="rId25"/>
      <p:italic r:id="rId26"/>
      <p:boldItalic r:id="rId27"/>
    </p:embeddedFont>
    <p:embeddedFont>
      <p:font typeface="Raleway Medium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NZbZIkcvttHVNDvlm6hnBqJU5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474F6-F410-44FC-9172-B7F842BF225F}" v="67" dt="2025-08-03T17:29:38.227"/>
  </p1510:revLst>
</p1510:revInfo>
</file>

<file path=ppt/tableStyles.xml><?xml version="1.0" encoding="utf-8"?>
<a:tblStyleLst xmlns:a="http://schemas.openxmlformats.org/drawingml/2006/main" def="{2D56C39B-60C8-4A14-AB5D-B52943F4B756}">
  <a:tblStyle styleId="{2D56C39B-60C8-4A14-AB5D-B52943F4B7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9" autoAdjust="0"/>
  </p:normalViewPr>
  <p:slideViewPr>
    <p:cSldViewPr snapToGrid="0">
      <p:cViewPr varScale="1">
        <p:scale>
          <a:sx n="76" d="100"/>
          <a:sy n="76" d="100"/>
        </p:scale>
        <p:origin x="1000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 Herreid" userId="89c5ceb6862fbc66" providerId="LiveId" clId="{049474F6-F410-44FC-9172-B7F842BF225F}"/>
    <pc:docChg chg="undo custSel addSld delSld modSld sldOrd modMainMaster">
      <pc:chgData name="Ky Herreid" userId="89c5ceb6862fbc66" providerId="LiveId" clId="{049474F6-F410-44FC-9172-B7F842BF225F}" dt="2025-08-04T23:13:14.874" v="740"/>
      <pc:docMkLst>
        <pc:docMk/>
      </pc:docMkLst>
      <pc:sldChg chg="addSp delSp modSp del mod chgLayout modNotesTx">
        <pc:chgData name="Ky Herreid" userId="89c5ceb6862fbc66" providerId="LiveId" clId="{049474F6-F410-44FC-9172-B7F842BF225F}" dt="2025-07-23T18:31:58.516" v="372" actId="2696"/>
        <pc:sldMkLst>
          <pc:docMk/>
          <pc:sldMk cId="0" sldId="256"/>
        </pc:sldMkLst>
      </pc:sldChg>
      <pc:sldChg chg="modSp mod modNotes">
        <pc:chgData name="Ky Herreid" userId="89c5ceb6862fbc66" providerId="LiveId" clId="{049474F6-F410-44FC-9172-B7F842BF225F}" dt="2025-07-23T18:11:27.398" v="207"/>
        <pc:sldMkLst>
          <pc:docMk/>
          <pc:sldMk cId="0" sldId="257"/>
        </pc:sldMkLst>
        <pc:spChg chg="mod">
          <ac:chgData name="Ky Herreid" userId="89c5ceb6862fbc66" providerId="LiveId" clId="{049474F6-F410-44FC-9172-B7F842BF225F}" dt="2025-07-23T18:11:27.398" v="207"/>
          <ac:spMkLst>
            <pc:docMk/>
            <pc:sldMk cId="0" sldId="257"/>
            <ac:spMk id="65" creationId="{00000000-0000-0000-0000-000000000000}"/>
          </ac:spMkLst>
        </pc:spChg>
        <pc:spChg chg="mod">
          <ac:chgData name="Ky Herreid" userId="89c5ceb6862fbc66" providerId="LiveId" clId="{049474F6-F410-44FC-9172-B7F842BF225F}" dt="2025-07-23T18:11:27.398" v="207"/>
          <ac:spMkLst>
            <pc:docMk/>
            <pc:sldMk cId="0" sldId="257"/>
            <ac:spMk id="66" creationId="{00000000-0000-0000-0000-000000000000}"/>
          </ac:spMkLst>
        </pc:spChg>
      </pc:sldChg>
      <pc:sldChg chg="modSp mod modNotesTx">
        <pc:chgData name="Ky Herreid" userId="89c5ceb6862fbc66" providerId="LiveId" clId="{049474F6-F410-44FC-9172-B7F842BF225F}" dt="2025-07-23T19:26:30.731" v="503" actId="6549"/>
        <pc:sldMkLst>
          <pc:docMk/>
          <pc:sldMk cId="0" sldId="258"/>
        </pc:sldMkLst>
        <pc:spChg chg="mod">
          <ac:chgData name="Ky Herreid" userId="89c5ceb6862fbc66" providerId="LiveId" clId="{049474F6-F410-44FC-9172-B7F842BF225F}" dt="2025-07-23T19:26:30.731" v="503" actId="6549"/>
          <ac:spMkLst>
            <pc:docMk/>
            <pc:sldMk cId="0" sldId="258"/>
            <ac:spMk id="71" creationId="{00000000-0000-0000-0000-000000000000}"/>
          </ac:spMkLst>
        </pc:spChg>
      </pc:sldChg>
      <pc:sldChg chg="modSp mod modNotesTx">
        <pc:chgData name="Ky Herreid" userId="89c5ceb6862fbc66" providerId="LiveId" clId="{049474F6-F410-44FC-9172-B7F842BF225F}" dt="2025-07-23T18:11:27.398" v="207"/>
        <pc:sldMkLst>
          <pc:docMk/>
          <pc:sldMk cId="0" sldId="259"/>
        </pc:sldMkLst>
        <pc:spChg chg="mod">
          <ac:chgData name="Ky Herreid" userId="89c5ceb6862fbc66" providerId="LiveId" clId="{049474F6-F410-44FC-9172-B7F842BF225F}" dt="2025-07-23T18:11:27.398" v="207"/>
          <ac:spMkLst>
            <pc:docMk/>
            <pc:sldMk cId="0" sldId="259"/>
            <ac:spMk id="79" creationId="{00000000-0000-0000-0000-000000000000}"/>
          </ac:spMkLst>
        </pc:spChg>
        <pc:spChg chg="mod">
          <ac:chgData name="Ky Herreid" userId="89c5ceb6862fbc66" providerId="LiveId" clId="{049474F6-F410-44FC-9172-B7F842BF225F}" dt="2025-07-23T18:11:27.398" v="207"/>
          <ac:spMkLst>
            <pc:docMk/>
            <pc:sldMk cId="0" sldId="259"/>
            <ac:spMk id="80" creationId="{00000000-0000-0000-0000-000000000000}"/>
          </ac:spMkLst>
        </pc:spChg>
        <pc:spChg chg="mod">
          <ac:chgData name="Ky Herreid" userId="89c5ceb6862fbc66" providerId="LiveId" clId="{049474F6-F410-44FC-9172-B7F842BF225F}" dt="2025-07-23T17:42:18.363" v="168" actId="114"/>
          <ac:spMkLst>
            <pc:docMk/>
            <pc:sldMk cId="0" sldId="259"/>
            <ac:spMk id="82" creationId="{00000000-0000-0000-0000-000000000000}"/>
          </ac:spMkLst>
        </pc:spChg>
        <pc:spChg chg="mod">
          <ac:chgData name="Ky Herreid" userId="89c5ceb6862fbc66" providerId="LiveId" clId="{049474F6-F410-44FC-9172-B7F842BF225F}" dt="2025-07-23T17:42:48.902" v="173" actId="114"/>
          <ac:spMkLst>
            <pc:docMk/>
            <pc:sldMk cId="0" sldId="259"/>
            <ac:spMk id="84" creationId="{00000000-0000-0000-0000-000000000000}"/>
          </ac:spMkLst>
        </pc:spChg>
      </pc:sldChg>
      <pc:sldChg chg="modSp mod modNotesTx">
        <pc:chgData name="Ky Herreid" userId="89c5ceb6862fbc66" providerId="LiveId" clId="{049474F6-F410-44FC-9172-B7F842BF225F}" dt="2025-07-23T18:11:27.398" v="207"/>
        <pc:sldMkLst>
          <pc:docMk/>
          <pc:sldMk cId="0" sldId="260"/>
        </pc:sldMkLst>
        <pc:spChg chg="mod">
          <ac:chgData name="Ky Herreid" userId="89c5ceb6862fbc66" providerId="LiveId" clId="{049474F6-F410-44FC-9172-B7F842BF225F}" dt="2025-07-23T18:11:27.398" v="207"/>
          <ac:spMkLst>
            <pc:docMk/>
            <pc:sldMk cId="0" sldId="260"/>
            <ac:spMk id="89" creationId="{00000000-0000-0000-0000-000000000000}"/>
          </ac:spMkLst>
        </pc:spChg>
        <pc:spChg chg="mod">
          <ac:chgData name="Ky Herreid" userId="89c5ceb6862fbc66" providerId="LiveId" clId="{049474F6-F410-44FC-9172-B7F842BF225F}" dt="2025-07-23T18:11:27.398" v="207"/>
          <ac:spMkLst>
            <pc:docMk/>
            <pc:sldMk cId="0" sldId="260"/>
            <ac:spMk id="90" creationId="{00000000-0000-0000-0000-000000000000}"/>
          </ac:spMkLst>
        </pc:spChg>
        <pc:spChg chg="mod">
          <ac:chgData name="Ky Herreid" userId="89c5ceb6862fbc66" providerId="LiveId" clId="{049474F6-F410-44FC-9172-B7F842BF225F}" dt="2025-07-21T19:55:49.250" v="106" actId="20577"/>
          <ac:spMkLst>
            <pc:docMk/>
            <pc:sldMk cId="0" sldId="260"/>
            <ac:spMk id="91" creationId="{00000000-0000-0000-0000-000000000000}"/>
          </ac:spMkLst>
        </pc:spChg>
      </pc:sldChg>
      <pc:sldChg chg="modSp mod">
        <pc:chgData name="Ky Herreid" userId="89c5ceb6862fbc66" providerId="LiveId" clId="{049474F6-F410-44FC-9172-B7F842BF225F}" dt="2025-07-23T19:26:17.769" v="502" actId="6549"/>
        <pc:sldMkLst>
          <pc:docMk/>
          <pc:sldMk cId="0" sldId="261"/>
        </pc:sldMkLst>
        <pc:spChg chg="mod">
          <ac:chgData name="Ky Herreid" userId="89c5ceb6862fbc66" providerId="LiveId" clId="{049474F6-F410-44FC-9172-B7F842BF225F}" dt="2025-07-23T19:26:17.769" v="502" actId="6549"/>
          <ac:spMkLst>
            <pc:docMk/>
            <pc:sldMk cId="0" sldId="261"/>
            <ac:spMk id="97" creationId="{00000000-0000-0000-0000-000000000000}"/>
          </ac:spMkLst>
        </pc:spChg>
      </pc:sldChg>
      <pc:sldChg chg="modSp mod modNotesTx">
        <pc:chgData name="Ky Herreid" userId="89c5ceb6862fbc66" providerId="LiveId" clId="{049474F6-F410-44FC-9172-B7F842BF225F}" dt="2025-07-23T18:11:27.398" v="207"/>
        <pc:sldMkLst>
          <pc:docMk/>
          <pc:sldMk cId="0" sldId="262"/>
        </pc:sldMkLst>
        <pc:spChg chg="mod">
          <ac:chgData name="Ky Herreid" userId="89c5ceb6862fbc66" providerId="LiveId" clId="{049474F6-F410-44FC-9172-B7F842BF225F}" dt="2025-07-23T18:11:27.398" v="207"/>
          <ac:spMkLst>
            <pc:docMk/>
            <pc:sldMk cId="0" sldId="262"/>
            <ac:spMk id="106" creationId="{00000000-0000-0000-0000-000000000000}"/>
          </ac:spMkLst>
        </pc:spChg>
        <pc:spChg chg="mod">
          <ac:chgData name="Ky Herreid" userId="89c5ceb6862fbc66" providerId="LiveId" clId="{049474F6-F410-44FC-9172-B7F842BF225F}" dt="2025-07-23T18:11:27.398" v="207"/>
          <ac:spMkLst>
            <pc:docMk/>
            <pc:sldMk cId="0" sldId="262"/>
            <ac:spMk id="107" creationId="{00000000-0000-0000-0000-000000000000}"/>
          </ac:spMkLst>
        </pc:spChg>
      </pc:sldChg>
      <pc:sldChg chg="modSp mod modNotesTx">
        <pc:chgData name="Ky Herreid" userId="89c5ceb6862fbc66" providerId="LiveId" clId="{049474F6-F410-44FC-9172-B7F842BF225F}" dt="2025-08-03T17:35:05.161" v="715" actId="20577"/>
        <pc:sldMkLst>
          <pc:docMk/>
          <pc:sldMk cId="0" sldId="263"/>
        </pc:sldMkLst>
        <pc:spChg chg="mod">
          <ac:chgData name="Ky Herreid" userId="89c5ceb6862fbc66" providerId="LiveId" clId="{049474F6-F410-44FC-9172-B7F842BF225F}" dt="2025-07-23T18:11:27.398" v="207"/>
          <ac:spMkLst>
            <pc:docMk/>
            <pc:sldMk cId="0" sldId="263"/>
            <ac:spMk id="115" creationId="{00000000-0000-0000-0000-000000000000}"/>
          </ac:spMkLst>
        </pc:spChg>
        <pc:spChg chg="mod">
          <ac:chgData name="Ky Herreid" userId="89c5ceb6862fbc66" providerId="LiveId" clId="{049474F6-F410-44FC-9172-B7F842BF225F}" dt="2025-07-23T17:43:38.060" v="182" actId="20577"/>
          <ac:spMkLst>
            <pc:docMk/>
            <pc:sldMk cId="0" sldId="263"/>
            <ac:spMk id="116" creationId="{00000000-0000-0000-0000-000000000000}"/>
          </ac:spMkLst>
        </pc:spChg>
        <pc:graphicFrameChg chg="modGraphic">
          <ac:chgData name="Ky Herreid" userId="89c5ceb6862fbc66" providerId="LiveId" clId="{049474F6-F410-44FC-9172-B7F842BF225F}" dt="2025-08-03T17:35:05.161" v="715" actId="20577"/>
          <ac:graphicFrameMkLst>
            <pc:docMk/>
            <pc:sldMk cId="0" sldId="263"/>
            <ac:graphicFrameMk id="117" creationId="{00000000-0000-0000-0000-000000000000}"/>
          </ac:graphicFrameMkLst>
        </pc:graphicFrameChg>
      </pc:sldChg>
      <pc:sldChg chg="modSp mod modNotesTx">
        <pc:chgData name="Ky Herreid" userId="89c5ceb6862fbc66" providerId="LiveId" clId="{049474F6-F410-44FC-9172-B7F842BF225F}" dt="2025-08-03T17:35:48.459" v="716" actId="20577"/>
        <pc:sldMkLst>
          <pc:docMk/>
          <pc:sldMk cId="0" sldId="264"/>
        </pc:sldMkLst>
        <pc:spChg chg="mod">
          <ac:chgData name="Ky Herreid" userId="89c5ceb6862fbc66" providerId="LiveId" clId="{049474F6-F410-44FC-9172-B7F842BF225F}" dt="2025-07-21T18:38:46.422" v="6" actId="313"/>
          <ac:spMkLst>
            <pc:docMk/>
            <pc:sldMk cId="0" sldId="264"/>
            <ac:spMk id="124" creationId="{00000000-0000-0000-0000-000000000000}"/>
          </ac:spMkLst>
        </pc:spChg>
        <pc:spChg chg="mod">
          <ac:chgData name="Ky Herreid" userId="89c5ceb6862fbc66" providerId="LiveId" clId="{049474F6-F410-44FC-9172-B7F842BF225F}" dt="2025-07-21T18:39:25.668" v="15" actId="313"/>
          <ac:spMkLst>
            <pc:docMk/>
            <pc:sldMk cId="0" sldId="264"/>
            <ac:spMk id="127" creationId="{00000000-0000-0000-0000-000000000000}"/>
          </ac:spMkLst>
        </pc:spChg>
        <pc:graphicFrameChg chg="modGraphic">
          <ac:chgData name="Ky Herreid" userId="89c5ceb6862fbc66" providerId="LiveId" clId="{049474F6-F410-44FC-9172-B7F842BF225F}" dt="2025-08-03T17:35:48.459" v="716" actId="20577"/>
          <ac:graphicFrameMkLst>
            <pc:docMk/>
            <pc:sldMk cId="0" sldId="264"/>
            <ac:graphicFrameMk id="125" creationId="{00000000-0000-0000-0000-000000000000}"/>
          </ac:graphicFrameMkLst>
        </pc:graphicFrameChg>
      </pc:sldChg>
      <pc:sldChg chg="modSp mod modNotesTx">
        <pc:chgData name="Ky Herreid" userId="89c5ceb6862fbc66" providerId="LiveId" clId="{049474F6-F410-44FC-9172-B7F842BF225F}" dt="2025-07-23T19:26:01.981" v="499" actId="20577"/>
        <pc:sldMkLst>
          <pc:docMk/>
          <pc:sldMk cId="0" sldId="265"/>
        </pc:sldMkLst>
        <pc:spChg chg="mod">
          <ac:chgData name="Ky Herreid" userId="89c5ceb6862fbc66" providerId="LiveId" clId="{049474F6-F410-44FC-9172-B7F842BF225F}" dt="2025-07-23T19:26:01.981" v="499" actId="20577"/>
          <ac:spMkLst>
            <pc:docMk/>
            <pc:sldMk cId="0" sldId="265"/>
            <ac:spMk id="134" creationId="{00000000-0000-0000-0000-000000000000}"/>
          </ac:spMkLst>
        </pc:spChg>
        <pc:spChg chg="mod">
          <ac:chgData name="Ky Herreid" userId="89c5ceb6862fbc66" providerId="LiveId" clId="{049474F6-F410-44FC-9172-B7F842BF225F}" dt="2025-07-23T18:11:27.398" v="207"/>
          <ac:spMkLst>
            <pc:docMk/>
            <pc:sldMk cId="0" sldId="265"/>
            <ac:spMk id="135" creationId="{00000000-0000-0000-0000-000000000000}"/>
          </ac:spMkLst>
        </pc:spChg>
      </pc:sldChg>
      <pc:sldChg chg="addSp delSp modSp mod ord modNotesTx">
        <pc:chgData name="Ky Herreid" userId="89c5ceb6862fbc66" providerId="LiveId" clId="{049474F6-F410-44FC-9172-B7F842BF225F}" dt="2025-08-03T17:27:35.790" v="666" actId="20577"/>
        <pc:sldMkLst>
          <pc:docMk/>
          <pc:sldMk cId="0" sldId="266"/>
        </pc:sldMkLst>
        <pc:spChg chg="add mod">
          <ac:chgData name="Ky Herreid" userId="89c5ceb6862fbc66" providerId="LiveId" clId="{049474F6-F410-44FC-9172-B7F842BF225F}" dt="2025-07-23T19:58:34.197" v="665" actId="1076"/>
          <ac:spMkLst>
            <pc:docMk/>
            <pc:sldMk cId="0" sldId="266"/>
            <ac:spMk id="5" creationId="{7D918823-E70D-79B6-D17E-92F1DCDA13B2}"/>
          </ac:spMkLst>
        </pc:spChg>
        <pc:spChg chg="mod">
          <ac:chgData name="Ky Herreid" userId="89c5ceb6862fbc66" providerId="LiveId" clId="{049474F6-F410-44FC-9172-B7F842BF225F}" dt="2025-08-03T17:27:35.790" v="666" actId="20577"/>
          <ac:spMkLst>
            <pc:docMk/>
            <pc:sldMk cId="0" sldId="266"/>
            <ac:spMk id="141" creationId="{00000000-0000-0000-0000-000000000000}"/>
          </ac:spMkLst>
        </pc:spChg>
      </pc:sldChg>
      <pc:sldChg chg="modSp mod modNotesTx">
        <pc:chgData name="Ky Herreid" userId="89c5ceb6862fbc66" providerId="LiveId" clId="{049474F6-F410-44FC-9172-B7F842BF225F}" dt="2025-08-03T17:36:41.805" v="719" actId="114"/>
        <pc:sldMkLst>
          <pc:docMk/>
          <pc:sldMk cId="0" sldId="267"/>
        </pc:sldMkLst>
        <pc:spChg chg="mod">
          <ac:chgData name="Ky Herreid" userId="89c5ceb6862fbc66" providerId="LiveId" clId="{049474F6-F410-44FC-9172-B7F842BF225F}" dt="2025-07-23T18:11:27.398" v="207"/>
          <ac:spMkLst>
            <pc:docMk/>
            <pc:sldMk cId="0" sldId="267"/>
            <ac:spMk id="147" creationId="{00000000-0000-0000-0000-000000000000}"/>
          </ac:spMkLst>
        </pc:spChg>
        <pc:spChg chg="mod">
          <ac:chgData name="Ky Herreid" userId="89c5ceb6862fbc66" providerId="LiveId" clId="{049474F6-F410-44FC-9172-B7F842BF225F}" dt="2025-07-23T18:11:27.398" v="207"/>
          <ac:spMkLst>
            <pc:docMk/>
            <pc:sldMk cId="0" sldId="267"/>
            <ac:spMk id="148" creationId="{00000000-0000-0000-0000-000000000000}"/>
          </ac:spMkLst>
        </pc:spChg>
        <pc:spChg chg="mod">
          <ac:chgData name="Ky Herreid" userId="89c5ceb6862fbc66" providerId="LiveId" clId="{049474F6-F410-44FC-9172-B7F842BF225F}" dt="2025-08-03T17:36:41.805" v="719" actId="114"/>
          <ac:spMkLst>
            <pc:docMk/>
            <pc:sldMk cId="0" sldId="267"/>
            <ac:spMk id="151" creationId="{00000000-0000-0000-0000-000000000000}"/>
          </ac:spMkLst>
        </pc:spChg>
      </pc:sldChg>
      <pc:sldChg chg="modSp mod modNotesTx">
        <pc:chgData name="Ky Herreid" userId="89c5ceb6862fbc66" providerId="LiveId" clId="{049474F6-F410-44FC-9172-B7F842BF225F}" dt="2025-07-23T19:24:59.311" v="496" actId="20577"/>
        <pc:sldMkLst>
          <pc:docMk/>
          <pc:sldMk cId="0" sldId="268"/>
        </pc:sldMkLst>
        <pc:spChg chg="mod">
          <ac:chgData name="Ky Herreid" userId="89c5ceb6862fbc66" providerId="LiveId" clId="{049474F6-F410-44FC-9172-B7F842BF225F}" dt="2025-07-23T19:24:41.046" v="495" actId="20577"/>
          <ac:spMkLst>
            <pc:docMk/>
            <pc:sldMk cId="0" sldId="268"/>
            <ac:spMk id="163" creationId="{00000000-0000-0000-0000-000000000000}"/>
          </ac:spMkLst>
        </pc:spChg>
        <pc:spChg chg="mod">
          <ac:chgData name="Ky Herreid" userId="89c5ceb6862fbc66" providerId="LiveId" clId="{049474F6-F410-44FC-9172-B7F842BF225F}" dt="2025-07-23T19:24:59.311" v="496" actId="20577"/>
          <ac:spMkLst>
            <pc:docMk/>
            <pc:sldMk cId="0" sldId="268"/>
            <ac:spMk id="164" creationId="{00000000-0000-0000-0000-000000000000}"/>
          </ac:spMkLst>
        </pc:spChg>
      </pc:sldChg>
      <pc:sldChg chg="modSp mod modNotesTx">
        <pc:chgData name="Ky Herreid" userId="89c5ceb6862fbc66" providerId="LiveId" clId="{049474F6-F410-44FC-9172-B7F842BF225F}" dt="2025-07-23T18:11:27.398" v="207"/>
        <pc:sldMkLst>
          <pc:docMk/>
          <pc:sldMk cId="0" sldId="269"/>
        </pc:sldMkLst>
        <pc:spChg chg="mod">
          <ac:chgData name="Ky Herreid" userId="89c5ceb6862fbc66" providerId="LiveId" clId="{049474F6-F410-44FC-9172-B7F842BF225F}" dt="2025-07-23T18:11:27.398" v="207"/>
          <ac:spMkLst>
            <pc:docMk/>
            <pc:sldMk cId="0" sldId="269"/>
            <ac:spMk id="169" creationId="{00000000-0000-0000-0000-000000000000}"/>
          </ac:spMkLst>
        </pc:spChg>
        <pc:spChg chg="mod">
          <ac:chgData name="Ky Herreid" userId="89c5ceb6862fbc66" providerId="LiveId" clId="{049474F6-F410-44FC-9172-B7F842BF225F}" dt="2025-07-23T17:43:58.657" v="186" actId="313"/>
          <ac:spMkLst>
            <pc:docMk/>
            <pc:sldMk cId="0" sldId="269"/>
            <ac:spMk id="170" creationId="{00000000-0000-0000-0000-000000000000}"/>
          </ac:spMkLst>
        </pc:spChg>
      </pc:sldChg>
      <pc:sldChg chg="modSp mod">
        <pc:chgData name="Ky Herreid" userId="89c5ceb6862fbc66" providerId="LiveId" clId="{049474F6-F410-44FC-9172-B7F842BF225F}" dt="2025-08-03T17:37:30.719" v="728" actId="20577"/>
        <pc:sldMkLst>
          <pc:docMk/>
          <pc:sldMk cId="0" sldId="270"/>
        </pc:sldMkLst>
        <pc:spChg chg="mod">
          <ac:chgData name="Ky Herreid" userId="89c5ceb6862fbc66" providerId="LiveId" clId="{049474F6-F410-44FC-9172-B7F842BF225F}" dt="2025-08-03T17:37:30.719" v="728" actId="20577"/>
          <ac:spMkLst>
            <pc:docMk/>
            <pc:sldMk cId="0" sldId="270"/>
            <ac:spMk id="175" creationId="{00000000-0000-0000-0000-000000000000}"/>
          </ac:spMkLst>
        </pc:spChg>
        <pc:spChg chg="mod">
          <ac:chgData name="Ky Herreid" userId="89c5ceb6862fbc66" providerId="LiveId" clId="{049474F6-F410-44FC-9172-B7F842BF225F}" dt="2025-08-03T17:31:59.338" v="713" actId="20577"/>
          <ac:spMkLst>
            <pc:docMk/>
            <pc:sldMk cId="0" sldId="270"/>
            <ac:spMk id="176" creationId="{00000000-0000-0000-0000-000000000000}"/>
          </ac:spMkLst>
        </pc:spChg>
      </pc:sldChg>
      <pc:sldChg chg="modSp mod">
        <pc:chgData name="Ky Herreid" userId="89c5ceb6862fbc66" providerId="LiveId" clId="{049474F6-F410-44FC-9172-B7F842BF225F}" dt="2025-08-03T17:37:41.466" v="739" actId="20577"/>
        <pc:sldMkLst>
          <pc:docMk/>
          <pc:sldMk cId="0" sldId="271"/>
        </pc:sldMkLst>
        <pc:spChg chg="mod">
          <ac:chgData name="Ky Herreid" userId="89c5ceb6862fbc66" providerId="LiveId" clId="{049474F6-F410-44FC-9172-B7F842BF225F}" dt="2025-08-03T17:37:41.466" v="739" actId="20577"/>
          <ac:spMkLst>
            <pc:docMk/>
            <pc:sldMk cId="0" sldId="271"/>
            <ac:spMk id="181" creationId="{00000000-0000-0000-0000-000000000000}"/>
          </ac:spMkLst>
        </pc:spChg>
        <pc:spChg chg="mod">
          <ac:chgData name="Ky Herreid" userId="89c5ceb6862fbc66" providerId="LiveId" clId="{049474F6-F410-44FC-9172-B7F842BF225F}" dt="2025-08-03T17:31:20.999" v="693" actId="20577"/>
          <ac:spMkLst>
            <pc:docMk/>
            <pc:sldMk cId="0" sldId="271"/>
            <ac:spMk id="182" creationId="{00000000-0000-0000-0000-000000000000}"/>
          </ac:spMkLst>
        </pc:spChg>
      </pc:sldChg>
      <pc:sldChg chg="addSp delSp modSp new mod ord modNotes modNotesTx">
        <pc:chgData name="Ky Herreid" userId="89c5ceb6862fbc66" providerId="LiveId" clId="{049474F6-F410-44FC-9172-B7F842BF225F}" dt="2025-08-04T23:13:14.874" v="740"/>
        <pc:sldMkLst>
          <pc:docMk/>
          <pc:sldMk cId="3105007871" sldId="272"/>
        </pc:sldMkLst>
        <pc:spChg chg="add mod">
          <ac:chgData name="Ky Herreid" userId="89c5ceb6862fbc66" providerId="LiveId" clId="{049474F6-F410-44FC-9172-B7F842BF225F}" dt="2025-07-23T18:32:49.353" v="373" actId="207"/>
          <ac:spMkLst>
            <pc:docMk/>
            <pc:sldMk cId="3105007871" sldId="272"/>
            <ac:spMk id="4" creationId="{0A94012B-247C-0965-604E-38D3B4E7FC76}"/>
          </ac:spMkLst>
        </pc:spChg>
        <pc:spChg chg="add mod">
          <ac:chgData name="Ky Herreid" userId="89c5ceb6862fbc66" providerId="LiveId" clId="{049474F6-F410-44FC-9172-B7F842BF225F}" dt="2025-07-23T18:33:25.306" v="375" actId="207"/>
          <ac:spMkLst>
            <pc:docMk/>
            <pc:sldMk cId="3105007871" sldId="272"/>
            <ac:spMk id="8" creationId="{2DA54138-DD6B-6CDF-355E-91C6DEE8A96B}"/>
          </ac:spMkLst>
        </pc:spChg>
        <pc:spChg chg="add mod">
          <ac:chgData name="Ky Herreid" userId="89c5ceb6862fbc66" providerId="LiveId" clId="{049474F6-F410-44FC-9172-B7F842BF225F}" dt="2025-08-04T23:13:14.874" v="740"/>
          <ac:spMkLst>
            <pc:docMk/>
            <pc:sldMk cId="3105007871" sldId="272"/>
            <ac:spMk id="10" creationId="{3A94ACE1-E51C-C51A-FCB4-9F65A2D3A6A9}"/>
          </ac:spMkLst>
        </pc:spChg>
        <pc:spChg chg="add mod">
          <ac:chgData name="Ky Herreid" userId="89c5ceb6862fbc66" providerId="LiveId" clId="{049474F6-F410-44FC-9172-B7F842BF225F}" dt="2025-07-23T18:27:15.613" v="355" actId="1035"/>
          <ac:spMkLst>
            <pc:docMk/>
            <pc:sldMk cId="3105007871" sldId="272"/>
            <ac:spMk id="11" creationId="{4D956524-57E6-762A-7CFF-2B7D0D6403C0}"/>
          </ac:spMkLst>
        </pc:spChg>
        <pc:picChg chg="add mod ord">
          <ac:chgData name="Ky Herreid" userId="89c5ceb6862fbc66" providerId="LiveId" clId="{049474F6-F410-44FC-9172-B7F842BF225F}" dt="2025-07-23T18:27:07.339" v="348" actId="14100"/>
          <ac:picMkLst>
            <pc:docMk/>
            <pc:sldMk cId="3105007871" sldId="272"/>
            <ac:picMk id="27" creationId="{DFC159BD-7CCB-A6E6-773A-D322271B95EC}"/>
          </ac:picMkLst>
        </pc:picChg>
      </pc:sldChg>
      <pc:sldChg chg="modSp add mod">
        <pc:chgData name="Ky Herreid" userId="89c5ceb6862fbc66" providerId="LiveId" clId="{049474F6-F410-44FC-9172-B7F842BF225F}" dt="2025-08-03T17:27:42.544" v="667" actId="20577"/>
        <pc:sldMkLst>
          <pc:docMk/>
          <pc:sldMk cId="1067120246" sldId="273"/>
        </pc:sldMkLst>
        <pc:spChg chg="mod">
          <ac:chgData name="Ky Herreid" userId="89c5ceb6862fbc66" providerId="LiveId" clId="{049474F6-F410-44FC-9172-B7F842BF225F}" dt="2025-08-03T17:27:42.544" v="667" actId="20577"/>
          <ac:spMkLst>
            <pc:docMk/>
            <pc:sldMk cId="1067120246" sldId="273"/>
            <ac:spMk id="141" creationId="{C874B43D-2075-7ACB-DAEA-BEA0ADE1E3EE}"/>
          </ac:spMkLst>
        </pc:spChg>
      </pc:sldChg>
      <pc:sldChg chg="modSp new del mod ord">
        <pc:chgData name="Ky Herreid" userId="89c5ceb6862fbc66" providerId="LiveId" clId="{049474F6-F410-44FC-9172-B7F842BF225F}" dt="2025-07-23T19:56:26.470" v="547" actId="2696"/>
        <pc:sldMkLst>
          <pc:docMk/>
          <pc:sldMk cId="4294103522" sldId="273"/>
        </pc:sldMkLst>
      </pc:sldChg>
      <pc:sldChg chg="add del setBg">
        <pc:chgData name="Ky Herreid" userId="89c5ceb6862fbc66" providerId="LiveId" clId="{049474F6-F410-44FC-9172-B7F842BF225F}" dt="2025-07-23T19:56:29.735" v="548" actId="2696"/>
        <pc:sldMkLst>
          <pc:docMk/>
          <pc:sldMk cId="1653487229" sldId="274"/>
        </pc:sldMkLst>
      </pc:sldChg>
      <pc:sldMasterChg chg="modSldLayout">
        <pc:chgData name="Ky Herreid" userId="89c5ceb6862fbc66" providerId="LiveId" clId="{049474F6-F410-44FC-9172-B7F842BF225F}" dt="2025-07-23T18:11:27.398" v="207"/>
        <pc:sldMasterMkLst>
          <pc:docMk/>
          <pc:sldMasterMk cId="3370500974" sldId="2147483660"/>
        </pc:sldMasterMkLst>
        <pc:sldLayoutChg chg="addSp delSp">
          <pc:chgData name="Ky Herreid" userId="89c5ceb6862fbc66" providerId="LiveId" clId="{049474F6-F410-44FC-9172-B7F842BF225F}" dt="2025-07-23T18:11:27.398" v="207"/>
          <pc:sldLayoutMkLst>
            <pc:docMk/>
            <pc:sldMasterMk cId="3370500974" sldId="2147483660"/>
            <pc:sldLayoutMk cId="3876049996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File:Taxol_structure.svg&amp;oldid=56667619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/index.php?title=File:Microt%C3%BAbulo._Dinamica.png&amp;oldid=47725475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File:Cell_Cycle_2-2.svg&amp;oldid=85224066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File:Green_tree_icon.svg&amp;oldid=97071779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File:Methotrexate_Structure.svg&amp;oldid=52619377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File:Catharanthus_roseus_white_CC-BY-SA.jpg&amp;oldid=85151045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/index.php?title=File:Taxus_brevifolia_(Pacific_yew)_-_Flickr_-_brewbooks.jpg&amp;oldid=89797839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File:Catharanthus_roseus-IMG_5432.jpg&amp;oldid=99480357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File:Structure_of_Vincristine.png&amp;oldid=44807953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/index.php?title=File:Drug-61703-309-16-Vincristine-Sulfate-Injection-USP_tcm81-95339.jpg&amp;oldid=96949262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File:Taxus_brevifolia_bark_-_Flickr_-_theforestprimeval.jpg&amp;oldid=98532708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/index.php?title=File:IUCN_Kategorien_Rote_Liste.svg&amp;oldid=1013054290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File:5411484-PPT-Phytophthora_blight_(Phytophthora_capsici).jpg&amp;oldid=102445133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i="1" dirty="0"/>
              <a:t>Credit:</a:t>
            </a:r>
          </a:p>
          <a:p>
            <a:pPr marL="158750" indent="0">
              <a:buNone/>
            </a:pPr>
            <a:r>
              <a:rPr lang="en-US" dirty="0"/>
              <a:t>Licensed image © </a:t>
            </a:r>
            <a:r>
              <a:rPr lang="en-US" dirty="0" err="1"/>
              <a:t>NetPix</a:t>
            </a:r>
            <a:r>
              <a:rPr lang="en-US" dirty="0"/>
              <a:t> | Dreamstime.com, ID 339738953. </a:t>
            </a:r>
          </a:p>
        </p:txBody>
      </p:sp>
    </p:spTree>
    <p:extLst>
      <p:ext uri="{BB962C8B-B14F-4D97-AF65-F5344CB8AC3E}">
        <p14:creationId xmlns:p14="http://schemas.microsoft.com/office/powerpoint/2010/main" val="4208589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e528c163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e528c163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Credits: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Paclitaxel</a:t>
            </a:r>
            <a:r>
              <a:rPr lang="en" dirty="0"/>
              <a:t> Molecule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File:Taxol structure.svg. (2021, June 2). Wikimedia Commons. Retrieved July 4, 2025,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https://commons.wikimedia.org/w/index.php?title=File:Taxol_structure.svg&amp;oldid=566676193</a:t>
            </a:r>
            <a:r>
              <a:rPr lang="en" dirty="0"/>
              <a:t>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Microtubule structure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File:Microtúbulo. Dinamica.png. (2020, October 1). Wikimedia Commons. Retrieved July 4, 2025, from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https://commons.wikimedia.org/w/index.php?title=File:Microt%C3%BAbulo._Dinamica.png&amp;oldid=477254759</a:t>
            </a:r>
            <a:r>
              <a:rPr lang="en" dirty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 dirty="0"/>
              <a:t>Credit: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Cell Cycle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File:Cell Cycle 2-2.svg. (2024, February 16). Wikimedia Commons. Retrieved July 4, 2025,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https://commons.wikimedia.org/w/index.php?title=File:Cell_Cycle_2-2.svg&amp;oldid=852240660</a:t>
            </a:r>
            <a:r>
              <a:rPr lang="en" dirty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>
          <a:extLst>
            <a:ext uri="{FF2B5EF4-FFF2-40B4-BE49-F238E27FC236}">
              <a16:creationId xmlns:a16="http://schemas.microsoft.com/office/drawing/2014/main" id="{636A5AA5-4C2D-0C29-217C-8A4CB539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>
            <a:extLst>
              <a:ext uri="{FF2B5EF4-FFF2-40B4-BE49-F238E27FC236}">
                <a16:creationId xmlns:a16="http://schemas.microsoft.com/office/drawing/2014/main" id="{A0FD9F33-577B-C71C-7E00-AE1D0586B8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1:notes">
            <a:extLst>
              <a:ext uri="{FF2B5EF4-FFF2-40B4-BE49-F238E27FC236}">
                <a16:creationId xmlns:a16="http://schemas.microsoft.com/office/drawing/2014/main" id="{42A7F2FE-DD07-3F68-DB9A-0D0F08C95D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6769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Credit: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Cartoon Tree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File:Green tree icon.svg. (2024, December 15). Wikimedia Commons. Retrieved July 4, 2025,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https://commons.wikimedia.org/w/index.php?title=File:Green_tree_icon.svg&amp;oldid=970717793</a:t>
            </a:r>
            <a:r>
              <a:rPr lang="en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6bcaa930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6bcaa930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bcaa9303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6bcaa9303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e528c163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e528c163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Credit: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Methotrexate Molecule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File:Methotrexate Structure.svg. (2021, January 16). Wikimedia Commons. Retrieved July 4, 2025,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https://commons.wikimedia.org/w/index.php?title=File:Methotrexate_Structure.svg&amp;oldid=526193772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 dirty="0"/>
              <a:t>Credits: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Catharanthus Roseus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File:Catharanthus roseus white CC-BY-SA.jpg. (2024, February 14). Wikimedia Commons. Retrieved July 4, 2025,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https://commons.wikimedia.org/w/index.php?title=File:Catharanthus_roseus_white_CC-BY-SA.jpg&amp;oldid=851510455</a:t>
            </a:r>
            <a:r>
              <a:rPr lang="en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Pacific Yew Tree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File:Taxus brevifolia (Pacific yew) - Flickr - brewbooks.jpg. (2024, July 13). Wikimedia Commons. Retrieved July 4, 2025, from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https://commons.wikimedia.org/w/index.php?title=File:Taxus_brevifolia_(Pacific_yew)_-_Flickr_-_brewbooks.jpg&amp;oldid=897978399</a:t>
            </a:r>
            <a:r>
              <a:rPr lang="en" dirty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 dirty="0"/>
              <a:t>Credit: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Catharanthus roseus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File:Catharanthus roseus-IMG 5432.jpg. (2025, February 7). Wikimedia Commons. Retrieved July 4, 2025,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https://commons.wikimedia.org/w/index.php?title=File:Catharanthus_roseus-IMG_5432.jpg&amp;oldid=994803571</a:t>
            </a:r>
            <a:r>
              <a:rPr lang="en" dirty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e528c1638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e528c1638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Vincristine Molecule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File:Structure of Vincristine.png. (2020, September 4). Wikimedia Commons. Retrieved July 4, 2025,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https://commons.wikimedia.org/w/index.php?title=File:Structure_of_Vincristine.png&amp;oldid=448079536</a:t>
            </a:r>
            <a:r>
              <a:rPr lang="en"/>
              <a:t>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Vincristine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File:Drug-61703-309-16-Vincristine-Sulfate-Injection-USP tcm81-95339.jpg. (2024, December 12). Wikimedia Commons. Retrieved July 4, 2025, from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https://commons.wikimedia.org/w/index.php?title=File:Drug-61703-309-16-Vincristine-Sulfate-Injection-USP_tcm81-95339.jpg&amp;oldid=969492629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 dirty="0">
                <a:solidFill>
                  <a:schemeClr val="dk1"/>
                </a:solidFill>
              </a:rPr>
              <a:t>Credits: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solidFill>
                  <a:schemeClr val="dk1"/>
                </a:solidFill>
              </a:rPr>
              <a:t>Yew Trees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>
                <a:solidFill>
                  <a:schemeClr val="dk1"/>
                </a:solidFill>
              </a:rPr>
              <a:t>File:Taxus brevifolia bark - Flickr - theforestprimeval.jpg. (2025, January 19). Wikimedia Commons. Retrieved July 4, 2025,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https://commons.wikimedia.org/w/index.php?title=File:Taxus_brevifolia_bark_-_Flickr_-_theforestprimeval.jpg&amp;oldid=985327084</a:t>
            </a:r>
            <a:r>
              <a:rPr lang="en" dirty="0">
                <a:solidFill>
                  <a:schemeClr val="dk1"/>
                </a:solidFill>
              </a:rPr>
              <a:t>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Red List IUCN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File:IUCN Kategorien Rote Liste.svg. (2025, March 23). Wikimedia Commons. Retrieved July 4, 2025, from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https://commons.wikimedia.org/w/index.php?title=File:IUCN_Kategorien_Rote_Liste.svg&amp;oldid=1013054290</a:t>
            </a:r>
            <a:r>
              <a:rPr lang="en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 dirty="0"/>
              <a:t>Credit:</a:t>
            </a: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Phytophthora Blight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File:5411484-PPT-Phytophthora blight (Phytophthora capsici).jpg. (2025, April 25). Wikimedia Commons. Retrieved July 4, 2025,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https://commons.wikimedia.org/w/index.php?title=File:5411484-PPT-Phytophthora_blight_(Phytophthora_capsici).jpg&amp;oldid=1024451339</a:t>
            </a:r>
            <a:r>
              <a:rPr lang="en" dirty="0"/>
              <a:t>.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16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18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p23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eDWxQ1kCA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title=File:Drug-61703-309-16-Vincristine-Sulfate-Injection-USP_tcm81-95339.jpg&amp;oldid=969492629" TargetMode="External"/><Relationship Id="rId3" Type="http://schemas.openxmlformats.org/officeDocument/2006/relationships/hyperlink" Target="https://commons.wikimedia.org/w/index.php?title=File:Methotrexate_Structure.svg&amp;oldid=526193772" TargetMode="External"/><Relationship Id="rId7" Type="http://schemas.openxmlformats.org/officeDocument/2006/relationships/hyperlink" Target="https://commons.wikimedia.org/w/index.php?title=File:Structure_of_Vincristine.png&amp;oldid=44807953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title=File:Catharanthus_roseus-IMG_5432.jpg&amp;oldid=994803571" TargetMode="External"/><Relationship Id="rId5" Type="http://schemas.openxmlformats.org/officeDocument/2006/relationships/hyperlink" Target="https://commons.wikimedia.org/w/index.php?title=File:Taxus_brevifolia_(Pacific_yew)_-_Flickr_-_brewbooks.jpg&amp;oldid=897978399" TargetMode="External"/><Relationship Id="rId4" Type="http://schemas.openxmlformats.org/officeDocument/2006/relationships/hyperlink" Target="https://commons.wikimedia.org/w/index.php?title=File:Catharanthus_roseus_white_CC-BY-SA.jpg&amp;oldid=851510455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title=File:Cell_Cycle_2-2.svg&amp;oldid=852240660" TargetMode="External"/><Relationship Id="rId3" Type="http://schemas.openxmlformats.org/officeDocument/2006/relationships/hyperlink" Target="https://commons.wikimedia.org/w/index.php?title=File:Taxus_brevifolia_bark_-_Flickr_-_theforestprimeval.jpg&amp;oldid=985327084" TargetMode="External"/><Relationship Id="rId7" Type="http://schemas.openxmlformats.org/officeDocument/2006/relationships/hyperlink" Target="https://commons.wikimedia.org/w/index.php?title=File:Microt%C3%BAbulo._Dinamica.png&amp;oldid=47725475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title=File:Taxol_structure.svg&amp;oldid=566676193" TargetMode="External"/><Relationship Id="rId5" Type="http://schemas.openxmlformats.org/officeDocument/2006/relationships/hyperlink" Target="https://commons.wikimedia.org/w/index.php?title=File:5411484-PPT-Phytophthora_blight_(Phytophthora_capsici).jpg&amp;oldid=1024451339" TargetMode="External"/><Relationship Id="rId4" Type="http://schemas.openxmlformats.org/officeDocument/2006/relationships/hyperlink" Target="https://commons.wikimedia.org/w/index.php?title=File:IUCN_Kategorien_Rote_Liste.svg&amp;oldid=1013054290" TargetMode="External"/><Relationship Id="rId9" Type="http://schemas.openxmlformats.org/officeDocument/2006/relationships/hyperlink" Target="https://commons.wikimedia.org/w/index.php?title=File:Green_tree_icon.svg&amp;oldid=97071779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plant&#10;&#10;AI-generated content may be incorrect.">
            <a:extLst>
              <a:ext uri="{FF2B5EF4-FFF2-40B4-BE49-F238E27FC236}">
                <a16:creationId xmlns:a16="http://schemas.microsoft.com/office/drawing/2014/main" id="{DFC159BD-7CCB-A6E6-773A-D322271B9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0A94012B-247C-0965-604E-38D3B4E7FC76}"/>
              </a:ext>
            </a:extLst>
          </p:cNvPr>
          <p:cNvSpPr txBox="1"/>
          <p:nvPr/>
        </p:nvSpPr>
        <p:spPr>
          <a:xfrm>
            <a:off x="850608" y="465329"/>
            <a:ext cx="649877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n w="1270">
                  <a:noFill/>
                </a:ln>
                <a:solidFill>
                  <a:schemeClr val="bg1">
                    <a:lumMod val="85000"/>
                  </a:schemeClr>
                </a:solidFill>
                <a:latin typeface="Calibri" pitchFamily="34" charset="0"/>
                <a:cs typeface="Calibri" pitchFamily="34" charset="0"/>
              </a:rPr>
              <a:t>NATIONAL CENTER FOR CASE STUDY TEACHING IN SCIENCE</a:t>
            </a:r>
            <a:endParaRPr lang="en-US" altLang="en-US" sz="1800" b="1" dirty="0">
              <a:ln w="1270">
                <a:noFill/>
              </a:ln>
              <a:solidFill>
                <a:schemeClr val="bg1">
                  <a:lumMod val="85000"/>
                </a:schemeClr>
              </a:solidFill>
              <a:latin typeface="Palatino Linotype" pitchFamily="18" charset="0"/>
              <a:cs typeface="Calibri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DA54138-DD6B-6CDF-355E-91C6DEE8A96B}"/>
              </a:ext>
            </a:extLst>
          </p:cNvPr>
          <p:cNvSpPr txBox="1"/>
          <p:nvPr/>
        </p:nvSpPr>
        <p:spPr>
          <a:xfrm>
            <a:off x="850608" y="1062956"/>
            <a:ext cx="4912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bg1"/>
                </a:solidFill>
              </a:rPr>
              <a:t>A Presentation to Accompany the Case Study: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4ACE1-E51C-C51A-FCB4-9F65A2D3A6A9}"/>
              </a:ext>
            </a:extLst>
          </p:cNvPr>
          <p:cNvSpPr/>
          <p:nvPr/>
        </p:nvSpPr>
        <p:spPr>
          <a:xfrm>
            <a:off x="850608" y="3265323"/>
            <a:ext cx="7460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000" i="1" kern="1200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by</a:t>
            </a:r>
            <a:r>
              <a:rPr lang="en-US" sz="2000" b="1" kern="1200" dirty="0">
                <a:solidFill>
                  <a:schemeClr val="bg1"/>
                </a:solidFill>
                <a:latin typeface="Aptos" panose="020B0004020202020204"/>
                <a:ea typeface="+mn-ea"/>
                <a:cs typeface="+mn-cs"/>
              </a:rPr>
              <a:t> </a:t>
            </a:r>
            <a:br>
              <a:rPr lang="en-US" sz="2000" kern="1200" dirty="0">
                <a:solidFill>
                  <a:schemeClr val="bg1"/>
                </a:solidFill>
                <a:latin typeface="Aptos" panose="020B0004020202020204"/>
                <a:ea typeface="+mn-ea"/>
                <a:cs typeface="+mn-cs"/>
              </a:rPr>
            </a:br>
            <a:r>
              <a:rPr lang="en-US" sz="2000" kern="1200" dirty="0">
                <a:solidFill>
                  <a:schemeClr val="bg1"/>
                </a:solidFill>
                <a:latin typeface="Aptos" panose="020B0004020202020204"/>
                <a:ea typeface="+mn-ea"/>
                <a:cs typeface="+mn-cs"/>
              </a:rPr>
              <a:t>Reina Kim and Neva L. Laurie-Berry</a:t>
            </a:r>
          </a:p>
          <a:p>
            <a:pPr>
              <a:buClrTx/>
              <a:buFontTx/>
              <a:buNone/>
            </a:pPr>
            <a:r>
              <a:rPr lang="en-US" sz="2000" kern="1200" dirty="0">
                <a:solidFill>
                  <a:schemeClr val="bg1"/>
                </a:solidFill>
                <a:latin typeface="Aptos" panose="020B0004020202020204"/>
                <a:ea typeface="+mn-ea"/>
                <a:cs typeface="+mn-cs"/>
              </a:rPr>
              <a:t>Department of Biology</a:t>
            </a:r>
          </a:p>
          <a:p>
            <a:pPr>
              <a:buClrTx/>
              <a:buFontTx/>
              <a:buNone/>
            </a:pPr>
            <a:r>
              <a:rPr lang="en-US" sz="2000" kern="1200">
                <a:solidFill>
                  <a:schemeClr val="bg1"/>
                </a:solidFill>
                <a:latin typeface="Aptos" panose="020B0004020202020204"/>
                <a:ea typeface="+mn-ea"/>
                <a:cs typeface="+mn-cs"/>
              </a:rPr>
              <a:t>Pacific Lutheran University, Tacoma, WA</a:t>
            </a:r>
            <a:endParaRPr lang="en-US" sz="2000" kern="1200" dirty="0">
              <a:solidFill>
                <a:schemeClr val="bg1"/>
              </a:solidFill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56524-57E6-762A-7CFF-2B7D0D640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8273" y="1529932"/>
            <a:ext cx="70467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4800" b="1" kern="1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ptos" panose="020B0004020202020204"/>
                <a:ea typeface="+mn-ea"/>
                <a:cs typeface="+mn-cs"/>
              </a:rPr>
              <a:t>Saving Trees to Save Cancer Patients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3ED3FF-2E05-6320-A3F7-603F49F162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500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e528c1638_3_2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Paclitaxel</a:t>
            </a:r>
            <a:r>
              <a:rPr lang="en" dirty="0"/>
              <a:t> </a:t>
            </a:r>
            <a:r>
              <a:rPr lang="en" sz="1650" dirty="0"/>
              <a:t>from Yew Trees</a:t>
            </a:r>
            <a:endParaRPr sz="16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25" name="Google Shape;125;g35e528c1638_3_2"/>
          <p:cNvGraphicFramePr/>
          <p:nvPr>
            <p:extLst>
              <p:ext uri="{D42A27DB-BD31-4B8C-83A1-F6EECF244321}">
                <p14:modId xmlns:p14="http://schemas.microsoft.com/office/powerpoint/2010/main" val="3524618278"/>
              </p:ext>
            </p:extLst>
          </p:nvPr>
        </p:nvGraphicFramePr>
        <p:xfrm>
          <a:off x="63775" y="753425"/>
          <a:ext cx="7239000" cy="4110392"/>
        </p:xfrm>
        <a:graphic>
          <a:graphicData uri="http://schemas.openxmlformats.org/drawingml/2006/table">
            <a:tbl>
              <a:tblPr>
                <a:noFill/>
                <a:tableStyleId>{2D56C39B-60C8-4A14-AB5D-B52943F4B756}</a:tableStyleId>
              </a:tblPr>
              <a:tblGrid>
                <a:gridCol w="159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Used for 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Ovarian, breast, lung cancers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Function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Inhibit cell proliferation as an antimitotic agent </a:t>
                      </a:r>
                      <a:endParaRPr sz="130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Side effects</a:t>
                      </a:r>
                      <a:endParaRPr sz="13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Sores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Joint and muscle pain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Hair loss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Fatigue 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Nausea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Peripheral neuropathy 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MOA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Stabilize and prevent depolymerization of microtubules</a:t>
                      </a:r>
                      <a:endParaRPr sz="1300" dirty="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Old Standard TT"/>
                        <a:buChar char="-"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Microtubules are heterodimers composed of tubulin (a-tubulin and B-tubulin). Polymerization leads to microtubule formation, which allows chromosome separation through microtubules’ dynamic instability (the growing/shortening of the tubules). </a:t>
                      </a:r>
                      <a:endParaRPr sz="1300" dirty="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Old Standard TT"/>
                        <a:buChar char="-"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Taxane bind to β-tubulin which prevents microtubules from disassembling. The stabilization interferes with chromosome segregation during mitosis, resulting in cell death.</a:t>
                      </a:r>
                      <a:endParaRPr sz="1300" dirty="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300" dirty="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6" name="Google Shape;126;g35e528c1638_3_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700" y="0"/>
            <a:ext cx="1841226" cy="147298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5e528c1638_3_2"/>
          <p:cNvSpPr txBox="1"/>
          <p:nvPr/>
        </p:nvSpPr>
        <p:spPr>
          <a:xfrm>
            <a:off x="7578133" y="1048983"/>
            <a:ext cx="1970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paclitaxel</a:t>
            </a:r>
            <a:endParaRPr sz="10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8" name="Google Shape;128;g35e528c1638_3_2"/>
          <p:cNvSpPr txBox="1"/>
          <p:nvPr/>
        </p:nvSpPr>
        <p:spPr>
          <a:xfrm>
            <a:off x="7692575" y="4302770"/>
            <a:ext cx="19707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Polymerization and depolymerization of microtubules 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9" name="Google Shape;129;g35e528c1638_3_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05875" y="2579802"/>
            <a:ext cx="2940876" cy="69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3CD0BE-51B7-E962-354C-731245DBD2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dirty="0"/>
              <a:t>Why Is This Important?</a:t>
            </a:r>
            <a:endParaRPr dirty="0"/>
          </a:p>
        </p:txBody>
      </p:sp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A critical point in cancer development is rapid cell division, therefore mitotic arrest and apoptosis will prevent cell division and proliferation. 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Paclitaxel</a:t>
            </a:r>
            <a:r>
              <a:rPr lang="en" dirty="0"/>
              <a:t> has been showing great promise in better outcomes and life expectancy in patients due to its ability to target rapidly proliferating cells, including cancer cells.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pic>
        <p:nvPicPr>
          <p:cNvPr id="136" name="Google Shape;136;p1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451" y="2628150"/>
            <a:ext cx="2195400" cy="2246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089B8-3876-77A9-B83D-9006BCB771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40">
          <a:extLst>
            <a:ext uri="{FF2B5EF4-FFF2-40B4-BE49-F238E27FC236}">
              <a16:creationId xmlns:a16="http://schemas.microsoft.com/office/drawing/2014/main" id="{B5092E80-BAF3-D4FA-DDB1-C193D78C3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>
            <a:extLst>
              <a:ext uri="{FF2B5EF4-FFF2-40B4-BE49-F238E27FC236}">
                <a16:creationId xmlns:a16="http://schemas.microsoft.com/office/drawing/2014/main" id="{C874B43D-2075-7ACB-DAEA-BEA0ADE1E3E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dirty="0">
                <a:latin typeface="Raleway Medium"/>
                <a:ea typeface="Raleway Medium"/>
                <a:cs typeface="Raleway Medium"/>
                <a:sym typeface="Raleway Medium"/>
              </a:rPr>
              <a:t>Part II – Saving Trees</a:t>
            </a:r>
            <a:endParaRPr dirty="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A75665-47EB-1C01-0289-DE621C04C6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712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dirty="0"/>
              <a:t>Limitations of Using </a:t>
            </a:r>
            <a:r>
              <a:rPr lang="en-US" dirty="0"/>
              <a:t>Paclitaxel</a:t>
            </a:r>
            <a:endParaRPr dirty="0"/>
          </a:p>
        </p:txBody>
      </p:sp>
      <p:sp>
        <p:nvSpPr>
          <p:cNvPr id="148" name="Google Shape;148;p1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894100" cy="3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dirty="0"/>
              <a:t>Paclitaxel</a:t>
            </a:r>
            <a:r>
              <a:rPr lang="en" dirty="0"/>
              <a:t> is an effective drug against cancer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BUT the </a:t>
            </a:r>
            <a:r>
              <a:rPr lang="en" b="1" dirty="0"/>
              <a:t>cost and efficacy</a:t>
            </a:r>
            <a:r>
              <a:rPr lang="en" dirty="0"/>
              <a:t> of extracting the phytochemical concerning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Around </a:t>
            </a:r>
            <a:r>
              <a:rPr lang="en" b="1" dirty="0"/>
              <a:t>3-10 trees are cut down for the use of 1 patient</a:t>
            </a:r>
            <a:r>
              <a:rPr lang="en" dirty="0"/>
              <a:t>, depending on the dosage and amount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US Forest Service data 1992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36,000 trees required to provide 327,200 kg of bark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This yields 24 kG of </a:t>
            </a:r>
            <a:r>
              <a:rPr lang="en-US" dirty="0"/>
              <a:t>paclitaxel</a:t>
            </a:r>
            <a:r>
              <a:rPr lang="en" dirty="0"/>
              <a:t> → </a:t>
            </a:r>
            <a:r>
              <a:rPr lang="en" b="1" dirty="0"/>
              <a:t>~0.66 g per tree</a:t>
            </a:r>
            <a:endParaRPr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 dirty="0"/>
              <a:t>An alternate method is needed!</a:t>
            </a:r>
            <a:endParaRPr b="1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Either through designing a more sustainable method of agriculture/harvesting, enforcing political regulations, creating a microbial supply chain to produce greater amounts of the drug, etc. </a:t>
            </a:r>
            <a:endParaRPr dirty="0"/>
          </a:p>
        </p:txBody>
      </p:sp>
      <p:cxnSp>
        <p:nvCxnSpPr>
          <p:cNvPr id="149" name="Google Shape;149;p12"/>
          <p:cNvCxnSpPr/>
          <p:nvPr/>
        </p:nvCxnSpPr>
        <p:spPr>
          <a:xfrm>
            <a:off x="6684013" y="2474365"/>
            <a:ext cx="16200" cy="668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0" name="Google Shape;150;p1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949" y="1219200"/>
            <a:ext cx="1300650" cy="195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2"/>
          <p:cNvSpPr txBox="1"/>
          <p:nvPr/>
        </p:nvSpPr>
        <p:spPr>
          <a:xfrm>
            <a:off x="7907708" y="3125733"/>
            <a:ext cx="1970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Taxus brevifolia </a:t>
            </a:r>
            <a:endParaRPr sz="1000" i="1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52" name="Google Shape;152;p1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18494" y="992125"/>
            <a:ext cx="555250" cy="119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317" y="490874"/>
            <a:ext cx="720476" cy="155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849" y="1047421"/>
            <a:ext cx="555250" cy="119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30" y="490871"/>
            <a:ext cx="720476" cy="155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8102" y="992108"/>
            <a:ext cx="555250" cy="119507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2"/>
          <p:cNvSpPr/>
          <p:nvPr/>
        </p:nvSpPr>
        <p:spPr>
          <a:xfrm>
            <a:off x="6532000" y="3298475"/>
            <a:ext cx="320100" cy="29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6531993" y="3628692"/>
            <a:ext cx="320100" cy="606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7DB377-116E-1EA8-0A9A-8387BCD257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dirty="0"/>
              <a:t>Saving the Cancer-Treating Maire’s Yew Tree in Nepal</a:t>
            </a:r>
            <a:endParaRPr dirty="0"/>
          </a:p>
        </p:txBody>
      </p:sp>
      <p:sp>
        <p:nvSpPr>
          <p:cNvPr id="164" name="Google Shape;164;p1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 sz="2100" dirty="0"/>
              <a:t>Watch the video (watch up to 2:05)</a:t>
            </a:r>
            <a:endParaRPr sz="2100" dirty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 u="sng" dirty="0">
                <a:solidFill>
                  <a:schemeClr val="hlink"/>
                </a:solidFill>
                <a:hlinkClick r:id="rId3"/>
              </a:rPr>
              <a:t>https://youtu.be/EeDWxQ1kCAY</a:t>
            </a:r>
            <a:endParaRPr sz="17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7BED3-7FCE-23B9-9CDC-5A2E5E6277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Instructions!</a:t>
            </a:r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 sz="2100" dirty="0"/>
              <a:t>Develop and present a strategy to hypothetically solve the shortage of </a:t>
            </a:r>
            <a:r>
              <a:rPr lang="en-US" sz="2100" dirty="0"/>
              <a:t>paclitaxel</a:t>
            </a:r>
            <a:r>
              <a:rPr lang="en" sz="2100" dirty="0"/>
              <a:t> without negatively impacting the </a:t>
            </a:r>
            <a:r>
              <a:rPr lang="en-US" sz="2100" dirty="0"/>
              <a:t>yew</a:t>
            </a:r>
            <a:r>
              <a:rPr lang="en" sz="2100" dirty="0"/>
              <a:t> tree abundance. </a:t>
            </a:r>
            <a:endParaRPr sz="210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 sz="2100" dirty="0"/>
              <a:t>You will choose a primary research article in any of the following topics to help you create your solution. </a:t>
            </a:r>
            <a:endParaRPr sz="2100" dirty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 sz="1700" b="1" dirty="0"/>
              <a:t>Conservation management</a:t>
            </a:r>
            <a:endParaRPr sz="1700" b="1" dirty="0"/>
          </a:p>
          <a:p>
            <a:pPr marL="137160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 sz="1700" dirty="0"/>
              <a:t>Ecological guidelines / regulations to protect the species </a:t>
            </a:r>
            <a:endParaRPr sz="1700" dirty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 sz="1700" b="1" dirty="0"/>
              <a:t>Finding alternative sources</a:t>
            </a:r>
            <a:endParaRPr sz="1700" b="1" dirty="0"/>
          </a:p>
          <a:p>
            <a:pPr marL="137160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 sz="1700" dirty="0"/>
              <a:t>Finding phytochemicals with similar characteristics as </a:t>
            </a:r>
            <a:r>
              <a:rPr lang="en-US" sz="1700" dirty="0"/>
              <a:t>paclitaxel</a:t>
            </a:r>
            <a:endParaRPr sz="1700" dirty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 sz="1700" b="1" dirty="0"/>
              <a:t>Genetic alterations</a:t>
            </a:r>
            <a:endParaRPr sz="1700" b="1" dirty="0"/>
          </a:p>
          <a:p>
            <a:pPr marL="137160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 sz="1700" dirty="0"/>
              <a:t>Modifying the genome of </a:t>
            </a:r>
            <a:r>
              <a:rPr lang="en-US" sz="1700" dirty="0"/>
              <a:t>yew</a:t>
            </a:r>
            <a:r>
              <a:rPr lang="en" sz="1700" dirty="0"/>
              <a:t> trees </a:t>
            </a:r>
            <a:endParaRPr sz="1700" dirty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 sz="1700" b="1" dirty="0"/>
              <a:t>Biotechnology </a:t>
            </a:r>
            <a:endParaRPr sz="1700" b="1" dirty="0"/>
          </a:p>
          <a:p>
            <a:pPr marL="1371600" lvl="2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-"/>
            </a:pPr>
            <a:r>
              <a:rPr lang="en" sz="1700" dirty="0"/>
              <a:t>Increased production of bioactive compounds in phytochemicals in a lab setting</a:t>
            </a:r>
            <a:endParaRPr sz="17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12A8E9-5A8C-CBBF-50C8-2A656860E3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bcaa93039_0_0"/>
          <p:cNvSpPr txBox="1">
            <a:spLocks noGrp="1"/>
          </p:cNvSpPr>
          <p:nvPr>
            <p:ph type="title"/>
          </p:nvPr>
        </p:nvSpPr>
        <p:spPr>
          <a:xfrm>
            <a:off x="311700" y="-5445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Image Credits</a:t>
            </a:r>
            <a:endParaRPr dirty="0"/>
          </a:p>
        </p:txBody>
      </p:sp>
      <p:sp>
        <p:nvSpPr>
          <p:cNvPr id="176" name="Google Shape;176;g36bcaa93039_0_0"/>
          <p:cNvSpPr txBox="1">
            <a:spLocks noGrp="1"/>
          </p:cNvSpPr>
          <p:nvPr>
            <p:ph type="body" idx="1"/>
          </p:nvPr>
        </p:nvSpPr>
        <p:spPr>
          <a:xfrm>
            <a:off x="311700" y="370125"/>
            <a:ext cx="8520600" cy="46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Methotrexate Molecule (Slide 4)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File:Methotrexate Structure.svg. (2021, January 16). Wikimedia Commons. Retrieved July 4, 2025, from </a:t>
            </a:r>
            <a:r>
              <a:rPr lang="en" sz="1100" u="sng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https://commons.wikimedia.org/w/index.php?title=File:Methotrexate_Structure.svg&amp;oldid=526193772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Catharanthus Roseus (Slide 5)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File:Catharanthus roseus white CC-BY-SA.jpg. (2024, February 14). Wikimedia Commons. Retrieved July 4, 2025, from </a:t>
            </a:r>
            <a:r>
              <a:rPr lang="en" sz="1100" u="sng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https://commons.wikimedia.org/w/index.php?title=File:Catharanthus_roseus_white_CC-BY-SA.jpg&amp;oldid=851510455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Pacific Yew Tree (Slide 5)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File:Taxus brevifolia (Pacific yew) - Flickr - brewbooks.jpg. (2024, July 13). Wikimedia Commons. Retrieved July 4, 2025, from </a:t>
            </a:r>
            <a:r>
              <a:rPr lang="en" sz="1100" u="sng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https://commons.wikimedia.org/w/index.php?title=File:Taxus_brevifolia_(Pacific_yew)_-_Flickr_-_brewbooks.jpg&amp;oldid=897978399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Catharanthus Roseus (Slide 6)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File:Catharanthus roseus-IMG 5432.jpg. (2025, February 7). Wikimedia Commons. Retrieved July 4, 2025, from </a:t>
            </a:r>
            <a:r>
              <a:rPr lang="en" sz="1100" u="sng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https://commons.wikimedia.org/w/index.php?title=File:Catharanthus_roseus-IMG_5432.jpg&amp;oldid=994803571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Vincristine Molecule (Slide 7)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File:Structure of Vincristine.png. (2020, September 4). Wikimedia Commons. Retrieved July 4, 2025, from </a:t>
            </a:r>
            <a:r>
              <a:rPr lang="en" sz="1100" u="sng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https://commons.wikimedia.org/w/index.php?title=File:Structure_of_Vincristine.png&amp;oldid=448079536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Vincristine (Slide 7)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File:Drug-61703-309-16-Vincristine-Sulfate-Injection-USP tcm81-95339.jpg. (2024, December 12). Wikimedia Commons. Retrieved July 4, 2025, from </a:t>
            </a:r>
            <a:r>
              <a:rPr lang="en" sz="1100" u="sng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https://commons.wikimedia.org/w/index.php?title=File:Drug-61703-309-16-Vincristine-Sulfate-Injection-USP_tcm81-95339.jpg&amp;oldid=969492629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EE17D-BCB4-C267-DCEE-C536355277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bcaa93039_0_49"/>
          <p:cNvSpPr txBox="1">
            <a:spLocks noGrp="1"/>
          </p:cNvSpPr>
          <p:nvPr>
            <p:ph type="title"/>
          </p:nvPr>
        </p:nvSpPr>
        <p:spPr>
          <a:xfrm>
            <a:off x="311700" y="-5445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Credits</a:t>
            </a:r>
            <a:endParaRPr dirty="0"/>
          </a:p>
        </p:txBody>
      </p:sp>
      <p:sp>
        <p:nvSpPr>
          <p:cNvPr id="182" name="Google Shape;182;g36bcaa93039_0_49"/>
          <p:cNvSpPr txBox="1">
            <a:spLocks noGrp="1"/>
          </p:cNvSpPr>
          <p:nvPr>
            <p:ph type="body" idx="1"/>
          </p:nvPr>
        </p:nvSpPr>
        <p:spPr>
          <a:xfrm>
            <a:off x="311700" y="370125"/>
            <a:ext cx="8520600" cy="44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Yew Trees (Slide 8)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File:Taxus brevifolia bark - Flickr - theforestprimeval.jpg. (2025, January 19). Wikimedia Commons. Retrieved July 4, 2025, from </a:t>
            </a:r>
            <a:r>
              <a:rPr lang="en" sz="1100" u="sng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https://commons.wikimedia.org/w/index.php?title=File:Taxus_brevifolia_bark_-_Flickr_-_theforestprimeval.jpg&amp;oldid=985327084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Red List IUCN (Slide 8)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File:IUCN Kategorien Rote Liste.svg. (2025, March 23). Wikimedia Commons. Retrieved July 4, 2025, from </a:t>
            </a:r>
            <a:r>
              <a:rPr lang="en" sz="1100" u="sng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https://commons.wikimedia.org/w/index.php?title=File:IUCN_Kategorien_Rote_Liste.svg&amp;oldid=1013054290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Phytophthora Blight (Slide 9)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File:5411484-PPT-Phytophthora blight (Phytophthora capsici).jpg. (2025, April 25). Wikimedia Commons. Retrieved July 4, 2025, from </a:t>
            </a:r>
            <a:r>
              <a:rPr lang="en" sz="1100" u="sng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https://commons.wikimedia.org/w/index.php?title=File:5411484-PPT-Phytophthora_blight_(Phytophthora_capsici).jpg&amp;oldid=1024451339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Taxol Molecule (Slide 10)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File:Taxol structure.svg. (2021, June 2). Wikimedia Commons. Retrieved July 4, 2025, from </a:t>
            </a:r>
            <a:r>
              <a:rPr lang="en" sz="1100" u="sng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https://commons.wikimedia.org/w/index.php?title=File:Taxol_structure.svg&amp;oldid=566676193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Microtubule structure (Slide 10)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File:Microtúbulo. Dinamica.png. (2020, October 1). Wikimedia Commons. Retrieved July 4, 2025, from </a:t>
            </a:r>
            <a:r>
              <a:rPr lang="en" sz="1100" u="sng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https://commons.wikimedia.org/w/index.php?title=File:Microt%C3%BAbulo._Dinamica.png&amp;oldid=477254759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Cell Cycle (Slide 11)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File:Cell Cycle 2-2.svg. (2024, February 16). Wikimedia Commons. Retrieved July 4, 2025, from </a:t>
            </a:r>
            <a:r>
              <a:rPr lang="en" sz="1100" u="sng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https://commons.wikimedia.org/w/index.php?title=File:Cell_Cycle_2-2.svg&amp;oldid=852240660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Cartoon Tree (Slide 13)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File:Green tree icon.svg. (2024, December 15). Wikimedia Commons. Retrieved July 4, 2025, from </a:t>
            </a:r>
            <a:r>
              <a:rPr lang="en" sz="1100" u="sng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https://commons.wikimedia.org/w/index.php?title=File:Green_tree_icon.svg&amp;oldid=970717793</a:t>
            </a:r>
            <a:r>
              <a:rPr lang="en" sz="11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3B6E23-9C0E-EC30-2196-F2EF6C5F86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dirty="0">
                <a:latin typeface="Raleway Medium"/>
                <a:ea typeface="Raleway Medium"/>
                <a:cs typeface="Raleway Medium"/>
                <a:sym typeface="Raleway Medium"/>
              </a:rPr>
              <a:t>Part I – Saving Patients</a:t>
            </a:r>
            <a:endParaRPr dirty="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18823-E70D-79B6-D17E-92F1DCDA13B2}"/>
              </a:ext>
            </a:extLst>
          </p:cNvPr>
          <p:cNvSpPr txBox="1"/>
          <p:nvPr/>
        </p:nvSpPr>
        <p:spPr>
          <a:xfrm>
            <a:off x="597873" y="4131325"/>
            <a:ext cx="79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Answer the questions in your case study handout as you follow along with this 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21CE8D-AF2C-0820-8FA8-B265F885F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dirty="0"/>
              <a:t>Chemotherapy</a:t>
            </a:r>
            <a:endParaRPr dirty="0"/>
          </a:p>
        </p:txBody>
      </p:sp>
      <p:sp>
        <p:nvSpPr>
          <p:cNvPr id="66" name="Google Shape;66;p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Chemotherapy 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Uses </a:t>
            </a:r>
            <a:r>
              <a:rPr lang="en" b="1" dirty="0"/>
              <a:t>cytostatic and cytotoxic drugs</a:t>
            </a:r>
            <a:r>
              <a:rPr lang="en" dirty="0"/>
              <a:t> in combination with other forms of cancer therapies. 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Inhibit cell division → undergo apoptosis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Side effects with traditionally-synthesized drugs (lab-made) may include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Hair loss, immunosuppression, digestive tract lining inflammation (mucositis), decreased blood production (myelosuppression), and cardiotoxicity, neurotoxicity, etc. 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May affect healthy cells →  further side effects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Rapidly proliferating cancer cells →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Lead to high mutation rate and render chemotherapy drugs ineffective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7FD30E-2D47-2EA7-717D-5704D24C93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e528c1638_2_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Methotrexate </a:t>
            </a:r>
            <a:r>
              <a:rPr lang="en" sz="1650" dirty="0"/>
              <a:t>(Example of Traditionally Synthesized Drug)</a:t>
            </a:r>
            <a:endParaRPr sz="16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72" name="Google Shape;72;g35e528c1638_2_0"/>
          <p:cNvGraphicFramePr/>
          <p:nvPr/>
        </p:nvGraphicFramePr>
        <p:xfrm>
          <a:off x="952500" y="1081500"/>
          <a:ext cx="7239000" cy="3897002"/>
        </p:xfrm>
        <a:graphic>
          <a:graphicData uri="http://schemas.openxmlformats.org/drawingml/2006/table">
            <a:tbl>
              <a:tblPr>
                <a:noFill/>
                <a:tableStyleId>{2D56C39B-60C8-4A14-AB5D-B52943F4B756}</a:tableStyleId>
              </a:tblPr>
              <a:tblGrid>
                <a:gridCol w="159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Used for 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Rheumatoid arthritis, cancer of lung, neck, breasts, head, bone, blood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Function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Slow growth of cancer cells 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Side effects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Serious/life-threatening skin reactions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Bloody vomit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Sores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Stomach pain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Significant reduction in your immune system function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Development of serious infections, cancers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MOA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Blocks hydrofolate reductase (DHFR) - necessary for DNA synthesis. Prevents purine and pyrimidine synthesis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Pricing (June 2025)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GoodRx (healthcare company that tracks prescription drug prices in the US)</a:t>
                      </a:r>
                      <a:endParaRPr sz="13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Old Standard TT"/>
                        <a:buChar char="-"/>
                      </a:pPr>
                      <a:r>
                        <a:rPr lang="en" sz="1300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1 vial: 2 mL of 25 mg/mL (totaling 50 mg) - average price of $16.04</a:t>
                      </a:r>
                      <a:endParaRPr sz="13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Old Standard TT"/>
                        <a:buChar char="-"/>
                      </a:pPr>
                      <a:r>
                        <a:rPr lang="en" sz="1300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For an average adult, (1 vial) 2 mL of 25 mg/mL is ~1 dose but may vary greatly between cancers. </a:t>
                      </a:r>
                      <a:endParaRPr sz="13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3" name="Google Shape;73;g35e528c1638_2_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975" y="146626"/>
            <a:ext cx="1765025" cy="87979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35e528c1638_2_0"/>
          <p:cNvSpPr txBox="1"/>
          <p:nvPr/>
        </p:nvSpPr>
        <p:spPr>
          <a:xfrm>
            <a:off x="7578133" y="723733"/>
            <a:ext cx="1970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Methotrexate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09E131-311F-CACC-5E48-CAB6476DB2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Alternatives to TSDs needed</a:t>
            </a:r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42210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Due to the major side effects of the anticancer drugs and the development of resistance by the cancer cells, </a:t>
            </a:r>
            <a:r>
              <a:rPr lang="en" b="1"/>
              <a:t>an alternative method is needed to combat cancer!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There is an emphasis on the need for alternatives that are </a:t>
            </a:r>
            <a:r>
              <a:rPr lang="en" b="1"/>
              <a:t>less toxic and more efficient.</a:t>
            </a:r>
            <a:endParaRPr b="1"/>
          </a:p>
        </p:txBody>
      </p:sp>
      <p:pic>
        <p:nvPicPr>
          <p:cNvPr id="81" name="Google Shape;81;p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250" y="1058225"/>
            <a:ext cx="2130925" cy="15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/>
          <p:nvPr/>
        </p:nvSpPr>
        <p:spPr>
          <a:xfrm>
            <a:off x="4792371" y="2656433"/>
            <a:ext cx="1970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Catharanthus roseus</a:t>
            </a:r>
            <a:endParaRPr sz="1000" i="1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275" y="1930275"/>
            <a:ext cx="1632675" cy="21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/>
        </p:nvSpPr>
        <p:spPr>
          <a:xfrm>
            <a:off x="7173296" y="4106333"/>
            <a:ext cx="1970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Pacific yew tree (</a:t>
            </a:r>
            <a:r>
              <a:rPr lang="en-US" sz="1000" i="1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Taxus </a:t>
            </a:r>
            <a:r>
              <a:rPr lang="en-US" sz="1000" i="1" dirty="0" err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brevifolia</a:t>
            </a:r>
            <a:r>
              <a:rPr lang="en" sz="1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)</a:t>
            </a:r>
            <a:endParaRPr sz="10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C9FA0-519C-1BA4-3982-5BF98C41F3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dirty="0"/>
              <a:t>Looking to Plants for TSD Alternatives</a:t>
            </a:r>
            <a:endParaRPr dirty="0"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What are phytochemicals?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Any biologically active compounds found in plants. 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 dirty="0"/>
              <a:t>Can target the complex multistep process of carcinogenesis → </a:t>
            </a:r>
            <a:endParaRPr dirty="0"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Eliminate rapidly dividing cells</a:t>
            </a:r>
            <a:endParaRPr dirty="0"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Target molecular factors that encourage cancer phenotype</a:t>
            </a:r>
            <a:endParaRPr dirty="0"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Remove oxidative stress</a:t>
            </a:r>
            <a:endParaRPr dirty="0"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Modulate growth factors</a:t>
            </a:r>
            <a:endParaRPr dirty="0"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Inhibit angiogenesis in cancer tissue</a:t>
            </a:r>
            <a:endParaRPr dirty="0"/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Induce apoptosis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How does this relate to cancer treatment? 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A plant-derived drug (PDD) has </a:t>
            </a:r>
            <a:r>
              <a:rPr lang="en" b="1" dirty="0"/>
              <a:t>variable selectivity.</a:t>
            </a:r>
            <a:endParaRPr b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Some PDDs can be non-toxic to normal cell-lines and cytotoxic towards cancer cells, causing them to be ideal for cancer therapy. </a:t>
            </a:r>
            <a:endParaRPr b="1" dirty="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sp>
        <p:nvSpPr>
          <p:cNvPr id="91" name="Google Shape;91;p5"/>
          <p:cNvSpPr txBox="1"/>
          <p:nvPr/>
        </p:nvSpPr>
        <p:spPr>
          <a:xfrm>
            <a:off x="7176921" y="3114708"/>
            <a:ext cx="1970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Catharanthus roseus</a:t>
            </a:r>
            <a:endParaRPr sz="10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1784" y="1288100"/>
            <a:ext cx="2665842" cy="182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512138-F2CF-547B-28E1-D5418E5078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e528c1638_2_27"/>
          <p:cNvSpPr txBox="1">
            <a:spLocks noGrp="1"/>
          </p:cNvSpPr>
          <p:nvPr>
            <p:ph type="title"/>
          </p:nvPr>
        </p:nvSpPr>
        <p:spPr>
          <a:xfrm>
            <a:off x="235500" y="1402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Vincristine </a:t>
            </a:r>
            <a:r>
              <a:rPr lang="en" sz="1650" dirty="0"/>
              <a:t>(Example of a Plant-Derived Drug)</a:t>
            </a:r>
            <a:endParaRPr sz="16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98" name="Google Shape;98;g35e528c1638_2_27"/>
          <p:cNvGraphicFramePr/>
          <p:nvPr/>
        </p:nvGraphicFramePr>
        <p:xfrm>
          <a:off x="235500" y="860300"/>
          <a:ext cx="7239000" cy="4205646"/>
        </p:xfrm>
        <a:graphic>
          <a:graphicData uri="http://schemas.openxmlformats.org/drawingml/2006/table">
            <a:tbl>
              <a:tblPr>
                <a:noFill/>
                <a:tableStyleId>{2D56C39B-60C8-4A14-AB5D-B52943F4B756}</a:tableStyleId>
              </a:tblPr>
              <a:tblGrid>
                <a:gridCol w="159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Used for </a:t>
                      </a:r>
                      <a:endParaRPr sz="13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Cancers of the breast, ovary, cervix, lung, colon, rectum, testis, neuroblastoma, leukemia, rhabdomyosarcoma, malignant lymphoma, and hodgkin’s disease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Function</a:t>
                      </a:r>
                      <a:endParaRPr sz="13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Inhibit cell proliferation/invasion, promote apoptosis by modulating cell signaling events.</a:t>
                      </a:r>
                      <a:endParaRPr sz="1300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Side effects</a:t>
                      </a:r>
                      <a:endParaRPr sz="13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Pain, numbness, tingling in hands/feet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Loss of appetite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Nausea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Constipation/diarrhea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Dizziness/headaches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MOA</a:t>
                      </a:r>
                      <a:endParaRPr sz="13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Bind to microtubules to prevent chromosome segregation during anaphase of mitosis, causing cell arrest and apoptosis. </a:t>
                      </a:r>
                      <a:endParaRPr sz="130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Pricing (June 2025)</a:t>
                      </a:r>
                      <a:endParaRPr sz="13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Good Rx </a:t>
                      </a:r>
                      <a:endParaRPr sz="13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Old Standard TT"/>
                        <a:buChar char="-"/>
                      </a:pPr>
                      <a:r>
                        <a:rPr lang="en" sz="1300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1 vial: 2 mg/mL totaling 2 mg - price ranges from $13.50 to $40.33 (average of $39) depending on the pharmacy (as of June 2025)</a:t>
                      </a:r>
                      <a:endParaRPr sz="13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457200" lvl="0" indent="-311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Old Standard TT"/>
                        <a:buChar char="-"/>
                      </a:pPr>
                      <a:r>
                        <a:rPr lang="en" sz="1300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For an average adult, 1 vial (2 mg/mL) is ~1 dose</a:t>
                      </a:r>
                      <a:endParaRPr sz="1300"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9" name="Google Shape;99;g35e528c1638_2_2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6350" y="0"/>
            <a:ext cx="1913250" cy="11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5e528c1638_2_2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5550" y="1532550"/>
            <a:ext cx="814850" cy="15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35e528c1638_2_27"/>
          <p:cNvSpPr txBox="1"/>
          <p:nvPr/>
        </p:nvSpPr>
        <p:spPr>
          <a:xfrm>
            <a:off x="7627083" y="1037358"/>
            <a:ext cx="1970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Vincristine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48E59C-59A2-840A-C3B5-1B0E1B70D1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dirty="0"/>
              <a:t>Yew Trees</a:t>
            </a:r>
            <a:endParaRPr dirty="0"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3550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 dirty="0"/>
              <a:t>Pacific yew trees</a:t>
            </a:r>
            <a:endParaRPr b="1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Location: Native to the PNW (southern Alaska to northern California)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Near threatened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 dirty="0"/>
              <a:t>Maire yew trees</a:t>
            </a:r>
            <a:endParaRPr b="1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Location: Nepal 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Critically endangered 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 dirty="0"/>
              <a:t>Ecological significance</a:t>
            </a:r>
            <a:endParaRPr b="1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Produces food and shelter for woodland animals</a:t>
            </a:r>
            <a:endParaRPr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Nesting opportunities and protection for birds</a:t>
            </a:r>
            <a:endParaRPr dirty="0"/>
          </a:p>
        </p:txBody>
      </p:sp>
      <p:pic>
        <p:nvPicPr>
          <p:cNvPr id="108" name="Google Shape;108;p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047" y="2874450"/>
            <a:ext cx="3307952" cy="226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733" y="0"/>
            <a:ext cx="1929574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 txBox="1"/>
          <p:nvPr/>
        </p:nvSpPr>
        <p:spPr>
          <a:xfrm>
            <a:off x="6861608" y="2513683"/>
            <a:ext cx="1970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Bark of Taxus Brevifolia 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69C4D3-380D-C606-3265-6579F6E9E1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Paclitaxel</a:t>
            </a:r>
            <a:r>
              <a:rPr lang="en" dirty="0"/>
              <a:t> Production from </a:t>
            </a:r>
            <a:r>
              <a:rPr lang="en-US" dirty="0"/>
              <a:t>Yew</a:t>
            </a:r>
            <a:r>
              <a:rPr lang="en" dirty="0"/>
              <a:t> Trees </a:t>
            </a:r>
            <a:endParaRPr dirty="0"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69423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Yew trees are well known for their production of the </a:t>
            </a:r>
            <a:r>
              <a:rPr lang="en-US" dirty="0"/>
              <a:t>paclitaxel</a:t>
            </a:r>
            <a:r>
              <a:rPr lang="en" dirty="0"/>
              <a:t> anticancer drug. </a:t>
            </a:r>
            <a:endParaRPr dirty="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Originally produced in yew trees as an </a:t>
            </a:r>
            <a:r>
              <a:rPr lang="en" b="1" dirty="0"/>
              <a:t>immunity compound against </a:t>
            </a:r>
            <a:br>
              <a:rPr lang="en" b="1" dirty="0"/>
            </a:br>
            <a:r>
              <a:rPr lang="en" b="1" dirty="0"/>
              <a:t>wood-degrading fungi and oocmyetes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b="1" dirty="0"/>
              <a:t>Mechanism of action </a:t>
            </a:r>
            <a:r>
              <a:rPr lang="en" dirty="0"/>
              <a:t>- antifungal &amp; antioomycete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117" name="Google Shape;117;p8"/>
          <p:cNvGraphicFramePr/>
          <p:nvPr>
            <p:extLst>
              <p:ext uri="{D42A27DB-BD31-4B8C-83A1-F6EECF244321}">
                <p14:modId xmlns:p14="http://schemas.microsoft.com/office/powerpoint/2010/main" val="407302442"/>
              </p:ext>
            </p:extLst>
          </p:nvPr>
        </p:nvGraphicFramePr>
        <p:xfrm>
          <a:off x="883175" y="2825050"/>
          <a:ext cx="5762400" cy="1859220"/>
        </p:xfrm>
        <a:graphic>
          <a:graphicData uri="http://schemas.openxmlformats.org/drawingml/2006/table">
            <a:tbl>
              <a:tblPr>
                <a:noFill/>
                <a:tableStyleId>{2D56C39B-60C8-4A14-AB5D-B52943F4B756}</a:tableStyleId>
              </a:tblPr>
              <a:tblGrid>
                <a:gridCol w="57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High concentrations of </a:t>
                      </a:r>
                      <a:r>
                        <a:rPr lang="en-US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paclitaxel</a:t>
                      </a:r>
                      <a:r>
                        <a:rPr lang="en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inhibit nuclear division in germinating zoospores of </a:t>
                      </a:r>
                      <a:r>
                        <a:rPr lang="en" i="1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phytophthora, </a:t>
                      </a:r>
                      <a:r>
                        <a:rPr lang="en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a genus of plant damaging oomycetes. </a:t>
                      </a:r>
                      <a:endParaRPr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Paclitaxel</a:t>
                      </a:r>
                      <a:r>
                        <a:rPr lang="en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acts as a non-metabolizable fungistat that inhibits hyphae growth, which is important for nutrient absorption.</a:t>
                      </a:r>
                      <a:endParaRPr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Paclitaxel</a:t>
                      </a:r>
                      <a:r>
                        <a:rPr lang="en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 inhibits vesicle transport along microtubules. These vesicles carry necessary proteins, hormones, other substances that are necessary for hyphal growth. </a:t>
                      </a:r>
                      <a:endParaRPr dirty="0"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8" name="Google Shape;118;p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40826" y="1670563"/>
            <a:ext cx="2403174" cy="18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/>
          <p:nvPr/>
        </p:nvSpPr>
        <p:spPr>
          <a:xfrm>
            <a:off x="7325708" y="3440683"/>
            <a:ext cx="1970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Phytophthora blight </a:t>
            </a:r>
            <a:endParaRPr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04C90C-7AA1-3D65-9C6B-5AC524DE6D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2729</Words>
  <Application>Microsoft Office PowerPoint</Application>
  <PresentationFormat>On-screen Show (16:9)</PresentationFormat>
  <Paragraphs>242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Palatino Linotype</vt:lpstr>
      <vt:lpstr>Old Standard TT</vt:lpstr>
      <vt:lpstr>Raleway Medium</vt:lpstr>
      <vt:lpstr>Calibri</vt:lpstr>
      <vt:lpstr>Monotype Corsiva</vt:lpstr>
      <vt:lpstr>Arial</vt:lpstr>
      <vt:lpstr>Paperback</vt:lpstr>
      <vt:lpstr>PowerPoint Presentation</vt:lpstr>
      <vt:lpstr>Part I – Saving Patients</vt:lpstr>
      <vt:lpstr>Chemotherapy</vt:lpstr>
      <vt:lpstr>Methotrexate (Example of Traditionally Synthesized Drug) </vt:lpstr>
      <vt:lpstr>Alternatives to TSDs needed</vt:lpstr>
      <vt:lpstr>Looking to Plants for TSD Alternatives</vt:lpstr>
      <vt:lpstr>Vincristine (Example of a Plant-Derived Drug) </vt:lpstr>
      <vt:lpstr>Yew Trees</vt:lpstr>
      <vt:lpstr>Paclitaxel Production from Yew Trees </vt:lpstr>
      <vt:lpstr>Paclitaxel from Yew Trees </vt:lpstr>
      <vt:lpstr>Why Is This Important?</vt:lpstr>
      <vt:lpstr>Part II – Saving Trees</vt:lpstr>
      <vt:lpstr>Limitations of Using Paclitaxel</vt:lpstr>
      <vt:lpstr>Saving the Cancer-Treating Maire’s Yew Tree in Nepal</vt:lpstr>
      <vt:lpstr>Instructions!</vt:lpstr>
      <vt:lpstr>Image Credits</vt:lpstr>
      <vt:lpstr>Image 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Ky Herreid</cp:lastModifiedBy>
  <cp:revision>1</cp:revision>
  <dcterms:modified xsi:type="dcterms:W3CDTF">2025-08-04T23:13:21Z</dcterms:modified>
</cp:coreProperties>
</file>