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68" r:id="rId2"/>
    <p:sldId id="264" r:id="rId3"/>
    <p:sldId id="261" r:id="rId4"/>
    <p:sldId id="262" r:id="rId5"/>
    <p:sldId id="257" r:id="rId6"/>
    <p:sldId id="266" r:id="rId7"/>
    <p:sldId id="267" r:id="rId8"/>
    <p:sldId id="263" r:id="rId9"/>
    <p:sldId id="258"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88" autoAdjust="0"/>
    <p:restoredTop sz="79133" autoAdjust="0"/>
  </p:normalViewPr>
  <p:slideViewPr>
    <p:cSldViewPr snapToGrid="0" snapToObjects="1">
      <p:cViewPr>
        <p:scale>
          <a:sx n="66" d="100"/>
          <a:sy n="66" d="100"/>
        </p:scale>
        <p:origin x="293" y="-19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1" d="100"/>
          <a:sy n="71" d="100"/>
        </p:scale>
        <p:origin x="-3029"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8B38D-AF31-5144-9289-296A39DF5991}"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60E48-D61B-7642-A258-B2F1876CEEC1}" type="slidenum">
              <a:rPr lang="en-US" smtClean="0"/>
              <a:t>‹#›</a:t>
            </a:fld>
            <a:endParaRPr lang="en-US"/>
          </a:p>
        </p:txBody>
      </p:sp>
    </p:spTree>
    <p:extLst>
      <p:ext uri="{BB962C8B-B14F-4D97-AF65-F5344CB8AC3E}">
        <p14:creationId xmlns:p14="http://schemas.microsoft.com/office/powerpoint/2010/main" val="1583506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reamstime.com/eraxion_info"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dreamstime.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 Image</a:t>
            </a:r>
            <a:r>
              <a:rPr lang="en-US" i="1" baseline="0" dirty="0" smtClean="0"/>
              <a:t> credit: </a:t>
            </a:r>
            <a:r>
              <a:rPr lang="en-US" dirty="0" smtClean="0"/>
              <a:t>©</a:t>
            </a:r>
            <a:r>
              <a:rPr lang="en-US" dirty="0" err="1" smtClean="0"/>
              <a:t>Huating</a:t>
            </a:r>
            <a:r>
              <a:rPr lang="en-US" dirty="0" smtClean="0"/>
              <a:t> | Dreamstime.com, licensed, ID 25930149.</a:t>
            </a:r>
            <a:endParaRPr lang="en-US" dirty="0"/>
          </a:p>
        </p:txBody>
      </p:sp>
      <p:sp>
        <p:nvSpPr>
          <p:cNvPr id="4" name="Slide Number Placeholder 3"/>
          <p:cNvSpPr>
            <a:spLocks noGrp="1"/>
          </p:cNvSpPr>
          <p:nvPr>
            <p:ph type="sldNum" sz="quarter" idx="10"/>
          </p:nvPr>
        </p:nvSpPr>
        <p:spPr/>
        <p:txBody>
          <a:bodyPr/>
          <a:lstStyle/>
          <a:p>
            <a:fld id="{67160E48-D61B-7642-A258-B2F1876CEEC1}" type="slidenum">
              <a:rPr lang="en-US" smtClean="0"/>
              <a:t>1</a:t>
            </a:fld>
            <a:endParaRPr lang="en-US"/>
          </a:p>
        </p:txBody>
      </p:sp>
    </p:spTree>
    <p:extLst>
      <p:ext uri="{BB962C8B-B14F-4D97-AF65-F5344CB8AC3E}">
        <p14:creationId xmlns:p14="http://schemas.microsoft.com/office/powerpoint/2010/main" val="278687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is recommended for use for upper-level undergraduate courses.  Alternatively the students can read handout sheet or the instructor could read the handout aloud.</a:t>
            </a:r>
          </a:p>
          <a:p>
            <a:endParaRPr lang="en-US" dirty="0"/>
          </a:p>
        </p:txBody>
      </p:sp>
      <p:sp>
        <p:nvSpPr>
          <p:cNvPr id="4" name="Slide Number Placeholder 3"/>
          <p:cNvSpPr>
            <a:spLocks noGrp="1"/>
          </p:cNvSpPr>
          <p:nvPr>
            <p:ph type="sldNum" sz="quarter" idx="10"/>
          </p:nvPr>
        </p:nvSpPr>
        <p:spPr/>
        <p:txBody>
          <a:bodyPr/>
          <a:lstStyle/>
          <a:p>
            <a:fld id="{67160E48-D61B-7642-A258-B2F1876CEEC1}" type="slidenum">
              <a:rPr lang="en-US" smtClean="0"/>
              <a:t>2</a:t>
            </a:fld>
            <a:endParaRPr lang="en-US"/>
          </a:p>
        </p:txBody>
      </p:sp>
    </p:spTree>
    <p:extLst>
      <p:ext uri="{BB962C8B-B14F-4D97-AF65-F5344CB8AC3E}">
        <p14:creationId xmlns:p14="http://schemas.microsoft.com/office/powerpoint/2010/main" val="369141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presented after presentation initial presentation of case study</a:t>
            </a:r>
          </a:p>
        </p:txBody>
      </p:sp>
      <p:sp>
        <p:nvSpPr>
          <p:cNvPr id="4" name="Slide Number Placeholder 3"/>
          <p:cNvSpPr>
            <a:spLocks noGrp="1"/>
          </p:cNvSpPr>
          <p:nvPr>
            <p:ph type="sldNum" sz="quarter" idx="10"/>
          </p:nvPr>
        </p:nvSpPr>
        <p:spPr/>
        <p:txBody>
          <a:bodyPr/>
          <a:lstStyle/>
          <a:p>
            <a:fld id="{67160E48-D61B-7642-A258-B2F1876CEEC1}" type="slidenum">
              <a:rPr lang="en-US" smtClean="0"/>
              <a:t>3</a:t>
            </a:fld>
            <a:endParaRPr lang="en-US"/>
          </a:p>
        </p:txBody>
      </p:sp>
    </p:spTree>
    <p:extLst>
      <p:ext uri="{BB962C8B-B14F-4D97-AF65-F5344CB8AC3E}">
        <p14:creationId xmlns:p14="http://schemas.microsoft.com/office/powerpoint/2010/main" val="134343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presented after question 1 has been discussed and answered.</a:t>
            </a:r>
          </a:p>
        </p:txBody>
      </p:sp>
      <p:sp>
        <p:nvSpPr>
          <p:cNvPr id="4" name="Slide Number Placeholder 3"/>
          <p:cNvSpPr>
            <a:spLocks noGrp="1"/>
          </p:cNvSpPr>
          <p:nvPr>
            <p:ph type="sldNum" sz="quarter" idx="10"/>
          </p:nvPr>
        </p:nvSpPr>
        <p:spPr/>
        <p:txBody>
          <a:bodyPr/>
          <a:lstStyle/>
          <a:p>
            <a:fld id="{67160E48-D61B-7642-A258-B2F1876CEEC1}" type="slidenum">
              <a:rPr lang="en-US" smtClean="0"/>
              <a:t>4</a:t>
            </a:fld>
            <a:endParaRPr lang="en-US"/>
          </a:p>
        </p:txBody>
      </p:sp>
    </p:spTree>
    <p:extLst>
      <p:ext uri="{BB962C8B-B14F-4D97-AF65-F5344CB8AC3E}">
        <p14:creationId xmlns:p14="http://schemas.microsoft.com/office/powerpoint/2010/main" val="1332741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is recommended for use for upper-level undergraduate courses.  Alternatively the students can read handout sheet or the instructor could read the handout aloud.</a:t>
            </a:r>
          </a:p>
        </p:txBody>
      </p:sp>
      <p:sp>
        <p:nvSpPr>
          <p:cNvPr id="4" name="Slide Number Placeholder 3"/>
          <p:cNvSpPr>
            <a:spLocks noGrp="1"/>
          </p:cNvSpPr>
          <p:nvPr>
            <p:ph type="sldNum" sz="quarter" idx="10"/>
          </p:nvPr>
        </p:nvSpPr>
        <p:spPr/>
        <p:txBody>
          <a:bodyPr/>
          <a:lstStyle/>
          <a:p>
            <a:fld id="{67160E48-D61B-7642-A258-B2F1876CEEC1}" type="slidenum">
              <a:rPr lang="en-US" smtClean="0"/>
              <a:t>5</a:t>
            </a:fld>
            <a:endParaRPr lang="en-US"/>
          </a:p>
        </p:txBody>
      </p:sp>
    </p:spTree>
    <p:extLst>
      <p:ext uri="{BB962C8B-B14F-4D97-AF65-F5344CB8AC3E}">
        <p14:creationId xmlns:p14="http://schemas.microsoft.com/office/powerpoint/2010/main" val="250378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 examples of differences between normal and malignant (cancer) cells. The previous slide  (Slide 5) mentions</a:t>
            </a:r>
            <a:r>
              <a:rPr lang="en-US" baseline="0" dirty="0" smtClean="0"/>
              <a:t> a</a:t>
            </a:r>
            <a:r>
              <a:rPr lang="en-US" dirty="0" smtClean="0"/>
              <a:t> biopsy of a lesion, so</a:t>
            </a:r>
            <a:r>
              <a:rPr lang="en-US" baseline="0" dirty="0" smtClean="0"/>
              <a:t> this slide</a:t>
            </a:r>
            <a:r>
              <a:rPr lang="en-US" dirty="0" smtClean="0"/>
              <a:t> can be used to help students visualize and differentiate between cancer and normal cells. </a:t>
            </a:r>
          </a:p>
          <a:p>
            <a:endParaRPr lang="en-US" dirty="0" smtClean="0"/>
          </a:p>
          <a:p>
            <a:r>
              <a:rPr lang="en-US" i="1" dirty="0" smtClean="0"/>
              <a:t>Image </a:t>
            </a:r>
            <a:r>
              <a:rPr lang="en-US" i="1" dirty="0" smtClean="0"/>
              <a:t>credit:</a:t>
            </a:r>
            <a:r>
              <a:rPr lang="en-US" i="0" baseline="0" dirty="0" smtClean="0"/>
              <a:t> c</a:t>
            </a:r>
            <a:r>
              <a:rPr lang="en-US" i="0" dirty="0" smtClean="0"/>
              <a:t>reated by Wayne W. </a:t>
            </a:r>
            <a:r>
              <a:rPr lang="en-US" i="0" dirty="0" err="1" smtClean="0"/>
              <a:t>LaMorte</a:t>
            </a:r>
            <a:r>
              <a:rPr lang="en-US" i="0" dirty="0" smtClean="0"/>
              <a:t>, MD, PhD, MPH,</a:t>
            </a:r>
            <a:r>
              <a:rPr lang="en-US" i="0" baseline="0" dirty="0" smtClean="0"/>
              <a:t> </a:t>
            </a:r>
            <a:r>
              <a:rPr lang="en-US" i="0" dirty="0" smtClean="0"/>
              <a:t>Boston University School of Public Health. ©2016. All Rights Reserved. Used with permission.</a:t>
            </a: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http://sphweb.bumc.bu.edu/otlt/mph-modules/ph/ph709_cancer/ph709_cancer7.html</a:t>
            </a:r>
          </a:p>
          <a:p>
            <a:endParaRPr lang="en-US" i="0" dirty="0" smtClean="0"/>
          </a:p>
        </p:txBody>
      </p:sp>
      <p:sp>
        <p:nvSpPr>
          <p:cNvPr id="4" name="Slide Number Placeholder 3"/>
          <p:cNvSpPr>
            <a:spLocks noGrp="1"/>
          </p:cNvSpPr>
          <p:nvPr>
            <p:ph type="sldNum" sz="quarter" idx="10"/>
          </p:nvPr>
        </p:nvSpPr>
        <p:spPr/>
        <p:txBody>
          <a:bodyPr/>
          <a:lstStyle/>
          <a:p>
            <a:fld id="{67160E48-D61B-7642-A258-B2F1876CEEC1}" type="slidenum">
              <a:rPr lang="en-US" smtClean="0"/>
              <a:t>6</a:t>
            </a:fld>
            <a:endParaRPr lang="en-US"/>
          </a:p>
        </p:txBody>
      </p:sp>
    </p:spTree>
    <p:extLst>
      <p:ext uri="{BB962C8B-B14F-4D97-AF65-F5344CB8AC3E}">
        <p14:creationId xmlns:p14="http://schemas.microsoft.com/office/powerpoint/2010/main" val="1570069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5 </a:t>
            </a:r>
            <a:r>
              <a:rPr lang="en-US" smtClean="0"/>
              <a:t>mentions </a:t>
            </a:r>
            <a:r>
              <a:rPr lang="en-US" baseline="0" smtClean="0"/>
              <a:t>the </a:t>
            </a:r>
            <a:r>
              <a:rPr lang="en-US" smtClean="0"/>
              <a:t>MRI </a:t>
            </a:r>
            <a:r>
              <a:rPr lang="en-US" dirty="0" smtClean="0"/>
              <a:t>revealed enlarged lymph nodes in area around skin lesion. Swollen lymph nodes near malignant tumors are often a sign of metastasis, which</a:t>
            </a:r>
            <a:r>
              <a:rPr lang="en-US" baseline="0" dirty="0" smtClean="0"/>
              <a:t> </a:t>
            </a:r>
            <a:r>
              <a:rPr lang="en-US" dirty="0" smtClean="0"/>
              <a:t>often occurs through the blood and lymphatic systems. This slide shows the preponderance of lymph nodes in the inner thigh area and how the lymph nodes in that area are connected to the rest of the lymphatic system, enabling rapid potential metastasis.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credit:</a:t>
            </a:r>
            <a:r>
              <a:rPr lang="en-US" baseline="0" dirty="0" smtClean="0"/>
              <a:t> </a:t>
            </a:r>
            <a:r>
              <a:rPr lang="en-US" dirty="0" smtClean="0"/>
              <a:t>© </a:t>
            </a:r>
            <a:r>
              <a:rPr lang="en-US" dirty="0" smtClean="0">
                <a:hlinkClick r:id="rId3"/>
              </a:rPr>
              <a:t>Sebastian </a:t>
            </a:r>
            <a:r>
              <a:rPr lang="en-US" dirty="0" err="1" smtClean="0">
                <a:hlinkClick r:id="rId3"/>
              </a:rPr>
              <a:t>Kaulitzki</a:t>
            </a:r>
            <a:r>
              <a:rPr lang="en-US" dirty="0" smtClean="0"/>
              <a:t> | </a:t>
            </a:r>
            <a:r>
              <a:rPr lang="en-US" dirty="0" smtClean="0">
                <a:hlinkClick r:id="rId4"/>
              </a:rPr>
              <a:t>Dreamstime.com</a:t>
            </a:r>
            <a:r>
              <a:rPr lang="en-US" dirty="0" smtClean="0"/>
              <a:t>, licensed, ID 57000695. </a:t>
            </a:r>
          </a:p>
          <a:p>
            <a:endParaRPr lang="en-US" dirty="0"/>
          </a:p>
        </p:txBody>
      </p:sp>
      <p:sp>
        <p:nvSpPr>
          <p:cNvPr id="4" name="Slide Number Placeholder 3"/>
          <p:cNvSpPr>
            <a:spLocks noGrp="1"/>
          </p:cNvSpPr>
          <p:nvPr>
            <p:ph type="sldNum" sz="quarter" idx="10"/>
          </p:nvPr>
        </p:nvSpPr>
        <p:spPr/>
        <p:txBody>
          <a:bodyPr/>
          <a:lstStyle/>
          <a:p>
            <a:fld id="{67160E48-D61B-7642-A258-B2F1876CEEC1}" type="slidenum">
              <a:rPr lang="en-US" smtClean="0"/>
              <a:t>7</a:t>
            </a:fld>
            <a:endParaRPr lang="en-US"/>
          </a:p>
        </p:txBody>
      </p:sp>
    </p:spTree>
    <p:extLst>
      <p:ext uri="{BB962C8B-B14F-4D97-AF65-F5344CB8AC3E}">
        <p14:creationId xmlns:p14="http://schemas.microsoft.com/office/powerpoint/2010/main" val="1531983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is recommended for use for upper-level undergraduate courses.  Alternatively the students can read handout sheet or the instructor could read the handout aloud.</a:t>
            </a:r>
          </a:p>
        </p:txBody>
      </p:sp>
      <p:sp>
        <p:nvSpPr>
          <p:cNvPr id="4" name="Slide Number Placeholder 3"/>
          <p:cNvSpPr>
            <a:spLocks noGrp="1"/>
          </p:cNvSpPr>
          <p:nvPr>
            <p:ph type="sldNum" sz="quarter" idx="10"/>
          </p:nvPr>
        </p:nvSpPr>
        <p:spPr/>
        <p:txBody>
          <a:bodyPr/>
          <a:lstStyle/>
          <a:p>
            <a:fld id="{67160E48-D61B-7642-A258-B2F1876CEEC1}" type="slidenum">
              <a:rPr lang="en-US" smtClean="0"/>
              <a:t>9</a:t>
            </a:fld>
            <a:endParaRPr lang="en-US"/>
          </a:p>
        </p:txBody>
      </p:sp>
    </p:spTree>
    <p:extLst>
      <p:ext uri="{BB962C8B-B14F-4D97-AF65-F5344CB8AC3E}">
        <p14:creationId xmlns:p14="http://schemas.microsoft.com/office/powerpoint/2010/main" val="192621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8AE659-DD8B-470B-9F84-BE0072E14B5D}" type="datetime1">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1A800-4096-314F-95FE-3B3385BA3792}" type="slidenum">
              <a:rPr lang="en-US" smtClean="0"/>
              <a:t>‹#›</a:t>
            </a:fld>
            <a:endParaRPr lang="en-US"/>
          </a:p>
        </p:txBody>
      </p:sp>
    </p:spTree>
    <p:extLst>
      <p:ext uri="{BB962C8B-B14F-4D97-AF65-F5344CB8AC3E}">
        <p14:creationId xmlns:p14="http://schemas.microsoft.com/office/powerpoint/2010/main" val="129949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FC256-53BF-4CD2-8565-713E157B2C55}" type="datetime1">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1A800-4096-314F-95FE-3B3385BA3792}" type="slidenum">
              <a:rPr lang="en-US" smtClean="0"/>
              <a:t>‹#›</a:t>
            </a:fld>
            <a:endParaRPr lang="en-US"/>
          </a:p>
        </p:txBody>
      </p:sp>
    </p:spTree>
    <p:extLst>
      <p:ext uri="{BB962C8B-B14F-4D97-AF65-F5344CB8AC3E}">
        <p14:creationId xmlns:p14="http://schemas.microsoft.com/office/powerpoint/2010/main" val="33169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63F65B-00F1-4034-9AFE-B4FEAAFC90F1}" type="datetime1">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1A800-4096-314F-95FE-3B3385BA3792}" type="slidenum">
              <a:rPr lang="en-US" smtClean="0"/>
              <a:t>‹#›</a:t>
            </a:fld>
            <a:endParaRPr lang="en-US"/>
          </a:p>
        </p:txBody>
      </p:sp>
    </p:spTree>
    <p:extLst>
      <p:ext uri="{BB962C8B-B14F-4D97-AF65-F5344CB8AC3E}">
        <p14:creationId xmlns:p14="http://schemas.microsoft.com/office/powerpoint/2010/main" val="206096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F1FF3E-125E-48C3-9249-F4CE69A683B1}" type="datetime1">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1A800-4096-314F-95FE-3B3385BA3792}" type="slidenum">
              <a:rPr lang="en-US" smtClean="0"/>
              <a:t>‹#›</a:t>
            </a:fld>
            <a:endParaRPr lang="en-US"/>
          </a:p>
        </p:txBody>
      </p:sp>
    </p:spTree>
    <p:extLst>
      <p:ext uri="{BB962C8B-B14F-4D97-AF65-F5344CB8AC3E}">
        <p14:creationId xmlns:p14="http://schemas.microsoft.com/office/powerpoint/2010/main" val="73693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3E3629-A91B-4503-AAD8-A68E4F1BA6F5}" type="datetime1">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1A800-4096-314F-95FE-3B3385BA3792}" type="slidenum">
              <a:rPr lang="en-US" smtClean="0"/>
              <a:t>‹#›</a:t>
            </a:fld>
            <a:endParaRPr lang="en-US"/>
          </a:p>
        </p:txBody>
      </p:sp>
    </p:spTree>
    <p:extLst>
      <p:ext uri="{BB962C8B-B14F-4D97-AF65-F5344CB8AC3E}">
        <p14:creationId xmlns:p14="http://schemas.microsoft.com/office/powerpoint/2010/main" val="113206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D8C86B-CDC1-4D27-8C55-B03F0915D730}" type="datetime1">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1A800-4096-314F-95FE-3B3385BA3792}" type="slidenum">
              <a:rPr lang="en-US" smtClean="0"/>
              <a:t>‹#›</a:t>
            </a:fld>
            <a:endParaRPr lang="en-US"/>
          </a:p>
        </p:txBody>
      </p:sp>
    </p:spTree>
    <p:extLst>
      <p:ext uri="{BB962C8B-B14F-4D97-AF65-F5344CB8AC3E}">
        <p14:creationId xmlns:p14="http://schemas.microsoft.com/office/powerpoint/2010/main" val="2094087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75ADA7-51AF-4953-889C-65B4831990EB}" type="datetime1">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1A800-4096-314F-95FE-3B3385BA3792}" type="slidenum">
              <a:rPr lang="en-US" smtClean="0"/>
              <a:t>‹#›</a:t>
            </a:fld>
            <a:endParaRPr lang="en-US"/>
          </a:p>
        </p:txBody>
      </p:sp>
    </p:spTree>
    <p:extLst>
      <p:ext uri="{BB962C8B-B14F-4D97-AF65-F5344CB8AC3E}">
        <p14:creationId xmlns:p14="http://schemas.microsoft.com/office/powerpoint/2010/main" val="21597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1A59A-C5B2-47A1-AB27-8BD2E72FD324}" type="datetime1">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1A800-4096-314F-95FE-3B3385BA3792}" type="slidenum">
              <a:rPr lang="en-US" smtClean="0"/>
              <a:t>‹#›</a:t>
            </a:fld>
            <a:endParaRPr lang="en-US"/>
          </a:p>
        </p:txBody>
      </p:sp>
    </p:spTree>
    <p:extLst>
      <p:ext uri="{BB962C8B-B14F-4D97-AF65-F5344CB8AC3E}">
        <p14:creationId xmlns:p14="http://schemas.microsoft.com/office/powerpoint/2010/main" val="71014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1966F-6B82-4EED-B4F3-2BB6B586A07D}" type="datetime1">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1A800-4096-314F-95FE-3B3385BA3792}" type="slidenum">
              <a:rPr lang="en-US" smtClean="0"/>
              <a:t>‹#›</a:t>
            </a:fld>
            <a:endParaRPr lang="en-US"/>
          </a:p>
        </p:txBody>
      </p:sp>
    </p:spTree>
    <p:extLst>
      <p:ext uri="{BB962C8B-B14F-4D97-AF65-F5344CB8AC3E}">
        <p14:creationId xmlns:p14="http://schemas.microsoft.com/office/powerpoint/2010/main" val="181225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667549-BC7C-4C8D-97F5-B7918E9CFB4E}" type="datetime1">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1A800-4096-314F-95FE-3B3385BA3792}" type="slidenum">
              <a:rPr lang="en-US" smtClean="0"/>
              <a:t>‹#›</a:t>
            </a:fld>
            <a:endParaRPr lang="en-US"/>
          </a:p>
        </p:txBody>
      </p:sp>
    </p:spTree>
    <p:extLst>
      <p:ext uri="{BB962C8B-B14F-4D97-AF65-F5344CB8AC3E}">
        <p14:creationId xmlns:p14="http://schemas.microsoft.com/office/powerpoint/2010/main" val="78742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B60CDA-3618-465B-A99E-957F6B916458}" type="datetime1">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1A800-4096-314F-95FE-3B3385BA3792}" type="slidenum">
              <a:rPr lang="en-US" smtClean="0"/>
              <a:t>‹#›</a:t>
            </a:fld>
            <a:endParaRPr lang="en-US"/>
          </a:p>
        </p:txBody>
      </p:sp>
    </p:spTree>
    <p:extLst>
      <p:ext uri="{BB962C8B-B14F-4D97-AF65-F5344CB8AC3E}">
        <p14:creationId xmlns:p14="http://schemas.microsoft.com/office/powerpoint/2010/main" val="1389169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E24EF-55A7-417C-A169-DEF241A782E9}" type="datetime1">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1A800-4096-314F-95FE-3B3385BA3792}" type="slidenum">
              <a:rPr lang="en-US" smtClean="0"/>
              <a:t>‹#›</a:t>
            </a:fld>
            <a:endParaRPr lang="en-US"/>
          </a:p>
        </p:txBody>
      </p:sp>
    </p:spTree>
    <p:extLst>
      <p:ext uri="{BB962C8B-B14F-4D97-AF65-F5344CB8AC3E}">
        <p14:creationId xmlns:p14="http://schemas.microsoft.com/office/powerpoint/2010/main" val="2078052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0823" r="5989"/>
          <a:stretch/>
        </p:blipFill>
        <p:spPr>
          <a:xfrm>
            <a:off x="0" y="-12713"/>
            <a:ext cx="12710160" cy="6870713"/>
          </a:xfrm>
          <a:prstGeom prst="rect">
            <a:avLst/>
          </a:prstGeom>
        </p:spPr>
      </p:pic>
      <p:sp>
        <p:nvSpPr>
          <p:cNvPr id="5" name="Title 1"/>
          <p:cNvSpPr txBox="1">
            <a:spLocks/>
          </p:cNvSpPr>
          <p:nvPr/>
        </p:nvSpPr>
        <p:spPr bwMode="auto">
          <a:xfrm>
            <a:off x="705237" y="1067732"/>
            <a:ext cx="59436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spcBef>
                <a:spcPct val="0"/>
              </a:spcBef>
              <a:buFontTx/>
              <a:buNone/>
            </a:pPr>
            <a:r>
              <a:rPr lang="en-US" altLang="en-US" i="1" kern="0" dirty="0" smtClean="0">
                <a:solidFill>
                  <a:schemeClr val="tx2">
                    <a:lumMod val="25000"/>
                  </a:schemeClr>
                </a:solidFill>
                <a:latin typeface="Calibri" pitchFamily="34" charset="0"/>
                <a:cs typeface="Arial"/>
                <a:sym typeface="Arial"/>
              </a:rPr>
              <a:t>A Presentation to Accompany the Case Study:</a:t>
            </a:r>
            <a:endParaRPr lang="en-US" altLang="en-US" i="1" kern="0" dirty="0">
              <a:solidFill>
                <a:schemeClr val="tx2">
                  <a:lumMod val="25000"/>
                </a:schemeClr>
              </a:solidFill>
              <a:latin typeface="Calibri" pitchFamily="34" charset="0"/>
              <a:cs typeface="Arial"/>
              <a:sym typeface="Arial"/>
            </a:endParaRPr>
          </a:p>
        </p:txBody>
      </p:sp>
      <p:sp>
        <p:nvSpPr>
          <p:cNvPr id="7" name="Rectangle 10"/>
          <p:cNvSpPr>
            <a:spLocks noChangeArrowheads="1"/>
          </p:cNvSpPr>
          <p:nvPr/>
        </p:nvSpPr>
        <p:spPr bwMode="auto">
          <a:xfrm>
            <a:off x="705237" y="627140"/>
            <a:ext cx="471182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spcBef>
                <a:spcPct val="0"/>
              </a:spcBef>
              <a:buFontTx/>
              <a:buNone/>
            </a:pPr>
            <a:r>
              <a:rPr lang="en-US" altLang="en-US" sz="1400" b="1" kern="0" dirty="0" smtClean="0">
                <a:solidFill>
                  <a:schemeClr val="tx2">
                    <a:lumMod val="25000"/>
                  </a:schemeClr>
                </a:solidFill>
                <a:latin typeface="Calibri" pitchFamily="34" charset="0"/>
                <a:cs typeface="Calibri" pitchFamily="34" charset="0"/>
                <a:sym typeface="Arial"/>
              </a:rPr>
              <a:t>NATIONAL CENTER FOR CASE STUDY TEACHING IN SCIENCE</a:t>
            </a:r>
            <a:endParaRPr lang="en-US" altLang="en-US" sz="1400" b="1" kern="0" dirty="0">
              <a:solidFill>
                <a:schemeClr val="tx2">
                  <a:lumMod val="25000"/>
                </a:schemeClr>
              </a:solidFill>
              <a:latin typeface="Palatino Linotype" pitchFamily="18" charset="0"/>
              <a:cs typeface="Calibri" pitchFamily="34" charset="0"/>
              <a:sym typeface="Arial"/>
            </a:endParaRPr>
          </a:p>
        </p:txBody>
      </p:sp>
      <p:sp>
        <p:nvSpPr>
          <p:cNvPr id="8" name="Rectangle 7"/>
          <p:cNvSpPr/>
          <p:nvPr/>
        </p:nvSpPr>
        <p:spPr>
          <a:xfrm>
            <a:off x="705237" y="1772823"/>
            <a:ext cx="7247497" cy="1754326"/>
          </a:xfrm>
          <a:prstGeom prst="rect">
            <a:avLst/>
          </a:prstGeom>
        </p:spPr>
        <p:txBody>
          <a:bodyPr wrap="none">
            <a:spAutoFit/>
          </a:bodyPr>
          <a:lstStyle/>
          <a:p>
            <a:r>
              <a:rPr lang="en-US" sz="5400" b="1" dirty="0" smtClean="0">
                <a:ln>
                  <a:solidFill>
                    <a:schemeClr val="tx1"/>
                  </a:solidFill>
                </a:ln>
                <a:solidFill>
                  <a:schemeClr val="bg1"/>
                </a:solidFill>
              </a:rPr>
              <a:t>Diagnosing and Treating </a:t>
            </a:r>
            <a:br>
              <a:rPr lang="en-US" sz="5400" b="1" dirty="0" smtClean="0">
                <a:ln>
                  <a:solidFill>
                    <a:schemeClr val="tx1"/>
                  </a:solidFill>
                </a:ln>
                <a:solidFill>
                  <a:schemeClr val="bg1"/>
                </a:solidFill>
              </a:rPr>
            </a:br>
            <a:r>
              <a:rPr lang="en-US" sz="5400" b="1" dirty="0" smtClean="0">
                <a:ln>
                  <a:solidFill>
                    <a:schemeClr val="tx1"/>
                  </a:solidFill>
                </a:ln>
                <a:solidFill>
                  <a:schemeClr val="bg1"/>
                </a:solidFill>
              </a:rPr>
              <a:t>Charlie’s Strange Spots</a:t>
            </a:r>
            <a:endParaRPr lang="en-US" sz="5400" b="1" dirty="0">
              <a:ln>
                <a:solidFill>
                  <a:schemeClr val="tx1"/>
                </a:solidFill>
              </a:ln>
              <a:solidFill>
                <a:schemeClr val="bg1"/>
              </a:solidFill>
            </a:endParaRPr>
          </a:p>
        </p:txBody>
      </p:sp>
      <p:sp>
        <p:nvSpPr>
          <p:cNvPr id="9" name="Rectangle 8"/>
          <p:cNvSpPr/>
          <p:nvPr/>
        </p:nvSpPr>
        <p:spPr>
          <a:xfrm>
            <a:off x="747823" y="4028493"/>
            <a:ext cx="6096000" cy="1569660"/>
          </a:xfrm>
          <a:prstGeom prst="rect">
            <a:avLst/>
          </a:prstGeom>
        </p:spPr>
        <p:txBody>
          <a:bodyPr>
            <a:spAutoFit/>
          </a:bodyPr>
          <a:lstStyle/>
          <a:p>
            <a:r>
              <a:rPr lang="en-US" sz="2400" dirty="0">
                <a:latin typeface="Monotype Corsiva" panose="03010101010201010101" pitchFamily="66" charset="0"/>
              </a:rPr>
              <a:t>by </a:t>
            </a:r>
          </a:p>
          <a:p>
            <a:r>
              <a:rPr lang="en-US" sz="2400" dirty="0"/>
              <a:t>Joseph D.-C. Shih</a:t>
            </a:r>
          </a:p>
          <a:p>
            <a:r>
              <a:rPr lang="en-US" sz="2400" dirty="0"/>
              <a:t>Natural Sciences and Mathematics</a:t>
            </a:r>
          </a:p>
          <a:p>
            <a:r>
              <a:rPr lang="en-US" sz="2400" dirty="0"/>
              <a:t>University of Saint Mary, Leavenworth, KS</a:t>
            </a:r>
          </a:p>
        </p:txBody>
      </p:sp>
      <p:sp>
        <p:nvSpPr>
          <p:cNvPr id="12" name="Slide Number Placeholder 11"/>
          <p:cNvSpPr>
            <a:spLocks noGrp="1"/>
          </p:cNvSpPr>
          <p:nvPr>
            <p:ph type="sldNum" sz="quarter" idx="12"/>
          </p:nvPr>
        </p:nvSpPr>
        <p:spPr/>
        <p:txBody>
          <a:bodyPr/>
          <a:lstStyle/>
          <a:p>
            <a:fld id="{34F1A800-4096-314F-95FE-3B3385BA3792}" type="slidenum">
              <a:rPr lang="en-US" smtClean="0"/>
              <a:t>1</a:t>
            </a:fld>
            <a:endParaRPr lang="en-US"/>
          </a:p>
        </p:txBody>
      </p:sp>
    </p:spTree>
    <p:extLst>
      <p:ext uri="{BB962C8B-B14F-4D97-AF65-F5344CB8AC3E}">
        <p14:creationId xmlns:p14="http://schemas.microsoft.com/office/powerpoint/2010/main" val="3906685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07F81D8-A118-E047-91C0-E2BDBB21D8B6}"/>
              </a:ext>
            </a:extLst>
          </p:cNvPr>
          <p:cNvSpPr/>
          <p:nvPr/>
        </p:nvSpPr>
        <p:spPr>
          <a:xfrm>
            <a:off x="842682" y="2219236"/>
            <a:ext cx="10315313" cy="2062103"/>
          </a:xfrm>
          <a:prstGeom prst="rect">
            <a:avLst/>
          </a:prstGeom>
        </p:spPr>
        <p:txBody>
          <a:bodyPr wrap="square">
            <a:spAutoFit/>
          </a:bodyPr>
          <a:lstStyle/>
          <a:p>
            <a:pPr marL="514350" marR="0" lvl="0" indent="-514350">
              <a:spcBef>
                <a:spcPts val="0"/>
              </a:spcBef>
              <a:spcAft>
                <a:spcPts val="0"/>
              </a:spcAft>
              <a:buFont typeface="+mj-lt"/>
              <a:buAutoNum type="arabicPeriod" startAt="5"/>
            </a:pPr>
            <a:r>
              <a:rPr lang="en-US" sz="3200" dirty="0" smtClean="0">
                <a:latin typeface="Calibri" panose="020F0502020204030204" pitchFamily="34" charset="0"/>
                <a:ea typeface="Calibri" panose="020F0502020204030204" pitchFamily="34" charset="0"/>
                <a:cs typeface="Times New Roman" panose="02020603050405020304" pitchFamily="18" charset="0"/>
              </a:rPr>
              <a:t>What </a:t>
            </a:r>
            <a:r>
              <a:rPr lang="en-US" sz="3200" dirty="0">
                <a:latin typeface="Calibri" panose="020F0502020204030204" pitchFamily="34" charset="0"/>
                <a:ea typeface="Calibri" panose="020F0502020204030204" pitchFamily="34" charset="0"/>
                <a:cs typeface="Times New Roman" panose="02020603050405020304" pitchFamily="18" charset="0"/>
              </a:rPr>
              <a:t>parts of the real-life treatment for Mr. Xi do you agree and disagree with, and why? If you disagree with a particular treatment, what alternatives would you have proposed, and why?</a:t>
            </a:r>
          </a:p>
        </p:txBody>
      </p:sp>
      <p:sp>
        <p:nvSpPr>
          <p:cNvPr id="3" name="Slide Number Placeholder 2"/>
          <p:cNvSpPr>
            <a:spLocks noGrp="1"/>
          </p:cNvSpPr>
          <p:nvPr>
            <p:ph type="sldNum" sz="quarter" idx="12"/>
          </p:nvPr>
        </p:nvSpPr>
        <p:spPr/>
        <p:txBody>
          <a:bodyPr/>
          <a:lstStyle/>
          <a:p>
            <a:fld id="{34F1A800-4096-314F-95FE-3B3385BA3792}" type="slidenum">
              <a:rPr lang="en-US" smtClean="0"/>
              <a:t>10</a:t>
            </a:fld>
            <a:endParaRPr lang="en-US"/>
          </a:p>
        </p:txBody>
      </p:sp>
    </p:spTree>
    <p:extLst>
      <p:ext uri="{BB962C8B-B14F-4D97-AF65-F5344CB8AC3E}">
        <p14:creationId xmlns:p14="http://schemas.microsoft.com/office/powerpoint/2010/main" val="3175693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4447" y="365126"/>
            <a:ext cx="11492753" cy="1012262"/>
          </a:xfrm>
        </p:spPr>
        <p:txBody>
          <a:bodyPr/>
          <a:lstStyle/>
          <a:p>
            <a:r>
              <a:rPr lang="en-US" dirty="0" smtClean="0"/>
              <a:t>Introducing Charlie</a:t>
            </a:r>
            <a:endParaRPr lang="en-US" dirty="0"/>
          </a:p>
        </p:txBody>
      </p:sp>
      <p:sp>
        <p:nvSpPr>
          <p:cNvPr id="5" name="Content Placeholder 4"/>
          <p:cNvSpPr>
            <a:spLocks noGrp="1"/>
          </p:cNvSpPr>
          <p:nvPr>
            <p:ph sz="half" idx="1"/>
          </p:nvPr>
        </p:nvSpPr>
        <p:spPr>
          <a:xfrm>
            <a:off x="838199" y="1362624"/>
            <a:ext cx="5580529" cy="5184775"/>
          </a:xfrm>
        </p:spPr>
        <p:txBody>
          <a:bodyPr>
            <a:normAutofit fontScale="92500"/>
          </a:bodyPr>
          <a:lstStyle/>
          <a:p>
            <a:r>
              <a:rPr lang="en-US" dirty="0"/>
              <a:t>Charlie Xi</a:t>
            </a:r>
          </a:p>
          <a:p>
            <a:r>
              <a:rPr lang="en-US" dirty="0"/>
              <a:t>58 year-old Asian male</a:t>
            </a:r>
          </a:p>
          <a:p>
            <a:r>
              <a:rPr lang="en-US" dirty="0"/>
              <a:t>A week ago started to develop dark colored lesions in his inner thighs.</a:t>
            </a:r>
          </a:p>
          <a:p>
            <a:r>
              <a:rPr lang="en-US" dirty="0"/>
              <a:t>Weakness and fatigue in last 3 months, has gone from 170 to 155 pounds in that time.</a:t>
            </a:r>
          </a:p>
          <a:p>
            <a:r>
              <a:rPr lang="en-US" dirty="0"/>
              <a:t>Quit smoking 20+ years ago</a:t>
            </a:r>
          </a:p>
          <a:p>
            <a:r>
              <a:rPr lang="en-US" dirty="0"/>
              <a:t>Social drinker (1 </a:t>
            </a:r>
            <a:r>
              <a:rPr lang="mr-IN" dirty="0"/>
              <a:t>–</a:t>
            </a:r>
            <a:r>
              <a:rPr lang="en-US" dirty="0"/>
              <a:t> 2 with friends, used to be a heavy drinker (2 </a:t>
            </a:r>
            <a:r>
              <a:rPr lang="mr-IN" dirty="0"/>
              <a:t>–</a:t>
            </a:r>
            <a:r>
              <a:rPr lang="en-US" dirty="0"/>
              <a:t> 3 per night) until ~10 years ago; cut down due to a fatty liver (&gt; 10% fat in liver)</a:t>
            </a:r>
          </a:p>
          <a:p>
            <a:endParaRPr lang="en-US" dirty="0"/>
          </a:p>
        </p:txBody>
      </p:sp>
      <p:sp>
        <p:nvSpPr>
          <p:cNvPr id="6" name="Content Placeholder 5"/>
          <p:cNvSpPr>
            <a:spLocks noGrp="1"/>
          </p:cNvSpPr>
          <p:nvPr>
            <p:ph sz="half" idx="2"/>
          </p:nvPr>
        </p:nvSpPr>
        <p:spPr>
          <a:xfrm>
            <a:off x="6418728" y="1443649"/>
            <a:ext cx="5468472" cy="4772399"/>
          </a:xfrm>
        </p:spPr>
        <p:txBody>
          <a:bodyPr>
            <a:normAutofit fontScale="92500"/>
          </a:bodyPr>
          <a:lstStyle/>
          <a:p>
            <a:r>
              <a:rPr lang="en-US" dirty="0"/>
              <a:t>Swims 5 days a week, has been doing so since he was 40.  Takes 2 </a:t>
            </a:r>
            <a:r>
              <a:rPr lang="mr-IN" dirty="0"/>
              <a:t>–</a:t>
            </a:r>
            <a:r>
              <a:rPr lang="en-US" dirty="0"/>
              <a:t> 3 mile walks with wife on weekends.</a:t>
            </a:r>
          </a:p>
          <a:p>
            <a:r>
              <a:rPr lang="en-US" dirty="0"/>
              <a:t>Healthy son (30), wife has rheumatoid arthritis (54)</a:t>
            </a:r>
          </a:p>
          <a:p>
            <a:r>
              <a:rPr lang="en-US" dirty="0"/>
              <a:t>Father died of Alzheimer’s at 80, mother died of intestinal cancer at 68.</a:t>
            </a:r>
          </a:p>
          <a:p>
            <a:r>
              <a:rPr lang="en-US" dirty="0"/>
              <a:t>Over last 5 years has gone on annual 2 </a:t>
            </a:r>
            <a:r>
              <a:rPr lang="mr-IN" dirty="0"/>
              <a:t>–</a:t>
            </a:r>
            <a:r>
              <a:rPr lang="en-US" dirty="0"/>
              <a:t> 3 week summer cruises with wife: </a:t>
            </a:r>
          </a:p>
          <a:p>
            <a:pPr lvl="1"/>
            <a:r>
              <a:rPr lang="en-US" dirty="0"/>
              <a:t>In order </a:t>
            </a:r>
            <a:r>
              <a:rPr lang="en-US" dirty="0">
                <a:sym typeface="Wingdings"/>
              </a:rPr>
              <a:t></a:t>
            </a:r>
            <a:r>
              <a:rPr lang="en-US" dirty="0"/>
              <a:t>Japan/Taiwan, Scandinavia, Alaska, Bahamas, Greece/Turkey</a:t>
            </a:r>
          </a:p>
        </p:txBody>
      </p:sp>
      <p:sp>
        <p:nvSpPr>
          <p:cNvPr id="2" name="Slide Number Placeholder 1"/>
          <p:cNvSpPr>
            <a:spLocks noGrp="1"/>
          </p:cNvSpPr>
          <p:nvPr>
            <p:ph type="sldNum" sz="quarter" idx="12"/>
          </p:nvPr>
        </p:nvSpPr>
        <p:spPr/>
        <p:txBody>
          <a:bodyPr/>
          <a:lstStyle/>
          <a:p>
            <a:fld id="{34F1A800-4096-314F-95FE-3B3385BA3792}" type="slidenum">
              <a:rPr lang="en-US" smtClean="0"/>
              <a:t>2</a:t>
            </a:fld>
            <a:endParaRPr lang="en-US"/>
          </a:p>
        </p:txBody>
      </p:sp>
    </p:spTree>
    <p:extLst>
      <p:ext uri="{BB962C8B-B14F-4D97-AF65-F5344CB8AC3E}">
        <p14:creationId xmlns:p14="http://schemas.microsoft.com/office/powerpoint/2010/main" val="2020091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DC651D2-F040-5E47-91A1-E894DE840586}"/>
              </a:ext>
            </a:extLst>
          </p:cNvPr>
          <p:cNvSpPr/>
          <p:nvPr/>
        </p:nvSpPr>
        <p:spPr>
          <a:xfrm>
            <a:off x="1228784" y="673739"/>
            <a:ext cx="9412940" cy="5016758"/>
          </a:xfrm>
          <a:prstGeom prst="rect">
            <a:avLst/>
          </a:prstGeom>
        </p:spPr>
        <p:txBody>
          <a:bodyPr wrap="square">
            <a:spAutoFit/>
          </a:bodyPr>
          <a:lstStyle/>
          <a:p>
            <a:pPr marL="342900" marR="0" lvl="0" indent="-342900">
              <a:spcBef>
                <a:spcPts val="0"/>
              </a:spcBef>
              <a:spcAft>
                <a:spcPts val="0"/>
              </a:spcAft>
              <a:buFont typeface="+mj-lt"/>
              <a:buAutoNum type="arabicPeriod"/>
            </a:pPr>
            <a:r>
              <a:rPr lang="en-US" sz="3200" dirty="0" smtClean="0">
                <a:latin typeface="Calibri" panose="020F0502020204030204" pitchFamily="34" charset="0"/>
                <a:ea typeface="Calibri" panose="020F0502020204030204" pitchFamily="34" charset="0"/>
                <a:cs typeface="Times New Roman" panose="02020603050405020304" pitchFamily="18" charset="0"/>
              </a:rPr>
              <a:t>What information could </a:t>
            </a:r>
            <a:r>
              <a:rPr lang="en-US" sz="3200" dirty="0">
                <a:latin typeface="Calibri" panose="020F0502020204030204" pitchFamily="34" charset="0"/>
                <a:ea typeface="Calibri" panose="020F0502020204030204" pitchFamily="34" charset="0"/>
                <a:cs typeface="Times New Roman" panose="02020603050405020304" pitchFamily="18" charset="0"/>
              </a:rPr>
              <a:t>help you diagnose what is wrong with Mr. Xi?  </a:t>
            </a:r>
            <a:r>
              <a:rPr lang="en-US" sz="3200" dirty="0" smtClean="0">
                <a:latin typeface="Calibri" panose="020F0502020204030204" pitchFamily="34" charset="0"/>
                <a:ea typeface="Calibri" panose="020F0502020204030204" pitchFamily="34" charset="0"/>
                <a:cs typeface="Times New Roman" panose="02020603050405020304" pitchFamily="18" charset="0"/>
              </a:rPr>
              <a:t>Organize the information into the following categories: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Signs (</a:t>
            </a:r>
            <a:r>
              <a:rPr lang="en-US" sz="3200" dirty="0" smtClean="0">
                <a:latin typeface="Calibri" panose="020F0502020204030204" pitchFamily="34" charset="0"/>
                <a:ea typeface="Calibri" panose="020F0502020204030204" pitchFamily="34" charset="0"/>
                <a:cs typeface="Times New Roman" panose="02020603050405020304" pitchFamily="18" charset="0"/>
              </a:rPr>
              <a:t>phenomena </a:t>
            </a:r>
            <a:r>
              <a:rPr lang="en-US" sz="3200" dirty="0">
                <a:latin typeface="Calibri" panose="020F0502020204030204" pitchFamily="34" charset="0"/>
                <a:ea typeface="Calibri" panose="020F0502020204030204" pitchFamily="34" charset="0"/>
                <a:cs typeface="Times New Roman" panose="02020603050405020304" pitchFamily="18" charset="0"/>
              </a:rPr>
              <a:t>that can be detected by someone other than the patient) </a:t>
            </a:r>
          </a:p>
          <a:p>
            <a:pPr marL="914400" lvl="1"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Symptoms (</a:t>
            </a:r>
            <a:r>
              <a:rPr lang="en-US" sz="3200" dirty="0" smtClean="0">
                <a:latin typeface="Calibri" panose="020F0502020204030204" pitchFamily="34" charset="0"/>
                <a:ea typeface="Calibri" panose="020F0502020204030204" pitchFamily="34" charset="0"/>
                <a:cs typeface="Times New Roman" panose="02020603050405020304" pitchFamily="18" charset="0"/>
              </a:rPr>
              <a:t>phenomena </a:t>
            </a:r>
            <a:r>
              <a:rPr lang="en-US" sz="3200" dirty="0">
                <a:latin typeface="Calibri" panose="020F0502020204030204" pitchFamily="34" charset="0"/>
                <a:ea typeface="Calibri" panose="020F0502020204030204" pitchFamily="34" charset="0"/>
                <a:cs typeface="Times New Roman" panose="02020603050405020304" pitchFamily="18" charset="0"/>
              </a:rPr>
              <a:t>experienced by the affected individual) </a:t>
            </a:r>
          </a:p>
          <a:p>
            <a:pPr marL="914400" lvl="1"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Medical history (personal and family)</a:t>
            </a:r>
          </a:p>
          <a:p>
            <a:pPr marL="914400" lvl="1"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Any other information</a:t>
            </a:r>
          </a:p>
          <a:p>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4F1A800-4096-314F-95FE-3B3385BA3792}" type="slidenum">
              <a:rPr lang="en-US" smtClean="0"/>
              <a:t>3</a:t>
            </a:fld>
            <a:endParaRPr lang="en-US" dirty="0"/>
          </a:p>
        </p:txBody>
      </p:sp>
    </p:spTree>
    <p:extLst>
      <p:ext uri="{BB962C8B-B14F-4D97-AF65-F5344CB8AC3E}">
        <p14:creationId xmlns:p14="http://schemas.microsoft.com/office/powerpoint/2010/main" val="2261732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D29BEC7-0B51-BE48-BF2C-CC3DE2EAC049}"/>
              </a:ext>
            </a:extLst>
          </p:cNvPr>
          <p:cNvSpPr/>
          <p:nvPr/>
        </p:nvSpPr>
        <p:spPr>
          <a:xfrm>
            <a:off x="573741" y="1396297"/>
            <a:ext cx="11186137" cy="4154984"/>
          </a:xfrm>
          <a:prstGeom prst="rect">
            <a:avLst/>
          </a:prstGeom>
        </p:spPr>
        <p:txBody>
          <a:bodyPr wrap="square">
            <a:spAutoFit/>
          </a:bodyPr>
          <a:lstStyle/>
          <a:p>
            <a:pPr marL="514350" marR="0" lvl="0" indent="-514350">
              <a:spcBef>
                <a:spcPts val="0"/>
              </a:spcBef>
              <a:spcAft>
                <a:spcPts val="4800"/>
              </a:spcAft>
              <a:buFont typeface="+mj-lt"/>
              <a:buAutoNum type="arabicPeriod" startAt="2"/>
            </a:pPr>
            <a:r>
              <a:rPr lang="en-US" sz="3200" dirty="0" smtClean="0">
                <a:latin typeface="Calibri" panose="020F0502020204030204" pitchFamily="34" charset="0"/>
                <a:ea typeface="Calibri" panose="020F0502020204030204" pitchFamily="34" charset="0"/>
                <a:cs typeface="Times New Roman" panose="02020603050405020304" pitchFamily="18" charset="0"/>
              </a:rPr>
              <a:t>Based </a:t>
            </a:r>
            <a:r>
              <a:rPr lang="en-US" sz="3200" dirty="0">
                <a:latin typeface="Calibri" panose="020F0502020204030204" pitchFamily="34" charset="0"/>
                <a:ea typeface="Calibri" panose="020F0502020204030204" pitchFamily="34" charset="0"/>
                <a:cs typeface="Times New Roman" panose="02020603050405020304" pitchFamily="18" charset="0"/>
              </a:rPr>
              <a:t>on the information you have categorized, create a differential diagnosis of the top three to five diseases/disorders that Mr. Xi might have. Rank them in order of likelihood, with one or two sentences justifying the likelihood for each cause</a:t>
            </a:r>
            <a:r>
              <a:rPr lang="en-US" sz="3200" dirty="0" smtClean="0">
                <a:latin typeface="Calibri" panose="020F0502020204030204" pitchFamily="34"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startAt="2"/>
            </a:pPr>
            <a:r>
              <a:rPr lang="en-US" sz="3200" dirty="0" smtClean="0">
                <a:latin typeface="Calibri" panose="020F0502020204030204" pitchFamily="34" charset="0"/>
                <a:ea typeface="Calibri" panose="020F0502020204030204" pitchFamily="34" charset="0"/>
                <a:cs typeface="Times New Roman" panose="02020603050405020304" pitchFamily="18" charset="0"/>
              </a:rPr>
              <a:t>Propose </a:t>
            </a:r>
            <a:r>
              <a:rPr lang="en-US" sz="3200" dirty="0">
                <a:latin typeface="Calibri" panose="020F0502020204030204" pitchFamily="34" charset="0"/>
                <a:ea typeface="Calibri" panose="020F0502020204030204" pitchFamily="34" charset="0"/>
                <a:cs typeface="Times New Roman" panose="02020603050405020304" pitchFamily="18" charset="0"/>
              </a:rPr>
              <a:t>one to </a:t>
            </a:r>
            <a:r>
              <a:rPr lang="en-US" sz="3200" dirty="0" smtClean="0">
                <a:latin typeface="Calibri" panose="020F0502020204030204" pitchFamily="34" charset="0"/>
                <a:ea typeface="Calibri" panose="020F0502020204030204" pitchFamily="34" charset="0"/>
                <a:cs typeface="Times New Roman" panose="02020603050405020304" pitchFamily="18" charset="0"/>
              </a:rPr>
              <a:t>three </a:t>
            </a:r>
            <a:r>
              <a:rPr lang="en-US" sz="3200" dirty="0">
                <a:latin typeface="Calibri" panose="020F0502020204030204" pitchFamily="34" charset="0"/>
                <a:ea typeface="Calibri" panose="020F0502020204030204" pitchFamily="34" charset="0"/>
                <a:cs typeface="Times New Roman" panose="02020603050405020304" pitchFamily="18" charset="0"/>
              </a:rPr>
              <a:t>diagnostic tests that could narrow the range of possible causes, with one or two sentences justifying why each test could narrow the range of possible causes.</a:t>
            </a:r>
          </a:p>
        </p:txBody>
      </p:sp>
      <p:sp>
        <p:nvSpPr>
          <p:cNvPr id="3" name="Slide Number Placeholder 2"/>
          <p:cNvSpPr>
            <a:spLocks noGrp="1"/>
          </p:cNvSpPr>
          <p:nvPr>
            <p:ph type="sldNum" sz="quarter" idx="12"/>
          </p:nvPr>
        </p:nvSpPr>
        <p:spPr/>
        <p:txBody>
          <a:bodyPr/>
          <a:lstStyle/>
          <a:p>
            <a:fld id="{34F1A800-4096-314F-95FE-3B3385BA3792}" type="slidenum">
              <a:rPr lang="en-US" smtClean="0"/>
              <a:t>4</a:t>
            </a:fld>
            <a:endParaRPr lang="en-US"/>
          </a:p>
        </p:txBody>
      </p:sp>
    </p:spTree>
    <p:extLst>
      <p:ext uri="{BB962C8B-B14F-4D97-AF65-F5344CB8AC3E}">
        <p14:creationId xmlns:p14="http://schemas.microsoft.com/office/powerpoint/2010/main" val="3698017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a:t>
            </a:r>
            <a:endParaRPr lang="en-US" dirty="0"/>
          </a:p>
        </p:txBody>
      </p:sp>
      <p:sp>
        <p:nvSpPr>
          <p:cNvPr id="3" name="Content Placeholder 2"/>
          <p:cNvSpPr>
            <a:spLocks noGrp="1"/>
          </p:cNvSpPr>
          <p:nvPr>
            <p:ph sz="half" idx="1"/>
          </p:nvPr>
        </p:nvSpPr>
        <p:spPr/>
        <p:txBody>
          <a:bodyPr>
            <a:normAutofit/>
          </a:bodyPr>
          <a:lstStyle/>
          <a:p>
            <a:r>
              <a:rPr lang="en-US" dirty="0"/>
              <a:t>Blood test</a:t>
            </a:r>
          </a:p>
          <a:p>
            <a:pPr lvl="1"/>
            <a:r>
              <a:rPr lang="en-US" dirty="0" err="1"/>
              <a:t>Hemocrit</a:t>
            </a:r>
            <a:r>
              <a:rPr lang="en-US" dirty="0"/>
              <a:t> 45% (Normal 38.8% - 50%)</a:t>
            </a:r>
          </a:p>
          <a:p>
            <a:pPr lvl="1"/>
            <a:endParaRPr lang="en-US" dirty="0"/>
          </a:p>
          <a:p>
            <a:pPr lvl="1"/>
            <a:r>
              <a:rPr lang="en-US" dirty="0"/>
              <a:t>2,500 white-blood cells/mL (Normal 3,500 </a:t>
            </a:r>
            <a:r>
              <a:rPr lang="mr-IN" dirty="0"/>
              <a:t>–</a:t>
            </a:r>
            <a:r>
              <a:rPr lang="en-US" dirty="0"/>
              <a:t> 10,500)</a:t>
            </a:r>
          </a:p>
          <a:p>
            <a:pPr lvl="1"/>
            <a:endParaRPr lang="en-US" dirty="0"/>
          </a:p>
          <a:p>
            <a:pPr lvl="1"/>
            <a:r>
              <a:rPr lang="en-US" dirty="0"/>
              <a:t>Ratio of white-blood cells: Neutrophils 65%, Lymphocytes 25%, Other 10% (Normal)</a:t>
            </a:r>
          </a:p>
          <a:p>
            <a:endParaRPr lang="en-US" dirty="0"/>
          </a:p>
          <a:p>
            <a:endParaRPr lang="en-US" dirty="0"/>
          </a:p>
          <a:p>
            <a:endParaRPr lang="en-US" dirty="0"/>
          </a:p>
        </p:txBody>
      </p:sp>
      <p:sp>
        <p:nvSpPr>
          <p:cNvPr id="4" name="Content Placeholder 3"/>
          <p:cNvSpPr>
            <a:spLocks noGrp="1"/>
          </p:cNvSpPr>
          <p:nvPr>
            <p:ph sz="half" idx="2"/>
          </p:nvPr>
        </p:nvSpPr>
        <p:spPr/>
        <p:txBody>
          <a:bodyPr>
            <a:normAutofit/>
          </a:bodyPr>
          <a:lstStyle/>
          <a:p>
            <a:r>
              <a:rPr lang="en-US" dirty="0"/>
              <a:t>Biopsy of a lesion</a:t>
            </a:r>
            <a:r>
              <a:rPr lang="en-US" dirty="0">
                <a:sym typeface="Wingdings"/>
              </a:rPr>
              <a:t> Growth in cell culture  Malignant tissue </a:t>
            </a:r>
            <a:endParaRPr lang="en-US" dirty="0"/>
          </a:p>
          <a:p>
            <a:endParaRPr lang="en-US" dirty="0"/>
          </a:p>
          <a:p>
            <a:r>
              <a:rPr lang="en-US" dirty="0"/>
              <a:t>MRI reveals enlarged lymph nodes in area around skin lesion</a:t>
            </a:r>
          </a:p>
          <a:p>
            <a:endParaRPr lang="en-US" dirty="0"/>
          </a:p>
          <a:p>
            <a:r>
              <a:rPr lang="en-US" dirty="0"/>
              <a:t>DNA sequencing </a:t>
            </a:r>
            <a:r>
              <a:rPr lang="en-US" dirty="0">
                <a:sym typeface="Wingdings"/>
              </a:rPr>
              <a:t> </a:t>
            </a:r>
            <a:r>
              <a:rPr lang="en-US" dirty="0"/>
              <a:t>Kaposi sarcoma</a:t>
            </a:r>
          </a:p>
        </p:txBody>
      </p:sp>
      <p:sp>
        <p:nvSpPr>
          <p:cNvPr id="5" name="Slide Number Placeholder 4"/>
          <p:cNvSpPr>
            <a:spLocks noGrp="1"/>
          </p:cNvSpPr>
          <p:nvPr>
            <p:ph type="sldNum" sz="quarter" idx="12"/>
          </p:nvPr>
        </p:nvSpPr>
        <p:spPr/>
        <p:txBody>
          <a:bodyPr/>
          <a:lstStyle/>
          <a:p>
            <a:fld id="{34F1A800-4096-314F-95FE-3B3385BA3792}" type="slidenum">
              <a:rPr lang="en-US" smtClean="0"/>
              <a:t>5</a:t>
            </a:fld>
            <a:endParaRPr lang="en-US"/>
          </a:p>
        </p:txBody>
      </p:sp>
    </p:spTree>
    <p:extLst>
      <p:ext uri="{BB962C8B-B14F-4D97-AF65-F5344CB8AC3E}">
        <p14:creationId xmlns:p14="http://schemas.microsoft.com/office/powerpoint/2010/main" val="108126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4F1A800-4096-314F-95FE-3B3385BA3792}" type="slidenum">
              <a:rPr lang="en-US" smtClean="0"/>
              <a:t>6</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403" y="542294"/>
            <a:ext cx="8791194" cy="5773412"/>
          </a:xfrm>
          <a:prstGeom prst="rect">
            <a:avLst/>
          </a:prstGeom>
        </p:spPr>
      </p:pic>
      <p:sp>
        <p:nvSpPr>
          <p:cNvPr id="5" name="Rectangle 4"/>
          <p:cNvSpPr/>
          <p:nvPr/>
        </p:nvSpPr>
        <p:spPr>
          <a:xfrm>
            <a:off x="4572001" y="6176806"/>
            <a:ext cx="5942745" cy="276999"/>
          </a:xfrm>
          <a:prstGeom prst="rect">
            <a:avLst/>
          </a:prstGeom>
        </p:spPr>
        <p:txBody>
          <a:bodyPr wrap="square">
            <a:spAutoFit/>
          </a:bodyPr>
          <a:lstStyle/>
          <a:p>
            <a:pPr algn="r"/>
            <a:r>
              <a:rPr lang="en-US" sz="1200" dirty="0"/>
              <a:t>Wayne W. </a:t>
            </a:r>
            <a:r>
              <a:rPr lang="en-US" sz="1200" dirty="0" err="1"/>
              <a:t>LaMorte</a:t>
            </a:r>
            <a:r>
              <a:rPr lang="en-US" sz="1200" dirty="0"/>
              <a:t>, </a:t>
            </a:r>
            <a:r>
              <a:rPr lang="en-US" sz="1200" dirty="0" smtClean="0"/>
              <a:t>Boston </a:t>
            </a:r>
            <a:r>
              <a:rPr lang="en-US" sz="1200" dirty="0"/>
              <a:t>University School of Public </a:t>
            </a:r>
            <a:r>
              <a:rPr lang="en-US" sz="1200" dirty="0" smtClean="0"/>
              <a:t>Health. </a:t>
            </a:r>
            <a:r>
              <a:rPr lang="en-US" sz="1200" dirty="0"/>
              <a:t>©2016. </a:t>
            </a:r>
            <a:r>
              <a:rPr lang="en-US" sz="1200" dirty="0" smtClean="0"/>
              <a:t>Used with permission. </a:t>
            </a:r>
            <a:endParaRPr lang="en-US" sz="1200" dirty="0"/>
          </a:p>
        </p:txBody>
      </p:sp>
    </p:spTree>
    <p:extLst>
      <p:ext uri="{BB962C8B-B14F-4D97-AF65-F5344CB8AC3E}">
        <p14:creationId xmlns:p14="http://schemas.microsoft.com/office/powerpoint/2010/main" val="3012649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4F1A800-4096-314F-95FE-3B3385BA3792}" type="slidenum">
              <a:rPr lang="en-US" smtClean="0"/>
              <a:t>7</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9881" b="227"/>
          <a:stretch/>
        </p:blipFill>
        <p:spPr>
          <a:xfrm>
            <a:off x="1724627" y="0"/>
            <a:ext cx="8588416" cy="6858000"/>
          </a:xfrm>
          <a:prstGeom prst="rect">
            <a:avLst/>
          </a:prstGeom>
        </p:spPr>
      </p:pic>
    </p:spTree>
    <p:extLst>
      <p:ext uri="{BB962C8B-B14F-4D97-AF65-F5344CB8AC3E}">
        <p14:creationId xmlns:p14="http://schemas.microsoft.com/office/powerpoint/2010/main" val="1497272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3A9FD16-F591-BF42-822E-C03B39F73C94}"/>
              </a:ext>
            </a:extLst>
          </p:cNvPr>
          <p:cNvSpPr/>
          <p:nvPr/>
        </p:nvSpPr>
        <p:spPr>
          <a:xfrm>
            <a:off x="986118" y="2224171"/>
            <a:ext cx="10650070" cy="2554545"/>
          </a:xfrm>
          <a:prstGeom prst="rect">
            <a:avLst/>
          </a:prstGeom>
        </p:spPr>
        <p:txBody>
          <a:bodyPr wrap="square">
            <a:spAutoFit/>
          </a:bodyPr>
          <a:lstStyle/>
          <a:p>
            <a:pPr marL="514350" marR="0" lvl="0" indent="-514350">
              <a:spcBef>
                <a:spcPts val="0"/>
              </a:spcBef>
              <a:spcAft>
                <a:spcPts val="0"/>
              </a:spcAft>
              <a:buFont typeface="+mj-lt"/>
              <a:buAutoNum type="arabicPeriod" startAt="4"/>
            </a:pPr>
            <a:r>
              <a:rPr lang="en-US" sz="3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Based </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on Mr. Xi’s diagnosis, come up with three to five treatment options, ranked in order from most to least likely to be effective, with one to three sentences justifying why each treatment would be effective. List potential risks and side effects for each of the treatment options.</a:t>
            </a:r>
          </a:p>
        </p:txBody>
      </p:sp>
      <p:sp>
        <p:nvSpPr>
          <p:cNvPr id="3" name="Slide Number Placeholder 2"/>
          <p:cNvSpPr>
            <a:spLocks noGrp="1"/>
          </p:cNvSpPr>
          <p:nvPr>
            <p:ph type="sldNum" sz="quarter" idx="12"/>
          </p:nvPr>
        </p:nvSpPr>
        <p:spPr/>
        <p:txBody>
          <a:bodyPr/>
          <a:lstStyle/>
          <a:p>
            <a:fld id="{34F1A800-4096-314F-95FE-3B3385BA3792}" type="slidenum">
              <a:rPr lang="en-US" smtClean="0"/>
              <a:t>8</a:t>
            </a:fld>
            <a:endParaRPr lang="en-US"/>
          </a:p>
        </p:txBody>
      </p:sp>
    </p:spTree>
    <p:extLst>
      <p:ext uri="{BB962C8B-B14F-4D97-AF65-F5344CB8AC3E}">
        <p14:creationId xmlns:p14="http://schemas.microsoft.com/office/powerpoint/2010/main" val="3845998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4" name="Content Placeholder 3"/>
          <p:cNvSpPr>
            <a:spLocks noGrp="1"/>
          </p:cNvSpPr>
          <p:nvPr>
            <p:ph sz="half" idx="1"/>
          </p:nvPr>
        </p:nvSpPr>
        <p:spPr>
          <a:xfrm>
            <a:off x="838200" y="1825624"/>
            <a:ext cx="5181600" cy="5032375"/>
          </a:xfrm>
        </p:spPr>
        <p:txBody>
          <a:bodyPr>
            <a:normAutofit fontScale="77500" lnSpcReduction="20000"/>
          </a:bodyPr>
          <a:lstStyle/>
          <a:p>
            <a:r>
              <a:rPr lang="en-US" dirty="0"/>
              <a:t>Test for HIV – negative.</a:t>
            </a:r>
          </a:p>
          <a:p>
            <a:endParaRPr lang="en-US" dirty="0"/>
          </a:p>
          <a:p>
            <a:r>
              <a:rPr lang="en-US" dirty="0"/>
              <a:t>Preventative surgery to remove enlarged lymph nodes around affected skin region.</a:t>
            </a:r>
          </a:p>
          <a:p>
            <a:endParaRPr lang="en-US" dirty="0"/>
          </a:p>
          <a:p>
            <a:r>
              <a:rPr lang="en-US" dirty="0"/>
              <a:t>Acute chemotherapy (every </a:t>
            </a:r>
            <a:r>
              <a:rPr lang="en-US" dirty="0" smtClean="0"/>
              <a:t>four weeks </a:t>
            </a:r>
            <a:r>
              <a:rPr lang="en-US" dirty="0"/>
              <a:t>for 3 </a:t>
            </a:r>
            <a:r>
              <a:rPr lang="mr-IN" dirty="0"/>
              <a:t>–</a:t>
            </a:r>
            <a:r>
              <a:rPr lang="en-US" dirty="0"/>
              <a:t> 6 months) with liposomal doxorubicin (</a:t>
            </a:r>
            <a:r>
              <a:rPr lang="en-US" dirty="0" err="1"/>
              <a:t>Doxil</a:t>
            </a:r>
            <a:r>
              <a:rPr lang="en-US" baseline="30000" dirty="0"/>
              <a:t>®</a:t>
            </a:r>
            <a:r>
              <a:rPr lang="en-US" dirty="0"/>
              <a:t>)</a:t>
            </a:r>
          </a:p>
          <a:p>
            <a:endParaRPr lang="en-US" dirty="0"/>
          </a:p>
          <a:p>
            <a:r>
              <a:rPr lang="en-US" dirty="0"/>
              <a:t>After </a:t>
            </a:r>
            <a:r>
              <a:rPr lang="en-US" dirty="0" smtClean="0"/>
              <a:t>three </a:t>
            </a:r>
            <a:r>
              <a:rPr lang="en-US" dirty="0"/>
              <a:t>months, lesions have disappeared, treatment discontinued.</a:t>
            </a:r>
          </a:p>
          <a:p>
            <a:endParaRPr lang="en-US" dirty="0"/>
          </a:p>
          <a:p>
            <a:endParaRPr lang="en-US" dirty="0"/>
          </a:p>
          <a:p>
            <a:endParaRPr lang="en-US" dirty="0"/>
          </a:p>
        </p:txBody>
      </p:sp>
      <p:sp>
        <p:nvSpPr>
          <p:cNvPr id="5" name="Content Placeholder 4"/>
          <p:cNvSpPr>
            <a:spLocks noGrp="1"/>
          </p:cNvSpPr>
          <p:nvPr>
            <p:ph sz="half" idx="2"/>
          </p:nvPr>
        </p:nvSpPr>
        <p:spPr>
          <a:xfrm>
            <a:off x="6172200" y="1790900"/>
            <a:ext cx="5181600" cy="4839870"/>
          </a:xfrm>
        </p:spPr>
        <p:txBody>
          <a:bodyPr>
            <a:normAutofit fontScale="77500" lnSpcReduction="20000"/>
          </a:bodyPr>
          <a:lstStyle/>
          <a:p>
            <a:r>
              <a:rPr lang="en-US" dirty="0" smtClean="0"/>
              <a:t>Six </a:t>
            </a:r>
            <a:r>
              <a:rPr lang="en-US" dirty="0"/>
              <a:t>months after last treatment, lesions reappear.  Acute chemotherapy repeated, and lesions disappear after 3 months.</a:t>
            </a:r>
          </a:p>
          <a:p>
            <a:endParaRPr lang="en-US" dirty="0"/>
          </a:p>
          <a:p>
            <a:r>
              <a:rPr lang="en-US" dirty="0"/>
              <a:t>This cycle of treatment/recurrence repeats for </a:t>
            </a:r>
            <a:r>
              <a:rPr lang="en-US" dirty="0" smtClean="0"/>
              <a:t>five </a:t>
            </a:r>
            <a:r>
              <a:rPr lang="en-US" dirty="0"/>
              <a:t>years.</a:t>
            </a:r>
          </a:p>
          <a:p>
            <a:endParaRPr lang="en-US" dirty="0"/>
          </a:p>
          <a:p>
            <a:r>
              <a:rPr lang="en-US" dirty="0"/>
              <a:t>After latest acute chemotherapy, preventative chemotherapy (every </a:t>
            </a:r>
            <a:r>
              <a:rPr lang="en-US" dirty="0" smtClean="0"/>
              <a:t>ten </a:t>
            </a:r>
            <a:r>
              <a:rPr lang="en-US" dirty="0"/>
              <a:t>weeks permanently) prescribed.</a:t>
            </a:r>
          </a:p>
          <a:p>
            <a:endParaRPr lang="en-US" dirty="0"/>
          </a:p>
          <a:p>
            <a:r>
              <a:rPr lang="en-US" dirty="0"/>
              <a:t>Mr. Xi has been in remission for </a:t>
            </a:r>
            <a:r>
              <a:rPr lang="en-US" dirty="0" smtClean="0"/>
              <a:t>two </a:t>
            </a:r>
            <a:r>
              <a:rPr lang="en-US" dirty="0"/>
              <a:t>years.  He is currently a medical research subject at a major research university.</a:t>
            </a:r>
          </a:p>
        </p:txBody>
      </p:sp>
      <p:sp>
        <p:nvSpPr>
          <p:cNvPr id="3" name="Slide Number Placeholder 2"/>
          <p:cNvSpPr>
            <a:spLocks noGrp="1"/>
          </p:cNvSpPr>
          <p:nvPr>
            <p:ph type="sldNum" sz="quarter" idx="12"/>
          </p:nvPr>
        </p:nvSpPr>
        <p:spPr/>
        <p:txBody>
          <a:bodyPr/>
          <a:lstStyle/>
          <a:p>
            <a:fld id="{34F1A800-4096-314F-95FE-3B3385BA3792}" type="slidenum">
              <a:rPr lang="en-US" smtClean="0"/>
              <a:t>9</a:t>
            </a:fld>
            <a:endParaRPr lang="en-US"/>
          </a:p>
        </p:txBody>
      </p:sp>
    </p:spTree>
    <p:extLst>
      <p:ext uri="{BB962C8B-B14F-4D97-AF65-F5344CB8AC3E}">
        <p14:creationId xmlns:p14="http://schemas.microsoft.com/office/powerpoint/2010/main" val="309169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940</Words>
  <Application>Microsoft Office PowerPoint</Application>
  <PresentationFormat>Custom</PresentationFormat>
  <Paragraphs>89</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Introducing Charlie</vt:lpstr>
      <vt:lpstr>PowerPoint Presentation</vt:lpstr>
      <vt:lpstr>PowerPoint Presentation</vt:lpstr>
      <vt:lpstr>Diagnostic Tests</vt:lpstr>
      <vt:lpstr>PowerPoint Presentation</vt:lpstr>
      <vt:lpstr>PowerPoint Presentation</vt:lpstr>
      <vt:lpstr>PowerPoint Presentation</vt:lpstr>
      <vt:lpstr>Treatment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diagnosis</dc:title>
  <dc:creator>Shih, Joseph</dc:creator>
  <cp:lastModifiedBy>Ky</cp:lastModifiedBy>
  <cp:revision>32</cp:revision>
  <dcterms:created xsi:type="dcterms:W3CDTF">2017-09-16T14:53:19Z</dcterms:created>
  <dcterms:modified xsi:type="dcterms:W3CDTF">2019-03-02T16:05:29Z</dcterms:modified>
</cp:coreProperties>
</file>