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24"/>
  </p:notesMasterIdLst>
  <p:sldIdLst>
    <p:sldId id="735" r:id="rId3"/>
    <p:sldId id="256" r:id="rId4"/>
    <p:sldId id="259" r:id="rId5"/>
    <p:sldId id="258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68260F-7D11-4985-A12D-C2516B31837A}" v="9" dt="2023-01-19T22:27:19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 snapToObjects="1">
      <p:cViewPr varScale="1">
        <p:scale>
          <a:sx n="63" d="100"/>
          <a:sy n="63" d="100"/>
        </p:scale>
        <p:origin x="56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 Herreid" userId="89c5ceb6862fbc66" providerId="LiveId" clId="{A068260F-7D11-4985-A12D-C2516B31837A}"/>
    <pc:docChg chg="undo custSel addSld delSld modSld sldOrd addMainMaster modMainMaster">
      <pc:chgData name="Ky Herreid" userId="89c5ceb6862fbc66" providerId="LiveId" clId="{A068260F-7D11-4985-A12D-C2516B31837A}" dt="2023-01-19T22:25:15.642" v="287" actId="20577"/>
      <pc:docMkLst>
        <pc:docMk/>
      </pc:docMkLst>
      <pc:sldChg chg="modSp mod">
        <pc:chgData name="Ky Herreid" userId="89c5ceb6862fbc66" providerId="LiveId" clId="{A068260F-7D11-4985-A12D-C2516B31837A}" dt="2023-01-19T22:25:07.470" v="283" actId="20577"/>
        <pc:sldMkLst>
          <pc:docMk/>
          <pc:sldMk cId="0" sldId="261"/>
        </pc:sldMkLst>
        <pc:spChg chg="mod">
          <ac:chgData name="Ky Herreid" userId="89c5ceb6862fbc66" providerId="LiveId" clId="{A068260F-7D11-4985-A12D-C2516B31837A}" dt="2023-01-19T22:25:05.115" v="281" actId="20577"/>
          <ac:spMkLst>
            <pc:docMk/>
            <pc:sldMk cId="0" sldId="261"/>
            <ac:spMk id="254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5:06.474" v="282" actId="20577"/>
          <ac:spMkLst>
            <pc:docMk/>
            <pc:sldMk cId="0" sldId="261"/>
            <ac:spMk id="255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5:07.470" v="283" actId="20577"/>
          <ac:spMkLst>
            <pc:docMk/>
            <pc:sldMk cId="0" sldId="261"/>
            <ac:spMk id="256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5:03.029" v="280" actId="20577"/>
          <ac:spMkLst>
            <pc:docMk/>
            <pc:sldMk cId="0" sldId="261"/>
            <ac:spMk id="257" creationId="{00000000-0000-0000-0000-000000000000}"/>
          </ac:spMkLst>
        </pc:spChg>
      </pc:sldChg>
      <pc:sldChg chg="modSp mod">
        <pc:chgData name="Ky Herreid" userId="89c5ceb6862fbc66" providerId="LiveId" clId="{A068260F-7D11-4985-A12D-C2516B31837A}" dt="2023-01-19T22:25:15.642" v="287" actId="20577"/>
        <pc:sldMkLst>
          <pc:docMk/>
          <pc:sldMk cId="0" sldId="263"/>
        </pc:sldMkLst>
        <pc:spChg chg="mod">
          <ac:chgData name="Ky Herreid" userId="89c5ceb6862fbc66" providerId="LiveId" clId="{A068260F-7D11-4985-A12D-C2516B31837A}" dt="2023-01-19T22:25:12.504" v="284" actId="20577"/>
          <ac:spMkLst>
            <pc:docMk/>
            <pc:sldMk cId="0" sldId="263"/>
            <ac:spMk id="282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5:15.642" v="287" actId="20577"/>
          <ac:spMkLst>
            <pc:docMk/>
            <pc:sldMk cId="0" sldId="263"/>
            <ac:spMk id="283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5:14.541" v="286" actId="20577"/>
          <ac:spMkLst>
            <pc:docMk/>
            <pc:sldMk cId="0" sldId="263"/>
            <ac:spMk id="284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5:13.466" v="285" actId="20577"/>
          <ac:spMkLst>
            <pc:docMk/>
            <pc:sldMk cId="0" sldId="263"/>
            <ac:spMk id="285" creationId="{00000000-0000-0000-0000-000000000000}"/>
          </ac:spMkLst>
        </pc:spChg>
      </pc:sldChg>
      <pc:sldChg chg="modSp mod">
        <pc:chgData name="Ky Herreid" userId="89c5ceb6862fbc66" providerId="LiveId" clId="{A068260F-7D11-4985-A12D-C2516B31837A}" dt="2023-01-19T22:22:45.337" v="234" actId="20577"/>
        <pc:sldMkLst>
          <pc:docMk/>
          <pc:sldMk cId="0" sldId="265"/>
        </pc:sldMkLst>
        <pc:spChg chg="mod">
          <ac:chgData name="Ky Herreid" userId="89c5ceb6862fbc66" providerId="LiveId" clId="{A068260F-7D11-4985-A12D-C2516B31837A}" dt="2023-01-19T22:22:42.908" v="232" actId="20577"/>
          <ac:spMkLst>
            <pc:docMk/>
            <pc:sldMk cId="0" sldId="265"/>
            <ac:spMk id="310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2:44.268" v="233" actId="20577"/>
          <ac:spMkLst>
            <pc:docMk/>
            <pc:sldMk cId="0" sldId="265"/>
            <ac:spMk id="311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2:45.337" v="234" actId="20577"/>
          <ac:spMkLst>
            <pc:docMk/>
            <pc:sldMk cId="0" sldId="265"/>
            <ac:spMk id="312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2:39.343" v="231" actId="20577"/>
          <ac:spMkLst>
            <pc:docMk/>
            <pc:sldMk cId="0" sldId="265"/>
            <ac:spMk id="313" creationId="{00000000-0000-0000-0000-000000000000}"/>
          </ac:spMkLst>
        </pc:spChg>
      </pc:sldChg>
      <pc:sldChg chg="modSp mod">
        <pc:chgData name="Ky Herreid" userId="89c5ceb6862fbc66" providerId="LiveId" clId="{A068260F-7D11-4985-A12D-C2516B31837A}" dt="2023-01-19T22:23:40.402" v="255" actId="20577"/>
        <pc:sldMkLst>
          <pc:docMk/>
          <pc:sldMk cId="0" sldId="269"/>
        </pc:sldMkLst>
        <pc:spChg chg="mod">
          <ac:chgData name="Ky Herreid" userId="89c5ceb6862fbc66" providerId="LiveId" clId="{A068260F-7D11-4985-A12D-C2516B31837A}" dt="2023-01-19T22:23:15.101" v="241" actId="20577"/>
          <ac:spMkLst>
            <pc:docMk/>
            <pc:sldMk cId="0" sldId="269"/>
            <ac:spMk id="366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3:27.277" v="247" actId="20577"/>
          <ac:spMkLst>
            <pc:docMk/>
            <pc:sldMk cId="0" sldId="269"/>
            <ac:spMk id="367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3:40.402" v="255" actId="20577"/>
          <ac:spMkLst>
            <pc:docMk/>
            <pc:sldMk cId="0" sldId="269"/>
            <ac:spMk id="368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3:34.568" v="251" actId="20577"/>
          <ac:spMkLst>
            <pc:docMk/>
            <pc:sldMk cId="0" sldId="269"/>
            <ac:spMk id="369" creationId="{00000000-0000-0000-0000-000000000000}"/>
          </ac:spMkLst>
        </pc:spChg>
      </pc:sldChg>
      <pc:sldChg chg="modSp mod">
        <pc:chgData name="Ky Herreid" userId="89c5ceb6862fbc66" providerId="LiveId" clId="{A068260F-7D11-4985-A12D-C2516B31837A}" dt="2023-01-19T22:24:10.685" v="271" actId="20577"/>
        <pc:sldMkLst>
          <pc:docMk/>
          <pc:sldMk cId="0" sldId="271"/>
        </pc:sldMkLst>
        <pc:spChg chg="mod">
          <ac:chgData name="Ky Herreid" userId="89c5ceb6862fbc66" providerId="LiveId" clId="{A068260F-7D11-4985-A12D-C2516B31837A}" dt="2023-01-19T22:24:00.877" v="263" actId="20577"/>
          <ac:spMkLst>
            <pc:docMk/>
            <pc:sldMk cId="0" sldId="271"/>
            <ac:spMk id="394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4:05.461" v="267" actId="20577"/>
          <ac:spMkLst>
            <pc:docMk/>
            <pc:sldMk cId="0" sldId="271"/>
            <ac:spMk id="395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4:10.685" v="271" actId="20577"/>
          <ac:spMkLst>
            <pc:docMk/>
            <pc:sldMk cId="0" sldId="271"/>
            <ac:spMk id="396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3:56.946" v="259" actId="20577"/>
          <ac:spMkLst>
            <pc:docMk/>
            <pc:sldMk cId="0" sldId="271"/>
            <ac:spMk id="397" creationId="{00000000-0000-0000-0000-000000000000}"/>
          </ac:spMkLst>
        </pc:spChg>
      </pc:sldChg>
      <pc:sldChg chg="modSp mod">
        <pc:chgData name="Ky Herreid" userId="89c5ceb6862fbc66" providerId="LiveId" clId="{A068260F-7D11-4985-A12D-C2516B31837A}" dt="2023-01-19T22:24:24.797" v="275" actId="20577"/>
        <pc:sldMkLst>
          <pc:docMk/>
          <pc:sldMk cId="0" sldId="273"/>
        </pc:sldMkLst>
        <pc:spChg chg="mod">
          <ac:chgData name="Ky Herreid" userId="89c5ceb6862fbc66" providerId="LiveId" clId="{A068260F-7D11-4985-A12D-C2516B31837A}" dt="2023-01-19T22:24:18.147" v="272" actId="20577"/>
          <ac:spMkLst>
            <pc:docMk/>
            <pc:sldMk cId="0" sldId="273"/>
            <ac:spMk id="422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4:24.797" v="275" actId="20577"/>
          <ac:spMkLst>
            <pc:docMk/>
            <pc:sldMk cId="0" sldId="273"/>
            <ac:spMk id="423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4:23.634" v="274" actId="20577"/>
          <ac:spMkLst>
            <pc:docMk/>
            <pc:sldMk cId="0" sldId="273"/>
            <ac:spMk id="424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4:21.363" v="273" actId="20577"/>
          <ac:spMkLst>
            <pc:docMk/>
            <pc:sldMk cId="0" sldId="273"/>
            <ac:spMk id="425" creationId="{00000000-0000-0000-0000-000000000000}"/>
          </ac:spMkLst>
        </pc:spChg>
      </pc:sldChg>
      <pc:sldChg chg="modSp mod">
        <pc:chgData name="Ky Herreid" userId="89c5ceb6862fbc66" providerId="LiveId" clId="{A068260F-7D11-4985-A12D-C2516B31837A}" dt="2023-01-19T22:24:33.647" v="279" actId="20577"/>
        <pc:sldMkLst>
          <pc:docMk/>
          <pc:sldMk cId="0" sldId="275"/>
        </pc:sldMkLst>
        <pc:spChg chg="mod">
          <ac:chgData name="Ky Herreid" userId="89c5ceb6862fbc66" providerId="LiveId" clId="{A068260F-7D11-4985-A12D-C2516B31837A}" dt="2023-01-19T22:24:29.944" v="276" actId="20577"/>
          <ac:spMkLst>
            <pc:docMk/>
            <pc:sldMk cId="0" sldId="275"/>
            <ac:spMk id="450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4:31.215" v="277" actId="20577"/>
          <ac:spMkLst>
            <pc:docMk/>
            <pc:sldMk cId="0" sldId="275"/>
            <ac:spMk id="451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4:33.647" v="279" actId="20577"/>
          <ac:spMkLst>
            <pc:docMk/>
            <pc:sldMk cId="0" sldId="275"/>
            <ac:spMk id="452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4:32.363" v="278" actId="20577"/>
          <ac:spMkLst>
            <pc:docMk/>
            <pc:sldMk cId="0" sldId="275"/>
            <ac:spMk id="453" creationId="{00000000-0000-0000-0000-000000000000}"/>
          </ac:spMkLst>
        </pc:spChg>
      </pc:sldChg>
      <pc:sldChg chg="modSp mod">
        <pc:chgData name="Ky Herreid" userId="89c5ceb6862fbc66" providerId="LiveId" clId="{A068260F-7D11-4985-A12D-C2516B31837A}" dt="2023-01-19T22:23:01.047" v="238" actId="20577"/>
        <pc:sldMkLst>
          <pc:docMk/>
          <pc:sldMk cId="3700372525" sldId="277"/>
        </pc:sldMkLst>
        <pc:spChg chg="mod">
          <ac:chgData name="Ky Herreid" userId="89c5ceb6862fbc66" providerId="LiveId" clId="{A068260F-7D11-4985-A12D-C2516B31837A}" dt="2023-01-19T22:22:57.865" v="235" actId="20577"/>
          <ac:spMkLst>
            <pc:docMk/>
            <pc:sldMk cId="3700372525" sldId="277"/>
            <ac:spMk id="310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3:01.047" v="238" actId="20577"/>
          <ac:spMkLst>
            <pc:docMk/>
            <pc:sldMk cId="3700372525" sldId="277"/>
            <ac:spMk id="311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2:59.951" v="237" actId="20577"/>
          <ac:spMkLst>
            <pc:docMk/>
            <pc:sldMk cId="3700372525" sldId="277"/>
            <ac:spMk id="312" creationId="{00000000-0000-0000-0000-000000000000}"/>
          </ac:spMkLst>
        </pc:spChg>
        <pc:spChg chg="mod">
          <ac:chgData name="Ky Herreid" userId="89c5ceb6862fbc66" providerId="LiveId" clId="{A068260F-7D11-4985-A12D-C2516B31837A}" dt="2023-01-19T22:22:58.745" v="236" actId="20577"/>
          <ac:spMkLst>
            <pc:docMk/>
            <pc:sldMk cId="3700372525" sldId="277"/>
            <ac:spMk id="313" creationId="{00000000-0000-0000-0000-000000000000}"/>
          </ac:spMkLst>
        </pc:spChg>
      </pc:sldChg>
      <pc:sldChg chg="addSp delSp modSp new del mod ord setBg">
        <pc:chgData name="Ky Herreid" userId="89c5ceb6862fbc66" providerId="LiveId" clId="{A068260F-7D11-4985-A12D-C2516B31837A}" dt="2023-01-19T22:13:26.705" v="17" actId="2696"/>
        <pc:sldMkLst>
          <pc:docMk/>
          <pc:sldMk cId="3548986148" sldId="278"/>
        </pc:sldMkLst>
        <pc:spChg chg="del">
          <ac:chgData name="Ky Herreid" userId="89c5ceb6862fbc66" providerId="LiveId" clId="{A068260F-7D11-4985-A12D-C2516B31837A}" dt="2023-01-19T22:09:39.381" v="3" actId="478"/>
          <ac:spMkLst>
            <pc:docMk/>
            <pc:sldMk cId="3548986148" sldId="278"/>
            <ac:spMk id="2" creationId="{40E96FDA-96CC-606D-15B7-EC574651FBC9}"/>
          </ac:spMkLst>
        </pc:spChg>
        <pc:spChg chg="del">
          <ac:chgData name="Ky Herreid" userId="89c5ceb6862fbc66" providerId="LiveId" clId="{A068260F-7D11-4985-A12D-C2516B31837A}" dt="2023-01-19T22:09:56.440" v="10" actId="478"/>
          <ac:spMkLst>
            <pc:docMk/>
            <pc:sldMk cId="3548986148" sldId="278"/>
            <ac:spMk id="3" creationId="{D7BF077E-D7F7-4A9A-0933-5749E38AFB0C}"/>
          </ac:spMkLst>
        </pc:spChg>
        <pc:spChg chg="del">
          <ac:chgData name="Ky Herreid" userId="89c5ceb6862fbc66" providerId="LiveId" clId="{A068260F-7D11-4985-A12D-C2516B31837A}" dt="2023-01-19T22:09:48.728" v="6" actId="478"/>
          <ac:spMkLst>
            <pc:docMk/>
            <pc:sldMk cId="3548986148" sldId="278"/>
            <ac:spMk id="4" creationId="{C46AFC45-0740-6EDD-4B68-729293FFB58C}"/>
          </ac:spMkLst>
        </pc:spChg>
        <pc:spChg chg="del">
          <ac:chgData name="Ky Herreid" userId="89c5ceb6862fbc66" providerId="LiveId" clId="{A068260F-7D11-4985-A12D-C2516B31837A}" dt="2023-01-19T22:09:50.443" v="7" actId="478"/>
          <ac:spMkLst>
            <pc:docMk/>
            <pc:sldMk cId="3548986148" sldId="278"/>
            <ac:spMk id="5" creationId="{C95CF78A-DEB8-CC29-354B-BA9EC7B653F7}"/>
          </ac:spMkLst>
        </pc:spChg>
        <pc:spChg chg="del">
          <ac:chgData name="Ky Herreid" userId="89c5ceb6862fbc66" providerId="LiveId" clId="{A068260F-7D11-4985-A12D-C2516B31837A}" dt="2023-01-19T22:09:42.851" v="4" actId="478"/>
          <ac:spMkLst>
            <pc:docMk/>
            <pc:sldMk cId="3548986148" sldId="278"/>
            <ac:spMk id="6" creationId="{05F05EB4-8232-3D7A-5E7D-7D987278EAAC}"/>
          </ac:spMkLst>
        </pc:spChg>
        <pc:spChg chg="del">
          <ac:chgData name="Ky Herreid" userId="89c5ceb6862fbc66" providerId="LiveId" clId="{A068260F-7D11-4985-A12D-C2516B31837A}" dt="2023-01-19T22:09:54.293" v="9" actId="478"/>
          <ac:spMkLst>
            <pc:docMk/>
            <pc:sldMk cId="3548986148" sldId="278"/>
            <ac:spMk id="7" creationId="{F0AC1991-D84C-F32B-2AE9-94E5EAABF914}"/>
          </ac:spMkLst>
        </pc:spChg>
        <pc:spChg chg="del">
          <ac:chgData name="Ky Herreid" userId="89c5ceb6862fbc66" providerId="LiveId" clId="{A068260F-7D11-4985-A12D-C2516B31837A}" dt="2023-01-19T22:09:51.839" v="8" actId="478"/>
          <ac:spMkLst>
            <pc:docMk/>
            <pc:sldMk cId="3548986148" sldId="278"/>
            <ac:spMk id="8" creationId="{0C1607D0-DDD6-C1E2-4611-BE68D1E84FCA}"/>
          </ac:spMkLst>
        </pc:spChg>
        <pc:spChg chg="del">
          <ac:chgData name="Ky Herreid" userId="89c5ceb6862fbc66" providerId="LiveId" clId="{A068260F-7D11-4985-A12D-C2516B31837A}" dt="2023-01-19T22:09:47.502" v="5" actId="478"/>
          <ac:spMkLst>
            <pc:docMk/>
            <pc:sldMk cId="3548986148" sldId="278"/>
            <ac:spMk id="9" creationId="{DD65BA15-AF95-A7EB-5FC3-B7D933C535C1}"/>
          </ac:spMkLst>
        </pc:spChg>
        <pc:spChg chg="add del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10" creationId="{FF8695A7-CFD7-F049-4AE1-5E2A5C8DDC40}"/>
          </ac:spMkLst>
        </pc:spChg>
        <pc:spChg chg="add del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11" creationId="{1B404FFF-B243-107C-9B01-AC1CA858A8DD}"/>
          </ac:spMkLst>
        </pc:spChg>
        <pc:spChg chg="add del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12" creationId="{1F46B6EB-B16D-E516-4689-DB6E68A7C577}"/>
          </ac:spMkLst>
        </pc:spChg>
        <pc:spChg chg="add del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13" creationId="{62A09BDA-619D-8FA0-AAA8-514039FA37A0}"/>
          </ac:spMkLst>
        </pc:spChg>
        <pc:spChg chg="add del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14" creationId="{608DD0CA-0852-2EED-8445-DFFED25652F3}"/>
          </ac:spMkLst>
        </pc:spChg>
        <pc:spChg chg="add del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15" creationId="{3BC768AE-06B0-445A-0B1D-396815873C00}"/>
          </ac:spMkLst>
        </pc:spChg>
        <pc:spChg chg="add del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16" creationId="{1218EE46-3AC3-CC32-415B-175FFC1E2F30}"/>
          </ac:spMkLst>
        </pc:spChg>
        <pc:spChg chg="add del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17" creationId="{EA9947B2-8192-4FFB-2FA2-2F8FBC65D603}"/>
          </ac:spMkLst>
        </pc:spChg>
        <pc:spChg chg="add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18" creationId="{9DA528BA-0484-1CF2-2FBA-7892C44355DB}"/>
          </ac:spMkLst>
        </pc:spChg>
        <pc:spChg chg="add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19" creationId="{271C1344-9E1B-1B22-8955-D2B06B7082EE}"/>
          </ac:spMkLst>
        </pc:spChg>
        <pc:spChg chg="add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20" creationId="{DFA1C25D-DA98-8B66-756D-C5D5D4A08C84}"/>
          </ac:spMkLst>
        </pc:spChg>
        <pc:spChg chg="add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21" creationId="{912E9C4E-26C5-7A04-367F-94AD3F5A9D2E}"/>
          </ac:spMkLst>
        </pc:spChg>
        <pc:spChg chg="add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22" creationId="{E2269F86-4327-E998-D710-CB84211CA7EF}"/>
          </ac:spMkLst>
        </pc:spChg>
        <pc:spChg chg="add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23" creationId="{397F1E20-8597-295F-EA44-E15C8AD2FCCE}"/>
          </ac:spMkLst>
        </pc:spChg>
        <pc:spChg chg="add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24" creationId="{2F4E4B1D-798C-E476-918A-BA393D5E49E7}"/>
          </ac:spMkLst>
        </pc:spChg>
        <pc:spChg chg="add mod">
          <ac:chgData name="Ky Herreid" userId="89c5ceb6862fbc66" providerId="LiveId" clId="{A068260F-7D11-4985-A12D-C2516B31837A}" dt="2023-01-19T22:13:20.388" v="16"/>
          <ac:spMkLst>
            <pc:docMk/>
            <pc:sldMk cId="3548986148" sldId="278"/>
            <ac:spMk id="25" creationId="{8AB1734A-4AC6-31D3-0E20-EEF7D6A4F10F}"/>
          </ac:spMkLst>
        </pc:spChg>
      </pc:sldChg>
      <pc:sldChg chg="addSp delSp modSp add mod modNotesTx">
        <pc:chgData name="Ky Herreid" userId="89c5ceb6862fbc66" providerId="LiveId" clId="{A068260F-7D11-4985-A12D-C2516B31837A}" dt="2023-01-19T22:21:32.123" v="230" actId="6549"/>
        <pc:sldMkLst>
          <pc:docMk/>
          <pc:sldMk cId="3443027733" sldId="735"/>
        </pc:sldMkLst>
        <pc:spChg chg="mod">
          <ac:chgData name="Ky Herreid" userId="89c5ceb6862fbc66" providerId="LiveId" clId="{A068260F-7D11-4985-A12D-C2516B31837A}" dt="2023-01-19T22:19:52.624" v="187" actId="207"/>
          <ac:spMkLst>
            <pc:docMk/>
            <pc:sldMk cId="3443027733" sldId="735"/>
            <ac:spMk id="2" creationId="{B0F20C86-A486-2118-D8F1-8E7C790FA5B7}"/>
          </ac:spMkLst>
        </pc:spChg>
        <pc:spChg chg="mod">
          <ac:chgData name="Ky Herreid" userId="89c5ceb6862fbc66" providerId="LiveId" clId="{A068260F-7D11-4985-A12D-C2516B31837A}" dt="2023-01-19T22:20:34.108" v="227" actId="1036"/>
          <ac:spMkLst>
            <pc:docMk/>
            <pc:sldMk cId="3443027733" sldId="735"/>
            <ac:spMk id="11" creationId="{0A74B0DE-781E-9DE1-657F-9BC8F0FEED55}"/>
          </ac:spMkLst>
        </pc:spChg>
        <pc:spChg chg="mod">
          <ac:chgData name="Ky Herreid" userId="89c5ceb6862fbc66" providerId="LiveId" clId="{A068260F-7D11-4985-A12D-C2516B31837A}" dt="2023-01-19T22:19:45.473" v="183" actId="1036"/>
          <ac:spMkLst>
            <pc:docMk/>
            <pc:sldMk cId="3443027733" sldId="735"/>
            <ac:spMk id="12" creationId="{EF517A8D-7F98-7894-22EF-B2C4058BF8ED}"/>
          </ac:spMkLst>
        </pc:spChg>
        <pc:spChg chg="mod">
          <ac:chgData name="Ky Herreid" userId="89c5ceb6862fbc66" providerId="LiveId" clId="{A068260F-7D11-4985-A12D-C2516B31837A}" dt="2023-01-19T22:20:02.924" v="212" actId="207"/>
          <ac:spMkLst>
            <pc:docMk/>
            <pc:sldMk cId="3443027733" sldId="735"/>
            <ac:spMk id="13" creationId="{643C68D5-3509-F587-E243-DA6794AC6037}"/>
          </ac:spMkLst>
        </pc:spChg>
        <pc:picChg chg="add del mod">
          <ac:chgData name="Ky Herreid" userId="89c5ceb6862fbc66" providerId="LiveId" clId="{A068260F-7D11-4985-A12D-C2516B31837A}" dt="2023-01-19T22:14:47.594" v="22" actId="478"/>
          <ac:picMkLst>
            <pc:docMk/>
            <pc:sldMk cId="3443027733" sldId="735"/>
            <ac:picMk id="4" creationId="{32C18548-000C-30F4-BA3B-BCC1444ACB1E}"/>
          </ac:picMkLst>
        </pc:picChg>
        <pc:picChg chg="add mod ord">
          <ac:chgData name="Ky Herreid" userId="89c5ceb6862fbc66" providerId="LiveId" clId="{A068260F-7D11-4985-A12D-C2516B31837A}" dt="2023-01-19T22:17:48.772" v="61" actId="29295"/>
          <ac:picMkLst>
            <pc:docMk/>
            <pc:sldMk cId="3443027733" sldId="735"/>
            <ac:picMk id="6" creationId="{579B3D14-7D6A-99D8-1599-D1F0E83D2FE3}"/>
          </ac:picMkLst>
        </pc:picChg>
        <pc:picChg chg="del">
          <ac:chgData name="Ky Herreid" userId="89c5ceb6862fbc66" providerId="LiveId" clId="{A068260F-7D11-4985-A12D-C2516B31837A}" dt="2023-01-19T22:14:52.423" v="23" actId="478"/>
          <ac:picMkLst>
            <pc:docMk/>
            <pc:sldMk cId="3443027733" sldId="735"/>
            <ac:picMk id="9" creationId="{7FF1AD7E-F323-37FE-9ED2-6E2E4DDAA91E}"/>
          </ac:picMkLst>
        </pc:picChg>
      </pc:sldChg>
      <pc:sldMasterChg chg="new mod addSldLayout">
        <pc:chgData name="Ky Herreid" userId="89c5ceb6862fbc66" providerId="LiveId" clId="{A068260F-7D11-4985-A12D-C2516B31837A}" dt="2023-01-19T22:11:47.441" v="15" actId="6938"/>
        <pc:sldMasterMkLst>
          <pc:docMk/>
          <pc:sldMasterMk cId="2320417878" sldId="2147483666"/>
        </pc:sldMasterMkLst>
        <pc:sldLayoutChg chg="new replId">
          <pc:chgData name="Ky Herreid" userId="89c5ceb6862fbc66" providerId="LiveId" clId="{A068260F-7D11-4985-A12D-C2516B31837A}" dt="2023-01-19T22:11:47.441" v="15" actId="6938"/>
          <pc:sldLayoutMkLst>
            <pc:docMk/>
            <pc:sldMasterMk cId="2320417878" sldId="2147483666"/>
            <pc:sldLayoutMk cId="384630461" sldId="2147483667"/>
          </pc:sldLayoutMkLst>
        </pc:sldLayoutChg>
        <pc:sldLayoutChg chg="new replId">
          <pc:chgData name="Ky Herreid" userId="89c5ceb6862fbc66" providerId="LiveId" clId="{A068260F-7D11-4985-A12D-C2516B31837A}" dt="2023-01-19T22:11:47.441" v="15" actId="6938"/>
          <pc:sldLayoutMkLst>
            <pc:docMk/>
            <pc:sldMasterMk cId="2320417878" sldId="2147483666"/>
            <pc:sldLayoutMk cId="3614745483" sldId="2147483668"/>
          </pc:sldLayoutMkLst>
        </pc:sldLayoutChg>
        <pc:sldLayoutChg chg="new replId">
          <pc:chgData name="Ky Herreid" userId="89c5ceb6862fbc66" providerId="LiveId" clId="{A068260F-7D11-4985-A12D-C2516B31837A}" dt="2023-01-19T22:11:47.441" v="15" actId="6938"/>
          <pc:sldLayoutMkLst>
            <pc:docMk/>
            <pc:sldMasterMk cId="2320417878" sldId="2147483666"/>
            <pc:sldLayoutMk cId="3519184645" sldId="2147483669"/>
          </pc:sldLayoutMkLst>
        </pc:sldLayoutChg>
        <pc:sldLayoutChg chg="new replId">
          <pc:chgData name="Ky Herreid" userId="89c5ceb6862fbc66" providerId="LiveId" clId="{A068260F-7D11-4985-A12D-C2516B31837A}" dt="2023-01-19T22:11:47.441" v="15" actId="6938"/>
          <pc:sldLayoutMkLst>
            <pc:docMk/>
            <pc:sldMasterMk cId="2320417878" sldId="2147483666"/>
            <pc:sldLayoutMk cId="2942420053" sldId="2147483670"/>
          </pc:sldLayoutMkLst>
        </pc:sldLayoutChg>
        <pc:sldLayoutChg chg="new replId">
          <pc:chgData name="Ky Herreid" userId="89c5ceb6862fbc66" providerId="LiveId" clId="{A068260F-7D11-4985-A12D-C2516B31837A}" dt="2023-01-19T22:11:47.441" v="15" actId="6938"/>
          <pc:sldLayoutMkLst>
            <pc:docMk/>
            <pc:sldMasterMk cId="2320417878" sldId="2147483666"/>
            <pc:sldLayoutMk cId="2054159691" sldId="2147483671"/>
          </pc:sldLayoutMkLst>
        </pc:sldLayoutChg>
        <pc:sldLayoutChg chg="new replId">
          <pc:chgData name="Ky Herreid" userId="89c5ceb6862fbc66" providerId="LiveId" clId="{A068260F-7D11-4985-A12D-C2516B31837A}" dt="2023-01-19T22:11:47.441" v="15" actId="6938"/>
          <pc:sldLayoutMkLst>
            <pc:docMk/>
            <pc:sldMasterMk cId="2320417878" sldId="2147483666"/>
            <pc:sldLayoutMk cId="2959152503" sldId="2147483672"/>
          </pc:sldLayoutMkLst>
        </pc:sldLayoutChg>
        <pc:sldLayoutChg chg="new replId">
          <pc:chgData name="Ky Herreid" userId="89c5ceb6862fbc66" providerId="LiveId" clId="{A068260F-7D11-4985-A12D-C2516B31837A}" dt="2023-01-19T22:11:47.441" v="15" actId="6938"/>
          <pc:sldLayoutMkLst>
            <pc:docMk/>
            <pc:sldMasterMk cId="2320417878" sldId="2147483666"/>
            <pc:sldLayoutMk cId="472079562" sldId="2147483673"/>
          </pc:sldLayoutMkLst>
        </pc:sldLayoutChg>
        <pc:sldLayoutChg chg="new replId">
          <pc:chgData name="Ky Herreid" userId="89c5ceb6862fbc66" providerId="LiveId" clId="{A068260F-7D11-4985-A12D-C2516B31837A}" dt="2023-01-19T22:11:47.441" v="15" actId="6938"/>
          <pc:sldLayoutMkLst>
            <pc:docMk/>
            <pc:sldMasterMk cId="2320417878" sldId="2147483666"/>
            <pc:sldLayoutMk cId="3600562874" sldId="2147483674"/>
          </pc:sldLayoutMkLst>
        </pc:sldLayoutChg>
        <pc:sldLayoutChg chg="new replId">
          <pc:chgData name="Ky Herreid" userId="89c5ceb6862fbc66" providerId="LiveId" clId="{A068260F-7D11-4985-A12D-C2516B31837A}" dt="2023-01-19T22:11:47.441" v="15" actId="6938"/>
          <pc:sldLayoutMkLst>
            <pc:docMk/>
            <pc:sldMasterMk cId="2320417878" sldId="2147483666"/>
            <pc:sldLayoutMk cId="3205199776" sldId="2147483675"/>
          </pc:sldLayoutMkLst>
        </pc:sldLayoutChg>
        <pc:sldLayoutChg chg="new replId">
          <pc:chgData name="Ky Herreid" userId="89c5ceb6862fbc66" providerId="LiveId" clId="{A068260F-7D11-4985-A12D-C2516B31837A}" dt="2023-01-19T22:11:47.441" v="15" actId="6938"/>
          <pc:sldLayoutMkLst>
            <pc:docMk/>
            <pc:sldMasterMk cId="2320417878" sldId="2147483666"/>
            <pc:sldLayoutMk cId="3375650615" sldId="2147483676"/>
          </pc:sldLayoutMkLst>
        </pc:sldLayoutChg>
        <pc:sldLayoutChg chg="new replId">
          <pc:chgData name="Ky Herreid" userId="89c5ceb6862fbc66" providerId="LiveId" clId="{A068260F-7D11-4985-A12D-C2516B31837A}" dt="2023-01-19T22:11:47.441" v="15" actId="6938"/>
          <pc:sldLayoutMkLst>
            <pc:docMk/>
            <pc:sldMasterMk cId="2320417878" sldId="2147483666"/>
            <pc:sldLayoutMk cId="2099024278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Credit: </a:t>
            </a:r>
            <a:r>
              <a:rPr lang="en-US" dirty="0"/>
              <a:t>Licensed photo ©Paul </a:t>
            </a:r>
            <a:r>
              <a:rPr lang="en-US" dirty="0" err="1"/>
              <a:t>Topp</a:t>
            </a:r>
            <a:r>
              <a:rPr lang="en-US" dirty="0"/>
              <a:t> | Dreamstime.com, id 34046383.</a:t>
            </a:r>
          </a:p>
        </p:txBody>
      </p:sp>
    </p:spTree>
    <p:extLst>
      <p:ext uri="{BB962C8B-B14F-4D97-AF65-F5344CB8AC3E}">
        <p14:creationId xmlns:p14="http://schemas.microsoft.com/office/powerpoint/2010/main" val="2691683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8482c4ef96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8482c4ef96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482c4ef96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482c4ef96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8482c4ef96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8482c4ef96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482c4ef96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482c4ef96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818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8482c4ef96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8482c4ef96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8482c4ef96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8482c4ef96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482c4ef96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482c4ef96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482c4ef96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8482c4ef96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482c4ef96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482c4ef96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8482c4ef96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8482c4ef96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482c4ef9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482c4ef9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8482c4ef96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8482c4ef96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8482c4ef96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8482c4ef96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482c4ef96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482c4ef96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482c4ef96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482c4ef96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482c4ef96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482c4ef96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241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482c4ef96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482c4ef96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482c4ef96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482c4ef96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482c4ef96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482c4ef96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482c4ef96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482c4ef96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solidFill>
          <a:schemeClr val="accent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3"/>
          <p:cNvCxnSpPr/>
          <p:nvPr/>
        </p:nvCxnSpPr>
        <p:spPr>
          <a:xfrm>
            <a:off x="6098975" y="-13775"/>
            <a:ext cx="0" cy="6903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2" name="Google Shape;82;p13"/>
          <p:cNvCxnSpPr/>
          <p:nvPr/>
        </p:nvCxnSpPr>
        <p:spPr>
          <a:xfrm>
            <a:off x="-35550" y="3407675"/>
            <a:ext cx="12314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3" name="Google Shape;83;p13"/>
          <p:cNvSpPr/>
          <p:nvPr/>
        </p:nvSpPr>
        <p:spPr>
          <a:xfrm>
            <a:off x="99250" y="75825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99250" y="3504900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6178200" y="75825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6178200" y="3504900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">
    <p:bg>
      <p:bgPr>
        <a:solidFill>
          <a:schemeClr val="accent6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14"/>
          <p:cNvCxnSpPr/>
          <p:nvPr/>
        </p:nvCxnSpPr>
        <p:spPr>
          <a:xfrm>
            <a:off x="6098975" y="-13775"/>
            <a:ext cx="0" cy="6903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7" name="Google Shape;97;p14"/>
          <p:cNvCxnSpPr/>
          <p:nvPr/>
        </p:nvCxnSpPr>
        <p:spPr>
          <a:xfrm>
            <a:off x="-35550" y="3407675"/>
            <a:ext cx="12314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8" name="Google Shape;98;p14"/>
          <p:cNvSpPr/>
          <p:nvPr/>
        </p:nvSpPr>
        <p:spPr>
          <a:xfrm>
            <a:off x="99250" y="75825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99250" y="3504900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6178200" y="75825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6178200" y="3504900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_1">
    <p:bg>
      <p:bgPr>
        <a:solidFill>
          <a:schemeClr val="accent4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5"/>
          <p:cNvCxnSpPr/>
          <p:nvPr/>
        </p:nvCxnSpPr>
        <p:spPr>
          <a:xfrm>
            <a:off x="6098975" y="-13775"/>
            <a:ext cx="0" cy="6903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5"/>
          <p:cNvCxnSpPr/>
          <p:nvPr/>
        </p:nvCxnSpPr>
        <p:spPr>
          <a:xfrm>
            <a:off x="-35550" y="3407675"/>
            <a:ext cx="12314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3" name="Google Shape;113;p15"/>
          <p:cNvSpPr/>
          <p:nvPr/>
        </p:nvSpPr>
        <p:spPr>
          <a:xfrm>
            <a:off x="99250" y="75825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99250" y="3504900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6178200" y="75825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6178200" y="3504900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_1_1_1">
    <p:bg>
      <p:bgPr>
        <a:solidFill>
          <a:srgbClr val="CF1C1C">
            <a:alpha val="94970"/>
          </a:srgb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16"/>
          <p:cNvCxnSpPr/>
          <p:nvPr/>
        </p:nvCxnSpPr>
        <p:spPr>
          <a:xfrm>
            <a:off x="6098975" y="-13775"/>
            <a:ext cx="0" cy="6903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-35550" y="3407675"/>
            <a:ext cx="12314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8" name="Google Shape;128;p16"/>
          <p:cNvSpPr/>
          <p:nvPr/>
        </p:nvSpPr>
        <p:spPr>
          <a:xfrm>
            <a:off x="99250" y="75825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99250" y="3504900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6178200" y="75825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6178200" y="3504900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">
  <p:cSld name="CUSTOM_1_1_1_1">
    <p:bg>
      <p:bgPr>
        <a:solidFill>
          <a:srgbClr val="8E7CC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p17"/>
          <p:cNvCxnSpPr/>
          <p:nvPr/>
        </p:nvCxnSpPr>
        <p:spPr>
          <a:xfrm>
            <a:off x="6098975" y="-13775"/>
            <a:ext cx="0" cy="6903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7"/>
          <p:cNvCxnSpPr/>
          <p:nvPr/>
        </p:nvCxnSpPr>
        <p:spPr>
          <a:xfrm>
            <a:off x="-35550" y="3407675"/>
            <a:ext cx="12314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3" name="Google Shape;143;p17"/>
          <p:cNvSpPr/>
          <p:nvPr/>
        </p:nvSpPr>
        <p:spPr>
          <a:xfrm>
            <a:off x="99250" y="75825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99250" y="3504900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6178200" y="75825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6178200" y="3504900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 1">
  <p:cSld name="CUSTOM_1_1_1_1_1"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/>
          <p:nvPr/>
        </p:nvSpPr>
        <p:spPr>
          <a:xfrm>
            <a:off x="6098975" y="3462625"/>
            <a:ext cx="6119400" cy="3442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-5400" y="3462625"/>
            <a:ext cx="6119400" cy="3442800"/>
          </a:xfrm>
          <a:prstGeom prst="rect">
            <a:avLst/>
          </a:prstGeom>
          <a:solidFill>
            <a:srgbClr val="CF1C1C">
              <a:alpha val="949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6099025" y="-7125"/>
            <a:ext cx="6119400" cy="34428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-20475" y="-13775"/>
            <a:ext cx="6119400" cy="3442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" name="Google Shape;160;p18"/>
          <p:cNvCxnSpPr/>
          <p:nvPr/>
        </p:nvCxnSpPr>
        <p:spPr>
          <a:xfrm>
            <a:off x="6098975" y="-13775"/>
            <a:ext cx="0" cy="6903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18"/>
          <p:cNvCxnSpPr/>
          <p:nvPr/>
        </p:nvCxnSpPr>
        <p:spPr>
          <a:xfrm>
            <a:off x="-35550" y="3407675"/>
            <a:ext cx="12314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2" name="Google Shape;162;p18"/>
          <p:cNvSpPr/>
          <p:nvPr/>
        </p:nvSpPr>
        <p:spPr>
          <a:xfrm>
            <a:off x="99250" y="75825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99250" y="3504900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6178200" y="75825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6178200" y="3504900"/>
            <a:ext cx="5920500" cy="327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A7B17"/>
          </p15:clr>
        </p15:guide>
        <p15:guide id="2" pos="3840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F5B6-A709-8099-0AA1-ACDDA91C5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A4FCB-B0BC-8284-C226-908A8E890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BEFAA-D760-16C1-51A4-B597CC69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6348-DE15-445D-A104-C83E76F2B03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B6D-739F-CE79-1A25-E928E581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C179-68D4-BCA9-8755-CF9961CF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0060-567D-4A51-B8BD-FFA3800D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0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C876-5C06-B954-2FF4-956B05AE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D594D-E4A1-E80B-07D3-D770D2EB6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E04DB-300F-AC4D-F5A1-A9EF69F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6348-DE15-445D-A104-C83E76F2B03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79DF-29F4-157F-F5D4-CD65E457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1A52A-5CC4-C943-91BB-7095125F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0060-567D-4A51-B8BD-FFA3800D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4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494D-855F-ED3F-1778-A5B9680D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8A66E-64D4-83AC-1FEF-816A48B61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9EE83-2CC6-7B31-256E-36F5843E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6348-DE15-445D-A104-C83E76F2B03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9C30D-6937-86C5-0518-D434D5E1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39166-17D2-B8F3-62DB-08D674C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0060-567D-4A51-B8BD-FFA3800D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84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00A9C-62F9-6E01-83D7-5A31E4DD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B2D33-879C-395A-7EC6-EA267B7CE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CC274-A15E-0897-CF2D-DC971235B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52C29-7F5C-27EC-1696-E6E092A4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6348-DE15-445D-A104-C83E76F2B03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6E1FA-4026-1407-A830-C3386476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44E93-684F-C65A-7BCB-51F52FB9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0060-567D-4A51-B8BD-FFA3800D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20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A624-3515-896D-3C97-77B643AA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E4103-E207-5017-990B-A5E080E38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4F9BE-17DF-080A-4C01-991CD0600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B41D1-ABC0-A58D-0098-CF9E413D7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BAA0F-C5E5-F6B1-C74A-3C3F32982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B485B-696E-1E77-D6E5-391E10B2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6348-DE15-445D-A104-C83E76F2B03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FECC8-2590-34FD-BCD2-69384E29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EC1EFA-E465-1015-F007-6446AEF6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0060-567D-4A51-B8BD-FFA3800D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59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FA25E-5FBC-2A3C-1D48-5847B7EF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B92302-427F-0694-E2FF-2750889F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6348-DE15-445D-A104-C83E76F2B03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FDB45-79DA-FEF3-643B-DCBDFF880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5A00E-98C5-C3FA-94E1-DE385808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0060-567D-4A51-B8BD-FFA3800D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52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657C4-4BCD-BEE6-27D1-8F9D4A2E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6348-DE15-445D-A104-C83E76F2B03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F5C3A-3E40-DB8B-A3E8-0411CBE09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CA191-EF89-8CDA-1F55-7B8A3F2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0060-567D-4A51-B8BD-FFA3800D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9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24892-A0BC-3988-8934-AE17CD3B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ED908-9C16-399C-8600-AEBCF2C59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EC8A0-F576-CB2A-5684-A4679F4C6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7FA3A-FAD9-6618-6AA0-523D9548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6348-DE15-445D-A104-C83E76F2B03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1230C-2597-AD56-05BF-9214BF30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A5A2C-82A4-D48E-B29F-CEDE7A32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0060-567D-4A51-B8BD-FFA3800D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62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7AF6-E633-5407-85E7-2675E9BCF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11F25-9CC3-505E-7059-BB60A9ABA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76707-3BD9-D188-CBF4-2F58F7A7F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66344-F90E-9609-F538-D8CF5362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6348-DE15-445D-A104-C83E76F2B03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07D4C-4121-EEE0-0D3B-BD36A312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B0C42-F5E9-BBF8-92B4-8DD1A89E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0060-567D-4A51-B8BD-FFA3800D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99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EB098-574B-F90E-7F52-14F8B63A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690AE-F7E6-BEA6-8C92-6920CFD5F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B3776-585F-F65E-6492-072784C1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6348-DE15-445D-A104-C83E76F2B03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15F15-8D29-DF58-EC4F-3045D845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FDFD-6BE9-9861-8990-F023181D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0060-567D-4A51-B8BD-FFA3800D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50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01BF65-8E07-91B8-42DA-3E84D009E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10308-1943-2A12-165F-762D14FB9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54A59-7B7F-1E01-9D01-B3E3348C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6348-DE15-445D-A104-C83E76F2B03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57F11-4BDC-99E0-9A4E-4DEE20B0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89D1-1396-D30B-1F02-FBBB91CB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0060-567D-4A51-B8BD-FFA3800D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2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F5D0D0-5BE7-CD3D-BB03-CFFC5B7A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F2CF2-7B54-8D4D-267E-DEAAED182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35642-B8F8-9132-6E48-B55FFC0A9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06348-DE15-445D-A104-C83E76F2B03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9740B-AA58-94C9-C572-72B1F994C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7D1BA-049A-35AE-40F5-C28AF3ABB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D0060-567D-4A51-B8BD-FFA3800D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1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579B3D14-7D6A-99D8-1599-D1F0E83D2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F20C86-A486-2118-D8F1-8E7C790F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99" y="3132087"/>
            <a:ext cx="10515600" cy="81370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Can Stem Cells Bring Magic to Medicine?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4B0DE-781E-9DE1-657F-9BC8F0FEED55}"/>
              </a:ext>
            </a:extLst>
          </p:cNvPr>
          <p:cNvSpPr txBox="1"/>
          <p:nvPr/>
        </p:nvSpPr>
        <p:spPr>
          <a:xfrm>
            <a:off x="690319" y="3949496"/>
            <a:ext cx="92371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otype Corsiva" panose="03010101010201010101" pitchFamily="66" charset="0"/>
              </a:rPr>
              <a:t>by</a:t>
            </a:r>
          </a:p>
          <a:p>
            <a:r>
              <a:rPr lang="en-US" sz="1800" dirty="0">
                <a:solidFill>
                  <a:schemeClr val="bg1"/>
                </a:solidFill>
              </a:rPr>
              <a:t>Ashleigh Garrett and Joni H. Ylostalo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Department of Biology</a:t>
            </a:r>
          </a:p>
          <a:p>
            <a:r>
              <a:rPr lang="en-US" sz="1800" dirty="0">
                <a:solidFill>
                  <a:schemeClr val="bg1"/>
                </a:solidFill>
              </a:rPr>
              <a:t>University of Mary Hardin-Baylor, Belton, TX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EF517A8D-7F98-7894-22EF-B2C4058BF8ED}"/>
              </a:ext>
            </a:extLst>
          </p:cNvPr>
          <p:cNvSpPr txBox="1"/>
          <p:nvPr/>
        </p:nvSpPr>
        <p:spPr>
          <a:xfrm>
            <a:off x="619199" y="112661"/>
            <a:ext cx="649877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n w="1270">
                  <a:noFill/>
                </a:ln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800" b="1" dirty="0">
              <a:ln w="1270">
                <a:noFill/>
              </a:ln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3C68D5-3509-F587-E243-DA6794AC6037}"/>
              </a:ext>
            </a:extLst>
          </p:cNvPr>
          <p:cNvSpPr txBox="1"/>
          <p:nvPr/>
        </p:nvSpPr>
        <p:spPr>
          <a:xfrm>
            <a:off x="619199" y="2824310"/>
            <a:ext cx="3280065" cy="30777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Images to Accompany the Case Study:</a:t>
            </a:r>
          </a:p>
        </p:txBody>
      </p:sp>
    </p:spTree>
    <p:extLst>
      <p:ext uri="{BB962C8B-B14F-4D97-AF65-F5344CB8AC3E}">
        <p14:creationId xmlns:p14="http://schemas.microsoft.com/office/powerpoint/2010/main" val="3443027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HSCs</a:t>
            </a:r>
            <a:endParaRPr b="1"/>
          </a:p>
        </p:txBody>
      </p:sp>
      <p:sp>
        <p:nvSpPr>
          <p:cNvPr id="291" name="Google Shape;291;p27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HSCs</a:t>
            </a:r>
            <a:endParaRPr b="1"/>
          </a:p>
        </p:txBody>
      </p:sp>
      <p:sp>
        <p:nvSpPr>
          <p:cNvPr id="292" name="Google Shape;292;p27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HSCs</a:t>
            </a:r>
            <a:endParaRPr b="1"/>
          </a:p>
        </p:txBody>
      </p:sp>
      <p:sp>
        <p:nvSpPr>
          <p:cNvPr id="293" name="Google Shape;293;p27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HSCs</a:t>
            </a:r>
            <a:endParaRPr b="1"/>
          </a:p>
        </p:txBody>
      </p:sp>
      <p:sp>
        <p:nvSpPr>
          <p:cNvPr id="294" name="Google Shape;294;p27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1</a:t>
            </a:r>
            <a:endParaRPr/>
          </a:p>
        </p:txBody>
      </p:sp>
      <p:sp>
        <p:nvSpPr>
          <p:cNvPr id="295" name="Google Shape;295;p27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3</a:t>
            </a:r>
            <a:endParaRPr sz="6000"/>
          </a:p>
        </p:txBody>
      </p:sp>
      <p:sp>
        <p:nvSpPr>
          <p:cNvPr id="296" name="Google Shape;296;p27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4</a:t>
            </a:r>
            <a:endParaRPr sz="6000"/>
          </a:p>
        </p:txBody>
      </p:sp>
      <p:sp>
        <p:nvSpPr>
          <p:cNvPr id="297" name="Google Shape;297;p27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2</a:t>
            </a:r>
            <a:endParaRPr sz="6000"/>
          </a:p>
        </p:txBody>
      </p:sp>
      <p:pic>
        <p:nvPicPr>
          <p:cNvPr id="298" name="Google Shape;298;p27"/>
          <p:cNvPicPr preferRelativeResize="0"/>
          <p:nvPr/>
        </p:nvPicPr>
        <p:blipFill rotWithShape="1">
          <a:blip r:embed="rId3">
            <a:alphaModFix/>
          </a:blip>
          <a:srcRect l="13601" r="9510"/>
          <a:stretch/>
        </p:blipFill>
        <p:spPr>
          <a:xfrm>
            <a:off x="2428500" y="905650"/>
            <a:ext cx="1251599" cy="166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7"/>
          <p:cNvPicPr preferRelativeResize="0"/>
          <p:nvPr/>
        </p:nvPicPr>
        <p:blipFill rotWithShape="1">
          <a:blip r:embed="rId3">
            <a:alphaModFix/>
          </a:blip>
          <a:srcRect l="13601" r="9510"/>
          <a:stretch/>
        </p:blipFill>
        <p:spPr>
          <a:xfrm>
            <a:off x="8517850" y="905650"/>
            <a:ext cx="1251599" cy="166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7"/>
          <p:cNvPicPr preferRelativeResize="0"/>
          <p:nvPr/>
        </p:nvPicPr>
        <p:blipFill rotWithShape="1">
          <a:blip r:embed="rId3">
            <a:alphaModFix/>
          </a:blip>
          <a:srcRect l="13601" r="9510"/>
          <a:stretch/>
        </p:blipFill>
        <p:spPr>
          <a:xfrm>
            <a:off x="8517850" y="4509625"/>
            <a:ext cx="1251599" cy="166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7"/>
          <p:cNvPicPr preferRelativeResize="0"/>
          <p:nvPr/>
        </p:nvPicPr>
        <p:blipFill rotWithShape="1">
          <a:blip r:embed="rId3">
            <a:alphaModFix/>
          </a:blip>
          <a:srcRect l="13601" r="9510"/>
          <a:stretch/>
        </p:blipFill>
        <p:spPr>
          <a:xfrm>
            <a:off x="2428500" y="4509625"/>
            <a:ext cx="1251599" cy="166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HSCs</a:t>
            </a:r>
            <a:endParaRPr/>
          </a:p>
        </p:txBody>
      </p:sp>
      <p:sp>
        <p:nvSpPr>
          <p:cNvPr id="307" name="Google Shape;307;p28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HSCs</a:t>
            </a:r>
            <a:endParaRPr/>
          </a:p>
        </p:txBody>
      </p:sp>
      <p:sp>
        <p:nvSpPr>
          <p:cNvPr id="308" name="Google Shape;308;p28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HSCs</a:t>
            </a:r>
            <a:endParaRPr/>
          </a:p>
        </p:txBody>
      </p:sp>
      <p:sp>
        <p:nvSpPr>
          <p:cNvPr id="309" name="Google Shape;309;p28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HSCs</a:t>
            </a:r>
            <a:endParaRPr/>
          </a:p>
        </p:txBody>
      </p:sp>
      <p:sp>
        <p:nvSpPr>
          <p:cNvPr id="310" name="Google Shape;310;p28"/>
          <p:cNvSpPr txBox="1">
            <a:spLocks noGrp="1"/>
          </p:cNvSpPr>
          <p:nvPr>
            <p:ph type="body" idx="1"/>
          </p:nvPr>
        </p:nvSpPr>
        <p:spPr>
          <a:xfrm>
            <a:off x="346925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Hematopoietic Stem Cells or HSCs are found in the bone marrow, especially in the sternum, pelvis, and femur, but also in the umbilical cord.</a:t>
            </a:r>
            <a:endParaRPr sz="1500" dirty="0"/>
          </a:p>
          <a:p>
            <a:pPr marL="2857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These cells are multipotent.</a:t>
            </a:r>
          </a:p>
          <a:p>
            <a:pPr marL="2857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Generate blood cells.</a:t>
            </a:r>
            <a:endParaRPr sz="1500" dirty="0"/>
          </a:p>
          <a:p>
            <a:pPr marL="2857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Extracting them is not too difficult, you just need to inject a needle into any of these places. Some people are paid to donate bone marrow.</a:t>
            </a:r>
            <a:endParaRPr sz="1500" dirty="0"/>
          </a:p>
          <a:p>
            <a:pPr marL="2857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Relatively easy to obtain.</a:t>
            </a:r>
            <a:endParaRPr sz="1500" dirty="0"/>
          </a:p>
          <a:p>
            <a:pPr marL="2857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Can be autologous or allogeneic.</a:t>
            </a:r>
            <a:endParaRPr sz="3300" dirty="0"/>
          </a:p>
        </p:txBody>
      </p:sp>
      <p:sp>
        <p:nvSpPr>
          <p:cNvPr id="311" name="Google Shape;311;p28"/>
          <p:cNvSpPr txBox="1">
            <a:spLocks noGrp="1"/>
          </p:cNvSpPr>
          <p:nvPr>
            <p:ph type="body" idx="5"/>
          </p:nvPr>
        </p:nvSpPr>
        <p:spPr>
          <a:xfrm>
            <a:off x="398971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Hematopoietic Stem Cells or HSCs are found in the bone marrow, especially in the sternum, pelvis, and femur, but also in the umbilical cord.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These cells are multipotent.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Generate blood cells.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Extracting them is not too difficult, you just need to inject a needle to any of these places. Some people are paid to donate bone marrow.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Relatively easy to obtain.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Can be autologous or allogeneic.</a:t>
            </a:r>
            <a:endParaRPr lang="en-US" sz="3300" dirty="0"/>
          </a:p>
        </p:txBody>
      </p:sp>
      <p:sp>
        <p:nvSpPr>
          <p:cNvPr id="312" name="Google Shape;312;p28"/>
          <p:cNvSpPr txBox="1">
            <a:spLocks noGrp="1"/>
          </p:cNvSpPr>
          <p:nvPr>
            <p:ph type="body" idx="6"/>
          </p:nvPr>
        </p:nvSpPr>
        <p:spPr>
          <a:xfrm>
            <a:off x="6466349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Hematopoietic Stem Cells or HSCs are found in the bone marrow, especially in the sternum, pelvis, and femur, but also in the umbilical cord.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These cells are multipotent.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Generate blood cells.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Extracting them is not too difficult, you just need to inject a needle to any of these places. Some people are paid to donate bone marrow.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Relatively easy to obtain.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Can be autologous or allogeneic.</a:t>
            </a:r>
            <a:endParaRPr lang="en-US" sz="3300" dirty="0"/>
          </a:p>
        </p:txBody>
      </p:sp>
      <p:sp>
        <p:nvSpPr>
          <p:cNvPr id="313" name="Google Shape;313;p28"/>
          <p:cNvSpPr txBox="1">
            <a:spLocks noGrp="1"/>
          </p:cNvSpPr>
          <p:nvPr>
            <p:ph type="body" idx="7"/>
          </p:nvPr>
        </p:nvSpPr>
        <p:spPr>
          <a:xfrm>
            <a:off x="6414225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Hematopoietic Stem Cells or HSCs are found in the bone marrow, especially in the sternum, pelvis, and femur, but also in the umbilical cord.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These cells are multipotent.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Generate blood cells.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Extracting them is not too difficult, you just need to inject a needle to any of these places. Some people are paid to donate bone marrow.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Relatively easy to obtain.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Can be autologous or allogeneic.</a:t>
            </a:r>
            <a:endParaRPr lang="en-US" sz="3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HSCs</a:t>
            </a:r>
            <a:endParaRPr b="1"/>
          </a:p>
        </p:txBody>
      </p:sp>
      <p:sp>
        <p:nvSpPr>
          <p:cNvPr id="319" name="Google Shape;319;p29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HSCs</a:t>
            </a:r>
            <a:endParaRPr b="1"/>
          </a:p>
        </p:txBody>
      </p:sp>
      <p:sp>
        <p:nvSpPr>
          <p:cNvPr id="320" name="Google Shape;320;p29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HSCs</a:t>
            </a:r>
            <a:endParaRPr b="1"/>
          </a:p>
        </p:txBody>
      </p:sp>
      <p:sp>
        <p:nvSpPr>
          <p:cNvPr id="321" name="Google Shape;321;p29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HSCs</a:t>
            </a:r>
            <a:endParaRPr b="1"/>
          </a:p>
        </p:txBody>
      </p:sp>
      <p:sp>
        <p:nvSpPr>
          <p:cNvPr id="322" name="Google Shape;322;p29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1</a:t>
            </a:r>
            <a:endParaRPr sz="6000"/>
          </a:p>
        </p:txBody>
      </p:sp>
      <p:sp>
        <p:nvSpPr>
          <p:cNvPr id="323" name="Google Shape;323;p29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Extra if needed</a:t>
            </a:r>
            <a:endParaRPr/>
          </a:p>
        </p:txBody>
      </p:sp>
      <p:sp>
        <p:nvSpPr>
          <p:cNvPr id="324" name="Google Shape;324;p29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Extra if needed</a:t>
            </a:r>
            <a:endParaRPr/>
          </a:p>
        </p:txBody>
      </p:sp>
      <p:sp>
        <p:nvSpPr>
          <p:cNvPr id="325" name="Google Shape;325;p29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Extra if needed</a:t>
            </a:r>
            <a:endParaRPr/>
          </a:p>
        </p:txBody>
      </p:sp>
      <p:pic>
        <p:nvPicPr>
          <p:cNvPr id="326" name="Google Shape;326;p29"/>
          <p:cNvPicPr preferRelativeResize="0"/>
          <p:nvPr/>
        </p:nvPicPr>
        <p:blipFill rotWithShape="1">
          <a:blip r:embed="rId3">
            <a:alphaModFix/>
          </a:blip>
          <a:srcRect l="13601" r="9510"/>
          <a:stretch/>
        </p:blipFill>
        <p:spPr>
          <a:xfrm>
            <a:off x="2451100" y="905650"/>
            <a:ext cx="1251599" cy="166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9"/>
          <p:cNvPicPr preferRelativeResize="0"/>
          <p:nvPr/>
        </p:nvPicPr>
        <p:blipFill rotWithShape="1">
          <a:blip r:embed="rId3">
            <a:alphaModFix/>
          </a:blip>
          <a:srcRect l="13601" r="9510"/>
          <a:stretch/>
        </p:blipFill>
        <p:spPr>
          <a:xfrm>
            <a:off x="8495250" y="1026200"/>
            <a:ext cx="1251599" cy="166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9"/>
          <p:cNvPicPr preferRelativeResize="0"/>
          <p:nvPr/>
        </p:nvPicPr>
        <p:blipFill rotWithShape="1">
          <a:blip r:embed="rId3">
            <a:alphaModFix/>
          </a:blip>
          <a:srcRect l="13601" r="9510"/>
          <a:stretch/>
        </p:blipFill>
        <p:spPr>
          <a:xfrm>
            <a:off x="8517850" y="4509625"/>
            <a:ext cx="1251599" cy="166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9"/>
          <p:cNvPicPr preferRelativeResize="0"/>
          <p:nvPr/>
        </p:nvPicPr>
        <p:blipFill rotWithShape="1">
          <a:blip r:embed="rId3">
            <a:alphaModFix/>
          </a:blip>
          <a:srcRect l="13601" r="9510"/>
          <a:stretch/>
        </p:blipFill>
        <p:spPr>
          <a:xfrm>
            <a:off x="2451100" y="4509625"/>
            <a:ext cx="1251599" cy="166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HSCs</a:t>
            </a:r>
            <a:endParaRPr/>
          </a:p>
        </p:txBody>
      </p:sp>
      <p:sp>
        <p:nvSpPr>
          <p:cNvPr id="307" name="Google Shape;307;p28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HSCs</a:t>
            </a:r>
            <a:endParaRPr/>
          </a:p>
        </p:txBody>
      </p:sp>
      <p:sp>
        <p:nvSpPr>
          <p:cNvPr id="308" name="Google Shape;308;p28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HSCs</a:t>
            </a:r>
            <a:endParaRPr/>
          </a:p>
        </p:txBody>
      </p:sp>
      <p:sp>
        <p:nvSpPr>
          <p:cNvPr id="309" name="Google Shape;309;p28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HSCs</a:t>
            </a:r>
            <a:endParaRPr/>
          </a:p>
        </p:txBody>
      </p:sp>
      <p:sp>
        <p:nvSpPr>
          <p:cNvPr id="310" name="Google Shape;310;p28"/>
          <p:cNvSpPr txBox="1">
            <a:spLocks noGrp="1"/>
          </p:cNvSpPr>
          <p:nvPr>
            <p:ph type="body" idx="1"/>
          </p:nvPr>
        </p:nvSpPr>
        <p:spPr>
          <a:xfrm>
            <a:off x="346925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Hematopoietic Stem Cells or HSCs are found in the bone marrow, especially in the sternum, pelvis, and femur, but also in the umbilical cord.</a:t>
            </a:r>
            <a:endParaRPr sz="1500" dirty="0"/>
          </a:p>
          <a:p>
            <a:pPr marL="2857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These cells are multipotent.</a:t>
            </a:r>
          </a:p>
          <a:p>
            <a:pPr marL="2857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Generate blood cells.</a:t>
            </a:r>
            <a:endParaRPr sz="1500" dirty="0"/>
          </a:p>
          <a:p>
            <a:pPr marL="2857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Extracting them is not too difficult, you just need to inject a needle into any of these places. Some people are paid to donate bone marrow.</a:t>
            </a:r>
            <a:endParaRPr sz="1500" dirty="0"/>
          </a:p>
          <a:p>
            <a:pPr marL="2857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Relatively easy to obtain.</a:t>
            </a:r>
            <a:endParaRPr sz="1500" dirty="0"/>
          </a:p>
          <a:p>
            <a:pPr marL="2857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Can be autologous or allogeneic.</a:t>
            </a:r>
            <a:endParaRPr sz="3300" dirty="0"/>
          </a:p>
        </p:txBody>
      </p:sp>
      <p:sp>
        <p:nvSpPr>
          <p:cNvPr id="311" name="Google Shape;311;p28"/>
          <p:cNvSpPr txBox="1">
            <a:spLocks noGrp="1"/>
          </p:cNvSpPr>
          <p:nvPr>
            <p:ph type="body" idx="5"/>
          </p:nvPr>
        </p:nvSpPr>
        <p:spPr>
          <a:xfrm>
            <a:off x="398971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Hematopoietic Stem Cells or HSCs are found in the bone marrow, especially in the sternum, pelvis, and femur, but also in the umbilical cord.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These cells are multipotent.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Generate blood cells.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Extracting them is not too difficult, you just need to inject a needle to any of these places. Some people are paid to donate bone marrow.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Relatively easy to obtain.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Can be autologous or allogeneic.</a:t>
            </a:r>
            <a:endParaRPr lang="en-US" sz="3300" dirty="0"/>
          </a:p>
        </p:txBody>
      </p:sp>
      <p:sp>
        <p:nvSpPr>
          <p:cNvPr id="312" name="Google Shape;312;p28"/>
          <p:cNvSpPr txBox="1">
            <a:spLocks noGrp="1"/>
          </p:cNvSpPr>
          <p:nvPr>
            <p:ph type="body" idx="6"/>
          </p:nvPr>
        </p:nvSpPr>
        <p:spPr>
          <a:xfrm>
            <a:off x="6466349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Hematopoietic Stem Cells or HSCs are found in the bone marrow, especially in the sternum, pelvis, and femur, but also in the umbilical cord.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These cells are multipotent.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Generate blood cells.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Extracting them is not too difficult, you just need to inject a needle to any of these places. Some people are paid to donate bone marrow.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Relatively easy to obtain.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Can be autologous or allogeneic.</a:t>
            </a:r>
            <a:endParaRPr lang="en-US" sz="3300" dirty="0"/>
          </a:p>
        </p:txBody>
      </p:sp>
      <p:sp>
        <p:nvSpPr>
          <p:cNvPr id="313" name="Google Shape;313;p28"/>
          <p:cNvSpPr txBox="1">
            <a:spLocks noGrp="1"/>
          </p:cNvSpPr>
          <p:nvPr>
            <p:ph type="body" idx="7"/>
          </p:nvPr>
        </p:nvSpPr>
        <p:spPr>
          <a:xfrm>
            <a:off x="6414225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Hematopoietic Stem Cells or HSCs are found in the bone marrow, especially in the sternum, pelvis, and femur, but also in the umbilical cord.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These cells are multipotent.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Generate blood cells.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Extracting them is not too difficult, you just need to inject a needle to any of these places. Some people are paid to donate bone marrow.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Relatively easy to obtain.</a:t>
            </a:r>
          </a:p>
          <a:p>
            <a:pPr marL="285750" lvl="0" indent="-3111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Can be autologous or allogeneic.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70037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MSCs</a:t>
            </a:r>
            <a:endParaRPr b="1"/>
          </a:p>
        </p:txBody>
      </p:sp>
      <p:sp>
        <p:nvSpPr>
          <p:cNvPr id="347" name="Google Shape;347;p31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MSCs</a:t>
            </a:r>
            <a:endParaRPr/>
          </a:p>
        </p:txBody>
      </p:sp>
      <p:sp>
        <p:nvSpPr>
          <p:cNvPr id="348" name="Google Shape;348;p31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MSCs</a:t>
            </a:r>
            <a:endParaRPr/>
          </a:p>
        </p:txBody>
      </p:sp>
      <p:sp>
        <p:nvSpPr>
          <p:cNvPr id="349" name="Google Shape;349;p31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MSCs</a:t>
            </a:r>
            <a:endParaRPr/>
          </a:p>
        </p:txBody>
      </p:sp>
      <p:sp>
        <p:nvSpPr>
          <p:cNvPr id="350" name="Google Shape;350;p31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/>
              <a:t>1</a:t>
            </a:r>
            <a:endParaRPr dirty="0"/>
          </a:p>
        </p:txBody>
      </p:sp>
      <p:sp>
        <p:nvSpPr>
          <p:cNvPr id="351" name="Google Shape;351;p31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3</a:t>
            </a:r>
            <a:endParaRPr sz="6000"/>
          </a:p>
        </p:txBody>
      </p:sp>
      <p:sp>
        <p:nvSpPr>
          <p:cNvPr id="352" name="Google Shape;352;p31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4</a:t>
            </a:r>
            <a:endParaRPr sz="6000"/>
          </a:p>
        </p:txBody>
      </p:sp>
      <p:sp>
        <p:nvSpPr>
          <p:cNvPr id="353" name="Google Shape;353;p31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2</a:t>
            </a:r>
            <a:endParaRPr sz="6000"/>
          </a:p>
        </p:txBody>
      </p:sp>
      <p:pic>
        <p:nvPicPr>
          <p:cNvPr id="354" name="Google Shape;354;p31"/>
          <p:cNvPicPr preferRelativeResize="0"/>
          <p:nvPr/>
        </p:nvPicPr>
        <p:blipFill rotWithShape="1">
          <a:blip r:embed="rId3">
            <a:alphaModFix/>
          </a:blip>
          <a:srcRect b="72783"/>
          <a:stretch/>
        </p:blipFill>
        <p:spPr>
          <a:xfrm>
            <a:off x="1364013" y="905650"/>
            <a:ext cx="3390975" cy="16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1"/>
          <p:cNvPicPr preferRelativeResize="0"/>
          <p:nvPr/>
        </p:nvPicPr>
        <p:blipFill rotWithShape="1">
          <a:blip r:embed="rId3">
            <a:alphaModFix/>
          </a:blip>
          <a:srcRect b="72783"/>
          <a:stretch/>
        </p:blipFill>
        <p:spPr>
          <a:xfrm>
            <a:off x="7425563" y="905650"/>
            <a:ext cx="3390975" cy="16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1"/>
          <p:cNvPicPr preferRelativeResize="0"/>
          <p:nvPr/>
        </p:nvPicPr>
        <p:blipFill rotWithShape="1">
          <a:blip r:embed="rId3">
            <a:alphaModFix/>
          </a:blip>
          <a:srcRect b="72783"/>
          <a:stretch/>
        </p:blipFill>
        <p:spPr>
          <a:xfrm>
            <a:off x="7425563" y="4433425"/>
            <a:ext cx="3390975" cy="16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1"/>
          <p:cNvPicPr preferRelativeResize="0"/>
          <p:nvPr/>
        </p:nvPicPr>
        <p:blipFill rotWithShape="1">
          <a:blip r:embed="rId3">
            <a:alphaModFix/>
          </a:blip>
          <a:srcRect b="72783"/>
          <a:stretch/>
        </p:blipFill>
        <p:spPr>
          <a:xfrm>
            <a:off x="1381413" y="4433425"/>
            <a:ext cx="3390975" cy="16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MSCs</a:t>
            </a:r>
            <a:endParaRPr/>
          </a:p>
        </p:txBody>
      </p:sp>
      <p:sp>
        <p:nvSpPr>
          <p:cNvPr id="363" name="Google Shape;363;p32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MSCs</a:t>
            </a:r>
            <a:endParaRPr/>
          </a:p>
        </p:txBody>
      </p:sp>
      <p:sp>
        <p:nvSpPr>
          <p:cNvPr id="364" name="Google Shape;364;p32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MSCs</a:t>
            </a:r>
            <a:endParaRPr/>
          </a:p>
        </p:txBody>
      </p:sp>
      <p:sp>
        <p:nvSpPr>
          <p:cNvPr id="365" name="Google Shape;365;p32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MSCs</a:t>
            </a:r>
            <a:endParaRPr/>
          </a:p>
        </p:txBody>
      </p:sp>
      <p:sp>
        <p:nvSpPr>
          <p:cNvPr id="366" name="Google Shape;366;p32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3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Mesenchymal Stem Cells or MSCs .</a:t>
            </a: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These cells are multipotent.</a:t>
            </a: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Differentiate into bone, fat, cartilage, muscle, and perhaps neural cells.</a:t>
            </a: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To extract them, one can find them in bone marrow, umbilical cord blood, and Wharton's jelly.</a:t>
            </a: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Have immunomodulatory effects, meaning they can either suppress or enhance the immune system.</a:t>
            </a: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Fairly easy to obtain, but are not the easiest.</a:t>
            </a: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Can be autologous or allogenic.</a:t>
            </a:r>
            <a:endParaRPr sz="3300" dirty="0"/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Mesenchymal Stem Cells or MSCs.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These cells are multipotent.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Differentiate into bone, fat, cartilage, muscle, and perhaps neural cells.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To extract them, one can find them in bone marrow, umbilical cord blood, and Wharton's jelly.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Have immunomodulatory effects, meaning they can either suppress or enhance the immune system.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Fairly easy to obtain, but are not the easiest.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Can be autologous or allogenic.</a:t>
            </a:r>
            <a:endParaRPr lang="en-US" sz="3300" dirty="0"/>
          </a:p>
        </p:txBody>
      </p:sp>
      <p:sp>
        <p:nvSpPr>
          <p:cNvPr id="368" name="Google Shape;368;p32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Mesenchymal Stem Cells or MSCs.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These cells are multipotent.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Differentiate into bone, fat, cartilage, muscle, and perhaps neural cells.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To extract them, one can find them in bone marrow, umbilical cord blood, and Wharton's jelly.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Have immunomodulatory effects, meaning they can either suppress or enhance the immune system.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Fairly easy to obtain, but are not the easiest.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Can be autologous or allogenic.</a:t>
            </a:r>
            <a:endParaRPr lang="en-US" sz="3300" dirty="0"/>
          </a:p>
        </p:txBody>
      </p:sp>
      <p:sp>
        <p:nvSpPr>
          <p:cNvPr id="369" name="Google Shape;369;p32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Mesenchymal Stem Cells or MSCs.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These cells are multipotent.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Differentiate into bone, fat, cartilage, muscle, and perhaps neural cells.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To extract them, one can find them in bone marrow, umbilical cord blood, and Wharton's jelly.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Have immunomodulatory effects, meaning they can either suppress or enhance the immune system.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Fairly easy to obtain, but are not the easiest.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Can be autologous or allogenic.</a:t>
            </a:r>
            <a:endParaRPr lang="en-US" sz="3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MSCs</a:t>
            </a:r>
            <a:endParaRPr/>
          </a:p>
        </p:txBody>
      </p:sp>
      <p:sp>
        <p:nvSpPr>
          <p:cNvPr id="375" name="Google Shape;375;p33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MSCs</a:t>
            </a:r>
            <a:endParaRPr/>
          </a:p>
        </p:txBody>
      </p:sp>
      <p:sp>
        <p:nvSpPr>
          <p:cNvPr id="376" name="Google Shape;376;p33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MSCs</a:t>
            </a:r>
            <a:endParaRPr/>
          </a:p>
        </p:txBody>
      </p:sp>
      <p:sp>
        <p:nvSpPr>
          <p:cNvPr id="377" name="Google Shape;377;p33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MSCs</a:t>
            </a:r>
            <a:endParaRPr/>
          </a:p>
        </p:txBody>
      </p:sp>
      <p:sp>
        <p:nvSpPr>
          <p:cNvPr id="378" name="Google Shape;378;p33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5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/>
          </a:p>
        </p:txBody>
      </p:sp>
      <p:sp>
        <p:nvSpPr>
          <p:cNvPr id="379" name="Google Shape;379;p33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Extra if needed</a:t>
            </a:r>
            <a:endParaRPr/>
          </a:p>
        </p:txBody>
      </p:sp>
      <p:sp>
        <p:nvSpPr>
          <p:cNvPr id="380" name="Google Shape;380;p33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Extra if needed</a:t>
            </a:r>
            <a:endParaRPr/>
          </a:p>
        </p:txBody>
      </p:sp>
      <p:sp>
        <p:nvSpPr>
          <p:cNvPr id="381" name="Google Shape;381;p33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Extra if needed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2" name="Google Shape;382;p33"/>
          <p:cNvPicPr preferRelativeResize="0"/>
          <p:nvPr/>
        </p:nvPicPr>
        <p:blipFill rotWithShape="1">
          <a:blip r:embed="rId3">
            <a:alphaModFix/>
          </a:blip>
          <a:srcRect b="72783"/>
          <a:stretch/>
        </p:blipFill>
        <p:spPr>
          <a:xfrm>
            <a:off x="1364013" y="905650"/>
            <a:ext cx="3390975" cy="16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3"/>
          <p:cNvPicPr preferRelativeResize="0"/>
          <p:nvPr/>
        </p:nvPicPr>
        <p:blipFill rotWithShape="1">
          <a:blip r:embed="rId3">
            <a:alphaModFix/>
          </a:blip>
          <a:srcRect b="72783"/>
          <a:stretch/>
        </p:blipFill>
        <p:spPr>
          <a:xfrm>
            <a:off x="7425563" y="905650"/>
            <a:ext cx="3390975" cy="16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3"/>
          <p:cNvPicPr preferRelativeResize="0"/>
          <p:nvPr/>
        </p:nvPicPr>
        <p:blipFill rotWithShape="1">
          <a:blip r:embed="rId3">
            <a:alphaModFix/>
          </a:blip>
          <a:srcRect b="72783"/>
          <a:stretch/>
        </p:blipFill>
        <p:spPr>
          <a:xfrm>
            <a:off x="1358813" y="4358950"/>
            <a:ext cx="3390975" cy="16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3"/>
          <p:cNvPicPr preferRelativeResize="0"/>
          <p:nvPr/>
        </p:nvPicPr>
        <p:blipFill rotWithShape="1">
          <a:blip r:embed="rId3">
            <a:alphaModFix/>
          </a:blip>
          <a:srcRect b="72783"/>
          <a:stretch/>
        </p:blipFill>
        <p:spPr>
          <a:xfrm>
            <a:off x="7448163" y="4358950"/>
            <a:ext cx="3390975" cy="16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4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MSCs</a:t>
            </a:r>
            <a:endParaRPr/>
          </a:p>
        </p:txBody>
      </p:sp>
      <p:sp>
        <p:nvSpPr>
          <p:cNvPr id="391" name="Google Shape;391;p34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MSCs</a:t>
            </a:r>
            <a:endParaRPr/>
          </a:p>
        </p:txBody>
      </p:sp>
      <p:sp>
        <p:nvSpPr>
          <p:cNvPr id="392" name="Google Shape;392;p34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MSCs</a:t>
            </a:r>
            <a:endParaRPr/>
          </a:p>
        </p:txBody>
      </p:sp>
      <p:sp>
        <p:nvSpPr>
          <p:cNvPr id="393" name="Google Shape;393;p34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MSCs</a:t>
            </a:r>
            <a:endParaRPr/>
          </a:p>
        </p:txBody>
      </p:sp>
      <p:sp>
        <p:nvSpPr>
          <p:cNvPr id="394" name="Google Shape;394;p34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3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Mesenchymal Stem Cells or MSCs.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These cells are multipotent.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Differentiate into bone, fat, cartilage, muscle, and perhaps neural cells.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To extract them, one can find them in bone marrow, umbilical cord blood, and Wharton's jelly.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Have immunomodulatory effects, meaning they can either suppress or enhance the immune system.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Fairly easy to obtain, but are not the easiest.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Can be autologous or allogenic.</a:t>
            </a:r>
            <a:endParaRPr lang="en-US" sz="3300" dirty="0"/>
          </a:p>
        </p:txBody>
      </p:sp>
      <p:sp>
        <p:nvSpPr>
          <p:cNvPr id="395" name="Google Shape;395;p34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Mesenchymal Stem Cells or MSCs.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These cells are multipotent.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Differentiate into bone, fat, cartilage, muscle, and perhaps neural cells.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To extract them, one can find them in bone marrow, umbilical cord blood, and Wharton's jelly.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Have immunomodulatory effects, meaning they can either suppress or enhance the immune system.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Fairly easy to obtain, but are not the easiest.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Can be autologous or allogenic.</a:t>
            </a:r>
            <a:endParaRPr lang="en-US" sz="33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endParaRPr dirty="0"/>
          </a:p>
        </p:txBody>
      </p:sp>
      <p:sp>
        <p:nvSpPr>
          <p:cNvPr id="396" name="Google Shape;396;p34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Mesenchymal Stem Cells or MSCs.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These cells are multipotent.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Differentiate into bone, fat, cartilage, muscle, and perhaps neural cells.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To extract them, one can find them in bone marrow, umbilical cord blood, and Wharton's jelly.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Have immunomodulatory effects, meaning they can either suppress or enhance the immune system.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Fairly easy to obtain, but are not the easiest.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Can be autologous or allogenic.</a:t>
            </a:r>
            <a:endParaRPr lang="en-US" sz="33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endParaRPr dirty="0"/>
          </a:p>
        </p:txBody>
      </p:sp>
      <p:sp>
        <p:nvSpPr>
          <p:cNvPr id="397" name="Google Shape;397;p34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Mesenchymal Stem Cells or MSCs.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These cells are multipotent.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Differentiate into bone, fat, cartilage, muscle, and perhaps neural cells.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To extract them, one can find them in bone marrow, umbilical cord blood, and Wharton's jelly.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Have immunomodulatory effects, meaning they can either suppress or enhance the immune system.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Fairly easy to obtain, but are not the easiest.</a:t>
            </a:r>
          </a:p>
          <a:p>
            <a:pPr lvl="0" indent="-323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500" dirty="0"/>
              <a:t>Can be autologous or allogenic.</a:t>
            </a:r>
            <a:endParaRPr lang="en-US" sz="3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5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ADSCs</a:t>
            </a:r>
            <a:endParaRPr b="1"/>
          </a:p>
        </p:txBody>
      </p:sp>
      <p:sp>
        <p:nvSpPr>
          <p:cNvPr id="403" name="Google Shape;403;p35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04" name="Google Shape;404;p35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05" name="Google Shape;405;p35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06" name="Google Shape;406;p35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1</a:t>
            </a:r>
            <a:endParaRPr sz="6000"/>
          </a:p>
        </p:txBody>
      </p:sp>
      <p:sp>
        <p:nvSpPr>
          <p:cNvPr id="407" name="Google Shape;407;p35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3</a:t>
            </a:r>
            <a:endParaRPr sz="6000"/>
          </a:p>
        </p:txBody>
      </p:sp>
      <p:sp>
        <p:nvSpPr>
          <p:cNvPr id="408" name="Google Shape;408;p35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4</a:t>
            </a:r>
            <a:endParaRPr sz="6000"/>
          </a:p>
        </p:txBody>
      </p:sp>
      <p:sp>
        <p:nvSpPr>
          <p:cNvPr id="409" name="Google Shape;409;p35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2</a:t>
            </a:r>
            <a:endParaRPr sz="6000"/>
          </a:p>
        </p:txBody>
      </p:sp>
      <p:pic>
        <p:nvPicPr>
          <p:cNvPr id="410" name="Google Shape;410;p35"/>
          <p:cNvPicPr preferRelativeResize="0"/>
          <p:nvPr/>
        </p:nvPicPr>
        <p:blipFill rotWithShape="1">
          <a:blip r:embed="rId3">
            <a:alphaModFix/>
          </a:blip>
          <a:srcRect t="59834" b="12653"/>
          <a:stretch/>
        </p:blipFill>
        <p:spPr>
          <a:xfrm>
            <a:off x="1364025" y="905650"/>
            <a:ext cx="3390950" cy="166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5"/>
          <p:cNvPicPr preferRelativeResize="0"/>
          <p:nvPr/>
        </p:nvPicPr>
        <p:blipFill rotWithShape="1">
          <a:blip r:embed="rId3">
            <a:alphaModFix/>
          </a:blip>
          <a:srcRect t="59834" b="12653"/>
          <a:stretch/>
        </p:blipFill>
        <p:spPr>
          <a:xfrm>
            <a:off x="1358825" y="4358950"/>
            <a:ext cx="3390950" cy="166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 rotWithShape="1">
          <a:blip r:embed="rId3">
            <a:alphaModFix/>
          </a:blip>
          <a:srcRect t="59834" b="12653"/>
          <a:stretch/>
        </p:blipFill>
        <p:spPr>
          <a:xfrm>
            <a:off x="7425575" y="905650"/>
            <a:ext cx="3390950" cy="166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5"/>
          <p:cNvPicPr preferRelativeResize="0"/>
          <p:nvPr/>
        </p:nvPicPr>
        <p:blipFill rotWithShape="1">
          <a:blip r:embed="rId3">
            <a:alphaModFix/>
          </a:blip>
          <a:srcRect t="59834" b="12653"/>
          <a:stretch/>
        </p:blipFill>
        <p:spPr>
          <a:xfrm>
            <a:off x="7448175" y="4358950"/>
            <a:ext cx="3390950" cy="166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19" name="Google Shape;419;p36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20" name="Google Shape;420;p36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21" name="Google Shape;421;p36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22" name="Google Shape;422;p36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/>
              <a:t>Adipose-Derived Stem Cells or ADSC.</a:t>
            </a:r>
            <a:endParaRPr sz="1700" dirty="0"/>
          </a:p>
          <a:p>
            <a:pPr marL="1714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/>
              <a:t>These cells are multipotent.</a:t>
            </a:r>
            <a:endParaRPr sz="1700" dirty="0"/>
          </a:p>
          <a:p>
            <a:pPr marL="1714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/>
              <a:t>Can generate fat, bone, cartilage, and muscle.</a:t>
            </a:r>
            <a:endParaRPr sz="1700" dirty="0"/>
          </a:p>
          <a:p>
            <a:pPr marL="1714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/>
              <a:t>Have immunomodulatory effects, either suppressing or activating immune responses.</a:t>
            </a:r>
            <a:endParaRPr sz="1700" dirty="0"/>
          </a:p>
          <a:p>
            <a:pPr marL="1714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/>
              <a:t>Can be extracted from adipose tissue in the body.</a:t>
            </a:r>
            <a:endParaRPr sz="1700" dirty="0"/>
          </a:p>
          <a:p>
            <a:pPr marL="1714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/>
              <a:t>The most easily accessible.</a:t>
            </a:r>
            <a:endParaRPr sz="1700" dirty="0"/>
          </a:p>
          <a:p>
            <a:pPr marL="1714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dirty="0"/>
              <a:t>Can be autologous or allogenic.</a:t>
            </a:r>
            <a:endParaRPr sz="3500" dirty="0"/>
          </a:p>
        </p:txBody>
      </p:sp>
      <p:sp>
        <p:nvSpPr>
          <p:cNvPr id="423" name="Google Shape;423;p36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Adipose-Derived Stem Cells or ADSC.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These cells are multipotent.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generate fat, bone, cartilage, and muscle.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Have immunomodulatory effects, either suppressing or activating immune responses.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be extracted from adipose tissue in the body.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The most easily accessible.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be autologous or allogenic.</a:t>
            </a:r>
            <a:endParaRPr lang="en-US" sz="3500" dirty="0"/>
          </a:p>
        </p:txBody>
      </p:sp>
      <p:sp>
        <p:nvSpPr>
          <p:cNvPr id="424" name="Google Shape;424;p36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Adipose-Derived Stem Cells or ADSC.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These cells are multipotent.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generate fat, bone, cartilage, and muscle.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Have immunomodulatory effects, either suppressing or activating immune responses.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be extracted from adipose tissue in the body.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The most easily accessible.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be autologous or allogenic.</a:t>
            </a:r>
            <a:endParaRPr lang="en-US" sz="3500" dirty="0"/>
          </a:p>
        </p:txBody>
      </p:sp>
      <p:sp>
        <p:nvSpPr>
          <p:cNvPr id="425" name="Google Shape;425;p36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Adipose-Derived Stem Cells or ADSC.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These cells are multipotent.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generate fat, bone, cartilage, and muscle.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Have immunomodulatory effects, either suppressing or activating immune responses.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be extracted from adipose tissue in the body.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The most easily accessible.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be autologous or allogenic.</a:t>
            </a:r>
            <a:endParaRPr lang="en-US" sz="3500" dirty="0"/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endParaRPr lang="en-US" sz="3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iPSCs</a:t>
            </a:r>
            <a:endParaRPr b="1"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iPSCs</a:t>
            </a:r>
            <a:endParaRPr b="1"/>
          </a:p>
        </p:txBody>
      </p:sp>
      <p:sp>
        <p:nvSpPr>
          <p:cNvPr id="180" name="Google Shape;180;p19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iPSCs</a:t>
            </a:r>
            <a:endParaRPr b="1"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iPSCs</a:t>
            </a:r>
            <a:endParaRPr b="1"/>
          </a:p>
        </p:txBody>
      </p:sp>
      <p:sp>
        <p:nvSpPr>
          <p:cNvPr id="182" name="Google Shape;182;p19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1</a:t>
            </a:r>
            <a:endParaRPr sz="6000"/>
          </a:p>
        </p:txBody>
      </p:sp>
      <p:sp>
        <p:nvSpPr>
          <p:cNvPr id="183" name="Google Shape;183;p19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3</a:t>
            </a:r>
            <a:endParaRPr sz="60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ctr" rtl="0"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endParaRPr sz="6000"/>
          </a:p>
          <a:p>
            <a:pPr marL="457200" lvl="0" indent="-317500" algn="ctr" rtl="0"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endParaRPr sz="3000"/>
          </a:p>
          <a:p>
            <a:pPr marL="457200" lvl="0" indent="-317500" algn="ctr" rtl="0"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6000"/>
              <a:t>4</a:t>
            </a:r>
            <a:endParaRPr sz="6000"/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ctr" rtl="0"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endParaRPr sz="6000"/>
          </a:p>
          <a:p>
            <a:pPr marL="457200" lvl="0" indent="-317500" algn="ctr" rtl="0"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endParaRPr sz="3000"/>
          </a:p>
          <a:p>
            <a:pPr marL="457200" lvl="0" indent="-317500" algn="ctr" rtl="0"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6000"/>
              <a:t>2</a:t>
            </a:r>
            <a:endParaRPr sz="6000"/>
          </a:p>
        </p:txBody>
      </p:sp>
      <p:pic>
        <p:nvPicPr>
          <p:cNvPr id="186" name="Google Shape;186;p19"/>
          <p:cNvPicPr preferRelativeResize="0"/>
          <p:nvPr/>
        </p:nvPicPr>
        <p:blipFill rotWithShape="1">
          <a:blip r:embed="rId3">
            <a:alphaModFix/>
          </a:blip>
          <a:srcRect l="12911" t="20091" r="3196" b="4742"/>
          <a:stretch/>
        </p:blipFill>
        <p:spPr>
          <a:xfrm>
            <a:off x="1652975" y="1128525"/>
            <a:ext cx="2847850" cy="12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 rotWithShape="1">
          <a:blip r:embed="rId3">
            <a:alphaModFix/>
          </a:blip>
          <a:srcRect l="12911" t="20091" r="3196" b="4742"/>
          <a:stretch/>
        </p:blipFill>
        <p:spPr>
          <a:xfrm>
            <a:off x="1652975" y="4616125"/>
            <a:ext cx="2847850" cy="12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 rotWithShape="1">
          <a:blip r:embed="rId3">
            <a:alphaModFix/>
          </a:blip>
          <a:srcRect l="12911" t="20091" r="3196" b="4742"/>
          <a:stretch/>
        </p:blipFill>
        <p:spPr>
          <a:xfrm>
            <a:off x="7719725" y="1128525"/>
            <a:ext cx="2847850" cy="12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 rotWithShape="1">
          <a:blip r:embed="rId3">
            <a:alphaModFix/>
          </a:blip>
          <a:srcRect l="12911" t="20091" r="3196" b="4742"/>
          <a:stretch/>
        </p:blipFill>
        <p:spPr>
          <a:xfrm>
            <a:off x="7719725" y="4616125"/>
            <a:ext cx="2847850" cy="12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31" name="Google Shape;431;p37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32" name="Google Shape;432;p37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33" name="Google Shape;433;p37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34" name="Google Shape;434;p37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5</a:t>
            </a:r>
            <a:endParaRPr sz="6000"/>
          </a:p>
        </p:txBody>
      </p:sp>
      <p:sp>
        <p:nvSpPr>
          <p:cNvPr id="435" name="Google Shape;435;p37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Extra if needed</a:t>
            </a:r>
            <a:endParaRPr/>
          </a:p>
        </p:txBody>
      </p:sp>
      <p:sp>
        <p:nvSpPr>
          <p:cNvPr id="436" name="Google Shape;436;p37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Extra if needed</a:t>
            </a:r>
            <a:endParaRPr/>
          </a:p>
        </p:txBody>
      </p:sp>
      <p:sp>
        <p:nvSpPr>
          <p:cNvPr id="437" name="Google Shape;437;p37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Extra if needed</a:t>
            </a:r>
            <a:endParaRPr/>
          </a:p>
        </p:txBody>
      </p:sp>
      <p:pic>
        <p:nvPicPr>
          <p:cNvPr id="438" name="Google Shape;438;p37"/>
          <p:cNvPicPr preferRelativeResize="0"/>
          <p:nvPr/>
        </p:nvPicPr>
        <p:blipFill rotWithShape="1">
          <a:blip r:embed="rId3">
            <a:alphaModFix/>
          </a:blip>
          <a:srcRect t="59834" b="12653"/>
          <a:stretch/>
        </p:blipFill>
        <p:spPr>
          <a:xfrm>
            <a:off x="1358825" y="4358950"/>
            <a:ext cx="3390950" cy="166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7"/>
          <p:cNvPicPr preferRelativeResize="0"/>
          <p:nvPr/>
        </p:nvPicPr>
        <p:blipFill rotWithShape="1">
          <a:blip r:embed="rId3">
            <a:alphaModFix/>
          </a:blip>
          <a:srcRect t="59834" b="12653"/>
          <a:stretch/>
        </p:blipFill>
        <p:spPr>
          <a:xfrm>
            <a:off x="7448175" y="905650"/>
            <a:ext cx="3390950" cy="166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7"/>
          <p:cNvPicPr preferRelativeResize="0"/>
          <p:nvPr/>
        </p:nvPicPr>
        <p:blipFill rotWithShape="1">
          <a:blip r:embed="rId3">
            <a:alphaModFix/>
          </a:blip>
          <a:srcRect t="59834" b="12653"/>
          <a:stretch/>
        </p:blipFill>
        <p:spPr>
          <a:xfrm>
            <a:off x="1381425" y="905650"/>
            <a:ext cx="3390950" cy="166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7"/>
          <p:cNvPicPr preferRelativeResize="0"/>
          <p:nvPr/>
        </p:nvPicPr>
        <p:blipFill rotWithShape="1">
          <a:blip r:embed="rId3">
            <a:alphaModFix/>
          </a:blip>
          <a:srcRect t="59834" b="12653"/>
          <a:stretch/>
        </p:blipFill>
        <p:spPr>
          <a:xfrm>
            <a:off x="7425575" y="4433425"/>
            <a:ext cx="3390950" cy="166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47" name="Google Shape;447;p38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48" name="Google Shape;448;p38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49" name="Google Shape;449;p38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ADSCs</a:t>
            </a:r>
            <a:endParaRPr/>
          </a:p>
        </p:txBody>
      </p:sp>
      <p:sp>
        <p:nvSpPr>
          <p:cNvPr id="450" name="Google Shape;450;p38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Adipose-Derived Stem Cells or ADSC.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These cells are multipotent.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generate fat, bone, cartilage, and muscle.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Have immunomodulatory effects, either suppressing or activating immune responses.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be extracted from adipose tissue in the body.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The most easily accessible.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be autologous or allogenic.</a:t>
            </a:r>
            <a:endParaRPr lang="en-US" sz="3500" dirty="0"/>
          </a:p>
        </p:txBody>
      </p:sp>
      <p:sp>
        <p:nvSpPr>
          <p:cNvPr id="451" name="Google Shape;451;p38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Adipose-Derived Stem Cells or ADSC.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These cells are multipotent.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generate fat, bone, cartilage, and muscle.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Have immunomodulatory effects, either suppressing or activating immune responses.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be extracted from adipose tissue in the body.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The most easily accessible.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be autologous or allogenic.</a:t>
            </a:r>
            <a:endParaRPr lang="en-US" sz="3500" dirty="0"/>
          </a:p>
        </p:txBody>
      </p:sp>
      <p:sp>
        <p:nvSpPr>
          <p:cNvPr id="452" name="Google Shape;452;p38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Adipose-Derived Stem Cells or ADSC.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These cells are multipotent.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generate fat, bone, cartilage, and muscle.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Have immunomodulatory effects, either suppressing or activating immune responses.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be extracted from adipose tissue in the body.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The most easily accessible.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be autologous or allogenic.</a:t>
            </a:r>
            <a:endParaRPr lang="en-US" sz="3500" dirty="0"/>
          </a:p>
        </p:txBody>
      </p:sp>
      <p:sp>
        <p:nvSpPr>
          <p:cNvPr id="453" name="Google Shape;453;p38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Adipose-Derived Stem Cells or ADSC.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These cells are multipotent.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generate fat, bone, cartilage, and muscle.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Have immunomodulatory effects, either suppressing or activating immune responses.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be extracted from adipose tissue in the body.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The most easily accessible.</a:t>
            </a:r>
          </a:p>
          <a:p>
            <a:pPr marL="171450" lvl="0" indent="-209550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en-US" sz="1700" dirty="0"/>
              <a:t>Can be autologous or allogenic.</a:t>
            </a:r>
            <a:endParaRPr lang="en-US" sz="3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iPSCs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iPSCs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iPSCs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iPSCs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body" idx="1"/>
          </p:nvPr>
        </p:nvSpPr>
        <p:spPr>
          <a:xfrm>
            <a:off x="265899" y="905650"/>
            <a:ext cx="5718211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Induced Pluripotent Stem Cells or iPSCs were discovered by Yamanaka by using a differentiated cell and reverting it back to its embryonic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Extracting them is very easy because you could take any kind of differentiated cell and revert it back to its pluripotent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Yamanaka inserted 4 transcription factors: Oct ¾, Sox2, c-</a:t>
            </a:r>
            <a:r>
              <a:rPr lang="en-US" sz="1400" dirty="0" err="1"/>
              <a:t>Myc</a:t>
            </a:r>
            <a:r>
              <a:rPr lang="en-US" sz="1400" dirty="0"/>
              <a:t>, and Klf4 into a retrovirus. This virus makes reverse transcriptase, enabling the integration of the information into the host genome.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The efficiency of making iPSCs, however, is extremely low.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Can be autologous or allogeneic.</a:t>
            </a:r>
            <a:endParaRPr dirty="0"/>
          </a:p>
        </p:txBody>
      </p:sp>
      <p:sp>
        <p:nvSpPr>
          <p:cNvPr id="227" name="Google Shape;227;p22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73561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Induced Pluripotent Stem Cells or iPSCs were discovered by Yamanaka by using a differentiated cell and reverting it back to its embryonic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Extracting them is very easy because you could take any kind of differentiated cell and revert it back to its pluripotent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Yamanaka inserted 4 transcription factors: Oct ¾, Sox2, c-</a:t>
            </a:r>
            <a:r>
              <a:rPr lang="en-US" sz="1400" dirty="0" err="1"/>
              <a:t>Myc</a:t>
            </a:r>
            <a:r>
              <a:rPr lang="en-US" sz="1400" dirty="0"/>
              <a:t>, and Klf4 into a retrovirus. This virus makes reverse transcriptase, enabling the integration of the information into the host genome.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The efficiency of making iPSCs, however, is extremely low.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Can be autologous or allogeneic.</a:t>
            </a:r>
            <a:endParaRPr dirty="0"/>
          </a:p>
        </p:txBody>
      </p:sp>
      <p:sp>
        <p:nvSpPr>
          <p:cNvPr id="228" name="Google Shape;228;p22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87072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Induced Pluripotent Stem Cells or iPSCs were discovered by Yamanaka by using a differentiated cell and reverting it back to its embryonic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Extracting them is very easy because you could take any kind of differentiated cell and revert it back to its pluripotent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Yamanaka inserted 4 transcription factors: Oct ¾, Sox2, c-</a:t>
            </a:r>
            <a:r>
              <a:rPr lang="en-US" sz="1400" dirty="0" err="1"/>
              <a:t>Myc</a:t>
            </a:r>
            <a:r>
              <a:rPr lang="en-US" sz="1400" dirty="0"/>
              <a:t>, and Klf4 into a retrovirus. This virus makes reverse transcriptase, enabling the integration of the information into the host genome.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The efficiency of making iPSCs, however, is extremely low.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Can be autologous or allogeneic.</a:t>
            </a:r>
            <a:endParaRPr dirty="0"/>
          </a:p>
        </p:txBody>
      </p:sp>
      <p:sp>
        <p:nvSpPr>
          <p:cNvPr id="229" name="Google Shape;229;p22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704472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Induced Pluripotent Stem Cells or iPSCs were discovered by Yamanaka by using a differentiated cell and reverting it back to its embryonic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Extracting them is very easy because you could take any kind of differentiated cell and revert it back to its pluripotent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Yamanaka inserted 4 transcription factors: Oct ¾, Sox2, c-</a:t>
            </a:r>
            <a:r>
              <a:rPr lang="en-US" sz="1400" dirty="0" err="1"/>
              <a:t>Myc</a:t>
            </a:r>
            <a:r>
              <a:rPr lang="en-US" sz="1400" dirty="0"/>
              <a:t>, and Klf4 into a retrovirus. This virus makes reverse transcriptase, enabling the integration of the information into the host genome.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The efficiency of making iPSCs, however, is extremely low.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Can be autologous or allogeneic.</a:t>
            </a: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iPSCs</a:t>
            </a:r>
            <a:endParaRPr b="1"/>
          </a:p>
        </p:txBody>
      </p:sp>
      <p:sp>
        <p:nvSpPr>
          <p:cNvPr id="207" name="Google Shape;207;p21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iPSCs</a:t>
            </a:r>
            <a:endParaRPr b="1"/>
          </a:p>
        </p:txBody>
      </p:sp>
      <p:sp>
        <p:nvSpPr>
          <p:cNvPr id="208" name="Google Shape;208;p21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iPSCs</a:t>
            </a:r>
            <a:endParaRPr b="1"/>
          </a:p>
        </p:txBody>
      </p:sp>
      <p:sp>
        <p:nvSpPr>
          <p:cNvPr id="209" name="Google Shape;209;p21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iPSCs</a:t>
            </a:r>
            <a:endParaRPr b="1"/>
          </a:p>
        </p:txBody>
      </p:sp>
      <p:sp>
        <p:nvSpPr>
          <p:cNvPr id="210" name="Google Shape;210;p21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5</a:t>
            </a:r>
            <a:endParaRPr sz="6000"/>
          </a:p>
        </p:txBody>
      </p:sp>
      <p:sp>
        <p:nvSpPr>
          <p:cNvPr id="211" name="Google Shape;211;p21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Extra if needed</a:t>
            </a:r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Extra if needed</a:t>
            </a:r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Extra if needed</a:t>
            </a:r>
            <a:endParaRPr sz="3200"/>
          </a:p>
        </p:txBody>
      </p:sp>
      <p:pic>
        <p:nvPicPr>
          <p:cNvPr id="214" name="Google Shape;214;p21"/>
          <p:cNvPicPr preferRelativeResize="0"/>
          <p:nvPr/>
        </p:nvPicPr>
        <p:blipFill rotWithShape="1">
          <a:blip r:embed="rId3">
            <a:alphaModFix/>
          </a:blip>
          <a:srcRect l="12911" t="20091" r="3196" b="4742"/>
          <a:stretch/>
        </p:blipFill>
        <p:spPr>
          <a:xfrm>
            <a:off x="7697125" y="4620400"/>
            <a:ext cx="2847850" cy="12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3">
            <a:alphaModFix/>
          </a:blip>
          <a:srcRect l="12911" t="20091" r="3196" b="4742"/>
          <a:stretch/>
        </p:blipFill>
        <p:spPr>
          <a:xfrm>
            <a:off x="1652975" y="4620400"/>
            <a:ext cx="2847850" cy="12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3">
            <a:alphaModFix/>
          </a:blip>
          <a:srcRect l="12911" t="20091" r="3196" b="4742"/>
          <a:stretch/>
        </p:blipFill>
        <p:spPr>
          <a:xfrm>
            <a:off x="7719725" y="1145700"/>
            <a:ext cx="2847850" cy="12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3">
            <a:alphaModFix/>
          </a:blip>
          <a:srcRect l="12911" t="20091" r="3196" b="4742"/>
          <a:stretch/>
        </p:blipFill>
        <p:spPr>
          <a:xfrm>
            <a:off x="1635575" y="1145700"/>
            <a:ext cx="2847850" cy="12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iPSCs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iPSCs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iPSCs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iPSCs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body" idx="1"/>
          </p:nvPr>
        </p:nvSpPr>
        <p:spPr>
          <a:xfrm>
            <a:off x="265899" y="905650"/>
            <a:ext cx="5718211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Induced Pluripotent Stem Cells or iPSCs were discovered by Yamanaka by using a differentiated cell and reverting it back to its embryonic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Extracting them is very easy because you could take any kind of differentiated cell and revert it back to its pluripotent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Yamanaka inserted 4 transcription factors: Oct ¾, Sox2, c-</a:t>
            </a:r>
            <a:r>
              <a:rPr lang="en-US" sz="1400" dirty="0" err="1"/>
              <a:t>Myc</a:t>
            </a:r>
            <a:r>
              <a:rPr lang="en-US" sz="1400" dirty="0"/>
              <a:t>, and Klf4 into a retrovirus. This virus makes reverse transcriptase, enabling the integration of the information into the host genome.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The efficiency of making iPSCs, however, is extremely low.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Can be autologous or allogeneic.</a:t>
            </a:r>
            <a:endParaRPr dirty="0"/>
          </a:p>
        </p:txBody>
      </p:sp>
      <p:sp>
        <p:nvSpPr>
          <p:cNvPr id="227" name="Google Shape;227;p22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73561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Induced Pluripotent Stem Cells or iPSCs were discovered by Yamanaka by using a differentiated cell and reverting it back to its embryonic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Extracting them is very easy because you could take any kind of differentiated cell and revert it back to its pluripotent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Yamanaka inserted 4 transcription factors: Oct ¾, Sox2, c-</a:t>
            </a:r>
            <a:r>
              <a:rPr lang="en-US" sz="1400" dirty="0" err="1"/>
              <a:t>Myc</a:t>
            </a:r>
            <a:r>
              <a:rPr lang="en-US" sz="1400" dirty="0"/>
              <a:t>, and Klf4 into a retrovirus. This virus makes reverse transcriptase, enabling the integration of the information into the host genome.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The efficiency of making iPSCs, however, is extremely low.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Can be autologous or allogeneic.</a:t>
            </a:r>
            <a:endParaRPr dirty="0"/>
          </a:p>
        </p:txBody>
      </p:sp>
      <p:sp>
        <p:nvSpPr>
          <p:cNvPr id="228" name="Google Shape;228;p22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87072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Induced Pluripotent Stem Cells or iPSCs were discovered by Yamanaka by using a differentiated cell and reverting it back to its embryonic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Extracting them is very easy because you could take any kind of differentiated cell and revert it back to its pluripotent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Yamanaka inserted 4 transcription factors: Oct ¾, Sox2, c-</a:t>
            </a:r>
            <a:r>
              <a:rPr lang="en-US" sz="1400" dirty="0" err="1"/>
              <a:t>Myc</a:t>
            </a:r>
            <a:r>
              <a:rPr lang="en-US" sz="1400" dirty="0"/>
              <a:t>, and Klf4 into a retrovirus. This virus makes reverse transcriptase, enabling the integration of the information into the host genome.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The efficiency of making iPSCs, however, is extremely low.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Can be autologous or allogeneic.</a:t>
            </a:r>
            <a:endParaRPr dirty="0"/>
          </a:p>
        </p:txBody>
      </p:sp>
      <p:sp>
        <p:nvSpPr>
          <p:cNvPr id="229" name="Google Shape;229;p22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704472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Induced Pluripotent Stem Cells or iPSCs were discovered by Yamanaka by using a differentiated cell and reverting it back to its embryonic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Extracting them is very easy because you could take any kind of differentiated cell and revert it back to its pluripotent state. 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Yamanaka inserted 4 transcription factors: Oct ¾, Sox2, c-</a:t>
            </a:r>
            <a:r>
              <a:rPr lang="en-US" sz="1400" dirty="0" err="1"/>
              <a:t>Myc</a:t>
            </a:r>
            <a:r>
              <a:rPr lang="en-US" sz="1400" dirty="0"/>
              <a:t>, and Klf4 into a retrovirus. This virus makes reverse transcriptase, enabling the integration of the information into the host genome.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The efficiency of making iPSCs, however, is extremely low.</a:t>
            </a:r>
            <a:endParaRPr sz="1400" dirty="0">
              <a:solidFill>
                <a:schemeClr val="lt1"/>
              </a:solidFill>
            </a:endParaRPr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∙"/>
            </a:pPr>
            <a:r>
              <a:rPr lang="en-US" sz="1400" dirty="0"/>
              <a:t>Can be autologous or allogeneic.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14209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ESCs</a:t>
            </a:r>
            <a:endParaRPr b="1"/>
          </a:p>
        </p:txBody>
      </p:sp>
      <p:sp>
        <p:nvSpPr>
          <p:cNvPr id="235" name="Google Shape;235;p23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ESCs</a:t>
            </a:r>
            <a:endParaRPr b="1"/>
          </a:p>
        </p:txBody>
      </p:sp>
      <p:sp>
        <p:nvSpPr>
          <p:cNvPr id="236" name="Google Shape;236;p23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ESCs</a:t>
            </a:r>
            <a:endParaRPr b="1"/>
          </a:p>
        </p:txBody>
      </p:sp>
      <p:sp>
        <p:nvSpPr>
          <p:cNvPr id="237" name="Google Shape;237;p23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ESCs</a:t>
            </a:r>
            <a:endParaRPr b="1"/>
          </a:p>
        </p:txBody>
      </p:sp>
      <p:sp>
        <p:nvSpPr>
          <p:cNvPr id="238" name="Google Shape;238;p23"/>
          <p:cNvSpPr txBox="1">
            <a:spLocks noGrp="1"/>
          </p:cNvSpPr>
          <p:nvPr>
            <p:ph type="body" idx="1"/>
          </p:nvPr>
        </p:nvSpPr>
        <p:spPr>
          <a:xfrm>
            <a:off x="2433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1</a:t>
            </a:r>
            <a:endParaRPr sz="6000"/>
          </a:p>
        </p:txBody>
      </p:sp>
      <p:sp>
        <p:nvSpPr>
          <p:cNvPr id="239" name="Google Shape;239;p23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3</a:t>
            </a:r>
            <a:endParaRPr sz="6000"/>
          </a:p>
        </p:txBody>
      </p:sp>
      <p:sp>
        <p:nvSpPr>
          <p:cNvPr id="240" name="Google Shape;240;p23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4</a:t>
            </a:r>
            <a:endParaRPr sz="6000"/>
          </a:p>
        </p:txBody>
      </p:sp>
      <p:sp>
        <p:nvSpPr>
          <p:cNvPr id="241" name="Google Shape;241;p23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2</a:t>
            </a:r>
            <a:endParaRPr sz="6000"/>
          </a:p>
        </p:txBody>
      </p:sp>
      <p:pic>
        <p:nvPicPr>
          <p:cNvPr id="242" name="Google Shape;242;p23"/>
          <p:cNvPicPr preferRelativeResize="0"/>
          <p:nvPr/>
        </p:nvPicPr>
        <p:blipFill rotWithShape="1">
          <a:blip r:embed="rId3">
            <a:alphaModFix/>
          </a:blip>
          <a:srcRect l="1734" r="3478" b="507"/>
          <a:stretch/>
        </p:blipFill>
        <p:spPr>
          <a:xfrm rot="5400000">
            <a:off x="2573725" y="279575"/>
            <a:ext cx="1165850" cy="29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3">
            <a:alphaModFix/>
          </a:blip>
          <a:srcRect l="1734" r="3478" b="507"/>
          <a:stretch/>
        </p:blipFill>
        <p:spPr>
          <a:xfrm rot="5400000">
            <a:off x="2476575" y="3804550"/>
            <a:ext cx="1165850" cy="29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3">
            <a:alphaModFix/>
          </a:blip>
          <a:srcRect l="1734" r="3478" b="507"/>
          <a:stretch/>
        </p:blipFill>
        <p:spPr>
          <a:xfrm rot="5400000">
            <a:off x="8560750" y="3804550"/>
            <a:ext cx="1165850" cy="29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3">
            <a:alphaModFix/>
          </a:blip>
          <a:srcRect l="1734" r="3478" b="507"/>
          <a:stretch/>
        </p:blipFill>
        <p:spPr>
          <a:xfrm rot="5400000">
            <a:off x="8560737" y="279575"/>
            <a:ext cx="1165850" cy="291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ESCs</a:t>
            </a:r>
            <a:endParaRPr/>
          </a:p>
        </p:txBody>
      </p:sp>
      <p:sp>
        <p:nvSpPr>
          <p:cNvPr id="251" name="Google Shape;251;p24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ESCs</a:t>
            </a:r>
            <a:endParaRPr/>
          </a:p>
        </p:txBody>
      </p:sp>
      <p:sp>
        <p:nvSpPr>
          <p:cNvPr id="252" name="Google Shape;252;p24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ESCs</a:t>
            </a:r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ESCs</a:t>
            </a:r>
            <a:endParaRPr/>
          </a:p>
        </p:txBody>
      </p:sp>
      <p:sp>
        <p:nvSpPr>
          <p:cNvPr id="254" name="Google Shape;254;p24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Embryonic Stem Cells or ESCs can be derived from the inner cell mass (ICM) of the blastocyst stage embryo.</a:t>
            </a:r>
            <a:endParaRPr sz="1600" dirty="0"/>
          </a:p>
          <a:p>
            <a:pPr marL="1714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These cells are pluripotent.</a:t>
            </a:r>
            <a:endParaRPr sz="1600" dirty="0"/>
          </a:p>
          <a:p>
            <a:pPr marL="1714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In extracting them, one must inject a needle into the blastocyst to suck up the cells. However, the embryo dies in the process.</a:t>
            </a:r>
            <a:endParaRPr sz="1600" dirty="0"/>
          </a:p>
          <a:p>
            <a:pPr marL="1714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These stem cells are hard to obtain due to ethical issues.</a:t>
            </a:r>
            <a:endParaRPr sz="1600" dirty="0"/>
          </a:p>
          <a:p>
            <a:pPr marL="1714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Can only be allogeneic.</a:t>
            </a:r>
            <a:endParaRPr sz="3400" dirty="0"/>
          </a:p>
        </p:txBody>
      </p:sp>
      <p:sp>
        <p:nvSpPr>
          <p:cNvPr id="255" name="Google Shape;255;p24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Embryonic Stem Cells or ESCs can be derived from the inner cell mass (ICM) of the blastocyst stage embryo.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These cells are pluripotent.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In extracting them, one must inject a needle into the blastocyst to suck up the cells. However, the embryo dies in the process.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These stem cells are hard to obtain due to ethical issues.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Can only be allogeneic.</a:t>
            </a:r>
            <a:endParaRPr lang="en-US" sz="3400" dirty="0"/>
          </a:p>
        </p:txBody>
      </p:sp>
      <p:sp>
        <p:nvSpPr>
          <p:cNvPr id="256" name="Google Shape;256;p24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Embryonic Stem Cells or ESCs can be derived from the inner cell mass (ICM) of the blastocyst stage embryo.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These cells are pluripotent.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In extracting them, one must inject a needle into the blastocyst to suck up the cells. However, the embryo dies in the process.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These stem cells are hard to obtain due to ethical issues.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Can only be allogeneic.</a:t>
            </a:r>
            <a:endParaRPr lang="en-US" sz="3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257" name="Google Shape;257;p24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Embryonic Stem Cells or ESCs can be derived from the inner cell mass (ICM) of the blastocyst stage embryo.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These cells are pluripotent.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In extracting them, one must inject a needle into the blastocyst to suck up the cells. However, the embryo dies in the process.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These stem cells are hard to obtain due to ethical issues.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Can only be allogeneic.</a:t>
            </a:r>
            <a:endParaRPr lang="en-US" sz="3400" dirty="0"/>
          </a:p>
          <a:p>
            <a:pPr marL="1714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ESCs</a:t>
            </a:r>
            <a:endParaRPr b="1"/>
          </a:p>
        </p:txBody>
      </p:sp>
      <p:sp>
        <p:nvSpPr>
          <p:cNvPr id="263" name="Google Shape;263;p25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ESCs</a:t>
            </a:r>
            <a:endParaRPr b="1"/>
          </a:p>
        </p:txBody>
      </p:sp>
      <p:sp>
        <p:nvSpPr>
          <p:cNvPr id="264" name="Google Shape;264;p25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ESCs</a:t>
            </a:r>
            <a:endParaRPr b="1"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ESCs</a:t>
            </a:r>
            <a:endParaRPr b="1"/>
          </a:p>
        </p:txBody>
      </p:sp>
      <p:sp>
        <p:nvSpPr>
          <p:cNvPr id="266" name="Google Shape;266;p25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5</a:t>
            </a:r>
            <a:endParaRPr sz="6000"/>
          </a:p>
        </p:txBody>
      </p:sp>
      <p:sp>
        <p:nvSpPr>
          <p:cNvPr id="267" name="Google Shape;267;p25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Extra if needed</a:t>
            </a:r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Extra if needed</a:t>
            </a:r>
            <a:endParaRPr/>
          </a:p>
        </p:txBody>
      </p:sp>
      <p:sp>
        <p:nvSpPr>
          <p:cNvPr id="269" name="Google Shape;269;p25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Extra if needed</a:t>
            </a:r>
            <a:endParaRPr/>
          </a:p>
        </p:txBody>
      </p:sp>
      <p:pic>
        <p:nvPicPr>
          <p:cNvPr id="270" name="Google Shape;270;p25"/>
          <p:cNvPicPr preferRelativeResize="0"/>
          <p:nvPr/>
        </p:nvPicPr>
        <p:blipFill rotWithShape="1">
          <a:blip r:embed="rId3">
            <a:alphaModFix/>
          </a:blip>
          <a:srcRect l="1734" r="3478" b="507"/>
          <a:stretch/>
        </p:blipFill>
        <p:spPr>
          <a:xfrm rot="5400000">
            <a:off x="8555525" y="214100"/>
            <a:ext cx="1165850" cy="29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5"/>
          <p:cNvPicPr preferRelativeResize="0"/>
          <p:nvPr/>
        </p:nvPicPr>
        <p:blipFill rotWithShape="1">
          <a:blip r:embed="rId3">
            <a:alphaModFix/>
          </a:blip>
          <a:srcRect l="1734" r="3478" b="507"/>
          <a:stretch/>
        </p:blipFill>
        <p:spPr>
          <a:xfrm rot="5400000">
            <a:off x="8538125" y="3806450"/>
            <a:ext cx="1165850" cy="29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5"/>
          <p:cNvPicPr preferRelativeResize="0"/>
          <p:nvPr/>
        </p:nvPicPr>
        <p:blipFill rotWithShape="1">
          <a:blip r:embed="rId3">
            <a:alphaModFix/>
          </a:blip>
          <a:srcRect l="1734" r="3478" b="507"/>
          <a:stretch/>
        </p:blipFill>
        <p:spPr>
          <a:xfrm rot="5400000">
            <a:off x="2493975" y="3806450"/>
            <a:ext cx="1165850" cy="29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5"/>
          <p:cNvPicPr preferRelativeResize="0"/>
          <p:nvPr/>
        </p:nvPicPr>
        <p:blipFill rotWithShape="1">
          <a:blip r:embed="rId3">
            <a:alphaModFix/>
          </a:blip>
          <a:srcRect l="1734" r="3478" b="507"/>
          <a:stretch/>
        </p:blipFill>
        <p:spPr>
          <a:xfrm rot="5400000">
            <a:off x="2471375" y="214100"/>
            <a:ext cx="1165850" cy="291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>
            <a:spLocks noGrp="1"/>
          </p:cNvSpPr>
          <p:nvPr>
            <p:ph type="title"/>
          </p:nvPr>
        </p:nvSpPr>
        <p:spPr>
          <a:xfrm>
            <a:off x="40155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ESCs</a:t>
            </a:r>
            <a:endParaRPr/>
          </a:p>
        </p:txBody>
      </p:sp>
      <p:sp>
        <p:nvSpPr>
          <p:cNvPr id="279" name="Google Shape;279;p26"/>
          <p:cNvSpPr txBox="1">
            <a:spLocks noGrp="1"/>
          </p:cNvSpPr>
          <p:nvPr>
            <p:ph type="title" idx="2"/>
          </p:nvPr>
        </p:nvSpPr>
        <p:spPr>
          <a:xfrm>
            <a:off x="40675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ESCs</a:t>
            </a:r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title" idx="3"/>
          </p:nvPr>
        </p:nvSpPr>
        <p:spPr>
          <a:xfrm>
            <a:off x="6490900" y="272600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ESCs</a:t>
            </a:r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title" idx="4"/>
          </p:nvPr>
        </p:nvSpPr>
        <p:spPr>
          <a:xfrm>
            <a:off x="6485700" y="3756025"/>
            <a:ext cx="5305500" cy="7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ESCs</a:t>
            </a:r>
            <a:endParaRPr/>
          </a:p>
        </p:txBody>
      </p:sp>
      <p:sp>
        <p:nvSpPr>
          <p:cNvPr id="282" name="Google Shape;282;p26"/>
          <p:cNvSpPr txBox="1">
            <a:spLocks noGrp="1"/>
          </p:cNvSpPr>
          <p:nvPr>
            <p:ph type="body" idx="1"/>
          </p:nvPr>
        </p:nvSpPr>
        <p:spPr>
          <a:xfrm>
            <a:off x="26590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Embryonic Stem Cells or ESCs can be derived from the inner cell mass (ICM) of the blastocyst stage embryo.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These cells are pluripotent.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In extracting them, one must inject a needle into the blastocyst to suck up the cells. However, the embryo dies in the process.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These stem cells are hard to obtain due to ethical issues.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Can only be allogeneic.</a:t>
            </a:r>
            <a:endParaRPr lang="en-US" sz="3400" dirty="0"/>
          </a:p>
        </p:txBody>
      </p:sp>
      <p:sp>
        <p:nvSpPr>
          <p:cNvPr id="283" name="Google Shape;283;p26"/>
          <p:cNvSpPr txBox="1">
            <a:spLocks noGrp="1"/>
          </p:cNvSpPr>
          <p:nvPr>
            <p:ph type="body" idx="5"/>
          </p:nvPr>
        </p:nvSpPr>
        <p:spPr>
          <a:xfrm>
            <a:off x="24850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Embryonic Stem Cells or ESCs can be derived from the inner cell mass (ICM) of the blastocyst stage embryo.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These cells are pluripotent.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In extracting them, one must inject a needle into the blastocyst to suck up the cells. However, the embryo dies in the process.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These stem cells are hard to obtain due to ethical issues.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Can only be allogeneic.</a:t>
            </a:r>
            <a:endParaRPr lang="en-US" sz="3400" dirty="0"/>
          </a:p>
        </p:txBody>
      </p:sp>
      <p:sp>
        <p:nvSpPr>
          <p:cNvPr id="284" name="Google Shape;284;p26"/>
          <p:cNvSpPr txBox="1">
            <a:spLocks noGrp="1"/>
          </p:cNvSpPr>
          <p:nvPr>
            <p:ph type="body" idx="6"/>
          </p:nvPr>
        </p:nvSpPr>
        <p:spPr>
          <a:xfrm>
            <a:off x="6327450" y="43589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Embryonic Stem Cells or ESCs can be derived from the inner cell mass (ICM) of the blastocyst stage embryo.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These cells are pluripotent.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In extracting them, one must inject a needle into the blastocyst to suck up the cells. However, the embryo dies in the process.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These stem cells are hard to obtain due to ethical issues.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Can only be allogeneic.</a:t>
            </a:r>
            <a:endParaRPr lang="en-US" sz="3400" dirty="0"/>
          </a:p>
        </p:txBody>
      </p:sp>
      <p:sp>
        <p:nvSpPr>
          <p:cNvPr id="285" name="Google Shape;285;p26"/>
          <p:cNvSpPr txBox="1">
            <a:spLocks noGrp="1"/>
          </p:cNvSpPr>
          <p:nvPr>
            <p:ph type="body" idx="7"/>
          </p:nvPr>
        </p:nvSpPr>
        <p:spPr>
          <a:xfrm>
            <a:off x="6310050" y="905650"/>
            <a:ext cx="5622000" cy="22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Embryonic Stem Cells or ESCs can be derived from the inner cell mass (ICM) of the blastocyst stage embryo.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These cells are pluripotent.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In extracting them, one must inject a needle into the blastocyst to suck up the cells. However, the embryo dies in the process.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These stem cells are hard to obtain due to ethical issues.</a:t>
            </a:r>
          </a:p>
          <a:p>
            <a:pPr marL="171450" lvl="0" indent="-21590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dirty="0"/>
              <a:t>Can only be allogeneic.</a:t>
            </a:r>
            <a:endParaRPr lang="en-US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3255</Words>
  <Application>Microsoft Office PowerPoint</Application>
  <PresentationFormat>Widescreen</PresentationFormat>
  <Paragraphs>463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Monotype Corsiva</vt:lpstr>
      <vt:lpstr>Noto Sans Symbols</vt:lpstr>
      <vt:lpstr>Palatino Linotype</vt:lpstr>
      <vt:lpstr>Office Theme</vt:lpstr>
      <vt:lpstr>Custom Design</vt:lpstr>
      <vt:lpstr>Can Stem Cells Bring Magic to Medicine?</vt:lpstr>
      <vt:lpstr>iPSCs</vt:lpstr>
      <vt:lpstr>iPSCs </vt:lpstr>
      <vt:lpstr>iPSCs</vt:lpstr>
      <vt:lpstr>iPSCs </vt:lpstr>
      <vt:lpstr>ESCs</vt:lpstr>
      <vt:lpstr>ESCs</vt:lpstr>
      <vt:lpstr>ESCs</vt:lpstr>
      <vt:lpstr>ESCs</vt:lpstr>
      <vt:lpstr>HSCs</vt:lpstr>
      <vt:lpstr>HSCs</vt:lpstr>
      <vt:lpstr>HSCs</vt:lpstr>
      <vt:lpstr>HSCs</vt:lpstr>
      <vt:lpstr>MSCs</vt:lpstr>
      <vt:lpstr>MSCs</vt:lpstr>
      <vt:lpstr>MSCs</vt:lpstr>
      <vt:lpstr>MSCs</vt:lpstr>
      <vt:lpstr>ADSCs</vt:lpstr>
      <vt:lpstr>ADSCs</vt:lpstr>
      <vt:lpstr>ADSCs</vt:lpstr>
      <vt:lpstr>ADSCs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iPSCs</dc:title>
  <cp:lastModifiedBy>Ky Herreid</cp:lastModifiedBy>
  <cp:revision>8</cp:revision>
  <dcterms:modified xsi:type="dcterms:W3CDTF">2023-01-19T22:27:30Z</dcterms:modified>
</cp:coreProperties>
</file>