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00"/>
    <a:srgbClr val="CCCC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4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375D0-9F2A-4219-B3F2-709DE189E0A7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7C2B2-B27E-46EE-B724-76E97B10C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9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Licensed image © Wally </a:t>
            </a:r>
            <a:r>
              <a:rPr lang="en-US" dirty="0" err="1" smtClean="0"/>
              <a:t>Stemberger</a:t>
            </a:r>
            <a:r>
              <a:rPr lang="en-US" dirty="0" smtClean="0"/>
              <a:t> | </a:t>
            </a:r>
            <a:r>
              <a:rPr lang="en-US" dirty="0" err="1" smtClean="0"/>
              <a:t>Dreamstime</a:t>
            </a:r>
            <a:r>
              <a:rPr lang="en-US" smtClean="0"/>
              <a:t>, ID 754910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7C2B2-B27E-46EE-B724-76E97B10C2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03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Wiese-</a:t>
            </a:r>
            <a:r>
              <a:rPr lang="en-US" dirty="0" err="1" smtClean="0"/>
              <a:t>Bjornstal</a:t>
            </a:r>
            <a:r>
              <a:rPr lang="en-US" dirty="0" smtClean="0"/>
              <a:t>, D.M. 2010. Psychology and </a:t>
            </a:r>
            <a:r>
              <a:rPr lang="en-US" dirty="0" err="1" smtClean="0"/>
              <a:t>socioculture</a:t>
            </a:r>
            <a:r>
              <a:rPr lang="en-US" dirty="0" smtClean="0"/>
              <a:t> affect injury risk, response, and recovery in high-intensity athletes: A consensus statement. </a:t>
            </a:r>
            <a:r>
              <a:rPr lang="en-US" i="1" dirty="0" smtClean="0"/>
              <a:t>Scandinavian Journal of Medicine and Science in Sports </a:t>
            </a:r>
            <a:r>
              <a:rPr lang="en-US" dirty="0" smtClean="0"/>
              <a:t>20(2): 103–111. </a:t>
            </a:r>
            <a:r>
              <a:rPr lang="en-US" dirty="0" err="1" smtClean="0"/>
              <a:t>doi</a:t>
            </a:r>
            <a:r>
              <a:rPr lang="en-US" dirty="0" smtClean="0"/>
              <a:t>: 10.1111/j.1600-0838.2010.01195.x.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7C2B2-B27E-46EE-B724-76E97B10C2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87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30000" dirty="0" smtClean="0"/>
              <a:t>Taylor, J., &amp; B.C. Ogilvie. 1994. A conceptual model of adaptation to retirement among athletes</a:t>
            </a:r>
            <a:r>
              <a:rPr lang="en-US" sz="1200" i="1" baseline="30000" dirty="0" smtClean="0"/>
              <a:t>. Journal of Applied Sport Psychology  </a:t>
            </a:r>
            <a:r>
              <a:rPr lang="en-US" sz="1200" baseline="30000" dirty="0" smtClean="0"/>
              <a:t>6: 1–20.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7C2B2-B27E-46EE-B724-76E97B10C2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45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C467-6C5C-410F-A91A-0E1CAB6EFAB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65AA-21C3-4E6F-AA42-86A2C0FA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4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C467-6C5C-410F-A91A-0E1CAB6EFAB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65AA-21C3-4E6F-AA42-86A2C0FA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7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C467-6C5C-410F-A91A-0E1CAB6EFAB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65AA-21C3-4E6F-AA42-86A2C0FA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C467-6C5C-410F-A91A-0E1CAB6EFAB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65AA-21C3-4E6F-AA42-86A2C0FA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5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C467-6C5C-410F-A91A-0E1CAB6EFAB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65AA-21C3-4E6F-AA42-86A2C0FA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0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C467-6C5C-410F-A91A-0E1CAB6EFAB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65AA-21C3-4E6F-AA42-86A2C0FA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7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C467-6C5C-410F-A91A-0E1CAB6EFAB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65AA-21C3-4E6F-AA42-86A2C0FA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2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C467-6C5C-410F-A91A-0E1CAB6EFAB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65AA-21C3-4E6F-AA42-86A2C0FA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5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C467-6C5C-410F-A91A-0E1CAB6EFAB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65AA-21C3-4E6F-AA42-86A2C0FA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2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C467-6C5C-410F-A91A-0E1CAB6EFAB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65AA-21C3-4E6F-AA42-86A2C0FA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5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C467-6C5C-410F-A91A-0E1CAB6EFAB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B65AA-21C3-4E6F-AA42-86A2C0FA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7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1C467-6C5C-410F-A91A-0E1CAB6EFAB4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B65AA-21C3-4E6F-AA42-86A2C0FAC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5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801742"/>
            <a:ext cx="9144000" cy="50562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7499" y="762000"/>
            <a:ext cx="47081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i="1" dirty="0" smtClean="0">
                <a:solidFill>
                  <a:schemeClr val="bg1"/>
                </a:solidFill>
                <a:latin typeface="Calibri" pitchFamily="34" charset="0"/>
              </a:rPr>
              <a:t>Slides to </a:t>
            </a:r>
            <a:r>
              <a:rPr lang="en-US" altLang="en-US" sz="2400" i="1" dirty="0">
                <a:solidFill>
                  <a:schemeClr val="bg1"/>
                </a:solidFill>
                <a:latin typeface="Calibri" pitchFamily="34" charset="0"/>
              </a:rPr>
              <a:t>Accompany the Case Study: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600200"/>
            <a:ext cx="77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aseline="30000" dirty="0">
                <a:solidFill>
                  <a:schemeClr val="bg1"/>
                </a:solidFill>
                <a:latin typeface="+mj-lt"/>
              </a:rPr>
              <a:t>I Almost Missed </a:t>
            </a:r>
            <a:r>
              <a:rPr lang="en-US" sz="6000" baseline="30000" dirty="0" smtClean="0">
                <a:solidFill>
                  <a:schemeClr val="bg1"/>
                </a:solidFill>
                <a:latin typeface="+mj-lt"/>
              </a:rPr>
              <a:t>the Marathon </a:t>
            </a:r>
            <a:endParaRPr lang="en-US" sz="6000" baseline="30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5892" y="4114800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aseline="30000" dirty="0">
                <a:solidFill>
                  <a:schemeClr val="bg1"/>
                </a:solidFill>
                <a:latin typeface="Monotype Corsiva" panose="03010101010201010101" pitchFamily="66" charset="0"/>
              </a:rPr>
              <a:t>by </a:t>
            </a:r>
          </a:p>
          <a:p>
            <a:r>
              <a:rPr lang="en-US" sz="2000" baseline="30000" dirty="0">
                <a:solidFill>
                  <a:schemeClr val="bg1"/>
                </a:solidFill>
                <a:latin typeface="+mj-lt"/>
              </a:rPr>
              <a:t>Andrew T. Johnson and Anna M. </a:t>
            </a:r>
            <a:r>
              <a:rPr lang="en-US" sz="2000" baseline="30000" dirty="0" err="1">
                <a:solidFill>
                  <a:schemeClr val="bg1"/>
                </a:solidFill>
                <a:latin typeface="+mj-lt"/>
              </a:rPr>
              <a:t>Jähn</a:t>
            </a:r>
            <a:r>
              <a:rPr lang="en-US" sz="2000" baseline="30000" dirty="0">
                <a:solidFill>
                  <a:schemeClr val="bg1"/>
                </a:solidFill>
                <a:latin typeface="+mj-lt"/>
              </a:rPr>
              <a:t/>
            </a:r>
            <a:br>
              <a:rPr lang="en-US" sz="2000" baseline="30000" dirty="0">
                <a:solidFill>
                  <a:schemeClr val="bg1"/>
                </a:solidFill>
                <a:latin typeface="+mj-lt"/>
              </a:rPr>
            </a:br>
            <a:r>
              <a:rPr lang="en-US" sz="2000" baseline="30000" dirty="0">
                <a:solidFill>
                  <a:schemeClr val="bg1"/>
                </a:solidFill>
                <a:latin typeface="+mj-lt"/>
              </a:rPr>
              <a:t>Department of Psychology and </a:t>
            </a:r>
            <a:r>
              <a:rPr lang="en-US" baseline="30000" dirty="0">
                <a:solidFill>
                  <a:schemeClr val="bg1"/>
                </a:solidFill>
              </a:rPr>
              <a:t>Sociology</a:t>
            </a:r>
            <a:br>
              <a:rPr lang="en-US" baseline="30000" dirty="0">
                <a:solidFill>
                  <a:schemeClr val="bg1"/>
                </a:solidFill>
              </a:rPr>
            </a:br>
            <a:r>
              <a:rPr lang="en-US" baseline="30000" dirty="0">
                <a:solidFill>
                  <a:schemeClr val="bg1"/>
                </a:solidFill>
              </a:rPr>
              <a:t>Park University, Parkville, MO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23622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Self-determination, Injury, and Sport Termination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400" y="268069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NATIONAL CENTER FOR CASE STUDY TEACHING IN SCIENCE</a:t>
            </a:r>
            <a:endParaRPr lang="en-US" altLang="en-US" sz="1400" b="1" dirty="0">
              <a:solidFill>
                <a:schemeClr val="tx2">
                  <a:lumMod val="75000"/>
                </a:schemeClr>
              </a:solidFill>
              <a:latin typeface="Palatino Linotype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98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Or 8"/>
          <p:cNvSpPr/>
          <p:nvPr/>
        </p:nvSpPr>
        <p:spPr>
          <a:xfrm>
            <a:off x="1371600" y="304800"/>
            <a:ext cx="6400800" cy="5334000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44685" y="1313410"/>
            <a:ext cx="2011680" cy="1107996"/>
          </a:xfrm>
          <a:prstGeom prst="rect">
            <a:avLst/>
          </a:prstGeom>
          <a:solidFill>
            <a:schemeClr val="bg2">
              <a:lumMod val="90000"/>
            </a:schemeClr>
          </a:solidFill>
          <a:ln cap="rnd">
            <a:solidFill>
              <a:schemeClr val="tx1">
                <a:alpha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Cognition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Interpretations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Appraisals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Beliefs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120639" y="1246909"/>
            <a:ext cx="1762299" cy="1107996"/>
          </a:xfrm>
          <a:prstGeom prst="rect">
            <a:avLst/>
          </a:prstGeom>
          <a:solidFill>
            <a:schemeClr val="bg2">
              <a:lumMod val="90000"/>
            </a:schemeClr>
          </a:solidFill>
          <a:ln cap="rnd">
            <a:solidFill>
              <a:schemeClr val="tx1">
                <a:alpha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Affect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Emotions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Feelings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Mood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3425028"/>
            <a:ext cx="1701338" cy="1107996"/>
          </a:xfrm>
          <a:prstGeom prst="rect">
            <a:avLst/>
          </a:prstGeom>
          <a:solidFill>
            <a:schemeClr val="bg2">
              <a:lumMod val="90000"/>
            </a:schemeClr>
          </a:solidFill>
          <a:ln cap="rnd">
            <a:solidFill>
              <a:schemeClr val="tx1">
                <a:alpha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Behavior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Activities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Actions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Efforts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244438" y="3425213"/>
            <a:ext cx="1848196" cy="1107996"/>
          </a:xfrm>
          <a:prstGeom prst="rect">
            <a:avLst/>
          </a:prstGeom>
          <a:solidFill>
            <a:schemeClr val="bg2">
              <a:lumMod val="90000"/>
            </a:schemeClr>
          </a:solidFill>
          <a:ln cap="rnd">
            <a:solidFill>
              <a:schemeClr val="tx1">
                <a:alpha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Outcome</a:t>
            </a: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Consequences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Effects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Results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1949" y="2338647"/>
            <a:ext cx="2133600" cy="1152883"/>
          </a:xfrm>
          <a:solidFill>
            <a:srgbClr val="FF0000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000" b="1" dirty="0">
                <a:solidFill>
                  <a:schemeClr val="bg1"/>
                </a:solidFill>
              </a:rPr>
              <a:t>Integrated Sport Injury Model </a:t>
            </a:r>
            <a:r>
              <a:rPr lang="en-US" sz="1400" dirty="0" smtClean="0">
                <a:solidFill>
                  <a:schemeClr val="bg1"/>
                </a:solidFill>
              </a:rPr>
              <a:t>(</a:t>
            </a:r>
            <a:r>
              <a:rPr lang="en-US" sz="1400" dirty="0">
                <a:solidFill>
                  <a:schemeClr val="bg1"/>
                </a:solidFill>
              </a:rPr>
              <a:t>Wiese-Bjornstal, </a:t>
            </a:r>
            <a:r>
              <a:rPr lang="en-US" sz="1400" dirty="0" smtClean="0">
                <a:solidFill>
                  <a:schemeClr val="bg1"/>
                </a:solidFill>
              </a:rPr>
              <a:t>2010)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52400"/>
            <a:ext cx="1992285" cy="2062103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Self-impressions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Stress appraisal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Interpretations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Attributions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Self-perceptions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Optimistic or pessimistic  beliefs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882938" y="152399"/>
            <a:ext cx="1992285" cy="156966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Anxiety, fear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Tension,  burnout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Guilt, sadness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Frustration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Depression, grief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  Vitality, boredom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52153" y="3984753"/>
            <a:ext cx="1992285" cy="181588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Recovery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Healing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Relapse, injury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Return to training or play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Sport termination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Career transition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00949" y="3961464"/>
            <a:ext cx="1992285" cy="181588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       Addictions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   Risky behavior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Substance use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Suicide, coping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Adherence or compliance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Social connection</a:t>
            </a:r>
          </a:p>
        </p:txBody>
      </p:sp>
      <p:sp>
        <p:nvSpPr>
          <p:cNvPr id="4" name="Right Arrow 3"/>
          <p:cNvSpPr/>
          <p:nvPr/>
        </p:nvSpPr>
        <p:spPr>
          <a:xfrm rot="5400000">
            <a:off x="5791200" y="2743156"/>
            <a:ext cx="685800" cy="457200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0800000">
            <a:off x="4267200" y="3732864"/>
            <a:ext cx="685800" cy="457200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419600" y="1676400"/>
            <a:ext cx="685800" cy="457200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6200000">
            <a:off x="2648991" y="2736185"/>
            <a:ext cx="685800" cy="457200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5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0" b="-1490"/>
          <a:stretch/>
        </p:blipFill>
        <p:spPr>
          <a:xfrm>
            <a:off x="1905000" y="685800"/>
            <a:ext cx="5614987" cy="51166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6350950"/>
            <a:ext cx="8458200" cy="256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aseline="30000" dirty="0" smtClean="0"/>
              <a:t> </a:t>
            </a:r>
            <a:r>
              <a:rPr lang="en-US" sz="1600" baseline="30000" dirty="0"/>
              <a:t>The Conceptual Model of Career </a:t>
            </a:r>
            <a:r>
              <a:rPr lang="en-US" sz="1600" baseline="30000" dirty="0" smtClean="0"/>
              <a:t>Termination (Taylor and Ogilvie</a:t>
            </a:r>
            <a:r>
              <a:rPr lang="en-US" sz="1600" baseline="30000" dirty="0"/>
              <a:t>,</a:t>
            </a:r>
            <a:r>
              <a:rPr lang="en-US" sz="1600" baseline="30000" dirty="0" smtClean="0"/>
              <a:t> 1994). </a:t>
            </a:r>
            <a:endParaRPr lang="en-US" sz="1600" baseline="30000" dirty="0"/>
          </a:p>
        </p:txBody>
      </p:sp>
    </p:spTree>
    <p:extLst>
      <p:ext uri="{BB962C8B-B14F-4D97-AF65-F5344CB8AC3E}">
        <p14:creationId xmlns:p14="http://schemas.microsoft.com/office/powerpoint/2010/main" val="27368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217</Words>
  <Application>Microsoft Office PowerPoint</Application>
  <PresentationFormat>On-screen Show (4:3)</PresentationFormat>
  <Paragraphs>54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Park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Cognition</dc:title>
  <dc:creator>Andrew Johnson</dc:creator>
  <cp:lastModifiedBy>Ky</cp:lastModifiedBy>
  <cp:revision>12</cp:revision>
  <dcterms:created xsi:type="dcterms:W3CDTF">2016-09-20T16:50:51Z</dcterms:created>
  <dcterms:modified xsi:type="dcterms:W3CDTF">2017-09-15T19:30:03Z</dcterms:modified>
</cp:coreProperties>
</file>