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3"/>
  </p:notesMasterIdLst>
  <p:sldIdLst>
    <p:sldId id="325" r:id="rId2"/>
    <p:sldId id="291" r:id="rId3"/>
    <p:sldId id="262" r:id="rId4"/>
    <p:sldId id="276" r:id="rId5"/>
    <p:sldId id="294" r:id="rId6"/>
    <p:sldId id="259" r:id="rId7"/>
    <p:sldId id="257" r:id="rId8"/>
    <p:sldId id="258" r:id="rId9"/>
    <p:sldId id="293" r:id="rId10"/>
    <p:sldId id="302" r:id="rId11"/>
    <p:sldId id="312" r:id="rId12"/>
    <p:sldId id="313" r:id="rId13"/>
    <p:sldId id="263" r:id="rId14"/>
    <p:sldId id="266" r:id="rId15"/>
    <p:sldId id="267" r:id="rId16"/>
    <p:sldId id="274" r:id="rId17"/>
    <p:sldId id="301" r:id="rId18"/>
    <p:sldId id="309" r:id="rId19"/>
    <p:sldId id="310" r:id="rId20"/>
    <p:sldId id="311" r:id="rId21"/>
    <p:sldId id="297" r:id="rId22"/>
    <p:sldId id="303" r:id="rId23"/>
    <p:sldId id="282" r:id="rId24"/>
    <p:sldId id="289" r:id="rId25"/>
    <p:sldId id="308" r:id="rId26"/>
    <p:sldId id="321" r:id="rId27"/>
    <p:sldId id="290" r:id="rId28"/>
    <p:sldId id="305" r:id="rId29"/>
    <p:sldId id="324" r:id="rId30"/>
    <p:sldId id="285" r:id="rId31"/>
    <p:sldId id="322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CECE"/>
    <a:srgbClr val="BFBFBF"/>
    <a:srgbClr val="CC00FF"/>
    <a:srgbClr val="FF00FF"/>
    <a:srgbClr val="D9D9D9"/>
    <a:srgbClr val="000000"/>
    <a:srgbClr val="A6A6A6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68758" autoAdjust="0"/>
  </p:normalViewPr>
  <p:slideViewPr>
    <p:cSldViewPr snapToGrid="0" showGuides="1">
      <p:cViewPr varScale="1">
        <p:scale>
          <a:sx n="63" d="100"/>
          <a:sy n="63" d="100"/>
        </p:scale>
        <p:origin x="-1378" y="-77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EF8EC7-33BE-46DB-AD4C-4A0A0A750822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1A2BC-4FB7-4756-A836-EDC78CEF2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997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hotos/mountain-autumn-forest-fir-forest-62609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hotos/klaffer-autumn-tree-2834636/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hotos/klaffer-autumn-tree-2834636/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hotos/klaffer-autumn-tree-2834636/" TargetMode="External"/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hotos/deciduous-forest-beech-wood-trees-1798857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hotos/forest-fall-foliage-forest-path-2942592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hotos/deciduous-forest-beech-wood-trees-1798857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hotos/klaffer-autumn-tree-2834636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hotos/deciduous-forest-beech-wood-trees-1798857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Image credit: </a:t>
            </a:r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1A2BC-4FB7-4756-A836-EDC78CEF228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5607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Credit: </a:t>
            </a:r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1A2BC-4FB7-4756-A836-EDC78CEF228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7302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Credit: </a:t>
            </a:r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1A2BC-4FB7-4756-A836-EDC78CEF228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365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1A2BC-4FB7-4756-A836-EDC78CEF228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6437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Credit: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https://pixabay.com/photos/mountain-autumn-forest-fir-forest-62609/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u="none" dirty="0" smtClean="0"/>
              <a:t>Free for commercial use,</a:t>
            </a:r>
            <a:r>
              <a:rPr lang="en-US" u="none" baseline="0" dirty="0" smtClean="0"/>
              <a:t> n</a:t>
            </a:r>
            <a:r>
              <a:rPr lang="en-US" u="none" dirty="0" smtClean="0"/>
              <a:t>o attribution required.) </a:t>
            </a:r>
            <a:endParaRPr lang="en-US" sz="1200" u="non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1A2BC-4FB7-4756-A836-EDC78CEF228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5188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1A2BC-4FB7-4756-A836-EDC78CEF228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941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1A2BC-4FB7-4756-A836-EDC78CEF228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41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1A2BC-4FB7-4756-A836-EDC78CEF228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1384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1A2BC-4FB7-4756-A836-EDC78CEF228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980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1A2BC-4FB7-4756-A836-EDC78CEF228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6972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1A2BC-4FB7-4756-A836-EDC78CEF228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539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Image</a:t>
            </a:r>
            <a:r>
              <a:rPr lang="en-US" i="1" baseline="0" dirty="0" smtClean="0"/>
              <a:t> c</a:t>
            </a:r>
            <a:r>
              <a:rPr lang="en-US" i="1" dirty="0" smtClean="0"/>
              <a:t>redit: </a:t>
            </a:r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1A2BC-4FB7-4756-A836-EDC78CEF228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9648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1A2BC-4FB7-4756-A836-EDC78CEF228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8345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Credit:</a:t>
            </a:r>
            <a:r>
              <a:rPr lang="en-US" dirty="0" smtClean="0"/>
              <a:t> Image created with web app authored by K. Magnusson, </a:t>
            </a:r>
            <a:r>
              <a:rPr lang="en-US" i="1" dirty="0" smtClean="0"/>
              <a:t>R Psychologist</a:t>
            </a:r>
            <a:r>
              <a:rPr lang="en-US" dirty="0" smtClean="0"/>
              <a:t>, &lt;https://rpsychologist.com/d3/cohend/&gt;.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1A2BC-4FB7-4756-A836-EDC78CEF228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1104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Credit: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https://pixabay.com/photos/klaffer-autumn-tree-2834636/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u="none" dirty="0" smtClean="0"/>
              <a:t>Free for commercial use,</a:t>
            </a:r>
            <a:r>
              <a:rPr lang="en-US" u="none" baseline="0" dirty="0" smtClean="0"/>
              <a:t> n</a:t>
            </a:r>
            <a:r>
              <a:rPr lang="en-US" u="none" dirty="0" smtClean="0"/>
              <a:t>o attribution required.) </a:t>
            </a:r>
            <a:endParaRPr lang="en-US" sz="1200" u="non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1A2BC-4FB7-4756-A836-EDC78CEF228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924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1A2BC-4FB7-4756-A836-EDC78CEF228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6065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1A2BC-4FB7-4756-A836-EDC78CEF228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3122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1A2BC-4FB7-4756-A836-EDC78CEF228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8425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1A2BC-4FB7-4756-A836-EDC78CEF228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1925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1A2BC-4FB7-4756-A836-EDC78CEF228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0590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Credit: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https://pixabay.com/photos/klaffer-autumn-tree-2834636/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u="none" dirty="0" smtClean="0"/>
              <a:t>Free for commercial use,</a:t>
            </a:r>
            <a:r>
              <a:rPr lang="en-US" u="none" baseline="0" dirty="0" smtClean="0"/>
              <a:t> n</a:t>
            </a:r>
            <a:r>
              <a:rPr lang="en-US" u="none" dirty="0" smtClean="0"/>
              <a:t>o attribution required.) </a:t>
            </a:r>
            <a:endParaRPr lang="en-US" sz="1200" u="non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1A2BC-4FB7-4756-A836-EDC78CEF228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2737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Credit: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https://pixabay.com/photos/klaffer-autumn-tree-2834636/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u="none" dirty="0" smtClean="0"/>
              <a:t>Free for commercial use,</a:t>
            </a:r>
            <a:r>
              <a:rPr lang="en-US" u="none" baseline="0" dirty="0" smtClean="0"/>
              <a:t> n</a:t>
            </a:r>
            <a:r>
              <a:rPr lang="en-US" u="none" dirty="0" smtClean="0"/>
              <a:t>o attribution required.) </a:t>
            </a:r>
            <a:endParaRPr lang="en-US" sz="1200" u="non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1A2BC-4FB7-4756-A836-EDC78CEF228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983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Credit: 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https://pixabay.com/photos/deciduous-forest-beech-wood-trees-1798857/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u="none" dirty="0" smtClean="0"/>
              <a:t>Free for commercial use,</a:t>
            </a:r>
            <a:r>
              <a:rPr lang="en-US" u="none" baseline="0" dirty="0" smtClean="0"/>
              <a:t> n</a:t>
            </a:r>
            <a:r>
              <a:rPr lang="en-US" u="none" dirty="0" smtClean="0"/>
              <a:t>o attribution required.) </a:t>
            </a:r>
            <a:endParaRPr lang="en-US" sz="1200" u="non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1A2BC-4FB7-4756-A836-EDC78CEF228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211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Credit:</a:t>
            </a:r>
            <a:r>
              <a:rPr lang="en-US" i="0" baseline="0" dirty="0" smtClean="0"/>
              <a:t> 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https://pixabay.com/photos/forest-fall-foliage-forest-path-2942592/</a:t>
            </a:r>
            <a:endParaRPr lang="en-US" sz="1200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dirty="0" smtClean="0"/>
              <a:t>Free for commercial use,</a:t>
            </a:r>
            <a:r>
              <a:rPr lang="en-US" baseline="0" dirty="0" smtClean="0"/>
              <a:t> n</a:t>
            </a:r>
            <a:r>
              <a:rPr lang="en-US" dirty="0" smtClean="0"/>
              <a:t>o attribution required.)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1A2BC-4FB7-4756-A836-EDC78CEF228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4950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Credit: 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https://pixabay.com/photos/deciduous-forest-beech-wood-trees-1798857/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u="none" dirty="0" smtClean="0"/>
              <a:t>Free for commercial use,</a:t>
            </a:r>
            <a:r>
              <a:rPr lang="en-US" u="none" baseline="0" dirty="0" smtClean="0"/>
              <a:t> n</a:t>
            </a:r>
            <a:r>
              <a:rPr lang="en-US" u="none" dirty="0" smtClean="0"/>
              <a:t>o attribution required.) </a:t>
            </a:r>
            <a:endParaRPr lang="en-US" sz="1200" u="non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1A2BC-4FB7-4756-A836-EDC78CEF228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3083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Credit: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https://pixabay.com/photos/klaffer-autumn-tree-2834636/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u="none" dirty="0" smtClean="0"/>
              <a:t>Free for commercial use,</a:t>
            </a:r>
            <a:r>
              <a:rPr lang="en-US" u="none" baseline="0" dirty="0" smtClean="0"/>
              <a:t> n</a:t>
            </a:r>
            <a:r>
              <a:rPr lang="en-US" u="none" dirty="0" smtClean="0"/>
              <a:t>o attribution required.) </a:t>
            </a:r>
            <a:endParaRPr lang="en-US" sz="1200" u="non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1A2BC-4FB7-4756-A836-EDC78CEF228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6544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1A2BC-4FB7-4756-A836-EDC78CEF228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5782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1A2BC-4FB7-4756-A836-EDC78CEF228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162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Credit: 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https://pixabay.com/photos/deciduous-forest-beech-wood-trees-1798857/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u="none" dirty="0" smtClean="0"/>
              <a:t>Free for commercial use,</a:t>
            </a:r>
            <a:r>
              <a:rPr lang="en-US" u="none" baseline="0" dirty="0" smtClean="0"/>
              <a:t> n</a:t>
            </a:r>
            <a:r>
              <a:rPr lang="en-US" u="none" dirty="0" smtClean="0"/>
              <a:t>o attribution required.) </a:t>
            </a:r>
            <a:endParaRPr lang="en-US" sz="1200" u="non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1A2BC-4FB7-4756-A836-EDC78CEF228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628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076616-6926-4A2A-8C37-56B65C77B8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9920AFE-9C4F-438F-A9AD-CD57B7ED85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C4E840-AB88-4C93-9F37-7957DBB16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138CB-858D-4A9B-849F-0E64CE0EF61E}" type="datetime1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B0E4013-14AA-4167-B72A-F57DFDF3D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4AD1126-5037-4759-9AEE-64B404BFB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DE09E-849C-4185-9853-FE1DD9E8B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847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E053B8-1A00-4F87-8CE2-A80180C28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4D6DEDB-540E-4817-8CBA-FDCD7D4F50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E86766A-A7C3-4F79-8FFF-6A3E250C8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F027-FA46-4C5E-847E-61B0BBCB20B5}" type="datetime1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E5727CE-BA3C-4480-A220-506447DA3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C5E19B2-ACD4-489A-84CF-25B5DC8AB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DE09E-849C-4185-9853-FE1DD9E8B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97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0C1A9F2-C2BE-45AF-BFDA-35A065EDBF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E14288E-FF5C-469B-8901-D462A3A8DB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0826E09-D723-4064-A488-7599F1918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B62C8-DBE6-4C2E-A6F1-DA0F19539CD6}" type="datetime1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E567805-C334-4C45-A9A3-36E6C1413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C5A7B76-20EA-4A6E-8605-F24A258C7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DE09E-849C-4185-9853-FE1DD9E8B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128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2F7276-814B-4DCD-A351-23E472231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D8555EE-B532-432A-A901-3BE87C7182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5751308-3A9E-4A7F-8FC4-58A0029DE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3F250-3A58-47C0-93D3-DA233541B6C4}" type="datetime1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8B6CFAF-7C96-4D22-90A3-92A60047A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D50E378-9897-46F1-BBBA-E8962A541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DE09E-849C-4185-9853-FE1DD9E8B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353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5AC309-16A2-4E67-871D-13194C465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DB3FEE3-CA2A-4B29-A0E9-885E64BD84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A899CD5-C5DE-4A29-B75D-3A7260B7E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B0778-A12F-47DC-A0B0-6A38C49D22B2}" type="datetime1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4EB4BBD-D5EA-4CD8-B0BA-1DC06EA45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F949056-A230-4B77-BBB3-41C466739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DE09E-849C-4185-9853-FE1DD9E8B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64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18DBA0-E320-4660-989A-9F65A50EF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4099BFD-6C87-43CE-A494-E8EC6EFEFF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EAA3549-4CE6-4020-B094-01A953C54F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1321D85-4A10-40EB-8B01-C0364ED59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768D0-F8B8-41BF-B100-A4101341FE18}" type="datetime1">
              <a:rPr lang="en-US" smtClean="0"/>
              <a:t>10/15/2020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E2EA7EF-E5DF-442B-97FA-BD41D04B5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68345F2-93DA-40EC-95A0-DE9E1C4C3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DE09E-849C-4185-9853-FE1DD9E8B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397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95604E-A3B1-4594-A398-D1D5990C3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8CE65EC-9B9C-4AA1-B51C-8BEC59189C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A18F322-2688-40C7-9B3A-58EC9CAB56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9F7227D-21CD-425D-A24C-07F379F424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38E9A37-FAB6-4BB3-87AB-F809CE3BDC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A5F2467-383A-4B6C-86C7-6505AA169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A8407-7D09-49E4-947A-D7662BC48C05}" type="datetime1">
              <a:rPr lang="en-US" smtClean="0"/>
              <a:t>10/15/2020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C0EE9E1-B4D6-42A0-AAD2-E73F1F2B8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5C3447E-88A0-44EE-B740-F8A81CC86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DE09E-849C-4185-9853-FE1DD9E8B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74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4A37B9-9293-4681-8215-380292843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017D643-28E5-42B8-9D79-E86E1B876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88E6F-0355-4332-94EC-4C1291486BBA}" type="datetime1">
              <a:rPr lang="en-US" smtClean="0"/>
              <a:t>10/15/2020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386AA2F-42A1-4776-8658-64FFF8605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39C6789-207A-49A8-AFF5-332C4911F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DE09E-849C-4185-9853-FE1DD9E8B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031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0187D31-DA2A-49C9-ADE3-09A34E8F6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AB41B-8624-4FB6-B443-8E6CD006E856}" type="datetime1">
              <a:rPr lang="en-US" smtClean="0"/>
              <a:t>10/15/2020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821DCD9-7BA2-431B-8B54-8895500A6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DEF45E8-E8E7-45DF-BA76-5CB55E008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DE09E-849C-4185-9853-FE1DD9E8B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145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3087A4-8271-400F-8C05-8D64E9F5E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D398BB-9F59-404F-BD50-C23A66148B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9357172-E1B1-40E6-A25B-5958AEF584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D396D7A-00B2-43F0-9E52-097E18E06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A2ED8-3216-4403-89F0-81AB2F358847}" type="datetime1">
              <a:rPr lang="en-US" smtClean="0"/>
              <a:t>10/15/2020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8E7B4C7-A90D-49AE-A9C3-3660E0F52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3F0E5F0-7BCA-4034-81A8-77A684A03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DE09E-849C-4185-9853-FE1DD9E8B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189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0532AC-C952-475D-8355-FB8044236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CB6B530-B103-472E-9C34-A75BD41A75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0CE20FD-A885-4DD2-A0DB-D394D73B9A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A544393-1090-4131-8160-E8FC3512E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0F678-EE1D-4946-B45A-33CC43DD1633}" type="datetime1">
              <a:rPr lang="en-US" smtClean="0"/>
              <a:t>10/15/2020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AF1E387-4DB6-4543-A18C-74E9A6152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439C164-C3FE-44C0-979A-BF9201AA3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DE09E-849C-4185-9853-FE1DD9E8B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119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49BE323-FCEE-4680-8DBA-DBF987614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67F7A23-E3D3-4C5C-A17A-9234ABFF4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98980F1-1CC8-45DE-B16C-3F0271198F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9FFBF-31A7-43B2-925E-6460C99A0C78}" type="datetime1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ABFB7B3-388C-4891-B898-2B928A8E6C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5C47CDD-ABF7-4CB6-82B8-2EF1F45B33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DE09E-849C-4185-9853-FE1DD9E8B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453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BC29FA-9276-4A23-BD52-9BC6F3C89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9929" y="2646091"/>
            <a:ext cx="11612071" cy="1731696"/>
          </a:xfrm>
        </p:spPr>
        <p:txBody>
          <a:bodyPr>
            <a:noAutofit/>
          </a:bodyPr>
          <a:lstStyle/>
          <a:p>
            <a:pPr algn="l"/>
            <a:r>
              <a:rPr lang="en-US" sz="3700" b="1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</a:rPr>
              <a:t>Boreal Forest Dynamics at the Hardwood Ecotone: </a:t>
            </a:r>
            <a:br>
              <a:rPr lang="en-US" sz="3700" b="1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</a:rPr>
            </a:br>
            <a:r>
              <a:rPr lang="en-US" sz="3700" b="1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</a:rPr>
              <a:t>Shade Tolerance and Functional Niche Differentiation</a:t>
            </a:r>
            <a:endParaRPr lang="en-US" sz="3700" b="1" dirty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6576" y="487612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Monotype Corsiva" panose="03010101010201010101" pitchFamily="66" charset="0"/>
              </a:rPr>
              <a:t>by</a:t>
            </a:r>
          </a:p>
          <a:p>
            <a:r>
              <a:rPr lang="en-US" dirty="0">
                <a:solidFill>
                  <a:schemeClr val="bg1"/>
                </a:solidFill>
              </a:rPr>
              <a:t>Charles J.W. Carroll and Miranda D. Redmond</a:t>
            </a:r>
          </a:p>
          <a:p>
            <a:r>
              <a:rPr lang="en-US" dirty="0">
                <a:solidFill>
                  <a:schemeClr val="bg1"/>
                </a:solidFill>
              </a:rPr>
              <a:t>Department of Forest and Rangeland Stewardship</a:t>
            </a:r>
          </a:p>
          <a:p>
            <a:r>
              <a:rPr lang="en-US" dirty="0">
                <a:solidFill>
                  <a:schemeClr val="bg1"/>
                </a:solidFill>
              </a:rPr>
              <a:t>Colorado State University, Fort Collins, CO</a:t>
            </a:r>
          </a:p>
        </p:txBody>
      </p:sp>
      <p:sp>
        <p:nvSpPr>
          <p:cNvPr id="9" name="Rectangle 8"/>
          <p:cNvSpPr/>
          <p:nvPr/>
        </p:nvSpPr>
        <p:spPr>
          <a:xfrm>
            <a:off x="613553" y="2841339"/>
            <a:ext cx="763139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NATIONAL CENTER FOR CASE STUDY TEACHING IN SCIENCE</a:t>
            </a:r>
          </a:p>
        </p:txBody>
      </p:sp>
    </p:spTree>
    <p:extLst>
      <p:ext uri="{BB962C8B-B14F-4D97-AF65-F5344CB8AC3E}">
        <p14:creationId xmlns:p14="http://schemas.microsoft.com/office/powerpoint/2010/main" val="84891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3A574C-2503-415B-B2EE-3874511A8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4" descr="A path with trees on the side of a snow covered hill&#10;&#10;Description generated with high confidence">
            <a:extLst>
              <a:ext uri="{FF2B5EF4-FFF2-40B4-BE49-F238E27FC236}">
                <a16:creationId xmlns:a16="http://schemas.microsoft.com/office/drawing/2014/main" xmlns="" id="{F87DA562-00D6-4965-A037-53FD3B348DC4}"/>
              </a:ext>
            </a:extLst>
          </p:cNvPr>
          <p:cNvPicPr>
            <a:picLocks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88900"/>
            <a:ext cx="6242482" cy="697281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A close up of a rock wall covered in snow&#10;&#10;Description generated with high confidence">
            <a:extLst>
              <a:ext uri="{FF2B5EF4-FFF2-40B4-BE49-F238E27FC236}">
                <a16:creationId xmlns:a16="http://schemas.microsoft.com/office/drawing/2014/main" xmlns="" id="{F622C3B7-C980-4B24-B923-2BC3D971ACBB}"/>
              </a:ext>
            </a:extLst>
          </p:cNvPr>
          <p:cNvPicPr>
            <a:picLocks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6338" y="0"/>
            <a:ext cx="6314262" cy="688391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F5A5FA0C-BF15-4E21-AB5B-8FE3EBB23E61}"/>
              </a:ext>
            </a:extLst>
          </p:cNvPr>
          <p:cNvSpPr/>
          <p:nvPr/>
        </p:nvSpPr>
        <p:spPr>
          <a:xfrm>
            <a:off x="4077377" y="52673"/>
            <a:ext cx="4037245" cy="3041607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B90DA11-A602-4520-9A1D-8D0955A36458}"/>
              </a:ext>
            </a:extLst>
          </p:cNvPr>
          <p:cNvSpPr txBox="1"/>
          <p:nvPr/>
        </p:nvSpPr>
        <p:spPr>
          <a:xfrm>
            <a:off x="4799716" y="723011"/>
            <a:ext cx="258917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>
                <a:latin typeface="Calibri" panose="020F0502020204030204" pitchFamily="34" charset="0"/>
              </a:rPr>
              <a:t>Shade</a:t>
            </a:r>
          </a:p>
          <a:p>
            <a:pPr algn="ctr"/>
            <a:r>
              <a:rPr lang="en-US" sz="4800" dirty="0">
                <a:latin typeface="Calibri" panose="020F0502020204030204" pitchFamily="34" charset="0"/>
              </a:rPr>
              <a:t>Tolerance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DE09E-849C-4185-9853-FE1DD9E8BE8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19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9FA4CC70-2642-4BAF-89B5-CF64FF5E5A31}"/>
              </a:ext>
            </a:extLst>
          </p:cNvPr>
          <p:cNvGrpSpPr/>
          <p:nvPr/>
        </p:nvGrpSpPr>
        <p:grpSpPr>
          <a:xfrm>
            <a:off x="1674802" y="4532858"/>
            <a:ext cx="381000" cy="1316831"/>
            <a:chOff x="1054100" y="2882900"/>
            <a:chExt cx="762000" cy="2984500"/>
          </a:xfrm>
        </p:grpSpPr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xmlns="" id="{4E68D3E3-4E05-4614-B3F8-7B59E7EF1D2D}"/>
                </a:ext>
              </a:extLst>
            </p:cNvPr>
            <p:cNvSpPr/>
            <p:nvPr/>
          </p:nvSpPr>
          <p:spPr>
            <a:xfrm>
              <a:off x="1054100" y="2882900"/>
              <a:ext cx="762000" cy="1701800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83E5A835-ECCA-4675-B3A0-5D659D0CC5D8}"/>
                </a:ext>
              </a:extLst>
            </p:cNvPr>
            <p:cNvSpPr/>
            <p:nvPr/>
          </p:nvSpPr>
          <p:spPr>
            <a:xfrm>
              <a:off x="1320800" y="4584700"/>
              <a:ext cx="254000" cy="12827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F632247F-C743-4BE3-9F0E-9B7D4B73445D}"/>
              </a:ext>
            </a:extLst>
          </p:cNvPr>
          <p:cNvGrpSpPr/>
          <p:nvPr/>
        </p:nvGrpSpPr>
        <p:grpSpPr>
          <a:xfrm>
            <a:off x="435452" y="2462785"/>
            <a:ext cx="1503076" cy="3393708"/>
            <a:chOff x="1054100" y="2882900"/>
            <a:chExt cx="762000" cy="2984500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xmlns="" id="{37E7AC85-BD7B-4175-959B-EC3EDC835532}"/>
                </a:ext>
              </a:extLst>
            </p:cNvPr>
            <p:cNvSpPr/>
            <p:nvPr/>
          </p:nvSpPr>
          <p:spPr>
            <a:xfrm>
              <a:off x="1054100" y="2882900"/>
              <a:ext cx="762000" cy="1701800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0B8B09EE-9450-49C9-8434-B4CB99F26AA6}"/>
                </a:ext>
              </a:extLst>
            </p:cNvPr>
            <p:cNvSpPr/>
            <p:nvPr/>
          </p:nvSpPr>
          <p:spPr>
            <a:xfrm>
              <a:off x="1320800" y="4584700"/>
              <a:ext cx="254000" cy="12827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xmlns="" id="{F3CEE5DD-2125-4832-B5FB-8818CF704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8152" y="3805568"/>
            <a:ext cx="10515600" cy="107353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What can trees do to tolerate shady conditions?</a:t>
            </a:r>
            <a:br>
              <a:rPr lang="en-US" dirty="0">
                <a:latin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DF791446-EF7E-4BF0-BFA1-56AF982B7A2B}"/>
              </a:ext>
            </a:extLst>
          </p:cNvPr>
          <p:cNvCxnSpPr/>
          <p:nvPr/>
        </p:nvCxnSpPr>
        <p:spPr>
          <a:xfrm>
            <a:off x="2802906" y="4520813"/>
            <a:ext cx="86403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0">
            <a:extLst>
              <a:ext uri="{FF2B5EF4-FFF2-40B4-BE49-F238E27FC236}">
                <a16:creationId xmlns:a16="http://schemas.microsoft.com/office/drawing/2014/main" xmlns="" id="{59847376-B4E6-4B07-81D3-B8903F9817E2}"/>
              </a:ext>
            </a:extLst>
          </p:cNvPr>
          <p:cNvSpPr txBox="1">
            <a:spLocks/>
          </p:cNvSpPr>
          <p:nvPr/>
        </p:nvSpPr>
        <p:spPr>
          <a:xfrm>
            <a:off x="961529" y="533066"/>
            <a:ext cx="10515600" cy="107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Calibri" panose="020F0502020204030204" pitchFamily="34" charset="0"/>
              </a:rPr>
              <a:t>What is net growth?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3D4234CF-04BA-46EC-82EB-5F4CC3D9E8C6}"/>
              </a:ext>
            </a:extLst>
          </p:cNvPr>
          <p:cNvCxnSpPr>
            <a:cxnSpLocks/>
          </p:cNvCxnSpPr>
          <p:nvPr/>
        </p:nvCxnSpPr>
        <p:spPr>
          <a:xfrm>
            <a:off x="4112077" y="1498489"/>
            <a:ext cx="43709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DE09E-849C-4185-9853-FE1DD9E8BE8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785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24AABD-35BC-4C80-B280-9724B3C43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67" y="385300"/>
            <a:ext cx="52578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Calibri" panose="020F0502020204030204" pitchFamily="34" charset="0"/>
              </a:rPr>
              <a:t>Leaf Mass Per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98D5C00-657B-4868-949F-5B3E8191BD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551815"/>
          </a:xfrm>
        </p:spPr>
        <p:txBody>
          <a:bodyPr/>
          <a:lstStyle/>
          <a:p>
            <a:r>
              <a:rPr lang="en-US" dirty="0"/>
              <a:t>High LMA</a:t>
            </a:r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xmlns="" id="{DDB27DBC-98A1-47E9-83B0-42DEB74B139B}"/>
              </a:ext>
            </a:extLst>
          </p:cNvPr>
          <p:cNvSpPr/>
          <p:nvPr/>
        </p:nvSpPr>
        <p:spPr>
          <a:xfrm rot="18808737">
            <a:off x="1699673" y="2936471"/>
            <a:ext cx="1682496" cy="1194816"/>
          </a:xfrm>
          <a:prstGeom prst="arc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ylinder 7">
            <a:extLst>
              <a:ext uri="{FF2B5EF4-FFF2-40B4-BE49-F238E27FC236}">
                <a16:creationId xmlns:a16="http://schemas.microsoft.com/office/drawing/2014/main" xmlns="" id="{5059FA3C-A2B6-418C-926D-02E4370F55DF}"/>
              </a:ext>
            </a:extLst>
          </p:cNvPr>
          <p:cNvSpPr/>
          <p:nvPr/>
        </p:nvSpPr>
        <p:spPr>
          <a:xfrm>
            <a:off x="3108960" y="2512376"/>
            <a:ext cx="1024128" cy="816039"/>
          </a:xfrm>
          <a:prstGeom prst="can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xmlns="" id="{EA2B2EF7-ACDC-47DD-9E71-975D97DEC565}"/>
              </a:ext>
            </a:extLst>
          </p:cNvPr>
          <p:cNvSpPr/>
          <p:nvPr/>
        </p:nvSpPr>
        <p:spPr>
          <a:xfrm rot="18808737">
            <a:off x="1693577" y="5478503"/>
            <a:ext cx="1682496" cy="1194816"/>
          </a:xfrm>
          <a:prstGeom prst="arc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ylinder 9">
            <a:extLst>
              <a:ext uri="{FF2B5EF4-FFF2-40B4-BE49-F238E27FC236}">
                <a16:creationId xmlns:a16="http://schemas.microsoft.com/office/drawing/2014/main" xmlns="" id="{7D416674-51FE-4A17-8166-30907EC255D1}"/>
              </a:ext>
            </a:extLst>
          </p:cNvPr>
          <p:cNvSpPr/>
          <p:nvPr/>
        </p:nvSpPr>
        <p:spPr>
          <a:xfrm>
            <a:off x="3108262" y="5352288"/>
            <a:ext cx="1634426" cy="304800"/>
          </a:xfrm>
          <a:prstGeom prst="can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D39DFD61-B4F2-418F-91F7-8051BB00CB9B}"/>
              </a:ext>
            </a:extLst>
          </p:cNvPr>
          <p:cNvSpPr txBox="1">
            <a:spLocks/>
          </p:cNvSpPr>
          <p:nvPr/>
        </p:nvSpPr>
        <p:spPr>
          <a:xfrm>
            <a:off x="917448" y="4709033"/>
            <a:ext cx="5257800" cy="551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Low LMA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665537E9-588E-4313-87E0-B8065E648E4B}"/>
              </a:ext>
            </a:extLst>
          </p:cNvPr>
          <p:cNvCxnSpPr>
            <a:cxnSpLocks/>
          </p:cNvCxnSpPr>
          <p:nvPr/>
        </p:nvCxnSpPr>
        <p:spPr>
          <a:xfrm>
            <a:off x="877824" y="1341120"/>
            <a:ext cx="34869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18DD1A57-326A-4F74-8F8D-F9EC1986434F}"/>
                  </a:ext>
                </a:extLst>
              </p:cNvPr>
              <p:cNvSpPr txBox="1"/>
              <p:nvPr/>
            </p:nvSpPr>
            <p:spPr>
              <a:xfrm>
                <a:off x="6603845" y="703684"/>
                <a:ext cx="4749955" cy="25203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600" dirty="0">
                    <a:latin typeface="Calibri" panose="020F0502020204030204" pitchFamily="34" charset="0"/>
                  </a:rPr>
                  <a:t>Leaf Dry Matter Content</a:t>
                </a:r>
              </a:p>
              <a:p>
                <a:pPr algn="ctr"/>
                <a:r>
                  <a:rPr lang="en-US" sz="2400" dirty="0">
                    <a:latin typeface="Calibri" panose="020F0502020204030204" pitchFamily="34" charset="0"/>
                  </a:rPr>
                  <a:t>Structural components of the leaf</a:t>
                </a:r>
              </a:p>
              <a:p>
                <a:pPr algn="ctr"/>
                <a:r>
                  <a:rPr lang="en-US" sz="2400" dirty="0">
                    <a:latin typeface="Calibri" panose="020F0502020204030204" pitchFamily="34" charset="0"/>
                  </a:rPr>
                  <a:t>e.g</a:t>
                </a:r>
                <a:r>
                  <a:rPr lang="en-US" sz="2400" dirty="0" smtClean="0">
                    <a:latin typeface="Calibri" panose="020F0502020204030204" pitchFamily="34" charset="0"/>
                  </a:rPr>
                  <a:t>., </a:t>
                </a:r>
                <a:r>
                  <a:rPr lang="en-US" sz="2400" dirty="0">
                    <a:latin typeface="Calibri" panose="020F0502020204030204" pitchFamily="34" charset="0"/>
                  </a:rPr>
                  <a:t>ground tissue</a:t>
                </a:r>
              </a:p>
              <a:p>
                <a:pPr algn="ctr"/>
                <a:endParaRPr lang="en-US" sz="2400" dirty="0">
                  <a:latin typeface="Calibri" panose="020F050202020403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𝐿𝐷𝑀𝐶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𝐷𝑟𝑦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𝑊𝑒𝑖𝑔h𝑡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𝐹𝑟𝑒𝑠h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𝑊𝑒𝑖𝑔h𝑡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8DD1A57-326A-4F74-8F8D-F9EC198643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3845" y="703684"/>
                <a:ext cx="4749955" cy="2520370"/>
              </a:xfrm>
              <a:prstGeom prst="rect">
                <a:avLst/>
              </a:prstGeom>
              <a:blipFill rotWithShape="1">
                <a:blip r:embed="rId2"/>
                <a:stretch>
                  <a:fillRect l="-3077" t="-3623" r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4EDCB27E-7CB4-403E-85DE-A4535F2501CE}"/>
              </a:ext>
            </a:extLst>
          </p:cNvPr>
          <p:cNvCxnSpPr/>
          <p:nvPr/>
        </p:nvCxnSpPr>
        <p:spPr>
          <a:xfrm>
            <a:off x="6912864" y="1292352"/>
            <a:ext cx="41696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ight Brace 18">
            <a:extLst>
              <a:ext uri="{FF2B5EF4-FFF2-40B4-BE49-F238E27FC236}">
                <a16:creationId xmlns:a16="http://schemas.microsoft.com/office/drawing/2014/main" xmlns="" id="{B5F78D86-F0B7-4908-A2CE-95F181308C8A}"/>
              </a:ext>
            </a:extLst>
          </p:cNvPr>
          <p:cNvSpPr/>
          <p:nvPr/>
        </p:nvSpPr>
        <p:spPr>
          <a:xfrm>
            <a:off x="4169664" y="2548952"/>
            <a:ext cx="487680" cy="816039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Brace 19">
            <a:extLst>
              <a:ext uri="{FF2B5EF4-FFF2-40B4-BE49-F238E27FC236}">
                <a16:creationId xmlns:a16="http://schemas.microsoft.com/office/drawing/2014/main" xmlns="" id="{D93F7082-337D-45CA-BB0F-0A793C9203E8}"/>
              </a:ext>
            </a:extLst>
          </p:cNvPr>
          <p:cNvSpPr/>
          <p:nvPr/>
        </p:nvSpPr>
        <p:spPr>
          <a:xfrm>
            <a:off x="4780788" y="5395785"/>
            <a:ext cx="487680" cy="261303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7BA580FE-7390-4FD3-A9FE-C03C6E542AC7}"/>
                  </a:ext>
                </a:extLst>
              </p:cNvPr>
              <p:cNvSpPr txBox="1"/>
              <p:nvPr/>
            </p:nvSpPr>
            <p:spPr>
              <a:xfrm>
                <a:off x="7681854" y="3977236"/>
                <a:ext cx="2898742" cy="18330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600" dirty="0">
                    <a:latin typeface="Calibri" panose="020F0502020204030204" pitchFamily="34" charset="0"/>
                  </a:rPr>
                  <a:t>Wood Density</a:t>
                </a:r>
              </a:p>
              <a:p>
                <a:pPr algn="ctr"/>
                <a:endParaRPr lang="en-US" sz="3600" dirty="0">
                  <a:latin typeface="Calibri" panose="020F050202020403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𝐷𝑒𝑛𝑠𝑖𝑡𝑦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𝑚𝑎𝑠𝑠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𝑣𝑜𝑙𝑢𝑚𝑒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BA580FE-7390-4FD3-A9FE-C03C6E542A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1854" y="3977236"/>
                <a:ext cx="2898742" cy="1833002"/>
              </a:xfrm>
              <a:prstGeom prst="rect">
                <a:avLst/>
              </a:prstGeom>
              <a:blipFill rotWithShape="1">
                <a:blip r:embed="rId3"/>
                <a:stretch>
                  <a:fillRect l="-4412" t="-4983" r="-4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B9DA74D5-D3CB-4EE3-AB2D-BDB5BA1DBC55}"/>
              </a:ext>
            </a:extLst>
          </p:cNvPr>
          <p:cNvCxnSpPr/>
          <p:nvPr/>
        </p:nvCxnSpPr>
        <p:spPr>
          <a:xfrm>
            <a:off x="8071104" y="4567573"/>
            <a:ext cx="22555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7897D0AC-7611-4FF8-9F14-9BE96D421EC0}"/>
              </a:ext>
            </a:extLst>
          </p:cNvPr>
          <p:cNvSpPr/>
          <p:nvPr/>
        </p:nvSpPr>
        <p:spPr>
          <a:xfrm>
            <a:off x="6173987" y="630612"/>
            <a:ext cx="5257800" cy="29796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38EF69A8-15B2-4314-BEDD-48E89EA7ABF3}"/>
              </a:ext>
            </a:extLst>
          </p:cNvPr>
          <p:cNvSpPr/>
          <p:nvPr/>
        </p:nvSpPr>
        <p:spPr>
          <a:xfrm>
            <a:off x="6912864" y="3610303"/>
            <a:ext cx="4440936" cy="28062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DE09E-849C-4185-9853-FE1DD9E8BE8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339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tree with a mountain in the background&#10;&#10;Description generated with very high confidence">
            <a:extLst>
              <a:ext uri="{FF2B5EF4-FFF2-40B4-BE49-F238E27FC236}">
                <a16:creationId xmlns:a16="http://schemas.microsoft.com/office/drawing/2014/main" xmlns="" id="{4487ADCB-6FA4-47EB-971A-381B93EB6C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109821"/>
          <a:stretch/>
        </p:blipFill>
        <p:spPr>
          <a:xfrm>
            <a:off x="-1" y="-507175"/>
            <a:ext cx="12344400" cy="154533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61AA78-C4B8-4270-BFD4-0C3EBA1F4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1011" y="2051016"/>
            <a:ext cx="5173247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HQ2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0F24C13-1ABF-4C91-9260-C1E2058051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3014" y="3390900"/>
            <a:ext cx="5928986" cy="2467815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</a:rPr>
              <a:t>What do you predict a tree’s response to shade would be in terms of: a) LMA density, </a:t>
            </a:r>
            <a:endParaRPr lang="en-US" sz="40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b</a:t>
            </a:r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</a:rPr>
              <a:t>) LDMC, and c) wood density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37F346C6-175D-411A-9350-FB1EFA7CD36C}"/>
              </a:ext>
            </a:extLst>
          </p:cNvPr>
          <p:cNvCxnSpPr/>
          <p:nvPr/>
        </p:nvCxnSpPr>
        <p:spPr>
          <a:xfrm>
            <a:off x="1521161" y="3131290"/>
            <a:ext cx="0" cy="29591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FFD53F75-4AD2-47DD-B804-0FBEAF97F595}"/>
              </a:ext>
            </a:extLst>
          </p:cNvPr>
          <p:cNvCxnSpPr>
            <a:cxnSpLocks/>
          </p:cNvCxnSpPr>
          <p:nvPr/>
        </p:nvCxnSpPr>
        <p:spPr>
          <a:xfrm flipH="1">
            <a:off x="1508461" y="6052290"/>
            <a:ext cx="40132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3FA7431-EB4F-4A9F-A86F-F3AAE97B6763}"/>
              </a:ext>
            </a:extLst>
          </p:cNvPr>
          <p:cNvSpPr txBox="1"/>
          <p:nvPr/>
        </p:nvSpPr>
        <p:spPr>
          <a:xfrm>
            <a:off x="2957055" y="3033485"/>
            <a:ext cx="1367682" cy="31547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9900" dirty="0">
                <a:solidFill>
                  <a:schemeClr val="bg1"/>
                </a:solidFill>
                <a:latin typeface="Calibri" panose="020F0502020204030204" pitchFamily="34" charset="0"/>
              </a:rPr>
              <a:t>?</a:t>
            </a:r>
            <a:endParaRPr lang="en-US" sz="4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741D581-6273-49CE-84CC-2D57A6E2598C}"/>
              </a:ext>
            </a:extLst>
          </p:cNvPr>
          <p:cNvSpPr txBox="1"/>
          <p:nvPr/>
        </p:nvSpPr>
        <p:spPr>
          <a:xfrm>
            <a:off x="254754" y="4210167"/>
            <a:ext cx="840038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</a:rPr>
              <a:t>Trait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ABF1CFC-23D0-4635-BBE7-21B7EFF39510}"/>
              </a:ext>
            </a:extLst>
          </p:cNvPr>
          <p:cNvSpPr txBox="1"/>
          <p:nvPr/>
        </p:nvSpPr>
        <p:spPr>
          <a:xfrm>
            <a:off x="1631507" y="6196475"/>
            <a:ext cx="1582484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</a:rPr>
              <a:t>High light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0250D39-636D-4A3B-85C0-B87A5B68371A}"/>
              </a:ext>
            </a:extLst>
          </p:cNvPr>
          <p:cNvSpPr txBox="1"/>
          <p:nvPr/>
        </p:nvSpPr>
        <p:spPr>
          <a:xfrm>
            <a:off x="4628707" y="6209175"/>
            <a:ext cx="1507207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</a:rPr>
              <a:t>Low light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362C5388-0E69-4193-B6AE-0BB7F819AD6E}"/>
              </a:ext>
            </a:extLst>
          </p:cNvPr>
          <p:cNvCxnSpPr/>
          <p:nvPr/>
        </p:nvCxnSpPr>
        <p:spPr>
          <a:xfrm>
            <a:off x="7858359" y="3167607"/>
            <a:ext cx="2235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DE09E-849C-4185-9853-FE1DD9E8BE8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82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Carriage Road and Tip Top House, Mount Moosilauke, NH.jpg">
            <a:extLst>
              <a:ext uri="{FF2B5EF4-FFF2-40B4-BE49-F238E27FC236}">
                <a16:creationId xmlns:a16="http://schemas.microsoft.com/office/drawing/2014/main" xmlns="" id="{F6932D71-E1A1-470F-A28C-477A0D766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4"/>
            <a:ext cx="12192000" cy="6853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933DDB-D44F-4746-AA7A-01E4B79DC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4448" y="5612524"/>
            <a:ext cx="4799912" cy="1055357"/>
          </a:xfrm>
          <a:solidFill>
            <a:srgbClr val="D0CECE">
              <a:alpha val="60000"/>
            </a:srgbClr>
          </a:solidFill>
        </p:spPr>
        <p:txBody>
          <a:bodyPr/>
          <a:lstStyle/>
          <a:p>
            <a:r>
              <a:rPr lang="en-US" dirty="0" smtClean="0"/>
              <a:t>Mt</a:t>
            </a:r>
            <a:r>
              <a:rPr lang="en-US" dirty="0"/>
              <a:t>. </a:t>
            </a:r>
            <a:r>
              <a:rPr lang="en-US" dirty="0" err="1"/>
              <a:t>Moosilauke</a:t>
            </a:r>
            <a:r>
              <a:rPr lang="en-US" dirty="0"/>
              <a:t>, NH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DE09E-849C-4185-9853-FE1DD9E8BE8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7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4A57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6E6B0D3F-649C-4E56-A069-2A29B0558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</a:rPr>
              <a:t>Red spruce (</a:t>
            </a:r>
            <a:r>
              <a:rPr lang="en-US" i="1" dirty="0" err="1">
                <a:solidFill>
                  <a:srgbClr val="FFFFFF"/>
                </a:solidFill>
                <a:latin typeface="Calibri" panose="020F0502020204030204" pitchFamily="34" charset="0"/>
              </a:rPr>
              <a:t>Picea</a:t>
            </a:r>
            <a:r>
              <a:rPr lang="en-US" i="1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en-US" i="1" dirty="0" err="1">
                <a:solidFill>
                  <a:srgbClr val="FFFFFF"/>
                </a:solidFill>
                <a:latin typeface="Calibri" panose="020F0502020204030204" pitchFamily="34" charset="0"/>
              </a:rPr>
              <a:t>rubens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</a:rPr>
              <a:t>) and balsam fir (</a:t>
            </a:r>
            <a:r>
              <a:rPr lang="en-US" i="1" dirty="0" err="1">
                <a:solidFill>
                  <a:srgbClr val="FFFFFF"/>
                </a:solidFill>
                <a:latin typeface="Calibri" panose="020F0502020204030204" pitchFamily="34" charset="0"/>
              </a:rPr>
              <a:t>Abies</a:t>
            </a:r>
            <a:r>
              <a:rPr lang="en-US" i="1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en-US" i="1" dirty="0" err="1">
                <a:solidFill>
                  <a:srgbClr val="FFFFFF"/>
                </a:solidFill>
                <a:latin typeface="Calibri" panose="020F0502020204030204" pitchFamily="34" charset="0"/>
              </a:rPr>
              <a:t>balsamea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6E9FB32-345A-4D35-AD1A-98C67B220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800" dirty="0">
                <a:solidFill>
                  <a:srgbClr val="FFFFFF"/>
                </a:solidFill>
                <a:latin typeface="Calibri" panose="020F0502020204030204" pitchFamily="34" charset="0"/>
              </a:rPr>
              <a:t>Ecotone: boreal spruce/fir and northern hardwoods</a:t>
            </a:r>
            <a:endParaRPr lang="en-US" sz="2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5B1672A2-DBFD-4948-91BB-958C98AA4A11}"/>
              </a:ext>
            </a:extLst>
          </p:cNvPr>
          <p:cNvCxnSpPr/>
          <p:nvPr/>
        </p:nvCxnSpPr>
        <p:spPr>
          <a:xfrm>
            <a:off x="8534400" y="5257800"/>
            <a:ext cx="22987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picture containing tree, train, sky, grass&#10;&#10;Description automatically generated">
            <a:extLst>
              <a:ext uri="{FF2B5EF4-FFF2-40B4-BE49-F238E27FC236}">
                <a16:creationId xmlns:a16="http://schemas.microsoft.com/office/drawing/2014/main" xmlns="" id="{A27FC26D-752F-487D-AC6D-3EEDAC0C08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32" y="321733"/>
            <a:ext cx="7058307" cy="405606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DE09E-849C-4185-9853-FE1DD9E8BE8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77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" name="Group 174">
            <a:extLst>
              <a:ext uri="{FF2B5EF4-FFF2-40B4-BE49-F238E27FC236}">
                <a16:creationId xmlns:a16="http://schemas.microsoft.com/office/drawing/2014/main" xmlns="" id="{8C50AB1B-AE69-4681-84DC-22E610C2AA28}"/>
              </a:ext>
            </a:extLst>
          </p:cNvPr>
          <p:cNvGrpSpPr/>
          <p:nvPr/>
        </p:nvGrpSpPr>
        <p:grpSpPr>
          <a:xfrm>
            <a:off x="4616983" y="3134272"/>
            <a:ext cx="381000" cy="1316831"/>
            <a:chOff x="1054100" y="2882900"/>
            <a:chExt cx="762000" cy="2984500"/>
          </a:xfrm>
        </p:grpSpPr>
        <p:sp>
          <p:nvSpPr>
            <p:cNvPr id="176" name="Isosceles Triangle 175">
              <a:extLst>
                <a:ext uri="{FF2B5EF4-FFF2-40B4-BE49-F238E27FC236}">
                  <a16:creationId xmlns:a16="http://schemas.microsoft.com/office/drawing/2014/main" xmlns="" id="{44548308-CF78-403E-91BC-49FE0B839127}"/>
                </a:ext>
              </a:extLst>
            </p:cNvPr>
            <p:cNvSpPr/>
            <p:nvPr/>
          </p:nvSpPr>
          <p:spPr>
            <a:xfrm>
              <a:off x="1054100" y="2882900"/>
              <a:ext cx="762000" cy="1701800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xmlns="" id="{3D2AD748-0ED1-4204-AD46-EB903AE619B0}"/>
                </a:ext>
              </a:extLst>
            </p:cNvPr>
            <p:cNvSpPr/>
            <p:nvPr/>
          </p:nvSpPr>
          <p:spPr>
            <a:xfrm>
              <a:off x="1320800" y="4584700"/>
              <a:ext cx="254000" cy="12827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xmlns="" id="{1DF78D98-C4FC-4BB3-9973-ED52B07E4532}"/>
              </a:ext>
            </a:extLst>
          </p:cNvPr>
          <p:cNvGrpSpPr/>
          <p:nvPr/>
        </p:nvGrpSpPr>
        <p:grpSpPr>
          <a:xfrm>
            <a:off x="6469427" y="3147753"/>
            <a:ext cx="381000" cy="1316831"/>
            <a:chOff x="1054100" y="2882900"/>
            <a:chExt cx="762000" cy="2984500"/>
          </a:xfrm>
        </p:grpSpPr>
        <p:sp>
          <p:nvSpPr>
            <p:cNvPr id="173" name="Isosceles Triangle 172">
              <a:extLst>
                <a:ext uri="{FF2B5EF4-FFF2-40B4-BE49-F238E27FC236}">
                  <a16:creationId xmlns:a16="http://schemas.microsoft.com/office/drawing/2014/main" xmlns="" id="{B6491F23-43FD-40A4-9A6C-EB476D57F4CB}"/>
                </a:ext>
              </a:extLst>
            </p:cNvPr>
            <p:cNvSpPr/>
            <p:nvPr/>
          </p:nvSpPr>
          <p:spPr>
            <a:xfrm>
              <a:off x="1054100" y="2882900"/>
              <a:ext cx="762000" cy="1701800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xmlns="" id="{2C9A9485-9739-4DB7-B5B5-163ADEA5B123}"/>
                </a:ext>
              </a:extLst>
            </p:cNvPr>
            <p:cNvSpPr/>
            <p:nvPr/>
          </p:nvSpPr>
          <p:spPr>
            <a:xfrm>
              <a:off x="1320800" y="4584700"/>
              <a:ext cx="254000" cy="12827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xmlns="" id="{E3690361-A841-4739-800A-164EF4337DC2}"/>
              </a:ext>
            </a:extLst>
          </p:cNvPr>
          <p:cNvGrpSpPr/>
          <p:nvPr/>
        </p:nvGrpSpPr>
        <p:grpSpPr>
          <a:xfrm>
            <a:off x="9558823" y="4166941"/>
            <a:ext cx="381000" cy="1316831"/>
            <a:chOff x="1054100" y="2882900"/>
            <a:chExt cx="762000" cy="2984500"/>
          </a:xfrm>
        </p:grpSpPr>
        <p:sp>
          <p:nvSpPr>
            <p:cNvPr id="167" name="Isosceles Triangle 166">
              <a:extLst>
                <a:ext uri="{FF2B5EF4-FFF2-40B4-BE49-F238E27FC236}">
                  <a16:creationId xmlns:a16="http://schemas.microsoft.com/office/drawing/2014/main" xmlns="" id="{0C961CE0-CB08-4E06-941B-BE52AB350A13}"/>
                </a:ext>
              </a:extLst>
            </p:cNvPr>
            <p:cNvSpPr/>
            <p:nvPr/>
          </p:nvSpPr>
          <p:spPr>
            <a:xfrm>
              <a:off x="1054100" y="2882900"/>
              <a:ext cx="762000" cy="1701800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xmlns="" id="{A4186D15-9EF8-47A4-99EE-06B915D8D16B}"/>
                </a:ext>
              </a:extLst>
            </p:cNvPr>
            <p:cNvSpPr/>
            <p:nvPr/>
          </p:nvSpPr>
          <p:spPr>
            <a:xfrm>
              <a:off x="1320800" y="4584700"/>
              <a:ext cx="254000" cy="12827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1" name="Rectangle 150">
            <a:extLst>
              <a:ext uri="{FF2B5EF4-FFF2-40B4-BE49-F238E27FC236}">
                <a16:creationId xmlns:a16="http://schemas.microsoft.com/office/drawing/2014/main" xmlns="" id="{0B9974F4-5FF2-4DF1-9C9D-4C7C70E29871}"/>
              </a:ext>
            </a:extLst>
          </p:cNvPr>
          <p:cNvSpPr/>
          <p:nvPr/>
        </p:nvSpPr>
        <p:spPr>
          <a:xfrm>
            <a:off x="6821199" y="3286697"/>
            <a:ext cx="349250" cy="1234281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>
            <a:extLst>
              <a:ext uri="{FF2B5EF4-FFF2-40B4-BE49-F238E27FC236}">
                <a16:creationId xmlns:a16="http://schemas.microsoft.com/office/drawing/2014/main" xmlns="" id="{63D54FBA-EA25-46FE-BD6A-932582DE5B0F}"/>
              </a:ext>
            </a:extLst>
          </p:cNvPr>
          <p:cNvSpPr/>
          <p:nvPr/>
        </p:nvSpPr>
        <p:spPr>
          <a:xfrm>
            <a:off x="6560849" y="2802510"/>
            <a:ext cx="520700" cy="585787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xmlns="" id="{E4B95D4E-ED6A-4362-B97E-873F91D5F6BC}"/>
              </a:ext>
            </a:extLst>
          </p:cNvPr>
          <p:cNvSpPr/>
          <p:nvPr/>
        </p:nvSpPr>
        <p:spPr>
          <a:xfrm>
            <a:off x="6713249" y="2586610"/>
            <a:ext cx="520700" cy="585787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>
            <a:extLst>
              <a:ext uri="{FF2B5EF4-FFF2-40B4-BE49-F238E27FC236}">
                <a16:creationId xmlns:a16="http://schemas.microsoft.com/office/drawing/2014/main" xmlns="" id="{CFD2793F-F08F-4136-A89F-044C4891A594}"/>
              </a:ext>
            </a:extLst>
          </p:cNvPr>
          <p:cNvSpPr/>
          <p:nvPr/>
        </p:nvSpPr>
        <p:spPr>
          <a:xfrm>
            <a:off x="6764049" y="2942210"/>
            <a:ext cx="520700" cy="585787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>
            <a:extLst>
              <a:ext uri="{FF2B5EF4-FFF2-40B4-BE49-F238E27FC236}">
                <a16:creationId xmlns:a16="http://schemas.microsoft.com/office/drawing/2014/main" xmlns="" id="{08526509-5FB5-489E-815A-D61D94F51A25}"/>
              </a:ext>
            </a:extLst>
          </p:cNvPr>
          <p:cNvSpPr/>
          <p:nvPr/>
        </p:nvSpPr>
        <p:spPr>
          <a:xfrm>
            <a:off x="6903749" y="2789810"/>
            <a:ext cx="520700" cy="585787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xmlns="" id="{6128F1CC-D811-42FF-B760-31FEF0CF8C95}"/>
              </a:ext>
            </a:extLst>
          </p:cNvPr>
          <p:cNvSpPr/>
          <p:nvPr/>
        </p:nvSpPr>
        <p:spPr>
          <a:xfrm>
            <a:off x="3510455" y="2708195"/>
            <a:ext cx="349250" cy="1234281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xmlns="" id="{4C71FC7B-5D81-4235-9862-C515411EC10E}"/>
              </a:ext>
            </a:extLst>
          </p:cNvPr>
          <p:cNvSpPr/>
          <p:nvPr/>
        </p:nvSpPr>
        <p:spPr>
          <a:xfrm>
            <a:off x="3250105" y="2224008"/>
            <a:ext cx="520700" cy="585787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xmlns="" id="{25BC4476-4B2F-4079-A6C9-B0F0CB7679B5}"/>
              </a:ext>
            </a:extLst>
          </p:cNvPr>
          <p:cNvSpPr/>
          <p:nvPr/>
        </p:nvSpPr>
        <p:spPr>
          <a:xfrm>
            <a:off x="3402505" y="2008108"/>
            <a:ext cx="520700" cy="585787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Oval 148">
            <a:extLst>
              <a:ext uri="{FF2B5EF4-FFF2-40B4-BE49-F238E27FC236}">
                <a16:creationId xmlns:a16="http://schemas.microsoft.com/office/drawing/2014/main" xmlns="" id="{4D8E45D6-791F-4ECD-91B3-D26CD47C59B2}"/>
              </a:ext>
            </a:extLst>
          </p:cNvPr>
          <p:cNvSpPr/>
          <p:nvPr/>
        </p:nvSpPr>
        <p:spPr>
          <a:xfrm>
            <a:off x="3453305" y="2363708"/>
            <a:ext cx="520700" cy="585787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Oval 149">
            <a:extLst>
              <a:ext uri="{FF2B5EF4-FFF2-40B4-BE49-F238E27FC236}">
                <a16:creationId xmlns:a16="http://schemas.microsoft.com/office/drawing/2014/main" xmlns="" id="{F6FE1027-9192-450E-9063-096BEBEAFF6A}"/>
              </a:ext>
            </a:extLst>
          </p:cNvPr>
          <p:cNvSpPr/>
          <p:nvPr/>
        </p:nvSpPr>
        <p:spPr>
          <a:xfrm>
            <a:off x="3593005" y="2211308"/>
            <a:ext cx="520700" cy="585787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xmlns="" id="{747435A9-1EC1-4A3C-878C-1FCAD4BF1A4B}"/>
              </a:ext>
            </a:extLst>
          </p:cNvPr>
          <p:cNvSpPr/>
          <p:nvPr/>
        </p:nvSpPr>
        <p:spPr>
          <a:xfrm>
            <a:off x="8403130" y="2683423"/>
            <a:ext cx="349250" cy="1234281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xmlns="" id="{EADC6D41-C16A-4B5C-94BB-652548E42CE0}"/>
              </a:ext>
            </a:extLst>
          </p:cNvPr>
          <p:cNvSpPr/>
          <p:nvPr/>
        </p:nvSpPr>
        <p:spPr>
          <a:xfrm>
            <a:off x="8142780" y="2199236"/>
            <a:ext cx="520700" cy="585787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xmlns="" id="{235FE915-2B64-46BC-B811-F857BB3EF17E}"/>
              </a:ext>
            </a:extLst>
          </p:cNvPr>
          <p:cNvSpPr/>
          <p:nvPr/>
        </p:nvSpPr>
        <p:spPr>
          <a:xfrm>
            <a:off x="8295180" y="1983336"/>
            <a:ext cx="520700" cy="585787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xmlns="" id="{33391159-5AB0-4B57-8D5C-52B280E78655}"/>
              </a:ext>
            </a:extLst>
          </p:cNvPr>
          <p:cNvSpPr/>
          <p:nvPr/>
        </p:nvSpPr>
        <p:spPr>
          <a:xfrm>
            <a:off x="8345980" y="2338936"/>
            <a:ext cx="520700" cy="585787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xmlns="" id="{5028ACAF-ADFE-4E9C-AFDE-9882ADEFCEA7}"/>
              </a:ext>
            </a:extLst>
          </p:cNvPr>
          <p:cNvSpPr/>
          <p:nvPr/>
        </p:nvSpPr>
        <p:spPr>
          <a:xfrm>
            <a:off x="8485680" y="2186536"/>
            <a:ext cx="520700" cy="585787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xmlns="" id="{12B4D321-34A5-42EC-819E-C4A1E7531A9D}"/>
              </a:ext>
            </a:extLst>
          </p:cNvPr>
          <p:cNvSpPr/>
          <p:nvPr/>
        </p:nvSpPr>
        <p:spPr>
          <a:xfrm>
            <a:off x="6195507" y="2825503"/>
            <a:ext cx="349250" cy="2549127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xmlns="" id="{F602FF1C-8D76-444D-B894-69EFBFA67A99}"/>
              </a:ext>
            </a:extLst>
          </p:cNvPr>
          <p:cNvSpPr/>
          <p:nvPr/>
        </p:nvSpPr>
        <p:spPr>
          <a:xfrm>
            <a:off x="5947857" y="2531817"/>
            <a:ext cx="520700" cy="730301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xmlns="" id="{C672E390-A442-44B6-9133-A6904ACEFB3C}"/>
              </a:ext>
            </a:extLst>
          </p:cNvPr>
          <p:cNvSpPr/>
          <p:nvPr/>
        </p:nvSpPr>
        <p:spPr>
          <a:xfrm>
            <a:off x="6100257" y="2684217"/>
            <a:ext cx="520700" cy="730301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xmlns="" id="{FE87EAE9-E131-4DC6-91BB-DB91C163E12F}"/>
              </a:ext>
            </a:extLst>
          </p:cNvPr>
          <p:cNvSpPr/>
          <p:nvPr/>
        </p:nvSpPr>
        <p:spPr>
          <a:xfrm>
            <a:off x="6252657" y="2493717"/>
            <a:ext cx="520700" cy="730301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xmlns="" id="{17280780-692A-4B4A-B466-AE7641C11F0F}"/>
              </a:ext>
            </a:extLst>
          </p:cNvPr>
          <p:cNvSpPr/>
          <p:nvPr/>
        </p:nvSpPr>
        <p:spPr>
          <a:xfrm>
            <a:off x="6087557" y="2303217"/>
            <a:ext cx="520700" cy="730301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xmlns="" id="{DDB97EB6-CF96-4D9D-8FEB-E8941B61C84B}"/>
              </a:ext>
            </a:extLst>
          </p:cNvPr>
          <p:cNvSpPr/>
          <p:nvPr/>
        </p:nvSpPr>
        <p:spPr>
          <a:xfrm>
            <a:off x="6405057" y="2354017"/>
            <a:ext cx="520700" cy="730301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xmlns="" id="{5D1888DE-79F5-4879-89D3-5B5761F97037}"/>
              </a:ext>
            </a:extLst>
          </p:cNvPr>
          <p:cNvSpPr/>
          <p:nvPr/>
        </p:nvSpPr>
        <p:spPr>
          <a:xfrm>
            <a:off x="6417757" y="2735017"/>
            <a:ext cx="520700" cy="730301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xmlns="" id="{2C9A8A06-9A0C-4FBA-BEB3-8DF21574FB7A}"/>
              </a:ext>
            </a:extLst>
          </p:cNvPr>
          <p:cNvSpPr/>
          <p:nvPr/>
        </p:nvSpPr>
        <p:spPr>
          <a:xfrm>
            <a:off x="5744657" y="2633417"/>
            <a:ext cx="520700" cy="730301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xmlns="" id="{82943119-3EAA-4A8B-8E1E-DC5BA0618ED3}"/>
              </a:ext>
            </a:extLst>
          </p:cNvPr>
          <p:cNvSpPr/>
          <p:nvPr/>
        </p:nvSpPr>
        <p:spPr>
          <a:xfrm>
            <a:off x="6417757" y="2811217"/>
            <a:ext cx="520700" cy="730301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xmlns="" id="{48085279-8F02-4AF6-88EA-957D710519AD}"/>
              </a:ext>
            </a:extLst>
          </p:cNvPr>
          <p:cNvGrpSpPr/>
          <p:nvPr/>
        </p:nvGrpSpPr>
        <p:grpSpPr>
          <a:xfrm>
            <a:off x="7963104" y="2913660"/>
            <a:ext cx="669925" cy="2539248"/>
            <a:chOff x="1054100" y="2882900"/>
            <a:chExt cx="762000" cy="2984500"/>
          </a:xfrm>
        </p:grpSpPr>
        <p:sp>
          <p:nvSpPr>
            <p:cNvPr id="92" name="Isosceles Triangle 91">
              <a:extLst>
                <a:ext uri="{FF2B5EF4-FFF2-40B4-BE49-F238E27FC236}">
                  <a16:creationId xmlns:a16="http://schemas.microsoft.com/office/drawing/2014/main" xmlns="" id="{1EB77A37-9AE7-4EC2-B98F-DB2A0DC9C53E}"/>
                </a:ext>
              </a:extLst>
            </p:cNvPr>
            <p:cNvSpPr/>
            <p:nvPr/>
          </p:nvSpPr>
          <p:spPr>
            <a:xfrm>
              <a:off x="1054100" y="2882900"/>
              <a:ext cx="762000" cy="1701800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xmlns="" id="{53CAEED1-E387-409C-9240-3905B763D12A}"/>
                </a:ext>
              </a:extLst>
            </p:cNvPr>
            <p:cNvSpPr/>
            <p:nvPr/>
          </p:nvSpPr>
          <p:spPr>
            <a:xfrm>
              <a:off x="1320800" y="4584700"/>
              <a:ext cx="254000" cy="12827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76A481EB-98E1-4A07-8C10-9ED5B631C462}"/>
              </a:ext>
            </a:extLst>
          </p:cNvPr>
          <p:cNvSpPr/>
          <p:nvPr/>
        </p:nvSpPr>
        <p:spPr>
          <a:xfrm>
            <a:off x="6018705" y="4249491"/>
            <a:ext cx="349250" cy="1234281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3E3CB7DC-E9BE-4424-B943-1B46DFF9949A}"/>
              </a:ext>
            </a:extLst>
          </p:cNvPr>
          <p:cNvSpPr/>
          <p:nvPr/>
        </p:nvSpPr>
        <p:spPr>
          <a:xfrm>
            <a:off x="4939205" y="2915991"/>
            <a:ext cx="349250" cy="20447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0942305C-1BFF-4F7E-B22D-1EA5A1868879}"/>
              </a:ext>
            </a:extLst>
          </p:cNvPr>
          <p:cNvSpPr/>
          <p:nvPr/>
        </p:nvSpPr>
        <p:spPr>
          <a:xfrm>
            <a:off x="3885105" y="3576391"/>
            <a:ext cx="349250" cy="1234281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024AD5C9-BEC6-4700-A86D-CA4DC5B86B3E}"/>
              </a:ext>
            </a:extLst>
          </p:cNvPr>
          <p:cNvGrpSpPr/>
          <p:nvPr/>
        </p:nvGrpSpPr>
        <p:grpSpPr>
          <a:xfrm>
            <a:off x="2624630" y="2735372"/>
            <a:ext cx="669925" cy="2539248"/>
            <a:chOff x="1054100" y="2882900"/>
            <a:chExt cx="762000" cy="2984500"/>
          </a:xfrm>
        </p:grpSpPr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xmlns="" id="{D4E21EE4-70D8-4E69-B92F-E61A0E0528F9}"/>
                </a:ext>
              </a:extLst>
            </p:cNvPr>
            <p:cNvSpPr/>
            <p:nvPr/>
          </p:nvSpPr>
          <p:spPr>
            <a:xfrm>
              <a:off x="1054100" y="2882900"/>
              <a:ext cx="762000" cy="1701800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420C7F2B-41B5-4B41-A2C0-6091FC7D89C8}"/>
                </a:ext>
              </a:extLst>
            </p:cNvPr>
            <p:cNvSpPr/>
            <p:nvPr/>
          </p:nvSpPr>
          <p:spPr>
            <a:xfrm>
              <a:off x="1320800" y="4584700"/>
              <a:ext cx="254000" cy="12827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0009D37F-C8E7-4914-8AE2-562E1EEFF3E4}"/>
              </a:ext>
            </a:extLst>
          </p:cNvPr>
          <p:cNvSpPr/>
          <p:nvPr/>
        </p:nvSpPr>
        <p:spPr>
          <a:xfrm>
            <a:off x="3624755" y="3092204"/>
            <a:ext cx="520700" cy="585787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xmlns="" id="{CA3EFB72-AEC9-40DC-927C-F155320795E6}"/>
              </a:ext>
            </a:extLst>
          </p:cNvPr>
          <p:cNvSpPr/>
          <p:nvPr/>
        </p:nvSpPr>
        <p:spPr>
          <a:xfrm>
            <a:off x="3777155" y="2876304"/>
            <a:ext cx="520700" cy="585787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xmlns="" id="{87BA763A-D07E-4939-B24D-31C14F93CB11}"/>
              </a:ext>
            </a:extLst>
          </p:cNvPr>
          <p:cNvSpPr/>
          <p:nvPr/>
        </p:nvSpPr>
        <p:spPr>
          <a:xfrm>
            <a:off x="3827955" y="3231904"/>
            <a:ext cx="520700" cy="585787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7D30B54F-3602-43D9-BAA6-38DB22ABB881}"/>
              </a:ext>
            </a:extLst>
          </p:cNvPr>
          <p:cNvSpPr/>
          <p:nvPr/>
        </p:nvSpPr>
        <p:spPr>
          <a:xfrm>
            <a:off x="3967655" y="3079504"/>
            <a:ext cx="520700" cy="585787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89283E0D-02D0-423F-A74A-49AB492BCBA4}"/>
              </a:ext>
            </a:extLst>
          </p:cNvPr>
          <p:cNvSpPr/>
          <p:nvPr/>
        </p:nvSpPr>
        <p:spPr>
          <a:xfrm>
            <a:off x="4691555" y="2622304"/>
            <a:ext cx="520700" cy="585787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xmlns="" id="{ED9C669B-476A-4638-805C-9FB0401353E5}"/>
              </a:ext>
            </a:extLst>
          </p:cNvPr>
          <p:cNvSpPr/>
          <p:nvPr/>
        </p:nvSpPr>
        <p:spPr>
          <a:xfrm>
            <a:off x="4843955" y="2774704"/>
            <a:ext cx="520700" cy="585787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xmlns="" id="{99F3E5A8-37CD-4BE0-8EF5-824DF4B04C56}"/>
              </a:ext>
            </a:extLst>
          </p:cNvPr>
          <p:cNvSpPr/>
          <p:nvPr/>
        </p:nvSpPr>
        <p:spPr>
          <a:xfrm>
            <a:off x="4996355" y="2584204"/>
            <a:ext cx="520700" cy="585787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xmlns="" id="{0AE33AF1-D817-4DF2-BCF9-8FEF7A24A3C8}"/>
              </a:ext>
            </a:extLst>
          </p:cNvPr>
          <p:cNvSpPr/>
          <p:nvPr/>
        </p:nvSpPr>
        <p:spPr>
          <a:xfrm>
            <a:off x="4831255" y="2393704"/>
            <a:ext cx="520700" cy="585787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xmlns="" id="{737FFE25-1DBA-4081-A622-0A9954A0DD2F}"/>
              </a:ext>
            </a:extLst>
          </p:cNvPr>
          <p:cNvSpPr/>
          <p:nvPr/>
        </p:nvSpPr>
        <p:spPr>
          <a:xfrm>
            <a:off x="5885355" y="4070104"/>
            <a:ext cx="520700" cy="585787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xmlns="" id="{9F8FA45C-11AF-469B-9B4A-22707B273DDC}"/>
              </a:ext>
            </a:extLst>
          </p:cNvPr>
          <p:cNvSpPr/>
          <p:nvPr/>
        </p:nvSpPr>
        <p:spPr>
          <a:xfrm>
            <a:off x="5847255" y="3539482"/>
            <a:ext cx="520700" cy="585787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xmlns="" id="{F3C8780E-417A-45AA-B3CF-E0748EDB0483}"/>
              </a:ext>
            </a:extLst>
          </p:cNvPr>
          <p:cNvSpPr/>
          <p:nvPr/>
        </p:nvSpPr>
        <p:spPr>
          <a:xfrm>
            <a:off x="6190155" y="3714504"/>
            <a:ext cx="520700" cy="585787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xmlns="" id="{385E25FB-DA2A-4809-8F6A-8B8F270EA917}"/>
              </a:ext>
            </a:extLst>
          </p:cNvPr>
          <p:cNvSpPr/>
          <p:nvPr/>
        </p:nvSpPr>
        <p:spPr>
          <a:xfrm>
            <a:off x="5148755" y="2444504"/>
            <a:ext cx="520700" cy="585787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xmlns="" id="{7CC17780-63A3-46BB-8A5A-7BDDA5AB0306}"/>
              </a:ext>
            </a:extLst>
          </p:cNvPr>
          <p:cNvSpPr/>
          <p:nvPr/>
        </p:nvSpPr>
        <p:spPr>
          <a:xfrm>
            <a:off x="5161455" y="2825504"/>
            <a:ext cx="520700" cy="585787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xmlns="" id="{3E81DF6D-1699-494F-AAB3-3EDE278D7CC0}"/>
              </a:ext>
            </a:extLst>
          </p:cNvPr>
          <p:cNvSpPr/>
          <p:nvPr/>
        </p:nvSpPr>
        <p:spPr>
          <a:xfrm>
            <a:off x="4526455" y="3028704"/>
            <a:ext cx="520700" cy="585787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xmlns="" id="{AE77D427-D648-49AE-B37F-9E676F7F365C}"/>
              </a:ext>
            </a:extLst>
          </p:cNvPr>
          <p:cNvSpPr/>
          <p:nvPr/>
        </p:nvSpPr>
        <p:spPr>
          <a:xfrm>
            <a:off x="4488355" y="2723904"/>
            <a:ext cx="520700" cy="585787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xmlns="" id="{3CCF2FD7-73FF-4B53-B88C-1DE9F2E1C685}"/>
              </a:ext>
            </a:extLst>
          </p:cNvPr>
          <p:cNvSpPr/>
          <p:nvPr/>
        </p:nvSpPr>
        <p:spPr>
          <a:xfrm>
            <a:off x="5161455" y="2901704"/>
            <a:ext cx="520700" cy="585787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xmlns="" id="{E3110211-ECB5-4F34-8B56-AE3B4898E9E2}"/>
              </a:ext>
            </a:extLst>
          </p:cNvPr>
          <p:cNvSpPr/>
          <p:nvPr/>
        </p:nvSpPr>
        <p:spPr>
          <a:xfrm>
            <a:off x="4450255" y="2406404"/>
            <a:ext cx="520700" cy="585787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xmlns="" id="{85C9BC0E-E839-42D0-8B0E-2B8582FB5EBF}"/>
              </a:ext>
            </a:extLst>
          </p:cNvPr>
          <p:cNvGrpSpPr/>
          <p:nvPr/>
        </p:nvGrpSpPr>
        <p:grpSpPr>
          <a:xfrm>
            <a:off x="4339130" y="4057801"/>
            <a:ext cx="381000" cy="1316831"/>
            <a:chOff x="1054100" y="2882900"/>
            <a:chExt cx="762000" cy="2984500"/>
          </a:xfrm>
        </p:grpSpPr>
        <p:sp>
          <p:nvSpPr>
            <p:cNvPr id="64" name="Isosceles Triangle 63">
              <a:extLst>
                <a:ext uri="{FF2B5EF4-FFF2-40B4-BE49-F238E27FC236}">
                  <a16:creationId xmlns:a16="http://schemas.microsoft.com/office/drawing/2014/main" xmlns="" id="{7715A8F8-51C8-4EA3-A578-FF1B4082C156}"/>
                </a:ext>
              </a:extLst>
            </p:cNvPr>
            <p:cNvSpPr/>
            <p:nvPr/>
          </p:nvSpPr>
          <p:spPr>
            <a:xfrm>
              <a:off x="1054100" y="2882900"/>
              <a:ext cx="762000" cy="1701800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xmlns="" id="{B50F6D1D-EAD6-4375-AA82-D3AD3D8A7476}"/>
                </a:ext>
              </a:extLst>
            </p:cNvPr>
            <p:cNvSpPr/>
            <p:nvPr/>
          </p:nvSpPr>
          <p:spPr>
            <a:xfrm>
              <a:off x="1320800" y="4584700"/>
              <a:ext cx="254000" cy="12827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xmlns="" id="{F89AEBD6-BF67-4E72-BDA7-330B1133D545}"/>
              </a:ext>
            </a:extLst>
          </p:cNvPr>
          <p:cNvGrpSpPr/>
          <p:nvPr/>
        </p:nvGrpSpPr>
        <p:grpSpPr>
          <a:xfrm>
            <a:off x="5301155" y="3320010"/>
            <a:ext cx="584200" cy="2156618"/>
            <a:chOff x="1054100" y="2882900"/>
            <a:chExt cx="762000" cy="2984500"/>
          </a:xfrm>
        </p:grpSpPr>
        <p:sp>
          <p:nvSpPr>
            <p:cNvPr id="67" name="Isosceles Triangle 66">
              <a:extLst>
                <a:ext uri="{FF2B5EF4-FFF2-40B4-BE49-F238E27FC236}">
                  <a16:creationId xmlns:a16="http://schemas.microsoft.com/office/drawing/2014/main" xmlns="" id="{426970B5-73E8-4E81-8F8D-B10EAC40A58E}"/>
                </a:ext>
              </a:extLst>
            </p:cNvPr>
            <p:cNvSpPr/>
            <p:nvPr/>
          </p:nvSpPr>
          <p:spPr>
            <a:xfrm>
              <a:off x="1054100" y="2882900"/>
              <a:ext cx="762000" cy="1701800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xmlns="" id="{748C6C08-CB83-4001-8B04-89C989F23CFE}"/>
                </a:ext>
              </a:extLst>
            </p:cNvPr>
            <p:cNvSpPr/>
            <p:nvPr/>
          </p:nvSpPr>
          <p:spPr>
            <a:xfrm>
              <a:off x="1320800" y="4584700"/>
              <a:ext cx="254000" cy="12827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xmlns="" id="{642934C8-B5BD-49AB-80AF-E7F6570F9CE9}"/>
              </a:ext>
            </a:extLst>
          </p:cNvPr>
          <p:cNvGrpSpPr/>
          <p:nvPr/>
        </p:nvGrpSpPr>
        <p:grpSpPr>
          <a:xfrm>
            <a:off x="6924004" y="4171704"/>
            <a:ext cx="381000" cy="1316831"/>
            <a:chOff x="1054100" y="2882900"/>
            <a:chExt cx="762000" cy="2984500"/>
          </a:xfrm>
        </p:grpSpPr>
        <p:sp>
          <p:nvSpPr>
            <p:cNvPr id="70" name="Isosceles Triangle 69">
              <a:extLst>
                <a:ext uri="{FF2B5EF4-FFF2-40B4-BE49-F238E27FC236}">
                  <a16:creationId xmlns:a16="http://schemas.microsoft.com/office/drawing/2014/main" xmlns="" id="{0A88B367-C1D9-45CC-A9EA-916EF6DDDE18}"/>
                </a:ext>
              </a:extLst>
            </p:cNvPr>
            <p:cNvSpPr/>
            <p:nvPr/>
          </p:nvSpPr>
          <p:spPr>
            <a:xfrm>
              <a:off x="1054100" y="2882900"/>
              <a:ext cx="762000" cy="1701800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xmlns="" id="{6D1417BB-1573-4FA1-9210-E9E0705CAA75}"/>
                </a:ext>
              </a:extLst>
            </p:cNvPr>
            <p:cNvSpPr/>
            <p:nvPr/>
          </p:nvSpPr>
          <p:spPr>
            <a:xfrm>
              <a:off x="1320800" y="4584700"/>
              <a:ext cx="254000" cy="12827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2" name="Rectangle 71">
            <a:extLst>
              <a:ext uri="{FF2B5EF4-FFF2-40B4-BE49-F238E27FC236}">
                <a16:creationId xmlns:a16="http://schemas.microsoft.com/office/drawing/2014/main" xmlns="" id="{9F401ABE-A3DF-468E-AFBC-592D24AA85B9}"/>
              </a:ext>
            </a:extLst>
          </p:cNvPr>
          <p:cNvSpPr/>
          <p:nvPr/>
        </p:nvSpPr>
        <p:spPr>
          <a:xfrm>
            <a:off x="7530005" y="3028705"/>
            <a:ext cx="349250" cy="260746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xmlns="" id="{10522F7D-6723-492B-9406-F90D6A4F2C20}"/>
              </a:ext>
            </a:extLst>
          </p:cNvPr>
          <p:cNvSpPr/>
          <p:nvPr/>
        </p:nvSpPr>
        <p:spPr>
          <a:xfrm>
            <a:off x="7199805" y="2735372"/>
            <a:ext cx="520700" cy="123749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xmlns="" id="{C7DB5ED3-03B1-4358-91D7-52FD81868407}"/>
              </a:ext>
            </a:extLst>
          </p:cNvPr>
          <p:cNvSpPr/>
          <p:nvPr/>
        </p:nvSpPr>
        <p:spPr>
          <a:xfrm>
            <a:off x="7593505" y="2887772"/>
            <a:ext cx="520700" cy="102993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xmlns="" id="{9C4E0B2F-3C4D-4FFA-BE07-4B2471A2BA92}"/>
              </a:ext>
            </a:extLst>
          </p:cNvPr>
          <p:cNvSpPr/>
          <p:nvPr/>
        </p:nvSpPr>
        <p:spPr>
          <a:xfrm>
            <a:off x="7415705" y="2417872"/>
            <a:ext cx="520700" cy="123749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xmlns="" id="{8CDB7AA4-9651-4127-B189-A95984A09B68}"/>
              </a:ext>
            </a:extLst>
          </p:cNvPr>
          <p:cNvSpPr/>
          <p:nvPr/>
        </p:nvSpPr>
        <p:spPr>
          <a:xfrm>
            <a:off x="7707805" y="2481372"/>
            <a:ext cx="520700" cy="123749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xmlns="" id="{380227A4-FB2B-438A-9B2A-3F32C3DD5224}"/>
              </a:ext>
            </a:extLst>
          </p:cNvPr>
          <p:cNvSpPr/>
          <p:nvPr/>
        </p:nvSpPr>
        <p:spPr>
          <a:xfrm>
            <a:off x="7695105" y="2887772"/>
            <a:ext cx="520700" cy="89459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xmlns="" id="{09AED2F4-735C-458F-B4A8-5586F33E5484}"/>
              </a:ext>
            </a:extLst>
          </p:cNvPr>
          <p:cNvSpPr/>
          <p:nvPr/>
        </p:nvSpPr>
        <p:spPr>
          <a:xfrm>
            <a:off x="7123605" y="2976672"/>
            <a:ext cx="520700" cy="73783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xmlns="" id="{B320C9D5-ECDF-4B88-B356-E985F5C45B09}"/>
              </a:ext>
            </a:extLst>
          </p:cNvPr>
          <p:cNvSpPr/>
          <p:nvPr/>
        </p:nvSpPr>
        <p:spPr>
          <a:xfrm>
            <a:off x="7149005" y="2494072"/>
            <a:ext cx="520700" cy="123749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5E7E3D98-8A17-437A-A91E-B6E9064BF5F6}"/>
              </a:ext>
            </a:extLst>
          </p:cNvPr>
          <p:cNvSpPr txBox="1"/>
          <p:nvPr/>
        </p:nvSpPr>
        <p:spPr>
          <a:xfrm>
            <a:off x="5155678" y="126544"/>
            <a:ext cx="18806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alibri" panose="020F0502020204030204" pitchFamily="34" charset="0"/>
              </a:rPr>
              <a:t>Ecotone</a:t>
            </a:r>
            <a:endParaRPr lang="en-US" dirty="0">
              <a:latin typeface="Calibri" panose="020F0502020204030204" pitchFamily="34" charset="0"/>
            </a:endParaRP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xmlns="" id="{546B71CA-624C-4CB6-B4F7-2D9B1AFDDA66}"/>
              </a:ext>
            </a:extLst>
          </p:cNvPr>
          <p:cNvGrpSpPr/>
          <p:nvPr/>
        </p:nvGrpSpPr>
        <p:grpSpPr>
          <a:xfrm>
            <a:off x="8531429" y="2876304"/>
            <a:ext cx="669925" cy="2539248"/>
            <a:chOff x="1054100" y="2882900"/>
            <a:chExt cx="762000" cy="2984500"/>
          </a:xfrm>
        </p:grpSpPr>
        <p:sp>
          <p:nvSpPr>
            <p:cNvPr id="86" name="Isosceles Triangle 85">
              <a:extLst>
                <a:ext uri="{FF2B5EF4-FFF2-40B4-BE49-F238E27FC236}">
                  <a16:creationId xmlns:a16="http://schemas.microsoft.com/office/drawing/2014/main" xmlns="" id="{CA63B67C-4C68-4821-86A5-68460FF0980D}"/>
                </a:ext>
              </a:extLst>
            </p:cNvPr>
            <p:cNvSpPr/>
            <p:nvPr/>
          </p:nvSpPr>
          <p:spPr>
            <a:xfrm>
              <a:off x="1054100" y="2882900"/>
              <a:ext cx="762000" cy="1701800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xmlns="" id="{466A5F6B-AA61-40DB-B1F9-1535B3821964}"/>
                </a:ext>
              </a:extLst>
            </p:cNvPr>
            <p:cNvSpPr/>
            <p:nvPr/>
          </p:nvSpPr>
          <p:spPr>
            <a:xfrm>
              <a:off x="1320800" y="4584700"/>
              <a:ext cx="254000" cy="12827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xmlns="" id="{40E5F934-729C-4637-99BD-C15B3B08C9CD}"/>
              </a:ext>
            </a:extLst>
          </p:cNvPr>
          <p:cNvGrpSpPr/>
          <p:nvPr/>
        </p:nvGrpSpPr>
        <p:grpSpPr>
          <a:xfrm>
            <a:off x="1957881" y="3782370"/>
            <a:ext cx="628650" cy="1592262"/>
            <a:chOff x="1054100" y="2882900"/>
            <a:chExt cx="762000" cy="2984500"/>
          </a:xfrm>
        </p:grpSpPr>
        <p:sp>
          <p:nvSpPr>
            <p:cNvPr id="89" name="Isosceles Triangle 88">
              <a:extLst>
                <a:ext uri="{FF2B5EF4-FFF2-40B4-BE49-F238E27FC236}">
                  <a16:creationId xmlns:a16="http://schemas.microsoft.com/office/drawing/2014/main" xmlns="" id="{C5827C3F-D05C-4588-9024-1E4EF08D6E88}"/>
                </a:ext>
              </a:extLst>
            </p:cNvPr>
            <p:cNvSpPr/>
            <p:nvPr/>
          </p:nvSpPr>
          <p:spPr>
            <a:xfrm>
              <a:off x="1054100" y="2882900"/>
              <a:ext cx="762000" cy="1701800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xmlns="" id="{AF701594-4EBE-4BB4-8521-2171D8D435B5}"/>
                </a:ext>
              </a:extLst>
            </p:cNvPr>
            <p:cNvSpPr/>
            <p:nvPr/>
          </p:nvSpPr>
          <p:spPr>
            <a:xfrm>
              <a:off x="1320800" y="4584700"/>
              <a:ext cx="254000" cy="12827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E3E9483F-AABE-423F-B402-64C46995E2D4}"/>
              </a:ext>
            </a:extLst>
          </p:cNvPr>
          <p:cNvSpPr/>
          <p:nvPr/>
        </p:nvSpPr>
        <p:spPr>
          <a:xfrm>
            <a:off x="5732955" y="3917704"/>
            <a:ext cx="520700" cy="585787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xmlns="" id="{E0045922-6D63-4A91-8028-A4BBBBF2CFEE}"/>
              </a:ext>
            </a:extLst>
          </p:cNvPr>
          <p:cNvSpPr/>
          <p:nvPr/>
        </p:nvSpPr>
        <p:spPr>
          <a:xfrm>
            <a:off x="9415955" y="3208091"/>
            <a:ext cx="349250" cy="20447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xmlns="" id="{20D71BF1-66A1-4FC2-84F7-8A011C614447}"/>
              </a:ext>
            </a:extLst>
          </p:cNvPr>
          <p:cNvSpPr/>
          <p:nvPr/>
        </p:nvSpPr>
        <p:spPr>
          <a:xfrm>
            <a:off x="9168305" y="2914404"/>
            <a:ext cx="520700" cy="585787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xmlns="" id="{6D608F72-DA9C-4AFC-906E-C431534AED21}"/>
              </a:ext>
            </a:extLst>
          </p:cNvPr>
          <p:cNvSpPr/>
          <p:nvPr/>
        </p:nvSpPr>
        <p:spPr>
          <a:xfrm>
            <a:off x="9320705" y="3066804"/>
            <a:ext cx="520700" cy="585787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xmlns="" id="{EEB00D0E-6DB4-4261-8206-C620D9F9CF23}"/>
              </a:ext>
            </a:extLst>
          </p:cNvPr>
          <p:cNvSpPr/>
          <p:nvPr/>
        </p:nvSpPr>
        <p:spPr>
          <a:xfrm>
            <a:off x="9473105" y="2876304"/>
            <a:ext cx="520700" cy="585787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xmlns="" id="{057B89C4-247A-4ED5-A986-7E5976E228DE}"/>
              </a:ext>
            </a:extLst>
          </p:cNvPr>
          <p:cNvSpPr/>
          <p:nvPr/>
        </p:nvSpPr>
        <p:spPr>
          <a:xfrm>
            <a:off x="9308005" y="2685804"/>
            <a:ext cx="520700" cy="585787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xmlns="" id="{A7D764D3-A4EF-4DE9-A248-F4E24C3B75F2}"/>
              </a:ext>
            </a:extLst>
          </p:cNvPr>
          <p:cNvSpPr/>
          <p:nvPr/>
        </p:nvSpPr>
        <p:spPr>
          <a:xfrm>
            <a:off x="9625505" y="2736604"/>
            <a:ext cx="520700" cy="585787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xmlns="" id="{4D145988-5C13-4ACE-A228-676B5B1D6D0A}"/>
              </a:ext>
            </a:extLst>
          </p:cNvPr>
          <p:cNvSpPr/>
          <p:nvPr/>
        </p:nvSpPr>
        <p:spPr>
          <a:xfrm>
            <a:off x="9638205" y="3117604"/>
            <a:ext cx="520700" cy="585787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xmlns="" id="{D4CA791A-3371-4DB2-AA88-CE56FCD81878}"/>
              </a:ext>
            </a:extLst>
          </p:cNvPr>
          <p:cNvSpPr/>
          <p:nvPr/>
        </p:nvSpPr>
        <p:spPr>
          <a:xfrm>
            <a:off x="8965105" y="3016004"/>
            <a:ext cx="520700" cy="585787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xmlns="" id="{2D2D443D-E5DD-4F67-8695-5C94941651C7}"/>
              </a:ext>
            </a:extLst>
          </p:cNvPr>
          <p:cNvSpPr/>
          <p:nvPr/>
        </p:nvSpPr>
        <p:spPr>
          <a:xfrm>
            <a:off x="9638205" y="3193804"/>
            <a:ext cx="520700" cy="585787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xmlns="" id="{EE8ECAB0-3534-4DB1-B6FF-AC67FCD44881}"/>
              </a:ext>
            </a:extLst>
          </p:cNvPr>
          <p:cNvSpPr/>
          <p:nvPr/>
        </p:nvSpPr>
        <p:spPr>
          <a:xfrm>
            <a:off x="2404569" y="2611190"/>
            <a:ext cx="349250" cy="2763441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xmlns="" id="{473D3872-D18E-4E0F-BFCD-057A5744527C}"/>
              </a:ext>
            </a:extLst>
          </p:cNvPr>
          <p:cNvSpPr/>
          <p:nvPr/>
        </p:nvSpPr>
        <p:spPr>
          <a:xfrm>
            <a:off x="2156919" y="2317504"/>
            <a:ext cx="520700" cy="79169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xmlns="" id="{30FE8076-FA88-484D-B62A-3BF2D1AAED43}"/>
              </a:ext>
            </a:extLst>
          </p:cNvPr>
          <p:cNvSpPr/>
          <p:nvPr/>
        </p:nvSpPr>
        <p:spPr>
          <a:xfrm>
            <a:off x="2309319" y="2469904"/>
            <a:ext cx="520700" cy="79169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xmlns="" id="{D2F07F49-B2D7-4F6D-ACD5-B21AE180325E}"/>
              </a:ext>
            </a:extLst>
          </p:cNvPr>
          <p:cNvSpPr/>
          <p:nvPr/>
        </p:nvSpPr>
        <p:spPr>
          <a:xfrm>
            <a:off x="2461719" y="2279404"/>
            <a:ext cx="520700" cy="79169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xmlns="" id="{7F3DE881-EEC9-4DEA-9879-E2794EEA67C2}"/>
              </a:ext>
            </a:extLst>
          </p:cNvPr>
          <p:cNvSpPr/>
          <p:nvPr/>
        </p:nvSpPr>
        <p:spPr>
          <a:xfrm>
            <a:off x="2296619" y="2088904"/>
            <a:ext cx="520700" cy="79169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xmlns="" id="{5AE6D8B6-DDE7-4DBB-BF4B-C4BFBB9A73F5}"/>
              </a:ext>
            </a:extLst>
          </p:cNvPr>
          <p:cNvSpPr/>
          <p:nvPr/>
        </p:nvSpPr>
        <p:spPr>
          <a:xfrm>
            <a:off x="2614119" y="2139704"/>
            <a:ext cx="520700" cy="79169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xmlns="" id="{A908CAC5-9A3A-4F67-B959-49EEA62DFF32}"/>
              </a:ext>
            </a:extLst>
          </p:cNvPr>
          <p:cNvSpPr/>
          <p:nvPr/>
        </p:nvSpPr>
        <p:spPr>
          <a:xfrm>
            <a:off x="2626819" y="2520704"/>
            <a:ext cx="520700" cy="79169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xmlns="" id="{446A9C15-C709-471A-9FA4-FFE39F88A983}"/>
              </a:ext>
            </a:extLst>
          </p:cNvPr>
          <p:cNvSpPr/>
          <p:nvPr/>
        </p:nvSpPr>
        <p:spPr>
          <a:xfrm>
            <a:off x="1953719" y="2419104"/>
            <a:ext cx="520700" cy="79169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xmlns="" id="{762B8D8A-B9AD-4543-874D-741177112D1A}"/>
              </a:ext>
            </a:extLst>
          </p:cNvPr>
          <p:cNvSpPr/>
          <p:nvPr/>
        </p:nvSpPr>
        <p:spPr>
          <a:xfrm>
            <a:off x="2626819" y="2596904"/>
            <a:ext cx="520700" cy="79169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xmlns="" id="{CC272313-2D25-4D12-9393-0BC29EB6CD3E}"/>
              </a:ext>
            </a:extLst>
          </p:cNvPr>
          <p:cNvCxnSpPr/>
          <p:nvPr/>
        </p:nvCxnSpPr>
        <p:spPr>
          <a:xfrm>
            <a:off x="5148755" y="930166"/>
            <a:ext cx="178970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Rectangle 120">
            <a:extLst>
              <a:ext uri="{FF2B5EF4-FFF2-40B4-BE49-F238E27FC236}">
                <a16:creationId xmlns:a16="http://schemas.microsoft.com/office/drawing/2014/main" xmlns="" id="{D99D1A69-BE4D-4F13-A2BF-DA80A73F7260}"/>
              </a:ext>
            </a:extLst>
          </p:cNvPr>
          <p:cNvSpPr/>
          <p:nvPr/>
        </p:nvSpPr>
        <p:spPr>
          <a:xfrm>
            <a:off x="1601842" y="3696712"/>
            <a:ext cx="349250" cy="1234281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xmlns="" id="{D1CA8A8F-3C78-43E6-89B8-D42776CBE3F3}"/>
              </a:ext>
            </a:extLst>
          </p:cNvPr>
          <p:cNvSpPr/>
          <p:nvPr/>
        </p:nvSpPr>
        <p:spPr>
          <a:xfrm>
            <a:off x="1341492" y="3212525"/>
            <a:ext cx="520700" cy="585787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xmlns="" id="{E4069025-7812-4443-A7AC-5C1EC427AA19}"/>
              </a:ext>
            </a:extLst>
          </p:cNvPr>
          <p:cNvSpPr/>
          <p:nvPr/>
        </p:nvSpPr>
        <p:spPr>
          <a:xfrm>
            <a:off x="1493892" y="2996625"/>
            <a:ext cx="520700" cy="585787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xmlns="" id="{937003EC-E16D-4A27-A0BE-D793C0887937}"/>
              </a:ext>
            </a:extLst>
          </p:cNvPr>
          <p:cNvSpPr/>
          <p:nvPr/>
        </p:nvSpPr>
        <p:spPr>
          <a:xfrm>
            <a:off x="1544692" y="3352225"/>
            <a:ext cx="520700" cy="585787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xmlns="" id="{B487950E-A89F-4C49-A33C-75B02A4F6F9B}"/>
              </a:ext>
            </a:extLst>
          </p:cNvPr>
          <p:cNvSpPr/>
          <p:nvPr/>
        </p:nvSpPr>
        <p:spPr>
          <a:xfrm>
            <a:off x="1684392" y="3199825"/>
            <a:ext cx="520700" cy="585787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xmlns="" id="{25BDD1C7-42A0-4C19-9272-A48191B56550}"/>
              </a:ext>
            </a:extLst>
          </p:cNvPr>
          <p:cNvSpPr/>
          <p:nvPr/>
        </p:nvSpPr>
        <p:spPr>
          <a:xfrm>
            <a:off x="1294524" y="4159933"/>
            <a:ext cx="349250" cy="1234281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xmlns="" id="{0CDB45D5-541F-435F-AD0E-D9B8D939D74B}"/>
              </a:ext>
            </a:extLst>
          </p:cNvPr>
          <p:cNvSpPr/>
          <p:nvPr/>
        </p:nvSpPr>
        <p:spPr>
          <a:xfrm>
            <a:off x="1034174" y="3675746"/>
            <a:ext cx="520700" cy="585787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xmlns="" id="{D4006A77-6F36-464A-8DEA-B3FA1EC4E30C}"/>
              </a:ext>
            </a:extLst>
          </p:cNvPr>
          <p:cNvSpPr/>
          <p:nvPr/>
        </p:nvSpPr>
        <p:spPr>
          <a:xfrm>
            <a:off x="1186574" y="3459846"/>
            <a:ext cx="520700" cy="585787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xmlns="" id="{E947E8FA-08B1-4B8B-8F7D-6340CB1B637A}"/>
              </a:ext>
            </a:extLst>
          </p:cNvPr>
          <p:cNvSpPr/>
          <p:nvPr/>
        </p:nvSpPr>
        <p:spPr>
          <a:xfrm>
            <a:off x="1237374" y="3815446"/>
            <a:ext cx="520700" cy="585787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xmlns="" id="{6775EBF6-098B-4DE2-85EA-35091918B8DD}"/>
              </a:ext>
            </a:extLst>
          </p:cNvPr>
          <p:cNvSpPr/>
          <p:nvPr/>
        </p:nvSpPr>
        <p:spPr>
          <a:xfrm>
            <a:off x="1377074" y="3663046"/>
            <a:ext cx="520700" cy="585787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xmlns="" id="{DFB08601-F921-42B9-A622-DFBEC74C0E16}"/>
              </a:ext>
            </a:extLst>
          </p:cNvPr>
          <p:cNvSpPr/>
          <p:nvPr/>
        </p:nvSpPr>
        <p:spPr>
          <a:xfrm>
            <a:off x="782692" y="3338926"/>
            <a:ext cx="349250" cy="1234281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xmlns="" id="{259A1FE7-D10A-4F97-B912-AB6CF6FFAD69}"/>
              </a:ext>
            </a:extLst>
          </p:cNvPr>
          <p:cNvSpPr/>
          <p:nvPr/>
        </p:nvSpPr>
        <p:spPr>
          <a:xfrm>
            <a:off x="522342" y="2854739"/>
            <a:ext cx="520700" cy="585787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xmlns="" id="{B31BB303-5A43-422A-8D9F-193A01780CAC}"/>
              </a:ext>
            </a:extLst>
          </p:cNvPr>
          <p:cNvSpPr/>
          <p:nvPr/>
        </p:nvSpPr>
        <p:spPr>
          <a:xfrm>
            <a:off x="674742" y="2638839"/>
            <a:ext cx="520700" cy="585787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xmlns="" id="{294B6381-F856-4830-A040-C0E1C903FB85}"/>
              </a:ext>
            </a:extLst>
          </p:cNvPr>
          <p:cNvSpPr/>
          <p:nvPr/>
        </p:nvSpPr>
        <p:spPr>
          <a:xfrm>
            <a:off x="725542" y="2994439"/>
            <a:ext cx="520700" cy="585787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xmlns="" id="{7300E98B-3A0A-48B9-8894-E00DC8669D34}"/>
              </a:ext>
            </a:extLst>
          </p:cNvPr>
          <p:cNvSpPr/>
          <p:nvPr/>
        </p:nvSpPr>
        <p:spPr>
          <a:xfrm>
            <a:off x="865242" y="2842039"/>
            <a:ext cx="520700" cy="585787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xmlns="" id="{D1E7CB7A-3347-43AD-9CC0-914898D1A2DA}"/>
              </a:ext>
            </a:extLst>
          </p:cNvPr>
          <p:cNvSpPr/>
          <p:nvPr/>
        </p:nvSpPr>
        <p:spPr>
          <a:xfrm>
            <a:off x="3303860" y="3766097"/>
            <a:ext cx="349250" cy="1234281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xmlns="" id="{B250935A-87E9-480D-94D9-5DFB7AD8D5EF}"/>
              </a:ext>
            </a:extLst>
          </p:cNvPr>
          <p:cNvSpPr/>
          <p:nvPr/>
        </p:nvSpPr>
        <p:spPr>
          <a:xfrm>
            <a:off x="3043510" y="3281910"/>
            <a:ext cx="520700" cy="585787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xmlns="" id="{6850CC17-26F0-488C-9F2B-DE2C6BBB155A}"/>
              </a:ext>
            </a:extLst>
          </p:cNvPr>
          <p:cNvSpPr/>
          <p:nvPr/>
        </p:nvSpPr>
        <p:spPr>
          <a:xfrm>
            <a:off x="3195910" y="3066010"/>
            <a:ext cx="520700" cy="585787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xmlns="" id="{F4C2F4C0-54F9-434C-A3C5-1569DFE35705}"/>
              </a:ext>
            </a:extLst>
          </p:cNvPr>
          <p:cNvSpPr/>
          <p:nvPr/>
        </p:nvSpPr>
        <p:spPr>
          <a:xfrm>
            <a:off x="3246710" y="3421610"/>
            <a:ext cx="520700" cy="585787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xmlns="" id="{ACD8E6C3-E8B5-4A5E-A525-D9A7A7C3DD08}"/>
              </a:ext>
            </a:extLst>
          </p:cNvPr>
          <p:cNvSpPr/>
          <p:nvPr/>
        </p:nvSpPr>
        <p:spPr>
          <a:xfrm>
            <a:off x="3386410" y="3269210"/>
            <a:ext cx="520700" cy="585787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xmlns="" id="{475FB61B-D732-4836-9EF7-540CE4A10805}"/>
              </a:ext>
            </a:extLst>
          </p:cNvPr>
          <p:cNvSpPr/>
          <p:nvPr/>
        </p:nvSpPr>
        <p:spPr>
          <a:xfrm>
            <a:off x="10158358" y="4400987"/>
            <a:ext cx="349250" cy="1234281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Oval 156">
            <a:extLst>
              <a:ext uri="{FF2B5EF4-FFF2-40B4-BE49-F238E27FC236}">
                <a16:creationId xmlns:a16="http://schemas.microsoft.com/office/drawing/2014/main" xmlns="" id="{03340BD3-7596-479A-8499-A313C9D7A2B2}"/>
              </a:ext>
            </a:extLst>
          </p:cNvPr>
          <p:cNvSpPr/>
          <p:nvPr/>
        </p:nvSpPr>
        <p:spPr>
          <a:xfrm>
            <a:off x="9898008" y="3916800"/>
            <a:ext cx="520700" cy="585787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>
            <a:extLst>
              <a:ext uri="{FF2B5EF4-FFF2-40B4-BE49-F238E27FC236}">
                <a16:creationId xmlns:a16="http://schemas.microsoft.com/office/drawing/2014/main" xmlns="" id="{6D9C4894-2573-40C8-BA97-26AE61B211EC}"/>
              </a:ext>
            </a:extLst>
          </p:cNvPr>
          <p:cNvSpPr/>
          <p:nvPr/>
        </p:nvSpPr>
        <p:spPr>
          <a:xfrm>
            <a:off x="10050408" y="3700900"/>
            <a:ext cx="520700" cy="585787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xmlns="" id="{ACFA42DE-EEDC-4D6C-84D1-F2EB7D0432F4}"/>
              </a:ext>
            </a:extLst>
          </p:cNvPr>
          <p:cNvSpPr/>
          <p:nvPr/>
        </p:nvSpPr>
        <p:spPr>
          <a:xfrm>
            <a:off x="10101208" y="4056500"/>
            <a:ext cx="520700" cy="585787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>
            <a:extLst>
              <a:ext uri="{FF2B5EF4-FFF2-40B4-BE49-F238E27FC236}">
                <a16:creationId xmlns:a16="http://schemas.microsoft.com/office/drawing/2014/main" xmlns="" id="{F518A599-E3BF-42B8-ADB7-292D48F0B81A}"/>
              </a:ext>
            </a:extLst>
          </p:cNvPr>
          <p:cNvSpPr/>
          <p:nvPr/>
        </p:nvSpPr>
        <p:spPr>
          <a:xfrm>
            <a:off x="10240908" y="3904100"/>
            <a:ext cx="520700" cy="585787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xmlns="" id="{08D4778F-E5BB-458C-9050-66543B0072EB}"/>
              </a:ext>
            </a:extLst>
          </p:cNvPr>
          <p:cNvSpPr/>
          <p:nvPr/>
        </p:nvSpPr>
        <p:spPr>
          <a:xfrm>
            <a:off x="10397030" y="3460205"/>
            <a:ext cx="349250" cy="1234281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>
            <a:extLst>
              <a:ext uri="{FF2B5EF4-FFF2-40B4-BE49-F238E27FC236}">
                <a16:creationId xmlns:a16="http://schemas.microsoft.com/office/drawing/2014/main" xmlns="" id="{BB4A7F29-40FF-4A61-BA73-D6FA48F3E53A}"/>
              </a:ext>
            </a:extLst>
          </p:cNvPr>
          <p:cNvSpPr/>
          <p:nvPr/>
        </p:nvSpPr>
        <p:spPr>
          <a:xfrm>
            <a:off x="10136680" y="2976018"/>
            <a:ext cx="520700" cy="585787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62">
            <a:extLst>
              <a:ext uri="{FF2B5EF4-FFF2-40B4-BE49-F238E27FC236}">
                <a16:creationId xmlns:a16="http://schemas.microsoft.com/office/drawing/2014/main" xmlns="" id="{211110A4-DFB4-407F-A2E1-3C8AC34F3C76}"/>
              </a:ext>
            </a:extLst>
          </p:cNvPr>
          <p:cNvSpPr/>
          <p:nvPr/>
        </p:nvSpPr>
        <p:spPr>
          <a:xfrm>
            <a:off x="10289080" y="2760118"/>
            <a:ext cx="520700" cy="585787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Oval 163">
            <a:extLst>
              <a:ext uri="{FF2B5EF4-FFF2-40B4-BE49-F238E27FC236}">
                <a16:creationId xmlns:a16="http://schemas.microsoft.com/office/drawing/2014/main" xmlns="" id="{F1ADC8DC-17A2-4DBD-9837-F261039EB3EF}"/>
              </a:ext>
            </a:extLst>
          </p:cNvPr>
          <p:cNvSpPr/>
          <p:nvPr/>
        </p:nvSpPr>
        <p:spPr>
          <a:xfrm>
            <a:off x="10339880" y="3115718"/>
            <a:ext cx="520700" cy="585787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xmlns="" id="{426E4973-8C25-4BCE-9D10-6E6381DD307B}"/>
              </a:ext>
            </a:extLst>
          </p:cNvPr>
          <p:cNvSpPr/>
          <p:nvPr/>
        </p:nvSpPr>
        <p:spPr>
          <a:xfrm>
            <a:off x="10479580" y="2963318"/>
            <a:ext cx="520700" cy="585787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9" name="Group 168">
            <a:extLst>
              <a:ext uri="{FF2B5EF4-FFF2-40B4-BE49-F238E27FC236}">
                <a16:creationId xmlns:a16="http://schemas.microsoft.com/office/drawing/2014/main" xmlns="" id="{8C9E715A-90FE-4A75-B35B-B9AD169FC919}"/>
              </a:ext>
            </a:extLst>
          </p:cNvPr>
          <p:cNvGrpSpPr/>
          <p:nvPr/>
        </p:nvGrpSpPr>
        <p:grpSpPr>
          <a:xfrm>
            <a:off x="549261" y="3582604"/>
            <a:ext cx="381000" cy="1316831"/>
            <a:chOff x="1054100" y="2882900"/>
            <a:chExt cx="762000" cy="2984500"/>
          </a:xfrm>
        </p:grpSpPr>
        <p:sp>
          <p:nvSpPr>
            <p:cNvPr id="170" name="Isosceles Triangle 169">
              <a:extLst>
                <a:ext uri="{FF2B5EF4-FFF2-40B4-BE49-F238E27FC236}">
                  <a16:creationId xmlns:a16="http://schemas.microsoft.com/office/drawing/2014/main" xmlns="" id="{5A0B909A-A406-44DC-B7E1-B89DAF28C0A0}"/>
                </a:ext>
              </a:extLst>
            </p:cNvPr>
            <p:cNvSpPr/>
            <p:nvPr/>
          </p:nvSpPr>
          <p:spPr>
            <a:xfrm>
              <a:off x="1054100" y="2882900"/>
              <a:ext cx="762000" cy="1701800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xmlns="" id="{EBFC49E7-356A-4AB2-91AB-6C1D68ECC269}"/>
                </a:ext>
              </a:extLst>
            </p:cNvPr>
            <p:cNvSpPr/>
            <p:nvPr/>
          </p:nvSpPr>
          <p:spPr>
            <a:xfrm>
              <a:off x="1320800" y="4584700"/>
              <a:ext cx="254000" cy="12827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xmlns="" id="{58C8C63D-8575-4167-9CA4-DC50F1662DEA}"/>
              </a:ext>
            </a:extLst>
          </p:cNvPr>
          <p:cNvGrpSpPr/>
          <p:nvPr/>
        </p:nvGrpSpPr>
        <p:grpSpPr>
          <a:xfrm>
            <a:off x="10507608" y="4286879"/>
            <a:ext cx="381000" cy="1316831"/>
            <a:chOff x="1054100" y="2882900"/>
            <a:chExt cx="762000" cy="2984500"/>
          </a:xfrm>
        </p:grpSpPr>
        <p:sp>
          <p:nvSpPr>
            <p:cNvPr id="179" name="Isosceles Triangle 178">
              <a:extLst>
                <a:ext uri="{FF2B5EF4-FFF2-40B4-BE49-F238E27FC236}">
                  <a16:creationId xmlns:a16="http://schemas.microsoft.com/office/drawing/2014/main" xmlns="" id="{BCD06D05-A096-418A-AC42-5651B54927B5}"/>
                </a:ext>
              </a:extLst>
            </p:cNvPr>
            <p:cNvSpPr/>
            <p:nvPr/>
          </p:nvSpPr>
          <p:spPr>
            <a:xfrm>
              <a:off x="1054100" y="2882900"/>
              <a:ext cx="762000" cy="1701800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xmlns="" id="{0374E0AE-CBAB-428F-A2C5-7450B2B7D960}"/>
                </a:ext>
              </a:extLst>
            </p:cNvPr>
            <p:cNvSpPr/>
            <p:nvPr/>
          </p:nvSpPr>
          <p:spPr>
            <a:xfrm>
              <a:off x="1320800" y="4584700"/>
              <a:ext cx="254000" cy="12827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DE09E-849C-4185-9853-FE1DD9E8BE8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66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xmlns="" id="{E7B63C5B-9DE9-44CC-9F0E-4DFD229AB9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12192000" cy="64008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DE09E-849C-4185-9853-FE1DD9E8BE8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96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map&#10;&#10;Description automatically generated">
            <a:extLst>
              <a:ext uri="{FF2B5EF4-FFF2-40B4-BE49-F238E27FC236}">
                <a16:creationId xmlns:a16="http://schemas.microsoft.com/office/drawing/2014/main" xmlns="" id="{63EF0228-B6B2-4F52-BEC9-F01114BABB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12192000" cy="6400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9636561-C97D-4820-A861-D6B22BC2084A}"/>
              </a:ext>
            </a:extLst>
          </p:cNvPr>
          <p:cNvSpPr/>
          <p:nvPr/>
        </p:nvSpPr>
        <p:spPr>
          <a:xfrm>
            <a:off x="4103274" y="16622"/>
            <a:ext cx="8267965" cy="6831446"/>
          </a:xfrm>
          <a:prstGeom prst="rect">
            <a:avLst/>
          </a:prstGeom>
          <a:solidFill>
            <a:srgbClr val="BFBFBF">
              <a:alpha val="9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A02ED90-DFC4-4CF6-B805-437F692ADAD0}"/>
              </a:ext>
            </a:extLst>
          </p:cNvPr>
          <p:cNvSpPr/>
          <p:nvPr/>
        </p:nvSpPr>
        <p:spPr>
          <a:xfrm>
            <a:off x="5136699" y="891197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 smtClean="0">
                <a:latin typeface="Calibri" panose="020F0502020204030204" pitchFamily="34" charset="0"/>
              </a:rPr>
              <a:t>CQ2</a:t>
            </a:r>
            <a:r>
              <a:rPr lang="en-US" sz="3200" dirty="0">
                <a:latin typeface="Calibri" panose="020F0502020204030204" pitchFamily="34" charset="0"/>
              </a:rPr>
              <a:t>: Based on LMA which species appears to be more shade tolerant?</a:t>
            </a:r>
          </a:p>
          <a:p>
            <a:pPr algn="ctr"/>
            <a:endParaRPr lang="en-US" sz="3200" dirty="0">
              <a:latin typeface="Calibri" panose="020F0502020204030204" pitchFamily="34" charset="0"/>
            </a:endParaRPr>
          </a:p>
          <a:p>
            <a:pPr marL="742950" indent="-742950">
              <a:buAutoNum type="alphaLcParenR"/>
            </a:pPr>
            <a:r>
              <a:rPr lang="en-US" sz="3200" dirty="0">
                <a:latin typeface="Calibri" panose="020F0502020204030204" pitchFamily="34" charset="0"/>
              </a:rPr>
              <a:t>Balsam fir</a:t>
            </a:r>
          </a:p>
          <a:p>
            <a:pPr marL="742950" indent="-742950">
              <a:buAutoNum type="alphaLcParenR"/>
            </a:pPr>
            <a:endParaRPr lang="en-US" sz="3200" dirty="0">
              <a:latin typeface="Calibri" panose="020F0502020204030204" pitchFamily="34" charset="0"/>
            </a:endParaRPr>
          </a:p>
          <a:p>
            <a:pPr marL="742950" indent="-742950">
              <a:buAutoNum type="alphaLcParenR"/>
            </a:pPr>
            <a:r>
              <a:rPr lang="en-US" sz="3200" dirty="0">
                <a:latin typeface="Calibri" panose="020F0502020204030204" pitchFamily="34" charset="0"/>
              </a:rPr>
              <a:t>Red spruce</a:t>
            </a:r>
          </a:p>
          <a:p>
            <a:pPr marL="742950" indent="-742950">
              <a:buAutoNum type="alphaLcParenR"/>
            </a:pPr>
            <a:endParaRPr lang="en-US" sz="3200" dirty="0">
              <a:latin typeface="Calibri" panose="020F0502020204030204" pitchFamily="34" charset="0"/>
            </a:endParaRPr>
          </a:p>
          <a:p>
            <a:pPr marL="742950" indent="-742950">
              <a:buAutoNum type="alphaLcParenR"/>
            </a:pPr>
            <a:r>
              <a:rPr lang="en-US" sz="3200" dirty="0">
                <a:latin typeface="Calibri" panose="020F0502020204030204" pitchFamily="34" charset="0"/>
              </a:rPr>
              <a:t>Both</a:t>
            </a:r>
          </a:p>
          <a:p>
            <a:pPr marL="742950" indent="-742950">
              <a:buAutoNum type="alphaLcParenR"/>
            </a:pPr>
            <a:endParaRPr lang="en-US" sz="3200" dirty="0">
              <a:latin typeface="Calibri" panose="020F05020202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DE09E-849C-4185-9853-FE1DD9E8BE8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36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xmlns="" id="{06F48714-7533-42C2-9A9E-1F49DB5714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12192000" cy="6400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8ABAB8E-8BC3-424F-90FD-95C1864FA83E}"/>
              </a:ext>
            </a:extLst>
          </p:cNvPr>
          <p:cNvSpPr/>
          <p:nvPr/>
        </p:nvSpPr>
        <p:spPr>
          <a:xfrm>
            <a:off x="8189924" y="-2630"/>
            <a:ext cx="4039489" cy="6831446"/>
          </a:xfrm>
          <a:prstGeom prst="rect">
            <a:avLst/>
          </a:prstGeom>
          <a:solidFill>
            <a:srgbClr val="BFBFBF">
              <a:alpha val="9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A251AAD-9F6D-4791-B430-7DE3D78B71DA}"/>
              </a:ext>
            </a:extLst>
          </p:cNvPr>
          <p:cNvSpPr/>
          <p:nvPr/>
        </p:nvSpPr>
        <p:spPr>
          <a:xfrm>
            <a:off x="8674768" y="589638"/>
            <a:ext cx="296649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200" dirty="0">
              <a:latin typeface="Calibri" panose="020F0502020204030204" pitchFamily="34" charset="0"/>
            </a:endParaRPr>
          </a:p>
          <a:p>
            <a:pPr algn="ctr"/>
            <a:endParaRPr lang="en-US" sz="3200" dirty="0">
              <a:latin typeface="Calibri" panose="020F0502020204030204" pitchFamily="34" charset="0"/>
            </a:endParaRPr>
          </a:p>
          <a:p>
            <a:pPr marL="742950" indent="-742950">
              <a:buAutoNum type="alphaLcParenR"/>
            </a:pPr>
            <a:r>
              <a:rPr lang="en-US" sz="3200" dirty="0">
                <a:latin typeface="Calibri" panose="020F0502020204030204" pitchFamily="34" charset="0"/>
              </a:rPr>
              <a:t>Balsam fir</a:t>
            </a:r>
          </a:p>
          <a:p>
            <a:pPr marL="742950" indent="-742950">
              <a:buAutoNum type="alphaLcParenR"/>
            </a:pPr>
            <a:endParaRPr lang="en-US" sz="3200" dirty="0">
              <a:latin typeface="Calibri" panose="020F0502020204030204" pitchFamily="34" charset="0"/>
            </a:endParaRPr>
          </a:p>
          <a:p>
            <a:pPr marL="742950" indent="-742950">
              <a:buAutoNum type="alphaLcParenR"/>
            </a:pPr>
            <a:r>
              <a:rPr lang="en-US" sz="3200" dirty="0">
                <a:latin typeface="Calibri" panose="020F0502020204030204" pitchFamily="34" charset="0"/>
              </a:rPr>
              <a:t>Red spruce</a:t>
            </a:r>
          </a:p>
          <a:p>
            <a:pPr marL="742950" indent="-742950">
              <a:buAutoNum type="alphaLcParenR"/>
            </a:pPr>
            <a:endParaRPr lang="en-US" sz="3200" dirty="0">
              <a:latin typeface="Calibri" panose="020F0502020204030204" pitchFamily="34" charset="0"/>
            </a:endParaRPr>
          </a:p>
          <a:p>
            <a:pPr marL="742950" indent="-742950">
              <a:buAutoNum type="alphaLcParenR"/>
            </a:pPr>
            <a:r>
              <a:rPr lang="en-US" sz="3200" dirty="0">
                <a:latin typeface="Calibri" panose="020F0502020204030204" pitchFamily="34" charset="0"/>
              </a:rPr>
              <a:t>Both</a:t>
            </a:r>
          </a:p>
          <a:p>
            <a:pPr marL="742950" indent="-742950" algn="ctr">
              <a:buAutoNum type="alphaLcParenR"/>
            </a:pPr>
            <a:endParaRPr lang="en-US" sz="3200" dirty="0">
              <a:latin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5789B75-27FA-4508-B799-EF6F58FAE935}"/>
              </a:ext>
            </a:extLst>
          </p:cNvPr>
          <p:cNvSpPr/>
          <p:nvPr/>
        </p:nvSpPr>
        <p:spPr>
          <a:xfrm>
            <a:off x="22372" y="8070"/>
            <a:ext cx="4039489" cy="6831446"/>
          </a:xfrm>
          <a:prstGeom prst="rect">
            <a:avLst/>
          </a:prstGeom>
          <a:solidFill>
            <a:srgbClr val="BFBFBF">
              <a:alpha val="9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7826534-2C30-4092-992E-7D92C5534400}"/>
              </a:ext>
            </a:extLst>
          </p:cNvPr>
          <p:cNvSpPr txBox="1"/>
          <p:nvPr/>
        </p:nvSpPr>
        <p:spPr>
          <a:xfrm>
            <a:off x="272379" y="1361873"/>
            <a:ext cx="34877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libri" panose="020F0502020204030204" pitchFamily="34" charset="0"/>
              </a:rPr>
              <a:t>CQ3</a:t>
            </a:r>
            <a:r>
              <a:rPr lang="en-US" sz="3200" dirty="0">
                <a:latin typeface="Calibri" panose="020F0502020204030204" pitchFamily="34" charset="0"/>
              </a:rPr>
              <a:t>:</a:t>
            </a:r>
          </a:p>
          <a:p>
            <a:r>
              <a:rPr lang="en-US" sz="3200" dirty="0">
                <a:latin typeface="Calibri" panose="020F0502020204030204" pitchFamily="34" charset="0"/>
              </a:rPr>
              <a:t>Based on wood density which of these species appears to be more shade tolerant?</a:t>
            </a:r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DE09E-849C-4185-9853-FE1DD9E8BE8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62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F5B219-C6D4-4A77-ADC7-43A63EDE2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1404" y="365125"/>
            <a:ext cx="4990513" cy="1325563"/>
          </a:xfrm>
        </p:spPr>
        <p:txBody>
          <a:bodyPr>
            <a:normAutofit/>
          </a:bodyPr>
          <a:lstStyle/>
          <a:p>
            <a:r>
              <a:rPr lang="en-US" dirty="0"/>
              <a:t>Summary of 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9028C57-D38A-4E12-BEDB-BE2A39349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44" y="1562866"/>
            <a:ext cx="6836923" cy="4774867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Life history strategies</a:t>
            </a:r>
          </a:p>
          <a:p>
            <a:r>
              <a:rPr lang="en-US" sz="3200" dirty="0"/>
              <a:t>Niche analysis using functional traits</a:t>
            </a:r>
          </a:p>
          <a:p>
            <a:r>
              <a:rPr lang="en-US" sz="3200" dirty="0"/>
              <a:t>Ecotone shifts in future species performance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Hypothesis generation </a:t>
            </a:r>
          </a:p>
          <a:p>
            <a:r>
              <a:rPr lang="en-US" sz="3200" dirty="0"/>
              <a:t>Data interpretation</a:t>
            </a:r>
          </a:p>
          <a:p>
            <a:r>
              <a:rPr lang="en-US" sz="3200" dirty="0"/>
              <a:t>Study design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6D837D49-954E-4459-B203-4F006DFD0CEF}"/>
              </a:ext>
            </a:extLst>
          </p:cNvPr>
          <p:cNvCxnSpPr>
            <a:cxnSpLocks/>
          </p:cNvCxnSpPr>
          <p:nvPr/>
        </p:nvCxnSpPr>
        <p:spPr>
          <a:xfrm>
            <a:off x="1021404" y="1391055"/>
            <a:ext cx="48223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pile of grass&#10;&#10;Description generated with high confidence">
            <a:extLst>
              <a:ext uri="{FF2B5EF4-FFF2-40B4-BE49-F238E27FC236}">
                <a16:creationId xmlns:a16="http://schemas.microsoft.com/office/drawing/2014/main" xmlns="" id="{885E2E37-8DDD-432E-B58C-E17BAB30C45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296284" y="1331176"/>
            <a:ext cx="5104090" cy="38280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3FE413BF-28CD-4A41-A731-AF6C51450D65}"/>
              </a:ext>
            </a:extLst>
          </p:cNvPr>
          <p:cNvCxnSpPr>
            <a:cxnSpLocks/>
          </p:cNvCxnSpPr>
          <p:nvPr/>
        </p:nvCxnSpPr>
        <p:spPr>
          <a:xfrm>
            <a:off x="1021404" y="4496862"/>
            <a:ext cx="48223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65F1A162-AEF0-48FC-97C6-D04185F40426}"/>
              </a:ext>
            </a:extLst>
          </p:cNvPr>
          <p:cNvSpPr txBox="1">
            <a:spLocks/>
          </p:cNvSpPr>
          <p:nvPr/>
        </p:nvSpPr>
        <p:spPr>
          <a:xfrm>
            <a:off x="1021403" y="3628587"/>
            <a:ext cx="499051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Skills to </a:t>
            </a:r>
            <a:r>
              <a:rPr lang="en-US" dirty="0" smtClean="0"/>
              <a:t>Enhance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FF2C700-CD6C-4469-BB05-864F98F5484F}"/>
              </a:ext>
            </a:extLst>
          </p:cNvPr>
          <p:cNvSpPr txBox="1"/>
          <p:nvPr/>
        </p:nvSpPr>
        <p:spPr>
          <a:xfrm>
            <a:off x="8606784" y="5946351"/>
            <a:ext cx="2499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Trait collection in action!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079939" y="6349501"/>
            <a:ext cx="2743200" cy="365125"/>
          </a:xfrm>
        </p:spPr>
        <p:txBody>
          <a:bodyPr/>
          <a:lstStyle/>
          <a:p>
            <a:fld id="{CEADE09E-849C-4185-9853-FE1DD9E8BE8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15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xmlns="" id="{C183E7FE-5276-4A73-B188-54243BC9DA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12192000" cy="6400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70D353C-2543-4294-82AE-DD54EFD8C1D8}"/>
              </a:ext>
            </a:extLst>
          </p:cNvPr>
          <p:cNvSpPr/>
          <p:nvPr/>
        </p:nvSpPr>
        <p:spPr>
          <a:xfrm>
            <a:off x="-4008" y="12610"/>
            <a:ext cx="8098854" cy="6831446"/>
          </a:xfrm>
          <a:prstGeom prst="rect">
            <a:avLst/>
          </a:prstGeom>
          <a:solidFill>
            <a:srgbClr val="BFBFBF">
              <a:alpha val="9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3E068FA-CCBA-4ED3-866B-BC19DAB9F1D0}"/>
              </a:ext>
            </a:extLst>
          </p:cNvPr>
          <p:cNvSpPr/>
          <p:nvPr/>
        </p:nvSpPr>
        <p:spPr>
          <a:xfrm>
            <a:off x="1119164" y="891197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dirty="0" smtClean="0">
                <a:latin typeface="Calibri" panose="020F0502020204030204" pitchFamily="34" charset="0"/>
              </a:rPr>
              <a:t>CQ4</a:t>
            </a:r>
            <a:r>
              <a:rPr lang="en-US" sz="3200" dirty="0">
                <a:latin typeface="Calibri" panose="020F0502020204030204" pitchFamily="34" charset="0"/>
              </a:rPr>
              <a:t>: Based on LDMC which species appears to be more shade tolerant?</a:t>
            </a:r>
          </a:p>
          <a:p>
            <a:pPr algn="ctr"/>
            <a:endParaRPr lang="en-US" sz="3200" dirty="0">
              <a:latin typeface="Calibri" panose="020F0502020204030204" pitchFamily="34" charset="0"/>
            </a:endParaRPr>
          </a:p>
          <a:p>
            <a:pPr marL="742950" indent="-742950">
              <a:buAutoNum type="alphaLcParenR"/>
            </a:pPr>
            <a:r>
              <a:rPr lang="en-US" sz="3200" dirty="0">
                <a:latin typeface="Calibri" panose="020F0502020204030204" pitchFamily="34" charset="0"/>
              </a:rPr>
              <a:t>Red spruce</a:t>
            </a:r>
          </a:p>
          <a:p>
            <a:pPr marL="742950" indent="-742950">
              <a:buAutoNum type="alphaLcParenR"/>
            </a:pPr>
            <a:endParaRPr lang="en-US" sz="3200" dirty="0">
              <a:latin typeface="Calibri" panose="020F0502020204030204" pitchFamily="34" charset="0"/>
            </a:endParaRPr>
          </a:p>
          <a:p>
            <a:pPr marL="742950" indent="-742950">
              <a:buAutoNum type="alphaLcParenR"/>
            </a:pPr>
            <a:r>
              <a:rPr lang="en-US" sz="3200" dirty="0">
                <a:latin typeface="Calibri" panose="020F0502020204030204" pitchFamily="34" charset="0"/>
              </a:rPr>
              <a:t>Balsam fir</a:t>
            </a:r>
          </a:p>
          <a:p>
            <a:pPr marL="742950" indent="-742950">
              <a:buAutoNum type="alphaLcParenR"/>
            </a:pPr>
            <a:endParaRPr lang="en-US" sz="3200" dirty="0">
              <a:latin typeface="Calibri" panose="020F0502020204030204" pitchFamily="34" charset="0"/>
            </a:endParaRPr>
          </a:p>
          <a:p>
            <a:pPr marL="742950" indent="-742950">
              <a:buAutoNum type="alphaLcParenR"/>
            </a:pPr>
            <a:r>
              <a:rPr lang="en-US" sz="3200" dirty="0">
                <a:latin typeface="Calibri" panose="020F0502020204030204" pitchFamily="34" charset="0"/>
              </a:rPr>
              <a:t>Both</a:t>
            </a:r>
          </a:p>
          <a:p>
            <a:pPr marL="742950" indent="-742950">
              <a:buAutoNum type="alphaLcParenR"/>
            </a:pPr>
            <a:endParaRPr lang="en-US" sz="3200" dirty="0">
              <a:latin typeface="Calibri" panose="020F05020202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DE09E-849C-4185-9853-FE1DD9E8BE8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20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A tree in a forest&#10;&#10;Description generated with very high confidence">
            <a:extLst>
              <a:ext uri="{FF2B5EF4-FFF2-40B4-BE49-F238E27FC236}">
                <a16:creationId xmlns:a16="http://schemas.microsoft.com/office/drawing/2014/main" xmlns="" id="{132ECA55-2DB4-424B-AAE4-E67FBAF7F97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30037"/>
            <a:ext cx="12283021" cy="8182283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5A017290-4517-4661-8EB0-B2119E5807B1}"/>
              </a:ext>
            </a:extLst>
          </p:cNvPr>
          <p:cNvSpPr/>
          <p:nvPr/>
        </p:nvSpPr>
        <p:spPr>
          <a:xfrm>
            <a:off x="0" y="-58368"/>
            <a:ext cx="12305489" cy="8511702"/>
          </a:xfrm>
          <a:prstGeom prst="rect">
            <a:avLst/>
          </a:prstGeom>
          <a:solidFill>
            <a:srgbClr val="D9D9D9">
              <a:alpha val="69804"/>
            </a:srgb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C252EE-9F47-44BC-8E4D-2DBACBABD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pPr algn="ctr"/>
            <a:r>
              <a:rPr lang="en-US" dirty="0"/>
              <a:t>None of the traits agree – let’s think big picture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F66655F3-2C59-4E21-A6A2-45668EF47476}"/>
              </a:ext>
            </a:extLst>
          </p:cNvPr>
          <p:cNvSpPr txBox="1"/>
          <p:nvPr/>
        </p:nvSpPr>
        <p:spPr>
          <a:xfrm>
            <a:off x="2934878" y="3492230"/>
            <a:ext cx="66445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</a:rPr>
              <a:t>What is an ecological niche?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DE09E-849C-4185-9853-FE1DD9E8BE8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35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A tree in a forest&#10;&#10;Description generated with very high confidence">
            <a:extLst>
              <a:ext uri="{FF2B5EF4-FFF2-40B4-BE49-F238E27FC236}">
                <a16:creationId xmlns:a16="http://schemas.microsoft.com/office/drawing/2014/main" xmlns="" id="{CD70220B-201E-44D4-B4A4-78B43D7737D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30037"/>
            <a:ext cx="12283021" cy="8182283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40E8345D-72DC-4650-8A6A-9F0294D40819}"/>
              </a:ext>
            </a:extLst>
          </p:cNvPr>
          <p:cNvSpPr/>
          <p:nvPr/>
        </p:nvSpPr>
        <p:spPr>
          <a:xfrm>
            <a:off x="0" y="-58368"/>
            <a:ext cx="12305489" cy="8511702"/>
          </a:xfrm>
          <a:prstGeom prst="rect">
            <a:avLst/>
          </a:prstGeom>
          <a:solidFill>
            <a:srgbClr val="D9D9D9">
              <a:alpha val="69804"/>
            </a:srgb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C252EE-9F47-44BC-8E4D-2DBACBABD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6095995" cy="1325563"/>
          </a:xfrm>
        </p:spPr>
        <p:txBody>
          <a:bodyPr/>
          <a:lstStyle/>
          <a:p>
            <a:pPr algn="ctr"/>
            <a:r>
              <a:rPr lang="en-US" dirty="0"/>
              <a:t>Resources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FD9B4A54-2830-4C47-84A9-5554EC6969F8}"/>
              </a:ext>
            </a:extLst>
          </p:cNvPr>
          <p:cNvCxnSpPr>
            <a:cxnSpLocks/>
          </p:cNvCxnSpPr>
          <p:nvPr/>
        </p:nvCxnSpPr>
        <p:spPr>
          <a:xfrm flipH="1">
            <a:off x="1968628" y="4037565"/>
            <a:ext cx="2621994" cy="2099335"/>
          </a:xfrm>
          <a:prstGeom prst="line">
            <a:avLst/>
          </a:prstGeom>
          <a:ln w="57150"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1BC94B29-1BB9-4D6E-9658-8360FAC3F005}"/>
              </a:ext>
            </a:extLst>
          </p:cNvPr>
          <p:cNvGrpSpPr/>
          <p:nvPr/>
        </p:nvGrpSpPr>
        <p:grpSpPr>
          <a:xfrm>
            <a:off x="2295527" y="2814588"/>
            <a:ext cx="1226761" cy="2984500"/>
            <a:chOff x="1054100" y="2882900"/>
            <a:chExt cx="762000" cy="2984500"/>
          </a:xfrm>
        </p:grpSpPr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xmlns="" id="{9B6C3EBB-0517-4724-B0F0-19044B2EA307}"/>
                </a:ext>
              </a:extLst>
            </p:cNvPr>
            <p:cNvSpPr/>
            <p:nvPr/>
          </p:nvSpPr>
          <p:spPr>
            <a:xfrm>
              <a:off x="1054100" y="2882900"/>
              <a:ext cx="762000" cy="1701800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6493F61D-DAA7-4D31-9013-A028C46BEB9F}"/>
                </a:ext>
              </a:extLst>
            </p:cNvPr>
            <p:cNvSpPr/>
            <p:nvPr/>
          </p:nvSpPr>
          <p:spPr>
            <a:xfrm>
              <a:off x="1320800" y="4584700"/>
              <a:ext cx="254000" cy="12827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9CBD26B-DC4E-45FF-83FB-45D9E8FC7742}"/>
              </a:ext>
            </a:extLst>
          </p:cNvPr>
          <p:cNvSpPr txBox="1"/>
          <p:nvPr/>
        </p:nvSpPr>
        <p:spPr>
          <a:xfrm>
            <a:off x="2120538" y="5927350"/>
            <a:ext cx="2188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Light availability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F64054CA-1550-421E-9962-A60DBF86B5D7}"/>
              </a:ext>
            </a:extLst>
          </p:cNvPr>
          <p:cNvCxnSpPr>
            <a:cxnSpLocks/>
          </p:cNvCxnSpPr>
          <p:nvPr/>
        </p:nvCxnSpPr>
        <p:spPr>
          <a:xfrm flipV="1">
            <a:off x="1630993" y="3290694"/>
            <a:ext cx="0" cy="2990129"/>
          </a:xfrm>
          <a:prstGeom prst="line">
            <a:avLst/>
          </a:prstGeom>
          <a:ln w="57150"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DD5DCA7-9EEA-4D63-BC6F-FA2565CDE62F}"/>
              </a:ext>
            </a:extLst>
          </p:cNvPr>
          <p:cNvSpPr txBox="1"/>
          <p:nvPr/>
        </p:nvSpPr>
        <p:spPr>
          <a:xfrm>
            <a:off x="4114599" y="4461278"/>
            <a:ext cx="1361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Nutrients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21E5E12E-4E43-4B23-B003-D17AA5D52B8C}"/>
              </a:ext>
            </a:extLst>
          </p:cNvPr>
          <p:cNvCxnSpPr>
            <a:cxnSpLocks/>
          </p:cNvCxnSpPr>
          <p:nvPr/>
        </p:nvCxnSpPr>
        <p:spPr>
          <a:xfrm flipH="1" flipV="1">
            <a:off x="1309155" y="6492875"/>
            <a:ext cx="3281467" cy="1"/>
          </a:xfrm>
          <a:prstGeom prst="line">
            <a:avLst/>
          </a:prstGeom>
          <a:ln w="57150"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F0D5973-E511-483A-8E81-A6407BBDC61E}"/>
              </a:ext>
            </a:extLst>
          </p:cNvPr>
          <p:cNvSpPr txBox="1"/>
          <p:nvPr/>
        </p:nvSpPr>
        <p:spPr>
          <a:xfrm>
            <a:off x="205910" y="4442696"/>
            <a:ext cx="1288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Soil Type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788557CB-FD4F-4899-AEEA-65DE9CD0B36F}"/>
              </a:ext>
            </a:extLst>
          </p:cNvPr>
          <p:cNvCxnSpPr>
            <a:cxnSpLocks/>
          </p:cNvCxnSpPr>
          <p:nvPr/>
        </p:nvCxnSpPr>
        <p:spPr>
          <a:xfrm flipH="1">
            <a:off x="8200836" y="4073232"/>
            <a:ext cx="2621994" cy="2099335"/>
          </a:xfrm>
          <a:prstGeom prst="line">
            <a:avLst/>
          </a:prstGeom>
          <a:ln w="57150"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B4CACEE8-5008-44C7-83CC-157B3ABF8ADA}"/>
              </a:ext>
            </a:extLst>
          </p:cNvPr>
          <p:cNvGrpSpPr/>
          <p:nvPr/>
        </p:nvGrpSpPr>
        <p:grpSpPr>
          <a:xfrm>
            <a:off x="8527735" y="2850255"/>
            <a:ext cx="1226761" cy="2984500"/>
            <a:chOff x="1054100" y="2882900"/>
            <a:chExt cx="762000" cy="2984500"/>
          </a:xfrm>
        </p:grpSpPr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xmlns="" id="{D691C848-B3A5-49A4-9B33-4213C5EE3C9A}"/>
                </a:ext>
              </a:extLst>
            </p:cNvPr>
            <p:cNvSpPr/>
            <p:nvPr/>
          </p:nvSpPr>
          <p:spPr>
            <a:xfrm>
              <a:off x="1054100" y="2882900"/>
              <a:ext cx="762000" cy="1701800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60A42F7D-05EC-4B86-9982-CE9F63D7CA40}"/>
                </a:ext>
              </a:extLst>
            </p:cNvPr>
            <p:cNvSpPr/>
            <p:nvPr/>
          </p:nvSpPr>
          <p:spPr>
            <a:xfrm>
              <a:off x="1320800" y="4584700"/>
              <a:ext cx="254000" cy="12827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2B1F8F89-E9F2-4A4D-A34D-79EE8D697A52}"/>
              </a:ext>
            </a:extLst>
          </p:cNvPr>
          <p:cNvSpPr txBox="1"/>
          <p:nvPr/>
        </p:nvSpPr>
        <p:spPr>
          <a:xfrm>
            <a:off x="8352746" y="5963017"/>
            <a:ext cx="20071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 Wood Density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61CC515E-9CE1-4B0C-9291-DEBCDFB20C8A}"/>
              </a:ext>
            </a:extLst>
          </p:cNvPr>
          <p:cNvCxnSpPr>
            <a:cxnSpLocks/>
          </p:cNvCxnSpPr>
          <p:nvPr/>
        </p:nvCxnSpPr>
        <p:spPr>
          <a:xfrm flipV="1">
            <a:off x="7863201" y="3326361"/>
            <a:ext cx="0" cy="2990129"/>
          </a:xfrm>
          <a:prstGeom prst="line">
            <a:avLst/>
          </a:prstGeom>
          <a:ln w="57150"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245AB032-586A-4195-8358-35A0307BEC07}"/>
              </a:ext>
            </a:extLst>
          </p:cNvPr>
          <p:cNvCxnSpPr>
            <a:cxnSpLocks/>
          </p:cNvCxnSpPr>
          <p:nvPr/>
        </p:nvCxnSpPr>
        <p:spPr>
          <a:xfrm flipH="1" flipV="1">
            <a:off x="7541363" y="6528542"/>
            <a:ext cx="3281467" cy="1"/>
          </a:xfrm>
          <a:prstGeom prst="line">
            <a:avLst/>
          </a:prstGeom>
          <a:ln w="57150"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6B274608-075A-4722-AB29-B5AAB14B560E}"/>
              </a:ext>
            </a:extLst>
          </p:cNvPr>
          <p:cNvSpPr txBox="1"/>
          <p:nvPr/>
        </p:nvSpPr>
        <p:spPr>
          <a:xfrm>
            <a:off x="6438118" y="4478363"/>
            <a:ext cx="755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LMA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9D7A036E-4EB6-42C3-A9F9-0A747012958A}"/>
              </a:ext>
            </a:extLst>
          </p:cNvPr>
          <p:cNvSpPr txBox="1"/>
          <p:nvPr/>
        </p:nvSpPr>
        <p:spPr>
          <a:xfrm>
            <a:off x="10181437" y="4613678"/>
            <a:ext cx="930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LDMC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xmlns="" id="{840BB671-B60B-4739-B643-C20C80D9EC68}"/>
              </a:ext>
            </a:extLst>
          </p:cNvPr>
          <p:cNvSpPr txBox="1">
            <a:spLocks/>
          </p:cNvSpPr>
          <p:nvPr/>
        </p:nvSpPr>
        <p:spPr>
          <a:xfrm>
            <a:off x="6105747" y="381336"/>
            <a:ext cx="609599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Functional Traits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C3EB6228-43B8-4A01-B0DC-09AFA8D5DA5A}"/>
              </a:ext>
            </a:extLst>
          </p:cNvPr>
          <p:cNvSpPr/>
          <p:nvPr/>
        </p:nvSpPr>
        <p:spPr>
          <a:xfrm>
            <a:off x="3780817" y="2431915"/>
            <a:ext cx="4419999" cy="2282754"/>
          </a:xfrm>
          <a:prstGeom prst="ellipse">
            <a:avLst/>
          </a:prstGeom>
          <a:solidFill>
            <a:srgbClr val="BFBFBF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1A5BF65A-CE8F-4E2A-B892-907CA64188F5}"/>
              </a:ext>
            </a:extLst>
          </p:cNvPr>
          <p:cNvSpPr txBox="1"/>
          <p:nvPr/>
        </p:nvSpPr>
        <p:spPr>
          <a:xfrm>
            <a:off x="4323242" y="2852130"/>
            <a:ext cx="341471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alibri" panose="020F0502020204030204" pitchFamily="34" charset="0"/>
              </a:rPr>
              <a:t>Compare and contrast</a:t>
            </a:r>
          </a:p>
          <a:p>
            <a:pPr algn="ctr"/>
            <a:r>
              <a:rPr lang="en-US" sz="2800" dirty="0">
                <a:latin typeface="Calibri" panose="020F0502020204030204" pitchFamily="34" charset="0"/>
              </a:rPr>
              <a:t>resources vs. </a:t>
            </a:r>
          </a:p>
          <a:p>
            <a:pPr algn="ctr"/>
            <a:r>
              <a:rPr lang="en-US" sz="2800" dirty="0">
                <a:latin typeface="Calibri" panose="020F0502020204030204" pitchFamily="34" charset="0"/>
              </a:rPr>
              <a:t>functional traits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DE09E-849C-4185-9853-FE1DD9E8BE8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18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0" grpId="0"/>
      <p:bldP spid="26" grpId="0"/>
      <p:bldP spid="29" grpId="0"/>
      <p:bldP spid="30" grpId="0"/>
      <p:bldP spid="33" grpId="0"/>
      <p:bldP spid="31" grpId="0" animBg="1"/>
      <p:bldP spid="3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89460895-6400-4419-B589-AAFE5975458A}"/>
              </a:ext>
            </a:extLst>
          </p:cNvPr>
          <p:cNvSpPr txBox="1">
            <a:spLocks/>
          </p:cNvSpPr>
          <p:nvPr/>
        </p:nvSpPr>
        <p:spPr>
          <a:xfrm>
            <a:off x="565822" y="151115"/>
            <a:ext cx="11049001" cy="18152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Calibri" panose="020F0502020204030204" pitchFamily="34" charset="0"/>
              </a:rPr>
              <a:t>Combine all traits to realize the niche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2A74E9F-42EA-485B-8B76-5D3FA11592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91058" y="2247091"/>
            <a:ext cx="9427865" cy="35466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1D0DD25-A3F0-4728-82D3-4097304E72D8}"/>
              </a:ext>
            </a:extLst>
          </p:cNvPr>
          <p:cNvSpPr txBox="1"/>
          <p:nvPr/>
        </p:nvSpPr>
        <p:spPr>
          <a:xfrm>
            <a:off x="978639" y="2813402"/>
            <a:ext cx="241655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alibri" panose="020F0502020204030204" pitchFamily="34" charset="0"/>
              </a:rPr>
              <a:t>Distribution of </a:t>
            </a:r>
          </a:p>
          <a:p>
            <a:pPr algn="ctr"/>
            <a:r>
              <a:rPr lang="en-US" sz="2800" dirty="0">
                <a:latin typeface="Calibri" panose="020F0502020204030204" pitchFamily="34" charset="0"/>
              </a:rPr>
              <a:t>balsam fir </a:t>
            </a:r>
          </a:p>
          <a:p>
            <a:pPr algn="ctr"/>
            <a:r>
              <a:rPr lang="en-US" sz="2800" dirty="0">
                <a:latin typeface="Calibri" panose="020F0502020204030204" pitchFamily="34" charset="0"/>
              </a:rPr>
              <a:t>traits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6442643-F8D2-4C5B-8EF3-FF4A9BF6067E}"/>
              </a:ext>
            </a:extLst>
          </p:cNvPr>
          <p:cNvSpPr txBox="1"/>
          <p:nvPr/>
        </p:nvSpPr>
        <p:spPr>
          <a:xfrm>
            <a:off x="8491635" y="2736502"/>
            <a:ext cx="241655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alibri" panose="020F0502020204030204" pitchFamily="34" charset="0"/>
              </a:rPr>
              <a:t>Distribution of </a:t>
            </a:r>
          </a:p>
          <a:p>
            <a:pPr algn="ctr"/>
            <a:r>
              <a:rPr lang="en-US" sz="2800" dirty="0">
                <a:latin typeface="Calibri" panose="020F0502020204030204" pitchFamily="34" charset="0"/>
              </a:rPr>
              <a:t>red spruce </a:t>
            </a:r>
          </a:p>
          <a:p>
            <a:pPr algn="ctr"/>
            <a:r>
              <a:rPr lang="en-US" sz="2800" dirty="0">
                <a:latin typeface="Calibri" panose="020F0502020204030204" pitchFamily="34" charset="0"/>
              </a:rPr>
              <a:t>traits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xmlns="" id="{C4DA5B73-C8CE-4424-87C5-EEE95F0095BA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3395198" y="3505900"/>
            <a:ext cx="722846" cy="20358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B07C5CA6-E98B-43EE-B78D-A28D55838164}"/>
              </a:ext>
            </a:extLst>
          </p:cNvPr>
          <p:cNvCxnSpPr>
            <a:cxnSpLocks/>
          </p:cNvCxnSpPr>
          <p:nvPr/>
        </p:nvCxnSpPr>
        <p:spPr>
          <a:xfrm flipH="1">
            <a:off x="7989649" y="3429000"/>
            <a:ext cx="754902" cy="20914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601787E-2E3C-4DA4-B630-B731FBD3BE1A}"/>
              </a:ext>
            </a:extLst>
          </p:cNvPr>
          <p:cNvSpPr txBox="1"/>
          <p:nvPr/>
        </p:nvSpPr>
        <p:spPr>
          <a:xfrm>
            <a:off x="5104299" y="4556078"/>
            <a:ext cx="2001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</a:rPr>
              <a:t>Trait overlap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DE09E-849C-4185-9853-FE1DD9E8BE8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12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ody of water surrounded by trees&#10;&#10;Description generated with very high confidence">
            <a:extLst>
              <a:ext uri="{FF2B5EF4-FFF2-40B4-BE49-F238E27FC236}">
                <a16:creationId xmlns:a16="http://schemas.microsoft.com/office/drawing/2014/main" xmlns="" id="{72B0CF19-430A-4948-B360-11C2BF8EB0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8B29943-D5AE-47A0-BCC3-54C16C3D718D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2">
              <a:lumMod val="75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049C65-94FE-4D88-BF55-6BADC4317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How might niche diversity impact competition among similar species?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DE09E-849C-4185-9853-FE1DD9E8BE8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8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ree, train, sky, grass&#10;&#10;Description automatically generated">
            <a:extLst>
              <a:ext uri="{FF2B5EF4-FFF2-40B4-BE49-F238E27FC236}">
                <a16:creationId xmlns:a16="http://schemas.microsoft.com/office/drawing/2014/main" xmlns="" id="{8D5955AC-B783-4B20-BED2-5C4EF630A2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32" y="321732"/>
            <a:ext cx="11312805" cy="650092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xmlns="" id="{6DA3F805-1912-4E2A-AD20-41A5899F4778}"/>
              </a:ext>
            </a:extLst>
          </p:cNvPr>
          <p:cNvSpPr/>
          <p:nvPr/>
        </p:nvSpPr>
        <p:spPr>
          <a:xfrm>
            <a:off x="141890" y="197069"/>
            <a:ext cx="4319751" cy="3854669"/>
          </a:xfrm>
          <a:prstGeom prst="ellipse">
            <a:avLst/>
          </a:prstGeom>
          <a:solidFill>
            <a:schemeClr val="bg1">
              <a:lumMod val="95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E668F93-1DF6-4843-88C1-62D18A627FE0}"/>
              </a:ext>
            </a:extLst>
          </p:cNvPr>
          <p:cNvSpPr txBox="1"/>
          <p:nvPr/>
        </p:nvSpPr>
        <p:spPr>
          <a:xfrm>
            <a:off x="1200346" y="964647"/>
            <a:ext cx="24572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libri" panose="020F0502020204030204" pitchFamily="34" charset="0"/>
              </a:rPr>
              <a:t>Sampled a second population </a:t>
            </a:r>
          </a:p>
          <a:p>
            <a:pPr algn="ctr"/>
            <a:r>
              <a:rPr lang="en-US" sz="2800" dirty="0">
                <a:latin typeface="Calibri" panose="020F0502020204030204" pitchFamily="34" charset="0"/>
              </a:rPr>
              <a:t>from the boreal forest upslope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95F5854F-F191-49F6-B461-CBE1A2446649}"/>
              </a:ext>
            </a:extLst>
          </p:cNvPr>
          <p:cNvCxnSpPr>
            <a:cxnSpLocks/>
          </p:cNvCxnSpPr>
          <p:nvPr/>
        </p:nvCxnSpPr>
        <p:spPr>
          <a:xfrm flipV="1">
            <a:off x="3657602" y="1311442"/>
            <a:ext cx="1515977" cy="79408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DE09E-849C-4185-9853-FE1DD9E8BE8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61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33CC51BE-CE0B-4284-AE40-8A5D9F0ED1F8}"/>
              </a:ext>
            </a:extLst>
          </p:cNvPr>
          <p:cNvGrpSpPr/>
          <p:nvPr/>
        </p:nvGrpSpPr>
        <p:grpSpPr>
          <a:xfrm>
            <a:off x="2300772" y="2549199"/>
            <a:ext cx="1226761" cy="2984500"/>
            <a:chOff x="1054100" y="2882900"/>
            <a:chExt cx="762000" cy="2984500"/>
          </a:xfrm>
        </p:grpSpPr>
        <p:sp>
          <p:nvSpPr>
            <p:cNvPr id="38" name="Isosceles Triangle 37">
              <a:extLst>
                <a:ext uri="{FF2B5EF4-FFF2-40B4-BE49-F238E27FC236}">
                  <a16:creationId xmlns:a16="http://schemas.microsoft.com/office/drawing/2014/main" xmlns="" id="{F1F8DD4D-16BC-4877-BE5F-4FE5A774069A}"/>
                </a:ext>
              </a:extLst>
            </p:cNvPr>
            <p:cNvSpPr/>
            <p:nvPr/>
          </p:nvSpPr>
          <p:spPr>
            <a:xfrm>
              <a:off x="1054100" y="2882900"/>
              <a:ext cx="762000" cy="1701800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D4BF8669-7B0D-41CF-815D-8A24EE713551}"/>
                </a:ext>
              </a:extLst>
            </p:cNvPr>
            <p:cNvSpPr/>
            <p:nvPr/>
          </p:nvSpPr>
          <p:spPr>
            <a:xfrm>
              <a:off x="1320800" y="4584700"/>
              <a:ext cx="254000" cy="12827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A2D17F40-8A99-42F7-BB89-A85905451952}"/>
              </a:ext>
            </a:extLst>
          </p:cNvPr>
          <p:cNvGrpSpPr/>
          <p:nvPr/>
        </p:nvGrpSpPr>
        <p:grpSpPr>
          <a:xfrm>
            <a:off x="-624629" y="2412124"/>
            <a:ext cx="1431222" cy="2931334"/>
            <a:chOff x="1054100" y="2882900"/>
            <a:chExt cx="762000" cy="2984500"/>
          </a:xfrm>
        </p:grpSpPr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xmlns="" id="{47E3E6A2-E6EE-4E18-BAC0-0E3FB89A0722}"/>
                </a:ext>
              </a:extLst>
            </p:cNvPr>
            <p:cNvSpPr/>
            <p:nvPr/>
          </p:nvSpPr>
          <p:spPr>
            <a:xfrm>
              <a:off x="1054100" y="2882900"/>
              <a:ext cx="762000" cy="1701800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10A629A1-5C82-4239-B215-4CD7582E08AC}"/>
                </a:ext>
              </a:extLst>
            </p:cNvPr>
            <p:cNvSpPr/>
            <p:nvPr/>
          </p:nvSpPr>
          <p:spPr>
            <a:xfrm>
              <a:off x="1320800" y="4584700"/>
              <a:ext cx="254000" cy="12827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5A35C2A0-7500-4767-B901-4D5C71AFC98F}"/>
              </a:ext>
            </a:extLst>
          </p:cNvPr>
          <p:cNvGrpSpPr/>
          <p:nvPr/>
        </p:nvGrpSpPr>
        <p:grpSpPr>
          <a:xfrm>
            <a:off x="131864" y="3701836"/>
            <a:ext cx="702059" cy="2033757"/>
            <a:chOff x="1054100" y="2882900"/>
            <a:chExt cx="762000" cy="2984500"/>
          </a:xfrm>
        </p:grpSpPr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xmlns="" id="{7EF045E1-FF11-4E7E-9A47-AC5C19A48E51}"/>
                </a:ext>
              </a:extLst>
            </p:cNvPr>
            <p:cNvSpPr/>
            <p:nvPr/>
          </p:nvSpPr>
          <p:spPr>
            <a:xfrm>
              <a:off x="1054100" y="2882900"/>
              <a:ext cx="762000" cy="1701800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1A8A29DB-7562-461D-B2BF-1EDDA7AC8383}"/>
                </a:ext>
              </a:extLst>
            </p:cNvPr>
            <p:cNvSpPr/>
            <p:nvPr/>
          </p:nvSpPr>
          <p:spPr>
            <a:xfrm>
              <a:off x="1320800" y="4584700"/>
              <a:ext cx="254000" cy="12827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E9472E02-00D5-4C92-8B61-70D31DE561FC}"/>
              </a:ext>
            </a:extLst>
          </p:cNvPr>
          <p:cNvGrpSpPr/>
          <p:nvPr/>
        </p:nvGrpSpPr>
        <p:grpSpPr>
          <a:xfrm>
            <a:off x="871369" y="2959105"/>
            <a:ext cx="1226761" cy="2984500"/>
            <a:chOff x="1054100" y="2882900"/>
            <a:chExt cx="762000" cy="2984500"/>
          </a:xfrm>
        </p:grpSpPr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xmlns="" id="{5AFC1D81-01D2-4248-95CC-099163F175EE}"/>
                </a:ext>
              </a:extLst>
            </p:cNvPr>
            <p:cNvSpPr/>
            <p:nvPr/>
          </p:nvSpPr>
          <p:spPr>
            <a:xfrm>
              <a:off x="1054100" y="2882900"/>
              <a:ext cx="762000" cy="1701800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639931AA-59FC-4135-882A-A1B4735E1E0F}"/>
                </a:ext>
              </a:extLst>
            </p:cNvPr>
            <p:cNvSpPr/>
            <p:nvPr/>
          </p:nvSpPr>
          <p:spPr>
            <a:xfrm>
              <a:off x="1320800" y="4584700"/>
              <a:ext cx="254000" cy="12827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E707BA6-B2BF-4ED2-9FA7-16366599C208}"/>
              </a:ext>
            </a:extLst>
          </p:cNvPr>
          <p:cNvGrpSpPr/>
          <p:nvPr/>
        </p:nvGrpSpPr>
        <p:grpSpPr>
          <a:xfrm>
            <a:off x="309063" y="2806705"/>
            <a:ext cx="1226761" cy="2984500"/>
            <a:chOff x="1054100" y="2882900"/>
            <a:chExt cx="762000" cy="2984500"/>
          </a:xfrm>
        </p:grpSpPr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xmlns="" id="{9C94A042-9B4B-49A9-B9D3-382EE60B124A}"/>
                </a:ext>
              </a:extLst>
            </p:cNvPr>
            <p:cNvSpPr/>
            <p:nvPr/>
          </p:nvSpPr>
          <p:spPr>
            <a:xfrm>
              <a:off x="1054100" y="2882900"/>
              <a:ext cx="762000" cy="1701800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83C19255-688F-4290-8398-AFEB22492F89}"/>
                </a:ext>
              </a:extLst>
            </p:cNvPr>
            <p:cNvSpPr/>
            <p:nvPr/>
          </p:nvSpPr>
          <p:spPr>
            <a:xfrm>
              <a:off x="1320800" y="4584700"/>
              <a:ext cx="254000" cy="12827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247FB37A-CAC3-4C15-ACA5-B3202C907811}"/>
              </a:ext>
            </a:extLst>
          </p:cNvPr>
          <p:cNvGrpSpPr/>
          <p:nvPr/>
        </p:nvGrpSpPr>
        <p:grpSpPr>
          <a:xfrm>
            <a:off x="2889354" y="2806705"/>
            <a:ext cx="1226761" cy="2984500"/>
            <a:chOff x="1054100" y="2882900"/>
            <a:chExt cx="762000" cy="2984500"/>
          </a:xfrm>
        </p:grpSpPr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xmlns="" id="{8A6EDC63-86B8-44C8-9468-F97739072356}"/>
                </a:ext>
              </a:extLst>
            </p:cNvPr>
            <p:cNvSpPr/>
            <p:nvPr/>
          </p:nvSpPr>
          <p:spPr>
            <a:xfrm>
              <a:off x="1054100" y="2882900"/>
              <a:ext cx="762000" cy="1701800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CB1D3F36-706F-44D6-B0F1-0039730F6130}"/>
                </a:ext>
              </a:extLst>
            </p:cNvPr>
            <p:cNvSpPr/>
            <p:nvPr/>
          </p:nvSpPr>
          <p:spPr>
            <a:xfrm>
              <a:off x="1320800" y="4584700"/>
              <a:ext cx="254000" cy="12827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F5C21674-B1E1-4727-93D6-B75D0379637B}"/>
              </a:ext>
            </a:extLst>
          </p:cNvPr>
          <p:cNvGrpSpPr/>
          <p:nvPr/>
        </p:nvGrpSpPr>
        <p:grpSpPr>
          <a:xfrm>
            <a:off x="4410725" y="2572848"/>
            <a:ext cx="1226761" cy="2984500"/>
            <a:chOff x="1054100" y="2882900"/>
            <a:chExt cx="762000" cy="2984500"/>
          </a:xfrm>
        </p:grpSpPr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xmlns="" id="{51563F49-AA0D-4E1B-8E76-4153D9C66210}"/>
                </a:ext>
              </a:extLst>
            </p:cNvPr>
            <p:cNvSpPr/>
            <p:nvPr/>
          </p:nvSpPr>
          <p:spPr>
            <a:xfrm>
              <a:off x="1054100" y="2882900"/>
              <a:ext cx="762000" cy="1701800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9B030366-51E2-4E9A-875D-E75AFAD8862D}"/>
                </a:ext>
              </a:extLst>
            </p:cNvPr>
            <p:cNvSpPr/>
            <p:nvPr/>
          </p:nvSpPr>
          <p:spPr>
            <a:xfrm>
              <a:off x="1320800" y="4584700"/>
              <a:ext cx="254000" cy="12827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C6233FE9-AB14-44B7-AC2D-6AC2A4E47F92}"/>
              </a:ext>
            </a:extLst>
          </p:cNvPr>
          <p:cNvGrpSpPr/>
          <p:nvPr/>
        </p:nvGrpSpPr>
        <p:grpSpPr>
          <a:xfrm>
            <a:off x="1551997" y="2959105"/>
            <a:ext cx="1226761" cy="2984500"/>
            <a:chOff x="1054100" y="2882900"/>
            <a:chExt cx="762000" cy="2984500"/>
          </a:xfrm>
        </p:grpSpPr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xmlns="" id="{9C364242-C31C-4BCF-90C5-86DAFB7F6B3E}"/>
                </a:ext>
              </a:extLst>
            </p:cNvPr>
            <p:cNvSpPr/>
            <p:nvPr/>
          </p:nvSpPr>
          <p:spPr>
            <a:xfrm>
              <a:off x="1054100" y="2882900"/>
              <a:ext cx="762000" cy="1701800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866D1BA5-A881-46C1-9561-4BA386F00EE1}"/>
                </a:ext>
              </a:extLst>
            </p:cNvPr>
            <p:cNvSpPr/>
            <p:nvPr/>
          </p:nvSpPr>
          <p:spPr>
            <a:xfrm>
              <a:off x="1320800" y="4584700"/>
              <a:ext cx="254000" cy="12827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D129ED43-6F7F-4CD9-B71A-71EFD4A0A422}"/>
              </a:ext>
            </a:extLst>
          </p:cNvPr>
          <p:cNvGrpSpPr/>
          <p:nvPr/>
        </p:nvGrpSpPr>
        <p:grpSpPr>
          <a:xfrm>
            <a:off x="2384574" y="3744310"/>
            <a:ext cx="705346" cy="2046895"/>
            <a:chOff x="1054100" y="2882900"/>
            <a:chExt cx="762000" cy="2984500"/>
          </a:xfrm>
        </p:grpSpPr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xmlns="" id="{A3BA4D28-6F27-4305-A769-E8BD7274271F}"/>
                </a:ext>
              </a:extLst>
            </p:cNvPr>
            <p:cNvSpPr/>
            <p:nvPr/>
          </p:nvSpPr>
          <p:spPr>
            <a:xfrm>
              <a:off x="1054100" y="2882900"/>
              <a:ext cx="762000" cy="1701800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7998F86B-1591-4480-89A0-18E40343EA25}"/>
                </a:ext>
              </a:extLst>
            </p:cNvPr>
            <p:cNvSpPr/>
            <p:nvPr/>
          </p:nvSpPr>
          <p:spPr>
            <a:xfrm>
              <a:off x="1320800" y="4584700"/>
              <a:ext cx="254000" cy="12827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8FCB02D8-2332-490F-88ED-5273E5FEB137}"/>
              </a:ext>
            </a:extLst>
          </p:cNvPr>
          <p:cNvGrpSpPr/>
          <p:nvPr/>
        </p:nvGrpSpPr>
        <p:grpSpPr>
          <a:xfrm>
            <a:off x="3670485" y="2572848"/>
            <a:ext cx="1226761" cy="2984500"/>
            <a:chOff x="1054100" y="2882900"/>
            <a:chExt cx="762000" cy="2984500"/>
          </a:xfrm>
        </p:grpSpPr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xmlns="" id="{1BEA678B-A22B-4831-AF33-E2D45524E9FA}"/>
                </a:ext>
              </a:extLst>
            </p:cNvPr>
            <p:cNvSpPr/>
            <p:nvPr/>
          </p:nvSpPr>
          <p:spPr>
            <a:xfrm>
              <a:off x="1054100" y="2882900"/>
              <a:ext cx="762000" cy="1701800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44D9942E-5528-4891-8F29-5AA971622E0E}"/>
                </a:ext>
              </a:extLst>
            </p:cNvPr>
            <p:cNvSpPr/>
            <p:nvPr/>
          </p:nvSpPr>
          <p:spPr>
            <a:xfrm>
              <a:off x="1320800" y="4584700"/>
              <a:ext cx="254000" cy="12827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C8702B5E-66E2-4B87-9DA6-B49F378BB7BE}"/>
              </a:ext>
            </a:extLst>
          </p:cNvPr>
          <p:cNvGrpSpPr/>
          <p:nvPr/>
        </p:nvGrpSpPr>
        <p:grpSpPr>
          <a:xfrm>
            <a:off x="4287759" y="4374751"/>
            <a:ext cx="756792" cy="1953177"/>
            <a:chOff x="1054100" y="2882900"/>
            <a:chExt cx="762000" cy="2984500"/>
          </a:xfrm>
        </p:grpSpPr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xmlns="" id="{76D599BB-7242-4BD7-A2BB-23BAE8748C84}"/>
                </a:ext>
              </a:extLst>
            </p:cNvPr>
            <p:cNvSpPr/>
            <p:nvPr/>
          </p:nvSpPr>
          <p:spPr>
            <a:xfrm>
              <a:off x="1054100" y="2882900"/>
              <a:ext cx="762000" cy="1701800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9181B07C-9880-4085-8F63-EC7EBAB16FD1}"/>
                </a:ext>
              </a:extLst>
            </p:cNvPr>
            <p:cNvSpPr/>
            <p:nvPr/>
          </p:nvSpPr>
          <p:spPr>
            <a:xfrm>
              <a:off x="1320800" y="4584700"/>
              <a:ext cx="254000" cy="12827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C4E007F9-D547-4195-A2D8-587725E3DFFB}"/>
              </a:ext>
            </a:extLst>
          </p:cNvPr>
          <p:cNvSpPr txBox="1"/>
          <p:nvPr/>
        </p:nvSpPr>
        <p:spPr>
          <a:xfrm>
            <a:off x="871369" y="884748"/>
            <a:ext cx="51205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</a:rPr>
              <a:t>Boreal upslope population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05A6E9E2-70C7-432B-B462-BF33EBF478D9}"/>
              </a:ext>
            </a:extLst>
          </p:cNvPr>
          <p:cNvGrpSpPr/>
          <p:nvPr/>
        </p:nvGrpSpPr>
        <p:grpSpPr>
          <a:xfrm>
            <a:off x="7227448" y="3594645"/>
            <a:ext cx="381000" cy="1316831"/>
            <a:chOff x="1054100" y="2882900"/>
            <a:chExt cx="762000" cy="2984500"/>
          </a:xfrm>
        </p:grpSpPr>
        <p:sp>
          <p:nvSpPr>
            <p:cNvPr id="42" name="Isosceles Triangle 41">
              <a:extLst>
                <a:ext uri="{FF2B5EF4-FFF2-40B4-BE49-F238E27FC236}">
                  <a16:creationId xmlns:a16="http://schemas.microsoft.com/office/drawing/2014/main" xmlns="" id="{92ABFB75-A721-4674-ACC8-393A2BDAA044}"/>
                </a:ext>
              </a:extLst>
            </p:cNvPr>
            <p:cNvSpPr/>
            <p:nvPr/>
          </p:nvSpPr>
          <p:spPr>
            <a:xfrm>
              <a:off x="1054100" y="2882900"/>
              <a:ext cx="762000" cy="1701800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xmlns="" id="{658DB680-6DB5-4D7E-A6EF-BA8696DBCC00}"/>
                </a:ext>
              </a:extLst>
            </p:cNvPr>
            <p:cNvSpPr/>
            <p:nvPr/>
          </p:nvSpPr>
          <p:spPr>
            <a:xfrm>
              <a:off x="1320800" y="4584700"/>
              <a:ext cx="254000" cy="12827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1B296646-9308-4CE6-AF5B-3F2A3A1DDC01}"/>
              </a:ext>
            </a:extLst>
          </p:cNvPr>
          <p:cNvGrpSpPr/>
          <p:nvPr/>
        </p:nvGrpSpPr>
        <p:grpSpPr>
          <a:xfrm>
            <a:off x="10316844" y="4613833"/>
            <a:ext cx="381000" cy="1316831"/>
            <a:chOff x="1054100" y="2882900"/>
            <a:chExt cx="762000" cy="2984500"/>
          </a:xfrm>
        </p:grpSpPr>
        <p:sp>
          <p:nvSpPr>
            <p:cNvPr id="45" name="Isosceles Triangle 44">
              <a:extLst>
                <a:ext uri="{FF2B5EF4-FFF2-40B4-BE49-F238E27FC236}">
                  <a16:creationId xmlns:a16="http://schemas.microsoft.com/office/drawing/2014/main" xmlns="" id="{1B43851C-0F85-40B3-8D98-308B264416AA}"/>
                </a:ext>
              </a:extLst>
            </p:cNvPr>
            <p:cNvSpPr/>
            <p:nvPr/>
          </p:nvSpPr>
          <p:spPr>
            <a:xfrm>
              <a:off x="1054100" y="2882900"/>
              <a:ext cx="762000" cy="1701800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id="{6872569B-2772-4C25-B9F1-51CC1C521502}"/>
                </a:ext>
              </a:extLst>
            </p:cNvPr>
            <p:cNvSpPr/>
            <p:nvPr/>
          </p:nvSpPr>
          <p:spPr>
            <a:xfrm>
              <a:off x="1320800" y="4584700"/>
              <a:ext cx="254000" cy="12827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D13348C6-A317-4482-86A9-8D4DF799A996}"/>
              </a:ext>
            </a:extLst>
          </p:cNvPr>
          <p:cNvSpPr/>
          <p:nvPr/>
        </p:nvSpPr>
        <p:spPr>
          <a:xfrm>
            <a:off x="7579220" y="3733589"/>
            <a:ext cx="349250" cy="1234281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xmlns="" id="{21EF5C70-1047-45C4-9DBD-8D8BE59ACCBA}"/>
              </a:ext>
            </a:extLst>
          </p:cNvPr>
          <p:cNvSpPr/>
          <p:nvPr/>
        </p:nvSpPr>
        <p:spPr>
          <a:xfrm>
            <a:off x="7318870" y="3249402"/>
            <a:ext cx="520700" cy="585787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xmlns="" id="{85398238-1649-4517-A0B7-63103AE61405}"/>
              </a:ext>
            </a:extLst>
          </p:cNvPr>
          <p:cNvSpPr/>
          <p:nvPr/>
        </p:nvSpPr>
        <p:spPr>
          <a:xfrm>
            <a:off x="7471270" y="3033502"/>
            <a:ext cx="520700" cy="585787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178FC262-CE67-4407-9D48-5B5D2B6BD450}"/>
              </a:ext>
            </a:extLst>
          </p:cNvPr>
          <p:cNvSpPr/>
          <p:nvPr/>
        </p:nvSpPr>
        <p:spPr>
          <a:xfrm>
            <a:off x="7522070" y="3389102"/>
            <a:ext cx="520700" cy="585787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xmlns="" id="{EFE5520D-FBFB-424F-88B0-36A1A14197BE}"/>
              </a:ext>
            </a:extLst>
          </p:cNvPr>
          <p:cNvSpPr/>
          <p:nvPr/>
        </p:nvSpPr>
        <p:spPr>
          <a:xfrm>
            <a:off x="7661770" y="3236702"/>
            <a:ext cx="520700" cy="585787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40BC40D1-D78F-4F2E-83DD-753B427D2639}"/>
              </a:ext>
            </a:extLst>
          </p:cNvPr>
          <p:cNvSpPr/>
          <p:nvPr/>
        </p:nvSpPr>
        <p:spPr>
          <a:xfrm>
            <a:off x="9161151" y="3130315"/>
            <a:ext cx="349250" cy="1234281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xmlns="" id="{3442865E-792F-4253-AC9A-9A4E02D2E33F}"/>
              </a:ext>
            </a:extLst>
          </p:cNvPr>
          <p:cNvSpPr/>
          <p:nvPr/>
        </p:nvSpPr>
        <p:spPr>
          <a:xfrm>
            <a:off x="8900801" y="2646128"/>
            <a:ext cx="520700" cy="585787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xmlns="" id="{01C1FB76-D76B-4579-B49F-3C0C785FFC17}"/>
              </a:ext>
            </a:extLst>
          </p:cNvPr>
          <p:cNvSpPr/>
          <p:nvPr/>
        </p:nvSpPr>
        <p:spPr>
          <a:xfrm>
            <a:off x="9053201" y="2430228"/>
            <a:ext cx="520700" cy="585787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xmlns="" id="{7261F649-93FB-457C-A213-FBBA5CB5097C}"/>
              </a:ext>
            </a:extLst>
          </p:cNvPr>
          <p:cNvSpPr/>
          <p:nvPr/>
        </p:nvSpPr>
        <p:spPr>
          <a:xfrm>
            <a:off x="9104001" y="2785828"/>
            <a:ext cx="520700" cy="585787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xmlns="" id="{DB1C2C45-C4C4-4610-818A-3DD773CA1713}"/>
              </a:ext>
            </a:extLst>
          </p:cNvPr>
          <p:cNvSpPr/>
          <p:nvPr/>
        </p:nvSpPr>
        <p:spPr>
          <a:xfrm>
            <a:off x="9243701" y="2633428"/>
            <a:ext cx="520700" cy="585787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20F88D7D-B63B-4863-9253-BFCFDDFC959B}"/>
              </a:ext>
            </a:extLst>
          </p:cNvPr>
          <p:cNvSpPr/>
          <p:nvPr/>
        </p:nvSpPr>
        <p:spPr>
          <a:xfrm>
            <a:off x="6953528" y="3272395"/>
            <a:ext cx="349250" cy="2549127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xmlns="" id="{35BD470E-3D52-46B4-B393-28F107430148}"/>
              </a:ext>
            </a:extLst>
          </p:cNvPr>
          <p:cNvSpPr/>
          <p:nvPr/>
        </p:nvSpPr>
        <p:spPr>
          <a:xfrm>
            <a:off x="6705878" y="2978709"/>
            <a:ext cx="520700" cy="730301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xmlns="" id="{9271BAC3-40ED-4CF3-A5C2-575D8C83561B}"/>
              </a:ext>
            </a:extLst>
          </p:cNvPr>
          <p:cNvSpPr/>
          <p:nvPr/>
        </p:nvSpPr>
        <p:spPr>
          <a:xfrm>
            <a:off x="6858278" y="3131109"/>
            <a:ext cx="520700" cy="730301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xmlns="" id="{C0CA98CD-111F-4E22-AF33-F4C3B955FE9D}"/>
              </a:ext>
            </a:extLst>
          </p:cNvPr>
          <p:cNvSpPr/>
          <p:nvPr/>
        </p:nvSpPr>
        <p:spPr>
          <a:xfrm>
            <a:off x="7010678" y="2940609"/>
            <a:ext cx="520700" cy="730301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xmlns="" id="{6D77E3AC-F166-4241-9E1D-2589E9E55694}"/>
              </a:ext>
            </a:extLst>
          </p:cNvPr>
          <p:cNvSpPr/>
          <p:nvPr/>
        </p:nvSpPr>
        <p:spPr>
          <a:xfrm>
            <a:off x="6845578" y="2750109"/>
            <a:ext cx="520700" cy="730301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xmlns="" id="{4E1656AA-0104-498E-852A-293480FCBBAA}"/>
              </a:ext>
            </a:extLst>
          </p:cNvPr>
          <p:cNvSpPr/>
          <p:nvPr/>
        </p:nvSpPr>
        <p:spPr>
          <a:xfrm>
            <a:off x="7163078" y="2800909"/>
            <a:ext cx="520700" cy="730301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xmlns="" id="{BDC9E2CC-3599-4BF1-98C8-E178C4B0A20A}"/>
              </a:ext>
            </a:extLst>
          </p:cNvPr>
          <p:cNvSpPr/>
          <p:nvPr/>
        </p:nvSpPr>
        <p:spPr>
          <a:xfrm>
            <a:off x="7175778" y="3181909"/>
            <a:ext cx="520700" cy="730301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xmlns="" id="{750FA0AC-0412-4D17-AF1D-067068C161EC}"/>
              </a:ext>
            </a:extLst>
          </p:cNvPr>
          <p:cNvSpPr/>
          <p:nvPr/>
        </p:nvSpPr>
        <p:spPr>
          <a:xfrm>
            <a:off x="6502678" y="3080309"/>
            <a:ext cx="520700" cy="730301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xmlns="" id="{A942DFDF-26D6-4C71-B8F0-1E4B23D76957}"/>
              </a:ext>
            </a:extLst>
          </p:cNvPr>
          <p:cNvSpPr/>
          <p:nvPr/>
        </p:nvSpPr>
        <p:spPr>
          <a:xfrm>
            <a:off x="7175778" y="3258109"/>
            <a:ext cx="520700" cy="730301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xmlns="" id="{EEB57AE3-A913-4763-A5C7-11EB7029077E}"/>
              </a:ext>
            </a:extLst>
          </p:cNvPr>
          <p:cNvGrpSpPr/>
          <p:nvPr/>
        </p:nvGrpSpPr>
        <p:grpSpPr>
          <a:xfrm>
            <a:off x="8721125" y="3360552"/>
            <a:ext cx="669925" cy="2539248"/>
            <a:chOff x="1054100" y="2882900"/>
            <a:chExt cx="762000" cy="2984500"/>
          </a:xfrm>
        </p:grpSpPr>
        <p:sp>
          <p:nvSpPr>
            <p:cNvPr id="67" name="Isosceles Triangle 66">
              <a:extLst>
                <a:ext uri="{FF2B5EF4-FFF2-40B4-BE49-F238E27FC236}">
                  <a16:creationId xmlns:a16="http://schemas.microsoft.com/office/drawing/2014/main" xmlns="" id="{FD47B7A8-D8CB-423B-A03C-A08CBA801E75}"/>
                </a:ext>
              </a:extLst>
            </p:cNvPr>
            <p:cNvSpPr/>
            <p:nvPr/>
          </p:nvSpPr>
          <p:spPr>
            <a:xfrm>
              <a:off x="1054100" y="2882900"/>
              <a:ext cx="762000" cy="1701800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xmlns="" id="{7467ACF7-7343-4C7B-9650-9EB36EB6F1A0}"/>
                </a:ext>
              </a:extLst>
            </p:cNvPr>
            <p:cNvSpPr/>
            <p:nvPr/>
          </p:nvSpPr>
          <p:spPr>
            <a:xfrm>
              <a:off x="1320800" y="4584700"/>
              <a:ext cx="254000" cy="12827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Rectangle 68">
            <a:extLst>
              <a:ext uri="{FF2B5EF4-FFF2-40B4-BE49-F238E27FC236}">
                <a16:creationId xmlns:a16="http://schemas.microsoft.com/office/drawing/2014/main" xmlns="" id="{162B4C25-3CD4-4D20-A8B6-8294FB3B0446}"/>
              </a:ext>
            </a:extLst>
          </p:cNvPr>
          <p:cNvSpPr/>
          <p:nvPr/>
        </p:nvSpPr>
        <p:spPr>
          <a:xfrm>
            <a:off x="6776726" y="4696383"/>
            <a:ext cx="349250" cy="1234281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xmlns="" id="{FE457CB7-779B-455E-9933-99A8ED496A53}"/>
              </a:ext>
            </a:extLst>
          </p:cNvPr>
          <p:cNvSpPr/>
          <p:nvPr/>
        </p:nvSpPr>
        <p:spPr>
          <a:xfrm>
            <a:off x="6643376" y="4516996"/>
            <a:ext cx="520700" cy="585787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xmlns="" id="{DCF1333E-C3E5-4958-8624-943618761761}"/>
              </a:ext>
            </a:extLst>
          </p:cNvPr>
          <p:cNvSpPr/>
          <p:nvPr/>
        </p:nvSpPr>
        <p:spPr>
          <a:xfrm>
            <a:off x="6605276" y="3986374"/>
            <a:ext cx="520700" cy="585787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xmlns="" id="{143D124C-A706-4EC2-822B-B3E45440331A}"/>
              </a:ext>
            </a:extLst>
          </p:cNvPr>
          <p:cNvSpPr/>
          <p:nvPr/>
        </p:nvSpPr>
        <p:spPr>
          <a:xfrm>
            <a:off x="6948176" y="4161396"/>
            <a:ext cx="520700" cy="585787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xmlns="" id="{C66866A1-BC43-42C9-8685-65CB81A0D675}"/>
              </a:ext>
            </a:extLst>
          </p:cNvPr>
          <p:cNvGrpSpPr/>
          <p:nvPr/>
        </p:nvGrpSpPr>
        <p:grpSpPr>
          <a:xfrm>
            <a:off x="7682025" y="4618596"/>
            <a:ext cx="381000" cy="1316831"/>
            <a:chOff x="1054100" y="2882900"/>
            <a:chExt cx="762000" cy="2984500"/>
          </a:xfrm>
        </p:grpSpPr>
        <p:sp>
          <p:nvSpPr>
            <p:cNvPr id="74" name="Isosceles Triangle 73">
              <a:extLst>
                <a:ext uri="{FF2B5EF4-FFF2-40B4-BE49-F238E27FC236}">
                  <a16:creationId xmlns:a16="http://schemas.microsoft.com/office/drawing/2014/main" xmlns="" id="{414D9115-7EAA-4E1D-88DA-69F8E0E6478D}"/>
                </a:ext>
              </a:extLst>
            </p:cNvPr>
            <p:cNvSpPr/>
            <p:nvPr/>
          </p:nvSpPr>
          <p:spPr>
            <a:xfrm>
              <a:off x="1054100" y="2882900"/>
              <a:ext cx="762000" cy="1701800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xmlns="" id="{8C1E8F47-100C-47DE-9199-9C8D1CEF102B}"/>
                </a:ext>
              </a:extLst>
            </p:cNvPr>
            <p:cNvSpPr/>
            <p:nvPr/>
          </p:nvSpPr>
          <p:spPr>
            <a:xfrm>
              <a:off x="1320800" y="4584700"/>
              <a:ext cx="254000" cy="12827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6" name="Rectangle 75">
            <a:extLst>
              <a:ext uri="{FF2B5EF4-FFF2-40B4-BE49-F238E27FC236}">
                <a16:creationId xmlns:a16="http://schemas.microsoft.com/office/drawing/2014/main" xmlns="" id="{C0BC55AD-D76A-4C58-9485-4E5EAE8205E4}"/>
              </a:ext>
            </a:extLst>
          </p:cNvPr>
          <p:cNvSpPr/>
          <p:nvPr/>
        </p:nvSpPr>
        <p:spPr>
          <a:xfrm>
            <a:off x="8288026" y="3475597"/>
            <a:ext cx="349250" cy="260746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xmlns="" id="{4A14DC71-3403-4350-82AD-C83CE56D9E6E}"/>
              </a:ext>
            </a:extLst>
          </p:cNvPr>
          <p:cNvSpPr/>
          <p:nvPr/>
        </p:nvSpPr>
        <p:spPr>
          <a:xfrm>
            <a:off x="7957826" y="3182264"/>
            <a:ext cx="520700" cy="123749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xmlns="" id="{19AD6D44-95A9-46CF-BF76-F22FFA896A37}"/>
              </a:ext>
            </a:extLst>
          </p:cNvPr>
          <p:cNvSpPr/>
          <p:nvPr/>
        </p:nvSpPr>
        <p:spPr>
          <a:xfrm>
            <a:off x="8351526" y="3334664"/>
            <a:ext cx="520700" cy="102993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xmlns="" id="{C9E5793E-BA7A-44F9-B40F-710DD350DA20}"/>
              </a:ext>
            </a:extLst>
          </p:cNvPr>
          <p:cNvSpPr/>
          <p:nvPr/>
        </p:nvSpPr>
        <p:spPr>
          <a:xfrm>
            <a:off x="8173726" y="2864764"/>
            <a:ext cx="520700" cy="123749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xmlns="" id="{0432B89F-8B93-4D76-B787-FB4145E30B72}"/>
              </a:ext>
            </a:extLst>
          </p:cNvPr>
          <p:cNvSpPr/>
          <p:nvPr/>
        </p:nvSpPr>
        <p:spPr>
          <a:xfrm>
            <a:off x="8465826" y="2928264"/>
            <a:ext cx="520700" cy="123749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xmlns="" id="{A113EE6A-4B81-4F17-9AF5-478A35DDE3B6}"/>
              </a:ext>
            </a:extLst>
          </p:cNvPr>
          <p:cNvSpPr/>
          <p:nvPr/>
        </p:nvSpPr>
        <p:spPr>
          <a:xfrm>
            <a:off x="8453126" y="3334664"/>
            <a:ext cx="520700" cy="89459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xmlns="" id="{AD4305FB-39DD-4A33-86A6-7D0CF374AD27}"/>
              </a:ext>
            </a:extLst>
          </p:cNvPr>
          <p:cNvSpPr/>
          <p:nvPr/>
        </p:nvSpPr>
        <p:spPr>
          <a:xfrm>
            <a:off x="7881626" y="3423564"/>
            <a:ext cx="520700" cy="73783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xmlns="" id="{C8C0BCAA-AFB6-4249-9716-58CF23C17097}"/>
              </a:ext>
            </a:extLst>
          </p:cNvPr>
          <p:cNvSpPr/>
          <p:nvPr/>
        </p:nvSpPr>
        <p:spPr>
          <a:xfrm>
            <a:off x="7907026" y="2940964"/>
            <a:ext cx="520700" cy="123749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xmlns="" id="{47AB099F-E6EC-48B7-8DC7-C45969DED739}"/>
              </a:ext>
            </a:extLst>
          </p:cNvPr>
          <p:cNvGrpSpPr/>
          <p:nvPr/>
        </p:nvGrpSpPr>
        <p:grpSpPr>
          <a:xfrm>
            <a:off x="9289450" y="3323196"/>
            <a:ext cx="669925" cy="2539248"/>
            <a:chOff x="1054100" y="2882900"/>
            <a:chExt cx="762000" cy="2984500"/>
          </a:xfrm>
        </p:grpSpPr>
        <p:sp>
          <p:nvSpPr>
            <p:cNvPr id="85" name="Isosceles Triangle 84">
              <a:extLst>
                <a:ext uri="{FF2B5EF4-FFF2-40B4-BE49-F238E27FC236}">
                  <a16:creationId xmlns:a16="http://schemas.microsoft.com/office/drawing/2014/main" xmlns="" id="{25152494-2078-4C85-934B-6A28A8E90D7A}"/>
                </a:ext>
              </a:extLst>
            </p:cNvPr>
            <p:cNvSpPr/>
            <p:nvPr/>
          </p:nvSpPr>
          <p:spPr>
            <a:xfrm>
              <a:off x="1054100" y="2882900"/>
              <a:ext cx="762000" cy="1701800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xmlns="" id="{D8FB1FF8-F5F9-4948-B0CE-93155CBFE04A}"/>
                </a:ext>
              </a:extLst>
            </p:cNvPr>
            <p:cNvSpPr/>
            <p:nvPr/>
          </p:nvSpPr>
          <p:spPr>
            <a:xfrm>
              <a:off x="1320800" y="4584700"/>
              <a:ext cx="254000" cy="12827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7" name="Oval 86">
            <a:extLst>
              <a:ext uri="{FF2B5EF4-FFF2-40B4-BE49-F238E27FC236}">
                <a16:creationId xmlns:a16="http://schemas.microsoft.com/office/drawing/2014/main" xmlns="" id="{50342C2A-7EE6-4A58-BCC6-26C18F226C72}"/>
              </a:ext>
            </a:extLst>
          </p:cNvPr>
          <p:cNvSpPr/>
          <p:nvPr/>
        </p:nvSpPr>
        <p:spPr>
          <a:xfrm>
            <a:off x="6490976" y="4364596"/>
            <a:ext cx="520700" cy="585787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xmlns="" id="{7FF8E36D-4711-4237-B48F-111B71B86941}"/>
              </a:ext>
            </a:extLst>
          </p:cNvPr>
          <p:cNvSpPr/>
          <p:nvPr/>
        </p:nvSpPr>
        <p:spPr>
          <a:xfrm>
            <a:off x="10173976" y="3654983"/>
            <a:ext cx="349250" cy="20447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xmlns="" id="{75183ECC-4F53-46CD-B416-09FA4A065ACF}"/>
              </a:ext>
            </a:extLst>
          </p:cNvPr>
          <p:cNvSpPr/>
          <p:nvPr/>
        </p:nvSpPr>
        <p:spPr>
          <a:xfrm>
            <a:off x="9926326" y="3361296"/>
            <a:ext cx="520700" cy="585787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xmlns="" id="{C0033501-AF61-4602-AD00-EB3BCBED7891}"/>
              </a:ext>
            </a:extLst>
          </p:cNvPr>
          <p:cNvSpPr/>
          <p:nvPr/>
        </p:nvSpPr>
        <p:spPr>
          <a:xfrm>
            <a:off x="10078726" y="3513696"/>
            <a:ext cx="520700" cy="585787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xmlns="" id="{F4E8B9ED-50BC-40CA-8576-9D7D3D3E8677}"/>
              </a:ext>
            </a:extLst>
          </p:cNvPr>
          <p:cNvSpPr/>
          <p:nvPr/>
        </p:nvSpPr>
        <p:spPr>
          <a:xfrm>
            <a:off x="10231126" y="3323196"/>
            <a:ext cx="520700" cy="585787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xmlns="" id="{7546F3A4-69B0-4A91-B26B-DFB1AA21B9D9}"/>
              </a:ext>
            </a:extLst>
          </p:cNvPr>
          <p:cNvSpPr/>
          <p:nvPr/>
        </p:nvSpPr>
        <p:spPr>
          <a:xfrm>
            <a:off x="10066026" y="3132696"/>
            <a:ext cx="520700" cy="585787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xmlns="" id="{4F0A8226-AF7F-46D5-BF24-123379E6048A}"/>
              </a:ext>
            </a:extLst>
          </p:cNvPr>
          <p:cNvSpPr/>
          <p:nvPr/>
        </p:nvSpPr>
        <p:spPr>
          <a:xfrm>
            <a:off x="10383526" y="3183496"/>
            <a:ext cx="520700" cy="585787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xmlns="" id="{3A1420E8-3A5A-417A-8338-E36E6DCB7944}"/>
              </a:ext>
            </a:extLst>
          </p:cNvPr>
          <p:cNvSpPr/>
          <p:nvPr/>
        </p:nvSpPr>
        <p:spPr>
          <a:xfrm>
            <a:off x="10396226" y="3564496"/>
            <a:ext cx="520700" cy="585787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xmlns="" id="{99B0AB31-BAFF-41E4-9E83-403944A4640C}"/>
              </a:ext>
            </a:extLst>
          </p:cNvPr>
          <p:cNvSpPr/>
          <p:nvPr/>
        </p:nvSpPr>
        <p:spPr>
          <a:xfrm>
            <a:off x="9723126" y="3462896"/>
            <a:ext cx="520700" cy="585787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xmlns="" id="{D31ABCC0-8189-45F5-BA8D-96FC59DB17B8}"/>
              </a:ext>
            </a:extLst>
          </p:cNvPr>
          <p:cNvSpPr/>
          <p:nvPr/>
        </p:nvSpPr>
        <p:spPr>
          <a:xfrm>
            <a:off x="10396226" y="3640696"/>
            <a:ext cx="520700" cy="585787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xmlns="" id="{079E516D-F436-4D09-B65D-FBB0ED445BC6}"/>
              </a:ext>
            </a:extLst>
          </p:cNvPr>
          <p:cNvSpPr/>
          <p:nvPr/>
        </p:nvSpPr>
        <p:spPr>
          <a:xfrm>
            <a:off x="10916379" y="4847879"/>
            <a:ext cx="349250" cy="1234281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xmlns="" id="{0A5ED16C-3126-45FF-84B5-7DBF5F7889AC}"/>
              </a:ext>
            </a:extLst>
          </p:cNvPr>
          <p:cNvSpPr/>
          <p:nvPr/>
        </p:nvSpPr>
        <p:spPr>
          <a:xfrm>
            <a:off x="10656029" y="4363692"/>
            <a:ext cx="520700" cy="585787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xmlns="" id="{94D5E5FE-AAA0-4A55-A879-2710F7EA0C34}"/>
              </a:ext>
            </a:extLst>
          </p:cNvPr>
          <p:cNvSpPr/>
          <p:nvPr/>
        </p:nvSpPr>
        <p:spPr>
          <a:xfrm>
            <a:off x="10808429" y="4147792"/>
            <a:ext cx="520700" cy="585787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xmlns="" id="{142AA27D-1A11-435C-927C-AD4DC28B4099}"/>
              </a:ext>
            </a:extLst>
          </p:cNvPr>
          <p:cNvSpPr/>
          <p:nvPr/>
        </p:nvSpPr>
        <p:spPr>
          <a:xfrm>
            <a:off x="10859229" y="4503392"/>
            <a:ext cx="520700" cy="585787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xmlns="" id="{C35A2A19-AD47-4E6F-A405-105929BCD410}"/>
              </a:ext>
            </a:extLst>
          </p:cNvPr>
          <p:cNvSpPr/>
          <p:nvPr/>
        </p:nvSpPr>
        <p:spPr>
          <a:xfrm>
            <a:off x="10998929" y="4350992"/>
            <a:ext cx="520700" cy="585787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xmlns="" id="{BE3A8A5F-FD7D-4A9F-B5D9-A4773F63F6FD}"/>
              </a:ext>
            </a:extLst>
          </p:cNvPr>
          <p:cNvSpPr/>
          <p:nvPr/>
        </p:nvSpPr>
        <p:spPr>
          <a:xfrm>
            <a:off x="11155051" y="3907097"/>
            <a:ext cx="349250" cy="1234281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xmlns="" id="{9A672EE1-2618-4CB4-AD7E-6B8DB0273BC2}"/>
              </a:ext>
            </a:extLst>
          </p:cNvPr>
          <p:cNvSpPr/>
          <p:nvPr/>
        </p:nvSpPr>
        <p:spPr>
          <a:xfrm>
            <a:off x="10894701" y="3422910"/>
            <a:ext cx="520700" cy="585787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xmlns="" id="{2F4035A5-8642-4A6B-BF26-F3A1AC1027E1}"/>
              </a:ext>
            </a:extLst>
          </p:cNvPr>
          <p:cNvSpPr/>
          <p:nvPr/>
        </p:nvSpPr>
        <p:spPr>
          <a:xfrm>
            <a:off x="11047101" y="3207010"/>
            <a:ext cx="520700" cy="585787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xmlns="" id="{0246FF0F-8EE3-4BA9-91B5-C31912186F6D}"/>
              </a:ext>
            </a:extLst>
          </p:cNvPr>
          <p:cNvSpPr/>
          <p:nvPr/>
        </p:nvSpPr>
        <p:spPr>
          <a:xfrm>
            <a:off x="11097901" y="3562610"/>
            <a:ext cx="520700" cy="585787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xmlns="" id="{D9120106-B858-48A8-945A-3FC27531FAB8}"/>
              </a:ext>
            </a:extLst>
          </p:cNvPr>
          <p:cNvSpPr/>
          <p:nvPr/>
        </p:nvSpPr>
        <p:spPr>
          <a:xfrm>
            <a:off x="11237601" y="3410210"/>
            <a:ext cx="520700" cy="585787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xmlns="" id="{3FAEAE74-78D0-4D61-8B34-025E2AB6AB6A}"/>
              </a:ext>
            </a:extLst>
          </p:cNvPr>
          <p:cNvGrpSpPr/>
          <p:nvPr/>
        </p:nvGrpSpPr>
        <p:grpSpPr>
          <a:xfrm>
            <a:off x="11265629" y="4733771"/>
            <a:ext cx="381000" cy="1316831"/>
            <a:chOff x="1054100" y="2882900"/>
            <a:chExt cx="762000" cy="2984500"/>
          </a:xfrm>
        </p:grpSpPr>
        <p:sp>
          <p:nvSpPr>
            <p:cNvPr id="108" name="Isosceles Triangle 107">
              <a:extLst>
                <a:ext uri="{FF2B5EF4-FFF2-40B4-BE49-F238E27FC236}">
                  <a16:creationId xmlns:a16="http://schemas.microsoft.com/office/drawing/2014/main" xmlns="" id="{8DF85426-236B-47FD-9152-7F4068F1A404}"/>
                </a:ext>
              </a:extLst>
            </p:cNvPr>
            <p:cNvSpPr/>
            <p:nvPr/>
          </p:nvSpPr>
          <p:spPr>
            <a:xfrm>
              <a:off x="1054100" y="2882900"/>
              <a:ext cx="762000" cy="1701800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xmlns="" id="{9D52CA22-C0CE-4170-A28B-D6BA9DBC0DA5}"/>
                </a:ext>
              </a:extLst>
            </p:cNvPr>
            <p:cNvSpPr/>
            <p:nvPr/>
          </p:nvSpPr>
          <p:spPr>
            <a:xfrm>
              <a:off x="1320800" y="4584700"/>
              <a:ext cx="254000" cy="12827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0" name="TextBox 109">
            <a:extLst>
              <a:ext uri="{FF2B5EF4-FFF2-40B4-BE49-F238E27FC236}">
                <a16:creationId xmlns:a16="http://schemas.microsoft.com/office/drawing/2014/main" xmlns="" id="{C63D5FBA-C802-471F-AC2C-330479893189}"/>
              </a:ext>
            </a:extLst>
          </p:cNvPr>
          <p:cNvSpPr txBox="1"/>
          <p:nvPr/>
        </p:nvSpPr>
        <p:spPr>
          <a:xfrm>
            <a:off x="7322519" y="878535"/>
            <a:ext cx="38462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</a:rPr>
              <a:t>Ecotone population</a:t>
            </a:r>
          </a:p>
        </p:txBody>
      </p: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xmlns="" id="{F9A37170-BA96-45D1-B88B-02AD93895BA1}"/>
              </a:ext>
            </a:extLst>
          </p:cNvPr>
          <p:cNvCxnSpPr/>
          <p:nvPr/>
        </p:nvCxnSpPr>
        <p:spPr>
          <a:xfrm>
            <a:off x="6096000" y="0"/>
            <a:ext cx="0" cy="6936828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xmlns="" id="{7140771E-EC57-49D2-9B90-660453AE09B4}"/>
              </a:ext>
            </a:extLst>
          </p:cNvPr>
          <p:cNvCxnSpPr>
            <a:cxnSpLocks/>
          </p:cNvCxnSpPr>
          <p:nvPr/>
        </p:nvCxnSpPr>
        <p:spPr>
          <a:xfrm>
            <a:off x="1178901" y="1603706"/>
            <a:ext cx="3613816" cy="43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xmlns="" id="{B4D03A02-7887-484B-B68F-D975DD516DA9}"/>
              </a:ext>
            </a:extLst>
          </p:cNvPr>
          <p:cNvCxnSpPr>
            <a:cxnSpLocks/>
          </p:cNvCxnSpPr>
          <p:nvPr/>
        </p:nvCxnSpPr>
        <p:spPr>
          <a:xfrm flipV="1">
            <a:off x="7338163" y="1588301"/>
            <a:ext cx="3816888" cy="175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DE09E-849C-4185-9853-FE1DD9E8BE8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19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CE57754-AC77-40B2-8089-8E55DF74E9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2154" y="201912"/>
            <a:ext cx="8472791" cy="31997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69572C8-F6C4-40A7-96D4-7440C7676FC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2122" y="3442514"/>
            <a:ext cx="8258783" cy="31053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E7ABF6E-DEB5-4DE9-AC81-BA47BFBED013}"/>
              </a:ext>
            </a:extLst>
          </p:cNvPr>
          <p:cNvSpPr txBox="1"/>
          <p:nvPr/>
        </p:nvSpPr>
        <p:spPr>
          <a:xfrm>
            <a:off x="7893247" y="681037"/>
            <a:ext cx="310450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latin typeface="Calibri" panose="020F0502020204030204" pitchFamily="34" charset="0"/>
              </a:rPr>
              <a:t>Boreal </a:t>
            </a:r>
          </a:p>
          <a:p>
            <a:pPr algn="ctr"/>
            <a:r>
              <a:rPr lang="en-US" sz="4000" dirty="0">
                <a:latin typeface="Calibri" panose="020F0502020204030204" pitchFamily="34" charset="0"/>
              </a:rPr>
              <a:t>niche overlap </a:t>
            </a:r>
          </a:p>
          <a:p>
            <a:pPr algn="ctr"/>
            <a:r>
              <a:rPr lang="en-US" sz="4000" dirty="0">
                <a:latin typeface="Calibri" panose="020F0502020204030204" pitchFamily="34" charset="0"/>
              </a:rPr>
              <a:t>= 0.6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0C23A20-D377-47F8-A0C0-5EFEA7A8AEAB}"/>
              </a:ext>
            </a:extLst>
          </p:cNvPr>
          <p:cNvSpPr txBox="1"/>
          <p:nvPr/>
        </p:nvSpPr>
        <p:spPr>
          <a:xfrm>
            <a:off x="7987281" y="3858746"/>
            <a:ext cx="310450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latin typeface="Calibri" panose="020F0502020204030204" pitchFamily="34" charset="0"/>
              </a:rPr>
              <a:t>Ecotone </a:t>
            </a:r>
          </a:p>
          <a:p>
            <a:pPr algn="ctr"/>
            <a:r>
              <a:rPr lang="en-US" sz="4000" dirty="0">
                <a:latin typeface="Calibri" panose="020F0502020204030204" pitchFamily="34" charset="0"/>
              </a:rPr>
              <a:t>niche overlap </a:t>
            </a:r>
          </a:p>
          <a:p>
            <a:pPr algn="ctr"/>
            <a:r>
              <a:rPr lang="en-US" sz="4000" dirty="0">
                <a:latin typeface="Calibri" panose="020F0502020204030204" pitchFamily="34" charset="0"/>
              </a:rPr>
              <a:t>= 0.4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A770ED76-3DF5-46F4-80B5-C5B7E1EB6372}"/>
              </a:ext>
            </a:extLst>
          </p:cNvPr>
          <p:cNvGrpSpPr/>
          <p:nvPr/>
        </p:nvGrpSpPr>
        <p:grpSpPr>
          <a:xfrm>
            <a:off x="41194" y="19843"/>
            <a:ext cx="1226761" cy="2984500"/>
            <a:chOff x="1054100" y="2882900"/>
            <a:chExt cx="762000" cy="2984500"/>
          </a:xfrm>
        </p:grpSpPr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xmlns="" id="{CE6E82F3-8A32-47B2-B190-1EE1CF18BBC6}"/>
                </a:ext>
              </a:extLst>
            </p:cNvPr>
            <p:cNvSpPr/>
            <p:nvPr/>
          </p:nvSpPr>
          <p:spPr>
            <a:xfrm>
              <a:off x="1054100" y="2882900"/>
              <a:ext cx="762000" cy="1701800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6A225232-FEF2-4D71-B0FB-F2CC728D45B0}"/>
                </a:ext>
              </a:extLst>
            </p:cNvPr>
            <p:cNvSpPr/>
            <p:nvPr/>
          </p:nvSpPr>
          <p:spPr>
            <a:xfrm>
              <a:off x="1320800" y="4584700"/>
              <a:ext cx="254000" cy="12827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E30FCE12-5148-46C1-AD61-DCBECE0FAB67}"/>
              </a:ext>
            </a:extLst>
          </p:cNvPr>
          <p:cNvGrpSpPr/>
          <p:nvPr/>
        </p:nvGrpSpPr>
        <p:grpSpPr>
          <a:xfrm>
            <a:off x="393295" y="5105056"/>
            <a:ext cx="361499" cy="1100810"/>
            <a:chOff x="1054100" y="2882900"/>
            <a:chExt cx="762000" cy="2984500"/>
          </a:xfrm>
        </p:grpSpPr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xmlns="" id="{65E3665C-ED39-43C8-8CCC-CCBF236B1B09}"/>
                </a:ext>
              </a:extLst>
            </p:cNvPr>
            <p:cNvSpPr/>
            <p:nvPr/>
          </p:nvSpPr>
          <p:spPr>
            <a:xfrm>
              <a:off x="1054100" y="2882900"/>
              <a:ext cx="762000" cy="1701800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6CAE318D-D35E-4B28-9989-9810ECD43C9C}"/>
                </a:ext>
              </a:extLst>
            </p:cNvPr>
            <p:cNvSpPr/>
            <p:nvPr/>
          </p:nvSpPr>
          <p:spPr>
            <a:xfrm>
              <a:off x="1320800" y="4584700"/>
              <a:ext cx="254000" cy="12827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F9F095E-2A72-48CC-808E-589511D0717D}"/>
              </a:ext>
            </a:extLst>
          </p:cNvPr>
          <p:cNvSpPr/>
          <p:nvPr/>
        </p:nvSpPr>
        <p:spPr>
          <a:xfrm>
            <a:off x="999296" y="4173782"/>
            <a:ext cx="331374" cy="217972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9E5A341D-89AC-4E26-8951-985F25F42D0C}"/>
              </a:ext>
            </a:extLst>
          </p:cNvPr>
          <p:cNvSpPr/>
          <p:nvPr/>
        </p:nvSpPr>
        <p:spPr>
          <a:xfrm>
            <a:off x="669096" y="3655709"/>
            <a:ext cx="494049" cy="1034491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8F415894-63B4-43A5-AFFB-64BAE5597D54}"/>
              </a:ext>
            </a:extLst>
          </p:cNvPr>
          <p:cNvSpPr/>
          <p:nvPr/>
        </p:nvSpPr>
        <p:spPr>
          <a:xfrm>
            <a:off x="1062796" y="3774059"/>
            <a:ext cx="494049" cy="860975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8079AE91-8A13-4089-BCF2-A67C4133B966}"/>
              </a:ext>
            </a:extLst>
          </p:cNvPr>
          <p:cNvSpPr/>
          <p:nvPr/>
        </p:nvSpPr>
        <p:spPr>
          <a:xfrm>
            <a:off x="884996" y="3338209"/>
            <a:ext cx="494049" cy="1034491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54DA3F9B-6E28-4E1E-9D4C-B4590848C276}"/>
              </a:ext>
            </a:extLst>
          </p:cNvPr>
          <p:cNvSpPr/>
          <p:nvPr/>
        </p:nvSpPr>
        <p:spPr>
          <a:xfrm>
            <a:off x="1177096" y="3401709"/>
            <a:ext cx="494049" cy="1034491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5790AA9E-E550-4154-9977-C6DDE458362D}"/>
              </a:ext>
            </a:extLst>
          </p:cNvPr>
          <p:cNvSpPr/>
          <p:nvPr/>
        </p:nvSpPr>
        <p:spPr>
          <a:xfrm>
            <a:off x="1164396" y="3751859"/>
            <a:ext cx="494049" cy="74784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BFC7D59F-20FC-4AEB-AC57-85E03366E492}"/>
              </a:ext>
            </a:extLst>
          </p:cNvPr>
          <p:cNvSpPr/>
          <p:nvPr/>
        </p:nvSpPr>
        <p:spPr>
          <a:xfrm>
            <a:off x="592896" y="3815041"/>
            <a:ext cx="494049" cy="616793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6C43F9B7-E7DE-41AA-9E5C-3F45FFCCB7A1}"/>
              </a:ext>
            </a:extLst>
          </p:cNvPr>
          <p:cNvSpPr/>
          <p:nvPr/>
        </p:nvSpPr>
        <p:spPr>
          <a:xfrm>
            <a:off x="618296" y="3414409"/>
            <a:ext cx="494049" cy="1034491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6A04FC1-4BA7-4E13-B3F6-412BB2AC678C}"/>
              </a:ext>
            </a:extLst>
          </p:cNvPr>
          <p:cNvSpPr/>
          <p:nvPr/>
        </p:nvSpPr>
        <p:spPr>
          <a:xfrm>
            <a:off x="2826327" y="2232561"/>
            <a:ext cx="4764760" cy="1938992"/>
          </a:xfrm>
          <a:prstGeom prst="rect">
            <a:avLst/>
          </a:prstGeom>
          <a:solidFill>
            <a:srgbClr val="BFBFBF">
              <a:alpha val="89804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317712C-2456-4617-AA3D-1F908478E996}"/>
              </a:ext>
            </a:extLst>
          </p:cNvPr>
          <p:cNvSpPr txBox="1"/>
          <p:nvPr/>
        </p:nvSpPr>
        <p:spPr>
          <a:xfrm>
            <a:off x="2953176" y="2324894"/>
            <a:ext cx="45877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alibri" panose="020F0502020204030204" pitchFamily="34" charset="0"/>
              </a:rPr>
              <a:t>Why is niche overlap </a:t>
            </a:r>
          </a:p>
          <a:p>
            <a:pPr algn="ctr"/>
            <a:r>
              <a:rPr lang="en-US" sz="3600" dirty="0">
                <a:latin typeface="Calibri" panose="020F0502020204030204" pitchFamily="34" charset="0"/>
              </a:rPr>
              <a:t>higher in the upslope population?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DE09E-849C-4185-9853-FE1DD9E8BE8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91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CE57754-AC77-40B2-8089-8E55DF74E9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2154" y="201912"/>
            <a:ext cx="8472791" cy="31997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69572C8-F6C4-40A7-96D4-7440C7676FC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2122" y="3442514"/>
            <a:ext cx="8258783" cy="31053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E7ABF6E-DEB5-4DE9-AC81-BA47BFBED013}"/>
              </a:ext>
            </a:extLst>
          </p:cNvPr>
          <p:cNvSpPr txBox="1"/>
          <p:nvPr/>
        </p:nvSpPr>
        <p:spPr>
          <a:xfrm>
            <a:off x="7893247" y="681037"/>
            <a:ext cx="310450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latin typeface="Calibri" panose="020F0502020204030204" pitchFamily="34" charset="0"/>
              </a:rPr>
              <a:t>Overstory </a:t>
            </a:r>
          </a:p>
          <a:p>
            <a:pPr algn="ctr"/>
            <a:r>
              <a:rPr lang="en-US" sz="4000" dirty="0">
                <a:latin typeface="Calibri" panose="020F0502020204030204" pitchFamily="34" charset="0"/>
              </a:rPr>
              <a:t>niche overlap </a:t>
            </a:r>
          </a:p>
          <a:p>
            <a:pPr algn="ctr"/>
            <a:r>
              <a:rPr lang="en-US" sz="4000" dirty="0">
                <a:latin typeface="Calibri" panose="020F0502020204030204" pitchFamily="34" charset="0"/>
              </a:rPr>
              <a:t>= 0.6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0C23A20-D377-47F8-A0C0-5EFEA7A8AEAB}"/>
              </a:ext>
            </a:extLst>
          </p:cNvPr>
          <p:cNvSpPr txBox="1"/>
          <p:nvPr/>
        </p:nvSpPr>
        <p:spPr>
          <a:xfrm>
            <a:off x="7987281" y="3858746"/>
            <a:ext cx="310450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latin typeface="Calibri" panose="020F0502020204030204" pitchFamily="34" charset="0"/>
              </a:rPr>
              <a:t>Understory </a:t>
            </a:r>
          </a:p>
          <a:p>
            <a:pPr algn="ctr"/>
            <a:r>
              <a:rPr lang="en-US" sz="4000" dirty="0">
                <a:latin typeface="Calibri" panose="020F0502020204030204" pitchFamily="34" charset="0"/>
              </a:rPr>
              <a:t>niche overlap </a:t>
            </a:r>
          </a:p>
          <a:p>
            <a:pPr algn="ctr"/>
            <a:r>
              <a:rPr lang="en-US" sz="4000" dirty="0">
                <a:latin typeface="Calibri" panose="020F0502020204030204" pitchFamily="34" charset="0"/>
              </a:rPr>
              <a:t>= 0.4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A770ED76-3DF5-46F4-80B5-C5B7E1EB6372}"/>
              </a:ext>
            </a:extLst>
          </p:cNvPr>
          <p:cNvGrpSpPr/>
          <p:nvPr/>
        </p:nvGrpSpPr>
        <p:grpSpPr>
          <a:xfrm>
            <a:off x="41194" y="19843"/>
            <a:ext cx="1226761" cy="2984500"/>
            <a:chOff x="1054100" y="2882900"/>
            <a:chExt cx="762000" cy="2984500"/>
          </a:xfrm>
        </p:grpSpPr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xmlns="" id="{CE6E82F3-8A32-47B2-B190-1EE1CF18BBC6}"/>
                </a:ext>
              </a:extLst>
            </p:cNvPr>
            <p:cNvSpPr/>
            <p:nvPr/>
          </p:nvSpPr>
          <p:spPr>
            <a:xfrm>
              <a:off x="1054100" y="2882900"/>
              <a:ext cx="762000" cy="1701800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6A225232-FEF2-4D71-B0FB-F2CC728D45B0}"/>
                </a:ext>
              </a:extLst>
            </p:cNvPr>
            <p:cNvSpPr/>
            <p:nvPr/>
          </p:nvSpPr>
          <p:spPr>
            <a:xfrm>
              <a:off x="1320800" y="4584700"/>
              <a:ext cx="254000" cy="12827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E30FCE12-5148-46C1-AD61-DCBECE0FAB67}"/>
              </a:ext>
            </a:extLst>
          </p:cNvPr>
          <p:cNvGrpSpPr/>
          <p:nvPr/>
        </p:nvGrpSpPr>
        <p:grpSpPr>
          <a:xfrm>
            <a:off x="393295" y="5105056"/>
            <a:ext cx="361499" cy="1100810"/>
            <a:chOff x="1054100" y="2882900"/>
            <a:chExt cx="762000" cy="2984500"/>
          </a:xfrm>
        </p:grpSpPr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xmlns="" id="{65E3665C-ED39-43C8-8CCC-CCBF236B1B09}"/>
                </a:ext>
              </a:extLst>
            </p:cNvPr>
            <p:cNvSpPr/>
            <p:nvPr/>
          </p:nvSpPr>
          <p:spPr>
            <a:xfrm>
              <a:off x="1054100" y="2882900"/>
              <a:ext cx="762000" cy="1701800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6CAE318D-D35E-4B28-9989-9810ECD43C9C}"/>
                </a:ext>
              </a:extLst>
            </p:cNvPr>
            <p:cNvSpPr/>
            <p:nvPr/>
          </p:nvSpPr>
          <p:spPr>
            <a:xfrm>
              <a:off x="1320800" y="4584700"/>
              <a:ext cx="254000" cy="12827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F9F095E-2A72-48CC-808E-589511D0717D}"/>
              </a:ext>
            </a:extLst>
          </p:cNvPr>
          <p:cNvSpPr/>
          <p:nvPr/>
        </p:nvSpPr>
        <p:spPr>
          <a:xfrm>
            <a:off x="999296" y="4173782"/>
            <a:ext cx="331374" cy="217972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9E5A341D-89AC-4E26-8951-985F25F42D0C}"/>
              </a:ext>
            </a:extLst>
          </p:cNvPr>
          <p:cNvSpPr/>
          <p:nvPr/>
        </p:nvSpPr>
        <p:spPr>
          <a:xfrm>
            <a:off x="669096" y="3655709"/>
            <a:ext cx="494049" cy="1034491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8F415894-63B4-43A5-AFFB-64BAE5597D54}"/>
              </a:ext>
            </a:extLst>
          </p:cNvPr>
          <p:cNvSpPr/>
          <p:nvPr/>
        </p:nvSpPr>
        <p:spPr>
          <a:xfrm>
            <a:off x="1062796" y="3774059"/>
            <a:ext cx="494049" cy="860975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8079AE91-8A13-4089-BCF2-A67C4133B966}"/>
              </a:ext>
            </a:extLst>
          </p:cNvPr>
          <p:cNvSpPr/>
          <p:nvPr/>
        </p:nvSpPr>
        <p:spPr>
          <a:xfrm>
            <a:off x="884996" y="3338209"/>
            <a:ext cx="494049" cy="1034491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54DA3F9B-6E28-4E1E-9D4C-B4590848C276}"/>
              </a:ext>
            </a:extLst>
          </p:cNvPr>
          <p:cNvSpPr/>
          <p:nvPr/>
        </p:nvSpPr>
        <p:spPr>
          <a:xfrm>
            <a:off x="1177096" y="3401709"/>
            <a:ext cx="494049" cy="1034491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5790AA9E-E550-4154-9977-C6DDE458362D}"/>
              </a:ext>
            </a:extLst>
          </p:cNvPr>
          <p:cNvSpPr/>
          <p:nvPr/>
        </p:nvSpPr>
        <p:spPr>
          <a:xfrm>
            <a:off x="1164396" y="3751859"/>
            <a:ext cx="494049" cy="74784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BFC7D59F-20FC-4AEB-AC57-85E03366E492}"/>
              </a:ext>
            </a:extLst>
          </p:cNvPr>
          <p:cNvSpPr/>
          <p:nvPr/>
        </p:nvSpPr>
        <p:spPr>
          <a:xfrm>
            <a:off x="592896" y="3815041"/>
            <a:ext cx="494049" cy="616793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6C43F9B7-E7DE-41AA-9E5C-3F45FFCCB7A1}"/>
              </a:ext>
            </a:extLst>
          </p:cNvPr>
          <p:cNvSpPr/>
          <p:nvPr/>
        </p:nvSpPr>
        <p:spPr>
          <a:xfrm>
            <a:off x="618296" y="3414409"/>
            <a:ext cx="494049" cy="1034491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6F1B040-B24D-4AD1-A24A-BE7A78E46ABB}"/>
              </a:ext>
            </a:extLst>
          </p:cNvPr>
          <p:cNvSpPr/>
          <p:nvPr/>
        </p:nvSpPr>
        <p:spPr>
          <a:xfrm>
            <a:off x="0" y="19843"/>
            <a:ext cx="12192000" cy="6818314"/>
          </a:xfrm>
          <a:prstGeom prst="rect">
            <a:avLst/>
          </a:prstGeom>
          <a:solidFill>
            <a:srgbClr val="BFBFBF">
              <a:alpha val="9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AF58029-769F-4973-8C49-A8C97B02AF45}"/>
              </a:ext>
            </a:extLst>
          </p:cNvPr>
          <p:cNvSpPr txBox="1"/>
          <p:nvPr/>
        </p:nvSpPr>
        <p:spPr>
          <a:xfrm>
            <a:off x="618295" y="1305872"/>
            <a:ext cx="110162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alibri" panose="020F0502020204030204" pitchFamily="34" charset="0"/>
              </a:rPr>
              <a:t>HQ4: Based </a:t>
            </a:r>
            <a:r>
              <a:rPr lang="en-US" sz="4000" dirty="0">
                <a:latin typeface="Calibri" panose="020F0502020204030204" pitchFamily="34" charset="0"/>
              </a:rPr>
              <a:t>on these results, how do </a:t>
            </a:r>
            <a:r>
              <a:rPr lang="en-US" sz="4000" dirty="0" smtClean="0">
                <a:latin typeface="Calibri" panose="020F0502020204030204" pitchFamily="34" charset="0"/>
              </a:rPr>
              <a:t>you expect </a:t>
            </a:r>
            <a:r>
              <a:rPr lang="en-US" sz="4000" dirty="0">
                <a:latin typeface="Calibri" panose="020F0502020204030204" pitchFamily="34" charset="0"/>
              </a:rPr>
              <a:t>the interactions of these two boreal </a:t>
            </a:r>
          </a:p>
          <a:p>
            <a:pPr algn="ctr"/>
            <a:r>
              <a:rPr lang="en-US" sz="4000" dirty="0">
                <a:latin typeface="Calibri" panose="020F0502020204030204" pitchFamily="34" charset="0"/>
              </a:rPr>
              <a:t>species to shift in the future at this ecotone?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BB066F24-C627-4315-BEDD-33D8B57BC810}"/>
              </a:ext>
            </a:extLst>
          </p:cNvPr>
          <p:cNvSpPr txBox="1"/>
          <p:nvPr/>
        </p:nvSpPr>
        <p:spPr>
          <a:xfrm>
            <a:off x="1556845" y="4717842"/>
            <a:ext cx="9326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alibri" panose="020F0502020204030204" pitchFamily="34" charset="0"/>
              </a:rPr>
              <a:t>HQ5: How </a:t>
            </a:r>
            <a:r>
              <a:rPr lang="en-US" sz="4000" dirty="0">
                <a:latin typeface="Calibri" panose="020F0502020204030204" pitchFamily="34" charset="0"/>
              </a:rPr>
              <a:t>confident do you feel about this?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DE09E-849C-4185-9853-FE1DD9E8BE8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34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CE57754-AC77-40B2-8089-8E55DF74E9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2154" y="201912"/>
            <a:ext cx="8472791" cy="31997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69572C8-F6C4-40A7-96D4-7440C7676FC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2122" y="3442514"/>
            <a:ext cx="8258783" cy="31053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E7ABF6E-DEB5-4DE9-AC81-BA47BFBED013}"/>
              </a:ext>
            </a:extLst>
          </p:cNvPr>
          <p:cNvSpPr txBox="1"/>
          <p:nvPr/>
        </p:nvSpPr>
        <p:spPr>
          <a:xfrm>
            <a:off x="7893247" y="681037"/>
            <a:ext cx="310450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latin typeface="Calibri" panose="020F0502020204030204" pitchFamily="34" charset="0"/>
              </a:rPr>
              <a:t>Overstory </a:t>
            </a:r>
          </a:p>
          <a:p>
            <a:pPr algn="ctr"/>
            <a:r>
              <a:rPr lang="en-US" sz="4000" dirty="0">
                <a:latin typeface="Calibri" panose="020F0502020204030204" pitchFamily="34" charset="0"/>
              </a:rPr>
              <a:t>niche overlap </a:t>
            </a:r>
          </a:p>
          <a:p>
            <a:pPr algn="ctr"/>
            <a:r>
              <a:rPr lang="en-US" sz="4000" dirty="0">
                <a:latin typeface="Calibri" panose="020F0502020204030204" pitchFamily="34" charset="0"/>
              </a:rPr>
              <a:t>= 0.6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0C23A20-D377-47F8-A0C0-5EFEA7A8AEAB}"/>
              </a:ext>
            </a:extLst>
          </p:cNvPr>
          <p:cNvSpPr txBox="1"/>
          <p:nvPr/>
        </p:nvSpPr>
        <p:spPr>
          <a:xfrm>
            <a:off x="7987281" y="3858746"/>
            <a:ext cx="310450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latin typeface="Calibri" panose="020F0502020204030204" pitchFamily="34" charset="0"/>
              </a:rPr>
              <a:t>Understory </a:t>
            </a:r>
          </a:p>
          <a:p>
            <a:pPr algn="ctr"/>
            <a:r>
              <a:rPr lang="en-US" sz="4000" dirty="0">
                <a:latin typeface="Calibri" panose="020F0502020204030204" pitchFamily="34" charset="0"/>
              </a:rPr>
              <a:t>niche overlap </a:t>
            </a:r>
          </a:p>
          <a:p>
            <a:pPr algn="ctr"/>
            <a:r>
              <a:rPr lang="en-US" sz="4000" dirty="0">
                <a:latin typeface="Calibri" panose="020F0502020204030204" pitchFamily="34" charset="0"/>
              </a:rPr>
              <a:t>= 0.4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A770ED76-3DF5-46F4-80B5-C5B7E1EB6372}"/>
              </a:ext>
            </a:extLst>
          </p:cNvPr>
          <p:cNvGrpSpPr/>
          <p:nvPr/>
        </p:nvGrpSpPr>
        <p:grpSpPr>
          <a:xfrm>
            <a:off x="41194" y="19843"/>
            <a:ext cx="1226761" cy="2984500"/>
            <a:chOff x="1054100" y="2882900"/>
            <a:chExt cx="762000" cy="2984500"/>
          </a:xfrm>
        </p:grpSpPr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xmlns="" id="{CE6E82F3-8A32-47B2-B190-1EE1CF18BBC6}"/>
                </a:ext>
              </a:extLst>
            </p:cNvPr>
            <p:cNvSpPr/>
            <p:nvPr/>
          </p:nvSpPr>
          <p:spPr>
            <a:xfrm>
              <a:off x="1054100" y="2882900"/>
              <a:ext cx="762000" cy="1701800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6A225232-FEF2-4D71-B0FB-F2CC728D45B0}"/>
                </a:ext>
              </a:extLst>
            </p:cNvPr>
            <p:cNvSpPr/>
            <p:nvPr/>
          </p:nvSpPr>
          <p:spPr>
            <a:xfrm>
              <a:off x="1320800" y="4584700"/>
              <a:ext cx="254000" cy="12827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E30FCE12-5148-46C1-AD61-DCBECE0FAB67}"/>
              </a:ext>
            </a:extLst>
          </p:cNvPr>
          <p:cNvGrpSpPr/>
          <p:nvPr/>
        </p:nvGrpSpPr>
        <p:grpSpPr>
          <a:xfrm>
            <a:off x="393295" y="5105056"/>
            <a:ext cx="361499" cy="1100810"/>
            <a:chOff x="1054100" y="2882900"/>
            <a:chExt cx="762000" cy="2984500"/>
          </a:xfrm>
        </p:grpSpPr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xmlns="" id="{65E3665C-ED39-43C8-8CCC-CCBF236B1B09}"/>
                </a:ext>
              </a:extLst>
            </p:cNvPr>
            <p:cNvSpPr/>
            <p:nvPr/>
          </p:nvSpPr>
          <p:spPr>
            <a:xfrm>
              <a:off x="1054100" y="2882900"/>
              <a:ext cx="762000" cy="1701800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6CAE318D-D35E-4B28-9989-9810ECD43C9C}"/>
                </a:ext>
              </a:extLst>
            </p:cNvPr>
            <p:cNvSpPr/>
            <p:nvPr/>
          </p:nvSpPr>
          <p:spPr>
            <a:xfrm>
              <a:off x="1320800" y="4584700"/>
              <a:ext cx="254000" cy="12827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F9F095E-2A72-48CC-808E-589511D0717D}"/>
              </a:ext>
            </a:extLst>
          </p:cNvPr>
          <p:cNvSpPr/>
          <p:nvPr/>
        </p:nvSpPr>
        <p:spPr>
          <a:xfrm>
            <a:off x="999296" y="4173782"/>
            <a:ext cx="331374" cy="217972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9E5A341D-89AC-4E26-8951-985F25F42D0C}"/>
              </a:ext>
            </a:extLst>
          </p:cNvPr>
          <p:cNvSpPr/>
          <p:nvPr/>
        </p:nvSpPr>
        <p:spPr>
          <a:xfrm>
            <a:off x="669096" y="3655709"/>
            <a:ext cx="494049" cy="1034491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8F415894-63B4-43A5-AFFB-64BAE5597D54}"/>
              </a:ext>
            </a:extLst>
          </p:cNvPr>
          <p:cNvSpPr/>
          <p:nvPr/>
        </p:nvSpPr>
        <p:spPr>
          <a:xfrm>
            <a:off x="1062796" y="3774059"/>
            <a:ext cx="494049" cy="860975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8079AE91-8A13-4089-BCF2-A67C4133B966}"/>
              </a:ext>
            </a:extLst>
          </p:cNvPr>
          <p:cNvSpPr/>
          <p:nvPr/>
        </p:nvSpPr>
        <p:spPr>
          <a:xfrm>
            <a:off x="884996" y="3338209"/>
            <a:ext cx="494049" cy="1034491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54DA3F9B-6E28-4E1E-9D4C-B4590848C276}"/>
              </a:ext>
            </a:extLst>
          </p:cNvPr>
          <p:cNvSpPr/>
          <p:nvPr/>
        </p:nvSpPr>
        <p:spPr>
          <a:xfrm>
            <a:off x="1177096" y="3401709"/>
            <a:ext cx="494049" cy="1034491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5790AA9E-E550-4154-9977-C6DDE458362D}"/>
              </a:ext>
            </a:extLst>
          </p:cNvPr>
          <p:cNvSpPr/>
          <p:nvPr/>
        </p:nvSpPr>
        <p:spPr>
          <a:xfrm>
            <a:off x="1164396" y="3751859"/>
            <a:ext cx="494049" cy="74784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BFC7D59F-20FC-4AEB-AC57-85E03366E492}"/>
              </a:ext>
            </a:extLst>
          </p:cNvPr>
          <p:cNvSpPr/>
          <p:nvPr/>
        </p:nvSpPr>
        <p:spPr>
          <a:xfrm>
            <a:off x="592896" y="3815041"/>
            <a:ext cx="494049" cy="616793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6C43F9B7-E7DE-41AA-9E5C-3F45FFCCB7A1}"/>
              </a:ext>
            </a:extLst>
          </p:cNvPr>
          <p:cNvSpPr/>
          <p:nvPr/>
        </p:nvSpPr>
        <p:spPr>
          <a:xfrm>
            <a:off x="618296" y="3414409"/>
            <a:ext cx="494049" cy="1034491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6F1B040-B24D-4AD1-A24A-BE7A78E46ABB}"/>
              </a:ext>
            </a:extLst>
          </p:cNvPr>
          <p:cNvSpPr/>
          <p:nvPr/>
        </p:nvSpPr>
        <p:spPr>
          <a:xfrm>
            <a:off x="0" y="19843"/>
            <a:ext cx="12192000" cy="6818314"/>
          </a:xfrm>
          <a:prstGeom prst="rect">
            <a:avLst/>
          </a:prstGeom>
          <a:solidFill>
            <a:srgbClr val="BFBFBF">
              <a:alpha val="9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AF58029-769F-4973-8C49-A8C97B02AF45}"/>
              </a:ext>
            </a:extLst>
          </p:cNvPr>
          <p:cNvSpPr txBox="1"/>
          <p:nvPr/>
        </p:nvSpPr>
        <p:spPr>
          <a:xfrm>
            <a:off x="1923979" y="2220304"/>
            <a:ext cx="829810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latin typeface="Calibri" panose="020F0502020204030204" pitchFamily="34" charset="0"/>
              </a:rPr>
              <a:t>HQ6: What </a:t>
            </a:r>
            <a:r>
              <a:rPr lang="en-US" sz="4000" dirty="0">
                <a:latin typeface="Calibri" panose="020F0502020204030204" pitchFamily="34" charset="0"/>
              </a:rPr>
              <a:t>are two limitations </a:t>
            </a:r>
          </a:p>
          <a:p>
            <a:pPr algn="ctr"/>
            <a:r>
              <a:rPr lang="en-US" sz="4000" dirty="0">
                <a:latin typeface="Calibri" panose="020F0502020204030204" pitchFamily="34" charset="0"/>
              </a:rPr>
              <a:t>(and potential solutions) of this study?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DE09E-849C-4185-9853-FE1DD9E8BE8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2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813FDB4-B13C-4522-BE7B-C1570E9028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57144" y="-72570"/>
            <a:ext cx="4938793" cy="40650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FD5EE9C-AD6D-492C-A1A6-3C42914E01D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60480" y="3408611"/>
            <a:ext cx="5022541" cy="4211664"/>
          </a:xfrm>
          <a:prstGeom prst="rect">
            <a:avLst/>
          </a:prstGeom>
        </p:spPr>
      </p:pic>
      <p:pic>
        <p:nvPicPr>
          <p:cNvPr id="11" name="Content Placeholder 10" descr="A person standing on the side of a mountain&#10;&#10;Description generated with high confidence">
            <a:extLst>
              <a:ext uri="{FF2B5EF4-FFF2-40B4-BE49-F238E27FC236}">
                <a16:creationId xmlns:a16="http://schemas.microsoft.com/office/drawing/2014/main" xmlns="" id="{9A983108-8456-4F21-B2EC-1B4669378D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6057" y="3413478"/>
            <a:ext cx="6096000" cy="3429000"/>
          </a:xfrm>
        </p:spPr>
      </p:pic>
      <p:pic>
        <p:nvPicPr>
          <p:cNvPr id="15" name="Picture 14" descr="A tree in a grassy field&#10;&#10;Description generated with very high confidence">
            <a:extLst>
              <a:ext uri="{FF2B5EF4-FFF2-40B4-BE49-F238E27FC236}">
                <a16:creationId xmlns:a16="http://schemas.microsoft.com/office/drawing/2014/main" xmlns="" id="{2AA1E93A-FFC6-4CDF-82DA-94F9EB4EF1C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6057" y="-15522"/>
            <a:ext cx="6096000" cy="3444522"/>
          </a:xfrm>
          <a:prstGeom prst="rect">
            <a:avLst/>
          </a:prstGeom>
        </p:spPr>
      </p:pic>
      <p:pic>
        <p:nvPicPr>
          <p:cNvPr id="19" name="Picture 18" descr="A body of water&#10;&#10;Description generated with very high confidence">
            <a:extLst>
              <a:ext uri="{FF2B5EF4-FFF2-40B4-BE49-F238E27FC236}">
                <a16:creationId xmlns:a16="http://schemas.microsoft.com/office/drawing/2014/main" xmlns="" id="{0D09341F-CD11-438C-AAAB-155C826943B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01903"/>
            <a:ext cx="12283020" cy="8188680"/>
          </a:xfrm>
          <a:prstGeom prst="rect">
            <a:avLst/>
          </a:prstGeom>
        </p:spPr>
      </p:pic>
      <p:pic>
        <p:nvPicPr>
          <p:cNvPr id="17" name="Picture 16" descr="A tree in a forest&#10;&#10;Description generated with very high confidence">
            <a:extLst>
              <a:ext uri="{FF2B5EF4-FFF2-40B4-BE49-F238E27FC236}">
                <a16:creationId xmlns:a16="http://schemas.microsoft.com/office/drawing/2014/main" xmlns="" id="{29E2165B-2091-4DDD-A3A5-85614E9C85B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30037"/>
            <a:ext cx="12283021" cy="818228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DE09E-849C-4185-9853-FE1DD9E8BE8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34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ody of water surrounded by trees&#10;&#10;Description generated with very high confidence">
            <a:extLst>
              <a:ext uri="{FF2B5EF4-FFF2-40B4-BE49-F238E27FC236}">
                <a16:creationId xmlns:a16="http://schemas.microsoft.com/office/drawing/2014/main" xmlns="" id="{12357797-1445-41DD-80FD-6AA9315ECC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F45D1ED-13C9-4DA8-B0AF-74EA3CB2ED37}"/>
              </a:ext>
            </a:extLst>
          </p:cNvPr>
          <p:cNvSpPr/>
          <p:nvPr/>
        </p:nvSpPr>
        <p:spPr>
          <a:xfrm>
            <a:off x="5079" y="-7620"/>
            <a:ext cx="12191999" cy="6858000"/>
          </a:xfrm>
          <a:prstGeom prst="rect">
            <a:avLst/>
          </a:prstGeom>
          <a:solidFill>
            <a:schemeClr val="bg2">
              <a:lumMod val="75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1426DF-8918-4A70-8C11-03A328EBB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4544" y="132896"/>
            <a:ext cx="88138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Calibri" panose="020F0502020204030204" pitchFamily="34" charset="0"/>
              </a:rPr>
              <a:t>Summary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105B632-D28B-4E3A-BA31-D6B7882A37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1399" y="2017486"/>
            <a:ext cx="10515600" cy="4093028"/>
          </a:xfrm>
        </p:spPr>
        <p:txBody>
          <a:bodyPr>
            <a:normAutofit fontScale="92500" lnSpcReduction="10000"/>
          </a:bodyPr>
          <a:lstStyle/>
          <a:p>
            <a:r>
              <a:rPr lang="en-US" sz="4400" dirty="0">
                <a:latin typeface="Calibri" panose="020F0502020204030204" pitchFamily="34" charset="0"/>
              </a:rPr>
              <a:t>Functional traits are helpful in understanding species’ life history strategies</a:t>
            </a:r>
          </a:p>
          <a:p>
            <a:r>
              <a:rPr lang="en-US" sz="4400" dirty="0">
                <a:latin typeface="Calibri" panose="020F0502020204030204" pitchFamily="34" charset="0"/>
              </a:rPr>
              <a:t>But focusing on one trait does not always tell the whole story</a:t>
            </a:r>
          </a:p>
          <a:p>
            <a:r>
              <a:rPr lang="en-US" sz="4400" dirty="0">
                <a:latin typeface="Calibri" panose="020F0502020204030204" pitchFamily="34" charset="0"/>
              </a:rPr>
              <a:t>Increased niche divergence predicts competition to decline between these species with climate change</a:t>
            </a:r>
          </a:p>
          <a:p>
            <a:endParaRPr lang="en-US" sz="4400" dirty="0">
              <a:latin typeface="Calibri" panose="020F0502020204030204" pitchFamily="34" charset="0"/>
            </a:endParaRPr>
          </a:p>
          <a:p>
            <a:endParaRPr lang="en-US" sz="4400" dirty="0">
              <a:latin typeface="Calibri" panose="020F0502020204030204" pitchFamily="34" charset="0"/>
            </a:endParaRPr>
          </a:p>
          <a:p>
            <a:endParaRPr lang="en-US" sz="44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4400" dirty="0">
              <a:latin typeface="Calibri" panose="020F050202020403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297EF2F3-0D5D-4BCE-BC8A-7D069CA9DE7F}"/>
              </a:ext>
            </a:extLst>
          </p:cNvPr>
          <p:cNvCxnSpPr>
            <a:cxnSpLocks/>
          </p:cNvCxnSpPr>
          <p:nvPr/>
        </p:nvCxnSpPr>
        <p:spPr>
          <a:xfrm>
            <a:off x="4630056" y="1132114"/>
            <a:ext cx="242388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DE09E-849C-4185-9853-FE1DD9E8BE8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65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ody of water surrounded by trees&#10;&#10;Description generated with very high confidence">
            <a:extLst>
              <a:ext uri="{FF2B5EF4-FFF2-40B4-BE49-F238E27FC236}">
                <a16:creationId xmlns:a16="http://schemas.microsoft.com/office/drawing/2014/main" xmlns="" id="{4BA99CDE-012E-4C19-BCAF-8250DAF0C9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BC6135B-66D8-42E4-92FC-22FBEB13E264}"/>
              </a:ext>
            </a:extLst>
          </p:cNvPr>
          <p:cNvSpPr/>
          <p:nvPr/>
        </p:nvSpPr>
        <p:spPr>
          <a:xfrm>
            <a:off x="-1" y="-144780"/>
            <a:ext cx="12191999" cy="7117080"/>
          </a:xfrm>
          <a:prstGeom prst="rect">
            <a:avLst/>
          </a:prstGeom>
          <a:solidFill>
            <a:schemeClr val="bg2">
              <a:lumMod val="75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B25B97-22FB-4C59-B6DE-ECACD0ADB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0162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438A9C5-C65E-4ADE-99D6-6A7F3336C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8700"/>
            <a:ext cx="10515600" cy="3680461"/>
          </a:xfrm>
        </p:spPr>
        <p:txBody>
          <a:bodyPr>
            <a:noAutofit/>
          </a:bodyPr>
          <a:lstStyle/>
          <a:p>
            <a:r>
              <a:rPr lang="en-US" sz="2200" dirty="0" err="1"/>
              <a:t>Landuse</a:t>
            </a:r>
            <a:r>
              <a:rPr lang="en-US" sz="2200" dirty="0"/>
              <a:t> graph accessed using databasin.org Sept 2018. Terrestrial Habitat Map for the Northeast US and Atlantic Canada. http://</a:t>
            </a:r>
            <a:r>
              <a:rPr lang="en-US" sz="2200" dirty="0" smtClean="0"/>
              <a:t>nature.ly/NEhabitat</a:t>
            </a:r>
          </a:p>
          <a:p>
            <a:r>
              <a:rPr lang="en-US" sz="2200" dirty="0"/>
              <a:t>Magnusson, K. </a:t>
            </a:r>
            <a:r>
              <a:rPr lang="en-US" sz="2200" dirty="0"/>
              <a:t>2020. </a:t>
            </a:r>
            <a:r>
              <a:rPr lang="en-US" sz="2200" dirty="0"/>
              <a:t>Interpreting Cohen's d effect size: An interactive visualization (Version 2.3.0) [Web App]. R Psychologist. https://rpsychologist.com/d3/cohend/</a:t>
            </a:r>
          </a:p>
          <a:p>
            <a:r>
              <a:rPr lang="en-US" sz="2200" dirty="0"/>
              <a:t>Niklaus, P.A., </a:t>
            </a:r>
            <a:r>
              <a:rPr lang="en-US" sz="2200" dirty="0" err="1"/>
              <a:t>Baruffol</a:t>
            </a:r>
            <a:r>
              <a:rPr lang="en-US" sz="2200" dirty="0"/>
              <a:t>, M., He, J., Ma, K., and Schmid, B. 2017. Can niche plasticity promote biodiversity-productivity relationships through increased complementarity? Ecology 98(4): 1104-1116.</a:t>
            </a:r>
          </a:p>
          <a:p>
            <a:r>
              <a:rPr lang="en-US" sz="2200" dirty="0"/>
              <a:t>Silvertown, J. 2004. Plant coexistence and the niche. Trends in Ecology &amp; Evolution. 19(11): </a:t>
            </a:r>
            <a:r>
              <a:rPr lang="en-US" sz="2200" dirty="0" smtClean="0"/>
              <a:t>605-611.</a:t>
            </a:r>
            <a:endParaRPr lang="en-US" sz="2200" dirty="0"/>
          </a:p>
          <a:p>
            <a:r>
              <a:rPr lang="en-US" sz="2200" dirty="0"/>
              <a:t>Schreyer, M., </a:t>
            </a:r>
            <a:r>
              <a:rPr lang="en-US" sz="2200" dirty="0" err="1"/>
              <a:t>Trutschnig</a:t>
            </a:r>
            <a:r>
              <a:rPr lang="en-US" sz="2200" dirty="0"/>
              <a:t>, W., Junker, R.R., </a:t>
            </a:r>
            <a:r>
              <a:rPr lang="en-US" sz="2200" dirty="0" err="1"/>
              <a:t>Kuppler</a:t>
            </a:r>
            <a:r>
              <a:rPr lang="en-US" sz="2200" dirty="0"/>
              <a:t>, J., </a:t>
            </a:r>
            <a:r>
              <a:rPr lang="en-US" sz="2200" dirty="0" err="1"/>
              <a:t>Bathke</a:t>
            </a:r>
            <a:r>
              <a:rPr lang="en-US" sz="2200" dirty="0"/>
              <a:t>, A. 2018. R package ‘</a:t>
            </a:r>
            <a:r>
              <a:rPr lang="en-US" sz="2200" dirty="0" err="1"/>
              <a:t>dynRB</a:t>
            </a:r>
            <a:r>
              <a:rPr lang="en-US" sz="2200" dirty="0"/>
              <a:t>’.</a:t>
            </a:r>
          </a:p>
          <a:p>
            <a:r>
              <a:rPr lang="en-US" sz="2200" dirty="0" err="1"/>
              <a:t>Voille</a:t>
            </a:r>
            <a:r>
              <a:rPr lang="en-US" sz="2200" dirty="0"/>
              <a:t>, C., </a:t>
            </a:r>
            <a:r>
              <a:rPr lang="en-US" sz="2200" dirty="0" err="1"/>
              <a:t>Navas</a:t>
            </a:r>
            <a:r>
              <a:rPr lang="en-US" sz="2200" dirty="0"/>
              <a:t>, M.L., Vile, D., </a:t>
            </a:r>
            <a:r>
              <a:rPr lang="en-US" sz="2200" dirty="0" err="1"/>
              <a:t>Kazakou</a:t>
            </a:r>
            <a:r>
              <a:rPr lang="en-US" sz="2200" dirty="0"/>
              <a:t>, E., </a:t>
            </a:r>
            <a:r>
              <a:rPr lang="en-US" sz="2200" dirty="0" err="1"/>
              <a:t>Fortunel</a:t>
            </a:r>
            <a:r>
              <a:rPr lang="en-US" sz="2200" dirty="0"/>
              <a:t>, C., Hummel, I., and Garnier, E. 2007. Let the concept of trait be functional!. Oikos 116(5):882-892.</a:t>
            </a:r>
          </a:p>
          <a:p>
            <a:r>
              <a:rPr lang="en-US" sz="2200" dirty="0"/>
              <a:t>Weather graphs from usclimatedata.com accessed Sept. 2018.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8BD6D63C-103B-40D9-8ED3-F1A829B1001D}"/>
              </a:ext>
            </a:extLst>
          </p:cNvPr>
          <p:cNvSpPr txBox="1">
            <a:spLocks/>
          </p:cNvSpPr>
          <p:nvPr/>
        </p:nvSpPr>
        <p:spPr>
          <a:xfrm>
            <a:off x="838198" y="4817273"/>
            <a:ext cx="10515600" cy="11283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DE09E-849C-4185-9853-FE1DD9E8BE8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9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CE9AB83-CDB3-44EE-BE5C-7F31EB945C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94594" y="-116114"/>
            <a:ext cx="6395475" cy="6974114"/>
          </a:xfrm>
          <a:prstGeom prst="rect">
            <a:avLst/>
          </a:prstGeom>
        </p:spPr>
      </p:pic>
      <p:pic>
        <p:nvPicPr>
          <p:cNvPr id="7" name="Picture 6" descr="A tree in the middle of a dirt road&#10;&#10;Description generated with very high confidence">
            <a:extLst>
              <a:ext uri="{FF2B5EF4-FFF2-40B4-BE49-F238E27FC236}">
                <a16:creationId xmlns:a16="http://schemas.microsoft.com/office/drawing/2014/main" xmlns="" id="{EFEE4E33-3FFE-407E-9154-FE905F6E158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0"/>
            <a:ext cx="5852160" cy="39014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928F70-925E-4722-9FC8-C1F74BF257CA}"/>
              </a:ext>
            </a:extLst>
          </p:cNvPr>
          <p:cNvSpPr txBox="1"/>
          <p:nvPr/>
        </p:nvSpPr>
        <p:spPr>
          <a:xfrm>
            <a:off x="7397669" y="4283143"/>
            <a:ext cx="42755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</a:rPr>
              <a:t>Many land types 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</a:rPr>
              <a:t>+ dozens of species 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</a:rPr>
              <a:t>= many ecotones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1C0F01E-CF7E-4148-9504-96C89E93C89E}"/>
              </a:ext>
            </a:extLst>
          </p:cNvPr>
          <p:cNvSpPr txBox="1"/>
          <p:nvPr/>
        </p:nvSpPr>
        <p:spPr>
          <a:xfrm>
            <a:off x="0" y="0"/>
            <a:ext cx="19148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Map created by John Prince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DE09E-849C-4185-9853-FE1DD9E8BE8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05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tree in a forest&#10;&#10;Description generated with very high confidence">
            <a:extLst>
              <a:ext uri="{FF2B5EF4-FFF2-40B4-BE49-F238E27FC236}">
                <a16:creationId xmlns:a16="http://schemas.microsoft.com/office/drawing/2014/main" xmlns="" id="{97980A9B-D35E-4825-B059-895167BE3AC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30037"/>
            <a:ext cx="12283021" cy="818228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1992628-5138-40AE-B17D-48CE6941FBD4}"/>
              </a:ext>
            </a:extLst>
          </p:cNvPr>
          <p:cNvSpPr/>
          <p:nvPr/>
        </p:nvSpPr>
        <p:spPr>
          <a:xfrm>
            <a:off x="0" y="-29184"/>
            <a:ext cx="12276306" cy="8180962"/>
          </a:xfrm>
          <a:prstGeom prst="rect">
            <a:avLst/>
          </a:prstGeom>
          <a:solidFill>
            <a:srgbClr val="D9D9D9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26FE83-20E9-4DBA-89DD-28BBC015C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352" y="1101500"/>
            <a:ext cx="10634613" cy="1325563"/>
          </a:xfrm>
        </p:spPr>
        <p:txBody>
          <a:bodyPr>
            <a:noAutofit/>
          </a:bodyPr>
          <a:lstStyle/>
          <a:p>
            <a:r>
              <a:rPr lang="en-US" sz="5400" dirty="0" smtClean="0">
                <a:latin typeface="Calibri" panose="020F0502020204030204" pitchFamily="34" charset="0"/>
                <a:cs typeface="Calibri" panose="020F0502020204030204" pitchFamily="34" charset="0"/>
              </a:rPr>
              <a:t>CQ1 (clicker question): In which </a:t>
            </a:r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direction do we expect ecotones to shift as the climate warms?</a:t>
            </a:r>
            <a:r>
              <a:rPr lang="en-US" sz="5400" dirty="0">
                <a:latin typeface="Calibri" panose="020F0502020204030204" pitchFamily="34" charset="0"/>
              </a:rPr>
              <a:t/>
            </a:r>
            <a:br>
              <a:rPr lang="en-US" sz="5400" dirty="0">
                <a:latin typeface="Calibri" panose="020F0502020204030204" pitchFamily="34" charset="0"/>
              </a:rPr>
            </a:br>
            <a:endParaRPr lang="en-US" sz="54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848AF34-7C19-42B7-83A6-2FAE5702C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96949"/>
            <a:ext cx="10515600" cy="3585892"/>
          </a:xfrm>
        </p:spPr>
        <p:txBody>
          <a:bodyPr>
            <a:normAutofit/>
          </a:bodyPr>
          <a:lstStyle/>
          <a:p>
            <a:pPr marL="914400" indent="-914400">
              <a:buFont typeface="+mj-lt"/>
              <a:buAutoNum type="alphaUcPeriod"/>
            </a:pPr>
            <a:r>
              <a:rPr lang="en-US" sz="4800" dirty="0" smtClean="0">
                <a:latin typeface="Calibri" panose="020F0502020204030204" pitchFamily="34" charset="0"/>
                <a:cs typeface="Calibri" panose="020F0502020204030204" pitchFamily="34" charset="0"/>
              </a:rPr>
              <a:t>East-west </a:t>
            </a:r>
            <a:endParaRPr 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indent="-914400">
              <a:buFont typeface="+mj-lt"/>
              <a:buAutoNum type="alphaUcPeriod"/>
            </a:pPr>
            <a:r>
              <a:rPr lang="en-US" sz="4800" dirty="0" smtClean="0">
                <a:latin typeface="Calibri" panose="020F0502020204030204" pitchFamily="34" charset="0"/>
                <a:cs typeface="Calibri" panose="020F0502020204030204" pitchFamily="34" charset="0"/>
              </a:rPr>
              <a:t>Poleward/upslope</a:t>
            </a:r>
            <a:endParaRPr 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indent="-914400">
              <a:buFont typeface="+mj-lt"/>
              <a:buAutoNum type="alphaUcPeriod"/>
            </a:pPr>
            <a:r>
              <a:rPr lang="en-US" sz="4800" dirty="0" smtClean="0">
                <a:latin typeface="Calibri" panose="020F0502020204030204" pitchFamily="34" charset="0"/>
                <a:cs typeface="Calibri" panose="020F0502020204030204" pitchFamily="34" charset="0"/>
              </a:rPr>
              <a:t>Towards equator/downslope</a:t>
            </a:r>
            <a:endParaRPr 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indent="-914400">
              <a:buFont typeface="+mj-lt"/>
              <a:buAutoNum type="alphaUcPeriod"/>
            </a:pPr>
            <a:r>
              <a:rPr lang="en-US" sz="4800" dirty="0" smtClean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and 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DE09E-849C-4185-9853-FE1DD9E8BE8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16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ody of water surrounded by trees&#10;&#10;Description generated with very high confidence">
            <a:extLst>
              <a:ext uri="{FF2B5EF4-FFF2-40B4-BE49-F238E27FC236}">
                <a16:creationId xmlns:a16="http://schemas.microsoft.com/office/drawing/2014/main" xmlns="" id="{16D74691-285C-433C-9307-DAED8124C2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xmlns="" id="{3CD9DF72-87A3-404E-A828-84CBF11A83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72D2560-9B6E-4BB0-AC30-40B63AB0C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275" y="2850788"/>
            <a:ext cx="5067888" cy="2619839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Based on the previous question, how do you expect boreal species will respond? 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59E2B5F-2732-4EA6-B2D4-B7375E2494AA}"/>
              </a:ext>
            </a:extLst>
          </p:cNvPr>
          <p:cNvSpPr txBox="1"/>
          <p:nvPr/>
        </p:nvSpPr>
        <p:spPr>
          <a:xfrm>
            <a:off x="732412" y="2144371"/>
            <a:ext cx="41860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>
                <a:latin typeface="Calibri" panose="020F0502020204030204" pitchFamily="34" charset="0"/>
                <a:cs typeface="Calibri" panose="020F0502020204030204" pitchFamily="34" charset="0"/>
              </a:rPr>
              <a:t>Future </a:t>
            </a:r>
            <a:r>
              <a:rPr lang="en-US" sz="4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Implications</a:t>
            </a:r>
            <a:endParaRPr lang="en-US" sz="40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DE09E-849C-4185-9853-FE1DD9E8BE8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94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leaf veins">
            <a:extLst>
              <a:ext uri="{FF2B5EF4-FFF2-40B4-BE49-F238E27FC236}">
                <a16:creationId xmlns:a16="http://schemas.microsoft.com/office/drawing/2014/main" xmlns="" id="{81CA2849-AF7D-4579-8C35-CDAD0812FB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duotone>
              <a:prstClr val="black"/>
              <a:schemeClr val="tx2">
                <a:tint val="45000"/>
                <a:satMod val="400000"/>
              </a:schemeClr>
            </a:duotone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7" y="10"/>
            <a:ext cx="12192000" cy="6855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D78B6E-932A-430B-A279-537D86599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627" y="581159"/>
            <a:ext cx="5277333" cy="1325563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Calibri" panose="020F0502020204030204" pitchFamily="34" charset="0"/>
              </a:rPr>
              <a:t>So what is a trait?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44A1570-4609-420B-8AFA-460A1FD49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705" y="2084453"/>
            <a:ext cx="5272888" cy="4057402"/>
          </a:xfrm>
        </p:spPr>
        <p:txBody>
          <a:bodyPr anchor="t"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sz="3600" dirty="0">
                <a:latin typeface="Calibri" panose="020F0502020204030204" pitchFamily="34" charset="0"/>
              </a:rPr>
              <a:t>“Any morphological, physiological or phenological feature measurable at the individual level, from the cell to the whole‐organism level, without reference to the environment or any other level of organization</a:t>
            </a:r>
            <a:r>
              <a:rPr lang="en-US" sz="3600" dirty="0" smtClean="0">
                <a:latin typeface="Calibri" panose="020F0502020204030204" pitchFamily="34" charset="0"/>
              </a:rPr>
              <a:t>”</a:t>
            </a:r>
          </a:p>
          <a:p>
            <a:pPr marL="0" indent="0" algn="r">
              <a:buNone/>
            </a:pPr>
            <a:r>
              <a:rPr lang="en-US" sz="3200" dirty="0" smtClean="0">
                <a:latin typeface="Calibri" panose="020F0502020204030204" pitchFamily="34" charset="0"/>
              </a:rPr>
              <a:t>—</a:t>
            </a:r>
            <a:r>
              <a:rPr lang="en-US" sz="3200" dirty="0" err="1">
                <a:latin typeface="Calibri" panose="020F0502020204030204" pitchFamily="34" charset="0"/>
              </a:rPr>
              <a:t>Violle</a:t>
            </a:r>
            <a:r>
              <a:rPr lang="en-US" sz="3200" dirty="0">
                <a:latin typeface="Calibri" panose="020F0502020204030204" pitchFamily="34" charset="0"/>
              </a:rPr>
              <a:t> </a:t>
            </a:r>
            <a:r>
              <a:rPr lang="en-US" sz="3200" i="1" dirty="0">
                <a:latin typeface="Calibri" panose="020F0502020204030204" pitchFamily="34" charset="0"/>
              </a:rPr>
              <a:t>et al</a:t>
            </a:r>
            <a:r>
              <a:rPr lang="en-US" sz="3200" dirty="0">
                <a:latin typeface="Calibri" panose="020F0502020204030204" pitchFamily="34" charset="0"/>
              </a:rPr>
              <a:t>., 2007</a:t>
            </a:r>
          </a:p>
        </p:txBody>
      </p:sp>
      <p:sp>
        <p:nvSpPr>
          <p:cNvPr id="73" name="Freeform 49">
            <a:extLst>
              <a:ext uri="{FF2B5EF4-FFF2-40B4-BE49-F238E27FC236}">
                <a16:creationId xmlns:a16="http://schemas.microsoft.com/office/drawing/2014/main" xmlns="" id="{EF9B8DF2-C3F5-49A2-94D2-F7B65A0F1F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713914" y="581159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xmlns="" id="{751DE3F3-D6D3-4871-B02D-F891854199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 bwMode="auto">
          <a:xfrm>
            <a:off x="6893342" y="760562"/>
            <a:ext cx="5298683" cy="6097438"/>
          </a:xfrm>
          <a:custGeom>
            <a:avLst/>
            <a:gdLst>
              <a:gd name="connsiteX0" fmla="*/ 3120528 w 5298683"/>
              <a:gd name="connsiteY0" fmla="*/ 0 h 6097438"/>
              <a:gd name="connsiteX1" fmla="*/ 5105473 w 5298683"/>
              <a:gd name="connsiteY1" fmla="*/ 712577 h 6097438"/>
              <a:gd name="connsiteX2" fmla="*/ 5298683 w 5298683"/>
              <a:gd name="connsiteY2" fmla="*/ 888178 h 6097438"/>
              <a:gd name="connsiteX3" fmla="*/ 5298683 w 5298683"/>
              <a:gd name="connsiteY3" fmla="*/ 5352876 h 6097438"/>
              <a:gd name="connsiteX4" fmla="*/ 5105473 w 5298683"/>
              <a:gd name="connsiteY4" fmla="*/ 5528477 h 6097438"/>
              <a:gd name="connsiteX5" fmla="*/ 4335177 w 5298683"/>
              <a:gd name="connsiteY5" fmla="*/ 5995828 h 6097438"/>
              <a:gd name="connsiteX6" fmla="*/ 4057556 w 5298683"/>
              <a:gd name="connsiteY6" fmla="*/ 6097438 h 6097438"/>
              <a:gd name="connsiteX7" fmla="*/ 2183499 w 5298683"/>
              <a:gd name="connsiteY7" fmla="*/ 6097438 h 6097438"/>
              <a:gd name="connsiteX8" fmla="*/ 1905878 w 5298683"/>
              <a:gd name="connsiteY8" fmla="*/ 5995828 h 6097438"/>
              <a:gd name="connsiteX9" fmla="*/ 0 w 5298683"/>
              <a:gd name="connsiteY9" fmla="*/ 3120527 h 6097438"/>
              <a:gd name="connsiteX10" fmla="*/ 3120528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xmlns="" id="{1F49A70A-A50E-4DB4-9393-6476C352BC0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55" t="1696" r="27317" b="11091"/>
          <a:stretch/>
        </p:blipFill>
        <p:spPr>
          <a:xfrm>
            <a:off x="5596090" y="295780"/>
            <a:ext cx="6367549" cy="59810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DE09E-849C-4185-9853-FE1DD9E8BE8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5588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72">
            <a:extLst>
              <a:ext uri="{FF2B5EF4-FFF2-40B4-BE49-F238E27FC236}">
                <a16:creationId xmlns:a16="http://schemas.microsoft.com/office/drawing/2014/main" xmlns="" id="{3B37BAF8-EA97-496B-9DF6-3D53B6A199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D84A8A-C45C-4D47-87BA-C725DBDEE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007" y="353012"/>
            <a:ext cx="10748156" cy="1454051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Traits 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Make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Life History Strategies</a:t>
            </a:r>
            <a:r>
              <a:rPr lang="en-US" dirty="0">
                <a:solidFill>
                  <a:srgbClr val="000000"/>
                </a:solidFill>
              </a:rPr>
              <a:t>	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7086364A-5433-40F2-AE33-CE35AA1300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79821" cy="1711924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A collection of traits are associated with general patterns of behavior we call life history strategies</a:t>
            </a: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6AE798F1-A7FA-45FD-9477-8452695259A6}"/>
              </a:ext>
            </a:extLst>
          </p:cNvPr>
          <p:cNvSpPr/>
          <p:nvPr/>
        </p:nvSpPr>
        <p:spPr>
          <a:xfrm>
            <a:off x="7796443" y="3155000"/>
            <a:ext cx="3375720" cy="305423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5E9082B-538C-4E4E-A381-7CBE0EA727C5}"/>
              </a:ext>
            </a:extLst>
          </p:cNvPr>
          <p:cNvSpPr txBox="1"/>
          <p:nvPr/>
        </p:nvSpPr>
        <p:spPr>
          <a:xfrm>
            <a:off x="8352618" y="3770762"/>
            <a:ext cx="2294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chemeClr val="accent2"/>
                </a:solidFill>
                <a:latin typeface="Script MT Bold" panose="03040602040607080904" pitchFamily="66" charset="0"/>
              </a:rPr>
              <a:t>Bark thickness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5387D2E8-0D43-460D-AA88-186EEBBF51C7}"/>
              </a:ext>
            </a:extLst>
          </p:cNvPr>
          <p:cNvSpPr txBox="1"/>
          <p:nvPr/>
        </p:nvSpPr>
        <p:spPr>
          <a:xfrm>
            <a:off x="8261826" y="4321997"/>
            <a:ext cx="24880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  <a:latin typeface="Script MT Bold" panose="03040602040607080904" pitchFamily="66" charset="0"/>
              </a:rPr>
              <a:t>Canopy pruning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B95C72F1-4111-48D5-9DF0-C52418B26AF1}"/>
              </a:ext>
            </a:extLst>
          </p:cNvPr>
          <p:cNvSpPr txBox="1"/>
          <p:nvPr/>
        </p:nvSpPr>
        <p:spPr>
          <a:xfrm>
            <a:off x="8913579" y="4983478"/>
            <a:ext cx="1338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Script MT Bold" panose="03040602040607080904" pitchFamily="66" charset="0"/>
              </a:rPr>
              <a:t>Serotiny</a:t>
            </a:r>
            <a:endParaRPr lang="en-US" sz="2800" i="1" dirty="0">
              <a:solidFill>
                <a:schemeClr val="accent1">
                  <a:lumMod val="60000"/>
                  <a:lumOff val="40000"/>
                </a:schemeClr>
              </a:solidFill>
              <a:latin typeface="Script MT Bold" panose="030406020406070809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BC2FF26-BA3D-4FE2-9C78-69CEF90AFAFE}"/>
              </a:ext>
            </a:extLst>
          </p:cNvPr>
          <p:cNvSpPr txBox="1"/>
          <p:nvPr/>
        </p:nvSpPr>
        <p:spPr>
          <a:xfrm>
            <a:off x="521650" y="5555299"/>
            <a:ext cx="27906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</a:rPr>
              <a:t>Fire Tolerance</a:t>
            </a:r>
          </a:p>
        </p:txBody>
      </p:sp>
      <p:pic>
        <p:nvPicPr>
          <p:cNvPr id="2054" name="Picture 6" descr="Image result for fire icon">
            <a:extLst>
              <a:ext uri="{FF2B5EF4-FFF2-40B4-BE49-F238E27FC236}">
                <a16:creationId xmlns:a16="http://schemas.microsoft.com/office/drawing/2014/main" xmlns="" id="{E1086405-B5B0-44A4-B46B-81E91E106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0546" y="4305857"/>
            <a:ext cx="1405070" cy="1405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03B8248E-0E3C-4E5C-88D8-174491612E34}"/>
              </a:ext>
            </a:extLst>
          </p:cNvPr>
          <p:cNvGrpSpPr/>
          <p:nvPr/>
        </p:nvGrpSpPr>
        <p:grpSpPr>
          <a:xfrm>
            <a:off x="856371" y="3980441"/>
            <a:ext cx="1147530" cy="1472489"/>
            <a:chOff x="1054100" y="2882900"/>
            <a:chExt cx="762000" cy="2984500"/>
          </a:xfrm>
        </p:grpSpPr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xmlns="" id="{61227FDC-C047-42AC-9BD6-938923DAC9C3}"/>
                </a:ext>
              </a:extLst>
            </p:cNvPr>
            <p:cNvSpPr/>
            <p:nvPr/>
          </p:nvSpPr>
          <p:spPr>
            <a:xfrm>
              <a:off x="1054100" y="2882900"/>
              <a:ext cx="762000" cy="1701800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9F7AEC4B-5DE7-4E8E-9B1F-A4B6966FED36}"/>
                </a:ext>
              </a:extLst>
            </p:cNvPr>
            <p:cNvSpPr/>
            <p:nvPr/>
          </p:nvSpPr>
          <p:spPr>
            <a:xfrm>
              <a:off x="1320800" y="4584700"/>
              <a:ext cx="254000" cy="12827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Arrow: Right 2">
            <a:extLst>
              <a:ext uri="{FF2B5EF4-FFF2-40B4-BE49-F238E27FC236}">
                <a16:creationId xmlns:a16="http://schemas.microsoft.com/office/drawing/2014/main" xmlns="" id="{BF9B96FC-B299-491A-B1D8-A588A9990F69}"/>
              </a:ext>
            </a:extLst>
          </p:cNvPr>
          <p:cNvSpPr/>
          <p:nvPr/>
        </p:nvSpPr>
        <p:spPr>
          <a:xfrm rot="10800000">
            <a:off x="3914668" y="4327666"/>
            <a:ext cx="2415947" cy="90572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DE09E-849C-4185-9853-FE1DD9E8BE8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618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26" grpId="0"/>
      <p:bldP spid="27" grpId="0"/>
      <p:bldP spid="11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tree in a forest&#10;&#10;Description generated with very high confidence">
            <a:extLst>
              <a:ext uri="{FF2B5EF4-FFF2-40B4-BE49-F238E27FC236}">
                <a16:creationId xmlns:a16="http://schemas.microsoft.com/office/drawing/2014/main" xmlns="" id="{01262867-25CC-473F-83F9-FC0D171F54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30037"/>
            <a:ext cx="12283021" cy="688803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BB81E4E-ECC4-4939-A896-0B7518C73F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642" y="3424135"/>
            <a:ext cx="10893358" cy="3103123"/>
          </a:xfrm>
          <a:prstGeom prst="flowChartTerminator">
            <a:avLst/>
          </a:prstGeom>
          <a:solidFill>
            <a:srgbClr val="BFBFBF">
              <a:alpha val="69804"/>
            </a:srgb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dirty="0">
                <a:latin typeface="Calibri" panose="020F0502020204030204" pitchFamily="34" charset="0"/>
              </a:rPr>
              <a:t>HQ1 </a:t>
            </a:r>
            <a:r>
              <a:rPr lang="en-US" sz="4000" dirty="0" smtClean="0">
                <a:latin typeface="Calibri" panose="020F0502020204030204" pitchFamily="34" charset="0"/>
              </a:rPr>
              <a:t>(handout question): Which </a:t>
            </a:r>
            <a:r>
              <a:rPr lang="en-US" sz="4000" dirty="0">
                <a:latin typeface="Calibri" panose="020F0502020204030204" pitchFamily="34" charset="0"/>
              </a:rPr>
              <a:t>life history strategy(</a:t>
            </a:r>
            <a:r>
              <a:rPr lang="en-US" sz="4000" dirty="0" err="1">
                <a:latin typeface="Calibri" panose="020F0502020204030204" pitchFamily="34" charset="0"/>
              </a:rPr>
              <a:t>ies</a:t>
            </a:r>
            <a:r>
              <a:rPr lang="en-US" sz="4000" dirty="0">
                <a:latin typeface="Calibri" panose="020F0502020204030204" pitchFamily="34" charset="0"/>
              </a:rPr>
              <a:t>) would help trees survive understory conditions in an undisturbed forest?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DE09E-849C-4185-9853-FE1DD9E8BE8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34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17648</TotalTime>
  <Words>1046</Words>
  <Application>Microsoft Office PowerPoint</Application>
  <PresentationFormat>Custom</PresentationFormat>
  <Paragraphs>234</Paragraphs>
  <Slides>31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Boreal Forest Dynamics at the Hardwood Ecotone:  Shade Tolerance and Functional Niche Differentiation</vt:lpstr>
      <vt:lpstr>Summary of Content</vt:lpstr>
      <vt:lpstr>PowerPoint Presentation</vt:lpstr>
      <vt:lpstr>PowerPoint Presentation</vt:lpstr>
      <vt:lpstr>CQ1 (clicker question): In which direction do we expect ecotones to shift as the climate warms? </vt:lpstr>
      <vt:lpstr>PowerPoint Presentation</vt:lpstr>
      <vt:lpstr>So what is a trait?</vt:lpstr>
      <vt:lpstr>Traits Make Life History Strategies </vt:lpstr>
      <vt:lpstr>PowerPoint Presentation</vt:lpstr>
      <vt:lpstr>PowerPoint Presentation</vt:lpstr>
      <vt:lpstr>What can trees do to tolerate shady conditions? </vt:lpstr>
      <vt:lpstr>Leaf Mass Per Area</vt:lpstr>
      <vt:lpstr>HQ2: </vt:lpstr>
      <vt:lpstr>Mt. Moosilauke, NH</vt:lpstr>
      <vt:lpstr>Red spruce (Picea rubens) and balsam fir (Abies balsamea)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None of the traits agree – let’s think big picture</vt:lpstr>
      <vt:lpstr>Resources</vt:lpstr>
      <vt:lpstr>PowerPoint Presentation</vt:lpstr>
      <vt:lpstr>How might niche diversity impact competition among similar species?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 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pros and cons of functional traits: an examination of shade tolerance</dc:title>
  <dc:creator>Jeff Carroll</dc:creator>
  <cp:lastModifiedBy>Ky</cp:lastModifiedBy>
  <cp:revision>219</cp:revision>
  <dcterms:created xsi:type="dcterms:W3CDTF">2018-09-24T21:43:05Z</dcterms:created>
  <dcterms:modified xsi:type="dcterms:W3CDTF">2020-10-15T22:45:05Z</dcterms:modified>
</cp:coreProperties>
</file>