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embeddedFontLst>
    <p:embeddedFont>
      <p:font typeface="Arial Black" panose="020B0A04020102020204" pitchFamily="34" charset="0"/>
      <p:bold r:id="rId41"/>
    </p:embeddedFont>
    <p:embeddedFont>
      <p:font typeface="Calibri" panose="020F0502020204030204" pitchFamily="34" charset="0"/>
      <p:regular r:id="rId42"/>
      <p:bold r:id="rId43"/>
      <p:italic r:id="rId44"/>
      <p:boldItalic r:id="rId45"/>
    </p:embeddedFont>
    <p:embeddedFont>
      <p:font typeface="Source Sans Pro" panose="020B0604020202020204" charset="0"/>
      <p:regular r:id="rId46"/>
      <p:bold r:id="rId47"/>
      <p:italic r:id="rId48"/>
      <p:boldItalic r:id="rId49"/>
    </p:embeddedFont>
    <p:embeddedFont>
      <p:font typeface="Monotype Corsiva" panose="03010101010201010101" pitchFamily="66" charset="0"/>
      <p:italic r:id="rId50"/>
    </p:embeddedFont>
    <p:embeddedFont>
      <p:font typeface="MS PGothic" panose="020B0600070205080204" pitchFamily="34" charset="-128"/>
      <p:regular r:id="rId51"/>
    </p:embeddedFont>
    <p:embeddedFont>
      <p:font typeface="Georgia" panose="02040502050405020303" pitchFamily="18" charset="0"/>
      <p:regular r:id="rId52"/>
      <p:bold r:id="rId53"/>
      <p:italic r:id="rId54"/>
      <p:boldItalic r:id="rId55"/>
    </p:embeddedFont>
    <p:embeddedFont>
      <p:font typeface="Palatino Linotype" panose="02040502050505030304"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0" roundtripDataSignature="AMtx7miXw19/c1L67NG4gWoEgCmGLu+yh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Heather" initials="MH" lastIdx="1" clrIdx="0">
    <p:extLst/>
  </p:cmAuthor>
  <p:cmAuthor id="2" name="Ky"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3256" autoAdjust="0"/>
  </p:normalViewPr>
  <p:slideViewPr>
    <p:cSldViewPr snapToGrid="0">
      <p:cViewPr varScale="1">
        <p:scale>
          <a:sx n="51" d="100"/>
          <a:sy n="51" d="100"/>
        </p:scale>
        <p:origin x="-2285"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7T09:35:27.989" idx="1">
    <p:pos x="10" y="10"/>
    <p:text>I'm not sure why there are two boxes appearing at the bottom of the slide.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1110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ndex.php?title=User:Rcchang16&amp;action=edit&amp;redlink=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creativecommons.org/licenses/by-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en:National_Institutes_of_Health" TargetMode="External"/><Relationship Id="rId7" Type="http://schemas.openxmlformats.org/officeDocument/2006/relationships/hyperlink" Target="https://en.wikipedia.org/wiki/public_domai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en:Federal_Government_of_the_United_States" TargetMode="External"/><Relationship Id="rId5" Type="http://schemas.openxmlformats.org/officeDocument/2006/relationships/hyperlink" Target="https://en.wikipedia.org/wiki/en:Work_of_the_United_States_Government" TargetMode="External"/><Relationship Id="rId4" Type="http://schemas.openxmlformats.org/officeDocument/2006/relationships/hyperlink" Target="https://en.wikipedia.org/wiki/en:United_States_Department_of_Health_and_Human_Service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mmons.wikimedia.org/w/index.php?curid=6437383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ommons.wikimedia.org/wiki/File:CRISPR-Cas9-biologist.jpg"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ommons.wikimedia.org/w/index.php?curid=64373831"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ommons.wikimedia.org/wiki/File:CRISPR-Cas9-biologist.jp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ww.alsa.org/community/centers-clinics/" TargetMode="External"/><Relationship Id="rId3" Type="http://schemas.openxmlformats.org/officeDocument/2006/relationships/hyperlink" Target="https://commons.wikimedia.org/w/index.php?title=User:Rcchang16&amp;action=edit&amp;redlink=1" TargetMode="External"/><Relationship Id="rId7" Type="http://schemas.openxmlformats.org/officeDocument/2006/relationships/hyperlink" Target="http://www.alsa.org/als-care/resources/publications-videos/factsheets/second-opinion.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en.wikipedia.org/wiki/en:Creative_Commons" TargetMode="External"/><Relationship Id="rId10" Type="http://schemas.openxmlformats.org/officeDocument/2006/relationships/hyperlink" Target="http://www.alsa.org/about-us/contact-us.html" TargetMode="External"/><Relationship Id="rId4" Type="http://schemas.openxmlformats.org/officeDocument/2006/relationships/hyperlink" Target="https://creativecommons.org/licenses/by-sa/4.0" TargetMode="External"/><Relationship Id="rId9" Type="http://schemas.openxmlformats.org/officeDocument/2006/relationships/hyperlink" Target="http://www.alsa.org/communit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ommons.wikimedia.org/wiki/Ninila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National_Institutes_of_Health" TargetMode="External"/><Relationship Id="rId7" Type="http://schemas.openxmlformats.org/officeDocument/2006/relationships/hyperlink" Target="https://en.wikipedia.org/wiki/public_domai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en:Federal_Government_of_the_United_States" TargetMode="External"/><Relationship Id="rId5" Type="http://schemas.openxmlformats.org/officeDocument/2006/relationships/hyperlink" Target="https://en.wikipedia.org/wiki/en:Work_of_the_United_States_Government" TargetMode="External"/><Relationship Id="rId4" Type="http://schemas.openxmlformats.org/officeDocument/2006/relationships/hyperlink" Target="https://en.wikipedia.org/wiki/en:United_States_Department_of_Health_and_Human_Services"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cbi.nlm.nih.gov/pmc/articles/PMC5585017/"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ature.com/articles/s41588-018-0070-7"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ature.com/articles/s41588-018-0070-7"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User:BruceBlaus" TargetMode="External"/><Relationship Id="rId7" Type="http://schemas.openxmlformats.org/officeDocument/2006/relationships/hyperlink" Target="https://creativecommons.org/licenses/by-sa/4.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ommons.wikimedia.org/w/index.php?title=User:Rcchang16&amp;action=edit&amp;redlink=1" TargetMode="External"/><Relationship Id="rId5" Type="http://schemas.openxmlformats.org/officeDocument/2006/relationships/hyperlink" Target="https://creativecommons.org/licenses/by-sa/4.0/deed.en" TargetMode="External"/><Relationship Id="rId4" Type="http://schemas.openxmlformats.org/officeDocument/2006/relationships/hyperlink" Target="https://en.wikipedia.org/wiki/en:Creative_Commons"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en:National_Institutes_of_Health" TargetMode="External"/><Relationship Id="rId3" Type="http://schemas.openxmlformats.org/officeDocument/2006/relationships/hyperlink" Target="https://commons.wikimedia.org/wiki/User:Doc_James" TargetMode="External"/><Relationship Id="rId7" Type="http://schemas.openxmlformats.org/officeDocument/2006/relationships/hyperlink" Target="https://commons.wikimedia.org/w/index.php?title=User:StruskaM&amp;action=edit&amp;redlink=1" TargetMode="External"/><Relationship Id="rId12" Type="http://schemas.openxmlformats.org/officeDocument/2006/relationships/hyperlink" Target="https://en.wikipedia.org/wiki/public_domai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ommons.wikimedia.org/wiki/User:Medicus_of_Borg" TargetMode="External"/><Relationship Id="rId11" Type="http://schemas.openxmlformats.org/officeDocument/2006/relationships/hyperlink" Target="https://en.wikipedia.org/wiki/en:Federal_Government_of_the_United_States" TargetMode="External"/><Relationship Id="rId5" Type="http://schemas.openxmlformats.org/officeDocument/2006/relationships/hyperlink" Target="https://creativecommons.org/licenses/by-sa/4.0/deed.en" TargetMode="External"/><Relationship Id="rId10" Type="http://schemas.openxmlformats.org/officeDocument/2006/relationships/hyperlink" Target="https://en.wikipedia.org/wiki/en:Work_of_the_United_States_Government" TargetMode="External"/><Relationship Id="rId4" Type="http://schemas.openxmlformats.org/officeDocument/2006/relationships/hyperlink" Target="https://en.wikipedia.org/wiki/en:Creative_Commons" TargetMode="External"/><Relationship Id="rId9" Type="http://schemas.openxmlformats.org/officeDocument/2006/relationships/hyperlink" Target="https://en.wikipedia.org/wiki/en:United_States_Department_of_Health_and_Human_Services"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fr.wikipedia.org/w/index.php?title=Image:Thyroide.jpg" TargetMode="External"/><Relationship Id="rId13" Type="http://schemas.openxmlformats.org/officeDocument/2006/relationships/hyperlink" Target="https://en.wikipedia.org/wiki/en:National_Institutes_of_Health" TargetMode="External"/><Relationship Id="rId3" Type="http://schemas.openxmlformats.org/officeDocument/2006/relationships/hyperlink" Target="https://en.wikipedia.org/wiki/fr:User:Arnavaz" TargetMode="External"/><Relationship Id="rId7" Type="http://schemas.openxmlformats.org/officeDocument/2006/relationships/hyperlink" Target="https://fr.wikipedia.org/" TargetMode="External"/><Relationship Id="rId12" Type="http://schemas.openxmlformats.org/officeDocument/2006/relationships/hyperlink" Target="https://en.wikipedia.org/wiki/United_States_Code" TargetMode="External"/><Relationship Id="rId17" Type="http://schemas.openxmlformats.org/officeDocument/2006/relationships/hyperlink" Target="https://en.wikipedia.org/wiki/public_domain" TargetMode="External"/><Relationship Id="rId2" Type="http://schemas.openxmlformats.org/officeDocument/2006/relationships/slide" Target="../slides/slide7.xml"/><Relationship Id="rId16" Type="http://schemas.openxmlformats.org/officeDocument/2006/relationships/hyperlink" Target="https://en.wikipedia.org/wiki/en:Federal_Government_of_the_United_States" TargetMode="External"/><Relationship Id="rId1" Type="http://schemas.openxmlformats.org/officeDocument/2006/relationships/notesMaster" Target="../notesMasters/notesMaster1.xml"/><Relationship Id="rId6" Type="http://schemas.openxmlformats.org/officeDocument/2006/relationships/hyperlink" Target="https://www.nlm.nih.gov/medlineplus/" TargetMode="External"/><Relationship Id="rId11" Type="http://schemas.openxmlformats.org/officeDocument/2006/relationships/hyperlink" Target="https://en.wikisource.org/wiki/en:United_States_Code/Title_17/Chapter_1/Sections_105_and_106" TargetMode="External"/><Relationship Id="rId5" Type="http://schemas.openxmlformats.org/officeDocument/2006/relationships/hyperlink" Target="https://commons.wikimedia.org/wiki/User:Angelito7" TargetMode="External"/><Relationship Id="rId15" Type="http://schemas.openxmlformats.org/officeDocument/2006/relationships/hyperlink" Target="https://en.wikipedia.org/wiki/en:Work_of_the_United_States_Government" TargetMode="External"/><Relationship Id="rId10" Type="http://schemas.openxmlformats.org/officeDocument/2006/relationships/hyperlink" Target="https://en.wikipedia.org/wiki/en:Copyright_status_of_work_by_the_U.S._government" TargetMode="External"/><Relationship Id="rId4" Type="http://schemas.openxmlformats.org/officeDocument/2006/relationships/hyperlink" Target="https://en.wikipedia.org/wiki/fr:" TargetMode="External"/><Relationship Id="rId9" Type="http://schemas.openxmlformats.org/officeDocument/2006/relationships/hyperlink" Target="https://en.wikipedia.org/wiki/en:Public_domain" TargetMode="External"/><Relationship Id="rId14" Type="http://schemas.openxmlformats.org/officeDocument/2006/relationships/hyperlink" Target="https://en.wikipedia.org/wiki/en:United_States_Department_of_Health_and_Human_Servic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a:t>
            </a:r>
            <a:r>
              <a:rPr lang="en-US"/>
              <a:t>: “</a:t>
            </a:r>
            <a:r>
              <a:rPr lang="en-US" sz="1150" b="1" u="sng">
                <a:solidFill>
                  <a:srgbClr val="0B0080"/>
                </a:solidFill>
                <a:highlight>
                  <a:srgbClr val="FFFFFF"/>
                </a:highlight>
                <a:latin typeface="Arial"/>
                <a:ea typeface="Arial"/>
                <a:cs typeface="Arial"/>
                <a:sym typeface="Arial"/>
                <a:hlinkClick r:id="rId3"/>
              </a:rPr>
              <a:t>CRISPR</a:t>
            </a:r>
            <a:r>
              <a:rPr lang="en-US" sz="1150" u="sng">
                <a:solidFill>
                  <a:srgbClr val="0B0080"/>
                </a:solidFill>
                <a:highlight>
                  <a:srgbClr val="FFFFFF"/>
                </a:highlight>
                <a:latin typeface="Arial"/>
                <a:ea typeface="Arial"/>
                <a:cs typeface="Arial"/>
                <a:sym typeface="Arial"/>
                <a:hlinkClick r:id="rId3"/>
              </a:rPr>
              <a:t>-Cas9 Editing of the Genome (26453307604).jpg</a:t>
            </a:r>
            <a:r>
              <a:rPr lang="en-US"/>
              <a:t>”</a:t>
            </a:r>
            <a:endParaRPr/>
          </a:p>
          <a:p>
            <a:pPr marL="0" lvl="0" indent="0" algn="l" rtl="0">
              <a:lnSpc>
                <a:spcPct val="100000"/>
              </a:lnSpc>
              <a:spcBef>
                <a:spcPts val="0"/>
              </a:spcBef>
              <a:spcAft>
                <a:spcPts val="0"/>
              </a:spcAft>
              <a:buClr>
                <a:schemeClr val="dk1"/>
              </a:buClr>
              <a:buSzPts val="1400"/>
              <a:buFont typeface="Arial"/>
              <a:buNone/>
            </a:pPr>
            <a:r>
              <a:rPr lang="en-US" b="1"/>
              <a:t>Author</a:t>
            </a:r>
            <a:r>
              <a:rPr lang="en-US"/>
              <a:t>: </a:t>
            </a:r>
            <a:r>
              <a:rPr lang="en-US" b="1" i="1"/>
              <a:t>National Human Genome Research Institute (NHGRI) from Bethesda, MD, USA </a:t>
            </a:r>
            <a:endParaRPr/>
          </a:p>
          <a:p>
            <a:pPr marL="0" lvl="0" indent="0" algn="l" rtl="0">
              <a:lnSpc>
                <a:spcPct val="100000"/>
              </a:lnSpc>
              <a:spcBef>
                <a:spcPts val="0"/>
              </a:spcBef>
              <a:spcAft>
                <a:spcPts val="0"/>
              </a:spcAft>
              <a:buClr>
                <a:schemeClr val="dk1"/>
              </a:buClr>
              <a:buSzPts val="1400"/>
              <a:buFont typeface="Arial"/>
              <a:buNone/>
            </a:pPr>
            <a:r>
              <a:rPr lang="en-US" b="1"/>
              <a:t>Source:</a:t>
            </a:r>
            <a:r>
              <a:rPr lang="en-US" b="1" i="1"/>
              <a:t> </a:t>
            </a:r>
            <a:r>
              <a:rPr lang="en-US" b="1" i="1" u="sng">
                <a:solidFill>
                  <a:schemeClr val="hlink"/>
                </a:solidFill>
                <a:hlinkClick r:id="rId4"/>
              </a:rPr>
              <a:t>https://commons.wikimedia.org/w/index.php?curid=52360100</a:t>
            </a:r>
            <a:endParaRPr/>
          </a:p>
          <a:p>
            <a:pPr marL="0" lvl="0" indent="0" algn="l" rtl="0">
              <a:lnSpc>
                <a:spcPct val="100000"/>
              </a:lnSpc>
              <a:spcBef>
                <a:spcPts val="0"/>
              </a:spcBef>
              <a:spcAft>
                <a:spcPts val="0"/>
              </a:spcAft>
              <a:buClr>
                <a:schemeClr val="dk1"/>
              </a:buClr>
              <a:buSzPts val="1400"/>
              <a:buFont typeface="Arial"/>
              <a:buNone/>
            </a:pPr>
            <a:r>
              <a:rPr lang="en-US" b="1"/>
              <a:t>Clearance:</a:t>
            </a:r>
            <a:r>
              <a:rPr lang="en-US"/>
              <a:t> </a:t>
            </a:r>
            <a:r>
              <a:rPr lang="en-US" b="1" i="1"/>
              <a:t>By - CRISPR-Cas9 Editing of the Genome, CC BY 2.0,</a:t>
            </a:r>
            <a:endParaRPr/>
          </a:p>
          <a:p>
            <a:pPr marL="0" lvl="0" indent="0" algn="l" rtl="0">
              <a:lnSpc>
                <a:spcPct val="100000"/>
              </a:lnSpc>
              <a:spcBef>
                <a:spcPts val="0"/>
              </a:spcBef>
              <a:spcAft>
                <a:spcPts val="0"/>
              </a:spcAft>
              <a:buSzPts val="1400"/>
              <a:buNone/>
            </a:pPr>
            <a:endParaRPr b="1" i="1"/>
          </a:p>
        </p:txBody>
      </p:sp>
      <p:sp>
        <p:nvSpPr>
          <p:cNvPr id="109" name="Google Shape;1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Image Source</a:t>
            </a:r>
            <a:r>
              <a:rPr lang="en-US" sz="1200" b="0" i="0" u="none" strike="noStrike">
                <a:solidFill>
                  <a:schemeClr val="dk1"/>
                </a:solidFill>
                <a:latin typeface="Calibri"/>
                <a:ea typeface="Calibri"/>
                <a:cs typeface="Calibri"/>
                <a:sym typeface="Calibri"/>
              </a:rPr>
              <a:t>: Wikimedia commons </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Description</a:t>
            </a:r>
            <a:r>
              <a:rPr lang="en-US" sz="1200" b="0" i="0" u="none" strike="noStrike">
                <a:solidFill>
                  <a:schemeClr val="dk1"/>
                </a:solidFill>
                <a:latin typeface="Calibri"/>
                <a:ea typeface="Calibri"/>
                <a:cs typeface="Calibri"/>
                <a:sym typeface="Calibri"/>
              </a:rPr>
              <a:t>: Corticospinal tract demonstrating distinction between upper motor neuron and lower motor neuron.</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Author</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3"/>
              </a:rPr>
              <a:t>Rcchang16</a:t>
            </a:r>
            <a:r>
              <a:rPr lang="en-US" sz="1200" b="0" i="0" u="none" strike="noStrik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Source: </a:t>
            </a:r>
            <a:r>
              <a:rPr lang="en-US" sz="1200" b="0" i="0" u="none" strike="noStrike">
                <a:solidFill>
                  <a:schemeClr val="dk1"/>
                </a:solidFill>
                <a:latin typeface="Calibri"/>
                <a:ea typeface="Calibri"/>
                <a:cs typeface="Calibri"/>
                <a:sym typeface="Calibri"/>
              </a:rPr>
              <a:t>https://commons.wikimedia.org/wiki/File:UMN_vs_LMN.png </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Clearance:</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4"/>
              </a:rPr>
              <a:t>CC BY-SA 4.0</a:t>
            </a:r>
            <a:endParaRPr sz="1200" b="0" i="0" u="sng"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This file is licensed under the </a:t>
            </a:r>
            <a:r>
              <a:rPr lang="en-US" sz="1200" b="0" i="0" u="sng" strike="noStrike">
                <a:solidFill>
                  <a:schemeClr val="dk1"/>
                </a:solidFill>
                <a:latin typeface="Calibri"/>
                <a:ea typeface="Calibri"/>
                <a:cs typeface="Calibri"/>
                <a:sym typeface="Calibri"/>
                <a:hlinkClick r:id="rId5"/>
              </a:rPr>
              <a:t>Creative Commons</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6"/>
              </a:rPr>
              <a:t>Attribution-Share Alike 4.0 International</a:t>
            </a:r>
            <a:r>
              <a:rPr lang="en-US" sz="1200" b="0" i="0" u="none" strike="noStrike">
                <a:solidFill>
                  <a:schemeClr val="dk1"/>
                </a:solidFill>
                <a:latin typeface="Calibri"/>
                <a:ea typeface="Calibri"/>
                <a:cs typeface="Calibri"/>
                <a:sym typeface="Calibri"/>
              </a:rPr>
              <a:t> license.</a:t>
            </a:r>
            <a:endParaRPr/>
          </a:p>
          <a:p>
            <a:pPr marL="457200" lvl="1"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457200" lvl="1"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p:txBody>
      </p:sp>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Describe high-throughput (HT) sequencing technologies</a:t>
            </a:r>
            <a:endParaRPr/>
          </a:p>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Discuss the molecular mechanism of CRISPR/Cas9 </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i="1"/>
              <a:t>Image sources:</a:t>
            </a:r>
            <a:endParaRPr/>
          </a:p>
          <a:p>
            <a:pPr marL="0" marR="0" lvl="0" indent="0" algn="l" rtl="0">
              <a:lnSpc>
                <a:spcPct val="100000"/>
              </a:lnSpc>
              <a:spcBef>
                <a:spcPts val="0"/>
              </a:spcBef>
              <a:spcAft>
                <a:spcPts val="0"/>
              </a:spcAft>
              <a:buClr>
                <a:schemeClr val="dk1"/>
              </a:buClr>
              <a:buSzPts val="1200"/>
              <a:buFont typeface="Calibri"/>
              <a:buNone/>
            </a:pPr>
            <a:r>
              <a:rPr lang="en-US" b="1" i="1"/>
              <a:t>Left image:</a:t>
            </a:r>
            <a:endParaRPr b="1" i="1"/>
          </a:p>
          <a:p>
            <a:pPr marL="0" lvl="0" indent="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a:t>
            </a:r>
            <a:r>
              <a:rPr lang="en-US"/>
              <a:t>: “</a:t>
            </a:r>
            <a:r>
              <a:rPr lang="en-US" sz="1150" b="1" u="sng">
                <a:solidFill>
                  <a:srgbClr val="0B0080"/>
                </a:solidFill>
                <a:highlight>
                  <a:srgbClr val="FFFFFF"/>
                </a:highlight>
                <a:latin typeface="Arial"/>
                <a:ea typeface="Arial"/>
                <a:cs typeface="Arial"/>
                <a:sym typeface="Arial"/>
                <a:hlinkClick r:id="rId3"/>
              </a:rPr>
              <a:t>CRISPR</a:t>
            </a:r>
            <a:r>
              <a:rPr lang="en-US" sz="1150" u="sng">
                <a:solidFill>
                  <a:srgbClr val="0B0080"/>
                </a:solidFill>
                <a:highlight>
                  <a:srgbClr val="FFFFFF"/>
                </a:highlight>
                <a:latin typeface="Arial"/>
                <a:ea typeface="Arial"/>
                <a:cs typeface="Arial"/>
                <a:sym typeface="Arial"/>
                <a:hlinkClick r:id="rId3"/>
              </a:rPr>
              <a:t>-Cas9 Editing of the Genome (26453307604).jpg</a:t>
            </a:r>
            <a:r>
              <a:rPr lang="en-US"/>
              <a:t>”</a:t>
            </a:r>
            <a:endParaRPr/>
          </a:p>
          <a:p>
            <a:pPr marL="0" lvl="0" indent="0" algn="l" rtl="0">
              <a:lnSpc>
                <a:spcPct val="100000"/>
              </a:lnSpc>
              <a:spcBef>
                <a:spcPts val="0"/>
              </a:spcBef>
              <a:spcAft>
                <a:spcPts val="0"/>
              </a:spcAft>
              <a:buClr>
                <a:schemeClr val="dk1"/>
              </a:buClr>
              <a:buSzPts val="1400"/>
              <a:buFont typeface="Arial"/>
              <a:buNone/>
            </a:pPr>
            <a:r>
              <a:rPr lang="en-US" b="1"/>
              <a:t>Author</a:t>
            </a:r>
            <a:r>
              <a:rPr lang="en-US"/>
              <a:t>: </a:t>
            </a:r>
            <a:r>
              <a:rPr lang="en-US" b="1" i="1"/>
              <a:t>National Human Genome Research Institute (NHGRI) from Bethesda, MD, USA </a:t>
            </a:r>
            <a:endParaRPr/>
          </a:p>
          <a:p>
            <a:pPr marL="0" lvl="0" indent="0" algn="l" rtl="0">
              <a:lnSpc>
                <a:spcPct val="100000"/>
              </a:lnSpc>
              <a:spcBef>
                <a:spcPts val="0"/>
              </a:spcBef>
              <a:spcAft>
                <a:spcPts val="0"/>
              </a:spcAft>
              <a:buClr>
                <a:schemeClr val="dk1"/>
              </a:buClr>
              <a:buSzPts val="1400"/>
              <a:buFont typeface="Arial"/>
              <a:buNone/>
            </a:pPr>
            <a:r>
              <a:rPr lang="en-US" b="1"/>
              <a:t>Source:</a:t>
            </a:r>
            <a:r>
              <a:rPr lang="en-US" b="1" i="1"/>
              <a:t> </a:t>
            </a:r>
            <a:r>
              <a:rPr lang="en-US" b="1" i="1" u="sng">
                <a:solidFill>
                  <a:schemeClr val="hlink"/>
                </a:solidFill>
                <a:hlinkClick r:id="rId4"/>
              </a:rPr>
              <a:t>https://commons.wikimedia.org/w/index.php?curid=52360100</a:t>
            </a:r>
            <a:endParaRPr/>
          </a:p>
          <a:p>
            <a:pPr marL="0" lvl="0" indent="0" algn="l" rtl="0">
              <a:lnSpc>
                <a:spcPct val="100000"/>
              </a:lnSpc>
              <a:spcBef>
                <a:spcPts val="0"/>
              </a:spcBef>
              <a:spcAft>
                <a:spcPts val="0"/>
              </a:spcAft>
              <a:buClr>
                <a:schemeClr val="dk1"/>
              </a:buClr>
              <a:buSzPts val="1400"/>
              <a:buFont typeface="Arial"/>
              <a:buNone/>
            </a:pPr>
            <a:r>
              <a:rPr lang="en-US" b="1"/>
              <a:t>Clearance:</a:t>
            </a:r>
            <a:r>
              <a:rPr lang="en-US"/>
              <a:t> </a:t>
            </a:r>
            <a:r>
              <a:rPr lang="en-US" b="1" i="1"/>
              <a:t>By - CRISPR-Cas9 Editing of the Genome, CC BY 2.0</a:t>
            </a:r>
            <a:endParaRPr/>
          </a:p>
          <a:p>
            <a:pPr marL="0" lvl="0" indent="0" algn="l" rtl="0">
              <a:lnSpc>
                <a:spcPct val="100000"/>
              </a:lnSpc>
              <a:spcBef>
                <a:spcPts val="0"/>
              </a:spcBef>
              <a:spcAft>
                <a:spcPts val="0"/>
              </a:spcAft>
              <a:buClr>
                <a:schemeClr val="dk1"/>
              </a:buClr>
              <a:buSzPts val="1400"/>
              <a:buFont typeface="Arial"/>
              <a:buNone/>
            </a:pPr>
            <a:endParaRPr b="1" i="1"/>
          </a:p>
          <a:p>
            <a:pPr marL="0" lvl="0" indent="0" algn="l" rtl="0">
              <a:lnSpc>
                <a:spcPct val="100000"/>
              </a:lnSpc>
              <a:spcBef>
                <a:spcPts val="0"/>
              </a:spcBef>
              <a:spcAft>
                <a:spcPts val="0"/>
              </a:spcAft>
              <a:buClr>
                <a:schemeClr val="dk1"/>
              </a:buClr>
              <a:buSzPts val="1400"/>
              <a:buFont typeface="Arial"/>
              <a:buNone/>
            </a:pPr>
            <a:r>
              <a:rPr lang="en-US" b="1" i="1"/>
              <a:t>Right image:</a:t>
            </a:r>
            <a:endParaRPr/>
          </a:p>
          <a:p>
            <a:pPr marL="0" lvl="0" indent="0" algn="l" rtl="0">
              <a:lnSpc>
                <a:spcPct val="100000"/>
              </a:lnSpc>
              <a:spcBef>
                <a:spcPts val="0"/>
              </a:spcBef>
              <a:spcAft>
                <a:spcPts val="0"/>
              </a:spcAft>
              <a:buClr>
                <a:schemeClr val="dk1"/>
              </a:buClr>
              <a:buSzPts val="1400"/>
              <a:buFont typeface="Arial"/>
              <a:buNone/>
            </a:pPr>
            <a:r>
              <a:rPr lang="en-US" b="1"/>
              <a:t>Image Source: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 “DNA Nanoball Sequencing Flow Cell.jpg”</a:t>
            </a:r>
            <a:endParaRPr/>
          </a:p>
          <a:p>
            <a:pPr marL="0" lvl="0" indent="0" algn="l" rtl="0">
              <a:lnSpc>
                <a:spcPct val="100000"/>
              </a:lnSpc>
              <a:spcBef>
                <a:spcPts val="0"/>
              </a:spcBef>
              <a:spcAft>
                <a:spcPts val="0"/>
              </a:spcAft>
              <a:buClr>
                <a:schemeClr val="dk1"/>
              </a:buClr>
              <a:buSzPts val="1400"/>
              <a:buFont typeface="Arial"/>
              <a:buNone/>
            </a:pPr>
            <a:r>
              <a:rPr lang="en-US" b="1"/>
              <a:t>Author: </a:t>
            </a:r>
            <a:r>
              <a:rPr lang="en-US" b="1" i="1"/>
              <a:t>Suspencewl [CC0]</a:t>
            </a:r>
            <a:endParaRPr/>
          </a:p>
          <a:p>
            <a:pPr marL="0" lvl="0" indent="0" algn="l" rtl="0">
              <a:lnSpc>
                <a:spcPct val="100000"/>
              </a:lnSpc>
              <a:spcBef>
                <a:spcPts val="0"/>
              </a:spcBef>
              <a:spcAft>
                <a:spcPts val="0"/>
              </a:spcAft>
              <a:buClr>
                <a:schemeClr val="dk1"/>
              </a:buClr>
              <a:buSzPts val="1400"/>
              <a:buFont typeface="Arial"/>
              <a:buNone/>
            </a:pPr>
            <a:r>
              <a:rPr lang="en-US" b="1"/>
              <a:t>Source:https://commons.wikimedia.org/wiki/File:DNA_Nanoball_sequencing_flow_cell.jpg</a:t>
            </a:r>
            <a:endParaRPr b="1"/>
          </a:p>
          <a:p>
            <a:pPr marL="0" lvl="0" indent="0" algn="l" rtl="0">
              <a:lnSpc>
                <a:spcPct val="100000"/>
              </a:lnSpc>
              <a:spcBef>
                <a:spcPts val="0"/>
              </a:spcBef>
              <a:spcAft>
                <a:spcPts val="0"/>
              </a:spcAft>
              <a:buClr>
                <a:schemeClr val="dk1"/>
              </a:buClr>
              <a:buSzPts val="1400"/>
              <a:buFont typeface="Arial"/>
              <a:buNone/>
            </a:pPr>
            <a:r>
              <a:rPr lang="en-US" b="1"/>
              <a:t>Clearance: </a:t>
            </a:r>
            <a:r>
              <a:rPr lang="en-US" b="1" i="1"/>
              <a:t>Suspencewl [CC0]</a:t>
            </a:r>
            <a:endParaRPr/>
          </a:p>
          <a:p>
            <a:pPr marL="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1" i="1"/>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p:txBody>
      </p:sp>
      <p:sp>
        <p:nvSpPr>
          <p:cNvPr id="217" name="Google Shape;2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Which of the following is best classified as a high-throughput technique?</a:t>
            </a:r>
            <a:endParaRPr dirty="0"/>
          </a:p>
          <a:p>
            <a:pPr marL="0" lvl="0" indent="0" algn="l" rtl="0">
              <a:lnSpc>
                <a:spcPct val="100000"/>
              </a:lnSpc>
              <a:spcBef>
                <a:spcPts val="0"/>
              </a:spcBef>
              <a:spcAft>
                <a:spcPts val="0"/>
              </a:spcAft>
              <a:buClr>
                <a:schemeClr val="dk1"/>
              </a:buClr>
              <a:buSzPts val="1200"/>
              <a:buFont typeface="Calibri"/>
              <a:buNone/>
            </a:pPr>
            <a:r>
              <a:rPr lang="en-US" dirty="0"/>
              <a:t>https://www.polleverywhere.com/multiple_choice_polls/bWO4tuAZ8NQvG4r6pkMSC</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Describe high-throughput (HT) sequencing technologies</a:t>
            </a:r>
            <a:endParaRPr dirty="0"/>
          </a:p>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Sanger and NGS technology</a:t>
            </a:r>
            <a:endParaRPr dirty="0"/>
          </a:p>
          <a:p>
            <a:pPr marL="0" lvl="0" indent="0" algn="l" rtl="0">
              <a:lnSpc>
                <a:spcPct val="100000"/>
              </a:lnSpc>
              <a:spcBef>
                <a:spcPts val="0"/>
              </a:spcBef>
              <a:spcAft>
                <a:spcPts val="0"/>
              </a:spcAft>
              <a:buClr>
                <a:schemeClr val="dk1"/>
              </a:buClr>
              <a:buSzPts val="1200"/>
              <a:buFont typeface="Calibri"/>
              <a:buNone/>
            </a:pPr>
            <a:endParaRPr b="1" i="1" dirty="0"/>
          </a:p>
          <a:p>
            <a:pPr marL="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90000"/>
              </a:lnSpc>
              <a:spcBef>
                <a:spcPts val="1000"/>
              </a:spcBef>
              <a:spcAft>
                <a:spcPts val="0"/>
              </a:spcAft>
              <a:buClr>
                <a:srgbClr val="C00000"/>
              </a:buClr>
              <a:buSzPts val="2800"/>
              <a:buFont typeface="Arial"/>
              <a:buNone/>
            </a:pPr>
            <a:r>
              <a:rPr lang="en-US" sz="2800" b="0" i="0" u="none" strike="noStrike" cap="none" dirty="0">
                <a:solidFill>
                  <a:srgbClr val="000000"/>
                </a:solidFill>
                <a:latin typeface="Arial"/>
                <a:ea typeface="Arial"/>
                <a:cs typeface="Arial"/>
                <a:sym typeface="Arial"/>
              </a:rPr>
              <a:t>With each NGS run, </a:t>
            </a:r>
            <a:r>
              <a:rPr lang="en-US" sz="2800" b="1" i="0" u="none" strike="noStrike" cap="none" dirty="0">
                <a:solidFill>
                  <a:srgbClr val="0000FF"/>
                </a:solidFill>
                <a:latin typeface="Arial Black"/>
                <a:ea typeface="Arial Black"/>
                <a:cs typeface="Arial Black"/>
                <a:sym typeface="Arial Black"/>
              </a:rPr>
              <a:t>massive</a:t>
            </a:r>
            <a:r>
              <a:rPr lang="en-US" sz="2800" b="0" i="0" u="none" strike="noStrike" cap="none" dirty="0">
                <a:solidFill>
                  <a:srgbClr val="0000FF"/>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amounts of data are generated:</a:t>
            </a:r>
            <a:endParaRPr dirty="0"/>
          </a:p>
          <a:p>
            <a:pPr marL="908050" marR="0" lvl="0" indent="-336550" algn="l" rtl="0">
              <a:lnSpc>
                <a:spcPct val="90000"/>
              </a:lnSpc>
              <a:spcBef>
                <a:spcPts val="10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up to </a:t>
            </a:r>
            <a:r>
              <a:rPr lang="en-US" sz="2400" b="1" i="0" u="none" strike="noStrike" cap="none" dirty="0">
                <a:solidFill>
                  <a:srgbClr val="000000"/>
                </a:solidFill>
                <a:latin typeface="Arial"/>
                <a:ea typeface="Arial"/>
                <a:cs typeface="Arial"/>
                <a:sym typeface="Arial"/>
              </a:rPr>
              <a:t>billions</a:t>
            </a:r>
            <a:r>
              <a:rPr lang="en-US" sz="2400" b="0" i="0" u="none" strike="noStrike" cap="none" dirty="0">
                <a:solidFill>
                  <a:srgbClr val="000000"/>
                </a:solidFill>
                <a:latin typeface="Arial"/>
                <a:ea typeface="Arial"/>
                <a:cs typeface="Arial"/>
                <a:sym typeface="Arial"/>
              </a:rPr>
              <a:t> of sequences per lane            </a:t>
            </a:r>
            <a:endParaRPr dirty="0"/>
          </a:p>
          <a:p>
            <a:pPr marL="908050" marR="0" lvl="1" indent="-336550" algn="l" rtl="0">
              <a:lnSpc>
                <a:spcPct val="90000"/>
              </a:lnSpc>
              <a:spcBef>
                <a:spcPts val="5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depends on number of cycles per run, platform, and machine model/reagents.</a:t>
            </a:r>
            <a:endParaRPr dirty="0"/>
          </a:p>
          <a:p>
            <a:pPr marL="0" lvl="0" indent="0" algn="l" rtl="0">
              <a:lnSpc>
                <a:spcPct val="100000"/>
              </a:lnSpc>
              <a:spcBef>
                <a:spcPts val="0"/>
              </a:spcBef>
              <a:spcAft>
                <a:spcPts val="0"/>
              </a:spcAft>
              <a:buClr>
                <a:schemeClr val="dk1"/>
              </a:buClr>
              <a:buSzPts val="1200"/>
              <a:buFont typeface="Calibri"/>
              <a:buNone/>
            </a:pPr>
            <a:endParaRPr b="1" i="1" dirty="0"/>
          </a:p>
        </p:txBody>
      </p:sp>
      <p:sp>
        <p:nvSpPr>
          <p:cNvPr id="228" name="Google Shape;2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Calibri"/>
              <a:buNone/>
            </a:pPr>
            <a:r>
              <a:rPr lang="en-US" sz="1200" b="1" i="1" u="none" strike="noStrike" dirty="0">
                <a:solidFill>
                  <a:schemeClr val="lt1"/>
                </a:solidFill>
                <a:latin typeface="Calibri"/>
                <a:ea typeface="Calibri"/>
                <a:cs typeface="Calibri"/>
                <a:sym typeface="Calibri"/>
              </a:rPr>
              <a:t>LO: Describe high-throughput (HT) sequencing technologies</a:t>
            </a:r>
            <a:endParaRPr dirty="0"/>
          </a:p>
          <a:p>
            <a:pPr marL="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lt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b="1" dirty="0"/>
              <a:t>Image Source: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 “DNA Nanoball Sequencing Flow Cell.jpg”</a:t>
            </a:r>
            <a:endParaRPr dirty="0"/>
          </a:p>
          <a:p>
            <a:pPr marL="0" lvl="0" indent="0" algn="l" rtl="0">
              <a:lnSpc>
                <a:spcPct val="100000"/>
              </a:lnSpc>
              <a:spcBef>
                <a:spcPts val="0"/>
              </a:spcBef>
              <a:spcAft>
                <a:spcPts val="0"/>
              </a:spcAft>
              <a:buClr>
                <a:schemeClr val="dk1"/>
              </a:buClr>
              <a:buSzPts val="1400"/>
              <a:buFont typeface="Arial"/>
              <a:buNone/>
            </a:pPr>
            <a:r>
              <a:rPr lang="en-US" b="1" dirty="0"/>
              <a:t>Author: </a:t>
            </a:r>
            <a:r>
              <a:rPr lang="en-US" b="1" i="1" dirty="0" err="1"/>
              <a:t>Suspencewl</a:t>
            </a:r>
            <a:r>
              <a:rPr lang="en-US" b="1" i="1" dirty="0"/>
              <a:t> [CC0]</a:t>
            </a:r>
            <a:endParaRPr dirty="0"/>
          </a:p>
          <a:p>
            <a:pPr marL="0" lvl="0" indent="0" algn="l" rtl="0">
              <a:lnSpc>
                <a:spcPct val="100000"/>
              </a:lnSpc>
              <a:spcBef>
                <a:spcPts val="0"/>
              </a:spcBef>
              <a:spcAft>
                <a:spcPts val="0"/>
              </a:spcAft>
              <a:buClr>
                <a:schemeClr val="dk1"/>
              </a:buClr>
              <a:buSzPts val="1400"/>
              <a:buFont typeface="Arial"/>
              <a:buNone/>
            </a:pPr>
            <a:r>
              <a:rPr lang="en-US" b="1" dirty="0" err="1"/>
              <a:t>Source:https</a:t>
            </a:r>
            <a:r>
              <a:rPr lang="en-US" b="1" dirty="0"/>
              <a:t>://commons.wikimedia.org/wiki/</a:t>
            </a:r>
            <a:r>
              <a:rPr lang="en-US" b="1" dirty="0" err="1"/>
              <a:t>File:DNA_Nanoball_sequencing_flow_cell.jpg</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 </a:t>
            </a:r>
            <a:r>
              <a:rPr lang="en-US" b="1" i="1" dirty="0" err="1"/>
              <a:t>Suspencewl</a:t>
            </a:r>
            <a:r>
              <a:rPr lang="en-US" b="1" i="1" dirty="0"/>
              <a:t> [CC0]</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Applications of Next gen sequencing</a:t>
            </a:r>
            <a:endParaRPr dirty="0"/>
          </a:p>
          <a:p>
            <a:pPr marL="0" lvl="0" indent="0" algn="l" rtl="0">
              <a:lnSpc>
                <a:spcPct val="100000"/>
              </a:lnSpc>
              <a:spcBef>
                <a:spcPts val="0"/>
              </a:spcBef>
              <a:spcAft>
                <a:spcPts val="0"/>
              </a:spcAft>
              <a:buClr>
                <a:schemeClr val="dk1"/>
              </a:buClr>
              <a:buSzPts val="1200"/>
              <a:buFont typeface="Calibri"/>
              <a:buNone/>
            </a:pPr>
            <a:endParaRPr dirty="0"/>
          </a:p>
          <a:p>
            <a:pPr marL="228600" marR="0" lvl="0" indent="-228600" algn="l" rtl="0">
              <a:lnSpc>
                <a:spcPct val="100000"/>
              </a:lnSpc>
              <a:spcBef>
                <a:spcPts val="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Genome sequencing  </a:t>
            </a:r>
            <a:r>
              <a:rPr lang="en-US" sz="1200" b="0" i="0" u="none" strike="noStrike" cap="none" dirty="0">
                <a:solidFill>
                  <a:srgbClr val="000000"/>
                </a:solidFill>
                <a:latin typeface="Arial"/>
                <a:ea typeface="Arial"/>
                <a:cs typeface="Arial"/>
                <a:sym typeface="Arial"/>
              </a:rPr>
              <a:t>– </a:t>
            </a:r>
            <a:r>
              <a:rPr lang="en-US" sz="1200" b="1" i="0" u="none" strike="noStrike" cap="none" dirty="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to characterize an entire genome of any size/complexity; can be re-sequencing or </a:t>
            </a:r>
            <a:r>
              <a:rPr lang="en-US" sz="1200" b="0" i="1" u="none" strike="noStrike" cap="none" dirty="0">
                <a:solidFill>
                  <a:srgbClr val="000000"/>
                </a:solidFill>
                <a:latin typeface="Arial"/>
                <a:ea typeface="Arial"/>
                <a:cs typeface="Arial"/>
                <a:sym typeface="Arial"/>
              </a:rPr>
              <a:t>de novo </a:t>
            </a:r>
            <a:r>
              <a:rPr lang="en-US" sz="1200" b="0" i="0" u="none" strike="noStrike" cap="none" dirty="0">
                <a:solidFill>
                  <a:srgbClr val="000000"/>
                </a:solidFill>
                <a:latin typeface="Arial"/>
                <a:ea typeface="Arial"/>
                <a:cs typeface="Arial"/>
                <a:sym typeface="Arial"/>
              </a:rPr>
              <a:t>sequencing. </a:t>
            </a:r>
            <a:endParaRPr sz="1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Metagenomics </a:t>
            </a:r>
            <a:r>
              <a:rPr lang="en-US" sz="1200" b="0" i="0" u="none" strike="noStrike" cap="none" dirty="0">
                <a:solidFill>
                  <a:srgbClr val="000000"/>
                </a:solidFill>
                <a:latin typeface="Arial"/>
                <a:ea typeface="Arial"/>
                <a:cs typeface="Arial"/>
                <a:sym typeface="Arial"/>
              </a:rPr>
              <a:t>– to identify organisms within a complex population.</a:t>
            </a:r>
            <a:endParaRPr sz="100" b="1" i="0" u="none" strike="noStrike" cap="none" dirty="0">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Exome sequencing </a:t>
            </a:r>
            <a:r>
              <a:rPr lang="en-US" sz="1200" b="0" i="0" u="none" strike="noStrike" cap="none" dirty="0">
                <a:solidFill>
                  <a:srgbClr val="000000"/>
                </a:solidFill>
                <a:latin typeface="Arial"/>
                <a:ea typeface="Arial"/>
                <a:cs typeface="Arial"/>
                <a:sym typeface="Arial"/>
              </a:rPr>
              <a:t>– to sequence part of a genome through enrichment strategies to target coding regions</a:t>
            </a:r>
            <a:r>
              <a:rPr lang="en-US" sz="1200" b="0" i="0" u="none" strike="noStrike" cap="none" dirty="0">
                <a:solidFill>
                  <a:srgbClr val="FF0000"/>
                </a:solidFill>
                <a:latin typeface="Arial"/>
                <a:ea typeface="Arial"/>
                <a:cs typeface="Arial"/>
                <a:sym typeface="Arial"/>
              </a:rPr>
              <a:t>.</a:t>
            </a:r>
            <a:endParaRPr dirty="0"/>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Transcriptome sequencing </a:t>
            </a:r>
            <a:r>
              <a:rPr lang="en-US" sz="1200" b="0" i="0" u="none" strike="noStrike" cap="none" dirty="0">
                <a:solidFill>
                  <a:srgbClr val="000000"/>
                </a:solidFill>
                <a:latin typeface="Arial"/>
                <a:ea typeface="Arial"/>
                <a:cs typeface="Arial"/>
                <a:sym typeface="Arial"/>
              </a:rPr>
              <a:t>or</a:t>
            </a:r>
            <a:r>
              <a:rPr lang="en-US" sz="1200" b="1" i="0" u="none" strike="noStrike" cap="none" dirty="0">
                <a:solidFill>
                  <a:srgbClr val="000000"/>
                </a:solidFill>
                <a:latin typeface="Arial"/>
                <a:ea typeface="Arial"/>
                <a:cs typeface="Arial"/>
                <a:sym typeface="Arial"/>
              </a:rPr>
              <a:t> RNA-</a:t>
            </a:r>
            <a:r>
              <a:rPr lang="en-US" sz="1200" b="1" i="0" u="none" strike="noStrike" cap="none" dirty="0" err="1">
                <a:solidFill>
                  <a:srgbClr val="000000"/>
                </a:solidFill>
                <a:latin typeface="Arial"/>
                <a:ea typeface="Arial"/>
                <a:cs typeface="Arial"/>
                <a:sym typeface="Arial"/>
              </a:rPr>
              <a:t>Seq</a:t>
            </a:r>
            <a:r>
              <a:rPr lang="en-US" sz="1200" b="1" i="0" u="none" strike="noStrike" cap="none" dirty="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 to identify and </a:t>
            </a:r>
            <a:r>
              <a:rPr lang="en-US" sz="1200" b="1" i="0" u="none" strike="noStrike" cap="none" dirty="0">
                <a:solidFill>
                  <a:srgbClr val="000000"/>
                </a:solidFill>
                <a:latin typeface="Arial"/>
                <a:ea typeface="Arial"/>
                <a:cs typeface="Arial"/>
                <a:sym typeface="Arial"/>
              </a:rPr>
              <a:t>quantify</a:t>
            </a:r>
            <a:r>
              <a:rPr lang="en-US" sz="1200" b="0" i="0" u="none" strike="noStrike" cap="none" dirty="0">
                <a:solidFill>
                  <a:srgbClr val="000000"/>
                </a:solidFill>
                <a:latin typeface="Arial"/>
                <a:ea typeface="Arial"/>
                <a:cs typeface="Arial"/>
                <a:sym typeface="Arial"/>
              </a:rPr>
              <a:t> RNA, including differential gene expression, identification of alternative splicing, and gene discovery.</a:t>
            </a:r>
            <a:endParaRPr sz="1200" b="1" i="0" u="none" strike="noStrike" cap="none" dirty="0">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Methylation analysis </a:t>
            </a:r>
            <a:r>
              <a:rPr lang="en-US" sz="1200" b="0" i="0" u="none" strike="noStrike" cap="none" dirty="0">
                <a:solidFill>
                  <a:srgbClr val="000000"/>
                </a:solidFill>
                <a:latin typeface="Arial"/>
                <a:ea typeface="Arial"/>
                <a:cs typeface="Arial"/>
                <a:sym typeface="Arial"/>
              </a:rPr>
              <a:t>– to identify </a:t>
            </a:r>
            <a:r>
              <a:rPr lang="en-US" sz="1200" b="1" i="0" u="none" strike="noStrike" cap="none" dirty="0">
                <a:solidFill>
                  <a:srgbClr val="000000"/>
                </a:solidFill>
                <a:latin typeface="Arial"/>
                <a:ea typeface="Arial"/>
                <a:cs typeface="Arial"/>
                <a:sym typeface="Arial"/>
              </a:rPr>
              <a:t>methylated</a:t>
            </a:r>
            <a:r>
              <a:rPr lang="en-US" sz="1200" b="0" i="0" u="none" strike="noStrike" cap="none" dirty="0">
                <a:solidFill>
                  <a:srgbClr val="000000"/>
                </a:solidFill>
                <a:latin typeface="Arial"/>
                <a:ea typeface="Arial"/>
                <a:cs typeface="Arial"/>
                <a:sym typeface="Arial"/>
              </a:rPr>
              <a:t> nucleotides.</a:t>
            </a:r>
            <a:endParaRPr sz="1200" b="1" i="0" u="none" strike="noStrike" cap="none" dirty="0">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Chromosomal structure analysis</a:t>
            </a:r>
            <a:endParaRPr dirty="0"/>
          </a:p>
          <a:p>
            <a:pPr marL="0" lvl="0" indent="0" algn="l" rtl="0">
              <a:lnSpc>
                <a:spcPct val="100000"/>
              </a:lnSpc>
              <a:spcBef>
                <a:spcPts val="1200"/>
              </a:spcBef>
              <a:spcAft>
                <a:spcPts val="0"/>
              </a:spcAft>
              <a:buClr>
                <a:schemeClr val="dk1"/>
              </a:buClr>
              <a:buSzPts val="1200"/>
              <a:buFont typeface="Calibri"/>
              <a:buNone/>
            </a:pPr>
            <a:endParaRPr dirty="0"/>
          </a:p>
        </p:txBody>
      </p:sp>
      <p:sp>
        <p:nvSpPr>
          <p:cNvPr id="236" name="Google Shape;23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4" name="Google Shape;2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Describe sequencing by synthesis -</a:t>
            </a:r>
            <a:r>
              <a:rPr lang="en-US" b="1" u="sng" dirty="0">
                <a:latin typeface="Arial"/>
                <a:ea typeface="Arial"/>
                <a:cs typeface="Arial"/>
                <a:sym typeface="Arial"/>
              </a:rPr>
              <a:t>[Click on pyrosequencing video]</a:t>
            </a:r>
            <a:r>
              <a:rPr lang="en-US" b="0" u="none" dirty="0">
                <a:latin typeface="Arial"/>
                <a:ea typeface="Arial"/>
                <a:cs typeface="Arial"/>
                <a:sym typeface="Arial"/>
              </a:rPr>
              <a:t> </a:t>
            </a:r>
            <a:r>
              <a:rPr lang="en-US" b="1" u="none" dirty="0">
                <a:solidFill>
                  <a:srgbClr val="FF0000"/>
                </a:solidFill>
                <a:latin typeface="Arial"/>
                <a:ea typeface="Arial"/>
                <a:cs typeface="Arial"/>
                <a:sym typeface="Arial"/>
              </a:rPr>
              <a:t>2 minutes</a:t>
            </a:r>
            <a:endParaRPr dirty="0"/>
          </a:p>
          <a:p>
            <a:pPr marL="171441" lvl="0" indent="-95241" algn="l" rtl="0">
              <a:lnSpc>
                <a:spcPct val="100000"/>
              </a:lnSpc>
              <a:spcBef>
                <a:spcPts val="0"/>
              </a:spcBef>
              <a:spcAft>
                <a:spcPts val="0"/>
              </a:spcAft>
              <a:buClr>
                <a:schemeClr val="dk1"/>
              </a:buClr>
              <a:buSzPts val="1200"/>
              <a:buFont typeface="Arial"/>
              <a:buNone/>
            </a:pPr>
            <a:endParaRPr b="1" u="none" dirty="0">
              <a:solidFill>
                <a:srgbClr val="FF0000"/>
              </a:solidFill>
              <a:latin typeface="Arial"/>
              <a:ea typeface="Arial"/>
              <a:cs typeface="Arial"/>
              <a:sym typeface="Arial"/>
            </a:endParaRPr>
          </a:p>
          <a:p>
            <a:pPr marL="0" lvl="0" indent="-76200" algn="l" rtl="0">
              <a:lnSpc>
                <a:spcPct val="100000"/>
              </a:lnSpc>
              <a:spcBef>
                <a:spcPts val="0"/>
              </a:spcBef>
              <a:spcAft>
                <a:spcPts val="0"/>
              </a:spcAft>
              <a:buClr>
                <a:srgbClr val="C00000"/>
              </a:buClr>
              <a:buSzPts val="1200"/>
              <a:buFont typeface="Arial"/>
              <a:buChar char="•"/>
            </a:pPr>
            <a:r>
              <a:rPr lang="en-US" sz="1200" dirty="0">
                <a:solidFill>
                  <a:srgbClr val="000000"/>
                </a:solidFill>
              </a:rPr>
              <a:t>is expensive but getting cheaper.</a:t>
            </a:r>
            <a:endParaRPr dirty="0"/>
          </a:p>
          <a:p>
            <a:pPr marL="0" lvl="0" indent="0" algn="l" rtl="0">
              <a:lnSpc>
                <a:spcPct val="100000"/>
              </a:lnSpc>
              <a:spcBef>
                <a:spcPts val="0"/>
              </a:spcBef>
              <a:spcAft>
                <a:spcPts val="0"/>
              </a:spcAft>
              <a:buClr>
                <a:srgbClr val="C00000"/>
              </a:buClr>
              <a:buSzPts val="1200"/>
              <a:buFont typeface="Arial"/>
              <a:buNone/>
            </a:pPr>
            <a:endParaRPr sz="1200" dirty="0">
              <a:solidFill>
                <a:srgbClr val="000000"/>
              </a:solidFill>
            </a:endParaRPr>
          </a:p>
          <a:p>
            <a:pPr marL="0" lvl="0" indent="-76200" algn="l" rtl="0">
              <a:lnSpc>
                <a:spcPct val="100000"/>
              </a:lnSpc>
              <a:spcBef>
                <a:spcPts val="0"/>
              </a:spcBef>
              <a:spcAft>
                <a:spcPts val="0"/>
              </a:spcAft>
              <a:buClr>
                <a:srgbClr val="C00000"/>
              </a:buClr>
              <a:buSzPts val="1200"/>
              <a:buFont typeface="Arial"/>
              <a:buChar char="•"/>
            </a:pPr>
            <a:r>
              <a:rPr lang="en-US" sz="1200" dirty="0">
                <a:solidFill>
                  <a:srgbClr val="000000"/>
                </a:solidFill>
              </a:rPr>
              <a:t>is commonly used for sequencing </a:t>
            </a:r>
            <a:r>
              <a:rPr lang="en-US" sz="1200" b="1" i="1" dirty="0">
                <a:solidFill>
                  <a:srgbClr val="000000"/>
                </a:solidFill>
              </a:rPr>
              <a:t>genomes</a:t>
            </a:r>
            <a:r>
              <a:rPr lang="en-US" sz="1200" dirty="0">
                <a:solidFill>
                  <a:srgbClr val="000000"/>
                </a:solidFill>
              </a:rPr>
              <a:t> and </a:t>
            </a:r>
            <a:r>
              <a:rPr lang="en-US" sz="1200" b="1" i="1" dirty="0">
                <a:solidFill>
                  <a:srgbClr val="000000"/>
                </a:solidFill>
              </a:rPr>
              <a:t>transcriptomes</a:t>
            </a:r>
            <a:r>
              <a:rPr lang="en-US" sz="1200" dirty="0">
                <a:solidFill>
                  <a:srgbClr val="000000"/>
                </a:solidFill>
              </a:rPr>
              <a:t> but typically not used to sequence small plasmids.</a:t>
            </a:r>
            <a:endParaRPr dirty="0"/>
          </a:p>
          <a:p>
            <a:pPr marL="0" lvl="0" indent="0" algn="l" rtl="0">
              <a:lnSpc>
                <a:spcPct val="100000"/>
              </a:lnSpc>
              <a:spcBef>
                <a:spcPts val="0"/>
              </a:spcBef>
              <a:spcAft>
                <a:spcPts val="0"/>
              </a:spcAft>
              <a:buClr>
                <a:srgbClr val="C00000"/>
              </a:buClr>
              <a:buSzPts val="1200"/>
              <a:buFont typeface="Arial"/>
              <a:buNone/>
            </a:pPr>
            <a:endParaRPr sz="1200" dirty="0">
              <a:solidFill>
                <a:srgbClr val="000000"/>
              </a:solidFill>
            </a:endParaRPr>
          </a:p>
          <a:p>
            <a:pPr marL="0" lvl="0" indent="-76200" algn="l" rtl="0">
              <a:lnSpc>
                <a:spcPct val="100000"/>
              </a:lnSpc>
              <a:spcBef>
                <a:spcPts val="0"/>
              </a:spcBef>
              <a:spcAft>
                <a:spcPts val="0"/>
              </a:spcAft>
              <a:buClr>
                <a:srgbClr val="C00000"/>
              </a:buClr>
              <a:buSzPts val="1200"/>
              <a:buFont typeface="Arial"/>
              <a:buChar char="•"/>
            </a:pPr>
            <a:r>
              <a:rPr lang="en-US" sz="1200" dirty="0">
                <a:solidFill>
                  <a:srgbClr val="000000"/>
                </a:solidFill>
              </a:rPr>
              <a:t>requires a </a:t>
            </a:r>
            <a:r>
              <a:rPr lang="en-US" sz="1200" b="1" i="1" dirty="0">
                <a:solidFill>
                  <a:srgbClr val="000000"/>
                </a:solidFill>
              </a:rPr>
              <a:t>library</a:t>
            </a:r>
            <a:r>
              <a:rPr lang="en-US" sz="1200" dirty="0">
                <a:solidFill>
                  <a:srgbClr val="000000"/>
                </a:solidFill>
              </a:rPr>
              <a:t> of DNA fragments but each platform will vary in terms of how sequencing is performed.</a:t>
            </a:r>
            <a:endParaRPr dirty="0"/>
          </a:p>
          <a:p>
            <a:pPr marL="171441" lvl="0" indent="-95241" algn="l" rtl="0">
              <a:lnSpc>
                <a:spcPct val="100000"/>
              </a:lnSpc>
              <a:spcBef>
                <a:spcPts val="0"/>
              </a:spcBef>
              <a:spcAft>
                <a:spcPts val="0"/>
              </a:spcAft>
              <a:buClr>
                <a:schemeClr val="dk1"/>
              </a:buClr>
              <a:buSzPts val="1200"/>
              <a:buFont typeface="Arial"/>
              <a:buNone/>
            </a:pPr>
            <a:endParaRPr b="1" u="sng" dirty="0">
              <a:solidFill>
                <a:srgbClr val="FF0000"/>
              </a:solidFill>
              <a:latin typeface="Arial"/>
              <a:ea typeface="Arial"/>
              <a:cs typeface="Arial"/>
              <a:sym typeface="Arial"/>
            </a:endParaRPr>
          </a:p>
          <a:p>
            <a:pPr marL="171441" lvl="0" indent="-95241" algn="l" rtl="0">
              <a:lnSpc>
                <a:spcPct val="100000"/>
              </a:lnSpc>
              <a:spcBef>
                <a:spcPts val="0"/>
              </a:spcBef>
              <a:spcAft>
                <a:spcPts val="0"/>
              </a:spcAft>
              <a:buClr>
                <a:schemeClr val="dk1"/>
              </a:buClr>
              <a:buSzPts val="1200"/>
              <a:buFont typeface="Arial"/>
              <a:buNone/>
            </a:pPr>
            <a:endParaRPr b="1" u="sng" dirty="0">
              <a:solidFill>
                <a:srgbClr val="FF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dirty="0"/>
              <a:t/>
            </a:r>
            <a:br>
              <a:rPr lang="en-US" dirty="0"/>
            </a:br>
            <a:endParaRPr b="1" u="sng" dirty="0">
              <a:solidFill>
                <a:srgbClr val="FF0000"/>
              </a:solidFill>
              <a:latin typeface="Arial"/>
              <a:ea typeface="Arial"/>
              <a:cs typeface="Arial"/>
              <a:sym typeface="Arial"/>
            </a:endParaRPr>
          </a:p>
        </p:txBody>
      </p:sp>
      <p:sp>
        <p:nvSpPr>
          <p:cNvPr id="245" name="Google Shape;2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eorgia"/>
              <a:buNone/>
            </a:pPr>
            <a:fld id="{00000000-1234-1234-1234-123412341234}" type="slidenum">
              <a:rPr lang="en-US" sz="1200">
                <a:solidFill>
                  <a:srgbClr val="000000"/>
                </a:solidFill>
                <a:latin typeface="Georgia"/>
                <a:ea typeface="Georgia"/>
                <a:cs typeface="Georgia"/>
                <a:sym typeface="Georgia"/>
              </a:rPr>
              <a:t>14</a:t>
            </a:fld>
            <a:endParaRPr sz="1200">
              <a:solidFill>
                <a:srgbClr val="000000"/>
              </a:solidFill>
              <a:latin typeface="Georgia"/>
              <a:ea typeface="Georgia"/>
              <a:cs typeface="Georgia"/>
              <a:sym typeface="Georgia"/>
            </a:endParaRPr>
          </a:p>
        </p:txBody>
      </p:sp>
      <p:sp>
        <p:nvSpPr>
          <p:cNvPr id="246" name="Google Shape;246;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Calibri"/>
              <a:buNone/>
            </a:pPr>
            <a:r>
              <a:rPr lang="en-US">
                <a:solidFill>
                  <a:srgbClr val="000000"/>
                </a:solidFill>
                <a:latin typeface="Calibri"/>
                <a:ea typeface="Calibri"/>
                <a:cs typeface="Calibri"/>
                <a:sym typeface="Calibri"/>
              </a:rPr>
              <a:t>8/12/19</a:t>
            </a:r>
            <a:endParaRPr>
              <a:solidFill>
                <a:srgbClr val="000000"/>
              </a:solidFill>
              <a:latin typeface="Calibri"/>
              <a:ea typeface="Calibri"/>
              <a:cs typeface="Calibri"/>
              <a:sym typeface="Calibri"/>
            </a:endParaRPr>
          </a:p>
        </p:txBody>
      </p:sp>
      <p:sp>
        <p:nvSpPr>
          <p:cNvPr id="247" name="Google Shape;247;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endParaRPr>
              <a:solidFill>
                <a:srgbClr val="000000"/>
              </a:solidFill>
              <a:latin typeface="Calibri"/>
              <a:ea typeface="Calibri"/>
              <a:cs typeface="Calibri"/>
              <a:sym typeface="Calibri"/>
            </a:endParaRPr>
          </a:p>
        </p:txBody>
      </p:sp>
      <p:sp>
        <p:nvSpPr>
          <p:cNvPr id="248" name="Google Shape;248;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a:solidFill>
                  <a:srgbClr val="000000"/>
                </a:solidFill>
                <a:latin typeface="Calibri"/>
                <a:ea typeface="Calibri"/>
                <a:cs typeface="Calibri"/>
                <a:sym typeface="Calibri"/>
              </a:rPr>
              <a:t>BIT 410/510</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Describe high-throughput (HT) sequencing technologies</a:t>
            </a: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Image Source</a:t>
            </a:r>
            <a:r>
              <a:rPr lang="en-US" sz="1200" b="0" i="0" u="none" strike="noStrike" dirty="0">
                <a:solidFill>
                  <a:schemeClr val="dk1"/>
                </a:solidFill>
                <a:latin typeface="Calibri"/>
                <a:ea typeface="Calibri"/>
                <a:cs typeface="Calibri"/>
                <a:sym typeface="Calibri"/>
              </a:rPr>
              <a:t>: National Human Genome Research Institute</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Cost per genome data</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no author provided</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https://www.genome.gov/about-genomics/fact-sheets/Sequencing-Human-Genome-cost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This image is a work of the </a:t>
            </a:r>
            <a:r>
              <a:rPr lang="en-US" sz="1200" b="0" i="1" u="sng" strike="noStrike" dirty="0">
                <a:solidFill>
                  <a:schemeClr val="dk1"/>
                </a:solidFill>
                <a:latin typeface="Calibri"/>
                <a:ea typeface="Calibri"/>
                <a:cs typeface="Calibri"/>
                <a:sym typeface="Calibri"/>
                <a:hlinkClick r:id="rId3"/>
              </a:rPr>
              <a:t>National Institutes of Health</a:t>
            </a:r>
            <a:r>
              <a:rPr lang="en-US" sz="1200" b="0" i="1" u="none" strike="noStrike" dirty="0">
                <a:solidFill>
                  <a:schemeClr val="dk1"/>
                </a:solidFill>
                <a:latin typeface="Calibri"/>
                <a:ea typeface="Calibri"/>
                <a:cs typeface="Calibri"/>
                <a:sym typeface="Calibri"/>
              </a:rPr>
              <a:t>, part of the </a:t>
            </a:r>
            <a:r>
              <a:rPr lang="en-US" sz="1200" b="0" i="1" u="sng" strike="noStrike" dirty="0">
                <a:solidFill>
                  <a:schemeClr val="dk1"/>
                </a:solidFill>
                <a:latin typeface="Calibri"/>
                <a:ea typeface="Calibri"/>
                <a:cs typeface="Calibri"/>
                <a:sym typeface="Calibri"/>
                <a:hlinkClick r:id="rId4"/>
              </a:rPr>
              <a:t>United States Department of Health and Human Services</a:t>
            </a:r>
            <a:r>
              <a:rPr lang="en-US" sz="1200" b="0" i="1" u="none" strike="noStrike" dirty="0">
                <a:solidFill>
                  <a:schemeClr val="dk1"/>
                </a:solidFill>
                <a:latin typeface="Calibri"/>
                <a:ea typeface="Calibri"/>
                <a:cs typeface="Calibri"/>
                <a:sym typeface="Calibri"/>
              </a:rPr>
              <a:t>. As a </a:t>
            </a:r>
            <a:r>
              <a:rPr lang="en-US" sz="1200" b="0" i="1" u="sng" strike="noStrike" dirty="0">
                <a:solidFill>
                  <a:schemeClr val="dk1"/>
                </a:solidFill>
                <a:latin typeface="Calibri"/>
                <a:ea typeface="Calibri"/>
                <a:cs typeface="Calibri"/>
                <a:sym typeface="Calibri"/>
                <a:hlinkClick r:id="rId5"/>
              </a:rPr>
              <a:t>work</a:t>
            </a:r>
            <a:r>
              <a:rPr lang="en-US" sz="1200" b="0" i="1" u="none" strike="noStrike" dirty="0">
                <a:solidFill>
                  <a:schemeClr val="dk1"/>
                </a:solidFill>
                <a:latin typeface="Calibri"/>
                <a:ea typeface="Calibri"/>
                <a:cs typeface="Calibri"/>
                <a:sym typeface="Calibri"/>
              </a:rPr>
              <a:t> of the </a:t>
            </a:r>
            <a:r>
              <a:rPr lang="en-US" sz="1200" b="0" i="1" u="sng" strike="noStrike" dirty="0">
                <a:solidFill>
                  <a:schemeClr val="dk1"/>
                </a:solidFill>
                <a:latin typeface="Calibri"/>
                <a:ea typeface="Calibri"/>
                <a:cs typeface="Calibri"/>
                <a:sym typeface="Calibri"/>
                <a:hlinkClick r:id="rId6"/>
              </a:rPr>
              <a:t>U.S. federal government</a:t>
            </a:r>
            <a:r>
              <a:rPr lang="en-US" sz="1200" b="0" i="1" u="none" strike="noStrike" dirty="0">
                <a:solidFill>
                  <a:schemeClr val="dk1"/>
                </a:solidFill>
                <a:latin typeface="Calibri"/>
                <a:ea typeface="Calibri"/>
                <a:cs typeface="Calibri"/>
                <a:sym typeface="Calibri"/>
              </a:rPr>
              <a:t>, the image is in the </a:t>
            </a:r>
            <a:r>
              <a:rPr lang="en-US" sz="1200" b="0" i="1" u="sng" strike="noStrike" dirty="0">
                <a:solidFill>
                  <a:schemeClr val="dk1"/>
                </a:solidFill>
                <a:latin typeface="Calibri"/>
                <a:ea typeface="Calibri"/>
                <a:cs typeface="Calibri"/>
                <a:sym typeface="Calibri"/>
                <a:hlinkClick r:id="rId7"/>
              </a:rPr>
              <a:t>public domain</a:t>
            </a:r>
            <a:r>
              <a:rPr lang="en-US" sz="1200" b="0" i="1" u="none" strike="noStrike" dirty="0">
                <a:solidFill>
                  <a:schemeClr val="dk1"/>
                </a:solidFill>
                <a:latin typeface="Calibri"/>
                <a:ea typeface="Calibri"/>
                <a:cs typeface="Calibri"/>
                <a:sym typeface="Calibri"/>
              </a:rPr>
              <a:t>. </a:t>
            </a: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Over a decade ago, the first human genome was sequenced as a result of significant funding, time and collaboration across government and private sectors.  The </a:t>
            </a:r>
            <a:r>
              <a:rPr lang="en-US" sz="1600" b="1" dirty="0">
                <a:solidFill>
                  <a:schemeClr val="dk1"/>
                </a:solidFill>
                <a:latin typeface="Calibri"/>
                <a:ea typeface="Calibri"/>
                <a:cs typeface="Calibri"/>
                <a:sym typeface="Calibri"/>
              </a:rPr>
              <a:t>project cost $450 million and took over 10 years to complete</a:t>
            </a:r>
            <a:r>
              <a:rPr lang="en-US" sz="1600" b="1" baseline="30000" dirty="0">
                <a:solidFill>
                  <a:schemeClr val="dk1"/>
                </a:solidFill>
                <a:latin typeface="Calibri"/>
                <a:ea typeface="Calibri"/>
                <a:cs typeface="Calibri"/>
                <a:sym typeface="Calibri"/>
              </a:rPr>
              <a:t>1</a:t>
            </a:r>
            <a:r>
              <a:rPr lang="en-US" sz="1600" b="1" dirty="0">
                <a:solidFill>
                  <a:schemeClr val="dk1"/>
                </a:solidFill>
                <a:latin typeface="Calibri"/>
                <a:ea typeface="Calibri"/>
                <a:cs typeface="Calibri"/>
                <a:sym typeface="Calibri"/>
              </a:rPr>
              <a:t>. Due to the evolution of sequencing technology, today we can sequence a single human genome in a day for under $1,000, and we have moved way beyond the goal of revealing a single person’s DNA sequence</a:t>
            </a:r>
            <a:r>
              <a:rPr lang="en-US" sz="1200" dirty="0">
                <a:solidFill>
                  <a:schemeClr val="dk1"/>
                </a:solidFill>
                <a:latin typeface="Calibri"/>
                <a:ea typeface="Calibri"/>
                <a:cs typeface="Calibri"/>
                <a:sym typeface="Calibri"/>
              </a:rPr>
              <a:t>.  Scientists are using next-generation sequencing (NGS) technologies to explore virtually every niche of life sciences, from the microbiomes of patients with obesity</a:t>
            </a:r>
            <a:r>
              <a:rPr lang="en-US" sz="1200" baseline="30000" dirty="0">
                <a:solidFill>
                  <a:schemeClr val="dk1"/>
                </a:solidFill>
                <a:latin typeface="Calibri"/>
                <a:ea typeface="Calibri"/>
                <a:cs typeface="Calibri"/>
                <a:sym typeface="Calibri"/>
              </a:rPr>
              <a:t>2</a:t>
            </a:r>
            <a:r>
              <a:rPr lang="en-US" sz="1200" dirty="0">
                <a:solidFill>
                  <a:schemeClr val="dk1"/>
                </a:solidFill>
                <a:latin typeface="Calibri"/>
                <a:ea typeface="Calibri"/>
                <a:cs typeface="Calibri"/>
                <a:sym typeface="Calibri"/>
              </a:rPr>
              <a:t> to symbiotic light organs of squid</a:t>
            </a:r>
            <a:r>
              <a:rPr lang="en-US" sz="1200" baseline="30000" dirty="0">
                <a:solidFill>
                  <a:schemeClr val="dk1"/>
                </a:solidFill>
                <a:latin typeface="Calibri"/>
                <a:ea typeface="Calibri"/>
                <a:cs typeface="Calibri"/>
                <a:sym typeface="Calibri"/>
              </a:rPr>
              <a:t>3</a:t>
            </a:r>
            <a:r>
              <a:rPr lang="en-US" sz="1200" dirty="0">
                <a:solidFill>
                  <a:schemeClr val="dk1"/>
                </a:solidFill>
                <a:latin typeface="Calibri"/>
                <a:ea typeface="Calibri"/>
                <a:cs typeface="Calibri"/>
                <a:sym typeface="Calibri"/>
              </a:rPr>
              <a:t> to the transcriptomes of individual tumor cells</a:t>
            </a:r>
            <a:r>
              <a:rPr lang="en-US" sz="1200" baseline="30000" dirty="0">
                <a:solidFill>
                  <a:schemeClr val="dk1"/>
                </a:solidFill>
                <a:latin typeface="Calibri"/>
                <a:ea typeface="Calibri"/>
                <a:cs typeface="Calibri"/>
                <a:sym typeface="Calibri"/>
              </a:rPr>
              <a:t>4</a:t>
            </a:r>
            <a:r>
              <a:rPr lang="en-US" sz="1200" dirty="0">
                <a:solidFill>
                  <a:schemeClr val="dk1"/>
                </a:solidFill>
                <a:latin typeface="Calibri"/>
                <a:ea typeface="Calibri"/>
                <a:cs typeface="Calibri"/>
                <a:sym typeface="Calibri"/>
              </a:rPr>
              <a:t> to the cataloging of arthropod diversity in human homes</a:t>
            </a:r>
            <a:r>
              <a:rPr lang="en-US" sz="1200" baseline="30000" dirty="0">
                <a:solidFill>
                  <a:schemeClr val="dk1"/>
                </a:solidFill>
                <a:latin typeface="Calibri"/>
                <a:ea typeface="Calibri"/>
                <a:cs typeface="Calibri"/>
                <a:sym typeface="Calibri"/>
              </a:rPr>
              <a:t>5</a:t>
            </a:r>
            <a:r>
              <a:rPr lang="en-US" sz="1200" dirty="0">
                <a:solidFill>
                  <a:schemeClr val="dk1"/>
                </a:solidFill>
                <a:latin typeface="Calibri"/>
                <a:ea typeface="Calibri"/>
                <a:cs typeface="Calibri"/>
                <a:sym typeface="Calibri"/>
              </a:rPr>
              <a:t>.  </a:t>
            </a:r>
            <a:r>
              <a:rPr lang="en-US" sz="1200" i="1" u="sng" dirty="0">
                <a:solidFill>
                  <a:schemeClr val="dk1"/>
                </a:solidFill>
                <a:latin typeface="Calibri"/>
                <a:ea typeface="Calibri"/>
                <a:cs typeface="Calibri"/>
                <a:sym typeface="Calibri"/>
              </a:rPr>
              <a:t>NGS tools are transforming the way modern molecular biologists conduct research</a:t>
            </a:r>
            <a:r>
              <a:rPr lang="en-US" sz="1200" dirty="0">
                <a:solidFill>
                  <a:schemeClr val="dk1"/>
                </a:solidFill>
                <a:latin typeface="Calibri"/>
                <a:ea typeface="Calibri"/>
                <a:cs typeface="Calibri"/>
                <a:sym typeface="Calibri"/>
              </a:rPr>
              <a:t>.  This evolution of NGS techniques is unlikely to slow, and our future holds a plausible reality where all newborns are sequenced</a:t>
            </a:r>
            <a:r>
              <a:rPr lang="en-US" sz="1200" baseline="30000" dirty="0">
                <a:solidFill>
                  <a:schemeClr val="dk1"/>
                </a:solidFill>
                <a:latin typeface="Calibri"/>
                <a:ea typeface="Calibri"/>
                <a:cs typeface="Calibri"/>
                <a:sym typeface="Calibri"/>
              </a:rPr>
              <a:t>6</a:t>
            </a:r>
            <a:r>
              <a:rPr lang="en-US" sz="1200" dirty="0">
                <a:solidFill>
                  <a:schemeClr val="dk1"/>
                </a:solidFill>
                <a:latin typeface="Calibri"/>
                <a:ea typeface="Calibri"/>
                <a:cs typeface="Calibri"/>
                <a:sym typeface="Calibri"/>
              </a:rPr>
              <a:t> and researchers work with “pocket sequencers” that can deliver massive amounts of sequencing data in real time</a:t>
            </a:r>
            <a:r>
              <a:rPr lang="en-US" sz="1200" baseline="30000" dirty="0">
                <a:solidFill>
                  <a:schemeClr val="dk1"/>
                </a:solidFill>
                <a:latin typeface="Calibri"/>
                <a:ea typeface="Calibri"/>
                <a:cs typeface="Calibri"/>
                <a:sym typeface="Calibri"/>
              </a:rPr>
              <a:t>7</a:t>
            </a:r>
            <a:r>
              <a:rPr lang="en-US" sz="1200" dirty="0">
                <a:solidFill>
                  <a:schemeClr val="dk1"/>
                </a:solidFill>
                <a:latin typeface="Calibri"/>
                <a:ea typeface="Calibri"/>
                <a:cs typeface="Calibri"/>
                <a:sym typeface="Calibri"/>
              </a:rPr>
              <a:t>.  </a:t>
            </a:r>
            <a:r>
              <a:rPr lang="en-US" sz="1200" i="1" u="sng" dirty="0">
                <a:solidFill>
                  <a:schemeClr val="dk1"/>
                </a:solidFill>
                <a:latin typeface="Calibri"/>
                <a:ea typeface="Calibri"/>
                <a:cs typeface="Calibri"/>
                <a:sym typeface="Calibri"/>
              </a:rPr>
              <a:t>Clearly, today’s life science students require new skills and knowledge to effectively use NGS technology and its resulting complex data to answer tomorrow’s important biological questions</a:t>
            </a:r>
            <a:r>
              <a:rPr lang="en-US" sz="1200" i="1" u="sng" baseline="30000" dirty="0">
                <a:solidFill>
                  <a:schemeClr val="dk1"/>
                </a:solidFill>
                <a:latin typeface="Calibri"/>
                <a:ea typeface="Calibri"/>
                <a:cs typeface="Calibri"/>
                <a:sym typeface="Calibri"/>
              </a:rPr>
              <a:t>8</a:t>
            </a:r>
            <a:r>
              <a:rPr lang="en-US" sz="1200" dirty="0">
                <a:solidFill>
                  <a:schemeClr val="dk1"/>
                </a:solidFill>
                <a:latin typeface="Calibri"/>
                <a:ea typeface="Calibri"/>
                <a:cs typeface="Calibri"/>
                <a:sym typeface="Calibri"/>
              </a:rPr>
              <a:t>.  Programs that specifically generate a pipeline of </a:t>
            </a:r>
            <a:r>
              <a:rPr lang="en-US" sz="1200" b="1" dirty="0">
                <a:solidFill>
                  <a:schemeClr val="dk1"/>
                </a:solidFill>
                <a:latin typeface="Calibri"/>
                <a:ea typeface="Calibri"/>
                <a:cs typeface="Calibri"/>
                <a:sym typeface="Calibri"/>
              </a:rPr>
              <a:t>diverse</a:t>
            </a:r>
            <a:r>
              <a:rPr lang="en-US" sz="1200" dirty="0">
                <a:solidFill>
                  <a:schemeClr val="dk1"/>
                </a:solidFill>
                <a:latin typeface="Calibri"/>
                <a:ea typeface="Calibri"/>
                <a:cs typeface="Calibri"/>
                <a:sym typeface="Calibri"/>
              </a:rPr>
              <a:t> students to tackle these “Big Data” grand challenges of our future are crucial.</a:t>
            </a:r>
            <a:endParaRPr dirty="0"/>
          </a:p>
          <a:p>
            <a:pPr marL="0" lvl="0" indent="0" algn="l" rtl="0">
              <a:lnSpc>
                <a:spcPct val="100000"/>
              </a:lnSpc>
              <a:spcBef>
                <a:spcPts val="0"/>
              </a:spcBef>
              <a:spcAft>
                <a:spcPts val="0"/>
              </a:spcAft>
              <a:buSzPts val="1400"/>
              <a:buNone/>
            </a:pPr>
            <a:endParaRPr dirty="0"/>
          </a:p>
        </p:txBody>
      </p:sp>
      <p:sp>
        <p:nvSpPr>
          <p:cNvPr id="257" name="Google Shape;2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Sanger and NGS technology</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50" b="1" u="sng" dirty="0">
                <a:solidFill>
                  <a:srgbClr val="0B0080"/>
                </a:solidFill>
                <a:highlight>
                  <a:srgbClr val="FFFFFF"/>
                </a:highlight>
                <a:latin typeface="Arial"/>
                <a:ea typeface="Arial"/>
                <a:cs typeface="Arial"/>
                <a:sym typeface="Arial"/>
              </a:rPr>
              <a:t>Sanger-DNA-seq.png”</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Enzo</a:t>
            </a:r>
            <a:endParaRPr dirty="0"/>
          </a:p>
          <a:p>
            <a:pPr marL="0" lvl="0" indent="0" algn="l" rtl="0">
              <a:lnSpc>
                <a:spcPct val="100000"/>
              </a:lnSpc>
              <a:spcBef>
                <a:spcPts val="0"/>
              </a:spcBef>
              <a:spcAft>
                <a:spcPts val="0"/>
              </a:spcAft>
              <a:buClr>
                <a:schemeClr val="dk1"/>
              </a:buClr>
              <a:buSzPts val="1400"/>
              <a:buFont typeface="Arial"/>
              <a:buNone/>
            </a:pPr>
            <a:r>
              <a:rPr lang="en-US" b="1" dirty="0"/>
              <a:t>Source: https://commons.wikimedia.org/wiki/File:Sanger-DNA-seq.png</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Enzo [CC BY-SA 3.0 (http://creativecommons.org/licenses/by-sa/3.0/)]</a:t>
            </a:r>
            <a:endParaRPr dirty="0"/>
          </a:p>
          <a:p>
            <a:pPr marL="0" lvl="0" indent="0" algn="l" rtl="0">
              <a:lnSpc>
                <a:spcPct val="100000"/>
              </a:lnSpc>
              <a:spcBef>
                <a:spcPts val="0"/>
              </a:spcBef>
              <a:spcAft>
                <a:spcPts val="0"/>
              </a:spcAft>
              <a:buClr>
                <a:schemeClr val="dk1"/>
              </a:buClr>
              <a:buSzPts val="1400"/>
              <a:buFont typeface="Arial"/>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Great video: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https://www.thermofisher.com/blog/behindthebench/when-do-i-use-sanger-sequencing-vs-ngs-seq-it-out-7/</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Sanger sequencing</a:t>
            </a:r>
            <a:r>
              <a:rPr lang="en-US" sz="1200" b="0" i="0" u="none" strike="noStrike" dirty="0">
                <a:solidFill>
                  <a:schemeClr val="dk1"/>
                </a:solidFill>
                <a:latin typeface="Calibri"/>
                <a:ea typeface="Calibri"/>
                <a:cs typeface="Calibri"/>
                <a:sym typeface="Calibri"/>
              </a:rPr>
              <a:t> known as “chain termination method” is a tool used to determine nucleotide sequence of DNA of about 800-900 nucleotides in length.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NGS sequencing</a:t>
            </a:r>
            <a:r>
              <a:rPr lang="en-US" sz="1200" b="0" i="0" u="none" strike="noStrike" dirty="0">
                <a:solidFill>
                  <a:schemeClr val="dk1"/>
                </a:solidFill>
                <a:latin typeface="Calibri"/>
                <a:ea typeface="Calibri"/>
                <a:cs typeface="Calibri"/>
                <a:sym typeface="Calibri"/>
              </a:rPr>
              <a:t> is a term used to describe a number of high-throughput sequencing technologies.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NGS has four main advantages to Sanger sequencing: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-speed. Sanger sequencing only allows for one read at a time, whereas NGS can take ~ 300Gb parallel DNA reads on a single run on single chip.</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-cost. Reduced time, manpower and reagents in NGS make it more cost effective for larger DNA reads.</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-sample size. Sanger sequencing requires a large amount of template DNA. NGS only needs a single strand</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-accuracy/read length. Sanger sequencing can only one read ~1 kb of DNA, while NGS allows for ~300 Gb of DNA to be read on a single run on a single chip. NGS relies on short overlapping reads, so each section of DNA or RNA is read multiple times leading to more accurate and reliable coverage as longer reads can be created from many short contiguous short reads.</a:t>
            </a:r>
            <a:endParaRPr dirty="0"/>
          </a:p>
          <a:p>
            <a:pPr marL="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The Illumina sequencing method (aka Reversible Terminator Sequencing) is similar to Sanger sequencing, but it uses modified dNTPs containing a terminator, which blocks further DNA polymerization. This method allows for only a single base to be added by DNA polymerase to each growing DNA copy strand. The sequencing reaction is conducted simultaneously on a very large number of different template molecules spread out on a solid surface. The terminator also contains a fluorescent label, which can be detected by a camera. Only a single fluorescent color is used, so each of the four nucleotide bases must be added in a separate cycle of DNA synthesis and imaging. Following the addition of the four dNTPs to the templates, the images are recorded and the terminators labels are removed, washed and then ready for the next cycle of DNA synthesis using reverse terminator dNTPs.</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dirty="0"/>
              <a:t/>
            </a:r>
            <a:br>
              <a:rPr lang="en-US" dirty="0"/>
            </a:br>
            <a:endParaRPr b="1" i="1" dirty="0">
              <a:latin typeface="Arial"/>
              <a:ea typeface="Arial"/>
              <a:cs typeface="Arial"/>
              <a:sym typeface="Arial"/>
            </a:endParaRPr>
          </a:p>
        </p:txBody>
      </p:sp>
      <p:sp>
        <p:nvSpPr>
          <p:cNvPr id="265" name="Google Shape;2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eorgia"/>
              <a:buNone/>
            </a:pPr>
            <a:fld id="{00000000-1234-1234-1234-123412341234}" type="slidenum">
              <a:rPr lang="en-US" sz="1200" b="0" i="0" u="none" strike="noStrike" cap="none">
                <a:solidFill>
                  <a:srgbClr val="000000"/>
                </a:solidFill>
                <a:latin typeface="Georgia"/>
                <a:ea typeface="Georgia"/>
                <a:cs typeface="Georgia"/>
                <a:sym typeface="Georgia"/>
              </a:rPr>
              <a:t>16</a:t>
            </a:fld>
            <a:endParaRPr sz="1200" b="0" i="0" u="none" strike="noStrike" cap="none">
              <a:solidFill>
                <a:srgbClr val="000000"/>
              </a:solidFill>
              <a:latin typeface="Georgia"/>
              <a:ea typeface="Georgia"/>
              <a:cs typeface="Georgia"/>
              <a:sym typeface="Georgia"/>
            </a:endParaRPr>
          </a:p>
        </p:txBody>
      </p:sp>
      <p:sp>
        <p:nvSpPr>
          <p:cNvPr id="266" name="Google Shape;266;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8/12/19</a:t>
            </a:r>
            <a:endParaRPr sz="1200" b="0" i="0" u="none" strike="noStrike" cap="none">
              <a:solidFill>
                <a:srgbClr val="000000"/>
              </a:solidFill>
              <a:latin typeface="Calibri"/>
              <a:ea typeface="Calibri"/>
              <a:cs typeface="Calibri"/>
              <a:sym typeface="Calibri"/>
            </a:endParaRPr>
          </a:p>
        </p:txBody>
      </p:sp>
      <p:sp>
        <p:nvSpPr>
          <p:cNvPr id="267" name="Google Shape;267;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68" name="Google Shape;268;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BIT 410/510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the scale and general chemistry of Ion torrent, SMRT sequencing, and </a:t>
            </a:r>
            <a:r>
              <a:rPr lang="en-US" sz="1200" b="1" i="1" u="none" strike="noStrike" dirty="0" err="1">
                <a:solidFill>
                  <a:schemeClr val="dk1"/>
                </a:solidFill>
                <a:latin typeface="Calibri"/>
                <a:ea typeface="Calibri"/>
                <a:cs typeface="Calibri"/>
                <a:sym typeface="Calibri"/>
              </a:rPr>
              <a:t>nanopore</a:t>
            </a:r>
            <a:r>
              <a:rPr lang="en-US" sz="1200" b="1" i="1" u="none" strike="noStrike" dirty="0">
                <a:solidFill>
                  <a:schemeClr val="dk1"/>
                </a:solidFill>
                <a:latin typeface="Calibri"/>
                <a:ea typeface="Calibri"/>
                <a:cs typeface="Calibri"/>
                <a:sym typeface="Calibri"/>
              </a:rPr>
              <a:t> sequencing</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50" b="1" u="sng" dirty="0">
                <a:solidFill>
                  <a:srgbClr val="0B0080"/>
                </a:solidFill>
                <a:highlight>
                  <a:srgbClr val="FFFFFF"/>
                </a:highlight>
                <a:latin typeface="Arial"/>
                <a:ea typeface="Arial"/>
                <a:cs typeface="Arial"/>
                <a:sym typeface="Arial"/>
              </a:rPr>
              <a:t>2</a:t>
            </a:r>
            <a:r>
              <a:rPr lang="en-US" sz="1150" b="1" u="sng" baseline="30000" dirty="0">
                <a:solidFill>
                  <a:srgbClr val="0B0080"/>
                </a:solidFill>
                <a:highlight>
                  <a:srgbClr val="FFFFFF"/>
                </a:highlight>
                <a:latin typeface="Arial"/>
                <a:ea typeface="Arial"/>
                <a:cs typeface="Arial"/>
                <a:sym typeface="Arial"/>
              </a:rPr>
              <a:t>nd</a:t>
            </a:r>
            <a:r>
              <a:rPr lang="en-US" sz="1150" b="1" u="sng" dirty="0">
                <a:solidFill>
                  <a:srgbClr val="0B0080"/>
                </a:solidFill>
                <a:highlight>
                  <a:srgbClr val="FFFFFF"/>
                </a:highlight>
                <a:latin typeface="Arial"/>
                <a:ea typeface="Arial"/>
                <a:cs typeface="Arial"/>
                <a:sym typeface="Arial"/>
              </a:rPr>
              <a:t> </a:t>
            </a:r>
            <a:r>
              <a:rPr lang="en-US" sz="1150" b="1" u="sng" dirty="0" err="1">
                <a:solidFill>
                  <a:srgbClr val="0B0080"/>
                </a:solidFill>
                <a:highlight>
                  <a:srgbClr val="FFFFFF"/>
                </a:highlight>
                <a:latin typeface="Arial"/>
                <a:ea typeface="Arial"/>
                <a:cs typeface="Arial"/>
                <a:sym typeface="Arial"/>
              </a:rPr>
              <a:t>Generationg</a:t>
            </a:r>
            <a:r>
              <a:rPr lang="en-US" sz="1150" b="1" u="sng" dirty="0">
                <a:solidFill>
                  <a:srgbClr val="0B0080"/>
                </a:solidFill>
                <a:highlight>
                  <a:srgbClr val="FFFFFF"/>
                </a:highlight>
                <a:latin typeface="Arial"/>
                <a:ea typeface="Arial"/>
                <a:cs typeface="Arial"/>
                <a:sym typeface="Arial"/>
              </a:rPr>
              <a:t> Sequencing.png”</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Chandra </a:t>
            </a:r>
            <a:r>
              <a:rPr lang="en-US" b="1" i="1" dirty="0" err="1"/>
              <a:t>Shekhar</a:t>
            </a:r>
            <a:r>
              <a:rPr lang="en-US" b="1" i="1" dirty="0"/>
              <a:t> </a:t>
            </a:r>
            <a:r>
              <a:rPr lang="en-US" b="1" i="1" dirty="0" err="1"/>
              <a:t>Pareek</a:t>
            </a:r>
            <a:r>
              <a:rPr lang="en-US" b="1" i="1" dirty="0"/>
              <a:t>, </a:t>
            </a:r>
            <a:r>
              <a:rPr lang="en-US" b="1" i="1" dirty="0" err="1"/>
              <a:t>Rafal</a:t>
            </a:r>
            <a:r>
              <a:rPr lang="en-US" b="1" i="1" dirty="0"/>
              <a:t> </a:t>
            </a:r>
            <a:r>
              <a:rPr lang="en-US" b="1" i="1" dirty="0" err="1"/>
              <a:t>Smoczynski</a:t>
            </a:r>
            <a:r>
              <a:rPr lang="en-US" b="1" i="1" dirty="0"/>
              <a:t>, and Andrzej </a:t>
            </a:r>
            <a:r>
              <a:rPr lang="en-US" b="1" i="1" dirty="0" err="1"/>
              <a:t>Tretyn</a:t>
            </a:r>
            <a:endParaRPr dirty="0"/>
          </a:p>
          <a:p>
            <a:pPr marL="0" lvl="0" indent="0" algn="l" rtl="0">
              <a:lnSpc>
                <a:spcPct val="100000"/>
              </a:lnSpc>
              <a:spcBef>
                <a:spcPts val="0"/>
              </a:spcBef>
              <a:spcAft>
                <a:spcPts val="0"/>
              </a:spcAft>
              <a:buClr>
                <a:schemeClr val="dk1"/>
              </a:buClr>
              <a:buSzPts val="1400"/>
              <a:buFont typeface="Arial"/>
              <a:buNone/>
            </a:pPr>
            <a:r>
              <a:rPr lang="en-US" b="1" dirty="0"/>
              <a:t>Source: https://commons.wikimedia.org/wiki/File:2nd_Generation_Sequencing.png</a:t>
            </a:r>
            <a:endParaRPr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[CC BY-SA 3.0 (https://creativecommons.org/licenses/by-sa/3.0)]</a:t>
            </a:r>
            <a:endParaRPr dirty="0"/>
          </a:p>
          <a:p>
            <a:pPr marL="0" lvl="0" indent="0" algn="l" rtl="0">
              <a:lnSpc>
                <a:spcPct val="100000"/>
              </a:lnSpc>
              <a:spcBef>
                <a:spcPts val="0"/>
              </a:spcBef>
              <a:spcAft>
                <a:spcPts val="0"/>
              </a:spcAft>
              <a:buClr>
                <a:schemeClr val="dk1"/>
              </a:buClr>
              <a:buSzPts val="1400"/>
              <a:buFont typeface="Arial"/>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Note the length of the reads produced, the number of reads per run, and how the sequencing occurs (sequencing by synthesis and now single-molecule synthesis).</a:t>
            </a:r>
            <a:endParaRPr dirty="0"/>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90000"/>
              </a:lnSpc>
              <a:spcBef>
                <a:spcPts val="1000"/>
              </a:spcBef>
              <a:spcAft>
                <a:spcPts val="0"/>
              </a:spcAft>
              <a:buClr>
                <a:srgbClr val="C00000"/>
              </a:buClr>
              <a:buSzPts val="2800"/>
              <a:buFont typeface="Arial"/>
              <a:buNone/>
            </a:pPr>
            <a:r>
              <a:rPr lang="en-US" sz="2800" b="0" i="0" u="none" strike="noStrike" cap="none" dirty="0">
                <a:solidFill>
                  <a:srgbClr val="000000"/>
                </a:solidFill>
                <a:latin typeface="Arial"/>
                <a:ea typeface="Arial"/>
                <a:cs typeface="Arial"/>
                <a:sym typeface="Arial"/>
              </a:rPr>
              <a:t>With each run, </a:t>
            </a:r>
            <a:r>
              <a:rPr lang="en-US" sz="2800" b="1" i="0" u="none" strike="noStrike" cap="none" dirty="0">
                <a:solidFill>
                  <a:srgbClr val="0000FF"/>
                </a:solidFill>
                <a:latin typeface="Arial Black"/>
                <a:ea typeface="Arial Black"/>
                <a:cs typeface="Arial Black"/>
                <a:sym typeface="Arial Black"/>
              </a:rPr>
              <a:t>massive</a:t>
            </a:r>
            <a:r>
              <a:rPr lang="en-US" sz="2800" b="0" i="0" u="none" strike="noStrike" cap="none" dirty="0">
                <a:solidFill>
                  <a:srgbClr val="0000FF"/>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amounts of data are generated:</a:t>
            </a:r>
            <a:endParaRPr dirty="0"/>
          </a:p>
          <a:p>
            <a:pPr marL="908050" marR="0" lvl="0" indent="-336550" algn="l" rtl="0">
              <a:lnSpc>
                <a:spcPct val="90000"/>
              </a:lnSpc>
              <a:spcBef>
                <a:spcPts val="10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up to </a:t>
            </a:r>
            <a:r>
              <a:rPr lang="en-US" sz="2400" b="1" i="0" u="none" strike="noStrike" cap="none" dirty="0">
                <a:solidFill>
                  <a:srgbClr val="000000"/>
                </a:solidFill>
                <a:latin typeface="Arial"/>
                <a:ea typeface="Arial"/>
                <a:cs typeface="Arial"/>
                <a:sym typeface="Arial"/>
              </a:rPr>
              <a:t>billions</a:t>
            </a:r>
            <a:r>
              <a:rPr lang="en-US" sz="2400" b="0" i="0" u="none" strike="noStrike" cap="none" dirty="0">
                <a:solidFill>
                  <a:srgbClr val="000000"/>
                </a:solidFill>
                <a:latin typeface="Arial"/>
                <a:ea typeface="Arial"/>
                <a:cs typeface="Arial"/>
                <a:sym typeface="Arial"/>
              </a:rPr>
              <a:t> of sequences per lane            </a:t>
            </a:r>
            <a:endParaRPr dirty="0"/>
          </a:p>
          <a:p>
            <a:pPr marL="908050" marR="0" lvl="1" indent="-336550" algn="l" rtl="0">
              <a:lnSpc>
                <a:spcPct val="90000"/>
              </a:lnSpc>
              <a:spcBef>
                <a:spcPts val="5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depends on number of cycles per run, platform, and machine model/reagents.</a:t>
            </a:r>
            <a:endParaRPr dirty="0"/>
          </a:p>
          <a:p>
            <a:pPr marL="0" marR="0" lvl="0" indent="0" algn="l" rtl="0">
              <a:lnSpc>
                <a:spcPct val="90000"/>
              </a:lnSpc>
              <a:spcBef>
                <a:spcPts val="1000"/>
              </a:spcBef>
              <a:spcAft>
                <a:spcPts val="0"/>
              </a:spcAft>
              <a:buClr>
                <a:srgbClr val="C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C00000"/>
              </a:buClr>
              <a:buSzPts val="2800"/>
              <a:buFont typeface="Arial"/>
              <a:buNone/>
            </a:pPr>
            <a:r>
              <a:rPr lang="en-US" sz="2800" b="1" i="0" u="none" strike="noStrike" cap="none" dirty="0">
                <a:solidFill>
                  <a:srgbClr val="000000"/>
                </a:solidFill>
                <a:latin typeface="Arial"/>
                <a:ea typeface="Arial"/>
                <a:cs typeface="Arial"/>
                <a:sym typeface="Arial"/>
              </a:rPr>
              <a:t>Limitation: </a:t>
            </a:r>
            <a:r>
              <a:rPr lang="en-US" sz="2800" b="0" i="0" u="none" strike="noStrike" cap="none" dirty="0">
                <a:solidFill>
                  <a:srgbClr val="000000"/>
                </a:solidFill>
                <a:latin typeface="Arial"/>
                <a:ea typeface="Arial"/>
                <a:cs typeface="Arial"/>
                <a:sym typeface="Arial"/>
              </a:rPr>
              <a:t>for most sequencers, each sequence read is relatively short (50-300 </a:t>
            </a:r>
            <a:r>
              <a:rPr lang="en-US" sz="2800" b="0" i="0" u="none" strike="noStrike" cap="none" dirty="0" err="1">
                <a:solidFill>
                  <a:srgbClr val="000000"/>
                </a:solidFill>
                <a:latin typeface="Arial"/>
                <a:ea typeface="Arial"/>
                <a:cs typeface="Arial"/>
                <a:sym typeface="Arial"/>
              </a:rPr>
              <a:t>bp</a:t>
            </a:r>
            <a:r>
              <a:rPr lang="en-US" sz="2800" b="0" i="0" u="none" strike="noStrike" cap="none" dirty="0">
                <a:solidFill>
                  <a:srgbClr val="000000"/>
                </a:solidFill>
                <a:latin typeface="Arial"/>
                <a:ea typeface="Arial"/>
                <a:cs typeface="Arial"/>
                <a:sym typeface="Arial"/>
              </a:rPr>
              <a:t>), </a:t>
            </a:r>
            <a:r>
              <a:rPr lang="en-US" sz="2800" b="0" i="1" u="none" strike="noStrike" cap="none" dirty="0">
                <a:solidFill>
                  <a:srgbClr val="000000"/>
                </a:solidFill>
                <a:latin typeface="Arial"/>
                <a:ea typeface="Arial"/>
                <a:cs typeface="Arial"/>
                <a:sym typeface="Arial"/>
              </a:rPr>
              <a:t>except</a:t>
            </a:r>
            <a:r>
              <a:rPr lang="en-US" sz="2800" b="0" i="0" u="none" strike="noStrike" cap="none" dirty="0">
                <a:solidFill>
                  <a:srgbClr val="000000"/>
                </a:solidFill>
                <a:latin typeface="Arial"/>
                <a:ea typeface="Arial"/>
                <a:cs typeface="Arial"/>
                <a:sym typeface="Arial"/>
              </a:rPr>
              <a:t> for single molecule systems (read lengths &gt;</a:t>
            </a:r>
            <a:r>
              <a:rPr lang="en-US" sz="2800" b="0" i="0" u="none" strike="noStrike" cap="none" dirty="0">
                <a:solidFill>
                  <a:srgbClr val="FF0000"/>
                </a:solidFill>
                <a:latin typeface="Arial"/>
                <a:ea typeface="Arial"/>
                <a:cs typeface="Arial"/>
                <a:sym typeface="Arial"/>
              </a:rPr>
              <a:t>20</a:t>
            </a:r>
            <a:r>
              <a:rPr lang="en-US" sz="2800" b="0" i="0" u="none" strike="noStrike" cap="none" dirty="0">
                <a:solidFill>
                  <a:srgbClr val="000000"/>
                </a:solidFill>
                <a:latin typeface="Arial"/>
                <a:ea typeface="Arial"/>
                <a:cs typeface="Arial"/>
                <a:sym typeface="Arial"/>
              </a:rPr>
              <a:t> Kb).</a:t>
            </a:r>
            <a:endParaRPr dirty="0"/>
          </a:p>
          <a:p>
            <a:pPr marL="0" marR="0" lvl="0" indent="0" algn="l" rtl="0">
              <a:lnSpc>
                <a:spcPct val="90000"/>
              </a:lnSpc>
              <a:spcBef>
                <a:spcPts val="1000"/>
              </a:spcBef>
              <a:spcAft>
                <a:spcPts val="0"/>
              </a:spcAft>
              <a:buClr>
                <a:srgbClr val="C00000"/>
              </a:buClr>
              <a:buSzPts val="2800"/>
              <a:buFont typeface="Arial"/>
              <a:buNone/>
            </a:pPr>
            <a:endParaRPr sz="28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Ion torrent (</a:t>
            </a:r>
            <a:r>
              <a:rPr lang="en-US" sz="1200" b="1" i="0" u="none" strike="noStrike" dirty="0" err="1">
                <a:solidFill>
                  <a:schemeClr val="dk1"/>
                </a:solidFill>
                <a:latin typeface="Calibri"/>
                <a:ea typeface="Calibri"/>
                <a:cs typeface="Calibri"/>
                <a:sym typeface="Calibri"/>
              </a:rPr>
              <a:t>ThermoFisher</a:t>
            </a:r>
            <a:r>
              <a:rPr lang="en-US" sz="1200" b="1" i="0"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 is a type of sequencing by synthesis that relies on the detection of hydrogen ions that are released during the DNA polymerization reaction.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SMRT sequencing (</a:t>
            </a:r>
            <a:r>
              <a:rPr lang="en-US" sz="1200" b="1" i="0" u="none" strike="noStrike" dirty="0" err="1">
                <a:solidFill>
                  <a:schemeClr val="dk1"/>
                </a:solidFill>
                <a:latin typeface="Calibri"/>
                <a:ea typeface="Calibri"/>
                <a:cs typeface="Calibri"/>
                <a:sym typeface="Calibri"/>
              </a:rPr>
              <a:t>PacBio</a:t>
            </a:r>
            <a:r>
              <a:rPr lang="en-US" sz="1200" b="1" i="0" u="none" strike="noStrike" dirty="0">
                <a:solidFill>
                  <a:schemeClr val="dk1"/>
                </a:solidFill>
                <a:latin typeface="Calibri"/>
                <a:ea typeface="Calibri"/>
                <a:cs typeface="Calibri"/>
                <a:sym typeface="Calibri"/>
              </a:rPr>
              <a:t>):</a:t>
            </a:r>
            <a:r>
              <a:rPr lang="en-US" sz="1200" b="0" i="0" u="none" strike="noStrike" dirty="0">
                <a:solidFill>
                  <a:schemeClr val="dk1"/>
                </a:solidFill>
                <a:latin typeface="Calibri"/>
                <a:ea typeface="Calibri"/>
                <a:cs typeface="Calibri"/>
                <a:sym typeface="Calibri"/>
              </a:rPr>
              <a:t>  another type of sequencing by synthesis. It utilizes SMRT flow cells that contain thousands of tiny pores called zero-mode waveguides (ZMWs). Each ZMW represents one reaction chamber where the DNA polymerase machinery is immobilized at the bottom of the chamber. The pore size of the chamber is too small for light to pass through, but allows for the resolution of a single fluorescently labeled incorporated dNTP. The fluorescent tags are cleaved-off the dNTP after the incorporation of the nucleotide. Every time a different nucleotide gets incorporated into the parental template, a different color can be detected. Thousands of reactions in each ZMW can be detected simultaneously.</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err="1">
                <a:solidFill>
                  <a:schemeClr val="dk1"/>
                </a:solidFill>
                <a:latin typeface="Calibri"/>
                <a:ea typeface="Calibri"/>
                <a:cs typeface="Calibri"/>
                <a:sym typeface="Calibri"/>
              </a:rPr>
              <a:t>Nanopore</a:t>
            </a:r>
            <a:r>
              <a:rPr lang="en-US" sz="1200" b="1" i="0" u="none" strike="noStrike" dirty="0">
                <a:solidFill>
                  <a:schemeClr val="dk1"/>
                </a:solidFill>
                <a:latin typeface="Calibri"/>
                <a:ea typeface="Calibri"/>
                <a:cs typeface="Calibri"/>
                <a:sym typeface="Calibri"/>
              </a:rPr>
              <a:t> sequencing (Oxford):</a:t>
            </a:r>
            <a:r>
              <a:rPr lang="en-US" sz="1200" b="0" i="0" u="none" strike="noStrike" dirty="0">
                <a:solidFill>
                  <a:schemeClr val="dk1"/>
                </a:solidFill>
                <a:latin typeface="Calibri"/>
                <a:ea typeface="Calibri"/>
                <a:cs typeface="Calibri"/>
                <a:sym typeface="Calibri"/>
              </a:rPr>
              <a:t>  utilizes a protein </a:t>
            </a:r>
            <a:r>
              <a:rPr lang="en-US" sz="1200" b="0" i="0" u="none" strike="noStrike" dirty="0" err="1">
                <a:solidFill>
                  <a:schemeClr val="dk1"/>
                </a:solidFill>
                <a:latin typeface="Calibri"/>
                <a:ea typeface="Calibri"/>
                <a:cs typeface="Calibri"/>
                <a:sym typeface="Calibri"/>
              </a:rPr>
              <a:t>nanopore</a:t>
            </a:r>
            <a:r>
              <a:rPr lang="en-US" sz="1200" b="0" i="0" u="none" strike="noStrike" dirty="0">
                <a:solidFill>
                  <a:schemeClr val="dk1"/>
                </a:solidFill>
                <a:latin typeface="Calibri"/>
                <a:ea typeface="Calibri"/>
                <a:cs typeface="Calibri"/>
                <a:sym typeface="Calibri"/>
              </a:rPr>
              <a:t> that is set in an electrically resistant polymer membrane. An ionic current is passed through the </a:t>
            </a:r>
            <a:r>
              <a:rPr lang="en-US" sz="1200" b="0" i="0" u="none" strike="noStrike" dirty="0" err="1">
                <a:solidFill>
                  <a:schemeClr val="dk1"/>
                </a:solidFill>
                <a:latin typeface="Calibri"/>
                <a:ea typeface="Calibri"/>
                <a:cs typeface="Calibri"/>
                <a:sym typeface="Calibri"/>
              </a:rPr>
              <a:t>nanopore</a:t>
            </a:r>
            <a:r>
              <a:rPr lang="en-US" sz="1200" b="0" i="0" u="none" strike="noStrike" dirty="0">
                <a:solidFill>
                  <a:schemeClr val="dk1"/>
                </a:solidFill>
                <a:latin typeface="Calibri"/>
                <a:ea typeface="Calibri"/>
                <a:cs typeface="Calibri"/>
                <a:sym typeface="Calibri"/>
              </a:rPr>
              <a:t> by setting a voltage across this membrane. If an </a:t>
            </a:r>
            <a:r>
              <a:rPr lang="en-US" sz="1200" b="0" i="0" u="none" strike="noStrike" dirty="0" err="1">
                <a:solidFill>
                  <a:schemeClr val="dk1"/>
                </a:solidFill>
                <a:latin typeface="Calibri"/>
                <a:ea typeface="Calibri"/>
                <a:cs typeface="Calibri"/>
                <a:sym typeface="Calibri"/>
              </a:rPr>
              <a:t>analyte</a:t>
            </a:r>
            <a:r>
              <a:rPr lang="en-US" sz="1200" b="0" i="0" u="none" strike="noStrike" dirty="0">
                <a:solidFill>
                  <a:schemeClr val="dk1"/>
                </a:solidFill>
                <a:latin typeface="Calibri"/>
                <a:ea typeface="Calibri"/>
                <a:cs typeface="Calibri"/>
                <a:sym typeface="Calibri"/>
              </a:rPr>
              <a:t> passes through the pore or near its aperture, this event creates a characteristic disruption in current. Measurement of that current makes it possible to identify G, A, T, and C nucleotides.</a:t>
            </a:r>
            <a:endParaRPr dirty="0"/>
          </a:p>
          <a:p>
            <a:pPr marL="0" lvl="0" indent="0" algn="l" rtl="0">
              <a:lnSpc>
                <a:spcPct val="100000"/>
              </a:lnSpc>
              <a:spcBef>
                <a:spcPts val="0"/>
              </a:spcBef>
              <a:spcAft>
                <a:spcPts val="0"/>
              </a:spcAft>
              <a:buClr>
                <a:schemeClr val="dk1"/>
              </a:buClr>
              <a:buSzPts val="2800"/>
              <a:buFont typeface="Calibri"/>
              <a:buNone/>
            </a:pPr>
            <a:r>
              <a:rPr lang="en-US" sz="2800" dirty="0"/>
              <a:t/>
            </a:r>
            <a:br>
              <a:rPr lang="en-US" sz="2800" dirty="0"/>
            </a:br>
            <a:r>
              <a:rPr lang="en-US" sz="2800" dirty="0"/>
              <a:t/>
            </a:r>
            <a:br>
              <a:rPr lang="en-US" sz="2800" dirty="0"/>
            </a:br>
            <a:endParaRPr sz="28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279" name="Google Shape;2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eorgia"/>
              <a:buNone/>
            </a:pPr>
            <a:fld id="{00000000-1234-1234-1234-123412341234}" type="slidenum">
              <a:rPr lang="en-US" sz="1200" b="0" i="0" u="none" strike="noStrike" cap="none">
                <a:solidFill>
                  <a:srgbClr val="000000"/>
                </a:solidFill>
                <a:latin typeface="Georgia"/>
                <a:ea typeface="Georgia"/>
                <a:cs typeface="Georgia"/>
                <a:sym typeface="Georgia"/>
              </a:rPr>
              <a:t>17</a:t>
            </a:fld>
            <a:endParaRPr sz="1200" b="0" i="0" u="none" strike="noStrike" cap="none">
              <a:solidFill>
                <a:srgbClr val="000000"/>
              </a:solidFill>
              <a:latin typeface="Georgia"/>
              <a:ea typeface="Georgia"/>
              <a:cs typeface="Georgia"/>
              <a:sym typeface="Georgia"/>
            </a:endParaRPr>
          </a:p>
        </p:txBody>
      </p:sp>
      <p:sp>
        <p:nvSpPr>
          <p:cNvPr id="280" name="Google Shape;280;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8/12/19</a:t>
            </a:r>
            <a:endParaRPr sz="1200" b="0" i="0" u="none" strike="noStrike" cap="none">
              <a:solidFill>
                <a:srgbClr val="000000"/>
              </a:solidFill>
              <a:latin typeface="Calibri"/>
              <a:ea typeface="Calibri"/>
              <a:cs typeface="Calibri"/>
              <a:sym typeface="Calibri"/>
            </a:endParaRPr>
          </a:p>
        </p:txBody>
      </p:sp>
      <p:sp>
        <p:nvSpPr>
          <p:cNvPr id="281" name="Google Shape;281;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82" name="Google Shape;282;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BIT 410/510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the clinical potential of RNA-</a:t>
            </a:r>
            <a:r>
              <a:rPr lang="en-US" sz="1200" b="1" i="1" u="none" strike="noStrike" dirty="0" err="1">
                <a:solidFill>
                  <a:schemeClr val="dk1"/>
                </a:solidFill>
                <a:latin typeface="Calibri"/>
                <a:ea typeface="Calibri"/>
                <a:cs typeface="Calibri"/>
                <a:sym typeface="Calibri"/>
              </a:rPr>
              <a:t>seq</a:t>
            </a:r>
            <a:r>
              <a:rPr lang="en-US" sz="1200" b="1" i="1" u="none" strike="noStrike" dirty="0">
                <a:solidFill>
                  <a:schemeClr val="dk1"/>
                </a:solidFill>
                <a:latin typeface="Calibri"/>
                <a:ea typeface="Calibri"/>
                <a:cs typeface="Calibri"/>
                <a:sym typeface="Calibri"/>
              </a:rPr>
              <a:t> technology</a:t>
            </a:r>
            <a:endParaRPr b="1" i="1" dirty="0"/>
          </a:p>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RNA-</a:t>
            </a:r>
            <a:r>
              <a:rPr lang="en-US" sz="1200" b="1" i="1" u="none" strike="noStrike" dirty="0" err="1">
                <a:solidFill>
                  <a:schemeClr val="dk1"/>
                </a:solidFill>
                <a:latin typeface="Calibri"/>
                <a:ea typeface="Calibri"/>
                <a:cs typeface="Calibri"/>
                <a:sym typeface="Calibri"/>
              </a:rPr>
              <a:t>seq</a:t>
            </a:r>
            <a:r>
              <a:rPr lang="en-US" sz="1200" b="1" i="1" u="none" strike="noStrike" dirty="0">
                <a:solidFill>
                  <a:schemeClr val="dk1"/>
                </a:solidFill>
                <a:latin typeface="Calibri"/>
                <a:ea typeface="Calibri"/>
                <a:cs typeface="Calibri"/>
                <a:sym typeface="Calibri"/>
              </a:rPr>
              <a:t> and microarray technology</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200"/>
              <a:buFont typeface="Calibri"/>
              <a:buNone/>
            </a:pPr>
            <a:r>
              <a:rPr lang="en-US" b="1" dirty="0"/>
              <a:t>Description</a:t>
            </a:r>
            <a:r>
              <a:rPr lang="en-US" dirty="0"/>
              <a:t>: “RNA </a:t>
            </a:r>
            <a:r>
              <a:rPr lang="en-US" dirty="0" err="1"/>
              <a:t>seq</a:t>
            </a:r>
            <a:r>
              <a:rPr lang="en-US" dirty="0"/>
              <a:t> experiment.png”</a:t>
            </a:r>
            <a:endParaRPr dirty="0"/>
          </a:p>
          <a:p>
            <a:pPr marL="0" lvl="0" indent="0" algn="l" rtl="0">
              <a:lnSpc>
                <a:spcPct val="100000"/>
              </a:lnSpc>
              <a:spcBef>
                <a:spcPts val="0"/>
              </a:spcBef>
              <a:spcAft>
                <a:spcPts val="0"/>
              </a:spcAft>
              <a:buClr>
                <a:schemeClr val="dk1"/>
              </a:buClr>
              <a:buSzPts val="1200"/>
              <a:buFont typeface="Calibri"/>
              <a:buNone/>
            </a:pPr>
            <a:r>
              <a:rPr lang="en-US" b="1" dirty="0"/>
              <a:t>Author</a:t>
            </a:r>
            <a:r>
              <a:rPr lang="en-US" dirty="0"/>
              <a:t>: </a:t>
            </a:r>
            <a:r>
              <a:rPr lang="en-US" b="1" dirty="0" err="1"/>
              <a:t>Boraas</a:t>
            </a:r>
            <a:r>
              <a:rPr lang="en-US" b="1" dirty="0"/>
              <a:t> [Public domain]</a:t>
            </a:r>
            <a:endParaRPr dirty="0"/>
          </a:p>
          <a:p>
            <a:pPr marL="0" marR="0" lvl="0" indent="0" algn="l" rtl="0">
              <a:lnSpc>
                <a:spcPct val="100000"/>
              </a:lnSpc>
              <a:spcBef>
                <a:spcPts val="0"/>
              </a:spcBef>
              <a:spcAft>
                <a:spcPts val="0"/>
              </a:spcAft>
              <a:buClr>
                <a:schemeClr val="dk1"/>
              </a:buClr>
              <a:buSzPts val="1400"/>
              <a:buFont typeface="Arial"/>
              <a:buNone/>
            </a:pPr>
            <a:r>
              <a:rPr lang="en-US" b="1" dirty="0" err="1"/>
              <a:t>Source:</a:t>
            </a:r>
            <a:r>
              <a:rPr lang="en-US" dirty="0" err="1"/>
              <a:t>“</a:t>
            </a:r>
            <a:r>
              <a:rPr lang="en-US" sz="1200" b="1" dirty="0" err="1">
                <a:highlight>
                  <a:srgbClr val="FFFFFF"/>
                </a:highlight>
              </a:rPr>
              <a:t>https</a:t>
            </a:r>
            <a:r>
              <a:rPr lang="en-US" sz="1200" b="1" dirty="0">
                <a:highlight>
                  <a:srgbClr val="FFFFFF"/>
                </a:highlight>
              </a:rPr>
              <a:t>://commons.wikimedia.org/wiki/</a:t>
            </a:r>
            <a:r>
              <a:rPr lang="en-US" sz="1200" b="1" dirty="0" err="1">
                <a:highlight>
                  <a:srgbClr val="FFFFFF"/>
                </a:highlight>
              </a:rPr>
              <a:t>File:RNA_Seq_Experiment.png</a:t>
            </a:r>
            <a:endParaRPr sz="1200" b="1" dirty="0">
              <a:highlight>
                <a:srgbClr val="FFFFFF"/>
              </a:highlight>
            </a:endParaRPr>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Public domain</a:t>
            </a:r>
            <a:endParaRPr dirty="0"/>
          </a:p>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Ion torrent- detection of hydrogen ions that are released during normal synthesis of DNA</a:t>
            </a:r>
            <a:endParaRPr dirty="0"/>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Video does an excellent job of illustrating the strengths of RNA sequencing (hypothesis free approach) over microarray technology.</a:t>
            </a:r>
            <a:endParaRPr dirty="0"/>
          </a:p>
          <a:p>
            <a:pPr marL="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RNA-</a:t>
            </a:r>
            <a:r>
              <a:rPr lang="en-US" sz="1200" b="0" i="0" u="none" strike="noStrike" dirty="0" err="1">
                <a:solidFill>
                  <a:schemeClr val="dk1"/>
                </a:solidFill>
                <a:latin typeface="Calibri"/>
                <a:ea typeface="Calibri"/>
                <a:cs typeface="Calibri"/>
                <a:sym typeface="Calibri"/>
              </a:rPr>
              <a:t>seq</a:t>
            </a:r>
            <a:r>
              <a:rPr lang="en-US" sz="1200" b="0" i="0" u="none" strike="noStrike" dirty="0">
                <a:solidFill>
                  <a:schemeClr val="dk1"/>
                </a:solidFill>
                <a:latin typeface="Calibri"/>
                <a:ea typeface="Calibri"/>
                <a:cs typeface="Calibri"/>
                <a:sym typeface="Calibri"/>
              </a:rPr>
              <a:t> is a high resolution approach that enables the identification and discovery of novel  diagnostic biomarkers that would normally go undetected at the genetic level due to its high level of sensitivity.</a:t>
            </a:r>
            <a:endParaRPr dirty="0"/>
          </a:p>
          <a:p>
            <a:pPr marL="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RNA-</a:t>
            </a:r>
            <a:r>
              <a:rPr lang="en-US" sz="1200" b="0" i="0" u="none" strike="noStrike" dirty="0" err="1">
                <a:solidFill>
                  <a:schemeClr val="dk1"/>
                </a:solidFill>
                <a:latin typeface="Calibri"/>
                <a:ea typeface="Calibri"/>
                <a:cs typeface="Calibri"/>
                <a:sym typeface="Calibri"/>
              </a:rPr>
              <a:t>seq</a:t>
            </a:r>
            <a:r>
              <a:rPr lang="en-US" sz="1200" b="0" i="0" u="none" strike="noStrike" dirty="0">
                <a:solidFill>
                  <a:schemeClr val="dk1"/>
                </a:solidFill>
                <a:latin typeface="Calibri"/>
                <a:ea typeface="Calibri"/>
                <a:cs typeface="Calibri"/>
                <a:sym typeface="Calibri"/>
              </a:rPr>
              <a:t> is an open and versatile platform. It can be used to quantify known RNA transcripts and detect and quantify rare and novel RNA variants within a single sample due to its large dynamic range. Conversely, microarray technology while also able to detect changes in gene expression can do so for only a finite number of known genes within one microarray slide. Furthermore, quantification of gene expression is possible, but within a smaller dynamic range compared to RNA-seq.</a:t>
            </a:r>
            <a:endParaRPr dirty="0"/>
          </a:p>
          <a:p>
            <a:pPr marL="0" lvl="0" indent="0" algn="l" rtl="0">
              <a:lnSpc>
                <a:spcPct val="100000"/>
              </a:lnSpc>
              <a:spcBef>
                <a:spcPts val="0"/>
              </a:spcBef>
              <a:spcAft>
                <a:spcPts val="0"/>
              </a:spcAft>
              <a:buClr>
                <a:schemeClr val="dk1"/>
              </a:buClr>
              <a:buSzPts val="1200"/>
              <a:buFont typeface="Calibri"/>
              <a:buNone/>
            </a:pPr>
            <a:r>
              <a:rPr lang="en-US" dirty="0"/>
              <a:t/>
            </a:r>
            <a:br>
              <a:rPr lang="en-US" dirty="0"/>
            </a:br>
            <a:r>
              <a:rPr lang="en-US" dirty="0"/>
              <a:t/>
            </a:r>
            <a:br>
              <a:rPr lang="en-US" dirty="0"/>
            </a:br>
            <a:r>
              <a:rPr lang="en-US" b="0" dirty="0"/>
              <a:t>GEX is in-house Illumina arrays</a:t>
            </a:r>
            <a:endParaRPr dirty="0"/>
          </a:p>
          <a:p>
            <a:pPr marL="0" lvl="0" indent="0" algn="l" rtl="0">
              <a:lnSpc>
                <a:spcPct val="100000"/>
              </a:lnSpc>
              <a:spcBef>
                <a:spcPts val="0"/>
              </a:spcBef>
              <a:spcAft>
                <a:spcPts val="0"/>
              </a:spcAft>
              <a:buClr>
                <a:schemeClr val="dk1"/>
              </a:buClr>
              <a:buSzPts val="1200"/>
              <a:buFont typeface="Calibri"/>
              <a:buNone/>
            </a:pPr>
            <a:r>
              <a:rPr lang="en-US" b="0" dirty="0"/>
              <a:t>Video is 2-3 min long.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US" b="1" dirty="0"/>
              <a:t>Image Source: </a:t>
            </a:r>
            <a:r>
              <a:rPr lang="en-US" dirty="0"/>
              <a:t>https://upload.wikimedia.org/wikipedia/commons/d/db/RNA_Seq_Experiment.png</a:t>
            </a:r>
            <a:endParaRPr dirty="0"/>
          </a:p>
        </p:txBody>
      </p:sp>
      <p:sp>
        <p:nvSpPr>
          <p:cNvPr id="296" name="Google Shape;296;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8/12/19</a:t>
            </a:r>
            <a:endParaRPr sz="1200" b="0" i="0" u="none" strike="noStrike" cap="none">
              <a:solidFill>
                <a:srgbClr val="000000"/>
              </a:solidFill>
              <a:latin typeface="Calibri"/>
              <a:ea typeface="Calibri"/>
              <a:cs typeface="Calibri"/>
              <a:sym typeface="Calibri"/>
            </a:endParaRPr>
          </a:p>
        </p:txBody>
      </p:sp>
      <p:sp>
        <p:nvSpPr>
          <p:cNvPr id="297" name="Google Shape;297;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98" name="Google Shape;2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
        <p:nvSpPr>
          <p:cNvPr id="299" name="Google Shape;2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BIT 410/510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CRISPR can be used to accomplish which of the following?</a:t>
            </a:r>
            <a:endParaRPr/>
          </a:p>
          <a:p>
            <a:pPr marL="0" lvl="0" indent="0" algn="l" rtl="0">
              <a:lnSpc>
                <a:spcPct val="100000"/>
              </a:lnSpc>
              <a:spcBef>
                <a:spcPts val="0"/>
              </a:spcBef>
              <a:spcAft>
                <a:spcPts val="0"/>
              </a:spcAft>
              <a:buClr>
                <a:schemeClr val="dk1"/>
              </a:buClr>
              <a:buSzPts val="1200"/>
              <a:buFont typeface="Calibri"/>
              <a:buNone/>
            </a:pPr>
            <a:r>
              <a:rPr lang="en-US"/>
              <a:t>https://www.polleverywhere.com/multiple_choice_polls/l33jfOEMf55b0aYMNnJna</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Identify other uses of CRISPR/Cas9 outside of genome editing</a:t>
            </a:r>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Other uses…</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CRISPR/Cas9 can be used to alter epigenetic marks such as histone modifications and/or 5-methyl cytosine. It can be used to manipulate RNA molecules by a number of mechanisms including: selective RNA cleavage, enhancing translation, isolating specific RNA:protein complexes, and/or specifically modifying RNA to understand its regulation.</a:t>
            </a:r>
            <a:endParaRPr b="1" i="1"/>
          </a:p>
        </p:txBody>
      </p:sp>
      <p:sp>
        <p:nvSpPr>
          <p:cNvPr id="309" name="Google Shape;3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Analyze clinical data</a:t>
            </a:r>
            <a:endParaRPr dirty="0"/>
          </a:p>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symptoms that can be shared by a variety of neurological disorders</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dirty="0"/>
              <a:t/>
            </a:r>
            <a:br>
              <a:rPr lang="en-US" dirty="0"/>
            </a:br>
            <a:endParaRPr dirty="0"/>
          </a:p>
        </p:txBody>
      </p:sp>
      <p:sp>
        <p:nvSpPr>
          <p:cNvPr id="117" name="Google Shape;1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the molecular mechanism of CRISPR/Cas9 for genome editing</a:t>
            </a: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1" i="1"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00" dirty="0">
                <a:latin typeface="Georgia"/>
                <a:ea typeface="Georgia"/>
                <a:cs typeface="Georgia"/>
                <a:sym typeface="Georgia"/>
              </a:rPr>
              <a:t>Crispr.png”</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dirty="0"/>
              <a:t> James </a:t>
            </a:r>
            <a:r>
              <a:rPr lang="en-US" b="1" dirty="0" err="1"/>
              <a:t>atmos</a:t>
            </a:r>
            <a:r>
              <a:rPr lang="en-US" b="1" dirty="0"/>
              <a:t> - Own work, CC BY-SA 3.0</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b="1" dirty="0"/>
              <a:t>https://commons.wikimedia.org/w/index.php?curid=7821536</a:t>
            </a:r>
            <a:endParaRPr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Wikimedia commons public domain</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CRISPR-Cas9 is a Type II system. In the endogenous system, the CRISPR locus is transcribed as one long RNA. The RNA molecule is processed into smaller CRISPR RNAs (crRNA) by RNase III and a </a:t>
            </a:r>
            <a:r>
              <a:rPr lang="en-US" dirty="0" err="1"/>
              <a:t>tracrRNA</a:t>
            </a:r>
            <a:r>
              <a:rPr lang="en-US" dirty="0"/>
              <a:t> (trans-acting antisense RNA). The </a:t>
            </a:r>
            <a:r>
              <a:rPr lang="en-US" dirty="0" err="1"/>
              <a:t>tracrRNA</a:t>
            </a:r>
            <a:r>
              <a:rPr lang="en-US" dirty="0"/>
              <a:t> that is complementary to the CRISPR sequence and directs RNase III cutting. The processed crRNA along with the </a:t>
            </a:r>
            <a:r>
              <a:rPr lang="en-US" dirty="0" err="1"/>
              <a:t>tracrRNA</a:t>
            </a:r>
            <a:r>
              <a:rPr lang="en-US" dirty="0"/>
              <a:t> is then incorporated into the nuclease complex (Cas9). Binding of the complex to target DNA is mediated primarily by the recognition of a </a:t>
            </a:r>
            <a:r>
              <a:rPr lang="en-US" dirty="0" err="1"/>
              <a:t>protospacer</a:t>
            </a:r>
            <a:r>
              <a:rPr lang="en-US" dirty="0"/>
              <a:t> adjacent motif (PAM) present in the genome and by complementarity between the crRNA and the target DNA. Cas9 has intrinsic nuclease activity and cuts the DNA sequence.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From </a:t>
            </a:r>
            <a:r>
              <a:rPr lang="en-US" dirty="0" err="1"/>
              <a:t>wikipedia</a:t>
            </a:r>
            <a:r>
              <a:rPr lang="en-US" dirty="0"/>
              <a:t>:</a:t>
            </a:r>
            <a:endParaRPr dirty="0"/>
          </a:p>
          <a:p>
            <a:pPr marL="0" marR="0" lvl="0" indent="0" algn="l" rtl="0">
              <a:lnSpc>
                <a:spcPct val="100000"/>
              </a:lnSpc>
              <a:spcBef>
                <a:spcPts val="0"/>
              </a:spcBef>
              <a:spcAft>
                <a:spcPts val="0"/>
              </a:spcAft>
              <a:buClr>
                <a:schemeClr val="dk1"/>
              </a:buClr>
              <a:buSzPts val="1200"/>
              <a:buFont typeface="Calibri"/>
              <a:buNone/>
            </a:pPr>
            <a:r>
              <a:rPr lang="en-US" sz="1200" b="1" dirty="0" err="1">
                <a:solidFill>
                  <a:schemeClr val="dk1"/>
                </a:solidFill>
                <a:latin typeface="Calibri"/>
                <a:ea typeface="Calibri"/>
                <a:cs typeface="Calibri"/>
                <a:sym typeface="Calibri"/>
              </a:rPr>
              <a:t>Protospacer</a:t>
            </a:r>
            <a:r>
              <a:rPr lang="en-US" sz="1200" b="1" dirty="0">
                <a:solidFill>
                  <a:schemeClr val="dk1"/>
                </a:solidFill>
                <a:latin typeface="Calibri"/>
                <a:ea typeface="Calibri"/>
                <a:cs typeface="Calibri"/>
                <a:sym typeface="Calibri"/>
              </a:rPr>
              <a:t> adjacent motif (PAM</a:t>
            </a:r>
            <a:r>
              <a:rPr lang="en-US" sz="1200" dirty="0">
                <a:solidFill>
                  <a:schemeClr val="dk1"/>
                </a:solidFill>
                <a:latin typeface="Calibri"/>
                <a:ea typeface="Calibri"/>
                <a:cs typeface="Calibri"/>
                <a:sym typeface="Calibri"/>
              </a:rPr>
              <a:t>) is a 2-6 base pair DNA sequence immediately following the DNA sequence targeted by the Cas9 nuclease in the CRISPR bacterial adaptive immune system. [1] PAM is a component of the invading virus or plasmid, but is not a component of the bacterial CRISPR locus. Cas9 will not successfully bind to or cleave the target DNA sequence if it is not followed by the PAM sequence.[2][3][4][5] PAM is an essential targeting component (not found in bacterial genome) which distinguishes bacterial self from non-self DNA, thereby preventing the CRISPR locus from being targeted and destroyed by nuclease.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the molecular mechanism of CRISPR/Cas9 for genome editing</a:t>
            </a: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000" dirty="0">
                <a:latin typeface="Georgia"/>
                <a:ea typeface="Georgia"/>
                <a:cs typeface="Georgia"/>
                <a:sym typeface="Georgia"/>
              </a:rPr>
              <a:t>CRISPR-Cas9-biologist.jpg”</a:t>
            </a:r>
            <a:endParaRPr sz="1000" dirty="0">
              <a:latin typeface="Georgia"/>
              <a:ea typeface="Georgia"/>
              <a:cs typeface="Georgia"/>
              <a:sym typeface="Georgia"/>
            </a:endParaRPr>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dirty="0"/>
              <a:t> </a:t>
            </a:r>
            <a:r>
              <a:rPr lang="en-US" b="1" i="1" dirty="0"/>
              <a:t>J LEVIN W - Own work, CC BY-SA 4.0</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b="1" i="1" u="sng" dirty="0">
                <a:solidFill>
                  <a:schemeClr val="hlink"/>
                </a:solidFill>
                <a:hlinkClick r:id="rId3"/>
              </a:rPr>
              <a:t>https://commons.wikimedia.org/w/index.php?curid=64373831</a:t>
            </a:r>
            <a:endParaRPr b="1" i="1" dirty="0"/>
          </a:p>
          <a:p>
            <a:pPr marL="0" lvl="0" indent="0" algn="l" rtl="0">
              <a:lnSpc>
                <a:spcPct val="100000"/>
              </a:lnSpc>
              <a:spcBef>
                <a:spcPts val="0"/>
              </a:spcBef>
              <a:spcAft>
                <a:spcPts val="0"/>
              </a:spcAft>
              <a:buClr>
                <a:schemeClr val="dk1"/>
              </a:buClr>
              <a:buSzPts val="1200"/>
              <a:buFont typeface="Calibri"/>
              <a:buNone/>
            </a:pPr>
            <a:r>
              <a:rPr lang="en-US" sz="1100" u="sng" dirty="0">
                <a:solidFill>
                  <a:schemeClr val="hlink"/>
                </a:solidFill>
                <a:latin typeface="Arial"/>
                <a:ea typeface="Arial"/>
                <a:cs typeface="Arial"/>
                <a:sym typeface="Arial"/>
                <a:hlinkClick r:id="rId4"/>
              </a:rPr>
              <a:t>https://commons.wikimedia.org/wiki/File:CRISPR-Cas9-biologist.jpg#/media/File:CRISPR-Cas9-biologist.jpg</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Wikimedia commons public domain</a:t>
            </a:r>
            <a:endParaRPr b="1" i="1"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These notes come from the CRISPR/</a:t>
            </a:r>
            <a:r>
              <a:rPr lang="en-US" dirty="0" err="1"/>
              <a:t>Cas</a:t>
            </a:r>
            <a:r>
              <a:rPr lang="en-US" dirty="0"/>
              <a:t> video link on the previous slide by Jennifer </a:t>
            </a:r>
            <a:r>
              <a:rPr lang="en-US" dirty="0" err="1"/>
              <a:t>Doudna</a:t>
            </a:r>
            <a:r>
              <a:rPr lang="en-US" dirty="0"/>
              <a:t>:</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The power of CRISPR </a:t>
            </a:r>
            <a:r>
              <a:rPr lang="en-US" dirty="0" err="1"/>
              <a:t>Cas</a:t>
            </a:r>
            <a:r>
              <a:rPr lang="en-US" dirty="0"/>
              <a:t> 9 for genome editing 🡪 </a:t>
            </a:r>
            <a:r>
              <a:rPr lang="en-US" b="1" u="sng" dirty="0"/>
              <a:t>programmable</a:t>
            </a:r>
            <a:r>
              <a:rPr lang="en-US" b="0" u="none" dirty="0"/>
              <a:t> DNA cutting enzyme</a:t>
            </a:r>
            <a:endParaRPr dirty="0"/>
          </a:p>
          <a:p>
            <a:pPr marL="0" lvl="0" indent="0" algn="l" rtl="0">
              <a:lnSpc>
                <a:spcPct val="100000"/>
              </a:lnSpc>
              <a:spcBef>
                <a:spcPts val="0"/>
              </a:spcBef>
              <a:spcAft>
                <a:spcPts val="0"/>
              </a:spcAft>
              <a:buClr>
                <a:schemeClr val="dk1"/>
              </a:buClr>
              <a:buSzPts val="1200"/>
              <a:buFont typeface="Calibri"/>
              <a:buNone/>
            </a:pPr>
            <a:r>
              <a:rPr lang="en-US" b="0" u="none" dirty="0"/>
              <a:t>Program it with a short piece of RNA</a:t>
            </a:r>
            <a:endParaRPr dirty="0"/>
          </a:p>
          <a:p>
            <a:pPr marL="0" lvl="0" indent="0" algn="l" rtl="0">
              <a:lnSpc>
                <a:spcPct val="100000"/>
              </a:lnSpc>
              <a:spcBef>
                <a:spcPts val="0"/>
              </a:spcBef>
              <a:spcAft>
                <a:spcPts val="0"/>
              </a:spcAft>
              <a:buClr>
                <a:schemeClr val="dk1"/>
              </a:buClr>
              <a:buSzPts val="1200"/>
              <a:buFont typeface="Calibri"/>
              <a:buNone/>
            </a:pPr>
            <a:r>
              <a:rPr lang="en-US" b="0" u="none" dirty="0"/>
              <a:t>To cleave essentially ANY dsDNA sequence</a:t>
            </a:r>
            <a:endParaRPr dirty="0"/>
          </a:p>
          <a:p>
            <a:pPr marL="0" lvl="0" indent="0" algn="l" rtl="0">
              <a:lnSpc>
                <a:spcPct val="100000"/>
              </a:lnSpc>
              <a:spcBef>
                <a:spcPts val="0"/>
              </a:spcBef>
              <a:spcAft>
                <a:spcPts val="0"/>
              </a:spcAft>
              <a:buClr>
                <a:schemeClr val="dk1"/>
              </a:buClr>
              <a:buSzPts val="1200"/>
              <a:buFont typeface="Calibri"/>
              <a:buNone/>
            </a:pPr>
            <a:endParaRPr b="0" u="none" dirty="0"/>
          </a:p>
          <a:p>
            <a:pPr marL="0" lvl="0" indent="0" algn="l" rtl="0">
              <a:lnSpc>
                <a:spcPct val="100000"/>
              </a:lnSpc>
              <a:spcBef>
                <a:spcPts val="0"/>
              </a:spcBef>
              <a:spcAft>
                <a:spcPts val="0"/>
              </a:spcAft>
              <a:buClr>
                <a:schemeClr val="dk1"/>
              </a:buClr>
              <a:buSzPts val="1200"/>
              <a:buFont typeface="Calibri"/>
              <a:buNone/>
            </a:pPr>
            <a:r>
              <a:rPr lang="en-US" b="0" u="none" dirty="0"/>
              <a:t>Why is it useful to be able to cleave dsDNA anywhere? </a:t>
            </a:r>
            <a:endParaRPr dirty="0"/>
          </a:p>
          <a:p>
            <a:pPr marL="0" lvl="0" indent="0" algn="l" rtl="0">
              <a:lnSpc>
                <a:spcPct val="100000"/>
              </a:lnSpc>
              <a:spcBef>
                <a:spcPts val="0"/>
              </a:spcBef>
              <a:spcAft>
                <a:spcPts val="0"/>
              </a:spcAft>
              <a:buClr>
                <a:schemeClr val="dk1"/>
              </a:buClr>
              <a:buSzPts val="1200"/>
              <a:buFont typeface="Calibri"/>
              <a:buNone/>
            </a:pPr>
            <a:r>
              <a:rPr lang="en-US" b="0" u="none" dirty="0"/>
              <a:t>For a long time we’ve known that cells have ways of repairing dsDNA breaks that leads to changes in the DNA </a:t>
            </a:r>
            <a:endParaRPr dirty="0"/>
          </a:p>
          <a:p>
            <a:pPr marL="228600" lvl="0" indent="-228600" algn="l" rtl="0">
              <a:lnSpc>
                <a:spcPct val="100000"/>
              </a:lnSpc>
              <a:spcBef>
                <a:spcPts val="0"/>
              </a:spcBef>
              <a:spcAft>
                <a:spcPts val="0"/>
              </a:spcAft>
              <a:buClr>
                <a:schemeClr val="dk1"/>
              </a:buClr>
              <a:buSzPts val="1200"/>
              <a:buFont typeface="Calibri"/>
              <a:buAutoNum type="arabicParenBoth"/>
            </a:pPr>
            <a:r>
              <a:rPr lang="en-US" b="0" u="none" dirty="0"/>
              <a:t>Homology directed repair 🡪 donor DNA molecule that has sequences that match those flanking the site of the dsDNA break can be integrated into the genome at the site of the break to introduce new genetic information INTO the genome   </a:t>
            </a:r>
            <a:endParaRPr dirty="0"/>
          </a:p>
          <a:p>
            <a:pPr marL="457200" lvl="1" indent="0" algn="l" rtl="0">
              <a:lnSpc>
                <a:spcPct val="100000"/>
              </a:lnSpc>
              <a:spcBef>
                <a:spcPts val="0"/>
              </a:spcBef>
              <a:spcAft>
                <a:spcPts val="0"/>
              </a:spcAft>
              <a:buClr>
                <a:schemeClr val="dk1"/>
              </a:buClr>
              <a:buSzPts val="1200"/>
              <a:buFont typeface="Calibri"/>
              <a:buNone/>
            </a:pPr>
            <a:r>
              <a:rPr lang="en-US" b="0" u="none" dirty="0"/>
              <a:t>With the ability to introduce a break anywhere now with all our genetic information, if we know where a disease causing mutation is we could fix it!  Or as you will see in the our paper related to this cause, you can generate mutations in thousands of genes to do a high-throughput gene KO screen.</a:t>
            </a:r>
            <a:endParaRPr dirty="0"/>
          </a:p>
          <a:p>
            <a:pPr marL="228600" lvl="0" indent="-152400" algn="l" rtl="0">
              <a:lnSpc>
                <a:spcPct val="100000"/>
              </a:lnSpc>
              <a:spcBef>
                <a:spcPts val="0"/>
              </a:spcBef>
              <a:spcAft>
                <a:spcPts val="0"/>
              </a:spcAft>
              <a:buClr>
                <a:schemeClr val="dk1"/>
              </a:buClr>
              <a:buSzPts val="1200"/>
              <a:buFont typeface="Calibri"/>
              <a:buNone/>
            </a:pPr>
            <a:endParaRPr b="0" u="none" dirty="0"/>
          </a:p>
          <a:p>
            <a:pPr marL="0" lvl="0" indent="0" algn="l" rtl="0">
              <a:lnSpc>
                <a:spcPct val="100000"/>
              </a:lnSpc>
              <a:spcBef>
                <a:spcPts val="0"/>
              </a:spcBef>
              <a:spcAft>
                <a:spcPts val="0"/>
              </a:spcAft>
              <a:buClr>
                <a:schemeClr val="dk1"/>
              </a:buClr>
              <a:buSzPts val="1200"/>
              <a:buFont typeface="Calibri"/>
              <a:buNone/>
            </a:pPr>
            <a:r>
              <a:rPr lang="en-US" b="0" u="none" dirty="0"/>
              <a:t>(2) NHEJ 🡪 ends of the DNA are ligated back together usually with introduction of small insertion or deletion</a:t>
            </a:r>
            <a:endParaRPr dirty="0"/>
          </a:p>
        </p:txBody>
      </p:sp>
      <p:sp>
        <p:nvSpPr>
          <p:cNvPr id="326" name="Google Shape;32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Discuss the molecular mechanism of CRISPR/Cas9 for genome editing</a:t>
            </a:r>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Georgia"/>
              <a:buNone/>
            </a:pPr>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p>
        </p:txBody>
      </p:sp>
      <p:sp>
        <p:nvSpPr>
          <p:cNvPr id="336" name="Google Shape;3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type of molecule complexes with Cas9 to target DNA for editing?</a:t>
            </a:r>
            <a:endParaRPr/>
          </a:p>
          <a:p>
            <a:pPr marL="0" lvl="0" indent="0" algn="l" rtl="0">
              <a:lnSpc>
                <a:spcPct val="100000"/>
              </a:lnSpc>
              <a:spcBef>
                <a:spcPts val="0"/>
              </a:spcBef>
              <a:spcAft>
                <a:spcPts val="0"/>
              </a:spcAft>
              <a:buClr>
                <a:schemeClr val="dk1"/>
              </a:buClr>
              <a:buSzPts val="1200"/>
              <a:buFont typeface="Calibri"/>
              <a:buNone/>
            </a:pPr>
            <a:r>
              <a:rPr lang="en-US"/>
              <a:t>https://www.polleverywhere.com/multiple_choice_polls/3ZUymTRVVXaanRCSlXh6b</a:t>
            </a:r>
            <a:endParaRPr/>
          </a:p>
          <a:p>
            <a:pPr marL="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Discuss the molecular mechanism of CRISPR/Cas9 for genome editing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ssRNA</a:t>
            </a:r>
            <a:endParaRPr/>
          </a:p>
        </p:txBody>
      </p:sp>
      <p:sp>
        <p:nvSpPr>
          <p:cNvPr id="345" name="Google Shape;34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CRISPR/Cas9 to other gene expression or editing tools (RNAi and TALENS)</a:t>
            </a:r>
            <a:endParaRPr dirty="0"/>
          </a:p>
          <a:p>
            <a:pPr marL="0" lvl="0" indent="0" algn="l" rtl="0">
              <a:lnSpc>
                <a:spcPct val="100000"/>
              </a:lnSpc>
              <a:spcBef>
                <a:spcPts val="0"/>
              </a:spcBef>
              <a:spcAft>
                <a:spcPts val="0"/>
              </a:spcAft>
              <a:buClr>
                <a:schemeClr val="dk1"/>
              </a:buClr>
              <a:buSzPts val="1200"/>
              <a:buFont typeface="Calibri"/>
              <a:buNone/>
            </a:pPr>
            <a:r>
              <a:rPr lang="en-US" b="1" i="1" dirty="0"/>
              <a:t>Left image:</a:t>
            </a:r>
            <a:endParaRPr b="1" i="1"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000" dirty="0">
                <a:latin typeface="Georgia"/>
                <a:ea typeface="Georgia"/>
                <a:cs typeface="Georgia"/>
                <a:sym typeface="Georgia"/>
              </a:rPr>
              <a:t>CRISPR-Cas9-biologist.jpg”</a:t>
            </a:r>
            <a:endParaRPr sz="1000" dirty="0">
              <a:latin typeface="Georgia"/>
              <a:ea typeface="Georgia"/>
              <a:cs typeface="Georgia"/>
              <a:sym typeface="Georgia"/>
            </a:endParaRPr>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dirty="0"/>
              <a:t> </a:t>
            </a:r>
            <a:r>
              <a:rPr lang="en-US" b="1" i="1" dirty="0"/>
              <a:t>J LEVIN W - Own work, CC BY-SA 4.0</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b="1" i="1" u="sng" dirty="0">
                <a:solidFill>
                  <a:schemeClr val="hlink"/>
                </a:solidFill>
                <a:hlinkClick r:id="rId3"/>
              </a:rPr>
              <a:t>https://commons.wikimedia.org/w/index.php?curid=64373831</a:t>
            </a:r>
            <a:endParaRPr b="1" i="1" dirty="0"/>
          </a:p>
          <a:p>
            <a:pPr marL="0" lvl="0" indent="0" algn="l" rtl="0">
              <a:lnSpc>
                <a:spcPct val="100000"/>
              </a:lnSpc>
              <a:spcBef>
                <a:spcPts val="0"/>
              </a:spcBef>
              <a:spcAft>
                <a:spcPts val="0"/>
              </a:spcAft>
              <a:buClr>
                <a:schemeClr val="dk1"/>
              </a:buClr>
              <a:buSzPts val="1200"/>
              <a:buFont typeface="Calibri"/>
              <a:buNone/>
            </a:pPr>
            <a:r>
              <a:rPr lang="en-US" sz="1100" u="sng" dirty="0">
                <a:solidFill>
                  <a:schemeClr val="hlink"/>
                </a:solidFill>
                <a:latin typeface="Arial"/>
                <a:ea typeface="Arial"/>
                <a:cs typeface="Arial"/>
                <a:sym typeface="Arial"/>
                <a:hlinkClick r:id="rId4"/>
              </a:rPr>
              <a:t>https://commons.wikimedia.org/wiki/File:CRISPR-Cas9-biologist.jpg#/media/File:CRISPR-Cas9-biologist.jpg</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Wikimedia commons public domain</a:t>
            </a:r>
            <a:endParaRPr b="1" i="1" dirty="0"/>
          </a:p>
          <a:p>
            <a:pPr marL="0" lvl="0" indent="0" algn="l" rtl="0">
              <a:lnSpc>
                <a:spcPct val="100000"/>
              </a:lnSpc>
              <a:spcBef>
                <a:spcPts val="0"/>
              </a:spcBef>
              <a:spcAft>
                <a:spcPts val="0"/>
              </a:spcAft>
              <a:buClr>
                <a:schemeClr val="dk1"/>
              </a:buClr>
              <a:buSzPts val="1400"/>
              <a:buFont typeface="Arial"/>
              <a:buNone/>
            </a:pPr>
            <a:endParaRPr b="1" i="1" dirty="0"/>
          </a:p>
          <a:p>
            <a:pPr marL="0" lvl="0" indent="0" algn="l" rtl="0">
              <a:lnSpc>
                <a:spcPct val="100000"/>
              </a:lnSpc>
              <a:spcBef>
                <a:spcPts val="0"/>
              </a:spcBef>
              <a:spcAft>
                <a:spcPts val="0"/>
              </a:spcAft>
              <a:buClr>
                <a:schemeClr val="dk1"/>
              </a:buClr>
              <a:buSzPts val="1400"/>
              <a:buFont typeface="Arial"/>
              <a:buNone/>
            </a:pPr>
            <a:r>
              <a:rPr lang="en-US" b="1" i="1" dirty="0"/>
              <a:t>Right image:</a:t>
            </a:r>
            <a:endParaRPr b="1" i="1"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00" dirty="0">
                <a:latin typeface="Georgia"/>
                <a:ea typeface="Georgia"/>
                <a:cs typeface="Georgia"/>
                <a:sym typeface="Georgia"/>
              </a:rPr>
              <a:t>Part of the RNA interference pathway focusing on RISC.png”</a:t>
            </a:r>
            <a:endParaRPr sz="1100" dirty="0">
              <a:latin typeface="Georgia"/>
              <a:ea typeface="Georgia"/>
              <a:cs typeface="Georgia"/>
              <a:sym typeface="Georgia"/>
            </a:endParaRPr>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dirty="0"/>
              <a:t> </a:t>
            </a:r>
            <a:r>
              <a:rPr lang="en-US" b="1" i="1" dirty="0" err="1"/>
              <a:t>Lonugget</a:t>
            </a:r>
            <a:r>
              <a:rPr lang="en-US" b="1" i="1" dirty="0"/>
              <a:t> - Own work, CC BY-SA 3.0,</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https://commons.wikimedia.org/w/index.php?curid=39185845</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Wikimedia commons public domain</a:t>
            </a:r>
            <a:endParaRPr b="1" i="1" dirty="0"/>
          </a:p>
          <a:p>
            <a:pPr marL="0" lvl="0" indent="0" algn="l" rtl="0">
              <a:lnSpc>
                <a:spcPct val="100000"/>
              </a:lnSpc>
              <a:spcBef>
                <a:spcPts val="0"/>
              </a:spcBef>
              <a:spcAft>
                <a:spcPts val="0"/>
              </a:spcAft>
              <a:buClr>
                <a:schemeClr val="dk1"/>
              </a:buClr>
              <a:buSzPts val="1200"/>
              <a:buFont typeface="Calibri"/>
              <a:buNone/>
            </a:pPr>
            <a:endParaRPr b="1" i="1" dirty="0"/>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US" b="1" dirty="0"/>
              <a:t>Similarities and differences between CRISPR-</a:t>
            </a:r>
            <a:r>
              <a:rPr lang="en-US" b="1" dirty="0" err="1"/>
              <a:t>Cas</a:t>
            </a:r>
            <a:r>
              <a:rPr lang="en-US" b="1" dirty="0"/>
              <a:t> systems and RNAi</a:t>
            </a:r>
            <a:endParaRPr b="1" dirty="0"/>
          </a:p>
          <a:p>
            <a:pPr marL="0" lvl="0" indent="0" algn="l" rtl="0">
              <a:lnSpc>
                <a:spcPct val="100000"/>
              </a:lnSpc>
              <a:spcBef>
                <a:spcPts val="0"/>
              </a:spcBef>
              <a:spcAft>
                <a:spcPts val="0"/>
              </a:spcAft>
              <a:buClr>
                <a:schemeClr val="dk1"/>
              </a:buClr>
              <a:buSzPts val="1200"/>
              <a:buFont typeface="Calibri"/>
              <a:buNone/>
            </a:pPr>
            <a:r>
              <a:rPr lang="en-US" i="1" dirty="0"/>
              <a:t>Similarities:</a:t>
            </a:r>
            <a:r>
              <a:rPr lang="en-US" i="0" dirty="0"/>
              <a:t> same basic steps – foreign nucleic acids are recognized by cellular machinery. RNA molecules are processed, and incorporated into complexes that will guide interference by target digestion.</a:t>
            </a:r>
            <a:endParaRPr dirty="0"/>
          </a:p>
          <a:p>
            <a:pPr marL="0" lvl="0" indent="0" algn="l" rtl="0">
              <a:lnSpc>
                <a:spcPct val="100000"/>
              </a:lnSpc>
              <a:spcBef>
                <a:spcPts val="0"/>
              </a:spcBef>
              <a:spcAft>
                <a:spcPts val="0"/>
              </a:spcAft>
              <a:buClr>
                <a:schemeClr val="dk1"/>
              </a:buClr>
              <a:buSzPts val="1200"/>
              <a:buFont typeface="Calibri"/>
              <a:buNone/>
            </a:pPr>
            <a:endParaRPr i="0" dirty="0"/>
          </a:p>
          <a:p>
            <a:pPr marL="0" lvl="0" indent="0" algn="l" rtl="0">
              <a:lnSpc>
                <a:spcPct val="100000"/>
              </a:lnSpc>
              <a:spcBef>
                <a:spcPts val="0"/>
              </a:spcBef>
              <a:spcAft>
                <a:spcPts val="0"/>
              </a:spcAft>
              <a:buClr>
                <a:schemeClr val="dk1"/>
              </a:buClr>
              <a:buSzPts val="1200"/>
              <a:buFont typeface="Calibri"/>
              <a:buNone/>
            </a:pPr>
            <a:r>
              <a:rPr lang="en-US" i="1" dirty="0"/>
              <a:t>Differences:</a:t>
            </a:r>
            <a:endParaRPr i="1" dirty="0"/>
          </a:p>
          <a:p>
            <a:pPr marL="0" lvl="0" indent="0" algn="l" rtl="0">
              <a:lnSpc>
                <a:spcPct val="100000"/>
              </a:lnSpc>
              <a:spcBef>
                <a:spcPts val="0"/>
              </a:spcBef>
              <a:spcAft>
                <a:spcPts val="0"/>
              </a:spcAft>
              <a:buClr>
                <a:schemeClr val="dk1"/>
              </a:buClr>
              <a:buSzPts val="1200"/>
              <a:buFont typeface="Calibri"/>
              <a:buNone/>
            </a:pPr>
            <a:r>
              <a:rPr lang="en-US" dirty="0"/>
              <a:t>CRISPR handles foreign DNA, RNAi handles foreign RNA</a:t>
            </a:r>
            <a:endParaRPr dirty="0"/>
          </a:p>
          <a:p>
            <a:pPr marL="0" lvl="0" indent="0" algn="l" rtl="0">
              <a:lnSpc>
                <a:spcPct val="100000"/>
              </a:lnSpc>
              <a:spcBef>
                <a:spcPts val="0"/>
              </a:spcBef>
              <a:spcAft>
                <a:spcPts val="0"/>
              </a:spcAft>
              <a:buClr>
                <a:schemeClr val="dk1"/>
              </a:buClr>
              <a:buSzPts val="1200"/>
              <a:buFont typeface="Calibri"/>
              <a:buNone/>
            </a:pPr>
            <a:r>
              <a:rPr lang="en-US" dirty="0"/>
              <a:t>In bacteria, viral DNA gets incorporated into the genome at CRISPR loci. CRISPR loci are transcribed to generate guide RNA molecules. </a:t>
            </a:r>
            <a:r>
              <a:rPr lang="en-US" dirty="0" err="1"/>
              <a:t>Cas</a:t>
            </a:r>
            <a:r>
              <a:rPr lang="en-US" dirty="0"/>
              <a:t> proteins or RNase III process the RNA, and the processed RNA is loaded on to </a:t>
            </a:r>
            <a:r>
              <a:rPr lang="en-US" dirty="0" err="1"/>
              <a:t>Cas</a:t>
            </a:r>
            <a:r>
              <a:rPr lang="en-US" dirty="0"/>
              <a:t> proteins to mediate DNA destruction. While RNA is important for targeting, binding to the PAM sequence is essential for target degradation</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Guide RNAs for RNAi can come from endogenous and exogenous sources. RNA processing is carried out by Dicer, and processed RNAs are loaded onto </a:t>
            </a:r>
            <a:r>
              <a:rPr lang="en-US" dirty="0" err="1"/>
              <a:t>Argonaute</a:t>
            </a:r>
            <a:r>
              <a:rPr lang="en-US" dirty="0"/>
              <a:t> proteins. Target recognition is mediated by the RNA molecule itself and is limited to mRNA molecules.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353" name="Google Shape;35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1"/>
              <a:t>~20 minutes of intro lecture, then data analysis</a:t>
            </a:r>
            <a:endParaRPr/>
          </a:p>
          <a:p>
            <a:pPr marL="0" marR="0" lvl="0" indent="0" algn="l" rtl="0">
              <a:lnSpc>
                <a:spcPct val="100000"/>
              </a:lnSpc>
              <a:spcBef>
                <a:spcPts val="0"/>
              </a:spcBef>
              <a:spcAft>
                <a:spcPts val="0"/>
              </a:spcAft>
              <a:buClr>
                <a:srgbClr val="000000"/>
              </a:buClr>
              <a:buSzPts val="1400"/>
              <a:buFont typeface="Arial"/>
              <a:buNone/>
            </a:pPr>
            <a:endParaRPr b="1" i="1"/>
          </a:p>
          <a:p>
            <a:pPr marL="0" lvl="0" indent="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a:t>
            </a:r>
            <a:r>
              <a:rPr lang="en-US"/>
              <a:t>: “</a:t>
            </a:r>
            <a:r>
              <a:rPr lang="en-US" sz="1150" b="1" u="sng">
                <a:solidFill>
                  <a:srgbClr val="0B0080"/>
                </a:solidFill>
                <a:highlight>
                  <a:srgbClr val="FFFFFF"/>
                </a:highlight>
                <a:latin typeface="Arial"/>
                <a:ea typeface="Arial"/>
                <a:cs typeface="Arial"/>
                <a:sym typeface="Arial"/>
                <a:hlinkClick r:id="rId3"/>
              </a:rPr>
              <a:t>CRISPR</a:t>
            </a:r>
            <a:r>
              <a:rPr lang="en-US" sz="1150" u="sng">
                <a:solidFill>
                  <a:srgbClr val="0B0080"/>
                </a:solidFill>
                <a:highlight>
                  <a:srgbClr val="FFFFFF"/>
                </a:highlight>
                <a:latin typeface="Arial"/>
                <a:ea typeface="Arial"/>
                <a:cs typeface="Arial"/>
                <a:sym typeface="Arial"/>
                <a:hlinkClick r:id="rId3"/>
              </a:rPr>
              <a:t>-Cas9 Editing of the Genome (26453307604).jpg</a:t>
            </a:r>
            <a:r>
              <a:rPr lang="en-US"/>
              <a:t>”</a:t>
            </a:r>
            <a:endParaRPr/>
          </a:p>
          <a:p>
            <a:pPr marL="0" lvl="0" indent="0" algn="l" rtl="0">
              <a:lnSpc>
                <a:spcPct val="100000"/>
              </a:lnSpc>
              <a:spcBef>
                <a:spcPts val="0"/>
              </a:spcBef>
              <a:spcAft>
                <a:spcPts val="0"/>
              </a:spcAft>
              <a:buClr>
                <a:schemeClr val="dk1"/>
              </a:buClr>
              <a:buSzPts val="1400"/>
              <a:buFont typeface="Arial"/>
              <a:buNone/>
            </a:pPr>
            <a:r>
              <a:rPr lang="en-US" b="1"/>
              <a:t>Author</a:t>
            </a:r>
            <a:r>
              <a:rPr lang="en-US"/>
              <a:t>: </a:t>
            </a:r>
            <a:r>
              <a:rPr lang="en-US" b="1" i="1"/>
              <a:t>National Human Genome Research Institute (NHGRI) from Bethesda, MD, USA </a:t>
            </a:r>
            <a:endParaRPr/>
          </a:p>
          <a:p>
            <a:pPr marL="0" lvl="0" indent="0" algn="l" rtl="0">
              <a:lnSpc>
                <a:spcPct val="100000"/>
              </a:lnSpc>
              <a:spcBef>
                <a:spcPts val="0"/>
              </a:spcBef>
              <a:spcAft>
                <a:spcPts val="0"/>
              </a:spcAft>
              <a:buClr>
                <a:schemeClr val="dk1"/>
              </a:buClr>
              <a:buSzPts val="1400"/>
              <a:buFont typeface="Arial"/>
              <a:buNone/>
            </a:pPr>
            <a:r>
              <a:rPr lang="en-US" b="1"/>
              <a:t>Source:</a:t>
            </a:r>
            <a:r>
              <a:rPr lang="en-US" b="1" i="1"/>
              <a:t> </a:t>
            </a:r>
            <a:r>
              <a:rPr lang="en-US" b="1" i="1" u="sng">
                <a:solidFill>
                  <a:schemeClr val="hlink"/>
                </a:solidFill>
                <a:hlinkClick r:id="rId4"/>
              </a:rPr>
              <a:t>https://commons.wikimedia.org/w/index.php?curid=52360100</a:t>
            </a:r>
            <a:endParaRPr/>
          </a:p>
          <a:p>
            <a:pPr marL="0" lvl="0" indent="0" algn="l" rtl="0">
              <a:lnSpc>
                <a:spcPct val="100000"/>
              </a:lnSpc>
              <a:spcBef>
                <a:spcPts val="0"/>
              </a:spcBef>
              <a:spcAft>
                <a:spcPts val="0"/>
              </a:spcAft>
              <a:buClr>
                <a:schemeClr val="dk1"/>
              </a:buClr>
              <a:buSzPts val="1400"/>
              <a:buFont typeface="Arial"/>
              <a:buNone/>
            </a:pPr>
            <a:r>
              <a:rPr lang="en-US" b="1"/>
              <a:t>Clearance:</a:t>
            </a:r>
            <a:r>
              <a:rPr lang="en-US"/>
              <a:t> </a:t>
            </a:r>
            <a:r>
              <a:rPr lang="en-US" b="1" i="1"/>
              <a:t>By - CRISPR-Cas9 Editing of the Genome, CC BY 2.0,</a:t>
            </a:r>
            <a:endParaRPr/>
          </a:p>
          <a:p>
            <a:pPr marL="0" lvl="0" indent="0" algn="l" rtl="0">
              <a:lnSpc>
                <a:spcPct val="100000"/>
              </a:lnSpc>
              <a:spcBef>
                <a:spcPts val="0"/>
              </a:spcBef>
              <a:spcAft>
                <a:spcPts val="0"/>
              </a:spcAft>
              <a:buClr>
                <a:schemeClr val="dk1"/>
              </a:buClr>
              <a:buSzPts val="1400"/>
              <a:buFont typeface="Arial"/>
              <a:buNone/>
            </a:pPr>
            <a:endParaRPr b="1" i="1"/>
          </a:p>
          <a:p>
            <a:pPr marL="0" marR="0" lvl="0" indent="0" algn="l" rtl="0">
              <a:lnSpc>
                <a:spcPct val="100000"/>
              </a:lnSpc>
              <a:spcBef>
                <a:spcPts val="0"/>
              </a:spcBef>
              <a:spcAft>
                <a:spcPts val="0"/>
              </a:spcAft>
              <a:buClr>
                <a:srgbClr val="000000"/>
              </a:buClr>
              <a:buSzPts val="1400"/>
              <a:buFont typeface="Arial"/>
              <a:buNone/>
            </a:pPr>
            <a:endParaRPr b="1" i="1"/>
          </a:p>
          <a:p>
            <a:pPr marL="0" lvl="0" indent="0" algn="l" rtl="0">
              <a:lnSpc>
                <a:spcPct val="100000"/>
              </a:lnSpc>
              <a:spcBef>
                <a:spcPts val="0"/>
              </a:spcBef>
              <a:spcAft>
                <a:spcPts val="0"/>
              </a:spcAft>
              <a:buSzPts val="1400"/>
              <a:buNone/>
            </a:pPr>
            <a:endParaRPr b="1" i="1"/>
          </a:p>
        </p:txBody>
      </p:sp>
      <p:sp>
        <p:nvSpPr>
          <p:cNvPr id="368" name="Google Shape;36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Much of what we will discuss today (many of the Learning Objectives) is review from your case study and homework for the case study.  If you are confused by content discussed, please be sure to look back at our previous case sessions and discussions/answers to homework questions.</a:t>
            </a:r>
            <a:endParaRPr dirty="0"/>
          </a:p>
          <a:p>
            <a:pPr marL="0" lvl="0" indent="0" algn="l" rtl="0">
              <a:lnSpc>
                <a:spcPct val="100000"/>
              </a:lnSpc>
              <a:spcBef>
                <a:spcPts val="0"/>
              </a:spcBef>
              <a:spcAft>
                <a:spcPts val="0"/>
              </a:spcAft>
              <a:buSzPts val="1400"/>
              <a:buNone/>
            </a:pPr>
            <a:endParaRPr dirty="0"/>
          </a:p>
        </p:txBody>
      </p:sp>
      <p:sp>
        <p:nvSpPr>
          <p:cNvPr id="376" name="Google Shape;37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t>Right 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Corticospinal tract demonstrating distinction between upper motor neuron and lower motor neuron.</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u="sng" dirty="0">
                <a:solidFill>
                  <a:schemeClr val="hlink"/>
                </a:solidFill>
                <a:hlinkClick r:id="rId3"/>
              </a:rPr>
              <a:t>Rcchang16</a:t>
            </a:r>
            <a:r>
              <a:rPr lang="en-US" dirty="0"/>
              <a:t> </a:t>
            </a:r>
            <a:endParaRPr dirty="0"/>
          </a:p>
          <a:p>
            <a:pPr marL="0" lvl="0" indent="0" algn="l" rtl="0">
              <a:lnSpc>
                <a:spcPct val="100000"/>
              </a:lnSpc>
              <a:spcBef>
                <a:spcPts val="0"/>
              </a:spcBef>
              <a:spcAft>
                <a:spcPts val="0"/>
              </a:spcAft>
              <a:buClr>
                <a:schemeClr val="dk1"/>
              </a:buClr>
              <a:buSzPts val="1400"/>
              <a:buFont typeface="Arial"/>
              <a:buNone/>
            </a:pPr>
            <a:r>
              <a:rPr lang="en-US" b="1" dirty="0"/>
              <a:t>Source: </a:t>
            </a:r>
            <a:r>
              <a:rPr lang="en-US" dirty="0"/>
              <a:t>https://commons.wikimedia.org/wiki/File:UMN_vs_LMN.png </a:t>
            </a:r>
            <a:endParaRPr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u="sng" dirty="0">
                <a:solidFill>
                  <a:schemeClr val="hlink"/>
                </a:solidFill>
                <a:hlinkClick r:id="rId4"/>
              </a:rPr>
              <a:t>CC BY-SA 4.0</a:t>
            </a:r>
            <a:endParaRPr u="sng" dirty="0"/>
          </a:p>
          <a:p>
            <a:pPr marL="0" lvl="0" indent="0" algn="l" rtl="0">
              <a:lnSpc>
                <a:spcPct val="100000"/>
              </a:lnSpc>
              <a:spcBef>
                <a:spcPts val="0"/>
              </a:spcBef>
              <a:spcAft>
                <a:spcPts val="0"/>
              </a:spcAft>
              <a:buClr>
                <a:schemeClr val="dk1"/>
              </a:buClr>
              <a:buSzPts val="1400"/>
              <a:buFont typeface="Arial"/>
              <a:buNone/>
            </a:pPr>
            <a:r>
              <a:rPr lang="en-US" dirty="0"/>
              <a:t>This file is licensed under the </a:t>
            </a:r>
            <a:r>
              <a:rPr lang="en-US" u="sng" dirty="0">
                <a:solidFill>
                  <a:schemeClr val="hlink"/>
                </a:solidFill>
                <a:hlinkClick r:id="rId5"/>
              </a:rPr>
              <a:t>Creative Commons</a:t>
            </a:r>
            <a:r>
              <a:rPr lang="en-US" dirty="0"/>
              <a:t> </a:t>
            </a:r>
            <a:r>
              <a:rPr lang="en-US" u="sng" dirty="0">
                <a:solidFill>
                  <a:schemeClr val="hlink"/>
                </a:solidFill>
                <a:hlinkClick r:id="rId6"/>
              </a:rPr>
              <a:t>Attribution-Share Alike 4.0 International</a:t>
            </a:r>
            <a:r>
              <a:rPr lang="en-US" dirty="0"/>
              <a:t> license.</a:t>
            </a:r>
            <a:endParaRPr dirty="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LOs from your homework: </a:t>
            </a:r>
            <a:endParaRPr dirty="0"/>
          </a:p>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	Summarize core clinical features and diagnosis of human ALS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t>
            </a:r>
            <a:r>
              <a:rPr lang="en-US" sz="1200" b="1" i="1" u="none" strike="noStrike" dirty="0">
                <a:solidFill>
                  <a:schemeClr val="dk1"/>
                </a:solidFill>
                <a:latin typeface="Calibri"/>
                <a:ea typeface="Calibri"/>
                <a:cs typeface="Calibri"/>
                <a:sym typeface="Calibri"/>
              </a:rPr>
              <a:t>Discuss cellular processes that are disrupted in ALS – covered in nature video</a:t>
            </a: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ALS</a:t>
            </a:r>
            <a:endParaRPr dirty="0"/>
          </a:p>
          <a:p>
            <a:pPr marL="457200" lvl="1"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Statistics - 2 per 100,000 people;  60% in ALS database are men; 93% </a:t>
            </a:r>
            <a:r>
              <a:rPr lang="en-US" sz="1200" b="0" i="0" u="none" strike="noStrike" dirty="0" err="1">
                <a:solidFill>
                  <a:schemeClr val="dk1"/>
                </a:solidFill>
                <a:latin typeface="Calibri"/>
                <a:ea typeface="Calibri"/>
                <a:cs typeface="Calibri"/>
                <a:sym typeface="Calibri"/>
              </a:rPr>
              <a:t>caucasian</a:t>
            </a:r>
            <a:r>
              <a:rPr lang="en-US" sz="1200" b="0" i="0" u="none" strike="noStrike" dirty="0">
                <a:solidFill>
                  <a:schemeClr val="dk1"/>
                </a:solidFill>
                <a:latin typeface="Calibri"/>
                <a:ea typeface="Calibri"/>
                <a:cs typeface="Calibri"/>
                <a:sym typeface="Calibri"/>
              </a:rPr>
              <a:t>; 40 and 70 ages; 55 average age of diagnosis; increased incidence in military veterans, particularly Gulf war veterans; increased incidence in retired professional football players</a:t>
            </a:r>
            <a:endParaRPr dirty="0"/>
          </a:p>
          <a:p>
            <a:pPr marL="457200" lvl="1"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Symptoms- progressive muscle weakness and paralysis (speech, swallowing, hands, arms, legs, feet)</a:t>
            </a:r>
            <a:endParaRPr dirty="0"/>
          </a:p>
          <a:p>
            <a:pPr marL="457200" lvl="1"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Criteria for diagnosis discussed above</a:t>
            </a:r>
            <a:endParaRPr dirty="0"/>
          </a:p>
          <a:p>
            <a:pPr marL="457200" lvl="1"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200"/>
              <a:buFont typeface="Calibri"/>
              <a:buNone/>
            </a:pPr>
            <a:r>
              <a:rPr lang="en-US" sz="1200" b="0" i="1" u="none" strike="noStrike" dirty="0">
                <a:solidFill>
                  <a:schemeClr val="dk1"/>
                </a:solidFill>
                <a:latin typeface="Calibri"/>
                <a:ea typeface="Calibri"/>
                <a:cs typeface="Calibri"/>
                <a:sym typeface="Calibri"/>
              </a:rPr>
              <a:t>Cellular processes involved in ALS from Nature video: Disrupted RNA metabolism, </a:t>
            </a:r>
            <a:r>
              <a:rPr lang="en-US" sz="1200" b="0" i="1" u="none" strike="noStrike" dirty="0" err="1">
                <a:solidFill>
                  <a:schemeClr val="dk1"/>
                </a:solidFill>
                <a:latin typeface="Calibri"/>
                <a:ea typeface="Calibri"/>
                <a:cs typeface="Calibri"/>
                <a:sym typeface="Calibri"/>
              </a:rPr>
              <a:t>Mitochondiral</a:t>
            </a:r>
            <a:r>
              <a:rPr lang="en-US" sz="1200" b="0" i="1" u="none" strike="noStrike" dirty="0">
                <a:solidFill>
                  <a:schemeClr val="dk1"/>
                </a:solidFill>
                <a:latin typeface="Calibri"/>
                <a:ea typeface="Calibri"/>
                <a:cs typeface="Calibri"/>
                <a:sym typeface="Calibri"/>
              </a:rPr>
              <a:t> dysfunction, impaired </a:t>
            </a:r>
            <a:r>
              <a:rPr lang="en-US" sz="1200" b="0" i="1" u="none" strike="noStrike" dirty="0" err="1">
                <a:solidFill>
                  <a:schemeClr val="dk1"/>
                </a:solidFill>
                <a:latin typeface="Calibri"/>
                <a:ea typeface="Calibri"/>
                <a:cs typeface="Calibri"/>
                <a:sym typeface="Calibri"/>
              </a:rPr>
              <a:t>proteostasis</a:t>
            </a:r>
            <a:r>
              <a:rPr lang="en-US" sz="1200" b="0" i="1" u="none" strike="noStrike" dirty="0">
                <a:solidFill>
                  <a:schemeClr val="dk1"/>
                </a:solidFill>
                <a:latin typeface="Calibri"/>
                <a:ea typeface="Calibri"/>
                <a:cs typeface="Calibri"/>
                <a:sym typeface="Calibri"/>
              </a:rPr>
              <a:t>, excitotoxicity, </a:t>
            </a:r>
            <a:r>
              <a:rPr lang="en-US" sz="1200" b="0" i="1" u="none" strike="noStrike" dirty="0" err="1">
                <a:solidFill>
                  <a:schemeClr val="dk1"/>
                </a:solidFill>
                <a:latin typeface="Calibri"/>
                <a:ea typeface="Calibri"/>
                <a:cs typeface="Calibri"/>
                <a:sym typeface="Calibri"/>
              </a:rPr>
              <a:t>neuroinflammation</a:t>
            </a:r>
            <a:r>
              <a:rPr lang="en-US" sz="1200" b="0" i="1" u="none" strike="noStrike" dirty="0">
                <a:solidFill>
                  <a:schemeClr val="dk1"/>
                </a:solidFill>
                <a:latin typeface="Calibri"/>
                <a:ea typeface="Calibri"/>
                <a:cs typeface="Calibri"/>
                <a:sym typeface="Calibri"/>
              </a:rPr>
              <a:t> and </a:t>
            </a:r>
            <a:r>
              <a:rPr lang="en-US" sz="1200" b="0" i="1" u="none" strike="noStrike" dirty="0" err="1">
                <a:solidFill>
                  <a:schemeClr val="dk1"/>
                </a:solidFill>
                <a:latin typeface="Calibri"/>
                <a:ea typeface="Calibri"/>
                <a:cs typeface="Calibri"/>
                <a:sym typeface="Calibri"/>
              </a:rPr>
              <a:t>astrogliosis</a:t>
            </a:r>
            <a:r>
              <a:rPr lang="en-US" sz="1200" b="0" i="1" u="none" strike="noStrike" dirty="0">
                <a:solidFill>
                  <a:schemeClr val="dk1"/>
                </a:solidFill>
                <a:latin typeface="Calibri"/>
                <a:ea typeface="Calibri"/>
                <a:cs typeface="Calibri"/>
                <a:sym typeface="Calibri"/>
              </a:rPr>
              <a:t>, oligodendrocyte dysfunction, transport defects, impaired DNA repair</a:t>
            </a:r>
            <a:endParaRPr dirty="0"/>
          </a:p>
          <a:p>
            <a:pPr marL="457200" lvl="1"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Review from our case study day 1:</a:t>
            </a:r>
            <a:endParaRPr dirty="0"/>
          </a:p>
          <a:p>
            <a:pPr marL="0" lvl="0"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ALS diagnosis requires..</a:t>
            </a:r>
            <a:endParaRPr sz="1200" b="0" i="0"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lower motor neuron degeneration which can be documented through electrophysiological, clinical or </a:t>
            </a:r>
            <a:r>
              <a:rPr lang="en-US" sz="1200" b="0" i="1" u="none" strike="noStrike" dirty="0" err="1">
                <a:solidFill>
                  <a:schemeClr val="dk1"/>
                </a:solidFill>
                <a:latin typeface="Calibri"/>
                <a:ea typeface="Calibri"/>
                <a:cs typeface="Calibri"/>
                <a:sym typeface="Calibri"/>
              </a:rPr>
              <a:t>neuropathologic</a:t>
            </a:r>
            <a:r>
              <a:rPr lang="en-US" sz="1200" b="0" i="1" u="none" strike="noStrike" dirty="0">
                <a:solidFill>
                  <a:schemeClr val="dk1"/>
                </a:solidFill>
                <a:latin typeface="Calibri"/>
                <a:ea typeface="Calibri"/>
                <a:cs typeface="Calibri"/>
                <a:sym typeface="Calibri"/>
              </a:rPr>
              <a:t> approaches.  </a:t>
            </a:r>
            <a:endParaRPr dirty="0"/>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Upper motor neuron degeneration demonstrated by clinical examination</a:t>
            </a:r>
            <a:endParaRPr dirty="0"/>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Progressive spread of signs of degeneration </a:t>
            </a:r>
            <a:endParaRPr dirty="0"/>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Neuroimaging evidence that rules out other disease processes (ex. Brain tumor)</a:t>
            </a:r>
            <a:endParaRPr dirty="0"/>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Electrophysiological evidence that supports LMN and UMN degeneration and rules out other conditions</a:t>
            </a:r>
            <a:endParaRPr dirty="0"/>
          </a:p>
          <a:p>
            <a:pPr marL="457200" lvl="1"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Diagnosis requires ruling other neurological disease out.  </a:t>
            </a:r>
            <a:r>
              <a:rPr lang="en-US" sz="1200" b="1" dirty="0">
                <a:solidFill>
                  <a:schemeClr val="dk1"/>
                </a:solidFill>
                <a:latin typeface="Calibri"/>
                <a:ea typeface="Calibri"/>
                <a:cs typeface="Calibri"/>
                <a:sym typeface="Calibri"/>
              </a:rPr>
              <a:t>Certified ALS Centers </a:t>
            </a:r>
            <a:endParaRPr dirty="0"/>
          </a:p>
          <a:p>
            <a:pPr marL="0" marR="0" lvl="0" indent="0" algn="l" rtl="0">
              <a:lnSpc>
                <a:spcPct val="100000"/>
              </a:lnSpc>
              <a:spcBef>
                <a:spcPts val="0"/>
              </a:spcBef>
              <a:spcAft>
                <a:spcPts val="0"/>
              </a:spcAft>
              <a:buClr>
                <a:schemeClr val="dk1"/>
              </a:buClr>
              <a:buSzPts val="1200"/>
              <a:buFont typeface="Calibri"/>
              <a:buNone/>
            </a:pPr>
            <a:r>
              <a:rPr lang="en-US" sz="1200" b="0" dirty="0">
                <a:solidFill>
                  <a:schemeClr val="dk1"/>
                </a:solidFill>
                <a:latin typeface="Calibri"/>
                <a:ea typeface="Calibri"/>
                <a:cs typeface="Calibri"/>
                <a:sym typeface="Calibri"/>
              </a:rPr>
              <a:t>Among the conditions that resemble ALS are some forms of muscular dystrophy, the neurologic conditions known as spinal-bulbar muscular atrophy and adult-onset spinal muscular atrophy, the nerve-to-muscle transmission disorder known as myasthenia gravis, and various causes of compression of the spinal cord or brainstem, such as tumors and malformations.</a:t>
            </a:r>
            <a:endParaRPr dirty="0"/>
          </a:p>
          <a:p>
            <a:pPr marL="457200" lvl="1"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Here is supplementary reading from what is ALS…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http://www.alsa.org/about-als/what-is-als.html</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ALS, or amyotrophic lateral sclerosis, is a progressive neurodegenerative disease that affects nerve cells in the brain and the spinal cord. A-</a:t>
            </a:r>
            <a:r>
              <a:rPr lang="en-US" sz="1200" dirty="0" err="1">
                <a:solidFill>
                  <a:schemeClr val="dk1"/>
                </a:solidFill>
                <a:latin typeface="Calibri"/>
                <a:ea typeface="Calibri"/>
                <a:cs typeface="Calibri"/>
                <a:sym typeface="Calibri"/>
              </a:rPr>
              <a:t>myo</a:t>
            </a:r>
            <a:r>
              <a:rPr lang="en-US" sz="1200" dirty="0">
                <a:solidFill>
                  <a:schemeClr val="dk1"/>
                </a:solidFill>
                <a:latin typeface="Calibri"/>
                <a:ea typeface="Calibri"/>
                <a:cs typeface="Calibri"/>
                <a:sym typeface="Calibri"/>
              </a:rPr>
              <a:t>-trophic comes from the Greek language. "A" means no. "</a:t>
            </a:r>
            <a:r>
              <a:rPr lang="en-US" sz="1200" dirty="0" err="1">
                <a:solidFill>
                  <a:schemeClr val="dk1"/>
                </a:solidFill>
                <a:latin typeface="Calibri"/>
                <a:ea typeface="Calibri"/>
                <a:cs typeface="Calibri"/>
                <a:sym typeface="Calibri"/>
              </a:rPr>
              <a:t>Myo</a:t>
            </a:r>
            <a:r>
              <a:rPr lang="en-US" sz="1200" dirty="0">
                <a:solidFill>
                  <a:schemeClr val="dk1"/>
                </a:solidFill>
                <a:latin typeface="Calibri"/>
                <a:ea typeface="Calibri"/>
                <a:cs typeface="Calibri"/>
                <a:sym typeface="Calibri"/>
              </a:rPr>
              <a:t>" refers to muscle, and "Trophic" means nourishment – "No muscle nourishment." When a muscle has no nourishment, it "atrophies" or wastes away. "Lateral" identifies the areas in a person's spinal cord where portions of the nerve cells that signal and control the muscles are located. As this area degenerates it leads to scarring or hardening ("sclerosis") in the region.</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Motor neurons reach from the brain to the spinal cord and from the spinal cord to the muscles throughout the body. The progressive degeneration of the motor neurons in ALS eventually leads to their demise. When the motor neurons die, the ability of the brain to initiate and control muscle movement is lost. With voluntary muscle action progressively affected, people may lose the ability to speak, eat, move and breathe. The motor nerves that are affected when you have ALS are the motor neurons that provide voluntary movements and muscle control. Examples of voluntary movements are making the effort to reach for a smart phone or step off a curb. These actions are controlled by the muscles in the arms and legs.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There are two different types of ALS, sporadic and familial. Sporadic which is the most common form of the disease in the U.S., is 90 – 95 percent of all cases. It may affect anyone, anywhere. Familial ALS (FALS) accounts for 5 to 10 percent of all cases in the U.S. Familial ALS means the disease is inherited. </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Symptoms</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The initial symptoms of ALS can be quite varied in different people. One person may have trouble grasping a pen or lifting a coffee cup, while another person may experience a change in vocal pitch when speaking. ALS is typically a disease that involves a gradual onset.</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The rate at which ALS progresses can be quite variable from one person to another. Although the mean survival time with ALS is three to five years, many people live five, 10 or more years. Symptoms can begin in the muscles that control speech and swallowing or in the hands, arms, legs or feet. Not all people with ALS experience the same symptoms or the same sequences or patterns of progression. However, progressive muscle weakness and paralysis are universally experienced.</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Gradual onset, painless, progressive muscle weakness is the most common initial symptom in ALS. Other early symptoms vary but can include tripping, dropping things, abnormal fatigue of the arms and/or legs, slurred speech, muscle cramps and twitches, and/or uncontrollable periods of laughing or crying.</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When the breathing muscles become affected, ultimately, people with the disease will need permanent </a:t>
            </a:r>
            <a:r>
              <a:rPr lang="en-US" sz="1200" b="0" dirty="0" err="1">
                <a:solidFill>
                  <a:schemeClr val="dk1"/>
                </a:solidFill>
                <a:latin typeface="Calibri"/>
                <a:ea typeface="Calibri"/>
                <a:cs typeface="Calibri"/>
                <a:sym typeface="Calibri"/>
              </a:rPr>
              <a:t>ventilatory</a:t>
            </a:r>
            <a:r>
              <a:rPr lang="en-US" sz="1200" b="0" dirty="0">
                <a:solidFill>
                  <a:schemeClr val="dk1"/>
                </a:solidFill>
                <a:latin typeface="Calibri"/>
                <a:ea typeface="Calibri"/>
                <a:cs typeface="Calibri"/>
                <a:sym typeface="Calibri"/>
              </a:rPr>
              <a:t> support to assist with breathing.</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Since ALS attacks only motor neurons, the sense of sight, touch, hearing, taste and smell are not affected. For many people, muscles of the eyes and bladder are generally not affected.</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Diagnosis</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ALS is a difficult disease to diagnose. There is no one test or procedure to ultimately establish the diagnosis of ALS. It is through a clinical examination and series of diagnostic tests, often ruling out other diseases that mimic ALS, that a diagnosis can be established. A comprehensive diagnostic workup includes most, if not all, of the following procedures:</a:t>
            </a:r>
            <a:endParaRPr dirty="0"/>
          </a:p>
          <a:p>
            <a:pPr marL="0" lvl="0" indent="0" algn="l" rtl="0">
              <a:lnSpc>
                <a:spcPct val="100000"/>
              </a:lnSpc>
              <a:spcBef>
                <a:spcPts val="0"/>
              </a:spcBef>
              <a:spcAft>
                <a:spcPts val="0"/>
              </a:spcAft>
              <a:buSzPts val="1400"/>
              <a:buNone/>
            </a:pPr>
            <a:r>
              <a:rPr lang="en-US" sz="1200" b="0" dirty="0" err="1">
                <a:solidFill>
                  <a:schemeClr val="dk1"/>
                </a:solidFill>
                <a:latin typeface="Calibri"/>
                <a:ea typeface="Calibri"/>
                <a:cs typeface="Calibri"/>
                <a:sym typeface="Calibri"/>
              </a:rPr>
              <a:t>Electrodiagnostic</a:t>
            </a:r>
            <a:r>
              <a:rPr lang="en-US" sz="1200" b="0" dirty="0">
                <a:solidFill>
                  <a:schemeClr val="dk1"/>
                </a:solidFill>
                <a:latin typeface="Calibri"/>
                <a:ea typeface="Calibri"/>
                <a:cs typeface="Calibri"/>
                <a:sym typeface="Calibri"/>
              </a:rPr>
              <a:t> tests including </a:t>
            </a:r>
            <a:r>
              <a:rPr lang="en-US" sz="1200" b="0" dirty="0" err="1">
                <a:solidFill>
                  <a:schemeClr val="dk1"/>
                </a:solidFill>
                <a:latin typeface="Calibri"/>
                <a:ea typeface="Calibri"/>
                <a:cs typeface="Calibri"/>
                <a:sym typeface="Calibri"/>
              </a:rPr>
              <a:t>electomyography</a:t>
            </a:r>
            <a:r>
              <a:rPr lang="en-US" sz="1200" b="0" dirty="0">
                <a:solidFill>
                  <a:schemeClr val="dk1"/>
                </a:solidFill>
                <a:latin typeface="Calibri"/>
                <a:ea typeface="Calibri"/>
                <a:cs typeface="Calibri"/>
                <a:sym typeface="Calibri"/>
              </a:rPr>
              <a:t> (EMG) and nerve conduction velocity (NCV)</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Blood and urine studies including high resolution serum protein electrophoresis, thyroid and parathyroid hormone levels and 24-hour urine collection for heavy metals</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Spinal tap</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X-rays, including magnetic resonance imaging (MRI)</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Myelogram of cervical spine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Muscle and/or nerve biopsy</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A thorough neurological examination</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For more information on the importance of a second opinion, </a:t>
            </a:r>
            <a:r>
              <a:rPr lang="en-US" sz="1200" b="0" u="sng" dirty="0">
                <a:solidFill>
                  <a:schemeClr val="dk1"/>
                </a:solidFill>
                <a:latin typeface="Calibri"/>
                <a:ea typeface="Calibri"/>
                <a:cs typeface="Calibri"/>
                <a:sym typeface="Calibri"/>
                <a:hlinkClick r:id="rId7"/>
              </a:rPr>
              <a:t>click here.</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These tests are done at the discretion of the physician, usually based on the results of other diagnostic tests and the physical examination. There are several diseases that have some of the same symptoms as ALS, and most of these conditions are treatable. It is for this reason that The ALS Association recommends that a person diagnosed with ALS seek a second opinion from an ALS expert - someone who diagnoses and treats many ALS patients and has training in this medical specialty.  The ALS Association maintains a list of recognized experts in the field of ALS. See </a:t>
            </a:r>
            <a:r>
              <a:rPr lang="en-US" sz="1200" b="0" u="sng" dirty="0">
                <a:solidFill>
                  <a:schemeClr val="dk1"/>
                </a:solidFill>
                <a:latin typeface="Calibri"/>
                <a:ea typeface="Calibri"/>
                <a:cs typeface="Calibri"/>
                <a:sym typeface="Calibri"/>
                <a:hlinkClick r:id="rId8"/>
              </a:rPr>
              <a:t>The ALS Association Certified Centers and ALS Clinics. Also contact your local </a:t>
            </a:r>
            <a:r>
              <a:rPr lang="en-US" sz="1200" b="0" u="sng" dirty="0">
                <a:solidFill>
                  <a:schemeClr val="dk1"/>
                </a:solidFill>
                <a:latin typeface="Calibri"/>
                <a:ea typeface="Calibri"/>
                <a:cs typeface="Calibri"/>
                <a:sym typeface="Calibri"/>
                <a:hlinkClick r:id="rId9"/>
              </a:rPr>
              <a:t>ALS Association chapter or the </a:t>
            </a:r>
            <a:r>
              <a:rPr lang="en-US" sz="1200" b="0" u="sng" dirty="0">
                <a:solidFill>
                  <a:schemeClr val="dk1"/>
                </a:solidFill>
                <a:latin typeface="Calibri"/>
                <a:ea typeface="Calibri"/>
                <a:cs typeface="Calibri"/>
                <a:sym typeface="Calibri"/>
                <a:hlinkClick r:id="rId10"/>
              </a:rPr>
              <a:t>National Office.</a:t>
            </a: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85" name="Google Shape;38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1" u="none" strike="noStrike">
                <a:solidFill>
                  <a:schemeClr val="dk1"/>
                </a:solidFill>
                <a:latin typeface="Calibri"/>
                <a:ea typeface="Calibri"/>
                <a:cs typeface="Calibri"/>
                <a:sym typeface="Calibri"/>
              </a:rPr>
              <a:t>LO: Summarize the symptoms and pathological features associated with ALS and </a:t>
            </a:r>
            <a:r>
              <a:rPr lang="en-US" sz="1200" b="1" i="1" u="sng" strike="noStrike">
                <a:solidFill>
                  <a:schemeClr val="dk1"/>
                </a:solidFill>
                <a:latin typeface="Calibri"/>
                <a:ea typeface="Calibri"/>
                <a:cs typeface="Calibri"/>
                <a:sym typeface="Calibri"/>
              </a:rPr>
              <a:t>FTD</a:t>
            </a:r>
            <a:endParaRPr/>
          </a:p>
          <a:p>
            <a:pPr marL="0" lvl="0" indent="0" algn="l" rtl="0">
              <a:lnSpc>
                <a:spcPct val="100000"/>
              </a:lnSpc>
              <a:spcBef>
                <a:spcPts val="0"/>
              </a:spcBef>
              <a:spcAft>
                <a:spcPts val="0"/>
              </a:spcAft>
              <a:buSzPts val="1400"/>
              <a:buNone/>
            </a:pPr>
            <a:endParaRPr sz="1200" b="1" i="1" u="sng" strike="noStrik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457200" lvl="0" indent="-228600" algn="l" rtl="0">
              <a:lnSpc>
                <a:spcPct val="100000"/>
              </a:lnSpc>
              <a:spcBef>
                <a:spcPts val="0"/>
              </a:spcBef>
              <a:spcAft>
                <a:spcPts val="0"/>
              </a:spcAft>
              <a:buClr>
                <a:schemeClr val="dk1"/>
              </a:buClr>
              <a:buSzPts val="1400"/>
              <a:buFont typeface="Arial"/>
              <a:buNone/>
            </a:pPr>
            <a:r>
              <a:rPr lang="en-US" b="1"/>
              <a:t>Description</a:t>
            </a:r>
            <a:r>
              <a:rPr lang="en-US"/>
              <a:t>: Brain MRI of a female 65 y.o. white patient with Pick's disease. Cortex and white matter atrophy of the frontal lobes is clearly visible. The MRI was done without contrast enhancement utilizing Magnetom Vision 1.5 Tesla with superconductive magnet..</a:t>
            </a:r>
            <a:endParaRPr/>
          </a:p>
          <a:p>
            <a:pPr marL="457200" lvl="0" indent="-228600" algn="l" rtl="0">
              <a:lnSpc>
                <a:spcPct val="100000"/>
              </a:lnSpc>
              <a:spcBef>
                <a:spcPts val="0"/>
              </a:spcBef>
              <a:spcAft>
                <a:spcPts val="0"/>
              </a:spcAft>
              <a:buClr>
                <a:schemeClr val="dk1"/>
              </a:buClr>
              <a:buSzPts val="1400"/>
              <a:buFont typeface="Arial"/>
              <a:buNone/>
            </a:pPr>
            <a:r>
              <a:rPr lang="en-US" b="1"/>
              <a:t>Author</a:t>
            </a:r>
            <a:r>
              <a:rPr lang="en-US"/>
              <a:t>: </a:t>
            </a:r>
            <a:r>
              <a:rPr lang="en-US" u="sng">
                <a:solidFill>
                  <a:schemeClr val="hlink"/>
                </a:solidFill>
                <a:hlinkClick r:id="rId3"/>
              </a:rPr>
              <a:t/>
            </a:r>
            <a:br>
              <a:rPr lang="en-US" u="sng">
                <a:solidFill>
                  <a:schemeClr val="hlink"/>
                </a:solidFill>
                <a:hlinkClick r:id="rId3"/>
              </a:rPr>
            </a:br>
            <a:r>
              <a:rPr lang="en-US" u="sng">
                <a:solidFill>
                  <a:schemeClr val="hlink"/>
                </a:solidFill>
                <a:hlinkClick r:id="rId3"/>
              </a:rPr>
              <a:t>Mikhail Kalinin</a:t>
            </a:r>
            <a:endParaRPr/>
          </a:p>
          <a:p>
            <a:pPr marL="457200" lvl="0" indent="-228600" algn="l" rtl="0">
              <a:lnSpc>
                <a:spcPct val="100000"/>
              </a:lnSpc>
              <a:spcBef>
                <a:spcPts val="0"/>
              </a:spcBef>
              <a:spcAft>
                <a:spcPts val="0"/>
              </a:spcAft>
              <a:buClr>
                <a:schemeClr val="dk1"/>
              </a:buClr>
              <a:buSzPts val="1400"/>
              <a:buFont typeface="Arial"/>
              <a:buNone/>
            </a:pPr>
            <a:r>
              <a:rPr lang="en-US" b="1"/>
              <a:t>Source: </a:t>
            </a:r>
            <a:r>
              <a:rPr lang="en-US"/>
              <a:t>https://commons.wikimedia.org/wiki/File:Pick%27s_disease.png</a:t>
            </a:r>
            <a:endParaRPr/>
          </a:p>
          <a:p>
            <a:pPr marL="0" lvl="0" indent="0" algn="l" rtl="0">
              <a:lnSpc>
                <a:spcPct val="100000"/>
              </a:lnSpc>
              <a:spcBef>
                <a:spcPts val="0"/>
              </a:spcBef>
              <a:spcAft>
                <a:spcPts val="0"/>
              </a:spcAft>
              <a:buSzPts val="1400"/>
              <a:buNone/>
            </a:pPr>
            <a:endParaRPr b="1" i="1"/>
          </a:p>
        </p:txBody>
      </p:sp>
      <p:sp>
        <p:nvSpPr>
          <p:cNvPr id="402" name="Google Shape;40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Image Source</a:t>
            </a:r>
            <a:r>
              <a:rPr lang="en-US" sz="1200" b="0" i="0" u="none" strike="noStrike">
                <a:solidFill>
                  <a:schemeClr val="dk1"/>
                </a:solidFill>
                <a:latin typeface="Calibri"/>
                <a:ea typeface="Calibri"/>
                <a:cs typeface="Calibri"/>
                <a:sym typeface="Calibri"/>
              </a:rPr>
              <a:t>: Wikimedia commons </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Description</a:t>
            </a:r>
            <a:r>
              <a:rPr lang="en-US" sz="1200" b="0" i="0" u="none" strike="noStrike">
                <a:solidFill>
                  <a:schemeClr val="dk1"/>
                </a:solidFill>
                <a:latin typeface="Calibri"/>
                <a:ea typeface="Calibri"/>
                <a:cs typeface="Calibri"/>
                <a:sym typeface="Calibri"/>
              </a:rPr>
              <a:t>: “MRI of PNET.jpg”</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Author</a:t>
            </a:r>
            <a:r>
              <a:rPr lang="en-US" sz="1200" b="0" i="0" u="none" strike="noStrike">
                <a:solidFill>
                  <a:schemeClr val="dk1"/>
                </a:solidFill>
                <a:latin typeface="Calibri"/>
                <a:ea typeface="Calibri"/>
                <a:cs typeface="Calibri"/>
                <a:sym typeface="Calibri"/>
              </a:rPr>
              <a:t>: NCI-CONNECT Staff</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Source:</a:t>
            </a:r>
            <a:r>
              <a:rPr lang="en-US" sz="1200" b="0" i="0" u="none" strike="noStrike">
                <a:solidFill>
                  <a:schemeClr val="dk1"/>
                </a:solidFill>
                <a:latin typeface="Calibri"/>
                <a:ea typeface="Calibri"/>
                <a:cs typeface="Calibri"/>
                <a:sym typeface="Calibri"/>
              </a:rPr>
              <a:t> https://commons.wikimedia.org/wiki/File:MRI_of_PNET.jpg</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Clearance:</a:t>
            </a:r>
            <a:r>
              <a:rPr lang="en-US" sz="1200" b="0" i="0" u="none" strike="noStrike">
                <a:solidFill>
                  <a:schemeClr val="dk1"/>
                </a:solidFill>
                <a:latin typeface="Calibri"/>
                <a:ea typeface="Calibri"/>
                <a:cs typeface="Calibri"/>
                <a:sym typeface="Calibri"/>
              </a:rPr>
              <a:t> </a:t>
            </a:r>
            <a:r>
              <a:rPr lang="en-US" sz="1200" b="0" i="1" u="none" strike="noStrike">
                <a:solidFill>
                  <a:schemeClr val="dk1"/>
                </a:solidFill>
                <a:latin typeface="Calibri"/>
                <a:ea typeface="Calibri"/>
                <a:cs typeface="Calibri"/>
                <a:sym typeface="Calibri"/>
              </a:rPr>
              <a:t>This image is a work of the </a:t>
            </a:r>
            <a:r>
              <a:rPr lang="en-US" sz="1200" b="0" i="1" u="sng" strike="noStrike">
                <a:solidFill>
                  <a:schemeClr val="dk1"/>
                </a:solidFill>
                <a:latin typeface="Calibri"/>
                <a:ea typeface="Calibri"/>
                <a:cs typeface="Calibri"/>
                <a:sym typeface="Calibri"/>
                <a:hlinkClick r:id="rId3"/>
              </a:rPr>
              <a:t>National Institutes of Health</a:t>
            </a:r>
            <a:r>
              <a:rPr lang="en-US" sz="1200" b="0" i="1" u="none" strike="noStrike">
                <a:solidFill>
                  <a:schemeClr val="dk1"/>
                </a:solidFill>
                <a:latin typeface="Calibri"/>
                <a:ea typeface="Calibri"/>
                <a:cs typeface="Calibri"/>
                <a:sym typeface="Calibri"/>
              </a:rPr>
              <a:t>, part of the </a:t>
            </a:r>
            <a:r>
              <a:rPr lang="en-US" sz="1200" b="0" i="1" u="sng" strike="noStrike">
                <a:solidFill>
                  <a:schemeClr val="dk1"/>
                </a:solidFill>
                <a:latin typeface="Calibri"/>
                <a:ea typeface="Calibri"/>
                <a:cs typeface="Calibri"/>
                <a:sym typeface="Calibri"/>
                <a:hlinkClick r:id="rId4"/>
              </a:rPr>
              <a:t>United States Department of Health and Human Services</a:t>
            </a:r>
            <a:r>
              <a:rPr lang="en-US" sz="1200" b="0" i="1" u="none" strike="noStrike">
                <a:solidFill>
                  <a:schemeClr val="dk1"/>
                </a:solidFill>
                <a:latin typeface="Calibri"/>
                <a:ea typeface="Calibri"/>
                <a:cs typeface="Calibri"/>
                <a:sym typeface="Calibri"/>
              </a:rPr>
              <a:t>. As a </a:t>
            </a:r>
            <a:r>
              <a:rPr lang="en-US" sz="1200" b="0" i="1" u="sng" strike="noStrike">
                <a:solidFill>
                  <a:schemeClr val="dk1"/>
                </a:solidFill>
                <a:latin typeface="Calibri"/>
                <a:ea typeface="Calibri"/>
                <a:cs typeface="Calibri"/>
                <a:sym typeface="Calibri"/>
                <a:hlinkClick r:id="rId5"/>
              </a:rPr>
              <a:t>work</a:t>
            </a:r>
            <a:r>
              <a:rPr lang="en-US" sz="1200" b="0" i="1" u="none" strike="noStrike">
                <a:solidFill>
                  <a:schemeClr val="dk1"/>
                </a:solidFill>
                <a:latin typeface="Calibri"/>
                <a:ea typeface="Calibri"/>
                <a:cs typeface="Calibri"/>
                <a:sym typeface="Calibri"/>
              </a:rPr>
              <a:t> of the </a:t>
            </a:r>
            <a:r>
              <a:rPr lang="en-US" sz="1200" b="0" i="1" u="sng" strike="noStrike">
                <a:solidFill>
                  <a:schemeClr val="dk1"/>
                </a:solidFill>
                <a:latin typeface="Calibri"/>
                <a:ea typeface="Calibri"/>
                <a:cs typeface="Calibri"/>
                <a:sym typeface="Calibri"/>
                <a:hlinkClick r:id="rId6"/>
              </a:rPr>
              <a:t>U.S. federal government</a:t>
            </a:r>
            <a:r>
              <a:rPr lang="en-US" sz="1200" b="0" i="1" u="none" strike="noStrike">
                <a:solidFill>
                  <a:schemeClr val="dk1"/>
                </a:solidFill>
                <a:latin typeface="Calibri"/>
                <a:ea typeface="Calibri"/>
                <a:cs typeface="Calibri"/>
                <a:sym typeface="Calibri"/>
              </a:rPr>
              <a:t>, the image is in the </a:t>
            </a:r>
            <a:r>
              <a:rPr lang="en-US" sz="1200" b="0" i="1" u="sng" strike="noStrike">
                <a:solidFill>
                  <a:schemeClr val="dk1"/>
                </a:solidFill>
                <a:latin typeface="Calibri"/>
                <a:ea typeface="Calibri"/>
                <a:cs typeface="Calibri"/>
                <a:sym typeface="Calibri"/>
                <a:hlinkClick r:id="rId7"/>
              </a:rPr>
              <a:t>public domain</a:t>
            </a:r>
            <a:r>
              <a:rPr lang="en-US" sz="1200" b="0" i="1" u="none" strike="noStrike">
                <a:solidFill>
                  <a:schemeClr val="dk1"/>
                </a:solidFill>
                <a:latin typeface="Calibri"/>
                <a:ea typeface="Calibri"/>
                <a:cs typeface="Calibri"/>
                <a:sym typeface="Calibri"/>
              </a:rPr>
              <a:t>. </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how FTD and ALS overlap from the clinical, pathological and genetic perspectives.</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dirty="0"/>
              <a:t>See the following image, which could not be included for reasons of copyright:</a:t>
            </a: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Nature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“Figure 4”</a:t>
            </a:r>
            <a:r>
              <a:rPr lang="en-US" sz="1100" b="1" dirty="0">
                <a:solidFill>
                  <a:srgbClr val="666666"/>
                </a:solidFill>
                <a:highlight>
                  <a:srgbClr val="FFFCF0"/>
                </a:highlight>
                <a:latin typeface="Times New Roman"/>
                <a:ea typeface="Times New Roman"/>
                <a:cs typeface="Times New Roman"/>
                <a:sym typeface="Times New Roman"/>
              </a:rPr>
              <a:t>Three non-exclusive mechanisms have been proposed for C9-ALS/FTD</a:t>
            </a:r>
            <a:endParaRPr sz="1100" b="1" dirty="0">
              <a:solidFill>
                <a:srgbClr val="666666"/>
              </a:solidFill>
              <a:highlight>
                <a:srgbClr val="FFFCF0"/>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dirty="0"/>
              <a:t>Taylor et al. Nature 2016 </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sz="1100" u="sng" dirty="0">
                <a:solidFill>
                  <a:schemeClr val="hlink"/>
                </a:solidFill>
                <a:latin typeface="Arial"/>
                <a:ea typeface="Arial"/>
                <a:cs typeface="Arial"/>
                <a:sym typeface="Arial"/>
                <a:hlinkClick r:id="rId3"/>
              </a:rPr>
              <a:t>https://www.ncbi.nlm.nih.gov/pmc/articles/PMC5585017/</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Careful observation of people with ALS over the past 30 years has revealed clinical, pathological and genetic overlap with several other neurodegenerative disorders. In particular, the loss of motor neurons may be accompanied by the loss of cortical neurons in the frontal and temporal cortices of the brain. This correlates clinically with FTD, a condition of impaired judgment and executive skills, which often leads to </a:t>
            </a:r>
            <a:r>
              <a:rPr lang="en-US" sz="1200" dirty="0" err="1">
                <a:solidFill>
                  <a:schemeClr val="dk1"/>
                </a:solidFill>
                <a:latin typeface="Calibri"/>
                <a:ea typeface="Calibri"/>
                <a:cs typeface="Calibri"/>
                <a:sym typeface="Calibri"/>
              </a:rPr>
              <a:t>behavioural</a:t>
            </a:r>
            <a:r>
              <a:rPr lang="en-US" sz="1200" dirty="0">
                <a:solidFill>
                  <a:schemeClr val="dk1"/>
                </a:solidFill>
                <a:latin typeface="Calibri"/>
                <a:ea typeface="Calibri"/>
                <a:cs typeface="Calibri"/>
                <a:sym typeface="Calibri"/>
              </a:rPr>
              <a:t> disturbances. About 20% of people with ALS meet the clinical criteria for a concomitant diagnosis of FTD, although as many as 50% of people with ALS experience cognitive impairment. Similar to ALS, FTD is characterized by inclusions of TDP-43 and related RNA-binding proteins. The relationship between ALS, FTD has been extended though genetic evidence, which potentially places them in the continuum of a broader degenerative disorder.</a:t>
            </a:r>
            <a:endParaRPr dirty="0"/>
          </a:p>
          <a:p>
            <a:pPr marL="0" marR="0" lvl="0" indent="0" algn="l" rtl="0">
              <a:lnSpc>
                <a:spcPct val="100000"/>
              </a:lnSpc>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The curious case of </a:t>
            </a:r>
            <a:r>
              <a:rPr lang="en-US" sz="1200" b="1" i="1" dirty="0">
                <a:solidFill>
                  <a:schemeClr val="dk1"/>
                </a:solidFill>
                <a:latin typeface="Calibri"/>
                <a:ea typeface="Calibri"/>
                <a:cs typeface="Calibri"/>
                <a:sym typeface="Calibri"/>
              </a:rPr>
              <a:t>C9orf72</a:t>
            </a:r>
            <a:r>
              <a:rPr lang="en-US" sz="1200" b="1" dirty="0">
                <a:solidFill>
                  <a:schemeClr val="dk1"/>
                </a:solidFill>
                <a:latin typeface="Calibri"/>
                <a:ea typeface="Calibri"/>
                <a:cs typeface="Calibri"/>
                <a:sym typeface="Calibri"/>
              </a:rPr>
              <a:t>-related ALS and FTD</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Although the identification of ALS-causing mutations that affect SOD1 and RNA-binding proteins highlighted pathophysiological pathways through which disease might arise, most of the genetic burden of ALS remained unaccounted for until 2011. Genetic linkage studies94,95 followed by several large genome-wide association studies96–99 identified the location of a gene in the chromosome 9p21 locus in which mutations cause both ALS and FTD. During sequencing of the non-coding regions of candidate genes in chromosome 9p21, a pathogenic expansion of a </a:t>
            </a:r>
            <a:r>
              <a:rPr lang="en-US" sz="1200" dirty="0" err="1">
                <a:solidFill>
                  <a:schemeClr val="dk1"/>
                </a:solidFill>
                <a:latin typeface="Calibri"/>
                <a:ea typeface="Calibri"/>
                <a:cs typeface="Calibri"/>
                <a:sym typeface="Calibri"/>
              </a:rPr>
              <a:t>hexanucleotide</a:t>
            </a:r>
            <a:r>
              <a:rPr lang="en-US" sz="1200" dirty="0">
                <a:solidFill>
                  <a:schemeClr val="dk1"/>
                </a:solidFill>
                <a:latin typeface="Calibri"/>
                <a:ea typeface="Calibri"/>
                <a:cs typeface="Calibri"/>
                <a:sym typeface="Calibri"/>
              </a:rPr>
              <a:t> repeat in </a:t>
            </a:r>
            <a:r>
              <a:rPr lang="en-US" sz="1200" i="1" dirty="0">
                <a:solidFill>
                  <a:schemeClr val="dk1"/>
                </a:solidFill>
                <a:latin typeface="Calibri"/>
                <a:ea typeface="Calibri"/>
                <a:cs typeface="Calibri"/>
                <a:sym typeface="Calibri"/>
              </a:rPr>
              <a:t>C9orf72 </a:t>
            </a:r>
            <a:r>
              <a:rPr lang="en-US" sz="1200" dirty="0">
                <a:solidFill>
                  <a:schemeClr val="dk1"/>
                </a:solidFill>
                <a:latin typeface="Calibri"/>
                <a:ea typeface="Calibri"/>
                <a:cs typeface="Calibri"/>
                <a:sym typeface="Calibri"/>
              </a:rPr>
              <a:t>was identified as the basis for </a:t>
            </a:r>
            <a:r>
              <a:rPr lang="en-US" sz="1200" i="1" dirty="0">
                <a:solidFill>
                  <a:schemeClr val="dk1"/>
                </a:solidFill>
                <a:latin typeface="Calibri"/>
                <a:ea typeface="Calibri"/>
                <a:cs typeface="Calibri"/>
                <a:sym typeface="Calibri"/>
              </a:rPr>
              <a:t>C9orf72</a:t>
            </a:r>
            <a:r>
              <a:rPr lang="en-US" sz="1200" dirty="0">
                <a:solidFill>
                  <a:schemeClr val="dk1"/>
                </a:solidFill>
                <a:latin typeface="Calibri"/>
                <a:ea typeface="Calibri"/>
                <a:cs typeface="Calibri"/>
                <a:sym typeface="Calibri"/>
              </a:rPr>
              <a:t>-related ALS and FTD (C9 ALS–FTD)8. In healthy individuals, the sequence GGGGCC was present as 2–23 repeats but in affected individuals it was expanded to hundreds or thousands of repeats. In parallel, an independent study also discovered a pathogenic expansion of GGGGCC repeats in </a:t>
            </a:r>
            <a:r>
              <a:rPr lang="en-US" sz="1200" i="1" dirty="0">
                <a:solidFill>
                  <a:schemeClr val="dk1"/>
                </a:solidFill>
                <a:latin typeface="Calibri"/>
                <a:ea typeface="Calibri"/>
                <a:cs typeface="Calibri"/>
                <a:sym typeface="Calibri"/>
              </a:rPr>
              <a:t>C9orf72 </a:t>
            </a:r>
            <a:r>
              <a:rPr lang="en-US" sz="1200" dirty="0">
                <a:solidFill>
                  <a:schemeClr val="dk1"/>
                </a:solidFill>
                <a:latin typeface="Calibri"/>
                <a:ea typeface="Calibri"/>
                <a:cs typeface="Calibri"/>
                <a:sym typeface="Calibri"/>
              </a:rPr>
              <a:t>(ref. 77).</a:t>
            </a: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Figure 4 | Proposed mechanisms for the development of C9 ALS–FTD. </a:t>
            </a:r>
            <a:r>
              <a:rPr lang="en-US" sz="1200" dirty="0">
                <a:solidFill>
                  <a:schemeClr val="dk1"/>
                </a:solidFill>
                <a:latin typeface="Calibri"/>
                <a:ea typeface="Calibri"/>
                <a:cs typeface="Calibri"/>
                <a:sym typeface="Calibri"/>
              </a:rPr>
              <a:t>Expansion of an </a:t>
            </a:r>
            <a:r>
              <a:rPr lang="en-US" sz="1200" dirty="0" err="1">
                <a:solidFill>
                  <a:schemeClr val="dk1"/>
                </a:solidFill>
                <a:latin typeface="Calibri"/>
                <a:ea typeface="Calibri"/>
                <a:cs typeface="Calibri"/>
                <a:sym typeface="Calibri"/>
              </a:rPr>
              <a:t>intronic</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hexanucleotide</a:t>
            </a:r>
            <a:r>
              <a:rPr lang="en-US" sz="1200" dirty="0">
                <a:solidFill>
                  <a:schemeClr val="dk1"/>
                </a:solidFill>
                <a:latin typeface="Calibri"/>
                <a:ea typeface="Calibri"/>
                <a:cs typeface="Calibri"/>
                <a:sym typeface="Calibri"/>
              </a:rPr>
              <a:t> repeat (GGGGCC) in </a:t>
            </a:r>
            <a:r>
              <a:rPr lang="en-US" sz="1200" i="1" dirty="0">
                <a:solidFill>
                  <a:schemeClr val="dk1"/>
                </a:solidFill>
                <a:latin typeface="Calibri"/>
                <a:ea typeface="Calibri"/>
                <a:cs typeface="Calibri"/>
                <a:sym typeface="Calibri"/>
              </a:rPr>
              <a:t>C9orf72 </a:t>
            </a:r>
            <a:r>
              <a:rPr lang="en-US" sz="1200" dirty="0">
                <a:solidFill>
                  <a:schemeClr val="dk1"/>
                </a:solidFill>
                <a:latin typeface="Calibri"/>
                <a:ea typeface="Calibri"/>
                <a:cs typeface="Calibri"/>
                <a:sym typeface="Calibri"/>
              </a:rPr>
              <a:t>from fewer than 23 copies to hundreds or thousands of copies causes C9 ALS–FTD. This mutation results in a modest reduction in the levels of C9orf72 protein (left) that seems insufficient to cause disease but might contribute to its progression through abnormal microglial responses. Meanwhile, the expression of sense and antisense RNA transcripts that contain the expanded repeat probably drive a toxic gain of function (right). The two main gain-of-function modes that are implicated are: toxicity through the sequestration of RNA-binding proteins in RNA foci by the expanded GGGGCC repeat RNA transcript; and the production of DPR proteins through RAN translation, leading to toxicity through several cellular targets such as </a:t>
            </a:r>
            <a:r>
              <a:rPr lang="en-US" sz="1200" dirty="0" err="1">
                <a:solidFill>
                  <a:schemeClr val="dk1"/>
                </a:solidFill>
                <a:latin typeface="Calibri"/>
                <a:ea typeface="Calibri"/>
                <a:cs typeface="Calibri"/>
                <a:sym typeface="Calibri"/>
              </a:rPr>
              <a:t>membraneless</a:t>
            </a:r>
            <a:r>
              <a:rPr lang="en-US" sz="1200" dirty="0">
                <a:solidFill>
                  <a:schemeClr val="dk1"/>
                </a:solidFill>
                <a:latin typeface="Calibri"/>
                <a:ea typeface="Calibri"/>
                <a:cs typeface="Calibri"/>
                <a:sym typeface="Calibri"/>
              </a:rPr>
              <a:t> organelles and nuclear pores.</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413" name="Google Shape;41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1" u="none" strike="noStrike" dirty="0">
                <a:solidFill>
                  <a:schemeClr val="dk1"/>
                </a:solidFill>
                <a:latin typeface="Calibri"/>
                <a:ea typeface="Calibri"/>
                <a:cs typeface="Calibri"/>
                <a:sym typeface="Calibri"/>
              </a:rPr>
              <a:t>LO: Identify the goal of the researchers experiments and why a genome wide, gene-knockout CRISPR screen was used to achieve this goal</a:t>
            </a:r>
            <a:endParaRPr dirty="0"/>
          </a:p>
          <a:p>
            <a:pPr marL="0" lvl="0" indent="0" algn="l" rtl="0">
              <a:lnSpc>
                <a:spcPct val="100000"/>
              </a:lnSpc>
              <a:spcBef>
                <a:spcPts val="0"/>
              </a:spcBef>
              <a:spcAft>
                <a:spcPts val="0"/>
              </a:spcAft>
              <a:buSzPts val="1400"/>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50" b="1" u="sng" dirty="0">
                <a:solidFill>
                  <a:srgbClr val="0B0080"/>
                </a:solidFill>
                <a:highlight>
                  <a:srgbClr val="FFFFFF"/>
                </a:highlight>
                <a:latin typeface="Arial"/>
                <a:ea typeface="Arial"/>
                <a:cs typeface="Arial"/>
                <a:sym typeface="Arial"/>
                <a:hlinkClick r:id="rId3"/>
              </a:rPr>
              <a:t>CRISPR</a:t>
            </a:r>
            <a:r>
              <a:rPr lang="en-US" sz="1150" u="sng" dirty="0">
                <a:solidFill>
                  <a:srgbClr val="0B0080"/>
                </a:solidFill>
                <a:highlight>
                  <a:srgbClr val="FFFFFF"/>
                </a:highlight>
                <a:latin typeface="Arial"/>
                <a:ea typeface="Arial"/>
                <a:cs typeface="Arial"/>
                <a:sym typeface="Arial"/>
                <a:hlinkClick r:id="rId3"/>
              </a:rPr>
              <a:t>-Cas9 Editing of the Genome (26453307604).jpg</a:t>
            </a:r>
            <a:r>
              <a:rPr lang="en-US" dirty="0"/>
              <a:t>”</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National Human Genome Research Institute (NHGRI) from Bethesda, MD, USA </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b="1" i="1" u="sng" dirty="0">
                <a:solidFill>
                  <a:schemeClr val="hlink"/>
                </a:solidFill>
                <a:hlinkClick r:id="rId4"/>
              </a:rPr>
              <a:t>https://commons.wikimedia.org/w/index.php?curid=52360100</a:t>
            </a:r>
            <a:endParaRPr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By - CRISPR-Cas9 Editing of the Genome, CC BY 2.0,</a:t>
            </a:r>
            <a:endParaRPr b="1" i="1" dirty="0"/>
          </a:p>
          <a:p>
            <a:pPr marL="0" lvl="0" indent="0" algn="l" rtl="0">
              <a:lnSpc>
                <a:spcPct val="100000"/>
              </a:lnSpc>
              <a:spcBef>
                <a:spcPts val="0"/>
              </a:spcBef>
              <a:spcAft>
                <a:spcPts val="0"/>
              </a:spcAft>
              <a:buSzPts val="1400"/>
              <a:buNone/>
            </a:pPr>
            <a:endParaRPr b="1" i="1" dirty="0"/>
          </a:p>
        </p:txBody>
      </p:sp>
      <p:sp>
        <p:nvSpPr>
          <p:cNvPr id="422" name="Google Shape;42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1" i="1" u="none" strike="noStrike" dirty="0">
                <a:solidFill>
                  <a:schemeClr val="dk1"/>
                </a:solidFill>
                <a:latin typeface="Calibri"/>
                <a:ea typeface="Calibri"/>
                <a:cs typeface="Calibri"/>
                <a:sym typeface="Calibri"/>
              </a:rPr>
              <a:t>Figure 1 </a:t>
            </a:r>
            <a:r>
              <a:rPr lang="en-US" sz="1200" b="0" i="0" u="none" strike="noStrike" cap="none" dirty="0">
                <a:solidFill>
                  <a:schemeClr val="dk1"/>
                </a:solidFill>
                <a:latin typeface="Calibri"/>
                <a:ea typeface="Calibri"/>
                <a:cs typeface="Calibri"/>
                <a:sym typeface="Calibri"/>
              </a:rPr>
              <a:t>CRISPR–Cas9 screens in human cells and primary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neurons identify modifiers of C9ORF72 </a:t>
            </a:r>
            <a:r>
              <a:rPr lang="en-US" sz="1200" b="0" i="0" u="none" strike="noStrike" cap="none" dirty="0" err="1">
                <a:solidFill>
                  <a:schemeClr val="dk1"/>
                </a:solidFill>
                <a:latin typeface="Calibri"/>
                <a:ea typeface="Calibri"/>
                <a:cs typeface="Calibri"/>
                <a:sym typeface="Calibri"/>
              </a:rPr>
              <a:t>dipeptiderepeat</a:t>
            </a:r>
            <a:r>
              <a:rPr lang="en-US" sz="1200" b="0" i="0" u="none" strike="noStrike" cap="none" dirty="0">
                <a:solidFill>
                  <a:schemeClr val="dk1"/>
                </a:solidFill>
                <a:latin typeface="Calibri"/>
                <a:ea typeface="Calibri"/>
                <a:cs typeface="Calibri"/>
                <a:sym typeface="Calibri"/>
              </a:rPr>
              <a:t>-</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protein toxicity</a:t>
            </a:r>
            <a:endParaRPr dirty="0"/>
          </a:p>
          <a:p>
            <a:pPr marL="0" lvl="0" indent="0" algn="l" rtl="0">
              <a:lnSpc>
                <a:spcPct val="100000"/>
              </a:lnSpc>
              <a:spcBef>
                <a:spcPts val="0"/>
              </a:spcBef>
              <a:spcAft>
                <a:spcPts val="0"/>
              </a:spcAft>
              <a:buSzPts val="1400"/>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1" i="1"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Nature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“Figure 1” Kramer et al 2018 Nature Genetics.</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Kramer et al. 2018</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sz="1100" u="sng" dirty="0">
                <a:solidFill>
                  <a:schemeClr val="hlink"/>
                </a:solidFill>
                <a:latin typeface="Arial"/>
                <a:ea typeface="Arial"/>
                <a:cs typeface="Arial"/>
                <a:sym typeface="Arial"/>
                <a:hlinkClick r:id="rId3"/>
              </a:rPr>
              <a:t>https://www.nature.com/articles/s41588-018-0070-7</a:t>
            </a:r>
            <a:endParaRPr dirty="0"/>
          </a:p>
          <a:p>
            <a:pPr marL="0" lvl="0" indent="0" algn="l" rtl="0">
              <a:lnSpc>
                <a:spcPct val="100000"/>
              </a:lnSpc>
              <a:spcBef>
                <a:spcPts val="0"/>
              </a:spcBef>
              <a:spcAft>
                <a:spcPts val="0"/>
              </a:spcAft>
              <a:buClr>
                <a:schemeClr val="dk1"/>
              </a:buClr>
              <a:buSzPts val="1400"/>
              <a:buFont typeface="Arial"/>
              <a:buNone/>
            </a:pPr>
            <a:r>
              <a:rPr lang="en-US" b="1" dirty="0"/>
              <a:t>Clearance: </a:t>
            </a:r>
            <a:r>
              <a:rPr lang="en-US" dirty="0"/>
              <a:t>Permission granted by Nature Publishing</a:t>
            </a:r>
            <a:endParaRPr dirty="0"/>
          </a:p>
          <a:p>
            <a:pPr marL="0" lvl="0" indent="0" algn="l" rtl="0">
              <a:lnSpc>
                <a:spcPct val="100000"/>
              </a:lnSpc>
              <a:spcBef>
                <a:spcPts val="0"/>
              </a:spcBef>
              <a:spcAft>
                <a:spcPts val="0"/>
              </a:spcAft>
              <a:buClr>
                <a:schemeClr val="dk1"/>
              </a:buClr>
              <a:buSzPts val="1400"/>
              <a:buFont typeface="Arial"/>
              <a:buNone/>
            </a:pPr>
            <a:endParaRPr b="1" i="1" dirty="0"/>
          </a:p>
          <a:p>
            <a:pPr marL="0" lvl="0" indent="0" algn="l" rtl="0">
              <a:lnSpc>
                <a:spcPct val="100000"/>
              </a:lnSpc>
              <a:spcBef>
                <a:spcPts val="0"/>
              </a:spcBef>
              <a:spcAft>
                <a:spcPts val="0"/>
              </a:spcAft>
              <a:buSzPts val="1400"/>
              <a:buNone/>
            </a:pPr>
            <a:endParaRPr b="1" i="1" dirty="0"/>
          </a:p>
        </p:txBody>
      </p:sp>
      <p:sp>
        <p:nvSpPr>
          <p:cNvPr id="430" name="Google Shape;43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1" u="none" strike="noStrike">
                <a:solidFill>
                  <a:schemeClr val="dk1"/>
                </a:solidFill>
                <a:latin typeface="Calibri"/>
                <a:ea typeface="Calibri"/>
                <a:cs typeface="Calibri"/>
                <a:sym typeface="Calibri"/>
              </a:rPr>
              <a:t>LO: Describe high-throughput (HT) sequencing technologies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b="1"/>
              <a:t>Image Source: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 “DNA Nanoball Sequencing Flow Cell.jpg”</a:t>
            </a:r>
            <a:endParaRPr/>
          </a:p>
          <a:p>
            <a:pPr marL="0" lvl="0" indent="0" algn="l" rtl="0">
              <a:lnSpc>
                <a:spcPct val="100000"/>
              </a:lnSpc>
              <a:spcBef>
                <a:spcPts val="0"/>
              </a:spcBef>
              <a:spcAft>
                <a:spcPts val="0"/>
              </a:spcAft>
              <a:buClr>
                <a:schemeClr val="dk1"/>
              </a:buClr>
              <a:buSzPts val="1400"/>
              <a:buFont typeface="Arial"/>
              <a:buNone/>
            </a:pPr>
            <a:r>
              <a:rPr lang="en-US" b="1"/>
              <a:t>Author: </a:t>
            </a:r>
            <a:r>
              <a:rPr lang="en-US" b="1" i="1"/>
              <a:t>Suspencewl [CC0]</a:t>
            </a:r>
            <a:endParaRPr/>
          </a:p>
          <a:p>
            <a:pPr marL="0" lvl="0" indent="0" algn="l" rtl="0">
              <a:lnSpc>
                <a:spcPct val="100000"/>
              </a:lnSpc>
              <a:spcBef>
                <a:spcPts val="0"/>
              </a:spcBef>
              <a:spcAft>
                <a:spcPts val="0"/>
              </a:spcAft>
              <a:buClr>
                <a:schemeClr val="dk1"/>
              </a:buClr>
              <a:buSzPts val="1400"/>
              <a:buFont typeface="Arial"/>
              <a:buNone/>
            </a:pPr>
            <a:r>
              <a:rPr lang="en-US" b="1"/>
              <a:t>Source:https://commons.wikimedia.org/wiki/File:DNA_Nanoball_sequencing_flow_cell.jpg</a:t>
            </a:r>
            <a:endParaRPr b="1"/>
          </a:p>
          <a:p>
            <a:pPr marL="0" lvl="0" indent="0" algn="l" rtl="0">
              <a:lnSpc>
                <a:spcPct val="100000"/>
              </a:lnSpc>
              <a:spcBef>
                <a:spcPts val="0"/>
              </a:spcBef>
              <a:spcAft>
                <a:spcPts val="0"/>
              </a:spcAft>
              <a:buClr>
                <a:schemeClr val="dk1"/>
              </a:buClr>
              <a:buSzPts val="1400"/>
              <a:buFont typeface="Arial"/>
              <a:buNone/>
            </a:pPr>
            <a:r>
              <a:rPr lang="en-US" b="1"/>
              <a:t>Clearance: </a:t>
            </a:r>
            <a:r>
              <a:rPr lang="en-US" b="1" i="1"/>
              <a:t>Suspencewl [CC0]</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1" name="Google Shape;44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a:t>
            </a:r>
            <a:r>
              <a:rPr lang="en-US"/>
              <a:t>: “</a:t>
            </a:r>
            <a:r>
              <a:rPr lang="en-US">
                <a:latin typeface="Georgia"/>
                <a:ea typeface="Georgia"/>
                <a:cs typeface="Georgia"/>
                <a:sym typeface="Georgia"/>
              </a:rPr>
              <a:t>Standard deviation diagram.svg</a:t>
            </a:r>
            <a:r>
              <a:rPr lang="en-US"/>
              <a:t>”</a:t>
            </a:r>
            <a:endParaRPr/>
          </a:p>
          <a:p>
            <a:pPr marL="0" lvl="0" indent="0" algn="l" rtl="0">
              <a:lnSpc>
                <a:spcPct val="100000"/>
              </a:lnSpc>
              <a:spcBef>
                <a:spcPts val="0"/>
              </a:spcBef>
              <a:spcAft>
                <a:spcPts val="0"/>
              </a:spcAft>
              <a:buClr>
                <a:schemeClr val="dk1"/>
              </a:buClr>
              <a:buSzPts val="1400"/>
              <a:buFont typeface="Arial"/>
              <a:buNone/>
            </a:pPr>
            <a:r>
              <a:rPr lang="en-US" b="1"/>
              <a:t>Author</a:t>
            </a:r>
            <a:r>
              <a:rPr lang="en-US"/>
              <a:t>: </a:t>
            </a:r>
            <a:r>
              <a:rPr lang="en-US" b="1" i="1"/>
              <a:t>M. W. Toews - Own work, based (in concept) on figure by Jeremy Kemp, on 2005-02-09, CC BY 2.5, </a:t>
            </a:r>
            <a:endParaRPr/>
          </a:p>
          <a:p>
            <a:pPr marL="0" lvl="0" indent="0" algn="l" rtl="0">
              <a:lnSpc>
                <a:spcPct val="100000"/>
              </a:lnSpc>
              <a:spcBef>
                <a:spcPts val="0"/>
              </a:spcBef>
              <a:spcAft>
                <a:spcPts val="0"/>
              </a:spcAft>
              <a:buClr>
                <a:schemeClr val="dk1"/>
              </a:buClr>
              <a:buSzPts val="1400"/>
              <a:buFont typeface="Arial"/>
              <a:buNone/>
            </a:pPr>
            <a:r>
              <a:rPr lang="en-US" b="1"/>
              <a:t>Source:</a:t>
            </a:r>
            <a:r>
              <a:rPr lang="en-US" b="1" i="1"/>
              <a:t> https://commons.wikimedia.org/w/index.php?curid=1903871</a:t>
            </a:r>
            <a:endParaRPr b="1" i="1"/>
          </a:p>
          <a:p>
            <a:pPr marL="0" lvl="0" indent="0" algn="l" rtl="0">
              <a:lnSpc>
                <a:spcPct val="100000"/>
              </a:lnSpc>
              <a:spcBef>
                <a:spcPts val="0"/>
              </a:spcBef>
              <a:spcAft>
                <a:spcPts val="0"/>
              </a:spcAft>
              <a:buClr>
                <a:schemeClr val="dk1"/>
              </a:buClr>
              <a:buSzPts val="1400"/>
              <a:buFont typeface="Arial"/>
              <a:buNone/>
            </a:pPr>
            <a:r>
              <a:rPr lang="en-US" b="1"/>
              <a:t>Clearance:</a:t>
            </a:r>
            <a:r>
              <a:rPr lang="en-US"/>
              <a:t> </a:t>
            </a:r>
            <a:r>
              <a:rPr lang="en-US" b="1" i="1"/>
              <a:t>M. W. Toews - Own work, based (in concept) on figure by Jeremy Kemp, on 2005-02-09, CC BY 2.5, </a:t>
            </a:r>
            <a:endParaRPr b="1" i="1"/>
          </a:p>
        </p:txBody>
      </p:sp>
      <p:sp>
        <p:nvSpPr>
          <p:cNvPr id="450" name="Google Shape;45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1" i="1" u="none" strike="noStrike">
                <a:solidFill>
                  <a:schemeClr val="dk1"/>
                </a:solidFill>
                <a:latin typeface="Calibri"/>
                <a:ea typeface="Calibri"/>
                <a:cs typeface="Calibri"/>
                <a:sym typeface="Calibri"/>
              </a:rPr>
              <a:t>Figure 1 </a:t>
            </a:r>
            <a:r>
              <a:rPr lang="en-US" sz="1200" b="0" i="0" u="none" strike="noStrike" cap="none">
                <a:solidFill>
                  <a:schemeClr val="dk1"/>
                </a:solidFill>
                <a:latin typeface="Calibri"/>
                <a:ea typeface="Calibri"/>
                <a:cs typeface="Calibri"/>
                <a:sym typeface="Calibri"/>
              </a:rPr>
              <a:t>CRISPR–Cas9 screens in human cells and primary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neurons identify modifiers of C9ORF72 dipeptiderepeat-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protein toxicity</a:t>
            </a:r>
            <a:endParaRPr/>
          </a:p>
          <a:p>
            <a:pPr marL="0" lvl="0" indent="0" algn="l" rtl="0">
              <a:lnSpc>
                <a:spcPct val="100000"/>
              </a:lnSpc>
              <a:spcBef>
                <a:spcPts val="0"/>
              </a:spcBef>
              <a:spcAft>
                <a:spcPts val="0"/>
              </a:spcAft>
              <a:buSzPts val="1400"/>
              <a:buNone/>
            </a:pPr>
            <a:r>
              <a:rPr lang="en-US" sz="1200" b="1" i="1" u="none" strike="noStrike">
                <a:solidFill>
                  <a:schemeClr val="dk1"/>
                </a:solidFill>
                <a:latin typeface="Calibri"/>
                <a:ea typeface="Calibri"/>
                <a:cs typeface="Calibri"/>
                <a:sym typeface="Calibri"/>
              </a:rPr>
              <a:t>Kramer et al. 2018</a:t>
            </a:r>
            <a:endParaRPr b="1" i="1"/>
          </a:p>
        </p:txBody>
      </p:sp>
      <p:sp>
        <p:nvSpPr>
          <p:cNvPr id="458" name="Google Shape;45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1" i="1" u="none" strike="noStrike" dirty="0">
                <a:solidFill>
                  <a:schemeClr val="dk1"/>
                </a:solidFill>
                <a:latin typeface="Calibri"/>
                <a:ea typeface="Calibri"/>
                <a:cs typeface="Calibri"/>
                <a:sym typeface="Calibri"/>
              </a:rPr>
              <a:t>Figure 2  </a:t>
            </a:r>
            <a:r>
              <a:rPr lang="en-US" sz="1200" b="0" i="0" u="none" strike="noStrike" cap="none" dirty="0">
                <a:solidFill>
                  <a:schemeClr val="dk1"/>
                </a:solidFill>
                <a:latin typeface="Calibri"/>
                <a:ea typeface="Calibri"/>
                <a:cs typeface="Calibri"/>
                <a:sym typeface="Calibri"/>
              </a:rPr>
              <a:t>CRISPR–Cas9 screens in human cells and primary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neurons identify modifiers of C9ORF72 </a:t>
            </a:r>
            <a:r>
              <a:rPr lang="en-US" sz="1200" b="0" i="0" u="none" strike="noStrike" cap="none" dirty="0" err="1">
                <a:solidFill>
                  <a:schemeClr val="dk1"/>
                </a:solidFill>
                <a:latin typeface="Calibri"/>
                <a:ea typeface="Calibri"/>
                <a:cs typeface="Calibri"/>
                <a:sym typeface="Calibri"/>
              </a:rPr>
              <a:t>dipeptiderepeat</a:t>
            </a:r>
            <a:r>
              <a:rPr lang="en-US" sz="1200" b="0" i="0" u="none" strike="noStrike" cap="none" dirty="0">
                <a:solidFill>
                  <a:schemeClr val="dk1"/>
                </a:solidFill>
                <a:latin typeface="Calibri"/>
                <a:ea typeface="Calibri"/>
                <a:cs typeface="Calibri"/>
                <a:sym typeface="Calibri"/>
              </a:rPr>
              <a:t>-</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protein toxicity</a:t>
            </a:r>
            <a:endParaRPr dirty="0"/>
          </a:p>
          <a:p>
            <a:pPr marL="0" lvl="0" indent="0" algn="l" rtl="0">
              <a:lnSpc>
                <a:spcPct val="100000"/>
              </a:lnSpc>
              <a:spcBef>
                <a:spcPts val="0"/>
              </a:spcBef>
              <a:spcAft>
                <a:spcPts val="0"/>
              </a:spcAft>
              <a:buSzPts val="1400"/>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1" i="1"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Nature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“Figure 2” Kramer et al 2018 Nature Genetics.</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Kramer et al. 2018</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sz="1100" u="sng" dirty="0">
                <a:solidFill>
                  <a:schemeClr val="hlink"/>
                </a:solidFill>
                <a:latin typeface="Arial"/>
                <a:ea typeface="Arial"/>
                <a:cs typeface="Arial"/>
                <a:sym typeface="Arial"/>
                <a:hlinkClick r:id="rId3"/>
              </a:rPr>
              <a:t>https://www.nature.com/articles/s41588-018-0070-7</a:t>
            </a:r>
            <a:endParaRPr dirty="0"/>
          </a:p>
          <a:p>
            <a:pPr marL="0" lvl="0" indent="0" algn="l" rtl="0">
              <a:lnSpc>
                <a:spcPct val="100000"/>
              </a:lnSpc>
              <a:spcBef>
                <a:spcPts val="0"/>
              </a:spcBef>
              <a:spcAft>
                <a:spcPts val="0"/>
              </a:spcAft>
              <a:buClr>
                <a:schemeClr val="dk1"/>
              </a:buClr>
              <a:buSzPts val="1400"/>
              <a:buFont typeface="Arial"/>
              <a:buNone/>
            </a:pPr>
            <a:r>
              <a:rPr lang="en-US" b="1" dirty="0"/>
              <a:t>Clearance: </a:t>
            </a:r>
            <a:r>
              <a:rPr lang="en-US" dirty="0"/>
              <a:t>Permission granted by Nature Publishing</a:t>
            </a:r>
            <a:endParaRPr b="1" i="1" dirty="0"/>
          </a:p>
        </p:txBody>
      </p:sp>
      <p:sp>
        <p:nvSpPr>
          <p:cNvPr id="465" name="Google Shape;46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3" name="Google Shape;473;p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Summarize the pathophysiology of neurological disorders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Define MS and ALS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Compare and contrast symptoms and pathology of MS and ALS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Identify Diagnostic tests for MS and ALS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Identify tests that could be used to rule out brain tumors and hyperparathyroidism</a:t>
            </a: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0" i="1" u="none" strike="noStrike" dirty="0">
              <a:solidFill>
                <a:schemeClr val="dk1"/>
              </a:solidFill>
              <a:latin typeface="Calibri"/>
              <a:ea typeface="Calibri"/>
              <a:cs typeface="Calibri"/>
              <a:sym typeface="Calibri"/>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Summarize the pathophysiology of neurological disorders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Define MS and ALS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Compare and contrast symptoms and pathology of MS and ALS</a:t>
            </a:r>
            <a:endParaRPr dirty="0"/>
          </a:p>
          <a:p>
            <a:pPr marL="457200" lvl="1" indent="0" algn="l" rtl="0">
              <a:lnSpc>
                <a:spcPct val="100000"/>
              </a:lnSpc>
              <a:spcBef>
                <a:spcPts val="0"/>
              </a:spcBef>
              <a:spcAft>
                <a:spcPts val="0"/>
              </a:spcAft>
              <a:buClr>
                <a:schemeClr val="dk1"/>
              </a:buClr>
              <a:buSzPts val="14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Left Image Source: </a:t>
            </a:r>
            <a:r>
              <a:rPr lang="en-US" sz="1200" b="0" i="0" u="none" strike="noStrike" dirty="0">
                <a:solidFill>
                  <a:schemeClr val="dk1"/>
                </a:solidFill>
                <a:latin typeface="Calibri"/>
                <a:ea typeface="Calibri"/>
                <a:cs typeface="Calibri"/>
                <a:sym typeface="Calibri"/>
              </a:rPr>
              <a:t>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Multiple Sclerosis.</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u="sng" strike="noStrike" dirty="0" err="1">
                <a:solidFill>
                  <a:schemeClr val="dk1"/>
                </a:solidFill>
                <a:latin typeface="Calibri"/>
                <a:ea typeface="Calibri"/>
                <a:cs typeface="Calibri"/>
                <a:sym typeface="Calibri"/>
                <a:hlinkClick r:id="rId3"/>
              </a:rPr>
              <a:t>BruceBlaus</a:t>
            </a:r>
            <a:endParaRPr sz="120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https://commons.wikimedia.org/wiki/File:Multiple_Sclerosis.png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dirty="0"/>
          </a:p>
          <a:p>
            <a:pPr marL="0" lvl="0" indent="0" algn="l" rtl="0">
              <a:lnSpc>
                <a:spcPct val="100000"/>
              </a:lnSpc>
              <a:spcBef>
                <a:spcPts val="0"/>
              </a:spcBef>
              <a:spcAft>
                <a:spcPts val="0"/>
              </a:spcAft>
              <a:buSzPts val="1400"/>
              <a:buNone/>
            </a:pP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Right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Corticospinal tract demonstrating distinction between upper motor neuron and lower motor neuron.</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6"/>
              </a:rPr>
              <a:t>Rcchang16</a:t>
            </a:r>
            <a:r>
              <a:rPr lang="en-US" sz="1200" b="0" i="0" u="none" strike="noStrike"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https://commons.wikimedia.org/wiki/File:UMN_vs_LMN.png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7"/>
              </a:rPr>
              <a:t>CC BY-SA 4.0</a:t>
            </a:r>
            <a:endParaRPr sz="1200" b="0" i="0" u="sng"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dirty="0"/>
          </a:p>
          <a:p>
            <a:pPr marL="457200" lvl="1" indent="0" algn="l" rtl="0">
              <a:lnSpc>
                <a:spcPct val="100000"/>
              </a:lnSpc>
              <a:spcBef>
                <a:spcPts val="0"/>
              </a:spcBef>
              <a:spcAft>
                <a:spcPts val="0"/>
              </a:spcAft>
              <a:buClr>
                <a:schemeClr val="dk1"/>
              </a:buClr>
              <a:buSzPts val="1400"/>
              <a:buFont typeface="Calibri"/>
              <a:buNone/>
            </a:pPr>
            <a:endParaRPr sz="1200" b="1" i="1"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Clr>
                <a:schemeClr val="dk1"/>
              </a:buClr>
              <a:buSzPts val="14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Identify diagnostic tests for MS and ALS</a:t>
            </a: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Left Top Image Source: </a:t>
            </a:r>
            <a:r>
              <a:rPr lang="en-US" sz="1200" b="0" i="0" u="none" strike="noStrike" dirty="0">
                <a:solidFill>
                  <a:schemeClr val="dk1"/>
                </a:solidFill>
                <a:latin typeface="Calibri"/>
                <a:ea typeface="Calibri"/>
                <a:cs typeface="Calibri"/>
                <a:sym typeface="Calibri"/>
              </a:rPr>
              <a:t>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Multiple sclerosis as see on MRI</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3"/>
              </a:rPr>
              <a:t>James Heilman, MD</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Own work</a:t>
            </a:r>
            <a:r>
              <a:rPr lang="en-US" sz="1200" b="1" i="0"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https://commons.wikimedia.org/wiki/File:MSMRIMark.png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 </a:t>
            </a:r>
            <a:r>
              <a:rPr lang="en-US" sz="1200" b="0" i="0" u="none" strike="noStrike" dirty="0">
                <a:solidFill>
                  <a:schemeClr val="dk1"/>
                </a:solidFill>
                <a:latin typeface="Calibri"/>
                <a:ea typeface="Calibri"/>
                <a:cs typeface="Calibri"/>
                <a:sym typeface="Calibri"/>
              </a:rPr>
              <a:t>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Left Bottom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Normal visual evoked potentials of an adult</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b="0" i="0" u="sng" strike="noStrike" dirty="0" err="1">
                <a:solidFill>
                  <a:schemeClr val="dk1"/>
                </a:solidFill>
                <a:latin typeface="Calibri"/>
                <a:ea typeface="Calibri"/>
                <a:cs typeface="Calibri"/>
                <a:sym typeface="Calibri"/>
                <a:hlinkClick r:id="rId6"/>
              </a:rPr>
              <a:t>Medicus</a:t>
            </a:r>
            <a:r>
              <a:rPr lang="en-US" sz="1200" b="0" i="0" u="sng" strike="noStrike" dirty="0">
                <a:solidFill>
                  <a:schemeClr val="dk1"/>
                </a:solidFill>
                <a:latin typeface="Calibri"/>
                <a:ea typeface="Calibri"/>
                <a:cs typeface="Calibri"/>
                <a:sym typeface="Calibri"/>
                <a:hlinkClick r:id="rId6"/>
              </a:rPr>
              <a:t> of Borg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https://commons.wikimedia.org/wiki/File:VEP-normal.gif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dirty="0"/>
          </a:p>
          <a:p>
            <a:pPr marL="0" lvl="0"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Right Top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surface electromyography, </a:t>
            </a:r>
            <a:r>
              <a:rPr lang="en-US" sz="1200" b="0" i="0" u="none" strike="noStrike" dirty="0" err="1">
                <a:solidFill>
                  <a:schemeClr val="dk1"/>
                </a:solidFill>
                <a:latin typeface="Calibri"/>
                <a:ea typeface="Calibri"/>
                <a:cs typeface="Calibri"/>
                <a:sym typeface="Calibri"/>
              </a:rPr>
              <a:t>sEMG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b="0" i="0" u="sng" strike="noStrike" dirty="0" err="1">
                <a:solidFill>
                  <a:schemeClr val="dk1"/>
                </a:solidFill>
                <a:latin typeface="Calibri"/>
                <a:ea typeface="Calibri"/>
                <a:cs typeface="Calibri"/>
                <a:sym typeface="Calibri"/>
                <a:hlinkClick r:id="rId7"/>
              </a:rPr>
              <a:t>StruskaM</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a:t>
            </a:r>
            <a:r>
              <a:rPr lang="en-US" sz="1200" b="0" i="0" u="none" strike="noStrike" dirty="0">
                <a:solidFill>
                  <a:schemeClr val="dk1"/>
                </a:solidFill>
                <a:latin typeface="Calibri"/>
                <a:ea typeface="Calibri"/>
                <a:cs typeface="Calibri"/>
                <a:sym typeface="Calibri"/>
              </a:rPr>
              <a:t> https://commons.wikimedia.org/wiki/File:EMG_muscle_deltant_-_milling.jpg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1"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dirty="0"/>
          </a:p>
          <a:p>
            <a:pPr marL="0" lvl="0"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Right Bottom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“MRI of PNET.jpg”</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NCI-CONNECT Staff</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a:t>
            </a:r>
            <a:r>
              <a:rPr lang="en-US" sz="1200" b="0" i="0" u="none" strike="noStrike" dirty="0">
                <a:solidFill>
                  <a:schemeClr val="dk1"/>
                </a:solidFill>
                <a:latin typeface="Calibri"/>
                <a:ea typeface="Calibri"/>
                <a:cs typeface="Calibri"/>
                <a:sym typeface="Calibri"/>
              </a:rPr>
              <a:t> https://commons.wikimedia.org/wiki/File:MRI_of_PNET.jpg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This image is a work of the </a:t>
            </a:r>
            <a:r>
              <a:rPr lang="en-US" sz="1200" b="0" i="1" u="sng" strike="noStrike" dirty="0">
                <a:solidFill>
                  <a:schemeClr val="dk1"/>
                </a:solidFill>
                <a:latin typeface="Calibri"/>
                <a:ea typeface="Calibri"/>
                <a:cs typeface="Calibri"/>
                <a:sym typeface="Calibri"/>
                <a:hlinkClick r:id="rId8"/>
              </a:rPr>
              <a:t>National Institutes of Health</a:t>
            </a:r>
            <a:r>
              <a:rPr lang="en-US" sz="1200" b="0" i="1" u="none" strike="noStrike" dirty="0">
                <a:solidFill>
                  <a:schemeClr val="dk1"/>
                </a:solidFill>
                <a:latin typeface="Calibri"/>
                <a:ea typeface="Calibri"/>
                <a:cs typeface="Calibri"/>
                <a:sym typeface="Calibri"/>
              </a:rPr>
              <a:t>, part of the </a:t>
            </a:r>
            <a:r>
              <a:rPr lang="en-US" sz="1200" b="0" i="1" u="sng" strike="noStrike" dirty="0">
                <a:solidFill>
                  <a:schemeClr val="dk1"/>
                </a:solidFill>
                <a:latin typeface="Calibri"/>
                <a:ea typeface="Calibri"/>
                <a:cs typeface="Calibri"/>
                <a:sym typeface="Calibri"/>
                <a:hlinkClick r:id="rId9"/>
              </a:rPr>
              <a:t>United States Department of Health and Human Services</a:t>
            </a:r>
            <a:r>
              <a:rPr lang="en-US" sz="1200" b="0" i="1" u="none" strike="noStrike" dirty="0">
                <a:solidFill>
                  <a:schemeClr val="dk1"/>
                </a:solidFill>
                <a:latin typeface="Calibri"/>
                <a:ea typeface="Calibri"/>
                <a:cs typeface="Calibri"/>
                <a:sym typeface="Calibri"/>
              </a:rPr>
              <a:t>. As a </a:t>
            </a:r>
            <a:r>
              <a:rPr lang="en-US" sz="1200" b="0" i="1" u="sng" strike="noStrike" dirty="0">
                <a:solidFill>
                  <a:schemeClr val="dk1"/>
                </a:solidFill>
                <a:latin typeface="Calibri"/>
                <a:ea typeface="Calibri"/>
                <a:cs typeface="Calibri"/>
                <a:sym typeface="Calibri"/>
                <a:hlinkClick r:id="rId10"/>
              </a:rPr>
              <a:t>work</a:t>
            </a:r>
            <a:r>
              <a:rPr lang="en-US" sz="1200" b="0" i="1" u="none" strike="noStrike" dirty="0">
                <a:solidFill>
                  <a:schemeClr val="dk1"/>
                </a:solidFill>
                <a:latin typeface="Calibri"/>
                <a:ea typeface="Calibri"/>
                <a:cs typeface="Calibri"/>
                <a:sym typeface="Calibri"/>
              </a:rPr>
              <a:t> of the </a:t>
            </a:r>
            <a:r>
              <a:rPr lang="en-US" sz="1200" b="0" i="1" u="sng" strike="noStrike" dirty="0">
                <a:solidFill>
                  <a:schemeClr val="dk1"/>
                </a:solidFill>
                <a:latin typeface="Calibri"/>
                <a:ea typeface="Calibri"/>
                <a:cs typeface="Calibri"/>
                <a:sym typeface="Calibri"/>
                <a:hlinkClick r:id="rId11"/>
              </a:rPr>
              <a:t>U.S. federal government</a:t>
            </a:r>
            <a:r>
              <a:rPr lang="en-US" sz="1200" b="0" i="1" u="none" strike="noStrike" dirty="0">
                <a:solidFill>
                  <a:schemeClr val="dk1"/>
                </a:solidFill>
                <a:latin typeface="Calibri"/>
                <a:ea typeface="Calibri"/>
                <a:cs typeface="Calibri"/>
                <a:sym typeface="Calibri"/>
              </a:rPr>
              <a:t>, the image is in the </a:t>
            </a:r>
            <a:r>
              <a:rPr lang="en-US" sz="1200" b="0" i="1" u="sng" strike="noStrike" dirty="0">
                <a:solidFill>
                  <a:schemeClr val="dk1"/>
                </a:solidFill>
                <a:latin typeface="Calibri"/>
                <a:ea typeface="Calibri"/>
                <a:cs typeface="Calibri"/>
                <a:sym typeface="Calibri"/>
                <a:hlinkClick r:id="rId12"/>
              </a:rPr>
              <a:t>public domain</a:t>
            </a:r>
            <a:r>
              <a:rPr lang="en-US" sz="1200" b="0" i="1" u="none" strike="noStrike" dirty="0">
                <a:solidFill>
                  <a:schemeClr val="dk1"/>
                </a:solidFill>
                <a:latin typeface="Calibri"/>
                <a:ea typeface="Calibri"/>
                <a:cs typeface="Calibri"/>
                <a:sym typeface="Calibri"/>
              </a:rPr>
              <a:t>. </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EMG Image source paper: Single-Channel EMG Classification With Ensemble-Empirical-Mode-Decomposition-Based ICA for Diagnosing Neuromuscular Disorders</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MS Diagnosis: https://www.nationalmssociety.org/Symptoms-Diagnosis/Diagnosing-MS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MRI image figure legend and source: http://www.msdiscovery.org/news/news_synthesis/322-more-meets-eye</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Fig. 1. Bright spots represent lesions on a T2 FLAIR (fluid-attenuated inversion recovery imaging) scan—a type of conventional T2-weighted image (left)—of an MS patient’s brain. Only those lesions marked by black arrows show up as persistent “black holes” or </a:t>
            </a:r>
            <a:r>
              <a:rPr lang="en-US" sz="1200" b="0" i="0" u="none" strike="noStrike" dirty="0" err="1">
                <a:solidFill>
                  <a:schemeClr val="dk1"/>
                </a:solidFill>
                <a:latin typeface="Calibri"/>
                <a:ea typeface="Calibri"/>
                <a:cs typeface="Calibri"/>
                <a:sym typeface="Calibri"/>
              </a:rPr>
              <a:t>hypointensities</a:t>
            </a:r>
            <a:r>
              <a:rPr lang="en-US" sz="1200" b="0" i="0" u="none" strike="noStrike" dirty="0">
                <a:solidFill>
                  <a:schemeClr val="dk1"/>
                </a:solidFill>
                <a:latin typeface="Calibri"/>
                <a:ea typeface="Calibri"/>
                <a:cs typeface="Calibri"/>
                <a:sym typeface="Calibri"/>
              </a:rPr>
              <a:t> on a T1 image (right), indicating a more severe degree of tissue destruction within them.</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dirty="0"/>
              <a:t>Evoked potentials in clinical diagnosis: https://tidsskriftet.no/en/2013/05/evoked-potential-tests-clinical-diagnosis</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https://www.ninds.nih.gov/Disorders/Patient-Caregiver-Education/Fact-Sheets/Amyotrophic-Lateral-Sclerosis-ALS-Fact-Sheet#Diagnosis</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sz="1200" b="1" i="0" u="none" strike="noStrike" dirty="0">
                <a:solidFill>
                  <a:schemeClr val="dk1"/>
                </a:solidFill>
                <a:latin typeface="Calibri"/>
                <a:ea typeface="Calibri"/>
                <a:cs typeface="Calibri"/>
                <a:sym typeface="Calibri"/>
              </a:rPr>
              <a:t>How is ALS diagnosed?</a:t>
            </a:r>
            <a:endParaRPr dirty="0"/>
          </a:p>
          <a:p>
            <a:pPr marL="0" lvl="0" indent="0" algn="l" rtl="0">
              <a:lnSpc>
                <a:spcPct val="100000"/>
              </a:lnSpc>
              <a:spcBef>
                <a:spcPts val="0"/>
              </a:spcBef>
              <a:spcAft>
                <a:spcPts val="0"/>
              </a:spcAft>
              <a:buClr>
                <a:schemeClr val="dk1"/>
              </a:buClr>
              <a:buSzPts val="1400"/>
              <a:buFont typeface="Calibri"/>
              <a:buNone/>
            </a:pP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No one test can provide a definitive diagnosis of ALS. ALS is primarily diagnosed based on detailed history of the symptoms and signs observed by a physician during physical examination along with a series of tests to rule out other mimicking diseases. However, the presence of upper and lower motor neuron symptoms strongly suggests the presence of the disease.</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Physicians will review an individual’s full medical history and conduct a neurologic examination at regular intervals to assess whether symptoms such as muscle weakness, atrophy of muscles, and spasticity are getting progressively worse.</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ALS symptoms in the early stages of the disease can be similar to those of a wide variety of other, more treatable diseases or disorders.  Appropriate tests can exclude the possibility of other conditions.</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1" i="0" u="none" strike="noStrike" dirty="0">
                <a:solidFill>
                  <a:schemeClr val="dk1"/>
                </a:solidFill>
                <a:latin typeface="Calibri"/>
                <a:ea typeface="Calibri"/>
                <a:cs typeface="Calibri"/>
                <a:sym typeface="Calibri"/>
              </a:rPr>
              <a:t>Muscle and imaging tests</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Electromyography (EMG), a special recording technique that detects electrical activity of muscle fibers, can help diagnose ALS. Another common test is a nerve conduction study (NCS), which measures electrical activity of the nerves and muscles by assessing the nerve’s ability to send a signal along the nerve or to the muscle. Specific abnormalities in the NCS and EMG may suggest, for example, that the individual has a form of peripheral neuropathy (damage to peripheral nerves outside of the brain and spinal cord) or myopathy (muscle disease) rather than ALS.</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A physician may also order a magnetic resonance imaging (MRI) test, a noninvasive procedure that uses a magnetic field and radio waves to produce detailed images of the brain and spinal cord. Standard MRI scans are generally normal in people with ALS. However, they can reveal other problems that may be causing the symptoms, such as a spinal cord tumor, a herniated disk in the neck that compresses the spinal cord, </a:t>
            </a:r>
            <a:r>
              <a:rPr lang="en-US" sz="1200" b="0" i="0" u="none" strike="noStrike" dirty="0" err="1">
                <a:solidFill>
                  <a:schemeClr val="dk1"/>
                </a:solidFill>
                <a:latin typeface="Calibri"/>
                <a:ea typeface="Calibri"/>
                <a:cs typeface="Calibri"/>
                <a:sym typeface="Calibri"/>
              </a:rPr>
              <a:t>syringomyelia</a:t>
            </a:r>
            <a:r>
              <a:rPr lang="en-US" sz="1200" b="0" i="0" u="none" strike="noStrike" dirty="0">
                <a:solidFill>
                  <a:schemeClr val="dk1"/>
                </a:solidFill>
                <a:latin typeface="Calibri"/>
                <a:ea typeface="Calibri"/>
                <a:cs typeface="Calibri"/>
                <a:sym typeface="Calibri"/>
              </a:rPr>
              <a:t> (a cyst in the spinal cord), or cervical spondylosis (abnormal wear affecting the spine in the neck).</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1" i="0" u="none" strike="noStrike" dirty="0">
                <a:solidFill>
                  <a:schemeClr val="dk1"/>
                </a:solidFill>
                <a:latin typeface="Calibri"/>
                <a:ea typeface="Calibri"/>
                <a:cs typeface="Calibri"/>
                <a:sym typeface="Calibri"/>
              </a:rPr>
              <a:t>Laboratory tests</a:t>
            </a: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Based on the person’s symptoms, test results, and findings from the examination, a physician may order tests on blood and urine samples to eliminate the possibility of other diseases.</a:t>
            </a:r>
            <a:endParaRPr dirty="0"/>
          </a:p>
          <a:p>
            <a:pPr marL="0" lvl="0" indent="0" algn="l" rtl="0">
              <a:lnSpc>
                <a:spcPct val="100000"/>
              </a:lnSpc>
              <a:spcBef>
                <a:spcPts val="0"/>
              </a:spcBef>
              <a:spcAft>
                <a:spcPts val="0"/>
              </a:spcAft>
              <a:buClr>
                <a:schemeClr val="dk1"/>
              </a:buClr>
              <a:buSzPts val="1400"/>
              <a:buFont typeface="Calibri"/>
              <a:buNone/>
            </a:pPr>
            <a:r>
              <a:rPr lang="en-US" sz="1200" b="1" i="0" u="none" strike="noStrike" dirty="0">
                <a:solidFill>
                  <a:schemeClr val="dk1"/>
                </a:solidFill>
                <a:latin typeface="Calibri"/>
                <a:ea typeface="Calibri"/>
                <a:cs typeface="Calibri"/>
                <a:sym typeface="Calibri"/>
              </a:rPr>
              <a:t>Tests for other diseases and disorders</a:t>
            </a: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Infectious diseases such as human immunodeficiency virus (HIV), human T-cell leukemia virus (HTLV), polio, and West Nile virus can, in some cases, cause ALS-like symptoms. Neurological disorders such as multiple sclerosis, post-polio syndrome, multifocal motor neuropathy, and spinal and bulbar muscular atrophy (Kennedy’s disease) also can mimic certain features of the disease and should be considered by physicians attempting to make a diagnosis. </a:t>
            </a:r>
            <a:r>
              <a:rPr lang="en-US" sz="1200" b="0" i="0" u="none" strike="noStrike" dirty="0" err="1">
                <a:solidFill>
                  <a:schemeClr val="dk1"/>
                </a:solidFill>
                <a:latin typeface="Calibri"/>
                <a:ea typeface="Calibri"/>
                <a:cs typeface="Calibri"/>
                <a:sym typeface="Calibri"/>
              </a:rPr>
              <a:t>Fasciculations</a:t>
            </a:r>
            <a:r>
              <a:rPr lang="en-US" sz="1200" b="0" i="0" u="none" strike="noStrike" dirty="0">
                <a:solidFill>
                  <a:schemeClr val="dk1"/>
                </a:solidFill>
                <a:latin typeface="Calibri"/>
                <a:ea typeface="Calibri"/>
                <a:cs typeface="Calibri"/>
                <a:sym typeface="Calibri"/>
              </a:rPr>
              <a:t> and muscle cramps also occur in benign conditions.</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Because of the prognosis carried by this diagnosis and the variety of diseases or disorders that can resemble ALS in the early stages of the disease, individuals may wish to obtain a second neurological opinion.</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	LO: Identify tests that could be used to rule out brain tumors and hyperparathyroidism</a:t>
            </a: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b="1" i="1"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Left Image Source: </a:t>
            </a:r>
            <a:r>
              <a:rPr lang="en-US" sz="1200" b="0" i="0" u="none" strike="noStrike" dirty="0">
                <a:solidFill>
                  <a:schemeClr val="dk1"/>
                </a:solidFill>
                <a:latin typeface="Calibri"/>
                <a:ea typeface="Calibri"/>
                <a:cs typeface="Calibri"/>
                <a:sym typeface="Calibri"/>
              </a:rPr>
              <a:t>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Scheme of the thyroid gland</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The original uploader was </a:t>
            </a:r>
            <a:r>
              <a:rPr lang="en-US" sz="1200" b="0" i="0" u="sng" strike="noStrike" dirty="0" err="1">
                <a:solidFill>
                  <a:schemeClr val="dk1"/>
                </a:solidFill>
                <a:latin typeface="Calibri"/>
                <a:ea typeface="Calibri"/>
                <a:cs typeface="Calibri"/>
                <a:sym typeface="Calibri"/>
                <a:hlinkClick r:id="rId3"/>
              </a:rPr>
              <a:t>Arnavaz</a:t>
            </a:r>
            <a:r>
              <a:rPr lang="en-US" sz="1200" b="0" i="0" u="none" strike="noStrike" dirty="0">
                <a:solidFill>
                  <a:schemeClr val="dk1"/>
                </a:solidFill>
                <a:latin typeface="Calibri"/>
                <a:ea typeface="Calibri"/>
                <a:cs typeface="Calibri"/>
                <a:sym typeface="Calibri"/>
              </a:rPr>
              <a:t> at </a:t>
            </a:r>
            <a:r>
              <a:rPr lang="en-US" sz="1200" b="0" i="0" u="sng" strike="noStrike" dirty="0">
                <a:solidFill>
                  <a:schemeClr val="dk1"/>
                </a:solidFill>
                <a:latin typeface="Calibri"/>
                <a:ea typeface="Calibri"/>
                <a:cs typeface="Calibri"/>
                <a:sym typeface="Calibri"/>
                <a:hlinkClick r:id="rId4"/>
              </a:rPr>
              <a:t>French Wikipedia</a:t>
            </a:r>
            <a:r>
              <a:rPr lang="en-US" sz="1200" b="0" i="0" u="none" strike="noStrike" dirty="0">
                <a:solidFill>
                  <a:schemeClr val="dk1"/>
                </a:solidFill>
                <a:latin typeface="Calibri"/>
                <a:ea typeface="Calibri"/>
                <a:cs typeface="Calibri"/>
                <a:sym typeface="Calibri"/>
              </a:rPr>
              <a:t>., translated by </a:t>
            </a:r>
            <a:r>
              <a:rPr lang="en-US" sz="1200" b="0" i="0" u="sng" strike="noStrike" dirty="0">
                <a:solidFill>
                  <a:schemeClr val="dk1"/>
                </a:solidFill>
                <a:latin typeface="Calibri"/>
                <a:ea typeface="Calibri"/>
                <a:cs typeface="Calibri"/>
                <a:sym typeface="Calibri"/>
                <a:hlinkClick r:id="rId5"/>
              </a:rPr>
              <a:t>Angelito7</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err="1">
                <a:solidFill>
                  <a:schemeClr val="dk1"/>
                </a:solidFill>
                <a:latin typeface="Calibri"/>
                <a:ea typeface="Calibri"/>
                <a:cs typeface="Calibri"/>
                <a:sym typeface="Calibri"/>
              </a:rPr>
              <a:t>Source:</a:t>
            </a:r>
            <a:r>
              <a:rPr lang="en-US" sz="1200" b="0" i="0" u="sng" strike="noStrike" dirty="0" err="1">
                <a:solidFill>
                  <a:schemeClr val="dk1"/>
                </a:solidFill>
                <a:latin typeface="Calibri"/>
                <a:ea typeface="Calibri"/>
                <a:cs typeface="Calibri"/>
                <a:sym typeface="Calibri"/>
                <a:hlinkClick r:id="rId6"/>
              </a:rPr>
              <a:t>https</a:t>
            </a:r>
            <a:r>
              <a:rPr lang="en-US" sz="1200" b="0" i="0" u="sng" strike="noStrike" dirty="0">
                <a:solidFill>
                  <a:schemeClr val="dk1"/>
                </a:solidFill>
                <a:latin typeface="Calibri"/>
                <a:ea typeface="Calibri"/>
                <a:cs typeface="Calibri"/>
                <a:sym typeface="Calibri"/>
                <a:hlinkClick r:id="rId6"/>
              </a:rPr>
              <a:t>://www.nlm.nih.gov/medlineplus/</a:t>
            </a:r>
            <a:r>
              <a:rPr lang="en-US" sz="1200" b="0" i="0" u="none" strike="noStrike" dirty="0">
                <a:solidFill>
                  <a:schemeClr val="dk1"/>
                </a:solidFill>
                <a:latin typeface="Calibri"/>
                <a:ea typeface="Calibri"/>
                <a:cs typeface="Calibri"/>
                <a:sym typeface="Calibri"/>
              </a:rPr>
              <a:t> Originally from </a:t>
            </a:r>
            <a:r>
              <a:rPr lang="en-US" sz="1200" b="0" i="0" u="sng" strike="noStrike" dirty="0" err="1">
                <a:solidFill>
                  <a:schemeClr val="dk1"/>
                </a:solidFill>
                <a:latin typeface="Calibri"/>
                <a:ea typeface="Calibri"/>
                <a:cs typeface="Calibri"/>
                <a:sym typeface="Calibri"/>
                <a:hlinkClick r:id="rId7"/>
              </a:rPr>
              <a:t>fr.wikipedia</a:t>
            </a:r>
            <a:r>
              <a:rPr lang="en-US" sz="1200" b="0" i="0" u="none" strike="noStrike" dirty="0">
                <a:solidFill>
                  <a:schemeClr val="dk1"/>
                </a:solidFill>
                <a:latin typeface="Calibri"/>
                <a:ea typeface="Calibri"/>
                <a:cs typeface="Calibri"/>
                <a:sym typeface="Calibri"/>
              </a:rPr>
              <a:t>; description page is/was </a:t>
            </a:r>
            <a:r>
              <a:rPr lang="en-US" sz="1200" b="0" i="0" u="sng" strike="noStrike" dirty="0">
                <a:solidFill>
                  <a:schemeClr val="dk1"/>
                </a:solidFill>
                <a:latin typeface="Calibri"/>
                <a:ea typeface="Calibri"/>
                <a:cs typeface="Calibri"/>
                <a:sym typeface="Calibri"/>
                <a:hlinkClick r:id="rId8"/>
              </a:rPr>
              <a:t>here</a:t>
            </a:r>
            <a:r>
              <a:rPr lang="en-US" sz="1200" b="0" i="0" u="none" strike="noStrike" dirty="0">
                <a:solidFill>
                  <a:schemeClr val="dk1"/>
                </a:solidFill>
                <a:latin typeface="Calibri"/>
                <a:ea typeface="Calibri"/>
                <a:cs typeface="Calibri"/>
                <a:sym typeface="Calibri"/>
              </a:rPr>
              <a:t>.</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 </a:t>
            </a:r>
            <a:r>
              <a:rPr lang="en-US" sz="1200" b="0" i="0" u="none" strike="noStrike" dirty="0">
                <a:solidFill>
                  <a:schemeClr val="dk1"/>
                </a:solidFill>
                <a:latin typeface="Calibri"/>
                <a:ea typeface="Calibri"/>
                <a:cs typeface="Calibri"/>
                <a:sym typeface="Calibri"/>
              </a:rPr>
              <a:t>This work is in the </a:t>
            </a:r>
            <a:r>
              <a:rPr lang="en-US" sz="1200" b="1" i="0" u="sng" strike="noStrike" dirty="0">
                <a:solidFill>
                  <a:schemeClr val="dk1"/>
                </a:solidFill>
                <a:latin typeface="Calibri"/>
                <a:ea typeface="Calibri"/>
                <a:cs typeface="Calibri"/>
                <a:sym typeface="Calibri"/>
                <a:hlinkClick r:id="rId9"/>
              </a:rPr>
              <a:t>public domain</a:t>
            </a:r>
            <a:r>
              <a:rPr lang="en-US" sz="1200" b="0" i="0" u="none" strike="noStrike" dirty="0">
                <a:solidFill>
                  <a:schemeClr val="dk1"/>
                </a:solidFill>
                <a:latin typeface="Calibri"/>
                <a:ea typeface="Calibri"/>
                <a:cs typeface="Calibri"/>
                <a:sym typeface="Calibri"/>
              </a:rPr>
              <a:t> in the United States because it is a </a:t>
            </a:r>
            <a:r>
              <a:rPr lang="en-US" sz="1200" b="0" i="0" u="sng" strike="noStrike" dirty="0">
                <a:solidFill>
                  <a:schemeClr val="dk1"/>
                </a:solidFill>
                <a:latin typeface="Calibri"/>
                <a:ea typeface="Calibri"/>
                <a:cs typeface="Calibri"/>
                <a:sym typeface="Calibri"/>
                <a:hlinkClick r:id="rId10"/>
              </a:rPr>
              <a:t>work prepared by an officer or employee of the United States Government as part of that person’s official duties</a:t>
            </a:r>
            <a:r>
              <a:rPr lang="en-US" sz="1200" b="0" i="0" u="none" strike="noStrike" dirty="0">
                <a:solidFill>
                  <a:schemeClr val="dk1"/>
                </a:solidFill>
                <a:latin typeface="Calibri"/>
                <a:ea typeface="Calibri"/>
                <a:cs typeface="Calibri"/>
                <a:sym typeface="Calibri"/>
              </a:rPr>
              <a:t> under the terms of </a:t>
            </a:r>
            <a:r>
              <a:rPr lang="en-US" sz="1200" b="0" i="1" u="sng" strike="noStrike" dirty="0">
                <a:solidFill>
                  <a:schemeClr val="dk1"/>
                </a:solidFill>
                <a:latin typeface="Calibri"/>
                <a:ea typeface="Calibri"/>
                <a:cs typeface="Calibri"/>
                <a:sym typeface="Calibri"/>
                <a:hlinkClick r:id="rId11"/>
              </a:rPr>
              <a:t>Title 17, Chapter 1, Section 105</a:t>
            </a:r>
            <a:r>
              <a:rPr lang="en-US" sz="1200" b="0" i="1" u="none" strike="noStrike" dirty="0">
                <a:solidFill>
                  <a:schemeClr val="dk1"/>
                </a:solidFill>
                <a:latin typeface="Calibri"/>
                <a:ea typeface="Calibri"/>
                <a:cs typeface="Calibri"/>
                <a:sym typeface="Calibri"/>
              </a:rPr>
              <a:t> of the </a:t>
            </a:r>
            <a:r>
              <a:rPr lang="en-US" sz="1200" b="0" i="1" u="sng" strike="noStrike" dirty="0">
                <a:solidFill>
                  <a:schemeClr val="dk1"/>
                </a:solidFill>
                <a:latin typeface="Calibri"/>
                <a:ea typeface="Calibri"/>
                <a:cs typeface="Calibri"/>
                <a:sym typeface="Calibri"/>
                <a:hlinkClick r:id="rId12"/>
              </a:rPr>
              <a:t>US Code</a:t>
            </a: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Right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“MRI of PNET.jpg”</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NCI-CONNECT Staff</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a:t>
            </a:r>
            <a:r>
              <a:rPr lang="en-US" sz="1200" b="0" i="0" u="none" strike="noStrike" dirty="0">
                <a:solidFill>
                  <a:schemeClr val="dk1"/>
                </a:solidFill>
                <a:latin typeface="Calibri"/>
                <a:ea typeface="Calibri"/>
                <a:cs typeface="Calibri"/>
                <a:sym typeface="Calibri"/>
              </a:rPr>
              <a:t> https://commons.wikimedia.org/wiki/File:MRI_of_PNET.jpg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This image is a work of the </a:t>
            </a:r>
            <a:r>
              <a:rPr lang="en-US" sz="1200" b="0" i="1" u="sng" strike="noStrike" dirty="0">
                <a:solidFill>
                  <a:schemeClr val="dk1"/>
                </a:solidFill>
                <a:latin typeface="Calibri"/>
                <a:ea typeface="Calibri"/>
                <a:cs typeface="Calibri"/>
                <a:sym typeface="Calibri"/>
                <a:hlinkClick r:id="rId13"/>
              </a:rPr>
              <a:t>National Institutes of Health</a:t>
            </a:r>
            <a:r>
              <a:rPr lang="en-US" sz="1200" b="0" i="1" u="none" strike="noStrike" dirty="0">
                <a:solidFill>
                  <a:schemeClr val="dk1"/>
                </a:solidFill>
                <a:latin typeface="Calibri"/>
                <a:ea typeface="Calibri"/>
                <a:cs typeface="Calibri"/>
                <a:sym typeface="Calibri"/>
              </a:rPr>
              <a:t>, part of the </a:t>
            </a:r>
            <a:r>
              <a:rPr lang="en-US" sz="1200" b="0" i="1" u="sng" strike="noStrike" dirty="0">
                <a:solidFill>
                  <a:schemeClr val="dk1"/>
                </a:solidFill>
                <a:latin typeface="Calibri"/>
                <a:ea typeface="Calibri"/>
                <a:cs typeface="Calibri"/>
                <a:sym typeface="Calibri"/>
                <a:hlinkClick r:id="rId14"/>
              </a:rPr>
              <a:t>United States Department of Health and Human Services</a:t>
            </a:r>
            <a:r>
              <a:rPr lang="en-US" sz="1200" b="0" i="1" u="none" strike="noStrike" dirty="0">
                <a:solidFill>
                  <a:schemeClr val="dk1"/>
                </a:solidFill>
                <a:latin typeface="Calibri"/>
                <a:ea typeface="Calibri"/>
                <a:cs typeface="Calibri"/>
                <a:sym typeface="Calibri"/>
              </a:rPr>
              <a:t>. As a </a:t>
            </a:r>
            <a:r>
              <a:rPr lang="en-US" sz="1200" b="0" i="1" u="sng" strike="noStrike" dirty="0">
                <a:solidFill>
                  <a:schemeClr val="dk1"/>
                </a:solidFill>
                <a:latin typeface="Calibri"/>
                <a:ea typeface="Calibri"/>
                <a:cs typeface="Calibri"/>
                <a:sym typeface="Calibri"/>
                <a:hlinkClick r:id="rId15"/>
              </a:rPr>
              <a:t>work</a:t>
            </a:r>
            <a:r>
              <a:rPr lang="en-US" sz="1200" b="0" i="1" u="none" strike="noStrike" dirty="0">
                <a:solidFill>
                  <a:schemeClr val="dk1"/>
                </a:solidFill>
                <a:latin typeface="Calibri"/>
                <a:ea typeface="Calibri"/>
                <a:cs typeface="Calibri"/>
                <a:sym typeface="Calibri"/>
              </a:rPr>
              <a:t> of the </a:t>
            </a:r>
            <a:r>
              <a:rPr lang="en-US" sz="1200" b="0" i="1" u="sng" strike="noStrike" dirty="0">
                <a:solidFill>
                  <a:schemeClr val="dk1"/>
                </a:solidFill>
                <a:latin typeface="Calibri"/>
                <a:ea typeface="Calibri"/>
                <a:cs typeface="Calibri"/>
                <a:sym typeface="Calibri"/>
                <a:hlinkClick r:id="rId16"/>
              </a:rPr>
              <a:t>U.S. federal government</a:t>
            </a:r>
            <a:r>
              <a:rPr lang="en-US" sz="1200" b="0" i="1" u="none" strike="noStrike" dirty="0">
                <a:solidFill>
                  <a:schemeClr val="dk1"/>
                </a:solidFill>
                <a:latin typeface="Calibri"/>
                <a:ea typeface="Calibri"/>
                <a:cs typeface="Calibri"/>
                <a:sym typeface="Calibri"/>
              </a:rPr>
              <a:t>, the image is in the </a:t>
            </a:r>
            <a:r>
              <a:rPr lang="en-US" sz="1200" b="0" i="1" u="sng" strike="noStrike" dirty="0">
                <a:solidFill>
                  <a:schemeClr val="dk1"/>
                </a:solidFill>
                <a:latin typeface="Calibri"/>
                <a:ea typeface="Calibri"/>
                <a:cs typeface="Calibri"/>
                <a:sym typeface="Calibri"/>
                <a:hlinkClick r:id="rId17"/>
              </a:rPr>
              <a:t>public domain</a:t>
            </a:r>
            <a:r>
              <a:rPr lang="en-US" sz="1200" b="0" i="1" u="none" strike="noStrike" dirty="0">
                <a:solidFill>
                  <a:schemeClr val="dk1"/>
                </a:solidFill>
                <a:latin typeface="Calibri"/>
                <a:ea typeface="Calibri"/>
                <a:cs typeface="Calibri"/>
                <a:sym typeface="Calibri"/>
              </a:rPr>
              <a:t>. </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1" u="none" strike="noStrike" dirty="0">
                <a:solidFill>
                  <a:schemeClr val="dk1"/>
                </a:solidFill>
                <a:latin typeface="Calibri"/>
                <a:ea typeface="Calibri"/>
                <a:cs typeface="Calibri"/>
                <a:sym typeface="Calibri"/>
              </a:rPr>
              <a:t>Brain and spinal cord tumors can be confused with these diseases.</a:t>
            </a:r>
            <a:r>
              <a:rPr lang="en-US" sz="1200" b="0" i="1" u="none" strike="noStrike" baseline="0"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MRI and CT scans can be done to discover tumors.</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1" u="none" strike="noStrike" dirty="0">
                <a:solidFill>
                  <a:schemeClr val="dk1"/>
                </a:solidFill>
                <a:latin typeface="Calibri"/>
                <a:ea typeface="Calibri"/>
                <a:cs typeface="Calibri"/>
                <a:sym typeface="Calibri"/>
              </a:rPr>
              <a:t>Hyperparathyroidism can also be confused with motor neuron disease</a:t>
            </a:r>
            <a:r>
              <a:rPr lang="en-US" sz="1200" b="1" i="1" u="none" strike="noStrike" dirty="0">
                <a:solidFill>
                  <a:schemeClr val="dk1"/>
                </a:solidFill>
                <a:latin typeface="Calibri"/>
                <a:ea typeface="Calibri"/>
                <a:cs typeface="Calibri"/>
                <a:sym typeface="Calibri"/>
              </a:rPr>
              <a:t>.</a:t>
            </a:r>
            <a:r>
              <a:rPr lang="en-US" sz="1200" b="1" i="1" u="none" strike="noStrike" baseline="0"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Screening of electrolytes can help eliminate these conditions. </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69" name="Google Shape;16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Analyze clinical data</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Diagnose ALS based on the results of various neurological tests</a:t>
            </a:r>
            <a:endParaRPr dirty="0"/>
          </a:p>
          <a:p>
            <a:pPr marL="0" lvl="0" indent="0" algn="l" rtl="0">
              <a:lnSpc>
                <a:spcPct val="100000"/>
              </a:lnSpc>
              <a:spcBef>
                <a:spcPts val="0"/>
              </a:spcBef>
              <a:spcAft>
                <a:spcPts val="0"/>
              </a:spcAft>
              <a:buClr>
                <a:schemeClr val="dk1"/>
              </a:buClr>
              <a:buSzPts val="1400"/>
              <a:buFont typeface="Calibri"/>
              <a:buNone/>
            </a:pPr>
            <a:endParaRPr sz="1200" b="0" i="1" u="none" strike="noStrike" dirty="0">
              <a:solidFill>
                <a:schemeClr val="dk1"/>
              </a:solidFill>
              <a:latin typeface="Calibri"/>
              <a:ea typeface="Calibri"/>
              <a:cs typeface="Calibri"/>
              <a:sym typeface="Calibri"/>
            </a:endParaRPr>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Analyze clinical data</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Diagnose ALS based on the results of various neurological tests</a:t>
            </a:r>
            <a:endParaRPr dirty="0"/>
          </a:p>
          <a:p>
            <a:pPr marL="0" lvl="0" indent="0" algn="l" rtl="0">
              <a:lnSpc>
                <a:spcPct val="100000"/>
              </a:lnSpc>
              <a:spcBef>
                <a:spcPts val="0"/>
              </a:spcBef>
              <a:spcAft>
                <a:spcPts val="0"/>
              </a:spcAft>
              <a:buClr>
                <a:schemeClr val="dk1"/>
              </a:buClr>
              <a:buSzPts val="14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0" i="1" u="none" strike="noStrike" dirty="0">
              <a:solidFill>
                <a:schemeClr val="dk1"/>
              </a:solidFill>
              <a:latin typeface="Calibri"/>
              <a:ea typeface="Calibri"/>
              <a:cs typeface="Calibri"/>
              <a:sym typeface="Calibri"/>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6512E"/>
        </a:solidFill>
        <a:effectLst/>
      </p:bgPr>
    </p:bg>
    <p:spTree>
      <p:nvGrpSpPr>
        <p:cNvPr id="1" name="Shape 90"/>
        <p:cNvGrpSpPr/>
        <p:nvPr/>
      </p:nvGrpSpPr>
      <p:grpSpPr>
        <a:xfrm>
          <a:off x="0" y="0"/>
          <a:ext cx="0" cy="0"/>
          <a:chOff x="0" y="0"/>
          <a:chExt cx="0" cy="0"/>
        </a:xfrm>
      </p:grpSpPr>
      <p:sp>
        <p:nvSpPr>
          <p:cNvPr id="91" name="Google Shape;91;p38"/>
          <p:cNvSpPr txBox="1"/>
          <p:nvPr/>
        </p:nvSpPr>
        <p:spPr>
          <a:xfrm>
            <a:off x="152400" y="-549275"/>
            <a:ext cx="2895600" cy="31702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0"/>
              <a:buFont typeface="Arial"/>
              <a:buNone/>
            </a:pPr>
            <a:r>
              <a:rPr lang="en-US" sz="20000" b="0" i="0" u="none" strike="noStrike" cap="none">
                <a:solidFill>
                  <a:schemeClr val="lt1"/>
                </a:solidFill>
                <a:latin typeface="Times New Roman"/>
                <a:ea typeface="Times New Roman"/>
                <a:cs typeface="Times New Roman"/>
                <a:sym typeface="Times New Roman"/>
              </a:rPr>
              <a:t>4</a:t>
            </a:r>
            <a:endParaRPr sz="1400" b="0" i="0" u="none" strike="noStrike" cap="none">
              <a:solidFill>
                <a:srgbClr val="000000"/>
              </a:solidFill>
              <a:latin typeface="Arial"/>
              <a:ea typeface="Arial"/>
              <a:cs typeface="Arial"/>
              <a:sym typeface="Arial"/>
            </a:endParaRPr>
          </a:p>
        </p:txBody>
      </p:sp>
      <p:sp>
        <p:nvSpPr>
          <p:cNvPr id="92" name="Google Shape;92;p38"/>
          <p:cNvSpPr txBox="1">
            <a:spLocks noGrp="1"/>
          </p:cNvSpPr>
          <p:nvPr>
            <p:ph type="ctrTitle"/>
          </p:nvPr>
        </p:nvSpPr>
        <p:spPr>
          <a:xfrm>
            <a:off x="685800" y="2697024"/>
            <a:ext cx="7772400" cy="1646376"/>
          </a:xfrm>
          <a:prstGeom prst="rect">
            <a:avLst/>
          </a:prstGeom>
          <a:solidFill>
            <a:srgbClr val="36512E"/>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400" i="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39"/>
          <p:cNvSpPr txBox="1">
            <a:spLocks noGrp="1"/>
          </p:cNvSpPr>
          <p:nvPr>
            <p:ph type="title"/>
          </p:nvPr>
        </p:nvSpPr>
        <p:spPr>
          <a:xfrm>
            <a:off x="0" y="0"/>
            <a:ext cx="9144000" cy="768350"/>
          </a:xfrm>
          <a:prstGeom prst="rect">
            <a:avLst/>
          </a:prstGeom>
          <a:solidFill>
            <a:srgbClr val="36512E"/>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9"/>
          <p:cNvSpPr txBox="1">
            <a:spLocks noGrp="1"/>
          </p:cNvSpPr>
          <p:nvPr>
            <p:ph type="body" idx="1"/>
          </p:nvPr>
        </p:nvSpPr>
        <p:spPr>
          <a:xfrm>
            <a:off x="457200" y="1143000"/>
            <a:ext cx="8229600" cy="5486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1400"/>
              <a:buNone/>
              <a:defRPr sz="2400"/>
            </a:lvl1pPr>
            <a:lvl2pPr marL="914400" lvl="1" indent="-381000" algn="l">
              <a:lnSpc>
                <a:spcPct val="100000"/>
              </a:lnSpc>
              <a:spcBef>
                <a:spcPts val="1200"/>
              </a:spcBef>
              <a:spcAft>
                <a:spcPts val="0"/>
              </a:spcAft>
              <a:buClr>
                <a:schemeClr val="dk1"/>
              </a:buClr>
              <a:buSzPts val="2400"/>
              <a:buChar char="•"/>
              <a:defRPr sz="2400"/>
            </a:lvl2pPr>
            <a:lvl3pPr marL="1371600" lvl="2" indent="-320039" algn="l">
              <a:lnSpc>
                <a:spcPct val="100000"/>
              </a:lnSpc>
              <a:spcBef>
                <a:spcPts val="1200"/>
              </a:spcBef>
              <a:spcAft>
                <a:spcPts val="0"/>
              </a:spcAft>
              <a:buClr>
                <a:schemeClr val="dk1"/>
              </a:buClr>
              <a:buSzPts val="1440"/>
              <a:buFont typeface="Courier New"/>
              <a:buChar char="o"/>
              <a:defRPr sz="2400"/>
            </a:lvl3pPr>
            <a:lvl4pPr marL="1828800" lvl="3" indent="-342900" algn="l">
              <a:lnSpc>
                <a:spcPct val="100000"/>
              </a:lnSpc>
              <a:spcBef>
                <a:spcPts val="1200"/>
              </a:spcBef>
              <a:spcAft>
                <a:spcPts val="0"/>
              </a:spcAft>
              <a:buClr>
                <a:schemeClr val="dk1"/>
              </a:buClr>
              <a:buSzPts val="1800"/>
              <a:buFont typeface="Noto Sans Symbols"/>
              <a:buChar char="▪"/>
              <a:defRPr sz="2400"/>
            </a:lvl4pPr>
            <a:lvl5pPr marL="2286000" lvl="4" indent="-304800" algn="l">
              <a:lnSpc>
                <a:spcPct val="100000"/>
              </a:lnSpc>
              <a:spcBef>
                <a:spcPts val="1200"/>
              </a:spcBef>
              <a:spcAft>
                <a:spcPts val="0"/>
              </a:spcAft>
              <a:buClr>
                <a:schemeClr val="dk1"/>
              </a:buClr>
              <a:buSzPts val="1200"/>
              <a:buFont typeface="Noto Sans Symbols"/>
              <a:buChar char="❑"/>
              <a:defRPr sz="24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96"/>
        <p:cNvGrpSpPr/>
        <p:nvPr/>
      </p:nvGrpSpPr>
      <p:grpSpPr>
        <a:xfrm>
          <a:off x="0" y="0"/>
          <a:ext cx="0" cy="0"/>
          <a:chOff x="0" y="0"/>
          <a:chExt cx="0" cy="0"/>
        </a:xfrm>
      </p:grpSpPr>
      <p:sp>
        <p:nvSpPr>
          <p:cNvPr id="97" name="Google Shape;97;p40"/>
          <p:cNvSpPr txBox="1">
            <a:spLocks noGrp="1"/>
          </p:cNvSpPr>
          <p:nvPr>
            <p:ph type="title"/>
          </p:nvPr>
        </p:nvSpPr>
        <p:spPr>
          <a:xfrm>
            <a:off x="0" y="0"/>
            <a:ext cx="9144000" cy="768350"/>
          </a:xfrm>
          <a:prstGeom prst="rect">
            <a:avLst/>
          </a:prstGeom>
          <a:solidFill>
            <a:srgbClr val="36512E"/>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400"/>
              <a:buNone/>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o"/>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3" name="Google Shape;33;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9" name="Google Shape;39;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3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3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3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3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3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0" y="0"/>
            <a:ext cx="9144000" cy="768350"/>
          </a:xfrm>
          <a:prstGeom prst="rect">
            <a:avLst/>
          </a:prstGeom>
          <a:solidFill>
            <a:srgbClr val="36512E"/>
          </a:solid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9pPr>
          </a:lstStyle>
          <a:p>
            <a:endParaRPr/>
          </a:p>
        </p:txBody>
      </p:sp>
      <p:sp>
        <p:nvSpPr>
          <p:cNvPr id="86" name="Google Shape;86;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6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4pPr>
            <a:lvl5pPr marL="2286000" marR="0" lvl="4" indent="-228600" algn="l" rtl="0">
              <a:lnSpc>
                <a:spcPct val="100000"/>
              </a:lnSpc>
              <a:spcBef>
                <a:spcPts val="6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nFfgWGFe0a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youtu.be/fCd6B5HRaZ8" TargetMode="External"/><Relationship Id="rId5" Type="http://schemas.openxmlformats.org/officeDocument/2006/relationships/hyperlink" Target="https://youtu.be/v8p4ph2MAvI" TargetMode="External"/><Relationship Id="rId4" Type="http://schemas.openxmlformats.org/officeDocument/2006/relationships/hyperlink" Target="https://www.youtube.com/watch?v=GUb1TZvMWs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PisqV9cyfoA"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SuAxDVBt7kQ"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ature.com/nrdp/animations/als-17?WT.mc_id=TOC_NRDP_417_ALS&amp;spMailingID=54089351&amp;spUserID=MTExNjY5NDc3MDMwS0&amp;spJobID=1162978188&amp;spReportId=MTE2Mjk3ODE4OAS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ature.com/articles/nrneurol.2016.1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mssociety.org/What-is-MS/Definition-of-MS/Myelin" TargetMode="External"/><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p:nvPr/>
        </p:nvSpPr>
        <p:spPr>
          <a:xfrm>
            <a:off x="316230" y="576072"/>
            <a:ext cx="9144000" cy="6758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dirty="0">
                <a:solidFill>
                  <a:srgbClr val="000000"/>
                </a:solidFill>
                <a:latin typeface="Calibri"/>
                <a:ea typeface="Calibri"/>
                <a:cs typeface="Calibri"/>
                <a:sym typeface="Calibri"/>
              </a:rPr>
              <a:t/>
            </a:r>
            <a:br>
              <a:rPr lang="en-US" sz="3200" b="1" i="0" u="none" strike="noStrike" cap="none" dirty="0">
                <a:solidFill>
                  <a:srgbClr val="000000"/>
                </a:solidFill>
                <a:latin typeface="Calibri"/>
                <a:ea typeface="Calibri"/>
                <a:cs typeface="Calibri"/>
                <a:sym typeface="Calibri"/>
              </a:rPr>
            </a:br>
            <a:r>
              <a:rPr lang="en-US" sz="3200" b="1" i="0" u="none" strike="noStrike" cap="none" dirty="0" err="1">
                <a:solidFill>
                  <a:srgbClr val="000000"/>
                </a:solidFill>
                <a:latin typeface="Calibri"/>
                <a:ea typeface="Calibri"/>
                <a:cs typeface="Calibri"/>
                <a:sym typeface="Calibri"/>
              </a:rPr>
              <a:t>Seq’ing</a:t>
            </a:r>
            <a:r>
              <a:rPr lang="en-US" sz="3200" b="1" i="0" u="none" strike="noStrike" cap="none" dirty="0">
                <a:solidFill>
                  <a:srgbClr val="000000"/>
                </a:solidFill>
                <a:latin typeface="Calibri"/>
                <a:ea typeface="Calibri"/>
                <a:cs typeface="Calibri"/>
                <a:sym typeface="Calibri"/>
              </a:rPr>
              <a:t> The Cure: Standard Edition (Day 1)</a:t>
            </a:r>
            <a:endParaRPr sz="1400" b="0" i="0" u="none" strike="noStrike" cap="none" dirty="0">
              <a:solidFill>
                <a:srgbClr val="000000"/>
              </a:solidFill>
              <a:latin typeface="Arial"/>
              <a:ea typeface="Arial"/>
              <a:cs typeface="Arial"/>
              <a:sym typeface="Arial"/>
            </a:endParaRPr>
          </a:p>
        </p:txBody>
      </p:sp>
      <p:sp>
        <p:nvSpPr>
          <p:cNvPr id="112" name="Google Shape;112;p1"/>
          <p:cNvSpPr txBox="1"/>
          <p:nvPr/>
        </p:nvSpPr>
        <p:spPr>
          <a:xfrm>
            <a:off x="5867273" y="2551838"/>
            <a:ext cx="3883200" cy="175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High-Throughput Discovery!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CRISPR/</a:t>
            </a:r>
            <a:r>
              <a:rPr lang="en-US" sz="1800" b="0" i="0" u="none" strike="noStrike" cap="none" dirty="0" err="1">
                <a:solidFill>
                  <a:schemeClr val="dk1"/>
                </a:solidFill>
                <a:latin typeface="Calibri"/>
                <a:ea typeface="Calibri"/>
                <a:cs typeface="Calibri"/>
                <a:sym typeface="Calibri"/>
              </a:rPr>
              <a:t>Cas</a:t>
            </a:r>
            <a:r>
              <a:rPr lang="en-US" sz="1800" b="0" i="0" u="none" strike="noStrike" cap="none" dirty="0">
                <a:solidFill>
                  <a:schemeClr val="dk1"/>
                </a:solidFill>
                <a:latin typeface="Calibri"/>
                <a:ea typeface="Calibri"/>
                <a:cs typeface="Calibri"/>
                <a:sym typeface="Calibri"/>
              </a:rPr>
              <a:t> Genome Engineering,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Next Generation Sequencing,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and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Neurological Disease</a:t>
            </a:r>
            <a:endParaRPr sz="1400" b="0" i="0" u="none" strike="noStrike" cap="none" dirty="0">
              <a:solidFill>
                <a:srgbClr val="000000"/>
              </a:solidFill>
              <a:latin typeface="Arial"/>
              <a:ea typeface="Arial"/>
              <a:cs typeface="Arial"/>
              <a:sym typeface="Arial"/>
            </a:endParaRPr>
          </a:p>
        </p:txBody>
      </p:sp>
      <p:pic>
        <p:nvPicPr>
          <p:cNvPr id="113" name="Google Shape;113;p1"/>
          <p:cNvPicPr preferRelativeResize="0"/>
          <p:nvPr/>
        </p:nvPicPr>
        <p:blipFill rotWithShape="1">
          <a:blip r:embed="rId3">
            <a:alphaModFix/>
          </a:blip>
          <a:srcRect/>
          <a:stretch/>
        </p:blipFill>
        <p:spPr>
          <a:xfrm>
            <a:off x="0" y="1789525"/>
            <a:ext cx="5714874" cy="3809916"/>
          </a:xfrm>
          <a:prstGeom prst="rect">
            <a:avLst/>
          </a:prstGeom>
          <a:noFill/>
          <a:ln>
            <a:noFill/>
          </a:ln>
        </p:spPr>
      </p:pic>
      <p:sp>
        <p:nvSpPr>
          <p:cNvPr id="5" name="Title 1"/>
          <p:cNvSpPr txBox="1">
            <a:spLocks/>
          </p:cNvSpPr>
          <p:nvPr/>
        </p:nvSpPr>
        <p:spPr bwMode="auto">
          <a:xfrm>
            <a:off x="365112" y="361950"/>
            <a:ext cx="5943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defTabSz="914400" eaLnBrk="1" hangingPunct="1">
              <a:spcBef>
                <a:spcPct val="0"/>
              </a:spcBef>
              <a:buFontTx/>
              <a:buNone/>
            </a:pPr>
            <a:r>
              <a:rPr lang="en-US" altLang="en-US" i="1" dirty="0">
                <a:solidFill>
                  <a:schemeClr val="tx1"/>
                </a:solidFill>
                <a:latin typeface="Calibri" pitchFamily="34" charset="0"/>
              </a:rPr>
              <a:t>A Presentation to Accompany the Case Study:</a:t>
            </a:r>
          </a:p>
        </p:txBody>
      </p:sp>
      <p:sp>
        <p:nvSpPr>
          <p:cNvPr id="6" name="Rectangle 10"/>
          <p:cNvSpPr>
            <a:spLocks noChangeArrowheads="1"/>
          </p:cNvSpPr>
          <p:nvPr/>
        </p:nvSpPr>
        <p:spPr bwMode="auto">
          <a:xfrm>
            <a:off x="365112" y="209550"/>
            <a:ext cx="471182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dirty="0">
                <a:solidFill>
                  <a:srgbClr val="BF8C64"/>
                </a:solidFill>
                <a:latin typeface="Calibri" pitchFamily="34" charset="0"/>
                <a:cs typeface="Calibri" pitchFamily="34" charset="0"/>
              </a:rPr>
              <a:t>NATIONAL CENTER FOR CASE STUDY TEACHING IN SCIENCE</a:t>
            </a:r>
            <a:endParaRPr lang="en-US" altLang="en-US" sz="1400" b="1" dirty="0">
              <a:solidFill>
                <a:srgbClr val="BF8C64"/>
              </a:solidFill>
              <a:latin typeface="Palatino Linotype" pitchFamily="18" charset="0"/>
              <a:cs typeface="Calibri" pitchFamily="34" charset="0"/>
            </a:endParaRPr>
          </a:p>
        </p:txBody>
      </p:sp>
      <p:sp>
        <p:nvSpPr>
          <p:cNvPr id="2" name="Rectangle 1"/>
          <p:cNvSpPr/>
          <p:nvPr/>
        </p:nvSpPr>
        <p:spPr>
          <a:xfrm>
            <a:off x="365112" y="6154802"/>
            <a:ext cx="7763904" cy="584775"/>
          </a:xfrm>
          <a:prstGeom prst="rect">
            <a:avLst/>
          </a:prstGeom>
        </p:spPr>
        <p:txBody>
          <a:bodyPr wrap="square">
            <a:spAutoFit/>
          </a:bodyPr>
          <a:lstStyle/>
          <a:p>
            <a:r>
              <a:rPr lang="en-US" sz="2400" baseline="30000" dirty="0">
                <a:latin typeface="Monotype Corsiva" panose="03010101010201010101" pitchFamily="66" charset="0"/>
              </a:rPr>
              <a:t>by</a:t>
            </a:r>
          </a:p>
          <a:p>
            <a:r>
              <a:rPr lang="en-US" sz="2400" baseline="30000" dirty="0"/>
              <a:t>Heather B. Miller, Sabrina D. Robertson, and Melissa C. Srougi  </a:t>
            </a: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body" idx="1"/>
          </p:nvPr>
        </p:nvSpPr>
        <p:spPr>
          <a:xfrm>
            <a:off x="288805" y="1132012"/>
            <a:ext cx="4084027" cy="4351338"/>
          </a:xfrm>
          <a:prstGeom prst="rect">
            <a:avLst/>
          </a:prstGeom>
          <a:noFill/>
          <a:ln>
            <a:noFill/>
          </a:ln>
        </p:spPr>
        <p:txBody>
          <a:bodyPr spcFirstLastPara="1" wrap="square" lIns="91425" tIns="45700" rIns="91425" bIns="45700" anchor="t" anchorCtr="0">
            <a:normAutofit/>
          </a:bodyPr>
          <a:lstStyle/>
          <a:p>
            <a:pPr marL="0" lvl="0" indent="0">
              <a:lnSpc>
                <a:spcPct val="115000"/>
              </a:lnSpc>
              <a:spcBef>
                <a:spcPts val="0"/>
              </a:spcBef>
              <a:buSzPts val="1100"/>
              <a:buNone/>
            </a:pPr>
            <a:r>
              <a:rPr lang="en-US" sz="1400" dirty="0">
                <a:latin typeface="Arial"/>
                <a:ea typeface="Arial"/>
                <a:cs typeface="Arial"/>
                <a:sym typeface="Arial"/>
              </a:rPr>
              <a:t>The results pointed to a diagnosis of ALS. Dr. Li, however, adhered to standard practice and requested that Gael get a second opinion to diagnose ALS from an ALS association certified center or ALS clinic. The second opinion also came to the same conclusion. The patient was diagnosed with ALS. Given the patient’s family history, Dr. Li raised the possibility of genetic testing. </a:t>
            </a:r>
            <a:endParaRPr sz="1942" dirty="0"/>
          </a:p>
          <a:p>
            <a:pPr marL="0" lvl="0" indent="0" algn="l" rtl="0">
              <a:lnSpc>
                <a:spcPct val="80000"/>
              </a:lnSpc>
              <a:spcBef>
                <a:spcPts val="750"/>
              </a:spcBef>
              <a:spcAft>
                <a:spcPts val="0"/>
              </a:spcAft>
              <a:buClr>
                <a:schemeClr val="dk1"/>
              </a:buClr>
              <a:buSzPts val="1942"/>
              <a:buNone/>
            </a:pPr>
            <a:endParaRPr sz="1942" dirty="0"/>
          </a:p>
          <a:p>
            <a:pPr marL="0" lvl="0" indent="0" algn="l" rtl="0">
              <a:lnSpc>
                <a:spcPct val="80000"/>
              </a:lnSpc>
              <a:spcBef>
                <a:spcPts val="750"/>
              </a:spcBef>
              <a:spcAft>
                <a:spcPts val="0"/>
              </a:spcAft>
              <a:buClr>
                <a:schemeClr val="dk1"/>
              </a:buClr>
              <a:buSzPts val="1942"/>
              <a:buNone/>
            </a:pPr>
            <a:r>
              <a:rPr lang="en-US" sz="1942" dirty="0"/>
              <a:t> </a:t>
            </a:r>
            <a:endParaRPr dirty="0"/>
          </a:p>
          <a:p>
            <a:pPr marL="0" lvl="0" indent="0" algn="l" rtl="0">
              <a:lnSpc>
                <a:spcPct val="80000"/>
              </a:lnSpc>
              <a:spcBef>
                <a:spcPts val="750"/>
              </a:spcBef>
              <a:spcAft>
                <a:spcPts val="0"/>
              </a:spcAft>
              <a:buClr>
                <a:schemeClr val="dk1"/>
              </a:buClr>
              <a:buSzPts val="1942"/>
              <a:buNone/>
            </a:pPr>
            <a:r>
              <a:rPr lang="en-US" sz="1942" dirty="0"/>
              <a:t/>
            </a:r>
            <a:br>
              <a:rPr lang="en-US" sz="1942" dirty="0"/>
            </a:br>
            <a:r>
              <a:rPr lang="en-US" sz="1942" dirty="0"/>
              <a:t/>
            </a:r>
            <a:br>
              <a:rPr lang="en-US" sz="1942" dirty="0"/>
            </a:br>
            <a:endParaRPr sz="1942" dirty="0"/>
          </a:p>
        </p:txBody>
      </p:sp>
      <p:sp>
        <p:nvSpPr>
          <p:cNvPr id="209" name="Google Shape;209;p10"/>
          <p:cNvSpPr txBox="1">
            <a:spLocks noGrp="1"/>
          </p:cNvSpPr>
          <p:nvPr>
            <p:ph type="title"/>
          </p:nvPr>
        </p:nvSpPr>
        <p:spPr>
          <a:xfrm>
            <a:off x="1257301" y="49087"/>
            <a:ext cx="7886700" cy="13257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300"/>
              <a:buFont typeface="Calibri"/>
              <a:buNone/>
            </a:pPr>
            <a:r>
              <a:rPr lang="en-US" b="1"/>
              <a:t>Amyotrophic Lateral Sclerosis (ALS)</a:t>
            </a:r>
            <a:endParaRPr/>
          </a:p>
        </p:txBody>
      </p:sp>
      <p:sp>
        <p:nvSpPr>
          <p:cNvPr id="210" name="Google Shape;210;p10"/>
          <p:cNvSpPr txBox="1"/>
          <p:nvPr/>
        </p:nvSpPr>
        <p:spPr>
          <a:xfrm>
            <a:off x="288800" y="3939977"/>
            <a:ext cx="3831900" cy="2639100"/>
          </a:xfrm>
          <a:prstGeom prst="rect">
            <a:avLst/>
          </a:prstGeom>
          <a:noFill/>
          <a:ln>
            <a:noFill/>
          </a:ln>
        </p:spPr>
        <p:txBody>
          <a:bodyPr spcFirstLastPara="1" wrap="square" lIns="91425" tIns="45700" rIns="91425" bIns="45700" anchor="t" anchorCtr="0">
            <a:normAutofit/>
          </a:bodyPr>
          <a:lstStyle/>
          <a:p>
            <a:pPr marL="171450" marR="0" lvl="0" indent="-171450" algn="l" rtl="0">
              <a:lnSpc>
                <a:spcPct val="90000"/>
              </a:lnSpc>
              <a:spcBef>
                <a:spcPts val="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Adult onset </a:t>
            </a:r>
            <a:endParaRPr sz="140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Progressive neurodegenerative disease</a:t>
            </a:r>
            <a:endParaRPr sz="140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Rapid paralysis and death from respiratory failure within 2 to 3 years from onset (variable).</a:t>
            </a:r>
            <a:endParaRPr sz="1400" b="0" i="0" u="none" strike="noStrike" cap="none">
              <a:solidFill>
                <a:srgbClr val="000000"/>
              </a:solidFill>
              <a:latin typeface="Arial"/>
              <a:ea typeface="Arial"/>
              <a:cs typeface="Arial"/>
              <a:sym typeface="Arial"/>
            </a:endParaRPr>
          </a:p>
        </p:txBody>
      </p:sp>
      <p:sp>
        <p:nvSpPr>
          <p:cNvPr id="211" name="Google Shape;211;p10"/>
          <p:cNvSpPr txBox="1"/>
          <p:nvPr/>
        </p:nvSpPr>
        <p:spPr>
          <a:xfrm>
            <a:off x="0" y="-322283"/>
            <a:ext cx="9144000" cy="1325563"/>
          </a:xfrm>
          <a:prstGeom prst="rect">
            <a:avLst/>
          </a:prstGeom>
          <a:noFill/>
          <a:ln>
            <a:noFill/>
          </a:ln>
        </p:spPr>
        <p:txBody>
          <a:bodyPr spcFirstLastPara="1" wrap="square" lIns="91425" tIns="45700" rIns="91425" bIns="45700" anchor="ctr" anchorCtr="0">
            <a:normAutofit/>
          </a:bodyPr>
          <a:lstStyle/>
          <a:p>
            <a:pPr lvl="0">
              <a:lnSpc>
                <a:spcPct val="90000"/>
              </a:lnSpc>
              <a:buClr>
                <a:schemeClr val="dk1"/>
              </a:buClr>
              <a:buSzPts val="2800"/>
            </a:pPr>
            <a:r>
              <a:rPr lang="en-US" sz="2800" b="1" i="0" u="none" strike="noStrike" cap="none" dirty="0">
                <a:solidFill>
                  <a:schemeClr val="dk1"/>
                </a:solidFill>
                <a:latin typeface="Calibri"/>
                <a:ea typeface="Calibri"/>
                <a:cs typeface="Calibri"/>
                <a:sym typeface="Calibri"/>
              </a:rPr>
              <a:t>Part IV</a:t>
            </a:r>
            <a:r>
              <a:rPr lang="en-US" sz="2800" b="1" dirty="0"/>
              <a:t> – </a:t>
            </a:r>
            <a:r>
              <a:rPr lang="en-US" sz="2800" b="1" i="0" u="none" strike="noStrike" cap="none" dirty="0">
                <a:solidFill>
                  <a:schemeClr val="dk1"/>
                </a:solidFill>
                <a:latin typeface="Calibri"/>
                <a:ea typeface="Calibri"/>
                <a:cs typeface="Calibri"/>
                <a:sym typeface="Calibri"/>
              </a:rPr>
              <a:t>Diagnosis</a:t>
            </a:r>
            <a:endParaRPr sz="2800" b="0" i="0" u="none" strike="noStrike" cap="none" dirty="0">
              <a:solidFill>
                <a:schemeClr val="dk1"/>
              </a:solidFill>
              <a:latin typeface="Calibri"/>
              <a:ea typeface="Calibri"/>
              <a:cs typeface="Calibri"/>
              <a:sym typeface="Calibri"/>
            </a:endParaRPr>
          </a:p>
        </p:txBody>
      </p:sp>
      <p:pic>
        <p:nvPicPr>
          <p:cNvPr id="212" name="Google Shape;212;p10"/>
          <p:cNvPicPr preferRelativeResize="0"/>
          <p:nvPr/>
        </p:nvPicPr>
        <p:blipFill rotWithShape="1">
          <a:blip r:embed="rId3">
            <a:alphaModFix/>
          </a:blip>
          <a:srcRect/>
          <a:stretch/>
        </p:blipFill>
        <p:spPr>
          <a:xfrm>
            <a:off x="4543389" y="1152246"/>
            <a:ext cx="4497427" cy="4553645"/>
          </a:xfrm>
          <a:prstGeom prst="rect">
            <a:avLst/>
          </a:prstGeom>
          <a:noFill/>
          <a:ln>
            <a:noFill/>
          </a:ln>
        </p:spPr>
      </p:pic>
      <p:sp>
        <p:nvSpPr>
          <p:cNvPr id="213" name="Google Shape;213;p10"/>
          <p:cNvSpPr txBox="1"/>
          <p:nvPr/>
        </p:nvSpPr>
        <p:spPr>
          <a:xfrm>
            <a:off x="7080542" y="1938324"/>
            <a:ext cx="216988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Motor neurons degenerate in ALS resulting in wasted muscle</a:t>
            </a:r>
            <a:endParaRPr sz="1400" b="0" i="0" u="none" strike="noStrike" cap="none">
              <a:solidFill>
                <a:srgbClr val="000000"/>
              </a:solidFill>
              <a:latin typeface="Arial"/>
              <a:ea typeface="Arial"/>
              <a:cs typeface="Arial"/>
              <a:sym typeface="Aria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a:spLocks noGrp="1"/>
          </p:cNvSpPr>
          <p:nvPr>
            <p:ph type="title"/>
          </p:nvPr>
        </p:nvSpPr>
        <p:spPr>
          <a:xfrm>
            <a:off x="409763" y="433545"/>
            <a:ext cx="8354890"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2900"/>
              <a:buNone/>
            </a:pPr>
            <a:r>
              <a:rPr lang="en-US" sz="3240" i="1">
                <a:solidFill>
                  <a:schemeClr val="dk1"/>
                </a:solidFill>
              </a:rPr>
              <a:t>Educate </a:t>
            </a:r>
            <a:r>
              <a:rPr lang="en-US" sz="3240" i="1" smtClean="0">
                <a:solidFill>
                  <a:schemeClr val="dk1"/>
                </a:solidFill>
              </a:rPr>
              <a:t>Your </a:t>
            </a:r>
            <a:r>
              <a:rPr lang="en-US" sz="3240" i="1" dirty="0">
                <a:solidFill>
                  <a:schemeClr val="dk1"/>
                </a:solidFill>
              </a:rPr>
              <a:t>Peers on Your Assigned Topic</a:t>
            </a:r>
            <a:endParaRPr sz="2970" dirty="0">
              <a:solidFill>
                <a:schemeClr val="dk1"/>
              </a:solidFill>
            </a:endParaRPr>
          </a:p>
        </p:txBody>
      </p:sp>
      <p:cxnSp>
        <p:nvCxnSpPr>
          <p:cNvPr id="220" name="Google Shape;220;p11"/>
          <p:cNvCxnSpPr/>
          <p:nvPr/>
        </p:nvCxnSpPr>
        <p:spPr>
          <a:xfrm>
            <a:off x="4587208" y="2596836"/>
            <a:ext cx="0" cy="3657600"/>
          </a:xfrm>
          <a:prstGeom prst="straightConnector1">
            <a:avLst/>
          </a:prstGeom>
          <a:noFill/>
          <a:ln w="101600" cap="flat" cmpd="dbl">
            <a:solidFill>
              <a:srgbClr val="595959"/>
            </a:solidFill>
            <a:prstDash val="solid"/>
            <a:round/>
            <a:headEnd type="none" w="sm" len="sm"/>
            <a:tailEnd type="none" w="sm" len="sm"/>
          </a:ln>
        </p:spPr>
      </p:cxnSp>
      <p:sp>
        <p:nvSpPr>
          <p:cNvPr id="221" name="Google Shape;221;p11"/>
          <p:cNvSpPr/>
          <p:nvPr/>
        </p:nvSpPr>
        <p:spPr>
          <a:xfrm>
            <a:off x="4677509" y="6328058"/>
            <a:ext cx="4466491" cy="39858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10</a:t>
            </a:r>
            <a:r>
              <a:rPr lang="en-US" sz="1800" b="0" i="0" u="none" strike="noStrike" cap="none">
                <a:solidFill>
                  <a:schemeClr val="lt1"/>
                </a:solidFill>
                <a:latin typeface="Calibri"/>
                <a:ea typeface="Calibri"/>
                <a:cs typeface="Calibri"/>
                <a:sym typeface="Calibri"/>
              </a:rPr>
              <a:t> minutes</a:t>
            </a:r>
            <a:endParaRPr sz="1400" b="0" i="0" u="none" strike="noStrike" cap="none">
              <a:solidFill>
                <a:srgbClr val="000000"/>
              </a:solidFill>
              <a:latin typeface="Arial"/>
              <a:ea typeface="Arial"/>
              <a:cs typeface="Arial"/>
              <a:sym typeface="Arial"/>
            </a:endParaRPr>
          </a:p>
        </p:txBody>
      </p:sp>
      <p:sp>
        <p:nvSpPr>
          <p:cNvPr id="222" name="Google Shape;222;p11"/>
          <p:cNvSpPr/>
          <p:nvPr/>
        </p:nvSpPr>
        <p:spPr>
          <a:xfrm>
            <a:off x="61397" y="6328058"/>
            <a:ext cx="4466491" cy="39858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10</a:t>
            </a:r>
            <a:r>
              <a:rPr lang="en-US" sz="1800" b="0" i="0" u="none" strike="noStrike" cap="none">
                <a:solidFill>
                  <a:schemeClr val="lt1"/>
                </a:solidFill>
                <a:latin typeface="Calibri"/>
                <a:ea typeface="Calibri"/>
                <a:cs typeface="Calibri"/>
                <a:sym typeface="Calibri"/>
              </a:rPr>
              <a:t> minutes</a:t>
            </a:r>
            <a:endParaRPr sz="1400" b="0" i="0" u="none" strike="noStrike" cap="none">
              <a:solidFill>
                <a:srgbClr val="000000"/>
              </a:solidFill>
              <a:latin typeface="Arial"/>
              <a:ea typeface="Arial"/>
              <a:cs typeface="Arial"/>
              <a:sym typeface="Arial"/>
            </a:endParaRPr>
          </a:p>
        </p:txBody>
      </p:sp>
      <p:pic>
        <p:nvPicPr>
          <p:cNvPr id="223" name="Google Shape;223;p11"/>
          <p:cNvPicPr preferRelativeResize="0"/>
          <p:nvPr/>
        </p:nvPicPr>
        <p:blipFill rotWithShape="1">
          <a:blip r:embed="rId3">
            <a:alphaModFix/>
          </a:blip>
          <a:srcRect/>
          <a:stretch/>
        </p:blipFill>
        <p:spPr>
          <a:xfrm>
            <a:off x="30150" y="3009049"/>
            <a:ext cx="4296537" cy="2864376"/>
          </a:xfrm>
          <a:prstGeom prst="rect">
            <a:avLst/>
          </a:prstGeom>
          <a:noFill/>
          <a:ln>
            <a:noFill/>
          </a:ln>
        </p:spPr>
      </p:pic>
      <p:pic>
        <p:nvPicPr>
          <p:cNvPr id="224" name="Google Shape;224;p11" descr="A picture containing light&#10;&#10;Description automatically generated"/>
          <p:cNvPicPr preferRelativeResize="0"/>
          <p:nvPr/>
        </p:nvPicPr>
        <p:blipFill rotWithShape="1">
          <a:blip r:embed="rId4">
            <a:alphaModFix/>
          </a:blip>
          <a:srcRect/>
          <a:stretch/>
        </p:blipFill>
        <p:spPr>
          <a:xfrm>
            <a:off x="4886328" y="3009049"/>
            <a:ext cx="4114792" cy="2864376"/>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221"/>
                                        </p:tgtEl>
                                        <p:attrNameLst>
                                          <p:attrName>ppt_x</p:attrName>
                                        </p:attrNameLst>
                                      </p:cBhvr>
                                      <p:tavLst>
                                        <p:tav tm="0">
                                          <p:val>
                                            <p:strVal val="#ppt_x"/>
                                          </p:val>
                                        </p:tav>
                                        <p:tav tm="100000">
                                          <p:val>
                                            <p:strVal val="#ppt_x-1"/>
                                          </p:val>
                                        </p:tav>
                                      </p:tavLst>
                                    </p:anim>
                                    <p:set>
                                      <p:cBhvr>
                                        <p:cTn id="7" dur="1" fill="hold">
                                          <p:stCondLst>
                                            <p:cond delay="5000"/>
                                          </p:stCondLst>
                                        </p:cTn>
                                        <p:tgtEl>
                                          <p:spTgt spid="2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0"/>
                                        <p:tgtEl>
                                          <p:spTgt spid="222"/>
                                        </p:tgtEl>
                                        <p:attrNameLst>
                                          <p:attrName>ppt_x</p:attrName>
                                        </p:attrNameLst>
                                      </p:cBhvr>
                                      <p:tavLst>
                                        <p:tav tm="0">
                                          <p:val>
                                            <p:strVal val="#ppt_x"/>
                                          </p:val>
                                        </p:tav>
                                        <p:tav tm="100000">
                                          <p:val>
                                            <p:strVal val="#ppt_x-1"/>
                                          </p:val>
                                        </p:tav>
                                      </p:tavLst>
                                    </p:anim>
                                    <p:set>
                                      <p:cBhvr>
                                        <p:cTn id="12" dur="1" fill="hold">
                                          <p:stCondLst>
                                            <p:cond delay="5000"/>
                                          </p:stCondLst>
                                        </p:cTn>
                                        <p:tgtEl>
                                          <p:spTgt spid="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endParaRPr/>
          </a:p>
        </p:txBody>
      </p:sp>
      <p:sp>
        <p:nvSpPr>
          <p:cNvPr id="231" name="Google Shape;231;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endParaRPr/>
          </a:p>
        </p:txBody>
      </p:sp>
      <p:pic>
        <p:nvPicPr>
          <p:cNvPr id="232" name="Google Shape;232;p12"/>
          <p:cNvPicPr preferRelativeResize="0"/>
          <p:nvPr/>
        </p:nvPicPr>
        <p:blipFill rotWithShape="1">
          <a:blip r:embed="rId3">
            <a:alphaModFix/>
          </a:blip>
          <a:srcRect/>
          <a:stretch/>
        </p:blipFill>
        <p:spPr>
          <a:xfrm>
            <a:off x="63500" y="63500"/>
            <a:ext cx="9017000" cy="67310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324852" y="5091762"/>
            <a:ext cx="5875644" cy="126458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400"/>
              <a:buFont typeface="Calibri"/>
              <a:buNone/>
            </a:pPr>
            <a:r>
              <a:rPr lang="en-US" sz="4400" b="1"/>
              <a:t>Next Generation Sequencing Technology</a:t>
            </a:r>
            <a:endParaRPr/>
          </a:p>
        </p:txBody>
      </p:sp>
      <p:sp>
        <p:nvSpPr>
          <p:cNvPr id="239" name="Google Shape;239;p13"/>
          <p:cNvSpPr txBox="1">
            <a:spLocks noGrp="1"/>
          </p:cNvSpPr>
          <p:nvPr>
            <p:ph type="body" idx="1"/>
          </p:nvPr>
        </p:nvSpPr>
        <p:spPr>
          <a:xfrm>
            <a:off x="6374330" y="4572000"/>
            <a:ext cx="2769670" cy="2285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600"/>
              <a:buNone/>
            </a:pPr>
            <a:r>
              <a:rPr lang="en-US" sz="1600">
                <a:solidFill>
                  <a:schemeClr val="dk1"/>
                </a:solidFill>
              </a:rPr>
              <a:t>Transcriptome Sequencing (RNA)</a:t>
            </a:r>
            <a:endParaRPr>
              <a:solidFill>
                <a:schemeClr val="dk1"/>
              </a:solidFill>
            </a:endParaRPr>
          </a:p>
          <a:p>
            <a:pPr marL="0" lvl="0" indent="0" algn="l" rtl="0">
              <a:lnSpc>
                <a:spcPct val="90000"/>
              </a:lnSpc>
              <a:spcBef>
                <a:spcPts val="1000"/>
              </a:spcBef>
              <a:spcAft>
                <a:spcPts val="0"/>
              </a:spcAft>
              <a:buClr>
                <a:schemeClr val="lt1"/>
              </a:buClr>
              <a:buSzPts val="1600"/>
              <a:buNone/>
            </a:pPr>
            <a:r>
              <a:rPr lang="en-US" sz="1600">
                <a:solidFill>
                  <a:schemeClr val="dk1"/>
                </a:solidFill>
              </a:rPr>
              <a:t>Genome Sequencing (DNA)</a:t>
            </a:r>
            <a:endParaRPr>
              <a:solidFill>
                <a:schemeClr val="dk1"/>
              </a:solidFill>
            </a:endParaRPr>
          </a:p>
          <a:p>
            <a:pPr marL="0" lvl="0" indent="0" algn="l" rtl="0">
              <a:lnSpc>
                <a:spcPct val="90000"/>
              </a:lnSpc>
              <a:spcBef>
                <a:spcPts val="1000"/>
              </a:spcBef>
              <a:spcAft>
                <a:spcPts val="0"/>
              </a:spcAft>
              <a:buClr>
                <a:schemeClr val="lt1"/>
              </a:buClr>
              <a:buSzPts val="1600"/>
              <a:buNone/>
            </a:pPr>
            <a:r>
              <a:rPr lang="en-US" sz="1600">
                <a:solidFill>
                  <a:schemeClr val="dk1"/>
                </a:solidFill>
              </a:rPr>
              <a:t>Metagenome (bacterial DNA)</a:t>
            </a:r>
            <a:endParaRPr>
              <a:solidFill>
                <a:schemeClr val="dk1"/>
              </a:solidFill>
            </a:endParaRPr>
          </a:p>
          <a:p>
            <a:pPr marL="0" lvl="0" indent="0" algn="l" rtl="0">
              <a:lnSpc>
                <a:spcPct val="90000"/>
              </a:lnSpc>
              <a:spcBef>
                <a:spcPts val="1000"/>
              </a:spcBef>
              <a:spcAft>
                <a:spcPts val="0"/>
              </a:spcAft>
              <a:buClr>
                <a:schemeClr val="lt1"/>
              </a:buClr>
              <a:buSzPts val="1600"/>
              <a:buNone/>
            </a:pPr>
            <a:endParaRPr sz="1600">
              <a:solidFill>
                <a:schemeClr val="dk1"/>
              </a:solidFill>
            </a:endParaRPr>
          </a:p>
          <a:p>
            <a:pPr marL="0" lvl="0" indent="0" algn="l" rtl="0">
              <a:lnSpc>
                <a:spcPct val="90000"/>
              </a:lnSpc>
              <a:spcBef>
                <a:spcPts val="1000"/>
              </a:spcBef>
              <a:spcAft>
                <a:spcPts val="0"/>
              </a:spcAft>
              <a:buClr>
                <a:schemeClr val="lt1"/>
              </a:buClr>
              <a:buSzPts val="1600"/>
              <a:buNone/>
            </a:pPr>
            <a:r>
              <a:rPr lang="en-US" sz="1600">
                <a:solidFill>
                  <a:schemeClr val="dk1"/>
                </a:solidFill>
              </a:rPr>
              <a:t>Generates BIG DATA (billions of sequences)</a:t>
            </a:r>
            <a:endParaRPr>
              <a:solidFill>
                <a:schemeClr val="dk1"/>
              </a:solidFill>
            </a:endParaRPr>
          </a:p>
        </p:txBody>
      </p:sp>
      <p:cxnSp>
        <p:nvCxnSpPr>
          <p:cNvPr id="240" name="Google Shape;240;p13"/>
          <p:cNvCxnSpPr/>
          <p:nvPr/>
        </p:nvCxnSpPr>
        <p:spPr>
          <a:xfrm rot="10800000">
            <a:off x="6290132" y="5264106"/>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pic>
        <p:nvPicPr>
          <p:cNvPr id="241" name="Google Shape;241;p13" descr="A picture containing light&#10;&#10;Description automatically generated"/>
          <p:cNvPicPr preferRelativeResize="0"/>
          <p:nvPr/>
        </p:nvPicPr>
        <p:blipFill rotWithShape="1">
          <a:blip r:embed="rId3">
            <a:alphaModFix/>
          </a:blip>
          <a:srcRect/>
          <a:stretch/>
        </p:blipFill>
        <p:spPr>
          <a:xfrm>
            <a:off x="324852" y="268223"/>
            <a:ext cx="5875644" cy="4770325"/>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p:nvPr/>
        </p:nvSpPr>
        <p:spPr>
          <a:xfrm>
            <a:off x="527050" y="1595438"/>
            <a:ext cx="8089900" cy="4657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The Human Genome Project and genomes of several model organisms were produced </a:t>
            </a:r>
            <a:r>
              <a:rPr lang="en-US" sz="2400" b="0" i="1" u="none" strike="noStrike" cap="none" dirty="0">
                <a:solidFill>
                  <a:srgbClr val="000000"/>
                </a:solidFill>
                <a:latin typeface="Arial"/>
                <a:ea typeface="Arial"/>
                <a:cs typeface="Arial"/>
                <a:sym typeface="Arial"/>
              </a:rPr>
              <a:t>largely</a:t>
            </a:r>
            <a:r>
              <a:rPr lang="en-US" sz="2400" b="0" i="0" u="none" strike="noStrike" cap="none" dirty="0">
                <a:solidFill>
                  <a:srgbClr val="000000"/>
                </a:solidFill>
                <a:latin typeface="Arial"/>
                <a:ea typeface="Arial"/>
                <a:cs typeface="Arial"/>
                <a:sym typeface="Arial"/>
              </a:rPr>
              <a:t> by </a:t>
            </a:r>
            <a:r>
              <a:rPr lang="en-US" sz="2400" b="0" i="1" u="none" strike="noStrike" cap="none" dirty="0">
                <a:solidFill>
                  <a:srgbClr val="000000"/>
                </a:solidFill>
                <a:latin typeface="Arial"/>
                <a:ea typeface="Arial"/>
                <a:cs typeface="Arial"/>
                <a:sym typeface="Arial"/>
              </a:rPr>
              <a:t>conventional</a:t>
            </a:r>
            <a:r>
              <a:rPr lang="en-US" sz="2400" b="0" i="0" u="none" strike="noStrike" cap="none" dirty="0">
                <a:solidFill>
                  <a:srgbClr val="000000"/>
                </a:solidFill>
                <a:latin typeface="Arial"/>
                <a:ea typeface="Arial"/>
                <a:cs typeface="Arial"/>
                <a:sym typeface="Arial"/>
              </a:rPr>
              <a:t> Sanger-based sequencing.</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12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Starting in 2005, several new platforms appeared. </a:t>
            </a:r>
            <a:endParaRPr sz="1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C00000"/>
              </a:buClr>
              <a:buSzPts val="2400"/>
              <a:buFont typeface="Arial"/>
              <a:buChar char="•"/>
            </a:pPr>
            <a:r>
              <a:rPr lang="en-US" sz="2400" b="1" i="0" u="none" strike="noStrike" cap="none" dirty="0">
                <a:solidFill>
                  <a:srgbClr val="000000"/>
                </a:solidFill>
                <a:latin typeface="Arial"/>
                <a:ea typeface="Arial"/>
                <a:cs typeface="Arial"/>
                <a:sym typeface="Arial"/>
              </a:rPr>
              <a:t>High-throughput </a:t>
            </a:r>
            <a:r>
              <a:rPr lang="en-US" sz="2400" b="0" i="0" u="none" strike="noStrike" cap="none" dirty="0">
                <a:solidFill>
                  <a:srgbClr val="000000"/>
                </a:solidFill>
                <a:latin typeface="Arial"/>
                <a:ea typeface="Arial"/>
                <a:cs typeface="Arial"/>
                <a:sym typeface="Arial"/>
              </a:rPr>
              <a:t>systems were introduced that </a:t>
            </a:r>
            <a:r>
              <a:rPr lang="en-US" sz="2400" b="1" i="0" u="none" strike="noStrike" cap="none" dirty="0">
                <a:solidFill>
                  <a:srgbClr val="000000"/>
                </a:solidFill>
                <a:latin typeface="Arial"/>
                <a:ea typeface="Arial"/>
                <a:cs typeface="Arial"/>
                <a:sym typeface="Arial"/>
              </a:rPr>
              <a:t>detect pyrophosphate release on nucleotide incorporation</a:t>
            </a:r>
            <a:r>
              <a:rPr lang="en-US" sz="2400" b="0" i="1" u="none" strike="noStrike" cap="none" dirty="0">
                <a:solidFill>
                  <a:srgbClr val="000000"/>
                </a:solidFill>
                <a:latin typeface="Arial"/>
                <a:ea typeface="Arial"/>
                <a:cs typeface="Arial"/>
                <a:sym typeface="Arial"/>
              </a:rPr>
              <a:t> </a:t>
            </a:r>
            <a:r>
              <a:rPr lang="en-US" sz="2400" b="0" i="0" u="none" strike="noStrike" cap="none" dirty="0">
                <a:solidFill>
                  <a:srgbClr val="000000"/>
                </a:solidFill>
                <a:latin typeface="Arial"/>
                <a:ea typeface="Arial"/>
                <a:cs typeface="Arial"/>
                <a:sym typeface="Arial"/>
              </a:rPr>
              <a:t>rather than chain termination: </a:t>
            </a:r>
            <a:r>
              <a:rPr lang="en-US" sz="2400" b="0" i="0" u="none" strike="noStrike" cap="none" dirty="0">
                <a:solidFill>
                  <a:srgbClr val="0000FF"/>
                </a:solidFill>
                <a:latin typeface="Arial"/>
                <a:ea typeface="Arial"/>
                <a:cs typeface="Arial"/>
                <a:sym typeface="Arial"/>
              </a:rPr>
              <a:t>“</a:t>
            </a:r>
            <a:r>
              <a:rPr lang="en-US" sz="2400" b="1" i="0" u="none" strike="noStrike" cap="none" dirty="0">
                <a:solidFill>
                  <a:srgbClr val="0000FF"/>
                </a:solidFill>
                <a:latin typeface="Arial"/>
                <a:ea typeface="Arial"/>
                <a:cs typeface="Arial"/>
                <a:sym typeface="Arial"/>
              </a:rPr>
              <a:t>sequencing by synthesis</a:t>
            </a:r>
            <a:r>
              <a:rPr lang="en-US" sz="2400" b="0" i="0" u="none" strike="noStrike" cap="none" dirty="0">
                <a:solidFill>
                  <a:srgbClr val="0000FF"/>
                </a:solidFill>
                <a:latin typeface="Arial"/>
                <a:ea typeface="Arial"/>
                <a:cs typeface="Arial"/>
                <a:sym typeface="Arial"/>
              </a:rPr>
              <a:t>”</a:t>
            </a:r>
            <a:endParaRPr sz="2400" b="0" i="0" u="none" strike="noStrike" cap="none" dirty="0">
              <a:solidFill>
                <a:srgbClr val="0000FF"/>
              </a:solidFill>
              <a:latin typeface="Arial"/>
              <a:ea typeface="Arial"/>
              <a:cs typeface="Arial"/>
              <a:sym typeface="Arial"/>
            </a:endParaRPr>
          </a:p>
          <a:p>
            <a:pPr marL="800100" marR="0" lvl="1" indent="-342900" algn="l" rtl="0">
              <a:lnSpc>
                <a:spcPct val="100000"/>
              </a:lnSpc>
              <a:spcBef>
                <a:spcPts val="1200"/>
              </a:spcBef>
              <a:spcAft>
                <a:spcPts val="0"/>
              </a:spcAft>
              <a:buClr>
                <a:srgbClr val="C00000"/>
              </a:buClr>
              <a:buSzPts val="2000"/>
              <a:buFont typeface="Arial"/>
              <a:buChar char="•"/>
            </a:pPr>
            <a:r>
              <a:rPr lang="en-US" sz="2000" b="0" i="0" u="none" strike="noStrike" cap="none" dirty="0">
                <a:solidFill>
                  <a:srgbClr val="000000"/>
                </a:solidFill>
                <a:latin typeface="Arial"/>
                <a:ea typeface="Arial"/>
                <a:cs typeface="Arial"/>
                <a:sym typeface="Arial"/>
              </a:rPr>
              <a:t>See: </a:t>
            </a:r>
            <a:r>
              <a:rPr lang="en-US" sz="2000" b="0" i="0" u="sng" strike="noStrike" cap="none" dirty="0">
                <a:solidFill>
                  <a:srgbClr val="000000"/>
                </a:solidFill>
                <a:latin typeface="Arial"/>
                <a:ea typeface="Arial"/>
                <a:cs typeface="Arial"/>
                <a:sym typeface="Arial"/>
                <a:hlinkClick r:id="rId3"/>
              </a:rPr>
              <a:t>https://youtu.be/nFfgWGFe0aA</a:t>
            </a:r>
            <a:endParaRPr sz="2000"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1200"/>
              </a:spcBef>
              <a:spcAft>
                <a:spcPts val="0"/>
              </a:spcAft>
              <a:buClr>
                <a:srgbClr val="C00000"/>
              </a:buClr>
              <a:buSzPts val="2000"/>
              <a:buFont typeface="Arial"/>
              <a:buChar char="•"/>
            </a:pPr>
            <a:r>
              <a:rPr lang="en-US" sz="2000" b="0" i="0" u="none" strike="noStrike" cap="none" dirty="0">
                <a:solidFill>
                  <a:srgbClr val="000000"/>
                </a:solidFill>
                <a:latin typeface="Arial"/>
                <a:ea typeface="Arial"/>
                <a:cs typeface="Arial"/>
                <a:sym typeface="Arial"/>
              </a:rPr>
              <a:t>Also known as</a:t>
            </a:r>
            <a:r>
              <a:rPr lang="en-US" sz="2000" b="1" i="0" u="none" strike="noStrike" cap="none" dirty="0">
                <a:solidFill>
                  <a:srgbClr val="000000"/>
                </a:solidFill>
                <a:latin typeface="Arial"/>
                <a:ea typeface="Arial"/>
                <a:cs typeface="Arial"/>
                <a:sym typeface="Arial"/>
              </a:rPr>
              <a:t> </a:t>
            </a:r>
            <a:r>
              <a:rPr lang="en-US" sz="2000" b="1" i="1" u="none" strike="noStrike" cap="none" dirty="0">
                <a:solidFill>
                  <a:srgbClr val="0000FF"/>
                </a:solidFill>
                <a:latin typeface="Arial"/>
                <a:ea typeface="Arial"/>
                <a:cs typeface="Arial"/>
                <a:sym typeface="Arial"/>
              </a:rPr>
              <a:t>deep</a:t>
            </a:r>
            <a:r>
              <a:rPr lang="en-US" sz="2000" b="1" i="0" u="none" strike="noStrike" cap="none" dirty="0">
                <a:solidFill>
                  <a:srgbClr val="0000FF"/>
                </a:solidFill>
                <a:latin typeface="Arial"/>
                <a:ea typeface="Arial"/>
                <a:cs typeface="Arial"/>
                <a:sym typeface="Arial"/>
              </a:rPr>
              <a:t> </a:t>
            </a:r>
            <a:r>
              <a:rPr lang="en-US" sz="2000" b="1" i="0" u="none" strike="noStrike" cap="none" dirty="0">
                <a:solidFill>
                  <a:srgbClr val="000000"/>
                </a:solidFill>
                <a:latin typeface="Arial"/>
                <a:ea typeface="Arial"/>
                <a:cs typeface="Arial"/>
                <a:sym typeface="Arial"/>
              </a:rPr>
              <a:t>sequencing </a:t>
            </a:r>
            <a:r>
              <a:rPr lang="en-US" sz="2000" b="0" i="0" u="none" strike="noStrike" cap="none" dirty="0">
                <a:solidFill>
                  <a:srgbClr val="000000"/>
                </a:solidFill>
                <a:latin typeface="Arial"/>
                <a:ea typeface="Arial"/>
                <a:cs typeface="Arial"/>
                <a:sym typeface="Arial"/>
              </a:rPr>
              <a:t>or</a:t>
            </a:r>
            <a:r>
              <a:rPr lang="en-US" sz="2000" b="1" i="0" u="none" strike="noStrike" cap="none" dirty="0">
                <a:solidFill>
                  <a:srgbClr val="000000"/>
                </a:solidFill>
                <a:latin typeface="Arial"/>
                <a:ea typeface="Arial"/>
                <a:cs typeface="Arial"/>
                <a:sym typeface="Arial"/>
              </a:rPr>
              <a:t> </a:t>
            </a:r>
            <a:r>
              <a:rPr lang="en-US" sz="2000" b="1" i="1" u="none" strike="noStrike" cap="none" dirty="0">
                <a:solidFill>
                  <a:srgbClr val="0000FF"/>
                </a:solidFill>
                <a:latin typeface="Arial"/>
                <a:ea typeface="Arial"/>
                <a:cs typeface="Arial"/>
                <a:sym typeface="Arial"/>
              </a:rPr>
              <a:t>next</a:t>
            </a:r>
            <a:r>
              <a:rPr lang="en-US" sz="2000" b="1" i="0" u="none" strike="noStrike" cap="none" dirty="0">
                <a:solidFill>
                  <a:srgbClr val="000000"/>
                </a:solidFill>
                <a:latin typeface="Arial"/>
                <a:ea typeface="Arial"/>
                <a:cs typeface="Arial"/>
                <a:sym typeface="Arial"/>
              </a:rPr>
              <a:t>-generation sequencing.</a:t>
            </a:r>
            <a:endParaRPr sz="2400" b="0" i="0" u="none" strike="noStrike" cap="none" dirty="0">
              <a:solidFill>
                <a:srgbClr val="000000"/>
              </a:solidFill>
              <a:latin typeface="Arial"/>
              <a:ea typeface="Arial"/>
              <a:cs typeface="Arial"/>
              <a:sym typeface="Arial"/>
            </a:endParaRPr>
          </a:p>
        </p:txBody>
      </p:sp>
      <p:sp>
        <p:nvSpPr>
          <p:cNvPr id="251" name="Google Shape;251;p14"/>
          <p:cNvSpPr txBox="1"/>
          <p:nvPr/>
        </p:nvSpPr>
        <p:spPr>
          <a:xfrm>
            <a:off x="285135" y="49160"/>
            <a:ext cx="8858866" cy="11580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endParaRPr sz="3200" b="0" i="1" u="none" strike="noStrike" cap="none">
              <a:solidFill>
                <a:srgbClr val="000000"/>
              </a:solidFill>
              <a:latin typeface="Arial"/>
              <a:ea typeface="Arial"/>
              <a:cs typeface="Arial"/>
              <a:sym typeface="Arial"/>
            </a:endParaRPr>
          </a:p>
        </p:txBody>
      </p:sp>
      <p:sp>
        <p:nvSpPr>
          <p:cNvPr id="252" name="Google Shape;252;p14"/>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p14"/>
          <p:cNvSpPr txBox="1">
            <a:spLocks noGrp="1"/>
          </p:cNvSpPr>
          <p:nvPr>
            <p:ph type="title"/>
          </p:nvPr>
        </p:nvSpPr>
        <p:spPr>
          <a:xfrm>
            <a:off x="228529" y="39329"/>
            <a:ext cx="7886700" cy="11816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Arial"/>
              <a:buNone/>
            </a:pPr>
            <a:r>
              <a:rPr lang="en-US" b="1">
                <a:latin typeface="Arial"/>
                <a:ea typeface="Arial"/>
                <a:cs typeface="Arial"/>
                <a:sym typeface="Arial"/>
              </a:rPr>
              <a:t>History of NGS</a:t>
            </a:r>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Effect transition="in" filter="fade">
                                      <p:cBhvr>
                                        <p:cTn id="12" dur="500"/>
                                        <p:tgtEl>
                                          <p:spTgt spid="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Effect transition="in" filter="fade">
                                      <p:cBhvr>
                                        <p:cTn id="17" dur="500"/>
                                        <p:tgtEl>
                                          <p:spTgt spid="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0">
                                            <p:txEl>
                                              <p:pRg st="3" end="3"/>
                                            </p:txEl>
                                          </p:spTgt>
                                        </p:tgtEl>
                                        <p:attrNameLst>
                                          <p:attrName>style.visibility</p:attrName>
                                        </p:attrNameLst>
                                      </p:cBhvr>
                                      <p:to>
                                        <p:strVal val="visible"/>
                                      </p:to>
                                    </p:set>
                                    <p:animEffect transition="in" filter="fade">
                                      <p:cBhvr>
                                        <p:cTn id="22" dur="500"/>
                                        <p:tgtEl>
                                          <p:spTgt spid="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xEl>
                                              <p:pRg st="4" end="4"/>
                                            </p:txEl>
                                          </p:spTgt>
                                        </p:tgtEl>
                                        <p:attrNameLst>
                                          <p:attrName>style.visibility</p:attrName>
                                        </p:attrNameLst>
                                      </p:cBhvr>
                                      <p:to>
                                        <p:strVal val="visible"/>
                                      </p:to>
                                    </p:set>
                                    <p:animEffect transition="in" filter="fade">
                                      <p:cBhvr>
                                        <p:cTn id="27" dur="500"/>
                                        <p:tgtEl>
                                          <p:spTgt spid="2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15"/>
          <p:cNvSpPr txBox="1"/>
          <p:nvPr/>
        </p:nvSpPr>
        <p:spPr>
          <a:xfrm>
            <a:off x="276084" y="51981"/>
            <a:ext cx="7886700" cy="11816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300"/>
              <a:buFont typeface="Arial"/>
              <a:buNone/>
            </a:pPr>
            <a:r>
              <a:rPr lang="en-US" sz="3300" b="1" i="0" u="none" strike="noStrike" cap="none">
                <a:solidFill>
                  <a:schemeClr val="dk1"/>
                </a:solidFill>
                <a:latin typeface="Arial"/>
                <a:ea typeface="Arial"/>
                <a:cs typeface="Arial"/>
                <a:sym typeface="Arial"/>
              </a:rPr>
              <a:t>History of NGS</a:t>
            </a:r>
            <a:endParaRPr sz="3300" b="0" i="0" u="none" strike="noStrike" cap="none">
              <a:solidFill>
                <a:schemeClr val="dk1"/>
              </a:solidFill>
              <a:latin typeface="Calibri"/>
              <a:ea typeface="Calibri"/>
              <a:cs typeface="Calibri"/>
              <a:sym typeface="Calibri"/>
            </a:endParaRPr>
          </a:p>
        </p:txBody>
      </p:sp>
      <p:pic>
        <p:nvPicPr>
          <p:cNvPr id="261" name="Google Shape;261;p15" descr="A screenshot of a cell phone&#10;&#10;Description automatically generated"/>
          <p:cNvPicPr preferRelativeResize="0"/>
          <p:nvPr/>
        </p:nvPicPr>
        <p:blipFill rotWithShape="1">
          <a:blip r:embed="rId3">
            <a:alphaModFix/>
          </a:blip>
          <a:srcRect/>
          <a:stretch/>
        </p:blipFill>
        <p:spPr>
          <a:xfrm>
            <a:off x="331471" y="1635356"/>
            <a:ext cx="8469406" cy="4774781"/>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p:nvPr/>
        </p:nvSpPr>
        <p:spPr>
          <a:xfrm>
            <a:off x="285135" y="49160"/>
            <a:ext cx="8858866" cy="11580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b="0" i="1" u="none" strike="noStrike" cap="none">
              <a:solidFill>
                <a:srgbClr val="000000"/>
              </a:solidFill>
              <a:latin typeface="Arial"/>
              <a:ea typeface="Arial"/>
              <a:cs typeface="Arial"/>
              <a:sym typeface="Arial"/>
            </a:endParaRPr>
          </a:p>
        </p:txBody>
      </p:sp>
      <p:sp>
        <p:nvSpPr>
          <p:cNvPr id="271" name="Google Shape;271;p16"/>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2" name="Google Shape;272;p16"/>
          <p:cNvSpPr txBox="1">
            <a:spLocks noGrp="1"/>
          </p:cNvSpPr>
          <p:nvPr>
            <p:ph type="title"/>
          </p:nvPr>
        </p:nvSpPr>
        <p:spPr>
          <a:xfrm>
            <a:off x="285135" y="49161"/>
            <a:ext cx="7877649" cy="11718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Arial"/>
              <a:buNone/>
            </a:pPr>
            <a:r>
              <a:rPr lang="en-US" sz="3563" b="1">
                <a:latin typeface="Arial"/>
                <a:ea typeface="Arial"/>
                <a:cs typeface="Arial"/>
                <a:sym typeface="Arial"/>
              </a:rPr>
              <a:t>Comparison of </a:t>
            </a:r>
            <a:br>
              <a:rPr lang="en-US" sz="3563" b="1">
                <a:latin typeface="Arial"/>
                <a:ea typeface="Arial"/>
                <a:cs typeface="Arial"/>
                <a:sym typeface="Arial"/>
              </a:rPr>
            </a:br>
            <a:r>
              <a:rPr lang="en-US" sz="3563" b="1">
                <a:latin typeface="Arial"/>
                <a:ea typeface="Arial"/>
                <a:cs typeface="Arial"/>
                <a:sym typeface="Arial"/>
              </a:rPr>
              <a:t>Sequencing Platforms</a:t>
            </a:r>
            <a:endParaRPr sz="3563"/>
          </a:p>
        </p:txBody>
      </p:sp>
      <p:sp>
        <p:nvSpPr>
          <p:cNvPr id="273" name="Google Shape;273;p16"/>
          <p:cNvSpPr txBox="1"/>
          <p:nvPr/>
        </p:nvSpPr>
        <p:spPr>
          <a:xfrm>
            <a:off x="285135" y="1225252"/>
            <a:ext cx="4432338"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Sanger-based sequencing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a:t>
            </a:r>
            <a:endParaRPr sz="18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Confirm clones</a:t>
            </a:r>
            <a:endParaRPr sz="1800" b="0" i="0" u="none" strike="noStrike" cap="none">
              <a:solidFill>
                <a:schemeClr val="dk1"/>
              </a:solidFill>
              <a:latin typeface="Calibri"/>
              <a:ea typeface="Calibri"/>
              <a:cs typeface="Calibri"/>
              <a:sym typeface="Calibri"/>
            </a:endParaRPr>
          </a:p>
        </p:txBody>
      </p:sp>
      <p:sp>
        <p:nvSpPr>
          <p:cNvPr id="274" name="Google Shape;274;p16"/>
          <p:cNvSpPr txBox="1"/>
          <p:nvPr/>
        </p:nvSpPr>
        <p:spPr>
          <a:xfrm>
            <a:off x="5195456" y="1287597"/>
            <a:ext cx="4023782"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Next-gen sequencing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t>
            </a:r>
            <a:endParaRPr sz="18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Whole genome</a:t>
            </a:r>
            <a:r>
              <a:rPr lang="en-US" sz="1800" b="0" i="0" u="none" strike="noStrike" cap="none">
                <a:solidFill>
                  <a:schemeClr val="dk1"/>
                </a:solidFill>
                <a:latin typeface="Calibri"/>
                <a:ea typeface="Calibri"/>
                <a:cs typeface="Calibri"/>
                <a:sym typeface="Calibri"/>
              </a:rPr>
              <a:t>/</a:t>
            </a:r>
            <a:r>
              <a:rPr lang="en-US" sz="2000" b="0" i="0" u="none" strike="noStrike" cap="none">
                <a:solidFill>
                  <a:srgbClr val="000000"/>
                </a:solidFill>
                <a:latin typeface="Arial"/>
                <a:ea typeface="Arial"/>
                <a:cs typeface="Arial"/>
                <a:sym typeface="Arial"/>
              </a:rPr>
              <a:t>transcriptome</a:t>
            </a:r>
            <a:endParaRPr sz="18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Metagenomics</a:t>
            </a:r>
            <a:endParaRPr sz="18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High-throughput </a:t>
            </a:r>
            <a:endParaRPr sz="1800" b="0" i="0" u="none" strike="noStrike" cap="none">
              <a:solidFill>
                <a:schemeClr val="dk1"/>
              </a:solidFill>
              <a:latin typeface="Calibri"/>
              <a:ea typeface="Calibri"/>
              <a:cs typeface="Calibri"/>
              <a:sym typeface="Calibri"/>
            </a:endParaRPr>
          </a:p>
        </p:txBody>
      </p:sp>
      <p:pic>
        <p:nvPicPr>
          <p:cNvPr id="275" name="Google Shape;275;p16" descr="A close up of text on a white background&#10;&#10;Description automatically generated"/>
          <p:cNvPicPr preferRelativeResize="0"/>
          <p:nvPr/>
        </p:nvPicPr>
        <p:blipFill rotWithShape="1">
          <a:blip r:embed="rId3">
            <a:alphaModFix/>
          </a:blip>
          <a:srcRect/>
          <a:stretch/>
        </p:blipFill>
        <p:spPr>
          <a:xfrm>
            <a:off x="285135" y="2399072"/>
            <a:ext cx="2882900" cy="44196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92" name="Google Shape;292;p17" descr="A screenshot of a cell phone&#10;&#10;Description automatically generated"/>
          <p:cNvPicPr preferRelativeResize="0"/>
          <p:nvPr/>
        </p:nvPicPr>
        <p:blipFill rotWithShape="1">
          <a:blip r:embed="rId3">
            <a:alphaModFix/>
          </a:blip>
          <a:srcRect/>
          <a:stretch/>
        </p:blipFill>
        <p:spPr>
          <a:xfrm>
            <a:off x="2989740" y="1363474"/>
            <a:ext cx="6096000" cy="4102100"/>
          </a:xfrm>
          <a:prstGeom prst="rect">
            <a:avLst/>
          </a:prstGeom>
          <a:noFill/>
          <a:ln>
            <a:noFill/>
          </a:ln>
        </p:spPr>
      </p:pic>
      <p:sp>
        <p:nvSpPr>
          <p:cNvPr id="284" name="Google Shape;284;p17"/>
          <p:cNvSpPr/>
          <p:nvPr/>
        </p:nvSpPr>
        <p:spPr>
          <a:xfrm>
            <a:off x="-2215" y="6591014"/>
            <a:ext cx="412154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Source: </a:t>
            </a:r>
            <a:r>
              <a:rPr lang="en-US" sz="1000" b="0" i="0" u="none" strike="noStrike" cap="none">
                <a:solidFill>
                  <a:srgbClr val="000000"/>
                </a:solidFill>
                <a:latin typeface="Arial"/>
                <a:ea typeface="Arial"/>
                <a:cs typeface="Arial"/>
                <a:sym typeface="Arial"/>
              </a:rPr>
              <a:t>Noman and Pallen 2015. </a:t>
            </a:r>
            <a:r>
              <a:rPr lang="en-US" sz="1000" b="0" i="1" u="none" strike="noStrike" cap="none">
                <a:solidFill>
                  <a:srgbClr val="000000"/>
                </a:solidFill>
                <a:latin typeface="Arial"/>
                <a:ea typeface="Arial"/>
                <a:cs typeface="Arial"/>
                <a:sym typeface="Arial"/>
              </a:rPr>
              <a:t>Nature Reviews Microbiology</a:t>
            </a:r>
            <a:r>
              <a:rPr lang="en-US"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Calibri"/>
              <a:ea typeface="Calibri"/>
              <a:cs typeface="Calibri"/>
              <a:sym typeface="Calibri"/>
            </a:endParaRPr>
          </a:p>
        </p:txBody>
      </p:sp>
      <p:sp>
        <p:nvSpPr>
          <p:cNvPr id="285" name="Google Shape;285;p17"/>
          <p:cNvSpPr txBox="1"/>
          <p:nvPr/>
        </p:nvSpPr>
        <p:spPr>
          <a:xfrm>
            <a:off x="285135" y="49160"/>
            <a:ext cx="8858866" cy="11580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b="0" i="1" u="none" strike="noStrike" cap="none">
              <a:solidFill>
                <a:srgbClr val="000000"/>
              </a:solidFill>
              <a:latin typeface="Arial"/>
              <a:ea typeface="Arial"/>
              <a:cs typeface="Arial"/>
              <a:sym typeface="Arial"/>
            </a:endParaRPr>
          </a:p>
        </p:txBody>
      </p:sp>
      <p:sp>
        <p:nvSpPr>
          <p:cNvPr id="286" name="Google Shape;286;p17"/>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7" name="Google Shape;287;p17"/>
          <p:cNvSpPr txBox="1">
            <a:spLocks noGrp="1"/>
          </p:cNvSpPr>
          <p:nvPr>
            <p:ph type="title"/>
          </p:nvPr>
        </p:nvSpPr>
        <p:spPr>
          <a:xfrm>
            <a:off x="285135" y="49161"/>
            <a:ext cx="7877649" cy="11718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Arial"/>
              <a:buNone/>
            </a:pPr>
            <a:r>
              <a:rPr lang="en-US" sz="3563" b="1">
                <a:latin typeface="Arial"/>
                <a:ea typeface="Arial"/>
                <a:cs typeface="Arial"/>
                <a:sym typeface="Arial"/>
              </a:rPr>
              <a:t>Comparison of </a:t>
            </a:r>
            <a:br>
              <a:rPr lang="en-US" sz="3563" b="1">
                <a:latin typeface="Arial"/>
                <a:ea typeface="Arial"/>
                <a:cs typeface="Arial"/>
                <a:sym typeface="Arial"/>
              </a:rPr>
            </a:br>
            <a:r>
              <a:rPr lang="en-US" sz="3563" b="1">
                <a:latin typeface="Arial"/>
                <a:ea typeface="Arial"/>
                <a:cs typeface="Arial"/>
                <a:sym typeface="Arial"/>
              </a:rPr>
              <a:t>Sequencing Platforms</a:t>
            </a:r>
            <a:endParaRPr sz="3563"/>
          </a:p>
        </p:txBody>
      </p:sp>
      <p:sp>
        <p:nvSpPr>
          <p:cNvPr id="288" name="Google Shape;288;p17"/>
          <p:cNvSpPr txBox="1"/>
          <p:nvPr/>
        </p:nvSpPr>
        <p:spPr>
          <a:xfrm>
            <a:off x="58260" y="1787031"/>
            <a:ext cx="277866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Calibri"/>
              <a:buNone/>
            </a:pPr>
            <a:r>
              <a:rPr lang="en-US" sz="2400" b="1" i="1" u="none" strike="noStrike" cap="none">
                <a:solidFill>
                  <a:srgbClr val="FF0000"/>
                </a:solidFill>
                <a:latin typeface="Calibri"/>
                <a:ea typeface="Calibri"/>
                <a:cs typeface="Calibri"/>
                <a:sym typeface="Calibri"/>
              </a:rPr>
              <a:t>NGS is not one technology!</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1" i="1"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FF0000"/>
              </a:buClr>
              <a:buSzPts val="2400"/>
              <a:buFont typeface="Calibri"/>
              <a:buNone/>
            </a:pPr>
            <a:r>
              <a:rPr lang="en-US" sz="2400" b="1" i="1" u="none" strike="noStrike" cap="none">
                <a:solidFill>
                  <a:srgbClr val="FF0000"/>
                </a:solidFill>
                <a:latin typeface="Calibri"/>
                <a:ea typeface="Calibri"/>
                <a:cs typeface="Calibri"/>
                <a:sym typeface="Calibri"/>
              </a:rPr>
              <a:t>Be sure to watch these short videos as homework: </a:t>
            </a:r>
            <a:endParaRPr sz="1800" b="0" i="0" u="none" strike="noStrike" cap="none">
              <a:solidFill>
                <a:schemeClr val="dk1"/>
              </a:solidFill>
              <a:latin typeface="Calibri"/>
              <a:ea typeface="Calibri"/>
              <a:cs typeface="Calibri"/>
              <a:sym typeface="Calibri"/>
            </a:endParaRPr>
          </a:p>
        </p:txBody>
      </p:sp>
      <p:sp>
        <p:nvSpPr>
          <p:cNvPr id="289" name="Google Shape;289;p17"/>
          <p:cNvSpPr/>
          <p:nvPr/>
        </p:nvSpPr>
        <p:spPr>
          <a:xfrm>
            <a:off x="0" y="5775455"/>
            <a:ext cx="726534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Oxford </a:t>
            </a:r>
            <a:r>
              <a:rPr lang="en-US" sz="1800" b="0" i="0" u="none" strike="noStrike" cap="none" dirty="0" err="1">
                <a:solidFill>
                  <a:schemeClr val="dk1"/>
                </a:solidFill>
                <a:latin typeface="Calibri"/>
                <a:ea typeface="Calibri"/>
                <a:cs typeface="Calibri"/>
                <a:sym typeface="Calibri"/>
              </a:rPr>
              <a:t>Nanopore</a:t>
            </a:r>
            <a:r>
              <a:rPr lang="en-US" sz="1800" b="0" i="0" u="none" strike="noStrike" cap="none" dirty="0">
                <a:solidFill>
                  <a:schemeClr val="dk1"/>
                </a:solidFill>
                <a:latin typeface="Calibri"/>
                <a:ea typeface="Calibri"/>
                <a:cs typeface="Calibri"/>
                <a:sym typeface="Calibri"/>
              </a:rPr>
              <a:t> Sequencing Video (2 min):</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sng" strike="noStrike" cap="none" dirty="0">
                <a:solidFill>
                  <a:schemeClr val="dk1"/>
                </a:solidFill>
                <a:latin typeface="Calibri"/>
                <a:ea typeface="Calibri"/>
                <a:cs typeface="Calibri"/>
                <a:sym typeface="Calibri"/>
                <a:hlinkClick r:id="rId4"/>
              </a:rPr>
              <a:t>https://youtu.be/GUb1TZvMWsw</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290" name="Google Shape;290;p17"/>
          <p:cNvSpPr/>
          <p:nvPr/>
        </p:nvSpPr>
        <p:spPr>
          <a:xfrm>
            <a:off x="5004486" y="5808337"/>
            <a:ext cx="419830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Pac Bio SMRT Sequencing Video (4 min): </a:t>
            </a:r>
            <a:r>
              <a:rPr lang="en-US" sz="1800" b="0" i="0" u="sng" strike="noStrike" cap="none" dirty="0">
                <a:solidFill>
                  <a:schemeClr val="dk1"/>
                </a:solidFill>
                <a:latin typeface="Calibri"/>
                <a:ea typeface="Calibri"/>
                <a:cs typeface="Calibri"/>
                <a:sym typeface="Calibri"/>
                <a:hlinkClick r:id="rId5"/>
              </a:rPr>
              <a:t>https://youtu.be/v8p4ph2MAvI</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91" name="Google Shape;291;p17"/>
          <p:cNvSpPr/>
          <p:nvPr/>
        </p:nvSpPr>
        <p:spPr>
          <a:xfrm>
            <a:off x="-2215" y="4316634"/>
            <a:ext cx="321497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Illumina Sequencing Video (5 min):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sng" strike="noStrike" cap="none" dirty="0">
                <a:solidFill>
                  <a:schemeClr val="dk1"/>
                </a:solidFill>
                <a:latin typeface="Calibri"/>
                <a:ea typeface="Calibri"/>
                <a:cs typeface="Calibri"/>
                <a:sym typeface="Calibri"/>
                <a:hlinkClick r:id="rId6"/>
              </a:rPr>
              <a:t>https://youtu.be/fCd6B5HRaZ8</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8"/>
          <p:cNvSpPr txBox="1">
            <a:spLocks noGrp="1"/>
          </p:cNvSpPr>
          <p:nvPr>
            <p:ph type="title"/>
          </p:nvPr>
        </p:nvSpPr>
        <p:spPr>
          <a:xfrm>
            <a:off x="276084" y="49160"/>
            <a:ext cx="7886700" cy="11580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latin typeface="Arial"/>
                <a:ea typeface="Arial"/>
                <a:cs typeface="Arial"/>
                <a:sym typeface="Arial"/>
              </a:rPr>
              <a:t>RNA-Seq</a:t>
            </a:r>
            <a:endParaRPr/>
          </a:p>
        </p:txBody>
      </p:sp>
      <p:sp>
        <p:nvSpPr>
          <p:cNvPr id="302" name="Google Shape;302;p18"/>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3" name="Google Shape;303;p18"/>
          <p:cNvSpPr/>
          <p:nvPr/>
        </p:nvSpPr>
        <p:spPr>
          <a:xfrm>
            <a:off x="110758" y="6334780"/>
            <a:ext cx="90332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Arial"/>
                <a:ea typeface="Arial"/>
                <a:cs typeface="Arial"/>
                <a:sym typeface="Arial"/>
              </a:rPr>
              <a:t>Video:</a:t>
            </a:r>
            <a:r>
              <a:rPr lang="en-US" sz="2800" b="0" i="0" u="none" strike="noStrike" cap="none" dirty="0">
                <a:solidFill>
                  <a:srgbClr val="000000"/>
                </a:solidFill>
                <a:latin typeface="Arial"/>
                <a:ea typeface="Arial"/>
                <a:cs typeface="Arial"/>
                <a:sym typeface="Arial"/>
              </a:rPr>
              <a:t> </a:t>
            </a:r>
            <a:r>
              <a:rPr lang="en-US" sz="2800" b="0" i="0" u="sng" strike="noStrike" cap="none" dirty="0">
                <a:solidFill>
                  <a:srgbClr val="000000"/>
                </a:solidFill>
                <a:latin typeface="Arial"/>
                <a:ea typeface="Arial"/>
                <a:cs typeface="Arial"/>
                <a:sym typeface="Arial"/>
                <a:hlinkClick r:id="rId3"/>
              </a:rPr>
              <a:t>https://youtu.be/PisqV9cyfoA</a:t>
            </a:r>
            <a:r>
              <a:rPr lang="en-US" sz="2800" b="0" i="0" u="none" strike="noStrike" cap="none" dirty="0">
                <a:solidFill>
                  <a:srgbClr val="000000"/>
                </a:solidFill>
                <a:latin typeface="Arial"/>
                <a:ea typeface="Arial"/>
                <a:cs typeface="Arial"/>
                <a:sym typeface="Arial"/>
              </a:rPr>
              <a:t> </a:t>
            </a:r>
            <a:endParaRPr sz="1800" b="0" i="0" u="none" strike="noStrike" cap="none" dirty="0">
              <a:solidFill>
                <a:schemeClr val="dk1"/>
              </a:solidFill>
              <a:latin typeface="Calibri"/>
              <a:ea typeface="Calibri"/>
              <a:cs typeface="Calibri"/>
              <a:sym typeface="Calibri"/>
            </a:endParaRPr>
          </a:p>
        </p:txBody>
      </p:sp>
      <p:sp>
        <p:nvSpPr>
          <p:cNvPr id="304" name="Google Shape;304;p18"/>
          <p:cNvSpPr txBox="1"/>
          <p:nvPr/>
        </p:nvSpPr>
        <p:spPr>
          <a:xfrm>
            <a:off x="0" y="1406005"/>
            <a:ext cx="2636754" cy="480131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Method to look at all the genes expressed in a cell, group of cells or tissue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(think back to characterization of the Rosehip neuron)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Enables discovery of novel diagnostic biomarkers</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Microarrays only look at a predetermined list of genes</a:t>
            </a:r>
            <a:endParaRPr sz="1800" b="0" i="0" u="none" strike="noStrike" cap="none">
              <a:solidFill>
                <a:srgbClr val="000000"/>
              </a:solidFill>
              <a:latin typeface="Calibri"/>
              <a:ea typeface="Calibri"/>
              <a:cs typeface="Calibri"/>
              <a:sym typeface="Calibri"/>
            </a:endParaRPr>
          </a:p>
        </p:txBody>
      </p:sp>
      <p:pic>
        <p:nvPicPr>
          <p:cNvPr id="305" name="Google Shape;305;p18" descr="A screenshot of a cell phone&#10;&#10;Description automatically generated"/>
          <p:cNvPicPr preferRelativeResize="0"/>
          <p:nvPr/>
        </p:nvPicPr>
        <p:blipFill rotWithShape="1">
          <a:blip r:embed="rId4">
            <a:alphaModFix/>
          </a:blip>
          <a:srcRect/>
          <a:stretch/>
        </p:blipFill>
        <p:spPr>
          <a:xfrm>
            <a:off x="3640082" y="1556914"/>
            <a:ext cx="5434006" cy="4499495"/>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endParaRPr/>
          </a:p>
        </p:txBody>
      </p:sp>
      <p:sp>
        <p:nvSpPr>
          <p:cNvPr id="312" name="Google Shape;312;p1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endParaRPr/>
          </a:p>
        </p:txBody>
      </p:sp>
      <p:pic>
        <p:nvPicPr>
          <p:cNvPr id="313" name="Google Shape;313;p19"/>
          <p:cNvPicPr preferRelativeResize="0"/>
          <p:nvPr/>
        </p:nvPicPr>
        <p:blipFill rotWithShape="1">
          <a:blip r:embed="rId3">
            <a:alphaModFix/>
          </a:blip>
          <a:srcRect/>
          <a:stretch/>
        </p:blipFill>
        <p:spPr>
          <a:xfrm>
            <a:off x="63500" y="63500"/>
            <a:ext cx="9017000" cy="67310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628650" y="-271484"/>
            <a:ext cx="7886700" cy="1325563"/>
          </a:xfrm>
          <a:prstGeom prst="rect">
            <a:avLst/>
          </a:prstGeom>
          <a:noFill/>
          <a:ln>
            <a:noFill/>
          </a:ln>
        </p:spPr>
        <p:txBody>
          <a:bodyPr spcFirstLastPara="1" wrap="square" lIns="91425" tIns="45700" rIns="91425" bIns="45700" anchor="ctr" anchorCtr="0">
            <a:normAutofit/>
          </a:bodyPr>
          <a:lstStyle/>
          <a:p>
            <a:pPr lvl="0">
              <a:buSzPts val="3300"/>
            </a:pPr>
            <a:r>
              <a:rPr lang="en-US" sz="2400" b="1" dirty="0">
                <a:latin typeface="Arial"/>
                <a:ea typeface="Arial"/>
                <a:cs typeface="Arial"/>
                <a:sym typeface="Arial"/>
              </a:rPr>
              <a:t>Part I – A Typical Day in the Clinic</a:t>
            </a:r>
            <a:endParaRPr sz="2400" dirty="0">
              <a:latin typeface="Arial"/>
              <a:ea typeface="Arial"/>
              <a:cs typeface="Arial"/>
              <a:sym typeface="Arial"/>
            </a:endParaRPr>
          </a:p>
        </p:txBody>
      </p:sp>
      <p:sp>
        <p:nvSpPr>
          <p:cNvPr id="120" name="Google Shape;120;p2"/>
          <p:cNvSpPr txBox="1">
            <a:spLocks noGrp="1"/>
          </p:cNvSpPr>
          <p:nvPr>
            <p:ph type="body" idx="1"/>
          </p:nvPr>
        </p:nvSpPr>
        <p:spPr>
          <a:xfrm>
            <a:off x="1" y="582454"/>
            <a:ext cx="9144000" cy="6275546"/>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600"/>
              </a:spcBef>
              <a:buSzPts val="1100"/>
              <a:buNone/>
            </a:pPr>
            <a:r>
              <a:rPr lang="en-US" sz="1100" dirty="0">
                <a:latin typeface="Arial"/>
                <a:ea typeface="Arial"/>
                <a:cs typeface="Arial"/>
                <a:sym typeface="Arial"/>
              </a:rPr>
              <a:t>While she waited for her patient samples, Amy reminisced about her college days and the time she received a surprise package from her parents. She fondly recalled tearing open the package with such anticipation, but being disappointed to find a plain brown box labeled “CRISPR DIY kit” attached with a note from Mom and Dad. “Have fun, my budding medical doctor!” What a letdown.</a:t>
            </a:r>
          </a:p>
          <a:p>
            <a:pPr marL="0" lvl="0" indent="0">
              <a:lnSpc>
                <a:spcPct val="115000"/>
              </a:lnSpc>
              <a:spcBef>
                <a:spcPts val="600"/>
              </a:spcBef>
              <a:buSzPts val="1100"/>
              <a:buNone/>
            </a:pPr>
            <a:r>
              <a:rPr lang="en-US" sz="1100" dirty="0">
                <a:latin typeface="Arial"/>
                <a:ea typeface="Arial"/>
                <a:cs typeface="Arial"/>
                <a:sym typeface="Arial"/>
              </a:rPr>
              <a:t>Oh, how she missed those carefree days back at Life Skills University as she reflected on the one gift that changed the trajectory of her life. Who knew that tinkering with a DIY science kit would one day lead her to become a budding expert in neurological genetic engineering?</a:t>
            </a:r>
          </a:p>
          <a:p>
            <a:pPr marL="0" lvl="0" indent="0">
              <a:lnSpc>
                <a:spcPct val="115000"/>
              </a:lnSpc>
              <a:spcBef>
                <a:spcPts val="600"/>
              </a:spcBef>
              <a:buSzPts val="1100"/>
              <a:buNone/>
            </a:pPr>
            <a:r>
              <a:rPr lang="en-US" sz="1100" dirty="0">
                <a:latin typeface="Arial"/>
                <a:ea typeface="Arial"/>
                <a:cs typeface="Arial"/>
                <a:sym typeface="Arial"/>
              </a:rPr>
              <a:t>Since graduating, Amy had obtained a coveted residency position at a prestigious medical school in the Department of Neurology and Neurological Sciences. Her advanced training was to begin that evening as she covered the last shift in the neurological disorders unit.</a:t>
            </a:r>
          </a:p>
          <a:p>
            <a:pPr marL="0" lvl="0" indent="0">
              <a:lnSpc>
                <a:spcPct val="115000"/>
              </a:lnSpc>
              <a:spcBef>
                <a:spcPts val="600"/>
              </a:spcBef>
              <a:buSzPts val="1100"/>
              <a:buNone/>
            </a:pPr>
            <a:r>
              <a:rPr lang="en-US" sz="1100" dirty="0" err="1">
                <a:latin typeface="Arial"/>
                <a:ea typeface="Arial"/>
                <a:cs typeface="Arial"/>
                <a:sym typeface="Arial"/>
              </a:rPr>
              <a:t>Buuuuzzz</a:t>
            </a:r>
            <a:r>
              <a:rPr lang="en-US" sz="1100" dirty="0">
                <a:latin typeface="Arial"/>
                <a:ea typeface="Arial"/>
                <a:cs typeface="Arial"/>
                <a:sym typeface="Arial"/>
              </a:rPr>
              <a:t>.... “Dr. Amy Li, you are requested for an emergency neuro consult.” Amy rushed down the hallway to meet a patient who had been brought to the ER a few minutes ago by his friend. The patient presented with blurred vision, slurred speech, uncontrollable laughing, difficulty swallowing and trouble walking. He reeked of alcohol. Since the attending physician, Dwayne, had run into the patient at a bar earlier that evening, he had assumed the patient was drunk and had ordered a blood alcohol test.</a:t>
            </a:r>
            <a:endParaRPr sz="500" dirty="0">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en-US" sz="1100" dirty="0">
                <a:latin typeface="Arial"/>
                <a:ea typeface="Arial"/>
                <a:cs typeface="Arial"/>
                <a:sym typeface="Arial"/>
              </a:rPr>
              <a:t>Triage Nurse Report:</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Patient Description</a:t>
            </a:r>
            <a:r>
              <a:rPr lang="en-US" sz="1100" dirty="0">
                <a:latin typeface="Arial"/>
                <a:ea typeface="Arial"/>
                <a:cs typeface="Arial"/>
                <a:sym typeface="Arial"/>
              </a:rPr>
              <a:t>:</a:t>
            </a:r>
            <a:endParaRPr sz="1100" dirty="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Gael R. Moreno </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41 years old, Hispanic male</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Patient transported from a bar to the ER after inability to communicate</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300" dirty="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Symptoms</a:t>
            </a:r>
            <a:r>
              <a:rPr lang="en-US" sz="1100" dirty="0">
                <a:latin typeface="Arial"/>
                <a:ea typeface="Arial"/>
                <a:cs typeface="Arial"/>
                <a:sym typeface="Arial"/>
              </a:rPr>
              <a:t>:</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Blurred vision, slurred speech, uncontrollable laughing, trouble walking, difficulty swallowing</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3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List of tests</a:t>
            </a:r>
            <a:r>
              <a:rPr lang="en-US" sz="1100" dirty="0">
                <a:latin typeface="Arial"/>
                <a:ea typeface="Arial"/>
                <a:cs typeface="Arial"/>
                <a:sym typeface="Arial"/>
              </a:rPr>
              <a:t>:</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blood alcohol (0.01%)</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500" dirty="0">
              <a:latin typeface="Arial"/>
              <a:ea typeface="Arial"/>
              <a:cs typeface="Arial"/>
              <a:sym typeface="Arial"/>
            </a:endParaRPr>
          </a:p>
          <a:p>
            <a:pPr marL="0" lvl="0" indent="0">
              <a:lnSpc>
                <a:spcPct val="115000"/>
              </a:lnSpc>
              <a:spcBef>
                <a:spcPts val="600"/>
              </a:spcBef>
              <a:buSzPts val="1100"/>
              <a:buNone/>
            </a:pPr>
            <a:r>
              <a:rPr lang="en-US" sz="1100" dirty="0">
                <a:latin typeface="Arial"/>
                <a:ea typeface="Arial"/>
                <a:cs typeface="Arial"/>
                <a:sym typeface="Arial"/>
              </a:rPr>
              <a:t>Since the patient’s speech was still unclear, Amy asked to talk to Gael’s friend. He explained that Gael started complaining of blurred vision months ago. He also recalled a time they were playing basketball and could not control his running.</a:t>
            </a:r>
          </a:p>
          <a:p>
            <a:pPr marL="0" lvl="0" indent="0">
              <a:lnSpc>
                <a:spcPct val="115000"/>
              </a:lnSpc>
              <a:spcBef>
                <a:spcPts val="600"/>
              </a:spcBef>
              <a:buSzPts val="1100"/>
              <a:buNone/>
            </a:pPr>
            <a:r>
              <a:rPr lang="en-US" sz="1100" dirty="0">
                <a:latin typeface="Arial"/>
                <a:ea typeface="Arial"/>
                <a:cs typeface="Arial"/>
                <a:sym typeface="Arial"/>
              </a:rPr>
              <a:t>In fact, he recalled Gael complaining about a progressive deterioration in his basketball game and a feeling that he could not control his hands or feet like he used to when they had played basketball together years ago in the military.</a:t>
            </a:r>
          </a:p>
          <a:p>
            <a:pPr marL="0" lvl="0" indent="0" algn="l" rtl="0">
              <a:lnSpc>
                <a:spcPct val="115000"/>
              </a:lnSpc>
              <a:spcBef>
                <a:spcPts val="0"/>
              </a:spcBef>
              <a:spcAft>
                <a:spcPts val="0"/>
              </a:spcAft>
              <a:buClr>
                <a:schemeClr val="dk1"/>
              </a:buClr>
              <a:buSzPts val="1100"/>
              <a:buFont typeface="Arial"/>
              <a:buNone/>
            </a:pPr>
            <a:r>
              <a:rPr lang="en-US" sz="1100" i="1" dirty="0">
                <a:solidFill>
                  <a:srgbClr val="FF0000"/>
                </a:solidFill>
                <a:latin typeface="Arial"/>
                <a:ea typeface="Arial"/>
                <a:cs typeface="Arial"/>
                <a:sym typeface="Arial"/>
              </a:rPr>
              <a:t>Question</a:t>
            </a:r>
            <a:endParaRPr sz="1100" i="1" dirty="0">
              <a:solidFill>
                <a:srgbClr val="FF0000"/>
              </a:solidFill>
              <a:latin typeface="Arial"/>
              <a:ea typeface="Arial"/>
              <a:cs typeface="Arial"/>
              <a:sym typeface="Arial"/>
            </a:endParaRPr>
          </a:p>
          <a:p>
            <a:pPr marL="457200" lvl="0" indent="-292100" algn="l" rtl="0">
              <a:lnSpc>
                <a:spcPct val="115000"/>
              </a:lnSpc>
              <a:spcBef>
                <a:spcPts val="0"/>
              </a:spcBef>
              <a:spcAft>
                <a:spcPts val="0"/>
              </a:spcAft>
              <a:buClr>
                <a:srgbClr val="FF0000"/>
              </a:buClr>
              <a:buSzPts val="1000"/>
              <a:buAutoNum type="arabicParenBoth"/>
            </a:pPr>
            <a:r>
              <a:rPr lang="en-US" sz="1100" i="1" dirty="0">
                <a:solidFill>
                  <a:srgbClr val="FF0000"/>
                </a:solidFill>
                <a:latin typeface="Arial"/>
                <a:ea typeface="Arial"/>
                <a:cs typeface="Arial"/>
                <a:sym typeface="Arial"/>
              </a:rPr>
              <a:t>Given Gael’s symptoms, blood alcohol level, and history described by his friend, what neurological disorders may be at play here?  Please explain your reasoning.</a:t>
            </a:r>
            <a:endParaRPr sz="1100" i="1" dirty="0">
              <a:solidFill>
                <a:srgbClr val="FF0000"/>
              </a:solidFill>
              <a:latin typeface="Arial"/>
              <a:ea typeface="Arial"/>
              <a:cs typeface="Arial"/>
              <a:sym typeface="Arial"/>
            </a:endParaRPr>
          </a:p>
        </p:txBody>
      </p:sp>
      <p:sp>
        <p:nvSpPr>
          <p:cNvPr id="121" name="Google Shape;121;p2"/>
          <p:cNvSpPr/>
          <p:nvPr/>
        </p:nvSpPr>
        <p:spPr>
          <a:xfrm>
            <a:off x="5014912" y="3429000"/>
            <a:ext cx="3800474" cy="55751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4 minutes</a:t>
            </a:r>
            <a:endParaRPr sz="1400" b="0" i="0" u="none" strike="noStrike" cap="none">
              <a:solidFill>
                <a:srgbClr val="000000"/>
              </a:solidFill>
              <a:latin typeface="Arial"/>
              <a:ea typeface="Arial"/>
              <a:cs typeface="Arial"/>
              <a:sym typeface="Aria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21"/>
                                        </p:tgtEl>
                                        <p:attrNameLst>
                                          <p:attrName>ppt_x</p:attrName>
                                        </p:attrNameLst>
                                      </p:cBhvr>
                                      <p:tavLst>
                                        <p:tav tm="0">
                                          <p:val>
                                            <p:strVal val="#ppt_x"/>
                                          </p:val>
                                        </p:tav>
                                        <p:tav tm="100000">
                                          <p:val>
                                            <p:strVal val="#ppt_x-1"/>
                                          </p:val>
                                        </p:tav>
                                      </p:tavLst>
                                    </p:anim>
                                    <p:set>
                                      <p:cBhvr>
                                        <p:cTn id="7" dur="1" fill="hold">
                                          <p:stCondLst>
                                            <p:cond delay="5000"/>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rgia"/>
              <a:buNone/>
            </a:pPr>
            <a:r>
              <a:rPr lang="en-US"/>
              <a:t>Mechanism of CRISPR-Cas9</a:t>
            </a:r>
            <a:endParaRPr/>
          </a:p>
        </p:txBody>
      </p:sp>
      <p:sp>
        <p:nvSpPr>
          <p:cNvPr id="320" name="Google Shape;320;p20"/>
          <p:cNvSpPr txBox="1"/>
          <p:nvPr/>
        </p:nvSpPr>
        <p:spPr>
          <a:xfrm>
            <a:off x="139500" y="2988123"/>
            <a:ext cx="2161200" cy="203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Bacterial Cas genes allowed it to store a “record” of invading bacteriophage and destroy them upon re-exposure!</a:t>
            </a:r>
            <a:endParaRPr sz="1800" b="0" i="0" u="none" strike="noStrike" cap="none">
              <a:solidFill>
                <a:schemeClr val="dk1"/>
              </a:solidFill>
              <a:latin typeface="Calibri"/>
              <a:ea typeface="Calibri"/>
              <a:cs typeface="Calibri"/>
              <a:sym typeface="Calibri"/>
            </a:endParaRPr>
          </a:p>
        </p:txBody>
      </p:sp>
      <p:sp>
        <p:nvSpPr>
          <p:cNvPr id="321" name="Google Shape;321;p20"/>
          <p:cNvSpPr txBox="1"/>
          <p:nvPr/>
        </p:nvSpPr>
        <p:spPr>
          <a:xfrm>
            <a:off x="46106" y="1227856"/>
            <a:ext cx="36991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15 min Video:</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0" u="sng" strike="noStrike" cap="none">
                <a:solidFill>
                  <a:schemeClr val="dk1"/>
                </a:solidFill>
                <a:latin typeface="Georgia"/>
                <a:ea typeface="Georgia"/>
                <a:cs typeface="Georgia"/>
                <a:sym typeface="Georgia"/>
                <a:hlinkClick r:id="rId3"/>
              </a:rPr>
              <a:t>https://youtu.be/SuAxDVBt7kQ</a:t>
            </a:r>
            <a:r>
              <a:rPr lang="en-US" sz="1800" b="0" i="0" u="none" strike="noStrike" cap="none">
                <a:solidFill>
                  <a:schemeClr val="dk1"/>
                </a:solidFill>
                <a:latin typeface="Georgia"/>
                <a:ea typeface="Georgia"/>
                <a:cs typeface="Georgia"/>
                <a:sym typeface="Georgia"/>
              </a:rPr>
              <a:t> </a:t>
            </a:r>
            <a:endParaRPr sz="1800" b="0" i="0" u="none" strike="noStrike" cap="none">
              <a:solidFill>
                <a:schemeClr val="dk1"/>
              </a:solidFill>
              <a:latin typeface="Calibri"/>
              <a:ea typeface="Calibri"/>
              <a:cs typeface="Calibri"/>
              <a:sym typeface="Calibri"/>
            </a:endParaRPr>
          </a:p>
        </p:txBody>
      </p:sp>
      <p:pic>
        <p:nvPicPr>
          <p:cNvPr id="322" name="Google Shape;322;p20" descr="Picture5.jpg"/>
          <p:cNvPicPr preferRelativeResize="0"/>
          <p:nvPr/>
        </p:nvPicPr>
        <p:blipFill rotWithShape="1">
          <a:blip r:embed="rId4">
            <a:alphaModFix/>
          </a:blip>
          <a:srcRect/>
          <a:stretch/>
        </p:blipFill>
        <p:spPr>
          <a:xfrm>
            <a:off x="2895600" y="2164080"/>
            <a:ext cx="5791200" cy="469392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rgia"/>
              <a:buNone/>
            </a:pPr>
            <a:r>
              <a:rPr lang="en-US"/>
              <a:t>Mechanism of CRISPR-Cas9</a:t>
            </a:r>
            <a:endParaRPr/>
          </a:p>
        </p:txBody>
      </p:sp>
      <p:sp>
        <p:nvSpPr>
          <p:cNvPr id="329" name="Google Shape;329;p21"/>
          <p:cNvSpPr txBox="1"/>
          <p:nvPr/>
        </p:nvSpPr>
        <p:spPr>
          <a:xfrm>
            <a:off x="120964" y="6437112"/>
            <a:ext cx="36120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Nature Biotech. 2014. 32: 347-55.</a:t>
            </a:r>
            <a:endParaRPr sz="1800" b="0" i="0" u="none" strike="noStrike" cap="none">
              <a:solidFill>
                <a:schemeClr val="dk1"/>
              </a:solidFill>
              <a:latin typeface="Calibri"/>
              <a:ea typeface="Calibri"/>
              <a:cs typeface="Calibri"/>
              <a:sym typeface="Calibri"/>
            </a:endParaRPr>
          </a:p>
        </p:txBody>
      </p:sp>
      <p:sp>
        <p:nvSpPr>
          <p:cNvPr id="330" name="Google Shape;330;p21"/>
          <p:cNvSpPr txBox="1"/>
          <p:nvPr/>
        </p:nvSpPr>
        <p:spPr>
          <a:xfrm>
            <a:off x="5943600" y="1295400"/>
            <a:ext cx="29397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1" u="none" strike="noStrike" cap="none">
                <a:solidFill>
                  <a:schemeClr val="dk1"/>
                </a:solidFill>
                <a:latin typeface="Georgia"/>
                <a:ea typeface="Georgia"/>
                <a:cs typeface="Georgia"/>
                <a:sym typeface="Georgia"/>
              </a:rPr>
              <a:t>Experimental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1" u="none" strike="noStrike" cap="none">
                <a:solidFill>
                  <a:schemeClr val="dk1"/>
                </a:solidFill>
                <a:latin typeface="Georgia"/>
                <a:ea typeface="Georgia"/>
                <a:cs typeface="Georgia"/>
                <a:sym typeface="Georgia"/>
              </a:rPr>
              <a:t>system</a:t>
            </a:r>
            <a:endParaRPr sz="1800" b="0" i="0" u="none" strike="noStrike" cap="none">
              <a:solidFill>
                <a:schemeClr val="dk1"/>
              </a:solidFill>
              <a:latin typeface="Calibri"/>
              <a:ea typeface="Calibri"/>
              <a:cs typeface="Calibri"/>
              <a:sym typeface="Calibri"/>
            </a:endParaRPr>
          </a:p>
        </p:txBody>
      </p:sp>
      <p:sp>
        <p:nvSpPr>
          <p:cNvPr id="331" name="Google Shape;331;p21"/>
          <p:cNvSpPr/>
          <p:nvPr/>
        </p:nvSpPr>
        <p:spPr>
          <a:xfrm>
            <a:off x="404036" y="1451132"/>
            <a:ext cx="4572000" cy="5355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1. Cas9 binds gRNA</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2. Complex binds to target DNA upstream of PAM site (NGG)</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3. Cas9 undergoes a conformational change</a:t>
            </a: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Positions nuclease domains to cleave both strands of the target DNA, creating a double stranded break</a:t>
            </a: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 ~3-4 nt upstream of PAM site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4. The resulting DSB is then repaired by: 	The less efficient but high-fidelity 	Homology Directed Repair (HDR) 	pathway</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	efficient but error-prone Non-	Homologous End Joining (NHEJ) 	pathway</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a:p>
            <a:pPr marL="457200" marR="0" lvl="1"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pic>
        <p:nvPicPr>
          <p:cNvPr id="332" name="Google Shape;332;p21" descr="Picture6.jpg"/>
          <p:cNvPicPr preferRelativeResize="0"/>
          <p:nvPr/>
        </p:nvPicPr>
        <p:blipFill rotWithShape="1">
          <a:blip r:embed="rId3">
            <a:alphaModFix/>
          </a:blip>
          <a:srcRect/>
          <a:stretch/>
        </p:blipFill>
        <p:spPr>
          <a:xfrm>
            <a:off x="5943600" y="1981200"/>
            <a:ext cx="3200400" cy="4645152"/>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0" y="300489"/>
            <a:ext cx="54337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eorgia"/>
              <a:buNone/>
            </a:pPr>
            <a:r>
              <a:rPr lang="en-US" sz="2800"/>
              <a:t> Gene knockout workflow with </a:t>
            </a:r>
            <a:br>
              <a:rPr lang="en-US" sz="2800"/>
            </a:br>
            <a:r>
              <a:rPr lang="en-US" sz="2800"/>
              <a:t>CRISPR-Cas9 in eukaryotic cells</a:t>
            </a:r>
            <a:endParaRPr/>
          </a:p>
        </p:txBody>
      </p:sp>
      <p:sp>
        <p:nvSpPr>
          <p:cNvPr id="339" name="Google Shape;339;p22"/>
          <p:cNvSpPr/>
          <p:nvPr/>
        </p:nvSpPr>
        <p:spPr>
          <a:xfrm>
            <a:off x="0" y="6581005"/>
            <a:ext cx="532895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Georgia"/>
              <a:buNone/>
            </a:pPr>
            <a:r>
              <a:rPr lang="en-US" sz="1200" b="0" i="0" u="none" strike="noStrike" cap="none">
                <a:solidFill>
                  <a:srgbClr val="000000"/>
                </a:solidFill>
                <a:latin typeface="Georgia"/>
                <a:ea typeface="Georgia"/>
                <a:cs typeface="Georgia"/>
                <a:sym typeface="Georgia"/>
              </a:rPr>
              <a:t>http://dharmacon.gelifesciences.com/gene-editing/crispr-cas9/#workflow</a:t>
            </a:r>
            <a:endParaRPr sz="1800" b="0" i="0" u="none" strike="noStrike" cap="none">
              <a:solidFill>
                <a:schemeClr val="dk1"/>
              </a:solidFill>
              <a:latin typeface="Calibri"/>
              <a:ea typeface="Calibri"/>
              <a:cs typeface="Calibri"/>
              <a:sym typeface="Calibri"/>
            </a:endParaRPr>
          </a:p>
        </p:txBody>
      </p:sp>
      <p:sp>
        <p:nvSpPr>
          <p:cNvPr id="340" name="Google Shape;340;p22"/>
          <p:cNvSpPr txBox="1"/>
          <p:nvPr/>
        </p:nvSpPr>
        <p:spPr>
          <a:xfrm>
            <a:off x="355974" y="2245583"/>
            <a:ext cx="434696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Georgia"/>
              <a:buNone/>
            </a:pPr>
            <a:r>
              <a:rPr lang="en-US" sz="1800" b="0" i="0" u="none" strike="noStrike" cap="none">
                <a:solidFill>
                  <a:srgbClr val="000000"/>
                </a:solidFill>
                <a:latin typeface="Georgia"/>
                <a:ea typeface="Georgia"/>
                <a:cs typeface="Georgia"/>
                <a:sym typeface="Georgia"/>
              </a:rPr>
              <a:t>Remember:  Cas9 has to be “added” to a eukaryotic system</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Georgia"/>
              <a:buNone/>
            </a:pPr>
            <a:endParaRPr sz="18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r>
              <a:rPr lang="en-US" sz="1800" b="0" i="0" u="none" strike="noStrike" cap="none">
                <a:solidFill>
                  <a:srgbClr val="000000"/>
                </a:solidFill>
                <a:latin typeface="Georgia"/>
                <a:ea typeface="Georgia"/>
                <a:cs typeface="Georgia"/>
                <a:sym typeface="Georgia"/>
              </a:rPr>
              <a:t>We will see how this system is used for a genome wide knock out screen to identify genes that may influence ALS</a:t>
            </a:r>
            <a:endParaRPr sz="1800" b="0" i="0" u="none" strike="noStrike" cap="none">
              <a:solidFill>
                <a:schemeClr val="dk1"/>
              </a:solidFill>
              <a:latin typeface="Calibri"/>
              <a:ea typeface="Calibri"/>
              <a:cs typeface="Calibri"/>
              <a:sym typeface="Calibri"/>
            </a:endParaRPr>
          </a:p>
        </p:txBody>
      </p:sp>
      <p:sp>
        <p:nvSpPr>
          <p:cNvPr id="341" name="Google Shape;341;p22"/>
          <p:cNvSpPr txBox="1"/>
          <p:nvPr/>
        </p:nvSpPr>
        <p:spPr>
          <a:xfrm>
            <a:off x="5817150" y="983750"/>
            <a:ext cx="2947200" cy="175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Georgia"/>
              <a:buNone/>
            </a:pPr>
            <a:r>
              <a:rPr lang="en-US" sz="2400" b="0" i="0" u="none" strike="noStrike" cap="none">
                <a:solidFill>
                  <a:srgbClr val="000000"/>
                </a:solidFill>
                <a:latin typeface="Georgia"/>
                <a:ea typeface="Georgia"/>
                <a:cs typeface="Georgia"/>
                <a:sym typeface="Georgia"/>
              </a:rPr>
              <a:t>Day 1: Transfect cells with Cas9 mRNA and crRNA tracrRNA</a:t>
            </a: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r>
              <a:rPr lang="en-US" sz="2400" b="0" i="0" u="none" strike="noStrike" cap="none">
                <a:solidFill>
                  <a:srgbClr val="000000"/>
                </a:solidFill>
                <a:latin typeface="Georgia"/>
                <a:ea typeface="Georgia"/>
                <a:cs typeface="Georgia"/>
                <a:sym typeface="Georgia"/>
              </a:rPr>
              <a:t>Day 2-3: Analyze gene editing</a:t>
            </a: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r>
              <a:rPr lang="en-US" sz="2400" b="0" i="0" u="none" strike="noStrike" cap="none">
                <a:solidFill>
                  <a:srgbClr val="000000"/>
                </a:solidFill>
                <a:latin typeface="Georgia"/>
                <a:ea typeface="Georgia"/>
                <a:cs typeface="Georgia"/>
                <a:sym typeface="Georgia"/>
              </a:rPr>
              <a:t>Weeks 3-6: Clonal cell line isolation and expansion. Analyze phenotypes</a:t>
            </a:r>
            <a:endParaRPr sz="2400" b="0" i="0" u="none" strike="noStrike" cap="none">
              <a:solidFill>
                <a:srgbClr val="000000"/>
              </a:solidFill>
              <a:latin typeface="Georgia"/>
              <a:ea typeface="Georgia"/>
              <a:cs typeface="Georgia"/>
              <a:sym typeface="Georgia"/>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rgia"/>
              <a:buNone/>
            </a:pPr>
            <a:endParaRPr/>
          </a:p>
        </p:txBody>
      </p:sp>
      <p:sp>
        <p:nvSpPr>
          <p:cNvPr id="348" name="Google Shape;348;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3200"/>
              <a:buNone/>
            </a:pPr>
            <a:endParaRPr/>
          </a:p>
        </p:txBody>
      </p:sp>
      <p:pic>
        <p:nvPicPr>
          <p:cNvPr id="349" name="Google Shape;349;p23"/>
          <p:cNvPicPr preferRelativeResize="0"/>
          <p:nvPr/>
        </p:nvPicPr>
        <p:blipFill rotWithShape="1">
          <a:blip r:embed="rId3">
            <a:alphaModFix/>
          </a:blip>
          <a:srcRect/>
          <a:stretch/>
        </p:blipFill>
        <p:spPr>
          <a:xfrm>
            <a:off x="63500" y="63500"/>
            <a:ext cx="9017000" cy="67310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title"/>
          </p:nvPr>
        </p:nvSpPr>
        <p:spPr>
          <a:xfrm>
            <a:off x="457200" y="-25876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rgia"/>
              <a:buNone/>
            </a:pPr>
            <a:r>
              <a:rPr lang="en-US"/>
              <a:t>Side-by-side comparison</a:t>
            </a:r>
            <a:endParaRPr/>
          </a:p>
        </p:txBody>
      </p:sp>
      <p:sp>
        <p:nvSpPr>
          <p:cNvPr id="356" name="Google Shape;356;p24"/>
          <p:cNvSpPr txBox="1"/>
          <p:nvPr/>
        </p:nvSpPr>
        <p:spPr>
          <a:xfrm>
            <a:off x="299803" y="5861154"/>
            <a:ext cx="4017364" cy="646331"/>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en-US" sz="1800" b="0" i="0" u="none" strike="noStrike" cap="none" dirty="0">
                <a:solidFill>
                  <a:schemeClr val="dk1"/>
                </a:solidFill>
                <a:latin typeface="+mj-lt"/>
                <a:ea typeface="Georgia"/>
                <a:cs typeface="Georgia"/>
                <a:sym typeface="Georgia"/>
              </a:rPr>
              <a:t>Cleave any dsDNA </a:t>
            </a:r>
            <a:r>
              <a:rPr lang="en-US" sz="1800" b="0" i="0" u="none" strike="noStrike" cap="none" dirty="0" smtClean="0">
                <a:solidFill>
                  <a:schemeClr val="dk1"/>
                </a:solidFill>
                <a:latin typeface="+mj-lt"/>
                <a:ea typeface="Georgia"/>
                <a:cs typeface="Georgia"/>
                <a:sym typeface="Georgia"/>
              </a:rPr>
              <a:t>sequence </a:t>
            </a:r>
          </a:p>
          <a:p>
            <a:pPr>
              <a:buClr>
                <a:schemeClr val="dk1"/>
              </a:buClr>
              <a:buSzPts val="1800"/>
            </a:pPr>
            <a:r>
              <a:rPr lang="en-US" sz="1800" b="0" i="0" u="none" strike="noStrike" cap="none" dirty="0" smtClean="0">
                <a:solidFill>
                  <a:schemeClr val="dk1"/>
                </a:solidFill>
                <a:latin typeface="+mj-lt"/>
                <a:ea typeface="Georgia"/>
                <a:cs typeface="Georgia"/>
                <a:sym typeface="Georgia"/>
              </a:rPr>
              <a:t>KO</a:t>
            </a:r>
            <a:r>
              <a:rPr lang="en-US" sz="1800" b="0" i="0" u="none" strike="noStrike" cap="none" dirty="0">
                <a:solidFill>
                  <a:schemeClr val="dk1"/>
                </a:solidFill>
                <a:latin typeface="+mj-lt"/>
                <a:ea typeface="Georgia"/>
                <a:cs typeface="Georgia"/>
                <a:sym typeface="Georgia"/>
              </a:rPr>
              <a:t>, Replace and edit</a:t>
            </a:r>
            <a:endParaRPr sz="1800" b="0" i="0" u="none" strike="noStrike" cap="none" dirty="0">
              <a:solidFill>
                <a:schemeClr val="dk1"/>
              </a:solidFill>
              <a:latin typeface="+mj-lt"/>
              <a:ea typeface="Calibri"/>
              <a:cs typeface="Calibri"/>
              <a:sym typeface="Calibri"/>
            </a:endParaRPr>
          </a:p>
        </p:txBody>
      </p:sp>
      <p:sp>
        <p:nvSpPr>
          <p:cNvPr id="357" name="Google Shape;357;p24"/>
          <p:cNvSpPr txBox="1"/>
          <p:nvPr/>
        </p:nvSpPr>
        <p:spPr>
          <a:xfrm>
            <a:off x="4826835" y="5891134"/>
            <a:ext cx="4317165" cy="954067"/>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en-US" sz="1400" b="0" i="0" u="none" strike="noStrike" cap="none" dirty="0">
                <a:solidFill>
                  <a:schemeClr val="dk1"/>
                </a:solidFill>
                <a:latin typeface="Georgia"/>
                <a:ea typeface="Georgia"/>
                <a:cs typeface="Georgia"/>
                <a:sym typeface="Georgia"/>
              </a:rPr>
              <a:t>Any mRNA can be targeted &amp; prevent expression to </a:t>
            </a:r>
            <a:r>
              <a:rPr lang="en-US" sz="1400" b="0" i="0" u="none" strike="noStrike" cap="none" dirty="0" smtClean="0">
                <a:solidFill>
                  <a:schemeClr val="dk1"/>
                </a:solidFill>
                <a:latin typeface="Georgia"/>
                <a:ea typeface="Georgia"/>
                <a:cs typeface="Georgia"/>
                <a:sym typeface="Georgia"/>
              </a:rPr>
              <a:t>protein</a:t>
            </a:r>
            <a:r>
              <a:rPr lang="en-US" dirty="0">
                <a:solidFill>
                  <a:schemeClr val="dk1"/>
                </a:solidFill>
                <a:latin typeface="Georgia"/>
                <a:ea typeface="Georgia"/>
                <a:cs typeface="Georgia"/>
                <a:sym typeface="Georgia"/>
              </a:rPr>
              <a:t> </a:t>
            </a:r>
            <a:endParaRPr lang="en-US" dirty="0">
              <a:solidFill>
                <a:schemeClr val="dk1"/>
              </a:solidFill>
              <a:ea typeface="Calibri"/>
              <a:cs typeface="Calibri"/>
              <a:sym typeface="Calibri"/>
            </a:endParaRPr>
          </a:p>
          <a:p>
            <a:pPr lvl="0">
              <a:buClr>
                <a:schemeClr val="dk1"/>
              </a:buClr>
              <a:buSzPts val="1800"/>
            </a:pPr>
            <a:r>
              <a:rPr lang="en-US" dirty="0">
                <a:solidFill>
                  <a:schemeClr val="dk1"/>
                </a:solidFill>
                <a:latin typeface="Georgia"/>
                <a:ea typeface="Georgia"/>
                <a:cs typeface="Georgia"/>
                <a:sym typeface="Georgia"/>
              </a:rPr>
              <a:t> </a:t>
            </a:r>
            <a:r>
              <a:rPr lang="en-US" sz="1400" b="0" i="0" u="none" strike="noStrike" cap="none" dirty="0" smtClean="0">
                <a:solidFill>
                  <a:schemeClr val="dk1"/>
                </a:solidFill>
                <a:latin typeface="Georgia"/>
                <a:ea typeface="Georgia"/>
                <a:cs typeface="Georgia"/>
                <a:sym typeface="Georgia"/>
              </a:rPr>
              <a:t>mRNA </a:t>
            </a:r>
            <a:r>
              <a:rPr lang="en-US" sz="1400" b="0" i="0" u="none" strike="noStrike" cap="none" dirty="0">
                <a:solidFill>
                  <a:schemeClr val="dk1"/>
                </a:solidFill>
                <a:latin typeface="Georgia"/>
                <a:ea typeface="Georgia"/>
                <a:cs typeface="Georgia"/>
                <a:sym typeface="Georgia"/>
              </a:rPr>
              <a:t>is degraded or ribosome blocked from translation</a:t>
            </a:r>
            <a:endParaRPr sz="1800" b="0" i="0" u="none" strike="noStrike" cap="none" dirty="0">
              <a:solidFill>
                <a:schemeClr val="dk1"/>
              </a:solidFill>
              <a:latin typeface="Calibri"/>
              <a:ea typeface="Calibri"/>
              <a:cs typeface="Calibri"/>
              <a:sym typeface="Calibri"/>
            </a:endParaRPr>
          </a:p>
        </p:txBody>
      </p:sp>
      <p:sp>
        <p:nvSpPr>
          <p:cNvPr id="358" name="Google Shape;358;p24"/>
          <p:cNvSpPr txBox="1"/>
          <p:nvPr/>
        </p:nvSpPr>
        <p:spPr>
          <a:xfrm>
            <a:off x="4168025" y="1189050"/>
            <a:ext cx="1116000" cy="34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Source</a:t>
            </a:r>
            <a:endParaRPr sz="1400" b="0" i="0" u="none" strike="noStrike" cap="none">
              <a:solidFill>
                <a:srgbClr val="000000"/>
              </a:solidFill>
              <a:latin typeface="Calibri"/>
              <a:ea typeface="Calibri"/>
              <a:cs typeface="Calibri"/>
              <a:sym typeface="Calibri"/>
            </a:endParaRPr>
          </a:p>
        </p:txBody>
      </p:sp>
      <p:sp>
        <p:nvSpPr>
          <p:cNvPr id="359" name="Google Shape;359;p24"/>
          <p:cNvSpPr txBox="1"/>
          <p:nvPr/>
        </p:nvSpPr>
        <p:spPr>
          <a:xfrm>
            <a:off x="3995825" y="3053500"/>
            <a:ext cx="1460400" cy="71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RNA Biogenesis</a:t>
            </a:r>
            <a:endParaRPr sz="1400" b="0" i="0" u="none" strike="noStrike" cap="none">
              <a:solidFill>
                <a:srgbClr val="000000"/>
              </a:solidFill>
              <a:latin typeface="Calibri"/>
              <a:ea typeface="Calibri"/>
              <a:cs typeface="Calibri"/>
              <a:sym typeface="Calibri"/>
            </a:endParaRPr>
          </a:p>
        </p:txBody>
      </p:sp>
      <p:sp>
        <p:nvSpPr>
          <p:cNvPr id="360" name="Google Shape;360;p24"/>
          <p:cNvSpPr txBox="1"/>
          <p:nvPr/>
        </p:nvSpPr>
        <p:spPr>
          <a:xfrm>
            <a:off x="4168025" y="3804945"/>
            <a:ext cx="1116000" cy="64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RNA guided interference</a:t>
            </a:r>
            <a:endParaRPr sz="1400" b="0" i="0" u="none" strike="noStrike" cap="none">
              <a:solidFill>
                <a:srgbClr val="000000"/>
              </a:solidFill>
              <a:latin typeface="Calibri"/>
              <a:ea typeface="Calibri"/>
              <a:cs typeface="Calibri"/>
              <a:sym typeface="Calibri"/>
            </a:endParaRPr>
          </a:p>
        </p:txBody>
      </p:sp>
      <p:sp>
        <p:nvSpPr>
          <p:cNvPr id="361" name="Google Shape;361;p24"/>
          <p:cNvSpPr txBox="1"/>
          <p:nvPr/>
        </p:nvSpPr>
        <p:spPr>
          <a:xfrm>
            <a:off x="82178" y="651779"/>
            <a:ext cx="4017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CRISPR-Cas 9</a:t>
            </a:r>
            <a:endParaRPr sz="1800" b="0" i="0" u="none" strike="noStrike" cap="none">
              <a:solidFill>
                <a:schemeClr val="dk1"/>
              </a:solidFill>
              <a:latin typeface="Calibri"/>
              <a:ea typeface="Calibri"/>
              <a:cs typeface="Calibri"/>
              <a:sym typeface="Calibri"/>
            </a:endParaRPr>
          </a:p>
        </p:txBody>
      </p:sp>
      <p:sp>
        <p:nvSpPr>
          <p:cNvPr id="362" name="Google Shape;362;p24"/>
          <p:cNvSpPr txBox="1"/>
          <p:nvPr/>
        </p:nvSpPr>
        <p:spPr>
          <a:xfrm>
            <a:off x="4595766" y="695254"/>
            <a:ext cx="4017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RNAi</a:t>
            </a:r>
            <a:endParaRPr sz="1800" b="0" i="0" u="none" strike="noStrike" cap="none">
              <a:solidFill>
                <a:schemeClr val="dk1"/>
              </a:solidFill>
              <a:latin typeface="Calibri"/>
              <a:ea typeface="Calibri"/>
              <a:cs typeface="Calibri"/>
              <a:sym typeface="Calibri"/>
            </a:endParaRPr>
          </a:p>
        </p:txBody>
      </p:sp>
      <p:pic>
        <p:nvPicPr>
          <p:cNvPr id="363" name="Google Shape;363;p24" descr="Picture7.jpg"/>
          <p:cNvPicPr preferRelativeResize="0"/>
          <p:nvPr/>
        </p:nvPicPr>
        <p:blipFill rotWithShape="1">
          <a:blip r:embed="rId3">
            <a:alphaModFix/>
          </a:blip>
          <a:srcRect/>
          <a:stretch/>
        </p:blipFill>
        <p:spPr>
          <a:xfrm>
            <a:off x="140208" y="1447800"/>
            <a:ext cx="3822192" cy="3761232"/>
          </a:xfrm>
          <a:prstGeom prst="rect">
            <a:avLst/>
          </a:prstGeom>
          <a:noFill/>
          <a:ln>
            <a:noFill/>
          </a:ln>
        </p:spPr>
      </p:pic>
      <p:pic>
        <p:nvPicPr>
          <p:cNvPr id="364" name="Google Shape;364;p24" descr="Picture8.jpg"/>
          <p:cNvPicPr preferRelativeResize="0"/>
          <p:nvPr/>
        </p:nvPicPr>
        <p:blipFill rotWithShape="1">
          <a:blip r:embed="rId4">
            <a:alphaModFix/>
          </a:blip>
          <a:srcRect/>
          <a:stretch/>
        </p:blipFill>
        <p:spPr>
          <a:xfrm>
            <a:off x="5562600" y="1143000"/>
            <a:ext cx="2371344" cy="4523232"/>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cxnSp>
        <p:nvCxnSpPr>
          <p:cNvPr id="4" name="Straight Arrow Connector 3"/>
          <p:cNvCxnSpPr/>
          <p:nvPr/>
        </p:nvCxnSpPr>
        <p:spPr>
          <a:xfrm>
            <a:off x="3422468" y="6058118"/>
            <a:ext cx="3265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62600" y="6262697"/>
            <a:ext cx="3265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42"/>
          <p:cNvSpPr txBox="1"/>
          <p:nvPr/>
        </p:nvSpPr>
        <p:spPr>
          <a:xfrm>
            <a:off x="5852033" y="3116852"/>
            <a:ext cx="3883200" cy="175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High-Throughput Discovery!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CRISPR/</a:t>
            </a:r>
            <a:r>
              <a:rPr lang="en-US" sz="1800" b="0" i="0" u="none" strike="noStrike" cap="none" dirty="0" err="1">
                <a:solidFill>
                  <a:srgbClr val="000000"/>
                </a:solidFill>
                <a:latin typeface="Calibri"/>
                <a:ea typeface="Calibri"/>
                <a:cs typeface="Calibri"/>
                <a:sym typeface="Calibri"/>
              </a:rPr>
              <a:t>Cas</a:t>
            </a:r>
            <a:r>
              <a:rPr lang="en-US" sz="1800" b="0" i="0" u="none" strike="noStrike" cap="none" dirty="0">
                <a:solidFill>
                  <a:srgbClr val="000000"/>
                </a:solidFill>
                <a:latin typeface="Calibri"/>
                <a:ea typeface="Calibri"/>
                <a:cs typeface="Calibri"/>
                <a:sym typeface="Calibri"/>
              </a:rPr>
              <a:t> Genome Engineering,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Next Generation Sequencing,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and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Neurological Disease</a:t>
            </a:r>
            <a:endParaRPr sz="1400" b="0" i="0" u="none" strike="noStrike" cap="none" dirty="0">
              <a:solidFill>
                <a:srgbClr val="000000"/>
              </a:solidFill>
              <a:latin typeface="Arial"/>
              <a:ea typeface="Arial"/>
              <a:cs typeface="Arial"/>
              <a:sym typeface="Arial"/>
            </a:endParaRPr>
          </a:p>
        </p:txBody>
      </p:sp>
      <p:pic>
        <p:nvPicPr>
          <p:cNvPr id="372" name="Google Shape;372;p42"/>
          <p:cNvPicPr preferRelativeResize="0"/>
          <p:nvPr/>
        </p:nvPicPr>
        <p:blipFill rotWithShape="1">
          <a:blip r:embed="rId3">
            <a:alphaModFix/>
          </a:blip>
          <a:srcRect/>
          <a:stretch/>
        </p:blipFill>
        <p:spPr>
          <a:xfrm>
            <a:off x="0" y="1789525"/>
            <a:ext cx="5714874" cy="3809916"/>
          </a:xfrm>
          <a:prstGeom prst="rect">
            <a:avLst/>
          </a:prstGeom>
          <a:noFill/>
          <a:ln>
            <a:noFill/>
          </a:ln>
        </p:spPr>
      </p:pic>
      <p:sp>
        <p:nvSpPr>
          <p:cNvPr id="3" name="Rectangle 2"/>
          <p:cNvSpPr/>
          <p:nvPr/>
        </p:nvSpPr>
        <p:spPr>
          <a:xfrm>
            <a:off x="571436" y="397604"/>
            <a:ext cx="8033067" cy="535531"/>
          </a:xfrm>
          <a:prstGeom prst="rect">
            <a:avLst/>
          </a:prstGeom>
        </p:spPr>
        <p:txBody>
          <a:bodyPr wrap="square">
            <a:spAutoFit/>
          </a:bodyPr>
          <a:lstStyle/>
          <a:p>
            <a:pPr lvl="0">
              <a:lnSpc>
                <a:spcPct val="90000"/>
              </a:lnSpc>
              <a:buSzPts val="3200"/>
            </a:pPr>
            <a:r>
              <a:rPr lang="en-US" sz="3200" b="1" dirty="0" err="1">
                <a:latin typeface="Calibri"/>
                <a:ea typeface="Calibri"/>
                <a:cs typeface="Calibri"/>
                <a:sym typeface="Calibri"/>
              </a:rPr>
              <a:t>Seq’ing</a:t>
            </a:r>
            <a:r>
              <a:rPr lang="en-US" sz="3200" b="1" dirty="0">
                <a:latin typeface="Calibri"/>
                <a:ea typeface="Calibri"/>
                <a:cs typeface="Calibri"/>
                <a:sym typeface="Calibri"/>
              </a:rPr>
              <a:t> The Cure: Standard Edition (Day 2)</a:t>
            </a:r>
            <a:endParaRPr lang="en-US" dirty="0"/>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title"/>
          </p:nvPr>
        </p:nvSpPr>
        <p:spPr>
          <a:xfrm>
            <a:off x="628650" y="236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Learning Objectives</a:t>
            </a:r>
            <a:endParaRPr/>
          </a:p>
        </p:txBody>
      </p:sp>
      <p:sp>
        <p:nvSpPr>
          <p:cNvPr id="379" name="Google Shape;379;p43"/>
          <p:cNvSpPr txBox="1">
            <a:spLocks noGrp="1"/>
          </p:cNvSpPr>
          <p:nvPr>
            <p:ph type="body" idx="1"/>
          </p:nvPr>
        </p:nvSpPr>
        <p:spPr>
          <a:xfrm>
            <a:off x="195495" y="1739153"/>
            <a:ext cx="8594175" cy="498131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665"/>
              <a:buNone/>
            </a:pPr>
            <a:r>
              <a:rPr lang="en-US" sz="1800" b="1" i="1"/>
              <a:t>RNA-seq Analysis outcomes</a:t>
            </a:r>
            <a:endParaRPr sz="1800"/>
          </a:p>
          <a:p>
            <a:pPr marL="171450" lvl="0" indent="-171450" algn="l" rtl="0">
              <a:lnSpc>
                <a:spcPct val="80000"/>
              </a:lnSpc>
              <a:spcBef>
                <a:spcPts val="750"/>
              </a:spcBef>
              <a:spcAft>
                <a:spcPts val="0"/>
              </a:spcAft>
              <a:buSzPts val="1665"/>
              <a:buChar char="•"/>
            </a:pPr>
            <a:r>
              <a:rPr lang="en-US" sz="1800"/>
              <a:t>Utilize Microsoft Excel to analyze RNA-seq data</a:t>
            </a:r>
            <a:endParaRPr/>
          </a:p>
          <a:p>
            <a:pPr marL="171450" lvl="0" indent="-171450" algn="l" rtl="0">
              <a:lnSpc>
                <a:spcPct val="80000"/>
              </a:lnSpc>
              <a:spcBef>
                <a:spcPts val="750"/>
              </a:spcBef>
              <a:spcAft>
                <a:spcPts val="0"/>
              </a:spcAft>
              <a:buSzPts val="1665"/>
              <a:buChar char="•"/>
            </a:pPr>
            <a:r>
              <a:rPr lang="en-US" sz="1800"/>
              <a:t>Draw conclusions based on published data</a:t>
            </a:r>
            <a:endParaRPr/>
          </a:p>
          <a:p>
            <a:pPr marL="171450" lvl="0" indent="-171450" algn="l" rtl="0">
              <a:lnSpc>
                <a:spcPct val="80000"/>
              </a:lnSpc>
              <a:spcBef>
                <a:spcPts val="750"/>
              </a:spcBef>
              <a:spcAft>
                <a:spcPts val="0"/>
              </a:spcAft>
              <a:buSzPts val="1665"/>
              <a:buChar char="•"/>
            </a:pPr>
            <a:r>
              <a:rPr lang="en-US" sz="1800"/>
              <a:t>Compare fold change and log2fold change</a:t>
            </a:r>
            <a:endParaRPr/>
          </a:p>
          <a:p>
            <a:pPr marL="171450" lvl="0" indent="-171450" algn="l" rtl="0">
              <a:lnSpc>
                <a:spcPct val="80000"/>
              </a:lnSpc>
              <a:spcBef>
                <a:spcPts val="750"/>
              </a:spcBef>
              <a:spcAft>
                <a:spcPts val="0"/>
              </a:spcAft>
              <a:buSzPts val="1665"/>
              <a:buChar char="•"/>
            </a:pPr>
            <a:r>
              <a:rPr lang="en-US" sz="1800"/>
              <a:t>Describe how p values are used to determine statistical significance</a:t>
            </a:r>
            <a:endParaRPr/>
          </a:p>
          <a:p>
            <a:pPr marL="171450" lvl="0" indent="-171450" algn="l" rtl="0">
              <a:lnSpc>
                <a:spcPct val="80000"/>
              </a:lnSpc>
              <a:spcBef>
                <a:spcPts val="750"/>
              </a:spcBef>
              <a:spcAft>
                <a:spcPts val="0"/>
              </a:spcAft>
              <a:buSzPts val="1665"/>
              <a:buChar char="•"/>
            </a:pPr>
            <a:r>
              <a:rPr lang="en-US" sz="1800"/>
              <a:t>Explain false positive and negative results and how p values can be adjusted based on false discovery rates</a:t>
            </a:r>
            <a:endParaRPr sz="1800"/>
          </a:p>
          <a:p>
            <a:pPr marL="171450" lvl="0" indent="-158750" algn="l" rtl="0">
              <a:lnSpc>
                <a:spcPct val="115000"/>
              </a:lnSpc>
              <a:spcBef>
                <a:spcPts val="0"/>
              </a:spcBef>
              <a:spcAft>
                <a:spcPts val="0"/>
              </a:spcAft>
              <a:buSzPts val="1600"/>
              <a:buFont typeface="Calibri"/>
              <a:buChar char="•"/>
            </a:pPr>
            <a:r>
              <a:rPr lang="en-US" sz="1800"/>
              <a:t>Evaluate biochemical pathways enriched in differentially expressed genes using bioinformatic tools</a:t>
            </a:r>
            <a:endParaRPr/>
          </a:p>
          <a:p>
            <a:pPr marL="0" lvl="0" indent="0" algn="l" rtl="0">
              <a:lnSpc>
                <a:spcPct val="90000"/>
              </a:lnSpc>
              <a:spcBef>
                <a:spcPts val="750"/>
              </a:spcBef>
              <a:spcAft>
                <a:spcPts val="0"/>
              </a:spcAft>
              <a:buClr>
                <a:schemeClr val="dk1"/>
              </a:buClr>
              <a:buSzPts val="1800"/>
              <a:buNone/>
            </a:pPr>
            <a:endParaRPr sz="1800"/>
          </a:p>
        </p:txBody>
      </p:sp>
      <p:sp>
        <p:nvSpPr>
          <p:cNvPr id="380" name="Google Shape;380;p43"/>
          <p:cNvSpPr/>
          <p:nvPr/>
        </p:nvSpPr>
        <p:spPr>
          <a:xfrm>
            <a:off x="2006917" y="872692"/>
            <a:ext cx="23875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1" dirty="0">
                <a:solidFill>
                  <a:schemeClr val="dk1"/>
                </a:solidFill>
                <a:latin typeface="Calibri"/>
                <a:ea typeface="Calibri"/>
                <a:cs typeface="Calibri"/>
                <a:sym typeface="Calibri"/>
              </a:rPr>
              <a:t>Y</a:t>
            </a:r>
            <a:r>
              <a:rPr lang="en-US" sz="1800" b="0" i="1" u="none" strike="noStrike" cap="none" dirty="0">
                <a:solidFill>
                  <a:schemeClr val="dk1"/>
                </a:solidFill>
                <a:latin typeface="Calibri"/>
                <a:ea typeface="Calibri"/>
                <a:cs typeface="Calibri"/>
                <a:sym typeface="Calibri"/>
              </a:rPr>
              <a:t>ou should be able to… </a:t>
            </a:r>
            <a:endParaRPr sz="1800" b="0" i="0" u="none" strike="noStrike" cap="none" dirty="0">
              <a:solidFill>
                <a:schemeClr val="dk1"/>
              </a:solidFill>
              <a:latin typeface="Calibri"/>
              <a:ea typeface="Calibri"/>
              <a:cs typeface="Calibri"/>
              <a:sym typeface="Calibri"/>
            </a:endParaRPr>
          </a:p>
        </p:txBody>
      </p:sp>
      <p:sp>
        <p:nvSpPr>
          <p:cNvPr id="381" name="Google Shape;381;p43"/>
          <p:cNvSpPr/>
          <p:nvPr/>
        </p:nvSpPr>
        <p:spPr>
          <a:xfrm>
            <a:off x="1188720" y="1280160"/>
            <a:ext cx="7600950" cy="102870"/>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4"/>
          <p:cNvSpPr txBox="1">
            <a:spLocks noGrp="1"/>
          </p:cNvSpPr>
          <p:nvPr>
            <p:ph type="title"/>
          </p:nvPr>
        </p:nvSpPr>
        <p:spPr>
          <a:xfrm>
            <a:off x="560872" y="154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Amyotrophic Lateral Sclerosis (ALS)</a:t>
            </a:r>
            <a:endParaRPr/>
          </a:p>
        </p:txBody>
      </p:sp>
      <p:sp>
        <p:nvSpPr>
          <p:cNvPr id="388" name="Google Shape;388;p44"/>
          <p:cNvSpPr txBox="1">
            <a:spLocks noGrp="1"/>
          </p:cNvSpPr>
          <p:nvPr>
            <p:ph type="body" idx="1"/>
          </p:nvPr>
        </p:nvSpPr>
        <p:spPr>
          <a:xfrm>
            <a:off x="-1" y="1445888"/>
            <a:ext cx="4142471" cy="452596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000"/>
              <a:buChar char="•"/>
            </a:pPr>
            <a:r>
              <a:rPr lang="en-US" sz="2000"/>
              <a:t>Adult onset </a:t>
            </a:r>
            <a:endParaRPr/>
          </a:p>
          <a:p>
            <a:pPr marL="171450" lvl="0" indent="-171450" algn="l" rtl="0">
              <a:lnSpc>
                <a:spcPct val="90000"/>
              </a:lnSpc>
              <a:spcBef>
                <a:spcPts val="750"/>
              </a:spcBef>
              <a:spcAft>
                <a:spcPts val="0"/>
              </a:spcAft>
              <a:buClr>
                <a:schemeClr val="dk1"/>
              </a:buClr>
              <a:buSzPts val="2000"/>
              <a:buChar char="•"/>
            </a:pPr>
            <a:r>
              <a:rPr lang="en-US" sz="2000"/>
              <a:t>Progressive neurodegenerative disease</a:t>
            </a:r>
            <a:endParaRPr/>
          </a:p>
          <a:p>
            <a:pPr marL="171450" lvl="0" indent="-171450" algn="l" rtl="0">
              <a:lnSpc>
                <a:spcPct val="90000"/>
              </a:lnSpc>
              <a:spcBef>
                <a:spcPts val="750"/>
              </a:spcBef>
              <a:spcAft>
                <a:spcPts val="0"/>
              </a:spcAft>
              <a:buClr>
                <a:schemeClr val="dk1"/>
              </a:buClr>
              <a:buSzPts val="2000"/>
              <a:buChar char="•"/>
            </a:pPr>
            <a:r>
              <a:rPr lang="en-US" sz="2000"/>
              <a:t>Rapid paralysis and death from respiratory failure within 2 to 3 years from onset (</a:t>
            </a:r>
            <a:r>
              <a:rPr lang="en-US" sz="2000" i="1"/>
              <a:t>variable)</a:t>
            </a:r>
            <a:r>
              <a:rPr lang="en-US" sz="2000"/>
              <a:t>.</a:t>
            </a:r>
            <a:endParaRPr/>
          </a:p>
          <a:p>
            <a:pPr marL="171450" lvl="0" indent="-44450" algn="l" rtl="0">
              <a:lnSpc>
                <a:spcPct val="90000"/>
              </a:lnSpc>
              <a:spcBef>
                <a:spcPts val="750"/>
              </a:spcBef>
              <a:spcAft>
                <a:spcPts val="0"/>
              </a:spcAft>
              <a:buClr>
                <a:schemeClr val="dk1"/>
              </a:buClr>
              <a:buSzPts val="2000"/>
              <a:buNone/>
            </a:pPr>
            <a:endParaRPr sz="2000"/>
          </a:p>
        </p:txBody>
      </p:sp>
      <p:sp>
        <p:nvSpPr>
          <p:cNvPr id="389" name="Google Shape;389;p44"/>
          <p:cNvSpPr/>
          <p:nvPr/>
        </p:nvSpPr>
        <p:spPr>
          <a:xfrm>
            <a:off x="0" y="4560164"/>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hlinkClick r:id="rId3"/>
              </a:rPr>
              <a:t>Nature Video ALS</a:t>
            </a:r>
            <a:endParaRPr sz="3600" b="0" i="0" u="none" strike="noStrike" cap="none">
              <a:solidFill>
                <a:schemeClr val="dk1"/>
              </a:solidFill>
              <a:latin typeface="Calibri"/>
              <a:ea typeface="Calibri"/>
              <a:cs typeface="Calibri"/>
              <a:sym typeface="Calibri"/>
            </a:endParaRPr>
          </a:p>
        </p:txBody>
      </p:sp>
      <p:sp>
        <p:nvSpPr>
          <p:cNvPr id="390" name="Google Shape;390;p44"/>
          <p:cNvSpPr txBox="1"/>
          <p:nvPr/>
        </p:nvSpPr>
        <p:spPr>
          <a:xfrm>
            <a:off x="56684" y="5291124"/>
            <a:ext cx="382658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Cellular processes: Disrupted RNA metabolism, mitochondria dysfunction, excitotocisity, neuroinflammation, transport defects</a:t>
            </a:r>
            <a:endParaRPr sz="1400" b="0" i="0" u="none" strike="noStrike" cap="none">
              <a:solidFill>
                <a:srgbClr val="000000"/>
              </a:solidFill>
              <a:latin typeface="Arial"/>
              <a:ea typeface="Arial"/>
              <a:cs typeface="Arial"/>
              <a:sym typeface="Arial"/>
            </a:endParaRPr>
          </a:p>
        </p:txBody>
      </p:sp>
      <p:pic>
        <p:nvPicPr>
          <p:cNvPr id="391" name="Google Shape;391;p44"/>
          <p:cNvPicPr preferRelativeResize="0"/>
          <p:nvPr/>
        </p:nvPicPr>
        <p:blipFill rotWithShape="1">
          <a:blip r:embed="rId4">
            <a:alphaModFix/>
          </a:blip>
          <a:srcRect/>
          <a:stretch/>
        </p:blipFill>
        <p:spPr>
          <a:xfrm>
            <a:off x="4142478" y="1716024"/>
            <a:ext cx="4572000" cy="4629124"/>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816425" y="-97662"/>
            <a:ext cx="8229600" cy="1143000"/>
          </a:xfrm>
          <a:prstGeom prst="rect">
            <a:avLst/>
          </a:prstGeom>
          <a:noFill/>
          <a:ln>
            <a:noFill/>
          </a:ln>
        </p:spPr>
        <p:txBody>
          <a:bodyPr spcFirstLastPara="1" wrap="square" lIns="91425" tIns="45700" rIns="91425" bIns="45700" anchor="ctr" anchorCtr="0">
            <a:noAutofit/>
          </a:bodyPr>
          <a:lstStyle/>
          <a:p>
            <a:pPr lvl="0" algn="ctr"/>
            <a:r>
              <a:rPr lang="en-US" sz="2400" b="1" dirty="0">
                <a:latin typeface="Arial"/>
                <a:ea typeface="Arial"/>
                <a:cs typeface="Arial"/>
                <a:sym typeface="Arial"/>
              </a:rPr>
              <a:t>Part V – Back in the Transcriptomics Lab</a:t>
            </a:r>
            <a:endParaRPr sz="2400" b="1" dirty="0">
              <a:latin typeface="Arial"/>
              <a:ea typeface="Arial"/>
              <a:cs typeface="Arial"/>
              <a:sym typeface="Arial"/>
            </a:endParaRPr>
          </a:p>
        </p:txBody>
      </p:sp>
      <p:sp>
        <p:nvSpPr>
          <p:cNvPr id="398" name="Google Shape;398;p45"/>
          <p:cNvSpPr txBox="1">
            <a:spLocks noGrp="1"/>
          </p:cNvSpPr>
          <p:nvPr>
            <p:ph type="body" idx="1"/>
          </p:nvPr>
        </p:nvSpPr>
        <p:spPr>
          <a:xfrm>
            <a:off x="457200" y="793793"/>
            <a:ext cx="8229600" cy="552818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0"/>
              </a:spcBef>
              <a:buSzPts val="1100"/>
              <a:buNone/>
            </a:pPr>
            <a:r>
              <a:rPr lang="en-US" sz="1100" dirty="0">
                <a:latin typeface="Arial"/>
                <a:ea typeface="Arial"/>
                <a:cs typeface="Arial"/>
                <a:sym typeface="Arial"/>
              </a:rPr>
              <a:t>With this dire diagnosis, Dr. Li was desperate to help her patient, as there is no known cure for ALS. The patient’s genetic testing revealed that he had a common form of the disease characterized by alterations in the C9ORF72 gene. In particular, this gene contains a massive expansion of a six-nucleotide sequence (GGGGCC) called a </a:t>
            </a:r>
            <a:r>
              <a:rPr lang="en-US" sz="1100" dirty="0" err="1">
                <a:latin typeface="Arial"/>
                <a:ea typeface="Arial"/>
                <a:cs typeface="Arial"/>
                <a:sym typeface="Arial"/>
              </a:rPr>
              <a:t>hexanucleotide</a:t>
            </a:r>
            <a:r>
              <a:rPr lang="en-US" sz="1100" dirty="0">
                <a:latin typeface="Arial"/>
                <a:ea typeface="Arial"/>
                <a:cs typeface="Arial"/>
                <a:sym typeface="Arial"/>
              </a:rPr>
              <a:t> repeat. These repeats are found in a significant proportion of patients with familial forms of ALS and frontotemporal dementia (FTD), ranging from 22.5 to 46% and 12 to 29.3% respectively. When these repeats occur in the C9ORF72 gene, an unusual translation event happens. This can result in dipeptide protein repeat (DPR) products that tend to aggregate and lead to neuronal cell death (cytotoxicity). </a:t>
            </a:r>
          </a:p>
          <a:p>
            <a:pPr marL="0" lvl="0" indent="0">
              <a:lnSpc>
                <a:spcPct val="115000"/>
              </a:lnSpc>
              <a:spcBef>
                <a:spcPts val="600"/>
              </a:spcBef>
              <a:buSzPts val="1100"/>
              <a:buNone/>
            </a:pPr>
            <a:r>
              <a:rPr lang="en-US" sz="1100" dirty="0">
                <a:latin typeface="Arial"/>
                <a:ea typeface="Arial"/>
                <a:cs typeface="Arial"/>
                <a:sym typeface="Arial"/>
              </a:rPr>
              <a:t>Time was of the essence, so Dr. Li quickly turned to her lab for help, exploiting their area of specialty: CRISPR. This advancement in genomic editing had enabled her lab to quickly and accurately knock out human genes in a high-throughput fashion. So far, her team had used what is called a CRISPR screen to identify genes that help human cells survive in the presence of these repetitive sequences (suppressors of toxicity), as well as genes that lead to increased cell death (enhancers of toxicity) (Kramer et al., 2018). After knocking out over twenty-thousand genes in human K562 cells, half of these cells were exposed to neurotoxins (e.g., DPRs) and half were left untreated as a negative control group. The synthetic repetitive sequences were used to mimic DPR in human ALS patients. Finally, the surviving cells were analyzed to see which genes that were knocked out provided protective or sensitizing effects to the DPR treatment. Given this large data set, they next looked for commonalities among the genes to help make sense of the biology. Dr. Li’s lab found many genes whose products were involved in how cells respond to intracellular stress, such as when protein aggregates are formed by DPRs. Perhaps this was the key to unlocking an effective therapy for the disease? </a:t>
            </a:r>
          </a:p>
          <a:p>
            <a:pPr marL="0" lvl="0" indent="0">
              <a:lnSpc>
                <a:spcPct val="115000"/>
              </a:lnSpc>
              <a:spcBef>
                <a:spcPts val="600"/>
              </a:spcBef>
              <a:buSzPts val="1100"/>
              <a:buNone/>
            </a:pPr>
            <a:r>
              <a:rPr lang="en-US" sz="1100" dirty="0">
                <a:latin typeface="Arial"/>
                <a:ea typeface="Arial"/>
                <a:cs typeface="Arial"/>
                <a:sym typeface="Arial"/>
              </a:rPr>
              <a:t>With the CRISPR screens complete, Dr. Li’s group set out to measure changes in RNA levels in response to a particular DPR, PR20. The scientists either treated K562 cells with PR20 or left them untreated as a negative control group. RNA was purified and sent for RNA-</a:t>
            </a:r>
            <a:r>
              <a:rPr lang="en-US" sz="1100" dirty="0" err="1">
                <a:latin typeface="Arial"/>
                <a:ea typeface="Arial"/>
                <a:cs typeface="Arial"/>
                <a:sym typeface="Arial"/>
              </a:rPr>
              <a:t>seq</a:t>
            </a:r>
            <a:r>
              <a:rPr lang="en-US" sz="1100" dirty="0">
                <a:latin typeface="Arial"/>
                <a:ea typeface="Arial"/>
                <a:cs typeface="Arial"/>
                <a:sym typeface="Arial"/>
              </a:rPr>
              <a:t> analysis to look for differential gene expression between the two groups (Figure 1).</a:t>
            </a:r>
          </a:p>
          <a:p>
            <a:pPr marL="0" lvl="0" indent="0">
              <a:lnSpc>
                <a:spcPct val="115000"/>
              </a:lnSpc>
              <a:spcBef>
                <a:spcPts val="600"/>
              </a:spcBef>
              <a:buSzPts val="1100"/>
              <a:buNone/>
            </a:pPr>
            <a:r>
              <a:rPr lang="en-US" sz="1100" dirty="0">
                <a:latin typeface="Arial"/>
                <a:ea typeface="Arial"/>
                <a:cs typeface="Arial"/>
                <a:sym typeface="Arial"/>
              </a:rPr>
              <a:t>As they nervously waited for the NGS data to return, Dr. Li reminisced about her early days experimenting with an at-home gene editing kit ordered online. Never did she imagine just how powerful this tool could be in changing lives…</a:t>
            </a:r>
          </a:p>
          <a:p>
            <a:pPr marL="0" lvl="0" indent="0">
              <a:lnSpc>
                <a:spcPct val="115000"/>
              </a:lnSpc>
              <a:spcBef>
                <a:spcPts val="0"/>
              </a:spcBef>
              <a:buSzPts val="1100"/>
              <a:buNone/>
            </a:pPr>
            <a:endParaRPr sz="1200" dirty="0">
              <a:latin typeface="Arial"/>
              <a:ea typeface="Arial"/>
              <a:cs typeface="Arial"/>
              <a:sym typeface="Arial"/>
            </a:endParaRPr>
          </a:p>
          <a:p>
            <a:pPr marL="0" lvl="0" indent="0">
              <a:lnSpc>
                <a:spcPct val="115000"/>
              </a:lnSpc>
              <a:spcBef>
                <a:spcPts val="0"/>
              </a:spcBef>
              <a:buSzPts val="1100"/>
              <a:buNone/>
            </a:pPr>
            <a:r>
              <a:rPr lang="en-US" sz="1100" b="1" dirty="0">
                <a:latin typeface="Arial"/>
                <a:ea typeface="Arial"/>
                <a:cs typeface="Arial"/>
                <a:sym typeface="Arial"/>
              </a:rPr>
              <a:t>JUST IN: The results of the Li lab’s efforts have arrived, but the amount of differential gene expression (DGE) data is too great to interpret alone. They turn to their in-house transcriptomic experts (you) for help in deciphering their data. Will this be the next step in </a:t>
            </a:r>
            <a:r>
              <a:rPr lang="en-US" sz="1100" b="1" dirty="0" err="1">
                <a:latin typeface="Arial"/>
                <a:ea typeface="Arial"/>
                <a:cs typeface="Arial"/>
                <a:sym typeface="Arial"/>
              </a:rPr>
              <a:t>Seq’ing</a:t>
            </a:r>
            <a:r>
              <a:rPr lang="en-US" sz="1100" b="1" dirty="0">
                <a:latin typeface="Arial"/>
                <a:ea typeface="Arial"/>
                <a:cs typeface="Arial"/>
                <a:sym typeface="Arial"/>
              </a:rPr>
              <a:t> the Cure?!?</a:t>
            </a:r>
            <a:r>
              <a:rPr lang="en-US" sz="1200" dirty="0">
                <a:latin typeface="Arial"/>
                <a:ea typeface="Arial"/>
                <a:cs typeface="Arial"/>
                <a:sym typeface="Arial"/>
              </a:rPr>
              <a:t/>
            </a:r>
            <a:br>
              <a:rPr lang="en-US" sz="1200" dirty="0">
                <a:latin typeface="Arial"/>
                <a:ea typeface="Arial"/>
                <a:cs typeface="Arial"/>
                <a:sym typeface="Arial"/>
              </a:rPr>
            </a:br>
            <a:r>
              <a:rPr lang="en-US" sz="1200" dirty="0">
                <a:latin typeface="Arial"/>
                <a:ea typeface="Arial"/>
                <a:cs typeface="Arial"/>
                <a:sym typeface="Arial"/>
              </a:rPr>
              <a:t/>
            </a:r>
            <a:br>
              <a:rPr lang="en-US" sz="1200" dirty="0">
                <a:latin typeface="Arial"/>
                <a:ea typeface="Arial"/>
                <a:cs typeface="Arial"/>
                <a:sym typeface="Arial"/>
              </a:rPr>
            </a:br>
            <a:endParaRPr sz="1200" dirty="0">
              <a:latin typeface="Arial"/>
              <a:ea typeface="Arial"/>
              <a:cs typeface="Arial"/>
              <a:sym typeface="Aria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6"/>
          <p:cNvSpPr txBox="1">
            <a:spLocks noGrp="1"/>
          </p:cNvSpPr>
          <p:nvPr>
            <p:ph type="title"/>
          </p:nvPr>
        </p:nvSpPr>
        <p:spPr>
          <a:xfrm>
            <a:off x="0" y="894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Frontotemporal Dementia (FTD)</a:t>
            </a:r>
            <a:endParaRPr/>
          </a:p>
        </p:txBody>
      </p:sp>
      <p:sp>
        <p:nvSpPr>
          <p:cNvPr id="405" name="Google Shape;405;p46"/>
          <p:cNvSpPr txBox="1">
            <a:spLocks noGrp="1"/>
          </p:cNvSpPr>
          <p:nvPr>
            <p:ph type="body" idx="1"/>
          </p:nvPr>
        </p:nvSpPr>
        <p:spPr>
          <a:xfrm>
            <a:off x="130629" y="1281958"/>
            <a:ext cx="6139543" cy="1325563"/>
          </a:xfrm>
          <a:prstGeom prst="rect">
            <a:avLst/>
          </a:prstGeom>
          <a:noFill/>
          <a:ln>
            <a:noFill/>
          </a:ln>
        </p:spPr>
        <p:txBody>
          <a:bodyPr spcFirstLastPara="1" wrap="square" lIns="91425" tIns="45700" rIns="91425" bIns="45700" anchor="t" anchorCtr="0">
            <a:normAutofit/>
          </a:bodyPr>
          <a:lstStyle/>
          <a:p>
            <a:pPr marL="171450" lvl="0" indent="-171450" algn="l" rtl="0">
              <a:lnSpc>
                <a:spcPct val="80000"/>
              </a:lnSpc>
              <a:spcBef>
                <a:spcPts val="0"/>
              </a:spcBef>
              <a:spcAft>
                <a:spcPts val="0"/>
              </a:spcAft>
              <a:buClr>
                <a:schemeClr val="dk1"/>
              </a:buClr>
              <a:buSzPts val="2100"/>
              <a:buChar char="•"/>
            </a:pPr>
            <a:r>
              <a:rPr lang="en-US" dirty="0"/>
              <a:t>Second most common cause of dementia in </a:t>
            </a:r>
            <a:br>
              <a:rPr lang="en-US" dirty="0"/>
            </a:br>
            <a:r>
              <a:rPr lang="en-US" dirty="0"/>
              <a:t>patients younger than 65.</a:t>
            </a:r>
            <a:endParaRPr dirty="0"/>
          </a:p>
          <a:p>
            <a:pPr marL="171450" lvl="0" indent="-171450" algn="l" rtl="0">
              <a:lnSpc>
                <a:spcPct val="80000"/>
              </a:lnSpc>
              <a:spcBef>
                <a:spcPts val="750"/>
              </a:spcBef>
              <a:spcAft>
                <a:spcPts val="0"/>
              </a:spcAft>
              <a:buClr>
                <a:schemeClr val="dk1"/>
              </a:buClr>
              <a:buSzPts val="2100"/>
              <a:buChar char="•"/>
            </a:pPr>
            <a:r>
              <a:rPr lang="en-US" dirty="0"/>
              <a:t>Degeneration of neurons in frontal and temporal lobes of the brain.</a:t>
            </a:r>
            <a:endParaRPr dirty="0"/>
          </a:p>
          <a:p>
            <a:pPr marL="514350" lvl="1" indent="-57150" algn="l" rtl="0">
              <a:lnSpc>
                <a:spcPct val="80000"/>
              </a:lnSpc>
              <a:spcBef>
                <a:spcPts val="375"/>
              </a:spcBef>
              <a:spcAft>
                <a:spcPts val="0"/>
              </a:spcAft>
              <a:buClr>
                <a:schemeClr val="dk1"/>
              </a:buClr>
              <a:buSzPts val="1800"/>
              <a:buNone/>
            </a:pPr>
            <a:endParaRPr dirty="0"/>
          </a:p>
        </p:txBody>
      </p:sp>
      <p:sp>
        <p:nvSpPr>
          <p:cNvPr id="406" name="Google Shape;406;p46"/>
          <p:cNvSpPr/>
          <p:nvPr/>
        </p:nvSpPr>
        <p:spPr>
          <a:xfrm>
            <a:off x="130629" y="275427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Range of cognitive and behavioral symptoms</a:t>
            </a:r>
            <a:endParaRPr sz="1400" b="0" i="0" u="none" strike="noStrike" cap="none">
              <a:solidFill>
                <a:srgbClr val="000000"/>
              </a:solidFill>
              <a:latin typeface="Arial"/>
              <a:ea typeface="Arial"/>
              <a:cs typeface="Arial"/>
              <a:sym typeface="Arial"/>
            </a:endParaRPr>
          </a:p>
        </p:txBody>
      </p:sp>
      <p:sp>
        <p:nvSpPr>
          <p:cNvPr id="407" name="Google Shape;407;p46"/>
          <p:cNvSpPr/>
          <p:nvPr/>
        </p:nvSpPr>
        <p:spPr>
          <a:xfrm>
            <a:off x="-254769" y="3167442"/>
            <a:ext cx="3556423" cy="313932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Changes in personality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Poor Judgement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Loss of Empathy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Socially inappropriate behavior</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Lack of inhibition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Compulsive behavior</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Inability to concentrate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Mood changes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Speech difficulties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Balance &amp; movement issues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Memory loss</a:t>
            </a:r>
            <a:endParaRPr sz="1400" b="0" i="0" u="none" strike="noStrike" cap="none">
              <a:solidFill>
                <a:srgbClr val="000000"/>
              </a:solidFill>
              <a:latin typeface="Arial"/>
              <a:ea typeface="Arial"/>
              <a:cs typeface="Arial"/>
              <a:sym typeface="Arial"/>
            </a:endParaRPr>
          </a:p>
        </p:txBody>
      </p:sp>
      <p:sp>
        <p:nvSpPr>
          <p:cNvPr id="408" name="Google Shape;408;p46"/>
          <p:cNvSpPr txBox="1"/>
          <p:nvPr/>
        </p:nvSpPr>
        <p:spPr>
          <a:xfrm>
            <a:off x="5334000" y="3396325"/>
            <a:ext cx="3000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Supporting Image suggestion: </a:t>
            </a:r>
            <a:r>
              <a:rPr lang="en-US" sz="1200" b="1" i="1" u="sng" strike="noStrike" cap="none">
                <a:solidFill>
                  <a:srgbClr val="0563C1"/>
                </a:solidFill>
                <a:latin typeface="Calibri"/>
                <a:ea typeface="Calibri"/>
                <a:cs typeface="Calibri"/>
                <a:sym typeface="Calibri"/>
                <a:hlinkClick r:id="rId3"/>
              </a:rPr>
              <a:t>https://www.nature.com/articles/nrneurol.2016.14</a:t>
            </a:r>
            <a:endParaRPr sz="12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“Parkinsonism, movement disorders and genetics in frontotemporal dementia”</a:t>
            </a:r>
            <a:endParaRPr sz="12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Figure 1 </a:t>
            </a:r>
            <a:endParaRPr sz="1200" b="1" i="1" u="none" strike="noStrike" cap="none">
              <a:solidFill>
                <a:srgbClr val="000000"/>
              </a:solidFill>
              <a:latin typeface="Calibri"/>
              <a:ea typeface="Calibri"/>
              <a:cs typeface="Calibri"/>
              <a:sym typeface="Calibri"/>
            </a:endParaRPr>
          </a:p>
        </p:txBody>
      </p:sp>
      <p:pic>
        <p:nvPicPr>
          <p:cNvPr id="409" name="Google Shape;409;p46" descr="A picture containing photo, posing, bunch, table&#10;&#10;Description automatically generated"/>
          <p:cNvPicPr preferRelativeResize="0"/>
          <p:nvPr/>
        </p:nvPicPr>
        <p:blipFill rotWithShape="1">
          <a:blip r:embed="rId4">
            <a:alphaModFix/>
          </a:blip>
          <a:srcRect/>
          <a:stretch/>
        </p:blipFill>
        <p:spPr>
          <a:xfrm>
            <a:off x="6044829" y="1415014"/>
            <a:ext cx="2884018" cy="1332853"/>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dirty="0"/>
              <a:t>Neurological Disorders Share Symptoms</a:t>
            </a:r>
            <a:endParaRPr dirty="0"/>
          </a:p>
        </p:txBody>
      </p:sp>
      <p:sp>
        <p:nvSpPr>
          <p:cNvPr id="128" name="Google Shape;128;p3"/>
          <p:cNvSpPr txBox="1"/>
          <p:nvPr/>
        </p:nvSpPr>
        <p:spPr>
          <a:xfrm>
            <a:off x="628650" y="2015406"/>
            <a:ext cx="8003906" cy="4065986"/>
          </a:xfrm>
          <a:prstGeom prst="rect">
            <a:avLst/>
          </a:prstGeom>
          <a:noFill/>
          <a:ln>
            <a:noFill/>
          </a:ln>
        </p:spPr>
        <p:txBody>
          <a:bodyPr spcFirstLastPara="1" wrap="square" lIns="91425" tIns="45700" rIns="91425" bIns="45700" anchor="t" anchorCtr="0">
            <a:normAutofit/>
          </a:bodyPr>
          <a:lstStyle/>
          <a:p>
            <a:pPr marL="171450" marR="0" lvl="0"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There are many possible causes of blurred vision, slurred speech, uncontrollable laughing, trouble walking and difficulty swallowing.  </a:t>
            </a:r>
            <a:endParaRPr sz="1400" b="0" i="0" u="none" strike="noStrike" cap="none">
              <a:solidFill>
                <a:srgbClr val="000000"/>
              </a:solidFill>
              <a:latin typeface="Arial"/>
              <a:ea typeface="Arial"/>
              <a:cs typeface="Arial"/>
              <a:sym typeface="Arial"/>
            </a:endParaRPr>
          </a:p>
          <a:p>
            <a:pPr marL="171450" marR="0" lvl="0" indent="-63500" algn="l" rtl="0">
              <a:lnSpc>
                <a:spcPct val="90000"/>
              </a:lnSpc>
              <a:spcBef>
                <a:spcPts val="75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Here are a few neurological disorders that could result in similar symptoms: </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ALS (amyotrophic lateral sclerosis)</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MS (multiple sclerosis)</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Brain tumor</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Myasthenia gravis (MG)</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Stroke</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Brain infection</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Thyroid dysfunction etc. </a:t>
            </a:r>
            <a:endParaRPr sz="1400" b="0" i="0" u="none" strike="noStrike" cap="none">
              <a:solidFill>
                <a:srgbClr val="000000"/>
              </a:solidFill>
              <a:latin typeface="Arial"/>
              <a:ea typeface="Arial"/>
              <a:cs typeface="Arial"/>
              <a:sym typeface="Arial"/>
            </a:endParaRPr>
          </a:p>
          <a:p>
            <a:pPr marL="171450" marR="0" lvl="0" indent="-63500" algn="l" rtl="0">
              <a:lnSpc>
                <a:spcPct val="90000"/>
              </a:lnSpc>
              <a:spcBef>
                <a:spcPts val="75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129" name="Google Shape;129;p3" descr="A picture containing sitting, photo, holding, different&#10;&#10;Description automatically generated"/>
          <p:cNvPicPr preferRelativeResize="0"/>
          <p:nvPr/>
        </p:nvPicPr>
        <p:blipFill rotWithShape="1">
          <a:blip r:embed="rId3">
            <a:alphaModFix/>
          </a:blip>
          <a:srcRect/>
          <a:stretch/>
        </p:blipFill>
        <p:spPr>
          <a:xfrm>
            <a:off x="5943356" y="3845859"/>
            <a:ext cx="2571994" cy="256025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7"/>
          <p:cNvSpPr txBox="1">
            <a:spLocks noGrp="1"/>
          </p:cNvSpPr>
          <p:nvPr>
            <p:ph type="title"/>
          </p:nvPr>
        </p:nvSpPr>
        <p:spPr>
          <a:xfrm>
            <a:off x="628650" y="-20381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a:t>Overlap of FTD and ALS</a:t>
            </a:r>
            <a:endParaRPr/>
          </a:p>
        </p:txBody>
      </p:sp>
      <p:sp>
        <p:nvSpPr>
          <p:cNvPr id="416" name="Google Shape;416;p47"/>
          <p:cNvSpPr txBox="1">
            <a:spLocks noGrp="1"/>
          </p:cNvSpPr>
          <p:nvPr>
            <p:ph type="body" idx="1"/>
          </p:nvPr>
        </p:nvSpPr>
        <p:spPr>
          <a:xfrm>
            <a:off x="0" y="754787"/>
            <a:ext cx="91440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b="1"/>
              <a:t>Clinical, pathological and genetic overlap!</a:t>
            </a:r>
            <a:endParaRPr/>
          </a:p>
          <a:p>
            <a:pPr marL="514350" lvl="1" indent="-171450" algn="l" rtl="0">
              <a:lnSpc>
                <a:spcPct val="90000"/>
              </a:lnSpc>
              <a:spcBef>
                <a:spcPts val="375"/>
              </a:spcBef>
              <a:spcAft>
                <a:spcPts val="0"/>
              </a:spcAft>
              <a:buClr>
                <a:schemeClr val="dk1"/>
              </a:buClr>
              <a:buSzPts val="1800"/>
              <a:buChar char="•"/>
            </a:pPr>
            <a:r>
              <a:rPr lang="en-US"/>
              <a:t>FTD/ALS – loss of cortical neurons in the frontal and temporal lobes in addition to upper and lower motor neuron loss</a:t>
            </a:r>
            <a:endParaRPr/>
          </a:p>
          <a:p>
            <a:pPr marL="514350" lvl="1" indent="-171450" algn="l" rtl="0">
              <a:lnSpc>
                <a:spcPct val="90000"/>
              </a:lnSpc>
              <a:spcBef>
                <a:spcPts val="375"/>
              </a:spcBef>
              <a:spcAft>
                <a:spcPts val="0"/>
              </a:spcAft>
              <a:buClr>
                <a:schemeClr val="dk1"/>
              </a:buClr>
              <a:buSzPts val="1800"/>
              <a:buChar char="•"/>
            </a:pPr>
            <a:r>
              <a:rPr lang="en-US"/>
              <a:t>20% of people with ALS meet the clinical criteria for diagnosis of FTD (as many as 50% experience cognitive impairment)</a:t>
            </a:r>
            <a:endParaRPr/>
          </a:p>
          <a:p>
            <a:pPr marL="514350" lvl="1" indent="-171450" algn="l" rtl="0">
              <a:lnSpc>
                <a:spcPct val="90000"/>
              </a:lnSpc>
              <a:spcBef>
                <a:spcPts val="375"/>
              </a:spcBef>
              <a:spcAft>
                <a:spcPts val="0"/>
              </a:spcAft>
              <a:buClr>
                <a:schemeClr val="dk1"/>
              </a:buClr>
              <a:buSzPts val="1800"/>
              <a:buChar char="•"/>
            </a:pPr>
            <a:r>
              <a:rPr lang="en-US"/>
              <a:t>RNA binding protein TDP-43 accumulates in nearly all ALS cases and almost half of FTD cases</a:t>
            </a:r>
            <a:endParaRPr/>
          </a:p>
          <a:p>
            <a:pPr marL="514350" lvl="1" indent="-171450" algn="l" rtl="0">
              <a:lnSpc>
                <a:spcPct val="90000"/>
              </a:lnSpc>
              <a:spcBef>
                <a:spcPts val="375"/>
              </a:spcBef>
              <a:spcAft>
                <a:spcPts val="0"/>
              </a:spcAft>
              <a:buClr>
                <a:schemeClr val="dk1"/>
              </a:buClr>
              <a:buSzPts val="1800"/>
              <a:buChar char="•"/>
            </a:pPr>
            <a:r>
              <a:rPr lang="en-US"/>
              <a:t>Mutations in C9ORF72 are the most common cause of ALS and FTD!</a:t>
            </a:r>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8"/>
          <p:cNvSpPr txBox="1">
            <a:spLocks noGrp="1"/>
          </p:cNvSpPr>
          <p:nvPr>
            <p:ph type="title"/>
          </p:nvPr>
        </p:nvSpPr>
        <p:spPr>
          <a:xfrm>
            <a:off x="234042" y="337117"/>
            <a:ext cx="75566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970"/>
              <a:buFont typeface="Calibri"/>
              <a:buNone/>
            </a:pPr>
            <a:r>
              <a:rPr lang="en-US" sz="2970" b="1" dirty="0"/>
              <a:t>Genetic Screens: Scientific Fishing Expeditions</a:t>
            </a:r>
            <a:endParaRPr sz="2970" b="1" dirty="0"/>
          </a:p>
        </p:txBody>
      </p:sp>
      <p:sp>
        <p:nvSpPr>
          <p:cNvPr id="425" name="Google Shape;425;p48"/>
          <p:cNvSpPr txBox="1">
            <a:spLocks noGrp="1"/>
          </p:cNvSpPr>
          <p:nvPr>
            <p:ph type="body" idx="1"/>
          </p:nvPr>
        </p:nvSpPr>
        <p:spPr>
          <a:xfrm>
            <a:off x="0" y="1853520"/>
            <a:ext cx="7886700" cy="5004480"/>
          </a:xfrm>
          <a:prstGeom prst="rect">
            <a:avLst/>
          </a:prstGeom>
          <a:noFill/>
          <a:ln>
            <a:noFill/>
          </a:ln>
        </p:spPr>
        <p:txBody>
          <a:bodyPr spcFirstLastPara="1" wrap="square" lIns="91425" tIns="45700" rIns="91425" bIns="45700" anchor="t" anchorCtr="0">
            <a:normAutofit/>
          </a:bodyPr>
          <a:lstStyle/>
          <a:p>
            <a:pPr marL="171450" lvl="0" indent="-171450" algn="l" rtl="0">
              <a:lnSpc>
                <a:spcPct val="80000"/>
              </a:lnSpc>
              <a:spcBef>
                <a:spcPts val="0"/>
              </a:spcBef>
              <a:spcAft>
                <a:spcPts val="0"/>
              </a:spcAft>
              <a:buClr>
                <a:schemeClr val="dk1"/>
              </a:buClr>
              <a:buSzPts val="1942"/>
              <a:buChar char="•"/>
            </a:pPr>
            <a:r>
              <a:rPr lang="en-US" sz="1942" dirty="0"/>
              <a:t>Genetic screens in simple model 		                                                      organisms (flies, yeast, worms) have 		                                             yielded fundamental discoveries including mechanisms of human disease.</a:t>
            </a:r>
            <a:endParaRPr dirty="0"/>
          </a:p>
          <a:p>
            <a:pPr marL="171450" lvl="0" indent="-171450" algn="l" rtl="0">
              <a:lnSpc>
                <a:spcPct val="80000"/>
              </a:lnSpc>
              <a:spcBef>
                <a:spcPts val="750"/>
              </a:spcBef>
              <a:spcAft>
                <a:spcPts val="0"/>
              </a:spcAft>
              <a:buClr>
                <a:schemeClr val="dk1"/>
              </a:buClr>
              <a:buSzPts val="1942"/>
              <a:buChar char="•"/>
            </a:pPr>
            <a:r>
              <a:rPr lang="en-US" sz="1942" dirty="0"/>
              <a:t>While useful, similar screens of the human genome could yield novel insights.</a:t>
            </a:r>
            <a:endParaRPr dirty="0"/>
          </a:p>
          <a:p>
            <a:pPr marL="171450" lvl="0" indent="-171450" algn="l" rtl="0">
              <a:lnSpc>
                <a:spcPct val="80000"/>
              </a:lnSpc>
              <a:spcBef>
                <a:spcPts val="750"/>
              </a:spcBef>
              <a:spcAft>
                <a:spcPts val="0"/>
              </a:spcAft>
              <a:buClr>
                <a:schemeClr val="dk1"/>
              </a:buClr>
              <a:buSzPts val="1942"/>
              <a:buChar char="•"/>
            </a:pPr>
            <a:r>
              <a:rPr lang="en-US" sz="1942" dirty="0"/>
              <a:t>The powerful, </a:t>
            </a:r>
            <a:r>
              <a:rPr lang="en-US" sz="1942" b="1" i="1" dirty="0"/>
              <a:t>new genome editing tool CRISPR-Cas9 now </a:t>
            </a:r>
            <a:r>
              <a:rPr lang="en-US" sz="1942" dirty="0"/>
              <a:t>makes this possible!</a:t>
            </a:r>
            <a:endParaRPr dirty="0"/>
          </a:p>
          <a:p>
            <a:pPr marL="171450" lvl="0" indent="-48133" algn="l" rtl="0">
              <a:lnSpc>
                <a:spcPct val="80000"/>
              </a:lnSpc>
              <a:spcBef>
                <a:spcPts val="750"/>
              </a:spcBef>
              <a:spcAft>
                <a:spcPts val="0"/>
              </a:spcAft>
              <a:buClr>
                <a:schemeClr val="dk1"/>
              </a:buClr>
              <a:buSzPts val="1942"/>
              <a:buNone/>
            </a:pPr>
            <a:endParaRPr sz="1942" dirty="0"/>
          </a:p>
          <a:p>
            <a:pPr marL="171450" lvl="0" indent="-171450" algn="l" rtl="0">
              <a:lnSpc>
                <a:spcPct val="80000"/>
              </a:lnSpc>
              <a:spcBef>
                <a:spcPts val="750"/>
              </a:spcBef>
              <a:spcAft>
                <a:spcPts val="0"/>
              </a:spcAft>
              <a:buClr>
                <a:schemeClr val="dk1"/>
              </a:buClr>
              <a:buSzPts val="1942"/>
              <a:buChar char="•"/>
            </a:pPr>
            <a:r>
              <a:rPr lang="en-US" sz="1942" dirty="0"/>
              <a:t>Used CRISPR-Cas9 to perform </a:t>
            </a:r>
            <a:r>
              <a:rPr lang="en-US" sz="1942" b="1" i="1" dirty="0"/>
              <a:t>genome-wide 	                        </a:t>
            </a:r>
            <a:endParaRPr sz="1942" b="1" i="1" dirty="0"/>
          </a:p>
          <a:p>
            <a:pPr marL="0" lvl="0" indent="0" algn="l" rtl="0">
              <a:lnSpc>
                <a:spcPct val="80000"/>
              </a:lnSpc>
              <a:spcBef>
                <a:spcPts val="750"/>
              </a:spcBef>
              <a:spcAft>
                <a:spcPts val="0"/>
              </a:spcAft>
              <a:buNone/>
            </a:pPr>
            <a:r>
              <a:rPr lang="en-US" sz="1942" b="1" i="1" dirty="0"/>
              <a:t> (KO) screen in human cells.   </a:t>
            </a:r>
            <a:endParaRPr sz="1942" dirty="0"/>
          </a:p>
          <a:p>
            <a:pPr marL="514350" lvl="1" indent="-171450" algn="l" rtl="0">
              <a:lnSpc>
                <a:spcPct val="80000"/>
              </a:lnSpc>
              <a:spcBef>
                <a:spcPts val="375"/>
              </a:spcBef>
              <a:spcAft>
                <a:spcPts val="0"/>
              </a:spcAft>
              <a:buClr>
                <a:schemeClr val="dk1"/>
              </a:buClr>
              <a:buSzPts val="2220"/>
              <a:buChar char="•"/>
            </a:pPr>
            <a:r>
              <a:rPr lang="en-US" sz="2220" dirty="0"/>
              <a:t>GOAL:  Identify modifiers of C9orf72                                         DPR toxicity</a:t>
            </a:r>
            <a:endParaRPr dirty="0"/>
          </a:p>
          <a:p>
            <a:pPr marL="857250" lvl="2" indent="-171450" algn="l" rtl="0">
              <a:lnSpc>
                <a:spcPct val="80000"/>
              </a:lnSpc>
              <a:spcBef>
                <a:spcPts val="375"/>
              </a:spcBef>
              <a:spcAft>
                <a:spcPts val="0"/>
              </a:spcAft>
              <a:buClr>
                <a:schemeClr val="dk1"/>
              </a:buClr>
              <a:buSzPts val="1850"/>
              <a:buChar char="•"/>
            </a:pPr>
            <a:r>
              <a:rPr lang="en-US" sz="1850" dirty="0"/>
              <a:t>Can we discover Genes that may protect against                                                                 the DPR toxicity or genes that enhance toxicity</a:t>
            </a:r>
            <a:endParaRPr dirty="0"/>
          </a:p>
          <a:p>
            <a:pPr marL="857250" lvl="2" indent="-171450" algn="l" rtl="0">
              <a:lnSpc>
                <a:spcPct val="80000"/>
              </a:lnSpc>
              <a:spcBef>
                <a:spcPts val="375"/>
              </a:spcBef>
              <a:spcAft>
                <a:spcPts val="0"/>
              </a:spcAft>
              <a:buClr>
                <a:schemeClr val="dk1"/>
              </a:buClr>
              <a:buSzPts val="1850"/>
              <a:buChar char="•"/>
            </a:pPr>
            <a:r>
              <a:rPr lang="en-US" sz="1850" dirty="0"/>
              <a:t>These genes are potential new therapeutic                                     </a:t>
            </a:r>
            <a:endParaRPr sz="1850" dirty="0"/>
          </a:p>
          <a:p>
            <a:pPr marL="0" lvl="0" indent="0" algn="l" rtl="0">
              <a:lnSpc>
                <a:spcPct val="80000"/>
              </a:lnSpc>
              <a:spcBef>
                <a:spcPts val="375"/>
              </a:spcBef>
              <a:spcAft>
                <a:spcPts val="0"/>
              </a:spcAft>
              <a:buNone/>
            </a:pPr>
            <a:r>
              <a:rPr lang="en-US" sz="1850" dirty="0"/>
              <a:t>              targets for ALS and FTD!</a:t>
            </a:r>
            <a:endParaRPr dirty="0"/>
          </a:p>
        </p:txBody>
      </p:sp>
      <p:pic>
        <p:nvPicPr>
          <p:cNvPr id="426" name="Google Shape;426;p48"/>
          <p:cNvPicPr preferRelativeResize="0"/>
          <p:nvPr/>
        </p:nvPicPr>
        <p:blipFill rotWithShape="1">
          <a:blip r:embed="rId3">
            <a:alphaModFix/>
          </a:blip>
          <a:srcRect/>
          <a:stretch/>
        </p:blipFill>
        <p:spPr>
          <a:xfrm>
            <a:off x="5709550" y="4172425"/>
            <a:ext cx="3200400" cy="21336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9"/>
          <p:cNvSpPr txBox="1"/>
          <p:nvPr/>
        </p:nvSpPr>
        <p:spPr>
          <a:xfrm>
            <a:off x="159026" y="159083"/>
            <a:ext cx="38828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FIGURE 1</a:t>
            </a:r>
            <a:endParaRPr sz="1400" b="0" i="0" u="none" strike="noStrike" cap="none">
              <a:solidFill>
                <a:srgbClr val="000000"/>
              </a:solidFill>
              <a:latin typeface="Arial"/>
              <a:ea typeface="Arial"/>
              <a:cs typeface="Arial"/>
              <a:sym typeface="Arial"/>
            </a:endParaRPr>
          </a:p>
        </p:txBody>
      </p:sp>
      <p:sp>
        <p:nvSpPr>
          <p:cNvPr id="433" name="Google Shape;433;p49"/>
          <p:cNvSpPr txBox="1"/>
          <p:nvPr/>
        </p:nvSpPr>
        <p:spPr>
          <a:xfrm>
            <a:off x="1847260" y="66750"/>
            <a:ext cx="7296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Overview of the </a:t>
            </a:r>
            <a:r>
              <a:rPr lang="en-US" sz="1800" b="1" i="1" u="none" strike="noStrike" cap="none">
                <a:solidFill>
                  <a:srgbClr val="FF0000"/>
                </a:solidFill>
                <a:latin typeface="Calibri"/>
                <a:ea typeface="Calibri"/>
                <a:cs typeface="Calibri"/>
                <a:sym typeface="Calibri"/>
              </a:rPr>
              <a:t>genome wide, CRISPR-Cas9 KO screen </a:t>
            </a:r>
            <a:r>
              <a:rPr lang="en-US" sz="1800" b="0" i="0" u="none" strike="noStrike" cap="none">
                <a:solidFill>
                  <a:srgbClr val="FF0000"/>
                </a:solidFill>
                <a:latin typeface="Calibri"/>
                <a:ea typeface="Calibri"/>
                <a:cs typeface="Calibri"/>
                <a:sym typeface="Calibri"/>
              </a:rPr>
              <a:t>in human cells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p:txBody>
      </p:sp>
      <p:sp>
        <p:nvSpPr>
          <p:cNvPr id="434" name="Google Shape;434;p49"/>
          <p:cNvSpPr txBox="1"/>
          <p:nvPr/>
        </p:nvSpPr>
        <p:spPr>
          <a:xfrm>
            <a:off x="0" y="1774807"/>
            <a:ext cx="1727926"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1" i="0" u="none" strike="noStrike" cap="none">
                <a:solidFill>
                  <a:srgbClr val="FF0000"/>
                </a:solidFill>
                <a:latin typeface="Calibri"/>
                <a:ea typeface="Calibri"/>
                <a:cs typeface="Calibri"/>
                <a:sym typeface="Calibri"/>
              </a:rPr>
              <a:t>High throughput screen!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20,500 human genes KO and tested for sensitivity to DPR toxicity!</a:t>
            </a:r>
            <a:endParaRPr sz="1400" b="0" i="0" u="none" strike="noStrike" cap="none">
              <a:solidFill>
                <a:srgbClr val="000000"/>
              </a:solidFill>
              <a:latin typeface="Arial"/>
              <a:ea typeface="Arial"/>
              <a:cs typeface="Arial"/>
              <a:sym typeface="Arial"/>
            </a:endParaRPr>
          </a:p>
        </p:txBody>
      </p:sp>
      <p:pic>
        <p:nvPicPr>
          <p:cNvPr id="435" name="Google Shape;435;p49" descr="A close up of a map&#10;&#10;Description automatically generated"/>
          <p:cNvPicPr preferRelativeResize="0"/>
          <p:nvPr/>
        </p:nvPicPr>
        <p:blipFill rotWithShape="1">
          <a:blip r:embed="rId3">
            <a:alphaModFix/>
          </a:blip>
          <a:srcRect/>
          <a:stretch/>
        </p:blipFill>
        <p:spPr>
          <a:xfrm>
            <a:off x="1618974" y="357350"/>
            <a:ext cx="7366000" cy="5486400"/>
          </a:xfrm>
          <a:prstGeom prst="rect">
            <a:avLst/>
          </a:prstGeom>
          <a:noFill/>
          <a:ln>
            <a:noFill/>
          </a:ln>
        </p:spPr>
      </p:pic>
      <p:sp>
        <p:nvSpPr>
          <p:cNvPr id="436" name="Google Shape;436;p49"/>
          <p:cNvSpPr txBox="1"/>
          <p:nvPr/>
        </p:nvSpPr>
        <p:spPr>
          <a:xfrm>
            <a:off x="0" y="5580351"/>
            <a:ext cx="479406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Red = genes identified that when knocked out, increase the cell’s sensitivity to DPR toxicity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Blue = genes that increase resistance when KO</a:t>
            </a:r>
            <a:endParaRPr sz="1800" b="0" i="0" u="none" strike="noStrike" cap="none">
              <a:solidFill>
                <a:srgbClr val="FF0000"/>
              </a:solidFill>
              <a:latin typeface="Calibri"/>
              <a:ea typeface="Calibri"/>
              <a:cs typeface="Calibri"/>
              <a:sym typeface="Calibri"/>
            </a:endParaRPr>
          </a:p>
        </p:txBody>
      </p:sp>
      <p:sp>
        <p:nvSpPr>
          <p:cNvPr id="437" name="Google Shape;437;p49"/>
          <p:cNvSpPr txBox="1"/>
          <p:nvPr/>
        </p:nvSpPr>
        <p:spPr>
          <a:xfrm>
            <a:off x="4688664" y="5857350"/>
            <a:ext cx="4193178" cy="92333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Validation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FF0000"/>
              </a:buClr>
              <a:buSzPts val="1800"/>
              <a:buFont typeface="Calibri"/>
              <a:buNone/>
            </a:pPr>
            <a:r>
              <a:rPr lang="en-US" sz="1800" b="1" i="1" u="none" strike="noStrike" cap="none">
                <a:solidFill>
                  <a:srgbClr val="FF0000"/>
                </a:solidFill>
                <a:latin typeface="Calibri"/>
                <a:ea typeface="Calibri"/>
                <a:cs typeface="Calibri"/>
                <a:sym typeface="Calibri"/>
              </a:rPr>
              <a:t>Not high-throughput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Independently generated single gene KOs</a:t>
            </a:r>
            <a:endParaRPr sz="1800" b="0" i="0" u="none" strike="noStrike" cap="none">
              <a:solidFill>
                <a:srgbClr val="FF0000"/>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0"/>
          <p:cNvSpPr txBox="1">
            <a:spLocks noGrp="1"/>
          </p:cNvSpPr>
          <p:nvPr>
            <p:ph type="title"/>
          </p:nvPr>
        </p:nvSpPr>
        <p:spPr>
          <a:xfrm>
            <a:off x="324852" y="5336697"/>
            <a:ext cx="5875644" cy="126458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4400" b="1" dirty="0"/>
              <a:t>Next Generation Sequencing Technology</a:t>
            </a:r>
            <a:endParaRPr dirty="0"/>
          </a:p>
        </p:txBody>
      </p:sp>
      <p:sp>
        <p:nvSpPr>
          <p:cNvPr id="444" name="Google Shape;444;p50"/>
          <p:cNvSpPr txBox="1">
            <a:spLocks noGrp="1"/>
          </p:cNvSpPr>
          <p:nvPr>
            <p:ph type="body" idx="1"/>
          </p:nvPr>
        </p:nvSpPr>
        <p:spPr>
          <a:xfrm>
            <a:off x="6374330" y="5094528"/>
            <a:ext cx="2769670" cy="1910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sz="2800" dirty="0">
                <a:solidFill>
                  <a:schemeClr val="dk1"/>
                </a:solidFill>
              </a:rPr>
              <a:t>Start your RNA sequencing analysis!</a:t>
            </a:r>
            <a:endParaRPr dirty="0"/>
          </a:p>
        </p:txBody>
      </p:sp>
      <p:sp>
        <p:nvSpPr>
          <p:cNvPr id="445" name="Google Shape;445;p50"/>
          <p:cNvSpPr txBox="1"/>
          <p:nvPr/>
        </p:nvSpPr>
        <p:spPr>
          <a:xfrm>
            <a:off x="0" y="795"/>
            <a:ext cx="7641771" cy="743428"/>
          </a:xfrm>
          <a:prstGeom prst="rect">
            <a:avLst/>
          </a:prstGeom>
          <a:noFill/>
          <a:ln>
            <a:noFill/>
          </a:ln>
        </p:spPr>
        <p:txBody>
          <a:bodyPr spcFirstLastPara="1" wrap="square" lIns="91425" tIns="45700" rIns="91425" bIns="45700" anchor="ctr" anchorCtr="0">
            <a:noAutofit/>
          </a:bodyPr>
          <a:lstStyle/>
          <a:p>
            <a:pPr lvl="0">
              <a:lnSpc>
                <a:spcPct val="90000"/>
              </a:lnSpc>
              <a:buClr>
                <a:schemeClr val="dk1"/>
              </a:buClr>
              <a:buSzPts val="4500"/>
            </a:pPr>
            <a:r>
              <a:rPr lang="en-US" sz="2400" b="1" i="0" u="none" strike="noStrike" cap="none" dirty="0">
                <a:solidFill>
                  <a:schemeClr val="dk1"/>
                </a:solidFill>
                <a:latin typeface="Arial"/>
                <a:ea typeface="Arial"/>
                <a:cs typeface="Arial"/>
                <a:sym typeface="Arial"/>
              </a:rPr>
              <a:t>Part V</a:t>
            </a:r>
            <a:r>
              <a:rPr lang="en-US" sz="2400" b="1" dirty="0"/>
              <a:t> – </a:t>
            </a:r>
            <a:r>
              <a:rPr lang="en-US" sz="2400" b="1" i="0" u="none" strike="noStrike" cap="none" dirty="0">
                <a:solidFill>
                  <a:schemeClr val="dk1"/>
                </a:solidFill>
                <a:latin typeface="Arial"/>
                <a:ea typeface="Arial"/>
                <a:cs typeface="Arial"/>
                <a:sym typeface="Arial"/>
              </a:rPr>
              <a:t>Back in the Transcriptomics Lab</a:t>
            </a:r>
            <a:endParaRPr sz="1400" b="0" i="0" u="none" strike="noStrike" cap="none" dirty="0">
              <a:solidFill>
                <a:srgbClr val="000000"/>
              </a:solidFill>
              <a:latin typeface="Arial"/>
              <a:ea typeface="Arial"/>
              <a:cs typeface="Arial"/>
              <a:sym typeface="Arial"/>
            </a:endParaRPr>
          </a:p>
        </p:txBody>
      </p:sp>
      <p:pic>
        <p:nvPicPr>
          <p:cNvPr id="446" name="Google Shape;446;p50" descr="A picture containing light&#10;&#10;Description automatically generated"/>
          <p:cNvPicPr preferRelativeResize="0"/>
          <p:nvPr/>
        </p:nvPicPr>
        <p:blipFill rotWithShape="1">
          <a:blip r:embed="rId3">
            <a:alphaModFix/>
          </a:blip>
          <a:srcRect/>
          <a:stretch/>
        </p:blipFill>
        <p:spPr>
          <a:xfrm>
            <a:off x="3068663" y="744222"/>
            <a:ext cx="5594889" cy="4542385"/>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1"/>
          <p:cNvSpPr/>
          <p:nvPr/>
        </p:nvSpPr>
        <p:spPr>
          <a:xfrm>
            <a:off x="133350" y="4648200"/>
            <a:ext cx="901065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Arial"/>
                <a:ea typeface="Arial"/>
                <a:cs typeface="Arial"/>
                <a:sym typeface="Arial"/>
              </a:rPr>
              <a:t>The relationship between the standard error and the standard deviation is such that, for a given sample size, </a:t>
            </a:r>
            <a:r>
              <a:rPr lang="en-US" sz="1800" b="0" i="0" u="none" strike="noStrike" cap="none">
                <a:solidFill>
                  <a:srgbClr val="FF0000"/>
                </a:solidFill>
                <a:latin typeface="Arial"/>
                <a:ea typeface="Arial"/>
                <a:cs typeface="Arial"/>
                <a:sym typeface="Arial"/>
              </a:rPr>
              <a:t>the standard error equals the standard deviation divided by the square root of the sample size</a:t>
            </a:r>
            <a:r>
              <a:rPr lang="en-US" sz="1800" b="0" i="0" u="none" strike="noStrike" cap="none">
                <a:solidFill>
                  <a:srgbClr val="222222"/>
                </a:solidFill>
                <a:latin typeface="Arial"/>
                <a:ea typeface="Arial"/>
                <a:cs typeface="Arial"/>
                <a:sym typeface="Arial"/>
              </a:rPr>
              <a:t>. In other words, the standard error of the mean is a measure of the dispersion of sample means around the population mean.</a:t>
            </a:r>
            <a:endParaRPr sz="1800" b="0" i="0" u="none" strike="noStrike" cap="none">
              <a:solidFill>
                <a:schemeClr val="dk1"/>
              </a:solidFill>
              <a:latin typeface="Calibri"/>
              <a:ea typeface="Calibri"/>
              <a:cs typeface="Calibri"/>
              <a:sym typeface="Calibri"/>
            </a:endParaRPr>
          </a:p>
        </p:txBody>
      </p:sp>
      <p:sp>
        <p:nvSpPr>
          <p:cNvPr id="453" name="Google Shape;453;p51"/>
          <p:cNvSpPr txBox="1">
            <a:spLocks noGrp="1"/>
          </p:cNvSpPr>
          <p:nvPr>
            <p:ph type="title"/>
          </p:nvPr>
        </p:nvSpPr>
        <p:spPr>
          <a:xfrm>
            <a:off x="889907" y="2753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Standard Error</a:t>
            </a:r>
            <a:endParaRPr/>
          </a:p>
        </p:txBody>
      </p:sp>
      <p:pic>
        <p:nvPicPr>
          <p:cNvPr id="454" name="Google Shape;454;p51" descr="A picture containing drawing&#10;&#10;Description automatically generated"/>
          <p:cNvPicPr preferRelativeResize="0"/>
          <p:nvPr/>
        </p:nvPicPr>
        <p:blipFill rotWithShape="1">
          <a:blip r:embed="rId3">
            <a:alphaModFix/>
          </a:blip>
          <a:srcRect/>
          <a:stretch/>
        </p:blipFill>
        <p:spPr>
          <a:xfrm>
            <a:off x="1603135" y="1600895"/>
            <a:ext cx="6071079" cy="3047305"/>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2"/>
          <p:cNvSpPr txBox="1">
            <a:spLocks noGrp="1"/>
          </p:cNvSpPr>
          <p:nvPr>
            <p:ph type="title"/>
          </p:nvPr>
        </p:nvSpPr>
        <p:spPr>
          <a:xfrm>
            <a:off x="457200" y="135742"/>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Calibri"/>
              <a:buNone/>
            </a:pPr>
            <a:r>
              <a:rPr lang="en-US"/>
              <a:t>Conclusions</a:t>
            </a:r>
            <a:endParaRPr/>
          </a:p>
        </p:txBody>
      </p:sp>
      <p:sp>
        <p:nvSpPr>
          <p:cNvPr id="461" name="Google Shape;461;p52"/>
          <p:cNvSpPr txBox="1">
            <a:spLocks noGrp="1"/>
          </p:cNvSpPr>
          <p:nvPr>
            <p:ph type="body" idx="1"/>
          </p:nvPr>
        </p:nvSpPr>
        <p:spPr>
          <a:xfrm>
            <a:off x="341454" y="1290649"/>
            <a:ext cx="8229600" cy="54403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Char char="•"/>
            </a:pPr>
            <a:r>
              <a:rPr lang="en-US" sz="2400"/>
              <a:t>FIG1- Genome-wide KO screen using CRISPR/CAS9 technology to identify modifiers of DPR induced toxicity</a:t>
            </a:r>
            <a:endParaRPr/>
          </a:p>
          <a:p>
            <a:pPr marL="342900" lvl="0" indent="-185420" algn="l" rtl="0">
              <a:lnSpc>
                <a:spcPct val="80000"/>
              </a:lnSpc>
              <a:spcBef>
                <a:spcPts val="0"/>
              </a:spcBef>
              <a:spcAft>
                <a:spcPts val="0"/>
              </a:spcAft>
              <a:buClr>
                <a:schemeClr val="dk1"/>
              </a:buClr>
              <a:buSzPts val="2480"/>
              <a:buNone/>
            </a:pPr>
            <a:endParaRPr sz="2400"/>
          </a:p>
          <a:p>
            <a:pPr marL="342900" lvl="0" indent="-342900" algn="l" rtl="0">
              <a:lnSpc>
                <a:spcPct val="80000"/>
              </a:lnSpc>
              <a:spcBef>
                <a:spcPts val="0"/>
              </a:spcBef>
              <a:spcAft>
                <a:spcPts val="0"/>
              </a:spcAft>
              <a:buClr>
                <a:schemeClr val="dk1"/>
              </a:buClr>
              <a:buSzPts val="2480"/>
              <a:buChar char="•"/>
            </a:pPr>
            <a:r>
              <a:rPr lang="en-US" sz="2400"/>
              <a:t>Screened 20,500 human genes!</a:t>
            </a:r>
            <a:endParaRPr sz="2400"/>
          </a:p>
          <a:p>
            <a:pPr marL="742950" lvl="1" indent="-285750" algn="l" rtl="0">
              <a:lnSpc>
                <a:spcPct val="80000"/>
              </a:lnSpc>
              <a:spcBef>
                <a:spcPts val="434"/>
              </a:spcBef>
              <a:spcAft>
                <a:spcPts val="0"/>
              </a:spcAft>
              <a:buClr>
                <a:schemeClr val="dk1"/>
              </a:buClr>
              <a:buSzPts val="2170"/>
              <a:buChar char="–"/>
            </a:pPr>
            <a:r>
              <a:rPr lang="en-US" sz="2400"/>
              <a:t>215 modifiers of PR toxicity and 387 modifiers of GR toxicity</a:t>
            </a:r>
            <a:endParaRPr sz="2400"/>
          </a:p>
          <a:p>
            <a:pPr marL="742950" lvl="1" indent="-285750" algn="l" rtl="0">
              <a:lnSpc>
                <a:spcPct val="80000"/>
              </a:lnSpc>
              <a:spcBef>
                <a:spcPts val="434"/>
              </a:spcBef>
              <a:spcAft>
                <a:spcPts val="0"/>
              </a:spcAft>
              <a:buClr>
                <a:schemeClr val="dk1"/>
              </a:buClr>
              <a:buSzPts val="2170"/>
              <a:buChar char="–"/>
            </a:pPr>
            <a:r>
              <a:rPr lang="en-US" sz="2400"/>
              <a:t>KO of some genes increases sensitivity to DPR toxicity while KO of others protects cells from DPR toxicity</a:t>
            </a:r>
            <a:endParaRPr sz="2400"/>
          </a:p>
          <a:p>
            <a:pPr marL="742950" lvl="1" indent="-147955" algn="l" rtl="0">
              <a:lnSpc>
                <a:spcPct val="80000"/>
              </a:lnSpc>
              <a:spcBef>
                <a:spcPts val="434"/>
              </a:spcBef>
              <a:spcAft>
                <a:spcPts val="0"/>
              </a:spcAft>
              <a:buClr>
                <a:schemeClr val="dk1"/>
              </a:buClr>
              <a:buSzPts val="2170"/>
              <a:buNone/>
            </a:pPr>
            <a:endParaRPr sz="217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3"/>
          <p:cNvSpPr txBox="1"/>
          <p:nvPr/>
        </p:nvSpPr>
        <p:spPr>
          <a:xfrm>
            <a:off x="321733" y="1998133"/>
            <a:ext cx="4097867" cy="3609193"/>
          </a:xfrm>
          <a:prstGeom prst="rect">
            <a:avLst/>
          </a:prstGeom>
          <a:noFill/>
          <a:ln>
            <a:noFill/>
          </a:ln>
        </p:spPr>
        <p:txBody>
          <a:bodyPr spcFirstLastPara="1" wrap="square" lIns="91425" tIns="45700" rIns="91425" bIns="45700" anchor="t" anchorCtr="0">
            <a:spAutoFit/>
          </a:bodyPr>
          <a:lstStyle/>
          <a:p>
            <a:pPr marL="342900" marR="0" lvl="0" indent="-342900" algn="l" rtl="0">
              <a:lnSpc>
                <a:spcPct val="80000"/>
              </a:lnSpc>
              <a:spcBef>
                <a:spcPts val="0"/>
              </a:spcBef>
              <a:spcAft>
                <a:spcPts val="0"/>
              </a:spcAft>
              <a:buClr>
                <a:schemeClr val="dk1"/>
              </a:buClr>
              <a:buSzPts val="2480"/>
              <a:buFont typeface="Arial"/>
              <a:buChar char="•"/>
            </a:pPr>
            <a:r>
              <a:rPr lang="en-US" sz="2400" b="0" i="0" u="none" strike="noStrike" cap="none">
                <a:solidFill>
                  <a:srgbClr val="000000"/>
                </a:solidFill>
                <a:latin typeface="Calibri"/>
                <a:ea typeface="Calibri"/>
                <a:cs typeface="Calibri"/>
                <a:sym typeface="Calibri"/>
              </a:rPr>
              <a:t>FIG2-CRISPR-Cas9 screen </a:t>
            </a:r>
            <a:r>
              <a:rPr lang="en-US" sz="2400">
                <a:latin typeface="Calibri"/>
                <a:ea typeface="Calibri"/>
                <a:cs typeface="Calibri"/>
                <a:sym typeface="Calibri"/>
              </a:rPr>
              <a:t>i</a:t>
            </a:r>
            <a:r>
              <a:rPr lang="en-US" sz="2400" b="0" i="0" u="none" strike="noStrike" cap="none">
                <a:solidFill>
                  <a:srgbClr val="000000"/>
                </a:solidFill>
                <a:latin typeface="Calibri"/>
                <a:ea typeface="Calibri"/>
                <a:cs typeface="Calibri"/>
                <a:sym typeface="Calibri"/>
              </a:rPr>
              <a:t>dentified many genes in different cellular pathways that can modify DPR toxicity.  Pathways include…</a:t>
            </a:r>
            <a:endParaRPr sz="1400" b="0" i="0" u="none" strike="noStrike" cap="none">
              <a:solidFill>
                <a:srgbClr val="000000"/>
              </a:solidFill>
              <a:latin typeface="Arial"/>
              <a:ea typeface="Arial"/>
              <a:cs typeface="Arial"/>
              <a:sym typeface="Arial"/>
            </a:endParaRPr>
          </a:p>
          <a:p>
            <a:pPr marL="742950" marR="0" lvl="1" indent="-285750" algn="l" rtl="0">
              <a:lnSpc>
                <a:spcPct val="80000"/>
              </a:lnSpc>
              <a:spcBef>
                <a:spcPts val="434"/>
              </a:spcBef>
              <a:spcAft>
                <a:spcPts val="0"/>
              </a:spcAft>
              <a:buClr>
                <a:schemeClr val="dk1"/>
              </a:buClr>
              <a:buSzPts val="2170"/>
              <a:buFont typeface="Arial"/>
              <a:buChar char="–"/>
            </a:pPr>
            <a:r>
              <a:rPr lang="en-US" sz="2400" b="0" i="0" u="none" strike="noStrike" cap="none">
                <a:solidFill>
                  <a:srgbClr val="000000"/>
                </a:solidFill>
                <a:latin typeface="Calibri"/>
                <a:ea typeface="Calibri"/>
                <a:cs typeface="Calibri"/>
                <a:sym typeface="Calibri"/>
              </a:rPr>
              <a:t>RNA processing, ER-associated degradation, proteasome, cellular transport, cell trafficking and transcriptional regulation pathways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53"/>
          <p:cNvSpPr txBox="1"/>
          <p:nvPr/>
        </p:nvSpPr>
        <p:spPr>
          <a:xfrm>
            <a:off x="457200" y="135742"/>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4400"/>
              <a:buFont typeface="Calibri"/>
              <a:buNone/>
            </a:pPr>
            <a:r>
              <a:rPr lang="en-US" sz="4400" b="0" i="0" u="none" strike="noStrike" cap="none">
                <a:solidFill>
                  <a:srgbClr val="000000"/>
                </a:solidFill>
                <a:latin typeface="Calibri"/>
                <a:ea typeface="Calibri"/>
                <a:cs typeface="Calibri"/>
                <a:sym typeface="Calibri"/>
              </a:rPr>
              <a:t>Conclusions</a:t>
            </a:r>
            <a:endParaRPr sz="1400" b="0" i="0" u="none" strike="noStrike" cap="none">
              <a:solidFill>
                <a:srgbClr val="000000"/>
              </a:solidFill>
              <a:latin typeface="Arial"/>
              <a:ea typeface="Arial"/>
              <a:cs typeface="Arial"/>
              <a:sym typeface="Arial"/>
            </a:endParaRPr>
          </a:p>
        </p:txBody>
      </p:sp>
      <p:pic>
        <p:nvPicPr>
          <p:cNvPr id="469" name="Google Shape;469;p53" descr="A screenshot of a cell phone&#10;&#10;Description automatically generated"/>
          <p:cNvPicPr preferRelativeResize="0"/>
          <p:nvPr/>
        </p:nvPicPr>
        <p:blipFill rotWithShape="1">
          <a:blip r:embed="rId3">
            <a:alphaModFix/>
          </a:blip>
          <a:srcRect/>
          <a:stretch/>
        </p:blipFill>
        <p:spPr>
          <a:xfrm>
            <a:off x="4724402" y="533400"/>
            <a:ext cx="4000500" cy="5791200"/>
          </a:xfrm>
          <a:prstGeom prst="rect">
            <a:avLst/>
          </a:prstGeom>
          <a:noFill/>
          <a:ln>
            <a:noFill/>
          </a:ln>
        </p:spPr>
      </p:pic>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4"/>
          <p:cNvSpPr txBox="1">
            <a:spLocks noGrp="1"/>
          </p:cNvSpPr>
          <p:nvPr>
            <p:ph type="title"/>
          </p:nvPr>
        </p:nvSpPr>
        <p:spPr>
          <a:xfrm>
            <a:off x="0" y="-12"/>
            <a:ext cx="8229600" cy="1143000"/>
          </a:xfrm>
          <a:prstGeom prst="rect">
            <a:avLst/>
          </a:prstGeom>
          <a:noFill/>
          <a:ln>
            <a:noFill/>
          </a:ln>
        </p:spPr>
        <p:txBody>
          <a:bodyPr spcFirstLastPara="1" wrap="square" lIns="91425" tIns="45700" rIns="91425" bIns="45700" anchor="ctr" anchorCtr="0">
            <a:noAutofit/>
          </a:bodyPr>
          <a:lstStyle/>
          <a:p>
            <a:pPr lvl="0" algn="ctr"/>
            <a:r>
              <a:rPr lang="en-US" sz="2400" b="1" dirty="0">
                <a:latin typeface="Arial"/>
                <a:ea typeface="Arial"/>
                <a:cs typeface="Arial"/>
                <a:sym typeface="Arial"/>
              </a:rPr>
              <a:t>Part VI – </a:t>
            </a:r>
            <a:r>
              <a:rPr lang="en-US" sz="2400" b="1" dirty="0" err="1">
                <a:latin typeface="Arial"/>
                <a:ea typeface="Arial"/>
                <a:cs typeface="Arial"/>
                <a:sym typeface="Arial"/>
              </a:rPr>
              <a:t>Bioinformatic</a:t>
            </a:r>
            <a:r>
              <a:rPr lang="en-US" sz="2400" b="1" dirty="0">
                <a:latin typeface="Arial"/>
                <a:ea typeface="Arial"/>
                <a:cs typeface="Arial"/>
                <a:sym typeface="Arial"/>
              </a:rPr>
              <a:t> Analysis of RNA-</a:t>
            </a:r>
            <a:r>
              <a:rPr lang="en-US" sz="2400" b="1" dirty="0" err="1">
                <a:latin typeface="Arial"/>
                <a:ea typeface="Arial"/>
                <a:cs typeface="Arial"/>
                <a:sym typeface="Arial"/>
              </a:rPr>
              <a:t>seq</a:t>
            </a:r>
            <a:r>
              <a:rPr lang="en-US" sz="2400" b="1" dirty="0">
                <a:latin typeface="Arial"/>
                <a:ea typeface="Arial"/>
                <a:cs typeface="Arial"/>
                <a:sym typeface="Arial"/>
              </a:rPr>
              <a:t> Data</a:t>
            </a:r>
            <a:endParaRPr sz="2400" b="1" dirty="0">
              <a:latin typeface="Arial"/>
              <a:ea typeface="Arial"/>
              <a:cs typeface="Arial"/>
              <a:sym typeface="Arial"/>
            </a:endParaRPr>
          </a:p>
        </p:txBody>
      </p:sp>
      <p:sp>
        <p:nvSpPr>
          <p:cNvPr id="476" name="Google Shape;476;p54"/>
          <p:cNvSpPr txBox="1">
            <a:spLocks noGrp="1"/>
          </p:cNvSpPr>
          <p:nvPr>
            <p:ph type="body" idx="1"/>
          </p:nvPr>
        </p:nvSpPr>
        <p:spPr>
          <a:xfrm>
            <a:off x="457200" y="982979"/>
            <a:ext cx="8229600" cy="45261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0"/>
              </a:spcBef>
              <a:buSzPts val="1100"/>
              <a:buNone/>
            </a:pPr>
            <a:r>
              <a:rPr lang="en-US" sz="1100" dirty="0">
                <a:highlight>
                  <a:srgbClr val="FFFFFF"/>
                </a:highlight>
                <a:latin typeface="Arial"/>
                <a:ea typeface="Arial"/>
                <a:cs typeface="Arial"/>
                <a:sym typeface="Arial"/>
              </a:rPr>
              <a:t>When scientists are faced with analyzing high-throughput data like Dr. Li’s RNA-</a:t>
            </a:r>
            <a:r>
              <a:rPr lang="en-US" sz="1100" dirty="0" err="1">
                <a:highlight>
                  <a:srgbClr val="FFFFFF"/>
                </a:highlight>
                <a:latin typeface="Arial"/>
                <a:ea typeface="Arial"/>
                <a:cs typeface="Arial"/>
                <a:sym typeface="Arial"/>
              </a:rPr>
              <a:t>seq</a:t>
            </a:r>
            <a:r>
              <a:rPr lang="en-US" sz="1100" dirty="0">
                <a:highlight>
                  <a:srgbClr val="FFFFFF"/>
                </a:highlight>
                <a:latin typeface="Arial"/>
                <a:ea typeface="Arial"/>
                <a:cs typeface="Arial"/>
                <a:sym typeface="Arial"/>
              </a:rPr>
              <a:t> data set, they must look for commonalities and patterns to help make sense of it. There are many identified pathways that go awry in ALS. In order for Dr. Li and her team to determine if any cellular locations or processes are enriched with genes that came up in their hit list after treatment with the toxic dipeptide protein repeat, they turned to online </a:t>
            </a:r>
            <a:r>
              <a:rPr lang="en-US" sz="1100" dirty="0" err="1">
                <a:highlight>
                  <a:srgbClr val="FFFFFF"/>
                </a:highlight>
                <a:latin typeface="Arial"/>
                <a:ea typeface="Arial"/>
                <a:cs typeface="Arial"/>
                <a:sym typeface="Arial"/>
              </a:rPr>
              <a:t>bioinformatic</a:t>
            </a:r>
            <a:r>
              <a:rPr lang="en-US" sz="1100" dirty="0">
                <a:highlight>
                  <a:srgbClr val="FFFFFF"/>
                </a:highlight>
                <a:latin typeface="Arial"/>
                <a:ea typeface="Arial"/>
                <a:cs typeface="Arial"/>
                <a:sym typeface="Arial"/>
              </a:rPr>
              <a:t> tools.</a:t>
            </a:r>
            <a:endParaRPr sz="1200" dirty="0">
              <a:latin typeface="Arial"/>
              <a:ea typeface="Arial"/>
              <a:cs typeface="Arial"/>
              <a:sym typeface="Aria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body" idx="1"/>
          </p:nvPr>
        </p:nvSpPr>
        <p:spPr>
          <a:xfrm>
            <a:off x="0" y="906580"/>
            <a:ext cx="9144000" cy="5778378"/>
          </a:xfrm>
          <a:prstGeom prst="rect">
            <a:avLst/>
          </a:prstGeom>
          <a:noFill/>
          <a:ln>
            <a:noFill/>
          </a:ln>
        </p:spPr>
        <p:txBody>
          <a:bodyPr spcFirstLastPara="1" wrap="square" lIns="91425" tIns="45700" rIns="91425" bIns="45700" anchor="t" anchorCtr="0">
            <a:normAutofit/>
          </a:bodyPr>
          <a:lstStyle/>
          <a:p>
            <a:pPr marL="0" lvl="0" indent="0">
              <a:lnSpc>
                <a:spcPct val="115000"/>
              </a:lnSpc>
              <a:spcBef>
                <a:spcPts val="0"/>
              </a:spcBef>
              <a:buNone/>
            </a:pPr>
            <a:r>
              <a:rPr lang="en-US" sz="1600" dirty="0">
                <a:latin typeface="Arial"/>
                <a:ea typeface="Arial"/>
                <a:cs typeface="Arial"/>
                <a:sym typeface="Arial"/>
              </a:rPr>
              <a:t>The report of progressive deterioration in Gael’s voluntary motor actions troubled Dr. Li. Given the symptoms and surprisingly low blood alcohol level, she performed a routine physical exam and took a full medical history directly from the patient. </a:t>
            </a:r>
          </a:p>
          <a:p>
            <a:pPr marL="0" lvl="0" indent="0" algn="l" rtl="0">
              <a:lnSpc>
                <a:spcPct val="115000"/>
              </a:lnSpc>
              <a:spcBef>
                <a:spcPts val="0"/>
              </a:spcBef>
              <a:spcAft>
                <a:spcPts val="0"/>
              </a:spcAft>
              <a:buClr>
                <a:schemeClr val="dk1"/>
              </a:buClr>
              <a:buSzPts val="1800"/>
              <a:buNone/>
            </a:pPr>
            <a:endParaRPr sz="1600" dirty="0">
              <a:latin typeface="Arial"/>
              <a:ea typeface="Arial"/>
              <a:cs typeface="Arial"/>
              <a:sym typeface="Arial"/>
            </a:endParaRPr>
          </a:p>
          <a:p>
            <a:pPr marL="0" lvl="0" indent="457200" algn="l" rtl="0">
              <a:lnSpc>
                <a:spcPct val="115000"/>
              </a:lnSpc>
              <a:spcBef>
                <a:spcPts val="0"/>
              </a:spcBef>
              <a:spcAft>
                <a:spcPts val="0"/>
              </a:spcAft>
              <a:buClr>
                <a:schemeClr val="dk1"/>
              </a:buClr>
              <a:buSzPts val="1800"/>
              <a:buNone/>
            </a:pPr>
            <a:r>
              <a:rPr lang="en-US" sz="1600" dirty="0">
                <a:latin typeface="Arial"/>
                <a:ea typeface="Arial"/>
                <a:cs typeface="Arial"/>
                <a:sym typeface="Arial"/>
              </a:rPr>
              <a:t>Results:</a:t>
            </a:r>
            <a:endParaRPr sz="1600" dirty="0">
              <a:latin typeface="Arial"/>
              <a:ea typeface="Arial"/>
              <a:cs typeface="Arial"/>
              <a:sym typeface="Arial"/>
            </a:endParaRPr>
          </a:p>
          <a:p>
            <a:pPr marL="1327150" lvl="1" indent="-285750" algn="l" rtl="0">
              <a:lnSpc>
                <a:spcPct val="115000"/>
              </a:lnSpc>
              <a:spcBef>
                <a:spcPts val="0"/>
              </a:spcBef>
              <a:spcAft>
                <a:spcPts val="0"/>
              </a:spcAft>
              <a:buClr>
                <a:schemeClr val="dk1"/>
              </a:buClr>
              <a:buSzPts val="1600"/>
              <a:buFont typeface="Arial" panose="020B0604020202020204" pitchFamily="34" charset="0"/>
              <a:buChar char="•"/>
            </a:pPr>
            <a:r>
              <a:rPr lang="en-US" sz="1600" dirty="0">
                <a:latin typeface="Arial"/>
                <a:ea typeface="Arial"/>
                <a:cs typeface="Arial"/>
                <a:sym typeface="Arial"/>
              </a:rPr>
              <a:t>Reports of blurred vision, progressive difficulty swallowing and playing basketball.  </a:t>
            </a:r>
            <a:endParaRPr sz="1600" dirty="0">
              <a:latin typeface="Arial"/>
              <a:ea typeface="Arial"/>
              <a:cs typeface="Arial"/>
              <a:sym typeface="Arial"/>
            </a:endParaRPr>
          </a:p>
          <a:p>
            <a:pPr marL="1327150" lvl="1" indent="-285750" algn="l" rtl="0">
              <a:lnSpc>
                <a:spcPct val="115000"/>
              </a:lnSpc>
              <a:spcBef>
                <a:spcPts val="0"/>
              </a:spcBef>
              <a:spcAft>
                <a:spcPts val="0"/>
              </a:spcAft>
              <a:buClr>
                <a:schemeClr val="dk1"/>
              </a:buClr>
              <a:buSzPts val="1600"/>
              <a:buFont typeface="Arial" panose="020B0604020202020204" pitchFamily="34" charset="0"/>
              <a:buChar char="•"/>
            </a:pPr>
            <a:r>
              <a:rPr lang="en-US" sz="1600" dirty="0">
                <a:latin typeface="Arial"/>
                <a:ea typeface="Arial"/>
                <a:cs typeface="Arial"/>
                <a:sym typeface="Arial"/>
              </a:rPr>
              <a:t>Military history in the Gulf War</a:t>
            </a:r>
            <a:endParaRPr sz="1600" dirty="0">
              <a:latin typeface="Arial"/>
              <a:ea typeface="Arial"/>
              <a:cs typeface="Arial"/>
              <a:sym typeface="Arial"/>
            </a:endParaRPr>
          </a:p>
          <a:p>
            <a:pPr marL="1327150" lvl="1" indent="-285750" algn="l" rtl="0">
              <a:lnSpc>
                <a:spcPct val="115000"/>
              </a:lnSpc>
              <a:spcBef>
                <a:spcPts val="0"/>
              </a:spcBef>
              <a:spcAft>
                <a:spcPts val="0"/>
              </a:spcAft>
              <a:buClr>
                <a:schemeClr val="dk1"/>
              </a:buClr>
              <a:buSzPts val="1600"/>
              <a:buFont typeface="Arial" panose="020B0604020202020204" pitchFamily="34" charset="0"/>
              <a:buChar char="•"/>
            </a:pPr>
            <a:r>
              <a:rPr lang="en-US" sz="1600" dirty="0">
                <a:latin typeface="Arial"/>
                <a:ea typeface="Arial"/>
                <a:cs typeface="Arial"/>
                <a:sym typeface="Arial"/>
              </a:rPr>
              <a:t>Family history reveals a grandmother with Multiple Sclerosis (MS) and great grandmother who had amyotrophic lateral sclerosis (ALS).</a:t>
            </a:r>
            <a:endParaRPr sz="1600" dirty="0">
              <a:latin typeface="Arial"/>
              <a:ea typeface="Arial"/>
              <a:cs typeface="Arial"/>
              <a:sym typeface="Arial"/>
            </a:endParaRPr>
          </a:p>
          <a:p>
            <a:pPr marL="0" lvl="0" indent="0" algn="l" rtl="0">
              <a:lnSpc>
                <a:spcPct val="115000"/>
              </a:lnSpc>
              <a:spcBef>
                <a:spcPts val="0"/>
              </a:spcBef>
              <a:spcAft>
                <a:spcPts val="0"/>
              </a:spcAft>
              <a:buClr>
                <a:schemeClr val="dk1"/>
              </a:buClr>
              <a:buSzPts val="1800"/>
              <a:buNone/>
            </a:pPr>
            <a:endParaRPr sz="1600" dirty="0">
              <a:latin typeface="Arial"/>
              <a:ea typeface="Arial"/>
              <a:cs typeface="Arial"/>
              <a:sym typeface="Arial"/>
            </a:endParaRPr>
          </a:p>
          <a:p>
            <a:pPr marL="0" lvl="0" indent="0" algn="l" rtl="0">
              <a:lnSpc>
                <a:spcPct val="115000"/>
              </a:lnSpc>
              <a:spcBef>
                <a:spcPts val="0"/>
              </a:spcBef>
              <a:spcAft>
                <a:spcPts val="0"/>
              </a:spcAft>
              <a:buClr>
                <a:srgbClr val="FF0000"/>
              </a:buClr>
              <a:buSzPts val="1800"/>
              <a:buNone/>
            </a:pPr>
            <a:r>
              <a:rPr lang="en-US" sz="1600" i="1" dirty="0">
                <a:solidFill>
                  <a:srgbClr val="FF0000"/>
                </a:solidFill>
                <a:latin typeface="Arial"/>
                <a:ea typeface="Arial"/>
                <a:cs typeface="Arial"/>
                <a:sym typeface="Arial"/>
              </a:rPr>
              <a:t>Questions</a:t>
            </a:r>
            <a:endParaRPr sz="1600" i="1" dirty="0">
              <a:solidFill>
                <a:srgbClr val="FF0000"/>
              </a:solidFill>
              <a:latin typeface="Arial"/>
              <a:ea typeface="Arial"/>
              <a:cs typeface="Arial"/>
              <a:sym typeface="Arial"/>
            </a:endParaRPr>
          </a:p>
          <a:p>
            <a:pPr marL="457200" lvl="0" indent="-330200" algn="l" rtl="0">
              <a:lnSpc>
                <a:spcPct val="115000"/>
              </a:lnSpc>
              <a:spcBef>
                <a:spcPts val="0"/>
              </a:spcBef>
              <a:spcAft>
                <a:spcPts val="0"/>
              </a:spcAft>
              <a:buClr>
                <a:srgbClr val="FF0000"/>
              </a:buClr>
              <a:buSzPts val="1600"/>
              <a:buAutoNum type="arabicParenBoth"/>
            </a:pPr>
            <a:r>
              <a:rPr lang="en-US" sz="1600" i="1" dirty="0">
                <a:solidFill>
                  <a:srgbClr val="FF0000"/>
                </a:solidFill>
                <a:latin typeface="Arial"/>
                <a:ea typeface="Arial"/>
                <a:cs typeface="Arial"/>
                <a:sym typeface="Arial"/>
              </a:rPr>
              <a:t>Define MS and ALS.  Identify some symptoms in each.</a:t>
            </a:r>
            <a:endParaRPr sz="1600" i="1" dirty="0">
              <a:solidFill>
                <a:srgbClr val="FF0000"/>
              </a:solidFill>
              <a:latin typeface="Arial"/>
              <a:ea typeface="Arial"/>
              <a:cs typeface="Arial"/>
              <a:sym typeface="Arial"/>
            </a:endParaRPr>
          </a:p>
          <a:p>
            <a:pPr marL="457200" lvl="0" indent="-330200" algn="l" rtl="0">
              <a:lnSpc>
                <a:spcPct val="115000"/>
              </a:lnSpc>
              <a:spcBef>
                <a:spcPts val="0"/>
              </a:spcBef>
              <a:spcAft>
                <a:spcPts val="0"/>
              </a:spcAft>
              <a:buClr>
                <a:srgbClr val="FF0000"/>
              </a:buClr>
              <a:buSzPts val="1600"/>
              <a:buAutoNum type="arabicParenBoth"/>
            </a:pPr>
            <a:r>
              <a:rPr lang="en-US" sz="1600" i="1" dirty="0">
                <a:solidFill>
                  <a:srgbClr val="FF0000"/>
                </a:solidFill>
                <a:latin typeface="Arial"/>
                <a:ea typeface="Arial"/>
                <a:cs typeface="Arial"/>
                <a:sym typeface="Arial"/>
              </a:rPr>
              <a:t>How are these diseases similar?  How are they different?  </a:t>
            </a:r>
            <a:endParaRPr sz="1600" i="1" dirty="0">
              <a:solidFill>
                <a:srgbClr val="FF0000"/>
              </a:solidFill>
              <a:latin typeface="Arial"/>
              <a:ea typeface="Arial"/>
              <a:cs typeface="Arial"/>
              <a:sym typeface="Arial"/>
            </a:endParaRPr>
          </a:p>
          <a:p>
            <a:pPr marL="457200" lvl="0" indent="-330200" algn="l" rtl="0">
              <a:lnSpc>
                <a:spcPct val="115000"/>
              </a:lnSpc>
              <a:spcBef>
                <a:spcPts val="0"/>
              </a:spcBef>
              <a:spcAft>
                <a:spcPts val="0"/>
              </a:spcAft>
              <a:buClr>
                <a:srgbClr val="FF0000"/>
              </a:buClr>
              <a:buSzPts val="1600"/>
              <a:buAutoNum type="arabicParenBoth"/>
            </a:pPr>
            <a:r>
              <a:rPr lang="en-US" sz="1600" i="1" dirty="0">
                <a:solidFill>
                  <a:srgbClr val="FF0000"/>
                </a:solidFill>
                <a:latin typeface="Arial"/>
                <a:ea typeface="Arial"/>
                <a:cs typeface="Arial"/>
                <a:sym typeface="Arial"/>
              </a:rPr>
              <a:t>Could there be other causes (not MS or ALS) for these neurological symptoms?  Identify diagnostic tests commonly used.</a:t>
            </a:r>
            <a:endParaRPr sz="1600" i="1" dirty="0">
              <a:solidFill>
                <a:srgbClr val="FF0000"/>
              </a:solidFill>
              <a:latin typeface="Arial"/>
              <a:ea typeface="Arial"/>
              <a:cs typeface="Arial"/>
              <a:sym typeface="Arial"/>
            </a:endParaRPr>
          </a:p>
          <a:p>
            <a:pPr marL="171450" lvl="0" indent="0" algn="l" rtl="0">
              <a:lnSpc>
                <a:spcPct val="70000"/>
              </a:lnSpc>
              <a:spcBef>
                <a:spcPts val="750"/>
              </a:spcBef>
              <a:spcAft>
                <a:spcPts val="0"/>
              </a:spcAft>
              <a:buClr>
                <a:schemeClr val="dk1"/>
              </a:buClr>
              <a:buSzPts val="1800"/>
              <a:buNone/>
            </a:pPr>
            <a:endParaRPr sz="1600" dirty="0"/>
          </a:p>
          <a:p>
            <a:pPr marL="0" lvl="0" indent="0" algn="l" rtl="0">
              <a:lnSpc>
                <a:spcPct val="70000"/>
              </a:lnSpc>
              <a:spcBef>
                <a:spcPts val="750"/>
              </a:spcBef>
              <a:spcAft>
                <a:spcPts val="0"/>
              </a:spcAft>
              <a:buClr>
                <a:schemeClr val="dk1"/>
              </a:buClr>
              <a:buSzPts val="1942"/>
              <a:buNone/>
            </a:pPr>
            <a:endParaRPr sz="1600" dirty="0"/>
          </a:p>
        </p:txBody>
      </p:sp>
      <p:sp>
        <p:nvSpPr>
          <p:cNvPr id="136" name="Google Shape;136;p4"/>
          <p:cNvSpPr/>
          <p:nvPr/>
        </p:nvSpPr>
        <p:spPr>
          <a:xfrm>
            <a:off x="0" y="6459415"/>
            <a:ext cx="9144000" cy="39858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137" name="Google Shape;137;p4"/>
          <p:cNvSpPr txBox="1">
            <a:spLocks noGrp="1"/>
          </p:cNvSpPr>
          <p:nvPr>
            <p:ph type="title"/>
          </p:nvPr>
        </p:nvSpPr>
        <p:spPr>
          <a:xfrm>
            <a:off x="0" y="-271484"/>
            <a:ext cx="9144000" cy="1325563"/>
          </a:xfrm>
          <a:prstGeom prst="rect">
            <a:avLst/>
          </a:prstGeom>
          <a:noFill/>
          <a:ln>
            <a:noFill/>
          </a:ln>
        </p:spPr>
        <p:txBody>
          <a:bodyPr spcFirstLastPara="1" wrap="square" lIns="91425" tIns="45700" rIns="91425" bIns="45700" anchor="ctr" anchorCtr="0">
            <a:normAutofit/>
          </a:bodyPr>
          <a:lstStyle/>
          <a:p>
            <a:pPr lvl="0">
              <a:buSzPts val="3300"/>
            </a:pPr>
            <a:r>
              <a:rPr lang="en-US" b="1" dirty="0"/>
              <a:t>Part II – Uncovering the Patient’s Medical History</a:t>
            </a:r>
            <a:endParaRPr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36"/>
                                        </p:tgtEl>
                                        <p:attrNameLst>
                                          <p:attrName>ppt_x</p:attrName>
                                        </p:attrNameLst>
                                      </p:cBhvr>
                                      <p:tavLst>
                                        <p:tav tm="0">
                                          <p:val>
                                            <p:strVal val="#ppt_x"/>
                                          </p:val>
                                        </p:tav>
                                        <p:tav tm="100000">
                                          <p:val>
                                            <p:strVal val="#ppt_x-1"/>
                                          </p:val>
                                        </p:tav>
                                      </p:tavLst>
                                    </p:anim>
                                    <p:set>
                                      <p:cBhvr>
                                        <p:cTn id="7" dur="1" fill="hold">
                                          <p:stCondLst>
                                            <p:cond delay="5000"/>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594300" y="-9423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a:t>MS versus ALS</a:t>
            </a:r>
            <a:endParaRPr/>
          </a:p>
        </p:txBody>
      </p:sp>
      <p:sp>
        <p:nvSpPr>
          <p:cNvPr id="144" name="Google Shape;144;p5"/>
          <p:cNvSpPr/>
          <p:nvPr/>
        </p:nvSpPr>
        <p:spPr>
          <a:xfrm>
            <a:off x="5096656" y="5377535"/>
            <a:ext cx="4047344"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Calibri"/>
                <a:ea typeface="Calibri"/>
                <a:cs typeface="Calibri"/>
                <a:sym typeface="Calibri"/>
              </a:rPr>
              <a:t>Symptoms include muscle weakness, stiffness, and paralysis.  ALS targets primarily motor neurons so sensation is often spared (vision, touch, hearing, smell, taste). </a:t>
            </a:r>
            <a:endParaRPr sz="1800" b="0" i="0" u="none" strike="noStrike" cap="none" dirty="0">
              <a:solidFill>
                <a:schemeClr val="dk1"/>
              </a:solidFill>
              <a:latin typeface="Calibri"/>
              <a:ea typeface="Calibri"/>
              <a:cs typeface="Calibri"/>
              <a:sym typeface="Calibri"/>
            </a:endParaRPr>
          </a:p>
        </p:txBody>
      </p:sp>
      <p:sp>
        <p:nvSpPr>
          <p:cNvPr id="145" name="Google Shape;145;p5"/>
          <p:cNvSpPr/>
          <p:nvPr/>
        </p:nvSpPr>
        <p:spPr>
          <a:xfrm>
            <a:off x="0" y="5599607"/>
            <a:ext cx="45720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Common symptoms include fatigue, vision problems, numbness, gait disruptions, weakness, pain, cognitive changes, sexual problems, bladder dysfunction etc. </a:t>
            </a:r>
            <a:endParaRPr sz="1800" b="0" i="0" u="none" strike="noStrike" cap="none">
              <a:solidFill>
                <a:schemeClr val="dk1"/>
              </a:solidFill>
              <a:latin typeface="Calibri"/>
              <a:ea typeface="Calibri"/>
              <a:cs typeface="Calibri"/>
              <a:sym typeface="Calibri"/>
            </a:endParaRPr>
          </a:p>
        </p:txBody>
      </p:sp>
      <p:sp>
        <p:nvSpPr>
          <p:cNvPr id="146" name="Google Shape;146;p5"/>
          <p:cNvSpPr/>
          <p:nvPr/>
        </p:nvSpPr>
        <p:spPr>
          <a:xfrm>
            <a:off x="4715775" y="4737275"/>
            <a:ext cx="442822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No one test provides a definitive diagnosis!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Ruling out other conditions.</a:t>
            </a:r>
            <a:br>
              <a:rPr lang="en-US"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p:txBody>
      </p:sp>
      <p:sp>
        <p:nvSpPr>
          <p:cNvPr id="147" name="Google Shape;147;p5"/>
          <p:cNvSpPr txBox="1"/>
          <p:nvPr/>
        </p:nvSpPr>
        <p:spPr>
          <a:xfrm>
            <a:off x="0" y="4832264"/>
            <a:ext cx="426619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Evidence of damage in at least two areas &amp; diff times, ruling out other conditions.</a:t>
            </a:r>
            <a:endParaRPr sz="1400" b="0" i="0" u="none" strike="noStrike" cap="none" dirty="0">
              <a:solidFill>
                <a:srgbClr val="000000"/>
              </a:solidFill>
              <a:latin typeface="Arial"/>
              <a:ea typeface="Arial"/>
              <a:cs typeface="Arial"/>
              <a:sym typeface="Arial"/>
            </a:endParaRPr>
          </a:p>
        </p:txBody>
      </p:sp>
      <p:pic>
        <p:nvPicPr>
          <p:cNvPr id="149" name="Google Shape;149;p5"/>
          <p:cNvPicPr preferRelativeResize="0"/>
          <p:nvPr/>
        </p:nvPicPr>
        <p:blipFill rotWithShape="1">
          <a:blip r:embed="rId3">
            <a:alphaModFix/>
          </a:blip>
          <a:srcRect/>
          <a:stretch/>
        </p:blipFill>
        <p:spPr>
          <a:xfrm>
            <a:off x="309252" y="1083310"/>
            <a:ext cx="4127500" cy="3441700"/>
          </a:xfrm>
          <a:prstGeom prst="rect">
            <a:avLst/>
          </a:prstGeom>
          <a:noFill/>
          <a:ln>
            <a:noFill/>
          </a:ln>
        </p:spPr>
      </p:pic>
      <p:pic>
        <p:nvPicPr>
          <p:cNvPr id="150" name="Google Shape;150;p5" descr="A picture containing text, map&#10;&#10;Description automatically generated"/>
          <p:cNvPicPr preferRelativeResize="0"/>
          <p:nvPr/>
        </p:nvPicPr>
        <p:blipFill rotWithShape="1">
          <a:blip r:embed="rId4">
            <a:alphaModFix/>
          </a:blip>
          <a:srcRect/>
          <a:stretch/>
        </p:blipFill>
        <p:spPr>
          <a:xfrm>
            <a:off x="4918740" y="1118919"/>
            <a:ext cx="3581400" cy="3632200"/>
          </a:xfrm>
          <a:prstGeom prst="rect">
            <a:avLst/>
          </a:prstGeom>
          <a:noFill/>
          <a:ln>
            <a:noFill/>
          </a:ln>
        </p:spPr>
      </p:pic>
      <p:sp>
        <p:nvSpPr>
          <p:cNvPr id="148" name="Google Shape;148;p5"/>
          <p:cNvSpPr txBox="1"/>
          <p:nvPr/>
        </p:nvSpPr>
        <p:spPr>
          <a:xfrm>
            <a:off x="6989205" y="1783972"/>
            <a:ext cx="202367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Motor neurons degenerate in ALS resulting in wasted muscle</a:t>
            </a:r>
            <a:endParaRPr sz="1400" b="0" i="0" u="none" strike="noStrike" cap="none" dirty="0">
              <a:solidFill>
                <a:srgbClr val="000000"/>
              </a:solidFill>
              <a:latin typeface="Arial"/>
              <a:ea typeface="Arial"/>
              <a:cs typeface="Arial"/>
              <a:sym typeface="Aria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622023" y="-1822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sz="2970" b="1"/>
              <a:t>Diagnostic Tests</a:t>
            </a:r>
            <a:br>
              <a:rPr lang="en-US" sz="2970" b="1"/>
            </a:br>
            <a:r>
              <a:rPr lang="en-US" sz="2970" b="1"/>
              <a:t>MS 						ALS </a:t>
            </a:r>
            <a:endParaRPr sz="2970"/>
          </a:p>
        </p:txBody>
      </p:sp>
      <p:sp>
        <p:nvSpPr>
          <p:cNvPr id="157" name="Google Shape;157;p6"/>
          <p:cNvSpPr txBox="1"/>
          <p:nvPr/>
        </p:nvSpPr>
        <p:spPr>
          <a:xfrm>
            <a:off x="4096286" y="1349952"/>
            <a:ext cx="39525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Electromyography (EMG)</a:t>
            </a:r>
            <a:endParaRPr sz="1400" b="0" i="0" u="none" strike="noStrike" cap="none">
              <a:solidFill>
                <a:srgbClr val="000000"/>
              </a:solidFill>
              <a:latin typeface="Arial"/>
              <a:ea typeface="Arial"/>
              <a:cs typeface="Arial"/>
              <a:sym typeface="Arial"/>
            </a:endParaRPr>
          </a:p>
        </p:txBody>
      </p:sp>
      <p:sp>
        <p:nvSpPr>
          <p:cNvPr id="158" name="Google Shape;158;p6"/>
          <p:cNvSpPr txBox="1"/>
          <p:nvPr/>
        </p:nvSpPr>
        <p:spPr>
          <a:xfrm>
            <a:off x="4680523" y="6043389"/>
            <a:ext cx="446347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MRI of brain and spinal cord to rule out tumors, herniated disks, etc.</a:t>
            </a: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a:off x="0" y="1307342"/>
            <a:ext cx="39525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MRI is used to identify lesion areas area</a:t>
            </a:r>
            <a:endParaRPr sz="1400" b="0" i="0" u="none" strike="noStrike" cap="none">
              <a:solidFill>
                <a:srgbClr val="000000"/>
              </a:solidFill>
              <a:latin typeface="Arial"/>
              <a:ea typeface="Arial"/>
              <a:cs typeface="Arial"/>
              <a:sym typeface="Arial"/>
            </a:endParaRPr>
          </a:p>
        </p:txBody>
      </p:sp>
      <p:sp>
        <p:nvSpPr>
          <p:cNvPr id="160" name="Google Shape;160;p6"/>
          <p:cNvSpPr/>
          <p:nvPr/>
        </p:nvSpPr>
        <p:spPr>
          <a:xfrm>
            <a:off x="0" y="5685530"/>
            <a:ext cx="494071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544D46"/>
                </a:solidFill>
                <a:latin typeface="Source Sans Pro"/>
                <a:ea typeface="Source Sans Pro"/>
                <a:cs typeface="Source Sans Pro"/>
                <a:sym typeface="Source Sans Pro"/>
              </a:rPr>
              <a:t>CSF analysis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44D46"/>
              </a:buClr>
              <a:buSzPts val="1600"/>
              <a:buFont typeface="Arial"/>
              <a:buChar char="•"/>
            </a:pPr>
            <a:r>
              <a:rPr lang="en-US" sz="1600" b="0" i="0" u="none" strike="noStrike" cap="none" dirty="0">
                <a:solidFill>
                  <a:srgbClr val="544D46"/>
                </a:solidFill>
                <a:latin typeface="Source Sans Pro"/>
                <a:ea typeface="Source Sans Pro"/>
                <a:cs typeface="Source Sans Pro"/>
                <a:sym typeface="Source Sans Pro"/>
              </a:rPr>
              <a:t>Elevated levels of IgG antibodies, as well 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44D46"/>
              </a:buClr>
              <a:buSzPts val="1600"/>
              <a:buFont typeface="Arial"/>
              <a:buChar char="•"/>
            </a:pPr>
            <a:r>
              <a:rPr lang="en-US" sz="1600" b="0" i="0" u="none" strike="noStrike" cap="none" dirty="0">
                <a:solidFill>
                  <a:srgbClr val="544D46"/>
                </a:solidFill>
                <a:latin typeface="Source Sans Pro"/>
                <a:ea typeface="Source Sans Pro"/>
                <a:cs typeface="Source Sans Pro"/>
                <a:sym typeface="Source Sans Pro"/>
              </a:rPr>
              <a:t>a specific group of proteins called </a:t>
            </a:r>
            <a:r>
              <a:rPr lang="en-US" sz="1600" b="0" i="0" u="none" strike="noStrike" cap="none" dirty="0" err="1">
                <a:solidFill>
                  <a:srgbClr val="544D46"/>
                </a:solidFill>
                <a:latin typeface="Source Sans Pro"/>
                <a:ea typeface="Source Sans Pro"/>
                <a:cs typeface="Source Sans Pro"/>
                <a:sym typeface="Source Sans Pro"/>
              </a:rPr>
              <a:t>oligoclonal</a:t>
            </a:r>
            <a:r>
              <a:rPr lang="en-US" sz="1600" b="0" i="0" u="none" strike="noStrike" cap="none" dirty="0">
                <a:solidFill>
                  <a:srgbClr val="544D46"/>
                </a:solidFill>
                <a:latin typeface="Source Sans Pro"/>
                <a:ea typeface="Source Sans Pro"/>
                <a:cs typeface="Source Sans Pro"/>
                <a:sym typeface="Source Sans Pro"/>
              </a:rPr>
              <a:t> bands.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44D46"/>
              </a:buClr>
              <a:buSzPts val="1600"/>
              <a:buFont typeface="Arial"/>
              <a:buChar char="•"/>
            </a:pPr>
            <a:r>
              <a:rPr lang="en-US" sz="1600" b="0" i="0" u="none" strike="noStrike" cap="none" dirty="0">
                <a:solidFill>
                  <a:srgbClr val="544D46"/>
                </a:solidFill>
                <a:latin typeface="Source Sans Pro"/>
                <a:ea typeface="Source Sans Pro"/>
                <a:cs typeface="Source Sans Pro"/>
                <a:sym typeface="Source Sans Pro"/>
              </a:rPr>
              <a:t>Occasionally proteins that breakdown </a:t>
            </a:r>
            <a:r>
              <a:rPr lang="en-US" sz="1600" b="0" i="0" u="sng" strike="noStrike" cap="none" dirty="0">
                <a:solidFill>
                  <a:srgbClr val="CC3F10"/>
                </a:solidFill>
                <a:latin typeface="Source Sans Pro"/>
                <a:ea typeface="Source Sans Pro"/>
                <a:cs typeface="Source Sans Pro"/>
                <a:sym typeface="Source Sans Pro"/>
                <a:hlinkClick r:id="rId3"/>
              </a:rPr>
              <a:t>myelin</a:t>
            </a:r>
            <a:r>
              <a:rPr lang="en-US" sz="1600" b="0" i="0" u="none" strike="noStrike" cap="none" dirty="0">
                <a:solidFill>
                  <a:srgbClr val="544D46"/>
                </a:solidFill>
                <a:latin typeface="Source Sans Pro"/>
                <a:ea typeface="Source Sans Pro"/>
                <a:cs typeface="Source Sans Pro"/>
                <a:sym typeface="Source Sans Pro"/>
              </a:rPr>
              <a:t>.</a:t>
            </a:r>
            <a:endParaRPr sz="1600" b="0" i="0" u="none" strike="noStrike" cap="none" dirty="0">
              <a:solidFill>
                <a:srgbClr val="544D46"/>
              </a:solidFill>
              <a:latin typeface="Source Sans Pro"/>
              <a:ea typeface="Source Sans Pro"/>
              <a:cs typeface="Source Sans Pro"/>
              <a:sym typeface="Source Sans Pro"/>
            </a:endParaRPr>
          </a:p>
        </p:txBody>
      </p:sp>
      <p:sp>
        <p:nvSpPr>
          <p:cNvPr id="161" name="Google Shape;161;p6"/>
          <p:cNvSpPr txBox="1"/>
          <p:nvPr/>
        </p:nvSpPr>
        <p:spPr>
          <a:xfrm>
            <a:off x="2452120" y="3686921"/>
            <a:ext cx="185269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Sensory Evoked potential tests </a:t>
            </a:r>
            <a:endParaRPr sz="1400" b="0" i="0" u="none" strike="noStrike" cap="none">
              <a:solidFill>
                <a:srgbClr val="000000"/>
              </a:solidFill>
              <a:latin typeface="Arial"/>
              <a:ea typeface="Arial"/>
              <a:cs typeface="Arial"/>
              <a:sym typeface="Arial"/>
            </a:endParaRPr>
          </a:p>
        </p:txBody>
      </p:sp>
      <p:pic>
        <p:nvPicPr>
          <p:cNvPr id="162" name="Google Shape;162;p6"/>
          <p:cNvPicPr preferRelativeResize="0"/>
          <p:nvPr/>
        </p:nvPicPr>
        <p:blipFill rotWithShape="1">
          <a:blip r:embed="rId4">
            <a:alphaModFix/>
          </a:blip>
          <a:srcRect/>
          <a:stretch/>
        </p:blipFill>
        <p:spPr>
          <a:xfrm>
            <a:off x="108523" y="3933578"/>
            <a:ext cx="2286000" cy="1585689"/>
          </a:xfrm>
          <a:prstGeom prst="rect">
            <a:avLst/>
          </a:prstGeom>
          <a:noFill/>
          <a:ln>
            <a:noFill/>
          </a:ln>
        </p:spPr>
      </p:pic>
      <p:pic>
        <p:nvPicPr>
          <p:cNvPr id="163" name="Google Shape;163;p6" descr="A picture containing sitting, black, man, front&#10;&#10;Description automatically generated"/>
          <p:cNvPicPr preferRelativeResize="0"/>
          <p:nvPr/>
        </p:nvPicPr>
        <p:blipFill rotWithShape="1">
          <a:blip r:embed="rId5">
            <a:alphaModFix/>
          </a:blip>
          <a:srcRect/>
          <a:stretch/>
        </p:blipFill>
        <p:spPr>
          <a:xfrm>
            <a:off x="196851" y="1759783"/>
            <a:ext cx="1689100" cy="2108200"/>
          </a:xfrm>
          <a:prstGeom prst="rect">
            <a:avLst/>
          </a:prstGeom>
          <a:noFill/>
          <a:ln>
            <a:noFill/>
          </a:ln>
        </p:spPr>
      </p:pic>
      <p:pic>
        <p:nvPicPr>
          <p:cNvPr id="164" name="Google Shape;164;p6" descr="A picture containing water, window, sitting, large&#10;&#10;Description automatically generated"/>
          <p:cNvPicPr preferRelativeResize="0"/>
          <p:nvPr/>
        </p:nvPicPr>
        <p:blipFill rotWithShape="1">
          <a:blip r:embed="rId6">
            <a:alphaModFix/>
          </a:blip>
          <a:srcRect/>
          <a:stretch/>
        </p:blipFill>
        <p:spPr>
          <a:xfrm>
            <a:off x="4680523" y="1700207"/>
            <a:ext cx="4114800" cy="2108200"/>
          </a:xfrm>
          <a:prstGeom prst="rect">
            <a:avLst/>
          </a:prstGeom>
          <a:noFill/>
          <a:ln>
            <a:noFill/>
          </a:ln>
        </p:spPr>
      </p:pic>
      <p:pic>
        <p:nvPicPr>
          <p:cNvPr id="165" name="Google Shape;165;p6" descr="A picture containing sitting, table, holding, small&#10;&#10;Description automatically generated"/>
          <p:cNvPicPr preferRelativeResize="0"/>
          <p:nvPr/>
        </p:nvPicPr>
        <p:blipFill rotWithShape="1">
          <a:blip r:embed="rId7">
            <a:alphaModFix/>
          </a:blip>
          <a:srcRect/>
          <a:stretch/>
        </p:blipFill>
        <p:spPr>
          <a:xfrm>
            <a:off x="6072569" y="3954266"/>
            <a:ext cx="2019300" cy="20066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409763" y="433545"/>
            <a:ext cx="8354890"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230"/>
              <a:buFont typeface="Calibri"/>
              <a:buNone/>
            </a:pPr>
            <a:r>
              <a:rPr lang="en-US" sz="4230">
                <a:solidFill>
                  <a:srgbClr val="FFFFFF"/>
                </a:solidFill>
              </a:rPr>
              <a:t>Brain Tumors &amp; Hyperparathyroidism</a:t>
            </a:r>
            <a:endParaRPr/>
          </a:p>
        </p:txBody>
      </p:sp>
      <p:cxnSp>
        <p:nvCxnSpPr>
          <p:cNvPr id="172" name="Google Shape;172;p7"/>
          <p:cNvCxnSpPr/>
          <p:nvPr/>
        </p:nvCxnSpPr>
        <p:spPr>
          <a:xfrm>
            <a:off x="4587208" y="2596836"/>
            <a:ext cx="0" cy="3657600"/>
          </a:xfrm>
          <a:prstGeom prst="straightConnector1">
            <a:avLst/>
          </a:prstGeom>
          <a:noFill/>
          <a:ln w="101600" cap="flat" cmpd="dbl">
            <a:solidFill>
              <a:srgbClr val="595959"/>
            </a:solidFill>
            <a:prstDash val="solid"/>
            <a:miter lim="800000"/>
            <a:headEnd type="none" w="sm" len="sm"/>
            <a:tailEnd type="none" w="sm" len="sm"/>
          </a:ln>
        </p:spPr>
      </p:cxnSp>
      <p:sp>
        <p:nvSpPr>
          <p:cNvPr id="173" name="Google Shape;173;p7"/>
          <p:cNvSpPr txBox="1"/>
          <p:nvPr/>
        </p:nvSpPr>
        <p:spPr>
          <a:xfrm>
            <a:off x="4833804" y="2438400"/>
            <a:ext cx="40429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MRI and CT scans can be used to discover tumors in the brain or spinal cord</a:t>
            </a:r>
            <a:endParaRPr sz="1400" b="0" i="0" u="none" strike="noStrike" cap="none">
              <a:solidFill>
                <a:srgbClr val="000000"/>
              </a:solidFill>
              <a:latin typeface="Arial"/>
              <a:ea typeface="Arial"/>
              <a:cs typeface="Arial"/>
              <a:sym typeface="Arial"/>
            </a:endParaRPr>
          </a:p>
        </p:txBody>
      </p:sp>
      <p:sp>
        <p:nvSpPr>
          <p:cNvPr id="174" name="Google Shape;174;p7"/>
          <p:cNvSpPr txBox="1"/>
          <p:nvPr/>
        </p:nvSpPr>
        <p:spPr>
          <a:xfrm>
            <a:off x="117291" y="5572283"/>
            <a:ext cx="40429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Screening of electrolytes can help eliminate hyperparathyroidism</a:t>
            </a:r>
            <a:endParaRPr sz="1400" b="0" i="0" u="none" strike="noStrike" cap="none">
              <a:solidFill>
                <a:srgbClr val="000000"/>
              </a:solidFill>
              <a:latin typeface="Arial"/>
              <a:ea typeface="Arial"/>
              <a:cs typeface="Arial"/>
              <a:sym typeface="Arial"/>
            </a:endParaRPr>
          </a:p>
        </p:txBody>
      </p:sp>
      <p:sp>
        <p:nvSpPr>
          <p:cNvPr id="175" name="Google Shape;175;p7"/>
          <p:cNvSpPr txBox="1"/>
          <p:nvPr/>
        </p:nvSpPr>
        <p:spPr>
          <a:xfrm>
            <a:off x="2138766" y="1680593"/>
            <a:ext cx="48664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Other non-MS or ALS potential causes</a:t>
            </a:r>
            <a:endParaRPr sz="1400" b="0" i="0" u="none" strike="noStrike" cap="none">
              <a:solidFill>
                <a:srgbClr val="000000"/>
              </a:solidFill>
              <a:latin typeface="Arial"/>
              <a:ea typeface="Arial"/>
              <a:cs typeface="Arial"/>
              <a:sym typeface="Arial"/>
            </a:endParaRPr>
          </a:p>
        </p:txBody>
      </p:sp>
      <p:sp>
        <p:nvSpPr>
          <p:cNvPr id="176" name="Google Shape;176;p7"/>
          <p:cNvSpPr txBox="1"/>
          <p:nvPr/>
        </p:nvSpPr>
        <p:spPr>
          <a:xfrm>
            <a:off x="3400425" y="4425636"/>
            <a:ext cx="9401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Thyroid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Gland</a:t>
            </a:r>
            <a:endParaRPr sz="1400" b="0" i="0" u="none" strike="noStrike" cap="none">
              <a:solidFill>
                <a:srgbClr val="000000"/>
              </a:solidFill>
              <a:latin typeface="Arial"/>
              <a:ea typeface="Arial"/>
              <a:cs typeface="Arial"/>
              <a:sym typeface="Arial"/>
            </a:endParaRPr>
          </a:p>
        </p:txBody>
      </p:sp>
      <p:sp>
        <p:nvSpPr>
          <p:cNvPr id="177" name="Google Shape;177;p7"/>
          <p:cNvSpPr txBox="1"/>
          <p:nvPr/>
        </p:nvSpPr>
        <p:spPr>
          <a:xfrm>
            <a:off x="-1155678" y="174162"/>
            <a:ext cx="8354890" cy="9304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FFFF"/>
              </a:buClr>
              <a:buSzPts val="4230"/>
              <a:buFont typeface="Calibri"/>
              <a:buNone/>
            </a:pPr>
            <a:r>
              <a:rPr lang="en-US" sz="2700" b="1" i="0" u="none" strike="noStrike" cap="none" dirty="0">
                <a:solidFill>
                  <a:schemeClr val="dk1"/>
                </a:solidFill>
                <a:latin typeface="Calibri"/>
                <a:ea typeface="Calibri"/>
                <a:cs typeface="Calibri"/>
                <a:sym typeface="Calibri"/>
              </a:rPr>
              <a:t>Brain Tumors and Hyperparathyroidism:</a:t>
            </a:r>
            <a:br>
              <a:rPr lang="en-US" sz="2700" b="1" i="0" u="none" strike="noStrike" cap="none" dirty="0">
                <a:solidFill>
                  <a:schemeClr val="dk1"/>
                </a:solidFill>
                <a:latin typeface="Calibri"/>
                <a:ea typeface="Calibri"/>
                <a:cs typeface="Calibri"/>
                <a:sym typeface="Calibri"/>
              </a:rPr>
            </a:br>
            <a:r>
              <a:rPr lang="en-US" sz="2700" b="1" i="0" u="none" strike="noStrike" cap="none" dirty="0">
                <a:solidFill>
                  <a:schemeClr val="dk1"/>
                </a:solidFill>
                <a:latin typeface="Calibri"/>
                <a:ea typeface="Calibri"/>
                <a:cs typeface="Calibri"/>
                <a:sym typeface="Calibri"/>
              </a:rPr>
              <a:t>Other non-MS or ALS Potential Causes</a:t>
            </a:r>
            <a:endParaRPr sz="3300" b="0" i="0" u="none" strike="noStrike" cap="none" dirty="0">
              <a:solidFill>
                <a:schemeClr val="dk1"/>
              </a:solidFill>
              <a:latin typeface="Calibri"/>
              <a:ea typeface="Calibri"/>
              <a:cs typeface="Calibri"/>
              <a:sym typeface="Calibri"/>
            </a:endParaRPr>
          </a:p>
        </p:txBody>
      </p:sp>
      <p:pic>
        <p:nvPicPr>
          <p:cNvPr id="178" name="Google Shape;178;p7" descr="A close up of a mans face&#10;&#10;Description automatically generated"/>
          <p:cNvPicPr preferRelativeResize="0"/>
          <p:nvPr/>
        </p:nvPicPr>
        <p:blipFill rotWithShape="1">
          <a:blip r:embed="rId3">
            <a:alphaModFix/>
          </a:blip>
          <a:srcRect/>
          <a:stretch/>
        </p:blipFill>
        <p:spPr>
          <a:xfrm>
            <a:off x="583441" y="2782125"/>
            <a:ext cx="2603500" cy="2540000"/>
          </a:xfrm>
          <a:prstGeom prst="rect">
            <a:avLst/>
          </a:prstGeom>
          <a:noFill/>
          <a:ln>
            <a:noFill/>
          </a:ln>
        </p:spPr>
      </p:pic>
      <p:pic>
        <p:nvPicPr>
          <p:cNvPr id="179" name="Google Shape;179;p7" descr="A picture containing sitting, table, holding, small&#10;&#10;Description automatically generated"/>
          <p:cNvPicPr preferRelativeResize="0"/>
          <p:nvPr/>
        </p:nvPicPr>
        <p:blipFill rotWithShape="1">
          <a:blip r:embed="rId4">
            <a:alphaModFix/>
          </a:blip>
          <a:srcRect/>
          <a:stretch/>
        </p:blipFill>
        <p:spPr>
          <a:xfrm>
            <a:off x="5754557" y="3134529"/>
            <a:ext cx="2201442" cy="2187596"/>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body" idx="1"/>
          </p:nvPr>
        </p:nvSpPr>
        <p:spPr>
          <a:xfrm>
            <a:off x="293087" y="626125"/>
            <a:ext cx="8557800" cy="6858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800"/>
              <a:buNone/>
            </a:pPr>
            <a:r>
              <a:rPr lang="en-US" sz="1600" dirty="0">
                <a:latin typeface="Arial"/>
                <a:ea typeface="Arial"/>
                <a:cs typeface="Arial"/>
                <a:sym typeface="Arial"/>
              </a:rPr>
              <a:t>Based on family history and symptoms, Gael’s motor impairments could be the result of a variety of neurological conditions. To help decipher the exact cause for her patients ailments, Dr. Li orders a complete battery of neurological tests. She shared the patient’s test results with the rest of the attending physicians in the neurological disorders unit, shown below: </a:t>
            </a:r>
            <a:endParaRPr sz="1600" dirty="0">
              <a:latin typeface="Arial"/>
              <a:ea typeface="Arial"/>
              <a:cs typeface="Arial"/>
              <a:sym typeface="Arial"/>
            </a:endParaRPr>
          </a:p>
          <a:p>
            <a:pPr marL="0" lvl="0" indent="0" algn="l" rtl="0">
              <a:lnSpc>
                <a:spcPct val="115000"/>
              </a:lnSpc>
              <a:spcBef>
                <a:spcPts val="0"/>
              </a:spcBef>
              <a:spcAft>
                <a:spcPts val="0"/>
              </a:spcAft>
              <a:buClr>
                <a:schemeClr val="dk1"/>
              </a:buClr>
              <a:buSzPts val="1800"/>
              <a:buNone/>
            </a:pPr>
            <a:endParaRPr sz="1100" dirty="0">
              <a:latin typeface="Arial"/>
              <a:ea typeface="Arial"/>
              <a:cs typeface="Arial"/>
              <a:sym typeface="Arial"/>
            </a:endParaRPr>
          </a:p>
          <a:p>
            <a:pPr marL="0" lvl="0" indent="457200" algn="l" rtl="0">
              <a:lnSpc>
                <a:spcPct val="115000"/>
              </a:lnSpc>
              <a:spcBef>
                <a:spcPts val="0"/>
              </a:spcBef>
              <a:spcAft>
                <a:spcPts val="0"/>
              </a:spcAft>
              <a:buClr>
                <a:schemeClr val="dk1"/>
              </a:buClr>
              <a:buSzPts val="1800"/>
              <a:buNone/>
            </a:pPr>
            <a:r>
              <a:rPr lang="en-US" sz="1800" dirty="0">
                <a:latin typeface="Arial"/>
                <a:ea typeface="Arial"/>
                <a:cs typeface="Arial"/>
                <a:sym typeface="Arial"/>
              </a:rPr>
              <a:t>Results</a:t>
            </a:r>
            <a:endParaRPr sz="1800" dirty="0">
              <a:latin typeface="Arial"/>
              <a:ea typeface="Arial"/>
              <a:cs typeface="Arial"/>
              <a:sym typeface="Arial"/>
            </a:endParaRPr>
          </a:p>
          <a:p>
            <a:pPr marL="571500" lvl="1" indent="0">
              <a:buNone/>
            </a:pPr>
            <a:r>
              <a:rPr lang="en-US" sz="2400" i="1" baseline="30000" dirty="0"/>
              <a:t>MRI: </a:t>
            </a:r>
            <a:r>
              <a:rPr lang="en-US" sz="2400" baseline="30000" dirty="0"/>
              <a:t>No evidence of spinal cord tumors or cervical spondylosis. Evidence of cortical atrophy.</a:t>
            </a:r>
          </a:p>
          <a:p>
            <a:pPr marL="571500" lvl="1" indent="0">
              <a:buNone/>
            </a:pPr>
            <a:r>
              <a:rPr lang="en-US" sz="2400" i="1" baseline="30000" dirty="0"/>
              <a:t>EMG: </a:t>
            </a:r>
            <a:r>
              <a:rPr lang="en-US" sz="2400" baseline="30000" dirty="0"/>
              <a:t>Abnormal, spontaneous electrical activity; tongue fasciculation and chronic partial denervation.</a:t>
            </a:r>
          </a:p>
          <a:p>
            <a:pPr marL="571500" lvl="1" indent="0">
              <a:buNone/>
            </a:pPr>
            <a:r>
              <a:rPr lang="en-US" sz="2400" i="1" baseline="30000" dirty="0"/>
              <a:t>NCV: </a:t>
            </a:r>
            <a:r>
              <a:rPr lang="en-US" sz="2400" baseline="30000" dirty="0"/>
              <a:t>Normal motor and sensory nerve conduction in legs.</a:t>
            </a:r>
          </a:p>
          <a:p>
            <a:pPr marL="571500" lvl="1" indent="0">
              <a:buNone/>
            </a:pPr>
            <a:r>
              <a:rPr lang="en-US" sz="2400" baseline="30000" dirty="0"/>
              <a:t>Spinal tap: No evidence of infection or elevated </a:t>
            </a:r>
            <a:r>
              <a:rPr lang="en-US" sz="2400" baseline="30000" dirty="0" err="1"/>
              <a:t>IgGs</a:t>
            </a:r>
            <a:r>
              <a:rPr lang="en-US" sz="2400" baseline="30000" dirty="0"/>
              <a:t>.</a:t>
            </a:r>
          </a:p>
          <a:p>
            <a:pPr marL="571500" lvl="1" indent="0">
              <a:buNone/>
            </a:pPr>
            <a:r>
              <a:rPr lang="en-US" sz="2400" i="1" baseline="30000" dirty="0"/>
              <a:t>Blood and urine tests for thyroid function: </a:t>
            </a:r>
            <a:r>
              <a:rPr lang="en-US" sz="2400" baseline="30000" dirty="0"/>
              <a:t>Thyroid and parathyroid levels are normal; electrolyte levels are normal; higher than normal levels of p75ECD.</a:t>
            </a:r>
          </a:p>
          <a:p>
            <a:pPr marL="571500" lvl="1" indent="0">
              <a:buNone/>
            </a:pPr>
            <a:r>
              <a:rPr lang="en-US" sz="2400" i="1" baseline="30000" dirty="0"/>
              <a:t>Muscle biopsy: </a:t>
            </a:r>
            <a:r>
              <a:rPr lang="en-US" sz="2400" baseline="30000" dirty="0"/>
              <a:t>Abnormal; evidence of denervation, muscle fiber necrosis, excessive NADH stain, inflammatory cell infiltration, and inclusions </a:t>
            </a:r>
            <a:r>
              <a:rPr lang="en-US" sz="2400" baseline="30000" dirty="0" err="1"/>
              <a:t>immunoreactive</a:t>
            </a:r>
            <a:r>
              <a:rPr lang="en-US" sz="2400" baseline="30000" dirty="0"/>
              <a:t> to TDP-43.</a:t>
            </a:r>
            <a:endParaRPr sz="2400" dirty="0"/>
          </a:p>
          <a:p>
            <a:pPr marL="0" lvl="0" indent="0" algn="l" rtl="0">
              <a:lnSpc>
                <a:spcPct val="80000"/>
              </a:lnSpc>
              <a:spcBef>
                <a:spcPts val="1800"/>
              </a:spcBef>
              <a:spcAft>
                <a:spcPts val="0"/>
              </a:spcAft>
              <a:buClr>
                <a:schemeClr val="dk1"/>
              </a:buClr>
              <a:buSzPts val="4070"/>
              <a:buNone/>
            </a:pPr>
            <a:r>
              <a:rPr lang="en-US" sz="1400" dirty="0">
                <a:solidFill>
                  <a:srgbClr val="FF0000"/>
                </a:solidFill>
              </a:rPr>
              <a:t/>
            </a:r>
            <a:br>
              <a:rPr lang="en-US" sz="1400" dirty="0">
                <a:solidFill>
                  <a:srgbClr val="FF0000"/>
                </a:solidFill>
              </a:rPr>
            </a:br>
            <a:r>
              <a:rPr lang="en-US" sz="1400" i="1" dirty="0">
                <a:solidFill>
                  <a:srgbClr val="FF0000"/>
                </a:solidFill>
                <a:latin typeface="Arial"/>
                <a:ea typeface="Arial"/>
                <a:cs typeface="Arial"/>
                <a:sym typeface="Arial"/>
              </a:rPr>
              <a:t>Question</a:t>
            </a:r>
            <a:endParaRPr sz="1400" i="1" dirty="0">
              <a:solidFill>
                <a:srgbClr val="FF0000"/>
              </a:solidFill>
              <a:latin typeface="Arial"/>
              <a:ea typeface="Arial"/>
              <a:cs typeface="Arial"/>
              <a:sym typeface="Arial"/>
            </a:endParaRPr>
          </a:p>
          <a:p>
            <a:pPr lvl="0" indent="-298450">
              <a:lnSpc>
                <a:spcPct val="115000"/>
              </a:lnSpc>
              <a:spcBef>
                <a:spcPts val="0"/>
              </a:spcBef>
              <a:buClr>
                <a:srgbClr val="FF0000"/>
              </a:buClr>
              <a:buSzPts val="1100"/>
              <a:buAutoNum type="arabicPeriod"/>
            </a:pPr>
            <a:r>
              <a:rPr lang="en-US" sz="1400" i="1" dirty="0">
                <a:solidFill>
                  <a:srgbClr val="FF0000"/>
                </a:solidFill>
                <a:latin typeface="Arial"/>
                <a:ea typeface="Arial"/>
                <a:cs typeface="Arial"/>
                <a:sym typeface="Arial"/>
              </a:rPr>
              <a:t>After reviewing the results of Dr. Li’s diagnostic workup, what is the patient’s formal diagnosis? As a group, use resources from reliable sources (e.g., professional journals like Neurology, or reputable associations like ALS or National MS Society) to come to a consensus diagnosis supported by written evidence. Be prepared to discuss your opinion with the class and to hand in your written rationale.</a:t>
            </a:r>
            <a:endParaRPr sz="1400" dirty="0"/>
          </a:p>
        </p:txBody>
      </p:sp>
      <p:sp>
        <p:nvSpPr>
          <p:cNvPr id="186" name="Google Shape;186;p8"/>
          <p:cNvSpPr/>
          <p:nvPr/>
        </p:nvSpPr>
        <p:spPr>
          <a:xfrm>
            <a:off x="0" y="4637534"/>
            <a:ext cx="9144000" cy="3987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187" name="Google Shape;187;p8"/>
          <p:cNvSpPr txBox="1">
            <a:spLocks noGrp="1"/>
          </p:cNvSpPr>
          <p:nvPr>
            <p:ph type="title"/>
          </p:nvPr>
        </p:nvSpPr>
        <p:spPr>
          <a:xfrm>
            <a:off x="-3825200" y="-371758"/>
            <a:ext cx="9144000" cy="1325700"/>
          </a:xfrm>
          <a:prstGeom prst="rect">
            <a:avLst/>
          </a:prstGeom>
          <a:noFill/>
          <a:ln>
            <a:noFill/>
          </a:ln>
        </p:spPr>
        <p:txBody>
          <a:bodyPr spcFirstLastPara="1" wrap="square" lIns="91425" tIns="45700" rIns="91425" bIns="45700" anchor="ctr" anchorCtr="0">
            <a:normAutofit/>
          </a:bodyPr>
          <a:lstStyle/>
          <a:p>
            <a:pPr lvl="0" algn="r">
              <a:buSzPts val="2800"/>
            </a:pPr>
            <a:r>
              <a:rPr lang="en-US" sz="2800" b="1" dirty="0"/>
              <a:t>Part III</a:t>
            </a:r>
            <a:r>
              <a:rPr lang="en-US" sz="2800" b="1" dirty="0">
                <a:latin typeface="Arial"/>
                <a:ea typeface="Arial"/>
                <a:cs typeface="Arial"/>
                <a:sym typeface="Arial"/>
              </a:rPr>
              <a:t> – </a:t>
            </a:r>
            <a:r>
              <a:rPr lang="en-US" sz="2800" b="1" dirty="0"/>
              <a:t>Neurological Test Results</a:t>
            </a:r>
            <a:endParaRPr sz="2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85"/>
                                        </p:tgtEl>
                                        <p:attrNameLst>
                                          <p:attrName>ppt_x</p:attrName>
                                        </p:attrNameLst>
                                      </p:cBhvr>
                                      <p:tavLst>
                                        <p:tav tm="0">
                                          <p:val>
                                            <p:strVal val="#ppt_x"/>
                                          </p:val>
                                        </p:tav>
                                        <p:tav tm="100000">
                                          <p:val>
                                            <p:strVal val="#ppt_x-1"/>
                                          </p:val>
                                        </p:tav>
                                      </p:tavLst>
                                    </p:anim>
                                    <p:set>
                                      <p:cBhvr>
                                        <p:cTn id="7" dur="1" fill="hold">
                                          <p:stCondLst>
                                            <p:cond delay="5000"/>
                                          </p:stCondLst>
                                        </p:cTn>
                                        <p:tgtEl>
                                          <p:spTgt spid="1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0"/>
                                        <p:tgtEl>
                                          <p:spTgt spid="186"/>
                                        </p:tgtEl>
                                        <p:attrNameLst>
                                          <p:attrName>ppt_x</p:attrName>
                                        </p:attrNameLst>
                                      </p:cBhvr>
                                      <p:tavLst>
                                        <p:tav tm="0">
                                          <p:val>
                                            <p:strVal val="#ppt_x"/>
                                          </p:val>
                                        </p:tav>
                                        <p:tav tm="100000">
                                          <p:val>
                                            <p:strVal val="#ppt_x-1"/>
                                          </p:val>
                                        </p:tav>
                                      </p:tavLst>
                                    </p:anim>
                                    <p:set>
                                      <p:cBhvr>
                                        <p:cTn id="12" dur="1" fill="hold">
                                          <p:stCondLst>
                                            <p:cond delay="5000"/>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body" idx="1"/>
          </p:nvPr>
        </p:nvSpPr>
        <p:spPr>
          <a:xfrm>
            <a:off x="0" y="218661"/>
            <a:ext cx="8557846" cy="6639339"/>
          </a:xfrm>
          <a:prstGeom prst="rect">
            <a:avLst/>
          </a:prstGeom>
          <a:noFill/>
          <a:ln>
            <a:noFill/>
          </a:ln>
        </p:spPr>
        <p:txBody>
          <a:bodyPr spcFirstLastPara="1" wrap="square" lIns="91425" tIns="45700" rIns="91425" bIns="45700" anchor="t" anchorCtr="0">
            <a:noAutofit/>
          </a:bodyPr>
          <a:lstStyle/>
          <a:p>
            <a:pPr marL="171450" lvl="0" indent="0" algn="l" rtl="0">
              <a:lnSpc>
                <a:spcPct val="90000"/>
              </a:lnSpc>
              <a:spcBef>
                <a:spcPts val="0"/>
              </a:spcBef>
              <a:spcAft>
                <a:spcPts val="0"/>
              </a:spcAft>
              <a:buClr>
                <a:schemeClr val="dk1"/>
              </a:buClr>
              <a:buSzPts val="1800"/>
              <a:buNone/>
            </a:pPr>
            <a:r>
              <a:rPr lang="en-US" sz="3200" dirty="0"/>
              <a:t>Several Neurological Tests </a:t>
            </a:r>
            <a:endParaRPr dirty="0"/>
          </a:p>
          <a:p>
            <a:pPr marL="514350" lvl="1" indent="-171450" algn="l" rtl="0">
              <a:lnSpc>
                <a:spcPct val="90000"/>
              </a:lnSpc>
              <a:spcBef>
                <a:spcPts val="375"/>
              </a:spcBef>
              <a:spcAft>
                <a:spcPts val="0"/>
              </a:spcAft>
              <a:buClr>
                <a:schemeClr val="dk1"/>
              </a:buClr>
              <a:buSzPts val="2400"/>
              <a:buChar char="•"/>
            </a:pPr>
            <a:r>
              <a:rPr lang="en-US" sz="2400" dirty="0"/>
              <a:t>MRI</a:t>
            </a:r>
            <a:endParaRPr dirty="0"/>
          </a:p>
          <a:p>
            <a:pPr marL="857250" lvl="2" indent="-171450" algn="l" rtl="0">
              <a:lnSpc>
                <a:spcPct val="90000"/>
              </a:lnSpc>
              <a:spcBef>
                <a:spcPts val="375"/>
              </a:spcBef>
              <a:spcAft>
                <a:spcPts val="0"/>
              </a:spcAft>
              <a:buClr>
                <a:schemeClr val="dk1"/>
              </a:buClr>
              <a:buSzPts val="2000"/>
              <a:buChar char="•"/>
            </a:pPr>
            <a:r>
              <a:rPr lang="en-US" sz="2000" dirty="0"/>
              <a:t>Results: no evidence of spinal cord tumors or cervical spondylosis.  Evidence of cortical atrophy </a:t>
            </a:r>
            <a:endParaRPr dirty="0"/>
          </a:p>
          <a:p>
            <a:pPr marL="514350" lvl="1" indent="-171450" algn="l" rtl="0">
              <a:lnSpc>
                <a:spcPct val="90000"/>
              </a:lnSpc>
              <a:spcBef>
                <a:spcPts val="375"/>
              </a:spcBef>
              <a:spcAft>
                <a:spcPts val="0"/>
              </a:spcAft>
              <a:buClr>
                <a:schemeClr val="dk1"/>
              </a:buClr>
              <a:buSzPts val="2400"/>
              <a:buChar char="•"/>
            </a:pPr>
            <a:r>
              <a:rPr lang="en-US" sz="2400" dirty="0"/>
              <a:t>EMG and NCV </a:t>
            </a:r>
            <a:endParaRPr dirty="0"/>
          </a:p>
          <a:p>
            <a:pPr marL="857250" lvl="2" indent="-171450" algn="l" rtl="0">
              <a:lnSpc>
                <a:spcPct val="90000"/>
              </a:lnSpc>
              <a:spcBef>
                <a:spcPts val="375"/>
              </a:spcBef>
              <a:spcAft>
                <a:spcPts val="0"/>
              </a:spcAft>
              <a:buClr>
                <a:schemeClr val="dk1"/>
              </a:buClr>
              <a:buSzPts val="2000"/>
              <a:buChar char="•"/>
            </a:pPr>
            <a:r>
              <a:rPr lang="en-US" sz="2000" dirty="0"/>
              <a:t>EMG Results: Abnormal, spontaneous electrical activity- tongue fasciculation and chronic partial denervation</a:t>
            </a:r>
            <a:endParaRPr dirty="0"/>
          </a:p>
          <a:p>
            <a:pPr marL="857250" lvl="2" indent="-171450" algn="l" rtl="0">
              <a:lnSpc>
                <a:spcPct val="90000"/>
              </a:lnSpc>
              <a:spcBef>
                <a:spcPts val="375"/>
              </a:spcBef>
              <a:spcAft>
                <a:spcPts val="0"/>
              </a:spcAft>
              <a:buClr>
                <a:schemeClr val="dk1"/>
              </a:buClr>
              <a:buSzPts val="2000"/>
              <a:buChar char="•"/>
            </a:pPr>
            <a:r>
              <a:rPr lang="en-US" sz="2000" dirty="0"/>
              <a:t>NCV Results: Normal motor and sensory nerve conduction in legs</a:t>
            </a:r>
            <a:endParaRPr dirty="0"/>
          </a:p>
          <a:p>
            <a:pPr marL="514350" lvl="1" indent="-171450" algn="l" rtl="0">
              <a:lnSpc>
                <a:spcPct val="90000"/>
              </a:lnSpc>
              <a:spcBef>
                <a:spcPts val="375"/>
              </a:spcBef>
              <a:spcAft>
                <a:spcPts val="0"/>
              </a:spcAft>
              <a:buClr>
                <a:schemeClr val="dk1"/>
              </a:buClr>
              <a:buSzPts val="2400"/>
              <a:buChar char="•"/>
            </a:pPr>
            <a:r>
              <a:rPr lang="en-US" sz="2400" dirty="0"/>
              <a:t>Spinal tap</a:t>
            </a:r>
            <a:endParaRPr dirty="0"/>
          </a:p>
          <a:p>
            <a:pPr marL="857250" lvl="2" indent="-171450" algn="l" rtl="0">
              <a:lnSpc>
                <a:spcPct val="90000"/>
              </a:lnSpc>
              <a:spcBef>
                <a:spcPts val="375"/>
              </a:spcBef>
              <a:spcAft>
                <a:spcPts val="0"/>
              </a:spcAft>
              <a:buClr>
                <a:schemeClr val="dk1"/>
              </a:buClr>
              <a:buSzPts val="2000"/>
              <a:buChar char="•"/>
            </a:pPr>
            <a:r>
              <a:rPr lang="en-US" sz="2000" dirty="0"/>
              <a:t>Results: no evidence of infection</a:t>
            </a:r>
            <a:endParaRPr dirty="0"/>
          </a:p>
          <a:p>
            <a:pPr marL="514350" lvl="1" indent="-171450" algn="l" rtl="0">
              <a:lnSpc>
                <a:spcPct val="90000"/>
              </a:lnSpc>
              <a:spcBef>
                <a:spcPts val="375"/>
              </a:spcBef>
              <a:spcAft>
                <a:spcPts val="0"/>
              </a:spcAft>
              <a:buClr>
                <a:schemeClr val="dk1"/>
              </a:buClr>
              <a:buSzPts val="2400"/>
              <a:buChar char="•"/>
            </a:pPr>
            <a:r>
              <a:rPr lang="en-US" sz="2400" dirty="0"/>
              <a:t>Blood and urine tests for thyroid function</a:t>
            </a:r>
            <a:endParaRPr dirty="0"/>
          </a:p>
          <a:p>
            <a:pPr marL="857250" lvl="2" indent="-171450" algn="l" rtl="0">
              <a:lnSpc>
                <a:spcPct val="90000"/>
              </a:lnSpc>
              <a:spcBef>
                <a:spcPts val="375"/>
              </a:spcBef>
              <a:spcAft>
                <a:spcPts val="0"/>
              </a:spcAft>
              <a:buClr>
                <a:schemeClr val="dk1"/>
              </a:buClr>
              <a:buSzPts val="2000"/>
              <a:buChar char="•"/>
            </a:pPr>
            <a:r>
              <a:rPr lang="en-US" sz="2000" dirty="0"/>
              <a:t>Thyroid and parathyroid levels are normal</a:t>
            </a:r>
            <a:endParaRPr dirty="0"/>
          </a:p>
          <a:p>
            <a:pPr marL="857250" lvl="2" indent="-171450" algn="l" rtl="0">
              <a:lnSpc>
                <a:spcPct val="90000"/>
              </a:lnSpc>
              <a:spcBef>
                <a:spcPts val="375"/>
              </a:spcBef>
              <a:spcAft>
                <a:spcPts val="0"/>
              </a:spcAft>
              <a:buClr>
                <a:schemeClr val="dk1"/>
              </a:buClr>
              <a:buSzPts val="2000"/>
              <a:buChar char="•"/>
            </a:pPr>
            <a:r>
              <a:rPr lang="en-US" sz="2000" dirty="0"/>
              <a:t>Electrolyte levels are normal </a:t>
            </a:r>
            <a:endParaRPr dirty="0"/>
          </a:p>
          <a:p>
            <a:pPr marL="857250" lvl="2" indent="-171450" algn="l" rtl="0">
              <a:lnSpc>
                <a:spcPct val="90000"/>
              </a:lnSpc>
              <a:spcBef>
                <a:spcPts val="375"/>
              </a:spcBef>
              <a:spcAft>
                <a:spcPts val="0"/>
              </a:spcAft>
              <a:buClr>
                <a:schemeClr val="dk1"/>
              </a:buClr>
              <a:buSzPts val="2000"/>
              <a:buChar char="•"/>
            </a:pPr>
            <a:r>
              <a:rPr lang="en-US" sz="2000" dirty="0"/>
              <a:t>Higher than normal levels of p75ECD</a:t>
            </a:r>
            <a:endParaRPr dirty="0"/>
          </a:p>
          <a:p>
            <a:pPr marL="514350" lvl="1" indent="-171450" algn="l" rtl="0">
              <a:lnSpc>
                <a:spcPct val="90000"/>
              </a:lnSpc>
              <a:spcBef>
                <a:spcPts val="375"/>
              </a:spcBef>
              <a:spcAft>
                <a:spcPts val="0"/>
              </a:spcAft>
              <a:buClr>
                <a:schemeClr val="dk1"/>
              </a:buClr>
              <a:buSzPts val="2400"/>
              <a:buChar char="•"/>
            </a:pPr>
            <a:r>
              <a:rPr lang="en-US" sz="2400" dirty="0"/>
              <a:t>Muscle biopsy</a:t>
            </a:r>
            <a:endParaRPr dirty="0"/>
          </a:p>
          <a:p>
            <a:pPr marL="857250" lvl="2" indent="-171450" algn="l" rtl="0">
              <a:lnSpc>
                <a:spcPct val="90000"/>
              </a:lnSpc>
              <a:spcBef>
                <a:spcPts val="375"/>
              </a:spcBef>
              <a:spcAft>
                <a:spcPts val="0"/>
              </a:spcAft>
              <a:buClr>
                <a:schemeClr val="dk1"/>
              </a:buClr>
              <a:buSzPts val="2000"/>
              <a:buChar char="•"/>
            </a:pPr>
            <a:r>
              <a:rPr lang="en-US" sz="2000" dirty="0"/>
              <a:t>Results: Abnormal, evidence of denervation, muscle fiber necrosis excessive NADH stain, inflammatory cell infiltration and inclusions </a:t>
            </a:r>
            <a:r>
              <a:rPr lang="en-US" sz="2000" dirty="0" err="1"/>
              <a:t>immunoreactive</a:t>
            </a:r>
            <a:r>
              <a:rPr lang="en-US" sz="2000" dirty="0"/>
              <a:t> to TDP-43</a:t>
            </a:r>
            <a:endParaRPr dirty="0"/>
          </a:p>
        </p:txBody>
      </p:sp>
      <p:sp>
        <p:nvSpPr>
          <p:cNvPr id="194" name="Google Shape;194;p9"/>
          <p:cNvSpPr txBox="1"/>
          <p:nvPr/>
        </p:nvSpPr>
        <p:spPr>
          <a:xfrm>
            <a:off x="6599582" y="218661"/>
            <a:ext cx="254441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Cortical Atrophy can occur in ALS and MS. Especially common in FTD/ALS</a:t>
            </a:r>
            <a:endParaRPr sz="1400" b="0" i="0" u="none" strike="noStrike" cap="none">
              <a:solidFill>
                <a:srgbClr val="000000"/>
              </a:solidFill>
              <a:latin typeface="Arial"/>
              <a:ea typeface="Arial"/>
              <a:cs typeface="Arial"/>
              <a:sym typeface="Arial"/>
            </a:endParaRPr>
          </a:p>
        </p:txBody>
      </p:sp>
      <p:sp>
        <p:nvSpPr>
          <p:cNvPr id="195" name="Google Shape;195;p9"/>
          <p:cNvSpPr txBox="1"/>
          <p:nvPr/>
        </p:nvSpPr>
        <p:spPr>
          <a:xfrm>
            <a:off x="2544417" y="1756596"/>
            <a:ext cx="64456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Abnormal fasciculations are a hallmark of ALS EMG recordings</a:t>
            </a:r>
            <a:endParaRPr sz="1400" b="0" i="0" u="none" strike="noStrike" cap="none">
              <a:solidFill>
                <a:srgbClr val="000000"/>
              </a:solidFill>
              <a:latin typeface="Arial"/>
              <a:ea typeface="Arial"/>
              <a:cs typeface="Arial"/>
              <a:sym typeface="Arial"/>
            </a:endParaRPr>
          </a:p>
        </p:txBody>
      </p:sp>
      <p:sp>
        <p:nvSpPr>
          <p:cNvPr id="196" name="Google Shape;196;p9"/>
          <p:cNvSpPr txBox="1"/>
          <p:nvPr/>
        </p:nvSpPr>
        <p:spPr>
          <a:xfrm>
            <a:off x="4244007" y="2937047"/>
            <a:ext cx="47111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Conduction velocity is often altered in MS</a:t>
            </a:r>
            <a:endParaRPr sz="1400" b="0" i="0" u="none" strike="noStrike" cap="none">
              <a:solidFill>
                <a:srgbClr val="000000"/>
              </a:solidFill>
              <a:latin typeface="Arial"/>
              <a:ea typeface="Arial"/>
              <a:cs typeface="Arial"/>
              <a:sym typeface="Arial"/>
            </a:endParaRPr>
          </a:p>
        </p:txBody>
      </p:sp>
      <p:cxnSp>
        <p:nvCxnSpPr>
          <p:cNvPr id="197" name="Google Shape;197;p9"/>
          <p:cNvCxnSpPr/>
          <p:nvPr/>
        </p:nvCxnSpPr>
        <p:spPr>
          <a:xfrm rot="10800000">
            <a:off x="5618155" y="2523169"/>
            <a:ext cx="536713" cy="0"/>
          </a:xfrm>
          <a:prstGeom prst="straightConnector1">
            <a:avLst/>
          </a:prstGeom>
          <a:noFill/>
          <a:ln w="9525" cap="flat" cmpd="sng">
            <a:solidFill>
              <a:srgbClr val="FF0000"/>
            </a:solidFill>
            <a:prstDash val="solid"/>
            <a:miter lim="800000"/>
            <a:headEnd type="none" w="sm" len="sm"/>
            <a:tailEnd type="triangle" w="med" len="med"/>
          </a:ln>
        </p:spPr>
      </p:cxnSp>
      <p:sp>
        <p:nvSpPr>
          <p:cNvPr id="198" name="Google Shape;198;p9"/>
          <p:cNvSpPr txBox="1"/>
          <p:nvPr/>
        </p:nvSpPr>
        <p:spPr>
          <a:xfrm>
            <a:off x="6154868" y="2331010"/>
            <a:ext cx="2989132" cy="3692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Indicative of ALS</a:t>
            </a:r>
            <a:endParaRPr sz="1400" b="0" i="0" u="none" strike="noStrike" cap="none">
              <a:solidFill>
                <a:srgbClr val="000000"/>
              </a:solidFill>
              <a:latin typeface="Arial"/>
              <a:ea typeface="Arial"/>
              <a:cs typeface="Arial"/>
              <a:sym typeface="Arial"/>
            </a:endParaRPr>
          </a:p>
        </p:txBody>
      </p:sp>
      <p:sp>
        <p:nvSpPr>
          <p:cNvPr id="199" name="Google Shape;199;p9"/>
          <p:cNvSpPr txBox="1"/>
          <p:nvPr/>
        </p:nvSpPr>
        <p:spPr>
          <a:xfrm>
            <a:off x="4785814" y="4575004"/>
            <a:ext cx="298913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Newly identified potential biomarker of ALS</a:t>
            </a:r>
            <a:endParaRPr sz="1400" b="0" i="0" u="none" strike="noStrike" cap="none">
              <a:solidFill>
                <a:srgbClr val="000000"/>
              </a:solidFill>
              <a:latin typeface="Arial"/>
              <a:ea typeface="Arial"/>
              <a:cs typeface="Arial"/>
              <a:sym typeface="Arial"/>
            </a:endParaRPr>
          </a:p>
        </p:txBody>
      </p:sp>
      <p:sp>
        <p:nvSpPr>
          <p:cNvPr id="200" name="Google Shape;200;p9"/>
          <p:cNvSpPr txBox="1"/>
          <p:nvPr/>
        </p:nvSpPr>
        <p:spPr>
          <a:xfrm>
            <a:off x="5861791" y="5929015"/>
            <a:ext cx="298913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Denervation &amp; deterioration of the muscle fibers are indicative of ALS</a:t>
            </a:r>
            <a:endParaRPr sz="1400" b="0" i="0" u="none" strike="noStrike" cap="none">
              <a:solidFill>
                <a:srgbClr val="000000"/>
              </a:solidFill>
              <a:latin typeface="Arial"/>
              <a:ea typeface="Arial"/>
              <a:cs typeface="Arial"/>
              <a:sym typeface="Arial"/>
            </a:endParaRPr>
          </a:p>
        </p:txBody>
      </p:sp>
      <p:sp>
        <p:nvSpPr>
          <p:cNvPr id="201" name="Google Shape;201;p9"/>
          <p:cNvSpPr txBox="1"/>
          <p:nvPr/>
        </p:nvSpPr>
        <p:spPr>
          <a:xfrm>
            <a:off x="1254875" y="6276417"/>
            <a:ext cx="298913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Found in ALS tissue &amp; genetically linked to ALS</a:t>
            </a:r>
            <a:endParaRPr sz="1400" b="0" i="0" u="none" strike="noStrike" cap="none">
              <a:solidFill>
                <a:srgbClr val="000000"/>
              </a:solidFill>
              <a:latin typeface="Arial"/>
              <a:ea typeface="Arial"/>
              <a:cs typeface="Arial"/>
              <a:sym typeface="Arial"/>
            </a:endParaRPr>
          </a:p>
        </p:txBody>
      </p:sp>
      <p:cxnSp>
        <p:nvCxnSpPr>
          <p:cNvPr id="202" name="Google Shape;202;p9"/>
          <p:cNvCxnSpPr/>
          <p:nvPr/>
        </p:nvCxnSpPr>
        <p:spPr>
          <a:xfrm rot="10800000">
            <a:off x="3448881" y="6283295"/>
            <a:ext cx="0" cy="316288"/>
          </a:xfrm>
          <a:prstGeom prst="straightConnector1">
            <a:avLst/>
          </a:prstGeom>
          <a:noFill/>
          <a:ln w="9525" cap="flat" cmpd="sng">
            <a:solidFill>
              <a:srgbClr val="FF0000"/>
            </a:solidFill>
            <a:prstDash val="solid"/>
            <a:miter lim="800000"/>
            <a:headEnd type="none" w="sm" len="sm"/>
            <a:tailEnd type="triangle" w="med" len="med"/>
          </a:ln>
        </p:spPr>
      </p:cxn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93"/>
                                        </p:tgtEl>
                                        <p:attrNameLst>
                                          <p:attrName>ppt_x</p:attrName>
                                        </p:attrNameLst>
                                      </p:cBhvr>
                                      <p:tavLst>
                                        <p:tav tm="0">
                                          <p:val>
                                            <p:strVal val="#ppt_x"/>
                                          </p:val>
                                        </p:tav>
                                        <p:tav tm="100000">
                                          <p:val>
                                            <p:strVal val="#ppt_x-1"/>
                                          </p:val>
                                        </p:tav>
                                      </p:tavLst>
                                    </p:anim>
                                    <p:set>
                                      <p:cBhvr>
                                        <p:cTn id="7" dur="1" fill="hold">
                                          <p:stCondLst>
                                            <p:cond delay="5000"/>
                                          </p:stCondLst>
                                        </p:cTn>
                                        <p:tgtEl>
                                          <p:spTgt spid="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5925</Words>
  <Application>Microsoft Office PowerPoint</Application>
  <PresentationFormat>On-screen Show (4:3)</PresentationFormat>
  <Paragraphs>838</Paragraphs>
  <Slides>37</Slides>
  <Notes>37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Arial</vt:lpstr>
      <vt:lpstr>Arial Black</vt:lpstr>
      <vt:lpstr>Times New Roman</vt:lpstr>
      <vt:lpstr>Noto Sans Symbols</vt:lpstr>
      <vt:lpstr>Calibri</vt:lpstr>
      <vt:lpstr>Courier New</vt:lpstr>
      <vt:lpstr>Source Sans Pro</vt:lpstr>
      <vt:lpstr>Monotype Corsiva</vt:lpstr>
      <vt:lpstr>MS PGothic</vt:lpstr>
      <vt:lpstr>Georgia</vt:lpstr>
      <vt:lpstr>Palatino Linotype</vt:lpstr>
      <vt:lpstr>Office Theme</vt:lpstr>
      <vt:lpstr>3_Office Theme</vt:lpstr>
      <vt:lpstr>PowerPoint Presentation</vt:lpstr>
      <vt:lpstr>Part I – A Typical Day in the Clinic</vt:lpstr>
      <vt:lpstr>Neurological Disorders Share Symptoms</vt:lpstr>
      <vt:lpstr>Part II – Uncovering the Patient’s Medical History</vt:lpstr>
      <vt:lpstr>MS versus ALS</vt:lpstr>
      <vt:lpstr>Diagnostic Tests MS       ALS </vt:lpstr>
      <vt:lpstr>Brain Tumors &amp; Hyperparathyroidism</vt:lpstr>
      <vt:lpstr>Part III – Neurological Test Results</vt:lpstr>
      <vt:lpstr>PowerPoint Presentation</vt:lpstr>
      <vt:lpstr>Amyotrophic Lateral Sclerosis (ALS)</vt:lpstr>
      <vt:lpstr>Educate Your Peers on Your Assigned Topic</vt:lpstr>
      <vt:lpstr>PowerPoint Presentation</vt:lpstr>
      <vt:lpstr>Next Generation Sequencing Technology</vt:lpstr>
      <vt:lpstr>History of NGS</vt:lpstr>
      <vt:lpstr>PowerPoint Presentation</vt:lpstr>
      <vt:lpstr>Comparison of  Sequencing Platforms</vt:lpstr>
      <vt:lpstr>Comparison of  Sequencing Platforms</vt:lpstr>
      <vt:lpstr>RNA-Seq</vt:lpstr>
      <vt:lpstr>PowerPoint Presentation</vt:lpstr>
      <vt:lpstr>Mechanism of CRISPR-Cas9</vt:lpstr>
      <vt:lpstr>Mechanism of CRISPR-Cas9</vt:lpstr>
      <vt:lpstr> Gene knockout workflow with  CRISPR-Cas9 in eukaryotic cells</vt:lpstr>
      <vt:lpstr>PowerPoint Presentation</vt:lpstr>
      <vt:lpstr>Side-by-side comparison</vt:lpstr>
      <vt:lpstr>PowerPoint Presentation</vt:lpstr>
      <vt:lpstr>Learning Objectives</vt:lpstr>
      <vt:lpstr>Amyotrophic Lateral Sclerosis (ALS)</vt:lpstr>
      <vt:lpstr>Part V – Back in the Transcriptomics Lab</vt:lpstr>
      <vt:lpstr>Frontotemporal Dementia (FTD)</vt:lpstr>
      <vt:lpstr>Overlap of FTD and ALS</vt:lpstr>
      <vt:lpstr>Genetic Screens: Scientific Fishing Expeditions</vt:lpstr>
      <vt:lpstr>PowerPoint Presentation</vt:lpstr>
      <vt:lpstr>Next Generation Sequencing Technology</vt:lpstr>
      <vt:lpstr>Standard Error</vt:lpstr>
      <vt:lpstr>Conclusions</vt:lpstr>
      <vt:lpstr>PowerPoint Presentation</vt:lpstr>
      <vt:lpstr>Part VI – Bioinformatic Analysis of RNA-seq Data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Robertson, Sabrina</dc:creator>
  <cp:lastModifiedBy>Ky</cp:lastModifiedBy>
  <cp:revision>18</cp:revision>
  <dcterms:created xsi:type="dcterms:W3CDTF">2019-03-08T20:49:16Z</dcterms:created>
  <dcterms:modified xsi:type="dcterms:W3CDTF">2021-10-28T17:43:08Z</dcterms:modified>
</cp:coreProperties>
</file>