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5" r:id="rId2"/>
    <p:sldId id="256" r:id="rId3"/>
    <p:sldId id="257" r:id="rId4"/>
    <p:sldId id="281" r:id="rId5"/>
    <p:sldId id="282" r:id="rId6"/>
    <p:sldId id="280" r:id="rId7"/>
    <p:sldId id="258" r:id="rId8"/>
    <p:sldId id="279" r:id="rId9"/>
    <p:sldId id="283" r:id="rId10"/>
    <p:sldId id="284" r:id="rId11"/>
    <p:sldId id="265" r:id="rId12"/>
    <p:sldId id="259" r:id="rId13"/>
    <p:sldId id="274" r:id="rId14"/>
    <p:sldId id="266" r:id="rId15"/>
    <p:sldId id="269" r:id="rId16"/>
    <p:sldId id="261" r:id="rId17"/>
    <p:sldId id="271" r:id="rId18"/>
    <p:sldId id="278" r:id="rId19"/>
    <p:sldId id="276" r:id="rId20"/>
    <p:sldId id="277" r:id="rId21"/>
    <p:sldId id="267" r:id="rId22"/>
    <p:sldId id="272" r:id="rId23"/>
    <p:sldId id="273" r:id="rId24"/>
    <p:sldId id="263"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3" autoAdjust="0"/>
    <p:restoredTop sz="60471" autoAdjust="0"/>
  </p:normalViewPr>
  <p:slideViewPr>
    <p:cSldViewPr snapToGrid="0">
      <p:cViewPr>
        <p:scale>
          <a:sx n="52" d="100"/>
          <a:sy n="52" d="100"/>
        </p:scale>
        <p:origin x="-1646" y="-1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5779D-CCCE-423B-BC17-EE132B7E1B24}" type="doc">
      <dgm:prSet loTypeId="urn:microsoft.com/office/officeart/2005/8/layout/venn1" loCatId="relationship" qsTypeId="urn:microsoft.com/office/officeart/2005/8/quickstyle/simple1#1" qsCatId="simple" csTypeId="urn:microsoft.com/office/officeart/2005/8/colors/accent1_2#1" csCatId="accent1" phldr="1"/>
      <dgm:spPr/>
    </dgm:pt>
    <dgm:pt modelId="{45680E5E-6AA7-4217-9BC0-72942E09EA9B}">
      <dgm:prSet phldrT="[Text]"/>
      <dgm:spPr/>
      <dgm:t>
        <a:bodyPr/>
        <a:lstStyle/>
        <a:p>
          <a:r>
            <a:rPr lang="en-US" dirty="0" smtClean="0"/>
            <a:t>Social acceptability</a:t>
          </a:r>
          <a:endParaRPr lang="en-US" dirty="0"/>
        </a:p>
      </dgm:t>
    </dgm:pt>
    <dgm:pt modelId="{F030A820-DEBE-46DC-890C-B8F5C59920E9}" type="parTrans" cxnId="{041FCA5F-CB14-483E-A712-7EA51B2B447D}">
      <dgm:prSet/>
      <dgm:spPr/>
      <dgm:t>
        <a:bodyPr/>
        <a:lstStyle/>
        <a:p>
          <a:endParaRPr lang="en-US"/>
        </a:p>
      </dgm:t>
    </dgm:pt>
    <dgm:pt modelId="{3C7E7F1A-ED6A-4306-AC0C-F2AB3F3A1E3F}" type="sibTrans" cxnId="{041FCA5F-CB14-483E-A712-7EA51B2B447D}">
      <dgm:prSet/>
      <dgm:spPr/>
      <dgm:t>
        <a:bodyPr/>
        <a:lstStyle/>
        <a:p>
          <a:endParaRPr lang="en-US"/>
        </a:p>
      </dgm:t>
    </dgm:pt>
    <dgm:pt modelId="{31783C7F-0AC3-4565-AB23-012B2A7640E4}">
      <dgm:prSet phldrT="[Text]"/>
      <dgm:spPr/>
      <dgm:t>
        <a:bodyPr/>
        <a:lstStyle/>
        <a:p>
          <a:r>
            <a:rPr lang="en-US" dirty="0" smtClean="0"/>
            <a:t>Environmental suitability</a:t>
          </a:r>
          <a:endParaRPr lang="en-US" dirty="0"/>
        </a:p>
      </dgm:t>
    </dgm:pt>
    <dgm:pt modelId="{763E6B13-5B0B-4E19-9EDA-EBEC7D066D0F}" type="parTrans" cxnId="{032F644E-F353-4CF7-8285-DDBA62A9DA4B}">
      <dgm:prSet/>
      <dgm:spPr/>
      <dgm:t>
        <a:bodyPr/>
        <a:lstStyle/>
        <a:p>
          <a:endParaRPr lang="en-US"/>
        </a:p>
      </dgm:t>
    </dgm:pt>
    <dgm:pt modelId="{3628AE9B-2C7E-49CA-89D5-9AF4FCAC955A}" type="sibTrans" cxnId="{032F644E-F353-4CF7-8285-DDBA62A9DA4B}">
      <dgm:prSet/>
      <dgm:spPr/>
      <dgm:t>
        <a:bodyPr/>
        <a:lstStyle/>
        <a:p>
          <a:endParaRPr lang="en-US"/>
        </a:p>
      </dgm:t>
    </dgm:pt>
    <dgm:pt modelId="{2D6FE0B0-0EF9-4EDD-89D9-90DAF8A3C5FD}">
      <dgm:prSet phldrT="[Text]"/>
      <dgm:spPr/>
      <dgm:t>
        <a:bodyPr/>
        <a:lstStyle/>
        <a:p>
          <a:r>
            <a:rPr lang="en-US" dirty="0" smtClean="0"/>
            <a:t>Economic viability</a:t>
          </a:r>
          <a:endParaRPr lang="en-US" dirty="0"/>
        </a:p>
      </dgm:t>
    </dgm:pt>
    <dgm:pt modelId="{DE0A3FCF-2FF5-4255-A165-8CD1F61B09FE}" type="parTrans" cxnId="{6156BB29-DDDC-4DB9-82A7-9DC68E1614DD}">
      <dgm:prSet/>
      <dgm:spPr/>
      <dgm:t>
        <a:bodyPr/>
        <a:lstStyle/>
        <a:p>
          <a:endParaRPr lang="en-US"/>
        </a:p>
      </dgm:t>
    </dgm:pt>
    <dgm:pt modelId="{B743F5A7-856D-4AAD-BA70-844B7B40E11F}" type="sibTrans" cxnId="{6156BB29-DDDC-4DB9-82A7-9DC68E1614DD}">
      <dgm:prSet/>
      <dgm:spPr/>
      <dgm:t>
        <a:bodyPr/>
        <a:lstStyle/>
        <a:p>
          <a:endParaRPr lang="en-US"/>
        </a:p>
      </dgm:t>
    </dgm:pt>
    <dgm:pt modelId="{71B7FDDA-E56E-4D02-AAD2-2852AD2A2B97}" type="pres">
      <dgm:prSet presAssocID="{7225779D-CCCE-423B-BC17-EE132B7E1B24}" presName="compositeShape" presStyleCnt="0">
        <dgm:presLayoutVars>
          <dgm:chMax val="7"/>
          <dgm:dir/>
          <dgm:resizeHandles val="exact"/>
        </dgm:presLayoutVars>
      </dgm:prSet>
      <dgm:spPr/>
    </dgm:pt>
    <dgm:pt modelId="{9616760C-6D41-49DA-B432-3B91FED2BB65}" type="pres">
      <dgm:prSet presAssocID="{45680E5E-6AA7-4217-9BC0-72942E09EA9B}" presName="circ1" presStyleLbl="vennNode1" presStyleIdx="0" presStyleCnt="3"/>
      <dgm:spPr/>
      <dgm:t>
        <a:bodyPr/>
        <a:lstStyle/>
        <a:p>
          <a:endParaRPr lang="en-US"/>
        </a:p>
      </dgm:t>
    </dgm:pt>
    <dgm:pt modelId="{05CD8799-74F7-4082-B007-EE50E8091261}" type="pres">
      <dgm:prSet presAssocID="{45680E5E-6AA7-4217-9BC0-72942E09EA9B}" presName="circ1Tx" presStyleLbl="revTx" presStyleIdx="0" presStyleCnt="0">
        <dgm:presLayoutVars>
          <dgm:chMax val="0"/>
          <dgm:chPref val="0"/>
          <dgm:bulletEnabled val="1"/>
        </dgm:presLayoutVars>
      </dgm:prSet>
      <dgm:spPr/>
      <dgm:t>
        <a:bodyPr/>
        <a:lstStyle/>
        <a:p>
          <a:endParaRPr lang="en-US"/>
        </a:p>
      </dgm:t>
    </dgm:pt>
    <dgm:pt modelId="{FC35C623-30DD-4ED3-836E-0E4599E3D8C7}" type="pres">
      <dgm:prSet presAssocID="{31783C7F-0AC3-4565-AB23-012B2A7640E4}" presName="circ2" presStyleLbl="vennNode1" presStyleIdx="1" presStyleCnt="3"/>
      <dgm:spPr/>
      <dgm:t>
        <a:bodyPr/>
        <a:lstStyle/>
        <a:p>
          <a:endParaRPr lang="en-US"/>
        </a:p>
      </dgm:t>
    </dgm:pt>
    <dgm:pt modelId="{4B705F37-4275-451F-ADB6-1708D3C7556C}" type="pres">
      <dgm:prSet presAssocID="{31783C7F-0AC3-4565-AB23-012B2A7640E4}" presName="circ2Tx" presStyleLbl="revTx" presStyleIdx="0" presStyleCnt="0">
        <dgm:presLayoutVars>
          <dgm:chMax val="0"/>
          <dgm:chPref val="0"/>
          <dgm:bulletEnabled val="1"/>
        </dgm:presLayoutVars>
      </dgm:prSet>
      <dgm:spPr/>
      <dgm:t>
        <a:bodyPr/>
        <a:lstStyle/>
        <a:p>
          <a:endParaRPr lang="en-US"/>
        </a:p>
      </dgm:t>
    </dgm:pt>
    <dgm:pt modelId="{B92D3BED-F8FE-4908-BCD3-DE535890617C}" type="pres">
      <dgm:prSet presAssocID="{2D6FE0B0-0EF9-4EDD-89D9-90DAF8A3C5FD}" presName="circ3" presStyleLbl="vennNode1" presStyleIdx="2" presStyleCnt="3"/>
      <dgm:spPr/>
      <dgm:t>
        <a:bodyPr/>
        <a:lstStyle/>
        <a:p>
          <a:endParaRPr lang="en-US"/>
        </a:p>
      </dgm:t>
    </dgm:pt>
    <dgm:pt modelId="{0D50B5C4-D033-4F9F-AAD0-4354C3928050}" type="pres">
      <dgm:prSet presAssocID="{2D6FE0B0-0EF9-4EDD-89D9-90DAF8A3C5FD}" presName="circ3Tx" presStyleLbl="revTx" presStyleIdx="0" presStyleCnt="0">
        <dgm:presLayoutVars>
          <dgm:chMax val="0"/>
          <dgm:chPref val="0"/>
          <dgm:bulletEnabled val="1"/>
        </dgm:presLayoutVars>
      </dgm:prSet>
      <dgm:spPr/>
      <dgm:t>
        <a:bodyPr/>
        <a:lstStyle/>
        <a:p>
          <a:endParaRPr lang="en-US"/>
        </a:p>
      </dgm:t>
    </dgm:pt>
  </dgm:ptLst>
  <dgm:cxnLst>
    <dgm:cxn modelId="{032F644E-F353-4CF7-8285-DDBA62A9DA4B}" srcId="{7225779D-CCCE-423B-BC17-EE132B7E1B24}" destId="{31783C7F-0AC3-4565-AB23-012B2A7640E4}" srcOrd="1" destOrd="0" parTransId="{763E6B13-5B0B-4E19-9EDA-EBEC7D066D0F}" sibTransId="{3628AE9B-2C7E-49CA-89D5-9AF4FCAC955A}"/>
    <dgm:cxn modelId="{630EFFC3-89EA-4FC1-A53E-268D8BB352CD}" type="presOf" srcId="{31783C7F-0AC3-4565-AB23-012B2A7640E4}" destId="{4B705F37-4275-451F-ADB6-1708D3C7556C}" srcOrd="1" destOrd="0" presId="urn:microsoft.com/office/officeart/2005/8/layout/venn1"/>
    <dgm:cxn modelId="{C5DC7BC6-064D-44D3-97A1-E7F70E7CED7F}" type="presOf" srcId="{31783C7F-0AC3-4565-AB23-012B2A7640E4}" destId="{FC35C623-30DD-4ED3-836E-0E4599E3D8C7}" srcOrd="0" destOrd="0" presId="urn:microsoft.com/office/officeart/2005/8/layout/venn1"/>
    <dgm:cxn modelId="{3DC74686-C0E3-4CCD-BB12-F1B4DEA544E0}" type="presOf" srcId="{45680E5E-6AA7-4217-9BC0-72942E09EA9B}" destId="{9616760C-6D41-49DA-B432-3B91FED2BB65}" srcOrd="0" destOrd="0" presId="urn:microsoft.com/office/officeart/2005/8/layout/venn1"/>
    <dgm:cxn modelId="{6156BB29-DDDC-4DB9-82A7-9DC68E1614DD}" srcId="{7225779D-CCCE-423B-BC17-EE132B7E1B24}" destId="{2D6FE0B0-0EF9-4EDD-89D9-90DAF8A3C5FD}" srcOrd="2" destOrd="0" parTransId="{DE0A3FCF-2FF5-4255-A165-8CD1F61B09FE}" sibTransId="{B743F5A7-856D-4AAD-BA70-844B7B40E11F}"/>
    <dgm:cxn modelId="{F9715F84-6993-4683-A01D-A626A7FC357F}" type="presOf" srcId="{2D6FE0B0-0EF9-4EDD-89D9-90DAF8A3C5FD}" destId="{B92D3BED-F8FE-4908-BCD3-DE535890617C}" srcOrd="0" destOrd="0" presId="urn:microsoft.com/office/officeart/2005/8/layout/venn1"/>
    <dgm:cxn modelId="{D72BB07F-FA86-47AE-BB6C-E6DC21139C4E}" type="presOf" srcId="{7225779D-CCCE-423B-BC17-EE132B7E1B24}" destId="{71B7FDDA-E56E-4D02-AAD2-2852AD2A2B97}" srcOrd="0" destOrd="0" presId="urn:microsoft.com/office/officeart/2005/8/layout/venn1"/>
    <dgm:cxn modelId="{AFB1C8DD-9898-4F9C-B5E5-8293941C7386}" type="presOf" srcId="{45680E5E-6AA7-4217-9BC0-72942E09EA9B}" destId="{05CD8799-74F7-4082-B007-EE50E8091261}" srcOrd="1" destOrd="0" presId="urn:microsoft.com/office/officeart/2005/8/layout/venn1"/>
    <dgm:cxn modelId="{D6C1D6FC-C4CD-4276-8E8D-EF591C52400A}" type="presOf" srcId="{2D6FE0B0-0EF9-4EDD-89D9-90DAF8A3C5FD}" destId="{0D50B5C4-D033-4F9F-AAD0-4354C3928050}" srcOrd="1" destOrd="0" presId="urn:microsoft.com/office/officeart/2005/8/layout/venn1"/>
    <dgm:cxn modelId="{041FCA5F-CB14-483E-A712-7EA51B2B447D}" srcId="{7225779D-CCCE-423B-BC17-EE132B7E1B24}" destId="{45680E5E-6AA7-4217-9BC0-72942E09EA9B}" srcOrd="0" destOrd="0" parTransId="{F030A820-DEBE-46DC-890C-B8F5C59920E9}" sibTransId="{3C7E7F1A-ED6A-4306-AC0C-F2AB3F3A1E3F}"/>
    <dgm:cxn modelId="{9F5E21DC-B97B-441D-8370-5D02F4D5D42A}" type="presParOf" srcId="{71B7FDDA-E56E-4D02-AAD2-2852AD2A2B97}" destId="{9616760C-6D41-49DA-B432-3B91FED2BB65}" srcOrd="0" destOrd="0" presId="urn:microsoft.com/office/officeart/2005/8/layout/venn1"/>
    <dgm:cxn modelId="{C2439B57-7997-4DA6-9341-66D4C1817BBA}" type="presParOf" srcId="{71B7FDDA-E56E-4D02-AAD2-2852AD2A2B97}" destId="{05CD8799-74F7-4082-B007-EE50E8091261}" srcOrd="1" destOrd="0" presId="urn:microsoft.com/office/officeart/2005/8/layout/venn1"/>
    <dgm:cxn modelId="{9DC65180-F1EB-4940-B94D-5ACEE2DDEF0F}" type="presParOf" srcId="{71B7FDDA-E56E-4D02-AAD2-2852AD2A2B97}" destId="{FC35C623-30DD-4ED3-836E-0E4599E3D8C7}" srcOrd="2" destOrd="0" presId="urn:microsoft.com/office/officeart/2005/8/layout/venn1"/>
    <dgm:cxn modelId="{1EFE244A-7444-444D-AF69-5955140A471B}" type="presParOf" srcId="{71B7FDDA-E56E-4D02-AAD2-2852AD2A2B97}" destId="{4B705F37-4275-451F-ADB6-1708D3C7556C}" srcOrd="3" destOrd="0" presId="urn:microsoft.com/office/officeart/2005/8/layout/venn1"/>
    <dgm:cxn modelId="{50C335B0-A986-4BC6-9FF2-3796A7204C99}" type="presParOf" srcId="{71B7FDDA-E56E-4D02-AAD2-2852AD2A2B97}" destId="{B92D3BED-F8FE-4908-BCD3-DE535890617C}" srcOrd="4" destOrd="0" presId="urn:microsoft.com/office/officeart/2005/8/layout/venn1"/>
    <dgm:cxn modelId="{D73ACB1A-7627-4016-BFAF-05359047FD5F}" type="presParOf" srcId="{71B7FDDA-E56E-4D02-AAD2-2852AD2A2B97}" destId="{0D50B5C4-D033-4F9F-AAD0-4354C392805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6760C-6D41-49DA-B432-3B91FED2BB65}">
      <dsp:nvSpPr>
        <dsp:cNvPr id="0" name=""/>
        <dsp:cNvSpPr/>
      </dsp:nvSpPr>
      <dsp:spPr>
        <a:xfrm>
          <a:off x="1263998" y="60880"/>
          <a:ext cx="2922270" cy="292227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Social acceptability</a:t>
          </a:r>
          <a:endParaRPr lang="en-US" sz="2300" kern="1200" dirty="0"/>
        </a:p>
      </dsp:txBody>
      <dsp:txXfrm>
        <a:off x="1653634" y="572277"/>
        <a:ext cx="2142998" cy="1315021"/>
      </dsp:txXfrm>
    </dsp:sp>
    <dsp:sp modelId="{FC35C623-30DD-4ED3-836E-0E4599E3D8C7}">
      <dsp:nvSpPr>
        <dsp:cNvPr id="0" name=""/>
        <dsp:cNvSpPr/>
      </dsp:nvSpPr>
      <dsp:spPr>
        <a:xfrm>
          <a:off x="2318450" y="1887299"/>
          <a:ext cx="2922270" cy="292227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Environmental suitability</a:t>
          </a:r>
          <a:endParaRPr lang="en-US" sz="2300" kern="1200" dirty="0"/>
        </a:p>
      </dsp:txBody>
      <dsp:txXfrm>
        <a:off x="3212178" y="2642219"/>
        <a:ext cx="1753362" cy="1607248"/>
      </dsp:txXfrm>
    </dsp:sp>
    <dsp:sp modelId="{B92D3BED-F8FE-4908-BCD3-DE535890617C}">
      <dsp:nvSpPr>
        <dsp:cNvPr id="0" name=""/>
        <dsp:cNvSpPr/>
      </dsp:nvSpPr>
      <dsp:spPr>
        <a:xfrm>
          <a:off x="209545" y="1887299"/>
          <a:ext cx="2922270" cy="292227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Economic viability</a:t>
          </a:r>
          <a:endParaRPr lang="en-US" sz="2300" kern="1200" dirty="0"/>
        </a:p>
      </dsp:txBody>
      <dsp:txXfrm>
        <a:off x="484726" y="2642219"/>
        <a:ext cx="1753362" cy="160724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C89D1-6291-48DE-ABA8-59A8EF9AAA12}" type="datetimeFigureOut">
              <a:rPr lang="en-US" smtClean="0"/>
              <a:t>6/12/2020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9EA8D-7FDF-4B11-ADBF-467E83114E8F}" type="slidenum">
              <a:rPr lang="en-US" smtClean="0"/>
              <a:t>‹#›</a:t>
            </a:fld>
            <a:endParaRPr lang="en-US"/>
          </a:p>
        </p:txBody>
      </p:sp>
    </p:spTree>
    <p:extLst>
      <p:ext uri="{BB962C8B-B14F-4D97-AF65-F5344CB8AC3E}">
        <p14:creationId xmlns:p14="http://schemas.microsoft.com/office/powerpoint/2010/main" val="178823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Costa_Rica_on_the_globe_(Americas_centered).sv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01041" y="4415790"/>
            <a:ext cx="5608319" cy="4183380"/>
          </a:xfrm>
          <a:prstGeom prst="rect">
            <a:avLst/>
          </a:prstGeom>
          <a:noFill/>
          <a:ln>
            <a:noFill/>
          </a:ln>
        </p:spPr>
        <p:txBody>
          <a:bodyPr lIns="93158" tIns="93158" rIns="93158" bIns="93158" anchor="ctr" anchorCtr="0">
            <a:noAutofit/>
          </a:bodyPr>
          <a:lstStyle/>
          <a:p>
            <a:pPr>
              <a:buClr>
                <a:schemeClr val="dk1"/>
              </a:buClr>
              <a:buSzPct val="25000"/>
            </a:pPr>
            <a:r>
              <a:rPr lang="en-US" b="1" i="1" dirty="0" smtClean="0">
                <a:solidFill>
                  <a:srgbClr val="FF0000"/>
                </a:solidFill>
              </a:rPr>
              <a:t>Please see the teaching notes for this case study for more detailed</a:t>
            </a:r>
            <a:r>
              <a:rPr lang="en-US" b="1" i="1" baseline="0" dirty="0" smtClean="0">
                <a:solidFill>
                  <a:srgbClr val="FF0000"/>
                </a:solidFill>
              </a:rPr>
              <a:t> information pertaining to this PowerPoint presentation.</a:t>
            </a:r>
            <a:endParaRPr lang="en-US" b="1" i="1" dirty="0" smtClean="0">
              <a:solidFill>
                <a:srgbClr val="FF0000"/>
              </a:solidFill>
            </a:endParaRPr>
          </a:p>
          <a:p>
            <a:pPr>
              <a:buClr>
                <a:schemeClr val="dk1"/>
              </a:buClr>
              <a:buSzPct val="25000"/>
            </a:pPr>
            <a:endParaRPr lang="en-US" b="1" dirty="0" smtClean="0"/>
          </a:p>
          <a:p>
            <a:pPr>
              <a:buClr>
                <a:schemeClr val="dk1"/>
              </a:buClr>
              <a:buSzPct val="25000"/>
            </a:pPr>
            <a:r>
              <a:rPr lang="en-US" b="1" dirty="0" smtClean="0"/>
              <a:t>Background:</a:t>
            </a:r>
            <a:r>
              <a:rPr lang="en-US" b="1" baseline="0" dirty="0" smtClean="0"/>
              <a:t> </a:t>
            </a:r>
          </a:p>
          <a:p>
            <a:pPr>
              <a:buClr>
                <a:schemeClr val="dk1"/>
              </a:buClr>
              <a:buSzPct val="25000"/>
            </a:pPr>
            <a:r>
              <a:rPr lang="en-US" baseline="0" dirty="0" smtClean="0"/>
              <a:t>This photo was taken on a hike through the trails at the </a:t>
            </a:r>
            <a:r>
              <a:rPr lang="en-US" baseline="0" dirty="0" err="1" smtClean="0"/>
              <a:t>Savegre</a:t>
            </a:r>
            <a:r>
              <a:rPr lang="en-US" baseline="0" dirty="0" smtClean="0"/>
              <a:t> Hotel. At one point along the hike, there is a gap in the trees that opens up to the valley below. The cleared, triangular section of land that you see on the opposite side of the valley is the family’s orchards, where they grow apples, peaches and plums. The slope is very steep, and a special planting method is used to ensure that the trees are securely rooted in the mountainside. </a:t>
            </a:r>
          </a:p>
          <a:p>
            <a:pPr>
              <a:buClr>
                <a:schemeClr val="dk1"/>
              </a:buClr>
              <a:buSzPct val="25000"/>
            </a:pPr>
            <a:endParaRPr lang="en-US" baseline="0" dirty="0" smtClean="0"/>
          </a:p>
          <a:p>
            <a:pPr>
              <a:buClr>
                <a:schemeClr val="dk1"/>
              </a:buClr>
              <a:buSzPct val="25000"/>
            </a:pPr>
            <a:r>
              <a:rPr lang="en-US" baseline="0" dirty="0" smtClean="0"/>
              <a:t>Planting fruit orchards are just one of the many economically viable, sustainable practices that the Chacon family uses in the </a:t>
            </a:r>
            <a:r>
              <a:rPr lang="en-US" baseline="0" dirty="0" err="1" smtClean="0"/>
              <a:t>Savegre</a:t>
            </a:r>
            <a:r>
              <a:rPr lang="en-US" baseline="0" dirty="0" smtClean="0"/>
              <a:t>. </a:t>
            </a:r>
            <a:endParaRPr dirty="0"/>
          </a:p>
        </p:txBody>
      </p:sp>
      <p:sp>
        <p:nvSpPr>
          <p:cNvPr id="82" name="Shape 82"/>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0876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See Teaching notes and/or Blocks of Analysis for more information on each forest.</a:t>
            </a:r>
          </a:p>
          <a:p>
            <a:endParaRPr lang="en-US" dirty="0"/>
          </a:p>
        </p:txBody>
      </p:sp>
      <p:sp>
        <p:nvSpPr>
          <p:cNvPr id="4" name="Slide Number Placeholder 3"/>
          <p:cNvSpPr>
            <a:spLocks noGrp="1"/>
          </p:cNvSpPr>
          <p:nvPr>
            <p:ph type="sldNum" sz="quarter" idx="10"/>
          </p:nvPr>
        </p:nvSpPr>
        <p:spPr/>
        <p:txBody>
          <a:bodyPr/>
          <a:lstStyle/>
          <a:p>
            <a:fld id="{0C49EA8D-7FDF-4B11-ADBF-467E83114E8F}" type="slidenum">
              <a:rPr lang="en-US" smtClean="0"/>
              <a:t>10</a:t>
            </a:fld>
            <a:endParaRPr lang="en-US"/>
          </a:p>
        </p:txBody>
      </p:sp>
    </p:spTree>
    <p:extLst>
      <p:ext uri="{BB962C8B-B14F-4D97-AF65-F5344CB8AC3E}">
        <p14:creationId xmlns:p14="http://schemas.microsoft.com/office/powerpoint/2010/main" val="319919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Photos:</a:t>
            </a:r>
            <a:r>
              <a:rPr lang="en-US" b="1" baseline="0" dirty="0" smtClean="0"/>
              <a:t> </a:t>
            </a:r>
            <a:r>
              <a:rPr lang="en-US" baseline="0" dirty="0" smtClean="0"/>
              <a:t>clouds rolling through the forest canopy in the </a:t>
            </a:r>
            <a:r>
              <a:rPr lang="en-US" baseline="0" dirty="0" err="1" smtClean="0"/>
              <a:t>Savegre</a:t>
            </a:r>
            <a:r>
              <a:rPr lang="en-US" baseline="0" dirty="0" smtClean="0"/>
              <a:t> Valley </a:t>
            </a:r>
            <a:endParaRPr lang="en-US" dirty="0" smtClean="0"/>
          </a:p>
        </p:txBody>
      </p:sp>
      <p:sp>
        <p:nvSpPr>
          <p:cNvPr id="4" name="Slide Number Placeholder 3"/>
          <p:cNvSpPr>
            <a:spLocks noGrp="1"/>
          </p:cNvSpPr>
          <p:nvPr>
            <p:ph type="sldNum" sz="quarter" idx="10"/>
          </p:nvPr>
        </p:nvSpPr>
        <p:spPr/>
        <p:txBody>
          <a:bodyPr/>
          <a:lstStyle/>
          <a:p>
            <a:fld id="{0C49EA8D-7FDF-4B11-ADBF-467E83114E8F}" type="slidenum">
              <a:rPr lang="en-US" smtClean="0"/>
              <a:t>11</a:t>
            </a:fld>
            <a:endParaRPr lang="en-US"/>
          </a:p>
        </p:txBody>
      </p:sp>
    </p:spTree>
    <p:extLst>
      <p:ext uri="{BB962C8B-B14F-4D97-AF65-F5344CB8AC3E}">
        <p14:creationId xmlns:p14="http://schemas.microsoft.com/office/powerpoint/2010/main" val="410732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Photos:</a:t>
            </a:r>
            <a:r>
              <a:rPr lang="en-US" b="1" baseline="0" dirty="0" smtClean="0"/>
              <a:t> </a:t>
            </a:r>
            <a:r>
              <a:rPr lang="en-US" baseline="0" dirty="0" smtClean="0"/>
              <a:t>(bottom left) land cleared for cattle grazing, (bottom right) a log truck carrying felled trees, (top right) a monoculture of oil palms – This aerial photo was taken from a plane, where acres and acres of oil palms can be seen stretching across the landscape!</a:t>
            </a:r>
            <a:endParaRPr lang="en-US" dirty="0"/>
          </a:p>
        </p:txBody>
      </p:sp>
      <p:sp>
        <p:nvSpPr>
          <p:cNvPr id="4" name="Slide Number Placeholder 3"/>
          <p:cNvSpPr>
            <a:spLocks noGrp="1"/>
          </p:cNvSpPr>
          <p:nvPr>
            <p:ph type="sldNum" sz="quarter" idx="10"/>
          </p:nvPr>
        </p:nvSpPr>
        <p:spPr/>
        <p:txBody>
          <a:bodyPr/>
          <a:lstStyle/>
          <a:p>
            <a:fld id="{0C49EA8D-7FDF-4B11-ADBF-467E83114E8F}" type="slidenum">
              <a:rPr lang="en-US" smtClean="0"/>
              <a:t>12</a:t>
            </a:fld>
            <a:endParaRPr lang="en-US"/>
          </a:p>
        </p:txBody>
      </p:sp>
    </p:spTree>
    <p:extLst>
      <p:ext uri="{BB962C8B-B14F-4D97-AF65-F5344CB8AC3E}">
        <p14:creationId xmlns:p14="http://schemas.microsoft.com/office/powerpoint/2010/main" val="214623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Prompt</a:t>
            </a:r>
            <a:r>
              <a:rPr lang="en-US" baseline="0" dirty="0" smtClean="0"/>
              <a:t> students to break into small discussion groups, each group coming up with one idea about what sustainability means to them. </a:t>
            </a:r>
            <a:endParaRPr lang="en-US" dirty="0"/>
          </a:p>
        </p:txBody>
      </p:sp>
      <p:sp>
        <p:nvSpPr>
          <p:cNvPr id="4" name="Slide Number Placeholder 3"/>
          <p:cNvSpPr>
            <a:spLocks noGrp="1"/>
          </p:cNvSpPr>
          <p:nvPr>
            <p:ph type="sldNum" sz="quarter" idx="10"/>
          </p:nvPr>
        </p:nvSpPr>
        <p:spPr/>
        <p:txBody>
          <a:bodyPr/>
          <a:lstStyle/>
          <a:p>
            <a:fld id="{0C49EA8D-7FDF-4B11-ADBF-467E83114E8F}" type="slidenum">
              <a:rPr lang="en-US" smtClean="0"/>
              <a:t>13</a:t>
            </a:fld>
            <a:endParaRPr lang="en-US"/>
          </a:p>
        </p:txBody>
      </p:sp>
    </p:spTree>
    <p:extLst>
      <p:ext uri="{BB962C8B-B14F-4D97-AF65-F5344CB8AC3E}">
        <p14:creationId xmlns:p14="http://schemas.microsoft.com/office/powerpoint/2010/main" val="4196015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Bosari’s</a:t>
            </a:r>
            <a:r>
              <a:rPr lang="en-US" dirty="0" smtClean="0"/>
              <a:t> Model of Sustainability (used with permission)</a:t>
            </a:r>
            <a:endParaRPr lang="en-US" dirty="0"/>
          </a:p>
        </p:txBody>
      </p:sp>
      <p:sp>
        <p:nvSpPr>
          <p:cNvPr id="4" name="Slide Number Placeholder 3"/>
          <p:cNvSpPr>
            <a:spLocks noGrp="1"/>
          </p:cNvSpPr>
          <p:nvPr>
            <p:ph type="sldNum" sz="quarter" idx="10"/>
          </p:nvPr>
        </p:nvSpPr>
        <p:spPr/>
        <p:txBody>
          <a:bodyPr/>
          <a:lstStyle/>
          <a:p>
            <a:fld id="{0C49EA8D-7FDF-4B11-ADBF-467E83114E8F}" type="slidenum">
              <a:rPr lang="en-US" smtClean="0"/>
              <a:t>14</a:t>
            </a:fld>
            <a:endParaRPr lang="en-US"/>
          </a:p>
        </p:txBody>
      </p:sp>
    </p:spTree>
    <p:extLst>
      <p:ext uri="{BB962C8B-B14F-4D97-AF65-F5344CB8AC3E}">
        <p14:creationId xmlns:p14="http://schemas.microsoft.com/office/powerpoint/2010/main" val="1691882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Photos – </a:t>
            </a:r>
            <a:r>
              <a:rPr lang="en-US" b="1" baseline="0" dirty="0" smtClean="0"/>
              <a:t>Top left: </a:t>
            </a:r>
            <a:r>
              <a:rPr lang="en-US" b="0" baseline="0" dirty="0" smtClean="0"/>
              <a:t>O</a:t>
            </a:r>
            <a:r>
              <a:rPr lang="en-US" baseline="0" dirty="0" smtClean="0"/>
              <a:t>n a tour at Café Brit, the stages of sustainable coffee cultivation are on display for tourists to see.</a:t>
            </a:r>
          </a:p>
          <a:p>
            <a:r>
              <a:rPr lang="en-US" b="1" baseline="0" dirty="0" smtClean="0"/>
              <a:t>Top center: </a:t>
            </a:r>
            <a:r>
              <a:rPr lang="en-US" baseline="0" dirty="0" smtClean="0"/>
              <a:t>A sign at the </a:t>
            </a:r>
            <a:r>
              <a:rPr lang="en-US" baseline="0" dirty="0" err="1" smtClean="0"/>
              <a:t>Savegre</a:t>
            </a:r>
            <a:r>
              <a:rPr lang="en-US" baseline="0" dirty="0" smtClean="0"/>
              <a:t> Hotel points tourist and researchers to the QERC. </a:t>
            </a:r>
          </a:p>
          <a:p>
            <a:r>
              <a:rPr lang="en-US" b="1" baseline="0" dirty="0" smtClean="0"/>
              <a:t>Right: </a:t>
            </a:r>
            <a:r>
              <a:rPr lang="en-US" baseline="0" dirty="0" smtClean="0"/>
              <a:t>Researchers and tourists alike can hike along the trails at the </a:t>
            </a:r>
            <a:r>
              <a:rPr lang="en-US" baseline="0" dirty="0" err="1" smtClean="0"/>
              <a:t>Savegre</a:t>
            </a:r>
            <a:r>
              <a:rPr lang="en-US" baseline="0" dirty="0" smtClean="0"/>
              <a:t> Hotel Natural Reserve.</a:t>
            </a:r>
          </a:p>
          <a:p>
            <a:r>
              <a:rPr lang="en-US" b="1" baseline="0" dirty="0" smtClean="0"/>
              <a:t>Bottom left: </a:t>
            </a:r>
            <a:r>
              <a:rPr lang="en-US" baseline="0" dirty="0" smtClean="0"/>
              <a:t>Sustainably grown coffee is produced at Café Brit.</a:t>
            </a:r>
          </a:p>
          <a:p>
            <a:r>
              <a:rPr lang="en-US" b="1" baseline="0" dirty="0" smtClean="0"/>
              <a:t>Bottom center: </a:t>
            </a:r>
            <a:r>
              <a:rPr lang="en-US" baseline="0" dirty="0" smtClean="0"/>
              <a:t>A map from Costa Verde hotel at Manuel Antonio – their motto is “still more monkeys than people!”</a:t>
            </a:r>
          </a:p>
          <a:p>
            <a:r>
              <a:rPr lang="en-US" b="1" baseline="0" dirty="0" smtClean="0"/>
              <a:t>Bottom right: </a:t>
            </a:r>
            <a:r>
              <a:rPr lang="en-US" baseline="0" dirty="0" smtClean="0"/>
              <a:t>A sign leading to a popular ecotourism location on the central Pacific coast, Manuel Antonio.</a:t>
            </a:r>
            <a:endParaRPr lang="en-US" dirty="0" smtClean="0"/>
          </a:p>
        </p:txBody>
      </p:sp>
      <p:sp>
        <p:nvSpPr>
          <p:cNvPr id="4" name="Slide Number Placeholder 3"/>
          <p:cNvSpPr>
            <a:spLocks noGrp="1"/>
          </p:cNvSpPr>
          <p:nvPr>
            <p:ph type="sldNum" sz="quarter" idx="10"/>
          </p:nvPr>
        </p:nvSpPr>
        <p:spPr/>
        <p:txBody>
          <a:bodyPr/>
          <a:lstStyle/>
          <a:p>
            <a:fld id="{0C49EA8D-7FDF-4B11-ADBF-467E83114E8F}" type="slidenum">
              <a:rPr lang="en-US" smtClean="0"/>
              <a:t>15</a:t>
            </a:fld>
            <a:endParaRPr lang="en-US"/>
          </a:p>
        </p:txBody>
      </p:sp>
    </p:spTree>
    <p:extLst>
      <p:ext uri="{BB962C8B-B14F-4D97-AF65-F5344CB8AC3E}">
        <p14:creationId xmlns:p14="http://schemas.microsoft.com/office/powerpoint/2010/main" val="4081526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Photos: </a:t>
            </a:r>
            <a:r>
              <a:rPr lang="en-US" b="0" dirty="0" err="1" smtClean="0"/>
              <a:t>P</a:t>
            </a:r>
            <a:r>
              <a:rPr lang="en-US" dirty="0" err="1" smtClean="0"/>
              <a:t>arataxonomists</a:t>
            </a:r>
            <a:r>
              <a:rPr lang="en-US" dirty="0" smtClean="0"/>
              <a:t> are trained to</a:t>
            </a:r>
            <a:r>
              <a:rPr lang="en-US" baseline="0" dirty="0" smtClean="0"/>
              <a:t> explain the local ecology and biodiversity of Costa Rica at the Arenal Hanging Bridges Park (left) and Corcovado National Park (right) as well as other parks around the country.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C49EA8D-7FDF-4B11-ADBF-467E83114E8F}" type="slidenum">
              <a:rPr lang="en-US" smtClean="0"/>
              <a:t>16</a:t>
            </a:fld>
            <a:endParaRPr lang="en-US"/>
          </a:p>
        </p:txBody>
      </p:sp>
    </p:spTree>
    <p:extLst>
      <p:ext uri="{BB962C8B-B14F-4D97-AF65-F5344CB8AC3E}">
        <p14:creationId xmlns:p14="http://schemas.microsoft.com/office/powerpoint/2010/main" val="218296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Photos</a:t>
            </a:r>
            <a:r>
              <a:rPr lang="en-US" b="1" baseline="0" dirty="0" smtClean="0"/>
              <a:t> – Left: </a:t>
            </a:r>
            <a:r>
              <a:rPr lang="en-US" b="0" baseline="0" dirty="0" smtClean="0"/>
              <a:t>A</a:t>
            </a:r>
            <a:r>
              <a:rPr lang="en-US" baseline="0" dirty="0" smtClean="0"/>
              <a:t> sign at San </a:t>
            </a:r>
            <a:r>
              <a:rPr lang="en-US" baseline="0" dirty="0" err="1" smtClean="0"/>
              <a:t>Pedrillo</a:t>
            </a:r>
            <a:r>
              <a:rPr lang="en-US" baseline="0" dirty="0" smtClean="0"/>
              <a:t> in Corcovado National Park explains to tourists how to be environmentally responsible eco-travelers.</a:t>
            </a:r>
          </a:p>
          <a:p>
            <a:r>
              <a:rPr lang="en-US" b="1" baseline="0" dirty="0" smtClean="0"/>
              <a:t>Center: </a:t>
            </a:r>
            <a:r>
              <a:rPr lang="en-US" baseline="0" dirty="0" smtClean="0"/>
              <a:t>The </a:t>
            </a:r>
            <a:r>
              <a:rPr lang="en-US" baseline="0" dirty="0" err="1" smtClean="0"/>
              <a:t>Arenal</a:t>
            </a:r>
            <a:r>
              <a:rPr lang="en-US" baseline="0" dirty="0" smtClean="0"/>
              <a:t> Hanging Bridges Park arch frames the </a:t>
            </a:r>
            <a:r>
              <a:rPr lang="en-US" baseline="0" dirty="0" err="1" smtClean="0"/>
              <a:t>Arenal</a:t>
            </a:r>
            <a:r>
              <a:rPr lang="en-US" baseline="0" dirty="0" smtClean="0"/>
              <a:t> Volcano (</a:t>
            </a:r>
            <a:r>
              <a:rPr lang="en-US" baseline="0" dirty="0" err="1" smtClean="0"/>
              <a:t>Volcan</a:t>
            </a:r>
            <a:r>
              <a:rPr lang="en-US" baseline="0" dirty="0" smtClean="0"/>
              <a:t> </a:t>
            </a:r>
            <a:r>
              <a:rPr lang="en-US" baseline="0" dirty="0" err="1" smtClean="0"/>
              <a:t>Arenal</a:t>
            </a:r>
            <a:r>
              <a:rPr lang="en-US" baseline="0" dirty="0" smtClean="0"/>
              <a:t>) in the background.</a:t>
            </a:r>
          </a:p>
          <a:p>
            <a:r>
              <a:rPr lang="en-US" b="1" baseline="0" dirty="0" smtClean="0"/>
              <a:t>Right: </a:t>
            </a:r>
            <a:r>
              <a:rPr lang="en-US" baseline="0" dirty="0" smtClean="0"/>
              <a:t>Emilie holds her entrance ticket to visit the </a:t>
            </a:r>
            <a:r>
              <a:rPr lang="en-US" baseline="0" dirty="0" err="1" smtClean="0"/>
              <a:t>Arenal</a:t>
            </a:r>
            <a:r>
              <a:rPr lang="en-US" baseline="0" dirty="0" smtClean="0"/>
              <a:t> Volcano, and other areas of conservation. </a:t>
            </a:r>
            <a:endParaRPr lang="en-US" dirty="0"/>
          </a:p>
        </p:txBody>
      </p:sp>
      <p:sp>
        <p:nvSpPr>
          <p:cNvPr id="4" name="Slide Number Placeholder 3"/>
          <p:cNvSpPr>
            <a:spLocks noGrp="1"/>
          </p:cNvSpPr>
          <p:nvPr>
            <p:ph type="sldNum" sz="quarter" idx="10"/>
          </p:nvPr>
        </p:nvSpPr>
        <p:spPr/>
        <p:txBody>
          <a:bodyPr/>
          <a:lstStyle/>
          <a:p>
            <a:fld id="{0C49EA8D-7FDF-4B11-ADBF-467E83114E8F}" type="slidenum">
              <a:rPr lang="en-US" smtClean="0"/>
              <a:t>17</a:t>
            </a:fld>
            <a:endParaRPr lang="en-US"/>
          </a:p>
        </p:txBody>
      </p:sp>
    </p:spTree>
    <p:extLst>
      <p:ext uri="{BB962C8B-B14F-4D97-AF65-F5344CB8AC3E}">
        <p14:creationId xmlns:p14="http://schemas.microsoft.com/office/powerpoint/2010/main" val="1368500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Ecotourism</a:t>
            </a:r>
            <a:r>
              <a:rPr lang="en-US" baseline="0" dirty="0" smtClean="0"/>
              <a:t> may lead to an influx of tourists in an area, leading to the destruction of the area’s flora and fauna. For example, tourists may interact with animals (feeding, etc.) and alter their natural behavior. Visitors may also take “natural souvenirs” like shells, plants, rocks, feathers, etc. that should remain within the ecosystem. Even simple things like creating paths can have far reaching implication on the ecosystem. Ecotourism also relies on disposable income from tourists. If there is a recession, and people travel less, areas dependent on ecotourism may suffer. It is vital to be an educated and conscientious eco traveler. </a:t>
            </a:r>
          </a:p>
          <a:p>
            <a:endParaRPr lang="en-US" baseline="0" dirty="0" smtClean="0"/>
          </a:p>
          <a:p>
            <a:r>
              <a:rPr lang="en-US" baseline="0" dirty="0" smtClean="0"/>
              <a:t>Alternatives to ecotourism may include eco-friendly industries, being open to upstart industries who have studied the area..  </a:t>
            </a:r>
            <a:endParaRPr lang="en-US" dirty="0"/>
          </a:p>
        </p:txBody>
      </p:sp>
      <p:sp>
        <p:nvSpPr>
          <p:cNvPr id="4" name="Slide Number Placeholder 3"/>
          <p:cNvSpPr>
            <a:spLocks noGrp="1"/>
          </p:cNvSpPr>
          <p:nvPr>
            <p:ph type="sldNum" sz="quarter" idx="10"/>
          </p:nvPr>
        </p:nvSpPr>
        <p:spPr/>
        <p:txBody>
          <a:bodyPr/>
          <a:lstStyle/>
          <a:p>
            <a:fld id="{0C49EA8D-7FDF-4B11-ADBF-467E83114E8F}" type="slidenum">
              <a:rPr lang="en-US" smtClean="0"/>
              <a:t>18</a:t>
            </a:fld>
            <a:endParaRPr lang="en-US"/>
          </a:p>
        </p:txBody>
      </p:sp>
    </p:spTree>
    <p:extLst>
      <p:ext uri="{BB962C8B-B14F-4D97-AF65-F5344CB8AC3E}">
        <p14:creationId xmlns:p14="http://schemas.microsoft.com/office/powerpoint/2010/main" val="3762441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should</a:t>
            </a:r>
            <a:r>
              <a:rPr lang="en-US" baseline="0" dirty="0" smtClean="0"/>
              <a:t> be encouraged to think of ways to maximize learning opportunities while preserving the native flora and fauna.</a:t>
            </a:r>
          </a:p>
          <a:p>
            <a:endParaRPr lang="en-US" baseline="0" dirty="0" smtClean="0"/>
          </a:p>
          <a:p>
            <a:r>
              <a:rPr lang="en-US" baseline="0" dirty="0" smtClean="0"/>
              <a:t>Photo shows Dr. Leo Finkenbinder and wife Zana with the matriarch and patriarch of the valley, Efrain and </a:t>
            </a:r>
            <a:r>
              <a:rPr lang="en-US" baseline="0" dirty="0" err="1" smtClean="0"/>
              <a:t>Caridad</a:t>
            </a:r>
            <a:r>
              <a:rPr lang="en-US" baseline="0" dirty="0" smtClean="0"/>
              <a:t> Chacon.</a:t>
            </a:r>
            <a:endParaRPr lang="en-US" dirty="0"/>
          </a:p>
        </p:txBody>
      </p:sp>
      <p:sp>
        <p:nvSpPr>
          <p:cNvPr id="4" name="Slide Number Placeholder 3"/>
          <p:cNvSpPr>
            <a:spLocks noGrp="1"/>
          </p:cNvSpPr>
          <p:nvPr>
            <p:ph type="sldNum" sz="quarter" idx="10"/>
          </p:nvPr>
        </p:nvSpPr>
        <p:spPr/>
        <p:txBody>
          <a:bodyPr/>
          <a:lstStyle/>
          <a:p>
            <a:fld id="{0C49EA8D-7FDF-4B11-ADBF-467E83114E8F}" type="slidenum">
              <a:rPr lang="en-US" smtClean="0"/>
              <a:t>19</a:t>
            </a:fld>
            <a:endParaRPr lang="en-US"/>
          </a:p>
        </p:txBody>
      </p:sp>
    </p:spTree>
    <p:extLst>
      <p:ext uri="{BB962C8B-B14F-4D97-AF65-F5344CB8AC3E}">
        <p14:creationId xmlns:p14="http://schemas.microsoft.com/office/powerpoint/2010/main" val="135828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Large,</a:t>
            </a:r>
            <a:r>
              <a:rPr lang="en-US" b="1" baseline="0" dirty="0" smtClean="0"/>
              <a:t> central photo: </a:t>
            </a:r>
            <a:r>
              <a:rPr lang="en-US" baseline="0" dirty="0" smtClean="0"/>
              <a:t>A view of the </a:t>
            </a:r>
            <a:r>
              <a:rPr lang="en-US" baseline="0" dirty="0" err="1" smtClean="0"/>
              <a:t>Savegre</a:t>
            </a:r>
            <a:r>
              <a:rPr lang="en-US" baseline="0" dirty="0" smtClean="0"/>
              <a:t> Valley driving down the Cerro de la </a:t>
            </a:r>
            <a:r>
              <a:rPr lang="en-US" baseline="0" dirty="0" err="1" smtClean="0"/>
              <a:t>Muerte</a:t>
            </a:r>
            <a:r>
              <a:rPr lang="en-US" baseline="0" dirty="0" smtClean="0"/>
              <a:t> (Mountain of Death).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Assorted, smaller photos: </a:t>
            </a:r>
            <a:r>
              <a:rPr lang="en-US" baseline="0" dirty="0" smtClean="0"/>
              <a:t>a pink flower, a dung beetle found along the trails at the Savegre, the mist rolling through the tree canopy </a:t>
            </a:r>
            <a:endParaRPr lang="en-US" dirty="0" smtClean="0"/>
          </a:p>
        </p:txBody>
      </p:sp>
      <p:sp>
        <p:nvSpPr>
          <p:cNvPr id="4" name="Slide Number Placeholder 3"/>
          <p:cNvSpPr>
            <a:spLocks noGrp="1"/>
          </p:cNvSpPr>
          <p:nvPr>
            <p:ph type="sldNum" sz="quarter" idx="10"/>
          </p:nvPr>
        </p:nvSpPr>
        <p:spPr/>
        <p:txBody>
          <a:bodyPr/>
          <a:lstStyle/>
          <a:p>
            <a:fld id="{0C49EA8D-7FDF-4B11-ADBF-467E83114E8F}" type="slidenum">
              <a:rPr lang="en-US" smtClean="0"/>
              <a:t>2</a:t>
            </a:fld>
            <a:endParaRPr lang="en-US"/>
          </a:p>
        </p:txBody>
      </p:sp>
    </p:spTree>
    <p:extLst>
      <p:ext uri="{BB962C8B-B14F-4D97-AF65-F5344CB8AC3E}">
        <p14:creationId xmlns:p14="http://schemas.microsoft.com/office/powerpoint/2010/main" val="288200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Prompt</a:t>
            </a:r>
            <a:r>
              <a:rPr lang="en-US" baseline="0" dirty="0" smtClean="0"/>
              <a:t> students to break into small discussion groups, each group coming up with one idea about what sustainability means to them. </a:t>
            </a:r>
            <a:endParaRPr lang="en-US" dirty="0"/>
          </a:p>
        </p:txBody>
      </p:sp>
      <p:sp>
        <p:nvSpPr>
          <p:cNvPr id="4" name="Slide Number Placeholder 3"/>
          <p:cNvSpPr>
            <a:spLocks noGrp="1"/>
          </p:cNvSpPr>
          <p:nvPr>
            <p:ph type="sldNum" sz="quarter" idx="10"/>
          </p:nvPr>
        </p:nvSpPr>
        <p:spPr/>
        <p:txBody>
          <a:bodyPr/>
          <a:lstStyle/>
          <a:p>
            <a:fld id="{0C49EA8D-7FDF-4B11-ADBF-467E83114E8F}" type="slidenum">
              <a:rPr lang="en-US" smtClean="0"/>
              <a:t>20</a:t>
            </a:fld>
            <a:endParaRPr lang="en-US"/>
          </a:p>
        </p:txBody>
      </p:sp>
    </p:spTree>
    <p:extLst>
      <p:ext uri="{BB962C8B-B14F-4D97-AF65-F5344CB8AC3E}">
        <p14:creationId xmlns:p14="http://schemas.microsoft.com/office/powerpoint/2010/main" val="3877410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701041" y="4415790"/>
            <a:ext cx="5608319" cy="4183380"/>
          </a:xfrm>
          <a:prstGeom prst="rect">
            <a:avLst/>
          </a:prstGeom>
          <a:noFill/>
          <a:ln>
            <a:noFill/>
          </a:ln>
        </p:spPr>
        <p:txBody>
          <a:bodyPr lIns="93158" tIns="93158" rIns="93158" bIns="93158" anchor="t" anchorCtr="0">
            <a:noAutofit/>
          </a:bodyPr>
          <a:lstStyle/>
          <a:p>
            <a:pPr>
              <a:buClr>
                <a:schemeClr val="dk1"/>
              </a:buClr>
              <a:buSzPct val="25000"/>
            </a:pPr>
            <a:r>
              <a:rPr lang="en-US" b="1" dirty="0"/>
              <a:t>Pictures (left to right):</a:t>
            </a:r>
          </a:p>
          <a:p>
            <a:pPr>
              <a:buClr>
                <a:schemeClr val="dk1"/>
              </a:buClr>
              <a:buSzPct val="25000"/>
            </a:pPr>
            <a:r>
              <a:rPr lang="en-US" dirty="0"/>
              <a:t>1. Dr. Leo Finkenbinder at the last gate that was removed when the last of the dairy cattle were sold. </a:t>
            </a:r>
          </a:p>
          <a:p>
            <a:pPr>
              <a:buClr>
                <a:schemeClr val="dk1"/>
              </a:buClr>
              <a:buSzPct val="25000"/>
            </a:pPr>
            <a:r>
              <a:rPr lang="en-US" dirty="0"/>
              <a:t>2. Dr. Finkenbinder in 2016 doing the tropical field studies course with Olivet Nazarene </a:t>
            </a:r>
            <a:r>
              <a:rPr lang="en-US" dirty="0" smtClean="0"/>
              <a:t>University.</a:t>
            </a:r>
            <a:r>
              <a:rPr lang="en-US" baseline="0" dirty="0" smtClean="0"/>
              <a:t> Here he is seen doing two of his favorite things, drinking coffee and birdwatching. </a:t>
            </a:r>
          </a:p>
          <a:p>
            <a:pPr>
              <a:buClr>
                <a:schemeClr val="dk1"/>
              </a:buClr>
              <a:buSzPct val="25000"/>
            </a:pPr>
            <a:r>
              <a:rPr lang="en-US" baseline="0" dirty="0" smtClean="0"/>
              <a:t>3. Dr. Finkenbinder and his wife, Zana, enjoy a </a:t>
            </a:r>
            <a:r>
              <a:rPr lang="en-US" i="1" baseline="0" dirty="0" smtClean="0"/>
              <a:t>mora con </a:t>
            </a:r>
            <a:r>
              <a:rPr lang="en-US" i="1" baseline="0" dirty="0" err="1" smtClean="0"/>
              <a:t>leche</a:t>
            </a:r>
            <a:r>
              <a:rPr lang="en-US" baseline="0" dirty="0" smtClean="0"/>
              <a:t> (a delicious smoothie made of blackberries and milk) on the balcony of </a:t>
            </a:r>
            <a:r>
              <a:rPr lang="en-US" baseline="0" dirty="0" err="1" smtClean="0"/>
              <a:t>Mirador</a:t>
            </a:r>
            <a:r>
              <a:rPr lang="en-US" baseline="0" dirty="0" smtClean="0"/>
              <a:t> Valle del General, 2015.</a:t>
            </a:r>
            <a:endParaRPr lang="en-US" dirty="0"/>
          </a:p>
        </p:txBody>
      </p:sp>
    </p:spTree>
    <p:extLst>
      <p:ext uri="{BB962C8B-B14F-4D97-AF65-F5344CB8AC3E}">
        <p14:creationId xmlns:p14="http://schemas.microsoft.com/office/powerpoint/2010/main" val="3088559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Photos (left to right):</a:t>
            </a:r>
          </a:p>
          <a:p>
            <a:pPr marL="0" indent="0">
              <a:buNone/>
            </a:pPr>
            <a:r>
              <a:rPr lang="en-US" dirty="0" smtClean="0"/>
              <a:t>1. The Resplendent Quetzal seen at</a:t>
            </a:r>
            <a:r>
              <a:rPr lang="en-US" baseline="0" dirty="0" smtClean="0"/>
              <a:t> the Quetzal Education Research Center (QERC)</a:t>
            </a:r>
            <a:endParaRPr lang="en-US" dirty="0" smtClean="0"/>
          </a:p>
          <a:p>
            <a:pPr marL="0" indent="0">
              <a:buNone/>
            </a:pPr>
            <a:r>
              <a:rPr lang="en-US" dirty="0" smtClean="0"/>
              <a:t>2. The QERC,</a:t>
            </a:r>
            <a:r>
              <a:rPr lang="en-US" baseline="0" dirty="0" smtClean="0"/>
              <a:t> renamed The Leo and Zana </a:t>
            </a:r>
            <a:r>
              <a:rPr lang="en-US" baseline="0" dirty="0" err="1" smtClean="0"/>
              <a:t>Finkenbinder</a:t>
            </a:r>
            <a:r>
              <a:rPr lang="en-US" baseline="0" dirty="0" smtClean="0"/>
              <a:t> Hall in honor of their commitment to and hand in transforming the </a:t>
            </a:r>
            <a:r>
              <a:rPr lang="en-US" baseline="0" dirty="0" err="1" smtClean="0"/>
              <a:t>Savegre</a:t>
            </a:r>
            <a:r>
              <a:rPr lang="en-US" baseline="0" dirty="0" smtClean="0"/>
              <a:t>.</a:t>
            </a:r>
            <a:endParaRPr lang="en-US" dirty="0" smtClean="0"/>
          </a:p>
          <a:p>
            <a:endParaRPr lang="en-US" dirty="0"/>
          </a:p>
        </p:txBody>
      </p:sp>
    </p:spTree>
    <p:extLst>
      <p:ext uri="{BB962C8B-B14F-4D97-AF65-F5344CB8AC3E}">
        <p14:creationId xmlns:p14="http://schemas.microsoft.com/office/powerpoint/2010/main" val="3983507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Photo: </a:t>
            </a:r>
          </a:p>
          <a:p>
            <a:r>
              <a:rPr lang="en-US" baseline="0" dirty="0" smtClean="0"/>
              <a:t>Caridad: the matriarch of San Gerardo de Dota</a:t>
            </a:r>
          </a:p>
        </p:txBody>
      </p:sp>
    </p:spTree>
    <p:extLst>
      <p:ext uri="{BB962C8B-B14F-4D97-AF65-F5344CB8AC3E}">
        <p14:creationId xmlns:p14="http://schemas.microsoft.com/office/powerpoint/2010/main" val="392785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9EA8D-7FDF-4B11-ADBF-467E83114E8F}" type="slidenum">
              <a:rPr lang="en-US" smtClean="0"/>
              <a:t>24</a:t>
            </a:fld>
            <a:endParaRPr lang="en-US"/>
          </a:p>
        </p:txBody>
      </p:sp>
    </p:spTree>
    <p:extLst>
      <p:ext uri="{BB962C8B-B14F-4D97-AF65-F5344CB8AC3E}">
        <p14:creationId xmlns:p14="http://schemas.microsoft.com/office/powerpoint/2010/main" val="114107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Map</a:t>
            </a:r>
            <a:r>
              <a:rPr lang="en-US" b="1" baseline="0" dirty="0" smtClean="0"/>
              <a:t>: </a:t>
            </a:r>
            <a:r>
              <a:rPr lang="en-US" dirty="0" smtClean="0"/>
              <a:t>Costa</a:t>
            </a:r>
            <a:r>
              <a:rPr lang="en-US" baseline="0" dirty="0" smtClean="0"/>
              <a:t> Rica is divided into seven provinces: San Jose, Heredia, Alajuela, Cartago, Puntarenas, Guanacaste and Limon. The Savegre Hotel is located in the province of San Jose, in the town of San Gerardo de Dota, huddled up against the Talamanca Mountain range (see star on map for general location).</a:t>
            </a:r>
          </a:p>
          <a:p>
            <a:endParaRPr lang="en-US" baseline="0" dirty="0" smtClean="0"/>
          </a:p>
          <a:p>
            <a:r>
              <a:rPr lang="en-US" baseline="0" dirty="0" smtClean="0"/>
              <a:t>Teacher can copy and paste GPS coordinates into Google Maps.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49EA8D-7FDF-4B11-ADBF-467E83114E8F}" type="slidenum">
              <a:rPr lang="en-US" smtClean="0"/>
              <a:t>3</a:t>
            </a:fld>
            <a:endParaRPr lang="en-US"/>
          </a:p>
        </p:txBody>
      </p:sp>
    </p:spTree>
    <p:extLst>
      <p:ext uri="{BB962C8B-B14F-4D97-AF65-F5344CB8AC3E}">
        <p14:creationId xmlns:p14="http://schemas.microsoft.com/office/powerpoint/2010/main" val="3286188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See teaching notes for explanation.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Global Wind Patterns, map from Wikimedia Commons, by TUBS, 2011, CC BY-SA 3.0,</a:t>
            </a:r>
            <a:r>
              <a:rPr lang="en-US" baseline="0" dirty="0" smtClean="0">
                <a:solidFill>
                  <a:schemeClr val="tx1"/>
                </a:solidFill>
              </a:rPr>
              <a:t> </a:t>
            </a:r>
            <a:r>
              <a:rPr lang="en-US" dirty="0" smtClean="0">
                <a:solidFill>
                  <a:schemeClr val="tx1"/>
                </a:solidFill>
              </a:rPr>
              <a:t>retrieved from </a:t>
            </a:r>
            <a:r>
              <a:rPr lang="en-US" dirty="0" smtClean="0">
                <a:solidFill>
                  <a:schemeClr val="tx1"/>
                </a:solidFill>
                <a:hlinkClick r:id="rId3"/>
              </a:rPr>
              <a:t>https://commons.wikimedia.org/wiki/File:Costa_Rica_on_the_globe_(Americas_centered).svg</a:t>
            </a:r>
            <a:r>
              <a:rPr lang="en-US" dirty="0" smtClean="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0C49EA8D-7FDF-4B11-ADBF-467E83114E8F}" type="slidenum">
              <a:rPr lang="en-US" smtClean="0"/>
              <a:t>4</a:t>
            </a:fld>
            <a:endParaRPr lang="en-US"/>
          </a:p>
        </p:txBody>
      </p:sp>
    </p:spTree>
    <p:extLst>
      <p:ext uri="{BB962C8B-B14F-4D97-AF65-F5344CB8AC3E}">
        <p14:creationId xmlns:p14="http://schemas.microsoft.com/office/powerpoint/2010/main" val="92383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See teaching notes for explanation. </a:t>
            </a:r>
          </a:p>
          <a:p>
            <a:endParaRPr lang="en-US" dirty="0"/>
          </a:p>
        </p:txBody>
      </p:sp>
      <p:sp>
        <p:nvSpPr>
          <p:cNvPr id="4" name="Slide Number Placeholder 3"/>
          <p:cNvSpPr>
            <a:spLocks noGrp="1"/>
          </p:cNvSpPr>
          <p:nvPr>
            <p:ph type="sldNum" sz="quarter" idx="10"/>
          </p:nvPr>
        </p:nvSpPr>
        <p:spPr/>
        <p:txBody>
          <a:bodyPr/>
          <a:lstStyle/>
          <a:p>
            <a:fld id="{0C49EA8D-7FDF-4B11-ADBF-467E83114E8F}" type="slidenum">
              <a:rPr lang="en-US" smtClean="0"/>
              <a:t>5</a:t>
            </a:fld>
            <a:endParaRPr lang="en-US"/>
          </a:p>
        </p:txBody>
      </p:sp>
    </p:spTree>
    <p:extLst>
      <p:ext uri="{BB962C8B-B14F-4D97-AF65-F5344CB8AC3E}">
        <p14:creationId xmlns:p14="http://schemas.microsoft.com/office/powerpoint/2010/main" val="73581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See teaching notes for explanation.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Visit https://costa-rica-guide.com/travel/weather/why-does-it-rain/ to read more about Costa Rica’s climate and contributing factors. </a:t>
            </a:r>
          </a:p>
        </p:txBody>
      </p:sp>
      <p:sp>
        <p:nvSpPr>
          <p:cNvPr id="4" name="Slide Number Placeholder 3"/>
          <p:cNvSpPr>
            <a:spLocks noGrp="1"/>
          </p:cNvSpPr>
          <p:nvPr>
            <p:ph type="sldNum" sz="quarter" idx="10"/>
          </p:nvPr>
        </p:nvSpPr>
        <p:spPr/>
        <p:txBody>
          <a:bodyPr/>
          <a:lstStyle/>
          <a:p>
            <a:fld id="{0C49EA8D-7FDF-4B11-ADBF-467E83114E8F}" type="slidenum">
              <a:rPr lang="en-US" smtClean="0"/>
              <a:t>6</a:t>
            </a:fld>
            <a:endParaRPr lang="en-US"/>
          </a:p>
        </p:txBody>
      </p:sp>
    </p:spTree>
    <p:extLst>
      <p:ext uri="{BB962C8B-B14F-4D97-AF65-F5344CB8AC3E}">
        <p14:creationId xmlns:p14="http://schemas.microsoft.com/office/powerpoint/2010/main" val="393276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Photos (left to right): </a:t>
            </a:r>
            <a:r>
              <a:rPr lang="en-US" i="1" baseline="0" dirty="0" smtClean="0"/>
              <a:t>Amanita </a:t>
            </a:r>
            <a:r>
              <a:rPr lang="en-US" i="1" baseline="0" dirty="0" err="1" smtClean="0"/>
              <a:t>muscaria</a:t>
            </a:r>
            <a:r>
              <a:rPr lang="en-US" i="1" baseline="0" dirty="0" smtClean="0"/>
              <a:t> </a:t>
            </a:r>
            <a:r>
              <a:rPr lang="en-US" i="0" baseline="0" dirty="0" smtClean="0"/>
              <a:t>mushroom</a:t>
            </a:r>
            <a:r>
              <a:rPr lang="en-US" i="1" baseline="0" dirty="0" smtClean="0"/>
              <a:t>, </a:t>
            </a:r>
            <a:r>
              <a:rPr lang="en-US" i="0" baseline="0" dirty="0" smtClean="0"/>
              <a:t>Crested Owl (</a:t>
            </a:r>
            <a:r>
              <a:rPr lang="en-US" i="1" baseline="0" dirty="0" err="1" smtClean="0"/>
              <a:t>Lophostrix</a:t>
            </a:r>
            <a:r>
              <a:rPr lang="en-US" i="1" baseline="0" dirty="0" smtClean="0"/>
              <a:t> </a:t>
            </a:r>
            <a:r>
              <a:rPr lang="en-US" i="1" baseline="0" dirty="0" err="1" smtClean="0"/>
              <a:t>cristat</a:t>
            </a:r>
            <a:r>
              <a:rPr lang="en-US" i="1" baseline="0" dirty="0" smtClean="0"/>
              <a:t>) </a:t>
            </a:r>
            <a:r>
              <a:rPr lang="en-US" i="0" baseline="0" dirty="0" smtClean="0"/>
              <a:t>spotted in Corcovado National Park, White-headed Capuchin monkey (</a:t>
            </a:r>
            <a:r>
              <a:rPr lang="en-US" sz="1200" b="0" i="1" kern="1200" dirty="0" err="1" smtClean="0">
                <a:solidFill>
                  <a:schemeClr val="tx1"/>
                </a:solidFill>
                <a:effectLst/>
                <a:latin typeface="+mn-lt"/>
                <a:ea typeface="+mn-ea"/>
                <a:cs typeface="+mn-cs"/>
              </a:rPr>
              <a:t>Cebus</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capucinus</a:t>
            </a:r>
            <a:r>
              <a:rPr lang="en-US" sz="1200" b="0" i="0" kern="1200" dirty="0" smtClean="0">
                <a:solidFill>
                  <a:schemeClr val="tx1"/>
                </a:solidFill>
                <a:effectLst/>
                <a:latin typeface="+mn-lt"/>
                <a:ea typeface="+mn-ea"/>
                <a:cs typeface="+mn-cs"/>
              </a:rPr>
              <a:t>)</a:t>
            </a:r>
            <a:r>
              <a:rPr lang="en-US" i="0" baseline="0" dirty="0" smtClean="0"/>
              <a:t> , Blue </a:t>
            </a:r>
            <a:r>
              <a:rPr lang="en-US" i="0" baseline="0" dirty="0" err="1" smtClean="0"/>
              <a:t>Morpho</a:t>
            </a:r>
            <a:r>
              <a:rPr lang="en-US" i="0" baseline="0" dirty="0" smtClean="0"/>
              <a:t> butterfly seen at Café Brit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Photo (top right): </a:t>
            </a:r>
            <a:r>
              <a:rPr lang="en-US" i="0" baseline="0" dirty="0" smtClean="0"/>
              <a:t>Notice drip tip, plant adaptation in cloud forest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Small photo: </a:t>
            </a:r>
            <a:r>
              <a:rPr lang="en-US" i="0" baseline="0" dirty="0" smtClean="0"/>
              <a:t>a fiddlehead emerging from the forest floor </a:t>
            </a:r>
            <a:endParaRPr lang="en-US" baseline="0" dirty="0" smtClean="0"/>
          </a:p>
          <a:p>
            <a:endParaRPr lang="en-US" baseline="0" dirty="0" smtClean="0"/>
          </a:p>
          <a:p>
            <a:r>
              <a:rPr lang="en-US" baseline="0" dirty="0" smtClean="0"/>
              <a:t>See Teaching Notes and Blocks of Analysis for more information on biodiversity, speciation, and ecosystems. </a:t>
            </a:r>
          </a:p>
          <a:p>
            <a:endParaRPr lang="en-US" baseline="0" dirty="0" smtClean="0"/>
          </a:p>
          <a:p>
            <a:r>
              <a:rPr lang="en-US" baseline="0" dirty="0" smtClean="0"/>
              <a:t>From </a:t>
            </a:r>
            <a:r>
              <a:rPr lang="en-US" baseline="0" dirty="0" err="1" smtClean="0"/>
              <a:t>Beletsky</a:t>
            </a:r>
            <a:r>
              <a:rPr lang="en-US" baseline="0" dirty="0" smtClean="0"/>
              <a:t>: “Owing to its geographic location, </a:t>
            </a:r>
            <a:r>
              <a:rPr lang="en-US" b="1" u="sng" baseline="0" dirty="0" smtClean="0"/>
              <a:t>rich biodiversity</a:t>
            </a:r>
            <a:r>
              <a:rPr lang="en-US" baseline="0" dirty="0" smtClean="0"/>
              <a:t>, educated people, stable politics, emerging commitment to preservation of wild areas, and openness toward science and ecology, Costa Rica long ago became a country of choice for many ecological, agricultural, and conservation research programs.” p.7</a:t>
            </a:r>
          </a:p>
        </p:txBody>
      </p:sp>
      <p:sp>
        <p:nvSpPr>
          <p:cNvPr id="4" name="Slide Number Placeholder 3"/>
          <p:cNvSpPr>
            <a:spLocks noGrp="1"/>
          </p:cNvSpPr>
          <p:nvPr>
            <p:ph type="sldNum" sz="quarter" idx="10"/>
          </p:nvPr>
        </p:nvSpPr>
        <p:spPr/>
        <p:txBody>
          <a:bodyPr/>
          <a:lstStyle/>
          <a:p>
            <a:fld id="{0C49EA8D-7FDF-4B11-ADBF-467E83114E8F}" type="slidenum">
              <a:rPr lang="en-US" smtClean="0"/>
              <a:t>7</a:t>
            </a:fld>
            <a:endParaRPr lang="en-US"/>
          </a:p>
        </p:txBody>
      </p:sp>
    </p:spTree>
    <p:extLst>
      <p:ext uri="{BB962C8B-B14F-4D97-AF65-F5344CB8AC3E}">
        <p14:creationId xmlns:p14="http://schemas.microsoft.com/office/powerpoint/2010/main" val="71947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Photos (top left to right): </a:t>
            </a:r>
            <a:r>
              <a:rPr lang="en-US" b="0" i="0" baseline="0" dirty="0" smtClean="0"/>
              <a:t>Philodendron sp. </a:t>
            </a:r>
            <a:r>
              <a:rPr lang="en-US" i="0" baseline="0" dirty="0" smtClean="0"/>
              <a:t>found along riparian forest in San Gerardo de Dota, Lesser Violetear Hummingbird (</a:t>
            </a:r>
            <a:r>
              <a:rPr lang="en-US" sz="1200" b="0" i="1" kern="1200" dirty="0" err="1" smtClean="0">
                <a:solidFill>
                  <a:schemeClr val="tx1"/>
                </a:solidFill>
                <a:effectLst/>
                <a:latin typeface="+mn-lt"/>
                <a:ea typeface="+mn-ea"/>
                <a:cs typeface="+mn-cs"/>
              </a:rPr>
              <a:t>Colibri</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cyanotus</a:t>
            </a:r>
            <a:r>
              <a:rPr lang="en-US" sz="1200" b="0" i="1" kern="1200" dirty="0" smtClean="0">
                <a:solidFill>
                  <a:schemeClr val="tx1"/>
                </a:solidFill>
                <a:effectLst/>
                <a:latin typeface="+mn-lt"/>
                <a:ea typeface="+mn-ea"/>
                <a:cs typeface="+mn-cs"/>
              </a:rPr>
              <a:t>) </a:t>
            </a:r>
            <a:r>
              <a:rPr lang="en-US" i="0" baseline="0" dirty="0" smtClean="0"/>
              <a:t>found in San Gerardo de Dota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Photo (bottom left to right): </a:t>
            </a:r>
            <a:r>
              <a:rPr lang="en-US" b="0" i="0" baseline="0" dirty="0" smtClean="0"/>
              <a:t>American Crocodile (</a:t>
            </a:r>
            <a:r>
              <a:rPr lang="en-US" sz="1200" b="0" i="1" kern="1200" dirty="0" err="1" smtClean="0">
                <a:solidFill>
                  <a:schemeClr val="tx1"/>
                </a:solidFill>
                <a:effectLst/>
                <a:latin typeface="+mn-lt"/>
                <a:ea typeface="+mn-ea"/>
                <a:cs typeface="+mn-cs"/>
              </a:rPr>
              <a:t>Crocodylus</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acutus</a:t>
            </a:r>
            <a:r>
              <a:rPr lang="en-US" sz="1200" b="0" i="1" kern="1200" dirty="0" smtClean="0">
                <a:solidFill>
                  <a:schemeClr val="tx1"/>
                </a:solidFill>
                <a:effectLst/>
                <a:latin typeface="+mn-lt"/>
                <a:ea typeface="+mn-ea"/>
                <a:cs typeface="+mn-cs"/>
              </a:rPr>
              <a:t>)</a:t>
            </a:r>
            <a:r>
              <a:rPr lang="en-US" b="0" i="0" baseline="0" dirty="0" smtClean="0"/>
              <a:t> spotted in the canals at </a:t>
            </a:r>
            <a:r>
              <a:rPr lang="en-US" b="0" i="0" baseline="0" dirty="0" err="1" smtClean="0"/>
              <a:t>Tortuguero</a:t>
            </a:r>
            <a:r>
              <a:rPr lang="en-US" b="0" i="0" baseline="0" dirty="0" smtClean="0"/>
              <a:t>, Avocado sp. growing outside of the QERC, Turquoise-browed </a:t>
            </a:r>
            <a:r>
              <a:rPr lang="en-US" b="0" i="0" baseline="0" dirty="0" err="1" smtClean="0"/>
              <a:t>Motmot</a:t>
            </a:r>
            <a:r>
              <a:rPr lang="en-US" b="0" i="0" baseline="0" dirty="0" smtClean="0"/>
              <a:t> (</a:t>
            </a:r>
            <a:r>
              <a:rPr lang="en-US" sz="1200" b="0" i="1" kern="1200" dirty="0" err="1" smtClean="0">
                <a:solidFill>
                  <a:schemeClr val="tx1"/>
                </a:solidFill>
                <a:effectLst/>
                <a:latin typeface="+mn-lt"/>
                <a:ea typeface="+mn-ea"/>
                <a:cs typeface="+mn-cs"/>
              </a:rPr>
              <a:t>Eumomota</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superciliosa</a:t>
            </a:r>
            <a:r>
              <a:rPr lang="en-US" sz="1200" b="0" i="0" kern="1200" dirty="0" smtClean="0">
                <a:solidFill>
                  <a:schemeClr val="tx1"/>
                </a:solidFill>
                <a:effectLst/>
                <a:latin typeface="+mn-lt"/>
                <a:ea typeface="+mn-ea"/>
                <a:cs typeface="+mn-cs"/>
              </a:rPr>
              <a:t>)</a:t>
            </a:r>
            <a:r>
              <a:rPr lang="en-US" b="0" i="0" baseline="0" dirty="0" smtClean="0"/>
              <a:t> spotted in Guanacaste, Blue </a:t>
            </a:r>
            <a:r>
              <a:rPr lang="en-US" b="0" i="0" baseline="0" dirty="0" err="1" smtClean="0"/>
              <a:t>Morpho</a:t>
            </a:r>
            <a:r>
              <a:rPr lang="en-US" b="0" i="0" baseline="0" dirty="0" smtClean="0"/>
              <a:t> butterfly</a:t>
            </a:r>
            <a:endParaRPr lang="en-US" i="0" baseline="0" dirty="0" smtClean="0"/>
          </a:p>
          <a:p>
            <a:endParaRPr lang="en-US" baseline="0" dirty="0" smtClean="0"/>
          </a:p>
          <a:p>
            <a:r>
              <a:rPr lang="en-US" baseline="0" dirty="0" smtClean="0"/>
              <a:t>The first law of ecology states that everything is connected.  This ecological paradigm sets the stage for multiple relationships between biotic and abiotic factors. If one component of an ecosystem, be it related to animals, plants or physical factors, changes, it sets in motion a cascade of alterations in the surrounding environment.  This is one of four laws of ecology penned by Barry Commoner in the first chapter of his book, “The Closing Circle”. </a:t>
            </a:r>
          </a:p>
          <a:p>
            <a:endParaRPr lang="en-US" baseline="0" dirty="0" smtClean="0"/>
          </a:p>
          <a:p>
            <a:r>
              <a:rPr lang="en-US" baseline="0" dirty="0" smtClean="0"/>
              <a:t>“</a:t>
            </a:r>
            <a:r>
              <a:rPr lang="en-US" dirty="0" smtClean="0"/>
              <a:t>There is one ecosphere for all living organisms and what affects one, affects all.”</a:t>
            </a:r>
          </a:p>
          <a:p>
            <a:r>
              <a:rPr lang="en-US" dirty="0" smtClean="0"/>
              <a:t>http://webs.wofford.edu/whisnantdm/Sixties/Environment/FourLaws.pdf  </a:t>
            </a:r>
            <a:endParaRPr lang="en-US" baseline="0" dirty="0" smtClean="0"/>
          </a:p>
        </p:txBody>
      </p:sp>
      <p:sp>
        <p:nvSpPr>
          <p:cNvPr id="4" name="Slide Number Placeholder 3"/>
          <p:cNvSpPr>
            <a:spLocks noGrp="1"/>
          </p:cNvSpPr>
          <p:nvPr>
            <p:ph type="sldNum" sz="quarter" idx="10"/>
          </p:nvPr>
        </p:nvSpPr>
        <p:spPr/>
        <p:txBody>
          <a:bodyPr/>
          <a:lstStyle/>
          <a:p>
            <a:fld id="{0C49EA8D-7FDF-4B11-ADBF-467E83114E8F}" type="slidenum">
              <a:rPr lang="en-US" smtClean="0"/>
              <a:t>8</a:t>
            </a:fld>
            <a:endParaRPr lang="en-US"/>
          </a:p>
        </p:txBody>
      </p:sp>
    </p:spTree>
    <p:extLst>
      <p:ext uri="{BB962C8B-B14F-4D97-AF65-F5344CB8AC3E}">
        <p14:creationId xmlns:p14="http://schemas.microsoft.com/office/powerpoint/2010/main" val="340578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Teaching notes and/or Blocks of Analysis for more information on each forest.</a:t>
            </a:r>
            <a:endParaRPr lang="en-US" dirty="0"/>
          </a:p>
        </p:txBody>
      </p:sp>
      <p:sp>
        <p:nvSpPr>
          <p:cNvPr id="4" name="Slide Number Placeholder 3"/>
          <p:cNvSpPr>
            <a:spLocks noGrp="1"/>
          </p:cNvSpPr>
          <p:nvPr>
            <p:ph type="sldNum" sz="quarter" idx="10"/>
          </p:nvPr>
        </p:nvSpPr>
        <p:spPr/>
        <p:txBody>
          <a:bodyPr/>
          <a:lstStyle/>
          <a:p>
            <a:fld id="{0C49EA8D-7FDF-4B11-ADBF-467E83114E8F}" type="slidenum">
              <a:rPr lang="en-US" smtClean="0"/>
              <a:t>9</a:t>
            </a:fld>
            <a:endParaRPr lang="en-US"/>
          </a:p>
        </p:txBody>
      </p:sp>
    </p:spTree>
    <p:extLst>
      <p:ext uri="{BB962C8B-B14F-4D97-AF65-F5344CB8AC3E}">
        <p14:creationId xmlns:p14="http://schemas.microsoft.com/office/powerpoint/2010/main" val="143961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C67A44-3D83-4552-B803-A3914BFA3672}" type="datetime1">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C991B-EAC4-4AA6-A441-2B4D3C1EA92E}" type="slidenum">
              <a:rPr lang="en-US" smtClean="0"/>
              <a:t>‹#›</a:t>
            </a:fld>
            <a:endParaRPr lang="en-US"/>
          </a:p>
        </p:txBody>
      </p:sp>
    </p:spTree>
    <p:extLst>
      <p:ext uri="{BB962C8B-B14F-4D97-AF65-F5344CB8AC3E}">
        <p14:creationId xmlns:p14="http://schemas.microsoft.com/office/powerpoint/2010/main" val="401870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9773-90AB-460F-9DBC-7DF907314DA0}" type="datetime1">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C991B-EAC4-4AA6-A441-2B4D3C1EA92E}" type="slidenum">
              <a:rPr lang="en-US" smtClean="0"/>
              <a:t>‹#›</a:t>
            </a:fld>
            <a:endParaRPr lang="en-US"/>
          </a:p>
        </p:txBody>
      </p:sp>
    </p:spTree>
    <p:extLst>
      <p:ext uri="{BB962C8B-B14F-4D97-AF65-F5344CB8AC3E}">
        <p14:creationId xmlns:p14="http://schemas.microsoft.com/office/powerpoint/2010/main" val="275710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F9E47-528B-4C54-A7F1-DA64FDDDA9DC}" type="datetime1">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C991B-EAC4-4AA6-A441-2B4D3C1EA92E}" type="slidenum">
              <a:rPr lang="en-US" smtClean="0"/>
              <a:t>‹#›</a:t>
            </a:fld>
            <a:endParaRPr lang="en-US"/>
          </a:p>
        </p:txBody>
      </p:sp>
    </p:spTree>
    <p:extLst>
      <p:ext uri="{BB962C8B-B14F-4D97-AF65-F5344CB8AC3E}">
        <p14:creationId xmlns:p14="http://schemas.microsoft.com/office/powerpoint/2010/main" val="147005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85D46-05E7-4C7C-ABB2-1996C7C31831}" type="datetime1">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C991B-EAC4-4AA6-A441-2B4D3C1EA92E}" type="slidenum">
              <a:rPr lang="en-US" smtClean="0"/>
              <a:t>‹#›</a:t>
            </a:fld>
            <a:endParaRPr lang="en-US"/>
          </a:p>
        </p:txBody>
      </p:sp>
    </p:spTree>
    <p:extLst>
      <p:ext uri="{BB962C8B-B14F-4D97-AF65-F5344CB8AC3E}">
        <p14:creationId xmlns:p14="http://schemas.microsoft.com/office/powerpoint/2010/main" val="338061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BE69B4-9017-41F5-832F-53D8AE4109EA}" type="datetime1">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C991B-EAC4-4AA6-A441-2B4D3C1EA92E}" type="slidenum">
              <a:rPr lang="en-US" smtClean="0"/>
              <a:t>‹#›</a:t>
            </a:fld>
            <a:endParaRPr lang="en-US"/>
          </a:p>
        </p:txBody>
      </p:sp>
    </p:spTree>
    <p:extLst>
      <p:ext uri="{BB962C8B-B14F-4D97-AF65-F5344CB8AC3E}">
        <p14:creationId xmlns:p14="http://schemas.microsoft.com/office/powerpoint/2010/main" val="228222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C0B9F-D3D2-4EA1-B256-F10B5674AAC3}" type="datetime1">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C991B-EAC4-4AA6-A441-2B4D3C1EA92E}" type="slidenum">
              <a:rPr lang="en-US" smtClean="0"/>
              <a:t>‹#›</a:t>
            </a:fld>
            <a:endParaRPr lang="en-US"/>
          </a:p>
        </p:txBody>
      </p:sp>
    </p:spTree>
    <p:extLst>
      <p:ext uri="{BB962C8B-B14F-4D97-AF65-F5344CB8AC3E}">
        <p14:creationId xmlns:p14="http://schemas.microsoft.com/office/powerpoint/2010/main" val="5747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DC897C-10D9-4698-8637-BEAC3368CB2C}" type="datetime1">
              <a:rPr lang="en-US" smtClean="0"/>
              <a:t>6/12/2020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8C991B-EAC4-4AA6-A441-2B4D3C1EA92E}" type="slidenum">
              <a:rPr lang="en-US" smtClean="0"/>
              <a:t>‹#›</a:t>
            </a:fld>
            <a:endParaRPr lang="en-US"/>
          </a:p>
        </p:txBody>
      </p:sp>
    </p:spTree>
    <p:extLst>
      <p:ext uri="{BB962C8B-B14F-4D97-AF65-F5344CB8AC3E}">
        <p14:creationId xmlns:p14="http://schemas.microsoft.com/office/powerpoint/2010/main" val="276270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5A659-F66F-4147-B9A1-657BA6D4A17C}" type="datetime1">
              <a:rPr lang="en-US" smtClean="0"/>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8C991B-EAC4-4AA6-A441-2B4D3C1EA92E}" type="slidenum">
              <a:rPr lang="en-US" smtClean="0"/>
              <a:t>‹#›</a:t>
            </a:fld>
            <a:endParaRPr lang="en-US"/>
          </a:p>
        </p:txBody>
      </p:sp>
    </p:spTree>
    <p:extLst>
      <p:ext uri="{BB962C8B-B14F-4D97-AF65-F5344CB8AC3E}">
        <p14:creationId xmlns:p14="http://schemas.microsoft.com/office/powerpoint/2010/main" val="318761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66941-04DA-4CFA-91BA-5303FE43890F}" type="datetime1">
              <a:rPr lang="en-US" smtClean="0"/>
              <a:t>6/12/2020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8C991B-EAC4-4AA6-A441-2B4D3C1EA92E}" type="slidenum">
              <a:rPr lang="en-US" smtClean="0"/>
              <a:t>‹#›</a:t>
            </a:fld>
            <a:endParaRPr lang="en-US"/>
          </a:p>
        </p:txBody>
      </p:sp>
    </p:spTree>
    <p:extLst>
      <p:ext uri="{BB962C8B-B14F-4D97-AF65-F5344CB8AC3E}">
        <p14:creationId xmlns:p14="http://schemas.microsoft.com/office/powerpoint/2010/main" val="340945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42FE74-0FFE-46FF-803F-B333D837583B}" type="datetime1">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C991B-EAC4-4AA6-A441-2B4D3C1EA92E}" type="slidenum">
              <a:rPr lang="en-US" smtClean="0"/>
              <a:t>‹#›</a:t>
            </a:fld>
            <a:endParaRPr lang="en-US"/>
          </a:p>
        </p:txBody>
      </p:sp>
    </p:spTree>
    <p:extLst>
      <p:ext uri="{BB962C8B-B14F-4D97-AF65-F5344CB8AC3E}">
        <p14:creationId xmlns:p14="http://schemas.microsoft.com/office/powerpoint/2010/main" val="412028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A9D59-2AD1-4F57-B05D-28FE7E8EA3D8}" type="datetime1">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C991B-EAC4-4AA6-A441-2B4D3C1EA92E}" type="slidenum">
              <a:rPr lang="en-US" smtClean="0"/>
              <a:t>‹#›</a:t>
            </a:fld>
            <a:endParaRPr lang="en-US"/>
          </a:p>
        </p:txBody>
      </p:sp>
    </p:spTree>
    <p:extLst>
      <p:ext uri="{BB962C8B-B14F-4D97-AF65-F5344CB8AC3E}">
        <p14:creationId xmlns:p14="http://schemas.microsoft.com/office/powerpoint/2010/main" val="1853375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09DF7-E37E-4A1A-8BD0-63F2AAE6BC67}" type="datetime1">
              <a:rPr lang="en-US" smtClean="0"/>
              <a:t>6/12/2020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C991B-EAC4-4AA6-A441-2B4D3C1EA92E}" type="slidenum">
              <a:rPr lang="en-US" smtClean="0"/>
              <a:t>‹#›</a:t>
            </a:fld>
            <a:endParaRPr lang="en-US"/>
          </a:p>
        </p:txBody>
      </p:sp>
    </p:spTree>
    <p:extLst>
      <p:ext uri="{BB962C8B-B14F-4D97-AF65-F5344CB8AC3E}">
        <p14:creationId xmlns:p14="http://schemas.microsoft.com/office/powerpoint/2010/main" val="4264813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8.jpeg"/><Relationship Id="rId5" Type="http://schemas.microsoft.com/office/2007/relationships/hdphoto" Target="../media/hdphoto2.wdp"/><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Costa_Rica_provinces_blank.png#filelink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commons.wikimedia.org/wiki/File:Costa_Rica_on_the_globe_(Americas_centered).svg"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cengage.com/biology/discipline_content/animations/global_circ_v2.html" TargetMode="External"/><Relationship Id="rId3" Type="http://schemas.openxmlformats.org/officeDocument/2006/relationships/hyperlink" Target="http://www.konacloudforest.com/tropical-cloud-forest/" TargetMode="External"/><Relationship Id="rId7" Type="http://schemas.openxmlformats.org/officeDocument/2006/relationships/hyperlink" Target="http://www.plunderingappalachia.org/theissue.htm" TargetMode="External"/><Relationship Id="rId12" Type="http://schemas.openxmlformats.org/officeDocument/2006/relationships/hyperlink" Target="http://webs.wofford.edu/whisnantdm/Sixties/Environment/FourLaws.pdf" TargetMode="External"/><Relationship Id="rId2" Type="http://schemas.openxmlformats.org/officeDocument/2006/relationships/hyperlink" Target="http://www.canopyintheclouds.com/learn/" TargetMode="External"/><Relationship Id="rId1" Type="http://schemas.openxmlformats.org/officeDocument/2006/relationships/slideLayout" Target="../slideLayouts/slideLayout2.xml"/><Relationship Id="rId6" Type="http://schemas.openxmlformats.org/officeDocument/2006/relationships/hyperlink" Target="http://www.greateasternranges.org.au/about-the-corridor/threats/unsustainable-practices/" TargetMode="External"/><Relationship Id="rId11" Type="http://schemas.openxmlformats.org/officeDocument/2006/relationships/hyperlink" Target="https://costa-rica-guide.com/travel/weather/why-does-it-rain/" TargetMode="External"/><Relationship Id="rId5" Type="http://schemas.openxmlformats.org/officeDocument/2006/relationships/hyperlink" Target="http://www.vivacostarica.com/costa-rica-information/costa-rica-deforestation.html" TargetMode="External"/><Relationship Id="rId10" Type="http://schemas.openxmlformats.org/officeDocument/2006/relationships/hyperlink" Target="https://costarica.org/volcanoes/" TargetMode="External"/><Relationship Id="rId4" Type="http://schemas.openxmlformats.org/officeDocument/2006/relationships/hyperlink" Target="http://www.costarica-embassy.org/?q=node/12/" TargetMode="External"/><Relationship Id="rId9" Type="http://schemas.openxmlformats.org/officeDocument/2006/relationships/hyperlink" Target="https://www.youtube.com/watch?v=Ye45DGkqUk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19.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4" name="Shape 84"/>
          <p:cNvSpPr txBox="1">
            <a:spLocks noGrp="1"/>
          </p:cNvSpPr>
          <p:nvPr>
            <p:ph type="ctrTitle"/>
          </p:nvPr>
        </p:nvSpPr>
        <p:spPr>
          <a:xfrm>
            <a:off x="1715102" y="1399483"/>
            <a:ext cx="9027267" cy="284804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0" b="1" i="0" u="none" strike="noStrike" cap="none" dirty="0">
                <a:solidFill>
                  <a:schemeClr val="bg1"/>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The Savegre: </a:t>
            </a:r>
            <a:r>
              <a:rPr lang="en-US" sz="6000" b="1" i="0" u="none" strike="noStrike" cap="none"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
            </a:r>
            <a:br>
              <a:rPr lang="en-US" sz="6000" b="1" i="0" u="none" strike="noStrike" cap="none"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br>
            <a:r>
              <a:rPr lang="en-US" sz="6000" b="1" i="0" u="none" strike="noStrike" cap="none"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A </a:t>
            </a:r>
            <a:r>
              <a:rPr lang="en-US" sz="6000" b="1" i="0" u="none" strike="noStrike" cap="none" dirty="0">
                <a:solidFill>
                  <a:schemeClr val="bg1"/>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rPr>
              <a:t>Model of Sustainability</a:t>
            </a:r>
          </a:p>
        </p:txBody>
      </p:sp>
      <p:sp>
        <p:nvSpPr>
          <p:cNvPr id="4" name="Rectangle 3"/>
          <p:cNvSpPr/>
          <p:nvPr/>
        </p:nvSpPr>
        <p:spPr>
          <a:xfrm>
            <a:off x="1297857" y="4088231"/>
            <a:ext cx="9497961" cy="1815882"/>
          </a:xfrm>
          <a:prstGeom prst="rect">
            <a:avLst/>
          </a:prstGeom>
        </p:spPr>
        <p:txBody>
          <a:bodyPr wrap="square">
            <a:spAutoFit/>
          </a:bodyPr>
          <a:lstStyle/>
          <a:p>
            <a:pPr algn="ctr"/>
            <a:r>
              <a:rPr lang="en-US" sz="2800" dirty="0" smtClean="0">
                <a:solidFill>
                  <a:schemeClr val="bg1"/>
                </a:solidFill>
                <a:latin typeface="Monotype Corsiva" panose="03010101010201010101" pitchFamily="66" charset="0"/>
              </a:rPr>
              <a:t>by</a:t>
            </a:r>
          </a:p>
          <a:p>
            <a:pPr algn="ctr"/>
            <a:r>
              <a:rPr lang="en-US" sz="2800" dirty="0" smtClean="0">
                <a:solidFill>
                  <a:schemeClr val="bg1"/>
                </a:solidFill>
              </a:rPr>
              <a:t>Aggie </a:t>
            </a:r>
            <a:r>
              <a:rPr lang="en-US" sz="2800" dirty="0">
                <a:solidFill>
                  <a:schemeClr val="bg1"/>
                </a:solidFill>
              </a:rPr>
              <a:t>Veld and Emilie R. Janes</a:t>
            </a:r>
          </a:p>
          <a:p>
            <a:pPr algn="ctr"/>
            <a:r>
              <a:rPr lang="en-US" sz="2800" dirty="0">
                <a:solidFill>
                  <a:schemeClr val="bg1"/>
                </a:solidFill>
              </a:rPr>
              <a:t>Department of Biology</a:t>
            </a:r>
          </a:p>
          <a:p>
            <a:pPr algn="ctr"/>
            <a:r>
              <a:rPr lang="en-US" sz="2800" dirty="0">
                <a:solidFill>
                  <a:schemeClr val="bg1"/>
                </a:solidFill>
              </a:rPr>
              <a:t>Olivet Nazarene University, Bourbonnais, IL</a:t>
            </a:r>
          </a:p>
        </p:txBody>
      </p:sp>
      <p:sp>
        <p:nvSpPr>
          <p:cNvPr id="6" name="Rectangle 5"/>
          <p:cNvSpPr/>
          <p:nvPr/>
        </p:nvSpPr>
        <p:spPr>
          <a:xfrm>
            <a:off x="3762397" y="367052"/>
            <a:ext cx="4568879" cy="307777"/>
          </a:xfrm>
          <a:prstGeom prst="rect">
            <a:avLst/>
          </a:prstGeom>
        </p:spPr>
        <p:txBody>
          <a:bodyPr wrap="none">
            <a:spAutoFit/>
          </a:bodyPr>
          <a:lstStyle/>
          <a:p>
            <a:pPr defTabSz="584200" eaLnBrk="0" fontAlgn="base" hangingPunct="0">
              <a:spcBef>
                <a:spcPct val="0"/>
              </a:spcBef>
              <a:spcAft>
                <a:spcPct val="0"/>
              </a:spcAft>
            </a:pPr>
            <a:r>
              <a:rPr lang="en-US" altLang="en-US" sz="1400" b="1" kern="0" dirty="0" smtClean="0">
                <a:solidFill>
                  <a:srgbClr val="808080">
                    <a:lumMod val="50000"/>
                  </a:srgbClr>
                </a:solidFill>
                <a:cs typeface="Calibri" pitchFamily="34" charset="0"/>
                <a:sym typeface="Helvetica Light"/>
              </a:rPr>
              <a:t>NATIONAL CENTER FOR CASE STUDY TEACHING IN SCIENCE</a:t>
            </a:r>
            <a:endParaRPr lang="en-US" altLang="en-US" sz="1400" b="1" kern="0" dirty="0">
              <a:solidFill>
                <a:srgbClr val="808080">
                  <a:lumMod val="50000"/>
                </a:srgbClr>
              </a:solidFill>
              <a:latin typeface="Palatino Linotype" pitchFamily="18" charset="0"/>
              <a:cs typeface="Calibri" pitchFamily="34" charset="0"/>
              <a:sym typeface="Helvetica Light"/>
            </a:endParaRPr>
          </a:p>
        </p:txBody>
      </p:sp>
      <p:sp>
        <p:nvSpPr>
          <p:cNvPr id="7" name="Title 1"/>
          <p:cNvSpPr txBox="1">
            <a:spLocks/>
          </p:cNvSpPr>
          <p:nvPr/>
        </p:nvSpPr>
        <p:spPr bwMode="auto">
          <a:xfrm>
            <a:off x="3188688" y="1018940"/>
            <a:ext cx="59436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fontAlgn="base">
              <a:spcBef>
                <a:spcPct val="0"/>
              </a:spcBef>
              <a:spcAft>
                <a:spcPct val="0"/>
              </a:spcAft>
              <a:defRPr sz="2400" kern="1200">
                <a:solidFill>
                  <a:schemeClr val="tx1"/>
                </a:solidFill>
                <a:latin typeface="Arial" pitchFamily="-108" charset="0"/>
                <a:ea typeface="Arial" pitchFamily="-108" charset="0"/>
                <a:cs typeface="Arial" pitchFamily="-108" charset="0"/>
              </a:defRPr>
            </a:lvl1pPr>
            <a:lvl2pPr marL="457200" algn="l" rtl="0" fontAlgn="base">
              <a:spcBef>
                <a:spcPct val="0"/>
              </a:spcBef>
              <a:spcAft>
                <a:spcPct val="0"/>
              </a:spcAft>
              <a:defRPr sz="2400" kern="1200">
                <a:solidFill>
                  <a:schemeClr val="tx1"/>
                </a:solidFill>
                <a:latin typeface="Arial" pitchFamily="-108" charset="0"/>
                <a:ea typeface="Arial" pitchFamily="-108" charset="0"/>
                <a:cs typeface="Arial" pitchFamily="-108" charset="0"/>
              </a:defRPr>
            </a:lvl2pPr>
            <a:lvl3pPr marL="914400" algn="l" rtl="0" fontAlgn="base">
              <a:spcBef>
                <a:spcPct val="0"/>
              </a:spcBef>
              <a:spcAft>
                <a:spcPct val="0"/>
              </a:spcAft>
              <a:defRPr sz="2400" kern="1200">
                <a:solidFill>
                  <a:schemeClr val="tx1"/>
                </a:solidFill>
                <a:latin typeface="Arial" pitchFamily="-108" charset="0"/>
                <a:ea typeface="Arial" pitchFamily="-108" charset="0"/>
                <a:cs typeface="Arial" pitchFamily="-108" charset="0"/>
              </a:defRPr>
            </a:lvl3pPr>
            <a:lvl4pPr marL="1371600" algn="l" rtl="0" fontAlgn="base">
              <a:spcBef>
                <a:spcPct val="0"/>
              </a:spcBef>
              <a:spcAft>
                <a:spcPct val="0"/>
              </a:spcAft>
              <a:defRPr sz="2400" kern="1200">
                <a:solidFill>
                  <a:schemeClr val="tx1"/>
                </a:solidFill>
                <a:latin typeface="Arial" pitchFamily="-108" charset="0"/>
                <a:ea typeface="Arial" pitchFamily="-108" charset="0"/>
                <a:cs typeface="Arial" pitchFamily="-108" charset="0"/>
              </a:defRPr>
            </a:lvl4pPr>
            <a:lvl5pPr marL="1828800" algn="l" rtl="0" fontAlgn="base">
              <a:spcBef>
                <a:spcPct val="0"/>
              </a:spcBef>
              <a:spcAft>
                <a:spcPct val="0"/>
              </a:spcAft>
              <a:defRPr sz="2400" kern="1200">
                <a:solidFill>
                  <a:schemeClr val="tx1"/>
                </a:solidFill>
                <a:latin typeface="Arial" pitchFamily="-108" charset="0"/>
                <a:ea typeface="Arial" pitchFamily="-108" charset="0"/>
                <a:cs typeface="Arial" pitchFamily="-108" charset="0"/>
              </a:defRPr>
            </a:lvl5pPr>
            <a:lvl6pPr marL="2286000" algn="l" defTabSz="457200" rtl="0" eaLnBrk="1" latinLnBrk="0" hangingPunct="1">
              <a:defRPr sz="2400" kern="1200">
                <a:solidFill>
                  <a:schemeClr val="tx1"/>
                </a:solidFill>
                <a:latin typeface="Arial" pitchFamily="-108" charset="0"/>
                <a:ea typeface="Arial" pitchFamily="-108" charset="0"/>
                <a:cs typeface="Arial" pitchFamily="-108" charset="0"/>
              </a:defRPr>
            </a:lvl6pPr>
            <a:lvl7pPr marL="2743200" algn="l" defTabSz="457200" rtl="0" eaLnBrk="1" latinLnBrk="0" hangingPunct="1">
              <a:defRPr sz="2400" kern="1200">
                <a:solidFill>
                  <a:schemeClr val="tx1"/>
                </a:solidFill>
                <a:latin typeface="Arial" pitchFamily="-108" charset="0"/>
                <a:ea typeface="Arial" pitchFamily="-108" charset="0"/>
                <a:cs typeface="Arial" pitchFamily="-108" charset="0"/>
              </a:defRPr>
            </a:lvl7pPr>
            <a:lvl8pPr marL="3200400" algn="l" defTabSz="457200" rtl="0" eaLnBrk="1" latinLnBrk="0" hangingPunct="1">
              <a:defRPr sz="2400" kern="1200">
                <a:solidFill>
                  <a:schemeClr val="tx1"/>
                </a:solidFill>
                <a:latin typeface="Arial" pitchFamily="-108" charset="0"/>
                <a:ea typeface="Arial" pitchFamily="-108" charset="0"/>
                <a:cs typeface="Arial" pitchFamily="-108" charset="0"/>
              </a:defRPr>
            </a:lvl8pPr>
            <a:lvl9pPr marL="3657600" algn="l" defTabSz="457200" rtl="0" eaLnBrk="1" latinLnBrk="0" hangingPunct="1">
              <a:defRPr sz="2400" kern="1200">
                <a:solidFill>
                  <a:schemeClr val="tx1"/>
                </a:solidFill>
                <a:latin typeface="Arial" pitchFamily="-108" charset="0"/>
                <a:ea typeface="Arial" pitchFamily="-108" charset="0"/>
                <a:cs typeface="Arial" pitchFamily="-108" charset="0"/>
              </a:defRPr>
            </a:lvl9pPr>
          </a:lstStyle>
          <a:p>
            <a:pPr defTabSz="914400" eaLnBrk="1" hangingPunct="1">
              <a:spcBef>
                <a:spcPct val="0"/>
              </a:spcBef>
              <a:buFontTx/>
              <a:buNone/>
            </a:pPr>
            <a:r>
              <a:rPr lang="en-US" altLang="en-US" i="1" dirty="0">
                <a:solidFill>
                  <a:schemeClr val="tx1"/>
                </a:solidFill>
                <a:latin typeface="Calibri" pitchFamily="34" charset="0"/>
              </a:rPr>
              <a:t>A Presentation to Accompany the Case </a:t>
            </a:r>
            <a:r>
              <a:rPr lang="en-US" altLang="en-US" i="1" dirty="0" smtClean="0">
                <a:solidFill>
                  <a:schemeClr val="tx1"/>
                </a:solidFill>
                <a:latin typeface="Calibri" pitchFamily="34" charset="0"/>
              </a:rPr>
              <a:t>Study:</a:t>
            </a:r>
            <a:endParaRPr lang="en-US" altLang="en-US" i="1" dirty="0">
              <a:solidFill>
                <a:schemeClr val="tx1"/>
              </a:solidFill>
              <a:latin typeface="Calibri" pitchFamily="34" charset="0"/>
            </a:endParaRPr>
          </a:p>
        </p:txBody>
      </p:sp>
    </p:spTree>
    <p:extLst>
      <p:ext uri="{BB962C8B-B14F-4D97-AF65-F5344CB8AC3E}">
        <p14:creationId xmlns:p14="http://schemas.microsoft.com/office/powerpoint/2010/main" val="990047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216627" y="121920"/>
            <a:ext cx="3800978" cy="769441"/>
          </a:xfrm>
          <a:prstGeom prst="rect">
            <a:avLst/>
          </a:prstGeom>
          <a:solidFill>
            <a:srgbClr val="FFFFFF">
              <a:alpha val="69804"/>
            </a:srgbClr>
          </a:solidFill>
        </p:spPr>
        <p:txBody>
          <a:bodyPr wrap="square" rtlCol="0">
            <a:spAutoFit/>
          </a:bodyPr>
          <a:lstStyle/>
          <a:p>
            <a:r>
              <a:rPr lang="en-US" sz="2400" b="1" dirty="0" smtClean="0">
                <a:solidFill>
                  <a:schemeClr val="accent6">
                    <a:lumMod val="50000"/>
                  </a:schemeClr>
                </a:solidFill>
              </a:rPr>
              <a:t>Mangroves</a:t>
            </a:r>
            <a:endParaRPr lang="en-US" sz="2400" b="1" i="1" dirty="0">
              <a:solidFill>
                <a:schemeClr val="accent6">
                  <a:lumMod val="50000"/>
                </a:schemeClr>
              </a:solidFill>
            </a:endParaRPr>
          </a:p>
          <a:p>
            <a:r>
              <a:rPr lang="en-US" sz="2000" b="1" i="1" dirty="0" smtClean="0">
                <a:solidFill>
                  <a:schemeClr val="accent6">
                    <a:lumMod val="50000"/>
                  </a:schemeClr>
                </a:solidFill>
              </a:rPr>
              <a:t>Manuel Antonio</a:t>
            </a:r>
          </a:p>
        </p:txBody>
      </p:sp>
      <p:sp>
        <p:nvSpPr>
          <p:cNvPr id="17" name="TextBox 16"/>
          <p:cNvSpPr txBox="1"/>
          <p:nvPr/>
        </p:nvSpPr>
        <p:spPr>
          <a:xfrm>
            <a:off x="3264613" y="5966639"/>
            <a:ext cx="2632134" cy="769441"/>
          </a:xfrm>
          <a:prstGeom prst="rect">
            <a:avLst/>
          </a:prstGeom>
          <a:solidFill>
            <a:srgbClr val="FFFFFF">
              <a:alpha val="69804"/>
            </a:srgbClr>
          </a:solidFill>
        </p:spPr>
        <p:txBody>
          <a:bodyPr wrap="square" rtlCol="0">
            <a:spAutoFit/>
          </a:bodyPr>
          <a:lstStyle/>
          <a:p>
            <a:pPr algn="r"/>
            <a:r>
              <a:rPr lang="en-US" sz="2400" b="1" dirty="0" smtClean="0">
                <a:solidFill>
                  <a:schemeClr val="accent6">
                    <a:lumMod val="50000"/>
                  </a:schemeClr>
                </a:solidFill>
              </a:rPr>
              <a:t>Riparian Forest</a:t>
            </a:r>
          </a:p>
          <a:p>
            <a:pPr algn="r"/>
            <a:r>
              <a:rPr lang="en-US" sz="2000" b="1" i="1" dirty="0" smtClean="0">
                <a:solidFill>
                  <a:schemeClr val="accent6">
                    <a:lumMod val="50000"/>
                  </a:schemeClr>
                </a:solidFill>
              </a:rPr>
              <a:t>Arenal Region</a:t>
            </a:r>
            <a:endParaRPr lang="en-US" b="1" i="1" dirty="0">
              <a:solidFill>
                <a:schemeClr val="accent6">
                  <a:lumMod val="50000"/>
                </a:schemeClr>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0280" y="3402555"/>
            <a:ext cx="6143014" cy="345544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6048987" cy="3402555"/>
          </a:xfrm>
          <a:prstGeom prst="rect">
            <a:avLst/>
          </a:prstGeom>
        </p:spPr>
      </p:pic>
      <p:sp>
        <p:nvSpPr>
          <p:cNvPr id="2" name="Slide Number Placeholder 1"/>
          <p:cNvSpPr>
            <a:spLocks noGrp="1"/>
          </p:cNvSpPr>
          <p:nvPr>
            <p:ph type="sldNum" sz="quarter" idx="12"/>
          </p:nvPr>
        </p:nvSpPr>
        <p:spPr/>
        <p:txBody>
          <a:bodyPr/>
          <a:lstStyle/>
          <a:p>
            <a:fld id="{C88C991B-EAC4-4AA6-A441-2B4D3C1EA92E}" type="slidenum">
              <a:rPr lang="en-US" smtClean="0"/>
              <a:t>10</a:t>
            </a:fld>
            <a:endParaRPr lang="en-US"/>
          </a:p>
        </p:txBody>
      </p:sp>
    </p:spTree>
    <p:extLst>
      <p:ext uri="{BB962C8B-B14F-4D97-AF65-F5344CB8AC3E}">
        <p14:creationId xmlns:p14="http://schemas.microsoft.com/office/powerpoint/2010/main" val="820852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616" y="1466850"/>
            <a:ext cx="8220938" cy="5219700"/>
          </a:xfrm>
        </p:spPr>
        <p:txBody>
          <a:bodyPr>
            <a:normAutofit/>
          </a:bodyPr>
          <a:lstStyle/>
          <a:p>
            <a:pPr marL="0" indent="0">
              <a:buNone/>
            </a:pPr>
            <a:r>
              <a:rPr lang="en-US" u="sng" dirty="0"/>
              <a:t>Tropical Montane </a:t>
            </a:r>
            <a:r>
              <a:rPr lang="en-US" u="sng" dirty="0" smtClean="0"/>
              <a:t>Cloud Forest </a:t>
            </a:r>
            <a:r>
              <a:rPr lang="en-US" dirty="0" smtClean="0"/>
              <a:t>– between </a:t>
            </a:r>
            <a:r>
              <a:rPr lang="en-US" dirty="0"/>
              <a:t>1000 and 3000 </a:t>
            </a:r>
            <a:r>
              <a:rPr lang="en-US" dirty="0" smtClean="0"/>
              <a:t>m elevation &amp; </a:t>
            </a:r>
            <a:r>
              <a:rPr lang="en-US" dirty="0"/>
              <a:t>between latitudes 23°N and 23°S</a:t>
            </a:r>
          </a:p>
          <a:p>
            <a:r>
              <a:rPr lang="en-US" dirty="0" smtClean="0"/>
              <a:t>Water Cycle – tree crowns trap water, large droplets form, water travels downward to the understory and the forest floor.</a:t>
            </a:r>
          </a:p>
          <a:p>
            <a:r>
              <a:rPr lang="en-US" dirty="0" smtClean="0"/>
              <a:t>Water </a:t>
            </a:r>
            <a:r>
              <a:rPr lang="en-US" dirty="0"/>
              <a:t>in the clouds condenses and is cycled through the canopy occupants</a:t>
            </a:r>
            <a:r>
              <a:rPr lang="en-US" dirty="0" smtClean="0"/>
              <a:t>.</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8553" y="-3058"/>
            <a:ext cx="3859345" cy="6861058"/>
          </a:xfrm>
          <a:prstGeom prst="rect">
            <a:avLst/>
          </a:prstGeom>
          <a:ln>
            <a:solidFill>
              <a:schemeClr val="tx1"/>
            </a:solidFill>
          </a:ln>
        </p:spPr>
      </p:pic>
      <p:sp>
        <p:nvSpPr>
          <p:cNvPr id="7"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accent6">
                    <a:lumMod val="75000"/>
                  </a:schemeClr>
                </a:solidFill>
              </a:rPr>
              <a:t>The Cloud Forest</a:t>
            </a:r>
            <a:endParaRPr lang="en-US" sz="5400" b="1" dirty="0">
              <a:solidFill>
                <a:schemeClr val="accent6">
                  <a:lumMod val="75000"/>
                </a:schemeClr>
              </a:solidFill>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6597" y="4701686"/>
            <a:ext cx="3833447" cy="2156314"/>
          </a:xfrm>
          <a:prstGeom prst="rect">
            <a:avLst/>
          </a:prstGeom>
          <a:ln>
            <a:solidFill>
              <a:schemeClr val="tx1"/>
            </a:solidFill>
          </a:ln>
        </p:spPr>
      </p:pic>
      <p:sp>
        <p:nvSpPr>
          <p:cNvPr id="9" name="Content Placeholder 2"/>
          <p:cNvSpPr txBox="1">
            <a:spLocks/>
          </p:cNvSpPr>
          <p:nvPr/>
        </p:nvSpPr>
        <p:spPr>
          <a:xfrm>
            <a:off x="119106" y="4979743"/>
            <a:ext cx="4248373" cy="18401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As much as 40 % of the water in montane cloud forest comes from mist of the clouds.</a:t>
            </a:r>
            <a:endParaRPr lang="en-US" dirty="0"/>
          </a:p>
        </p:txBody>
      </p:sp>
      <p:sp>
        <p:nvSpPr>
          <p:cNvPr id="2" name="Slide Number Placeholder 1"/>
          <p:cNvSpPr>
            <a:spLocks noGrp="1"/>
          </p:cNvSpPr>
          <p:nvPr>
            <p:ph type="sldNum" sz="quarter" idx="12"/>
          </p:nvPr>
        </p:nvSpPr>
        <p:spPr/>
        <p:txBody>
          <a:bodyPr/>
          <a:lstStyle/>
          <a:p>
            <a:fld id="{C88C991B-EAC4-4AA6-A441-2B4D3C1EA92E}" type="slidenum">
              <a:rPr lang="en-US" smtClean="0"/>
              <a:t>11</a:t>
            </a:fld>
            <a:endParaRPr lang="en-US"/>
          </a:p>
        </p:txBody>
      </p:sp>
    </p:spTree>
    <p:extLst>
      <p:ext uri="{BB962C8B-B14F-4D97-AF65-F5344CB8AC3E}">
        <p14:creationId xmlns:p14="http://schemas.microsoft.com/office/powerpoint/2010/main" val="752664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365125"/>
            <a:ext cx="5973904" cy="1482336"/>
          </a:xfrm>
        </p:spPr>
        <p:txBody>
          <a:bodyPr>
            <a:normAutofit/>
          </a:bodyPr>
          <a:lstStyle/>
          <a:p>
            <a:r>
              <a:rPr lang="en-US" sz="2800" dirty="0" smtClean="0">
                <a:latin typeface="+mn-lt"/>
              </a:rPr>
              <a:t>Costa Rica is an agricultural society, yet some practices pose threats to biodiversity.</a:t>
            </a:r>
            <a:endParaRPr lang="en-US" sz="2800" dirty="0">
              <a:latin typeface="+mn-lt"/>
            </a:endParaRPr>
          </a:p>
        </p:txBody>
      </p:sp>
      <p:sp>
        <p:nvSpPr>
          <p:cNvPr id="3" name="Content Placeholder 2"/>
          <p:cNvSpPr>
            <a:spLocks noGrp="1"/>
          </p:cNvSpPr>
          <p:nvPr>
            <p:ph idx="1"/>
          </p:nvPr>
        </p:nvSpPr>
        <p:spPr>
          <a:xfrm>
            <a:off x="288472" y="1831846"/>
            <a:ext cx="6180568" cy="4555013"/>
          </a:xfrm>
        </p:spPr>
        <p:txBody>
          <a:bodyPr/>
          <a:lstStyle/>
          <a:p>
            <a:r>
              <a:rPr lang="en-US" dirty="0" smtClean="0"/>
              <a:t>Farming – land is cleared for agriculture</a:t>
            </a:r>
          </a:p>
          <a:p>
            <a:r>
              <a:rPr lang="en-US" dirty="0" smtClean="0"/>
              <a:t>Logging – deforestation</a:t>
            </a:r>
          </a:p>
          <a:p>
            <a:r>
              <a:rPr lang="en-US" dirty="0" smtClean="0"/>
              <a:t>Monocultures – oil palms</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9040" y="302984"/>
            <a:ext cx="5491471" cy="3088953"/>
          </a:xfrm>
          <a:prstGeom prst="rect">
            <a:avLst/>
          </a:prstGeom>
          <a:ln>
            <a:solidFill>
              <a:schemeClr val="tx1"/>
            </a:solid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266" y="3549771"/>
            <a:ext cx="5490950" cy="3088659"/>
          </a:xfrm>
          <a:prstGeom prst="rect">
            <a:avLst/>
          </a:prstGeom>
          <a:ln>
            <a:solidFill>
              <a:schemeClr val="tx1"/>
            </a:solidFill>
          </a:ln>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69040" y="3549772"/>
            <a:ext cx="5490949" cy="3088659"/>
          </a:xfrm>
          <a:prstGeom prst="rect">
            <a:avLst/>
          </a:prstGeom>
          <a:ln>
            <a:solidFill>
              <a:schemeClr val="tx1"/>
            </a:solidFill>
          </a:ln>
        </p:spPr>
      </p:pic>
      <p:sp>
        <p:nvSpPr>
          <p:cNvPr id="7" name="Slide Number Placeholder 6"/>
          <p:cNvSpPr>
            <a:spLocks noGrp="1"/>
          </p:cNvSpPr>
          <p:nvPr>
            <p:ph type="sldNum" sz="quarter" idx="12"/>
          </p:nvPr>
        </p:nvSpPr>
        <p:spPr/>
        <p:txBody>
          <a:bodyPr/>
          <a:lstStyle/>
          <a:p>
            <a:fld id="{C88C991B-EAC4-4AA6-A441-2B4D3C1EA92E}" type="slidenum">
              <a:rPr lang="en-US" smtClean="0"/>
              <a:t>12</a:t>
            </a:fld>
            <a:endParaRPr lang="en-US"/>
          </a:p>
        </p:txBody>
      </p:sp>
    </p:spTree>
    <p:extLst>
      <p:ext uri="{BB962C8B-B14F-4D97-AF65-F5344CB8AC3E}">
        <p14:creationId xmlns:p14="http://schemas.microsoft.com/office/powerpoint/2010/main" val="2222039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566330" y="3747524"/>
            <a:ext cx="8877300" cy="1292773"/>
          </a:xfrm>
        </p:spPr>
        <p:txBody>
          <a:bodyPr>
            <a:normAutofit lnSpcReduction="10000"/>
          </a:bodyPr>
          <a:lstStyle/>
          <a:p>
            <a:pPr marL="0" indent="0">
              <a:buNone/>
            </a:pPr>
            <a:endParaRPr lang="en-US" dirty="0"/>
          </a:p>
          <a:p>
            <a:pPr marL="0" indent="0">
              <a:buNone/>
            </a:pPr>
            <a:r>
              <a:rPr lang="en-US" dirty="0" smtClean="0">
                <a:solidFill>
                  <a:schemeClr val="bg1"/>
                </a:solidFill>
                <a:effectLst>
                  <a:outerShdw blurRad="38100" dist="38100" dir="2700000" algn="tl">
                    <a:srgbClr val="000000">
                      <a:alpha val="43137"/>
                    </a:srgbClr>
                  </a:outerShdw>
                </a:effectLst>
              </a:rPr>
              <a:t>Form small groups and use the next few minutes to discuss your understanding of sustainability.</a:t>
            </a:r>
            <a:endParaRPr lang="en-US" dirty="0">
              <a:solidFill>
                <a:schemeClr val="bg1"/>
              </a:solidFill>
              <a:effectLst>
                <a:outerShdw blurRad="38100" dist="38100" dir="2700000" algn="tl">
                  <a:srgbClr val="000000">
                    <a:alpha val="43137"/>
                  </a:srgbClr>
                </a:outerShdw>
              </a:effectLst>
            </a:endParaRPr>
          </a:p>
        </p:txBody>
      </p:sp>
      <p:sp>
        <p:nvSpPr>
          <p:cNvPr id="4" name="Title 1"/>
          <p:cNvSpPr txBox="1">
            <a:spLocks/>
          </p:cNvSpPr>
          <p:nvPr/>
        </p:nvSpPr>
        <p:spPr>
          <a:xfrm>
            <a:off x="218655" y="29568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chemeClr val="bg1"/>
                </a:solidFill>
                <a:effectLst>
                  <a:outerShdw blurRad="38100" dist="38100" dir="2700000" algn="tl">
                    <a:srgbClr val="000000">
                      <a:alpha val="43137"/>
                    </a:srgbClr>
                  </a:outerShdw>
                </a:effectLst>
                <a:latin typeface="Calibri Light (Headings)"/>
              </a:rPr>
              <a:t>What is Sustainability?</a:t>
            </a:r>
            <a:endParaRPr lang="en-US" sz="6000" b="1" dirty="0">
              <a:solidFill>
                <a:schemeClr val="bg1"/>
              </a:solidFill>
              <a:effectLst>
                <a:outerShdw blurRad="38100" dist="38100" dir="2700000" algn="tl">
                  <a:srgbClr val="000000">
                    <a:alpha val="43137"/>
                  </a:srgbClr>
                </a:outerShdw>
              </a:effectLst>
              <a:latin typeface="Calibri Light (Headings)"/>
            </a:endParaRPr>
          </a:p>
        </p:txBody>
      </p:sp>
      <p:grpSp>
        <p:nvGrpSpPr>
          <p:cNvPr id="9" name="Group 8"/>
          <p:cNvGrpSpPr/>
          <p:nvPr/>
        </p:nvGrpSpPr>
        <p:grpSpPr>
          <a:xfrm>
            <a:off x="274896" y="4181612"/>
            <a:ext cx="1291434" cy="715964"/>
            <a:chOff x="1127916" y="2370931"/>
            <a:chExt cx="1653384" cy="886619"/>
          </a:xfrm>
        </p:grpSpPr>
        <p:sp>
          <p:nvSpPr>
            <p:cNvPr id="6" name="Chevron 5"/>
            <p:cNvSpPr/>
            <p:nvPr/>
          </p:nvSpPr>
          <p:spPr>
            <a:xfrm>
              <a:off x="2118516" y="2370931"/>
              <a:ext cx="662784" cy="886619"/>
            </a:xfrm>
            <a:prstGeom prst="chevron">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1623216" y="2370931"/>
              <a:ext cx="662784" cy="886619"/>
            </a:xfrm>
            <a:prstGeom prst="chevron">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127916" y="2370931"/>
              <a:ext cx="662784" cy="886619"/>
            </a:xfrm>
            <a:prstGeom prst="chevron">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122" name="Picture 2" descr="C:\Users\Family\AppData\Local\Microsoft\Windows\INetCache\IE\AORQNMGZ\Leaf_icon_03.svg[1].png"/>
          <p:cNvPicPr>
            <a:picLocks noChangeAspect="1" noChangeArrowheads="1"/>
          </p:cNvPicPr>
          <p:nvPr/>
        </p:nvPicPr>
        <p:blipFill>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6810704" y="5641832"/>
            <a:ext cx="1336920" cy="10068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Family\AppData\Local\Microsoft\Windows\INetCache\IE\0E6HDAR3\monkey_silhouette_by_metalporsiempre-d86yyc5[1].png"/>
          <p:cNvPicPr>
            <a:picLocks noChangeAspect="1" noChangeArrowheads="1"/>
          </p:cNvPicPr>
          <p:nvPr/>
        </p:nvPicPr>
        <p:blipFill>
          <a:blip r:embed="rId6" cstate="screen">
            <a:lum bright="70000" contrast="-70000"/>
            <a:extLst>
              <a:ext uri="{28A0092B-C50C-407E-A947-70E740481C1C}">
                <a14:useLocalDpi xmlns:a14="http://schemas.microsoft.com/office/drawing/2010/main"/>
              </a:ext>
            </a:extLst>
          </a:blip>
          <a:srcRect/>
          <a:stretch>
            <a:fillRect/>
          </a:stretch>
        </p:blipFill>
        <p:spPr bwMode="auto">
          <a:xfrm>
            <a:off x="10382346" y="5394249"/>
            <a:ext cx="1563543" cy="12544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Family\AppData\Local\Microsoft\Windows\INetCache\IE\0211DAUN\Monarch-Butterfly[1].png"/>
          <p:cNvPicPr>
            <a:picLocks noChangeAspect="1" noChangeArrowheads="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81077" y="5641832"/>
            <a:ext cx="1191954" cy="100686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C88C991B-EAC4-4AA6-A441-2B4D3C1EA92E}" type="slidenum">
              <a:rPr lang="en-US" smtClean="0"/>
              <a:t>13</a:t>
            </a:fld>
            <a:endParaRPr lang="en-US"/>
          </a:p>
        </p:txBody>
      </p:sp>
    </p:spTree>
    <p:extLst>
      <p:ext uri="{BB962C8B-B14F-4D97-AF65-F5344CB8AC3E}">
        <p14:creationId xmlns:p14="http://schemas.microsoft.com/office/powerpoint/2010/main" val="1799641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76250" y="2490788"/>
            <a:ext cx="57721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smtClean="0"/>
              <a:t>What </a:t>
            </a:r>
            <a:r>
              <a:rPr lang="en-US" altLang="en-US" sz="2800" dirty="0"/>
              <a:t>is social acceptability?</a:t>
            </a:r>
          </a:p>
          <a:p>
            <a:pPr eaLnBrk="1" hangingPunct="1"/>
            <a:endParaRPr lang="en-US" altLang="en-US" sz="2800" dirty="0"/>
          </a:p>
          <a:p>
            <a:pPr eaLnBrk="1" hangingPunct="1"/>
            <a:r>
              <a:rPr lang="en-US" altLang="en-US" sz="2800" dirty="0" smtClean="0"/>
              <a:t>What </a:t>
            </a:r>
            <a:r>
              <a:rPr lang="en-US" altLang="en-US" sz="2800" dirty="0"/>
              <a:t>is economic viability?</a:t>
            </a:r>
          </a:p>
          <a:p>
            <a:pPr eaLnBrk="1" hangingPunct="1"/>
            <a:endParaRPr lang="en-US" altLang="en-US" sz="2800" dirty="0"/>
          </a:p>
          <a:p>
            <a:pPr eaLnBrk="1" hangingPunct="1"/>
            <a:r>
              <a:rPr lang="en-US" altLang="en-US" sz="2800" dirty="0" smtClean="0"/>
              <a:t>What </a:t>
            </a:r>
            <a:r>
              <a:rPr lang="en-US" altLang="en-US" sz="2800" dirty="0"/>
              <a:t>is environmental suitability?</a:t>
            </a:r>
          </a:p>
          <a:p>
            <a:pPr eaLnBrk="1" hangingPunct="1"/>
            <a:endParaRPr lang="en-US" altLang="en-US" sz="2800" dirty="0"/>
          </a:p>
        </p:txBody>
      </p:sp>
      <p:graphicFrame>
        <p:nvGraphicFramePr>
          <p:cNvPr id="4" name="Diagram 3"/>
          <p:cNvGraphicFramePr/>
          <p:nvPr>
            <p:extLst>
              <p:ext uri="{D42A27DB-BD31-4B8C-83A1-F6EECF244321}">
                <p14:modId xmlns:p14="http://schemas.microsoft.com/office/powerpoint/2010/main" val="26133590"/>
              </p:ext>
            </p:extLst>
          </p:nvPr>
        </p:nvGraphicFramePr>
        <p:xfrm>
          <a:off x="6362700" y="897602"/>
          <a:ext cx="5450267" cy="4870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9" name="TextBox 6"/>
          <p:cNvSpPr txBox="1">
            <a:spLocks noChangeArrowheads="1"/>
          </p:cNvSpPr>
          <p:nvPr/>
        </p:nvSpPr>
        <p:spPr bwMode="auto">
          <a:xfrm>
            <a:off x="1390650" y="5907084"/>
            <a:ext cx="853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dirty="0"/>
              <a:t>As a </a:t>
            </a:r>
            <a:r>
              <a:rPr lang="en-US" altLang="en-US" sz="3200" dirty="0" smtClean="0"/>
              <a:t>group, define </a:t>
            </a:r>
            <a:r>
              <a:rPr lang="en-US" altLang="en-US" sz="3200" dirty="0"/>
              <a:t>these concepts.</a:t>
            </a:r>
          </a:p>
          <a:p>
            <a:pPr eaLnBrk="1" hangingPunct="1"/>
            <a:endParaRPr lang="en-US" altLang="en-US" dirty="0"/>
          </a:p>
        </p:txBody>
      </p:sp>
      <p:sp>
        <p:nvSpPr>
          <p:cNvPr id="6"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accent6">
                    <a:lumMod val="75000"/>
                  </a:schemeClr>
                </a:solidFill>
              </a:rPr>
              <a:t>What is Sustainability?</a:t>
            </a:r>
            <a:endParaRPr lang="en-US" sz="54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C88C991B-EAC4-4AA6-A441-2B4D3C1EA92E}" type="slidenum">
              <a:rPr lang="en-US" smtClean="0"/>
              <a:t>14</a:t>
            </a:fld>
            <a:endParaRPr lang="en-US"/>
          </a:p>
        </p:txBody>
      </p:sp>
    </p:spTree>
    <p:extLst>
      <p:ext uri="{BB962C8B-B14F-4D97-AF65-F5344CB8AC3E}">
        <p14:creationId xmlns:p14="http://schemas.microsoft.com/office/powerpoint/2010/main" val="1974630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75864" y="1662441"/>
            <a:ext cx="2825637" cy="4929612"/>
          </a:xfrm>
          <a:prstGeom prst="rect">
            <a:avLst/>
          </a:prstGeom>
          <a:ln>
            <a:solidFill>
              <a:schemeClr val="tx1"/>
            </a:solidFill>
          </a:ln>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86033" y="4417088"/>
            <a:ext cx="1946260" cy="1832066"/>
          </a:xfrm>
          <a:prstGeom prst="rect">
            <a:avLst/>
          </a:prstGeom>
          <a:ln>
            <a:solidFill>
              <a:schemeClr val="tx1"/>
            </a:solidFill>
          </a:ln>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24890" y="1682997"/>
            <a:ext cx="4098574" cy="2612693"/>
          </a:xfrm>
          <a:prstGeom prst="rect">
            <a:avLst/>
          </a:prstGeom>
          <a:ln>
            <a:solidFill>
              <a:schemeClr val="tx1"/>
            </a:solidFill>
          </a:ln>
        </p:spPr>
      </p:pic>
      <p:pic>
        <p:nvPicPr>
          <p:cNvPr id="13" name="Picture 1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1980" y="1662441"/>
            <a:ext cx="4644788" cy="2612693"/>
          </a:xfrm>
          <a:prstGeom prst="rect">
            <a:avLst/>
          </a:prstGeom>
          <a:ln>
            <a:solidFill>
              <a:schemeClr val="tx1"/>
            </a:solidFill>
          </a:ln>
        </p:spPr>
      </p:pic>
      <p:pic>
        <p:nvPicPr>
          <p:cNvPr id="14" name="Picture 1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1980" y="4424278"/>
            <a:ext cx="4574616" cy="2167775"/>
          </a:xfrm>
          <a:prstGeom prst="rect">
            <a:avLst/>
          </a:prstGeom>
          <a:ln>
            <a:solidFill>
              <a:schemeClr val="tx1"/>
            </a:solidFill>
          </a:ln>
        </p:spPr>
      </p:pic>
      <p:sp>
        <p:nvSpPr>
          <p:cNvPr id="10" name="Title 1"/>
          <p:cNvSpPr txBox="1">
            <a:spLocks/>
          </p:cNvSpPr>
          <p:nvPr/>
        </p:nvSpPr>
        <p:spPr>
          <a:xfrm>
            <a:off x="838200" y="272584"/>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accent6">
                    <a:lumMod val="75000"/>
                  </a:schemeClr>
                </a:solidFill>
              </a:rPr>
              <a:t>Sustainable Methods in Costa Rica: Ecotourism</a:t>
            </a:r>
            <a:endParaRPr lang="en-US" sz="5400" b="1" dirty="0">
              <a:solidFill>
                <a:schemeClr val="accent6">
                  <a:lumMod val="75000"/>
                </a:schemeClr>
              </a:solidFill>
            </a:endParaRPr>
          </a:p>
        </p:txBody>
      </p:sp>
      <p:pic>
        <p:nvPicPr>
          <p:cNvPr id="8" name="Picture 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853585" y="4424278"/>
            <a:ext cx="3386283" cy="2167775"/>
          </a:xfrm>
          <a:prstGeom prst="rect">
            <a:avLst/>
          </a:prstGeom>
          <a:ln>
            <a:solidFill>
              <a:schemeClr val="tx1"/>
            </a:solidFill>
          </a:ln>
        </p:spPr>
      </p:pic>
      <p:sp>
        <p:nvSpPr>
          <p:cNvPr id="2" name="Slide Number Placeholder 1"/>
          <p:cNvSpPr>
            <a:spLocks noGrp="1"/>
          </p:cNvSpPr>
          <p:nvPr>
            <p:ph type="sldNum" sz="quarter" idx="12"/>
          </p:nvPr>
        </p:nvSpPr>
        <p:spPr/>
        <p:txBody>
          <a:bodyPr/>
          <a:lstStyle/>
          <a:p>
            <a:fld id="{C88C991B-EAC4-4AA6-A441-2B4D3C1EA92E}" type="slidenum">
              <a:rPr lang="en-US" smtClean="0"/>
              <a:t>15</a:t>
            </a:fld>
            <a:endParaRPr lang="en-US"/>
          </a:p>
        </p:txBody>
      </p:sp>
    </p:spTree>
    <p:extLst>
      <p:ext uri="{BB962C8B-B14F-4D97-AF65-F5344CB8AC3E}">
        <p14:creationId xmlns:p14="http://schemas.microsoft.com/office/powerpoint/2010/main" val="2199908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685800" y="2196459"/>
            <a:ext cx="6831136" cy="4460934"/>
          </a:xfrm>
          <a:prstGeom prst="rect">
            <a:avLst/>
          </a:prstGeom>
          <a:ln>
            <a:solidFill>
              <a:schemeClr val="tx1"/>
            </a:solid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635748" y="1574801"/>
            <a:ext cx="6502403" cy="3657601"/>
          </a:xfrm>
          <a:prstGeom prst="rect">
            <a:avLst/>
          </a:prstGeom>
          <a:ln>
            <a:solidFill>
              <a:schemeClr val="tx1"/>
            </a:solidFill>
          </a:ln>
        </p:spPr>
      </p:pic>
      <p:sp>
        <p:nvSpPr>
          <p:cNvPr id="6" name="Title 1"/>
          <p:cNvSpPr txBox="1">
            <a:spLocks/>
          </p:cNvSpPr>
          <p:nvPr/>
        </p:nvSpPr>
        <p:spPr>
          <a:xfrm>
            <a:off x="685800" y="520700"/>
            <a:ext cx="6896099"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accent6">
                    <a:lumMod val="75000"/>
                  </a:schemeClr>
                </a:solidFill>
              </a:rPr>
              <a:t>Sustainable Methods in Costa Rica: </a:t>
            </a:r>
            <a:r>
              <a:rPr lang="en-US" sz="5400" b="1" dirty="0" err="1" smtClean="0">
                <a:solidFill>
                  <a:schemeClr val="accent6">
                    <a:lumMod val="75000"/>
                  </a:schemeClr>
                </a:solidFill>
              </a:rPr>
              <a:t>Parataxonomists</a:t>
            </a:r>
            <a:endParaRPr lang="en-US" sz="54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C88C991B-EAC4-4AA6-A441-2B4D3C1EA92E}" type="slidenum">
              <a:rPr lang="en-US" smtClean="0"/>
              <a:t>16</a:t>
            </a:fld>
            <a:endParaRPr lang="en-US"/>
          </a:p>
        </p:txBody>
      </p:sp>
    </p:spTree>
    <p:extLst>
      <p:ext uri="{BB962C8B-B14F-4D97-AF65-F5344CB8AC3E}">
        <p14:creationId xmlns:p14="http://schemas.microsoft.com/office/powerpoint/2010/main" val="43141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9154" y="2069368"/>
            <a:ext cx="4981414" cy="3732916"/>
          </a:xfrm>
          <a:prstGeom prst="rect">
            <a:avLst/>
          </a:prstGeom>
          <a:ln>
            <a:solidFill>
              <a:schemeClr val="tx1"/>
            </a:solidFill>
          </a:ln>
        </p:spPr>
      </p:pic>
      <p:pic>
        <p:nvPicPr>
          <p:cNvPr id="9" name="Picture 2" descr="E:\Travel\Costa Rica 2016\Pictures\CR2016\IMG_20160614_10553777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372672" y="2037223"/>
            <a:ext cx="4584793" cy="30751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rotWithShape="1">
          <a:blip r:embed="rId5" cstate="screen">
            <a:extLst>
              <a:ext uri="{28A0092B-C50C-407E-A947-70E740481C1C}">
                <a14:useLocalDpi xmlns:a14="http://schemas.microsoft.com/office/drawing/2010/main"/>
              </a:ext>
            </a:extLst>
          </a:blip>
          <a:srcRect/>
          <a:stretch/>
        </p:blipFill>
        <p:spPr>
          <a:xfrm>
            <a:off x="5026567" y="3904996"/>
            <a:ext cx="4362704" cy="2855605"/>
          </a:xfrm>
          <a:prstGeom prst="rect">
            <a:avLst/>
          </a:prstGeom>
          <a:ln>
            <a:solidFill>
              <a:schemeClr val="tx1"/>
            </a:solidFill>
          </a:ln>
        </p:spPr>
      </p:pic>
      <p:sp>
        <p:nvSpPr>
          <p:cNvPr id="7" name="Title 1"/>
          <p:cNvSpPr txBox="1">
            <a:spLocks/>
          </p:cNvSpPr>
          <p:nvPr/>
        </p:nvSpPr>
        <p:spPr>
          <a:xfrm>
            <a:off x="685800" y="520700"/>
            <a:ext cx="10515600" cy="14224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accent6">
                    <a:lumMod val="75000"/>
                  </a:schemeClr>
                </a:solidFill>
              </a:rPr>
              <a:t>Sustainable Methods in Costa Rica: </a:t>
            </a:r>
          </a:p>
          <a:p>
            <a:r>
              <a:rPr lang="en-US" sz="5400" b="1" dirty="0" smtClean="0">
                <a:solidFill>
                  <a:schemeClr val="accent6">
                    <a:lumMod val="75000"/>
                  </a:schemeClr>
                </a:solidFill>
              </a:rPr>
              <a:t>Parks</a:t>
            </a:r>
            <a:endParaRPr lang="en-US" sz="54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C88C991B-EAC4-4AA6-A441-2B4D3C1EA92E}" type="slidenum">
              <a:rPr lang="en-US" smtClean="0"/>
              <a:t>17</a:t>
            </a:fld>
            <a:endParaRPr lang="en-US"/>
          </a:p>
        </p:txBody>
      </p:sp>
    </p:spTree>
    <p:extLst>
      <p:ext uri="{BB962C8B-B14F-4D97-AF65-F5344CB8AC3E}">
        <p14:creationId xmlns:p14="http://schemas.microsoft.com/office/powerpoint/2010/main" val="4075345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38200" y="1231900"/>
            <a:ext cx="10515600" cy="3181090"/>
          </a:xfrm>
          <a:solidFill>
            <a:srgbClr val="FFFFFF">
              <a:alpha val="69804"/>
            </a:srgbClr>
          </a:solidFill>
        </p:spPr>
        <p:txBody>
          <a:bodyPr>
            <a:normAutofit/>
          </a:bodyPr>
          <a:lstStyle/>
          <a:p>
            <a:pPr marL="0" indent="0">
              <a:buNone/>
            </a:pPr>
            <a:r>
              <a:rPr lang="en-US" sz="3200" dirty="0" smtClean="0"/>
              <a:t>Although ecotourism has proven successful in some areas, it may not be the best fit in every situation. </a:t>
            </a:r>
          </a:p>
          <a:p>
            <a:pPr marL="0" indent="0">
              <a:buNone/>
            </a:pPr>
            <a:endParaRPr lang="en-US" sz="3200" dirty="0"/>
          </a:p>
          <a:p>
            <a:r>
              <a:rPr lang="en-US" dirty="0" smtClean="0"/>
              <a:t>Why might ecotourism not be the best alternative for sustainability? </a:t>
            </a:r>
          </a:p>
          <a:p>
            <a:r>
              <a:rPr lang="en-US" dirty="0" smtClean="0"/>
              <a:t>What are some situations in which it may not work, and why? </a:t>
            </a:r>
          </a:p>
          <a:p>
            <a:r>
              <a:rPr lang="en-US" dirty="0" smtClean="0"/>
              <a:t>What are some alternatives to ecotourism?</a:t>
            </a:r>
            <a:endParaRPr lang="en-US" sz="3200" dirty="0" smtClean="0"/>
          </a:p>
          <a:p>
            <a:pPr marL="457200" lvl="1" indent="0">
              <a:buNone/>
            </a:pPr>
            <a:endParaRPr lang="en-US" dirty="0" smtClean="0"/>
          </a:p>
        </p:txBody>
      </p:sp>
      <p:sp>
        <p:nvSpPr>
          <p:cNvPr id="7" name="Title 1"/>
          <p:cNvSpPr txBox="1">
            <a:spLocks/>
          </p:cNvSpPr>
          <p:nvPr/>
        </p:nvSpPr>
        <p:spPr>
          <a:xfrm>
            <a:off x="838200" y="0"/>
            <a:ext cx="10515600" cy="142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solidFill>
                  <a:schemeClr val="accent6">
                    <a:lumMod val="75000"/>
                  </a:schemeClr>
                </a:solidFill>
              </a:rPr>
              <a:t>Alternatives to Ecotourism</a:t>
            </a:r>
            <a:endParaRPr lang="en-US" sz="5400" b="1"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C88C991B-EAC4-4AA6-A441-2B4D3C1EA92E}" type="slidenum">
              <a:rPr lang="en-US" smtClean="0"/>
              <a:t>18</a:t>
            </a:fld>
            <a:endParaRPr lang="en-US"/>
          </a:p>
        </p:txBody>
      </p:sp>
    </p:spTree>
    <p:extLst>
      <p:ext uri="{BB962C8B-B14F-4D97-AF65-F5344CB8AC3E}">
        <p14:creationId xmlns:p14="http://schemas.microsoft.com/office/powerpoint/2010/main" val="632911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93288"/>
            <a:ext cx="10515600" cy="4351338"/>
          </a:xfrm>
        </p:spPr>
        <p:txBody>
          <a:bodyPr>
            <a:normAutofit lnSpcReduction="10000"/>
          </a:bodyPr>
          <a:lstStyle/>
          <a:p>
            <a:pPr marL="0" indent="0">
              <a:buNone/>
            </a:pPr>
            <a:r>
              <a:rPr lang="en-US" sz="3200" dirty="0" smtClean="0"/>
              <a:t>Through</a:t>
            </a:r>
          </a:p>
          <a:p>
            <a:r>
              <a:rPr lang="en-US" dirty="0" smtClean="0"/>
              <a:t>Respect of cultures</a:t>
            </a:r>
          </a:p>
          <a:p>
            <a:r>
              <a:rPr lang="en-US" dirty="0" smtClean="0"/>
              <a:t>Education of indigenous people</a:t>
            </a:r>
          </a:p>
          <a:p>
            <a:r>
              <a:rPr lang="en-US" dirty="0" smtClean="0"/>
              <a:t>Understanding the ecology of the area</a:t>
            </a:r>
          </a:p>
          <a:p>
            <a:r>
              <a:rPr lang="en-US" dirty="0" smtClean="0"/>
              <a:t>Consideration of finances, so </a:t>
            </a:r>
            <a:r>
              <a:rPr lang="en-US" dirty="0"/>
              <a:t>that families can survive by making a </a:t>
            </a:r>
            <a:r>
              <a:rPr lang="en-US" dirty="0" smtClean="0"/>
              <a:t>living through sustainable practices </a:t>
            </a:r>
          </a:p>
          <a:p>
            <a:pPr marL="0" indent="0">
              <a:buNone/>
            </a:pPr>
            <a:endParaRPr lang="en-US" dirty="0"/>
          </a:p>
          <a:p>
            <a:pPr marL="0" indent="0" algn="ctr">
              <a:buNone/>
            </a:pPr>
            <a:r>
              <a:rPr lang="en-US" sz="3600" dirty="0" smtClean="0"/>
              <a:t>Can you add anything to the changing definition of sustainability above?</a:t>
            </a:r>
          </a:p>
          <a:p>
            <a:pPr marL="457200" lvl="1" indent="0">
              <a:buNone/>
            </a:pPr>
            <a:endParaRPr lang="en-US" dirty="0"/>
          </a:p>
        </p:txBody>
      </p:sp>
      <p:sp>
        <p:nvSpPr>
          <p:cNvPr id="7" name="Title 1"/>
          <p:cNvSpPr txBox="1">
            <a:spLocks/>
          </p:cNvSpPr>
          <p:nvPr/>
        </p:nvSpPr>
        <p:spPr>
          <a:xfrm>
            <a:off x="685800" y="520700"/>
            <a:ext cx="6257035" cy="14224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accent6">
                    <a:lumMod val="75000"/>
                  </a:schemeClr>
                </a:solidFill>
              </a:rPr>
              <a:t>Sustainability</a:t>
            </a:r>
            <a:r>
              <a:rPr lang="en-US" sz="5400" b="1" dirty="0">
                <a:solidFill>
                  <a:schemeClr val="accent6">
                    <a:lumMod val="75000"/>
                  </a:schemeClr>
                </a:solidFill>
              </a:rPr>
              <a:t> </a:t>
            </a:r>
            <a:r>
              <a:rPr lang="en-US" sz="5400" b="1" dirty="0" smtClean="0">
                <a:solidFill>
                  <a:schemeClr val="accent6">
                    <a:lumMod val="75000"/>
                  </a:schemeClr>
                </a:solidFill>
              </a:rPr>
              <a:t>is Achievable!</a:t>
            </a:r>
            <a:endParaRPr lang="en-US" sz="5400" b="1" dirty="0">
              <a:solidFill>
                <a:schemeClr val="accent6">
                  <a:lumMod val="75000"/>
                </a:schemeClr>
              </a:solidFill>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37904" y="334364"/>
            <a:ext cx="4962393" cy="3589577"/>
          </a:xfrm>
          <a:prstGeom prst="rect">
            <a:avLst/>
          </a:prstGeom>
          <a:ln>
            <a:solidFill>
              <a:schemeClr val="tx1"/>
            </a:solidFill>
          </a:ln>
        </p:spPr>
      </p:pic>
      <p:sp>
        <p:nvSpPr>
          <p:cNvPr id="2" name="Slide Number Placeholder 1"/>
          <p:cNvSpPr>
            <a:spLocks noGrp="1"/>
          </p:cNvSpPr>
          <p:nvPr>
            <p:ph type="sldNum" sz="quarter" idx="12"/>
          </p:nvPr>
        </p:nvSpPr>
        <p:spPr/>
        <p:txBody>
          <a:bodyPr/>
          <a:lstStyle/>
          <a:p>
            <a:fld id="{C88C991B-EAC4-4AA6-A441-2B4D3C1EA92E}" type="slidenum">
              <a:rPr lang="en-US" smtClean="0"/>
              <a:t>19</a:t>
            </a:fld>
            <a:endParaRPr lang="en-US"/>
          </a:p>
        </p:txBody>
      </p:sp>
    </p:spTree>
    <p:extLst>
      <p:ext uri="{BB962C8B-B14F-4D97-AF65-F5344CB8AC3E}">
        <p14:creationId xmlns:p14="http://schemas.microsoft.com/office/powerpoint/2010/main" val="1234451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506" y="288227"/>
            <a:ext cx="11108987" cy="965744"/>
          </a:xfrm>
        </p:spPr>
        <p:txBody>
          <a:bodyPr>
            <a:noAutofit/>
          </a:bodyPr>
          <a:lstStyle/>
          <a:p>
            <a:r>
              <a:rPr lang="en-US" sz="6600" dirty="0" smtClean="0">
                <a:solidFill>
                  <a:schemeClr val="accent6">
                    <a:lumMod val="75000"/>
                  </a:schemeClr>
                </a:solidFill>
                <a:latin typeface="Calibri Light (Headings)"/>
              </a:rPr>
              <a:t>Welcome to Costa Rica!</a:t>
            </a:r>
            <a:endParaRPr lang="en-US" sz="6600" dirty="0">
              <a:solidFill>
                <a:schemeClr val="accent6">
                  <a:lumMod val="75000"/>
                </a:schemeClr>
              </a:solidFill>
              <a:latin typeface="Calibri Light (Headings)"/>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498" y="1487606"/>
            <a:ext cx="9276434" cy="5217994"/>
          </a:xfrm>
          <a:prstGeom prst="rect">
            <a:avLst/>
          </a:prstGeom>
          <a:ln>
            <a:solidFill>
              <a:schemeClr val="tx1"/>
            </a:solid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32323" y="1893813"/>
            <a:ext cx="2057834" cy="2055782"/>
          </a:xfrm>
          <a:prstGeom prst="rect">
            <a:avLst/>
          </a:prstGeom>
          <a:ln>
            <a:solidFill>
              <a:schemeClr val="tx1"/>
            </a:solidFill>
          </a:ln>
        </p:spPr>
      </p:pic>
      <p:pic>
        <p:nvPicPr>
          <p:cNvPr id="3074" name="Picture 2" descr="E:\Travel\Costa Rica 2016\Pictures\Insects\IMG_20160611_140757.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727684" y="2984396"/>
            <a:ext cx="2058614" cy="20565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descr="E:\Travel\Costa Rica 2016\Pictures\CR2016\IMG_20160610_123117630.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986702" y="4254263"/>
            <a:ext cx="2035143" cy="20561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7127" y="1893813"/>
            <a:ext cx="6881283" cy="4524315"/>
          </a:xfrm>
          <a:prstGeom prst="rect">
            <a:avLst/>
          </a:prstGeom>
          <a:solidFill>
            <a:srgbClr val="FFFFFF">
              <a:alpha val="69804"/>
            </a:srgbClr>
          </a:solidFill>
        </p:spPr>
        <p:txBody>
          <a:bodyPr wrap="square" rtlCol="0">
            <a:spAutoFit/>
          </a:bodyPr>
          <a:lstStyle/>
          <a:p>
            <a:r>
              <a:rPr lang="en-US" sz="2800" dirty="0" smtClean="0"/>
              <a:t>Costa Rica is home to upwards of 6% of the world’s biodiversity, and covers approximately 0.03% of the earth’s surface! It’s only about the size of West Virginia, but has many different ecosystems. </a:t>
            </a:r>
          </a:p>
          <a:p>
            <a:endParaRPr lang="en-US" sz="3600" dirty="0"/>
          </a:p>
          <a:p>
            <a:r>
              <a:rPr lang="en-US" sz="2800" dirty="0" smtClean="0"/>
              <a:t>Why?</a:t>
            </a:r>
          </a:p>
          <a:p>
            <a:pPr marL="457200" indent="-457200">
              <a:buFont typeface="Arial" panose="020B0604020202020204" pitchFamily="34" charset="0"/>
              <a:buChar char="•"/>
            </a:pPr>
            <a:r>
              <a:rPr lang="en-US" sz="2800" dirty="0" smtClean="0"/>
              <a:t>Location</a:t>
            </a:r>
          </a:p>
          <a:p>
            <a:pPr marL="457200" indent="-457200">
              <a:buFont typeface="Arial" panose="020B0604020202020204" pitchFamily="34" charset="0"/>
              <a:buChar char="•"/>
            </a:pPr>
            <a:r>
              <a:rPr lang="en-US" sz="2800" dirty="0" smtClean="0"/>
              <a:t>Global Wind Patterns</a:t>
            </a:r>
          </a:p>
          <a:p>
            <a:pPr marL="457200" indent="-457200">
              <a:buFont typeface="Arial" panose="020B0604020202020204" pitchFamily="34" charset="0"/>
              <a:buChar char="•"/>
            </a:pPr>
            <a:r>
              <a:rPr lang="en-US" sz="2800" dirty="0" smtClean="0"/>
              <a:t>Topography</a:t>
            </a:r>
            <a:endParaRPr lang="en-US" sz="2800" dirty="0"/>
          </a:p>
        </p:txBody>
      </p:sp>
      <p:sp>
        <p:nvSpPr>
          <p:cNvPr id="4" name="Slide Number Placeholder 3"/>
          <p:cNvSpPr>
            <a:spLocks noGrp="1"/>
          </p:cNvSpPr>
          <p:nvPr>
            <p:ph type="sldNum" sz="quarter" idx="12"/>
          </p:nvPr>
        </p:nvSpPr>
        <p:spPr/>
        <p:txBody>
          <a:bodyPr/>
          <a:lstStyle/>
          <a:p>
            <a:fld id="{C88C991B-EAC4-4AA6-A441-2B4D3C1EA92E}" type="slidenum">
              <a:rPr lang="en-US" smtClean="0"/>
              <a:t>2</a:t>
            </a:fld>
            <a:endParaRPr lang="en-US"/>
          </a:p>
        </p:txBody>
      </p:sp>
    </p:spTree>
    <p:extLst>
      <p:ext uri="{BB962C8B-B14F-4D97-AF65-F5344CB8AC3E}">
        <p14:creationId xmlns:p14="http://schemas.microsoft.com/office/powerpoint/2010/main" val="395100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566329" y="3320143"/>
            <a:ext cx="10484157" cy="1730828"/>
          </a:xfrm>
        </p:spPr>
        <p:txBody>
          <a:bodyPr>
            <a:normAutofit/>
          </a:bodyPr>
          <a:lstStyle/>
          <a:p>
            <a:pPr marL="0" indent="0">
              <a:buNone/>
            </a:pPr>
            <a:r>
              <a:rPr lang="en-US" dirty="0" smtClean="0">
                <a:solidFill>
                  <a:schemeClr val="bg1"/>
                </a:solidFill>
                <a:effectLst>
                  <a:outerShdw blurRad="38100" dist="38100" dir="2700000" algn="tl">
                    <a:srgbClr val="000000">
                      <a:alpha val="43137"/>
                    </a:srgbClr>
                  </a:outerShdw>
                </a:effectLst>
              </a:rPr>
              <a:t>How </a:t>
            </a:r>
            <a:r>
              <a:rPr lang="en-US" dirty="0">
                <a:solidFill>
                  <a:schemeClr val="bg1"/>
                </a:solidFill>
                <a:effectLst>
                  <a:outerShdw blurRad="38100" dist="38100" dir="2700000" algn="tl">
                    <a:srgbClr val="000000">
                      <a:alpha val="43137"/>
                    </a:srgbClr>
                  </a:outerShdw>
                </a:effectLst>
              </a:rPr>
              <a:t>was the decision of the </a:t>
            </a:r>
            <a:r>
              <a:rPr lang="en-US" dirty="0" err="1">
                <a:solidFill>
                  <a:schemeClr val="bg1"/>
                </a:solidFill>
                <a:effectLst>
                  <a:outerShdw blurRad="38100" dist="38100" dir="2700000" algn="tl">
                    <a:srgbClr val="000000">
                      <a:alpha val="43137"/>
                    </a:srgbClr>
                  </a:outerShdw>
                </a:effectLst>
              </a:rPr>
              <a:t>Chacón</a:t>
            </a:r>
            <a:r>
              <a:rPr lang="en-US" dirty="0">
                <a:solidFill>
                  <a:schemeClr val="bg1"/>
                </a:solidFill>
                <a:effectLst>
                  <a:outerShdw blurRad="38100" dist="38100" dir="2700000" algn="tl">
                    <a:srgbClr val="000000">
                      <a:alpha val="43137"/>
                    </a:srgbClr>
                  </a:outerShdw>
                </a:effectLst>
              </a:rPr>
              <a:t> family and their influence in the area an example of sustainability? How did it embody environmental suitability, social acceptability and economic viability?  Be specific. </a:t>
            </a:r>
          </a:p>
        </p:txBody>
      </p:sp>
      <p:sp>
        <p:nvSpPr>
          <p:cNvPr id="4" name="Title 1"/>
          <p:cNvSpPr txBox="1">
            <a:spLocks/>
          </p:cNvSpPr>
          <p:nvPr/>
        </p:nvSpPr>
        <p:spPr>
          <a:xfrm>
            <a:off x="218654" y="2427516"/>
            <a:ext cx="11461716" cy="79899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bg1"/>
                </a:solidFill>
                <a:effectLst>
                  <a:outerShdw blurRad="38100" dist="38100" dir="2700000" algn="tl">
                    <a:srgbClr val="000000">
                      <a:alpha val="43137"/>
                    </a:srgbClr>
                  </a:outerShdw>
                </a:effectLst>
                <a:latin typeface="Calibri Light (Headings)"/>
              </a:rPr>
              <a:t>Exit Slip </a:t>
            </a:r>
            <a:r>
              <a:rPr lang="en-US" sz="2600" i="1" dirty="0">
                <a:solidFill>
                  <a:schemeClr val="bg1"/>
                </a:solidFill>
                <a:latin typeface="Calibri Light (Headings)"/>
              </a:rPr>
              <a:t>Answer the following question on the 3x5 card provided for you</a:t>
            </a:r>
            <a:r>
              <a:rPr lang="en-US" sz="2600" i="1" dirty="0" smtClean="0">
                <a:solidFill>
                  <a:schemeClr val="bg1"/>
                </a:solidFill>
                <a:latin typeface="Calibri Light (Headings)"/>
              </a:rPr>
              <a:t>:</a:t>
            </a:r>
            <a:endParaRPr lang="en-US" sz="6500" b="1" dirty="0">
              <a:solidFill>
                <a:schemeClr val="bg1"/>
              </a:solidFill>
              <a:latin typeface="Calibri Light (Headings)"/>
            </a:endParaRPr>
          </a:p>
        </p:txBody>
      </p:sp>
      <p:grpSp>
        <p:nvGrpSpPr>
          <p:cNvPr id="9" name="Group 8"/>
          <p:cNvGrpSpPr/>
          <p:nvPr/>
        </p:nvGrpSpPr>
        <p:grpSpPr>
          <a:xfrm>
            <a:off x="274896" y="3386953"/>
            <a:ext cx="1291434" cy="715964"/>
            <a:chOff x="1127916" y="2370931"/>
            <a:chExt cx="1653384" cy="886619"/>
          </a:xfrm>
        </p:grpSpPr>
        <p:sp>
          <p:nvSpPr>
            <p:cNvPr id="6" name="Chevron 5"/>
            <p:cNvSpPr/>
            <p:nvPr/>
          </p:nvSpPr>
          <p:spPr>
            <a:xfrm>
              <a:off x="2118516" y="2370931"/>
              <a:ext cx="662784" cy="886619"/>
            </a:xfrm>
            <a:prstGeom prst="chevron">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1623216" y="2370931"/>
              <a:ext cx="662784" cy="886619"/>
            </a:xfrm>
            <a:prstGeom prst="chevron">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127916" y="2370931"/>
              <a:ext cx="662784" cy="886619"/>
            </a:xfrm>
            <a:prstGeom prst="chevron">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122" name="Picture 2" descr="C:\Users\Family\AppData\Local\Microsoft\Windows\INetCache\IE\AORQNMGZ\Leaf_icon_03.svg[1].png"/>
          <p:cNvPicPr>
            <a:picLocks noChangeAspect="1" noChangeArrowheads="1"/>
          </p:cNvPicPr>
          <p:nvPr/>
        </p:nvPicPr>
        <p:blipFill>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6810704" y="5641832"/>
            <a:ext cx="1336920" cy="10068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Family\AppData\Local\Microsoft\Windows\INetCache\IE\0E6HDAR3\monkey_silhouette_by_metalporsiempre-d86yyc5[1].png"/>
          <p:cNvPicPr>
            <a:picLocks noChangeAspect="1" noChangeArrowheads="1"/>
          </p:cNvPicPr>
          <p:nvPr/>
        </p:nvPicPr>
        <p:blipFill>
          <a:blip r:embed="rId6" cstate="screen">
            <a:lum bright="70000" contrast="-70000"/>
            <a:extLst>
              <a:ext uri="{28A0092B-C50C-407E-A947-70E740481C1C}">
                <a14:useLocalDpi xmlns:a14="http://schemas.microsoft.com/office/drawing/2010/main"/>
              </a:ext>
            </a:extLst>
          </a:blip>
          <a:srcRect/>
          <a:stretch>
            <a:fillRect/>
          </a:stretch>
        </p:blipFill>
        <p:spPr bwMode="auto">
          <a:xfrm>
            <a:off x="10382346" y="5394249"/>
            <a:ext cx="1563543" cy="12544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Family\AppData\Local\Microsoft\Windows\INetCache\IE\0211DAUN\Monarch-Butterfly[1].png"/>
          <p:cNvPicPr>
            <a:picLocks noChangeAspect="1" noChangeArrowheads="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81077" y="5641832"/>
            <a:ext cx="1191954" cy="100686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C88C991B-EAC4-4AA6-A441-2B4D3C1EA92E}" type="slidenum">
              <a:rPr lang="en-US" smtClean="0"/>
              <a:t>20</a:t>
            </a:fld>
            <a:endParaRPr lang="en-US"/>
          </a:p>
        </p:txBody>
      </p:sp>
    </p:spTree>
    <p:extLst>
      <p:ext uri="{BB962C8B-B14F-4D97-AF65-F5344CB8AC3E}">
        <p14:creationId xmlns:p14="http://schemas.microsoft.com/office/powerpoint/2010/main" val="2291943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6" name="Title 1"/>
          <p:cNvSpPr txBox="1">
            <a:spLocks/>
          </p:cNvSpPr>
          <p:nvPr/>
        </p:nvSpPr>
        <p:spPr>
          <a:xfrm>
            <a:off x="685800" y="198160"/>
            <a:ext cx="10515600" cy="1422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accent6">
                    <a:lumMod val="75000"/>
                  </a:schemeClr>
                </a:solidFill>
              </a:rPr>
              <a:t>The Rest of the Story…</a:t>
            </a:r>
            <a:endParaRPr lang="en-US" sz="5400" b="1" dirty="0">
              <a:solidFill>
                <a:schemeClr val="accent6">
                  <a:lumMod val="75000"/>
                </a:schemeClr>
              </a:solidFill>
            </a:endParaRPr>
          </a:p>
        </p:txBody>
      </p:sp>
      <p:grpSp>
        <p:nvGrpSpPr>
          <p:cNvPr id="8" name="Group 7"/>
          <p:cNvGrpSpPr/>
          <p:nvPr/>
        </p:nvGrpSpPr>
        <p:grpSpPr>
          <a:xfrm>
            <a:off x="246975" y="1423197"/>
            <a:ext cx="11696322" cy="5166930"/>
            <a:chOff x="313477" y="1572827"/>
            <a:chExt cx="11696322" cy="516693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5327" y="1572827"/>
              <a:ext cx="3710295" cy="5166930"/>
            </a:xfrm>
            <a:prstGeom prst="rect">
              <a:avLst/>
            </a:prstGeom>
            <a:ln>
              <a:solidFill>
                <a:schemeClr val="tx1"/>
              </a:solidFill>
            </a:ln>
          </p:spPr>
        </p:pic>
        <p:pic>
          <p:nvPicPr>
            <p:cNvPr id="5" name="Picture 4"/>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rcRect/>
            <a:stretch/>
          </p:blipFill>
          <p:spPr>
            <a:xfrm>
              <a:off x="313477" y="1572827"/>
              <a:ext cx="3673838" cy="5166930"/>
            </a:xfrm>
            <a:prstGeom prst="rect">
              <a:avLst/>
            </a:prstGeom>
            <a:ln>
              <a:solidFill>
                <a:schemeClr val="tx1"/>
              </a:solidFill>
            </a:ln>
          </p:spPr>
        </p:pic>
        <p:pic>
          <p:nvPicPr>
            <p:cNvPr id="3" name="Picture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95533" y="1572827"/>
              <a:ext cx="4514266" cy="5166930"/>
            </a:xfrm>
            <a:prstGeom prst="rect">
              <a:avLst/>
            </a:prstGeom>
            <a:ln>
              <a:solidFill>
                <a:schemeClr val="tx1"/>
              </a:solidFill>
            </a:ln>
          </p:spPr>
        </p:pic>
      </p:grpSp>
      <p:sp>
        <p:nvSpPr>
          <p:cNvPr id="4" name="Slide Number Placeholder 3"/>
          <p:cNvSpPr>
            <a:spLocks noGrp="1"/>
          </p:cNvSpPr>
          <p:nvPr>
            <p:ph type="sldNum" sz="quarter" idx="12"/>
          </p:nvPr>
        </p:nvSpPr>
        <p:spPr/>
        <p:txBody>
          <a:bodyPr/>
          <a:lstStyle/>
          <a:p>
            <a:fld id="{C88C991B-EAC4-4AA6-A441-2B4D3C1EA92E}" type="slidenum">
              <a:rPr lang="en-US" smtClean="0"/>
              <a:t>21</a:t>
            </a:fld>
            <a:endParaRPr lang="en-US"/>
          </a:p>
        </p:txBody>
      </p:sp>
    </p:spTree>
    <p:extLst>
      <p:ext uri="{BB962C8B-B14F-4D97-AF65-F5344CB8AC3E}">
        <p14:creationId xmlns:p14="http://schemas.microsoft.com/office/powerpoint/2010/main" val="4234641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043" y="509018"/>
            <a:ext cx="6393866" cy="1650287"/>
          </a:xfrm>
        </p:spPr>
        <p:txBody>
          <a:bodyPr>
            <a:normAutofit fontScale="90000"/>
          </a:bodyPr>
          <a:lstStyle/>
          <a:p>
            <a:pPr algn="ctr"/>
            <a:r>
              <a:rPr lang="en-US" b="1" dirty="0" smtClean="0">
                <a:solidFill>
                  <a:schemeClr val="accent6">
                    <a:lumMod val="75000"/>
                  </a:schemeClr>
                </a:solidFill>
              </a:rPr>
              <a:t>The Resplendent Quetzal &amp; Leo and Zana Finkenbinder Hall (QERC)</a:t>
            </a:r>
            <a:endParaRPr lang="en-US" b="1" dirty="0">
              <a:solidFill>
                <a:schemeClr val="accent6">
                  <a:lumMod val="75000"/>
                </a:schemeClr>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flipH="1">
            <a:off x="8807238" y="2112347"/>
            <a:ext cx="3625237" cy="2685770"/>
          </a:xfrm>
          <a:prstGeom prst="rect">
            <a:avLst/>
          </a:prstGeom>
          <a:ln>
            <a:solidFill>
              <a:schemeClr val="tx1"/>
            </a:solidFill>
          </a:ln>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94868" y="194871"/>
            <a:ext cx="4081674" cy="6520721"/>
          </a:xfrm>
          <a:prstGeom prst="rect">
            <a:avLst/>
          </a:prstGeom>
          <a:ln>
            <a:solidFill>
              <a:schemeClr val="tx1"/>
            </a:solidFill>
          </a:ln>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26212" y="3057993"/>
            <a:ext cx="6280543" cy="3657599"/>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C88C991B-EAC4-4AA6-A441-2B4D3C1EA92E}" type="slidenum">
              <a:rPr lang="en-US" smtClean="0"/>
              <a:t>22</a:t>
            </a:fld>
            <a:endParaRPr lang="en-US"/>
          </a:p>
        </p:txBody>
      </p:sp>
    </p:spTree>
    <p:extLst>
      <p:ext uri="{BB962C8B-B14F-4D97-AF65-F5344CB8AC3E}">
        <p14:creationId xmlns:p14="http://schemas.microsoft.com/office/powerpoint/2010/main" val="4061954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10" y="2847389"/>
            <a:ext cx="7233772" cy="1143000"/>
          </a:xfrm>
        </p:spPr>
        <p:txBody>
          <a:bodyPr/>
          <a:lstStyle/>
          <a:p>
            <a:pPr algn="ctr"/>
            <a:r>
              <a:rPr lang="en-US" b="1" dirty="0" smtClean="0">
                <a:solidFill>
                  <a:schemeClr val="accent4"/>
                </a:solidFill>
                <a:effectLst>
                  <a:outerShdw blurRad="38100" dist="38100" dir="2700000" algn="tl">
                    <a:srgbClr val="000000">
                      <a:alpha val="43137"/>
                    </a:srgbClr>
                  </a:outerShdw>
                </a:effectLst>
              </a:rPr>
              <a:t>In Loving Memory of </a:t>
            </a:r>
            <a:r>
              <a:rPr lang="en-US" b="1" dirty="0" err="1" smtClean="0">
                <a:solidFill>
                  <a:schemeClr val="accent4"/>
                </a:solidFill>
                <a:effectLst>
                  <a:outerShdw blurRad="38100" dist="38100" dir="2700000" algn="tl">
                    <a:srgbClr val="000000">
                      <a:alpha val="43137"/>
                    </a:srgbClr>
                  </a:outerShdw>
                </a:effectLst>
              </a:rPr>
              <a:t>Caridad</a:t>
            </a:r>
            <a:endParaRPr lang="en-US" b="1" dirty="0">
              <a:solidFill>
                <a:schemeClr val="accent4"/>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904875" y="220189"/>
            <a:ext cx="3939373" cy="6397401"/>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C88C991B-EAC4-4AA6-A441-2B4D3C1EA92E}" type="slidenum">
              <a:rPr lang="en-US" smtClean="0"/>
              <a:t>23</a:t>
            </a:fld>
            <a:endParaRPr lang="en-US"/>
          </a:p>
        </p:txBody>
      </p:sp>
    </p:spTree>
    <p:extLst>
      <p:ext uri="{BB962C8B-B14F-4D97-AF65-F5344CB8AC3E}">
        <p14:creationId xmlns:p14="http://schemas.microsoft.com/office/powerpoint/2010/main" val="1144292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Credits</a:t>
            </a:r>
            <a:endParaRPr lang="en-US" dirty="0"/>
          </a:p>
        </p:txBody>
      </p:sp>
      <p:sp>
        <p:nvSpPr>
          <p:cNvPr id="3" name="Content Placeholder 2"/>
          <p:cNvSpPr>
            <a:spLocks noGrp="1"/>
          </p:cNvSpPr>
          <p:nvPr>
            <p:ph idx="1"/>
          </p:nvPr>
        </p:nvSpPr>
        <p:spPr>
          <a:xfrm>
            <a:off x="670249" y="1284448"/>
            <a:ext cx="10515600" cy="5032375"/>
          </a:xfrm>
        </p:spPr>
        <p:txBody>
          <a:bodyPr>
            <a:normAutofit/>
          </a:bodyPr>
          <a:lstStyle/>
          <a:p>
            <a:pPr marL="0" indent="0">
              <a:buNone/>
            </a:pPr>
            <a:endParaRPr lang="en-US" sz="1800" dirty="0" smtClean="0"/>
          </a:p>
          <a:p>
            <a:pPr marL="0" indent="0">
              <a:buNone/>
            </a:pPr>
            <a:r>
              <a:rPr lang="en-US" sz="2000" i="1" dirty="0" smtClean="0"/>
              <a:t>All pictures, with the exception of the map of Costa Rica on Slide 3 and the diagram on Slide 8, have been taken by Dr. Aggie Veld and Emilie Janes. </a:t>
            </a:r>
          </a:p>
          <a:p>
            <a:pPr marL="0" indent="0">
              <a:buNone/>
            </a:pPr>
            <a:endParaRPr lang="en-US" sz="1800" dirty="0" smtClean="0"/>
          </a:p>
          <a:p>
            <a:pPr marL="0" indent="0">
              <a:buNone/>
            </a:pPr>
            <a:r>
              <a:rPr lang="en-US" sz="1800" dirty="0" smtClean="0"/>
              <a:t>Outside Sources: </a:t>
            </a:r>
          </a:p>
          <a:p>
            <a:pPr marL="0" indent="0">
              <a:buNone/>
            </a:pPr>
            <a:r>
              <a:rPr lang="en-US" sz="1800" b="1" dirty="0" smtClean="0"/>
              <a:t>Slide 3 </a:t>
            </a:r>
            <a:r>
              <a:rPr lang="en-US" sz="1800" dirty="0" smtClean="0"/>
              <a:t>–  retrieved from </a:t>
            </a:r>
            <a:r>
              <a:rPr lang="en-US" sz="1800" u="sng" dirty="0">
                <a:hlinkClick r:id="rId3"/>
              </a:rPr>
              <a:t>https://commons.wikimedia.org/wiki/File:Costa_Rica_provinces_blank.png#filelinks</a:t>
            </a:r>
            <a:endParaRPr lang="en-US" sz="1800" dirty="0" smtClean="0"/>
          </a:p>
          <a:p>
            <a:pPr marL="0" indent="0">
              <a:buNone/>
            </a:pPr>
            <a:r>
              <a:rPr lang="en-US" sz="1800" b="1" dirty="0" smtClean="0"/>
              <a:t>Slide 4 – </a:t>
            </a:r>
            <a:r>
              <a:rPr lang="en-US" sz="1800" dirty="0" smtClean="0"/>
              <a:t>retrieved from </a:t>
            </a:r>
            <a:r>
              <a:rPr lang="en-US" sz="1800" dirty="0">
                <a:hlinkClick r:id="rId4"/>
              </a:rPr>
              <a:t>https://commons.wikimedia.org/wiki/File:Costa_Rica_on_the_globe_(Americas_centered).svg</a:t>
            </a:r>
            <a:r>
              <a:rPr lang="en-US" sz="1800" dirty="0"/>
              <a:t> </a:t>
            </a:r>
            <a:endParaRPr lang="en-US" sz="1800" b="1" dirty="0" smtClean="0"/>
          </a:p>
          <a:p>
            <a:pPr marL="0" indent="0">
              <a:buNone/>
            </a:pPr>
            <a:r>
              <a:rPr lang="en-US" sz="1800" b="1" dirty="0" smtClean="0"/>
              <a:t>Slide 8 </a:t>
            </a:r>
            <a:r>
              <a:rPr lang="en-US" sz="1800" dirty="0" smtClean="0"/>
              <a:t>– visual used with permission from Bruno Borsari</a:t>
            </a:r>
          </a:p>
          <a:p>
            <a:pPr marL="0" indent="0">
              <a:buNone/>
            </a:pPr>
            <a:endParaRPr lang="en-US" sz="1200" dirty="0" smtClean="0"/>
          </a:p>
        </p:txBody>
      </p:sp>
      <p:sp>
        <p:nvSpPr>
          <p:cNvPr id="4" name="Slide Number Placeholder 3"/>
          <p:cNvSpPr>
            <a:spLocks noGrp="1"/>
          </p:cNvSpPr>
          <p:nvPr>
            <p:ph type="sldNum" sz="quarter" idx="12"/>
          </p:nvPr>
        </p:nvSpPr>
        <p:spPr/>
        <p:txBody>
          <a:bodyPr/>
          <a:lstStyle/>
          <a:p>
            <a:fld id="{C88C991B-EAC4-4AA6-A441-2B4D3C1EA92E}" type="slidenum">
              <a:rPr lang="en-US" smtClean="0"/>
              <a:t>24</a:t>
            </a:fld>
            <a:endParaRPr lang="en-US"/>
          </a:p>
        </p:txBody>
      </p:sp>
    </p:spTree>
    <p:extLst>
      <p:ext uri="{BB962C8B-B14F-4D97-AF65-F5344CB8AC3E}">
        <p14:creationId xmlns:p14="http://schemas.microsoft.com/office/powerpoint/2010/main" val="1550292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843"/>
            <a:ext cx="10515600" cy="776288"/>
          </a:xfrm>
        </p:spPr>
        <p:txBody>
          <a:bodyPr/>
          <a:lstStyle/>
          <a:p>
            <a:r>
              <a:rPr lang="en-US" dirty="0" smtClean="0"/>
              <a:t>References</a:t>
            </a:r>
            <a:endParaRPr lang="en-US" dirty="0"/>
          </a:p>
        </p:txBody>
      </p:sp>
      <p:sp>
        <p:nvSpPr>
          <p:cNvPr id="3" name="Content Placeholder 2"/>
          <p:cNvSpPr>
            <a:spLocks noGrp="1"/>
          </p:cNvSpPr>
          <p:nvPr>
            <p:ph idx="1"/>
          </p:nvPr>
        </p:nvSpPr>
        <p:spPr>
          <a:xfrm>
            <a:off x="838200" y="965131"/>
            <a:ext cx="10515600" cy="5644391"/>
          </a:xfrm>
        </p:spPr>
        <p:txBody>
          <a:bodyPr>
            <a:normAutofit fontScale="40000" lnSpcReduction="20000"/>
          </a:bodyPr>
          <a:lstStyle/>
          <a:p>
            <a:pPr marL="0" indent="0">
              <a:buNone/>
            </a:pPr>
            <a:r>
              <a:rPr lang="en-US" sz="4000" dirty="0" err="1"/>
              <a:t>Beletsky</a:t>
            </a:r>
            <a:r>
              <a:rPr lang="en-US" sz="4000" dirty="0"/>
              <a:t>, L., &amp; Barrett, P. (1998). </a:t>
            </a:r>
            <a:r>
              <a:rPr lang="en-US" sz="4000" i="1" dirty="0"/>
              <a:t>Costa Rica: The </a:t>
            </a:r>
            <a:r>
              <a:rPr lang="en-US" sz="4000" i="1" dirty="0" err="1"/>
              <a:t>Ecotravellers</a:t>
            </a:r>
            <a:r>
              <a:rPr lang="en-US" sz="4000" i="1" dirty="0"/>
              <a:t> Wildlife Guide</a:t>
            </a:r>
            <a:r>
              <a:rPr lang="en-US" sz="4000" dirty="0"/>
              <a:t>. San Diego: </a:t>
            </a:r>
            <a:r>
              <a:rPr lang="en-US" sz="4000" dirty="0" smtClean="0"/>
              <a:t>Natural world</a:t>
            </a:r>
            <a:r>
              <a:rPr lang="en-US" sz="4000" dirty="0"/>
              <a:t>, </a:t>
            </a:r>
            <a:r>
              <a:rPr lang="en-US" sz="4000" dirty="0" smtClean="0"/>
              <a:t>	</a:t>
            </a:r>
            <a:r>
              <a:rPr lang="en-US" sz="4000" dirty="0"/>
              <a:t/>
            </a:r>
            <a:br>
              <a:rPr lang="en-US" sz="4000" dirty="0"/>
            </a:br>
            <a:r>
              <a:rPr lang="en-US" sz="4000" dirty="0" smtClean="0"/>
              <a:t>	Academic </a:t>
            </a:r>
            <a:r>
              <a:rPr lang="en-US" sz="4000" dirty="0"/>
              <a:t>Press.</a:t>
            </a:r>
            <a:endParaRPr lang="en-US" sz="4000" dirty="0" smtClean="0"/>
          </a:p>
          <a:p>
            <a:pPr marL="0" indent="0">
              <a:buNone/>
            </a:pPr>
            <a:r>
              <a:rPr lang="en-US" sz="4000" dirty="0" err="1" smtClean="0"/>
              <a:t>Borsari</a:t>
            </a:r>
            <a:r>
              <a:rPr lang="en-US" sz="4000" dirty="0" smtClean="0"/>
              <a:t>, Bruno. The Ecological Footprint Dilemma, </a:t>
            </a:r>
            <a:r>
              <a:rPr lang="en-US" sz="4000" dirty="0"/>
              <a:t>Biology Department</a:t>
            </a:r>
            <a:br>
              <a:rPr lang="en-US" sz="4000" dirty="0"/>
            </a:br>
            <a:r>
              <a:rPr lang="en-US" sz="4000" dirty="0" smtClean="0"/>
              <a:t>	Winona </a:t>
            </a:r>
            <a:r>
              <a:rPr lang="en-US" sz="4000" dirty="0"/>
              <a:t>State </a:t>
            </a:r>
            <a:r>
              <a:rPr lang="en-US" sz="4000" dirty="0" smtClean="0"/>
              <a:t>University, 2009</a:t>
            </a:r>
          </a:p>
          <a:p>
            <a:pPr marL="0" indent="0">
              <a:buNone/>
            </a:pPr>
            <a:r>
              <a:rPr lang="en-US" sz="4000" dirty="0"/>
              <a:t>Janzen, D. H. (1983). </a:t>
            </a:r>
            <a:r>
              <a:rPr lang="en-US" sz="4000" i="1" dirty="0"/>
              <a:t>Costa Rican Natural History</a:t>
            </a:r>
            <a:r>
              <a:rPr lang="en-US" sz="4000" dirty="0"/>
              <a:t>. Chicago, IL: The University of Chicago Press.</a:t>
            </a:r>
          </a:p>
          <a:p>
            <a:pPr marL="0" indent="0">
              <a:buNone/>
            </a:pPr>
            <a:r>
              <a:rPr lang="en-US" sz="4000" dirty="0" err="1"/>
              <a:t>Neuenschwander</a:t>
            </a:r>
            <a:r>
              <a:rPr lang="en-US" sz="4000" dirty="0"/>
              <a:t>, Dwight E., and Leo R. Finkenbinder. "The Chainsaw and the White Oak: From </a:t>
            </a:r>
            <a:r>
              <a:rPr lang="en-US" sz="4000" dirty="0" smtClean="0"/>
              <a:t>Astrobiology to 	Environmental </a:t>
            </a:r>
            <a:r>
              <a:rPr lang="en-US" sz="4000" dirty="0"/>
              <a:t>Sustainability." Radiations Spring, 2001: 5-11.</a:t>
            </a:r>
            <a:endParaRPr lang="en-US" sz="4000" dirty="0" smtClean="0"/>
          </a:p>
          <a:p>
            <a:pPr marL="0" indent="0">
              <a:buNone/>
            </a:pPr>
            <a:r>
              <a:rPr lang="en-US" sz="4000" dirty="0" smtClean="0"/>
              <a:t>Interviews with Chacons, Summer 2015, San Gerardo de Dota, Costa Rica</a:t>
            </a:r>
          </a:p>
          <a:p>
            <a:pPr marL="0" indent="0">
              <a:buNone/>
            </a:pPr>
            <a:r>
              <a:rPr lang="en-US" sz="4000" dirty="0" smtClean="0"/>
              <a:t>Interviews with Finkenbinders, Summer </a:t>
            </a:r>
            <a:r>
              <a:rPr lang="en-US" sz="4000" dirty="0"/>
              <a:t>2015, San Gerardo de Dota, Costa </a:t>
            </a:r>
            <a:r>
              <a:rPr lang="en-US" sz="4000" dirty="0" smtClean="0"/>
              <a:t>Rica</a:t>
            </a:r>
          </a:p>
          <a:p>
            <a:pPr marL="0" indent="0">
              <a:buNone/>
            </a:pPr>
            <a:r>
              <a:rPr lang="en-US" sz="4000" dirty="0" smtClean="0">
                <a:hlinkClick r:id="rId2"/>
              </a:rPr>
              <a:t>http://www.canopyintheclouds.com/learn/</a:t>
            </a:r>
            <a:r>
              <a:rPr lang="en-US" sz="4000" dirty="0" smtClean="0"/>
              <a:t>  May 4, 2017</a:t>
            </a:r>
          </a:p>
          <a:p>
            <a:pPr marL="0" indent="0">
              <a:buNone/>
            </a:pPr>
            <a:r>
              <a:rPr lang="en-US" sz="4000" dirty="0" smtClean="0">
                <a:hlinkClick r:id="rId3"/>
              </a:rPr>
              <a:t>http://www.konacloudforest.com/tropical-cloud-forest/</a:t>
            </a:r>
            <a:r>
              <a:rPr lang="en-US" sz="4000" dirty="0" smtClean="0"/>
              <a:t> May 9, 2017</a:t>
            </a:r>
          </a:p>
          <a:p>
            <a:pPr marL="0" indent="0">
              <a:buNone/>
            </a:pPr>
            <a:r>
              <a:rPr lang="en-US" sz="4000" u="sng" dirty="0">
                <a:hlinkClick r:id="rId4"/>
              </a:rPr>
              <a:t>www.costarica-embassy.org/?</a:t>
            </a:r>
            <a:r>
              <a:rPr lang="en-US" sz="4000" u="sng" dirty="0" smtClean="0">
                <a:hlinkClick r:id="rId4"/>
              </a:rPr>
              <a:t>q=node/12/</a:t>
            </a:r>
            <a:r>
              <a:rPr lang="en-US" sz="4000" dirty="0" smtClean="0"/>
              <a:t>  May 10, 2017 </a:t>
            </a:r>
          </a:p>
          <a:p>
            <a:pPr marL="0" indent="0">
              <a:buNone/>
            </a:pPr>
            <a:r>
              <a:rPr lang="en-US" sz="4000" dirty="0" smtClean="0">
                <a:hlinkClick r:id="rId5"/>
              </a:rPr>
              <a:t>http://www.vivacostarica.com/costa-rica-information/costa-rica-deforestation.html</a:t>
            </a:r>
            <a:r>
              <a:rPr lang="en-US" sz="4000" dirty="0" smtClean="0"/>
              <a:t>  May 10, 2017</a:t>
            </a:r>
          </a:p>
          <a:p>
            <a:pPr marL="0" indent="0">
              <a:buNone/>
            </a:pPr>
            <a:r>
              <a:rPr lang="en-US" sz="4000" dirty="0">
                <a:hlinkClick r:id="rId6"/>
              </a:rPr>
              <a:t>http://www.greateasternranges.org.au/about-the-corridor/threats/unsustainable-practices</a:t>
            </a:r>
            <a:r>
              <a:rPr lang="en-US" sz="4000" dirty="0" smtClean="0">
                <a:hlinkClick r:id="rId6"/>
              </a:rPr>
              <a:t>/</a:t>
            </a:r>
            <a:r>
              <a:rPr lang="en-US" sz="4000" dirty="0" smtClean="0"/>
              <a:t> July </a:t>
            </a:r>
            <a:r>
              <a:rPr lang="en-US" sz="4000" dirty="0"/>
              <a:t>14, 2018</a:t>
            </a:r>
          </a:p>
          <a:p>
            <a:pPr marL="0" indent="0">
              <a:buNone/>
            </a:pPr>
            <a:r>
              <a:rPr lang="en-US" sz="4000" dirty="0">
                <a:hlinkClick r:id="rId7"/>
              </a:rPr>
              <a:t>http://</a:t>
            </a:r>
            <a:r>
              <a:rPr lang="en-US" sz="4000" dirty="0" smtClean="0">
                <a:hlinkClick r:id="rId7"/>
              </a:rPr>
              <a:t>www.plunderingappalachia.org/theissue.htm</a:t>
            </a:r>
            <a:r>
              <a:rPr lang="en-US" sz="4000" dirty="0" smtClean="0"/>
              <a:t> </a:t>
            </a:r>
            <a:r>
              <a:rPr lang="en-US" sz="4000" dirty="0"/>
              <a:t>July 14, </a:t>
            </a:r>
            <a:r>
              <a:rPr lang="en-US" sz="4000" dirty="0" smtClean="0"/>
              <a:t>2018</a:t>
            </a:r>
          </a:p>
          <a:p>
            <a:pPr marL="0" indent="0">
              <a:buNone/>
            </a:pPr>
            <a:r>
              <a:rPr lang="en-US" sz="4000" u="sng" dirty="0">
                <a:hlinkClick r:id="rId8"/>
              </a:rPr>
              <a:t>https://</a:t>
            </a:r>
            <a:r>
              <a:rPr lang="en-US" sz="4000" u="sng" dirty="0" smtClean="0">
                <a:hlinkClick r:id="rId8"/>
              </a:rPr>
              <a:t>www.cengage.com/biology/discipline_content/animations/global_circ_v2.html</a:t>
            </a:r>
            <a:r>
              <a:rPr lang="en-US" sz="4000" dirty="0" smtClean="0"/>
              <a:t> August 1, 2018</a:t>
            </a:r>
          </a:p>
          <a:p>
            <a:pPr marL="0" indent="0">
              <a:buNone/>
            </a:pPr>
            <a:r>
              <a:rPr lang="en-US" sz="4000" u="sng" dirty="0" smtClean="0">
                <a:hlinkClick r:id="rId9"/>
              </a:rPr>
              <a:t>https</a:t>
            </a:r>
            <a:r>
              <a:rPr lang="en-US" sz="4000" u="sng" dirty="0">
                <a:hlinkClick r:id="rId9"/>
              </a:rPr>
              <a:t>://www.youtube.com/watch?v=Ye45DGkqUkE</a:t>
            </a:r>
            <a:r>
              <a:rPr lang="en-US" sz="4000" dirty="0"/>
              <a:t> </a:t>
            </a:r>
            <a:r>
              <a:rPr lang="en-US" sz="4000" dirty="0" smtClean="0"/>
              <a:t>August 1, 2018</a:t>
            </a:r>
          </a:p>
          <a:p>
            <a:pPr marL="0" indent="0">
              <a:buNone/>
            </a:pPr>
            <a:r>
              <a:rPr lang="en-US" sz="4000" u="sng" dirty="0" smtClean="0">
                <a:hlinkClick r:id="rId10"/>
              </a:rPr>
              <a:t>https</a:t>
            </a:r>
            <a:r>
              <a:rPr lang="en-US" sz="4000" u="sng" dirty="0">
                <a:hlinkClick r:id="rId10"/>
              </a:rPr>
              <a:t>://costarica.org/volcanoes/</a:t>
            </a:r>
            <a:r>
              <a:rPr lang="en-US" sz="4000" dirty="0"/>
              <a:t> </a:t>
            </a:r>
            <a:r>
              <a:rPr lang="en-US" sz="4000" dirty="0" smtClean="0"/>
              <a:t>August 1, 2018</a:t>
            </a:r>
          </a:p>
          <a:p>
            <a:pPr marL="0" indent="0">
              <a:buNone/>
            </a:pPr>
            <a:r>
              <a:rPr lang="en-US" sz="4000" u="sng" dirty="0">
                <a:hlinkClick r:id="rId11"/>
              </a:rPr>
              <a:t>https://costa-rica-guide.com/travel/weather/why-does-it-rain/</a:t>
            </a:r>
            <a:r>
              <a:rPr lang="en-US" sz="4000" dirty="0"/>
              <a:t> </a:t>
            </a:r>
            <a:r>
              <a:rPr lang="en-US" sz="4000" dirty="0" smtClean="0"/>
              <a:t>August 1, 2018</a:t>
            </a:r>
            <a:endParaRPr lang="en-US" sz="4000" dirty="0"/>
          </a:p>
          <a:p>
            <a:pPr marL="0" indent="0">
              <a:buNone/>
            </a:pPr>
            <a:r>
              <a:rPr lang="en-US" sz="3800" dirty="0">
                <a:hlinkClick r:id="rId12"/>
              </a:rPr>
              <a:t>http://</a:t>
            </a:r>
            <a:r>
              <a:rPr lang="en-US" sz="3800" dirty="0" smtClean="0">
                <a:hlinkClick r:id="rId12"/>
              </a:rPr>
              <a:t>webs.wofford.edu/whisnantdm/Sixties/Environment/FourLaws.pdf</a:t>
            </a:r>
            <a:r>
              <a:rPr lang="en-US" sz="3800" dirty="0" smtClean="0"/>
              <a:t> August 1, 2018 </a:t>
            </a:r>
          </a:p>
          <a:p>
            <a:pPr marL="0" indent="0">
              <a:buNone/>
            </a:pPr>
            <a:endParaRPr lang="en-US" sz="3800" dirty="0"/>
          </a:p>
          <a:p>
            <a:pPr marL="0" indent="0">
              <a:buNone/>
            </a:pPr>
            <a:endParaRPr lang="en-US" sz="3800" dirty="0" smtClean="0"/>
          </a:p>
          <a:p>
            <a:pPr marL="0" indent="0">
              <a:buNone/>
            </a:pPr>
            <a:endParaRPr lang="en-US" sz="3800" dirty="0" smtClean="0"/>
          </a:p>
          <a:p>
            <a:pPr marL="0" indent="0">
              <a:buNone/>
            </a:pPr>
            <a:endParaRPr lang="en-US" sz="3800" dirty="0"/>
          </a:p>
          <a:p>
            <a:pPr marL="0" indent="0">
              <a:buNone/>
            </a:pPr>
            <a:endParaRPr lang="en-US" sz="5900" dirty="0"/>
          </a:p>
          <a:p>
            <a:pPr marL="0" indent="0">
              <a:buNone/>
            </a:pPr>
            <a:endParaRPr lang="en-US" dirty="0"/>
          </a:p>
        </p:txBody>
      </p:sp>
      <p:sp>
        <p:nvSpPr>
          <p:cNvPr id="4" name="Slide Number Placeholder 3"/>
          <p:cNvSpPr>
            <a:spLocks noGrp="1"/>
          </p:cNvSpPr>
          <p:nvPr>
            <p:ph type="sldNum" sz="quarter" idx="12"/>
          </p:nvPr>
        </p:nvSpPr>
        <p:spPr/>
        <p:txBody>
          <a:bodyPr/>
          <a:lstStyle/>
          <a:p>
            <a:fld id="{C88C991B-EAC4-4AA6-A441-2B4D3C1EA92E}" type="slidenum">
              <a:rPr lang="en-US" smtClean="0"/>
              <a:t>25</a:t>
            </a:fld>
            <a:endParaRPr lang="en-US"/>
          </a:p>
        </p:txBody>
      </p:sp>
    </p:spTree>
    <p:extLst>
      <p:ext uri="{BB962C8B-B14F-4D97-AF65-F5344CB8AC3E}">
        <p14:creationId xmlns:p14="http://schemas.microsoft.com/office/powerpoint/2010/main" val="3008930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5" y="352822"/>
            <a:ext cx="11313459" cy="1139437"/>
          </a:xfrm>
          <a:solidFill>
            <a:srgbClr val="FFFFFF">
              <a:alpha val="69804"/>
            </a:srgbClr>
          </a:solidFill>
        </p:spPr>
        <p:txBody>
          <a:bodyPr>
            <a:normAutofit/>
          </a:bodyPr>
          <a:lstStyle/>
          <a:p>
            <a:r>
              <a:rPr lang="en-US" sz="5400" b="1" dirty="0" smtClean="0">
                <a:solidFill>
                  <a:schemeClr val="accent6">
                    <a:lumMod val="75000"/>
                  </a:schemeClr>
                </a:solidFill>
              </a:rPr>
              <a:t>Location, Location, Location!</a:t>
            </a:r>
            <a:endParaRPr lang="en-US" sz="5400" b="1" dirty="0">
              <a:solidFill>
                <a:schemeClr val="accent6">
                  <a:lumMod val="75000"/>
                </a:schemeClr>
              </a:solidFill>
            </a:endParaRPr>
          </a:p>
        </p:txBody>
      </p:sp>
      <p:sp>
        <p:nvSpPr>
          <p:cNvPr id="3" name="Content Placeholder 2"/>
          <p:cNvSpPr>
            <a:spLocks noGrp="1"/>
          </p:cNvSpPr>
          <p:nvPr>
            <p:ph idx="1"/>
          </p:nvPr>
        </p:nvSpPr>
        <p:spPr>
          <a:xfrm>
            <a:off x="466165" y="1838928"/>
            <a:ext cx="5704650" cy="4672402"/>
          </a:xfrm>
          <a:solidFill>
            <a:srgbClr val="FFFFFF">
              <a:alpha val="69804"/>
            </a:srgbClr>
          </a:solidFill>
        </p:spPr>
        <p:txBody>
          <a:bodyPr>
            <a:normAutofit/>
          </a:bodyPr>
          <a:lstStyle/>
          <a:p>
            <a:r>
              <a:rPr lang="en-US" dirty="0" smtClean="0"/>
              <a:t>Located in Central America</a:t>
            </a:r>
          </a:p>
          <a:p>
            <a:r>
              <a:rPr lang="en-US" dirty="0" smtClean="0"/>
              <a:t>GPS coordinates</a:t>
            </a:r>
          </a:p>
          <a:p>
            <a:pPr lvl="1"/>
            <a:r>
              <a:rPr lang="en-US" dirty="0" smtClean="0"/>
              <a:t>Northernmost Point: ~ 11°13'15"N 85°36'36"W</a:t>
            </a:r>
            <a:endParaRPr lang="en-US" dirty="0"/>
          </a:p>
          <a:p>
            <a:pPr lvl="1"/>
            <a:r>
              <a:rPr lang="en-US" dirty="0" smtClean="0"/>
              <a:t>Southernmost Point: ~ 8°02'16"N 82°54'02"W</a:t>
            </a:r>
          </a:p>
          <a:p>
            <a:pPr fontAlgn="base"/>
            <a:r>
              <a:rPr lang="en-US" dirty="0" smtClean="0"/>
              <a:t>Between the equator and Tropic of Cancer</a:t>
            </a:r>
            <a:endParaRPr lang="en-US" dirty="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96318" y="1236389"/>
            <a:ext cx="5843670" cy="5621611"/>
          </a:xfrm>
          <a:prstGeom prst="rect">
            <a:avLst/>
          </a:prstGeom>
        </p:spPr>
      </p:pic>
      <p:sp>
        <p:nvSpPr>
          <p:cNvPr id="7" name="5-Point Star 6"/>
          <p:cNvSpPr/>
          <p:nvPr/>
        </p:nvSpPr>
        <p:spPr>
          <a:xfrm>
            <a:off x="9642765" y="3905877"/>
            <a:ext cx="315884" cy="31588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88C991B-EAC4-4AA6-A441-2B4D3C1EA92E}" type="slidenum">
              <a:rPr lang="en-US" smtClean="0"/>
              <a:t>3</a:t>
            </a:fld>
            <a:endParaRPr lang="en-US"/>
          </a:p>
        </p:txBody>
      </p:sp>
    </p:spTree>
    <p:extLst>
      <p:ext uri="{BB962C8B-B14F-4D97-AF65-F5344CB8AC3E}">
        <p14:creationId xmlns:p14="http://schemas.microsoft.com/office/powerpoint/2010/main" val="226552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5" y="352822"/>
            <a:ext cx="11313459" cy="1139437"/>
          </a:xfrm>
          <a:solidFill>
            <a:srgbClr val="FFFFFF">
              <a:alpha val="69804"/>
            </a:srgbClr>
          </a:solidFill>
        </p:spPr>
        <p:txBody>
          <a:bodyPr>
            <a:normAutofit/>
          </a:bodyPr>
          <a:lstStyle/>
          <a:p>
            <a:r>
              <a:rPr lang="en-US" sz="5400" b="1" dirty="0" smtClean="0">
                <a:solidFill>
                  <a:schemeClr val="accent6">
                    <a:lumMod val="75000"/>
                  </a:schemeClr>
                </a:solidFill>
              </a:rPr>
              <a:t>Global Wind Patterns</a:t>
            </a:r>
            <a:endParaRPr lang="en-US" sz="5400" b="1" dirty="0">
              <a:solidFill>
                <a:schemeClr val="accent6">
                  <a:lumMod val="75000"/>
                </a:schemeClr>
              </a:solidFill>
            </a:endParaRPr>
          </a:p>
        </p:txBody>
      </p:sp>
      <p:sp>
        <p:nvSpPr>
          <p:cNvPr id="3" name="Content Placeholder 2"/>
          <p:cNvSpPr>
            <a:spLocks noGrp="1"/>
          </p:cNvSpPr>
          <p:nvPr>
            <p:ph idx="1"/>
          </p:nvPr>
        </p:nvSpPr>
        <p:spPr>
          <a:xfrm>
            <a:off x="466164" y="1838928"/>
            <a:ext cx="5860893" cy="4672402"/>
          </a:xfrm>
          <a:solidFill>
            <a:srgbClr val="FFFFFF">
              <a:alpha val="69804"/>
            </a:srgbClr>
          </a:solidFill>
        </p:spPr>
        <p:txBody>
          <a:bodyPr>
            <a:normAutofit/>
          </a:bodyPr>
          <a:lstStyle/>
          <a:p>
            <a:r>
              <a:rPr lang="en-US" dirty="0" smtClean="0"/>
              <a:t>Driven by intense heating of the sun.</a:t>
            </a:r>
          </a:p>
          <a:p>
            <a:r>
              <a:rPr lang="en-US" dirty="0" smtClean="0"/>
              <a:t>Hot air rises and cool air sinks, and due to the rotation of the earth the </a:t>
            </a:r>
            <a:r>
              <a:rPr lang="en-US" dirty="0" smtClean="0"/>
              <a:t>northeast trade winds </a:t>
            </a:r>
            <a:r>
              <a:rPr lang="en-US" dirty="0" smtClean="0"/>
              <a:t>and </a:t>
            </a:r>
            <a:r>
              <a:rPr lang="en-US" dirty="0" smtClean="0"/>
              <a:t>westerlies </a:t>
            </a:r>
            <a:r>
              <a:rPr lang="en-US" dirty="0" smtClean="0"/>
              <a:t>result. </a:t>
            </a:r>
          </a:p>
          <a:p>
            <a:r>
              <a:rPr lang="en-US" dirty="0" smtClean="0"/>
              <a:t>The </a:t>
            </a:r>
            <a:r>
              <a:rPr lang="en-US" b="1" dirty="0" smtClean="0"/>
              <a:t>northeast trade winds </a:t>
            </a:r>
            <a:r>
              <a:rPr lang="en-US" dirty="0" smtClean="0"/>
              <a:t>pass from the northeast to the southwest, sweeping across Costa Rica. </a:t>
            </a:r>
          </a:p>
          <a:p>
            <a:pPr marL="0" indent="0">
              <a:buNone/>
            </a:pPr>
            <a:endParaRPr lang="en-US" dirty="0" smtClean="0"/>
          </a:p>
          <a:p>
            <a:endParaRPr lang="en-US" dirty="0"/>
          </a:p>
        </p:txBody>
      </p:sp>
      <p:grpSp>
        <p:nvGrpSpPr>
          <p:cNvPr id="8" name="Group 7"/>
          <p:cNvGrpSpPr/>
          <p:nvPr/>
        </p:nvGrpSpPr>
        <p:grpSpPr>
          <a:xfrm>
            <a:off x="6502568" y="723244"/>
            <a:ext cx="5387327" cy="5382588"/>
            <a:chOff x="6837499" y="634756"/>
            <a:chExt cx="4683696" cy="4679576"/>
          </a:xfrm>
        </p:grpSpPr>
        <p:pic>
          <p:nvPicPr>
            <p:cNvPr id="1026" name="Picture 2" descr="File:Costa Rica on the globe (Americas centered).sv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41619" y="634756"/>
              <a:ext cx="4679576" cy="467957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837499" y="878878"/>
              <a:ext cx="4293378" cy="4368400"/>
              <a:chOff x="528979" y="2049894"/>
              <a:chExt cx="4293378" cy="4368400"/>
            </a:xfrm>
          </p:grpSpPr>
          <p:grpSp>
            <p:nvGrpSpPr>
              <p:cNvPr id="10" name="Group 9"/>
              <p:cNvGrpSpPr/>
              <p:nvPr/>
            </p:nvGrpSpPr>
            <p:grpSpPr>
              <a:xfrm>
                <a:off x="528979" y="2985872"/>
                <a:ext cx="4293378" cy="1638208"/>
                <a:chOff x="528979" y="2985872"/>
                <a:chExt cx="4293378" cy="1638208"/>
              </a:xfrm>
            </p:grpSpPr>
            <p:pic>
              <p:nvPicPr>
                <p:cNvPr id="24" name="Picture 4" descr="Image result for bent arrow png"/>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6874732">
                  <a:off x="3739649" y="3409540"/>
                  <a:ext cx="1506376" cy="6590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bent arrow png"/>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7379887">
                  <a:off x="2751111" y="3541372"/>
                  <a:ext cx="1506376" cy="6590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bent arrow png"/>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8131375">
                  <a:off x="1433355" y="3549950"/>
                  <a:ext cx="1506376" cy="6590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bent arrow png"/>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9883864">
                  <a:off x="528979" y="3340690"/>
                  <a:ext cx="1506376" cy="6590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867215" y="2049894"/>
                <a:ext cx="3379545" cy="1225431"/>
                <a:chOff x="867215" y="2049894"/>
                <a:chExt cx="3379545" cy="1225431"/>
              </a:xfrm>
            </p:grpSpPr>
            <p:pic>
              <p:nvPicPr>
                <p:cNvPr id="21" name="Picture 4" descr="Image result for bent arrow png"/>
                <p:cNvPicPr>
                  <a:picLocks noChangeAspect="1" noChangeArrowheads="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9444336">
                  <a:off x="867215" y="2272677"/>
                  <a:ext cx="1324307" cy="5793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bent arrow png"/>
                <p:cNvPicPr>
                  <a:picLocks noChangeAspect="1" noChangeArrowheads="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8374997">
                  <a:off x="2383402" y="2474003"/>
                  <a:ext cx="1114883" cy="4877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bent arrow png"/>
                <p:cNvPicPr>
                  <a:picLocks noChangeAspect="1" noChangeArrowheads="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7836509">
                  <a:off x="3445437" y="2363455"/>
                  <a:ext cx="1114883" cy="4877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768621" y="4111214"/>
                <a:ext cx="3975385" cy="1544190"/>
                <a:chOff x="768621" y="4111214"/>
                <a:chExt cx="3975385" cy="1544190"/>
              </a:xfrm>
            </p:grpSpPr>
            <p:pic>
              <p:nvPicPr>
                <p:cNvPr id="17" name="Picture 4" descr="Image result for bent arrow png"/>
                <p:cNvPicPr>
                  <a:picLocks noChangeAspect="1" noChangeArrowheads="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3298222" flipH="1">
                  <a:off x="2800872" y="4727697"/>
                  <a:ext cx="1250317" cy="5470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bent arrow png"/>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3298222" flipH="1">
                  <a:off x="3868784" y="4598141"/>
                  <a:ext cx="1217700" cy="5327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bent arrow png"/>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3603817" flipH="1">
                  <a:off x="1425701" y="4689112"/>
                  <a:ext cx="1344407" cy="5881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bent arrow png"/>
                <p:cNvPicPr>
                  <a:picLocks noChangeAspect="1" noChangeArrowheads="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3603817" flipH="1">
                  <a:off x="390506" y="4489329"/>
                  <a:ext cx="1344407" cy="5881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503501" y="5416995"/>
                <a:ext cx="2529706" cy="1001299"/>
                <a:chOff x="1503501" y="5416995"/>
                <a:chExt cx="2529706" cy="1001299"/>
              </a:xfrm>
            </p:grpSpPr>
            <p:pic>
              <p:nvPicPr>
                <p:cNvPr id="14" name="Picture 4" descr="Image result for bent arrow png"/>
                <p:cNvPicPr>
                  <a:picLocks noChangeAspect="1" noChangeArrowheads="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3738748" flipH="1">
                  <a:off x="1299552" y="5620944"/>
                  <a:ext cx="725153" cy="3172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bent arrow png"/>
                <p:cNvPicPr>
                  <a:picLocks noChangeAspect="1" noChangeArrowheads="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3738748" flipH="1">
                  <a:off x="2329475" y="5767586"/>
                  <a:ext cx="905332" cy="3960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bent arrow png"/>
                <p:cNvPicPr>
                  <a:picLocks noChangeAspect="1" noChangeArrowheads="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3738748" flipH="1">
                  <a:off x="3634536" y="5625204"/>
                  <a:ext cx="554673" cy="242669"/>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4" name="Slide Number Placeholder 3"/>
          <p:cNvSpPr>
            <a:spLocks noGrp="1"/>
          </p:cNvSpPr>
          <p:nvPr>
            <p:ph type="sldNum" sz="quarter" idx="12"/>
          </p:nvPr>
        </p:nvSpPr>
        <p:spPr/>
        <p:txBody>
          <a:bodyPr/>
          <a:lstStyle/>
          <a:p>
            <a:fld id="{C88C991B-EAC4-4AA6-A441-2B4D3C1EA92E}" type="slidenum">
              <a:rPr lang="en-US" smtClean="0"/>
              <a:t>4</a:t>
            </a:fld>
            <a:endParaRPr lang="en-US"/>
          </a:p>
        </p:txBody>
      </p:sp>
    </p:spTree>
    <p:extLst>
      <p:ext uri="{BB962C8B-B14F-4D97-AF65-F5344CB8AC3E}">
        <p14:creationId xmlns:p14="http://schemas.microsoft.com/office/powerpoint/2010/main" val="2707269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5" y="352822"/>
            <a:ext cx="11313459" cy="1139437"/>
          </a:xfrm>
          <a:solidFill>
            <a:srgbClr val="FFFFFF">
              <a:alpha val="69804"/>
            </a:srgbClr>
          </a:solidFill>
        </p:spPr>
        <p:txBody>
          <a:bodyPr>
            <a:normAutofit/>
          </a:bodyPr>
          <a:lstStyle/>
          <a:p>
            <a:r>
              <a:rPr lang="en-US" sz="5400" b="1" dirty="0" smtClean="0">
                <a:solidFill>
                  <a:schemeClr val="accent6">
                    <a:lumMod val="75000"/>
                  </a:schemeClr>
                </a:solidFill>
              </a:rPr>
              <a:t>Topography </a:t>
            </a:r>
            <a:endParaRPr lang="en-US" sz="5400" b="1" dirty="0">
              <a:solidFill>
                <a:schemeClr val="accent6">
                  <a:lumMod val="75000"/>
                </a:schemeClr>
              </a:solidFill>
            </a:endParaRPr>
          </a:p>
        </p:txBody>
      </p:sp>
      <p:sp>
        <p:nvSpPr>
          <p:cNvPr id="3" name="Content Placeholder 2"/>
          <p:cNvSpPr>
            <a:spLocks noGrp="1"/>
          </p:cNvSpPr>
          <p:nvPr>
            <p:ph idx="1"/>
          </p:nvPr>
        </p:nvSpPr>
        <p:spPr>
          <a:xfrm>
            <a:off x="466165" y="1838928"/>
            <a:ext cx="5704650" cy="4672402"/>
          </a:xfrm>
          <a:solidFill>
            <a:srgbClr val="FFFFFF">
              <a:alpha val="69804"/>
            </a:srgbClr>
          </a:solidFill>
        </p:spPr>
        <p:txBody>
          <a:bodyPr>
            <a:normAutofit/>
          </a:bodyPr>
          <a:lstStyle/>
          <a:p>
            <a:r>
              <a:rPr lang="en-US" dirty="0" smtClean="0"/>
              <a:t>Costa Rica is split down the middle by mountains formed by volcanic activity.</a:t>
            </a:r>
          </a:p>
          <a:p>
            <a:r>
              <a:rPr lang="en-US" dirty="0" smtClean="0"/>
              <a:t>Elevation spans from 790 feet below sea level to 12,500 feet above sea level</a:t>
            </a:r>
          </a:p>
          <a:p>
            <a:pPr lvl="1"/>
            <a:r>
              <a:rPr lang="en-US" dirty="0" smtClean="0"/>
              <a:t>Lowest: caves at Barra Honda National Park</a:t>
            </a:r>
          </a:p>
          <a:p>
            <a:pPr lvl="1"/>
            <a:r>
              <a:rPr lang="en-US" dirty="0" smtClean="0"/>
              <a:t>Highest: </a:t>
            </a:r>
            <a:r>
              <a:rPr lang="en-US" dirty="0" err="1" smtClean="0"/>
              <a:t>Chirripo</a:t>
            </a:r>
            <a:r>
              <a:rPr lang="en-US" dirty="0" smtClean="0"/>
              <a:t> Mountain</a:t>
            </a:r>
          </a:p>
          <a:p>
            <a:r>
              <a:rPr lang="en-US" dirty="0" smtClean="0"/>
              <a:t>Pacific on the west coast, Caribbean on the east coast</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26592" y="352822"/>
            <a:ext cx="5659220" cy="4742329"/>
          </a:xfrm>
          <a:prstGeom prst="rect">
            <a:avLst/>
          </a:prstGeom>
        </p:spPr>
      </p:pic>
      <p:sp>
        <p:nvSpPr>
          <p:cNvPr id="4" name="TextBox 3"/>
          <p:cNvSpPr txBox="1"/>
          <p:nvPr/>
        </p:nvSpPr>
        <p:spPr>
          <a:xfrm>
            <a:off x="6326592" y="5263306"/>
            <a:ext cx="5659220" cy="400110"/>
          </a:xfrm>
          <a:prstGeom prst="rect">
            <a:avLst/>
          </a:prstGeom>
          <a:noFill/>
        </p:spPr>
        <p:txBody>
          <a:bodyPr wrap="square" rtlCol="0">
            <a:spAutoFit/>
          </a:bodyPr>
          <a:lstStyle/>
          <a:p>
            <a:r>
              <a:rPr lang="en-US" sz="2000" i="1" dirty="0" smtClean="0"/>
              <a:t>Arenal Volcano, located in the province of Alajuela.   </a:t>
            </a:r>
            <a:endParaRPr lang="en-US" sz="2000" i="1" dirty="0"/>
          </a:p>
        </p:txBody>
      </p:sp>
      <p:sp>
        <p:nvSpPr>
          <p:cNvPr id="5" name="Slide Number Placeholder 4"/>
          <p:cNvSpPr>
            <a:spLocks noGrp="1"/>
          </p:cNvSpPr>
          <p:nvPr>
            <p:ph type="sldNum" sz="quarter" idx="12"/>
          </p:nvPr>
        </p:nvSpPr>
        <p:spPr/>
        <p:txBody>
          <a:bodyPr/>
          <a:lstStyle/>
          <a:p>
            <a:fld id="{C88C991B-EAC4-4AA6-A441-2B4D3C1EA92E}" type="slidenum">
              <a:rPr lang="en-US" smtClean="0"/>
              <a:t>5</a:t>
            </a:fld>
            <a:endParaRPr lang="en-US"/>
          </a:p>
        </p:txBody>
      </p:sp>
    </p:spTree>
    <p:extLst>
      <p:ext uri="{BB962C8B-B14F-4D97-AF65-F5344CB8AC3E}">
        <p14:creationId xmlns:p14="http://schemas.microsoft.com/office/powerpoint/2010/main" val="589955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514" y="365125"/>
            <a:ext cx="11546685" cy="1325563"/>
          </a:xfrm>
        </p:spPr>
        <p:txBody>
          <a:bodyPr>
            <a:normAutofit/>
          </a:bodyPr>
          <a:lstStyle/>
          <a:p>
            <a:r>
              <a:rPr lang="en-US" sz="5400" b="1" dirty="0" smtClean="0">
                <a:solidFill>
                  <a:schemeClr val="accent6">
                    <a:lumMod val="75000"/>
                  </a:schemeClr>
                </a:solidFill>
              </a:rPr>
              <a:t>Costa Rica’s Variable Climate</a:t>
            </a:r>
            <a:endParaRPr lang="en-US" sz="5400" b="1" dirty="0">
              <a:solidFill>
                <a:schemeClr val="accent6">
                  <a:lumMod val="75000"/>
                </a:schemeClr>
              </a:solidFill>
            </a:endParaRPr>
          </a:p>
        </p:txBody>
      </p:sp>
      <p:sp>
        <p:nvSpPr>
          <p:cNvPr id="3" name="Content Placeholder 2"/>
          <p:cNvSpPr>
            <a:spLocks noGrp="1"/>
          </p:cNvSpPr>
          <p:nvPr>
            <p:ph idx="1"/>
          </p:nvPr>
        </p:nvSpPr>
        <p:spPr>
          <a:xfrm>
            <a:off x="340515" y="1690688"/>
            <a:ext cx="11546685" cy="4889406"/>
          </a:xfrm>
        </p:spPr>
        <p:txBody>
          <a:bodyPr>
            <a:normAutofit fontScale="92500"/>
          </a:bodyPr>
          <a:lstStyle/>
          <a:p>
            <a:r>
              <a:rPr lang="en-US" sz="3000" dirty="0" smtClean="0"/>
              <a:t>Location, global wind patterns, and topography come together.</a:t>
            </a:r>
          </a:p>
          <a:p>
            <a:r>
              <a:rPr lang="en-US" sz="3000" dirty="0" smtClean="0"/>
              <a:t>Northeast </a:t>
            </a:r>
            <a:r>
              <a:rPr lang="en-US" sz="3000" dirty="0" smtClean="0"/>
              <a:t>trade </a:t>
            </a:r>
            <a:r>
              <a:rPr lang="en-US" sz="3000" dirty="0"/>
              <a:t>w</a:t>
            </a:r>
            <a:r>
              <a:rPr lang="en-US" sz="3000" dirty="0" smtClean="0"/>
              <a:t>inds </a:t>
            </a:r>
            <a:r>
              <a:rPr lang="en-US" sz="3000" dirty="0" smtClean="0"/>
              <a:t>carry air from the Caribbean up the central mountain range and across to the Pacific Ocean, causing:  </a:t>
            </a:r>
          </a:p>
          <a:p>
            <a:pPr lvl="1"/>
            <a:r>
              <a:rPr lang="en-US" sz="2600" dirty="0" smtClean="0"/>
              <a:t>Rainy, humid Caribbean coast with violent waters (</a:t>
            </a:r>
            <a:r>
              <a:rPr lang="en-US" sz="2600" dirty="0" err="1" smtClean="0"/>
              <a:t>Tortuguero</a:t>
            </a:r>
            <a:r>
              <a:rPr lang="en-US" sz="2600" dirty="0" smtClean="0"/>
              <a:t>)</a:t>
            </a:r>
          </a:p>
          <a:p>
            <a:pPr lvl="1"/>
            <a:r>
              <a:rPr lang="en-US" sz="2600" dirty="0"/>
              <a:t>Cold, wet cloud forests in high elevation mountains (San Gerardo de Dota) </a:t>
            </a:r>
          </a:p>
          <a:p>
            <a:pPr lvl="1"/>
            <a:r>
              <a:rPr lang="en-US" sz="2600" dirty="0" smtClean="0"/>
              <a:t>Dry, hot northwest region (Guanacaste)</a:t>
            </a:r>
          </a:p>
          <a:p>
            <a:r>
              <a:rPr lang="en-US" sz="3000" dirty="0" smtClean="0"/>
              <a:t>Rainfall</a:t>
            </a:r>
            <a:r>
              <a:rPr lang="en-US" sz="3000" dirty="0"/>
              <a:t>, depending on elevation, can be 50-160 inches per year.</a:t>
            </a:r>
          </a:p>
          <a:p>
            <a:r>
              <a:rPr lang="en-US" sz="3000" dirty="0"/>
              <a:t>Temperatures range from </a:t>
            </a:r>
            <a:r>
              <a:rPr lang="en-US" sz="3000" dirty="0" smtClean="0"/>
              <a:t>50 °</a:t>
            </a:r>
            <a:r>
              <a:rPr lang="en-US" sz="3000" dirty="0"/>
              <a:t>F to </a:t>
            </a:r>
            <a:r>
              <a:rPr lang="en-US" sz="3000" dirty="0" smtClean="0"/>
              <a:t>95 °</a:t>
            </a:r>
            <a:r>
              <a:rPr lang="en-US" sz="3000" dirty="0" smtClean="0"/>
              <a:t>F.</a:t>
            </a:r>
            <a:endParaRPr lang="en-US" sz="3000" dirty="0"/>
          </a:p>
          <a:p>
            <a:endParaRPr lang="en-US" dirty="0"/>
          </a:p>
          <a:p>
            <a:pPr marL="0" indent="0" algn="ctr">
              <a:buNone/>
            </a:pPr>
            <a:r>
              <a:rPr lang="en-US" sz="3900" b="1" dirty="0" smtClean="0"/>
              <a:t>… allows for many ecosystems, creating rich biodiversity!</a:t>
            </a:r>
            <a:endParaRPr lang="en-US" sz="3900" b="1" dirty="0"/>
          </a:p>
        </p:txBody>
      </p:sp>
      <p:sp>
        <p:nvSpPr>
          <p:cNvPr id="4" name="Slide Number Placeholder 3"/>
          <p:cNvSpPr>
            <a:spLocks noGrp="1"/>
          </p:cNvSpPr>
          <p:nvPr>
            <p:ph type="sldNum" sz="quarter" idx="12"/>
          </p:nvPr>
        </p:nvSpPr>
        <p:spPr/>
        <p:txBody>
          <a:bodyPr/>
          <a:lstStyle/>
          <a:p>
            <a:fld id="{C88C991B-EAC4-4AA6-A441-2B4D3C1EA92E}" type="slidenum">
              <a:rPr lang="en-US" smtClean="0"/>
              <a:t>6</a:t>
            </a:fld>
            <a:endParaRPr lang="en-US"/>
          </a:p>
        </p:txBody>
      </p:sp>
    </p:spTree>
    <p:extLst>
      <p:ext uri="{BB962C8B-B14F-4D97-AF65-F5344CB8AC3E}">
        <p14:creationId xmlns:p14="http://schemas.microsoft.com/office/powerpoint/2010/main" val="3552406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6">
                    <a:lumMod val="75000"/>
                  </a:schemeClr>
                </a:solidFill>
              </a:rPr>
              <a:t>Biodiversity</a:t>
            </a:r>
            <a:endParaRPr lang="en-US" sz="5400" b="1" dirty="0">
              <a:solidFill>
                <a:schemeClr val="accent6">
                  <a:lumMod val="75000"/>
                </a:schemeClr>
              </a:solidFill>
            </a:endParaRPr>
          </a:p>
        </p:txBody>
      </p:sp>
      <p:sp>
        <p:nvSpPr>
          <p:cNvPr id="3" name="Content Placeholder 2"/>
          <p:cNvSpPr>
            <a:spLocks noGrp="1"/>
          </p:cNvSpPr>
          <p:nvPr>
            <p:ph idx="1"/>
          </p:nvPr>
        </p:nvSpPr>
        <p:spPr>
          <a:xfrm>
            <a:off x="340515" y="1690688"/>
            <a:ext cx="8705763" cy="4074790"/>
          </a:xfrm>
        </p:spPr>
        <p:txBody>
          <a:bodyPr/>
          <a:lstStyle/>
          <a:p>
            <a:pPr marL="0" indent="0">
              <a:buNone/>
            </a:pPr>
            <a:r>
              <a:rPr lang="en-US" u="sng" dirty="0" smtClean="0"/>
              <a:t>Biodiversity</a:t>
            </a:r>
            <a:r>
              <a:rPr lang="en-US" dirty="0" smtClean="0"/>
              <a:t> – the variety of living species in any given area</a:t>
            </a:r>
          </a:p>
          <a:p>
            <a:pPr marL="0" indent="0">
              <a:buNone/>
            </a:pPr>
            <a:r>
              <a:rPr lang="en-US" dirty="0" smtClean="0"/>
              <a:t>	Examples </a:t>
            </a:r>
            <a:r>
              <a:rPr lang="en-US" dirty="0"/>
              <a:t>of biodiversity </a:t>
            </a:r>
            <a:r>
              <a:rPr lang="en-US" dirty="0" smtClean="0"/>
              <a:t>in Costa Rica</a:t>
            </a:r>
            <a:endParaRPr lang="en-US" u="sng" dirty="0" smtClean="0"/>
          </a:p>
          <a:p>
            <a:pPr marL="0" indent="0">
              <a:buNone/>
            </a:pPr>
            <a:r>
              <a:rPr lang="en-US" u="sng" dirty="0" smtClean="0"/>
              <a:t>Speciation</a:t>
            </a:r>
            <a:r>
              <a:rPr lang="en-US" dirty="0" smtClean="0"/>
              <a:t> – the process in </a:t>
            </a:r>
            <a:r>
              <a:rPr lang="en-US" dirty="0"/>
              <a:t>w</a:t>
            </a:r>
            <a:r>
              <a:rPr lang="en-US" dirty="0" smtClean="0"/>
              <a:t>hich new species are formed</a:t>
            </a:r>
          </a:p>
          <a:p>
            <a:pPr marL="0" indent="0">
              <a:buNone/>
            </a:pPr>
            <a:r>
              <a:rPr lang="en-US" dirty="0" smtClean="0"/>
              <a:t>Ecosystems</a:t>
            </a:r>
            <a:r>
              <a:rPr lang="en-US" dirty="0"/>
              <a:t> </a:t>
            </a:r>
            <a:r>
              <a:rPr lang="en-US" dirty="0" smtClean="0"/>
              <a:t>– including 6 major types of forests </a:t>
            </a: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91309" y="972751"/>
            <a:ext cx="2820792" cy="2676105"/>
          </a:xfrm>
          <a:prstGeom prst="rect">
            <a:avLst/>
          </a:prstGeom>
          <a:ln>
            <a:solidFill>
              <a:schemeClr val="tx1"/>
            </a:solidFill>
          </a:ln>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b="-318"/>
          <a:stretch/>
        </p:blipFill>
        <p:spPr>
          <a:xfrm>
            <a:off x="9046279" y="3929965"/>
            <a:ext cx="2865822" cy="2732070"/>
          </a:xfrm>
          <a:prstGeom prst="rect">
            <a:avLst/>
          </a:prstGeom>
          <a:ln>
            <a:solidFill>
              <a:schemeClr val="tx1"/>
            </a:solidFill>
          </a:ln>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9898" y="3951596"/>
            <a:ext cx="2741973" cy="2704920"/>
          </a:xfrm>
          <a:prstGeom prst="rect">
            <a:avLst/>
          </a:prstGeom>
          <a:ln>
            <a:solidFill>
              <a:schemeClr val="tx1"/>
            </a:solidFill>
          </a:ln>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38858" y="3959402"/>
            <a:ext cx="2741973" cy="2704299"/>
          </a:xfrm>
          <a:prstGeom prst="rect">
            <a:avLst/>
          </a:prstGeom>
          <a:ln>
            <a:solidFill>
              <a:schemeClr val="tx1"/>
            </a:solidFill>
          </a:ln>
        </p:spPr>
      </p:pic>
      <p:pic>
        <p:nvPicPr>
          <p:cNvPr id="5" name="Picture 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87319" y="3942414"/>
            <a:ext cx="2750266" cy="2721287"/>
          </a:xfrm>
          <a:prstGeom prst="rect">
            <a:avLst/>
          </a:prstGeom>
          <a:ln>
            <a:solidFill>
              <a:schemeClr val="tx1"/>
            </a:solidFill>
          </a:ln>
        </p:spPr>
      </p:pic>
      <p:pic>
        <p:nvPicPr>
          <p:cNvPr id="8" name="Picture 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039664" y="3203128"/>
            <a:ext cx="1771269" cy="1743583"/>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C88C991B-EAC4-4AA6-A441-2B4D3C1EA92E}" type="slidenum">
              <a:rPr lang="en-US" smtClean="0"/>
              <a:t>7</a:t>
            </a:fld>
            <a:endParaRPr lang="en-US"/>
          </a:p>
        </p:txBody>
      </p:sp>
    </p:spTree>
    <p:extLst>
      <p:ext uri="{BB962C8B-B14F-4D97-AF65-F5344CB8AC3E}">
        <p14:creationId xmlns:p14="http://schemas.microsoft.com/office/powerpoint/2010/main" val="2251882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96" y="365125"/>
            <a:ext cx="10515600" cy="1325563"/>
          </a:xfrm>
        </p:spPr>
        <p:txBody>
          <a:bodyPr>
            <a:normAutofit/>
          </a:bodyPr>
          <a:lstStyle/>
          <a:p>
            <a:r>
              <a:rPr lang="en-US" sz="5400" b="1" dirty="0" smtClean="0">
                <a:solidFill>
                  <a:schemeClr val="accent6">
                    <a:lumMod val="75000"/>
                  </a:schemeClr>
                </a:solidFill>
              </a:rPr>
              <a:t>First Law of Ecology</a:t>
            </a:r>
            <a:endParaRPr lang="en-US" sz="5400" b="1" dirty="0">
              <a:solidFill>
                <a:schemeClr val="accent6">
                  <a:lumMod val="75000"/>
                </a:schemeClr>
              </a:solidFill>
            </a:endParaRPr>
          </a:p>
        </p:txBody>
      </p:sp>
      <p:sp>
        <p:nvSpPr>
          <p:cNvPr id="3" name="Content Placeholder 2"/>
          <p:cNvSpPr>
            <a:spLocks noGrp="1"/>
          </p:cNvSpPr>
          <p:nvPr>
            <p:ph idx="1"/>
          </p:nvPr>
        </p:nvSpPr>
        <p:spPr>
          <a:xfrm>
            <a:off x="340516" y="1690688"/>
            <a:ext cx="5597600" cy="4074790"/>
          </a:xfrm>
        </p:spPr>
        <p:txBody>
          <a:bodyPr/>
          <a:lstStyle/>
          <a:p>
            <a:pPr marL="0" indent="0" algn="ctr">
              <a:buNone/>
            </a:pPr>
            <a:r>
              <a:rPr lang="en-US" b="1" dirty="0" smtClean="0"/>
              <a:t>“Everything is connected to everything else!”</a:t>
            </a:r>
          </a:p>
          <a:p>
            <a:pPr marL="0" indent="0">
              <a:buNone/>
            </a:pPr>
            <a:r>
              <a:rPr lang="en-US" dirty="0"/>
              <a:t>	</a:t>
            </a:r>
            <a:r>
              <a:rPr lang="en-US" dirty="0" smtClean="0"/>
              <a:t>		~Barry Commoner                                                      </a:t>
            </a:r>
            <a:endParaRPr lang="en-US" dirty="0"/>
          </a:p>
        </p:txBody>
      </p:sp>
      <p:grpSp>
        <p:nvGrpSpPr>
          <p:cNvPr id="19" name="Group 18"/>
          <p:cNvGrpSpPr/>
          <p:nvPr/>
        </p:nvGrpSpPr>
        <p:grpSpPr>
          <a:xfrm>
            <a:off x="149450" y="1010547"/>
            <a:ext cx="11893101" cy="5678493"/>
            <a:chOff x="149450" y="1010547"/>
            <a:chExt cx="11893101" cy="5678493"/>
          </a:xfrm>
        </p:grpSpPr>
        <p:grpSp>
          <p:nvGrpSpPr>
            <p:cNvPr id="18" name="Group 17"/>
            <p:cNvGrpSpPr/>
            <p:nvPr/>
          </p:nvGrpSpPr>
          <p:grpSpPr>
            <a:xfrm>
              <a:off x="6129182" y="1010547"/>
              <a:ext cx="5913369" cy="2844879"/>
              <a:chOff x="6129182" y="1010547"/>
              <a:chExt cx="5913369" cy="2844879"/>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76727" y="1027906"/>
                <a:ext cx="2865824" cy="2827520"/>
              </a:xfrm>
              <a:prstGeom prst="rect">
                <a:avLst/>
              </a:prstGeom>
              <a:ln>
                <a:solidFill>
                  <a:schemeClr val="tx1"/>
                </a:solidFill>
              </a:ln>
            </p:spPr>
          </p:pic>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29182" y="1010547"/>
                <a:ext cx="2938844" cy="2844879"/>
              </a:xfrm>
              <a:prstGeom prst="rect">
                <a:avLst/>
              </a:prstGeom>
              <a:ln>
                <a:solidFill>
                  <a:schemeClr val="tx1"/>
                </a:solidFill>
              </a:ln>
            </p:spPr>
          </p:pic>
        </p:grpSp>
        <p:grpSp>
          <p:nvGrpSpPr>
            <p:cNvPr id="17" name="Group 16"/>
            <p:cNvGrpSpPr/>
            <p:nvPr/>
          </p:nvGrpSpPr>
          <p:grpSpPr>
            <a:xfrm>
              <a:off x="149450" y="3929965"/>
              <a:ext cx="11893101" cy="2759075"/>
              <a:chOff x="19000" y="3929965"/>
              <a:chExt cx="11893101" cy="2759075"/>
            </a:xfrm>
          </p:grpSpPr>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b="-318"/>
              <a:stretch/>
            </p:blipFill>
            <p:spPr>
              <a:xfrm>
                <a:off x="9046279" y="3929965"/>
                <a:ext cx="2865822" cy="2732070"/>
              </a:xfrm>
              <a:prstGeom prst="rect">
                <a:avLst/>
              </a:prstGeom>
              <a:ln>
                <a:solidFill>
                  <a:schemeClr val="tx1"/>
                </a:solidFill>
              </a:ln>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13157" y="3959402"/>
                <a:ext cx="2938844" cy="2694035"/>
              </a:xfrm>
              <a:prstGeom prst="rect">
                <a:avLst/>
              </a:prstGeom>
              <a:ln>
                <a:solidFill>
                  <a:schemeClr val="tx1"/>
                </a:solidFill>
              </a:ln>
            </p:spPr>
          </p:pic>
          <p:pic>
            <p:nvPicPr>
              <p:cNvPr id="11" name="Picture 10"/>
              <p:cNvPicPr>
                <a:picLocks noChangeAspect="1"/>
              </p:cNvPicPr>
              <p:nvPr/>
            </p:nvPicPr>
            <p:blipFill rotWithShape="1">
              <a:blip r:embed="rId7" cstate="screen">
                <a:extLst>
                  <a:ext uri="{28A0092B-C50C-407E-A947-70E740481C1C}">
                    <a14:useLocalDpi xmlns:a14="http://schemas.microsoft.com/office/drawing/2010/main"/>
                  </a:ext>
                </a:extLst>
              </a:blip>
              <a:srcRect b="-468"/>
              <a:stretch/>
            </p:blipFill>
            <p:spPr>
              <a:xfrm>
                <a:off x="19000" y="3959402"/>
                <a:ext cx="3099981" cy="2729638"/>
              </a:xfrm>
              <a:prstGeom prst="rect">
                <a:avLst/>
              </a:prstGeom>
              <a:ln>
                <a:solidFill>
                  <a:schemeClr val="tx1"/>
                </a:solidFill>
              </a:ln>
            </p:spPr>
          </p:pic>
          <p:pic>
            <p:nvPicPr>
              <p:cNvPr id="16" name="Picture 1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13258" y="3959402"/>
                <a:ext cx="2705622" cy="2712105"/>
              </a:xfrm>
              <a:prstGeom prst="rect">
                <a:avLst/>
              </a:prstGeom>
              <a:ln>
                <a:solidFill>
                  <a:schemeClr val="tx1"/>
                </a:solidFill>
              </a:ln>
            </p:spPr>
          </p:pic>
        </p:grpSp>
      </p:grpSp>
      <p:sp>
        <p:nvSpPr>
          <p:cNvPr id="4" name="Slide Number Placeholder 3"/>
          <p:cNvSpPr>
            <a:spLocks noGrp="1"/>
          </p:cNvSpPr>
          <p:nvPr>
            <p:ph type="sldNum" sz="quarter" idx="12"/>
          </p:nvPr>
        </p:nvSpPr>
        <p:spPr/>
        <p:txBody>
          <a:bodyPr/>
          <a:lstStyle/>
          <a:p>
            <a:fld id="{C88C991B-EAC4-4AA6-A441-2B4D3C1EA92E}" type="slidenum">
              <a:rPr lang="en-US" smtClean="0"/>
              <a:t>8</a:t>
            </a:fld>
            <a:endParaRPr lang="en-US"/>
          </a:p>
        </p:txBody>
      </p:sp>
    </p:spTree>
    <p:extLst>
      <p:ext uri="{BB962C8B-B14F-4D97-AF65-F5344CB8AC3E}">
        <p14:creationId xmlns:p14="http://schemas.microsoft.com/office/powerpoint/2010/main" val="603670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0"/>
            <a:ext cx="6048985" cy="3474720"/>
            <a:chOff x="1" y="0"/>
            <a:chExt cx="6048985" cy="347472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r="-38"/>
            <a:stretch/>
          </p:blipFill>
          <p:spPr>
            <a:xfrm>
              <a:off x="1" y="0"/>
              <a:ext cx="6048985" cy="3474720"/>
            </a:xfrm>
            <a:prstGeom prst="rect">
              <a:avLst/>
            </a:prstGeom>
          </p:spPr>
        </p:pic>
        <p:sp>
          <p:nvSpPr>
            <p:cNvPr id="2" name="TextBox 1"/>
            <p:cNvSpPr txBox="1"/>
            <p:nvPr/>
          </p:nvSpPr>
          <p:spPr>
            <a:xfrm>
              <a:off x="130942" y="2553296"/>
              <a:ext cx="2908632" cy="769441"/>
            </a:xfrm>
            <a:prstGeom prst="rect">
              <a:avLst/>
            </a:prstGeom>
            <a:solidFill>
              <a:srgbClr val="FFFFFF">
                <a:alpha val="69804"/>
              </a:srgbClr>
            </a:solidFill>
          </p:spPr>
          <p:txBody>
            <a:bodyPr wrap="square" rtlCol="0">
              <a:spAutoFit/>
            </a:bodyPr>
            <a:lstStyle/>
            <a:p>
              <a:r>
                <a:rPr lang="en-US" sz="2400" b="1" dirty="0" smtClean="0">
                  <a:solidFill>
                    <a:schemeClr val="accent6">
                      <a:lumMod val="50000"/>
                    </a:schemeClr>
                  </a:solidFill>
                </a:rPr>
                <a:t>Tropical Moist Forest</a:t>
              </a:r>
            </a:p>
            <a:p>
              <a:r>
                <a:rPr lang="en-US" sz="2000" b="1" i="1" dirty="0" smtClean="0">
                  <a:solidFill>
                    <a:schemeClr val="accent6">
                      <a:lumMod val="50000"/>
                    </a:schemeClr>
                  </a:solidFill>
                </a:rPr>
                <a:t>Arenal Region </a:t>
              </a:r>
              <a:endParaRPr lang="en-US" sz="2000" b="1" i="1" dirty="0">
                <a:solidFill>
                  <a:schemeClr val="accent6">
                    <a:lumMod val="50000"/>
                  </a:schemeClr>
                </a:solidFill>
              </a:endParaRPr>
            </a:p>
          </p:txBody>
        </p:sp>
      </p:grpSp>
      <p:grpSp>
        <p:nvGrpSpPr>
          <p:cNvPr id="19" name="Group 18"/>
          <p:cNvGrpSpPr/>
          <p:nvPr/>
        </p:nvGrpSpPr>
        <p:grpSpPr>
          <a:xfrm>
            <a:off x="6048986" y="6074"/>
            <a:ext cx="6140587" cy="3468645"/>
            <a:chOff x="6048986" y="6074"/>
            <a:chExt cx="6140587" cy="3468645"/>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48986" y="6074"/>
              <a:ext cx="6140587" cy="3468645"/>
            </a:xfrm>
            <a:prstGeom prst="rect">
              <a:avLst/>
            </a:prstGeom>
          </p:spPr>
        </p:pic>
        <p:sp>
          <p:nvSpPr>
            <p:cNvPr id="7" name="TextBox 6"/>
            <p:cNvSpPr txBox="1"/>
            <p:nvPr/>
          </p:nvSpPr>
          <p:spPr>
            <a:xfrm>
              <a:off x="6298506" y="2553296"/>
              <a:ext cx="2632134" cy="769441"/>
            </a:xfrm>
            <a:prstGeom prst="rect">
              <a:avLst/>
            </a:prstGeom>
            <a:solidFill>
              <a:srgbClr val="FFFFFF">
                <a:alpha val="69804"/>
              </a:srgbClr>
            </a:solidFill>
          </p:spPr>
          <p:txBody>
            <a:bodyPr wrap="square" rtlCol="0">
              <a:spAutoFit/>
            </a:bodyPr>
            <a:lstStyle/>
            <a:p>
              <a:r>
                <a:rPr lang="en-US" sz="2400" b="1" dirty="0" smtClean="0">
                  <a:solidFill>
                    <a:schemeClr val="accent6">
                      <a:lumMod val="50000"/>
                    </a:schemeClr>
                  </a:solidFill>
                </a:rPr>
                <a:t>Tropical Dry Forest</a:t>
              </a:r>
              <a:endParaRPr lang="en-US" sz="2400" b="1" i="1" dirty="0">
                <a:solidFill>
                  <a:schemeClr val="accent6">
                    <a:lumMod val="50000"/>
                  </a:schemeClr>
                </a:solidFill>
              </a:endParaRPr>
            </a:p>
            <a:p>
              <a:r>
                <a:rPr lang="en-US" sz="2000" b="1" i="1" dirty="0" smtClean="0">
                  <a:solidFill>
                    <a:schemeClr val="accent6">
                      <a:lumMod val="50000"/>
                    </a:schemeClr>
                  </a:solidFill>
                </a:rPr>
                <a:t>Guanacaste</a:t>
              </a:r>
            </a:p>
          </p:txBody>
        </p:sp>
      </p:grpSp>
      <p:grpSp>
        <p:nvGrpSpPr>
          <p:cNvPr id="20" name="Group 19"/>
          <p:cNvGrpSpPr/>
          <p:nvPr/>
        </p:nvGrpSpPr>
        <p:grpSpPr>
          <a:xfrm>
            <a:off x="1" y="3429618"/>
            <a:ext cx="6050280" cy="3428382"/>
            <a:chOff x="1" y="3429618"/>
            <a:chExt cx="6050280" cy="3428382"/>
          </a:xfrm>
        </p:grpSpPr>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3429618"/>
              <a:ext cx="6050280" cy="3428382"/>
            </a:xfrm>
            <a:prstGeom prst="rect">
              <a:avLst/>
            </a:prstGeom>
          </p:spPr>
        </p:pic>
        <p:sp>
          <p:nvSpPr>
            <p:cNvPr id="15" name="TextBox 14"/>
            <p:cNvSpPr txBox="1"/>
            <p:nvPr/>
          </p:nvSpPr>
          <p:spPr>
            <a:xfrm>
              <a:off x="130942" y="5982914"/>
              <a:ext cx="3800978" cy="769441"/>
            </a:xfrm>
            <a:prstGeom prst="rect">
              <a:avLst/>
            </a:prstGeom>
            <a:solidFill>
              <a:srgbClr val="FFFFFF">
                <a:alpha val="69804"/>
              </a:srgbClr>
            </a:solidFill>
          </p:spPr>
          <p:txBody>
            <a:bodyPr wrap="square" rtlCol="0">
              <a:spAutoFit/>
            </a:bodyPr>
            <a:lstStyle/>
            <a:p>
              <a:r>
                <a:rPr lang="en-US" sz="2400" b="1" dirty="0" smtClean="0">
                  <a:solidFill>
                    <a:schemeClr val="accent6">
                      <a:lumMod val="50000"/>
                    </a:schemeClr>
                  </a:solidFill>
                </a:rPr>
                <a:t>Lowland Tropical Rainforest</a:t>
              </a:r>
              <a:endParaRPr lang="en-US" sz="2400" b="1" i="1" dirty="0">
                <a:solidFill>
                  <a:schemeClr val="accent6">
                    <a:lumMod val="50000"/>
                  </a:schemeClr>
                </a:solidFill>
              </a:endParaRPr>
            </a:p>
            <a:p>
              <a:r>
                <a:rPr lang="en-US" sz="2000" b="1" i="1" dirty="0" err="1" smtClean="0">
                  <a:solidFill>
                    <a:schemeClr val="accent6">
                      <a:lumMod val="50000"/>
                    </a:schemeClr>
                  </a:solidFill>
                </a:rPr>
                <a:t>Tortuguero</a:t>
              </a:r>
              <a:endParaRPr lang="en-US" sz="2000" b="1" i="1" dirty="0" smtClean="0">
                <a:solidFill>
                  <a:schemeClr val="accent6">
                    <a:lumMod val="50000"/>
                  </a:schemeClr>
                </a:solidFill>
              </a:endParaRPr>
            </a:p>
          </p:txBody>
        </p:sp>
      </p:grpSp>
      <p:grpSp>
        <p:nvGrpSpPr>
          <p:cNvPr id="21" name="Group 20"/>
          <p:cNvGrpSpPr/>
          <p:nvPr/>
        </p:nvGrpSpPr>
        <p:grpSpPr>
          <a:xfrm>
            <a:off x="6048986" y="3476209"/>
            <a:ext cx="6140587" cy="3381791"/>
            <a:chOff x="6048986" y="3476209"/>
            <a:chExt cx="6140587" cy="3381791"/>
          </a:xfrm>
        </p:grpSpPr>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8986" y="3476209"/>
              <a:ext cx="6140587" cy="3381791"/>
            </a:xfrm>
            <a:prstGeom prst="rect">
              <a:avLst/>
            </a:prstGeom>
          </p:spPr>
        </p:pic>
        <p:sp>
          <p:nvSpPr>
            <p:cNvPr id="17" name="TextBox 16"/>
            <p:cNvSpPr txBox="1"/>
            <p:nvPr/>
          </p:nvSpPr>
          <p:spPr>
            <a:xfrm>
              <a:off x="6181222" y="5982914"/>
              <a:ext cx="2632134" cy="769441"/>
            </a:xfrm>
            <a:prstGeom prst="rect">
              <a:avLst/>
            </a:prstGeom>
            <a:solidFill>
              <a:srgbClr val="FFFFFF">
                <a:alpha val="69804"/>
              </a:srgbClr>
            </a:solidFill>
          </p:spPr>
          <p:txBody>
            <a:bodyPr wrap="square" rtlCol="0">
              <a:spAutoFit/>
            </a:bodyPr>
            <a:lstStyle/>
            <a:p>
              <a:r>
                <a:rPr lang="en-US" sz="2400" b="1" dirty="0" smtClean="0">
                  <a:solidFill>
                    <a:schemeClr val="accent6">
                      <a:lumMod val="50000"/>
                    </a:schemeClr>
                  </a:solidFill>
                </a:rPr>
                <a:t>Cloud Forest</a:t>
              </a:r>
              <a:endParaRPr lang="en-US" sz="2400" b="1" i="1" dirty="0">
                <a:solidFill>
                  <a:schemeClr val="accent6">
                    <a:lumMod val="50000"/>
                  </a:schemeClr>
                </a:solidFill>
              </a:endParaRPr>
            </a:p>
            <a:p>
              <a:r>
                <a:rPr lang="en-US" sz="2000" b="1" i="1" dirty="0" smtClean="0">
                  <a:solidFill>
                    <a:schemeClr val="accent6">
                      <a:lumMod val="50000"/>
                    </a:schemeClr>
                  </a:solidFill>
                </a:rPr>
                <a:t>San Gerardo de Dota</a:t>
              </a:r>
            </a:p>
          </p:txBody>
        </p:sp>
      </p:grpSp>
      <p:sp>
        <p:nvSpPr>
          <p:cNvPr id="3" name="Slide Number Placeholder 2"/>
          <p:cNvSpPr>
            <a:spLocks noGrp="1"/>
          </p:cNvSpPr>
          <p:nvPr>
            <p:ph type="sldNum" sz="quarter" idx="12"/>
          </p:nvPr>
        </p:nvSpPr>
        <p:spPr/>
        <p:txBody>
          <a:bodyPr/>
          <a:lstStyle/>
          <a:p>
            <a:fld id="{C88C991B-EAC4-4AA6-A441-2B4D3C1EA92E}" type="slidenum">
              <a:rPr lang="en-US" smtClean="0"/>
              <a:t>9</a:t>
            </a:fld>
            <a:endParaRPr lang="en-US"/>
          </a:p>
        </p:txBody>
      </p:sp>
    </p:spTree>
    <p:extLst>
      <p:ext uri="{BB962C8B-B14F-4D97-AF65-F5344CB8AC3E}">
        <p14:creationId xmlns:p14="http://schemas.microsoft.com/office/powerpoint/2010/main" val="2793566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2096</TotalTime>
  <Words>2210</Words>
  <Application>Microsoft Office PowerPoint</Application>
  <PresentationFormat>Custom</PresentationFormat>
  <Paragraphs>243</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Savegre:  A Model of Sustainability</vt:lpstr>
      <vt:lpstr>Welcome to Costa Rica!</vt:lpstr>
      <vt:lpstr>Location, Location, Location!</vt:lpstr>
      <vt:lpstr>Global Wind Patterns</vt:lpstr>
      <vt:lpstr>Topography </vt:lpstr>
      <vt:lpstr>Costa Rica’s Variable Climate</vt:lpstr>
      <vt:lpstr>Biodiversity</vt:lpstr>
      <vt:lpstr>First Law of Ecology</vt:lpstr>
      <vt:lpstr>PowerPoint Presentation</vt:lpstr>
      <vt:lpstr>PowerPoint Presentation</vt:lpstr>
      <vt:lpstr>PowerPoint Presentation</vt:lpstr>
      <vt:lpstr>Costa Rica is an agricultural society, yet some practices pose threats to biodiversity.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Resplendent Quetzal &amp; Leo and Zana Finkenbinder Hall (QERC)</vt:lpstr>
      <vt:lpstr>In Loving Memory of Caridad</vt:lpstr>
      <vt:lpstr>Photo Credits</vt:lpstr>
      <vt:lpstr>References</vt:lpstr>
    </vt:vector>
  </TitlesOfParts>
  <Company>ONU2013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CR</dc:title>
  <dc:creator>Aggie Veld</dc:creator>
  <cp:lastModifiedBy>Ky</cp:lastModifiedBy>
  <cp:revision>216</cp:revision>
  <dcterms:created xsi:type="dcterms:W3CDTF">2017-05-04T15:59:30Z</dcterms:created>
  <dcterms:modified xsi:type="dcterms:W3CDTF">2020-06-12T16:53:17Z</dcterms:modified>
</cp:coreProperties>
</file>