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Book Antiqua" panose="02040602050305030304" pitchFamily="18" charset="0"/>
      <p:regular r:id="rId27"/>
      <p:bold r:id="rId28"/>
      <p:italic r:id="rId29"/>
      <p:boldItalic r:id="rId30"/>
    </p:embeddedFont>
    <p:embeddedFont>
      <p:font typeface="Monotype Corsiva" panose="03010101010201010101" pitchFamily="66" charset="0"/>
      <p:italic r:id="rId31"/>
    </p:embeddedFont>
    <p:embeddedFont>
      <p:font typeface="MS PGothic" panose="020B0600070205080204" pitchFamily="34" charset="-128"/>
      <p:regular r:id="rId32"/>
    </p:embeddedFont>
    <p:embeddedFont>
      <p:font typeface="Palatino Linotype" panose="02040502050505030304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C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264" autoAdjust="0"/>
    <p:restoredTop sz="80365" autoAdjust="0"/>
  </p:normalViewPr>
  <p:slideViewPr>
    <p:cSldViewPr snapToGrid="0" snapToObjects="1">
      <p:cViewPr varScale="1">
        <p:scale>
          <a:sx n="75" d="100"/>
          <a:sy n="75" d="100"/>
        </p:scale>
        <p:origin x="-15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04732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Credit: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©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Cjchiker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Dreamstime.com, ID#93230549, licensed.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 sz="12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Credit:</a:t>
            </a:r>
            <a:r>
              <a:rPr lang="en-US" sz="12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Females in winter. Photo by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Bryant Olsen, CC BY-NC 2.0,  https://www.flickr.com/photos/bryanto/4492067176/.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</a:t>
            </a:r>
            <a:r>
              <a:rPr lang="en-US" sz="12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OF THE INTERIOR Fish and Wildlife Service. 50 CFR Part 17 [Docket No. FWS–R6–ES–2015–0146]; [4500030113]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Endangered and Threatened Wildlife and Plants; 12-Month Finding on a Petition To List Greater Sage-Grouse </a:t>
            </a:r>
            <a:r>
              <a:rPr lang="en-US" sz="12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200" b="0" i="1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Centrocercus</a:t>
            </a:r>
            <a:r>
              <a:rPr lang="en-US" sz="12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1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urophasianus</a:t>
            </a:r>
            <a:r>
              <a:rPr lang="en-US" sz="12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an Endangered or Threatened Species. Federal Register/Vol. 80, No. 191/Friday, October 2, 2015/Proposed Rules.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https://www.gpo.gov/fdsys/pkg/FR-2015-10-02/pdf/2015-24292.pdf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2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Left:  Running cattle on a ranch in a sagebrush habitat. Photo by Oregon State University, CC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BY-SA 2.0, h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ttps://www.flickr.com/photos/oregonstateuniversity/33477509045/.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Right: Drill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rig in Wyoming. Photo by BLM Wyoming,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 BY 2.0, https://www.flickr.com/photos/mypubliclands/33661102776.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Credit: 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Robotic female sage-grouse are used at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leks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elicit courtship behaviors from males. Photo by Dr Alan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Krakauer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CC BY-NC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2.0, https://www.flickr.com/photos/usfwspacific/29689858004.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2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Left: Male greater sage-grouse struts to attract females at a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lek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(breeding or dancing ground) near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Bodie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California in April. Photo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Jeannie Stafford/USFWS,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CC BY 2.0.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https://www.flickr.com/photos/usfws_pacificsw/6928668188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Right: Geographical distribution of the sage-grouse </a:t>
            </a:r>
            <a:r>
              <a:rPr lang="en-US" sz="1200" b="0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Centrocercus</a:t>
            </a:r>
            <a:r>
              <a:rPr lang="en-US" sz="12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urophasianus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Map by Darekk2 using the IUCN Red List spatial data,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https://commons.wikimedia.org/wiki/File:Sage_Grouse_Centrocercus_urophasianus_distribution_map.png.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Credit: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Sagebrush 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 in San Juan County, New Mexico. Photo by </a:t>
            </a:r>
            <a:r>
              <a:rPr lang="en-US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Peemus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CC BY-SA 3.0,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https://commons.wikimedia.org/wiki/File:Sagebrushsjc.jpg.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FontTx/>
              <a:buNone/>
            </a:pPr>
            <a:r>
              <a:rPr lang="en-US" sz="12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Credit: </a:t>
            </a:r>
            <a:r>
              <a:rPr lang="en-US" dirty="0" smtClean="0"/>
              <a:t>On the Wind River Reservation in Wyoming. Photo by Angela Burgess, USFWS. Public domain. https://www.flickr.com/photos/usfwsmtnprairie/34876450320/</a:t>
            </a:r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https://youtu.be/cLnbiTkj1TQ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2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Body-popping sage grouse. 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Running time: 2:37 min. Produced by BBC, 2015.</a:t>
            </a: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2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Credit: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created by US FWS,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Wyoming ES. Map Date: 8/15/2014. https://www.fws.gov/greatersagegrouse/maps/20140815_GRSG_Range.jpg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2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Credit:</a:t>
            </a:r>
            <a:r>
              <a:rPr lang="en-US" sz="12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Axelson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G., M.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Dantzker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G.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Vyn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2015. Last grouse standing: can birds and industry coexist in the western sage lands? </a:t>
            </a:r>
            <a:r>
              <a:rPr lang="en-US" sz="12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Living Bird Magazine.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Cornell Lab of Ornithology. Educational use. https://www.allaboutbirds.org/last-grouse-standing-birds-industry-sage/.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Credit: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Sage-grouse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lek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grazing cattle. Photo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K.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Theule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/USFWS, CC BY 2.0, https://www.flickr.com/photos/usfwsmtnprairie/20232643934/.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 sz="12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Credit: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 and female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 Photo by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Jeannie Stafford/USFWS,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CC BY 2.0,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https://www.flickr.com/photos/usfws_pacificsw/8694401662/.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9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1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2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0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3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7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3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6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1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2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9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net/nature/sagebrush-sea-full-episode/12341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LnbiTkj1T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94" t="11190" r="188" b="16289"/>
          <a:stretch/>
        </p:blipFill>
        <p:spPr>
          <a:xfrm flipH="1">
            <a:off x="0" y="-365760"/>
            <a:ext cx="10424160" cy="7498080"/>
          </a:xfrm>
          <a:prstGeom prst="rect">
            <a:avLst/>
          </a:prstGeom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58710" y="367819"/>
            <a:ext cx="471182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kern="0" dirty="0" smtClean="0">
                <a:solidFill>
                  <a:srgbClr val="D4CB16"/>
                </a:solidFill>
                <a:latin typeface="Calibri" pitchFamily="34" charset="0"/>
                <a:cs typeface="Calibri" pitchFamily="34" charset="0"/>
                <a:sym typeface="Arial"/>
              </a:rPr>
              <a:t>NATIONAL CENTER FOR CASE STUDY TEACHING IN SCIENCE</a:t>
            </a:r>
            <a:endParaRPr lang="en-US" altLang="en-US" sz="1400" b="1" kern="0" dirty="0">
              <a:solidFill>
                <a:srgbClr val="D4CB16"/>
              </a:solidFill>
              <a:latin typeface="Palatino Linotype" pitchFamily="18" charset="0"/>
              <a:cs typeface="Calibri" pitchFamily="34" charset="0"/>
              <a:sym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72710" y="788583"/>
            <a:ext cx="59436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i="1" kern="0" dirty="0" smtClean="0">
                <a:solidFill>
                  <a:schemeClr val="bg1"/>
                </a:solidFill>
                <a:latin typeface="Calibri" pitchFamily="34" charset="0"/>
                <a:cs typeface="Arial"/>
                <a:sym typeface="Arial"/>
              </a:rPr>
              <a:t>A Presentation to Accompany the Case Study:</a:t>
            </a:r>
            <a:endParaRPr lang="en-US" altLang="en-US" i="1" kern="0" dirty="0">
              <a:solidFill>
                <a:schemeClr val="bg1"/>
              </a:solidFill>
              <a:latin typeface="Calibri" pitchFamily="34" charset="0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8621" y="5086431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aseline="30000" dirty="0">
                <a:solidFill>
                  <a:schemeClr val="bg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by </a:t>
            </a:r>
          </a:p>
          <a:p>
            <a:r>
              <a:rPr lang="en-US" sz="2400" baseline="30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Dachin</a:t>
            </a:r>
            <a:r>
              <a:rPr lang="en-US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N. Frances and </a:t>
            </a:r>
            <a:r>
              <a:rPr lang="en-US" sz="2400" baseline="30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Sanja</a:t>
            </a:r>
            <a:r>
              <a:rPr lang="en-US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aseline="300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Hinic-Frlog</a:t>
            </a:r>
            <a:endParaRPr lang="en-US" sz="2400" baseline="30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</a:t>
            </a:r>
            <a:r>
              <a:rPr lang="en-US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40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Biology</a:t>
            </a:r>
          </a:p>
          <a:p>
            <a:r>
              <a:rPr lang="en-US" sz="240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</a:t>
            </a:r>
            <a:r>
              <a:rPr lang="en-US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Toronto at Mississauga, </a:t>
            </a:r>
            <a:r>
              <a:rPr lang="en-US" sz="240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Canada</a:t>
            </a:r>
          </a:p>
          <a:p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710" y="1965014"/>
            <a:ext cx="490711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List or Not to List</a:t>
            </a:r>
            <a:r>
              <a:rPr lang="en-US" sz="600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sz="60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to Do </a:t>
            </a:r>
            <a:r>
              <a:rPr lang="en-US" sz="600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</a:t>
            </a:r>
          </a:p>
          <a:p>
            <a:r>
              <a:rPr lang="en-US" sz="600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Greater </a:t>
            </a:r>
            <a:r>
              <a:rPr lang="en-US" sz="600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Sage-Grouse</a:t>
            </a:r>
            <a:endParaRPr lang="en-US" sz="6000" baseline="30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274320" y="182880"/>
            <a:ext cx="82296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Book Antiqua"/>
              <a:buNone/>
            </a:pPr>
            <a:r>
              <a:rPr lang="en-US" sz="4000" dirty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</a:rPr>
              <a:t>Greater </a:t>
            </a:r>
            <a:r>
              <a:rPr lang="en-US" sz="4000" dirty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</a:rPr>
              <a:t>Sage-Grouse </a:t>
            </a:r>
            <a:r>
              <a:rPr lang="en-US" sz="4000" dirty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</a:rPr>
              <a:t>in the </a:t>
            </a:r>
            <a:r>
              <a:rPr lang="en-US" sz="4000" dirty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</a:rPr>
              <a:t>U.S.</a:t>
            </a:r>
            <a:endParaRPr sz="4000" dirty="0">
              <a:solidFill>
                <a:schemeClr val="dk2"/>
              </a:solidFill>
              <a:latin typeface="Calibri" panose="020F0502020204030204" pitchFamily="34" charset="0"/>
              <a:ea typeface="Book Antiqua"/>
              <a:cs typeface="Calibri" panose="020F0502020204030204" pitchFamily="34" charset="0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idx="1"/>
          </p:nvPr>
        </p:nvSpPr>
        <p:spPr>
          <a:xfrm>
            <a:off x="257729" y="1635760"/>
            <a:ext cx="3274540" cy="368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How did they decide?</a:t>
            </a:r>
            <a:endParaRPr dirty="0"/>
          </a:p>
          <a:p>
            <a:pPr marL="182880" marR="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Determined that the bird remains relatively abundant and well-distributed across their range.  </a:t>
            </a: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Federally and state-enacted management plans reduced the biggest threats to the greater sage-grouse.</a:t>
            </a: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7783136" y="6627167"/>
            <a:ext cx="107192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5"/>
              <a:buFont typeface="Century Gothic"/>
              <a:buNone/>
            </a:pPr>
            <a:endParaRPr sz="900" b="0" i="0" u="none" strike="noStrike" cap="none" dirty="0">
              <a:solidFill>
                <a:srgbClr val="7F7F7F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350" y="1764168"/>
            <a:ext cx="5292862" cy="3969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274320" y="182880"/>
            <a:ext cx="85479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Book Antiqua"/>
              <a:buNone/>
            </a:pPr>
            <a:r>
              <a:rPr lang="en-US" sz="4000" b="0" i="0" u="none" strike="noStrike" cap="none" dirty="0" smtClean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Land Management </a:t>
            </a:r>
            <a:r>
              <a:rPr lang="en-US" sz="4000" dirty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S</a:t>
            </a:r>
            <a:r>
              <a:rPr lang="en-US" sz="4000" b="0" i="0" u="none" strike="noStrike" cap="none" dirty="0" smtClean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trategy </a:t>
            </a:r>
            <a:r>
              <a:rPr lang="en-US" sz="4000" b="0" i="0" u="none" strike="noStrike" cap="none" dirty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in the </a:t>
            </a:r>
            <a:r>
              <a:rPr lang="en-US" sz="4000" b="0" i="0" u="none" strike="noStrike" cap="none" dirty="0" smtClean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U.S.</a:t>
            </a:r>
            <a:endParaRPr dirty="0"/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050" y="1339273"/>
            <a:ext cx="6933902" cy="521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 rotWithShape="1">
          <a:blip r:embed="rId3" cstate="email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050" y="1339273"/>
            <a:ext cx="6933902" cy="521392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1452108" y="2654217"/>
            <a:ext cx="6211200" cy="10605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Century Gothic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Oil, gas and mining companies, ranchers and farmers can continue to use sage-grouse habitat </a:t>
            </a:r>
            <a:endParaRPr dirty="0"/>
          </a:p>
        </p:txBody>
      </p:sp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274320" y="182880"/>
            <a:ext cx="85479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Book Antiqua"/>
              <a:buNone/>
            </a:pPr>
            <a:r>
              <a:rPr lang="en-US" sz="4000" b="0" i="0" u="none" strike="noStrike" cap="none" dirty="0" smtClean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Land </a:t>
            </a:r>
            <a:r>
              <a:rPr lang="en-US" sz="4000" dirty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M</a:t>
            </a:r>
            <a:r>
              <a:rPr lang="en-US" sz="4000" b="0" i="0" u="none" strike="noStrike" cap="none" dirty="0" smtClean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anagement </a:t>
            </a:r>
            <a:r>
              <a:rPr lang="en-US" sz="4000" dirty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S</a:t>
            </a:r>
            <a:r>
              <a:rPr lang="en-US" sz="4000" b="0" i="0" u="none" strike="noStrike" cap="none" dirty="0" smtClean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trategy </a:t>
            </a:r>
            <a:r>
              <a:rPr lang="en-US" sz="4000" b="0" i="0" u="none" strike="noStrike" cap="none" dirty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in the </a:t>
            </a:r>
            <a:r>
              <a:rPr lang="en-US" sz="4000" b="0" i="0" u="none" strike="noStrike" cap="none" dirty="0" smtClean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U.S.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274320" y="182880"/>
            <a:ext cx="82296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Book Antiqua"/>
              <a:buNone/>
            </a:pPr>
            <a:r>
              <a:rPr lang="en-US" sz="4000" dirty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</a:rPr>
              <a:t>Greater </a:t>
            </a:r>
            <a:r>
              <a:rPr lang="en-US" sz="4000" dirty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</a:rPr>
              <a:t>Sage-Grouse </a:t>
            </a:r>
            <a:r>
              <a:rPr lang="en-US" sz="4000" dirty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</a:rPr>
              <a:t>in Canada</a:t>
            </a:r>
            <a:endParaRPr sz="4000" dirty="0">
              <a:solidFill>
                <a:schemeClr val="dk2"/>
              </a:solidFill>
              <a:latin typeface="Calibri" panose="020F0502020204030204" pitchFamily="34" charset="0"/>
              <a:ea typeface="Book Antiqua"/>
              <a:cs typeface="Calibri" panose="020F0502020204030204" pitchFamily="34" charset="0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idx="1"/>
          </p:nvPr>
        </p:nvSpPr>
        <p:spPr>
          <a:xfrm>
            <a:off x="457200" y="114300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ts val="2040"/>
              <a:buFont typeface="Arial"/>
              <a:buChar char="•"/>
            </a:pPr>
            <a:r>
              <a:rPr lang="en-US" dirty="0"/>
              <a:t>Listing in Canada</a:t>
            </a:r>
            <a:r>
              <a:rPr lang="en-US" dirty="0" smtClean="0"/>
              <a:t>?</a:t>
            </a:r>
            <a:endParaRPr dirty="0"/>
          </a:p>
          <a:p>
            <a:pPr marL="182880" marR="0" lvl="0" indent="-18288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ts val="204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In </a:t>
            </a:r>
            <a:r>
              <a:rPr lang="en-US" dirty="0"/>
              <a:t>1998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, the Ministry of the Environment listed the sage-grouse as endangered under the </a:t>
            </a:r>
            <a:r>
              <a:rPr lang="en-US" b="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Species at Risk Act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. </a:t>
            </a:r>
            <a:endParaRPr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ts val="204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What does this mean?</a:t>
            </a:r>
            <a:endParaRPr dirty="0"/>
          </a:p>
          <a:p>
            <a:pPr marL="457200" marR="0" lvl="1" indent="-190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22"/>
                <a:ea typeface="Century Gothic"/>
                <a:cs typeface="Calibri" panose="020F0502020204030204" pitchFamily="34" charset="0"/>
                <a:sym typeface="Century Gothic"/>
              </a:rPr>
              <a:t>Sagebrush habitat is conserved.</a:t>
            </a:r>
            <a:endParaRPr sz="2000" dirty="0">
              <a:latin typeface="22"/>
            </a:endParaRPr>
          </a:p>
          <a:p>
            <a:pPr marL="457200" marR="0" lvl="1" indent="-190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22"/>
                <a:ea typeface="Century Gothic"/>
                <a:cs typeface="Calibri" panose="020F0502020204030204" pitchFamily="34" charset="0"/>
                <a:sym typeface="Century Gothic"/>
              </a:rPr>
              <a:t>Cannot make new roads or fences. </a:t>
            </a:r>
            <a:endParaRPr sz="2000" dirty="0">
              <a:latin typeface="22"/>
            </a:endParaRPr>
          </a:p>
          <a:p>
            <a:pPr marL="457200" marR="0" lvl="1" indent="-190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ts val="17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22"/>
                <a:ea typeface="Century Gothic"/>
                <a:cs typeface="Calibri" panose="020F0502020204030204" pitchFamily="34" charset="0"/>
                <a:sym typeface="Century Gothic"/>
              </a:rPr>
              <a:t>Cannot operate loud machinery or vehicles at sunrise or sunset. </a:t>
            </a:r>
            <a:endParaRPr sz="2000" dirty="0">
              <a:latin typeface="22"/>
            </a:endParaRPr>
          </a:p>
          <a:p>
            <a:pPr marL="457200" marR="0" lvl="1" indent="-190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274320" y="182880"/>
            <a:ext cx="82296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Book Antiqua"/>
              <a:buNone/>
            </a:pPr>
            <a:r>
              <a:rPr lang="en-US" sz="4000" b="0" i="0" u="none" strike="noStrike" cap="none" dirty="0" smtClean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Sage-Grouse</a:t>
            </a:r>
            <a:r>
              <a:rPr lang="en-US" sz="4000" b="0" i="0" u="none" strike="noStrike" cap="none" dirty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: </a:t>
            </a:r>
            <a:r>
              <a:rPr lang="en-US" sz="4000" b="0" i="0" u="none" strike="noStrike" cap="none" dirty="0" smtClean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Endangered</a:t>
            </a:r>
            <a:r>
              <a:rPr lang="en-US" sz="4000" b="0" i="0" u="none" strike="noStrike" cap="none" dirty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?</a:t>
            </a:r>
            <a:endParaRPr dirty="0"/>
          </a:p>
        </p:txBody>
      </p:sp>
      <p:sp>
        <p:nvSpPr>
          <p:cNvPr id="206" name="Shape 206"/>
          <p:cNvSpPr txBox="1"/>
          <p:nvPr/>
        </p:nvSpPr>
        <p:spPr>
          <a:xfrm>
            <a:off x="4715950" y="1189175"/>
            <a:ext cx="38154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Should the sage-grouse </a:t>
            </a:r>
            <a:r>
              <a:rPr lang="en-US" sz="2000" dirty="0"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have more or less federal protection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?</a:t>
            </a:r>
            <a:endParaRPr dirty="0"/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25" y="1189175"/>
            <a:ext cx="4374094" cy="28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257650" y="4735575"/>
            <a:ext cx="3925800" cy="18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Should economic developments such as ranching, mining, and oil extraction occur in sage-grouse habitat?</a:t>
            </a:r>
            <a:endParaRPr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84" y="2029475"/>
            <a:ext cx="2936312" cy="4386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440" y="0"/>
            <a:ext cx="9235440" cy="6858000"/>
          </a:xfrm>
          <a:prstGeom prst="rect">
            <a:avLst/>
          </a:prstGeom>
        </p:spPr>
      </p:pic>
      <p:sp>
        <p:nvSpPr>
          <p:cNvPr id="216" name="Shape 216"/>
          <p:cNvSpPr txBox="1">
            <a:spLocks noGrp="1"/>
          </p:cNvSpPr>
          <p:nvPr>
            <p:ph idx="1"/>
          </p:nvPr>
        </p:nvSpPr>
        <p:spPr>
          <a:xfrm>
            <a:off x="195953" y="1218445"/>
            <a:ext cx="4996533" cy="514267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31470" lvl="1" indent="-209548">
              <a:spcBef>
                <a:spcPts val="700"/>
              </a:spcBef>
              <a:buClr>
                <a:schemeClr val="dk1"/>
              </a:buClr>
              <a:buSzPts val="2000"/>
              <a:buFont typeface="Century Gothic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Habitat</a:t>
            </a:r>
          </a:p>
          <a:p>
            <a:pPr marL="731520" lvl="2" indent="-209548">
              <a:spcBef>
                <a:spcPts val="700"/>
              </a:spcBef>
              <a:buClr>
                <a:schemeClr val="dk1"/>
              </a:buClr>
              <a:buSzPts val="2000"/>
              <a:buFont typeface="Century Gothic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Where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do they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lek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? Where do they nest? How large is their home range?</a:t>
            </a:r>
            <a:endParaRPr sz="2000" dirty="0"/>
          </a:p>
          <a:p>
            <a:pPr marL="331470" lvl="1" indent="-209548">
              <a:spcBef>
                <a:spcPts val="1000"/>
              </a:spcBef>
              <a:buClr>
                <a:schemeClr val="dk1"/>
              </a:buClr>
              <a:buSzPts val="2000"/>
              <a:buFont typeface="Century Gothic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Diet</a:t>
            </a:r>
          </a:p>
          <a:p>
            <a:pPr marL="731520" lvl="2" indent="-209548">
              <a:spcBef>
                <a:spcPts val="1000"/>
              </a:spcBef>
              <a:buClr>
                <a:schemeClr val="dk1"/>
              </a:buClr>
              <a:buSzPts val="2000"/>
              <a:buFont typeface="Century Gothic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What do they eat? Does this change throughout the year? What about the chicks?</a:t>
            </a:r>
            <a:endParaRPr sz="2000" dirty="0" smtClean="0"/>
          </a:p>
          <a:p>
            <a:pPr marL="331470" lvl="1" indent="-209548">
              <a:spcBef>
                <a:spcPts val="1000"/>
              </a:spcBef>
              <a:buClr>
                <a:schemeClr val="dk1"/>
              </a:buClr>
              <a:buSzPts val="2000"/>
              <a:buFont typeface="Century Gothic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Population sizes</a:t>
            </a:r>
          </a:p>
          <a:p>
            <a:pPr marL="731520" lvl="2" indent="-209548">
              <a:spcBef>
                <a:spcPts val="1000"/>
              </a:spcBef>
              <a:buClr>
                <a:schemeClr val="dk1"/>
              </a:buClr>
              <a:buSzPts val="2000"/>
              <a:buFont typeface="Century Gothic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Birth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and death rates, clutch sizes, etc. </a:t>
            </a:r>
            <a:endParaRPr sz="2000" dirty="0"/>
          </a:p>
          <a:p>
            <a:pPr marL="331470" lvl="1" indent="-209548">
              <a:spcBef>
                <a:spcPts val="1000"/>
              </a:spcBef>
              <a:buClr>
                <a:schemeClr val="dk1"/>
              </a:buClr>
              <a:buSzPts val="2000"/>
              <a:buFont typeface="Century Gothic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Genetic diversity and landscape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genetics</a:t>
            </a:r>
          </a:p>
          <a:p>
            <a:pPr marL="731520" lvl="2" indent="-209548">
              <a:spcBef>
                <a:spcPts val="1000"/>
              </a:spcBef>
              <a:buClr>
                <a:schemeClr val="dk1"/>
              </a:buClr>
              <a:buSzPts val="2000"/>
              <a:buFont typeface="Century Gothic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Connectivity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between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populations</a:t>
            </a: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274320" y="182879"/>
            <a:ext cx="6540818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Arial"/>
              <a:buNone/>
            </a:pP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Biological </a:t>
            </a:r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Factors 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to </a:t>
            </a:r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Consider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274320" y="525792"/>
            <a:ext cx="82296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Book Antiqua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The Sagebrush Sea Documentary by the Cornell Lab of Ornithology</a:t>
            </a:r>
            <a:endParaRPr sz="4000" dirty="0"/>
          </a:p>
        </p:txBody>
      </p:sp>
      <p:sp>
        <p:nvSpPr>
          <p:cNvPr id="226" name="Shape 226"/>
          <p:cNvSpPr/>
          <p:nvPr/>
        </p:nvSpPr>
        <p:spPr>
          <a:xfrm>
            <a:off x="1056054" y="3288226"/>
            <a:ext cx="71928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50"/>
              <a:buFont typeface="Century Gothic"/>
              <a:buNone/>
            </a:pPr>
            <a:r>
              <a:rPr lang="en-US" sz="1800" b="0" i="0" u="sng" strike="noStrike" cap="none" dirty="0">
                <a:solidFill>
                  <a:schemeClr val="hlink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  <a:hlinkClick r:id="rId3"/>
              </a:rPr>
              <a:t>http://www.pbs.org/wnet/nature/sagebrush-sea-full-episode/12341/</a:t>
            </a:r>
            <a:endParaRPr dirty="0"/>
          </a:p>
        </p:txBody>
      </p:sp>
      <p:sp>
        <p:nvSpPr>
          <p:cNvPr id="227" name="Shape 227"/>
          <p:cNvSpPr txBox="1"/>
          <p:nvPr/>
        </p:nvSpPr>
        <p:spPr>
          <a:xfrm>
            <a:off x="1056054" y="2752485"/>
            <a:ext cx="13489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entury Gothic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Full movie: 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644" y="3558539"/>
            <a:ext cx="3112655" cy="3244461"/>
          </a:xfrm>
          <a:prstGeom prst="rect">
            <a:avLst/>
          </a:prstGeom>
        </p:spPr>
      </p:pic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274320" y="182880"/>
            <a:ext cx="82296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Book Antiqua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Greater </a:t>
            </a:r>
            <a:r>
              <a:rPr lang="en-US" sz="4000" b="0" i="0" u="none" strike="noStrike" cap="none" dirty="0" smtClean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Sage-Grouse</a:t>
            </a:r>
            <a:endParaRPr dirty="0"/>
          </a:p>
        </p:txBody>
      </p:sp>
      <p:sp>
        <p:nvSpPr>
          <p:cNvPr id="103" name="Shape 103"/>
          <p:cNvSpPr txBox="1">
            <a:spLocks noGrp="1"/>
          </p:cNvSpPr>
          <p:nvPr>
            <p:ph idx="1"/>
          </p:nvPr>
        </p:nvSpPr>
        <p:spPr>
          <a:xfrm>
            <a:off x="138545" y="1392383"/>
            <a:ext cx="4772891" cy="211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40"/>
              <a:buFont typeface="Arial"/>
              <a:buChar char="•"/>
            </a:pPr>
            <a:r>
              <a:rPr lang="en-US" sz="2400" b="0" i="1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Centrocercus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 </a:t>
            </a:r>
            <a:r>
              <a:rPr lang="en-US" sz="2400" b="0" i="1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urophasianus</a:t>
            </a:r>
            <a:endParaRPr dirty="0"/>
          </a:p>
          <a:p>
            <a:pPr marL="182880" marR="0" lvl="0" indent="-1828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Family: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Phasianidae</a:t>
            </a:r>
            <a:endParaRPr dirty="0"/>
          </a:p>
          <a:p>
            <a:pPr marL="182880" marR="0" lvl="0" indent="-1828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Current range: Western U.S. and Southern Alberta and Saskatchewan</a:t>
            </a:r>
            <a:endParaRPr dirty="0"/>
          </a:p>
        </p:txBody>
      </p:sp>
      <p:pic>
        <p:nvPicPr>
          <p:cNvPr id="104" name="Shape 104" descr="Sage_Grouse_Centrocercus_urophasianus_distribution_map_2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4867" y="1212270"/>
            <a:ext cx="4582868" cy="523009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278245" y="6394100"/>
            <a:ext cx="17512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entury Gothic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Male sage-grouse</a:t>
            </a:r>
            <a:endParaRPr dirty="0"/>
          </a:p>
        </p:txBody>
      </p:sp>
      <p:sp>
        <p:nvSpPr>
          <p:cNvPr id="109" name="Shape 109"/>
          <p:cNvSpPr txBox="1"/>
          <p:nvPr/>
        </p:nvSpPr>
        <p:spPr>
          <a:xfrm>
            <a:off x="5705965" y="1238494"/>
            <a:ext cx="31967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entury Gothic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Sage-grouse current range</a:t>
            </a:r>
            <a:endParaRPr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274320" y="182880"/>
            <a:ext cx="82296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Book Antiqua"/>
              <a:buNone/>
            </a:pPr>
            <a:r>
              <a:rPr lang="en-US" sz="4000" b="0" i="0" u="none" strike="noStrike" cap="none" dirty="0" smtClean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Sage-Grouse Habitat </a:t>
            </a:r>
            <a:endParaRPr dirty="0"/>
          </a:p>
        </p:txBody>
      </p:sp>
      <p:sp>
        <p:nvSpPr>
          <p:cNvPr id="122" name="Shape 122"/>
          <p:cNvSpPr txBox="1">
            <a:spLocks noGrp="1"/>
          </p:cNvSpPr>
          <p:nvPr>
            <p:ph idx="1"/>
          </p:nvPr>
        </p:nvSpPr>
        <p:spPr>
          <a:xfrm>
            <a:off x="154900" y="1685855"/>
            <a:ext cx="4658400" cy="1994700"/>
          </a:xfrm>
          <a:prstGeom prst="rect">
            <a:avLst/>
          </a:prstGeom>
          <a:solidFill>
            <a:schemeClr val="lt1">
              <a:alpha val="64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Sagebrush steppe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Located in the Intermountain West.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Hundreds of endemic plant and animal species.</a:t>
            </a:r>
            <a:endParaRPr dirty="0"/>
          </a:p>
          <a:p>
            <a:pPr marL="342900" marR="0" lvl="0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0772" y="1016001"/>
            <a:ext cx="3589929" cy="4786572"/>
          </a:xfrm>
          <a:prstGeom prst="rect">
            <a:avLst/>
          </a:prstGeom>
          <a:noFill/>
          <a:ln w="19050" cap="sq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21" name="Shape 121"/>
          <p:cNvSpPr/>
          <p:nvPr/>
        </p:nvSpPr>
        <p:spPr>
          <a:xfrm>
            <a:off x="6509228" y="5300533"/>
            <a:ext cx="24314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entury Gothic"/>
              <a:buNone/>
            </a:pPr>
            <a:r>
              <a:rPr lang="en-US" sz="1800" b="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Artemisia </a:t>
            </a:r>
            <a:r>
              <a:rPr lang="en-US" sz="1800" b="0" i="1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tridentata</a:t>
            </a:r>
            <a:endParaRPr sz="1800" b="0" i="1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037"/>
            <a:ext cx="9289915" cy="6860038"/>
          </a:xfrm>
          <a:prstGeom prst="rect">
            <a:avLst/>
          </a:prstGeom>
        </p:spPr>
      </p:pic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274320" y="182880"/>
            <a:ext cx="4634352" cy="1005840"/>
          </a:xfrm>
          <a:prstGeom prst="rect">
            <a:avLst/>
          </a:prstGeom>
          <a:solidFill>
            <a:schemeClr val="lt1">
              <a:alpha val="48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Book Antiqua"/>
              <a:buNone/>
            </a:pPr>
            <a:r>
              <a:rPr lang="en-US" sz="4000" b="0" i="0" u="none" strike="noStrike" cap="none" dirty="0" smtClean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Sage-Grouse Habitat </a:t>
            </a:r>
            <a:endParaRPr dirty="0"/>
          </a:p>
        </p:txBody>
      </p:sp>
      <p:sp>
        <p:nvSpPr>
          <p:cNvPr id="131" name="Shape 131"/>
          <p:cNvSpPr txBox="1">
            <a:spLocks noGrp="1"/>
          </p:cNvSpPr>
          <p:nvPr>
            <p:ph idx="1"/>
          </p:nvPr>
        </p:nvSpPr>
        <p:spPr>
          <a:xfrm>
            <a:off x="264604" y="1316186"/>
            <a:ext cx="5252276" cy="4292134"/>
          </a:xfrm>
          <a:prstGeom prst="rect">
            <a:avLst/>
          </a:prstGeom>
          <a:solidFill>
            <a:schemeClr val="lt1">
              <a:alpha val="54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Greater sage-grouse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Dependent on the sagebrush habitat.</a:t>
            </a:r>
            <a:endParaRPr sz="2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Long-lived with low reproductive rates</a:t>
            </a:r>
            <a:r>
              <a:rPr lang="en-US" sz="2400" dirty="0" smtClean="0"/>
              <a:t>.</a:t>
            </a:r>
          </a:p>
          <a:p>
            <a:pPr>
              <a:spcBef>
                <a:spcPts val="12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ea typeface="Century Gothic"/>
                <a:cs typeface="Calibri" panose="020F0502020204030204" pitchFamily="34" charset="0"/>
                <a:sym typeface="Century Gothic"/>
              </a:rPr>
              <a:t>Eats the leaves of the sagebrush</a:t>
            </a:r>
            <a:r>
              <a:rPr lang="en-US" sz="2400" dirty="0" smtClean="0">
                <a:solidFill>
                  <a:schemeClr val="dk1"/>
                </a:solidFill>
                <a:ea typeface="Century Gothic"/>
                <a:cs typeface="Calibri" panose="020F0502020204030204" pitchFamily="34" charset="0"/>
                <a:sym typeface="Century Gothic"/>
              </a:rPr>
              <a:t>.</a:t>
            </a:r>
          </a:p>
          <a:p>
            <a:pPr lvl="0">
              <a:spcBef>
                <a:spcPts val="12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ea typeface="Century Gothic"/>
                <a:cs typeface="Calibri" panose="020F0502020204030204" pitchFamily="34" charset="0"/>
                <a:sym typeface="Century Gothic"/>
              </a:rPr>
              <a:t>Uses the sagebrush as nesting area and for shelter. </a:t>
            </a:r>
          </a:p>
          <a:p>
            <a:pPr lvl="0">
              <a:spcBef>
                <a:spcPts val="12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Mating displays, or </a:t>
            </a:r>
            <a:r>
              <a:rPr lang="en-US" sz="2400" dirty="0" err="1"/>
              <a:t>leks</a:t>
            </a:r>
            <a:r>
              <a:rPr lang="en-US" sz="2400" dirty="0"/>
              <a:t>, occur in close proximity to nest sites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3807570" y="2378390"/>
            <a:ext cx="126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50"/>
              <a:buFont typeface="Century Gothic"/>
              <a:buNone/>
            </a:pPr>
            <a:r>
              <a:rPr lang="en-US" sz="2000" b="0" i="0" u="sng" strike="noStrike" cap="none" dirty="0">
                <a:solidFill>
                  <a:schemeClr val="hlink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  <a:hlinkClick r:id="rId3"/>
              </a:rPr>
              <a:t>Video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 link</a:t>
            </a:r>
            <a:endParaRPr sz="2000" dirty="0"/>
          </a:p>
        </p:txBody>
      </p:sp>
      <p:sp>
        <p:nvSpPr>
          <p:cNvPr id="138" name="Shape 138"/>
          <p:cNvSpPr txBox="1"/>
          <p:nvPr/>
        </p:nvSpPr>
        <p:spPr>
          <a:xfrm>
            <a:off x="274320" y="182880"/>
            <a:ext cx="70665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What </a:t>
            </a:r>
            <a:r>
              <a:rPr lang="en-US" sz="4000" dirty="0" smtClean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Is </a:t>
            </a:r>
            <a:r>
              <a:rPr lang="en-US" sz="4000" dirty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a </a:t>
            </a:r>
            <a:r>
              <a:rPr lang="en-US" sz="4000" dirty="0" err="1" smtClean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Lek</a:t>
            </a:r>
            <a:r>
              <a:rPr lang="en-US" sz="4000" dirty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?</a:t>
            </a:r>
            <a:endParaRPr sz="4000" dirty="0">
              <a:solidFill>
                <a:schemeClr val="dk2"/>
              </a:solidFill>
              <a:latin typeface="Calibri" panose="020F0502020204030204" pitchFamily="34" charset="0"/>
              <a:ea typeface="Book Antiqua"/>
              <a:cs typeface="Calibri" panose="020F0502020204030204" pitchFamily="34" charset="0"/>
              <a:sym typeface="Book Antiqu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1460925"/>
            <a:ext cx="6400800" cy="4572000"/>
          </a:xfrm>
          <a:prstGeom prst="rect">
            <a:avLst/>
          </a:prstGeom>
        </p:spPr>
      </p:pic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274320" y="182880"/>
            <a:ext cx="8072437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Book Antiqua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Population </a:t>
            </a:r>
            <a:r>
              <a:rPr lang="en-US" sz="4000" b="0" i="0" u="none" strike="noStrike" cap="none" dirty="0" smtClean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  <a:sym typeface="Book Antiqua"/>
              </a:rPr>
              <a:t>Declines</a:t>
            </a:r>
            <a:endParaRPr sz="4000" b="0" i="0" u="none" strike="noStrike" cap="none" dirty="0">
              <a:solidFill>
                <a:schemeClr val="dk2"/>
              </a:solidFill>
              <a:latin typeface="Calibri" panose="020F0502020204030204" pitchFamily="34" charset="0"/>
              <a:ea typeface="Book Antiqua"/>
              <a:cs typeface="Calibri" panose="020F0502020204030204" pitchFamily="34" charset="0"/>
              <a:sym typeface="Book Antiqua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335280" y="965550"/>
            <a:ext cx="8514080" cy="4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entury Gothic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Sage-grouse populations have declined by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98%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from 1988 to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2012.</a:t>
            </a:r>
            <a:endParaRPr sz="2000" dirty="0"/>
          </a:p>
        </p:txBody>
      </p:sp>
      <p:sp>
        <p:nvSpPr>
          <p:cNvPr id="149" name="Shape 149"/>
          <p:cNvSpPr txBox="1"/>
          <p:nvPr/>
        </p:nvSpPr>
        <p:spPr>
          <a:xfrm>
            <a:off x="274320" y="2571926"/>
            <a:ext cx="3616960" cy="37747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entury Gothic"/>
                <a:cs typeface="Calibri" panose="020F0502020204030204" pitchFamily="34" charset="0"/>
                <a:sym typeface="Century Gothic"/>
              </a:rPr>
              <a:t>The largest threat to greater sage-grouse is habitat loss and fragmentation.</a:t>
            </a:r>
            <a:endParaRPr sz="2000" dirty="0">
              <a:latin typeface="+mn-l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entury Gothic"/>
                <a:cs typeface="Calibri" panose="020F0502020204030204" pitchFamily="34" charset="0"/>
                <a:sym typeface="Century Gothic"/>
              </a:rPr>
              <a:t>Sagebrush habitat used to cover 150 million acres in North America. </a:t>
            </a:r>
            <a:endParaRPr sz="2000" dirty="0">
              <a:latin typeface="+mn-l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entury Gothic"/>
                <a:cs typeface="Calibri" panose="020F0502020204030204" pitchFamily="34" charset="0"/>
                <a:sym typeface="Century Gothic"/>
              </a:rPr>
              <a:t>Fire suppression, invasive species, and overgrazing have degraded the sagebrush habitat. </a:t>
            </a:r>
            <a:endParaRPr sz="20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274320" y="182880"/>
            <a:ext cx="82296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Book Antiqua"/>
              <a:buNone/>
            </a:pPr>
            <a:r>
              <a:rPr lang="en-US" sz="4000" dirty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</a:rPr>
              <a:t>Greater Sage-Grouse</a:t>
            </a:r>
            <a:r>
              <a:rPr lang="en-US" sz="4000" dirty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</a:rPr>
              <a:t>in the </a:t>
            </a:r>
            <a:r>
              <a:rPr lang="en-US" sz="4000" dirty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</a:rPr>
              <a:t>U.S.</a:t>
            </a:r>
            <a:endParaRPr sz="4000" dirty="0">
              <a:solidFill>
                <a:schemeClr val="dk2"/>
              </a:solidFill>
              <a:latin typeface="Calibri" panose="020F0502020204030204" pitchFamily="34" charset="0"/>
              <a:ea typeface="Book Antiqua"/>
              <a:cs typeface="Calibri" panose="020F0502020204030204" pitchFamily="34" charset="0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idx="1"/>
          </p:nvPr>
        </p:nvSpPr>
        <p:spPr>
          <a:xfrm>
            <a:off x="79875" y="1108975"/>
            <a:ext cx="3441000" cy="55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In 2010: US Fish and Wildlife Services (USFWS) </a:t>
            </a:r>
            <a:r>
              <a:rPr lang="en-US" sz="2000" dirty="0"/>
              <a:t>began to review whether the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sage-grouse </a:t>
            </a:r>
            <a:r>
              <a:rPr lang="en-US" sz="2000" dirty="0"/>
              <a:t>should be protected by the</a:t>
            </a:r>
            <a:r>
              <a:rPr lang="en-US" sz="2000" i="0" u="none" strike="noStrike" cap="none" dirty="0">
                <a:solidFill>
                  <a:schemeClr val="dk1"/>
                </a:solidFill>
              </a:rPr>
              <a:t> Endangered Species Act.</a:t>
            </a:r>
            <a:endParaRPr sz="2000" dirty="0"/>
          </a:p>
          <a:p>
            <a:pPr marL="457200" marR="0" lvl="0" indent="-3556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dirty="0"/>
              <a:t>Based on a petition asking that the greater sage-grouse be protected under the ESA citing habitat loss and fragmentation as well as lack of regulations to stem future habitat loss.</a:t>
            </a:r>
            <a:endParaRPr sz="2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dirty="0"/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261" y="1361722"/>
            <a:ext cx="5779100" cy="443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6553200" y="2514817"/>
            <a:ext cx="2590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Well pads for oil extraction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35440" cy="6858000"/>
          </a:xfrm>
          <a:prstGeom prst="rect">
            <a:avLst/>
          </a:prstGeom>
        </p:spPr>
      </p:pic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274320" y="182880"/>
            <a:ext cx="82296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Book Antiqua"/>
              <a:buNone/>
            </a:pP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</a:rPr>
              <a:t>Greater 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</a:rPr>
              <a:t>Sage-Grouse 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</a:rPr>
              <a:t>in the 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</a:rPr>
              <a:t>U.S.</a:t>
            </a:r>
            <a:endParaRPr sz="4000" dirty="0">
              <a:solidFill>
                <a:schemeClr val="bg1"/>
              </a:solidFill>
              <a:latin typeface="Calibri" panose="020F0502020204030204" pitchFamily="34" charset="0"/>
              <a:ea typeface="Book Antiqua"/>
              <a:cs typeface="Calibri" panose="020F0502020204030204" pitchFamily="34" charset="0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idx="1"/>
          </p:nvPr>
        </p:nvSpPr>
        <p:spPr>
          <a:xfrm>
            <a:off x="430761" y="1156682"/>
            <a:ext cx="6697827" cy="2443768"/>
          </a:xfrm>
          <a:prstGeom prst="rect">
            <a:avLst/>
          </a:prstGeom>
          <a:solidFill>
            <a:schemeClr val="lt1">
              <a:alpha val="55686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4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September 2015, the US Fish and Wildlife and Department of the Interior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declined a petition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to list greater sage-grouse as an “Endangered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Species.”</a:t>
            </a:r>
          </a:p>
          <a:p>
            <a:pPr marL="182880" lvl="0" indent="-182880">
              <a:buClr>
                <a:schemeClr val="tx1"/>
              </a:buClr>
              <a:buSzPts val="2040"/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Sage-grouse will </a:t>
            </a:r>
            <a:r>
              <a:rPr lang="en-US" sz="2400" b="1" dirty="0"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not</a:t>
            </a:r>
            <a:r>
              <a:rPr lang="en-US" sz="2400" dirty="0"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 be </a:t>
            </a:r>
            <a:r>
              <a:rPr lang="en-US" sz="2400" dirty="0" smtClean="0"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protected </a:t>
            </a:r>
            <a:r>
              <a:rPr lang="en-US" sz="2400" dirty="0"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by the </a:t>
            </a:r>
            <a:r>
              <a:rPr lang="en-US" sz="2400" i="1" dirty="0"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Endangered Species Act</a:t>
            </a:r>
            <a:r>
              <a:rPr lang="en-US" sz="2400" dirty="0"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. </a:t>
            </a:r>
            <a:endParaRPr lang="en-US" sz="2400" dirty="0">
              <a:latin typeface="Calibri" panose="020F0502020204030204" pitchFamily="34" charset="0"/>
              <a:sym typeface="Century Gothic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endParaRPr dirty="0"/>
          </a:p>
          <a:p>
            <a:pPr marL="182880" marR="0" lvl="0" indent="-533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274320" y="182880"/>
            <a:ext cx="82296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Book Antiqua"/>
              <a:buNone/>
            </a:pPr>
            <a:r>
              <a:rPr lang="en-US" sz="4000" dirty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</a:rPr>
              <a:t>Greater </a:t>
            </a:r>
            <a:r>
              <a:rPr lang="en-US" sz="4000" dirty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</a:rPr>
              <a:t>Sage-Grouse </a:t>
            </a:r>
            <a:r>
              <a:rPr lang="en-US" sz="4000" dirty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</a:rPr>
              <a:t>in the </a:t>
            </a:r>
            <a:r>
              <a:rPr lang="en-US" sz="4000" dirty="0">
                <a:solidFill>
                  <a:schemeClr val="dk2"/>
                </a:solidFill>
                <a:latin typeface="Calibri" panose="020F0502020204030204" pitchFamily="34" charset="0"/>
                <a:ea typeface="Book Antiqua"/>
                <a:cs typeface="Calibri" panose="020F0502020204030204" pitchFamily="34" charset="0"/>
              </a:rPr>
              <a:t>U.S.</a:t>
            </a:r>
            <a:endParaRPr sz="4000" dirty="0">
              <a:solidFill>
                <a:schemeClr val="dk2"/>
              </a:solidFill>
              <a:latin typeface="Calibri" panose="020F0502020204030204" pitchFamily="34" charset="0"/>
              <a:ea typeface="Book Antiqua"/>
              <a:cs typeface="Calibri" panose="020F0502020204030204" pitchFamily="34" charset="0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idx="1"/>
          </p:nvPr>
        </p:nvSpPr>
        <p:spPr>
          <a:xfrm>
            <a:off x="457200" y="1190678"/>
            <a:ext cx="82296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“…We have determined that the greater sage-grouse is not in danger of extinction now or in the foreseeable future throughout all or a significant portion of its range and that listing the species is no longer warranted.” USFWS</a:t>
            </a:r>
            <a:endParaRPr dirty="0"/>
          </a:p>
          <a:p>
            <a:pPr marL="182880" marR="0" lvl="0" indent="-1828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2612" y="3133809"/>
            <a:ext cx="4292828" cy="3317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3819</TotalTime>
  <Words>1021</Words>
  <Application>Microsoft Office PowerPoint</Application>
  <PresentationFormat>On-screen Show (4:3)</PresentationFormat>
  <Paragraphs>115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Century Gothic</vt:lpstr>
      <vt:lpstr>22</vt:lpstr>
      <vt:lpstr>Calibri</vt:lpstr>
      <vt:lpstr>Book Antiqua</vt:lpstr>
      <vt:lpstr>Monotype Corsiva</vt:lpstr>
      <vt:lpstr>MS PGothic</vt:lpstr>
      <vt:lpstr>Palatino Linotype</vt:lpstr>
      <vt:lpstr>Office Theme</vt:lpstr>
      <vt:lpstr>PowerPoint Presentation</vt:lpstr>
      <vt:lpstr>Greater Sage-Grouse</vt:lpstr>
      <vt:lpstr>Sage-Grouse Habitat </vt:lpstr>
      <vt:lpstr>Sage-Grouse Habitat </vt:lpstr>
      <vt:lpstr>PowerPoint Presentation</vt:lpstr>
      <vt:lpstr>Population Declines</vt:lpstr>
      <vt:lpstr>Greater Sage-Grouse in the U.S.</vt:lpstr>
      <vt:lpstr>Greater Sage-Grouse in the U.S.</vt:lpstr>
      <vt:lpstr>Greater Sage-Grouse in the U.S.</vt:lpstr>
      <vt:lpstr>Greater Sage-Grouse in the U.S.</vt:lpstr>
      <vt:lpstr>Land Management Strategy in the U.S.</vt:lpstr>
      <vt:lpstr>Land Management Strategy in the U.S.</vt:lpstr>
      <vt:lpstr>Greater Sage-Grouse in Canada</vt:lpstr>
      <vt:lpstr>Sage-Grouse: Endangered?</vt:lpstr>
      <vt:lpstr>PowerPoint Presentation</vt:lpstr>
      <vt:lpstr>The Sagebrush Sea Documentary by the Cornell Lab of Ornithology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list, or not to list?  Conservation issues and the Greater sage-grouse</dc:title>
  <dc:subject/>
  <dc:creator/>
  <cp:keywords/>
  <dc:description/>
  <cp:lastModifiedBy>Ky</cp:lastModifiedBy>
  <cp:revision>72</cp:revision>
  <dcterms:modified xsi:type="dcterms:W3CDTF">2018-12-07T17:36:27Z</dcterms:modified>
  <cp:category/>
</cp:coreProperties>
</file>