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77" r:id="rId5"/>
    <p:sldId id="258" r:id="rId6"/>
    <p:sldId id="259" r:id="rId7"/>
    <p:sldId id="274" r:id="rId8"/>
    <p:sldId id="275" r:id="rId9"/>
    <p:sldId id="276" r:id="rId10"/>
    <p:sldId id="261" r:id="rId11"/>
    <p:sldId id="262" r:id="rId12"/>
    <p:sldId id="265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26" autoAdjust="0"/>
  </p:normalViewPr>
  <p:slideViewPr>
    <p:cSldViewPr snapToGrid="0" snapToObjects="1">
      <p:cViewPr varScale="1">
        <p:scale>
          <a:sx n="72" d="100"/>
          <a:sy n="72" d="100"/>
        </p:scale>
        <p:origin x="-9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AF148-8672-DA46-83D9-6503B2602468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55B34-F36B-0E45-BD8C-662A952CB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7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5B34-F36B-0E45-BD8C-662A952CB8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5B34-F36B-0E45-BD8C-662A952CB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47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29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A44284-EE09-C348-8D62-35F2A17C8E3B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8B7A4-6CB8-4ECB-9198-367A527EA5AC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9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6C236-4F02-40E0-B28E-4D79B9F1E291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3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0837-1736-471A-A55E-2F309D676D61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9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26BD-49A8-4BE9-B7DE-E7B774AD48E5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B05D-A287-42AD-A780-7AF7589E57E7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1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46D0-BDDC-440F-9172-D646C2F682F3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35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33D4-49CC-4B9F-B31C-2451797B4B05}" type="datetime1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71C03-04B4-43E7-9842-3A8192812CF8}" type="datetime1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A773-BDE2-44F4-8E63-A0320ED951D5}" type="datetime1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9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2DC8-F298-4D84-8006-9194DB1DE3AA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6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653-D150-4CB0-B541-42B882C43330}" type="datetime1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1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9901-148F-4765-BC87-D2C7E0A03061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3F9E-79DA-AD48-B27D-53051AEB3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3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026" y="1159097"/>
            <a:ext cx="4434227" cy="369332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i="1" kern="0" dirty="0">
                <a:solidFill>
                  <a:schemeClr val="bg1"/>
                </a:solidFill>
                <a:latin typeface="Calibri" pitchFamily="34" charset="0"/>
                <a:cs typeface="Arial"/>
                <a:sym typeface="Arial"/>
              </a:rPr>
              <a:t>A Presentation to Accompany the Case Study: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58710" y="378717"/>
            <a:ext cx="4711823" cy="307975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 kern="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  <a:sym typeface="Arial"/>
              </a:rPr>
              <a:t>NATIONAL CENTER FOR CASE STUDY TEACHING IN SCIENCE</a:t>
            </a:r>
            <a:endParaRPr lang="en-US" altLang="en-US" sz="1400" b="1" kern="0" dirty="0">
              <a:solidFill>
                <a:schemeClr val="bg1"/>
              </a:solidFill>
              <a:latin typeface="Palatino Linotype" pitchFamily="18" charset="0"/>
              <a:cs typeface="Calibri" pitchFamily="34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8710" y="1965014"/>
            <a:ext cx="8404865" cy="1651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600" b="1" baseline="300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 Black Diamond Slopes:</a:t>
            </a:r>
          </a:p>
          <a:p>
            <a:r>
              <a:rPr lang="en-US" sz="7600" b="1" baseline="30000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Risky Business?</a:t>
            </a:r>
            <a:endParaRPr lang="en-US" sz="7600" b="1" baseline="30000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533" y="5294803"/>
            <a:ext cx="3838189" cy="1113125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</p:spPr>
        <p:txBody>
          <a:bodyPr wrap="square" bIns="0" anchor="ctr" anchorCtr="0">
            <a:spAutoFit/>
          </a:bodyPr>
          <a:lstStyle/>
          <a:p>
            <a:endParaRPr lang="en-US" sz="800" baseline="30000" dirty="0" smtClean="0">
              <a:solidFill>
                <a:schemeClr val="bg1"/>
              </a:solidFill>
              <a:latin typeface="Monotype Corsiva" panose="03010101010201010101" pitchFamily="66" charset="0"/>
              <a:cs typeface="Calibri" panose="020F0502020204030204" pitchFamily="34" charset="0"/>
            </a:endParaRPr>
          </a:p>
          <a:p>
            <a:r>
              <a:rPr lang="en-US" sz="2400" baseline="30000" dirty="0" smtClean="0">
                <a:solidFill>
                  <a:schemeClr val="bg1"/>
                </a:solidFill>
                <a:latin typeface="Monotype Corsiva" panose="03010101010201010101" pitchFamily="66" charset="0"/>
                <a:cs typeface="Calibri" panose="020F0502020204030204" pitchFamily="34" charset="0"/>
              </a:rPr>
              <a:t>by </a:t>
            </a:r>
            <a:endParaRPr lang="en-US" sz="2400" baseline="30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Janice P. </a:t>
            </a:r>
            <a:r>
              <a:rPr lang="en-US" sz="2400" baseline="300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Wittstrom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Earth </a:t>
            </a:r>
            <a:r>
              <a:rPr lang="en-US" sz="24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Environmental </a:t>
            </a: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b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Mount Royal University, Calgary, AB, Canada</a:t>
            </a:r>
          </a:p>
        </p:txBody>
      </p:sp>
    </p:spTree>
    <p:extLst>
      <p:ext uri="{BB962C8B-B14F-4D97-AF65-F5344CB8AC3E}">
        <p14:creationId xmlns:p14="http://schemas.microsoft.com/office/powerpoint/2010/main" val="42948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Geological Risk </a:t>
            </a:r>
            <a:r>
              <a:rPr lang="en-US" i="1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Assessment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25488" y="1768642"/>
            <a:ext cx="7693025" cy="39497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The process of determining potential adverse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“</a:t>
            </a:r>
            <a:r>
              <a:rPr lang="en-US" sz="3200" dirty="0" smtClean="0">
                <a:ea typeface="ＭＳ Ｐゴシック" pitchFamily="29" charset="-128"/>
                <a:cs typeface="ＭＳ Ｐゴシック" pitchFamily="29" charset="-128"/>
              </a:rPr>
              <a:t>environmental effects” (physical and social) for </a:t>
            </a: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a particular geological </a:t>
            </a:r>
            <a:r>
              <a:rPr lang="en-US" sz="3200" dirty="0" smtClean="0">
                <a:ea typeface="ＭＳ Ｐゴシック" pitchFamily="29" charset="-128"/>
                <a:cs typeface="ＭＳ Ｐゴシック" pitchFamily="29" charset="-128"/>
              </a:rPr>
              <a:t>event.</a:t>
            </a:r>
            <a:endParaRPr lang="en-US" sz="3200" dirty="0">
              <a:ea typeface="ＭＳ Ｐゴシック" pitchFamily="29" charset="-128"/>
              <a:cs typeface="ＭＳ Ｐゴシック" pitchFamily="29" charset="-128"/>
            </a:endParaRPr>
          </a:p>
          <a:p>
            <a:pPr eaLnBrk="1" hangingPunct="1"/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Example: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coastline changes due to hurricanes.  Where should buildings be?  How should coastline be developed if at all?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Geological Risk </a:t>
            </a:r>
            <a:r>
              <a:rPr lang="en-US" i="1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Management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057400"/>
            <a:ext cx="7693025" cy="444890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The process of integrating risk assessment with legal, social, political, economical and technical issue to develop a plan of action for a particular hazardous area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.</a:t>
            </a:r>
            <a:endParaRPr lang="en-US" dirty="0">
              <a:ea typeface="ＭＳ Ｐゴシック" pitchFamily="29" charset="-128"/>
              <a:cs typeface="ＭＳ Ｐゴシック" pitchFamily="29" charset="-128"/>
            </a:endParaRPr>
          </a:p>
          <a:p>
            <a:pPr eaLnBrk="1" hangingPunct="1"/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Example: 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evacuation route plans for Vancouver area after a shallow earthquake that may have triggered a tsunami.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90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Impact</a:t>
            </a:r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 of a Natural Disaster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799"/>
            <a:ext cx="7693025" cy="470681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Depends on a variety of factors: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Population of the area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Climate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Geology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Vegetation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Recurrence interval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Perception and communication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How does the media influence this?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97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5055" y="266549"/>
            <a:ext cx="8001000" cy="1143000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Evaluation of Geologic Hazards:</a:t>
            </a:r>
            <a:br>
              <a:rPr lang="en-US" sz="40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</a:br>
            <a:r>
              <a:rPr lang="en-US" sz="4000" dirty="0">
                <a:ea typeface="+mj-ea"/>
                <a:cs typeface="+mj-cs"/>
              </a:rPr>
              <a:t>disaster </a:t>
            </a:r>
            <a:r>
              <a:rPr lang="en-US" sz="4000" dirty="0" smtClean="0">
                <a:ea typeface="+mj-ea"/>
                <a:cs typeface="+mj-cs"/>
              </a:rPr>
              <a:t>prediction           </a:t>
            </a:r>
            <a:r>
              <a:rPr lang="en-US" sz="4000" dirty="0"/>
              <a:t>risk assessment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652" y="2286000"/>
            <a:ext cx="7074195" cy="3810000"/>
          </a:xfrm>
        </p:spPr>
        <p:txBody>
          <a:bodyPr>
            <a:normAutofit/>
          </a:bodyPr>
          <a:lstStyle/>
          <a:p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Location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– geological &amp; geographical</a:t>
            </a:r>
          </a:p>
          <a:p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Probability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– statistics &amp; geology</a:t>
            </a:r>
          </a:p>
          <a:p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Precursor event recognition</a:t>
            </a:r>
          </a:p>
          <a:p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Forecasting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and evidence from past</a:t>
            </a:r>
          </a:p>
          <a:p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Warnings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328713" y="946989"/>
            <a:ext cx="890894" cy="400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051"/>
            <a:ext cx="7772400" cy="147002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What is your risk tolerance?</a:t>
            </a:r>
            <a:b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</a:br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What do you consider to be an  “acceptable risk”?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2146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rPr>
              <a:t>Would you bungee jump?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rPr>
              <a:t>Have you ever skied out of bounds?</a:t>
            </a:r>
          </a:p>
          <a:p>
            <a:r>
              <a:rPr lang="en-US" dirty="0">
                <a:solidFill>
                  <a:schemeClr val="tx1"/>
                </a:solidFill>
                <a:ea typeface="ＭＳ Ｐゴシック" pitchFamily="29" charset="-128"/>
                <a:cs typeface="ＭＳ Ｐゴシック" pitchFamily="29" charset="-128"/>
              </a:rPr>
              <a:t>Why or why not?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F73F9E-79DA-AD48-B27D-53051AEB32B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24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What exactly is risk?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i="1" dirty="0" smtClean="0">
                <a:ea typeface="ＭＳ Ｐゴシック" pitchFamily="29" charset="-128"/>
                <a:cs typeface="ＭＳ Ｐゴシック" pitchFamily="29" charset="-128"/>
              </a:rPr>
              <a:t>Risk: 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the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probability of an event occurring multiplied by the consequences (cost) of it actually happening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Risk = Probability </a:t>
            </a:r>
            <a:r>
              <a:rPr lang="en-US" dirty="0" err="1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Cost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May be </a:t>
            </a:r>
            <a:r>
              <a:rPr lang="en-US" dirty="0"/>
              <a:t>referred to as </a:t>
            </a:r>
            <a:r>
              <a:rPr lang="en-US" i="1" dirty="0"/>
              <a:t>recurrence interval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Can be assessed or understood with proper evaluation and investigation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Geological </a:t>
            </a:r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processes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have been ongoing for millions of years (earthquakes, floods).</a:t>
            </a:r>
          </a:p>
          <a:p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A </a:t>
            </a:r>
            <a:r>
              <a:rPr lang="en-US" i="1" dirty="0">
                <a:ea typeface="ＭＳ Ｐゴシック" pitchFamily="29" charset="-128"/>
                <a:cs typeface="ＭＳ Ｐゴシック" pitchFamily="29" charset="-128"/>
              </a:rPr>
              <a:t>hazard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 is a geological event that has negative consequences for humans (destruction of property, injury, loss of life).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Why do humans ignore geological hazards?    </a:t>
            </a:r>
            <a:r>
              <a:rPr lang="en-US" sz="3600" dirty="0" smtClean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(Why do they accept </a:t>
            </a:r>
            <a: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risk?)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302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Short memories/short attention spans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Lack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of education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or understanding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Denial mentality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Perception of time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Assumption that technology has “fixed” it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“Acceptable risk” mentality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When there is a longer time between events, humans tend to: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08220"/>
            <a:ext cx="7772400" cy="38412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Develop casual attitudes about hazards 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Think “technology” has fixed or at least mitigated past problems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Forget the past and the consequences of an event</a:t>
            </a:r>
          </a:p>
          <a:p>
            <a:pPr lvl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(People play the “blame game” when something does happen)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09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CC0000"/>
                </a:solidFill>
                <a:ea typeface="ＭＳ Ｐゴシック" pitchFamily="-111" charset="-128"/>
              </a:rPr>
              <a:t> </a:t>
            </a:r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Probability of Hazards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Averages,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likelihood,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statistics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Statistical predictions – “refinement” of past recorded events.  </a:t>
            </a:r>
          </a:p>
          <a:p>
            <a:pPr eaLnBrk="1" hangingPunct="1"/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Data based</a:t>
            </a:r>
          </a:p>
          <a:p>
            <a:pPr lvl="1"/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Do we have enough “recorded” earthquake events to make predictions? Do we have enough geological information?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Probability</a:t>
            </a:r>
            <a:r>
              <a:rPr lang="en-US" b="1" dirty="0" smtClean="0">
                <a:solidFill>
                  <a:srgbClr val="CC0000"/>
                </a:solidFill>
                <a:ea typeface="+mj-ea"/>
                <a:cs typeface="+mj-cs"/>
              </a:rPr>
              <a:t> </a:t>
            </a:r>
            <a:endParaRPr lang="en-US" b="1" dirty="0">
              <a:solidFill>
                <a:srgbClr val="CC0000"/>
              </a:solidFill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Probability of 50% means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an event has an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equal chance of happening or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not.</a:t>
            </a:r>
            <a:endParaRPr lang="en-US" dirty="0">
              <a:ea typeface="ＭＳ Ｐゴシック" pitchFamily="29" charset="-128"/>
              <a:cs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Probability of 10% means a 1 in 10 </a:t>
            </a:r>
            <a:r>
              <a:rPr lang="en-US" dirty="0" smtClean="0">
                <a:ea typeface="ＭＳ Ｐゴシック" pitchFamily="29" charset="-128"/>
                <a:cs typeface="ＭＳ Ｐゴシック" pitchFamily="29" charset="-128"/>
              </a:rPr>
              <a:t>chance.</a:t>
            </a:r>
            <a:endParaRPr lang="en-US" dirty="0">
              <a:ea typeface="ＭＳ Ｐゴシック" pitchFamily="29" charset="-128"/>
              <a:cs typeface="ＭＳ Ｐゴシック" pitchFamily="29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ea typeface="ＭＳ Ｐゴシック" pitchFamily="29" charset="-128"/>
                <a:cs typeface="ＭＳ Ｐゴシック" pitchFamily="29" charset="-128"/>
              </a:rPr>
              <a:t>Example:  </a:t>
            </a:r>
            <a:r>
              <a:rPr lang="en-US" dirty="0">
                <a:ea typeface="ＭＳ Ｐゴシック" pitchFamily="29" charset="-128"/>
                <a:cs typeface="ＭＳ Ｐゴシック" pitchFamily="29" charset="-128"/>
              </a:rPr>
              <a:t>the Bay area of California has a 70% chance of a 6.7 magnitude earthquake in the next 30 years.  Meaning…?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(it could be </a:t>
            </a:r>
            <a:r>
              <a:rPr lang="en-US" sz="3200" i="1" dirty="0" smtClean="0">
                <a:ea typeface="ＭＳ Ｐゴシック" pitchFamily="29" charset="-128"/>
                <a:cs typeface="ＭＳ Ｐゴシック" pitchFamily="29" charset="-128"/>
              </a:rPr>
              <a:t>anytime</a:t>
            </a:r>
            <a:r>
              <a:rPr lang="en-US" sz="3200" dirty="0" smtClean="0">
                <a:ea typeface="ＭＳ Ｐゴシック" pitchFamily="29" charset="-128"/>
                <a:cs typeface="ＭＳ Ｐゴシック" pitchFamily="29" charset="-128"/>
              </a:rPr>
              <a:t> in </a:t>
            </a: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next 30 years……or not)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Another example of </a:t>
            </a:r>
            <a:r>
              <a:rPr lang="en-US" sz="3600" dirty="0" smtClean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probability </a:t>
            </a:r>
            <a: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/>
            </a:r>
            <a:b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</a:br>
            <a:r>
              <a:rPr lang="en-US" sz="3600" dirty="0">
                <a:solidFill>
                  <a:srgbClr val="000099"/>
                </a:solidFill>
                <a:ea typeface="ＭＳ Ｐゴシック" pitchFamily="-111" charset="-128"/>
                <a:cs typeface="Arial Black"/>
              </a:rPr>
              <a:t>is the “100 year event”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04904" y="1905000"/>
            <a:ext cx="838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The largest, highest or most unusual event to be recorded in 100 years  (most data not available for much more than that anyway</a:t>
            </a:r>
            <a:r>
              <a:rPr lang="en-US" sz="3200" dirty="0" smtClean="0">
                <a:ea typeface="ＭＳ Ｐゴシック" pitchFamily="29" charset="-128"/>
                <a:cs typeface="ＭＳ Ｐゴシック" pitchFamily="29" charset="-128"/>
              </a:rPr>
              <a:t>).</a:t>
            </a:r>
            <a:endParaRPr lang="en-US" sz="3200" dirty="0">
              <a:ea typeface="ＭＳ Ｐゴシック" pitchFamily="29" charset="-128"/>
              <a:cs typeface="ＭＳ Ｐゴシック" pitchFamily="29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 smtClean="0">
                <a:ea typeface="ＭＳ Ｐゴシック" pitchFamily="29" charset="-128"/>
                <a:cs typeface="ＭＳ Ｐゴシック" pitchFamily="29" charset="-128"/>
              </a:rPr>
              <a:t>Example: </a:t>
            </a: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the chances of a flood reaching the highest level ever recorded in 100 years is 1% each year or once every 100 years.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ea typeface="ＭＳ Ｐゴシック" pitchFamily="29" charset="-128"/>
                <a:cs typeface="ＭＳ Ｐゴシック" pitchFamily="29" charset="-128"/>
              </a:rPr>
              <a:t>However, </a:t>
            </a:r>
            <a:r>
              <a:rPr lang="en-US" sz="3200" dirty="0">
                <a:ea typeface="ＭＳ Ｐゴシック" pitchFamily="29" charset="-128"/>
                <a:cs typeface="ＭＳ Ｐゴシック" pitchFamily="29" charset="-128"/>
              </a:rPr>
              <a:t>it is possible to have two or three “100 year” events in a 10 year time span.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3F9E-79DA-AD48-B27D-53051AEB32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584</Words>
  <Application>Microsoft Office PowerPoint</Application>
  <PresentationFormat>On-screen Show (4:3)</PresentationFormat>
  <Paragraphs>81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your risk tolerance? What do you consider to be an  “acceptable risk”?</vt:lpstr>
      <vt:lpstr>What exactly is risk?</vt:lpstr>
      <vt:lpstr>Hazards</vt:lpstr>
      <vt:lpstr>Why do humans ignore geological hazards?    (Why do they accept risk?)</vt:lpstr>
      <vt:lpstr>When there is a longer time between events, humans tend to:</vt:lpstr>
      <vt:lpstr> Probability of Hazards</vt:lpstr>
      <vt:lpstr>Probability </vt:lpstr>
      <vt:lpstr>Another example of probability  is the “100 year event”</vt:lpstr>
      <vt:lpstr>Geological Risk Assessment</vt:lpstr>
      <vt:lpstr>Geological Risk Management</vt:lpstr>
      <vt:lpstr>Impact of a Natural Disaster</vt:lpstr>
      <vt:lpstr>Evaluation of Geologic Hazards: disaster prediction           risk assessment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Risky Business</dc:title>
  <dc:creator>JPW</dc:creator>
  <cp:lastModifiedBy>Ky</cp:lastModifiedBy>
  <cp:revision>22</cp:revision>
  <dcterms:created xsi:type="dcterms:W3CDTF">2017-10-22T23:31:04Z</dcterms:created>
  <dcterms:modified xsi:type="dcterms:W3CDTF">2019-01-17T20:57:38Z</dcterms:modified>
</cp:coreProperties>
</file>