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58" r:id="rId3"/>
    <p:sldId id="259" r:id="rId4"/>
    <p:sldId id="279" r:id="rId5"/>
    <p:sldId id="274" r:id="rId6"/>
    <p:sldId id="261" r:id="rId7"/>
    <p:sldId id="262" r:id="rId8"/>
    <p:sldId id="263" r:id="rId9"/>
    <p:sldId id="264" r:id="rId10"/>
    <p:sldId id="276" r:id="rId11"/>
    <p:sldId id="278" r:id="rId12"/>
    <p:sldId id="266" r:id="rId13"/>
    <p:sldId id="267" r:id="rId14"/>
    <p:sldId id="270" r:id="rId15"/>
    <p:sldId id="271"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9" autoAdjust="0"/>
  </p:normalViewPr>
  <p:slideViewPr>
    <p:cSldViewPr>
      <p:cViewPr varScale="1">
        <p:scale>
          <a:sx n="86" d="100"/>
          <a:sy n="86" d="100"/>
        </p:scale>
        <p:origin x="-1344"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5"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5"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76618547681539"/>
          <c:y val="5.1400554097404488E-2"/>
          <c:w val="0.64062335958005245"/>
          <c:h val="0.78961030912802566"/>
        </c:manualLayout>
      </c:layout>
      <c:barChart>
        <c:barDir val="col"/>
        <c:grouping val="clustered"/>
        <c:varyColors val="0"/>
        <c:ser>
          <c:idx val="1"/>
          <c:order val="0"/>
          <c:tx>
            <c:strRef>
              <c:f>Sheet1!$C$2</c:f>
              <c:strCache>
                <c:ptCount val="1"/>
                <c:pt idx="0">
                  <c:v>3H uridine</c:v>
                </c:pt>
              </c:strCache>
            </c:strRef>
          </c:tx>
          <c:spPr>
            <a:solidFill>
              <a:schemeClr val="tx1"/>
            </a:solidFill>
          </c:spPr>
          <c:invertIfNegative val="0"/>
          <c:cat>
            <c:numRef>
              <c:f>Sheet1!$B$3:$B$6</c:f>
              <c:numCache>
                <c:formatCode>General</c:formatCode>
                <c:ptCount val="4"/>
                <c:pt idx="0">
                  <c:v>0</c:v>
                </c:pt>
                <c:pt idx="1">
                  <c:v>1</c:v>
                </c:pt>
                <c:pt idx="2">
                  <c:v>5</c:v>
                </c:pt>
                <c:pt idx="3">
                  <c:v>10</c:v>
                </c:pt>
              </c:numCache>
            </c:numRef>
          </c:cat>
          <c:val>
            <c:numRef>
              <c:f>Sheet1!$C$3:$C$6</c:f>
              <c:numCache>
                <c:formatCode>General</c:formatCode>
                <c:ptCount val="4"/>
                <c:pt idx="0">
                  <c:v>100</c:v>
                </c:pt>
                <c:pt idx="1">
                  <c:v>100</c:v>
                </c:pt>
                <c:pt idx="2">
                  <c:v>100</c:v>
                </c:pt>
                <c:pt idx="3">
                  <c:v>100</c:v>
                </c:pt>
              </c:numCache>
            </c:numRef>
          </c:val>
        </c:ser>
        <c:ser>
          <c:idx val="2"/>
          <c:order val="1"/>
          <c:tx>
            <c:strRef>
              <c:f>Sheet1!$D$2</c:f>
              <c:strCache>
                <c:ptCount val="1"/>
                <c:pt idx="0">
                  <c:v>3H thymidine</c:v>
                </c:pt>
              </c:strCache>
            </c:strRef>
          </c:tx>
          <c:spPr>
            <a:pattFill prst="ltDnDiag">
              <a:fgClr>
                <a:schemeClr val="tx1">
                  <a:lumMod val="75000"/>
                  <a:lumOff val="25000"/>
                </a:schemeClr>
              </a:fgClr>
              <a:bgClr>
                <a:schemeClr val="bg1"/>
              </a:bgClr>
            </a:pattFill>
            <a:ln>
              <a:solidFill>
                <a:schemeClr val="tx1"/>
              </a:solidFill>
            </a:ln>
          </c:spPr>
          <c:invertIfNegative val="0"/>
          <c:cat>
            <c:numRef>
              <c:f>Sheet1!$B$3:$B$6</c:f>
              <c:numCache>
                <c:formatCode>General</c:formatCode>
                <c:ptCount val="4"/>
                <c:pt idx="0">
                  <c:v>0</c:v>
                </c:pt>
                <c:pt idx="1">
                  <c:v>1</c:v>
                </c:pt>
                <c:pt idx="2">
                  <c:v>5</c:v>
                </c:pt>
                <c:pt idx="3">
                  <c:v>10</c:v>
                </c:pt>
              </c:numCache>
            </c:numRef>
          </c:cat>
          <c:val>
            <c:numRef>
              <c:f>Sheet1!$D$3:$D$6</c:f>
              <c:numCache>
                <c:formatCode>General</c:formatCode>
                <c:ptCount val="4"/>
                <c:pt idx="0">
                  <c:v>100</c:v>
                </c:pt>
                <c:pt idx="1">
                  <c:v>85</c:v>
                </c:pt>
                <c:pt idx="2">
                  <c:v>80</c:v>
                </c:pt>
                <c:pt idx="3">
                  <c:v>75</c:v>
                </c:pt>
              </c:numCache>
            </c:numRef>
          </c:val>
        </c:ser>
        <c:ser>
          <c:idx val="3"/>
          <c:order val="2"/>
          <c:tx>
            <c:strRef>
              <c:f>Sheet1!$E$2</c:f>
              <c:strCache>
                <c:ptCount val="1"/>
                <c:pt idx="0">
                  <c:v>3H leucine</c:v>
                </c:pt>
              </c:strCache>
            </c:strRef>
          </c:tx>
          <c:spPr>
            <a:solidFill>
              <a:schemeClr val="tx1">
                <a:lumMod val="50000"/>
                <a:lumOff val="50000"/>
              </a:schemeClr>
            </a:solidFill>
            <a:ln>
              <a:solidFill>
                <a:schemeClr val="tx1"/>
              </a:solidFill>
            </a:ln>
          </c:spPr>
          <c:invertIfNegative val="0"/>
          <c:cat>
            <c:numRef>
              <c:f>Sheet1!$B$3:$B$6</c:f>
              <c:numCache>
                <c:formatCode>General</c:formatCode>
                <c:ptCount val="4"/>
                <c:pt idx="0">
                  <c:v>0</c:v>
                </c:pt>
                <c:pt idx="1">
                  <c:v>1</c:v>
                </c:pt>
                <c:pt idx="2">
                  <c:v>5</c:v>
                </c:pt>
                <c:pt idx="3">
                  <c:v>10</c:v>
                </c:pt>
              </c:numCache>
            </c:numRef>
          </c:cat>
          <c:val>
            <c:numRef>
              <c:f>Sheet1!$E$3:$E$6</c:f>
              <c:numCache>
                <c:formatCode>General</c:formatCode>
                <c:ptCount val="4"/>
                <c:pt idx="0">
                  <c:v>100</c:v>
                </c:pt>
                <c:pt idx="1">
                  <c:v>65</c:v>
                </c:pt>
                <c:pt idx="2">
                  <c:v>34</c:v>
                </c:pt>
                <c:pt idx="3">
                  <c:v>25</c:v>
                </c:pt>
              </c:numCache>
            </c:numRef>
          </c:val>
        </c:ser>
        <c:dLbls>
          <c:showLegendKey val="0"/>
          <c:showVal val="0"/>
          <c:showCatName val="0"/>
          <c:showSerName val="0"/>
          <c:showPercent val="0"/>
          <c:showBubbleSize val="0"/>
        </c:dLbls>
        <c:gapWidth val="150"/>
        <c:axId val="189723136"/>
        <c:axId val="175420480"/>
      </c:barChart>
      <c:catAx>
        <c:axId val="189723136"/>
        <c:scaling>
          <c:orientation val="minMax"/>
        </c:scaling>
        <c:delete val="0"/>
        <c:axPos val="b"/>
        <c:title>
          <c:tx>
            <c:rich>
              <a:bodyPr/>
              <a:lstStyle/>
              <a:p>
                <a:pPr>
                  <a:defRPr sz="2400">
                    <a:sym typeface="Symbol"/>
                  </a:defRPr>
                </a:pPr>
                <a:r>
                  <a:rPr lang="en-US" sz="2400">
                    <a:sym typeface="Symbol"/>
                  </a:rPr>
                  <a:t>g of ricin/mL of cell culture </a:t>
                </a:r>
                <a:endParaRPr lang="en-US" sz="2400"/>
              </a:p>
            </c:rich>
          </c:tx>
          <c:layout/>
          <c:overlay val="0"/>
        </c:title>
        <c:numFmt formatCode="General" sourceLinked="1"/>
        <c:majorTickMark val="out"/>
        <c:minorTickMark val="none"/>
        <c:tickLblPos val="nextTo"/>
        <c:crossAx val="175420480"/>
        <c:crosses val="autoZero"/>
        <c:auto val="1"/>
        <c:lblAlgn val="ctr"/>
        <c:lblOffset val="100"/>
        <c:noMultiLvlLbl val="0"/>
      </c:catAx>
      <c:valAx>
        <c:axId val="175420480"/>
        <c:scaling>
          <c:orientation val="minMax"/>
          <c:max val="100"/>
        </c:scaling>
        <c:delete val="0"/>
        <c:axPos val="l"/>
        <c:majorGridlines/>
        <c:title>
          <c:tx>
            <c:rich>
              <a:bodyPr rot="-5400000" vert="horz"/>
              <a:lstStyle/>
              <a:p>
                <a:pPr>
                  <a:defRPr sz="2400"/>
                </a:pPr>
                <a:r>
                  <a:rPr lang="en-US" sz="2400"/>
                  <a:t>% incorporation</a:t>
                </a:r>
              </a:p>
            </c:rich>
          </c:tx>
          <c:layout/>
          <c:overlay val="0"/>
        </c:title>
        <c:numFmt formatCode="General" sourceLinked="1"/>
        <c:majorTickMark val="out"/>
        <c:minorTickMark val="none"/>
        <c:tickLblPos val="nextTo"/>
        <c:crossAx val="189723136"/>
        <c:crosses val="autoZero"/>
        <c:crossBetween val="between"/>
      </c:valAx>
    </c:plotArea>
    <c:legend>
      <c:legendPos val="r"/>
      <c:layout/>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57544923782241"/>
          <c:y val="4.6770924467774859E-2"/>
          <c:w val="0.62594062086950519"/>
          <c:h val="0.79770910218449986"/>
        </c:manualLayout>
      </c:layout>
      <c:scatterChart>
        <c:scatterStyle val="smoothMarker"/>
        <c:varyColors val="0"/>
        <c:ser>
          <c:idx val="0"/>
          <c:order val="0"/>
          <c:tx>
            <c:strRef>
              <c:f>Sheet1!$C$16</c:f>
              <c:strCache>
                <c:ptCount val="1"/>
                <c:pt idx="0">
                  <c:v>control</c:v>
                </c:pt>
              </c:strCache>
            </c:strRef>
          </c:tx>
          <c:spPr>
            <a:ln>
              <a:prstDash val="sysDash"/>
            </a:ln>
          </c:spPr>
          <c:marker>
            <c:symbol val="triangle"/>
            <c:size val="7"/>
          </c:marker>
          <c:xVal>
            <c:numRef>
              <c:f>Sheet1!$B$17:$B$23</c:f>
              <c:numCache>
                <c:formatCode>General</c:formatCode>
                <c:ptCount val="7"/>
                <c:pt idx="0">
                  <c:v>0</c:v>
                </c:pt>
                <c:pt idx="1">
                  <c:v>5</c:v>
                </c:pt>
                <c:pt idx="2">
                  <c:v>10</c:v>
                </c:pt>
                <c:pt idx="3">
                  <c:v>15</c:v>
                </c:pt>
                <c:pt idx="4">
                  <c:v>20</c:v>
                </c:pt>
                <c:pt idx="5">
                  <c:v>25</c:v>
                </c:pt>
                <c:pt idx="6">
                  <c:v>30</c:v>
                </c:pt>
              </c:numCache>
            </c:numRef>
          </c:xVal>
          <c:yVal>
            <c:numRef>
              <c:f>Sheet1!$C$17:$C$23</c:f>
              <c:numCache>
                <c:formatCode>General</c:formatCode>
                <c:ptCount val="7"/>
                <c:pt idx="0">
                  <c:v>0</c:v>
                </c:pt>
                <c:pt idx="1">
                  <c:v>0.3</c:v>
                </c:pt>
                <c:pt idx="2">
                  <c:v>0.4</c:v>
                </c:pt>
                <c:pt idx="3">
                  <c:v>0.5</c:v>
                </c:pt>
                <c:pt idx="4">
                  <c:v>0.45</c:v>
                </c:pt>
                <c:pt idx="5">
                  <c:v>0.5</c:v>
                </c:pt>
                <c:pt idx="6">
                  <c:v>0.5</c:v>
                </c:pt>
              </c:numCache>
            </c:numRef>
          </c:yVal>
          <c:smooth val="1"/>
        </c:ser>
        <c:ser>
          <c:idx val="1"/>
          <c:order val="1"/>
          <c:tx>
            <c:strRef>
              <c:f>Sheet1!$D$16</c:f>
              <c:strCache>
                <c:ptCount val="1"/>
                <c:pt idx="0">
                  <c:v>poly-U</c:v>
                </c:pt>
              </c:strCache>
            </c:strRef>
          </c:tx>
          <c:spPr>
            <a:ln>
              <a:prstDash val="dash"/>
            </a:ln>
          </c:spPr>
          <c:marker>
            <c:symbol val="circle"/>
            <c:size val="7"/>
          </c:marker>
          <c:xVal>
            <c:numRef>
              <c:f>Sheet1!$B$17:$B$23</c:f>
              <c:numCache>
                <c:formatCode>General</c:formatCode>
                <c:ptCount val="7"/>
                <c:pt idx="0">
                  <c:v>0</c:v>
                </c:pt>
                <c:pt idx="1">
                  <c:v>5</c:v>
                </c:pt>
                <c:pt idx="2">
                  <c:v>10</c:v>
                </c:pt>
                <c:pt idx="3">
                  <c:v>15</c:v>
                </c:pt>
                <c:pt idx="4">
                  <c:v>20</c:v>
                </c:pt>
                <c:pt idx="5">
                  <c:v>25</c:v>
                </c:pt>
                <c:pt idx="6">
                  <c:v>30</c:v>
                </c:pt>
              </c:numCache>
            </c:numRef>
          </c:xVal>
          <c:yVal>
            <c:numRef>
              <c:f>Sheet1!$D$17:$D$23</c:f>
              <c:numCache>
                <c:formatCode>General</c:formatCode>
                <c:ptCount val="7"/>
                <c:pt idx="0">
                  <c:v>0</c:v>
                </c:pt>
                <c:pt idx="1">
                  <c:v>0.4</c:v>
                </c:pt>
                <c:pt idx="2">
                  <c:v>0.6</c:v>
                </c:pt>
                <c:pt idx="3">
                  <c:v>1.4</c:v>
                </c:pt>
                <c:pt idx="4">
                  <c:v>2</c:v>
                </c:pt>
                <c:pt idx="5">
                  <c:v>3</c:v>
                </c:pt>
                <c:pt idx="6">
                  <c:v>4</c:v>
                </c:pt>
              </c:numCache>
            </c:numRef>
          </c:yVal>
          <c:smooth val="1"/>
        </c:ser>
        <c:ser>
          <c:idx val="2"/>
          <c:order val="2"/>
          <c:tx>
            <c:strRef>
              <c:f>Sheet1!$E$16</c:f>
              <c:strCache>
                <c:ptCount val="1"/>
                <c:pt idx="0">
                  <c:v>poly-U + ricin</c:v>
                </c:pt>
              </c:strCache>
            </c:strRef>
          </c:tx>
          <c:marker>
            <c:symbol val="x"/>
            <c:size val="9"/>
          </c:marker>
          <c:xVal>
            <c:numRef>
              <c:f>Sheet1!$B$17:$B$23</c:f>
              <c:numCache>
                <c:formatCode>General</c:formatCode>
                <c:ptCount val="7"/>
                <c:pt idx="0">
                  <c:v>0</c:v>
                </c:pt>
                <c:pt idx="1">
                  <c:v>5</c:v>
                </c:pt>
                <c:pt idx="2">
                  <c:v>10</c:v>
                </c:pt>
                <c:pt idx="3">
                  <c:v>15</c:v>
                </c:pt>
                <c:pt idx="4">
                  <c:v>20</c:v>
                </c:pt>
                <c:pt idx="5">
                  <c:v>25</c:v>
                </c:pt>
                <c:pt idx="6">
                  <c:v>30</c:v>
                </c:pt>
              </c:numCache>
            </c:numRef>
          </c:xVal>
          <c:yVal>
            <c:numRef>
              <c:f>Sheet1!$E$17:$E$23</c:f>
              <c:numCache>
                <c:formatCode>General</c:formatCode>
                <c:ptCount val="7"/>
                <c:pt idx="0">
                  <c:v>0</c:v>
                </c:pt>
                <c:pt idx="1">
                  <c:v>0.28000000000000003</c:v>
                </c:pt>
                <c:pt idx="2">
                  <c:v>0.38</c:v>
                </c:pt>
                <c:pt idx="3">
                  <c:v>0.33</c:v>
                </c:pt>
                <c:pt idx="4">
                  <c:v>0.38</c:v>
                </c:pt>
                <c:pt idx="5">
                  <c:v>0.35</c:v>
                </c:pt>
                <c:pt idx="6">
                  <c:v>0.38</c:v>
                </c:pt>
              </c:numCache>
            </c:numRef>
          </c:yVal>
          <c:smooth val="1"/>
        </c:ser>
        <c:dLbls>
          <c:showLegendKey val="0"/>
          <c:showVal val="0"/>
          <c:showCatName val="0"/>
          <c:showSerName val="0"/>
          <c:showPercent val="0"/>
          <c:showBubbleSize val="0"/>
        </c:dLbls>
        <c:axId val="175422784"/>
        <c:axId val="190062592"/>
      </c:scatterChart>
      <c:valAx>
        <c:axId val="175422784"/>
        <c:scaling>
          <c:orientation val="minMax"/>
          <c:max val="30"/>
        </c:scaling>
        <c:delete val="0"/>
        <c:axPos val="b"/>
        <c:title>
          <c:tx>
            <c:rich>
              <a:bodyPr/>
              <a:lstStyle/>
              <a:p>
                <a:pPr>
                  <a:defRPr sz="2000"/>
                </a:pPr>
                <a:r>
                  <a:rPr lang="en-US" sz="2000"/>
                  <a:t>Time (minutes)</a:t>
                </a:r>
              </a:p>
            </c:rich>
          </c:tx>
          <c:layout>
            <c:manualLayout>
              <c:xMode val="edge"/>
              <c:yMode val="edge"/>
              <c:x val="0.37544097733380932"/>
              <c:y val="0.91677418701040747"/>
            </c:manualLayout>
          </c:layout>
          <c:overlay val="0"/>
        </c:title>
        <c:numFmt formatCode="General" sourceLinked="1"/>
        <c:majorTickMark val="out"/>
        <c:minorTickMark val="none"/>
        <c:tickLblPos val="nextTo"/>
        <c:txPr>
          <a:bodyPr/>
          <a:lstStyle/>
          <a:p>
            <a:pPr>
              <a:defRPr sz="1400"/>
            </a:pPr>
            <a:endParaRPr lang="en-US"/>
          </a:p>
        </c:txPr>
        <c:crossAx val="190062592"/>
        <c:crosses val="autoZero"/>
        <c:crossBetween val="midCat"/>
        <c:majorUnit val="10"/>
      </c:valAx>
      <c:valAx>
        <c:axId val="190062592"/>
        <c:scaling>
          <c:orientation val="minMax"/>
        </c:scaling>
        <c:delete val="0"/>
        <c:axPos val="l"/>
        <c:majorGridlines/>
        <c:title>
          <c:tx>
            <c:rich>
              <a:bodyPr rot="-5400000" vert="horz"/>
              <a:lstStyle/>
              <a:p>
                <a:pPr>
                  <a:defRPr sz="2000"/>
                </a:pPr>
                <a:r>
                  <a:rPr lang="en-US" sz="2000"/>
                  <a:t>[14-C] Phe incorporated (counts/min</a:t>
                </a:r>
              </a:p>
            </c:rich>
          </c:tx>
          <c:layout>
            <c:manualLayout>
              <c:xMode val="edge"/>
              <c:yMode val="edge"/>
              <c:x val="0"/>
              <c:y val="0.18247205585788262"/>
            </c:manualLayout>
          </c:layout>
          <c:overlay val="0"/>
        </c:title>
        <c:numFmt formatCode="General" sourceLinked="1"/>
        <c:majorTickMark val="out"/>
        <c:minorTickMark val="none"/>
        <c:tickLblPos val="nextTo"/>
        <c:txPr>
          <a:bodyPr/>
          <a:lstStyle/>
          <a:p>
            <a:pPr>
              <a:defRPr sz="1600"/>
            </a:pPr>
            <a:endParaRPr lang="en-US"/>
          </a:p>
        </c:txPr>
        <c:crossAx val="175422784"/>
        <c:crosses val="autoZero"/>
        <c:crossBetween val="midCat"/>
      </c:valAx>
    </c:plotArea>
    <c:legend>
      <c:legendPos val="r"/>
      <c:layout>
        <c:manualLayout>
          <c:xMode val="edge"/>
          <c:yMode val="edge"/>
          <c:x val="0.70147548317823905"/>
          <c:y val="0.36825128031770205"/>
          <c:w val="0.29633853842454783"/>
          <c:h val="0.33866133258753506"/>
        </c:manualLayout>
      </c:layout>
      <c:overlay val="0"/>
      <c:txPr>
        <a:bodyPr/>
        <a:lstStyle/>
        <a:p>
          <a:pPr>
            <a:defRPr sz="16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Elongation factor binding after</a:t>
            </a:r>
            <a:r>
              <a:rPr lang="en-US" sz="1800" baseline="0" dirty="0"/>
              <a:t> ricin treatment</a:t>
            </a:r>
            <a:endParaRPr lang="en-US" sz="1800" dirty="0"/>
          </a:p>
        </c:rich>
      </c:tx>
      <c:layout>
        <c:manualLayout>
          <c:xMode val="edge"/>
          <c:yMode val="edge"/>
          <c:x val="0.1969174292402639"/>
          <c:y val="0"/>
        </c:manualLayout>
      </c:layout>
      <c:overlay val="0"/>
      <c:spPr>
        <a:noFill/>
        <a:ln>
          <a:noFill/>
        </a:ln>
        <a:effectLst/>
      </c:spPr>
    </c:title>
    <c:autoTitleDeleted val="0"/>
    <c:plotArea>
      <c:layout>
        <c:manualLayout>
          <c:layoutTarget val="inner"/>
          <c:xMode val="edge"/>
          <c:yMode val="edge"/>
          <c:x val="0.28171809604880471"/>
          <c:y val="0.19090909090909092"/>
          <c:w val="0.68028516705682063"/>
          <c:h val="0.68127676189236674"/>
        </c:manualLayout>
      </c:layout>
      <c:barChart>
        <c:barDir val="col"/>
        <c:grouping val="clustered"/>
        <c:varyColors val="0"/>
        <c:ser>
          <c:idx val="1"/>
          <c:order val="0"/>
          <c:tx>
            <c:strRef>
              <c:f>Sheet1!$A$9</c:f>
              <c:strCache>
                <c:ptCount val="1"/>
                <c:pt idx="0">
                  <c:v>Ricin treated</c:v>
                </c:pt>
              </c:strCache>
            </c:strRef>
          </c:tx>
          <c:spPr>
            <a:solidFill>
              <a:schemeClr val="accent2"/>
            </a:solidFill>
            <a:ln>
              <a:noFill/>
            </a:ln>
            <a:effectLst/>
          </c:spPr>
          <c:invertIfNegative val="0"/>
          <c:cat>
            <c:strRef>
              <c:f>Sheet1!$B$3:$C$3</c:f>
              <c:strCache>
                <c:ptCount val="2"/>
                <c:pt idx="0">
                  <c:v>EF-1</c:v>
                </c:pt>
                <c:pt idx="1">
                  <c:v>EF-2</c:v>
                </c:pt>
              </c:strCache>
            </c:strRef>
          </c:cat>
          <c:val>
            <c:numRef>
              <c:f>Sheet1!$B$9:$C$9</c:f>
              <c:numCache>
                <c:formatCode>0%</c:formatCode>
                <c:ptCount val="2"/>
                <c:pt idx="0">
                  <c:v>0.83333333333333337</c:v>
                </c:pt>
                <c:pt idx="1">
                  <c:v>0.37128712871287123</c:v>
                </c:pt>
              </c:numCache>
            </c:numRef>
          </c:val>
        </c:ser>
        <c:dLbls>
          <c:showLegendKey val="0"/>
          <c:showVal val="0"/>
          <c:showCatName val="0"/>
          <c:showSerName val="0"/>
          <c:showPercent val="0"/>
          <c:showBubbleSize val="0"/>
        </c:dLbls>
        <c:gapWidth val="219"/>
        <c:overlap val="-27"/>
        <c:axId val="189724160"/>
        <c:axId val="190064896"/>
      </c:barChart>
      <c:catAx>
        <c:axId val="18972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0064896"/>
        <c:crosses val="autoZero"/>
        <c:auto val="1"/>
        <c:lblAlgn val="ctr"/>
        <c:lblOffset val="100"/>
        <c:noMultiLvlLbl val="0"/>
      </c:catAx>
      <c:valAx>
        <c:axId val="1900648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 EF-ribosome</a:t>
                </a:r>
                <a:r>
                  <a:rPr lang="en-US" sz="1600" baseline="0"/>
                  <a:t> </a:t>
                </a:r>
                <a:r>
                  <a:rPr lang="en-US" sz="1600"/>
                  <a:t> binding  compared to control</a:t>
                </a:r>
              </a:p>
            </c:rich>
          </c:tx>
          <c:layout>
            <c:manualLayout>
              <c:xMode val="edge"/>
              <c:yMode val="edge"/>
              <c:x val="2.5798396822018871E-2"/>
              <c:y val="0.2416164508362075"/>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9724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32P release in the presence of gamma-32P GTP</a:t>
            </a:r>
          </a:p>
        </c:rich>
      </c:tx>
      <c:layout>
        <c:manualLayout>
          <c:xMode val="edge"/>
          <c:yMode val="edge"/>
          <c:x val="0.12070944102284244"/>
          <c:y val="0"/>
        </c:manualLayout>
      </c:layout>
      <c:overlay val="0"/>
      <c:spPr>
        <a:noFill/>
        <a:ln>
          <a:noFill/>
        </a:ln>
        <a:effectLst/>
      </c:spPr>
    </c:title>
    <c:autoTitleDeleted val="0"/>
    <c:plotArea>
      <c:layout>
        <c:manualLayout>
          <c:layoutTarget val="inner"/>
          <c:xMode val="edge"/>
          <c:yMode val="edge"/>
          <c:x val="0.20296539321473706"/>
          <c:y val="0.16793605101776737"/>
          <c:w val="0.74178769320501603"/>
          <c:h val="0.70191414069732849"/>
        </c:manualLayout>
      </c:layout>
      <c:barChart>
        <c:barDir val="col"/>
        <c:grouping val="clustered"/>
        <c:varyColors val="0"/>
        <c:ser>
          <c:idx val="0"/>
          <c:order val="0"/>
          <c:tx>
            <c:strRef>
              <c:f>Sheet1!$A$33</c:f>
              <c:strCache>
                <c:ptCount val="1"/>
                <c:pt idx="0">
                  <c:v>control</c:v>
                </c:pt>
              </c:strCache>
            </c:strRef>
          </c:tx>
          <c:spPr>
            <a:solidFill>
              <a:schemeClr val="accent1"/>
            </a:solidFill>
            <a:ln>
              <a:noFill/>
            </a:ln>
            <a:effectLst/>
          </c:spPr>
          <c:invertIfNegative val="0"/>
          <c:cat>
            <c:strRef>
              <c:f>Sheet1!$B$32:$C$32</c:f>
              <c:strCache>
                <c:ptCount val="2"/>
                <c:pt idx="0">
                  <c:v>-Phe-tRNA</c:v>
                </c:pt>
                <c:pt idx="1">
                  <c:v>+Phe-tRNA</c:v>
                </c:pt>
              </c:strCache>
            </c:strRef>
          </c:cat>
          <c:val>
            <c:numRef>
              <c:f>Sheet1!$B$33:$C$33</c:f>
              <c:numCache>
                <c:formatCode>General</c:formatCode>
                <c:ptCount val="2"/>
                <c:pt idx="0">
                  <c:v>74</c:v>
                </c:pt>
                <c:pt idx="1">
                  <c:v>141</c:v>
                </c:pt>
              </c:numCache>
            </c:numRef>
          </c:val>
        </c:ser>
        <c:ser>
          <c:idx val="1"/>
          <c:order val="1"/>
          <c:tx>
            <c:strRef>
              <c:f>Sheet1!$A$34</c:f>
              <c:strCache>
                <c:ptCount val="1"/>
                <c:pt idx="0">
                  <c:v>ricin</c:v>
                </c:pt>
              </c:strCache>
            </c:strRef>
          </c:tx>
          <c:spPr>
            <a:solidFill>
              <a:schemeClr val="accent2"/>
            </a:solidFill>
            <a:ln>
              <a:noFill/>
            </a:ln>
            <a:effectLst/>
          </c:spPr>
          <c:invertIfNegative val="0"/>
          <c:cat>
            <c:strRef>
              <c:f>Sheet1!$B$32:$C$32</c:f>
              <c:strCache>
                <c:ptCount val="2"/>
                <c:pt idx="0">
                  <c:v>-Phe-tRNA</c:v>
                </c:pt>
                <c:pt idx="1">
                  <c:v>+Phe-tRNA</c:v>
                </c:pt>
              </c:strCache>
            </c:strRef>
          </c:cat>
          <c:val>
            <c:numRef>
              <c:f>Sheet1!$B$34:$C$34</c:f>
              <c:numCache>
                <c:formatCode>General</c:formatCode>
                <c:ptCount val="2"/>
                <c:pt idx="0">
                  <c:v>74</c:v>
                </c:pt>
                <c:pt idx="1">
                  <c:v>96</c:v>
                </c:pt>
              </c:numCache>
            </c:numRef>
          </c:val>
        </c:ser>
        <c:dLbls>
          <c:showLegendKey val="0"/>
          <c:showVal val="0"/>
          <c:showCatName val="0"/>
          <c:showSerName val="0"/>
          <c:showPercent val="0"/>
          <c:showBubbleSize val="0"/>
        </c:dLbls>
        <c:gapWidth val="219"/>
        <c:overlap val="-27"/>
        <c:axId val="189726208"/>
        <c:axId val="190067200"/>
      </c:barChart>
      <c:catAx>
        <c:axId val="18972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0067200"/>
        <c:crosses val="autoZero"/>
        <c:auto val="1"/>
        <c:lblAlgn val="ctr"/>
        <c:lblOffset val="100"/>
        <c:noMultiLvlLbl val="0"/>
      </c:catAx>
      <c:valAx>
        <c:axId val="19006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pmol 32P released</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9726208"/>
        <c:crosses val="autoZero"/>
        <c:crossBetween val="between"/>
      </c:valAx>
      <c:spPr>
        <a:noFill/>
        <a:ln>
          <a:noFill/>
        </a:ln>
        <a:effectLst/>
      </c:spPr>
    </c:plotArea>
    <c:legend>
      <c:legendPos val="tr"/>
      <c:layout>
        <c:manualLayout>
          <c:xMode val="edge"/>
          <c:yMode val="edge"/>
          <c:x val="0.24674434848869703"/>
          <c:y val="0.19235442334381073"/>
          <c:w val="0.16723414613495893"/>
          <c:h val="0.1728510678224474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A70F04-F8E2-4473-BC65-44214CDAE109}" type="datetimeFigureOut">
              <a:rPr lang="en-US" smtClean="0"/>
              <a:t>6/30/2016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6041C-AF6C-4DEA-9B2B-F7E8C7C689E6}" type="slidenum">
              <a:rPr lang="en-US" smtClean="0"/>
              <a:t>‹#›</a:t>
            </a:fld>
            <a:endParaRPr lang="en-US"/>
          </a:p>
        </p:txBody>
      </p:sp>
    </p:spTree>
    <p:extLst>
      <p:ext uri="{BB962C8B-B14F-4D97-AF65-F5344CB8AC3E}">
        <p14:creationId xmlns:p14="http://schemas.microsoft.com/office/powerpoint/2010/main" val="196190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Licensed photo of castor beans © M. </a:t>
            </a:r>
            <a:r>
              <a:rPr lang="en-US" sz="800" dirty="0" err="1" smtClean="0"/>
              <a:t>Schuppich</a:t>
            </a:r>
            <a:r>
              <a:rPr lang="en-US" sz="800" dirty="0" smtClean="0"/>
              <a:t> | </a:t>
            </a:r>
            <a:r>
              <a:rPr lang="en-US" sz="800" dirty="0" err="1" smtClean="0"/>
              <a:t>Fotolia</a:t>
            </a:r>
            <a:r>
              <a:rPr lang="en-US" sz="800" dirty="0" smtClean="0"/>
              <a:t>, id 79402463.</a:t>
            </a:r>
            <a:endParaRPr lang="en-US" sz="800" dirty="0"/>
          </a:p>
        </p:txBody>
      </p:sp>
      <p:sp>
        <p:nvSpPr>
          <p:cNvPr id="4" name="Slide Number Placeholder 3"/>
          <p:cNvSpPr>
            <a:spLocks noGrp="1"/>
          </p:cNvSpPr>
          <p:nvPr>
            <p:ph type="sldNum" sz="quarter" idx="10"/>
          </p:nvPr>
        </p:nvSpPr>
        <p:spPr/>
        <p:txBody>
          <a:bodyPr/>
          <a:lstStyle/>
          <a:p>
            <a:fld id="{F566041C-AF6C-4DEA-9B2B-F7E8C7C689E6}" type="slidenum">
              <a:rPr lang="en-US" smtClean="0"/>
              <a:t>1</a:t>
            </a:fld>
            <a:endParaRPr lang="en-US"/>
          </a:p>
        </p:txBody>
      </p:sp>
    </p:spTree>
    <p:extLst>
      <p:ext uri="{BB962C8B-B14F-4D97-AF65-F5344CB8AC3E}">
        <p14:creationId xmlns:p14="http://schemas.microsoft.com/office/powerpoint/2010/main" val="300013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the news clip where </a:t>
            </a:r>
            <a:r>
              <a:rPr lang="en-US" sz="1200" b="0" i="0" kern="1200" dirty="0" smtClean="0">
                <a:solidFill>
                  <a:schemeClr val="tx1"/>
                </a:solidFill>
                <a:effectLst/>
                <a:latin typeface="+mn-lt"/>
                <a:ea typeface="+mn-ea"/>
                <a:cs typeface="+mn-cs"/>
              </a:rPr>
              <a:t>Paul Kevin Curtis, who was accused of sending poison to politicians, says he'd never heard of</a:t>
            </a:r>
            <a:r>
              <a:rPr lang="en-US" sz="1200" b="0" i="0" kern="1200" baseline="0" dirty="0" smtClean="0">
                <a:solidFill>
                  <a:schemeClr val="tx1"/>
                </a:solidFill>
                <a:effectLst/>
                <a:latin typeface="+mn-lt"/>
                <a:ea typeface="+mn-ea"/>
                <a:cs typeface="+mn-cs"/>
              </a:rPr>
              <a:t> ricin, he thought they said rice.</a:t>
            </a:r>
            <a:endParaRPr lang="en-US" dirty="0"/>
          </a:p>
        </p:txBody>
      </p:sp>
      <p:sp>
        <p:nvSpPr>
          <p:cNvPr id="4" name="Slide Number Placeholder 3"/>
          <p:cNvSpPr>
            <a:spLocks noGrp="1"/>
          </p:cNvSpPr>
          <p:nvPr>
            <p:ph type="sldNum" sz="quarter" idx="10"/>
          </p:nvPr>
        </p:nvSpPr>
        <p:spPr/>
        <p:txBody>
          <a:bodyPr/>
          <a:lstStyle/>
          <a:p>
            <a:fld id="{F566041C-AF6C-4DEA-9B2B-F7E8C7C689E6}" type="slidenum">
              <a:rPr lang="en-US" smtClean="0"/>
              <a:t>2</a:t>
            </a:fld>
            <a:endParaRPr lang="en-US"/>
          </a:p>
        </p:txBody>
      </p:sp>
    </p:spTree>
    <p:extLst>
      <p:ext uri="{BB962C8B-B14F-4D97-AF65-F5344CB8AC3E}">
        <p14:creationId xmlns:p14="http://schemas.microsoft.com/office/powerpoint/2010/main" val="217460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groups brainstorm different ways</a:t>
            </a:r>
            <a:r>
              <a:rPr lang="en-US" baseline="0" dirty="0" smtClean="0"/>
              <a:t> that translation could be inhibited.  Compile answers here (have a group representative come up and record their answers; add a + to ideas they also had that are already </a:t>
            </a:r>
            <a:r>
              <a:rPr lang="en-US" baseline="0" dirty="0" smtClean="0"/>
              <a:t>posted.</a:t>
            </a:r>
            <a:endParaRPr lang="en-US" dirty="0"/>
          </a:p>
        </p:txBody>
      </p:sp>
      <p:sp>
        <p:nvSpPr>
          <p:cNvPr id="4" name="Slide Number Placeholder 3"/>
          <p:cNvSpPr>
            <a:spLocks noGrp="1"/>
          </p:cNvSpPr>
          <p:nvPr>
            <p:ph type="sldNum" sz="quarter" idx="10"/>
          </p:nvPr>
        </p:nvSpPr>
        <p:spPr/>
        <p:txBody>
          <a:bodyPr/>
          <a:lstStyle/>
          <a:p>
            <a:fld id="{F566041C-AF6C-4DEA-9B2B-F7E8C7C689E6}" type="slidenum">
              <a:rPr lang="en-US" smtClean="0"/>
              <a:t>5</a:t>
            </a:fld>
            <a:endParaRPr lang="en-US"/>
          </a:p>
        </p:txBody>
      </p:sp>
    </p:spTree>
    <p:extLst>
      <p:ext uri="{BB962C8B-B14F-4D97-AF65-F5344CB8AC3E}">
        <p14:creationId xmlns:p14="http://schemas.microsoft.com/office/powerpoint/2010/main" val="414510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groups report out their </a:t>
            </a:r>
            <a:r>
              <a:rPr lang="en-US" dirty="0" smtClean="0"/>
              <a:t>answers</a:t>
            </a:r>
            <a:r>
              <a:rPr lang="en-US" baseline="0" dirty="0" smtClean="0"/>
              <a:t> (see case study answer key).</a:t>
            </a:r>
            <a:endParaRPr lang="en-US" dirty="0"/>
          </a:p>
        </p:txBody>
      </p:sp>
      <p:sp>
        <p:nvSpPr>
          <p:cNvPr id="4" name="Slide Number Placeholder 3"/>
          <p:cNvSpPr>
            <a:spLocks noGrp="1"/>
          </p:cNvSpPr>
          <p:nvPr>
            <p:ph type="sldNum" sz="quarter" idx="10"/>
          </p:nvPr>
        </p:nvSpPr>
        <p:spPr/>
        <p:txBody>
          <a:bodyPr/>
          <a:lstStyle/>
          <a:p>
            <a:fld id="{F566041C-AF6C-4DEA-9B2B-F7E8C7C689E6}" type="slidenum">
              <a:rPr lang="en-US" smtClean="0"/>
              <a:t>6</a:t>
            </a:fld>
            <a:endParaRPr lang="en-US"/>
          </a:p>
        </p:txBody>
      </p:sp>
    </p:spTree>
    <p:extLst>
      <p:ext uri="{BB962C8B-B14F-4D97-AF65-F5344CB8AC3E}">
        <p14:creationId xmlns:p14="http://schemas.microsoft.com/office/powerpoint/2010/main" val="259215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inclusion</a:t>
            </a:r>
            <a:r>
              <a:rPr lang="en-US" baseline="0" dirty="0" smtClean="0"/>
              <a:t> of </a:t>
            </a:r>
            <a:r>
              <a:rPr lang="en-US" baseline="0" dirty="0" err="1" smtClean="0"/>
              <a:t>creatine</a:t>
            </a:r>
            <a:r>
              <a:rPr lang="en-US" baseline="0" dirty="0" smtClean="0"/>
              <a:t> kinase and phosphocreatine allows for energy stores to be replenished during translation without having to add so much ATP or GTP that it is inhibitory.</a:t>
            </a:r>
            <a:endParaRPr lang="en-US" dirty="0"/>
          </a:p>
        </p:txBody>
      </p:sp>
      <p:sp>
        <p:nvSpPr>
          <p:cNvPr id="4" name="Slide Number Placeholder 3"/>
          <p:cNvSpPr>
            <a:spLocks noGrp="1"/>
          </p:cNvSpPr>
          <p:nvPr>
            <p:ph type="sldNum" sz="quarter" idx="10"/>
          </p:nvPr>
        </p:nvSpPr>
        <p:spPr/>
        <p:txBody>
          <a:bodyPr/>
          <a:lstStyle/>
          <a:p>
            <a:fld id="{F566041C-AF6C-4DEA-9B2B-F7E8C7C689E6}" type="slidenum">
              <a:rPr lang="en-US" smtClean="0"/>
              <a:t>7</a:t>
            </a:fld>
            <a:endParaRPr lang="en-US"/>
          </a:p>
        </p:txBody>
      </p:sp>
    </p:spTree>
    <p:extLst>
      <p:ext uri="{BB962C8B-B14F-4D97-AF65-F5344CB8AC3E}">
        <p14:creationId xmlns:p14="http://schemas.microsoft.com/office/powerpoint/2010/main" val="93356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polyribosomal</a:t>
            </a:r>
            <a:r>
              <a:rPr lang="en-US" baseline="0" dirty="0" smtClean="0"/>
              <a:t> fractionation, a mixture that has been undergoing translation is centrifuged on a sucrose gradient.  The top of the tube contains unincorporated radioactive (and non-radioactive) amino acids; as you move to higher density, the density of the particles increases, from 40S subunits, 60S subunits, 80S empty ribosomes, 80S mRNA loaded ribosomes, ribosomes with short peptides, ribosomes with longer peptides, and </a:t>
            </a:r>
            <a:r>
              <a:rPr lang="en-US" baseline="0" dirty="0" err="1" smtClean="0"/>
              <a:t>polysomes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566041C-AF6C-4DEA-9B2B-F7E8C7C689E6}" type="slidenum">
              <a:rPr lang="en-US" smtClean="0"/>
              <a:t>10</a:t>
            </a:fld>
            <a:endParaRPr lang="en-US"/>
          </a:p>
        </p:txBody>
      </p:sp>
    </p:spTree>
    <p:extLst>
      <p:ext uri="{BB962C8B-B14F-4D97-AF65-F5344CB8AC3E}">
        <p14:creationId xmlns:p14="http://schemas.microsoft.com/office/powerpoint/2010/main" val="314836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the four panels, the double axes (A260 = ribosome</a:t>
            </a:r>
            <a:r>
              <a:rPr lang="en-US" baseline="0" dirty="0" smtClean="0"/>
              <a:t> and nucleotide presence; radioactivity = peptide or unincorporated amino acid presence) and the application of the </a:t>
            </a:r>
            <a:r>
              <a:rPr lang="en-US" baseline="0" dirty="0" err="1" smtClean="0"/>
              <a:t>polyribosomal</a:t>
            </a:r>
            <a:r>
              <a:rPr lang="en-US" baseline="0" dirty="0" smtClean="0"/>
              <a:t> fractionation </a:t>
            </a:r>
            <a:r>
              <a:rPr lang="en-US" baseline="0" dirty="0" smtClean="0"/>
              <a:t>assay.</a:t>
            </a:r>
            <a:endParaRPr lang="en-US" dirty="0"/>
          </a:p>
        </p:txBody>
      </p:sp>
      <p:sp>
        <p:nvSpPr>
          <p:cNvPr id="4" name="Slide Number Placeholder 3"/>
          <p:cNvSpPr>
            <a:spLocks noGrp="1"/>
          </p:cNvSpPr>
          <p:nvPr>
            <p:ph type="sldNum" sz="quarter" idx="10"/>
          </p:nvPr>
        </p:nvSpPr>
        <p:spPr/>
        <p:txBody>
          <a:bodyPr/>
          <a:lstStyle/>
          <a:p>
            <a:fld id="{F566041C-AF6C-4DEA-9B2B-F7E8C7C689E6}" type="slidenum">
              <a:rPr lang="en-US" smtClean="0"/>
              <a:t>11</a:t>
            </a:fld>
            <a:endParaRPr lang="en-US"/>
          </a:p>
        </p:txBody>
      </p:sp>
    </p:spTree>
    <p:extLst>
      <p:ext uri="{BB962C8B-B14F-4D97-AF65-F5344CB8AC3E}">
        <p14:creationId xmlns:p14="http://schemas.microsoft.com/office/powerpoint/2010/main" val="126545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5F5702-082F-4A83-9ECE-7A2527ED00C2}"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102277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6D9DE-DAA6-4D73-BBA7-E0CFB9834A1A}"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372379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551F3-FF49-4687-98D9-C411BEB158BC}"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358490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3FE9AD-F519-4E5E-B273-4717AE7221CB}"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79461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BB3B41-FB36-47DC-9211-30A0945A84C4}" type="datetime1">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2956315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12D71E-F595-49E2-AD65-141BE65A36B9}" type="datetime1">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94302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B861AB-C168-475A-85BA-2107F1F9D9CD}" type="datetime1">
              <a:rPr lang="en-US" smtClean="0"/>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2360949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C0AE6-C0FB-4256-B5F5-1D4D4FF57772}" type="datetime1">
              <a:rPr lang="en-US" smtClean="0"/>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237205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215B6-7FAC-4B27-935D-DA14FEF57A62}" type="datetime1">
              <a:rPr lang="en-US" smtClean="0"/>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212994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751AE4-A38E-4BE0-BB4E-490DB8543F81}" type="datetime1">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35235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11C8B-3F69-4567-80A8-897E6D43097B}" type="datetime1">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775CF-D671-4978-AA75-EEFA1D2E40FB}" type="slidenum">
              <a:rPr lang="en-US" smtClean="0"/>
              <a:t>‹#›</a:t>
            </a:fld>
            <a:endParaRPr lang="en-US"/>
          </a:p>
        </p:txBody>
      </p:sp>
    </p:spTree>
    <p:extLst>
      <p:ext uri="{BB962C8B-B14F-4D97-AF65-F5344CB8AC3E}">
        <p14:creationId xmlns:p14="http://schemas.microsoft.com/office/powerpoint/2010/main" val="156519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4ABEC-FD26-408D-A33E-3F080C13FC78}" type="datetime1">
              <a:rPr lang="en-US" smtClean="0"/>
              <a:t>6/30/2016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775CF-D671-4978-AA75-EEFA1D2E40FB}" type="slidenum">
              <a:rPr lang="en-US" smtClean="0"/>
              <a:t>‹#›</a:t>
            </a:fld>
            <a:endParaRPr lang="en-US"/>
          </a:p>
        </p:txBody>
      </p:sp>
    </p:spTree>
    <p:extLst>
      <p:ext uri="{BB962C8B-B14F-4D97-AF65-F5344CB8AC3E}">
        <p14:creationId xmlns:p14="http://schemas.microsoft.com/office/powerpoint/2010/main" val="1295736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proteopedia.org/wiki/index.php/Ric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bcnews.go.com/GMA/video/ricin-letters-mailed-obama-elvis-impersonator-suspect-released-1902916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286000"/>
            <a:ext cx="3429000" cy="3429000"/>
          </a:xfrm>
          <a:prstGeom prst="rect">
            <a:avLst/>
          </a:prstGeom>
        </p:spPr>
      </p:pic>
      <p:sp>
        <p:nvSpPr>
          <p:cNvPr id="6" name="Rectangle 5"/>
          <p:cNvSpPr/>
          <p:nvPr/>
        </p:nvSpPr>
        <p:spPr>
          <a:xfrm>
            <a:off x="856694" y="1524000"/>
            <a:ext cx="7391400" cy="1569660"/>
          </a:xfrm>
          <a:prstGeom prst="rect">
            <a:avLst/>
          </a:prstGeom>
        </p:spPr>
        <p:txBody>
          <a:bodyPr wrap="square">
            <a:spAutoFit/>
          </a:bodyPr>
          <a:lstStyle/>
          <a:p>
            <a:r>
              <a:rPr lang="en-US" sz="7200" baseline="30000" dirty="0" smtClean="0">
                <a:latin typeface="+mj-lt"/>
              </a:rPr>
              <a:t>Rice </a:t>
            </a:r>
            <a:r>
              <a:rPr lang="en-US" sz="7200" baseline="30000" dirty="0">
                <a:latin typeface="+mj-lt"/>
              </a:rPr>
              <a:t>’n Beans or Ricin Beans? </a:t>
            </a:r>
            <a:endParaRPr lang="en-US" sz="7200" baseline="30000" dirty="0" smtClean="0">
              <a:latin typeface="+mj-lt"/>
            </a:endParaRPr>
          </a:p>
          <a:p>
            <a:r>
              <a:rPr lang="en-US" sz="7200" baseline="30000" dirty="0" smtClean="0">
                <a:latin typeface="+mj-lt"/>
              </a:rPr>
              <a:t>A </a:t>
            </a:r>
            <a:r>
              <a:rPr lang="en-US" sz="7200" baseline="30000" dirty="0">
                <a:latin typeface="+mj-lt"/>
              </a:rPr>
              <a:t>Deadly </a:t>
            </a:r>
            <a:r>
              <a:rPr lang="en-US" sz="7200" baseline="30000" dirty="0" smtClean="0">
                <a:latin typeface="+mj-lt"/>
              </a:rPr>
              <a:t>Swap</a:t>
            </a:r>
            <a:endParaRPr lang="en-US" sz="7200" baseline="30000" dirty="0">
              <a:latin typeface="+mj-lt"/>
            </a:endParaRPr>
          </a:p>
        </p:txBody>
      </p:sp>
      <p:sp>
        <p:nvSpPr>
          <p:cNvPr id="7" name="Rectangle 6"/>
          <p:cNvSpPr/>
          <p:nvPr/>
        </p:nvSpPr>
        <p:spPr>
          <a:xfrm>
            <a:off x="856694" y="4492841"/>
            <a:ext cx="4572000" cy="1241365"/>
          </a:xfrm>
          <a:prstGeom prst="rect">
            <a:avLst/>
          </a:prstGeom>
        </p:spPr>
        <p:txBody>
          <a:bodyPr>
            <a:spAutoFit/>
          </a:bodyPr>
          <a:lstStyle/>
          <a:p>
            <a:r>
              <a:rPr lang="en-US" sz="2800" baseline="30000" dirty="0"/>
              <a:t>by</a:t>
            </a:r>
          </a:p>
          <a:p>
            <a:r>
              <a:rPr lang="en-US" sz="2800" baseline="30000" dirty="0"/>
              <a:t>Ann T.S. Taylor</a:t>
            </a:r>
            <a:br>
              <a:rPr lang="en-US" sz="2800" baseline="30000" dirty="0"/>
            </a:br>
            <a:r>
              <a:rPr lang="en-US" sz="2800" baseline="30000" dirty="0"/>
              <a:t>Department of Chemistry</a:t>
            </a:r>
            <a:br>
              <a:rPr lang="en-US" sz="2800" baseline="30000" dirty="0"/>
            </a:br>
            <a:r>
              <a:rPr lang="en-US" sz="2800" baseline="30000" dirty="0"/>
              <a:t>Wabash College, Crawfordsville, IN</a:t>
            </a:r>
          </a:p>
        </p:txBody>
      </p:sp>
      <p:sp>
        <p:nvSpPr>
          <p:cNvPr id="10" name="Rectangle 9"/>
          <p:cNvSpPr/>
          <p:nvPr/>
        </p:nvSpPr>
        <p:spPr>
          <a:xfrm>
            <a:off x="928161" y="590490"/>
            <a:ext cx="5440528" cy="400110"/>
          </a:xfrm>
          <a:prstGeom prst="rect">
            <a:avLst/>
          </a:prstGeom>
        </p:spPr>
        <p:txBody>
          <a:bodyPr wrap="none">
            <a:spAutoFit/>
          </a:bodyPr>
          <a:lstStyle/>
          <a:p>
            <a:r>
              <a:rPr lang="en-US" sz="2000" dirty="0">
                <a:solidFill>
                  <a:schemeClr val="bg1">
                    <a:lumMod val="65000"/>
                  </a:schemeClr>
                </a:solidFill>
              </a:rPr>
              <a:t>National Center for Case Study Teaching in Science</a:t>
            </a:r>
            <a:endParaRPr lang="en-US" sz="2000" dirty="0">
              <a:solidFill>
                <a:schemeClr val="bg1">
                  <a:lumMod val="65000"/>
                </a:schemeClr>
              </a:solidFill>
            </a:endParaRPr>
          </a:p>
        </p:txBody>
      </p:sp>
      <p:sp>
        <p:nvSpPr>
          <p:cNvPr id="13" name="TextBox 12"/>
          <p:cNvSpPr txBox="1"/>
          <p:nvPr/>
        </p:nvSpPr>
        <p:spPr>
          <a:xfrm>
            <a:off x="928161" y="3352800"/>
            <a:ext cx="3569182" cy="461665"/>
          </a:xfrm>
          <a:prstGeom prst="rect">
            <a:avLst/>
          </a:prstGeom>
          <a:noFill/>
        </p:spPr>
        <p:txBody>
          <a:bodyPr wrap="none" rtlCol="0">
            <a:spAutoFit/>
          </a:bodyPr>
          <a:lstStyle/>
          <a:p>
            <a:r>
              <a:rPr lang="en-US" sz="2400" dirty="0" smtClean="0">
                <a:solidFill>
                  <a:schemeClr val="bg1">
                    <a:lumMod val="65000"/>
                  </a:schemeClr>
                </a:solidFill>
              </a:rPr>
              <a:t>Supplemental Presentation</a:t>
            </a:r>
            <a:endParaRPr lang="en-US" sz="2400" dirty="0">
              <a:solidFill>
                <a:schemeClr val="bg1">
                  <a:lumMod val="65000"/>
                </a:schemeClr>
              </a:solidFill>
            </a:endParaRPr>
          </a:p>
        </p:txBody>
      </p:sp>
    </p:spTree>
    <p:extLst>
      <p:ext uri="{BB962C8B-B14F-4D97-AF65-F5344CB8AC3E}">
        <p14:creationId xmlns:p14="http://schemas.microsoft.com/office/powerpoint/2010/main" val="2409389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elay 12"/>
          <p:cNvSpPr/>
          <p:nvPr/>
        </p:nvSpPr>
        <p:spPr>
          <a:xfrm rot="5400000">
            <a:off x="4228298" y="3645932"/>
            <a:ext cx="2514600" cy="990600"/>
          </a:xfrm>
          <a:prstGeom prst="flowChartDelay">
            <a:avLst/>
          </a:prstGeom>
          <a:gradFill flip="none" rotWithShape="1">
            <a:gsLst>
              <a:gs pos="0">
                <a:schemeClr val="bg1">
                  <a:lumMod val="50000"/>
                </a:schemeClr>
              </a:gs>
              <a:gs pos="50000">
                <a:schemeClr val="bg1">
                  <a:lumMod val="75000"/>
                </a:schemeClr>
              </a:gs>
              <a:gs pos="65000">
                <a:schemeClr val="bg1">
                  <a:lumMod val="85000"/>
                </a:schemeClr>
              </a:gs>
              <a:gs pos="10000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1"/>
          <p:cNvSpPr/>
          <p:nvPr/>
        </p:nvSpPr>
        <p:spPr>
          <a:xfrm rot="5400000">
            <a:off x="3885398" y="3303032"/>
            <a:ext cx="3200400" cy="990600"/>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88694" y="2883932"/>
            <a:ext cx="992204" cy="45719"/>
          </a:xfrm>
          <a:prstGeom prst="rect">
            <a:avLst/>
          </a:prstGeom>
          <a:solidFill>
            <a:srgbClr val="FFFF00">
              <a:alpha val="42000"/>
            </a:srgbClr>
          </a:solidFill>
          <a:ln>
            <a:solidFill>
              <a:srgbClr val="FFC000">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02196" y="3387606"/>
            <a:ext cx="992204" cy="1412994"/>
          </a:xfrm>
          <a:prstGeom prst="rect">
            <a:avLst/>
          </a:prstGeom>
          <a:gradFill>
            <a:gsLst>
              <a:gs pos="0">
                <a:srgbClr val="FFFF00">
                  <a:alpha val="10000"/>
                </a:srgbClr>
              </a:gs>
              <a:gs pos="100000">
                <a:srgbClr val="FFFF00">
                  <a:alpha val="15000"/>
                </a:srgbClr>
              </a:gs>
              <a:gs pos="55000">
                <a:srgbClr val="FFF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Polyribosome fractionation</a:t>
            </a:r>
            <a:endParaRPr lang="en-US" dirty="0"/>
          </a:p>
        </p:txBody>
      </p:sp>
      <p:grpSp>
        <p:nvGrpSpPr>
          <p:cNvPr id="3" name="Group 2"/>
          <p:cNvGrpSpPr/>
          <p:nvPr/>
        </p:nvGrpSpPr>
        <p:grpSpPr>
          <a:xfrm>
            <a:off x="836596" y="1640774"/>
            <a:ext cx="2393151" cy="3693226"/>
            <a:chOff x="836596" y="1640774"/>
            <a:chExt cx="2393151" cy="3693226"/>
          </a:xfrm>
        </p:grpSpPr>
        <p:sp>
          <p:nvSpPr>
            <p:cNvPr id="4" name="Flowchart: Delay 3"/>
            <p:cNvSpPr/>
            <p:nvPr/>
          </p:nvSpPr>
          <p:spPr>
            <a:xfrm rot="5400000">
              <a:off x="-266700" y="3238500"/>
              <a:ext cx="3200400" cy="990600"/>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elay 4"/>
            <p:cNvSpPr/>
            <p:nvPr/>
          </p:nvSpPr>
          <p:spPr>
            <a:xfrm rot="5400000">
              <a:off x="76200" y="3581400"/>
              <a:ext cx="2514600" cy="990600"/>
            </a:xfrm>
            <a:prstGeom prst="flowChartDelay">
              <a:avLst/>
            </a:prstGeom>
            <a:gradFill flip="none" rotWithShape="1">
              <a:gsLst>
                <a:gs pos="0">
                  <a:schemeClr val="bg1">
                    <a:lumMod val="50000"/>
                  </a:schemeClr>
                </a:gs>
                <a:gs pos="50000">
                  <a:schemeClr val="bg1">
                    <a:lumMod val="75000"/>
                  </a:schemeClr>
                </a:gs>
                <a:gs pos="65000">
                  <a:schemeClr val="bg1">
                    <a:lumMod val="85000"/>
                  </a:schemeClr>
                </a:gs>
                <a:gs pos="10000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2634734"/>
              <a:ext cx="1248547" cy="369332"/>
            </a:xfrm>
            <a:prstGeom prst="rect">
              <a:avLst/>
            </a:prstGeom>
            <a:noFill/>
          </p:spPr>
          <p:txBody>
            <a:bodyPr wrap="none" rtlCol="0">
              <a:spAutoFit/>
            </a:bodyPr>
            <a:lstStyle/>
            <a:p>
              <a:r>
                <a:rPr lang="en-US" dirty="0" smtClean="0"/>
                <a:t>5% Sucrose</a:t>
              </a:r>
              <a:endParaRPr lang="en-US" dirty="0"/>
            </a:p>
          </p:txBody>
        </p:sp>
        <p:sp>
          <p:nvSpPr>
            <p:cNvPr id="7" name="TextBox 6"/>
            <p:cNvSpPr txBox="1"/>
            <p:nvPr/>
          </p:nvSpPr>
          <p:spPr>
            <a:xfrm>
              <a:off x="1828800" y="4932217"/>
              <a:ext cx="1365567" cy="369332"/>
            </a:xfrm>
            <a:prstGeom prst="rect">
              <a:avLst/>
            </a:prstGeom>
            <a:noFill/>
          </p:spPr>
          <p:txBody>
            <a:bodyPr wrap="none" rtlCol="0">
              <a:spAutoFit/>
            </a:bodyPr>
            <a:lstStyle/>
            <a:p>
              <a:r>
                <a:rPr lang="en-US" dirty="0" smtClean="0"/>
                <a:t>55% Sucrose</a:t>
              </a:r>
              <a:endParaRPr lang="en-US" dirty="0"/>
            </a:p>
          </p:txBody>
        </p:sp>
        <p:sp>
          <p:nvSpPr>
            <p:cNvPr id="8" name="Down Arrow 7"/>
            <p:cNvSpPr/>
            <p:nvPr/>
          </p:nvSpPr>
          <p:spPr>
            <a:xfrm>
              <a:off x="2362201" y="3004066"/>
              <a:ext cx="288992" cy="1796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2252943" flipV="1">
              <a:off x="1188424" y="1640774"/>
              <a:ext cx="235679" cy="1234706"/>
            </a:xfrm>
            <a:custGeom>
              <a:avLst/>
              <a:gdLst>
                <a:gd name="connsiteX0" fmla="*/ 0 w 149382"/>
                <a:gd name="connsiteY0" fmla="*/ 685800 h 685800"/>
                <a:gd name="connsiteX1" fmla="*/ 37346 w 149382"/>
                <a:gd name="connsiteY1" fmla="*/ 0 h 685800"/>
                <a:gd name="connsiteX2" fmla="*/ 112037 w 149382"/>
                <a:gd name="connsiteY2" fmla="*/ 0 h 685800"/>
                <a:gd name="connsiteX3" fmla="*/ 149382 w 149382"/>
                <a:gd name="connsiteY3" fmla="*/ 685800 h 685800"/>
                <a:gd name="connsiteX4" fmla="*/ 0 w 149382"/>
                <a:gd name="connsiteY4" fmla="*/ 685800 h 685800"/>
                <a:gd name="connsiteX0" fmla="*/ 0 w 204801"/>
                <a:gd name="connsiteY0" fmla="*/ 685800 h 810491"/>
                <a:gd name="connsiteX1" fmla="*/ 37346 w 204801"/>
                <a:gd name="connsiteY1" fmla="*/ 0 h 810491"/>
                <a:gd name="connsiteX2" fmla="*/ 112037 w 204801"/>
                <a:gd name="connsiteY2" fmla="*/ 0 h 810491"/>
                <a:gd name="connsiteX3" fmla="*/ 204801 w 204801"/>
                <a:gd name="connsiteY3" fmla="*/ 810491 h 810491"/>
                <a:gd name="connsiteX4" fmla="*/ 0 w 204801"/>
                <a:gd name="connsiteY4" fmla="*/ 685800 h 810491"/>
                <a:gd name="connsiteX0" fmla="*/ 0 w 260219"/>
                <a:gd name="connsiteY0" fmla="*/ 782781 h 810491"/>
                <a:gd name="connsiteX1" fmla="*/ 92764 w 260219"/>
                <a:gd name="connsiteY1" fmla="*/ 0 h 810491"/>
                <a:gd name="connsiteX2" fmla="*/ 167455 w 260219"/>
                <a:gd name="connsiteY2" fmla="*/ 0 h 810491"/>
                <a:gd name="connsiteX3" fmla="*/ 260219 w 260219"/>
                <a:gd name="connsiteY3" fmla="*/ 810491 h 810491"/>
                <a:gd name="connsiteX4" fmla="*/ 0 w 260219"/>
                <a:gd name="connsiteY4" fmla="*/ 782781 h 81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219" h="810491">
                  <a:moveTo>
                    <a:pt x="0" y="782781"/>
                  </a:moveTo>
                  <a:lnTo>
                    <a:pt x="92764" y="0"/>
                  </a:lnTo>
                  <a:lnTo>
                    <a:pt x="167455" y="0"/>
                  </a:lnTo>
                  <a:lnTo>
                    <a:pt x="260219" y="810491"/>
                  </a:lnTo>
                  <a:lnTo>
                    <a:pt x="0" y="782781"/>
                  </a:lnTo>
                  <a:close/>
                </a:path>
              </a:pathLst>
            </a:cu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6596" y="2773682"/>
              <a:ext cx="992204" cy="45719"/>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581400" y="3429000"/>
            <a:ext cx="1168077" cy="369332"/>
          </a:xfrm>
          <a:prstGeom prst="rect">
            <a:avLst/>
          </a:prstGeom>
          <a:noFill/>
        </p:spPr>
        <p:txBody>
          <a:bodyPr wrap="none" rtlCol="0">
            <a:spAutoFit/>
          </a:bodyPr>
          <a:lstStyle/>
          <a:p>
            <a:r>
              <a:rPr lang="en-US" dirty="0" smtClean="0"/>
              <a:t>Centrifuge</a:t>
            </a:r>
            <a:endParaRPr lang="en-US" dirty="0"/>
          </a:p>
        </p:txBody>
      </p:sp>
      <p:cxnSp>
        <p:nvCxnSpPr>
          <p:cNvPr id="21" name="Straight Arrow Connector 20"/>
          <p:cNvCxnSpPr/>
          <p:nvPr/>
        </p:nvCxnSpPr>
        <p:spPr>
          <a:xfrm flipH="1">
            <a:off x="5994400" y="2634734"/>
            <a:ext cx="635000" cy="1846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615898" y="2344876"/>
            <a:ext cx="2204001" cy="584775"/>
          </a:xfrm>
          <a:prstGeom prst="rect">
            <a:avLst/>
          </a:prstGeom>
          <a:noFill/>
        </p:spPr>
        <p:txBody>
          <a:bodyPr wrap="none" rtlCol="0">
            <a:spAutoFit/>
          </a:bodyPr>
          <a:lstStyle/>
          <a:p>
            <a:r>
              <a:rPr lang="en-US" sz="1600" dirty="0" smtClean="0"/>
              <a:t>Unincorporated labeled </a:t>
            </a:r>
          </a:p>
          <a:p>
            <a:r>
              <a:rPr lang="en-US" sz="1600" dirty="0" smtClean="0"/>
              <a:t>amino acids</a:t>
            </a:r>
            <a:endParaRPr lang="en-US" sz="1600" dirty="0"/>
          </a:p>
        </p:txBody>
      </p:sp>
      <p:sp>
        <p:nvSpPr>
          <p:cNvPr id="33" name="Flowchart: Terminator 32"/>
          <p:cNvSpPr/>
          <p:nvPr/>
        </p:nvSpPr>
        <p:spPr>
          <a:xfrm>
            <a:off x="6858000" y="3008828"/>
            <a:ext cx="304800" cy="76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Preparation 34"/>
          <p:cNvSpPr/>
          <p:nvPr/>
        </p:nvSpPr>
        <p:spPr>
          <a:xfrm>
            <a:off x="6877050" y="3232792"/>
            <a:ext cx="285750" cy="1337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6867525" y="3479938"/>
            <a:ext cx="304800" cy="214174"/>
            <a:chOff x="6867525" y="3479938"/>
            <a:chExt cx="304800" cy="214174"/>
          </a:xfrm>
        </p:grpSpPr>
        <p:sp>
          <p:nvSpPr>
            <p:cNvPr id="34" name="Flowchart: Terminator 33"/>
            <p:cNvSpPr/>
            <p:nvPr/>
          </p:nvSpPr>
          <p:spPr>
            <a:xfrm>
              <a:off x="6867525" y="3617912"/>
              <a:ext cx="304800" cy="76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Preparation 35"/>
            <p:cNvSpPr/>
            <p:nvPr/>
          </p:nvSpPr>
          <p:spPr>
            <a:xfrm>
              <a:off x="6886575" y="3479938"/>
              <a:ext cx="285750" cy="1337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858000" y="3770312"/>
            <a:ext cx="304800" cy="214174"/>
            <a:chOff x="6867525" y="3479938"/>
            <a:chExt cx="304800" cy="214174"/>
          </a:xfrm>
        </p:grpSpPr>
        <p:sp>
          <p:nvSpPr>
            <p:cNvPr id="39" name="Flowchart: Terminator 38"/>
            <p:cNvSpPr/>
            <p:nvPr/>
          </p:nvSpPr>
          <p:spPr>
            <a:xfrm>
              <a:off x="6867525" y="3617912"/>
              <a:ext cx="304800" cy="76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Preparation 39"/>
            <p:cNvSpPr/>
            <p:nvPr/>
          </p:nvSpPr>
          <p:spPr>
            <a:xfrm>
              <a:off x="6886575" y="3479938"/>
              <a:ext cx="285750" cy="1337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42"/>
          <p:cNvSpPr/>
          <p:nvPr/>
        </p:nvSpPr>
        <p:spPr>
          <a:xfrm>
            <a:off x="6786563" y="3867150"/>
            <a:ext cx="1524000" cy="82049"/>
          </a:xfrm>
          <a:custGeom>
            <a:avLst/>
            <a:gdLst>
              <a:gd name="connsiteX0" fmla="*/ 0 w 1524000"/>
              <a:gd name="connsiteY0" fmla="*/ 52388 h 82049"/>
              <a:gd name="connsiteX1" fmla="*/ 47625 w 1524000"/>
              <a:gd name="connsiteY1" fmla="*/ 47625 h 82049"/>
              <a:gd name="connsiteX2" fmla="*/ 80962 w 1524000"/>
              <a:gd name="connsiteY2" fmla="*/ 42863 h 82049"/>
              <a:gd name="connsiteX3" fmla="*/ 204787 w 1524000"/>
              <a:gd name="connsiteY3" fmla="*/ 38100 h 82049"/>
              <a:gd name="connsiteX4" fmla="*/ 285750 w 1524000"/>
              <a:gd name="connsiteY4" fmla="*/ 38100 h 82049"/>
              <a:gd name="connsiteX5" fmla="*/ 314325 w 1524000"/>
              <a:gd name="connsiteY5" fmla="*/ 33338 h 82049"/>
              <a:gd name="connsiteX6" fmla="*/ 347662 w 1524000"/>
              <a:gd name="connsiteY6" fmla="*/ 0 h 82049"/>
              <a:gd name="connsiteX7" fmla="*/ 357187 w 1524000"/>
              <a:gd name="connsiteY7" fmla="*/ 14288 h 82049"/>
              <a:gd name="connsiteX8" fmla="*/ 376237 w 1524000"/>
              <a:gd name="connsiteY8" fmla="*/ 19050 h 82049"/>
              <a:gd name="connsiteX9" fmla="*/ 433387 w 1524000"/>
              <a:gd name="connsiteY9" fmla="*/ 23813 h 82049"/>
              <a:gd name="connsiteX10" fmla="*/ 457200 w 1524000"/>
              <a:gd name="connsiteY10" fmla="*/ 28575 h 82049"/>
              <a:gd name="connsiteX11" fmla="*/ 485775 w 1524000"/>
              <a:gd name="connsiteY11" fmla="*/ 38100 h 82049"/>
              <a:gd name="connsiteX12" fmla="*/ 581025 w 1524000"/>
              <a:gd name="connsiteY12" fmla="*/ 33338 h 82049"/>
              <a:gd name="connsiteX13" fmla="*/ 604837 w 1524000"/>
              <a:gd name="connsiteY13" fmla="*/ 28575 h 82049"/>
              <a:gd name="connsiteX14" fmla="*/ 709612 w 1524000"/>
              <a:gd name="connsiteY14" fmla="*/ 33338 h 82049"/>
              <a:gd name="connsiteX15" fmla="*/ 742950 w 1524000"/>
              <a:gd name="connsiteY15" fmla="*/ 38100 h 82049"/>
              <a:gd name="connsiteX16" fmla="*/ 781050 w 1524000"/>
              <a:gd name="connsiteY16" fmla="*/ 47625 h 82049"/>
              <a:gd name="connsiteX17" fmla="*/ 847725 w 1524000"/>
              <a:gd name="connsiteY17" fmla="*/ 42863 h 82049"/>
              <a:gd name="connsiteX18" fmla="*/ 862012 w 1524000"/>
              <a:gd name="connsiteY18" fmla="*/ 33338 h 82049"/>
              <a:gd name="connsiteX19" fmla="*/ 881062 w 1524000"/>
              <a:gd name="connsiteY19" fmla="*/ 23813 h 82049"/>
              <a:gd name="connsiteX20" fmla="*/ 933450 w 1524000"/>
              <a:gd name="connsiteY20" fmla="*/ 28575 h 82049"/>
              <a:gd name="connsiteX21" fmla="*/ 981075 w 1524000"/>
              <a:gd name="connsiteY21" fmla="*/ 38100 h 82049"/>
              <a:gd name="connsiteX22" fmla="*/ 1004887 w 1524000"/>
              <a:gd name="connsiteY22" fmla="*/ 42863 h 82049"/>
              <a:gd name="connsiteX23" fmla="*/ 1123950 w 1524000"/>
              <a:gd name="connsiteY23" fmla="*/ 47625 h 82049"/>
              <a:gd name="connsiteX24" fmla="*/ 1162050 w 1524000"/>
              <a:gd name="connsiteY24" fmla="*/ 57150 h 82049"/>
              <a:gd name="connsiteX25" fmla="*/ 1200150 w 1524000"/>
              <a:gd name="connsiteY25" fmla="*/ 52388 h 82049"/>
              <a:gd name="connsiteX26" fmla="*/ 1300162 w 1524000"/>
              <a:gd name="connsiteY26" fmla="*/ 52388 h 82049"/>
              <a:gd name="connsiteX27" fmla="*/ 1328737 w 1524000"/>
              <a:gd name="connsiteY27" fmla="*/ 61913 h 82049"/>
              <a:gd name="connsiteX28" fmla="*/ 1400175 w 1524000"/>
              <a:gd name="connsiteY28" fmla="*/ 71438 h 82049"/>
              <a:gd name="connsiteX29" fmla="*/ 1471612 w 1524000"/>
              <a:gd name="connsiteY29" fmla="*/ 80963 h 82049"/>
              <a:gd name="connsiteX30" fmla="*/ 1524000 w 1524000"/>
              <a:gd name="connsiteY30" fmla="*/ 66675 h 8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0" h="82049">
                <a:moveTo>
                  <a:pt x="0" y="52388"/>
                </a:moveTo>
                <a:lnTo>
                  <a:pt x="47625" y="47625"/>
                </a:lnTo>
                <a:cubicBezTo>
                  <a:pt x="58773" y="46313"/>
                  <a:pt x="69757" y="43542"/>
                  <a:pt x="80962" y="42863"/>
                </a:cubicBezTo>
                <a:cubicBezTo>
                  <a:pt x="122192" y="40364"/>
                  <a:pt x="163512" y="39688"/>
                  <a:pt x="204787" y="38100"/>
                </a:cubicBezTo>
                <a:cubicBezTo>
                  <a:pt x="269283" y="27352"/>
                  <a:pt x="189925" y="38100"/>
                  <a:pt x="285750" y="38100"/>
                </a:cubicBezTo>
                <a:cubicBezTo>
                  <a:pt x="295406" y="38100"/>
                  <a:pt x="304800" y="34925"/>
                  <a:pt x="314325" y="33338"/>
                </a:cubicBezTo>
                <a:cubicBezTo>
                  <a:pt x="350579" y="21253"/>
                  <a:pt x="340931" y="33658"/>
                  <a:pt x="347662" y="0"/>
                </a:cubicBezTo>
                <a:cubicBezTo>
                  <a:pt x="350837" y="4763"/>
                  <a:pt x="352424" y="11113"/>
                  <a:pt x="357187" y="14288"/>
                </a:cubicBezTo>
                <a:cubicBezTo>
                  <a:pt x="362633" y="17919"/>
                  <a:pt x="369742" y="18238"/>
                  <a:pt x="376237" y="19050"/>
                </a:cubicBezTo>
                <a:cubicBezTo>
                  <a:pt x="395205" y="21421"/>
                  <a:pt x="414337" y="22225"/>
                  <a:pt x="433387" y="23813"/>
                </a:cubicBezTo>
                <a:cubicBezTo>
                  <a:pt x="441325" y="25400"/>
                  <a:pt x="449390" y="26445"/>
                  <a:pt x="457200" y="28575"/>
                </a:cubicBezTo>
                <a:cubicBezTo>
                  <a:pt x="466886" y="31217"/>
                  <a:pt x="485775" y="38100"/>
                  <a:pt x="485775" y="38100"/>
                </a:cubicBezTo>
                <a:cubicBezTo>
                  <a:pt x="517525" y="36513"/>
                  <a:pt x="549337" y="35873"/>
                  <a:pt x="581025" y="33338"/>
                </a:cubicBezTo>
                <a:cubicBezTo>
                  <a:pt x="589094" y="32692"/>
                  <a:pt x="596742" y="28575"/>
                  <a:pt x="604837" y="28575"/>
                </a:cubicBezTo>
                <a:cubicBezTo>
                  <a:pt x="639798" y="28575"/>
                  <a:pt x="674687" y="31750"/>
                  <a:pt x="709612" y="33338"/>
                </a:cubicBezTo>
                <a:cubicBezTo>
                  <a:pt x="720725" y="34925"/>
                  <a:pt x="731943" y="35899"/>
                  <a:pt x="742950" y="38100"/>
                </a:cubicBezTo>
                <a:cubicBezTo>
                  <a:pt x="755787" y="40667"/>
                  <a:pt x="781050" y="47625"/>
                  <a:pt x="781050" y="47625"/>
                </a:cubicBezTo>
                <a:cubicBezTo>
                  <a:pt x="803275" y="46038"/>
                  <a:pt x="825782" y="46735"/>
                  <a:pt x="847725" y="42863"/>
                </a:cubicBezTo>
                <a:cubicBezTo>
                  <a:pt x="853362" y="41868"/>
                  <a:pt x="857042" y="36178"/>
                  <a:pt x="862012" y="33338"/>
                </a:cubicBezTo>
                <a:cubicBezTo>
                  <a:pt x="868176" y="29816"/>
                  <a:pt x="874712" y="26988"/>
                  <a:pt x="881062" y="23813"/>
                </a:cubicBezTo>
                <a:cubicBezTo>
                  <a:pt x="898525" y="25400"/>
                  <a:pt x="916092" y="26095"/>
                  <a:pt x="933450" y="28575"/>
                </a:cubicBezTo>
                <a:cubicBezTo>
                  <a:pt x="949477" y="30864"/>
                  <a:pt x="965200" y="34925"/>
                  <a:pt x="981075" y="38100"/>
                </a:cubicBezTo>
                <a:cubicBezTo>
                  <a:pt x="989012" y="39688"/>
                  <a:pt x="996799" y="42540"/>
                  <a:pt x="1004887" y="42863"/>
                </a:cubicBezTo>
                <a:lnTo>
                  <a:pt x="1123950" y="47625"/>
                </a:lnTo>
                <a:cubicBezTo>
                  <a:pt x="1135227" y="51385"/>
                  <a:pt x="1150551" y="57150"/>
                  <a:pt x="1162050" y="57150"/>
                </a:cubicBezTo>
                <a:cubicBezTo>
                  <a:pt x="1174849" y="57150"/>
                  <a:pt x="1187450" y="53975"/>
                  <a:pt x="1200150" y="52388"/>
                </a:cubicBezTo>
                <a:cubicBezTo>
                  <a:pt x="1239176" y="39378"/>
                  <a:pt x="1223171" y="42764"/>
                  <a:pt x="1300162" y="52388"/>
                </a:cubicBezTo>
                <a:cubicBezTo>
                  <a:pt x="1310125" y="53633"/>
                  <a:pt x="1318774" y="60668"/>
                  <a:pt x="1328737" y="61913"/>
                </a:cubicBezTo>
                <a:cubicBezTo>
                  <a:pt x="1377976" y="68067"/>
                  <a:pt x="1354167" y="64865"/>
                  <a:pt x="1400175" y="71438"/>
                </a:cubicBezTo>
                <a:cubicBezTo>
                  <a:pt x="1425984" y="80040"/>
                  <a:pt x="1434645" y="84178"/>
                  <a:pt x="1471612" y="80963"/>
                </a:cubicBezTo>
                <a:cubicBezTo>
                  <a:pt x="1489644" y="79395"/>
                  <a:pt x="1524000" y="66675"/>
                  <a:pt x="1524000" y="66675"/>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6815138" y="4315650"/>
            <a:ext cx="1524000" cy="82049"/>
          </a:xfrm>
          <a:custGeom>
            <a:avLst/>
            <a:gdLst>
              <a:gd name="connsiteX0" fmla="*/ 0 w 1524000"/>
              <a:gd name="connsiteY0" fmla="*/ 52388 h 82049"/>
              <a:gd name="connsiteX1" fmla="*/ 47625 w 1524000"/>
              <a:gd name="connsiteY1" fmla="*/ 47625 h 82049"/>
              <a:gd name="connsiteX2" fmla="*/ 80962 w 1524000"/>
              <a:gd name="connsiteY2" fmla="*/ 42863 h 82049"/>
              <a:gd name="connsiteX3" fmla="*/ 204787 w 1524000"/>
              <a:gd name="connsiteY3" fmla="*/ 38100 h 82049"/>
              <a:gd name="connsiteX4" fmla="*/ 285750 w 1524000"/>
              <a:gd name="connsiteY4" fmla="*/ 38100 h 82049"/>
              <a:gd name="connsiteX5" fmla="*/ 314325 w 1524000"/>
              <a:gd name="connsiteY5" fmla="*/ 33338 h 82049"/>
              <a:gd name="connsiteX6" fmla="*/ 347662 w 1524000"/>
              <a:gd name="connsiteY6" fmla="*/ 0 h 82049"/>
              <a:gd name="connsiteX7" fmla="*/ 357187 w 1524000"/>
              <a:gd name="connsiteY7" fmla="*/ 14288 h 82049"/>
              <a:gd name="connsiteX8" fmla="*/ 376237 w 1524000"/>
              <a:gd name="connsiteY8" fmla="*/ 19050 h 82049"/>
              <a:gd name="connsiteX9" fmla="*/ 433387 w 1524000"/>
              <a:gd name="connsiteY9" fmla="*/ 23813 h 82049"/>
              <a:gd name="connsiteX10" fmla="*/ 457200 w 1524000"/>
              <a:gd name="connsiteY10" fmla="*/ 28575 h 82049"/>
              <a:gd name="connsiteX11" fmla="*/ 485775 w 1524000"/>
              <a:gd name="connsiteY11" fmla="*/ 38100 h 82049"/>
              <a:gd name="connsiteX12" fmla="*/ 581025 w 1524000"/>
              <a:gd name="connsiteY12" fmla="*/ 33338 h 82049"/>
              <a:gd name="connsiteX13" fmla="*/ 604837 w 1524000"/>
              <a:gd name="connsiteY13" fmla="*/ 28575 h 82049"/>
              <a:gd name="connsiteX14" fmla="*/ 709612 w 1524000"/>
              <a:gd name="connsiteY14" fmla="*/ 33338 h 82049"/>
              <a:gd name="connsiteX15" fmla="*/ 742950 w 1524000"/>
              <a:gd name="connsiteY15" fmla="*/ 38100 h 82049"/>
              <a:gd name="connsiteX16" fmla="*/ 781050 w 1524000"/>
              <a:gd name="connsiteY16" fmla="*/ 47625 h 82049"/>
              <a:gd name="connsiteX17" fmla="*/ 847725 w 1524000"/>
              <a:gd name="connsiteY17" fmla="*/ 42863 h 82049"/>
              <a:gd name="connsiteX18" fmla="*/ 862012 w 1524000"/>
              <a:gd name="connsiteY18" fmla="*/ 33338 h 82049"/>
              <a:gd name="connsiteX19" fmla="*/ 881062 w 1524000"/>
              <a:gd name="connsiteY19" fmla="*/ 23813 h 82049"/>
              <a:gd name="connsiteX20" fmla="*/ 933450 w 1524000"/>
              <a:gd name="connsiteY20" fmla="*/ 28575 h 82049"/>
              <a:gd name="connsiteX21" fmla="*/ 981075 w 1524000"/>
              <a:gd name="connsiteY21" fmla="*/ 38100 h 82049"/>
              <a:gd name="connsiteX22" fmla="*/ 1004887 w 1524000"/>
              <a:gd name="connsiteY22" fmla="*/ 42863 h 82049"/>
              <a:gd name="connsiteX23" fmla="*/ 1123950 w 1524000"/>
              <a:gd name="connsiteY23" fmla="*/ 47625 h 82049"/>
              <a:gd name="connsiteX24" fmla="*/ 1162050 w 1524000"/>
              <a:gd name="connsiteY24" fmla="*/ 57150 h 82049"/>
              <a:gd name="connsiteX25" fmla="*/ 1200150 w 1524000"/>
              <a:gd name="connsiteY25" fmla="*/ 52388 h 82049"/>
              <a:gd name="connsiteX26" fmla="*/ 1300162 w 1524000"/>
              <a:gd name="connsiteY26" fmla="*/ 52388 h 82049"/>
              <a:gd name="connsiteX27" fmla="*/ 1328737 w 1524000"/>
              <a:gd name="connsiteY27" fmla="*/ 61913 h 82049"/>
              <a:gd name="connsiteX28" fmla="*/ 1400175 w 1524000"/>
              <a:gd name="connsiteY28" fmla="*/ 71438 h 82049"/>
              <a:gd name="connsiteX29" fmla="*/ 1471612 w 1524000"/>
              <a:gd name="connsiteY29" fmla="*/ 80963 h 82049"/>
              <a:gd name="connsiteX30" fmla="*/ 1524000 w 1524000"/>
              <a:gd name="connsiteY30" fmla="*/ 66675 h 8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0" h="82049">
                <a:moveTo>
                  <a:pt x="0" y="52388"/>
                </a:moveTo>
                <a:lnTo>
                  <a:pt x="47625" y="47625"/>
                </a:lnTo>
                <a:cubicBezTo>
                  <a:pt x="58773" y="46313"/>
                  <a:pt x="69757" y="43542"/>
                  <a:pt x="80962" y="42863"/>
                </a:cubicBezTo>
                <a:cubicBezTo>
                  <a:pt x="122192" y="40364"/>
                  <a:pt x="163512" y="39688"/>
                  <a:pt x="204787" y="38100"/>
                </a:cubicBezTo>
                <a:cubicBezTo>
                  <a:pt x="269283" y="27352"/>
                  <a:pt x="189925" y="38100"/>
                  <a:pt x="285750" y="38100"/>
                </a:cubicBezTo>
                <a:cubicBezTo>
                  <a:pt x="295406" y="38100"/>
                  <a:pt x="304800" y="34925"/>
                  <a:pt x="314325" y="33338"/>
                </a:cubicBezTo>
                <a:cubicBezTo>
                  <a:pt x="350579" y="21253"/>
                  <a:pt x="340931" y="33658"/>
                  <a:pt x="347662" y="0"/>
                </a:cubicBezTo>
                <a:cubicBezTo>
                  <a:pt x="350837" y="4763"/>
                  <a:pt x="352424" y="11113"/>
                  <a:pt x="357187" y="14288"/>
                </a:cubicBezTo>
                <a:cubicBezTo>
                  <a:pt x="362633" y="17919"/>
                  <a:pt x="369742" y="18238"/>
                  <a:pt x="376237" y="19050"/>
                </a:cubicBezTo>
                <a:cubicBezTo>
                  <a:pt x="395205" y="21421"/>
                  <a:pt x="414337" y="22225"/>
                  <a:pt x="433387" y="23813"/>
                </a:cubicBezTo>
                <a:cubicBezTo>
                  <a:pt x="441325" y="25400"/>
                  <a:pt x="449390" y="26445"/>
                  <a:pt x="457200" y="28575"/>
                </a:cubicBezTo>
                <a:cubicBezTo>
                  <a:pt x="466886" y="31217"/>
                  <a:pt x="485775" y="38100"/>
                  <a:pt x="485775" y="38100"/>
                </a:cubicBezTo>
                <a:cubicBezTo>
                  <a:pt x="517525" y="36513"/>
                  <a:pt x="549337" y="35873"/>
                  <a:pt x="581025" y="33338"/>
                </a:cubicBezTo>
                <a:cubicBezTo>
                  <a:pt x="589094" y="32692"/>
                  <a:pt x="596742" y="28575"/>
                  <a:pt x="604837" y="28575"/>
                </a:cubicBezTo>
                <a:cubicBezTo>
                  <a:pt x="639798" y="28575"/>
                  <a:pt x="674687" y="31750"/>
                  <a:pt x="709612" y="33338"/>
                </a:cubicBezTo>
                <a:cubicBezTo>
                  <a:pt x="720725" y="34925"/>
                  <a:pt x="731943" y="35899"/>
                  <a:pt x="742950" y="38100"/>
                </a:cubicBezTo>
                <a:cubicBezTo>
                  <a:pt x="755787" y="40667"/>
                  <a:pt x="781050" y="47625"/>
                  <a:pt x="781050" y="47625"/>
                </a:cubicBezTo>
                <a:cubicBezTo>
                  <a:pt x="803275" y="46038"/>
                  <a:pt x="825782" y="46735"/>
                  <a:pt x="847725" y="42863"/>
                </a:cubicBezTo>
                <a:cubicBezTo>
                  <a:pt x="853362" y="41868"/>
                  <a:pt x="857042" y="36178"/>
                  <a:pt x="862012" y="33338"/>
                </a:cubicBezTo>
                <a:cubicBezTo>
                  <a:pt x="868176" y="29816"/>
                  <a:pt x="874712" y="26988"/>
                  <a:pt x="881062" y="23813"/>
                </a:cubicBezTo>
                <a:cubicBezTo>
                  <a:pt x="898525" y="25400"/>
                  <a:pt x="916092" y="26095"/>
                  <a:pt x="933450" y="28575"/>
                </a:cubicBezTo>
                <a:cubicBezTo>
                  <a:pt x="949477" y="30864"/>
                  <a:pt x="965200" y="34925"/>
                  <a:pt x="981075" y="38100"/>
                </a:cubicBezTo>
                <a:cubicBezTo>
                  <a:pt x="989012" y="39688"/>
                  <a:pt x="996799" y="42540"/>
                  <a:pt x="1004887" y="42863"/>
                </a:cubicBezTo>
                <a:lnTo>
                  <a:pt x="1123950" y="47625"/>
                </a:lnTo>
                <a:cubicBezTo>
                  <a:pt x="1135227" y="51385"/>
                  <a:pt x="1150551" y="57150"/>
                  <a:pt x="1162050" y="57150"/>
                </a:cubicBezTo>
                <a:cubicBezTo>
                  <a:pt x="1174849" y="57150"/>
                  <a:pt x="1187450" y="53975"/>
                  <a:pt x="1200150" y="52388"/>
                </a:cubicBezTo>
                <a:cubicBezTo>
                  <a:pt x="1239176" y="39378"/>
                  <a:pt x="1223171" y="42764"/>
                  <a:pt x="1300162" y="52388"/>
                </a:cubicBezTo>
                <a:cubicBezTo>
                  <a:pt x="1310125" y="53633"/>
                  <a:pt x="1318774" y="60668"/>
                  <a:pt x="1328737" y="61913"/>
                </a:cubicBezTo>
                <a:cubicBezTo>
                  <a:pt x="1377976" y="68067"/>
                  <a:pt x="1354167" y="64865"/>
                  <a:pt x="1400175" y="71438"/>
                </a:cubicBezTo>
                <a:cubicBezTo>
                  <a:pt x="1425984" y="80040"/>
                  <a:pt x="1434645" y="84178"/>
                  <a:pt x="1471612" y="80963"/>
                </a:cubicBezTo>
                <a:cubicBezTo>
                  <a:pt x="1489644" y="79395"/>
                  <a:pt x="1524000" y="66675"/>
                  <a:pt x="1524000" y="66675"/>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6886575" y="4129088"/>
            <a:ext cx="366713" cy="303898"/>
            <a:chOff x="6886575" y="4129088"/>
            <a:chExt cx="366713" cy="303898"/>
          </a:xfrm>
        </p:grpSpPr>
        <p:grpSp>
          <p:nvGrpSpPr>
            <p:cNvPr id="44" name="Group 43"/>
            <p:cNvGrpSpPr/>
            <p:nvPr/>
          </p:nvGrpSpPr>
          <p:grpSpPr>
            <a:xfrm>
              <a:off x="6886575" y="4218812"/>
              <a:ext cx="304800" cy="214174"/>
              <a:chOff x="6867525" y="3479938"/>
              <a:chExt cx="304800" cy="214174"/>
            </a:xfrm>
          </p:grpSpPr>
          <p:sp>
            <p:nvSpPr>
              <p:cNvPr id="45" name="Flowchart: Terminator 44"/>
              <p:cNvSpPr/>
              <p:nvPr/>
            </p:nvSpPr>
            <p:spPr>
              <a:xfrm>
                <a:off x="6867525" y="3617912"/>
                <a:ext cx="304800" cy="76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Preparation 45"/>
              <p:cNvSpPr/>
              <p:nvPr/>
            </p:nvSpPr>
            <p:spPr>
              <a:xfrm>
                <a:off x="6886575" y="3479938"/>
                <a:ext cx="285750" cy="1337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Freeform 47"/>
            <p:cNvSpPr/>
            <p:nvPr/>
          </p:nvSpPr>
          <p:spPr>
            <a:xfrm>
              <a:off x="7067550" y="4129088"/>
              <a:ext cx="185738" cy="166687"/>
            </a:xfrm>
            <a:custGeom>
              <a:avLst/>
              <a:gdLst>
                <a:gd name="connsiteX0" fmla="*/ 0 w 185738"/>
                <a:gd name="connsiteY0" fmla="*/ 166687 h 166687"/>
                <a:gd name="connsiteX1" fmla="*/ 14288 w 185738"/>
                <a:gd name="connsiteY1" fmla="*/ 142875 h 166687"/>
                <a:gd name="connsiteX2" fmla="*/ 19050 w 185738"/>
                <a:gd name="connsiteY2" fmla="*/ 128587 h 166687"/>
                <a:gd name="connsiteX3" fmla="*/ 33338 w 185738"/>
                <a:gd name="connsiteY3" fmla="*/ 114300 h 166687"/>
                <a:gd name="connsiteX4" fmla="*/ 66675 w 185738"/>
                <a:gd name="connsiteY4" fmla="*/ 80962 h 166687"/>
                <a:gd name="connsiteX5" fmla="*/ 80963 w 185738"/>
                <a:gd name="connsiteY5" fmla="*/ 61912 h 166687"/>
                <a:gd name="connsiteX6" fmla="*/ 90488 w 185738"/>
                <a:gd name="connsiteY6" fmla="*/ 47625 h 166687"/>
                <a:gd name="connsiteX7" fmla="*/ 109538 w 185738"/>
                <a:gd name="connsiteY7" fmla="*/ 38100 h 166687"/>
                <a:gd name="connsiteX8" fmla="*/ 123825 w 185738"/>
                <a:gd name="connsiteY8" fmla="*/ 28575 h 166687"/>
                <a:gd name="connsiteX9" fmla="*/ 138113 w 185738"/>
                <a:gd name="connsiteY9" fmla="*/ 23812 h 166687"/>
                <a:gd name="connsiteX10" fmla="*/ 152400 w 185738"/>
                <a:gd name="connsiteY10" fmla="*/ 14287 h 166687"/>
                <a:gd name="connsiteX11" fmla="*/ 185738 w 185738"/>
                <a:gd name="connsiteY11" fmla="*/ 0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38" h="166687">
                  <a:moveTo>
                    <a:pt x="0" y="166687"/>
                  </a:moveTo>
                  <a:cubicBezTo>
                    <a:pt x="4763" y="158750"/>
                    <a:pt x="10148" y="151154"/>
                    <a:pt x="14288" y="142875"/>
                  </a:cubicBezTo>
                  <a:cubicBezTo>
                    <a:pt x="16533" y="138385"/>
                    <a:pt x="16265" y="132764"/>
                    <a:pt x="19050" y="128587"/>
                  </a:cubicBezTo>
                  <a:cubicBezTo>
                    <a:pt x="22786" y="122983"/>
                    <a:pt x="29203" y="119616"/>
                    <a:pt x="33338" y="114300"/>
                  </a:cubicBezTo>
                  <a:cubicBezTo>
                    <a:pt x="60087" y="79910"/>
                    <a:pt x="39373" y="90064"/>
                    <a:pt x="66675" y="80962"/>
                  </a:cubicBezTo>
                  <a:cubicBezTo>
                    <a:pt x="71438" y="74612"/>
                    <a:pt x="76349" y="68371"/>
                    <a:pt x="80963" y="61912"/>
                  </a:cubicBezTo>
                  <a:cubicBezTo>
                    <a:pt x="84290" y="57255"/>
                    <a:pt x="86091" y="51289"/>
                    <a:pt x="90488" y="47625"/>
                  </a:cubicBezTo>
                  <a:cubicBezTo>
                    <a:pt x="95942" y="43080"/>
                    <a:pt x="103374" y="41622"/>
                    <a:pt x="109538" y="38100"/>
                  </a:cubicBezTo>
                  <a:cubicBezTo>
                    <a:pt x="114508" y="35260"/>
                    <a:pt x="118706" y="31135"/>
                    <a:pt x="123825" y="28575"/>
                  </a:cubicBezTo>
                  <a:cubicBezTo>
                    <a:pt x="128315" y="26330"/>
                    <a:pt x="133623" y="26057"/>
                    <a:pt x="138113" y="23812"/>
                  </a:cubicBezTo>
                  <a:cubicBezTo>
                    <a:pt x="143232" y="21252"/>
                    <a:pt x="147170" y="16612"/>
                    <a:pt x="152400" y="14287"/>
                  </a:cubicBezTo>
                  <a:cubicBezTo>
                    <a:pt x="189248" y="-2090"/>
                    <a:pt x="172501" y="13234"/>
                    <a:pt x="185738" y="0"/>
                  </a:cubicBezTo>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p:nvPr/>
        </p:nvSpPr>
        <p:spPr>
          <a:xfrm>
            <a:off x="6803231" y="4757660"/>
            <a:ext cx="1524000" cy="82049"/>
          </a:xfrm>
          <a:custGeom>
            <a:avLst/>
            <a:gdLst>
              <a:gd name="connsiteX0" fmla="*/ 0 w 1524000"/>
              <a:gd name="connsiteY0" fmla="*/ 52388 h 82049"/>
              <a:gd name="connsiteX1" fmla="*/ 47625 w 1524000"/>
              <a:gd name="connsiteY1" fmla="*/ 47625 h 82049"/>
              <a:gd name="connsiteX2" fmla="*/ 80962 w 1524000"/>
              <a:gd name="connsiteY2" fmla="*/ 42863 h 82049"/>
              <a:gd name="connsiteX3" fmla="*/ 204787 w 1524000"/>
              <a:gd name="connsiteY3" fmla="*/ 38100 h 82049"/>
              <a:gd name="connsiteX4" fmla="*/ 285750 w 1524000"/>
              <a:gd name="connsiteY4" fmla="*/ 38100 h 82049"/>
              <a:gd name="connsiteX5" fmla="*/ 314325 w 1524000"/>
              <a:gd name="connsiteY5" fmla="*/ 33338 h 82049"/>
              <a:gd name="connsiteX6" fmla="*/ 347662 w 1524000"/>
              <a:gd name="connsiteY6" fmla="*/ 0 h 82049"/>
              <a:gd name="connsiteX7" fmla="*/ 357187 w 1524000"/>
              <a:gd name="connsiteY7" fmla="*/ 14288 h 82049"/>
              <a:gd name="connsiteX8" fmla="*/ 376237 w 1524000"/>
              <a:gd name="connsiteY8" fmla="*/ 19050 h 82049"/>
              <a:gd name="connsiteX9" fmla="*/ 433387 w 1524000"/>
              <a:gd name="connsiteY9" fmla="*/ 23813 h 82049"/>
              <a:gd name="connsiteX10" fmla="*/ 457200 w 1524000"/>
              <a:gd name="connsiteY10" fmla="*/ 28575 h 82049"/>
              <a:gd name="connsiteX11" fmla="*/ 485775 w 1524000"/>
              <a:gd name="connsiteY11" fmla="*/ 38100 h 82049"/>
              <a:gd name="connsiteX12" fmla="*/ 581025 w 1524000"/>
              <a:gd name="connsiteY12" fmla="*/ 33338 h 82049"/>
              <a:gd name="connsiteX13" fmla="*/ 604837 w 1524000"/>
              <a:gd name="connsiteY13" fmla="*/ 28575 h 82049"/>
              <a:gd name="connsiteX14" fmla="*/ 709612 w 1524000"/>
              <a:gd name="connsiteY14" fmla="*/ 33338 h 82049"/>
              <a:gd name="connsiteX15" fmla="*/ 742950 w 1524000"/>
              <a:gd name="connsiteY15" fmla="*/ 38100 h 82049"/>
              <a:gd name="connsiteX16" fmla="*/ 781050 w 1524000"/>
              <a:gd name="connsiteY16" fmla="*/ 47625 h 82049"/>
              <a:gd name="connsiteX17" fmla="*/ 847725 w 1524000"/>
              <a:gd name="connsiteY17" fmla="*/ 42863 h 82049"/>
              <a:gd name="connsiteX18" fmla="*/ 862012 w 1524000"/>
              <a:gd name="connsiteY18" fmla="*/ 33338 h 82049"/>
              <a:gd name="connsiteX19" fmla="*/ 881062 w 1524000"/>
              <a:gd name="connsiteY19" fmla="*/ 23813 h 82049"/>
              <a:gd name="connsiteX20" fmla="*/ 933450 w 1524000"/>
              <a:gd name="connsiteY20" fmla="*/ 28575 h 82049"/>
              <a:gd name="connsiteX21" fmla="*/ 981075 w 1524000"/>
              <a:gd name="connsiteY21" fmla="*/ 38100 h 82049"/>
              <a:gd name="connsiteX22" fmla="*/ 1004887 w 1524000"/>
              <a:gd name="connsiteY22" fmla="*/ 42863 h 82049"/>
              <a:gd name="connsiteX23" fmla="*/ 1123950 w 1524000"/>
              <a:gd name="connsiteY23" fmla="*/ 47625 h 82049"/>
              <a:gd name="connsiteX24" fmla="*/ 1162050 w 1524000"/>
              <a:gd name="connsiteY24" fmla="*/ 57150 h 82049"/>
              <a:gd name="connsiteX25" fmla="*/ 1200150 w 1524000"/>
              <a:gd name="connsiteY25" fmla="*/ 52388 h 82049"/>
              <a:gd name="connsiteX26" fmla="*/ 1300162 w 1524000"/>
              <a:gd name="connsiteY26" fmla="*/ 52388 h 82049"/>
              <a:gd name="connsiteX27" fmla="*/ 1328737 w 1524000"/>
              <a:gd name="connsiteY27" fmla="*/ 61913 h 82049"/>
              <a:gd name="connsiteX28" fmla="*/ 1400175 w 1524000"/>
              <a:gd name="connsiteY28" fmla="*/ 71438 h 82049"/>
              <a:gd name="connsiteX29" fmla="*/ 1471612 w 1524000"/>
              <a:gd name="connsiteY29" fmla="*/ 80963 h 82049"/>
              <a:gd name="connsiteX30" fmla="*/ 1524000 w 1524000"/>
              <a:gd name="connsiteY30" fmla="*/ 66675 h 8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0" h="82049">
                <a:moveTo>
                  <a:pt x="0" y="52388"/>
                </a:moveTo>
                <a:lnTo>
                  <a:pt x="47625" y="47625"/>
                </a:lnTo>
                <a:cubicBezTo>
                  <a:pt x="58773" y="46313"/>
                  <a:pt x="69757" y="43542"/>
                  <a:pt x="80962" y="42863"/>
                </a:cubicBezTo>
                <a:cubicBezTo>
                  <a:pt x="122192" y="40364"/>
                  <a:pt x="163512" y="39688"/>
                  <a:pt x="204787" y="38100"/>
                </a:cubicBezTo>
                <a:cubicBezTo>
                  <a:pt x="269283" y="27352"/>
                  <a:pt x="189925" y="38100"/>
                  <a:pt x="285750" y="38100"/>
                </a:cubicBezTo>
                <a:cubicBezTo>
                  <a:pt x="295406" y="38100"/>
                  <a:pt x="304800" y="34925"/>
                  <a:pt x="314325" y="33338"/>
                </a:cubicBezTo>
                <a:cubicBezTo>
                  <a:pt x="350579" y="21253"/>
                  <a:pt x="340931" y="33658"/>
                  <a:pt x="347662" y="0"/>
                </a:cubicBezTo>
                <a:cubicBezTo>
                  <a:pt x="350837" y="4763"/>
                  <a:pt x="352424" y="11113"/>
                  <a:pt x="357187" y="14288"/>
                </a:cubicBezTo>
                <a:cubicBezTo>
                  <a:pt x="362633" y="17919"/>
                  <a:pt x="369742" y="18238"/>
                  <a:pt x="376237" y="19050"/>
                </a:cubicBezTo>
                <a:cubicBezTo>
                  <a:pt x="395205" y="21421"/>
                  <a:pt x="414337" y="22225"/>
                  <a:pt x="433387" y="23813"/>
                </a:cubicBezTo>
                <a:cubicBezTo>
                  <a:pt x="441325" y="25400"/>
                  <a:pt x="449390" y="26445"/>
                  <a:pt x="457200" y="28575"/>
                </a:cubicBezTo>
                <a:cubicBezTo>
                  <a:pt x="466886" y="31217"/>
                  <a:pt x="485775" y="38100"/>
                  <a:pt x="485775" y="38100"/>
                </a:cubicBezTo>
                <a:cubicBezTo>
                  <a:pt x="517525" y="36513"/>
                  <a:pt x="549337" y="35873"/>
                  <a:pt x="581025" y="33338"/>
                </a:cubicBezTo>
                <a:cubicBezTo>
                  <a:pt x="589094" y="32692"/>
                  <a:pt x="596742" y="28575"/>
                  <a:pt x="604837" y="28575"/>
                </a:cubicBezTo>
                <a:cubicBezTo>
                  <a:pt x="639798" y="28575"/>
                  <a:pt x="674687" y="31750"/>
                  <a:pt x="709612" y="33338"/>
                </a:cubicBezTo>
                <a:cubicBezTo>
                  <a:pt x="720725" y="34925"/>
                  <a:pt x="731943" y="35899"/>
                  <a:pt x="742950" y="38100"/>
                </a:cubicBezTo>
                <a:cubicBezTo>
                  <a:pt x="755787" y="40667"/>
                  <a:pt x="781050" y="47625"/>
                  <a:pt x="781050" y="47625"/>
                </a:cubicBezTo>
                <a:cubicBezTo>
                  <a:pt x="803275" y="46038"/>
                  <a:pt x="825782" y="46735"/>
                  <a:pt x="847725" y="42863"/>
                </a:cubicBezTo>
                <a:cubicBezTo>
                  <a:pt x="853362" y="41868"/>
                  <a:pt x="857042" y="36178"/>
                  <a:pt x="862012" y="33338"/>
                </a:cubicBezTo>
                <a:cubicBezTo>
                  <a:pt x="868176" y="29816"/>
                  <a:pt x="874712" y="26988"/>
                  <a:pt x="881062" y="23813"/>
                </a:cubicBezTo>
                <a:cubicBezTo>
                  <a:pt x="898525" y="25400"/>
                  <a:pt x="916092" y="26095"/>
                  <a:pt x="933450" y="28575"/>
                </a:cubicBezTo>
                <a:cubicBezTo>
                  <a:pt x="949477" y="30864"/>
                  <a:pt x="965200" y="34925"/>
                  <a:pt x="981075" y="38100"/>
                </a:cubicBezTo>
                <a:cubicBezTo>
                  <a:pt x="989012" y="39688"/>
                  <a:pt x="996799" y="42540"/>
                  <a:pt x="1004887" y="42863"/>
                </a:cubicBezTo>
                <a:lnTo>
                  <a:pt x="1123950" y="47625"/>
                </a:lnTo>
                <a:cubicBezTo>
                  <a:pt x="1135227" y="51385"/>
                  <a:pt x="1150551" y="57150"/>
                  <a:pt x="1162050" y="57150"/>
                </a:cubicBezTo>
                <a:cubicBezTo>
                  <a:pt x="1174849" y="57150"/>
                  <a:pt x="1187450" y="53975"/>
                  <a:pt x="1200150" y="52388"/>
                </a:cubicBezTo>
                <a:cubicBezTo>
                  <a:pt x="1239176" y="39378"/>
                  <a:pt x="1223171" y="42764"/>
                  <a:pt x="1300162" y="52388"/>
                </a:cubicBezTo>
                <a:cubicBezTo>
                  <a:pt x="1310125" y="53633"/>
                  <a:pt x="1318774" y="60668"/>
                  <a:pt x="1328737" y="61913"/>
                </a:cubicBezTo>
                <a:cubicBezTo>
                  <a:pt x="1377976" y="68067"/>
                  <a:pt x="1354167" y="64865"/>
                  <a:pt x="1400175" y="71438"/>
                </a:cubicBezTo>
                <a:cubicBezTo>
                  <a:pt x="1425984" y="80040"/>
                  <a:pt x="1434645" y="84178"/>
                  <a:pt x="1471612" y="80963"/>
                </a:cubicBezTo>
                <a:cubicBezTo>
                  <a:pt x="1489644" y="79395"/>
                  <a:pt x="1524000" y="66675"/>
                  <a:pt x="1524000" y="66675"/>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7365206" y="4523924"/>
            <a:ext cx="738188" cy="365810"/>
            <a:chOff x="6886575" y="4067176"/>
            <a:chExt cx="738188" cy="365810"/>
          </a:xfrm>
        </p:grpSpPr>
        <p:grpSp>
          <p:nvGrpSpPr>
            <p:cNvPr id="52" name="Group 51"/>
            <p:cNvGrpSpPr/>
            <p:nvPr/>
          </p:nvGrpSpPr>
          <p:grpSpPr>
            <a:xfrm>
              <a:off x="6886575" y="4218812"/>
              <a:ext cx="304800" cy="214174"/>
              <a:chOff x="6867525" y="3479938"/>
              <a:chExt cx="304800" cy="214174"/>
            </a:xfrm>
          </p:grpSpPr>
          <p:sp>
            <p:nvSpPr>
              <p:cNvPr id="54" name="Flowchart: Terminator 53"/>
              <p:cNvSpPr/>
              <p:nvPr/>
            </p:nvSpPr>
            <p:spPr>
              <a:xfrm>
                <a:off x="6867525" y="3617912"/>
                <a:ext cx="304800" cy="76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Preparation 54"/>
              <p:cNvSpPr/>
              <p:nvPr/>
            </p:nvSpPr>
            <p:spPr>
              <a:xfrm>
                <a:off x="6886575" y="3479938"/>
                <a:ext cx="285750" cy="1337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p:nvPr/>
          </p:nvSpPr>
          <p:spPr>
            <a:xfrm>
              <a:off x="7067550" y="4067176"/>
              <a:ext cx="557213" cy="228599"/>
            </a:xfrm>
            <a:custGeom>
              <a:avLst/>
              <a:gdLst>
                <a:gd name="connsiteX0" fmla="*/ 0 w 185738"/>
                <a:gd name="connsiteY0" fmla="*/ 166687 h 166687"/>
                <a:gd name="connsiteX1" fmla="*/ 14288 w 185738"/>
                <a:gd name="connsiteY1" fmla="*/ 142875 h 166687"/>
                <a:gd name="connsiteX2" fmla="*/ 19050 w 185738"/>
                <a:gd name="connsiteY2" fmla="*/ 128587 h 166687"/>
                <a:gd name="connsiteX3" fmla="*/ 33338 w 185738"/>
                <a:gd name="connsiteY3" fmla="*/ 114300 h 166687"/>
                <a:gd name="connsiteX4" fmla="*/ 66675 w 185738"/>
                <a:gd name="connsiteY4" fmla="*/ 80962 h 166687"/>
                <a:gd name="connsiteX5" fmla="*/ 80963 w 185738"/>
                <a:gd name="connsiteY5" fmla="*/ 61912 h 166687"/>
                <a:gd name="connsiteX6" fmla="*/ 90488 w 185738"/>
                <a:gd name="connsiteY6" fmla="*/ 47625 h 166687"/>
                <a:gd name="connsiteX7" fmla="*/ 109538 w 185738"/>
                <a:gd name="connsiteY7" fmla="*/ 38100 h 166687"/>
                <a:gd name="connsiteX8" fmla="*/ 123825 w 185738"/>
                <a:gd name="connsiteY8" fmla="*/ 28575 h 166687"/>
                <a:gd name="connsiteX9" fmla="*/ 138113 w 185738"/>
                <a:gd name="connsiteY9" fmla="*/ 23812 h 166687"/>
                <a:gd name="connsiteX10" fmla="*/ 152400 w 185738"/>
                <a:gd name="connsiteY10" fmla="*/ 14287 h 166687"/>
                <a:gd name="connsiteX11" fmla="*/ 185738 w 185738"/>
                <a:gd name="connsiteY11" fmla="*/ 0 h 166687"/>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138113 w 557213"/>
                <a:gd name="connsiteY9" fmla="*/ 85724 h 228599"/>
                <a:gd name="connsiteX10" fmla="*/ 152400 w 557213"/>
                <a:gd name="connsiteY10" fmla="*/ 76199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138113 w 557213"/>
                <a:gd name="connsiteY9" fmla="*/ 85724 h 228599"/>
                <a:gd name="connsiteX10" fmla="*/ 328612 w 557213"/>
                <a:gd name="connsiteY10" fmla="*/ 42862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242888 w 557213"/>
                <a:gd name="connsiteY9" fmla="*/ 71437 h 228599"/>
                <a:gd name="connsiteX10" fmla="*/ 328612 w 557213"/>
                <a:gd name="connsiteY10" fmla="*/ 42862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242888 w 557213"/>
                <a:gd name="connsiteY9" fmla="*/ 71437 h 228599"/>
                <a:gd name="connsiteX10" fmla="*/ 409574 w 557213"/>
                <a:gd name="connsiteY10" fmla="*/ 28574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57163 w 557213"/>
                <a:gd name="connsiteY8" fmla="*/ 80962 h 228599"/>
                <a:gd name="connsiteX9" fmla="*/ 242888 w 557213"/>
                <a:gd name="connsiteY9" fmla="*/ 71437 h 228599"/>
                <a:gd name="connsiteX10" fmla="*/ 409574 w 557213"/>
                <a:gd name="connsiteY10" fmla="*/ 28574 h 228599"/>
                <a:gd name="connsiteX11" fmla="*/ 557213 w 557213"/>
                <a:gd name="connsiteY11" fmla="*/ 0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213" h="228599">
                  <a:moveTo>
                    <a:pt x="0" y="228599"/>
                  </a:moveTo>
                  <a:cubicBezTo>
                    <a:pt x="4763" y="220662"/>
                    <a:pt x="10148" y="213066"/>
                    <a:pt x="14288" y="204787"/>
                  </a:cubicBezTo>
                  <a:cubicBezTo>
                    <a:pt x="16533" y="200297"/>
                    <a:pt x="16265" y="194676"/>
                    <a:pt x="19050" y="190499"/>
                  </a:cubicBezTo>
                  <a:cubicBezTo>
                    <a:pt x="22786" y="184895"/>
                    <a:pt x="29203" y="181528"/>
                    <a:pt x="33338" y="176212"/>
                  </a:cubicBezTo>
                  <a:cubicBezTo>
                    <a:pt x="60087" y="141822"/>
                    <a:pt x="39373" y="151976"/>
                    <a:pt x="66675" y="142874"/>
                  </a:cubicBezTo>
                  <a:cubicBezTo>
                    <a:pt x="71438" y="136524"/>
                    <a:pt x="76349" y="130283"/>
                    <a:pt x="80963" y="123824"/>
                  </a:cubicBezTo>
                  <a:cubicBezTo>
                    <a:pt x="84290" y="119167"/>
                    <a:pt x="86091" y="113201"/>
                    <a:pt x="90488" y="109537"/>
                  </a:cubicBezTo>
                  <a:cubicBezTo>
                    <a:pt x="95942" y="104992"/>
                    <a:pt x="98426" y="104774"/>
                    <a:pt x="109538" y="100012"/>
                  </a:cubicBezTo>
                  <a:cubicBezTo>
                    <a:pt x="120650" y="95250"/>
                    <a:pt x="134938" y="85725"/>
                    <a:pt x="157163" y="80962"/>
                  </a:cubicBezTo>
                  <a:cubicBezTo>
                    <a:pt x="179388" y="76200"/>
                    <a:pt x="200820" y="80168"/>
                    <a:pt x="242888" y="71437"/>
                  </a:cubicBezTo>
                  <a:cubicBezTo>
                    <a:pt x="284957" y="62706"/>
                    <a:pt x="357187" y="40480"/>
                    <a:pt x="409574" y="28574"/>
                  </a:cubicBezTo>
                  <a:cubicBezTo>
                    <a:pt x="461961" y="16668"/>
                    <a:pt x="543976" y="13234"/>
                    <a:pt x="557213" y="0"/>
                  </a:cubicBezTo>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Freeform 55"/>
          <p:cNvSpPr/>
          <p:nvPr/>
        </p:nvSpPr>
        <p:spPr>
          <a:xfrm>
            <a:off x="6784181" y="5171095"/>
            <a:ext cx="1524000" cy="82049"/>
          </a:xfrm>
          <a:custGeom>
            <a:avLst/>
            <a:gdLst>
              <a:gd name="connsiteX0" fmla="*/ 0 w 1524000"/>
              <a:gd name="connsiteY0" fmla="*/ 52388 h 82049"/>
              <a:gd name="connsiteX1" fmla="*/ 47625 w 1524000"/>
              <a:gd name="connsiteY1" fmla="*/ 47625 h 82049"/>
              <a:gd name="connsiteX2" fmla="*/ 80962 w 1524000"/>
              <a:gd name="connsiteY2" fmla="*/ 42863 h 82049"/>
              <a:gd name="connsiteX3" fmla="*/ 204787 w 1524000"/>
              <a:gd name="connsiteY3" fmla="*/ 38100 h 82049"/>
              <a:gd name="connsiteX4" fmla="*/ 285750 w 1524000"/>
              <a:gd name="connsiteY4" fmla="*/ 38100 h 82049"/>
              <a:gd name="connsiteX5" fmla="*/ 314325 w 1524000"/>
              <a:gd name="connsiteY5" fmla="*/ 33338 h 82049"/>
              <a:gd name="connsiteX6" fmla="*/ 347662 w 1524000"/>
              <a:gd name="connsiteY6" fmla="*/ 0 h 82049"/>
              <a:gd name="connsiteX7" fmla="*/ 357187 w 1524000"/>
              <a:gd name="connsiteY7" fmla="*/ 14288 h 82049"/>
              <a:gd name="connsiteX8" fmla="*/ 376237 w 1524000"/>
              <a:gd name="connsiteY8" fmla="*/ 19050 h 82049"/>
              <a:gd name="connsiteX9" fmla="*/ 433387 w 1524000"/>
              <a:gd name="connsiteY9" fmla="*/ 23813 h 82049"/>
              <a:gd name="connsiteX10" fmla="*/ 457200 w 1524000"/>
              <a:gd name="connsiteY10" fmla="*/ 28575 h 82049"/>
              <a:gd name="connsiteX11" fmla="*/ 485775 w 1524000"/>
              <a:gd name="connsiteY11" fmla="*/ 38100 h 82049"/>
              <a:gd name="connsiteX12" fmla="*/ 581025 w 1524000"/>
              <a:gd name="connsiteY12" fmla="*/ 33338 h 82049"/>
              <a:gd name="connsiteX13" fmla="*/ 604837 w 1524000"/>
              <a:gd name="connsiteY13" fmla="*/ 28575 h 82049"/>
              <a:gd name="connsiteX14" fmla="*/ 709612 w 1524000"/>
              <a:gd name="connsiteY14" fmla="*/ 33338 h 82049"/>
              <a:gd name="connsiteX15" fmla="*/ 742950 w 1524000"/>
              <a:gd name="connsiteY15" fmla="*/ 38100 h 82049"/>
              <a:gd name="connsiteX16" fmla="*/ 781050 w 1524000"/>
              <a:gd name="connsiteY16" fmla="*/ 47625 h 82049"/>
              <a:gd name="connsiteX17" fmla="*/ 847725 w 1524000"/>
              <a:gd name="connsiteY17" fmla="*/ 42863 h 82049"/>
              <a:gd name="connsiteX18" fmla="*/ 862012 w 1524000"/>
              <a:gd name="connsiteY18" fmla="*/ 33338 h 82049"/>
              <a:gd name="connsiteX19" fmla="*/ 881062 w 1524000"/>
              <a:gd name="connsiteY19" fmla="*/ 23813 h 82049"/>
              <a:gd name="connsiteX20" fmla="*/ 933450 w 1524000"/>
              <a:gd name="connsiteY20" fmla="*/ 28575 h 82049"/>
              <a:gd name="connsiteX21" fmla="*/ 981075 w 1524000"/>
              <a:gd name="connsiteY21" fmla="*/ 38100 h 82049"/>
              <a:gd name="connsiteX22" fmla="*/ 1004887 w 1524000"/>
              <a:gd name="connsiteY22" fmla="*/ 42863 h 82049"/>
              <a:gd name="connsiteX23" fmla="*/ 1123950 w 1524000"/>
              <a:gd name="connsiteY23" fmla="*/ 47625 h 82049"/>
              <a:gd name="connsiteX24" fmla="*/ 1162050 w 1524000"/>
              <a:gd name="connsiteY24" fmla="*/ 57150 h 82049"/>
              <a:gd name="connsiteX25" fmla="*/ 1200150 w 1524000"/>
              <a:gd name="connsiteY25" fmla="*/ 52388 h 82049"/>
              <a:gd name="connsiteX26" fmla="*/ 1300162 w 1524000"/>
              <a:gd name="connsiteY26" fmla="*/ 52388 h 82049"/>
              <a:gd name="connsiteX27" fmla="*/ 1328737 w 1524000"/>
              <a:gd name="connsiteY27" fmla="*/ 61913 h 82049"/>
              <a:gd name="connsiteX28" fmla="*/ 1400175 w 1524000"/>
              <a:gd name="connsiteY28" fmla="*/ 71438 h 82049"/>
              <a:gd name="connsiteX29" fmla="*/ 1471612 w 1524000"/>
              <a:gd name="connsiteY29" fmla="*/ 80963 h 82049"/>
              <a:gd name="connsiteX30" fmla="*/ 1524000 w 1524000"/>
              <a:gd name="connsiteY30" fmla="*/ 66675 h 8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4000" h="82049">
                <a:moveTo>
                  <a:pt x="0" y="52388"/>
                </a:moveTo>
                <a:lnTo>
                  <a:pt x="47625" y="47625"/>
                </a:lnTo>
                <a:cubicBezTo>
                  <a:pt x="58773" y="46313"/>
                  <a:pt x="69757" y="43542"/>
                  <a:pt x="80962" y="42863"/>
                </a:cubicBezTo>
                <a:cubicBezTo>
                  <a:pt x="122192" y="40364"/>
                  <a:pt x="163512" y="39688"/>
                  <a:pt x="204787" y="38100"/>
                </a:cubicBezTo>
                <a:cubicBezTo>
                  <a:pt x="269283" y="27352"/>
                  <a:pt x="189925" y="38100"/>
                  <a:pt x="285750" y="38100"/>
                </a:cubicBezTo>
                <a:cubicBezTo>
                  <a:pt x="295406" y="38100"/>
                  <a:pt x="304800" y="34925"/>
                  <a:pt x="314325" y="33338"/>
                </a:cubicBezTo>
                <a:cubicBezTo>
                  <a:pt x="350579" y="21253"/>
                  <a:pt x="340931" y="33658"/>
                  <a:pt x="347662" y="0"/>
                </a:cubicBezTo>
                <a:cubicBezTo>
                  <a:pt x="350837" y="4763"/>
                  <a:pt x="352424" y="11113"/>
                  <a:pt x="357187" y="14288"/>
                </a:cubicBezTo>
                <a:cubicBezTo>
                  <a:pt x="362633" y="17919"/>
                  <a:pt x="369742" y="18238"/>
                  <a:pt x="376237" y="19050"/>
                </a:cubicBezTo>
                <a:cubicBezTo>
                  <a:pt x="395205" y="21421"/>
                  <a:pt x="414337" y="22225"/>
                  <a:pt x="433387" y="23813"/>
                </a:cubicBezTo>
                <a:cubicBezTo>
                  <a:pt x="441325" y="25400"/>
                  <a:pt x="449390" y="26445"/>
                  <a:pt x="457200" y="28575"/>
                </a:cubicBezTo>
                <a:cubicBezTo>
                  <a:pt x="466886" y="31217"/>
                  <a:pt x="485775" y="38100"/>
                  <a:pt x="485775" y="38100"/>
                </a:cubicBezTo>
                <a:cubicBezTo>
                  <a:pt x="517525" y="36513"/>
                  <a:pt x="549337" y="35873"/>
                  <a:pt x="581025" y="33338"/>
                </a:cubicBezTo>
                <a:cubicBezTo>
                  <a:pt x="589094" y="32692"/>
                  <a:pt x="596742" y="28575"/>
                  <a:pt x="604837" y="28575"/>
                </a:cubicBezTo>
                <a:cubicBezTo>
                  <a:pt x="639798" y="28575"/>
                  <a:pt x="674687" y="31750"/>
                  <a:pt x="709612" y="33338"/>
                </a:cubicBezTo>
                <a:cubicBezTo>
                  <a:pt x="720725" y="34925"/>
                  <a:pt x="731943" y="35899"/>
                  <a:pt x="742950" y="38100"/>
                </a:cubicBezTo>
                <a:cubicBezTo>
                  <a:pt x="755787" y="40667"/>
                  <a:pt x="781050" y="47625"/>
                  <a:pt x="781050" y="47625"/>
                </a:cubicBezTo>
                <a:cubicBezTo>
                  <a:pt x="803275" y="46038"/>
                  <a:pt x="825782" y="46735"/>
                  <a:pt x="847725" y="42863"/>
                </a:cubicBezTo>
                <a:cubicBezTo>
                  <a:pt x="853362" y="41868"/>
                  <a:pt x="857042" y="36178"/>
                  <a:pt x="862012" y="33338"/>
                </a:cubicBezTo>
                <a:cubicBezTo>
                  <a:pt x="868176" y="29816"/>
                  <a:pt x="874712" y="26988"/>
                  <a:pt x="881062" y="23813"/>
                </a:cubicBezTo>
                <a:cubicBezTo>
                  <a:pt x="898525" y="25400"/>
                  <a:pt x="916092" y="26095"/>
                  <a:pt x="933450" y="28575"/>
                </a:cubicBezTo>
                <a:cubicBezTo>
                  <a:pt x="949477" y="30864"/>
                  <a:pt x="965200" y="34925"/>
                  <a:pt x="981075" y="38100"/>
                </a:cubicBezTo>
                <a:cubicBezTo>
                  <a:pt x="989012" y="39688"/>
                  <a:pt x="996799" y="42540"/>
                  <a:pt x="1004887" y="42863"/>
                </a:cubicBezTo>
                <a:lnTo>
                  <a:pt x="1123950" y="47625"/>
                </a:lnTo>
                <a:cubicBezTo>
                  <a:pt x="1135227" y="51385"/>
                  <a:pt x="1150551" y="57150"/>
                  <a:pt x="1162050" y="57150"/>
                </a:cubicBezTo>
                <a:cubicBezTo>
                  <a:pt x="1174849" y="57150"/>
                  <a:pt x="1187450" y="53975"/>
                  <a:pt x="1200150" y="52388"/>
                </a:cubicBezTo>
                <a:cubicBezTo>
                  <a:pt x="1239176" y="39378"/>
                  <a:pt x="1223171" y="42764"/>
                  <a:pt x="1300162" y="52388"/>
                </a:cubicBezTo>
                <a:cubicBezTo>
                  <a:pt x="1310125" y="53633"/>
                  <a:pt x="1318774" y="60668"/>
                  <a:pt x="1328737" y="61913"/>
                </a:cubicBezTo>
                <a:cubicBezTo>
                  <a:pt x="1377976" y="68067"/>
                  <a:pt x="1354167" y="64865"/>
                  <a:pt x="1400175" y="71438"/>
                </a:cubicBezTo>
                <a:cubicBezTo>
                  <a:pt x="1425984" y="80040"/>
                  <a:pt x="1434645" y="84178"/>
                  <a:pt x="1471612" y="80963"/>
                </a:cubicBezTo>
                <a:cubicBezTo>
                  <a:pt x="1489644" y="79395"/>
                  <a:pt x="1524000" y="66675"/>
                  <a:pt x="1524000" y="66675"/>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855618" y="4984533"/>
            <a:ext cx="366713" cy="303898"/>
            <a:chOff x="6886575" y="4129088"/>
            <a:chExt cx="366713" cy="303898"/>
          </a:xfrm>
        </p:grpSpPr>
        <p:grpSp>
          <p:nvGrpSpPr>
            <p:cNvPr id="58" name="Group 57"/>
            <p:cNvGrpSpPr/>
            <p:nvPr/>
          </p:nvGrpSpPr>
          <p:grpSpPr>
            <a:xfrm>
              <a:off x="6886575" y="4218812"/>
              <a:ext cx="304800" cy="214174"/>
              <a:chOff x="6867525" y="3479938"/>
              <a:chExt cx="304800" cy="214174"/>
            </a:xfrm>
          </p:grpSpPr>
          <p:sp>
            <p:nvSpPr>
              <p:cNvPr id="60" name="Flowchart: Terminator 59"/>
              <p:cNvSpPr/>
              <p:nvPr/>
            </p:nvSpPr>
            <p:spPr>
              <a:xfrm>
                <a:off x="6867525" y="3617912"/>
                <a:ext cx="304800" cy="76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Preparation 60"/>
              <p:cNvSpPr/>
              <p:nvPr/>
            </p:nvSpPr>
            <p:spPr>
              <a:xfrm>
                <a:off x="6886575" y="3479938"/>
                <a:ext cx="285750" cy="1337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58"/>
            <p:cNvSpPr/>
            <p:nvPr/>
          </p:nvSpPr>
          <p:spPr>
            <a:xfrm>
              <a:off x="7067550" y="4129088"/>
              <a:ext cx="185738" cy="166687"/>
            </a:xfrm>
            <a:custGeom>
              <a:avLst/>
              <a:gdLst>
                <a:gd name="connsiteX0" fmla="*/ 0 w 185738"/>
                <a:gd name="connsiteY0" fmla="*/ 166687 h 166687"/>
                <a:gd name="connsiteX1" fmla="*/ 14288 w 185738"/>
                <a:gd name="connsiteY1" fmla="*/ 142875 h 166687"/>
                <a:gd name="connsiteX2" fmla="*/ 19050 w 185738"/>
                <a:gd name="connsiteY2" fmla="*/ 128587 h 166687"/>
                <a:gd name="connsiteX3" fmla="*/ 33338 w 185738"/>
                <a:gd name="connsiteY3" fmla="*/ 114300 h 166687"/>
                <a:gd name="connsiteX4" fmla="*/ 66675 w 185738"/>
                <a:gd name="connsiteY4" fmla="*/ 80962 h 166687"/>
                <a:gd name="connsiteX5" fmla="*/ 80963 w 185738"/>
                <a:gd name="connsiteY5" fmla="*/ 61912 h 166687"/>
                <a:gd name="connsiteX6" fmla="*/ 90488 w 185738"/>
                <a:gd name="connsiteY6" fmla="*/ 47625 h 166687"/>
                <a:gd name="connsiteX7" fmla="*/ 109538 w 185738"/>
                <a:gd name="connsiteY7" fmla="*/ 38100 h 166687"/>
                <a:gd name="connsiteX8" fmla="*/ 123825 w 185738"/>
                <a:gd name="connsiteY8" fmla="*/ 28575 h 166687"/>
                <a:gd name="connsiteX9" fmla="*/ 138113 w 185738"/>
                <a:gd name="connsiteY9" fmla="*/ 23812 h 166687"/>
                <a:gd name="connsiteX10" fmla="*/ 152400 w 185738"/>
                <a:gd name="connsiteY10" fmla="*/ 14287 h 166687"/>
                <a:gd name="connsiteX11" fmla="*/ 185738 w 185738"/>
                <a:gd name="connsiteY11" fmla="*/ 0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738" h="166687">
                  <a:moveTo>
                    <a:pt x="0" y="166687"/>
                  </a:moveTo>
                  <a:cubicBezTo>
                    <a:pt x="4763" y="158750"/>
                    <a:pt x="10148" y="151154"/>
                    <a:pt x="14288" y="142875"/>
                  </a:cubicBezTo>
                  <a:cubicBezTo>
                    <a:pt x="16533" y="138385"/>
                    <a:pt x="16265" y="132764"/>
                    <a:pt x="19050" y="128587"/>
                  </a:cubicBezTo>
                  <a:cubicBezTo>
                    <a:pt x="22786" y="122983"/>
                    <a:pt x="29203" y="119616"/>
                    <a:pt x="33338" y="114300"/>
                  </a:cubicBezTo>
                  <a:cubicBezTo>
                    <a:pt x="60087" y="79910"/>
                    <a:pt x="39373" y="90064"/>
                    <a:pt x="66675" y="80962"/>
                  </a:cubicBezTo>
                  <a:cubicBezTo>
                    <a:pt x="71438" y="74612"/>
                    <a:pt x="76349" y="68371"/>
                    <a:pt x="80963" y="61912"/>
                  </a:cubicBezTo>
                  <a:cubicBezTo>
                    <a:pt x="84290" y="57255"/>
                    <a:pt x="86091" y="51289"/>
                    <a:pt x="90488" y="47625"/>
                  </a:cubicBezTo>
                  <a:cubicBezTo>
                    <a:pt x="95942" y="43080"/>
                    <a:pt x="103374" y="41622"/>
                    <a:pt x="109538" y="38100"/>
                  </a:cubicBezTo>
                  <a:cubicBezTo>
                    <a:pt x="114508" y="35260"/>
                    <a:pt x="118706" y="31135"/>
                    <a:pt x="123825" y="28575"/>
                  </a:cubicBezTo>
                  <a:cubicBezTo>
                    <a:pt x="128315" y="26330"/>
                    <a:pt x="133623" y="26057"/>
                    <a:pt x="138113" y="23812"/>
                  </a:cubicBezTo>
                  <a:cubicBezTo>
                    <a:pt x="143232" y="21252"/>
                    <a:pt x="147170" y="16612"/>
                    <a:pt x="152400" y="14287"/>
                  </a:cubicBezTo>
                  <a:cubicBezTo>
                    <a:pt x="189248" y="-2090"/>
                    <a:pt x="172501" y="13234"/>
                    <a:pt x="185738" y="0"/>
                  </a:cubicBezTo>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391399" y="4932217"/>
            <a:ext cx="738188" cy="365810"/>
            <a:chOff x="6886575" y="4067176"/>
            <a:chExt cx="738188" cy="365810"/>
          </a:xfrm>
        </p:grpSpPr>
        <p:grpSp>
          <p:nvGrpSpPr>
            <p:cNvPr id="63" name="Group 62"/>
            <p:cNvGrpSpPr/>
            <p:nvPr/>
          </p:nvGrpSpPr>
          <p:grpSpPr>
            <a:xfrm>
              <a:off x="6886575" y="4218812"/>
              <a:ext cx="304800" cy="214174"/>
              <a:chOff x="6867525" y="3479938"/>
              <a:chExt cx="304800" cy="214174"/>
            </a:xfrm>
          </p:grpSpPr>
          <p:sp>
            <p:nvSpPr>
              <p:cNvPr id="65" name="Flowchart: Terminator 64"/>
              <p:cNvSpPr/>
              <p:nvPr/>
            </p:nvSpPr>
            <p:spPr>
              <a:xfrm>
                <a:off x="6867525" y="3617912"/>
                <a:ext cx="304800" cy="76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Preparation 65"/>
              <p:cNvSpPr/>
              <p:nvPr/>
            </p:nvSpPr>
            <p:spPr>
              <a:xfrm>
                <a:off x="6886575" y="3479938"/>
                <a:ext cx="285750" cy="1337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Freeform 63"/>
            <p:cNvSpPr/>
            <p:nvPr/>
          </p:nvSpPr>
          <p:spPr>
            <a:xfrm>
              <a:off x="7067550" y="4067176"/>
              <a:ext cx="557213" cy="228599"/>
            </a:xfrm>
            <a:custGeom>
              <a:avLst/>
              <a:gdLst>
                <a:gd name="connsiteX0" fmla="*/ 0 w 185738"/>
                <a:gd name="connsiteY0" fmla="*/ 166687 h 166687"/>
                <a:gd name="connsiteX1" fmla="*/ 14288 w 185738"/>
                <a:gd name="connsiteY1" fmla="*/ 142875 h 166687"/>
                <a:gd name="connsiteX2" fmla="*/ 19050 w 185738"/>
                <a:gd name="connsiteY2" fmla="*/ 128587 h 166687"/>
                <a:gd name="connsiteX3" fmla="*/ 33338 w 185738"/>
                <a:gd name="connsiteY3" fmla="*/ 114300 h 166687"/>
                <a:gd name="connsiteX4" fmla="*/ 66675 w 185738"/>
                <a:gd name="connsiteY4" fmla="*/ 80962 h 166687"/>
                <a:gd name="connsiteX5" fmla="*/ 80963 w 185738"/>
                <a:gd name="connsiteY5" fmla="*/ 61912 h 166687"/>
                <a:gd name="connsiteX6" fmla="*/ 90488 w 185738"/>
                <a:gd name="connsiteY6" fmla="*/ 47625 h 166687"/>
                <a:gd name="connsiteX7" fmla="*/ 109538 w 185738"/>
                <a:gd name="connsiteY7" fmla="*/ 38100 h 166687"/>
                <a:gd name="connsiteX8" fmla="*/ 123825 w 185738"/>
                <a:gd name="connsiteY8" fmla="*/ 28575 h 166687"/>
                <a:gd name="connsiteX9" fmla="*/ 138113 w 185738"/>
                <a:gd name="connsiteY9" fmla="*/ 23812 h 166687"/>
                <a:gd name="connsiteX10" fmla="*/ 152400 w 185738"/>
                <a:gd name="connsiteY10" fmla="*/ 14287 h 166687"/>
                <a:gd name="connsiteX11" fmla="*/ 185738 w 185738"/>
                <a:gd name="connsiteY11" fmla="*/ 0 h 166687"/>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138113 w 557213"/>
                <a:gd name="connsiteY9" fmla="*/ 85724 h 228599"/>
                <a:gd name="connsiteX10" fmla="*/ 152400 w 557213"/>
                <a:gd name="connsiteY10" fmla="*/ 76199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138113 w 557213"/>
                <a:gd name="connsiteY9" fmla="*/ 85724 h 228599"/>
                <a:gd name="connsiteX10" fmla="*/ 328612 w 557213"/>
                <a:gd name="connsiteY10" fmla="*/ 42862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242888 w 557213"/>
                <a:gd name="connsiteY9" fmla="*/ 71437 h 228599"/>
                <a:gd name="connsiteX10" fmla="*/ 328612 w 557213"/>
                <a:gd name="connsiteY10" fmla="*/ 42862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242888 w 557213"/>
                <a:gd name="connsiteY9" fmla="*/ 71437 h 228599"/>
                <a:gd name="connsiteX10" fmla="*/ 409574 w 557213"/>
                <a:gd name="connsiteY10" fmla="*/ 28574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57163 w 557213"/>
                <a:gd name="connsiteY8" fmla="*/ 80962 h 228599"/>
                <a:gd name="connsiteX9" fmla="*/ 242888 w 557213"/>
                <a:gd name="connsiteY9" fmla="*/ 71437 h 228599"/>
                <a:gd name="connsiteX10" fmla="*/ 409574 w 557213"/>
                <a:gd name="connsiteY10" fmla="*/ 28574 h 228599"/>
                <a:gd name="connsiteX11" fmla="*/ 557213 w 557213"/>
                <a:gd name="connsiteY11" fmla="*/ 0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213" h="228599">
                  <a:moveTo>
                    <a:pt x="0" y="228599"/>
                  </a:moveTo>
                  <a:cubicBezTo>
                    <a:pt x="4763" y="220662"/>
                    <a:pt x="10148" y="213066"/>
                    <a:pt x="14288" y="204787"/>
                  </a:cubicBezTo>
                  <a:cubicBezTo>
                    <a:pt x="16533" y="200297"/>
                    <a:pt x="16265" y="194676"/>
                    <a:pt x="19050" y="190499"/>
                  </a:cubicBezTo>
                  <a:cubicBezTo>
                    <a:pt x="22786" y="184895"/>
                    <a:pt x="29203" y="181528"/>
                    <a:pt x="33338" y="176212"/>
                  </a:cubicBezTo>
                  <a:cubicBezTo>
                    <a:pt x="60087" y="141822"/>
                    <a:pt x="39373" y="151976"/>
                    <a:pt x="66675" y="142874"/>
                  </a:cubicBezTo>
                  <a:cubicBezTo>
                    <a:pt x="71438" y="136524"/>
                    <a:pt x="76349" y="130283"/>
                    <a:pt x="80963" y="123824"/>
                  </a:cubicBezTo>
                  <a:cubicBezTo>
                    <a:pt x="84290" y="119167"/>
                    <a:pt x="86091" y="113201"/>
                    <a:pt x="90488" y="109537"/>
                  </a:cubicBezTo>
                  <a:cubicBezTo>
                    <a:pt x="95942" y="104992"/>
                    <a:pt x="98426" y="104774"/>
                    <a:pt x="109538" y="100012"/>
                  </a:cubicBezTo>
                  <a:cubicBezTo>
                    <a:pt x="120650" y="95250"/>
                    <a:pt x="134938" y="85725"/>
                    <a:pt x="157163" y="80962"/>
                  </a:cubicBezTo>
                  <a:cubicBezTo>
                    <a:pt x="179388" y="76200"/>
                    <a:pt x="200820" y="80168"/>
                    <a:pt x="242888" y="71437"/>
                  </a:cubicBezTo>
                  <a:cubicBezTo>
                    <a:pt x="284957" y="62706"/>
                    <a:pt x="357187" y="40480"/>
                    <a:pt x="409574" y="28574"/>
                  </a:cubicBezTo>
                  <a:cubicBezTo>
                    <a:pt x="461961" y="16668"/>
                    <a:pt x="543976" y="13234"/>
                    <a:pt x="557213" y="0"/>
                  </a:cubicBezTo>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7979566" y="4932218"/>
            <a:ext cx="935834" cy="391808"/>
            <a:chOff x="6886575" y="4041178"/>
            <a:chExt cx="935834" cy="391808"/>
          </a:xfrm>
        </p:grpSpPr>
        <p:grpSp>
          <p:nvGrpSpPr>
            <p:cNvPr id="68" name="Group 67"/>
            <p:cNvGrpSpPr/>
            <p:nvPr/>
          </p:nvGrpSpPr>
          <p:grpSpPr>
            <a:xfrm>
              <a:off x="6886575" y="4218812"/>
              <a:ext cx="304800" cy="214174"/>
              <a:chOff x="6867525" y="3479938"/>
              <a:chExt cx="304800" cy="214174"/>
            </a:xfrm>
          </p:grpSpPr>
          <p:sp>
            <p:nvSpPr>
              <p:cNvPr id="70" name="Flowchart: Terminator 69"/>
              <p:cNvSpPr/>
              <p:nvPr/>
            </p:nvSpPr>
            <p:spPr>
              <a:xfrm>
                <a:off x="6867525" y="3617912"/>
                <a:ext cx="304800" cy="76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Preparation 70"/>
              <p:cNvSpPr/>
              <p:nvPr/>
            </p:nvSpPr>
            <p:spPr>
              <a:xfrm>
                <a:off x="6886575" y="3479938"/>
                <a:ext cx="285750" cy="13372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reeform 68"/>
            <p:cNvSpPr/>
            <p:nvPr/>
          </p:nvSpPr>
          <p:spPr>
            <a:xfrm>
              <a:off x="7067550" y="4041178"/>
              <a:ext cx="754859" cy="254598"/>
            </a:xfrm>
            <a:custGeom>
              <a:avLst/>
              <a:gdLst>
                <a:gd name="connsiteX0" fmla="*/ 0 w 185738"/>
                <a:gd name="connsiteY0" fmla="*/ 166687 h 166687"/>
                <a:gd name="connsiteX1" fmla="*/ 14288 w 185738"/>
                <a:gd name="connsiteY1" fmla="*/ 142875 h 166687"/>
                <a:gd name="connsiteX2" fmla="*/ 19050 w 185738"/>
                <a:gd name="connsiteY2" fmla="*/ 128587 h 166687"/>
                <a:gd name="connsiteX3" fmla="*/ 33338 w 185738"/>
                <a:gd name="connsiteY3" fmla="*/ 114300 h 166687"/>
                <a:gd name="connsiteX4" fmla="*/ 66675 w 185738"/>
                <a:gd name="connsiteY4" fmla="*/ 80962 h 166687"/>
                <a:gd name="connsiteX5" fmla="*/ 80963 w 185738"/>
                <a:gd name="connsiteY5" fmla="*/ 61912 h 166687"/>
                <a:gd name="connsiteX6" fmla="*/ 90488 w 185738"/>
                <a:gd name="connsiteY6" fmla="*/ 47625 h 166687"/>
                <a:gd name="connsiteX7" fmla="*/ 109538 w 185738"/>
                <a:gd name="connsiteY7" fmla="*/ 38100 h 166687"/>
                <a:gd name="connsiteX8" fmla="*/ 123825 w 185738"/>
                <a:gd name="connsiteY8" fmla="*/ 28575 h 166687"/>
                <a:gd name="connsiteX9" fmla="*/ 138113 w 185738"/>
                <a:gd name="connsiteY9" fmla="*/ 23812 h 166687"/>
                <a:gd name="connsiteX10" fmla="*/ 152400 w 185738"/>
                <a:gd name="connsiteY10" fmla="*/ 14287 h 166687"/>
                <a:gd name="connsiteX11" fmla="*/ 185738 w 185738"/>
                <a:gd name="connsiteY11" fmla="*/ 0 h 166687"/>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138113 w 557213"/>
                <a:gd name="connsiteY9" fmla="*/ 85724 h 228599"/>
                <a:gd name="connsiteX10" fmla="*/ 152400 w 557213"/>
                <a:gd name="connsiteY10" fmla="*/ 76199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138113 w 557213"/>
                <a:gd name="connsiteY9" fmla="*/ 85724 h 228599"/>
                <a:gd name="connsiteX10" fmla="*/ 328612 w 557213"/>
                <a:gd name="connsiteY10" fmla="*/ 42862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242888 w 557213"/>
                <a:gd name="connsiteY9" fmla="*/ 71437 h 228599"/>
                <a:gd name="connsiteX10" fmla="*/ 328612 w 557213"/>
                <a:gd name="connsiteY10" fmla="*/ 42862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23825 w 557213"/>
                <a:gd name="connsiteY8" fmla="*/ 90487 h 228599"/>
                <a:gd name="connsiteX9" fmla="*/ 242888 w 557213"/>
                <a:gd name="connsiteY9" fmla="*/ 71437 h 228599"/>
                <a:gd name="connsiteX10" fmla="*/ 409574 w 557213"/>
                <a:gd name="connsiteY10" fmla="*/ 28574 h 228599"/>
                <a:gd name="connsiteX11" fmla="*/ 557213 w 557213"/>
                <a:gd name="connsiteY11" fmla="*/ 0 h 228599"/>
                <a:gd name="connsiteX0" fmla="*/ 0 w 557213"/>
                <a:gd name="connsiteY0" fmla="*/ 228599 h 228599"/>
                <a:gd name="connsiteX1" fmla="*/ 14288 w 557213"/>
                <a:gd name="connsiteY1" fmla="*/ 204787 h 228599"/>
                <a:gd name="connsiteX2" fmla="*/ 19050 w 557213"/>
                <a:gd name="connsiteY2" fmla="*/ 190499 h 228599"/>
                <a:gd name="connsiteX3" fmla="*/ 33338 w 557213"/>
                <a:gd name="connsiteY3" fmla="*/ 176212 h 228599"/>
                <a:gd name="connsiteX4" fmla="*/ 66675 w 557213"/>
                <a:gd name="connsiteY4" fmla="*/ 142874 h 228599"/>
                <a:gd name="connsiteX5" fmla="*/ 80963 w 557213"/>
                <a:gd name="connsiteY5" fmla="*/ 123824 h 228599"/>
                <a:gd name="connsiteX6" fmla="*/ 90488 w 557213"/>
                <a:gd name="connsiteY6" fmla="*/ 109537 h 228599"/>
                <a:gd name="connsiteX7" fmla="*/ 109538 w 557213"/>
                <a:gd name="connsiteY7" fmla="*/ 100012 h 228599"/>
                <a:gd name="connsiteX8" fmla="*/ 157163 w 557213"/>
                <a:gd name="connsiteY8" fmla="*/ 80962 h 228599"/>
                <a:gd name="connsiteX9" fmla="*/ 242888 w 557213"/>
                <a:gd name="connsiteY9" fmla="*/ 71437 h 228599"/>
                <a:gd name="connsiteX10" fmla="*/ 409574 w 557213"/>
                <a:gd name="connsiteY10" fmla="*/ 28574 h 228599"/>
                <a:gd name="connsiteX11" fmla="*/ 557213 w 557213"/>
                <a:gd name="connsiteY11" fmla="*/ 0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213" h="228599">
                  <a:moveTo>
                    <a:pt x="0" y="228599"/>
                  </a:moveTo>
                  <a:cubicBezTo>
                    <a:pt x="4763" y="220662"/>
                    <a:pt x="10148" y="213066"/>
                    <a:pt x="14288" y="204787"/>
                  </a:cubicBezTo>
                  <a:cubicBezTo>
                    <a:pt x="16533" y="200297"/>
                    <a:pt x="16265" y="194676"/>
                    <a:pt x="19050" y="190499"/>
                  </a:cubicBezTo>
                  <a:cubicBezTo>
                    <a:pt x="22786" y="184895"/>
                    <a:pt x="29203" y="181528"/>
                    <a:pt x="33338" y="176212"/>
                  </a:cubicBezTo>
                  <a:cubicBezTo>
                    <a:pt x="60087" y="141822"/>
                    <a:pt x="39373" y="151976"/>
                    <a:pt x="66675" y="142874"/>
                  </a:cubicBezTo>
                  <a:cubicBezTo>
                    <a:pt x="71438" y="136524"/>
                    <a:pt x="76349" y="130283"/>
                    <a:pt x="80963" y="123824"/>
                  </a:cubicBezTo>
                  <a:cubicBezTo>
                    <a:pt x="84290" y="119167"/>
                    <a:pt x="86091" y="113201"/>
                    <a:pt x="90488" y="109537"/>
                  </a:cubicBezTo>
                  <a:cubicBezTo>
                    <a:pt x="95942" y="104992"/>
                    <a:pt x="98426" y="104774"/>
                    <a:pt x="109538" y="100012"/>
                  </a:cubicBezTo>
                  <a:cubicBezTo>
                    <a:pt x="120650" y="95250"/>
                    <a:pt x="134938" y="85725"/>
                    <a:pt x="157163" y="80962"/>
                  </a:cubicBezTo>
                  <a:cubicBezTo>
                    <a:pt x="179388" y="76200"/>
                    <a:pt x="200820" y="80168"/>
                    <a:pt x="242888" y="71437"/>
                  </a:cubicBezTo>
                  <a:cubicBezTo>
                    <a:pt x="284957" y="62706"/>
                    <a:pt x="357187" y="40480"/>
                    <a:pt x="409574" y="28574"/>
                  </a:cubicBezTo>
                  <a:cubicBezTo>
                    <a:pt x="461961" y="16668"/>
                    <a:pt x="543976" y="13234"/>
                    <a:pt x="557213" y="0"/>
                  </a:cubicBezTo>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15"/>
          <p:cNvSpPr>
            <a:spLocks noGrp="1"/>
          </p:cNvSpPr>
          <p:nvPr>
            <p:ph type="sldNum" sz="quarter" idx="12"/>
          </p:nvPr>
        </p:nvSpPr>
        <p:spPr/>
        <p:txBody>
          <a:bodyPr/>
          <a:lstStyle/>
          <a:p>
            <a:fld id="{B67775CF-D671-4978-AA75-EEFA1D2E40FB}" type="slidenum">
              <a:rPr lang="en-US" smtClean="0"/>
              <a:t>10</a:t>
            </a:fld>
            <a:endParaRPr lang="en-US"/>
          </a:p>
        </p:txBody>
      </p:sp>
    </p:spTree>
    <p:extLst>
      <p:ext uri="{BB962C8B-B14F-4D97-AF65-F5344CB8AC3E}">
        <p14:creationId xmlns:p14="http://schemas.microsoft.com/office/powerpoint/2010/main" val="2564620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49359" t="33010" r="26923" b="29619"/>
          <a:stretch/>
        </p:blipFill>
        <p:spPr bwMode="auto">
          <a:xfrm>
            <a:off x="1219200" y="533400"/>
            <a:ext cx="7010400" cy="54864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B67775CF-D671-4978-AA75-EEFA1D2E40FB}" type="slidenum">
              <a:rPr lang="en-US" smtClean="0"/>
              <a:t>11</a:t>
            </a:fld>
            <a:endParaRPr lang="en-US"/>
          </a:p>
        </p:txBody>
      </p:sp>
      <p:sp>
        <p:nvSpPr>
          <p:cNvPr id="5" name="Rectangle 4"/>
          <p:cNvSpPr/>
          <p:nvPr/>
        </p:nvSpPr>
        <p:spPr>
          <a:xfrm>
            <a:off x="1143000" y="6174419"/>
            <a:ext cx="7467600" cy="276999"/>
          </a:xfrm>
          <a:prstGeom prst="rect">
            <a:avLst/>
          </a:prstGeom>
        </p:spPr>
        <p:txBody>
          <a:bodyPr wrap="square">
            <a:spAutoFit/>
          </a:bodyPr>
          <a:lstStyle/>
          <a:p>
            <a:r>
              <a:rPr lang="en-US" i="1" baseline="30000" dirty="0"/>
              <a:t>Figure 3. </a:t>
            </a:r>
            <a:r>
              <a:rPr lang="en-US" baseline="30000" dirty="0"/>
              <a:t>Ribosome sucrose gradients upon treatment with ricin or a translation inhibitor, ATA</a:t>
            </a:r>
            <a:r>
              <a:rPr lang="en-US" baseline="30000" dirty="0" smtClean="0"/>
              <a:t>. </a:t>
            </a:r>
            <a:r>
              <a:rPr lang="en-US" baseline="30000" dirty="0" err="1"/>
              <a:t>Olsnes</a:t>
            </a:r>
            <a:r>
              <a:rPr lang="en-US" baseline="30000" dirty="0"/>
              <a:t> and Pihl, 1972.</a:t>
            </a:r>
          </a:p>
        </p:txBody>
      </p:sp>
    </p:spTree>
    <p:extLst>
      <p:ext uri="{BB962C8B-B14F-4D97-AF65-F5344CB8AC3E}">
        <p14:creationId xmlns:p14="http://schemas.microsoft.com/office/powerpoint/2010/main" val="2761806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6250" t="11688" r="58974" b="21608"/>
          <a:stretch/>
        </p:blipFill>
        <p:spPr bwMode="auto">
          <a:xfrm>
            <a:off x="1905000" y="304800"/>
            <a:ext cx="4765448" cy="5516563"/>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B67775CF-D671-4978-AA75-EEFA1D2E40FB}" type="slidenum">
              <a:rPr lang="en-US" smtClean="0"/>
              <a:t>12</a:t>
            </a:fld>
            <a:endParaRPr lang="en-US"/>
          </a:p>
        </p:txBody>
      </p:sp>
      <p:sp>
        <p:nvSpPr>
          <p:cNvPr id="3" name="Rectangle 2"/>
          <p:cNvSpPr/>
          <p:nvPr/>
        </p:nvSpPr>
        <p:spPr>
          <a:xfrm>
            <a:off x="2667000" y="6409678"/>
            <a:ext cx="3335721" cy="276999"/>
          </a:xfrm>
          <a:prstGeom prst="rect">
            <a:avLst/>
          </a:prstGeom>
        </p:spPr>
        <p:txBody>
          <a:bodyPr wrap="none">
            <a:spAutoFit/>
          </a:bodyPr>
          <a:lstStyle/>
          <a:p>
            <a:r>
              <a:rPr lang="en-US" i="1" baseline="30000" dirty="0"/>
              <a:t>Figure 4</a:t>
            </a:r>
            <a:r>
              <a:rPr lang="en-US" i="1" baseline="30000" dirty="0" smtClean="0"/>
              <a:t>. </a:t>
            </a:r>
            <a:r>
              <a:rPr lang="en-US" baseline="30000" dirty="0"/>
              <a:t>Table 2 and caption in </a:t>
            </a:r>
            <a:r>
              <a:rPr lang="en-US" baseline="30000" dirty="0" err="1"/>
              <a:t>Sperti</a:t>
            </a:r>
            <a:r>
              <a:rPr lang="en-US" baseline="30000" dirty="0"/>
              <a:t> et al., 1973.</a:t>
            </a:r>
            <a:r>
              <a:rPr lang="en-US" i="1" baseline="30000" dirty="0" smtClean="0"/>
              <a:t> </a:t>
            </a:r>
            <a:endParaRPr lang="en-US" i="1" baseline="30000" dirty="0"/>
          </a:p>
        </p:txBody>
      </p:sp>
    </p:spTree>
    <p:extLst>
      <p:ext uri="{BB962C8B-B14F-4D97-AF65-F5344CB8AC3E}">
        <p14:creationId xmlns:p14="http://schemas.microsoft.com/office/powerpoint/2010/main" val="2321539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56254" t="9692" r="35096" b="42417"/>
          <a:stretch/>
        </p:blipFill>
        <p:spPr bwMode="auto">
          <a:xfrm>
            <a:off x="3124200" y="228600"/>
            <a:ext cx="2514600" cy="57912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B67775CF-D671-4978-AA75-EEFA1D2E40FB}" type="slidenum">
              <a:rPr lang="en-US" smtClean="0"/>
              <a:t>13</a:t>
            </a:fld>
            <a:endParaRPr lang="en-US"/>
          </a:p>
        </p:txBody>
      </p:sp>
      <p:sp>
        <p:nvSpPr>
          <p:cNvPr id="3" name="Rectangle 2"/>
          <p:cNvSpPr/>
          <p:nvPr/>
        </p:nvSpPr>
        <p:spPr>
          <a:xfrm>
            <a:off x="1066800" y="6248400"/>
            <a:ext cx="7162800" cy="502702"/>
          </a:xfrm>
          <a:prstGeom prst="rect">
            <a:avLst/>
          </a:prstGeom>
        </p:spPr>
        <p:txBody>
          <a:bodyPr wrap="square">
            <a:spAutoFit/>
          </a:bodyPr>
          <a:lstStyle/>
          <a:p>
            <a:r>
              <a:rPr lang="en-US" sz="2000" i="1" baseline="30000" dirty="0"/>
              <a:t>Figure 5. </a:t>
            </a:r>
            <a:r>
              <a:rPr lang="en-US" sz="2000" baseline="30000" dirty="0"/>
              <a:t>Poly(U)-</a:t>
            </a:r>
            <a:r>
              <a:rPr lang="en-US" sz="2000" baseline="30000" dirty="0" err="1"/>
              <a:t>directedpolyphenylalanine</a:t>
            </a:r>
            <a:r>
              <a:rPr lang="en-US" sz="2000" baseline="30000" dirty="0"/>
              <a:t> synthesis </a:t>
            </a:r>
            <a:r>
              <a:rPr lang="en-US" sz="2000" baseline="30000" dirty="0" err="1"/>
              <a:t>catalysed</a:t>
            </a:r>
            <a:r>
              <a:rPr lang="en-US" sz="2000" baseline="30000" dirty="0"/>
              <a:t> by isolated control subunits and by isolated subunits treated with ricin.  Detail of Panel A, Figure 3, in Endo et al., 1987.</a:t>
            </a:r>
          </a:p>
        </p:txBody>
      </p:sp>
    </p:spTree>
    <p:extLst>
      <p:ext uri="{BB962C8B-B14F-4D97-AF65-F5344CB8AC3E}">
        <p14:creationId xmlns:p14="http://schemas.microsoft.com/office/powerpoint/2010/main" val="2189640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 interaction changes</a:t>
            </a:r>
            <a:endParaRPr lang="en-US" dirty="0"/>
          </a:p>
        </p:txBody>
      </p:sp>
      <p:graphicFrame>
        <p:nvGraphicFramePr>
          <p:cNvPr id="6" name="Chart 5"/>
          <p:cNvGraphicFramePr/>
          <p:nvPr>
            <p:extLst>
              <p:ext uri="{D42A27DB-BD31-4B8C-83A1-F6EECF244321}">
                <p14:modId xmlns:p14="http://schemas.microsoft.com/office/powerpoint/2010/main" val="1548867460"/>
              </p:ext>
            </p:extLst>
          </p:nvPr>
        </p:nvGraphicFramePr>
        <p:xfrm>
          <a:off x="2552700" y="1600200"/>
          <a:ext cx="4038600" cy="32305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2"/>
          <p:cNvSpPr txBox="1">
            <a:spLocks noChangeArrowheads="1"/>
          </p:cNvSpPr>
          <p:nvPr/>
        </p:nvSpPr>
        <p:spPr bwMode="auto">
          <a:xfrm>
            <a:off x="3052763" y="3152775"/>
            <a:ext cx="3038475" cy="552450"/>
          </a:xfrm>
          <a:prstGeom prst="rect">
            <a:avLst/>
          </a:prstGeom>
          <a:noFill/>
          <a:ln w="9525">
            <a:noFill/>
            <a:miter lim="800000"/>
            <a:headEnd/>
            <a:tailEnd/>
          </a:ln>
        </p:spPr>
        <p:txBody>
          <a:bodyPr rot="0" vert="horz" wrap="square" lIns="91440" tIns="45720" rIns="91440" bIns="45720" anchor="t" anchorCtr="0">
            <a:noAutofit/>
          </a:bodyPr>
          <a:lstStyle/>
          <a:p>
            <a:endParaRPr lang="en-US"/>
          </a:p>
        </p:txBody>
      </p:sp>
      <p:sp>
        <p:nvSpPr>
          <p:cNvPr id="8" name="Text Box 2"/>
          <p:cNvSpPr txBox="1">
            <a:spLocks noChangeArrowheads="1"/>
          </p:cNvSpPr>
          <p:nvPr/>
        </p:nvSpPr>
        <p:spPr bwMode="auto">
          <a:xfrm>
            <a:off x="1981200" y="5257800"/>
            <a:ext cx="6019800" cy="1143000"/>
          </a:xfrm>
          <a:prstGeom prst="rect">
            <a:avLst/>
          </a:prstGeom>
          <a:noFill/>
          <a:ln w="9525">
            <a:noFill/>
            <a:miter lim="800000"/>
            <a:headEnd/>
            <a:tailEnd/>
          </a:ln>
        </p:spPr>
        <p:txBody>
          <a:bodyPr rot="0" vert="horz" wrap="square" lIns="91440" tIns="45720" rIns="91440" bIns="45720" anchor="t" anchorCtr="0">
            <a:noAutofit/>
          </a:bodyPr>
          <a:lstStyle/>
          <a:p>
            <a:r>
              <a:rPr lang="en-US" sz="2000" i="1" baseline="30000" dirty="0"/>
              <a:t>Figure 6. </a:t>
            </a:r>
            <a:r>
              <a:rPr lang="en-US" sz="2000" baseline="30000" dirty="0"/>
              <a:t>Binding of radioactively labelled elongation factors to ribosomes. Based on Nilsson and </a:t>
            </a:r>
            <a:r>
              <a:rPr lang="en-US" sz="2000" baseline="30000" dirty="0" err="1"/>
              <a:t>Nygard</a:t>
            </a:r>
            <a:r>
              <a:rPr lang="en-US" sz="2000" baseline="30000" dirty="0"/>
              <a:t>, 1986.</a:t>
            </a:r>
          </a:p>
        </p:txBody>
      </p:sp>
      <p:sp>
        <p:nvSpPr>
          <p:cNvPr id="3" name="Slide Number Placeholder 2"/>
          <p:cNvSpPr>
            <a:spLocks noGrp="1"/>
          </p:cNvSpPr>
          <p:nvPr>
            <p:ph type="sldNum" sz="quarter" idx="12"/>
          </p:nvPr>
        </p:nvSpPr>
        <p:spPr/>
        <p:txBody>
          <a:bodyPr/>
          <a:lstStyle/>
          <a:p>
            <a:fld id="{B67775CF-D671-4978-AA75-EEFA1D2E40FB}" type="slidenum">
              <a:rPr lang="en-US" smtClean="0"/>
              <a:t>14</a:t>
            </a:fld>
            <a:endParaRPr lang="en-US"/>
          </a:p>
        </p:txBody>
      </p:sp>
    </p:spTree>
    <p:extLst>
      <p:ext uri="{BB962C8B-B14F-4D97-AF65-F5344CB8AC3E}">
        <p14:creationId xmlns:p14="http://schemas.microsoft.com/office/powerpoint/2010/main" val="3938992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57659043"/>
              </p:ext>
            </p:extLst>
          </p:nvPr>
        </p:nvGraphicFramePr>
        <p:xfrm>
          <a:off x="1676400" y="533400"/>
          <a:ext cx="6248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p:cNvSpPr txBox="1">
            <a:spLocks noChangeArrowheads="1"/>
          </p:cNvSpPr>
          <p:nvPr/>
        </p:nvSpPr>
        <p:spPr bwMode="auto">
          <a:xfrm>
            <a:off x="1828800" y="5056629"/>
            <a:ext cx="6248400" cy="1055077"/>
          </a:xfrm>
          <a:prstGeom prst="rect">
            <a:avLst/>
          </a:prstGeom>
          <a:noFill/>
          <a:ln w="9525">
            <a:noFill/>
            <a:miter lim="800000"/>
            <a:headEnd/>
            <a:tailEnd/>
          </a:ln>
        </p:spPr>
        <p:txBody>
          <a:bodyPr rot="0" vert="horz" wrap="square" lIns="91440" tIns="45720" rIns="91440" bIns="45720" anchor="t" anchorCtr="0">
            <a:noAutofit/>
          </a:bodyPr>
          <a:lstStyle/>
          <a:p>
            <a:r>
              <a:rPr lang="en-US" sz="1400" i="1" dirty="0"/>
              <a:t>Figure </a:t>
            </a:r>
            <a:r>
              <a:rPr lang="en-US" sz="1400" i="1" dirty="0" smtClean="0"/>
              <a:t>7.  </a:t>
            </a:r>
            <a:r>
              <a:rPr lang="en-US" sz="1400" dirty="0"/>
              <a:t>Release of </a:t>
            </a:r>
            <a:r>
              <a:rPr lang="en-US" sz="1400" baseline="30000" dirty="0"/>
              <a:t>32</a:t>
            </a:r>
            <a:r>
              <a:rPr lang="en-US" sz="1400" dirty="0"/>
              <a:t>PO</a:t>
            </a:r>
            <a:r>
              <a:rPr lang="en-US" sz="1400" baseline="-25000" dirty="0"/>
              <a:t>4</a:t>
            </a:r>
            <a:r>
              <a:rPr lang="en-US" sz="1400" baseline="30000" dirty="0"/>
              <a:t>3-</a:t>
            </a:r>
            <a:r>
              <a:rPr lang="en-US" sz="1400" dirty="0"/>
              <a:t> from ribosomes treated with </a:t>
            </a:r>
            <a:r>
              <a:rPr lang="en-US" sz="1400" dirty="0">
                <a:sym typeface="Symbol" panose="05050102010706020507" pitchFamily="18" charset="2"/>
              </a:rPr>
              <a:t></a:t>
            </a:r>
            <a:r>
              <a:rPr lang="en-US" sz="1400" dirty="0"/>
              <a:t> </a:t>
            </a:r>
            <a:r>
              <a:rPr lang="en-US" sz="1400" baseline="30000" dirty="0"/>
              <a:t>32</a:t>
            </a:r>
            <a:r>
              <a:rPr lang="en-US" sz="1400" dirty="0"/>
              <a:t>P-GTP and EF-1 in the presence and absence of </a:t>
            </a:r>
            <a:r>
              <a:rPr lang="en-US" sz="1400" dirty="0" err="1"/>
              <a:t>Phe-tRNA</a:t>
            </a:r>
            <a:r>
              <a:rPr lang="en-US" sz="1400" dirty="0" smtClean="0"/>
              <a:t>. Based on Nilsson </a:t>
            </a:r>
            <a:r>
              <a:rPr lang="en-US" sz="1400" dirty="0"/>
              <a:t>and </a:t>
            </a:r>
            <a:r>
              <a:rPr lang="en-US" sz="1400" dirty="0" err="1"/>
              <a:t>Nygard</a:t>
            </a:r>
            <a:r>
              <a:rPr lang="en-US" sz="1400" dirty="0"/>
              <a:t>, </a:t>
            </a:r>
            <a:r>
              <a:rPr lang="en-US" sz="1400" dirty="0" smtClean="0"/>
              <a:t>1986.</a:t>
            </a:r>
            <a:endParaRPr lang="en-US" sz="1400" dirty="0"/>
          </a:p>
        </p:txBody>
      </p:sp>
      <p:sp>
        <p:nvSpPr>
          <p:cNvPr id="2" name="Slide Number Placeholder 1"/>
          <p:cNvSpPr>
            <a:spLocks noGrp="1"/>
          </p:cNvSpPr>
          <p:nvPr>
            <p:ph type="sldNum" sz="quarter" idx="12"/>
          </p:nvPr>
        </p:nvSpPr>
        <p:spPr/>
        <p:txBody>
          <a:bodyPr/>
          <a:lstStyle/>
          <a:p>
            <a:fld id="{B67775CF-D671-4978-AA75-EEFA1D2E40FB}" type="slidenum">
              <a:rPr lang="en-US" smtClean="0"/>
              <a:t>15</a:t>
            </a:fld>
            <a:endParaRPr lang="en-US" dirty="0"/>
          </a:p>
        </p:txBody>
      </p:sp>
    </p:spTree>
    <p:extLst>
      <p:ext uri="{BB962C8B-B14F-4D97-AF65-F5344CB8AC3E}">
        <p14:creationId xmlns:p14="http://schemas.microsoft.com/office/powerpoint/2010/main" val="3510949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Ricin itself</a:t>
            </a:r>
            <a:endParaRPr lang="en-US" dirty="0"/>
          </a:p>
        </p:txBody>
      </p:sp>
      <p:sp>
        <p:nvSpPr>
          <p:cNvPr id="3" name="Content Placeholder 2"/>
          <p:cNvSpPr>
            <a:spLocks noGrp="1"/>
          </p:cNvSpPr>
          <p:nvPr>
            <p:ph idx="1"/>
          </p:nvPr>
        </p:nvSpPr>
        <p:spPr>
          <a:xfrm>
            <a:off x="609600" y="1676400"/>
            <a:ext cx="8229600" cy="4525963"/>
          </a:xfrm>
        </p:spPr>
        <p:txBody>
          <a:bodyPr>
            <a:normAutofit/>
          </a:bodyPr>
          <a:lstStyle/>
          <a:p>
            <a:pPr marL="0" indent="0">
              <a:buNone/>
            </a:pPr>
            <a:r>
              <a:rPr lang="en-US" sz="2800" dirty="0">
                <a:hlinkClick r:id="rId2"/>
              </a:rPr>
              <a:t>http://www.proteopedia.org/wiki/index.php/Ricin</a:t>
            </a:r>
            <a:endParaRPr lang="en-US" sz="2800" dirty="0"/>
          </a:p>
        </p:txBody>
      </p:sp>
      <p:sp>
        <p:nvSpPr>
          <p:cNvPr id="4" name="Slide Number Placeholder 3"/>
          <p:cNvSpPr>
            <a:spLocks noGrp="1"/>
          </p:cNvSpPr>
          <p:nvPr>
            <p:ph type="sldNum" sz="quarter" idx="12"/>
          </p:nvPr>
        </p:nvSpPr>
        <p:spPr/>
        <p:txBody>
          <a:bodyPr/>
          <a:lstStyle/>
          <a:p>
            <a:fld id="{B67775CF-D671-4978-AA75-EEFA1D2E40FB}" type="slidenum">
              <a:rPr lang="en-US" smtClean="0"/>
              <a:t>16</a:t>
            </a:fld>
            <a:endParaRPr lang="en-US"/>
          </a:p>
        </p:txBody>
      </p:sp>
    </p:spTree>
    <p:extLst>
      <p:ext uri="{BB962C8B-B14F-4D97-AF65-F5344CB8AC3E}">
        <p14:creationId xmlns:p14="http://schemas.microsoft.com/office/powerpoint/2010/main" val="3402197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hlinkClick r:id="rId3"/>
              </a:rPr>
              <a:t>http://abcnews.go.com/GMA/video/ricin-letters-mailed-obama-elvis-impersonator-suspect-released-19029161</a:t>
            </a:r>
            <a:endParaRPr lang="en-US" dirty="0"/>
          </a:p>
        </p:txBody>
      </p:sp>
      <p:sp>
        <p:nvSpPr>
          <p:cNvPr id="4" name="Slide Number Placeholder 3"/>
          <p:cNvSpPr>
            <a:spLocks noGrp="1"/>
          </p:cNvSpPr>
          <p:nvPr>
            <p:ph type="sldNum" sz="quarter" idx="12"/>
          </p:nvPr>
        </p:nvSpPr>
        <p:spPr/>
        <p:txBody>
          <a:bodyPr/>
          <a:lstStyle/>
          <a:p>
            <a:fld id="{B67775CF-D671-4978-AA75-EEFA1D2E40FB}" type="slidenum">
              <a:rPr lang="en-US" smtClean="0"/>
              <a:t>2</a:t>
            </a:fld>
            <a:endParaRPr lang="en-US"/>
          </a:p>
        </p:txBody>
      </p:sp>
    </p:spTree>
    <p:extLst>
      <p:ext uri="{BB962C8B-B14F-4D97-AF65-F5344CB8AC3E}">
        <p14:creationId xmlns:p14="http://schemas.microsoft.com/office/powerpoint/2010/main" val="1497581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smtClean="0"/>
              <a:t>Understand the types of experiments that can be used to monitor translation, including </a:t>
            </a:r>
            <a:r>
              <a:rPr lang="en-US" dirty="0" err="1" smtClean="0"/>
              <a:t>radionucleotide</a:t>
            </a:r>
            <a:r>
              <a:rPr lang="en-US" dirty="0" smtClean="0"/>
              <a:t> tracers, polyribosome isolation, and </a:t>
            </a:r>
            <a:r>
              <a:rPr lang="en-US" dirty="0" smtClean="0"/>
              <a:t>modification.</a:t>
            </a:r>
            <a:endParaRPr lang="en-US" dirty="0" smtClean="0"/>
          </a:p>
          <a:p>
            <a:r>
              <a:rPr lang="en-US" dirty="0" smtClean="0"/>
              <a:t>Apply and extend the concepts of translation to predict and explain inhibitor </a:t>
            </a:r>
            <a:r>
              <a:rPr lang="en-US" dirty="0" smtClean="0"/>
              <a:t>effects.</a:t>
            </a:r>
            <a:endParaRPr lang="en-US" dirty="0" smtClean="0"/>
          </a:p>
          <a:p>
            <a:r>
              <a:rPr lang="en-US" dirty="0" smtClean="0"/>
              <a:t>Form hypothesis and logical experimental techniques to explore </a:t>
            </a:r>
            <a:r>
              <a:rPr lang="en-US" dirty="0" smtClean="0"/>
              <a:t>translation.</a:t>
            </a:r>
            <a:endParaRPr lang="en-US" dirty="0"/>
          </a:p>
        </p:txBody>
      </p:sp>
      <p:sp>
        <p:nvSpPr>
          <p:cNvPr id="4" name="Slide Number Placeholder 3"/>
          <p:cNvSpPr>
            <a:spLocks noGrp="1"/>
          </p:cNvSpPr>
          <p:nvPr>
            <p:ph type="sldNum" sz="quarter" idx="12"/>
          </p:nvPr>
        </p:nvSpPr>
        <p:spPr/>
        <p:txBody>
          <a:bodyPr/>
          <a:lstStyle/>
          <a:p>
            <a:fld id="{B67775CF-D671-4978-AA75-EEFA1D2E40FB}" type="slidenum">
              <a:rPr lang="en-US" smtClean="0"/>
              <a:t>3</a:t>
            </a:fld>
            <a:endParaRPr lang="en-US"/>
          </a:p>
        </p:txBody>
      </p:sp>
    </p:spTree>
    <p:extLst>
      <p:ext uri="{BB962C8B-B14F-4D97-AF65-F5344CB8AC3E}">
        <p14:creationId xmlns:p14="http://schemas.microsoft.com/office/powerpoint/2010/main" val="1587441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292497513"/>
              </p:ext>
            </p:extLst>
          </p:nvPr>
        </p:nvGraphicFramePr>
        <p:xfrm>
          <a:off x="714652" y="990600"/>
          <a:ext cx="7543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B67775CF-D671-4978-AA75-EEFA1D2E40FB}" type="slidenum">
              <a:rPr lang="en-US" smtClean="0"/>
              <a:t>4</a:t>
            </a:fld>
            <a:endParaRPr lang="en-US"/>
          </a:p>
        </p:txBody>
      </p:sp>
      <p:sp>
        <p:nvSpPr>
          <p:cNvPr id="3" name="Rectangle 2"/>
          <p:cNvSpPr/>
          <p:nvPr/>
        </p:nvSpPr>
        <p:spPr>
          <a:xfrm>
            <a:off x="1781452" y="6019800"/>
            <a:ext cx="5410200" cy="276999"/>
          </a:xfrm>
          <a:prstGeom prst="rect">
            <a:avLst/>
          </a:prstGeom>
        </p:spPr>
        <p:txBody>
          <a:bodyPr wrap="square">
            <a:spAutoFit/>
          </a:bodyPr>
          <a:lstStyle/>
          <a:p>
            <a:r>
              <a:rPr lang="en-US" i="1" baseline="30000" dirty="0"/>
              <a:t>Figure 1.</a:t>
            </a:r>
            <a:r>
              <a:rPr lang="en-US" baseline="30000" dirty="0"/>
              <a:t> Incorporation of </a:t>
            </a:r>
            <a:r>
              <a:rPr lang="en-US" baseline="30000" dirty="0" err="1"/>
              <a:t>tritiated</a:t>
            </a:r>
            <a:r>
              <a:rPr lang="en-US" baseline="30000" dirty="0"/>
              <a:t> reagents in tumor cells (Lin et al., 1971).</a:t>
            </a:r>
          </a:p>
        </p:txBody>
      </p:sp>
    </p:spTree>
    <p:extLst>
      <p:ext uri="{BB962C8B-B14F-4D97-AF65-F5344CB8AC3E}">
        <p14:creationId xmlns:p14="http://schemas.microsoft.com/office/powerpoint/2010/main" val="3223851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report out:  </a:t>
            </a:r>
            <a:br>
              <a:rPr lang="en-US" dirty="0" smtClean="0"/>
            </a:br>
            <a:r>
              <a:rPr lang="en-US" dirty="0" smtClean="0"/>
              <a:t>Ways to inhibit translation</a:t>
            </a:r>
            <a:endParaRPr lang="en-US" dirty="0"/>
          </a:p>
        </p:txBody>
      </p:sp>
      <p:sp>
        <p:nvSpPr>
          <p:cNvPr id="3" name="Content Placeholder 2"/>
          <p:cNvSpPr>
            <a:spLocks noGrp="1"/>
          </p:cNvSpPr>
          <p:nvPr>
            <p:ph idx="1"/>
          </p:nvPr>
        </p:nvSpPr>
        <p:spPr/>
        <p:txBody>
          <a:bodyPr>
            <a:normAutofit/>
          </a:bodyPr>
          <a:lstStyle/>
          <a:p>
            <a:endParaRPr lang="en-US" sz="1800" dirty="0" smtClean="0">
              <a:solidFill>
                <a:schemeClr val="accent3">
                  <a:lumMod val="75000"/>
                </a:schemeClr>
              </a:solidFill>
            </a:endParaRPr>
          </a:p>
        </p:txBody>
      </p:sp>
      <p:sp>
        <p:nvSpPr>
          <p:cNvPr id="4" name="Slide Number Placeholder 3"/>
          <p:cNvSpPr>
            <a:spLocks noGrp="1"/>
          </p:cNvSpPr>
          <p:nvPr>
            <p:ph type="sldNum" sz="quarter" idx="12"/>
          </p:nvPr>
        </p:nvSpPr>
        <p:spPr/>
        <p:txBody>
          <a:bodyPr/>
          <a:lstStyle/>
          <a:p>
            <a:fld id="{B67775CF-D671-4978-AA75-EEFA1D2E40FB}" type="slidenum">
              <a:rPr lang="en-US" smtClean="0"/>
              <a:t>5</a:t>
            </a:fld>
            <a:endParaRPr lang="en-US"/>
          </a:p>
        </p:txBody>
      </p:sp>
    </p:spTree>
    <p:extLst>
      <p:ext uri="{BB962C8B-B14F-4D97-AF65-F5344CB8AC3E}">
        <p14:creationId xmlns:p14="http://schemas.microsoft.com/office/powerpoint/2010/main" val="1417026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for an in vitro translation system</a:t>
            </a:r>
            <a:endParaRPr lang="en-US" dirty="0"/>
          </a:p>
        </p:txBody>
      </p:sp>
      <p:sp>
        <p:nvSpPr>
          <p:cNvPr id="3" name="Slide Number Placeholder 2"/>
          <p:cNvSpPr>
            <a:spLocks noGrp="1"/>
          </p:cNvSpPr>
          <p:nvPr>
            <p:ph type="sldNum" sz="quarter" idx="12"/>
          </p:nvPr>
        </p:nvSpPr>
        <p:spPr/>
        <p:txBody>
          <a:bodyPr/>
          <a:lstStyle/>
          <a:p>
            <a:fld id="{B67775CF-D671-4978-AA75-EEFA1D2E40FB}" type="slidenum">
              <a:rPr lang="en-US" smtClean="0"/>
              <a:t>6</a:t>
            </a:fld>
            <a:endParaRPr lang="en-US"/>
          </a:p>
        </p:txBody>
      </p:sp>
    </p:spTree>
    <p:extLst>
      <p:ext uri="{BB962C8B-B14F-4D97-AF65-F5344CB8AC3E}">
        <p14:creationId xmlns:p14="http://schemas.microsoft.com/office/powerpoint/2010/main" val="3797892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Phosphocreatine and </a:t>
            </a:r>
            <a:r>
              <a:rPr lang="en-US" dirty="0" err="1" smtClean="0"/>
              <a:t>creatine</a:t>
            </a:r>
            <a:r>
              <a:rPr lang="en-US" dirty="0" smtClean="0"/>
              <a:t> kinase</a:t>
            </a:r>
            <a:endParaRPr lang="en-US" dirty="0"/>
          </a:p>
        </p:txBody>
      </p:sp>
      <p:pic>
        <p:nvPicPr>
          <p:cNvPr id="1026" name="Picture 2" descr="http://upload.wikimedia.org/wikipedia/commons/thumb/c/c0/Creatine_kinase_rxn.png/500px-Creatine_kinase_rx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382000" cy="216255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7775CF-D671-4978-AA75-EEFA1D2E40FB}" type="slidenum">
              <a:rPr lang="en-US" smtClean="0"/>
              <a:t>7</a:t>
            </a:fld>
            <a:endParaRPr lang="en-US"/>
          </a:p>
        </p:txBody>
      </p:sp>
    </p:spTree>
    <p:extLst>
      <p:ext uri="{BB962C8B-B14F-4D97-AF65-F5344CB8AC3E}">
        <p14:creationId xmlns:p14="http://schemas.microsoft.com/office/powerpoint/2010/main" val="4240966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826351234"/>
              </p:ext>
            </p:extLst>
          </p:nvPr>
        </p:nvGraphicFramePr>
        <p:xfrm>
          <a:off x="1143000" y="914400"/>
          <a:ext cx="6705600" cy="434339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B67775CF-D671-4978-AA75-EEFA1D2E40FB}" type="slidenum">
              <a:rPr lang="en-US" smtClean="0"/>
              <a:t>8</a:t>
            </a:fld>
            <a:endParaRPr lang="en-US"/>
          </a:p>
        </p:txBody>
      </p:sp>
      <p:sp>
        <p:nvSpPr>
          <p:cNvPr id="5" name="Rectangle 4"/>
          <p:cNvSpPr/>
          <p:nvPr/>
        </p:nvSpPr>
        <p:spPr>
          <a:xfrm>
            <a:off x="1371600" y="5926156"/>
            <a:ext cx="7086600" cy="276999"/>
          </a:xfrm>
          <a:prstGeom prst="rect">
            <a:avLst/>
          </a:prstGeom>
        </p:spPr>
        <p:txBody>
          <a:bodyPr wrap="square">
            <a:spAutoFit/>
          </a:bodyPr>
          <a:lstStyle/>
          <a:p>
            <a:r>
              <a:rPr lang="en-US" i="1" baseline="30000" dirty="0"/>
              <a:t>Figure 2. </a:t>
            </a:r>
            <a:r>
              <a:rPr lang="en-US" baseline="30000" dirty="0"/>
              <a:t>Effect of ricin on </a:t>
            </a:r>
            <a:r>
              <a:rPr lang="en-US" baseline="30000" dirty="0" err="1"/>
              <a:t>polyphenylalanine</a:t>
            </a:r>
            <a:r>
              <a:rPr lang="en-US" baseline="30000" dirty="0"/>
              <a:t> synthesis</a:t>
            </a:r>
            <a:r>
              <a:rPr lang="en-US" baseline="30000" dirty="0" smtClean="0"/>
              <a:t>. Redrawn </a:t>
            </a:r>
            <a:r>
              <a:rPr lang="en-US" baseline="30000" dirty="0"/>
              <a:t>from Figure 2 of </a:t>
            </a:r>
            <a:r>
              <a:rPr lang="en-US" baseline="30000" dirty="0" err="1"/>
              <a:t>Olsnes</a:t>
            </a:r>
            <a:r>
              <a:rPr lang="en-US" baseline="30000" dirty="0"/>
              <a:t> and </a:t>
            </a:r>
            <a:r>
              <a:rPr lang="en-US" baseline="30000" dirty="0" err="1"/>
              <a:t>Phl</a:t>
            </a:r>
            <a:r>
              <a:rPr lang="en-US" baseline="30000" dirty="0"/>
              <a:t>, 1972.</a:t>
            </a:r>
          </a:p>
        </p:txBody>
      </p:sp>
    </p:spTree>
    <p:extLst>
      <p:ext uri="{BB962C8B-B14F-4D97-AF65-F5344CB8AC3E}">
        <p14:creationId xmlns:p14="http://schemas.microsoft.com/office/powerpoint/2010/main" val="92686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would you separate free </a:t>
            </a:r>
            <a:r>
              <a:rPr lang="en-US" baseline="30000" dirty="0" smtClean="0"/>
              <a:t>14</a:t>
            </a:r>
            <a:r>
              <a:rPr lang="en-US" dirty="0" smtClean="0"/>
              <a:t>C- phenylalanine from poly-</a:t>
            </a:r>
            <a:r>
              <a:rPr lang="en-US" baseline="30000" dirty="0" smtClean="0"/>
              <a:t>14</a:t>
            </a:r>
            <a:r>
              <a:rPr lang="en-US" dirty="0" smtClean="0"/>
              <a:t>C-Phe?</a:t>
            </a:r>
            <a:endParaRPr lang="en-US" dirty="0"/>
          </a:p>
        </p:txBody>
      </p:sp>
      <p:sp>
        <p:nvSpPr>
          <p:cNvPr id="3" name="Content Placeholder 2"/>
          <p:cNvSpPr>
            <a:spLocks noGrp="1"/>
          </p:cNvSpPr>
          <p:nvPr>
            <p:ph idx="1"/>
          </p:nvPr>
        </p:nvSpPr>
        <p:spPr/>
        <p:txBody>
          <a:bodyPr/>
          <a:lstStyle/>
          <a:p>
            <a:r>
              <a:rPr lang="en-US" dirty="0" smtClean="0"/>
              <a:t>Size exclusion chromatography</a:t>
            </a:r>
          </a:p>
          <a:p>
            <a:r>
              <a:rPr lang="en-US" dirty="0" smtClean="0"/>
              <a:t>TCA precipitation</a:t>
            </a:r>
          </a:p>
          <a:p>
            <a:endParaRPr lang="en-US" dirty="0"/>
          </a:p>
        </p:txBody>
      </p:sp>
      <p:sp>
        <p:nvSpPr>
          <p:cNvPr id="4" name="Slide Number Placeholder 3"/>
          <p:cNvSpPr>
            <a:spLocks noGrp="1"/>
          </p:cNvSpPr>
          <p:nvPr>
            <p:ph type="sldNum" sz="quarter" idx="12"/>
          </p:nvPr>
        </p:nvSpPr>
        <p:spPr/>
        <p:txBody>
          <a:bodyPr/>
          <a:lstStyle/>
          <a:p>
            <a:fld id="{B67775CF-D671-4978-AA75-EEFA1D2E40FB}" type="slidenum">
              <a:rPr lang="en-US" smtClean="0"/>
              <a:t>9</a:t>
            </a:fld>
            <a:endParaRPr lang="en-US"/>
          </a:p>
        </p:txBody>
      </p:sp>
    </p:spTree>
    <p:extLst>
      <p:ext uri="{BB962C8B-B14F-4D97-AF65-F5344CB8AC3E}">
        <p14:creationId xmlns:p14="http://schemas.microsoft.com/office/powerpoint/2010/main" val="1604235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24784</TotalTime>
  <Words>594</Words>
  <Application>Microsoft Office PowerPoint</Application>
  <PresentationFormat>On-screen Show (4:3)</PresentationFormat>
  <Paragraphs>70</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Goals for today</vt:lpstr>
      <vt:lpstr>PowerPoint Presentation</vt:lpstr>
      <vt:lpstr>Group report out:   Ways to inhibit translation</vt:lpstr>
      <vt:lpstr>Components for an in vitro translation system</vt:lpstr>
      <vt:lpstr>Phosphocreatine and creatine kinase</vt:lpstr>
      <vt:lpstr>PowerPoint Presentation</vt:lpstr>
      <vt:lpstr>How would you separate free 14C- phenylalanine from poly-14C-Phe?</vt:lpstr>
      <vt:lpstr>Polyribosome fractionation</vt:lpstr>
      <vt:lpstr>PowerPoint Presentation</vt:lpstr>
      <vt:lpstr>PowerPoint Presentation</vt:lpstr>
      <vt:lpstr>PowerPoint Presentation</vt:lpstr>
      <vt:lpstr>EF interaction changes</vt:lpstr>
      <vt:lpstr>PowerPoint Presentation</vt:lpstr>
      <vt:lpstr>Ricin itself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move your Proteopedia sandbox to a permanent page</dc:title>
  <dc:creator>Ann Taylor</dc:creator>
  <cp:lastModifiedBy>Ky</cp:lastModifiedBy>
  <cp:revision>39</cp:revision>
  <dcterms:created xsi:type="dcterms:W3CDTF">2013-11-21T15:13:12Z</dcterms:created>
  <dcterms:modified xsi:type="dcterms:W3CDTF">2016-06-30T12:46:26Z</dcterms:modified>
</cp:coreProperties>
</file>