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57" autoAdjust="0"/>
  </p:normalViewPr>
  <p:slideViewPr>
    <p:cSldViewPr snapToGrid="0">
      <p:cViewPr varScale="1">
        <p:scale>
          <a:sx n="79" d="100"/>
          <a:sy n="79" d="100"/>
        </p:scale>
        <p:origin x="-81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AC12-25FA-4ED5-BFBE-0875F37DF28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99044-BC35-4FD2-A35A-9FB7D410F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Credit: 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Licensed photo © </a:t>
            </a:r>
            <a:r>
              <a:rPr lang="en-US" sz="1200" b="0" i="0" u="none" strike="noStrike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Postalyon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| Dreamstime.com, id 151403275.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99044-BC35-4FD2-A35A-9FB7D410F6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0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6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5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0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EA8E-C522-43D7-A139-5AA5C0A76887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F36E-328A-467E-A8A0-5FA28989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1" r="-11923"/>
          <a:stretch/>
        </p:blipFill>
        <p:spPr>
          <a:xfrm flipH="1">
            <a:off x="-1712421" y="0"/>
            <a:ext cx="13921436" cy="686631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966957" y="946054"/>
            <a:ext cx="5943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Calibri" pitchFamily="34" charset="0"/>
              </a:rPr>
              <a:t>A Presentation to Accompany the Case Study: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950331" y="591948"/>
            <a:ext cx="4711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chemeClr val="tx1"/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390" y="2006966"/>
            <a:ext cx="8248996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700" b="1" baseline="30000" dirty="0">
                <a:ln>
                  <a:solidFill>
                    <a:schemeClr val="tx1"/>
                  </a:solidFill>
                </a:ln>
                <a:solidFill>
                  <a:srgbClr val="7C1A40"/>
                </a:solidFill>
              </a:rPr>
              <a:t>Rhabdomyolysis: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1954" y="5725402"/>
            <a:ext cx="8740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>
                <a:latin typeface="Monotype Corsiva" panose="03010101010201010101" pitchFamily="66" charset="0"/>
              </a:rPr>
              <a:t>by</a:t>
            </a:r>
          </a:p>
          <a:p>
            <a:r>
              <a:rPr lang="en-US" sz="2800" baseline="30000" dirty="0"/>
              <a:t>Arne K Christensen, Department of Biology, Westfield State University, Westfield, </a:t>
            </a:r>
            <a:r>
              <a:rPr lang="en-US" sz="2800" baseline="30000" dirty="0" smtClean="0"/>
              <a:t>MA</a:t>
            </a:r>
            <a:endParaRPr lang="en-US" sz="2800" baseline="30000" dirty="0"/>
          </a:p>
          <a:p>
            <a:r>
              <a:rPr lang="en-US" sz="2800" baseline="30000" dirty="0"/>
              <a:t>Joan-Beth </a:t>
            </a:r>
            <a:r>
              <a:rPr lang="en-US" sz="2800" baseline="30000" dirty="0" err="1"/>
              <a:t>Gow</a:t>
            </a:r>
            <a:r>
              <a:rPr lang="en-US" sz="2800" baseline="30000" dirty="0"/>
              <a:t>, School of Professional Studies, Anna Maria College, Paxton, 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0390" y="2978309"/>
            <a:ext cx="88238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baseline="30000" dirty="0">
                <a:ln>
                  <a:solidFill>
                    <a:schemeClr val="tx1"/>
                  </a:solidFill>
                </a:ln>
                <a:solidFill>
                  <a:srgbClr val="7C1A40"/>
                </a:solidFill>
              </a:rPr>
              <a:t>A Workout Breakdown</a:t>
            </a:r>
            <a:endParaRPr lang="en-US" sz="9600" dirty="0">
              <a:ln>
                <a:solidFill>
                  <a:schemeClr val="tx1"/>
                </a:solidFill>
              </a:ln>
              <a:solidFill>
                <a:srgbClr val="7C1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231"/>
          <p:cNvSpPr/>
          <p:nvPr/>
        </p:nvSpPr>
        <p:spPr>
          <a:xfrm>
            <a:off x="8093947" y="2416592"/>
            <a:ext cx="716280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ounded Rectangle 238"/>
          <p:cNvSpPr/>
          <p:nvPr/>
        </p:nvSpPr>
        <p:spPr>
          <a:xfrm>
            <a:off x="10899949" y="1166505"/>
            <a:ext cx="9623686" cy="47818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82699" y="1181629"/>
            <a:ext cx="9623686" cy="47818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4" name="Rounded Rectangle 93"/>
          <p:cNvSpPr/>
          <p:nvPr/>
        </p:nvSpPr>
        <p:spPr>
          <a:xfrm>
            <a:off x="8638089" y="2782462"/>
            <a:ext cx="760016" cy="23640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9797588" y="2782462"/>
            <a:ext cx="789224" cy="16639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6476150" y="2797151"/>
            <a:ext cx="1962198" cy="11073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8228683" y="3092259"/>
            <a:ext cx="1893436" cy="52215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9810467" y="3043314"/>
            <a:ext cx="469869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653514" y="3079379"/>
            <a:ext cx="736090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420426" y="2945097"/>
            <a:ext cx="469869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705344" y="797173"/>
            <a:ext cx="169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Interstitial Fluid 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9460491" y="1248639"/>
            <a:ext cx="8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2361924" y="821500"/>
            <a:ext cx="670600" cy="7846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859745" y="2678870"/>
            <a:ext cx="642368" cy="1382212"/>
            <a:chOff x="11859745" y="2678870"/>
            <a:chExt cx="642368" cy="1382212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11859745" y="3027091"/>
              <a:ext cx="64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1859745" y="2678870"/>
              <a:ext cx="64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11859745" y="3371755"/>
              <a:ext cx="64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1859745" y="3719977"/>
              <a:ext cx="6372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1859745" y="4061082"/>
              <a:ext cx="6372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1876716" y="2850029"/>
              <a:ext cx="316165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1862202" y="3196067"/>
              <a:ext cx="316165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11862202" y="3543683"/>
              <a:ext cx="316165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11862202" y="3891096"/>
              <a:ext cx="316165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Rounded Rectangle 175"/>
          <p:cNvSpPr/>
          <p:nvPr/>
        </p:nvSpPr>
        <p:spPr>
          <a:xfrm>
            <a:off x="-8363970" y="1190789"/>
            <a:ext cx="9623686" cy="47818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-7612545" y="4275590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-7612545" y="3927369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-6905940" y="3927369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-6905940" y="4099702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-7612545" y="4620254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6905940" y="4272033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-6905940" y="4444365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-7612545" y="4968476"/>
            <a:ext cx="7009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-6911575" y="4620255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-6911575" y="4792588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7612545" y="5309581"/>
            <a:ext cx="7009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-6911575" y="4961360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-6911575" y="5133693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-6723517" y="4098528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-6723517" y="4444566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-6723517" y="4789029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-6723517" y="5133693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0800000">
            <a:off x="-4799462" y="4957236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10800000">
            <a:off x="-4799462" y="5305457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10800000">
            <a:off x="-4987519" y="5133124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10800000" flipV="1">
            <a:off x="-4987519" y="4960792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>
            <a:off x="-4799462" y="4612572"/>
            <a:ext cx="70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10800000">
            <a:off x="-4987519" y="4788461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 flipV="1">
            <a:off x="-4987519" y="4616128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0800000">
            <a:off x="-4793827" y="4264350"/>
            <a:ext cx="7009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-4981885" y="4440238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0800000" flipV="1">
            <a:off x="-4981885" y="4267906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>
            <a:off x="-4793827" y="3923245"/>
            <a:ext cx="7009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>
            <a:off x="-4981885" y="4099133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 flipV="1">
            <a:off x="-4981885" y="3926801"/>
            <a:ext cx="188058" cy="17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0800000">
            <a:off x="-5709921" y="5139595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>
            <a:off x="-5709921" y="4792182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0800000">
            <a:off x="-5709921" y="4444768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0800000">
            <a:off x="-5709921" y="4097355"/>
            <a:ext cx="728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-6356681" y="4264350"/>
            <a:ext cx="1013595" cy="1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-6356682" y="4619688"/>
            <a:ext cx="1013595" cy="1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-6362316" y="4968476"/>
            <a:ext cx="1013595" cy="1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-4459689" y="4097355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-4459689" y="4444768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-4459689" y="4792182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-4459689" y="5139595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-7609842" y="4098528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-7609842" y="4444566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-7609842" y="4792182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-7609842" y="5139595"/>
            <a:ext cx="347782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-7612546" y="1884441"/>
            <a:ext cx="1122388" cy="106430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ounded Rectangle 222"/>
          <p:cNvSpPr/>
          <p:nvPr/>
        </p:nvSpPr>
        <p:spPr>
          <a:xfrm>
            <a:off x="-1378510" y="1648918"/>
            <a:ext cx="760016" cy="23640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ounded Rectangle 223"/>
          <p:cNvSpPr/>
          <p:nvPr/>
        </p:nvSpPr>
        <p:spPr>
          <a:xfrm>
            <a:off x="-260262" y="2782462"/>
            <a:ext cx="789224" cy="16639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ounded Rectangle 224"/>
          <p:cNvSpPr/>
          <p:nvPr/>
        </p:nvSpPr>
        <p:spPr>
          <a:xfrm>
            <a:off x="-2338267" y="1663607"/>
            <a:ext cx="760016" cy="11073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-1367190" y="1910776"/>
            <a:ext cx="716280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-2057938" y="1910776"/>
            <a:ext cx="469869" cy="6130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TextBox 229"/>
          <p:cNvSpPr txBox="1"/>
          <p:nvPr/>
        </p:nvSpPr>
        <p:spPr>
          <a:xfrm>
            <a:off x="-7517987" y="223192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-6023314" y="888204"/>
            <a:ext cx="361201" cy="787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ounded Rectangle 236"/>
          <p:cNvSpPr/>
          <p:nvPr/>
        </p:nvSpPr>
        <p:spPr>
          <a:xfrm>
            <a:off x="-4326459" y="888204"/>
            <a:ext cx="361201" cy="787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ounded Rectangle 237"/>
          <p:cNvSpPr/>
          <p:nvPr/>
        </p:nvSpPr>
        <p:spPr>
          <a:xfrm rot="5400000">
            <a:off x="-1658981" y="3211633"/>
            <a:ext cx="361201" cy="787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ounded Rectangle 243"/>
          <p:cNvSpPr/>
          <p:nvPr/>
        </p:nvSpPr>
        <p:spPr>
          <a:xfrm>
            <a:off x="4176817" y="832513"/>
            <a:ext cx="670600" cy="7846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>
            <a:off x="7167966" y="3498775"/>
            <a:ext cx="670600" cy="7846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7116091" y="3719860"/>
            <a:ext cx="78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SERCA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2397833" y="102918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NKA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4208872" y="1040193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NCX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2054451" y="1617789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ATP </a:t>
            </a:r>
            <a:r>
              <a:rPr lang="en-US" b="1" dirty="0" smtClean="0">
                <a:sym typeface="Symbol" panose="05050102010706020507" pitchFamily="18" charset="2"/>
              </a:rPr>
              <a:t></a:t>
            </a:r>
            <a:r>
              <a:rPr lang="en-US" b="1" dirty="0" smtClean="0"/>
              <a:t> ADP</a:t>
            </a:r>
            <a:endParaRPr lang="en-US" b="1" dirty="0"/>
          </a:p>
        </p:txBody>
      </p:sp>
      <p:sp>
        <p:nvSpPr>
          <p:cNvPr id="247" name="TextBox 246"/>
          <p:cNvSpPr txBox="1"/>
          <p:nvPr/>
        </p:nvSpPr>
        <p:spPr>
          <a:xfrm>
            <a:off x="6908050" y="4374726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ATP </a:t>
            </a:r>
            <a:r>
              <a:rPr lang="en-US" b="1" dirty="0" smtClean="0">
                <a:sym typeface="Symbol" panose="05050102010706020507" pitchFamily="18" charset="2"/>
              </a:rPr>
              <a:t></a:t>
            </a:r>
            <a:r>
              <a:rPr lang="en-US" b="1" dirty="0" smtClean="0"/>
              <a:t> ADP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39885" y="2673533"/>
            <a:ext cx="3519688" cy="1918289"/>
            <a:chOff x="1808979" y="2397872"/>
            <a:chExt cx="3519688" cy="191828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808979" y="2750217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08979" y="2401996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15584" y="2401996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515584" y="2574329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08979" y="3094881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5584" y="2746660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515584" y="2918992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08979" y="3443103"/>
              <a:ext cx="7009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9949" y="3094882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509949" y="3267215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08979" y="3784208"/>
              <a:ext cx="7009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09949" y="3435987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509949" y="3608320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698007" y="2573155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698007" y="2919193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98007" y="3263656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698007" y="3608320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4622062" y="3431863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4622062" y="3780084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4434005" y="3607751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4434005" y="3435419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>
              <a:off x="4622062" y="3087199"/>
              <a:ext cx="7066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0800000">
              <a:off x="4434005" y="3263088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V="1">
              <a:off x="4434005" y="3090755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627697" y="2738977"/>
              <a:ext cx="7009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4439639" y="2914865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4439639" y="2742533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0800000">
              <a:off x="4627697" y="2397872"/>
              <a:ext cx="7009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>
              <a:off x="4439639" y="2573760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4439639" y="2401428"/>
              <a:ext cx="188058" cy="17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3711603" y="3614222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3711603" y="3266809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>
              <a:off x="3711603" y="2919395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3711603" y="2571982"/>
              <a:ext cx="7280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064843" y="2738977"/>
              <a:ext cx="1013595" cy="1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064842" y="3094315"/>
              <a:ext cx="1013595" cy="1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059208" y="3443103"/>
              <a:ext cx="1013595" cy="1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961835" y="2571982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961835" y="2919395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961835" y="3266809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961835" y="3614222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811682" y="2573155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811682" y="2919193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11682" y="3266809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811682" y="3614222"/>
              <a:ext cx="347782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/>
            <p:cNvSpPr txBox="1"/>
            <p:nvPr/>
          </p:nvSpPr>
          <p:spPr>
            <a:xfrm>
              <a:off x="2842789" y="3669830"/>
              <a:ext cx="14709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Sarcomere </a:t>
              </a:r>
            </a:p>
            <a:p>
              <a:pPr algn="ctr"/>
              <a:r>
                <a:rPr lang="en-US" b="1" dirty="0" smtClean="0"/>
                <a:t>ATP </a:t>
              </a:r>
              <a:r>
                <a:rPr lang="en-US" b="1" dirty="0" smtClean="0">
                  <a:sym typeface="Symbol" panose="05050102010706020507" pitchFamily="18" charset="2"/>
                </a:rPr>
                <a:t></a:t>
              </a:r>
              <a:r>
                <a:rPr lang="en-US" b="1" dirty="0" smtClean="0"/>
                <a:t> ADP</a:t>
              </a:r>
              <a:endParaRPr lang="en-US" b="1" dirty="0"/>
            </a:p>
          </p:txBody>
        </p:sp>
      </p:grpSp>
      <p:cxnSp>
        <p:nvCxnSpPr>
          <p:cNvPr id="256" name="Straight Arrow Connector 255"/>
          <p:cNvCxnSpPr/>
          <p:nvPr/>
        </p:nvCxnSpPr>
        <p:spPr>
          <a:xfrm flipV="1">
            <a:off x="3144407" y="495326"/>
            <a:ext cx="0" cy="11170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V="1">
            <a:off x="4965060" y="509085"/>
            <a:ext cx="0" cy="11170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flipV="1">
            <a:off x="7082014" y="3194739"/>
            <a:ext cx="0" cy="11170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rot="10800000" flipH="1" flipV="1">
            <a:off x="2244842" y="509959"/>
            <a:ext cx="0" cy="11170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 rot="10800000" flipH="1" flipV="1">
            <a:off x="4044043" y="509959"/>
            <a:ext cx="0" cy="11170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val 262"/>
          <p:cNvSpPr/>
          <p:nvPr/>
        </p:nvSpPr>
        <p:spPr>
          <a:xfrm>
            <a:off x="4829212" y="207571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938794" y="1375682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269"/>
          <p:cNvSpPr txBox="1"/>
          <p:nvPr/>
        </p:nvSpPr>
        <p:spPr>
          <a:xfrm>
            <a:off x="6174371" y="5540503"/>
            <a:ext cx="362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Resting Skeletal Muscle Cell</a:t>
            </a:r>
            <a:endParaRPr lang="en-US" sz="2400" dirty="0"/>
          </a:p>
        </p:txBody>
      </p:sp>
      <p:sp>
        <p:nvSpPr>
          <p:cNvPr id="272" name="Oval 271"/>
          <p:cNvSpPr/>
          <p:nvPr/>
        </p:nvSpPr>
        <p:spPr>
          <a:xfrm>
            <a:off x="7267337" y="3087773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6947601" y="2895368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/>
          <p:cNvSpPr/>
          <p:nvPr/>
        </p:nvSpPr>
        <p:spPr>
          <a:xfrm>
            <a:off x="3039430" y="210882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/>
          <p:cNvSpPr/>
          <p:nvPr/>
        </p:nvSpPr>
        <p:spPr>
          <a:xfrm>
            <a:off x="2847055" y="498192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/>
          <p:cNvSpPr/>
          <p:nvPr/>
        </p:nvSpPr>
        <p:spPr>
          <a:xfrm>
            <a:off x="2759323" y="210882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/>
          <p:cNvSpPr/>
          <p:nvPr/>
        </p:nvSpPr>
        <p:spPr>
          <a:xfrm>
            <a:off x="478055" y="138895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480630" y="453859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473650" y="741997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TextBox 285"/>
          <p:cNvSpPr txBox="1"/>
          <p:nvPr/>
        </p:nvSpPr>
        <p:spPr>
          <a:xfrm>
            <a:off x="724632" y="6432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87" name="TextBox 286"/>
          <p:cNvSpPr txBox="1"/>
          <p:nvPr/>
        </p:nvSpPr>
        <p:spPr>
          <a:xfrm>
            <a:off x="764382" y="3802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88" name="TextBox 287"/>
          <p:cNvSpPr txBox="1"/>
          <p:nvPr/>
        </p:nvSpPr>
        <p:spPr>
          <a:xfrm>
            <a:off x="698182" y="68115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baseline="30000" dirty="0"/>
          </a:p>
        </p:txBody>
      </p:sp>
      <p:sp>
        <p:nvSpPr>
          <p:cNvPr id="292" name="Oval 291"/>
          <p:cNvSpPr/>
          <p:nvPr/>
        </p:nvSpPr>
        <p:spPr>
          <a:xfrm>
            <a:off x="8798399" y="3742710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9075313" y="4051704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/>
          <p:cNvSpPr/>
          <p:nvPr/>
        </p:nvSpPr>
        <p:spPr>
          <a:xfrm>
            <a:off x="6167752" y="686832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/>
          <p:cNvSpPr/>
          <p:nvPr/>
        </p:nvSpPr>
        <p:spPr>
          <a:xfrm>
            <a:off x="6377911" y="261205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/>
          <p:cNvSpPr/>
          <p:nvPr/>
        </p:nvSpPr>
        <p:spPr>
          <a:xfrm>
            <a:off x="6544607" y="838344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/>
          <p:cNvSpPr/>
          <p:nvPr/>
        </p:nvSpPr>
        <p:spPr>
          <a:xfrm>
            <a:off x="5852882" y="904490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6523873" y="542297"/>
            <a:ext cx="210707" cy="2248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1869292" y="1631867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/>
          <p:cNvSpPr/>
          <p:nvPr/>
        </p:nvSpPr>
        <p:spPr>
          <a:xfrm>
            <a:off x="4060602" y="1714845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/>
          <p:cNvSpPr/>
          <p:nvPr/>
        </p:nvSpPr>
        <p:spPr>
          <a:xfrm>
            <a:off x="3868227" y="2002155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/>
          <p:cNvSpPr/>
          <p:nvPr/>
        </p:nvSpPr>
        <p:spPr>
          <a:xfrm>
            <a:off x="3780495" y="1714845"/>
            <a:ext cx="201896" cy="17451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92103" y="4874627"/>
            <a:ext cx="2517767" cy="699518"/>
            <a:chOff x="2058102" y="4542887"/>
            <a:chExt cx="2517767" cy="699518"/>
          </a:xfrm>
        </p:grpSpPr>
        <p:sp>
          <p:nvSpPr>
            <p:cNvPr id="303" name="TextBox 302"/>
            <p:cNvSpPr txBox="1"/>
            <p:nvPr/>
          </p:nvSpPr>
          <p:spPr>
            <a:xfrm>
              <a:off x="2058102" y="4735816"/>
              <a:ext cx="1099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Low Ca</a:t>
              </a:r>
              <a:r>
                <a:rPr lang="en-US" baseline="30000" dirty="0" smtClean="0"/>
                <a:t>2+ </a:t>
              </a:r>
              <a:r>
                <a:rPr lang="en-US" dirty="0" smtClean="0"/>
                <a:t> </a:t>
              </a:r>
              <a:endParaRPr lang="en-US" baseline="30000" dirty="0"/>
            </a:p>
          </p:txBody>
        </p:sp>
        <p:cxnSp>
          <p:nvCxnSpPr>
            <p:cNvPr id="307" name="Straight Connector 306"/>
            <p:cNvCxnSpPr/>
            <p:nvPr/>
          </p:nvCxnSpPr>
          <p:spPr>
            <a:xfrm>
              <a:off x="3042697" y="4925308"/>
              <a:ext cx="3972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3447429" y="4595638"/>
              <a:ext cx="0" cy="610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TextBox 317"/>
            <p:cNvSpPr txBox="1"/>
            <p:nvPr/>
          </p:nvSpPr>
          <p:spPr>
            <a:xfrm>
              <a:off x="3464731" y="4873073"/>
              <a:ext cx="1111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Apoptosis</a:t>
              </a:r>
              <a:endParaRPr lang="en-US" dirty="0"/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3464731" y="4542887"/>
              <a:ext cx="1096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Proteases</a:t>
              </a:r>
              <a:endParaRPr lang="en-US" dirty="0"/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6007958" y="1393794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5938456" y="1649979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6369648" y="1368586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530853" y="1694571"/>
            <a:ext cx="196746" cy="177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30252" y="30789"/>
            <a:ext cx="1638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Resting:</a:t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=145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mM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=4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Ca</a:t>
            </a:r>
            <a:r>
              <a:rPr lang="en-US" baseline="30000" dirty="0" smtClean="0">
                <a:solidFill>
                  <a:srgbClr val="C00000"/>
                </a:solidFill>
              </a:rPr>
              <a:t>2+</a:t>
            </a:r>
            <a:r>
              <a:rPr lang="en-US" dirty="0" smtClean="0">
                <a:solidFill>
                  <a:srgbClr val="C00000"/>
                </a:solidFill>
              </a:rPr>
              <a:t>=1.2 </a:t>
            </a:r>
            <a:r>
              <a:rPr lang="en-US" dirty="0" err="1" smtClean="0">
                <a:solidFill>
                  <a:srgbClr val="C00000"/>
                </a:solidFill>
              </a:rPr>
              <a:t>mM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249" name="Rectangle 248"/>
          <p:cNvSpPr/>
          <p:nvPr/>
        </p:nvSpPr>
        <p:spPr>
          <a:xfrm>
            <a:off x="7924518" y="3059800"/>
            <a:ext cx="498241" cy="6436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960121" y="3165166"/>
            <a:ext cx="24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Sarcoplasmic Reticulum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0476" y="1254523"/>
            <a:ext cx="1669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=12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=140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mM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Ca</a:t>
            </a:r>
            <a:r>
              <a:rPr lang="en-US" baseline="30000" dirty="0">
                <a:solidFill>
                  <a:srgbClr val="C00000"/>
                </a:solidFill>
              </a:rPr>
              <a:t>2+</a:t>
            </a:r>
            <a:r>
              <a:rPr lang="en-US" dirty="0">
                <a:solidFill>
                  <a:srgbClr val="C00000"/>
                </a:solidFill>
              </a:rPr>
              <a:t>=0.001 </a:t>
            </a:r>
            <a:r>
              <a:rPr lang="en-US" dirty="0" err="1" smtClean="0">
                <a:solidFill>
                  <a:srgbClr val="C00000"/>
                </a:solidFill>
              </a:rPr>
              <a:t>mM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5074" y="42193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110</Words>
  <Application>Microsoft Office PowerPoint</Application>
  <PresentationFormat>Custom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Arne Christensen</dc:creator>
  <cp:lastModifiedBy>Ky</cp:lastModifiedBy>
  <cp:revision>34</cp:revision>
  <dcterms:created xsi:type="dcterms:W3CDTF">2018-08-10T20:48:02Z</dcterms:created>
  <dcterms:modified xsi:type="dcterms:W3CDTF">2019-09-14T19:56:15Z</dcterms:modified>
</cp:coreProperties>
</file>