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0"/>
  </p:notesMasterIdLst>
  <p:sldIdLst>
    <p:sldId id="257" r:id="rId2"/>
    <p:sldId id="289" r:id="rId3"/>
    <p:sldId id="258" r:id="rId4"/>
    <p:sldId id="260" r:id="rId5"/>
    <p:sldId id="287" r:id="rId6"/>
    <p:sldId id="259" r:id="rId7"/>
    <p:sldId id="262" r:id="rId8"/>
    <p:sldId id="261" r:id="rId9"/>
    <p:sldId id="263" r:id="rId10"/>
    <p:sldId id="264" r:id="rId11"/>
    <p:sldId id="265" r:id="rId12"/>
    <p:sldId id="272" r:id="rId13"/>
    <p:sldId id="273" r:id="rId14"/>
    <p:sldId id="274" r:id="rId15"/>
    <p:sldId id="275" r:id="rId16"/>
    <p:sldId id="276" r:id="rId17"/>
    <p:sldId id="277" r:id="rId18"/>
    <p:sldId id="278" r:id="rId19"/>
    <p:sldId id="282" r:id="rId20"/>
    <p:sldId id="279" r:id="rId21"/>
    <p:sldId id="280" r:id="rId22"/>
    <p:sldId id="281" r:id="rId23"/>
    <p:sldId id="300" r:id="rId24"/>
    <p:sldId id="283" r:id="rId25"/>
    <p:sldId id="284" r:id="rId26"/>
    <p:sldId id="285" r:id="rId27"/>
    <p:sldId id="291" r:id="rId28"/>
    <p:sldId id="293" r:id="rId29"/>
    <p:sldId id="294" r:id="rId30"/>
    <p:sldId id="295" r:id="rId31"/>
    <p:sldId id="296" r:id="rId32"/>
    <p:sldId id="297" r:id="rId33"/>
    <p:sldId id="301" r:id="rId34"/>
    <p:sldId id="298" r:id="rId35"/>
    <p:sldId id="299" r:id="rId36"/>
    <p:sldId id="302" r:id="rId37"/>
    <p:sldId id="303" r:id="rId38"/>
    <p:sldId id="304" r:id="rId39"/>
    <p:sldId id="305" r:id="rId40"/>
    <p:sldId id="314" r:id="rId41"/>
    <p:sldId id="306" r:id="rId42"/>
    <p:sldId id="307" r:id="rId43"/>
    <p:sldId id="308" r:id="rId44"/>
    <p:sldId id="309" r:id="rId45"/>
    <p:sldId id="310" r:id="rId46"/>
    <p:sldId id="311" r:id="rId47"/>
    <p:sldId id="312" r:id="rId48"/>
    <p:sldId id="313" r:id="rId49"/>
  </p:sldIdLst>
  <p:sldSz cx="9144000" cy="6858000" type="screen4x3"/>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A40079"/>
    <a:srgbClr val="017507"/>
    <a:srgbClr val="02A60A"/>
    <a:srgbClr val="00CC00"/>
    <a:srgbClr val="C9C9C9"/>
    <a:srgbClr val="CC0099"/>
    <a:srgbClr val="CDCDCD"/>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42" autoAdjust="0"/>
  </p:normalViewPr>
  <p:slideViewPr>
    <p:cSldViewPr>
      <p:cViewPr>
        <p:scale>
          <a:sx n="66" d="100"/>
          <a:sy n="66" d="100"/>
        </p:scale>
        <p:origin x="-72" y="499"/>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5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F066CE-8C39-4A67-B35B-F96B8D060E80}" type="datetimeFigureOut">
              <a:rPr lang="en-GB" smtClean="0"/>
              <a:t>17/03/2021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7C46D-4512-488D-8400-687C8B994232}" type="slidenum">
              <a:rPr lang="en-GB" smtClean="0"/>
              <a:t>‹#›</a:t>
            </a:fld>
            <a:endParaRPr lang="en-GB"/>
          </a:p>
        </p:txBody>
      </p:sp>
    </p:spTree>
    <p:extLst>
      <p:ext uri="{BB962C8B-B14F-4D97-AF65-F5344CB8AC3E}">
        <p14:creationId xmlns:p14="http://schemas.microsoft.com/office/powerpoint/2010/main" val="192337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theatlantic.com/science/archive/2015/12/that-time-europe-air-dropped-vaccine-loaded-chicken-heads-to-bait-rabid-foxes/417951/"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a:t>
            </a:r>
            <a:r>
              <a:rPr lang="en-GB" sz="1200" dirty="0">
                <a:solidFill>
                  <a:schemeClr val="bg1">
                    <a:lumMod val="65000"/>
                  </a:schemeClr>
                </a:solidFill>
              </a:rPr>
              <a:t>Furious rabies, late stage , from “Rabies and hydrophobia…” by George Fleming (1872). </a:t>
            </a:r>
            <a:r>
              <a:rPr lang="en-GB" sz="1200" dirty="0" err="1">
                <a:solidFill>
                  <a:schemeClr val="bg1">
                    <a:lumMod val="65000"/>
                  </a:schemeClr>
                </a:solidFill>
              </a:rPr>
              <a:t>Wellcome</a:t>
            </a:r>
            <a:r>
              <a:rPr lang="en-GB" sz="1200" dirty="0">
                <a:solidFill>
                  <a:schemeClr val="bg1">
                    <a:lumMod val="65000"/>
                  </a:schemeClr>
                </a:solidFill>
              </a:rPr>
              <a:t> Images (CC BY 4.0) )</a:t>
            </a:r>
          </a:p>
          <a:p>
            <a:endParaRPr lang="en-GB" sz="1200" dirty="0">
              <a:solidFill>
                <a:schemeClr val="bg1">
                  <a:lumMod val="65000"/>
                </a:schemeClr>
              </a:solidFill>
            </a:endParaRPr>
          </a:p>
          <a:p>
            <a:r>
              <a:rPr lang="en-GB" dirty="0"/>
              <a:t>Rabies is one of those diseases that have </a:t>
            </a:r>
            <a:r>
              <a:rPr lang="en-GB" baseline="0" dirty="0"/>
              <a:t>been known for so long and show </a:t>
            </a:r>
            <a:r>
              <a:rPr lang="en-GB" dirty="0"/>
              <a:t>such characteristic</a:t>
            </a:r>
            <a:r>
              <a:rPr lang="en-GB" baseline="0" dirty="0"/>
              <a:t> symptoms that they have entered the English language as adjectives in their own right. “Rabid” is synonymous with “extremely violent, fanatical, radical”; the original </a:t>
            </a:r>
            <a:r>
              <a:rPr lang="en-GB" baseline="0" dirty="0" smtClean="0"/>
              <a:t>Latin </a:t>
            </a:r>
            <a:r>
              <a:rPr lang="en-GB" baseline="0" dirty="0"/>
              <a:t>noun </a:t>
            </a:r>
            <a:r>
              <a:rPr lang="en-GB" i="1" baseline="0" dirty="0"/>
              <a:t>rabies </a:t>
            </a:r>
            <a:r>
              <a:rPr lang="en-GB" baseline="0" dirty="0"/>
              <a:t>means madness, ferocity, fury, frenzy, rage. Dogs (and humans!) in the final “furious” stage of rabies are agitated and salivate copiously.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FCE7C46D-4512-488D-8400-687C8B994232}" type="slidenum">
              <a:rPr lang="en-GB" smtClean="0"/>
              <a:t>1</a:t>
            </a:fld>
            <a:endParaRPr lang="en-GB"/>
          </a:p>
        </p:txBody>
      </p:sp>
    </p:spTree>
    <p:extLst>
      <p:ext uri="{BB962C8B-B14F-4D97-AF65-F5344CB8AC3E}">
        <p14:creationId xmlns:p14="http://schemas.microsoft.com/office/powerpoint/2010/main" val="3158877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10</a:t>
            </a:fld>
            <a:endParaRPr lang="en-GB"/>
          </a:p>
        </p:txBody>
      </p:sp>
    </p:spTree>
    <p:extLst>
      <p:ext uri="{BB962C8B-B14F-4D97-AF65-F5344CB8AC3E}">
        <p14:creationId xmlns:p14="http://schemas.microsoft.com/office/powerpoint/2010/main" val="2406657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11</a:t>
            </a:fld>
            <a:endParaRPr lang="en-GB"/>
          </a:p>
        </p:txBody>
      </p:sp>
    </p:spTree>
    <p:extLst>
      <p:ext uri="{BB962C8B-B14F-4D97-AF65-F5344CB8AC3E}">
        <p14:creationId xmlns:p14="http://schemas.microsoft.com/office/powerpoint/2010/main" val="1678201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Bangor St. Bd. School, Manchester. Sixth Standard (1894).</a:t>
            </a:r>
            <a:r>
              <a:rPr lang="en-GB" baseline="0" dirty="0"/>
              <a:t> </a:t>
            </a:r>
            <a:r>
              <a:rPr lang="en-GB" baseline="0" dirty="0" err="1"/>
              <a:t>Pellethepoet</a:t>
            </a:r>
            <a:r>
              <a:rPr lang="en-GB" baseline="0" dirty="0"/>
              <a:t> via Flickr, CC BY-NC 2.0</a:t>
            </a:r>
          </a:p>
          <a:p>
            <a:endParaRPr lang="en-GB" baseline="0" dirty="0"/>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limitations to the realism of epidemic models, but some cases are described very well with simple models. We will be build one for a flu outbreak in a boarding </a:t>
            </a:r>
            <a:r>
              <a:rPr lang="en-US" dirty="0" smtClean="0"/>
              <a:t>school.</a:t>
            </a:r>
            <a:endParaRPr lang="en-GB" dirty="0"/>
          </a:p>
          <a:p>
            <a:endParaRPr lang="en-GB" dirty="0"/>
          </a:p>
        </p:txBody>
      </p:sp>
      <p:sp>
        <p:nvSpPr>
          <p:cNvPr id="4" name="Slide Number Placeholder 3"/>
          <p:cNvSpPr>
            <a:spLocks noGrp="1"/>
          </p:cNvSpPr>
          <p:nvPr>
            <p:ph type="sldNum" sz="quarter" idx="10"/>
          </p:nvPr>
        </p:nvSpPr>
        <p:spPr/>
        <p:txBody>
          <a:bodyPr/>
          <a:lstStyle/>
          <a:p>
            <a:fld id="{FCE7C46D-4512-488D-8400-687C8B994232}" type="slidenum">
              <a:rPr lang="en-GB" smtClean="0"/>
              <a:t>12</a:t>
            </a:fld>
            <a:endParaRPr lang="en-GB"/>
          </a:p>
        </p:txBody>
      </p:sp>
    </p:spTree>
    <p:extLst>
      <p:ext uri="{BB962C8B-B14F-4D97-AF65-F5344CB8AC3E}">
        <p14:creationId xmlns:p14="http://schemas.microsoft.com/office/powerpoint/2010/main" val="419873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13</a:t>
            </a:fld>
            <a:endParaRPr lang="en-GB"/>
          </a:p>
        </p:txBody>
      </p:sp>
    </p:spTree>
    <p:extLst>
      <p:ext uri="{BB962C8B-B14F-4D97-AF65-F5344CB8AC3E}">
        <p14:creationId xmlns:p14="http://schemas.microsoft.com/office/powerpoint/2010/main" val="3630816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14</a:t>
            </a:fld>
            <a:endParaRPr lang="en-GB"/>
          </a:p>
        </p:txBody>
      </p:sp>
    </p:spTree>
    <p:extLst>
      <p:ext uri="{BB962C8B-B14F-4D97-AF65-F5344CB8AC3E}">
        <p14:creationId xmlns:p14="http://schemas.microsoft.com/office/powerpoint/2010/main" val="1152401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15</a:t>
            </a:fld>
            <a:endParaRPr lang="en-GB"/>
          </a:p>
        </p:txBody>
      </p:sp>
    </p:spTree>
    <p:extLst>
      <p:ext uri="{BB962C8B-B14F-4D97-AF65-F5344CB8AC3E}">
        <p14:creationId xmlns:p14="http://schemas.microsoft.com/office/powerpoint/2010/main" val="2836894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some time to really make sense of these equations.</a:t>
            </a:r>
          </a:p>
          <a:p>
            <a:r>
              <a:rPr lang="en-GB" dirty="0"/>
              <a:t>We have not mentioned this explicitly,</a:t>
            </a:r>
            <a:r>
              <a:rPr lang="en-GB" baseline="0" dirty="0"/>
              <a:t> but since we assume no deaths or births in this model, and no immigration into or emigration out of this population, </a:t>
            </a:r>
            <a:r>
              <a:rPr lang="en-GB" b="1" baseline="0" dirty="0"/>
              <a:t>the sum of the three rates must be zero</a:t>
            </a:r>
            <a:r>
              <a:rPr lang="en-GB" baseline="0" dirty="0"/>
              <a:t>: there is no net change in the total population; only individuals moving from one bin to the other. Between the start and the end of the epidemic modelled here, the entire population moves from S (susceptible) to R (Recovered). </a:t>
            </a:r>
            <a:endParaRPr lang="en-GB" dirty="0"/>
          </a:p>
        </p:txBody>
      </p:sp>
      <p:sp>
        <p:nvSpPr>
          <p:cNvPr id="4" name="Slide Number Placeholder 3"/>
          <p:cNvSpPr>
            <a:spLocks noGrp="1"/>
          </p:cNvSpPr>
          <p:nvPr>
            <p:ph type="sldNum" sz="quarter" idx="10"/>
          </p:nvPr>
        </p:nvSpPr>
        <p:spPr/>
        <p:txBody>
          <a:bodyPr/>
          <a:lstStyle/>
          <a:p>
            <a:fld id="{FCE7C46D-4512-488D-8400-687C8B994232}" type="slidenum">
              <a:rPr lang="en-GB" smtClean="0"/>
              <a:t>16</a:t>
            </a:fld>
            <a:endParaRPr lang="en-GB"/>
          </a:p>
        </p:txBody>
      </p:sp>
    </p:spTree>
    <p:extLst>
      <p:ext uri="{BB962C8B-B14F-4D97-AF65-F5344CB8AC3E}">
        <p14:creationId xmlns:p14="http://schemas.microsoft.com/office/powerpoint/2010/main" val="11454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17</a:t>
            </a:fld>
            <a:endParaRPr lang="en-GB"/>
          </a:p>
        </p:txBody>
      </p:sp>
    </p:spTree>
    <p:extLst>
      <p:ext uri="{BB962C8B-B14F-4D97-AF65-F5344CB8AC3E}">
        <p14:creationId xmlns:p14="http://schemas.microsoft.com/office/powerpoint/2010/main" val="563641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E7C46D-4512-488D-8400-687C8B994232}" type="slidenum">
              <a:rPr lang="en-GB" smtClean="0"/>
              <a:t>18</a:t>
            </a:fld>
            <a:endParaRPr lang="en-GB"/>
          </a:p>
        </p:txBody>
      </p:sp>
    </p:spTree>
    <p:extLst>
      <p:ext uri="{BB962C8B-B14F-4D97-AF65-F5344CB8AC3E}">
        <p14:creationId xmlns:p14="http://schemas.microsoft.com/office/powerpoint/2010/main" val="1176096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19</a:t>
            </a:fld>
            <a:endParaRPr lang="en-GB"/>
          </a:p>
        </p:txBody>
      </p:sp>
    </p:spTree>
    <p:extLst>
      <p:ext uri="{BB962C8B-B14F-4D97-AF65-F5344CB8AC3E}">
        <p14:creationId xmlns:p14="http://schemas.microsoft.com/office/powerpoint/2010/main" val="15842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developed countries have declared themselves rabies-free. </a:t>
            </a:r>
            <a:r>
              <a:rPr lang="en-GB" baseline="0" dirty="0"/>
              <a:t>The United Kingdom (see image) and other countries therefore strictly control the import of pets and wild animals.</a:t>
            </a:r>
          </a:p>
          <a:p>
            <a:r>
              <a:rPr lang="en-GB" dirty="0"/>
              <a:t>However, the disease continues to claim tens of thousands of human lives in resource-poor</a:t>
            </a:r>
            <a:r>
              <a:rPr lang="en-GB" baseline="0" dirty="0"/>
              <a:t> countries in Africa and Asia. Rabies is considered a neglected tropical disease whose elimination is one of the United Nations’ Sustainable Development goals. </a:t>
            </a:r>
          </a:p>
          <a:p>
            <a:endParaRPr lang="en-GB" baseline="0" dirty="0"/>
          </a:p>
          <a:p>
            <a:r>
              <a:rPr lang="en-GB" baseline="0" dirty="0"/>
              <a:t>Human-to-human transmission of rabies, unlike most other viral diseases, is extremely rare. Instead, most infections happen through animal bites. In Asia and Africa, the most likely animals to carry rabies are dogs, but infections from bats are not uncommon. For the 20</a:t>
            </a:r>
            <a:r>
              <a:rPr lang="en-GB" baseline="30000" dirty="0"/>
              <a:t>th</a:t>
            </a:r>
            <a:r>
              <a:rPr lang="en-GB" baseline="0" dirty="0"/>
              <a:t> century outbreaks in Europe, foxes played a central role. Joining up insight from wildlife ecology with human healthcare is central to the </a:t>
            </a:r>
            <a:r>
              <a:rPr lang="en-GB" u="sng" baseline="0" dirty="0"/>
              <a:t>One Health</a:t>
            </a:r>
            <a:r>
              <a:rPr lang="en-GB" u="none" baseline="0" dirty="0"/>
              <a:t> </a:t>
            </a:r>
            <a:r>
              <a:rPr lang="en-GB" baseline="0" dirty="0"/>
              <a:t>concept and the way it deals with zoonotic diseases.</a:t>
            </a:r>
          </a:p>
          <a:p>
            <a:endParaRPr lang="en-GB" baseline="0" dirty="0"/>
          </a:p>
          <a:p>
            <a:r>
              <a:rPr lang="en-GB" baseline="0" dirty="0"/>
              <a:t>We will later use a mathematical model to follow how rabies spreads and stabilises in a fox population, following one of the first examples of modelling in epidemiology. We will then assess what proportion of foxes needs to be vaccinated to eradicate the disease from the population. </a:t>
            </a:r>
          </a:p>
          <a:p>
            <a:endParaRPr lang="en-GB" baseline="0" dirty="0"/>
          </a:p>
          <a:p>
            <a:r>
              <a:rPr lang="en-GB" baseline="0" dirty="0"/>
              <a:t>However, we first need to understand how the transmission of a virus, bacterium or other disease agent can be represented in a model in the first place. </a:t>
            </a:r>
            <a:endParaRPr lang="en-GB" dirty="0"/>
          </a:p>
        </p:txBody>
      </p:sp>
      <p:sp>
        <p:nvSpPr>
          <p:cNvPr id="4" name="Slide Number Placeholder 3"/>
          <p:cNvSpPr>
            <a:spLocks noGrp="1"/>
          </p:cNvSpPr>
          <p:nvPr>
            <p:ph type="sldNum" sz="quarter" idx="10"/>
          </p:nvPr>
        </p:nvSpPr>
        <p:spPr/>
        <p:txBody>
          <a:bodyPr/>
          <a:lstStyle/>
          <a:p>
            <a:fld id="{FCE7C46D-4512-488D-8400-687C8B994232}" type="slidenum">
              <a:rPr lang="en-GB" smtClean="0"/>
              <a:t>2</a:t>
            </a:fld>
            <a:endParaRPr lang="en-GB"/>
          </a:p>
        </p:txBody>
      </p:sp>
    </p:spTree>
    <p:extLst>
      <p:ext uri="{BB962C8B-B14F-4D97-AF65-F5344CB8AC3E}">
        <p14:creationId xmlns:p14="http://schemas.microsoft.com/office/powerpoint/2010/main" val="602618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E7C46D-4512-488D-8400-687C8B994232}" type="slidenum">
              <a:rPr lang="en-GB" smtClean="0"/>
              <a:t>20</a:t>
            </a:fld>
            <a:endParaRPr lang="en-GB"/>
          </a:p>
        </p:txBody>
      </p:sp>
    </p:spTree>
    <p:extLst>
      <p:ext uri="{BB962C8B-B14F-4D97-AF65-F5344CB8AC3E}">
        <p14:creationId xmlns:p14="http://schemas.microsoft.com/office/powerpoint/2010/main" val="3264826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E7C46D-4512-488D-8400-687C8B994232}" type="slidenum">
              <a:rPr lang="en-GB" smtClean="0"/>
              <a:t>21</a:t>
            </a:fld>
            <a:endParaRPr lang="en-GB"/>
          </a:p>
        </p:txBody>
      </p:sp>
    </p:spTree>
    <p:extLst>
      <p:ext uri="{BB962C8B-B14F-4D97-AF65-F5344CB8AC3E}">
        <p14:creationId xmlns:p14="http://schemas.microsoft.com/office/powerpoint/2010/main" val="3264826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Euler method lets you calculate the curve that was described by the differential equations, one little step at a time, without “solving” the equations. There is a catch though: it is only an approximation, and the error per step is proportional to the square of the step size. </a:t>
            </a:r>
          </a:p>
          <a:p>
            <a:endParaRPr lang="en-GB" baseline="0" dirty="0"/>
          </a:p>
          <a:p>
            <a:r>
              <a:rPr lang="en-GB" baseline="0" dirty="0"/>
              <a:t>In the simplistic demo, we have taken a step size of 1 day. Turns out that this crude approximation is so wrong it is almost no use. Thankfully, our computers are quite fast, and it is almost no problem to take much smaller steps, </a:t>
            </a:r>
            <a:r>
              <a:rPr lang="en-GB" baseline="0" dirty="0" smtClean="0"/>
              <a:t>i.e., </a:t>
            </a:r>
            <a:r>
              <a:rPr lang="en-GB" baseline="0" dirty="0"/>
              <a:t>have many </a:t>
            </a:r>
            <a:r>
              <a:rPr lang="en-GB" baseline="0" dirty="0" err="1"/>
              <a:t>many</a:t>
            </a:r>
            <a:r>
              <a:rPr lang="en-GB" baseline="0" dirty="0"/>
              <a:t> rows in the spreadsheet. In the example that follows, we follow a flu outbreak over just over two weeks. To get the modelling right, a step size of 1 day was too crude. Instead, steps of 1/100 day were taken. It is important to change the transmission coefficient and recovery rate by the same factor. </a:t>
            </a:r>
          </a:p>
          <a:p>
            <a:r>
              <a:rPr lang="en-GB" baseline="0" dirty="0"/>
              <a:t>For another model we will use later, fox rabies is modelled over 50 years in step sizes of 1 day.</a:t>
            </a:r>
            <a:endParaRPr lang="en-GB" dirty="0"/>
          </a:p>
        </p:txBody>
      </p:sp>
      <p:sp>
        <p:nvSpPr>
          <p:cNvPr id="4" name="Slide Number Placeholder 3"/>
          <p:cNvSpPr>
            <a:spLocks noGrp="1"/>
          </p:cNvSpPr>
          <p:nvPr>
            <p:ph type="sldNum" sz="quarter" idx="10"/>
          </p:nvPr>
        </p:nvSpPr>
        <p:spPr/>
        <p:txBody>
          <a:bodyPr/>
          <a:lstStyle/>
          <a:p>
            <a:fld id="{FCE7C46D-4512-488D-8400-687C8B994232}" type="slidenum">
              <a:rPr lang="en-GB" smtClean="0"/>
              <a:t>22</a:t>
            </a:fld>
            <a:endParaRPr lang="en-GB"/>
          </a:p>
        </p:txBody>
      </p:sp>
    </p:spTree>
    <p:extLst>
      <p:ext uri="{BB962C8B-B14F-4D97-AF65-F5344CB8AC3E}">
        <p14:creationId xmlns:p14="http://schemas.microsoft.com/office/powerpoint/2010/main" val="3264826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NEWS AND NOTES. (1978). </a:t>
            </a:r>
            <a:r>
              <a:rPr lang="en-GB" i="1" dirty="0"/>
              <a:t>British Medical Journal</a:t>
            </a:r>
            <a:r>
              <a:rPr lang="en-GB" dirty="0"/>
              <a:t>, </a:t>
            </a:r>
            <a:r>
              <a:rPr lang="en-GB" i="1" dirty="0"/>
              <a:t>1</a:t>
            </a:r>
            <a:r>
              <a:rPr lang="en-GB" dirty="0"/>
              <a:t>(6112), 586–590. </a:t>
            </a:r>
          </a:p>
          <a:p>
            <a:r>
              <a:rPr lang="en-GB" dirty="0"/>
              <a:t>Available </a:t>
            </a:r>
            <a:r>
              <a:rPr lang="en-GB"/>
              <a:t>at https://www.ncbi.nlm.nih.gov/pmc/articles/PMC1603269/?page=2</a:t>
            </a:r>
            <a:endParaRPr lang="en-GB" dirty="0"/>
          </a:p>
        </p:txBody>
      </p:sp>
      <p:sp>
        <p:nvSpPr>
          <p:cNvPr id="4" name="Slide Number Placeholder 3"/>
          <p:cNvSpPr>
            <a:spLocks noGrp="1"/>
          </p:cNvSpPr>
          <p:nvPr>
            <p:ph type="sldNum" sz="quarter" idx="10"/>
          </p:nvPr>
        </p:nvSpPr>
        <p:spPr/>
        <p:txBody>
          <a:bodyPr/>
          <a:lstStyle/>
          <a:p>
            <a:fld id="{FCE7C46D-4512-488D-8400-687C8B994232}" type="slidenum">
              <a:rPr lang="en-GB" smtClean="0"/>
              <a:t>23</a:t>
            </a:fld>
            <a:endParaRPr lang="en-GB"/>
          </a:p>
        </p:txBody>
      </p:sp>
    </p:spTree>
    <p:extLst>
      <p:ext uri="{BB962C8B-B14F-4D97-AF65-F5344CB8AC3E}">
        <p14:creationId xmlns:p14="http://schemas.microsoft.com/office/powerpoint/2010/main" val="15842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24</a:t>
            </a:fld>
            <a:endParaRPr lang="en-GB"/>
          </a:p>
        </p:txBody>
      </p:sp>
    </p:spTree>
    <p:extLst>
      <p:ext uri="{BB962C8B-B14F-4D97-AF65-F5344CB8AC3E}">
        <p14:creationId xmlns:p14="http://schemas.microsoft.com/office/powerpoint/2010/main" val="2063139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E7C46D-4512-488D-8400-687C8B994232}" type="slidenum">
              <a:rPr lang="en-GB" smtClean="0"/>
              <a:t>25</a:t>
            </a:fld>
            <a:endParaRPr lang="en-GB"/>
          </a:p>
        </p:txBody>
      </p:sp>
    </p:spTree>
    <p:extLst>
      <p:ext uri="{BB962C8B-B14F-4D97-AF65-F5344CB8AC3E}">
        <p14:creationId xmlns:p14="http://schemas.microsoft.com/office/powerpoint/2010/main" val="821125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26</a:t>
            </a:fld>
            <a:endParaRPr lang="en-GB"/>
          </a:p>
        </p:txBody>
      </p:sp>
    </p:spTree>
    <p:extLst>
      <p:ext uri="{BB962C8B-B14F-4D97-AF65-F5344CB8AC3E}">
        <p14:creationId xmlns:p14="http://schemas.microsoft.com/office/powerpoint/2010/main" val="1259335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Throughout history, the speed</a:t>
            </a:r>
            <a:r>
              <a:rPr lang="en-GB" baseline="0" dirty="0"/>
              <a:t> at which an epidemic can spread has terrified people. This has not really changed even now that we understand the microbial basis of disease and have modern diagnostic tools at our disposal. Not all infectious diseases are the same; some spread much more quickly than others. In this section, we are going to learn about a key parameter that describes this difference: the basic reproductive rate.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(Images: </a:t>
            </a:r>
            <a:r>
              <a:rPr lang="en-GB" b="1" dirty="0"/>
              <a:t>Left</a:t>
            </a:r>
            <a:r>
              <a:rPr lang="en-GB" dirty="0"/>
              <a:t>, Prayer to</a:t>
            </a:r>
            <a:r>
              <a:rPr lang="en-GB" baseline="0" dirty="0"/>
              <a:t> be spared from the plague; Hamburg, Germany, ca. 1700. VD17 database, http://www.gbv.de/vd/vd17/23:687887A; cover via https://commons.wikimedia.org/wiki/File:Gebeht_um_Abwendung_der_Contagion_001.jpg. </a:t>
            </a:r>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Right</a:t>
            </a:r>
            <a:r>
              <a:rPr lang="en-GB" baseline="0" dirty="0"/>
              <a:t>, Contagion by Wolf Gang via Flickr: https://live.staticflickr.com/6046/6277201493_7437192704_z_d.jpg.   </a:t>
            </a:r>
            <a:r>
              <a:rPr lang="en-GB" b="0" dirty="0"/>
              <a:t>CC BY-SA 2.0</a:t>
            </a:r>
            <a:r>
              <a:rPr lang="en-GB" baseline="0" dirty="0"/>
              <a:t>)</a:t>
            </a:r>
          </a:p>
        </p:txBody>
      </p:sp>
      <p:sp>
        <p:nvSpPr>
          <p:cNvPr id="4" name="Slide Number Placeholder 3"/>
          <p:cNvSpPr>
            <a:spLocks noGrp="1"/>
          </p:cNvSpPr>
          <p:nvPr>
            <p:ph type="sldNum" sz="quarter" idx="10"/>
          </p:nvPr>
        </p:nvSpPr>
        <p:spPr/>
        <p:txBody>
          <a:bodyPr/>
          <a:lstStyle/>
          <a:p>
            <a:fld id="{FCE7C46D-4512-488D-8400-687C8B994232}" type="slidenum">
              <a:rPr lang="en-GB" smtClean="0"/>
              <a:t>27</a:t>
            </a:fld>
            <a:endParaRPr lang="en-GB"/>
          </a:p>
        </p:txBody>
      </p:sp>
    </p:spTree>
    <p:extLst>
      <p:ext uri="{BB962C8B-B14F-4D97-AF65-F5344CB8AC3E}">
        <p14:creationId xmlns:p14="http://schemas.microsoft.com/office/powerpoint/2010/main" val="197798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28</a:t>
            </a:fld>
            <a:endParaRPr lang="en-GB"/>
          </a:p>
        </p:txBody>
      </p:sp>
    </p:spTree>
    <p:extLst>
      <p:ext uri="{BB962C8B-B14F-4D97-AF65-F5344CB8AC3E}">
        <p14:creationId xmlns:p14="http://schemas.microsoft.com/office/powerpoint/2010/main" val="3503983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29</a:t>
            </a:fld>
            <a:endParaRPr lang="en-GB"/>
          </a:p>
        </p:txBody>
      </p:sp>
    </p:spTree>
    <p:extLst>
      <p:ext uri="{BB962C8B-B14F-4D97-AF65-F5344CB8AC3E}">
        <p14:creationId xmlns:p14="http://schemas.microsoft.com/office/powerpoint/2010/main" val="221115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Parasites and pathogens have evolved many ways of moving from one host to the next.</a:t>
            </a:r>
            <a:r>
              <a:rPr lang="en-GB" baseline="0" dirty="0"/>
              <a:t> Some have stable dispersal structures such as long-lived spores. Fungal spores, for example, are produced in enormous amounts and can be dispersed by the wind. Other microorganisms are much more sophisticated and use two different organisms: a host that is </a:t>
            </a:r>
            <a:r>
              <a:rPr lang="en-GB" baseline="0" dirty="0" err="1"/>
              <a:t>parasitised</a:t>
            </a:r>
            <a:r>
              <a:rPr lang="en-GB" baseline="0" dirty="0"/>
              <a:t> and a vector that acts as carrier to spread the pathogen from one host to the next. All plant viruses have sap-sucking vectors like aphids, and many human and animal viruses and parasites are transmitted by mosquitoes, </a:t>
            </a:r>
            <a:r>
              <a:rPr lang="en-GB" baseline="0" dirty="0" err="1"/>
              <a:t>sandflies</a:t>
            </a:r>
            <a:r>
              <a:rPr lang="en-GB" baseline="0" dirty="0"/>
              <a:t> and other insects. </a:t>
            </a:r>
            <a:endParaRPr lang="en-GB" dirty="0"/>
          </a:p>
          <a:p>
            <a:endParaRPr lang="en-GB" dirty="0"/>
          </a:p>
          <a:p>
            <a:r>
              <a:rPr lang="en-GB" dirty="0"/>
              <a:t>Another very common mode of </a:t>
            </a:r>
            <a:r>
              <a:rPr lang="en-GB" baseline="0" dirty="0"/>
              <a:t>transmission is via direct host to host contact: during sexual or other social contact, by biting, or via aerosols when we sneeze. Unless the infectious agent survives outside of a host for some time, the chance of disease transmission increases the closer potential hosts are to each other (in other words, population density) and the more frequent contact they have.</a:t>
            </a:r>
          </a:p>
          <a:p>
            <a:endParaRPr lang="en-GB" baseline="0"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Images: </a:t>
            </a:r>
            <a:r>
              <a:rPr lang="en-GB" sz="800" dirty="0">
                <a:solidFill>
                  <a:schemeClr val="bg1">
                    <a:lumMod val="65000"/>
                  </a:schemeClr>
                </a:solidFill>
              </a:rPr>
              <a:t>Aphid, </a:t>
            </a:r>
            <a:r>
              <a:rPr lang="en-GB" sz="800" dirty="0" err="1">
                <a:solidFill>
                  <a:schemeClr val="bg1">
                    <a:lumMod val="65000"/>
                  </a:schemeClr>
                </a:solidFill>
              </a:rPr>
              <a:t>Caramosca</a:t>
            </a:r>
            <a:r>
              <a:rPr lang="en-GB" sz="800" dirty="0">
                <a:solidFill>
                  <a:schemeClr val="bg1">
                    <a:lumMod val="65000"/>
                  </a:schemeClr>
                </a:solidFill>
              </a:rPr>
              <a:t> via Flickr (CC BY-NC 2.0); Puffball spore dispersal, </a:t>
            </a:r>
            <a:r>
              <a:rPr lang="en-GB" sz="800" dirty="0" err="1">
                <a:solidFill>
                  <a:schemeClr val="bg1">
                    <a:lumMod val="65000"/>
                  </a:schemeClr>
                </a:solidFill>
              </a:rPr>
              <a:t>Kalyanvarma</a:t>
            </a:r>
            <a:r>
              <a:rPr lang="en-GB" sz="800" dirty="0">
                <a:solidFill>
                  <a:schemeClr val="bg1">
                    <a:lumMod val="65000"/>
                  </a:schemeClr>
                </a:solidFill>
              </a:rPr>
              <a:t> via Wikimedia (CC BY-SA 3.0); Mating of Radiated tortoises, Fabien Dany via Wikimedia (CC BY-SA 2.5); Sneeze, James </a:t>
            </a:r>
            <a:r>
              <a:rPr lang="en-GB" sz="800" dirty="0" err="1">
                <a:solidFill>
                  <a:schemeClr val="bg1">
                    <a:lumMod val="65000"/>
                  </a:schemeClr>
                </a:solidFill>
              </a:rPr>
              <a:t>Gathany</a:t>
            </a:r>
            <a:r>
              <a:rPr lang="en-GB" sz="800" dirty="0">
                <a:solidFill>
                  <a:schemeClr val="bg1">
                    <a:lumMod val="65000"/>
                  </a:schemeClr>
                </a:solidFill>
              </a:rPr>
              <a:t> via CDC Public Health Image library ID 11162 (public domain)</a:t>
            </a:r>
          </a:p>
          <a:p>
            <a:endParaRPr lang="en-GB" baseline="0" dirty="0"/>
          </a:p>
          <a:p>
            <a:endParaRPr lang="en-GB" baseline="0" dirty="0"/>
          </a:p>
          <a:p>
            <a:r>
              <a:rPr lang="en-GB" baseline="0" dirty="0"/>
              <a:t>Let’s see how we can describe this mathematically.</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FCE7C46D-4512-488D-8400-687C8B994232}" type="slidenum">
              <a:rPr lang="en-GB" smtClean="0"/>
              <a:t>3</a:t>
            </a:fld>
            <a:endParaRPr lang="en-GB"/>
          </a:p>
        </p:txBody>
      </p:sp>
    </p:spTree>
    <p:extLst>
      <p:ext uri="{BB962C8B-B14F-4D97-AF65-F5344CB8AC3E}">
        <p14:creationId xmlns:p14="http://schemas.microsoft.com/office/powerpoint/2010/main" val="543592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30</a:t>
            </a:fld>
            <a:endParaRPr lang="en-GB"/>
          </a:p>
        </p:txBody>
      </p:sp>
    </p:spTree>
    <p:extLst>
      <p:ext uri="{BB962C8B-B14F-4D97-AF65-F5344CB8AC3E}">
        <p14:creationId xmlns:p14="http://schemas.microsoft.com/office/powerpoint/2010/main" val="3953599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E7C46D-4512-488D-8400-687C8B994232}" type="slidenum">
              <a:rPr lang="en-GB" smtClean="0"/>
              <a:t>31</a:t>
            </a:fld>
            <a:endParaRPr lang="en-GB"/>
          </a:p>
        </p:txBody>
      </p:sp>
    </p:spTree>
    <p:extLst>
      <p:ext uri="{BB962C8B-B14F-4D97-AF65-F5344CB8AC3E}">
        <p14:creationId xmlns:p14="http://schemas.microsoft.com/office/powerpoint/2010/main" val="3302595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E7C46D-4512-488D-8400-687C8B994232}" type="slidenum">
              <a:rPr lang="en-GB" smtClean="0"/>
              <a:t>32</a:t>
            </a:fld>
            <a:endParaRPr lang="en-GB"/>
          </a:p>
        </p:txBody>
      </p:sp>
    </p:spTree>
    <p:extLst>
      <p:ext uri="{BB962C8B-B14F-4D97-AF65-F5344CB8AC3E}">
        <p14:creationId xmlns:p14="http://schemas.microsoft.com/office/powerpoint/2010/main" val="36019085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33</a:t>
            </a:fld>
            <a:endParaRPr lang="en-GB"/>
          </a:p>
        </p:txBody>
      </p:sp>
    </p:spTree>
    <p:extLst>
      <p:ext uri="{BB962C8B-B14F-4D97-AF65-F5344CB8AC3E}">
        <p14:creationId xmlns:p14="http://schemas.microsoft.com/office/powerpoint/2010/main" val="1259335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34</a:t>
            </a:fld>
            <a:endParaRPr lang="en-GB"/>
          </a:p>
        </p:txBody>
      </p:sp>
    </p:spTree>
    <p:extLst>
      <p:ext uri="{BB962C8B-B14F-4D97-AF65-F5344CB8AC3E}">
        <p14:creationId xmlns:p14="http://schemas.microsoft.com/office/powerpoint/2010/main" val="3006962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35</a:t>
            </a:fld>
            <a:endParaRPr lang="en-GB"/>
          </a:p>
        </p:txBody>
      </p:sp>
    </p:spTree>
    <p:extLst>
      <p:ext uri="{BB962C8B-B14F-4D97-AF65-F5344CB8AC3E}">
        <p14:creationId xmlns:p14="http://schemas.microsoft.com/office/powerpoint/2010/main" val="361432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5FF43E-09DA-4DDA-BBCE-20DC619A6631}" type="slidenum">
              <a:rPr lang="en-GB" smtClean="0"/>
              <a:t>36</a:t>
            </a:fld>
            <a:endParaRPr lang="en-GB"/>
          </a:p>
        </p:txBody>
      </p:sp>
    </p:spTree>
    <p:extLst>
      <p:ext uri="{BB962C8B-B14F-4D97-AF65-F5344CB8AC3E}">
        <p14:creationId xmlns:p14="http://schemas.microsoft.com/office/powerpoint/2010/main" val="4045207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OCLC </a:t>
            </a:r>
            <a:r>
              <a:rPr lang="en-GB" dirty="0" err="1"/>
              <a:t>WorldCat</a:t>
            </a:r>
            <a:r>
              <a:rPr lang="en-GB" dirty="0"/>
              <a:t> entry: http://www.worldcat.org/title/rabies-in-a-human-patient/oclc/220258689 </a:t>
            </a:r>
          </a:p>
          <a:p>
            <a:endParaRPr lang="en-GB" dirty="0"/>
          </a:p>
        </p:txBody>
      </p:sp>
      <p:sp>
        <p:nvSpPr>
          <p:cNvPr id="4" name="Slide Number Placeholder 3"/>
          <p:cNvSpPr>
            <a:spLocks noGrp="1"/>
          </p:cNvSpPr>
          <p:nvPr>
            <p:ph type="sldNum" sz="quarter" idx="10"/>
          </p:nvPr>
        </p:nvSpPr>
        <p:spPr/>
        <p:txBody>
          <a:bodyPr/>
          <a:lstStyle/>
          <a:p>
            <a:fld id="{EF5FF43E-09DA-4DDA-BBCE-20DC619A6631}" type="slidenum">
              <a:rPr lang="en-GB" smtClean="0"/>
              <a:t>37</a:t>
            </a:fld>
            <a:endParaRPr lang="en-GB"/>
          </a:p>
        </p:txBody>
      </p:sp>
    </p:spTree>
    <p:extLst>
      <p:ext uri="{BB962C8B-B14F-4D97-AF65-F5344CB8AC3E}">
        <p14:creationId xmlns:p14="http://schemas.microsoft.com/office/powerpoint/2010/main" val="17969337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Deaths from Rabies in 2012 per million persons. Statistics from WHO, grouped by deciles. Image by Chris55, available at https://commons.wikimedia.org/wiki/File:Rabies_world_map-Deaths_per_million_persons-WHO2012.svg   CC BY-SA 4.0</a:t>
            </a:r>
          </a:p>
          <a:p>
            <a:endParaRPr lang="en-GB" dirty="0"/>
          </a:p>
          <a:p>
            <a:r>
              <a:rPr lang="en-GB" dirty="0"/>
              <a:t>Rabies: Slaying a mad dog. Credit: </a:t>
            </a:r>
            <a:r>
              <a:rPr lang="en-GB" dirty="0" err="1"/>
              <a:t>Wellcome</a:t>
            </a:r>
            <a:r>
              <a:rPr lang="en-GB" dirty="0"/>
              <a:t> Collection. CC BY 4.0</a:t>
            </a:r>
          </a:p>
        </p:txBody>
      </p:sp>
      <p:sp>
        <p:nvSpPr>
          <p:cNvPr id="4" name="Slide Number Placeholder 3"/>
          <p:cNvSpPr>
            <a:spLocks noGrp="1"/>
          </p:cNvSpPr>
          <p:nvPr>
            <p:ph type="sldNum" sz="quarter" idx="10"/>
          </p:nvPr>
        </p:nvSpPr>
        <p:spPr/>
        <p:txBody>
          <a:bodyPr/>
          <a:lstStyle/>
          <a:p>
            <a:fld id="{EF5FF43E-09DA-4DDA-BBCE-20DC619A6631}" type="slidenum">
              <a:rPr lang="en-GB" smtClean="0"/>
              <a:t>38</a:t>
            </a:fld>
            <a:endParaRPr lang="en-GB"/>
          </a:p>
        </p:txBody>
      </p:sp>
    </p:spTree>
    <p:extLst>
      <p:ext uri="{BB962C8B-B14F-4D97-AF65-F5344CB8AC3E}">
        <p14:creationId xmlns:p14="http://schemas.microsoft.com/office/powerpoint/2010/main" val="2297547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Fig. 1, Andersen </a:t>
            </a:r>
            <a:r>
              <a:rPr lang="en-GB" i="1" dirty="0"/>
              <a:t>et </a:t>
            </a:r>
            <a:r>
              <a:rPr lang="en-GB" i="1" dirty="0" smtClean="0"/>
              <a:t>al. </a:t>
            </a:r>
            <a:r>
              <a:rPr lang="en-GB" dirty="0"/>
              <a:t>(1981) Geographic</a:t>
            </a:r>
            <a:r>
              <a:rPr lang="en-GB" baseline="0" dirty="0"/>
              <a:t> distribution of reported European cases of rabies, both in wildlife and domestic animals, during 1979. Each dot denotes one reported case, except a few dots in northern Switzerland and southern Germany which represent between one and four cases.</a:t>
            </a:r>
            <a:endParaRPr lang="en-GB" dirty="0"/>
          </a:p>
        </p:txBody>
      </p:sp>
      <p:sp>
        <p:nvSpPr>
          <p:cNvPr id="4" name="Slide Number Placeholder 3"/>
          <p:cNvSpPr>
            <a:spLocks noGrp="1"/>
          </p:cNvSpPr>
          <p:nvPr>
            <p:ph type="sldNum" sz="quarter" idx="10"/>
          </p:nvPr>
        </p:nvSpPr>
        <p:spPr/>
        <p:txBody>
          <a:bodyPr/>
          <a:lstStyle/>
          <a:p>
            <a:fld id="{EF5FF43E-09DA-4DDA-BBCE-20DC619A6631}" type="slidenum">
              <a:rPr lang="en-GB" smtClean="0"/>
              <a:t>39</a:t>
            </a:fld>
            <a:endParaRPr lang="en-GB"/>
          </a:p>
        </p:txBody>
      </p:sp>
    </p:spTree>
    <p:extLst>
      <p:ext uri="{BB962C8B-B14F-4D97-AF65-F5344CB8AC3E}">
        <p14:creationId xmlns:p14="http://schemas.microsoft.com/office/powerpoint/2010/main" val="2150736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4</a:t>
            </a:fld>
            <a:endParaRPr lang="en-GB"/>
          </a:p>
        </p:txBody>
      </p:sp>
    </p:spTree>
    <p:extLst>
      <p:ext uri="{BB962C8B-B14F-4D97-AF65-F5344CB8AC3E}">
        <p14:creationId xmlns:p14="http://schemas.microsoft.com/office/powerpoint/2010/main" val="1170252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5FF43E-09DA-4DDA-BBCE-20DC619A6631}" type="slidenum">
              <a:rPr lang="en-GB" smtClean="0"/>
              <a:t>41</a:t>
            </a:fld>
            <a:endParaRPr lang="en-GB"/>
          </a:p>
        </p:txBody>
      </p:sp>
    </p:spTree>
    <p:extLst>
      <p:ext uri="{BB962C8B-B14F-4D97-AF65-F5344CB8AC3E}">
        <p14:creationId xmlns:p14="http://schemas.microsoft.com/office/powerpoint/2010/main" val="33095755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5FF43E-09DA-4DDA-BBCE-20DC619A6631}" type="slidenum">
              <a:rPr lang="en-GB" smtClean="0"/>
              <a:t>42</a:t>
            </a:fld>
            <a:endParaRPr lang="en-GB"/>
          </a:p>
        </p:txBody>
      </p:sp>
    </p:spTree>
    <p:extLst>
      <p:ext uri="{BB962C8B-B14F-4D97-AF65-F5344CB8AC3E}">
        <p14:creationId xmlns:p14="http://schemas.microsoft.com/office/powerpoint/2010/main" val="37013593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5FF43E-09DA-4DDA-BBCE-20DC619A6631}" type="slidenum">
              <a:rPr lang="en-GB" smtClean="0"/>
              <a:t>43</a:t>
            </a:fld>
            <a:endParaRPr lang="en-GB"/>
          </a:p>
        </p:txBody>
      </p:sp>
    </p:spTree>
    <p:extLst>
      <p:ext uri="{BB962C8B-B14F-4D97-AF65-F5344CB8AC3E}">
        <p14:creationId xmlns:p14="http://schemas.microsoft.com/office/powerpoint/2010/main" val="25702443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Image from https://www.kora.ch/index.php?id=190&amp;L=1 </a:t>
            </a:r>
          </a:p>
          <a:p>
            <a:r>
              <a:rPr lang="en-GB" dirty="0">
                <a:hlinkClick r:id="rId3"/>
              </a:rPr>
              <a:t>http://www.theatlantic.com/science/archive/2015/12/that-time-europe-air-dropped-vaccine-loaded-chicken-heads-to-bait-rabid-foxes/417951/</a:t>
            </a:r>
            <a:endParaRPr lang="en-GB" dirty="0"/>
          </a:p>
          <a:p>
            <a:endParaRPr lang="en-GB" dirty="0"/>
          </a:p>
        </p:txBody>
      </p:sp>
      <p:sp>
        <p:nvSpPr>
          <p:cNvPr id="4" name="Slide Number Placeholder 3"/>
          <p:cNvSpPr>
            <a:spLocks noGrp="1"/>
          </p:cNvSpPr>
          <p:nvPr>
            <p:ph type="sldNum" sz="quarter" idx="10"/>
          </p:nvPr>
        </p:nvSpPr>
        <p:spPr/>
        <p:txBody>
          <a:bodyPr/>
          <a:lstStyle/>
          <a:p>
            <a:fld id="{EF5FF43E-09DA-4DDA-BBCE-20DC619A6631}" type="slidenum">
              <a:rPr lang="en-GB" smtClean="0"/>
              <a:t>44</a:t>
            </a:fld>
            <a:endParaRPr lang="en-GB"/>
          </a:p>
        </p:txBody>
      </p:sp>
    </p:spTree>
    <p:extLst>
      <p:ext uri="{BB962C8B-B14F-4D97-AF65-F5344CB8AC3E}">
        <p14:creationId xmlns:p14="http://schemas.microsoft.com/office/powerpoint/2010/main" val="18833343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5FF43E-09DA-4DDA-BBCE-20DC619A6631}" type="slidenum">
              <a:rPr lang="en-GB" smtClean="0"/>
              <a:t>45</a:t>
            </a:fld>
            <a:endParaRPr lang="en-GB"/>
          </a:p>
        </p:txBody>
      </p:sp>
    </p:spTree>
    <p:extLst>
      <p:ext uri="{BB962C8B-B14F-4D97-AF65-F5344CB8AC3E}">
        <p14:creationId xmlns:p14="http://schemas.microsoft.com/office/powerpoint/2010/main" val="1492912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5FF43E-09DA-4DDA-BBCE-20DC619A6631}" type="slidenum">
              <a:rPr lang="en-GB" smtClean="0"/>
              <a:t>46</a:t>
            </a:fld>
            <a:endParaRPr lang="en-GB"/>
          </a:p>
        </p:txBody>
      </p:sp>
    </p:spTree>
    <p:extLst>
      <p:ext uri="{BB962C8B-B14F-4D97-AF65-F5344CB8AC3E}">
        <p14:creationId xmlns:p14="http://schemas.microsoft.com/office/powerpoint/2010/main" val="18969093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F5FF43E-09DA-4DDA-BBCE-20DC619A6631}" type="slidenum">
              <a:rPr lang="en-GB" smtClean="0"/>
              <a:t>47</a:t>
            </a:fld>
            <a:endParaRPr lang="en-GB"/>
          </a:p>
        </p:txBody>
      </p:sp>
    </p:spTree>
    <p:extLst>
      <p:ext uri="{BB962C8B-B14F-4D97-AF65-F5344CB8AC3E}">
        <p14:creationId xmlns:p14="http://schemas.microsoft.com/office/powerpoint/2010/main" val="952008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5FF43E-09DA-4DDA-BBCE-20DC619A6631}" type="slidenum">
              <a:rPr lang="en-GB" smtClean="0"/>
              <a:t>48</a:t>
            </a:fld>
            <a:endParaRPr lang="en-GB"/>
          </a:p>
        </p:txBody>
      </p:sp>
    </p:spTree>
    <p:extLst>
      <p:ext uri="{BB962C8B-B14F-4D97-AF65-F5344CB8AC3E}">
        <p14:creationId xmlns:p14="http://schemas.microsoft.com/office/powerpoint/2010/main" val="246827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5</a:t>
            </a:fld>
            <a:endParaRPr lang="en-GB"/>
          </a:p>
        </p:txBody>
      </p:sp>
    </p:spTree>
    <p:extLst>
      <p:ext uri="{BB962C8B-B14F-4D97-AF65-F5344CB8AC3E}">
        <p14:creationId xmlns:p14="http://schemas.microsoft.com/office/powerpoint/2010/main" val="139289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6</a:t>
            </a:fld>
            <a:endParaRPr lang="en-GB"/>
          </a:p>
        </p:txBody>
      </p:sp>
    </p:spTree>
    <p:extLst>
      <p:ext uri="{BB962C8B-B14F-4D97-AF65-F5344CB8AC3E}">
        <p14:creationId xmlns:p14="http://schemas.microsoft.com/office/powerpoint/2010/main" val="315023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E7C46D-4512-488D-8400-687C8B994232}" type="slidenum">
              <a:rPr lang="en-GB" smtClean="0"/>
              <a:t>7</a:t>
            </a:fld>
            <a:endParaRPr lang="en-GB"/>
          </a:p>
        </p:txBody>
      </p:sp>
    </p:spTree>
    <p:extLst>
      <p:ext uri="{BB962C8B-B14F-4D97-AF65-F5344CB8AC3E}">
        <p14:creationId xmlns:p14="http://schemas.microsoft.com/office/powerpoint/2010/main" val="256936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the units</a:t>
            </a:r>
            <a:r>
              <a:rPr lang="en-GB" baseline="0" dirty="0"/>
              <a:t> of each component: p and I/N are dimensionless variables; c has the unit time</a:t>
            </a:r>
            <a:r>
              <a:rPr lang="en-GB" baseline="30000" dirty="0"/>
              <a:t>-1</a:t>
            </a:r>
            <a:r>
              <a:rPr lang="en-GB" baseline="0" dirty="0"/>
              <a:t>, and S the unit “individuals”. That makes sense: the equation should describe infected individuals per unit time.</a:t>
            </a:r>
          </a:p>
          <a:p>
            <a:endParaRPr lang="en-GB" baseline="0" dirty="0"/>
          </a:p>
          <a:p>
            <a:r>
              <a:rPr lang="en-GB" baseline="0" dirty="0"/>
              <a:t>This rate is sometimes called </a:t>
            </a:r>
            <a:r>
              <a:rPr lang="en-GB" i="1" baseline="0" dirty="0"/>
              <a:t>incidence</a:t>
            </a:r>
            <a:r>
              <a:rPr lang="en-GB" baseline="0" dirty="0"/>
              <a:t>.</a:t>
            </a:r>
          </a:p>
        </p:txBody>
      </p:sp>
      <p:sp>
        <p:nvSpPr>
          <p:cNvPr id="4" name="Slide Number Placeholder 3"/>
          <p:cNvSpPr>
            <a:spLocks noGrp="1"/>
          </p:cNvSpPr>
          <p:nvPr>
            <p:ph type="sldNum" sz="quarter" idx="10"/>
          </p:nvPr>
        </p:nvSpPr>
        <p:spPr/>
        <p:txBody>
          <a:bodyPr/>
          <a:lstStyle/>
          <a:p>
            <a:fld id="{FCE7C46D-4512-488D-8400-687C8B994232}" type="slidenum">
              <a:rPr lang="en-GB" smtClean="0"/>
              <a:t>8</a:t>
            </a:fld>
            <a:endParaRPr lang="en-GB"/>
          </a:p>
        </p:txBody>
      </p:sp>
    </p:spTree>
    <p:extLst>
      <p:ext uri="{BB962C8B-B14F-4D97-AF65-F5344CB8AC3E}">
        <p14:creationId xmlns:p14="http://schemas.microsoft.com/office/powerpoint/2010/main" val="4067130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diseases,</a:t>
            </a:r>
            <a:r>
              <a:rPr lang="en-GB" baseline="0" dirty="0"/>
              <a:t> especially those that are </a:t>
            </a:r>
            <a:r>
              <a:rPr lang="en-GB" dirty="0"/>
              <a:t>spread by sexual contact,</a:t>
            </a:r>
            <a:r>
              <a:rPr lang="en-GB" baseline="0" dirty="0"/>
              <a:t> do not particularly depend on population density. Individuals may need more time to search for a mate, but are ultimately not less likely to make contact (in the sense of enabling disease transmission) when the population density is </a:t>
            </a:r>
            <a:r>
              <a:rPr lang="en-GB" baseline="0" dirty="0" smtClean="0"/>
              <a:t>low, </a:t>
            </a:r>
            <a:r>
              <a:rPr lang="en-GB" baseline="0" dirty="0"/>
              <a:t>except perhaps at extremely low densities. Different models (frequency-dependent rather than density dependent) can be constructed for such diseases, but are not considered here.</a:t>
            </a:r>
            <a:endParaRPr lang="en-GB" dirty="0"/>
          </a:p>
        </p:txBody>
      </p:sp>
      <p:sp>
        <p:nvSpPr>
          <p:cNvPr id="4" name="Slide Number Placeholder 3"/>
          <p:cNvSpPr>
            <a:spLocks noGrp="1"/>
          </p:cNvSpPr>
          <p:nvPr>
            <p:ph type="sldNum" sz="quarter" idx="10"/>
          </p:nvPr>
        </p:nvSpPr>
        <p:spPr/>
        <p:txBody>
          <a:bodyPr/>
          <a:lstStyle/>
          <a:p>
            <a:fld id="{FCE7C46D-4512-488D-8400-687C8B994232}" type="slidenum">
              <a:rPr lang="en-GB" smtClean="0"/>
              <a:t>9</a:t>
            </a:fld>
            <a:endParaRPr lang="en-GB"/>
          </a:p>
        </p:txBody>
      </p:sp>
    </p:spTree>
    <p:extLst>
      <p:ext uri="{BB962C8B-B14F-4D97-AF65-F5344CB8AC3E}">
        <p14:creationId xmlns:p14="http://schemas.microsoft.com/office/powerpoint/2010/main" val="3127894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1F6C3F0-9741-472D-B3E3-5B920F1076CC}" type="datetime1">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F7C04-BA9B-49C3-A8B6-2D7FAC079C85}" type="slidenum">
              <a:rPr lang="en-GB" smtClean="0"/>
              <a:t>‹#›</a:t>
            </a:fld>
            <a:endParaRPr lang="en-GB"/>
          </a:p>
        </p:txBody>
      </p:sp>
    </p:spTree>
    <p:extLst>
      <p:ext uri="{BB962C8B-B14F-4D97-AF65-F5344CB8AC3E}">
        <p14:creationId xmlns:p14="http://schemas.microsoft.com/office/powerpoint/2010/main" val="359922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B75F8E-193E-423C-A0F6-8BDD064FDE65}" type="datetime1">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F7C04-BA9B-49C3-A8B6-2D7FAC079C85}" type="slidenum">
              <a:rPr lang="en-GB" smtClean="0"/>
              <a:t>‹#›</a:t>
            </a:fld>
            <a:endParaRPr lang="en-GB"/>
          </a:p>
        </p:txBody>
      </p:sp>
    </p:spTree>
    <p:extLst>
      <p:ext uri="{BB962C8B-B14F-4D97-AF65-F5344CB8AC3E}">
        <p14:creationId xmlns:p14="http://schemas.microsoft.com/office/powerpoint/2010/main" val="43608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A48545-D2CC-4FA3-9E7C-8BD7C248A321}" type="datetime1">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F7C04-BA9B-49C3-A8B6-2D7FAC079C85}" type="slidenum">
              <a:rPr lang="en-GB" smtClean="0"/>
              <a:t>‹#›</a:t>
            </a:fld>
            <a:endParaRPr lang="en-GB"/>
          </a:p>
        </p:txBody>
      </p:sp>
    </p:spTree>
    <p:extLst>
      <p:ext uri="{BB962C8B-B14F-4D97-AF65-F5344CB8AC3E}">
        <p14:creationId xmlns:p14="http://schemas.microsoft.com/office/powerpoint/2010/main" val="2021303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22EFF3-1630-42B9-AF99-EF78DAA508C8}" type="datetime1">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F7C04-BA9B-49C3-A8B6-2D7FAC079C85}" type="slidenum">
              <a:rPr lang="en-GB" smtClean="0"/>
              <a:t>‹#›</a:t>
            </a:fld>
            <a:endParaRPr lang="en-GB"/>
          </a:p>
        </p:txBody>
      </p:sp>
    </p:spTree>
    <p:extLst>
      <p:ext uri="{BB962C8B-B14F-4D97-AF65-F5344CB8AC3E}">
        <p14:creationId xmlns:p14="http://schemas.microsoft.com/office/powerpoint/2010/main" val="4246876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8F104-ACF9-4558-BC0F-B4EEAE43FC52}" type="datetime1">
              <a:rPr lang="en-GB" smtClean="0"/>
              <a:t>17/03/2021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CF7C04-BA9B-49C3-A8B6-2D7FAC079C85}" type="slidenum">
              <a:rPr lang="en-GB" smtClean="0"/>
              <a:t>‹#›</a:t>
            </a:fld>
            <a:endParaRPr lang="en-GB"/>
          </a:p>
        </p:txBody>
      </p:sp>
    </p:spTree>
    <p:extLst>
      <p:ext uri="{BB962C8B-B14F-4D97-AF65-F5344CB8AC3E}">
        <p14:creationId xmlns:p14="http://schemas.microsoft.com/office/powerpoint/2010/main" val="141518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FF8E406-09F7-4EB2-B60D-7306D15125CE}" type="datetime1">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CF7C04-BA9B-49C3-A8B6-2D7FAC079C85}" type="slidenum">
              <a:rPr lang="en-GB" smtClean="0"/>
              <a:t>‹#›</a:t>
            </a:fld>
            <a:endParaRPr lang="en-GB"/>
          </a:p>
        </p:txBody>
      </p:sp>
    </p:spTree>
    <p:extLst>
      <p:ext uri="{BB962C8B-B14F-4D97-AF65-F5344CB8AC3E}">
        <p14:creationId xmlns:p14="http://schemas.microsoft.com/office/powerpoint/2010/main" val="480650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1B4990-CCF9-4278-A4DE-CFDA9956FACB}" type="datetime1">
              <a:rPr lang="en-GB" smtClean="0"/>
              <a:t>17/03/2021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CF7C04-BA9B-49C3-A8B6-2D7FAC079C85}" type="slidenum">
              <a:rPr lang="en-GB" smtClean="0"/>
              <a:t>‹#›</a:t>
            </a:fld>
            <a:endParaRPr lang="en-GB"/>
          </a:p>
        </p:txBody>
      </p:sp>
    </p:spTree>
    <p:extLst>
      <p:ext uri="{BB962C8B-B14F-4D97-AF65-F5344CB8AC3E}">
        <p14:creationId xmlns:p14="http://schemas.microsoft.com/office/powerpoint/2010/main" val="153678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3A73E8-109B-486A-B4E9-8B10D9D346D4}" type="datetime1">
              <a:rPr lang="en-GB" smtClean="0"/>
              <a:t>17/03/2021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CF7C04-BA9B-49C3-A8B6-2D7FAC079C85}" type="slidenum">
              <a:rPr lang="en-GB" smtClean="0"/>
              <a:t>‹#›</a:t>
            </a:fld>
            <a:endParaRPr lang="en-GB"/>
          </a:p>
        </p:txBody>
      </p:sp>
    </p:spTree>
    <p:extLst>
      <p:ext uri="{BB962C8B-B14F-4D97-AF65-F5344CB8AC3E}">
        <p14:creationId xmlns:p14="http://schemas.microsoft.com/office/powerpoint/2010/main" val="15707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A6E28-E452-4941-8E08-8FCFCC5CEDF4}" type="datetime1">
              <a:rPr lang="en-GB" smtClean="0"/>
              <a:t>17/03/2021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CF7C04-BA9B-49C3-A8B6-2D7FAC079C85}" type="slidenum">
              <a:rPr lang="en-GB" smtClean="0"/>
              <a:t>‹#›</a:t>
            </a:fld>
            <a:endParaRPr lang="en-GB"/>
          </a:p>
        </p:txBody>
      </p:sp>
    </p:spTree>
    <p:extLst>
      <p:ext uri="{BB962C8B-B14F-4D97-AF65-F5344CB8AC3E}">
        <p14:creationId xmlns:p14="http://schemas.microsoft.com/office/powerpoint/2010/main" val="3451359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940325-172E-4D0C-B224-07E6069430BB}" type="datetime1">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CF7C04-BA9B-49C3-A8B6-2D7FAC079C85}" type="slidenum">
              <a:rPr lang="en-GB" smtClean="0"/>
              <a:t>‹#›</a:t>
            </a:fld>
            <a:endParaRPr lang="en-GB"/>
          </a:p>
        </p:txBody>
      </p:sp>
    </p:spTree>
    <p:extLst>
      <p:ext uri="{BB962C8B-B14F-4D97-AF65-F5344CB8AC3E}">
        <p14:creationId xmlns:p14="http://schemas.microsoft.com/office/powerpoint/2010/main" val="8932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0728B5D-CB44-4171-AE10-1C2BC7C6BD45}" type="datetime1">
              <a:rPr lang="en-GB" smtClean="0"/>
              <a:t>17/03/2021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CF7C04-BA9B-49C3-A8B6-2D7FAC079C85}" type="slidenum">
              <a:rPr lang="en-GB" smtClean="0"/>
              <a:t>‹#›</a:t>
            </a:fld>
            <a:endParaRPr lang="en-GB"/>
          </a:p>
        </p:txBody>
      </p:sp>
    </p:spTree>
    <p:extLst>
      <p:ext uri="{BB962C8B-B14F-4D97-AF65-F5344CB8AC3E}">
        <p14:creationId xmlns:p14="http://schemas.microsoft.com/office/powerpoint/2010/main" val="305829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58597-563E-4D58-99E6-33E0251D653A}" type="datetime1">
              <a:rPr lang="en-GB" smtClean="0"/>
              <a:t>17/03/2021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F7C04-BA9B-49C3-A8B6-2D7FAC079C85}" type="slidenum">
              <a:rPr lang="en-GB" smtClean="0"/>
              <a:t>‹#›</a:t>
            </a:fld>
            <a:endParaRPr lang="en-GB"/>
          </a:p>
        </p:txBody>
      </p:sp>
    </p:spTree>
    <p:extLst>
      <p:ext uri="{BB962C8B-B14F-4D97-AF65-F5344CB8AC3E}">
        <p14:creationId xmlns:p14="http://schemas.microsoft.com/office/powerpoint/2010/main" val="1903912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9.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1.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who.int/mediacentre/factsheets/fs099/en/"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ideo" Target="https://www.youtube.com/embed/eqEEU6ZDgTg" TargetMode="External"/><Relationship Id="rId6" Type="http://schemas.openxmlformats.org/officeDocument/2006/relationships/image" Target="../media/image57.png"/><Relationship Id="rId5" Type="http://schemas.openxmlformats.org/officeDocument/2006/relationships/hyperlink" Target="http://www.theatlantic.com/science/archive/2015/12/that-time-europe-air-dropped-vaccine-loaded-chicken-heads-to-bait-rabid-foxes/417951/" TargetMode="Externa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11044" b="10986"/>
          <a:stretch/>
        </p:blipFill>
        <p:spPr bwMode="auto">
          <a:xfrm>
            <a:off x="1172640" y="1920240"/>
            <a:ext cx="6855744"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548680"/>
            <a:ext cx="7772400" cy="891530"/>
          </a:xfrm>
          <a:solidFill>
            <a:srgbClr val="FFFFFF">
              <a:alpha val="27843"/>
            </a:srgbClr>
          </a:solidFill>
        </p:spPr>
        <p:txBody>
          <a:bodyPr/>
          <a:lstStyle/>
          <a:p>
            <a:r>
              <a:rPr lang="en-GB" b="1" i="1" dirty="0"/>
              <a:t>Mad </a:t>
            </a:r>
            <a:r>
              <a:rPr lang="en-GB" b="1" i="1" dirty="0" smtClean="0"/>
              <a:t>Dogs and Chicken Heads</a:t>
            </a:r>
            <a:endParaRPr lang="en-GB" b="1" i="1" dirty="0"/>
          </a:p>
        </p:txBody>
      </p:sp>
      <p:sp>
        <p:nvSpPr>
          <p:cNvPr id="4" name="Rectangle 3"/>
          <p:cNvSpPr/>
          <p:nvPr/>
        </p:nvSpPr>
        <p:spPr>
          <a:xfrm>
            <a:off x="786375" y="1311151"/>
            <a:ext cx="7602049" cy="461665"/>
          </a:xfrm>
          <a:prstGeom prst="rect">
            <a:avLst/>
          </a:prstGeom>
        </p:spPr>
        <p:txBody>
          <a:bodyPr wrap="square">
            <a:spAutoFit/>
          </a:bodyPr>
          <a:lstStyle/>
          <a:p>
            <a:pPr algn="ctr"/>
            <a:r>
              <a:rPr lang="en-US" sz="2400" dirty="0"/>
              <a:t>Modelling Disease </a:t>
            </a:r>
            <a:r>
              <a:rPr lang="en-US" sz="2400" dirty="0" smtClean="0"/>
              <a:t>Outbreaks and </a:t>
            </a:r>
            <a:r>
              <a:rPr lang="en-US" sz="2400" dirty="0"/>
              <a:t>Vaccination Campaigns</a:t>
            </a:r>
          </a:p>
        </p:txBody>
      </p:sp>
      <p:sp>
        <p:nvSpPr>
          <p:cNvPr id="5" name="Rectangle 4"/>
          <p:cNvSpPr/>
          <p:nvPr/>
        </p:nvSpPr>
        <p:spPr>
          <a:xfrm>
            <a:off x="2314512" y="5633372"/>
            <a:ext cx="4572000" cy="1107996"/>
          </a:xfrm>
          <a:prstGeom prst="rect">
            <a:avLst/>
          </a:prstGeom>
        </p:spPr>
        <p:txBody>
          <a:bodyPr>
            <a:spAutoFit/>
          </a:bodyPr>
          <a:lstStyle/>
          <a:p>
            <a:pPr algn="ctr"/>
            <a:r>
              <a:rPr lang="en-US" sz="1600" dirty="0">
                <a:latin typeface="Monotype Corsiva" panose="03010101010201010101" pitchFamily="66" charset="0"/>
              </a:rPr>
              <a:t>by</a:t>
            </a:r>
          </a:p>
          <a:p>
            <a:pPr algn="ctr"/>
            <a:r>
              <a:rPr lang="en-US" sz="1600" dirty="0"/>
              <a:t>Thomas S. </a:t>
            </a:r>
            <a:r>
              <a:rPr lang="en-US" sz="1600" dirty="0" err="1"/>
              <a:t>Nühse</a:t>
            </a:r>
            <a:endParaRPr lang="en-US" sz="1600" dirty="0"/>
          </a:p>
          <a:p>
            <a:pPr algn="ctr"/>
            <a:r>
              <a:rPr lang="en-US" sz="1600" dirty="0"/>
              <a:t>School of Biological Sciences</a:t>
            </a:r>
          </a:p>
          <a:p>
            <a:pPr algn="ctr"/>
            <a:r>
              <a:rPr lang="en-US" sz="1600" dirty="0"/>
              <a:t>The University of Manchester, United Kingdom</a:t>
            </a:r>
          </a:p>
        </p:txBody>
      </p:sp>
      <p:sp>
        <p:nvSpPr>
          <p:cNvPr id="7" name="Rectangle 6"/>
          <p:cNvSpPr>
            <a:spLocks noChangeArrowheads="1"/>
          </p:cNvSpPr>
          <p:nvPr/>
        </p:nvSpPr>
        <p:spPr bwMode="auto">
          <a:xfrm>
            <a:off x="2340552" y="96689"/>
            <a:ext cx="465510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defRPr/>
            </a:pPr>
            <a:r>
              <a:rPr lang="en-US" altLang="en-US" sz="1400" b="1" dirty="0" smtClean="0">
                <a:solidFill>
                  <a:schemeClr val="bg1">
                    <a:lumMod val="50000"/>
                  </a:schemeClr>
                </a:solidFill>
                <a:latin typeface="Calibri" pitchFamily="34" charset="0"/>
                <a:cs typeface="Calibri" pitchFamily="34" charset="0"/>
              </a:rPr>
              <a:t>NATIONAL CENTER FOR CASE STUDY TEACHING IN SCIENCE</a:t>
            </a:r>
            <a:endParaRPr lang="en-US" altLang="en-US" sz="1400" b="1" dirty="0">
              <a:solidFill>
                <a:schemeClr val="bg1">
                  <a:lumMod val="50000"/>
                </a:schemeClr>
              </a:solidFill>
              <a:latin typeface="Palatino Linotype" pitchFamily="18" charset="0"/>
              <a:cs typeface="Calibri" pitchFamily="34" charset="0"/>
            </a:endParaRPr>
          </a:p>
        </p:txBody>
      </p:sp>
      <p:sp>
        <p:nvSpPr>
          <p:cNvPr id="9" name="TextBox 8"/>
          <p:cNvSpPr txBox="1"/>
          <p:nvPr/>
        </p:nvSpPr>
        <p:spPr>
          <a:xfrm>
            <a:off x="1403648" y="332656"/>
            <a:ext cx="6315587" cy="400110"/>
          </a:xfrm>
          <a:prstGeom prst="rect">
            <a:avLst/>
          </a:prstGeom>
          <a:noFill/>
        </p:spPr>
        <p:txBody>
          <a:bodyPr wrap="square" rtlCol="0">
            <a:spAutoFit/>
          </a:bodyPr>
          <a:lstStyle/>
          <a:p>
            <a:pPr algn="ctr"/>
            <a:r>
              <a:rPr lang="en-US" sz="2000" i="1" dirty="0" smtClean="0">
                <a:solidFill>
                  <a:schemeClr val="bg1">
                    <a:lumMod val="50000"/>
                  </a:schemeClr>
                </a:solidFill>
              </a:rPr>
              <a:t>A Presentation to Accompany the Case Study:</a:t>
            </a:r>
            <a:endParaRPr lang="en-US" sz="2000" i="1" dirty="0">
              <a:solidFill>
                <a:schemeClr val="bg1">
                  <a:lumMod val="50000"/>
                </a:schemeClr>
              </a:solidFill>
            </a:endParaRPr>
          </a:p>
        </p:txBody>
      </p:sp>
    </p:spTree>
    <p:custDataLst>
      <p:tags r:id="rId1"/>
    </p:custDataLst>
    <p:extLst>
      <p:ext uri="{BB962C8B-B14F-4D97-AF65-F5344CB8AC3E}">
        <p14:creationId xmlns:p14="http://schemas.microsoft.com/office/powerpoint/2010/main" val="3473824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467544" y="2675079"/>
            <a:ext cx="3475880" cy="3010447"/>
            <a:chOff x="4376870" y="3930591"/>
            <a:chExt cx="2500180" cy="2165397"/>
          </a:xfrm>
        </p:grpSpPr>
        <p:grpSp>
          <p:nvGrpSpPr>
            <p:cNvPr id="115" name="Group 114"/>
            <p:cNvGrpSpPr/>
            <p:nvPr/>
          </p:nvGrpSpPr>
          <p:grpSpPr>
            <a:xfrm>
              <a:off x="4665182" y="4198373"/>
              <a:ext cx="1896179" cy="1617204"/>
              <a:chOff x="3311525" y="3506788"/>
              <a:chExt cx="3905250" cy="2994026"/>
            </a:xfrm>
            <a:solidFill>
              <a:schemeClr val="accent3">
                <a:lumMod val="75000"/>
              </a:schemeClr>
            </a:solidFill>
          </p:grpSpPr>
          <p:sp>
            <p:nvSpPr>
              <p:cNvPr id="128" name="Freeform 14"/>
              <p:cNvSpPr>
                <a:spLocks/>
              </p:cNvSpPr>
              <p:nvPr/>
            </p:nvSpPr>
            <p:spPr bwMode="auto">
              <a:xfrm>
                <a:off x="3311525" y="5892801"/>
                <a:ext cx="2609850" cy="608013"/>
              </a:xfrm>
              <a:custGeom>
                <a:avLst/>
                <a:gdLst>
                  <a:gd name="T0" fmla="*/ 477 w 13701"/>
                  <a:gd name="T1" fmla="*/ 3037 h 3196"/>
                  <a:gd name="T2" fmla="*/ 907 w 13701"/>
                  <a:gd name="T3" fmla="*/ 3022 h 3196"/>
                  <a:gd name="T4" fmla="*/ 1335 w 13701"/>
                  <a:gd name="T5" fmla="*/ 3005 h 3196"/>
                  <a:gd name="T6" fmla="*/ 1761 w 13701"/>
                  <a:gd name="T7" fmla="*/ 2986 h 3196"/>
                  <a:gd name="T8" fmla="*/ 2188 w 13701"/>
                  <a:gd name="T9" fmla="*/ 2966 h 3196"/>
                  <a:gd name="T10" fmla="*/ 2615 w 13701"/>
                  <a:gd name="T11" fmla="*/ 2943 h 3196"/>
                  <a:gd name="T12" fmla="*/ 3044 w 13701"/>
                  <a:gd name="T13" fmla="*/ 2918 h 3196"/>
                  <a:gd name="T14" fmla="*/ 3470 w 13701"/>
                  <a:gd name="T15" fmla="*/ 2890 h 3196"/>
                  <a:gd name="T16" fmla="*/ 3898 w 13701"/>
                  <a:gd name="T17" fmla="*/ 2859 h 3196"/>
                  <a:gd name="T18" fmla="*/ 4326 w 13701"/>
                  <a:gd name="T19" fmla="*/ 2825 h 3196"/>
                  <a:gd name="T20" fmla="*/ 4751 w 13701"/>
                  <a:gd name="T21" fmla="*/ 2787 h 3196"/>
                  <a:gd name="T22" fmla="*/ 5178 w 13701"/>
                  <a:gd name="T23" fmla="*/ 2745 h 3196"/>
                  <a:gd name="T24" fmla="*/ 5606 w 13701"/>
                  <a:gd name="T25" fmla="*/ 2699 h 3196"/>
                  <a:gd name="T26" fmla="*/ 6033 w 13701"/>
                  <a:gd name="T27" fmla="*/ 2648 h 3196"/>
                  <a:gd name="T28" fmla="*/ 6461 w 13701"/>
                  <a:gd name="T29" fmla="*/ 2591 h 3196"/>
                  <a:gd name="T30" fmla="*/ 6887 w 13701"/>
                  <a:gd name="T31" fmla="*/ 2529 h 3196"/>
                  <a:gd name="T32" fmla="*/ 7313 w 13701"/>
                  <a:gd name="T33" fmla="*/ 2460 h 3196"/>
                  <a:gd name="T34" fmla="*/ 7741 w 13701"/>
                  <a:gd name="T35" fmla="*/ 2384 h 3196"/>
                  <a:gd name="T36" fmla="*/ 8167 w 13701"/>
                  <a:gd name="T37" fmla="*/ 2300 h 3196"/>
                  <a:gd name="T38" fmla="*/ 8594 w 13701"/>
                  <a:gd name="T39" fmla="*/ 2207 h 3196"/>
                  <a:gd name="T40" fmla="*/ 9019 w 13701"/>
                  <a:gd name="T41" fmla="*/ 2104 h 3196"/>
                  <a:gd name="T42" fmla="*/ 9444 w 13701"/>
                  <a:gd name="T43" fmla="*/ 1990 h 3196"/>
                  <a:gd name="T44" fmla="*/ 9871 w 13701"/>
                  <a:gd name="T45" fmla="*/ 1864 h 3196"/>
                  <a:gd name="T46" fmla="*/ 10297 w 13701"/>
                  <a:gd name="T47" fmla="*/ 1725 h 3196"/>
                  <a:gd name="T48" fmla="*/ 10721 w 13701"/>
                  <a:gd name="T49" fmla="*/ 1572 h 3196"/>
                  <a:gd name="T50" fmla="*/ 11148 w 13701"/>
                  <a:gd name="T51" fmla="*/ 1401 h 3196"/>
                  <a:gd name="T52" fmla="*/ 11573 w 13701"/>
                  <a:gd name="T53" fmla="*/ 1214 h 3196"/>
                  <a:gd name="T54" fmla="*/ 11998 w 13701"/>
                  <a:gd name="T55" fmla="*/ 1006 h 3196"/>
                  <a:gd name="T56" fmla="*/ 12424 w 13701"/>
                  <a:gd name="T57" fmla="*/ 776 h 3196"/>
                  <a:gd name="T58" fmla="*/ 12848 w 13701"/>
                  <a:gd name="T59" fmla="*/ 523 h 3196"/>
                  <a:gd name="T60" fmla="*/ 13274 w 13701"/>
                  <a:gd name="T61" fmla="*/ 242 h 3196"/>
                  <a:gd name="T62" fmla="*/ 13580 w 13701"/>
                  <a:gd name="T63" fmla="*/ 200 h 3196"/>
                  <a:gd name="T64" fmla="*/ 13151 w 13701"/>
                  <a:gd name="T65" fmla="*/ 499 h 3196"/>
                  <a:gd name="T66" fmla="*/ 12719 w 13701"/>
                  <a:gd name="T67" fmla="*/ 771 h 3196"/>
                  <a:gd name="T68" fmla="*/ 12289 w 13701"/>
                  <a:gd name="T69" fmla="*/ 1015 h 3196"/>
                  <a:gd name="T70" fmla="*/ 11859 w 13701"/>
                  <a:gd name="T71" fmla="*/ 1237 h 3196"/>
                  <a:gd name="T72" fmla="*/ 11428 w 13701"/>
                  <a:gd name="T73" fmla="*/ 1437 h 3196"/>
                  <a:gd name="T74" fmla="*/ 10998 w 13701"/>
                  <a:gd name="T75" fmla="*/ 1619 h 3196"/>
                  <a:gd name="T76" fmla="*/ 10569 w 13701"/>
                  <a:gd name="T77" fmla="*/ 1782 h 3196"/>
                  <a:gd name="T78" fmla="*/ 10138 w 13701"/>
                  <a:gd name="T79" fmla="*/ 1930 h 3196"/>
                  <a:gd name="T80" fmla="*/ 9709 w 13701"/>
                  <a:gd name="T81" fmla="*/ 2064 h 3196"/>
                  <a:gd name="T82" fmla="*/ 9280 w 13701"/>
                  <a:gd name="T83" fmla="*/ 2184 h 3196"/>
                  <a:gd name="T84" fmla="*/ 8850 w 13701"/>
                  <a:gd name="T85" fmla="*/ 2294 h 3196"/>
                  <a:gd name="T86" fmla="*/ 8420 w 13701"/>
                  <a:gd name="T87" fmla="*/ 2393 h 3196"/>
                  <a:gd name="T88" fmla="*/ 7991 w 13701"/>
                  <a:gd name="T89" fmla="*/ 2482 h 3196"/>
                  <a:gd name="T90" fmla="*/ 7563 w 13701"/>
                  <a:gd name="T91" fmla="*/ 2563 h 3196"/>
                  <a:gd name="T92" fmla="*/ 7134 w 13701"/>
                  <a:gd name="T93" fmla="*/ 2636 h 3196"/>
                  <a:gd name="T94" fmla="*/ 6704 w 13701"/>
                  <a:gd name="T95" fmla="*/ 2702 h 3196"/>
                  <a:gd name="T96" fmla="*/ 6275 w 13701"/>
                  <a:gd name="T97" fmla="*/ 2762 h 3196"/>
                  <a:gd name="T98" fmla="*/ 5847 w 13701"/>
                  <a:gd name="T99" fmla="*/ 2816 h 3196"/>
                  <a:gd name="T100" fmla="*/ 5417 w 13701"/>
                  <a:gd name="T101" fmla="*/ 2865 h 3196"/>
                  <a:gd name="T102" fmla="*/ 4990 w 13701"/>
                  <a:gd name="T103" fmla="*/ 2909 h 3196"/>
                  <a:gd name="T104" fmla="*/ 4562 w 13701"/>
                  <a:gd name="T105" fmla="*/ 2949 h 3196"/>
                  <a:gd name="T106" fmla="*/ 4132 w 13701"/>
                  <a:gd name="T107" fmla="*/ 2985 h 3196"/>
                  <a:gd name="T108" fmla="*/ 3705 w 13701"/>
                  <a:gd name="T109" fmla="*/ 3017 h 3196"/>
                  <a:gd name="T110" fmla="*/ 3277 w 13701"/>
                  <a:gd name="T111" fmla="*/ 3047 h 3196"/>
                  <a:gd name="T112" fmla="*/ 2849 w 13701"/>
                  <a:gd name="T113" fmla="*/ 3073 h 3196"/>
                  <a:gd name="T114" fmla="*/ 2419 w 13701"/>
                  <a:gd name="T115" fmla="*/ 3098 h 3196"/>
                  <a:gd name="T116" fmla="*/ 1992 w 13701"/>
                  <a:gd name="T117" fmla="*/ 3119 h 3196"/>
                  <a:gd name="T118" fmla="*/ 1562 w 13701"/>
                  <a:gd name="T119" fmla="*/ 3139 h 3196"/>
                  <a:gd name="T120" fmla="*/ 1136 w 13701"/>
                  <a:gd name="T121" fmla="*/ 3157 h 3196"/>
                  <a:gd name="T122" fmla="*/ 707 w 13701"/>
                  <a:gd name="T123" fmla="*/ 3173 h 3196"/>
                  <a:gd name="T124" fmla="*/ 279 w 13701"/>
                  <a:gd name="T125" fmla="*/ 3188 h 3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1" h="3196">
                    <a:moveTo>
                      <a:pt x="70" y="3051"/>
                    </a:moveTo>
                    <a:lnTo>
                      <a:pt x="90" y="3050"/>
                    </a:lnTo>
                    <a:lnTo>
                      <a:pt x="112" y="3049"/>
                    </a:lnTo>
                    <a:lnTo>
                      <a:pt x="133" y="3048"/>
                    </a:lnTo>
                    <a:lnTo>
                      <a:pt x="151" y="3048"/>
                    </a:lnTo>
                    <a:lnTo>
                      <a:pt x="174" y="3047"/>
                    </a:lnTo>
                    <a:lnTo>
                      <a:pt x="194" y="3046"/>
                    </a:lnTo>
                    <a:lnTo>
                      <a:pt x="214" y="3046"/>
                    </a:lnTo>
                    <a:lnTo>
                      <a:pt x="233" y="3045"/>
                    </a:lnTo>
                    <a:lnTo>
                      <a:pt x="255" y="3044"/>
                    </a:lnTo>
                    <a:lnTo>
                      <a:pt x="275" y="3044"/>
                    </a:lnTo>
                    <a:lnTo>
                      <a:pt x="294" y="3043"/>
                    </a:lnTo>
                    <a:lnTo>
                      <a:pt x="316" y="3042"/>
                    </a:lnTo>
                    <a:lnTo>
                      <a:pt x="337" y="3042"/>
                    </a:lnTo>
                    <a:lnTo>
                      <a:pt x="355" y="3041"/>
                    </a:lnTo>
                    <a:lnTo>
                      <a:pt x="377" y="3040"/>
                    </a:lnTo>
                    <a:lnTo>
                      <a:pt x="398" y="3040"/>
                    </a:lnTo>
                    <a:lnTo>
                      <a:pt x="416" y="3039"/>
                    </a:lnTo>
                    <a:lnTo>
                      <a:pt x="438" y="3038"/>
                    </a:lnTo>
                    <a:lnTo>
                      <a:pt x="459" y="3038"/>
                    </a:lnTo>
                    <a:lnTo>
                      <a:pt x="477" y="3037"/>
                    </a:lnTo>
                    <a:lnTo>
                      <a:pt x="500" y="3036"/>
                    </a:lnTo>
                    <a:lnTo>
                      <a:pt x="518" y="3036"/>
                    </a:lnTo>
                    <a:lnTo>
                      <a:pt x="540" y="3035"/>
                    </a:lnTo>
                    <a:lnTo>
                      <a:pt x="561" y="3034"/>
                    </a:lnTo>
                    <a:lnTo>
                      <a:pt x="579" y="3034"/>
                    </a:lnTo>
                    <a:lnTo>
                      <a:pt x="601" y="3033"/>
                    </a:lnTo>
                    <a:lnTo>
                      <a:pt x="620" y="3032"/>
                    </a:lnTo>
                    <a:lnTo>
                      <a:pt x="642" y="3031"/>
                    </a:lnTo>
                    <a:lnTo>
                      <a:pt x="660" y="3031"/>
                    </a:lnTo>
                    <a:lnTo>
                      <a:pt x="683" y="3030"/>
                    </a:lnTo>
                    <a:lnTo>
                      <a:pt x="703" y="3029"/>
                    </a:lnTo>
                    <a:lnTo>
                      <a:pt x="722" y="3029"/>
                    </a:lnTo>
                    <a:lnTo>
                      <a:pt x="744" y="3028"/>
                    </a:lnTo>
                    <a:lnTo>
                      <a:pt x="762" y="3027"/>
                    </a:lnTo>
                    <a:lnTo>
                      <a:pt x="785" y="3026"/>
                    </a:lnTo>
                    <a:lnTo>
                      <a:pt x="803" y="3026"/>
                    </a:lnTo>
                    <a:lnTo>
                      <a:pt x="825" y="3025"/>
                    </a:lnTo>
                    <a:lnTo>
                      <a:pt x="844" y="3024"/>
                    </a:lnTo>
                    <a:lnTo>
                      <a:pt x="866" y="3023"/>
                    </a:lnTo>
                    <a:lnTo>
                      <a:pt x="885" y="3023"/>
                    </a:lnTo>
                    <a:lnTo>
                      <a:pt x="907" y="3022"/>
                    </a:lnTo>
                    <a:lnTo>
                      <a:pt x="925" y="3021"/>
                    </a:lnTo>
                    <a:lnTo>
                      <a:pt x="946" y="3020"/>
                    </a:lnTo>
                    <a:lnTo>
                      <a:pt x="968" y="3019"/>
                    </a:lnTo>
                    <a:lnTo>
                      <a:pt x="986" y="3019"/>
                    </a:lnTo>
                    <a:lnTo>
                      <a:pt x="1009" y="3018"/>
                    </a:lnTo>
                    <a:lnTo>
                      <a:pt x="1027" y="3017"/>
                    </a:lnTo>
                    <a:lnTo>
                      <a:pt x="1050" y="3016"/>
                    </a:lnTo>
                    <a:lnTo>
                      <a:pt x="1068" y="3016"/>
                    </a:lnTo>
                    <a:lnTo>
                      <a:pt x="1088" y="3015"/>
                    </a:lnTo>
                    <a:lnTo>
                      <a:pt x="1111" y="3014"/>
                    </a:lnTo>
                    <a:lnTo>
                      <a:pt x="1129" y="3013"/>
                    </a:lnTo>
                    <a:lnTo>
                      <a:pt x="1151" y="3012"/>
                    </a:lnTo>
                    <a:lnTo>
                      <a:pt x="1170" y="3012"/>
                    </a:lnTo>
                    <a:lnTo>
                      <a:pt x="1190" y="3011"/>
                    </a:lnTo>
                    <a:lnTo>
                      <a:pt x="1212" y="3010"/>
                    </a:lnTo>
                    <a:lnTo>
                      <a:pt x="1231" y="3009"/>
                    </a:lnTo>
                    <a:lnTo>
                      <a:pt x="1251" y="3008"/>
                    </a:lnTo>
                    <a:lnTo>
                      <a:pt x="1274" y="3007"/>
                    </a:lnTo>
                    <a:lnTo>
                      <a:pt x="1292" y="3007"/>
                    </a:lnTo>
                    <a:lnTo>
                      <a:pt x="1312" y="3006"/>
                    </a:lnTo>
                    <a:lnTo>
                      <a:pt x="1335" y="3005"/>
                    </a:lnTo>
                    <a:lnTo>
                      <a:pt x="1353" y="3004"/>
                    </a:lnTo>
                    <a:lnTo>
                      <a:pt x="1373" y="3003"/>
                    </a:lnTo>
                    <a:lnTo>
                      <a:pt x="1396" y="3002"/>
                    </a:lnTo>
                    <a:lnTo>
                      <a:pt x="1414" y="3002"/>
                    </a:lnTo>
                    <a:lnTo>
                      <a:pt x="1435" y="3001"/>
                    </a:lnTo>
                    <a:lnTo>
                      <a:pt x="1455" y="3000"/>
                    </a:lnTo>
                    <a:lnTo>
                      <a:pt x="1477" y="2999"/>
                    </a:lnTo>
                    <a:lnTo>
                      <a:pt x="1496" y="2998"/>
                    </a:lnTo>
                    <a:lnTo>
                      <a:pt x="1516" y="2997"/>
                    </a:lnTo>
                    <a:lnTo>
                      <a:pt x="1536" y="2996"/>
                    </a:lnTo>
                    <a:lnTo>
                      <a:pt x="1559" y="2995"/>
                    </a:lnTo>
                    <a:lnTo>
                      <a:pt x="1577" y="2995"/>
                    </a:lnTo>
                    <a:lnTo>
                      <a:pt x="1598" y="2994"/>
                    </a:lnTo>
                    <a:lnTo>
                      <a:pt x="1618" y="2993"/>
                    </a:lnTo>
                    <a:lnTo>
                      <a:pt x="1638" y="2992"/>
                    </a:lnTo>
                    <a:lnTo>
                      <a:pt x="1661" y="2991"/>
                    </a:lnTo>
                    <a:lnTo>
                      <a:pt x="1679" y="2990"/>
                    </a:lnTo>
                    <a:lnTo>
                      <a:pt x="1699" y="2989"/>
                    </a:lnTo>
                    <a:lnTo>
                      <a:pt x="1720" y="2988"/>
                    </a:lnTo>
                    <a:lnTo>
                      <a:pt x="1740" y="2987"/>
                    </a:lnTo>
                    <a:lnTo>
                      <a:pt x="1761" y="2986"/>
                    </a:lnTo>
                    <a:lnTo>
                      <a:pt x="1781" y="2985"/>
                    </a:lnTo>
                    <a:lnTo>
                      <a:pt x="1803" y="2984"/>
                    </a:lnTo>
                    <a:lnTo>
                      <a:pt x="1822" y="2984"/>
                    </a:lnTo>
                    <a:lnTo>
                      <a:pt x="1842" y="2983"/>
                    </a:lnTo>
                    <a:lnTo>
                      <a:pt x="1862" y="2982"/>
                    </a:lnTo>
                    <a:lnTo>
                      <a:pt x="1883" y="2981"/>
                    </a:lnTo>
                    <a:lnTo>
                      <a:pt x="1903" y="2980"/>
                    </a:lnTo>
                    <a:lnTo>
                      <a:pt x="1923" y="2979"/>
                    </a:lnTo>
                    <a:lnTo>
                      <a:pt x="1944" y="2978"/>
                    </a:lnTo>
                    <a:lnTo>
                      <a:pt x="1964" y="2977"/>
                    </a:lnTo>
                    <a:lnTo>
                      <a:pt x="1985" y="2976"/>
                    </a:lnTo>
                    <a:lnTo>
                      <a:pt x="2005" y="2975"/>
                    </a:lnTo>
                    <a:lnTo>
                      <a:pt x="2025" y="2974"/>
                    </a:lnTo>
                    <a:lnTo>
                      <a:pt x="2046" y="2973"/>
                    </a:lnTo>
                    <a:lnTo>
                      <a:pt x="2066" y="2972"/>
                    </a:lnTo>
                    <a:lnTo>
                      <a:pt x="2086" y="2971"/>
                    </a:lnTo>
                    <a:lnTo>
                      <a:pt x="2107" y="2970"/>
                    </a:lnTo>
                    <a:lnTo>
                      <a:pt x="2127" y="2969"/>
                    </a:lnTo>
                    <a:lnTo>
                      <a:pt x="2148" y="2968"/>
                    </a:lnTo>
                    <a:lnTo>
                      <a:pt x="2168" y="2967"/>
                    </a:lnTo>
                    <a:lnTo>
                      <a:pt x="2188" y="2966"/>
                    </a:lnTo>
                    <a:lnTo>
                      <a:pt x="2209" y="2965"/>
                    </a:lnTo>
                    <a:lnTo>
                      <a:pt x="2229" y="2964"/>
                    </a:lnTo>
                    <a:lnTo>
                      <a:pt x="2249" y="2963"/>
                    </a:lnTo>
                    <a:lnTo>
                      <a:pt x="2270" y="2962"/>
                    </a:lnTo>
                    <a:lnTo>
                      <a:pt x="2290" y="2961"/>
                    </a:lnTo>
                    <a:lnTo>
                      <a:pt x="2309" y="2959"/>
                    </a:lnTo>
                    <a:lnTo>
                      <a:pt x="2331" y="2958"/>
                    </a:lnTo>
                    <a:lnTo>
                      <a:pt x="2351" y="2957"/>
                    </a:lnTo>
                    <a:lnTo>
                      <a:pt x="2372" y="2956"/>
                    </a:lnTo>
                    <a:lnTo>
                      <a:pt x="2392" y="2955"/>
                    </a:lnTo>
                    <a:lnTo>
                      <a:pt x="2412" y="2954"/>
                    </a:lnTo>
                    <a:lnTo>
                      <a:pt x="2431" y="2953"/>
                    </a:lnTo>
                    <a:lnTo>
                      <a:pt x="2453" y="2952"/>
                    </a:lnTo>
                    <a:lnTo>
                      <a:pt x="2473" y="2951"/>
                    </a:lnTo>
                    <a:lnTo>
                      <a:pt x="2494" y="2950"/>
                    </a:lnTo>
                    <a:lnTo>
                      <a:pt x="2514" y="2949"/>
                    </a:lnTo>
                    <a:lnTo>
                      <a:pt x="2533" y="2947"/>
                    </a:lnTo>
                    <a:lnTo>
                      <a:pt x="2555" y="2946"/>
                    </a:lnTo>
                    <a:lnTo>
                      <a:pt x="2575" y="2945"/>
                    </a:lnTo>
                    <a:lnTo>
                      <a:pt x="2596" y="2944"/>
                    </a:lnTo>
                    <a:lnTo>
                      <a:pt x="2615" y="2943"/>
                    </a:lnTo>
                    <a:lnTo>
                      <a:pt x="2636" y="2942"/>
                    </a:lnTo>
                    <a:lnTo>
                      <a:pt x="2657" y="2941"/>
                    </a:lnTo>
                    <a:lnTo>
                      <a:pt x="2676" y="2939"/>
                    </a:lnTo>
                    <a:lnTo>
                      <a:pt x="2698" y="2938"/>
                    </a:lnTo>
                    <a:lnTo>
                      <a:pt x="2718" y="2937"/>
                    </a:lnTo>
                    <a:lnTo>
                      <a:pt x="2737" y="2936"/>
                    </a:lnTo>
                    <a:lnTo>
                      <a:pt x="2759" y="2935"/>
                    </a:lnTo>
                    <a:lnTo>
                      <a:pt x="2779" y="2934"/>
                    </a:lnTo>
                    <a:lnTo>
                      <a:pt x="2798" y="2932"/>
                    </a:lnTo>
                    <a:lnTo>
                      <a:pt x="2820" y="2931"/>
                    </a:lnTo>
                    <a:lnTo>
                      <a:pt x="2839" y="2930"/>
                    </a:lnTo>
                    <a:lnTo>
                      <a:pt x="2861" y="2929"/>
                    </a:lnTo>
                    <a:lnTo>
                      <a:pt x="2881" y="2928"/>
                    </a:lnTo>
                    <a:lnTo>
                      <a:pt x="2900" y="2926"/>
                    </a:lnTo>
                    <a:lnTo>
                      <a:pt x="2922" y="2925"/>
                    </a:lnTo>
                    <a:lnTo>
                      <a:pt x="2940" y="2924"/>
                    </a:lnTo>
                    <a:lnTo>
                      <a:pt x="2962" y="2923"/>
                    </a:lnTo>
                    <a:lnTo>
                      <a:pt x="2981" y="2921"/>
                    </a:lnTo>
                    <a:lnTo>
                      <a:pt x="3003" y="2920"/>
                    </a:lnTo>
                    <a:lnTo>
                      <a:pt x="3022" y="2919"/>
                    </a:lnTo>
                    <a:lnTo>
                      <a:pt x="3044" y="2918"/>
                    </a:lnTo>
                    <a:lnTo>
                      <a:pt x="3063" y="2916"/>
                    </a:lnTo>
                    <a:lnTo>
                      <a:pt x="3085" y="2915"/>
                    </a:lnTo>
                    <a:lnTo>
                      <a:pt x="3103" y="2914"/>
                    </a:lnTo>
                    <a:lnTo>
                      <a:pt x="3124" y="2912"/>
                    </a:lnTo>
                    <a:lnTo>
                      <a:pt x="3146" y="2911"/>
                    </a:lnTo>
                    <a:lnTo>
                      <a:pt x="3165" y="2910"/>
                    </a:lnTo>
                    <a:lnTo>
                      <a:pt x="3186" y="2909"/>
                    </a:lnTo>
                    <a:lnTo>
                      <a:pt x="3205" y="2907"/>
                    </a:lnTo>
                    <a:lnTo>
                      <a:pt x="3226" y="2906"/>
                    </a:lnTo>
                    <a:lnTo>
                      <a:pt x="3248" y="2905"/>
                    </a:lnTo>
                    <a:lnTo>
                      <a:pt x="3266" y="2903"/>
                    </a:lnTo>
                    <a:lnTo>
                      <a:pt x="3287" y="2902"/>
                    </a:lnTo>
                    <a:lnTo>
                      <a:pt x="3309" y="2901"/>
                    </a:lnTo>
                    <a:lnTo>
                      <a:pt x="3328" y="2899"/>
                    </a:lnTo>
                    <a:lnTo>
                      <a:pt x="3348" y="2898"/>
                    </a:lnTo>
                    <a:lnTo>
                      <a:pt x="3370" y="2897"/>
                    </a:lnTo>
                    <a:lnTo>
                      <a:pt x="3389" y="2895"/>
                    </a:lnTo>
                    <a:lnTo>
                      <a:pt x="3409" y="2894"/>
                    </a:lnTo>
                    <a:lnTo>
                      <a:pt x="3429" y="2892"/>
                    </a:lnTo>
                    <a:lnTo>
                      <a:pt x="3451" y="2891"/>
                    </a:lnTo>
                    <a:lnTo>
                      <a:pt x="3470" y="2890"/>
                    </a:lnTo>
                    <a:lnTo>
                      <a:pt x="3491" y="2888"/>
                    </a:lnTo>
                    <a:lnTo>
                      <a:pt x="3511" y="2887"/>
                    </a:lnTo>
                    <a:lnTo>
                      <a:pt x="3531" y="2885"/>
                    </a:lnTo>
                    <a:lnTo>
                      <a:pt x="3552" y="2884"/>
                    </a:lnTo>
                    <a:lnTo>
                      <a:pt x="3573" y="2883"/>
                    </a:lnTo>
                    <a:lnTo>
                      <a:pt x="3592" y="2881"/>
                    </a:lnTo>
                    <a:lnTo>
                      <a:pt x="3613" y="2880"/>
                    </a:lnTo>
                    <a:lnTo>
                      <a:pt x="3633" y="2878"/>
                    </a:lnTo>
                    <a:lnTo>
                      <a:pt x="3653" y="2877"/>
                    </a:lnTo>
                    <a:lnTo>
                      <a:pt x="3674" y="2875"/>
                    </a:lnTo>
                    <a:lnTo>
                      <a:pt x="3694" y="2874"/>
                    </a:lnTo>
                    <a:lnTo>
                      <a:pt x="3715" y="2872"/>
                    </a:lnTo>
                    <a:lnTo>
                      <a:pt x="3735" y="2871"/>
                    </a:lnTo>
                    <a:lnTo>
                      <a:pt x="3755" y="2869"/>
                    </a:lnTo>
                    <a:lnTo>
                      <a:pt x="3776" y="2868"/>
                    </a:lnTo>
                    <a:lnTo>
                      <a:pt x="3796" y="2866"/>
                    </a:lnTo>
                    <a:lnTo>
                      <a:pt x="3816" y="2865"/>
                    </a:lnTo>
                    <a:lnTo>
                      <a:pt x="3837" y="2863"/>
                    </a:lnTo>
                    <a:lnTo>
                      <a:pt x="3857" y="2862"/>
                    </a:lnTo>
                    <a:lnTo>
                      <a:pt x="3878" y="2860"/>
                    </a:lnTo>
                    <a:lnTo>
                      <a:pt x="3898" y="2859"/>
                    </a:lnTo>
                    <a:lnTo>
                      <a:pt x="3918" y="2857"/>
                    </a:lnTo>
                    <a:lnTo>
                      <a:pt x="3939" y="2856"/>
                    </a:lnTo>
                    <a:lnTo>
                      <a:pt x="3959" y="2854"/>
                    </a:lnTo>
                    <a:lnTo>
                      <a:pt x="3977" y="2852"/>
                    </a:lnTo>
                    <a:lnTo>
                      <a:pt x="4000" y="2851"/>
                    </a:lnTo>
                    <a:lnTo>
                      <a:pt x="4020" y="2849"/>
                    </a:lnTo>
                    <a:lnTo>
                      <a:pt x="4041" y="2848"/>
                    </a:lnTo>
                    <a:lnTo>
                      <a:pt x="4061" y="2846"/>
                    </a:lnTo>
                    <a:lnTo>
                      <a:pt x="4079" y="2844"/>
                    </a:lnTo>
                    <a:lnTo>
                      <a:pt x="4102" y="2843"/>
                    </a:lnTo>
                    <a:lnTo>
                      <a:pt x="4122" y="2841"/>
                    </a:lnTo>
                    <a:lnTo>
                      <a:pt x="4142" y="2840"/>
                    </a:lnTo>
                    <a:lnTo>
                      <a:pt x="4161" y="2838"/>
                    </a:lnTo>
                    <a:lnTo>
                      <a:pt x="4183" y="2836"/>
                    </a:lnTo>
                    <a:lnTo>
                      <a:pt x="4203" y="2835"/>
                    </a:lnTo>
                    <a:lnTo>
                      <a:pt x="4222" y="2833"/>
                    </a:lnTo>
                    <a:lnTo>
                      <a:pt x="4244" y="2831"/>
                    </a:lnTo>
                    <a:lnTo>
                      <a:pt x="4265" y="2830"/>
                    </a:lnTo>
                    <a:lnTo>
                      <a:pt x="4283" y="2828"/>
                    </a:lnTo>
                    <a:lnTo>
                      <a:pt x="4305" y="2826"/>
                    </a:lnTo>
                    <a:lnTo>
                      <a:pt x="4326" y="2825"/>
                    </a:lnTo>
                    <a:lnTo>
                      <a:pt x="4344" y="2823"/>
                    </a:lnTo>
                    <a:lnTo>
                      <a:pt x="4366" y="2821"/>
                    </a:lnTo>
                    <a:lnTo>
                      <a:pt x="4385" y="2819"/>
                    </a:lnTo>
                    <a:lnTo>
                      <a:pt x="4407" y="2818"/>
                    </a:lnTo>
                    <a:lnTo>
                      <a:pt x="4426" y="2816"/>
                    </a:lnTo>
                    <a:lnTo>
                      <a:pt x="4448" y="2814"/>
                    </a:lnTo>
                    <a:lnTo>
                      <a:pt x="4466" y="2812"/>
                    </a:lnTo>
                    <a:lnTo>
                      <a:pt x="4489" y="2811"/>
                    </a:lnTo>
                    <a:lnTo>
                      <a:pt x="4507" y="2809"/>
                    </a:lnTo>
                    <a:lnTo>
                      <a:pt x="4529" y="2807"/>
                    </a:lnTo>
                    <a:lnTo>
                      <a:pt x="4548" y="2805"/>
                    </a:lnTo>
                    <a:lnTo>
                      <a:pt x="4568" y="2803"/>
                    </a:lnTo>
                    <a:lnTo>
                      <a:pt x="4591" y="2802"/>
                    </a:lnTo>
                    <a:lnTo>
                      <a:pt x="4609" y="2800"/>
                    </a:lnTo>
                    <a:lnTo>
                      <a:pt x="4629" y="2798"/>
                    </a:lnTo>
                    <a:lnTo>
                      <a:pt x="4652" y="2796"/>
                    </a:lnTo>
                    <a:lnTo>
                      <a:pt x="4670" y="2794"/>
                    </a:lnTo>
                    <a:lnTo>
                      <a:pt x="4690" y="2792"/>
                    </a:lnTo>
                    <a:lnTo>
                      <a:pt x="4713" y="2791"/>
                    </a:lnTo>
                    <a:lnTo>
                      <a:pt x="4731" y="2789"/>
                    </a:lnTo>
                    <a:lnTo>
                      <a:pt x="4751" y="2787"/>
                    </a:lnTo>
                    <a:lnTo>
                      <a:pt x="4772" y="2785"/>
                    </a:lnTo>
                    <a:lnTo>
                      <a:pt x="4792" y="2783"/>
                    </a:lnTo>
                    <a:lnTo>
                      <a:pt x="4815" y="2781"/>
                    </a:lnTo>
                    <a:lnTo>
                      <a:pt x="4833" y="2779"/>
                    </a:lnTo>
                    <a:lnTo>
                      <a:pt x="4853" y="2777"/>
                    </a:lnTo>
                    <a:lnTo>
                      <a:pt x="4874" y="2775"/>
                    </a:lnTo>
                    <a:lnTo>
                      <a:pt x="4894" y="2773"/>
                    </a:lnTo>
                    <a:lnTo>
                      <a:pt x="4914" y="2771"/>
                    </a:lnTo>
                    <a:lnTo>
                      <a:pt x="4935" y="2769"/>
                    </a:lnTo>
                    <a:lnTo>
                      <a:pt x="4955" y="2767"/>
                    </a:lnTo>
                    <a:lnTo>
                      <a:pt x="4976" y="2765"/>
                    </a:lnTo>
                    <a:lnTo>
                      <a:pt x="4996" y="2763"/>
                    </a:lnTo>
                    <a:lnTo>
                      <a:pt x="5016" y="2761"/>
                    </a:lnTo>
                    <a:lnTo>
                      <a:pt x="5037" y="2759"/>
                    </a:lnTo>
                    <a:lnTo>
                      <a:pt x="5057" y="2757"/>
                    </a:lnTo>
                    <a:lnTo>
                      <a:pt x="5077" y="2755"/>
                    </a:lnTo>
                    <a:lnTo>
                      <a:pt x="5098" y="2753"/>
                    </a:lnTo>
                    <a:lnTo>
                      <a:pt x="5118" y="2751"/>
                    </a:lnTo>
                    <a:lnTo>
                      <a:pt x="5139" y="2749"/>
                    </a:lnTo>
                    <a:lnTo>
                      <a:pt x="5159" y="2747"/>
                    </a:lnTo>
                    <a:lnTo>
                      <a:pt x="5178" y="2745"/>
                    </a:lnTo>
                    <a:lnTo>
                      <a:pt x="5200" y="2743"/>
                    </a:lnTo>
                    <a:lnTo>
                      <a:pt x="5220" y="2741"/>
                    </a:lnTo>
                    <a:lnTo>
                      <a:pt x="5240" y="2739"/>
                    </a:lnTo>
                    <a:lnTo>
                      <a:pt x="5259" y="2736"/>
                    </a:lnTo>
                    <a:lnTo>
                      <a:pt x="5281" y="2734"/>
                    </a:lnTo>
                    <a:lnTo>
                      <a:pt x="5301" y="2732"/>
                    </a:lnTo>
                    <a:lnTo>
                      <a:pt x="5322" y="2730"/>
                    </a:lnTo>
                    <a:lnTo>
                      <a:pt x="5341" y="2728"/>
                    </a:lnTo>
                    <a:lnTo>
                      <a:pt x="5363" y="2726"/>
                    </a:lnTo>
                    <a:lnTo>
                      <a:pt x="5381" y="2724"/>
                    </a:lnTo>
                    <a:lnTo>
                      <a:pt x="5403" y="2721"/>
                    </a:lnTo>
                    <a:lnTo>
                      <a:pt x="5424" y="2719"/>
                    </a:lnTo>
                    <a:lnTo>
                      <a:pt x="5443" y="2717"/>
                    </a:lnTo>
                    <a:lnTo>
                      <a:pt x="5464" y="2715"/>
                    </a:lnTo>
                    <a:lnTo>
                      <a:pt x="5483" y="2712"/>
                    </a:lnTo>
                    <a:lnTo>
                      <a:pt x="5505" y="2710"/>
                    </a:lnTo>
                    <a:lnTo>
                      <a:pt x="5524" y="2708"/>
                    </a:lnTo>
                    <a:lnTo>
                      <a:pt x="5546" y="2706"/>
                    </a:lnTo>
                    <a:lnTo>
                      <a:pt x="5565" y="2703"/>
                    </a:lnTo>
                    <a:lnTo>
                      <a:pt x="5587" y="2701"/>
                    </a:lnTo>
                    <a:lnTo>
                      <a:pt x="5606" y="2699"/>
                    </a:lnTo>
                    <a:lnTo>
                      <a:pt x="5626" y="2697"/>
                    </a:lnTo>
                    <a:lnTo>
                      <a:pt x="5648" y="2694"/>
                    </a:lnTo>
                    <a:lnTo>
                      <a:pt x="5667" y="2692"/>
                    </a:lnTo>
                    <a:lnTo>
                      <a:pt x="5687" y="2689"/>
                    </a:lnTo>
                    <a:lnTo>
                      <a:pt x="5707" y="2687"/>
                    </a:lnTo>
                    <a:lnTo>
                      <a:pt x="5729" y="2685"/>
                    </a:lnTo>
                    <a:lnTo>
                      <a:pt x="5748" y="2682"/>
                    </a:lnTo>
                    <a:lnTo>
                      <a:pt x="5769" y="2680"/>
                    </a:lnTo>
                    <a:lnTo>
                      <a:pt x="5789" y="2678"/>
                    </a:lnTo>
                    <a:lnTo>
                      <a:pt x="5811" y="2675"/>
                    </a:lnTo>
                    <a:lnTo>
                      <a:pt x="5830" y="2673"/>
                    </a:lnTo>
                    <a:lnTo>
                      <a:pt x="5850" y="2671"/>
                    </a:lnTo>
                    <a:lnTo>
                      <a:pt x="5870" y="2668"/>
                    </a:lnTo>
                    <a:lnTo>
                      <a:pt x="5891" y="2665"/>
                    </a:lnTo>
                    <a:lnTo>
                      <a:pt x="5911" y="2663"/>
                    </a:lnTo>
                    <a:lnTo>
                      <a:pt x="5931" y="2661"/>
                    </a:lnTo>
                    <a:lnTo>
                      <a:pt x="5952" y="2658"/>
                    </a:lnTo>
                    <a:lnTo>
                      <a:pt x="5972" y="2655"/>
                    </a:lnTo>
                    <a:lnTo>
                      <a:pt x="5993" y="2653"/>
                    </a:lnTo>
                    <a:lnTo>
                      <a:pt x="6013" y="2651"/>
                    </a:lnTo>
                    <a:lnTo>
                      <a:pt x="6033" y="2648"/>
                    </a:lnTo>
                    <a:lnTo>
                      <a:pt x="6054" y="2645"/>
                    </a:lnTo>
                    <a:lnTo>
                      <a:pt x="6073" y="2643"/>
                    </a:lnTo>
                    <a:lnTo>
                      <a:pt x="6094" y="2640"/>
                    </a:lnTo>
                    <a:lnTo>
                      <a:pt x="6115" y="2637"/>
                    </a:lnTo>
                    <a:lnTo>
                      <a:pt x="6135" y="2635"/>
                    </a:lnTo>
                    <a:lnTo>
                      <a:pt x="6156" y="2632"/>
                    </a:lnTo>
                    <a:lnTo>
                      <a:pt x="6174" y="2630"/>
                    </a:lnTo>
                    <a:lnTo>
                      <a:pt x="6196" y="2627"/>
                    </a:lnTo>
                    <a:lnTo>
                      <a:pt x="6217" y="2624"/>
                    </a:lnTo>
                    <a:lnTo>
                      <a:pt x="6236" y="2622"/>
                    </a:lnTo>
                    <a:lnTo>
                      <a:pt x="6257" y="2619"/>
                    </a:lnTo>
                    <a:lnTo>
                      <a:pt x="6276" y="2616"/>
                    </a:lnTo>
                    <a:lnTo>
                      <a:pt x="6298" y="2613"/>
                    </a:lnTo>
                    <a:lnTo>
                      <a:pt x="6319" y="2611"/>
                    </a:lnTo>
                    <a:lnTo>
                      <a:pt x="6337" y="2608"/>
                    </a:lnTo>
                    <a:lnTo>
                      <a:pt x="6359" y="2605"/>
                    </a:lnTo>
                    <a:lnTo>
                      <a:pt x="6378" y="2603"/>
                    </a:lnTo>
                    <a:lnTo>
                      <a:pt x="6399" y="2600"/>
                    </a:lnTo>
                    <a:lnTo>
                      <a:pt x="6420" y="2597"/>
                    </a:lnTo>
                    <a:lnTo>
                      <a:pt x="6439" y="2594"/>
                    </a:lnTo>
                    <a:lnTo>
                      <a:pt x="6461" y="2591"/>
                    </a:lnTo>
                    <a:lnTo>
                      <a:pt x="6479" y="2589"/>
                    </a:lnTo>
                    <a:lnTo>
                      <a:pt x="6500" y="2586"/>
                    </a:lnTo>
                    <a:lnTo>
                      <a:pt x="6522" y="2583"/>
                    </a:lnTo>
                    <a:lnTo>
                      <a:pt x="6541" y="2580"/>
                    </a:lnTo>
                    <a:lnTo>
                      <a:pt x="6561" y="2577"/>
                    </a:lnTo>
                    <a:lnTo>
                      <a:pt x="6582" y="2574"/>
                    </a:lnTo>
                    <a:lnTo>
                      <a:pt x="6602" y="2571"/>
                    </a:lnTo>
                    <a:lnTo>
                      <a:pt x="6623" y="2568"/>
                    </a:lnTo>
                    <a:lnTo>
                      <a:pt x="6644" y="2566"/>
                    </a:lnTo>
                    <a:lnTo>
                      <a:pt x="6663" y="2563"/>
                    </a:lnTo>
                    <a:lnTo>
                      <a:pt x="6684" y="2560"/>
                    </a:lnTo>
                    <a:lnTo>
                      <a:pt x="6704" y="2557"/>
                    </a:lnTo>
                    <a:lnTo>
                      <a:pt x="6724" y="2554"/>
                    </a:lnTo>
                    <a:lnTo>
                      <a:pt x="6745" y="2551"/>
                    </a:lnTo>
                    <a:lnTo>
                      <a:pt x="6765" y="2548"/>
                    </a:lnTo>
                    <a:lnTo>
                      <a:pt x="6786" y="2545"/>
                    </a:lnTo>
                    <a:lnTo>
                      <a:pt x="6804" y="2542"/>
                    </a:lnTo>
                    <a:lnTo>
                      <a:pt x="6826" y="2538"/>
                    </a:lnTo>
                    <a:lnTo>
                      <a:pt x="6847" y="2535"/>
                    </a:lnTo>
                    <a:lnTo>
                      <a:pt x="6867" y="2532"/>
                    </a:lnTo>
                    <a:lnTo>
                      <a:pt x="6887" y="2529"/>
                    </a:lnTo>
                    <a:lnTo>
                      <a:pt x="6906" y="2526"/>
                    </a:lnTo>
                    <a:lnTo>
                      <a:pt x="6928" y="2523"/>
                    </a:lnTo>
                    <a:lnTo>
                      <a:pt x="6949" y="2520"/>
                    </a:lnTo>
                    <a:lnTo>
                      <a:pt x="6967" y="2517"/>
                    </a:lnTo>
                    <a:lnTo>
                      <a:pt x="6989" y="2513"/>
                    </a:lnTo>
                    <a:lnTo>
                      <a:pt x="7010" y="2510"/>
                    </a:lnTo>
                    <a:lnTo>
                      <a:pt x="7028" y="2507"/>
                    </a:lnTo>
                    <a:lnTo>
                      <a:pt x="7050" y="2504"/>
                    </a:lnTo>
                    <a:lnTo>
                      <a:pt x="7069" y="2500"/>
                    </a:lnTo>
                    <a:lnTo>
                      <a:pt x="7091" y="2497"/>
                    </a:lnTo>
                    <a:lnTo>
                      <a:pt x="7109" y="2494"/>
                    </a:lnTo>
                    <a:lnTo>
                      <a:pt x="7130" y="2490"/>
                    </a:lnTo>
                    <a:lnTo>
                      <a:pt x="7152" y="2487"/>
                    </a:lnTo>
                    <a:lnTo>
                      <a:pt x="7171" y="2484"/>
                    </a:lnTo>
                    <a:lnTo>
                      <a:pt x="7191" y="2481"/>
                    </a:lnTo>
                    <a:lnTo>
                      <a:pt x="7213" y="2477"/>
                    </a:lnTo>
                    <a:lnTo>
                      <a:pt x="7232" y="2474"/>
                    </a:lnTo>
                    <a:lnTo>
                      <a:pt x="7252" y="2470"/>
                    </a:lnTo>
                    <a:lnTo>
                      <a:pt x="7272" y="2467"/>
                    </a:lnTo>
                    <a:lnTo>
                      <a:pt x="7293" y="2463"/>
                    </a:lnTo>
                    <a:lnTo>
                      <a:pt x="7313" y="2460"/>
                    </a:lnTo>
                    <a:lnTo>
                      <a:pt x="7334" y="2456"/>
                    </a:lnTo>
                    <a:lnTo>
                      <a:pt x="7355" y="2453"/>
                    </a:lnTo>
                    <a:lnTo>
                      <a:pt x="7373" y="2450"/>
                    </a:lnTo>
                    <a:lnTo>
                      <a:pt x="7395" y="2446"/>
                    </a:lnTo>
                    <a:lnTo>
                      <a:pt x="7415" y="2442"/>
                    </a:lnTo>
                    <a:lnTo>
                      <a:pt x="7435" y="2439"/>
                    </a:lnTo>
                    <a:lnTo>
                      <a:pt x="7456" y="2435"/>
                    </a:lnTo>
                    <a:lnTo>
                      <a:pt x="7476" y="2432"/>
                    </a:lnTo>
                    <a:lnTo>
                      <a:pt x="7497" y="2428"/>
                    </a:lnTo>
                    <a:lnTo>
                      <a:pt x="7517" y="2425"/>
                    </a:lnTo>
                    <a:lnTo>
                      <a:pt x="7536" y="2421"/>
                    </a:lnTo>
                    <a:lnTo>
                      <a:pt x="7558" y="2417"/>
                    </a:lnTo>
                    <a:lnTo>
                      <a:pt x="7578" y="2414"/>
                    </a:lnTo>
                    <a:lnTo>
                      <a:pt x="7597" y="2410"/>
                    </a:lnTo>
                    <a:lnTo>
                      <a:pt x="7619" y="2406"/>
                    </a:lnTo>
                    <a:lnTo>
                      <a:pt x="7638" y="2403"/>
                    </a:lnTo>
                    <a:lnTo>
                      <a:pt x="7659" y="2399"/>
                    </a:lnTo>
                    <a:lnTo>
                      <a:pt x="7678" y="2395"/>
                    </a:lnTo>
                    <a:lnTo>
                      <a:pt x="7700" y="2391"/>
                    </a:lnTo>
                    <a:lnTo>
                      <a:pt x="7719" y="2388"/>
                    </a:lnTo>
                    <a:lnTo>
                      <a:pt x="7741" y="2384"/>
                    </a:lnTo>
                    <a:lnTo>
                      <a:pt x="7760" y="2380"/>
                    </a:lnTo>
                    <a:lnTo>
                      <a:pt x="7780" y="2376"/>
                    </a:lnTo>
                    <a:lnTo>
                      <a:pt x="7801" y="2372"/>
                    </a:lnTo>
                    <a:lnTo>
                      <a:pt x="7822" y="2369"/>
                    </a:lnTo>
                    <a:lnTo>
                      <a:pt x="7841" y="2365"/>
                    </a:lnTo>
                    <a:lnTo>
                      <a:pt x="7862" y="2361"/>
                    </a:lnTo>
                    <a:lnTo>
                      <a:pt x="7882" y="2357"/>
                    </a:lnTo>
                    <a:lnTo>
                      <a:pt x="7902" y="2353"/>
                    </a:lnTo>
                    <a:lnTo>
                      <a:pt x="7923" y="2349"/>
                    </a:lnTo>
                    <a:lnTo>
                      <a:pt x="7943" y="2345"/>
                    </a:lnTo>
                    <a:lnTo>
                      <a:pt x="7964" y="2341"/>
                    </a:lnTo>
                    <a:lnTo>
                      <a:pt x="7983" y="2337"/>
                    </a:lnTo>
                    <a:lnTo>
                      <a:pt x="8004" y="2333"/>
                    </a:lnTo>
                    <a:lnTo>
                      <a:pt x="8025" y="2329"/>
                    </a:lnTo>
                    <a:lnTo>
                      <a:pt x="8045" y="2325"/>
                    </a:lnTo>
                    <a:lnTo>
                      <a:pt x="8063" y="2321"/>
                    </a:lnTo>
                    <a:lnTo>
                      <a:pt x="8086" y="2316"/>
                    </a:lnTo>
                    <a:lnTo>
                      <a:pt x="8106" y="2312"/>
                    </a:lnTo>
                    <a:lnTo>
                      <a:pt x="8125" y="2308"/>
                    </a:lnTo>
                    <a:lnTo>
                      <a:pt x="8146" y="2304"/>
                    </a:lnTo>
                    <a:lnTo>
                      <a:pt x="8167" y="2300"/>
                    </a:lnTo>
                    <a:lnTo>
                      <a:pt x="8186" y="2296"/>
                    </a:lnTo>
                    <a:lnTo>
                      <a:pt x="8207" y="2291"/>
                    </a:lnTo>
                    <a:lnTo>
                      <a:pt x="8227" y="2287"/>
                    </a:lnTo>
                    <a:lnTo>
                      <a:pt x="8247" y="2283"/>
                    </a:lnTo>
                    <a:lnTo>
                      <a:pt x="8269" y="2278"/>
                    </a:lnTo>
                    <a:lnTo>
                      <a:pt x="8287" y="2274"/>
                    </a:lnTo>
                    <a:lnTo>
                      <a:pt x="8308" y="2270"/>
                    </a:lnTo>
                    <a:lnTo>
                      <a:pt x="8330" y="2265"/>
                    </a:lnTo>
                    <a:lnTo>
                      <a:pt x="8349" y="2261"/>
                    </a:lnTo>
                    <a:lnTo>
                      <a:pt x="8369" y="2257"/>
                    </a:lnTo>
                    <a:lnTo>
                      <a:pt x="8390" y="2252"/>
                    </a:lnTo>
                    <a:lnTo>
                      <a:pt x="8410" y="2248"/>
                    </a:lnTo>
                    <a:lnTo>
                      <a:pt x="8431" y="2243"/>
                    </a:lnTo>
                    <a:lnTo>
                      <a:pt x="8450" y="2239"/>
                    </a:lnTo>
                    <a:lnTo>
                      <a:pt x="8471" y="2234"/>
                    </a:lnTo>
                    <a:lnTo>
                      <a:pt x="8492" y="2230"/>
                    </a:lnTo>
                    <a:lnTo>
                      <a:pt x="8512" y="2225"/>
                    </a:lnTo>
                    <a:lnTo>
                      <a:pt x="8532" y="2221"/>
                    </a:lnTo>
                    <a:lnTo>
                      <a:pt x="8551" y="2216"/>
                    </a:lnTo>
                    <a:lnTo>
                      <a:pt x="8573" y="2211"/>
                    </a:lnTo>
                    <a:lnTo>
                      <a:pt x="8594" y="2207"/>
                    </a:lnTo>
                    <a:lnTo>
                      <a:pt x="8612" y="2202"/>
                    </a:lnTo>
                    <a:lnTo>
                      <a:pt x="8634" y="2197"/>
                    </a:lnTo>
                    <a:lnTo>
                      <a:pt x="8653" y="2193"/>
                    </a:lnTo>
                    <a:lnTo>
                      <a:pt x="8675" y="2188"/>
                    </a:lnTo>
                    <a:lnTo>
                      <a:pt x="8693" y="2183"/>
                    </a:lnTo>
                    <a:lnTo>
                      <a:pt x="8716" y="2178"/>
                    </a:lnTo>
                    <a:lnTo>
                      <a:pt x="8734" y="2174"/>
                    </a:lnTo>
                    <a:lnTo>
                      <a:pt x="8754" y="2169"/>
                    </a:lnTo>
                    <a:lnTo>
                      <a:pt x="8777" y="2164"/>
                    </a:lnTo>
                    <a:lnTo>
                      <a:pt x="8795" y="2159"/>
                    </a:lnTo>
                    <a:lnTo>
                      <a:pt x="8816" y="2154"/>
                    </a:lnTo>
                    <a:lnTo>
                      <a:pt x="8836" y="2149"/>
                    </a:lnTo>
                    <a:lnTo>
                      <a:pt x="8856" y="2144"/>
                    </a:lnTo>
                    <a:lnTo>
                      <a:pt x="8877" y="2139"/>
                    </a:lnTo>
                    <a:lnTo>
                      <a:pt x="8897" y="2134"/>
                    </a:lnTo>
                    <a:lnTo>
                      <a:pt x="8917" y="2129"/>
                    </a:lnTo>
                    <a:lnTo>
                      <a:pt x="8938" y="2124"/>
                    </a:lnTo>
                    <a:lnTo>
                      <a:pt x="8958" y="2119"/>
                    </a:lnTo>
                    <a:lnTo>
                      <a:pt x="8979" y="2114"/>
                    </a:lnTo>
                    <a:lnTo>
                      <a:pt x="8997" y="2109"/>
                    </a:lnTo>
                    <a:lnTo>
                      <a:pt x="9019" y="2104"/>
                    </a:lnTo>
                    <a:lnTo>
                      <a:pt x="9040" y="2099"/>
                    </a:lnTo>
                    <a:lnTo>
                      <a:pt x="9059" y="2093"/>
                    </a:lnTo>
                    <a:lnTo>
                      <a:pt x="9080" y="2088"/>
                    </a:lnTo>
                    <a:lnTo>
                      <a:pt x="9099" y="2083"/>
                    </a:lnTo>
                    <a:lnTo>
                      <a:pt x="9121" y="2078"/>
                    </a:lnTo>
                    <a:lnTo>
                      <a:pt x="9140" y="2072"/>
                    </a:lnTo>
                    <a:lnTo>
                      <a:pt x="9160" y="2067"/>
                    </a:lnTo>
                    <a:lnTo>
                      <a:pt x="9182" y="2062"/>
                    </a:lnTo>
                    <a:lnTo>
                      <a:pt x="9201" y="2056"/>
                    </a:lnTo>
                    <a:lnTo>
                      <a:pt x="9222" y="2051"/>
                    </a:lnTo>
                    <a:lnTo>
                      <a:pt x="9241" y="2046"/>
                    </a:lnTo>
                    <a:lnTo>
                      <a:pt x="9262" y="2040"/>
                    </a:lnTo>
                    <a:lnTo>
                      <a:pt x="9283" y="2034"/>
                    </a:lnTo>
                    <a:lnTo>
                      <a:pt x="9302" y="2029"/>
                    </a:lnTo>
                    <a:lnTo>
                      <a:pt x="9323" y="2023"/>
                    </a:lnTo>
                    <a:lnTo>
                      <a:pt x="9344" y="2018"/>
                    </a:lnTo>
                    <a:lnTo>
                      <a:pt x="9364" y="2012"/>
                    </a:lnTo>
                    <a:lnTo>
                      <a:pt x="9384" y="2007"/>
                    </a:lnTo>
                    <a:lnTo>
                      <a:pt x="9403" y="2001"/>
                    </a:lnTo>
                    <a:lnTo>
                      <a:pt x="9425" y="1995"/>
                    </a:lnTo>
                    <a:lnTo>
                      <a:pt x="9444" y="1990"/>
                    </a:lnTo>
                    <a:lnTo>
                      <a:pt x="9465" y="1984"/>
                    </a:lnTo>
                    <a:lnTo>
                      <a:pt x="9485" y="1978"/>
                    </a:lnTo>
                    <a:lnTo>
                      <a:pt x="9507" y="1972"/>
                    </a:lnTo>
                    <a:lnTo>
                      <a:pt x="9526" y="1967"/>
                    </a:lnTo>
                    <a:lnTo>
                      <a:pt x="9547" y="1961"/>
                    </a:lnTo>
                    <a:lnTo>
                      <a:pt x="9566" y="1955"/>
                    </a:lnTo>
                    <a:lnTo>
                      <a:pt x="9587" y="1949"/>
                    </a:lnTo>
                    <a:lnTo>
                      <a:pt x="9607" y="1943"/>
                    </a:lnTo>
                    <a:lnTo>
                      <a:pt x="9627" y="1938"/>
                    </a:lnTo>
                    <a:lnTo>
                      <a:pt x="9648" y="1931"/>
                    </a:lnTo>
                    <a:lnTo>
                      <a:pt x="9668" y="1925"/>
                    </a:lnTo>
                    <a:lnTo>
                      <a:pt x="9689" y="1919"/>
                    </a:lnTo>
                    <a:lnTo>
                      <a:pt x="9708" y="1914"/>
                    </a:lnTo>
                    <a:lnTo>
                      <a:pt x="9729" y="1907"/>
                    </a:lnTo>
                    <a:lnTo>
                      <a:pt x="9750" y="1901"/>
                    </a:lnTo>
                    <a:lnTo>
                      <a:pt x="9769" y="1895"/>
                    </a:lnTo>
                    <a:lnTo>
                      <a:pt x="9790" y="1889"/>
                    </a:lnTo>
                    <a:lnTo>
                      <a:pt x="9809" y="1883"/>
                    </a:lnTo>
                    <a:lnTo>
                      <a:pt x="9831" y="1876"/>
                    </a:lnTo>
                    <a:lnTo>
                      <a:pt x="9850" y="1870"/>
                    </a:lnTo>
                    <a:lnTo>
                      <a:pt x="9871" y="1864"/>
                    </a:lnTo>
                    <a:lnTo>
                      <a:pt x="9891" y="1858"/>
                    </a:lnTo>
                    <a:lnTo>
                      <a:pt x="9911" y="1851"/>
                    </a:lnTo>
                    <a:lnTo>
                      <a:pt x="9932" y="1845"/>
                    </a:lnTo>
                    <a:lnTo>
                      <a:pt x="9952" y="1839"/>
                    </a:lnTo>
                    <a:lnTo>
                      <a:pt x="9972" y="1832"/>
                    </a:lnTo>
                    <a:lnTo>
                      <a:pt x="9993" y="1826"/>
                    </a:lnTo>
                    <a:lnTo>
                      <a:pt x="10012" y="1819"/>
                    </a:lnTo>
                    <a:lnTo>
                      <a:pt x="10033" y="1813"/>
                    </a:lnTo>
                    <a:lnTo>
                      <a:pt x="10052" y="1806"/>
                    </a:lnTo>
                    <a:lnTo>
                      <a:pt x="10074" y="1799"/>
                    </a:lnTo>
                    <a:lnTo>
                      <a:pt x="10094" y="1793"/>
                    </a:lnTo>
                    <a:lnTo>
                      <a:pt x="10113" y="1786"/>
                    </a:lnTo>
                    <a:lnTo>
                      <a:pt x="10135" y="1779"/>
                    </a:lnTo>
                    <a:lnTo>
                      <a:pt x="10156" y="1773"/>
                    </a:lnTo>
                    <a:lnTo>
                      <a:pt x="10174" y="1767"/>
                    </a:lnTo>
                    <a:lnTo>
                      <a:pt x="10195" y="1759"/>
                    </a:lnTo>
                    <a:lnTo>
                      <a:pt x="10217" y="1752"/>
                    </a:lnTo>
                    <a:lnTo>
                      <a:pt x="10236" y="1746"/>
                    </a:lnTo>
                    <a:lnTo>
                      <a:pt x="10255" y="1739"/>
                    </a:lnTo>
                    <a:lnTo>
                      <a:pt x="10276" y="1732"/>
                    </a:lnTo>
                    <a:lnTo>
                      <a:pt x="10297" y="1725"/>
                    </a:lnTo>
                    <a:lnTo>
                      <a:pt x="10317" y="1718"/>
                    </a:lnTo>
                    <a:lnTo>
                      <a:pt x="10337" y="1711"/>
                    </a:lnTo>
                    <a:lnTo>
                      <a:pt x="10358" y="1704"/>
                    </a:lnTo>
                    <a:lnTo>
                      <a:pt x="10378" y="1697"/>
                    </a:lnTo>
                    <a:lnTo>
                      <a:pt x="10397" y="1690"/>
                    </a:lnTo>
                    <a:lnTo>
                      <a:pt x="10418" y="1683"/>
                    </a:lnTo>
                    <a:lnTo>
                      <a:pt x="10439" y="1675"/>
                    </a:lnTo>
                    <a:lnTo>
                      <a:pt x="10458" y="1668"/>
                    </a:lnTo>
                    <a:lnTo>
                      <a:pt x="10479" y="1661"/>
                    </a:lnTo>
                    <a:lnTo>
                      <a:pt x="10499" y="1654"/>
                    </a:lnTo>
                    <a:lnTo>
                      <a:pt x="10519" y="1646"/>
                    </a:lnTo>
                    <a:lnTo>
                      <a:pt x="10541" y="1639"/>
                    </a:lnTo>
                    <a:lnTo>
                      <a:pt x="10559" y="1632"/>
                    </a:lnTo>
                    <a:lnTo>
                      <a:pt x="10580" y="1624"/>
                    </a:lnTo>
                    <a:lnTo>
                      <a:pt x="10601" y="1617"/>
                    </a:lnTo>
                    <a:lnTo>
                      <a:pt x="10621" y="1609"/>
                    </a:lnTo>
                    <a:lnTo>
                      <a:pt x="10641" y="1602"/>
                    </a:lnTo>
                    <a:lnTo>
                      <a:pt x="10660" y="1594"/>
                    </a:lnTo>
                    <a:lnTo>
                      <a:pt x="10682" y="1586"/>
                    </a:lnTo>
                    <a:lnTo>
                      <a:pt x="10703" y="1579"/>
                    </a:lnTo>
                    <a:lnTo>
                      <a:pt x="10721" y="1572"/>
                    </a:lnTo>
                    <a:lnTo>
                      <a:pt x="10743" y="1563"/>
                    </a:lnTo>
                    <a:lnTo>
                      <a:pt x="10762" y="1556"/>
                    </a:lnTo>
                    <a:lnTo>
                      <a:pt x="10784" y="1548"/>
                    </a:lnTo>
                    <a:lnTo>
                      <a:pt x="10802" y="1541"/>
                    </a:lnTo>
                    <a:lnTo>
                      <a:pt x="10823" y="1532"/>
                    </a:lnTo>
                    <a:lnTo>
                      <a:pt x="10844" y="1524"/>
                    </a:lnTo>
                    <a:lnTo>
                      <a:pt x="10864" y="1516"/>
                    </a:lnTo>
                    <a:lnTo>
                      <a:pt x="10884" y="1509"/>
                    </a:lnTo>
                    <a:lnTo>
                      <a:pt x="10905" y="1500"/>
                    </a:lnTo>
                    <a:lnTo>
                      <a:pt x="10925" y="1492"/>
                    </a:lnTo>
                    <a:lnTo>
                      <a:pt x="10946" y="1484"/>
                    </a:lnTo>
                    <a:lnTo>
                      <a:pt x="10964" y="1477"/>
                    </a:lnTo>
                    <a:lnTo>
                      <a:pt x="10986" y="1468"/>
                    </a:lnTo>
                    <a:lnTo>
                      <a:pt x="11005" y="1460"/>
                    </a:lnTo>
                    <a:lnTo>
                      <a:pt x="11026" y="1452"/>
                    </a:lnTo>
                    <a:lnTo>
                      <a:pt x="11046" y="1443"/>
                    </a:lnTo>
                    <a:lnTo>
                      <a:pt x="11066" y="1435"/>
                    </a:lnTo>
                    <a:lnTo>
                      <a:pt x="11088" y="1426"/>
                    </a:lnTo>
                    <a:lnTo>
                      <a:pt x="11106" y="1419"/>
                    </a:lnTo>
                    <a:lnTo>
                      <a:pt x="11127" y="1410"/>
                    </a:lnTo>
                    <a:lnTo>
                      <a:pt x="11148" y="1401"/>
                    </a:lnTo>
                    <a:lnTo>
                      <a:pt x="11167" y="1393"/>
                    </a:lnTo>
                    <a:lnTo>
                      <a:pt x="11188" y="1384"/>
                    </a:lnTo>
                    <a:lnTo>
                      <a:pt x="11209" y="1375"/>
                    </a:lnTo>
                    <a:lnTo>
                      <a:pt x="11229" y="1367"/>
                    </a:lnTo>
                    <a:lnTo>
                      <a:pt x="11249" y="1359"/>
                    </a:lnTo>
                    <a:lnTo>
                      <a:pt x="11268" y="1350"/>
                    </a:lnTo>
                    <a:lnTo>
                      <a:pt x="11290" y="1340"/>
                    </a:lnTo>
                    <a:lnTo>
                      <a:pt x="11310" y="1332"/>
                    </a:lnTo>
                    <a:lnTo>
                      <a:pt x="11330" y="1323"/>
                    </a:lnTo>
                    <a:lnTo>
                      <a:pt x="11349" y="1314"/>
                    </a:lnTo>
                    <a:lnTo>
                      <a:pt x="11371" y="1305"/>
                    </a:lnTo>
                    <a:lnTo>
                      <a:pt x="11391" y="1296"/>
                    </a:lnTo>
                    <a:lnTo>
                      <a:pt x="11412" y="1287"/>
                    </a:lnTo>
                    <a:lnTo>
                      <a:pt x="11431" y="1278"/>
                    </a:lnTo>
                    <a:lnTo>
                      <a:pt x="11452" y="1269"/>
                    </a:lnTo>
                    <a:lnTo>
                      <a:pt x="11471" y="1260"/>
                    </a:lnTo>
                    <a:lnTo>
                      <a:pt x="11493" y="1251"/>
                    </a:lnTo>
                    <a:lnTo>
                      <a:pt x="11511" y="1242"/>
                    </a:lnTo>
                    <a:lnTo>
                      <a:pt x="11532" y="1232"/>
                    </a:lnTo>
                    <a:lnTo>
                      <a:pt x="11554" y="1223"/>
                    </a:lnTo>
                    <a:lnTo>
                      <a:pt x="11573" y="1214"/>
                    </a:lnTo>
                    <a:lnTo>
                      <a:pt x="11593" y="1204"/>
                    </a:lnTo>
                    <a:lnTo>
                      <a:pt x="11614" y="1195"/>
                    </a:lnTo>
                    <a:lnTo>
                      <a:pt x="11634" y="1185"/>
                    </a:lnTo>
                    <a:lnTo>
                      <a:pt x="11652" y="1176"/>
                    </a:lnTo>
                    <a:lnTo>
                      <a:pt x="11675" y="1166"/>
                    </a:lnTo>
                    <a:lnTo>
                      <a:pt x="11695" y="1156"/>
                    </a:lnTo>
                    <a:lnTo>
                      <a:pt x="11714" y="1147"/>
                    </a:lnTo>
                    <a:lnTo>
                      <a:pt x="11734" y="1137"/>
                    </a:lnTo>
                    <a:lnTo>
                      <a:pt x="11756" y="1127"/>
                    </a:lnTo>
                    <a:lnTo>
                      <a:pt x="11775" y="1117"/>
                    </a:lnTo>
                    <a:lnTo>
                      <a:pt x="11796" y="1107"/>
                    </a:lnTo>
                    <a:lnTo>
                      <a:pt x="11815" y="1098"/>
                    </a:lnTo>
                    <a:lnTo>
                      <a:pt x="11836" y="1087"/>
                    </a:lnTo>
                    <a:lnTo>
                      <a:pt x="11857" y="1077"/>
                    </a:lnTo>
                    <a:lnTo>
                      <a:pt x="11877" y="1067"/>
                    </a:lnTo>
                    <a:lnTo>
                      <a:pt x="11896" y="1058"/>
                    </a:lnTo>
                    <a:lnTo>
                      <a:pt x="11918" y="1047"/>
                    </a:lnTo>
                    <a:lnTo>
                      <a:pt x="11937" y="1037"/>
                    </a:lnTo>
                    <a:lnTo>
                      <a:pt x="11959" y="1026"/>
                    </a:lnTo>
                    <a:lnTo>
                      <a:pt x="11977" y="1017"/>
                    </a:lnTo>
                    <a:lnTo>
                      <a:pt x="11998" y="1006"/>
                    </a:lnTo>
                    <a:lnTo>
                      <a:pt x="12019" y="995"/>
                    </a:lnTo>
                    <a:lnTo>
                      <a:pt x="12039" y="985"/>
                    </a:lnTo>
                    <a:lnTo>
                      <a:pt x="12059" y="975"/>
                    </a:lnTo>
                    <a:lnTo>
                      <a:pt x="12078" y="964"/>
                    </a:lnTo>
                    <a:lnTo>
                      <a:pt x="12100" y="953"/>
                    </a:lnTo>
                    <a:lnTo>
                      <a:pt x="12121" y="942"/>
                    </a:lnTo>
                    <a:lnTo>
                      <a:pt x="12139" y="932"/>
                    </a:lnTo>
                    <a:lnTo>
                      <a:pt x="12160" y="921"/>
                    </a:lnTo>
                    <a:lnTo>
                      <a:pt x="12182" y="910"/>
                    </a:lnTo>
                    <a:lnTo>
                      <a:pt x="12200" y="900"/>
                    </a:lnTo>
                    <a:lnTo>
                      <a:pt x="12221" y="889"/>
                    </a:lnTo>
                    <a:lnTo>
                      <a:pt x="12241" y="878"/>
                    </a:lnTo>
                    <a:lnTo>
                      <a:pt x="12261" y="867"/>
                    </a:lnTo>
                    <a:lnTo>
                      <a:pt x="12281" y="855"/>
                    </a:lnTo>
                    <a:lnTo>
                      <a:pt x="12302" y="844"/>
                    </a:lnTo>
                    <a:lnTo>
                      <a:pt x="12322" y="833"/>
                    </a:lnTo>
                    <a:lnTo>
                      <a:pt x="12343" y="822"/>
                    </a:lnTo>
                    <a:lnTo>
                      <a:pt x="12362" y="811"/>
                    </a:lnTo>
                    <a:lnTo>
                      <a:pt x="12383" y="799"/>
                    </a:lnTo>
                    <a:lnTo>
                      <a:pt x="12403" y="788"/>
                    </a:lnTo>
                    <a:lnTo>
                      <a:pt x="12424" y="776"/>
                    </a:lnTo>
                    <a:lnTo>
                      <a:pt x="12443" y="765"/>
                    </a:lnTo>
                    <a:lnTo>
                      <a:pt x="12463" y="753"/>
                    </a:lnTo>
                    <a:lnTo>
                      <a:pt x="12485" y="741"/>
                    </a:lnTo>
                    <a:lnTo>
                      <a:pt x="12505" y="730"/>
                    </a:lnTo>
                    <a:lnTo>
                      <a:pt x="12523" y="719"/>
                    </a:lnTo>
                    <a:lnTo>
                      <a:pt x="12545" y="706"/>
                    </a:lnTo>
                    <a:lnTo>
                      <a:pt x="12565" y="694"/>
                    </a:lnTo>
                    <a:lnTo>
                      <a:pt x="12586" y="682"/>
                    </a:lnTo>
                    <a:lnTo>
                      <a:pt x="12605" y="671"/>
                    </a:lnTo>
                    <a:lnTo>
                      <a:pt x="12626" y="658"/>
                    </a:lnTo>
                    <a:lnTo>
                      <a:pt x="12647" y="646"/>
                    </a:lnTo>
                    <a:lnTo>
                      <a:pt x="12666" y="634"/>
                    </a:lnTo>
                    <a:lnTo>
                      <a:pt x="12686" y="622"/>
                    </a:lnTo>
                    <a:lnTo>
                      <a:pt x="12706" y="610"/>
                    </a:lnTo>
                    <a:lnTo>
                      <a:pt x="12727" y="597"/>
                    </a:lnTo>
                    <a:lnTo>
                      <a:pt x="12747" y="585"/>
                    </a:lnTo>
                    <a:lnTo>
                      <a:pt x="12767" y="573"/>
                    </a:lnTo>
                    <a:lnTo>
                      <a:pt x="12788" y="560"/>
                    </a:lnTo>
                    <a:lnTo>
                      <a:pt x="12808" y="547"/>
                    </a:lnTo>
                    <a:lnTo>
                      <a:pt x="12828" y="535"/>
                    </a:lnTo>
                    <a:lnTo>
                      <a:pt x="12848" y="523"/>
                    </a:lnTo>
                    <a:lnTo>
                      <a:pt x="12868" y="510"/>
                    </a:lnTo>
                    <a:lnTo>
                      <a:pt x="12890" y="496"/>
                    </a:lnTo>
                    <a:lnTo>
                      <a:pt x="12908" y="485"/>
                    </a:lnTo>
                    <a:lnTo>
                      <a:pt x="12929" y="471"/>
                    </a:lnTo>
                    <a:lnTo>
                      <a:pt x="12950" y="458"/>
                    </a:lnTo>
                    <a:lnTo>
                      <a:pt x="12969" y="445"/>
                    </a:lnTo>
                    <a:lnTo>
                      <a:pt x="12990" y="432"/>
                    </a:lnTo>
                    <a:lnTo>
                      <a:pt x="13010" y="419"/>
                    </a:lnTo>
                    <a:lnTo>
                      <a:pt x="13031" y="405"/>
                    </a:lnTo>
                    <a:lnTo>
                      <a:pt x="13051" y="392"/>
                    </a:lnTo>
                    <a:lnTo>
                      <a:pt x="13070" y="379"/>
                    </a:lnTo>
                    <a:lnTo>
                      <a:pt x="13091" y="365"/>
                    </a:lnTo>
                    <a:lnTo>
                      <a:pt x="13112" y="352"/>
                    </a:lnTo>
                    <a:lnTo>
                      <a:pt x="13132" y="338"/>
                    </a:lnTo>
                    <a:lnTo>
                      <a:pt x="13151" y="325"/>
                    </a:lnTo>
                    <a:lnTo>
                      <a:pt x="13173" y="311"/>
                    </a:lnTo>
                    <a:lnTo>
                      <a:pt x="13192" y="298"/>
                    </a:lnTo>
                    <a:lnTo>
                      <a:pt x="13213" y="284"/>
                    </a:lnTo>
                    <a:lnTo>
                      <a:pt x="13232" y="270"/>
                    </a:lnTo>
                    <a:lnTo>
                      <a:pt x="13253" y="256"/>
                    </a:lnTo>
                    <a:lnTo>
                      <a:pt x="13274" y="242"/>
                    </a:lnTo>
                    <a:lnTo>
                      <a:pt x="13294" y="228"/>
                    </a:lnTo>
                    <a:lnTo>
                      <a:pt x="13313" y="214"/>
                    </a:lnTo>
                    <a:lnTo>
                      <a:pt x="13335" y="199"/>
                    </a:lnTo>
                    <a:lnTo>
                      <a:pt x="13354" y="185"/>
                    </a:lnTo>
                    <a:lnTo>
                      <a:pt x="13374" y="171"/>
                    </a:lnTo>
                    <a:lnTo>
                      <a:pt x="13395" y="156"/>
                    </a:lnTo>
                    <a:lnTo>
                      <a:pt x="13415" y="142"/>
                    </a:lnTo>
                    <a:lnTo>
                      <a:pt x="13435" y="127"/>
                    </a:lnTo>
                    <a:lnTo>
                      <a:pt x="13455" y="113"/>
                    </a:lnTo>
                    <a:lnTo>
                      <a:pt x="13475" y="98"/>
                    </a:lnTo>
                    <a:lnTo>
                      <a:pt x="13497" y="83"/>
                    </a:lnTo>
                    <a:lnTo>
                      <a:pt x="13516" y="68"/>
                    </a:lnTo>
                    <a:lnTo>
                      <a:pt x="13536" y="54"/>
                    </a:lnTo>
                    <a:lnTo>
                      <a:pt x="13557" y="38"/>
                    </a:lnTo>
                    <a:lnTo>
                      <a:pt x="13577" y="24"/>
                    </a:lnTo>
                    <a:cubicBezTo>
                      <a:pt x="13608" y="0"/>
                      <a:pt x="13653" y="6"/>
                      <a:pt x="13677" y="38"/>
                    </a:cubicBezTo>
                    <a:cubicBezTo>
                      <a:pt x="13701" y="69"/>
                      <a:pt x="13695" y="114"/>
                      <a:pt x="13663" y="138"/>
                    </a:cubicBezTo>
                    <a:lnTo>
                      <a:pt x="13642" y="155"/>
                    </a:lnTo>
                    <a:lnTo>
                      <a:pt x="13622" y="169"/>
                    </a:lnTo>
                    <a:lnTo>
                      <a:pt x="13601" y="185"/>
                    </a:lnTo>
                    <a:lnTo>
                      <a:pt x="13580" y="200"/>
                    </a:lnTo>
                    <a:lnTo>
                      <a:pt x="13560" y="214"/>
                    </a:lnTo>
                    <a:lnTo>
                      <a:pt x="13540" y="229"/>
                    </a:lnTo>
                    <a:lnTo>
                      <a:pt x="13520" y="244"/>
                    </a:lnTo>
                    <a:lnTo>
                      <a:pt x="13499" y="259"/>
                    </a:lnTo>
                    <a:lnTo>
                      <a:pt x="13478" y="274"/>
                    </a:lnTo>
                    <a:lnTo>
                      <a:pt x="13458" y="288"/>
                    </a:lnTo>
                    <a:lnTo>
                      <a:pt x="13438" y="303"/>
                    </a:lnTo>
                    <a:lnTo>
                      <a:pt x="13416" y="318"/>
                    </a:lnTo>
                    <a:lnTo>
                      <a:pt x="13397" y="331"/>
                    </a:lnTo>
                    <a:lnTo>
                      <a:pt x="13376" y="346"/>
                    </a:lnTo>
                    <a:lnTo>
                      <a:pt x="13355" y="360"/>
                    </a:lnTo>
                    <a:lnTo>
                      <a:pt x="13335" y="374"/>
                    </a:lnTo>
                    <a:lnTo>
                      <a:pt x="13315" y="388"/>
                    </a:lnTo>
                    <a:lnTo>
                      <a:pt x="13294" y="402"/>
                    </a:lnTo>
                    <a:lnTo>
                      <a:pt x="13274" y="416"/>
                    </a:lnTo>
                    <a:lnTo>
                      <a:pt x="13252" y="431"/>
                    </a:lnTo>
                    <a:lnTo>
                      <a:pt x="13233" y="443"/>
                    </a:lnTo>
                    <a:lnTo>
                      <a:pt x="13212" y="459"/>
                    </a:lnTo>
                    <a:lnTo>
                      <a:pt x="13191" y="472"/>
                    </a:lnTo>
                    <a:lnTo>
                      <a:pt x="13171" y="486"/>
                    </a:lnTo>
                    <a:lnTo>
                      <a:pt x="13151" y="499"/>
                    </a:lnTo>
                    <a:lnTo>
                      <a:pt x="13130" y="513"/>
                    </a:lnTo>
                    <a:lnTo>
                      <a:pt x="13109" y="527"/>
                    </a:lnTo>
                    <a:lnTo>
                      <a:pt x="13089" y="539"/>
                    </a:lnTo>
                    <a:lnTo>
                      <a:pt x="13068" y="553"/>
                    </a:lnTo>
                    <a:lnTo>
                      <a:pt x="13049" y="566"/>
                    </a:lnTo>
                    <a:lnTo>
                      <a:pt x="13027" y="580"/>
                    </a:lnTo>
                    <a:lnTo>
                      <a:pt x="13007" y="593"/>
                    </a:lnTo>
                    <a:lnTo>
                      <a:pt x="12987" y="605"/>
                    </a:lnTo>
                    <a:lnTo>
                      <a:pt x="12965" y="619"/>
                    </a:lnTo>
                    <a:lnTo>
                      <a:pt x="12946" y="631"/>
                    </a:lnTo>
                    <a:lnTo>
                      <a:pt x="12925" y="644"/>
                    </a:lnTo>
                    <a:lnTo>
                      <a:pt x="12904" y="658"/>
                    </a:lnTo>
                    <a:lnTo>
                      <a:pt x="12883" y="670"/>
                    </a:lnTo>
                    <a:lnTo>
                      <a:pt x="12863" y="683"/>
                    </a:lnTo>
                    <a:lnTo>
                      <a:pt x="12843" y="695"/>
                    </a:lnTo>
                    <a:lnTo>
                      <a:pt x="12822" y="708"/>
                    </a:lnTo>
                    <a:lnTo>
                      <a:pt x="12802" y="720"/>
                    </a:lnTo>
                    <a:lnTo>
                      <a:pt x="12781" y="733"/>
                    </a:lnTo>
                    <a:lnTo>
                      <a:pt x="12761" y="746"/>
                    </a:lnTo>
                    <a:lnTo>
                      <a:pt x="12741" y="757"/>
                    </a:lnTo>
                    <a:lnTo>
                      <a:pt x="12719" y="771"/>
                    </a:lnTo>
                    <a:lnTo>
                      <a:pt x="12699" y="783"/>
                    </a:lnTo>
                    <a:lnTo>
                      <a:pt x="12679" y="794"/>
                    </a:lnTo>
                    <a:lnTo>
                      <a:pt x="12658" y="807"/>
                    </a:lnTo>
                    <a:lnTo>
                      <a:pt x="12638" y="819"/>
                    </a:lnTo>
                    <a:lnTo>
                      <a:pt x="12617" y="831"/>
                    </a:lnTo>
                    <a:lnTo>
                      <a:pt x="12598" y="842"/>
                    </a:lnTo>
                    <a:lnTo>
                      <a:pt x="12576" y="855"/>
                    </a:lnTo>
                    <a:lnTo>
                      <a:pt x="12555" y="867"/>
                    </a:lnTo>
                    <a:lnTo>
                      <a:pt x="12536" y="878"/>
                    </a:lnTo>
                    <a:lnTo>
                      <a:pt x="12515" y="890"/>
                    </a:lnTo>
                    <a:lnTo>
                      <a:pt x="12494" y="902"/>
                    </a:lnTo>
                    <a:lnTo>
                      <a:pt x="12474" y="913"/>
                    </a:lnTo>
                    <a:lnTo>
                      <a:pt x="12453" y="925"/>
                    </a:lnTo>
                    <a:lnTo>
                      <a:pt x="12433" y="936"/>
                    </a:lnTo>
                    <a:lnTo>
                      <a:pt x="12412" y="948"/>
                    </a:lnTo>
                    <a:lnTo>
                      <a:pt x="12392" y="959"/>
                    </a:lnTo>
                    <a:lnTo>
                      <a:pt x="12371" y="971"/>
                    </a:lnTo>
                    <a:lnTo>
                      <a:pt x="12351" y="982"/>
                    </a:lnTo>
                    <a:lnTo>
                      <a:pt x="12331" y="992"/>
                    </a:lnTo>
                    <a:lnTo>
                      <a:pt x="12310" y="1004"/>
                    </a:lnTo>
                    <a:lnTo>
                      <a:pt x="12289" y="1015"/>
                    </a:lnTo>
                    <a:lnTo>
                      <a:pt x="12269" y="1026"/>
                    </a:lnTo>
                    <a:lnTo>
                      <a:pt x="12247" y="1038"/>
                    </a:lnTo>
                    <a:lnTo>
                      <a:pt x="12228" y="1048"/>
                    </a:lnTo>
                    <a:lnTo>
                      <a:pt x="12208" y="1059"/>
                    </a:lnTo>
                    <a:lnTo>
                      <a:pt x="12186" y="1071"/>
                    </a:lnTo>
                    <a:lnTo>
                      <a:pt x="12166" y="1081"/>
                    </a:lnTo>
                    <a:lnTo>
                      <a:pt x="12147" y="1091"/>
                    </a:lnTo>
                    <a:lnTo>
                      <a:pt x="12125" y="1102"/>
                    </a:lnTo>
                    <a:lnTo>
                      <a:pt x="12105" y="1113"/>
                    </a:lnTo>
                    <a:lnTo>
                      <a:pt x="12084" y="1124"/>
                    </a:lnTo>
                    <a:lnTo>
                      <a:pt x="12064" y="1134"/>
                    </a:lnTo>
                    <a:lnTo>
                      <a:pt x="12044" y="1144"/>
                    </a:lnTo>
                    <a:lnTo>
                      <a:pt x="12022" y="1156"/>
                    </a:lnTo>
                    <a:lnTo>
                      <a:pt x="12003" y="1165"/>
                    </a:lnTo>
                    <a:lnTo>
                      <a:pt x="11981" y="1176"/>
                    </a:lnTo>
                    <a:lnTo>
                      <a:pt x="11962" y="1185"/>
                    </a:lnTo>
                    <a:lnTo>
                      <a:pt x="11941" y="1197"/>
                    </a:lnTo>
                    <a:lnTo>
                      <a:pt x="11920" y="1207"/>
                    </a:lnTo>
                    <a:lnTo>
                      <a:pt x="11900" y="1217"/>
                    </a:lnTo>
                    <a:lnTo>
                      <a:pt x="11880" y="1226"/>
                    </a:lnTo>
                    <a:lnTo>
                      <a:pt x="11859" y="1237"/>
                    </a:lnTo>
                    <a:lnTo>
                      <a:pt x="11839" y="1247"/>
                    </a:lnTo>
                    <a:lnTo>
                      <a:pt x="11817" y="1257"/>
                    </a:lnTo>
                    <a:lnTo>
                      <a:pt x="11798" y="1266"/>
                    </a:lnTo>
                    <a:lnTo>
                      <a:pt x="11778" y="1276"/>
                    </a:lnTo>
                    <a:lnTo>
                      <a:pt x="11756" y="1287"/>
                    </a:lnTo>
                    <a:lnTo>
                      <a:pt x="11735" y="1296"/>
                    </a:lnTo>
                    <a:lnTo>
                      <a:pt x="11717" y="1305"/>
                    </a:lnTo>
                    <a:lnTo>
                      <a:pt x="11695" y="1316"/>
                    </a:lnTo>
                    <a:lnTo>
                      <a:pt x="11674" y="1325"/>
                    </a:lnTo>
                    <a:lnTo>
                      <a:pt x="11654" y="1335"/>
                    </a:lnTo>
                    <a:lnTo>
                      <a:pt x="11634" y="1344"/>
                    </a:lnTo>
                    <a:lnTo>
                      <a:pt x="11612" y="1354"/>
                    </a:lnTo>
                    <a:lnTo>
                      <a:pt x="11593" y="1363"/>
                    </a:lnTo>
                    <a:lnTo>
                      <a:pt x="11573" y="1372"/>
                    </a:lnTo>
                    <a:lnTo>
                      <a:pt x="11551" y="1382"/>
                    </a:lnTo>
                    <a:lnTo>
                      <a:pt x="11532" y="1391"/>
                    </a:lnTo>
                    <a:lnTo>
                      <a:pt x="11510" y="1401"/>
                    </a:lnTo>
                    <a:lnTo>
                      <a:pt x="11490" y="1410"/>
                    </a:lnTo>
                    <a:lnTo>
                      <a:pt x="11469" y="1419"/>
                    </a:lnTo>
                    <a:lnTo>
                      <a:pt x="11449" y="1428"/>
                    </a:lnTo>
                    <a:lnTo>
                      <a:pt x="11428" y="1437"/>
                    </a:lnTo>
                    <a:lnTo>
                      <a:pt x="11409" y="1446"/>
                    </a:lnTo>
                    <a:lnTo>
                      <a:pt x="11388" y="1455"/>
                    </a:lnTo>
                    <a:lnTo>
                      <a:pt x="11367" y="1464"/>
                    </a:lnTo>
                    <a:lnTo>
                      <a:pt x="11346" y="1473"/>
                    </a:lnTo>
                    <a:lnTo>
                      <a:pt x="11327" y="1481"/>
                    </a:lnTo>
                    <a:lnTo>
                      <a:pt x="11306" y="1490"/>
                    </a:lnTo>
                    <a:lnTo>
                      <a:pt x="11285" y="1500"/>
                    </a:lnTo>
                    <a:lnTo>
                      <a:pt x="11264" y="1508"/>
                    </a:lnTo>
                    <a:lnTo>
                      <a:pt x="11244" y="1517"/>
                    </a:lnTo>
                    <a:lnTo>
                      <a:pt x="11225" y="1525"/>
                    </a:lnTo>
                    <a:lnTo>
                      <a:pt x="11203" y="1534"/>
                    </a:lnTo>
                    <a:lnTo>
                      <a:pt x="11183" y="1543"/>
                    </a:lnTo>
                    <a:lnTo>
                      <a:pt x="11163" y="1551"/>
                    </a:lnTo>
                    <a:lnTo>
                      <a:pt x="11141" y="1561"/>
                    </a:lnTo>
                    <a:lnTo>
                      <a:pt x="11122" y="1568"/>
                    </a:lnTo>
                    <a:lnTo>
                      <a:pt x="11101" y="1576"/>
                    </a:lnTo>
                    <a:lnTo>
                      <a:pt x="11080" y="1585"/>
                    </a:lnTo>
                    <a:lnTo>
                      <a:pt x="11061" y="1593"/>
                    </a:lnTo>
                    <a:lnTo>
                      <a:pt x="11039" y="1602"/>
                    </a:lnTo>
                    <a:lnTo>
                      <a:pt x="11020" y="1609"/>
                    </a:lnTo>
                    <a:lnTo>
                      <a:pt x="10998" y="1619"/>
                    </a:lnTo>
                    <a:lnTo>
                      <a:pt x="10978" y="1627"/>
                    </a:lnTo>
                    <a:lnTo>
                      <a:pt x="10957" y="1635"/>
                    </a:lnTo>
                    <a:lnTo>
                      <a:pt x="10937" y="1642"/>
                    </a:lnTo>
                    <a:lnTo>
                      <a:pt x="10917" y="1651"/>
                    </a:lnTo>
                    <a:lnTo>
                      <a:pt x="10896" y="1659"/>
                    </a:lnTo>
                    <a:lnTo>
                      <a:pt x="10876" y="1667"/>
                    </a:lnTo>
                    <a:lnTo>
                      <a:pt x="10856" y="1674"/>
                    </a:lnTo>
                    <a:lnTo>
                      <a:pt x="10834" y="1683"/>
                    </a:lnTo>
                    <a:lnTo>
                      <a:pt x="10815" y="1690"/>
                    </a:lnTo>
                    <a:lnTo>
                      <a:pt x="10793" y="1699"/>
                    </a:lnTo>
                    <a:lnTo>
                      <a:pt x="10774" y="1705"/>
                    </a:lnTo>
                    <a:lnTo>
                      <a:pt x="10752" y="1714"/>
                    </a:lnTo>
                    <a:lnTo>
                      <a:pt x="10732" y="1722"/>
                    </a:lnTo>
                    <a:lnTo>
                      <a:pt x="10713" y="1729"/>
                    </a:lnTo>
                    <a:lnTo>
                      <a:pt x="10691" y="1737"/>
                    </a:lnTo>
                    <a:lnTo>
                      <a:pt x="10671" y="1745"/>
                    </a:lnTo>
                    <a:lnTo>
                      <a:pt x="10650" y="1752"/>
                    </a:lnTo>
                    <a:lnTo>
                      <a:pt x="10630" y="1760"/>
                    </a:lnTo>
                    <a:lnTo>
                      <a:pt x="10610" y="1767"/>
                    </a:lnTo>
                    <a:lnTo>
                      <a:pt x="10588" y="1775"/>
                    </a:lnTo>
                    <a:lnTo>
                      <a:pt x="10569" y="1782"/>
                    </a:lnTo>
                    <a:lnTo>
                      <a:pt x="10548" y="1789"/>
                    </a:lnTo>
                    <a:lnTo>
                      <a:pt x="10527" y="1797"/>
                    </a:lnTo>
                    <a:lnTo>
                      <a:pt x="10508" y="1804"/>
                    </a:lnTo>
                    <a:lnTo>
                      <a:pt x="10486" y="1812"/>
                    </a:lnTo>
                    <a:lnTo>
                      <a:pt x="10466" y="1818"/>
                    </a:lnTo>
                    <a:lnTo>
                      <a:pt x="10447" y="1825"/>
                    </a:lnTo>
                    <a:lnTo>
                      <a:pt x="10425" y="1833"/>
                    </a:lnTo>
                    <a:lnTo>
                      <a:pt x="10404" y="1840"/>
                    </a:lnTo>
                    <a:lnTo>
                      <a:pt x="10384" y="1847"/>
                    </a:lnTo>
                    <a:lnTo>
                      <a:pt x="10364" y="1854"/>
                    </a:lnTo>
                    <a:lnTo>
                      <a:pt x="10343" y="1861"/>
                    </a:lnTo>
                    <a:lnTo>
                      <a:pt x="10323" y="1868"/>
                    </a:lnTo>
                    <a:lnTo>
                      <a:pt x="10303" y="1875"/>
                    </a:lnTo>
                    <a:lnTo>
                      <a:pt x="10282" y="1882"/>
                    </a:lnTo>
                    <a:lnTo>
                      <a:pt x="10260" y="1890"/>
                    </a:lnTo>
                    <a:lnTo>
                      <a:pt x="10241" y="1896"/>
                    </a:lnTo>
                    <a:lnTo>
                      <a:pt x="10221" y="1902"/>
                    </a:lnTo>
                    <a:lnTo>
                      <a:pt x="10199" y="1910"/>
                    </a:lnTo>
                    <a:lnTo>
                      <a:pt x="10179" y="1917"/>
                    </a:lnTo>
                    <a:lnTo>
                      <a:pt x="10160" y="1923"/>
                    </a:lnTo>
                    <a:lnTo>
                      <a:pt x="10138" y="1930"/>
                    </a:lnTo>
                    <a:lnTo>
                      <a:pt x="10118" y="1937"/>
                    </a:lnTo>
                    <a:lnTo>
                      <a:pt x="10099" y="1943"/>
                    </a:lnTo>
                    <a:lnTo>
                      <a:pt x="10077" y="1950"/>
                    </a:lnTo>
                    <a:lnTo>
                      <a:pt x="10057" y="1956"/>
                    </a:lnTo>
                    <a:lnTo>
                      <a:pt x="10036" y="1963"/>
                    </a:lnTo>
                    <a:lnTo>
                      <a:pt x="10016" y="1970"/>
                    </a:lnTo>
                    <a:lnTo>
                      <a:pt x="9995" y="1976"/>
                    </a:lnTo>
                    <a:lnTo>
                      <a:pt x="9974" y="1983"/>
                    </a:lnTo>
                    <a:lnTo>
                      <a:pt x="9955" y="1989"/>
                    </a:lnTo>
                    <a:lnTo>
                      <a:pt x="9934" y="1995"/>
                    </a:lnTo>
                    <a:lnTo>
                      <a:pt x="9913" y="2002"/>
                    </a:lnTo>
                    <a:lnTo>
                      <a:pt x="9894" y="2008"/>
                    </a:lnTo>
                    <a:lnTo>
                      <a:pt x="9872" y="2015"/>
                    </a:lnTo>
                    <a:lnTo>
                      <a:pt x="9853" y="2020"/>
                    </a:lnTo>
                    <a:lnTo>
                      <a:pt x="9831" y="2027"/>
                    </a:lnTo>
                    <a:lnTo>
                      <a:pt x="9812" y="2033"/>
                    </a:lnTo>
                    <a:lnTo>
                      <a:pt x="9790" y="2040"/>
                    </a:lnTo>
                    <a:lnTo>
                      <a:pt x="9770" y="2046"/>
                    </a:lnTo>
                    <a:lnTo>
                      <a:pt x="9750" y="2051"/>
                    </a:lnTo>
                    <a:lnTo>
                      <a:pt x="9729" y="2058"/>
                    </a:lnTo>
                    <a:lnTo>
                      <a:pt x="9709" y="2064"/>
                    </a:lnTo>
                    <a:lnTo>
                      <a:pt x="9688" y="2070"/>
                    </a:lnTo>
                    <a:lnTo>
                      <a:pt x="9668" y="2075"/>
                    </a:lnTo>
                    <a:lnTo>
                      <a:pt x="9648" y="2082"/>
                    </a:lnTo>
                    <a:lnTo>
                      <a:pt x="9627" y="2088"/>
                    </a:lnTo>
                    <a:lnTo>
                      <a:pt x="9607" y="2094"/>
                    </a:lnTo>
                    <a:lnTo>
                      <a:pt x="9585" y="2100"/>
                    </a:lnTo>
                    <a:lnTo>
                      <a:pt x="9566" y="2105"/>
                    </a:lnTo>
                    <a:lnTo>
                      <a:pt x="9544" y="2112"/>
                    </a:lnTo>
                    <a:lnTo>
                      <a:pt x="9525" y="2117"/>
                    </a:lnTo>
                    <a:lnTo>
                      <a:pt x="9504" y="2123"/>
                    </a:lnTo>
                    <a:lnTo>
                      <a:pt x="9485" y="2128"/>
                    </a:lnTo>
                    <a:lnTo>
                      <a:pt x="9463" y="2135"/>
                    </a:lnTo>
                    <a:lnTo>
                      <a:pt x="9444" y="2140"/>
                    </a:lnTo>
                    <a:lnTo>
                      <a:pt x="9422" y="2146"/>
                    </a:lnTo>
                    <a:lnTo>
                      <a:pt x="9402" y="2152"/>
                    </a:lnTo>
                    <a:lnTo>
                      <a:pt x="9381" y="2157"/>
                    </a:lnTo>
                    <a:lnTo>
                      <a:pt x="9361" y="2163"/>
                    </a:lnTo>
                    <a:lnTo>
                      <a:pt x="9341" y="2168"/>
                    </a:lnTo>
                    <a:lnTo>
                      <a:pt x="9320" y="2174"/>
                    </a:lnTo>
                    <a:lnTo>
                      <a:pt x="9300" y="2179"/>
                    </a:lnTo>
                    <a:lnTo>
                      <a:pt x="9280" y="2184"/>
                    </a:lnTo>
                    <a:lnTo>
                      <a:pt x="9259" y="2190"/>
                    </a:lnTo>
                    <a:lnTo>
                      <a:pt x="9239" y="2196"/>
                    </a:lnTo>
                    <a:lnTo>
                      <a:pt x="9217" y="2201"/>
                    </a:lnTo>
                    <a:lnTo>
                      <a:pt x="9198" y="2206"/>
                    </a:lnTo>
                    <a:lnTo>
                      <a:pt x="9178" y="2212"/>
                    </a:lnTo>
                    <a:lnTo>
                      <a:pt x="9156" y="2217"/>
                    </a:lnTo>
                    <a:lnTo>
                      <a:pt x="9137" y="2222"/>
                    </a:lnTo>
                    <a:lnTo>
                      <a:pt x="9115" y="2228"/>
                    </a:lnTo>
                    <a:lnTo>
                      <a:pt x="9096" y="2233"/>
                    </a:lnTo>
                    <a:lnTo>
                      <a:pt x="9074" y="2238"/>
                    </a:lnTo>
                    <a:lnTo>
                      <a:pt x="9054" y="2243"/>
                    </a:lnTo>
                    <a:lnTo>
                      <a:pt x="9035" y="2248"/>
                    </a:lnTo>
                    <a:lnTo>
                      <a:pt x="9013" y="2254"/>
                    </a:lnTo>
                    <a:lnTo>
                      <a:pt x="8993" y="2259"/>
                    </a:lnTo>
                    <a:lnTo>
                      <a:pt x="8972" y="2264"/>
                    </a:lnTo>
                    <a:lnTo>
                      <a:pt x="8952" y="2269"/>
                    </a:lnTo>
                    <a:lnTo>
                      <a:pt x="8932" y="2274"/>
                    </a:lnTo>
                    <a:lnTo>
                      <a:pt x="8911" y="2279"/>
                    </a:lnTo>
                    <a:lnTo>
                      <a:pt x="8891" y="2284"/>
                    </a:lnTo>
                    <a:lnTo>
                      <a:pt x="8870" y="2289"/>
                    </a:lnTo>
                    <a:lnTo>
                      <a:pt x="8850" y="2294"/>
                    </a:lnTo>
                    <a:lnTo>
                      <a:pt x="8830" y="2299"/>
                    </a:lnTo>
                    <a:lnTo>
                      <a:pt x="8807" y="2304"/>
                    </a:lnTo>
                    <a:lnTo>
                      <a:pt x="8789" y="2308"/>
                    </a:lnTo>
                    <a:lnTo>
                      <a:pt x="8769" y="2313"/>
                    </a:lnTo>
                    <a:lnTo>
                      <a:pt x="8746" y="2319"/>
                    </a:lnTo>
                    <a:lnTo>
                      <a:pt x="8728" y="2323"/>
                    </a:lnTo>
                    <a:lnTo>
                      <a:pt x="8706" y="2328"/>
                    </a:lnTo>
                    <a:lnTo>
                      <a:pt x="8687" y="2332"/>
                    </a:lnTo>
                    <a:lnTo>
                      <a:pt x="8665" y="2338"/>
                    </a:lnTo>
                    <a:lnTo>
                      <a:pt x="8646" y="2342"/>
                    </a:lnTo>
                    <a:lnTo>
                      <a:pt x="8624" y="2347"/>
                    </a:lnTo>
                    <a:lnTo>
                      <a:pt x="8604" y="2352"/>
                    </a:lnTo>
                    <a:lnTo>
                      <a:pt x="8585" y="2356"/>
                    </a:lnTo>
                    <a:lnTo>
                      <a:pt x="8563" y="2361"/>
                    </a:lnTo>
                    <a:lnTo>
                      <a:pt x="8543" y="2366"/>
                    </a:lnTo>
                    <a:lnTo>
                      <a:pt x="8522" y="2370"/>
                    </a:lnTo>
                    <a:lnTo>
                      <a:pt x="8502" y="2375"/>
                    </a:lnTo>
                    <a:lnTo>
                      <a:pt x="8482" y="2379"/>
                    </a:lnTo>
                    <a:lnTo>
                      <a:pt x="8461" y="2384"/>
                    </a:lnTo>
                    <a:lnTo>
                      <a:pt x="8441" y="2388"/>
                    </a:lnTo>
                    <a:lnTo>
                      <a:pt x="8420" y="2393"/>
                    </a:lnTo>
                    <a:lnTo>
                      <a:pt x="8400" y="2397"/>
                    </a:lnTo>
                    <a:lnTo>
                      <a:pt x="8380" y="2402"/>
                    </a:lnTo>
                    <a:lnTo>
                      <a:pt x="8358" y="2407"/>
                    </a:lnTo>
                    <a:lnTo>
                      <a:pt x="8339" y="2410"/>
                    </a:lnTo>
                    <a:lnTo>
                      <a:pt x="8319" y="2415"/>
                    </a:lnTo>
                    <a:lnTo>
                      <a:pt x="8297" y="2420"/>
                    </a:lnTo>
                    <a:lnTo>
                      <a:pt x="8278" y="2423"/>
                    </a:lnTo>
                    <a:lnTo>
                      <a:pt x="8257" y="2428"/>
                    </a:lnTo>
                    <a:lnTo>
                      <a:pt x="8236" y="2433"/>
                    </a:lnTo>
                    <a:lnTo>
                      <a:pt x="8217" y="2436"/>
                    </a:lnTo>
                    <a:lnTo>
                      <a:pt x="8195" y="2441"/>
                    </a:lnTo>
                    <a:lnTo>
                      <a:pt x="8175" y="2445"/>
                    </a:lnTo>
                    <a:lnTo>
                      <a:pt x="8156" y="2449"/>
                    </a:lnTo>
                    <a:lnTo>
                      <a:pt x="8134" y="2454"/>
                    </a:lnTo>
                    <a:lnTo>
                      <a:pt x="8113" y="2458"/>
                    </a:lnTo>
                    <a:lnTo>
                      <a:pt x="8095" y="2461"/>
                    </a:lnTo>
                    <a:lnTo>
                      <a:pt x="8073" y="2466"/>
                    </a:lnTo>
                    <a:lnTo>
                      <a:pt x="8052" y="2470"/>
                    </a:lnTo>
                    <a:lnTo>
                      <a:pt x="8032" y="2474"/>
                    </a:lnTo>
                    <a:lnTo>
                      <a:pt x="8012" y="2478"/>
                    </a:lnTo>
                    <a:lnTo>
                      <a:pt x="7991" y="2482"/>
                    </a:lnTo>
                    <a:lnTo>
                      <a:pt x="7971" y="2486"/>
                    </a:lnTo>
                    <a:lnTo>
                      <a:pt x="7950" y="2490"/>
                    </a:lnTo>
                    <a:lnTo>
                      <a:pt x="7930" y="2494"/>
                    </a:lnTo>
                    <a:lnTo>
                      <a:pt x="7910" y="2498"/>
                    </a:lnTo>
                    <a:lnTo>
                      <a:pt x="7889" y="2502"/>
                    </a:lnTo>
                    <a:lnTo>
                      <a:pt x="7869" y="2506"/>
                    </a:lnTo>
                    <a:lnTo>
                      <a:pt x="7847" y="2510"/>
                    </a:lnTo>
                    <a:lnTo>
                      <a:pt x="7828" y="2514"/>
                    </a:lnTo>
                    <a:lnTo>
                      <a:pt x="7808" y="2518"/>
                    </a:lnTo>
                    <a:lnTo>
                      <a:pt x="7787" y="2522"/>
                    </a:lnTo>
                    <a:lnTo>
                      <a:pt x="7765" y="2526"/>
                    </a:lnTo>
                    <a:lnTo>
                      <a:pt x="7747" y="2529"/>
                    </a:lnTo>
                    <a:lnTo>
                      <a:pt x="7725" y="2533"/>
                    </a:lnTo>
                    <a:lnTo>
                      <a:pt x="7706" y="2537"/>
                    </a:lnTo>
                    <a:lnTo>
                      <a:pt x="7684" y="2541"/>
                    </a:lnTo>
                    <a:lnTo>
                      <a:pt x="7665" y="2544"/>
                    </a:lnTo>
                    <a:lnTo>
                      <a:pt x="7643" y="2548"/>
                    </a:lnTo>
                    <a:lnTo>
                      <a:pt x="7624" y="2552"/>
                    </a:lnTo>
                    <a:lnTo>
                      <a:pt x="7602" y="2556"/>
                    </a:lnTo>
                    <a:lnTo>
                      <a:pt x="7582" y="2559"/>
                    </a:lnTo>
                    <a:lnTo>
                      <a:pt x="7563" y="2563"/>
                    </a:lnTo>
                    <a:lnTo>
                      <a:pt x="7541" y="2567"/>
                    </a:lnTo>
                    <a:lnTo>
                      <a:pt x="7521" y="2570"/>
                    </a:lnTo>
                    <a:lnTo>
                      <a:pt x="7501" y="2574"/>
                    </a:lnTo>
                    <a:lnTo>
                      <a:pt x="7480" y="2577"/>
                    </a:lnTo>
                    <a:lnTo>
                      <a:pt x="7460" y="2581"/>
                    </a:lnTo>
                    <a:lnTo>
                      <a:pt x="7440" y="2584"/>
                    </a:lnTo>
                    <a:lnTo>
                      <a:pt x="7419" y="2588"/>
                    </a:lnTo>
                    <a:lnTo>
                      <a:pt x="7400" y="2591"/>
                    </a:lnTo>
                    <a:lnTo>
                      <a:pt x="7377" y="2596"/>
                    </a:lnTo>
                    <a:lnTo>
                      <a:pt x="7358" y="2598"/>
                    </a:lnTo>
                    <a:lnTo>
                      <a:pt x="7338" y="2602"/>
                    </a:lnTo>
                    <a:lnTo>
                      <a:pt x="7317" y="2605"/>
                    </a:lnTo>
                    <a:lnTo>
                      <a:pt x="7297" y="2609"/>
                    </a:lnTo>
                    <a:lnTo>
                      <a:pt x="7277" y="2612"/>
                    </a:lnTo>
                    <a:lnTo>
                      <a:pt x="7256" y="2616"/>
                    </a:lnTo>
                    <a:lnTo>
                      <a:pt x="7234" y="2620"/>
                    </a:lnTo>
                    <a:lnTo>
                      <a:pt x="7215" y="2622"/>
                    </a:lnTo>
                    <a:lnTo>
                      <a:pt x="7195" y="2626"/>
                    </a:lnTo>
                    <a:lnTo>
                      <a:pt x="7173" y="2630"/>
                    </a:lnTo>
                    <a:lnTo>
                      <a:pt x="7154" y="2632"/>
                    </a:lnTo>
                    <a:lnTo>
                      <a:pt x="7134" y="2636"/>
                    </a:lnTo>
                    <a:lnTo>
                      <a:pt x="7112" y="2640"/>
                    </a:lnTo>
                    <a:lnTo>
                      <a:pt x="7093" y="2642"/>
                    </a:lnTo>
                    <a:lnTo>
                      <a:pt x="7071" y="2646"/>
                    </a:lnTo>
                    <a:lnTo>
                      <a:pt x="7052" y="2649"/>
                    </a:lnTo>
                    <a:lnTo>
                      <a:pt x="7030" y="2653"/>
                    </a:lnTo>
                    <a:lnTo>
                      <a:pt x="7010" y="2656"/>
                    </a:lnTo>
                    <a:lnTo>
                      <a:pt x="6991" y="2658"/>
                    </a:lnTo>
                    <a:lnTo>
                      <a:pt x="6969" y="2662"/>
                    </a:lnTo>
                    <a:lnTo>
                      <a:pt x="6949" y="2665"/>
                    </a:lnTo>
                    <a:lnTo>
                      <a:pt x="6930" y="2668"/>
                    </a:lnTo>
                    <a:lnTo>
                      <a:pt x="6908" y="2672"/>
                    </a:lnTo>
                    <a:lnTo>
                      <a:pt x="6888" y="2675"/>
                    </a:lnTo>
                    <a:lnTo>
                      <a:pt x="6867" y="2678"/>
                    </a:lnTo>
                    <a:lnTo>
                      <a:pt x="6847" y="2681"/>
                    </a:lnTo>
                    <a:lnTo>
                      <a:pt x="6828" y="2683"/>
                    </a:lnTo>
                    <a:lnTo>
                      <a:pt x="6806" y="2687"/>
                    </a:lnTo>
                    <a:lnTo>
                      <a:pt x="6786" y="2690"/>
                    </a:lnTo>
                    <a:lnTo>
                      <a:pt x="6765" y="2693"/>
                    </a:lnTo>
                    <a:lnTo>
                      <a:pt x="6745" y="2696"/>
                    </a:lnTo>
                    <a:lnTo>
                      <a:pt x="6725" y="2699"/>
                    </a:lnTo>
                    <a:lnTo>
                      <a:pt x="6704" y="2702"/>
                    </a:lnTo>
                    <a:lnTo>
                      <a:pt x="6684" y="2705"/>
                    </a:lnTo>
                    <a:lnTo>
                      <a:pt x="6662" y="2708"/>
                    </a:lnTo>
                    <a:lnTo>
                      <a:pt x="6643" y="2711"/>
                    </a:lnTo>
                    <a:lnTo>
                      <a:pt x="6623" y="2714"/>
                    </a:lnTo>
                    <a:lnTo>
                      <a:pt x="6602" y="2717"/>
                    </a:lnTo>
                    <a:lnTo>
                      <a:pt x="6582" y="2720"/>
                    </a:lnTo>
                    <a:lnTo>
                      <a:pt x="6562" y="2723"/>
                    </a:lnTo>
                    <a:lnTo>
                      <a:pt x="6540" y="2726"/>
                    </a:lnTo>
                    <a:lnTo>
                      <a:pt x="6521" y="2728"/>
                    </a:lnTo>
                    <a:lnTo>
                      <a:pt x="6501" y="2731"/>
                    </a:lnTo>
                    <a:lnTo>
                      <a:pt x="6479" y="2734"/>
                    </a:lnTo>
                    <a:lnTo>
                      <a:pt x="6460" y="2737"/>
                    </a:lnTo>
                    <a:lnTo>
                      <a:pt x="6438" y="2740"/>
                    </a:lnTo>
                    <a:lnTo>
                      <a:pt x="6419" y="2742"/>
                    </a:lnTo>
                    <a:lnTo>
                      <a:pt x="6399" y="2745"/>
                    </a:lnTo>
                    <a:lnTo>
                      <a:pt x="6377" y="2748"/>
                    </a:lnTo>
                    <a:lnTo>
                      <a:pt x="6358" y="2751"/>
                    </a:lnTo>
                    <a:lnTo>
                      <a:pt x="6336" y="2754"/>
                    </a:lnTo>
                    <a:lnTo>
                      <a:pt x="6316" y="2756"/>
                    </a:lnTo>
                    <a:lnTo>
                      <a:pt x="6297" y="2759"/>
                    </a:lnTo>
                    <a:lnTo>
                      <a:pt x="6275" y="2762"/>
                    </a:lnTo>
                    <a:lnTo>
                      <a:pt x="6256" y="2764"/>
                    </a:lnTo>
                    <a:lnTo>
                      <a:pt x="6234" y="2767"/>
                    </a:lnTo>
                    <a:lnTo>
                      <a:pt x="6214" y="2770"/>
                    </a:lnTo>
                    <a:lnTo>
                      <a:pt x="6195" y="2772"/>
                    </a:lnTo>
                    <a:lnTo>
                      <a:pt x="6173" y="2775"/>
                    </a:lnTo>
                    <a:lnTo>
                      <a:pt x="6153" y="2778"/>
                    </a:lnTo>
                    <a:lnTo>
                      <a:pt x="6132" y="2780"/>
                    </a:lnTo>
                    <a:lnTo>
                      <a:pt x="6112" y="2783"/>
                    </a:lnTo>
                    <a:lnTo>
                      <a:pt x="6093" y="2785"/>
                    </a:lnTo>
                    <a:lnTo>
                      <a:pt x="6071" y="2788"/>
                    </a:lnTo>
                    <a:lnTo>
                      <a:pt x="6051" y="2791"/>
                    </a:lnTo>
                    <a:lnTo>
                      <a:pt x="6030" y="2793"/>
                    </a:lnTo>
                    <a:lnTo>
                      <a:pt x="6010" y="2796"/>
                    </a:lnTo>
                    <a:lnTo>
                      <a:pt x="5990" y="2798"/>
                    </a:lnTo>
                    <a:lnTo>
                      <a:pt x="5969" y="2801"/>
                    </a:lnTo>
                    <a:lnTo>
                      <a:pt x="5949" y="2803"/>
                    </a:lnTo>
                    <a:lnTo>
                      <a:pt x="5929" y="2806"/>
                    </a:lnTo>
                    <a:lnTo>
                      <a:pt x="5908" y="2808"/>
                    </a:lnTo>
                    <a:lnTo>
                      <a:pt x="5888" y="2811"/>
                    </a:lnTo>
                    <a:lnTo>
                      <a:pt x="5867" y="2813"/>
                    </a:lnTo>
                    <a:lnTo>
                      <a:pt x="5847" y="2816"/>
                    </a:lnTo>
                    <a:lnTo>
                      <a:pt x="5825" y="2819"/>
                    </a:lnTo>
                    <a:lnTo>
                      <a:pt x="5806" y="2820"/>
                    </a:lnTo>
                    <a:lnTo>
                      <a:pt x="5786" y="2823"/>
                    </a:lnTo>
                    <a:lnTo>
                      <a:pt x="5766" y="2825"/>
                    </a:lnTo>
                    <a:lnTo>
                      <a:pt x="5743" y="2828"/>
                    </a:lnTo>
                    <a:lnTo>
                      <a:pt x="5725" y="2830"/>
                    </a:lnTo>
                    <a:lnTo>
                      <a:pt x="5705" y="2832"/>
                    </a:lnTo>
                    <a:lnTo>
                      <a:pt x="5684" y="2835"/>
                    </a:lnTo>
                    <a:lnTo>
                      <a:pt x="5662" y="2838"/>
                    </a:lnTo>
                    <a:lnTo>
                      <a:pt x="5643" y="2839"/>
                    </a:lnTo>
                    <a:lnTo>
                      <a:pt x="5623" y="2842"/>
                    </a:lnTo>
                    <a:lnTo>
                      <a:pt x="5601" y="2845"/>
                    </a:lnTo>
                    <a:lnTo>
                      <a:pt x="5582" y="2846"/>
                    </a:lnTo>
                    <a:lnTo>
                      <a:pt x="5560" y="2849"/>
                    </a:lnTo>
                    <a:lnTo>
                      <a:pt x="5542" y="2851"/>
                    </a:lnTo>
                    <a:lnTo>
                      <a:pt x="5519" y="2854"/>
                    </a:lnTo>
                    <a:lnTo>
                      <a:pt x="5501" y="2855"/>
                    </a:lnTo>
                    <a:lnTo>
                      <a:pt x="5479" y="2858"/>
                    </a:lnTo>
                    <a:lnTo>
                      <a:pt x="5460" y="2860"/>
                    </a:lnTo>
                    <a:lnTo>
                      <a:pt x="5438" y="2863"/>
                    </a:lnTo>
                    <a:lnTo>
                      <a:pt x="5417" y="2865"/>
                    </a:lnTo>
                    <a:lnTo>
                      <a:pt x="5399" y="2866"/>
                    </a:lnTo>
                    <a:lnTo>
                      <a:pt x="5377" y="2869"/>
                    </a:lnTo>
                    <a:lnTo>
                      <a:pt x="5358" y="2871"/>
                    </a:lnTo>
                    <a:lnTo>
                      <a:pt x="5336" y="2874"/>
                    </a:lnTo>
                    <a:lnTo>
                      <a:pt x="5316" y="2876"/>
                    </a:lnTo>
                    <a:lnTo>
                      <a:pt x="5295" y="2878"/>
                    </a:lnTo>
                    <a:lnTo>
                      <a:pt x="5277" y="2879"/>
                    </a:lnTo>
                    <a:lnTo>
                      <a:pt x="5255" y="2882"/>
                    </a:lnTo>
                    <a:lnTo>
                      <a:pt x="5234" y="2884"/>
                    </a:lnTo>
                    <a:lnTo>
                      <a:pt x="5214" y="2886"/>
                    </a:lnTo>
                    <a:lnTo>
                      <a:pt x="5195" y="2888"/>
                    </a:lnTo>
                    <a:lnTo>
                      <a:pt x="5173" y="2891"/>
                    </a:lnTo>
                    <a:lnTo>
                      <a:pt x="5153" y="2893"/>
                    </a:lnTo>
                    <a:lnTo>
                      <a:pt x="5132" y="2895"/>
                    </a:lnTo>
                    <a:lnTo>
                      <a:pt x="5112" y="2897"/>
                    </a:lnTo>
                    <a:lnTo>
                      <a:pt x="5092" y="2899"/>
                    </a:lnTo>
                    <a:lnTo>
                      <a:pt x="5071" y="2901"/>
                    </a:lnTo>
                    <a:lnTo>
                      <a:pt x="5051" y="2903"/>
                    </a:lnTo>
                    <a:lnTo>
                      <a:pt x="5030" y="2905"/>
                    </a:lnTo>
                    <a:lnTo>
                      <a:pt x="5010" y="2907"/>
                    </a:lnTo>
                    <a:lnTo>
                      <a:pt x="4990" y="2909"/>
                    </a:lnTo>
                    <a:lnTo>
                      <a:pt x="4969" y="2911"/>
                    </a:lnTo>
                    <a:lnTo>
                      <a:pt x="4949" y="2913"/>
                    </a:lnTo>
                    <a:lnTo>
                      <a:pt x="4929" y="2915"/>
                    </a:lnTo>
                    <a:lnTo>
                      <a:pt x="4908" y="2917"/>
                    </a:lnTo>
                    <a:lnTo>
                      <a:pt x="4888" y="2919"/>
                    </a:lnTo>
                    <a:lnTo>
                      <a:pt x="4867" y="2921"/>
                    </a:lnTo>
                    <a:lnTo>
                      <a:pt x="4847" y="2923"/>
                    </a:lnTo>
                    <a:lnTo>
                      <a:pt x="4825" y="2925"/>
                    </a:lnTo>
                    <a:lnTo>
                      <a:pt x="4806" y="2926"/>
                    </a:lnTo>
                    <a:lnTo>
                      <a:pt x="4786" y="2928"/>
                    </a:lnTo>
                    <a:lnTo>
                      <a:pt x="4766" y="2930"/>
                    </a:lnTo>
                    <a:lnTo>
                      <a:pt x="4745" y="2932"/>
                    </a:lnTo>
                    <a:lnTo>
                      <a:pt x="4723" y="2934"/>
                    </a:lnTo>
                    <a:lnTo>
                      <a:pt x="4704" y="2936"/>
                    </a:lnTo>
                    <a:lnTo>
                      <a:pt x="4684" y="2938"/>
                    </a:lnTo>
                    <a:lnTo>
                      <a:pt x="4662" y="2940"/>
                    </a:lnTo>
                    <a:lnTo>
                      <a:pt x="4643" y="2941"/>
                    </a:lnTo>
                    <a:lnTo>
                      <a:pt x="4623" y="2943"/>
                    </a:lnTo>
                    <a:lnTo>
                      <a:pt x="4601" y="2945"/>
                    </a:lnTo>
                    <a:lnTo>
                      <a:pt x="4582" y="2947"/>
                    </a:lnTo>
                    <a:lnTo>
                      <a:pt x="4562" y="2949"/>
                    </a:lnTo>
                    <a:lnTo>
                      <a:pt x="4540" y="2951"/>
                    </a:lnTo>
                    <a:lnTo>
                      <a:pt x="4521" y="2952"/>
                    </a:lnTo>
                    <a:lnTo>
                      <a:pt x="4499" y="2954"/>
                    </a:lnTo>
                    <a:lnTo>
                      <a:pt x="4480" y="2956"/>
                    </a:lnTo>
                    <a:lnTo>
                      <a:pt x="4458" y="2958"/>
                    </a:lnTo>
                    <a:lnTo>
                      <a:pt x="4440" y="2959"/>
                    </a:lnTo>
                    <a:lnTo>
                      <a:pt x="4418" y="2961"/>
                    </a:lnTo>
                    <a:lnTo>
                      <a:pt x="4399" y="2963"/>
                    </a:lnTo>
                    <a:lnTo>
                      <a:pt x="4377" y="2965"/>
                    </a:lnTo>
                    <a:lnTo>
                      <a:pt x="4358" y="2966"/>
                    </a:lnTo>
                    <a:lnTo>
                      <a:pt x="4336" y="2968"/>
                    </a:lnTo>
                    <a:lnTo>
                      <a:pt x="4316" y="2970"/>
                    </a:lnTo>
                    <a:lnTo>
                      <a:pt x="4297" y="2971"/>
                    </a:lnTo>
                    <a:lnTo>
                      <a:pt x="4275" y="2973"/>
                    </a:lnTo>
                    <a:lnTo>
                      <a:pt x="4255" y="2975"/>
                    </a:lnTo>
                    <a:lnTo>
                      <a:pt x="4236" y="2976"/>
                    </a:lnTo>
                    <a:lnTo>
                      <a:pt x="4214" y="2978"/>
                    </a:lnTo>
                    <a:lnTo>
                      <a:pt x="4194" y="2980"/>
                    </a:lnTo>
                    <a:lnTo>
                      <a:pt x="4175" y="2981"/>
                    </a:lnTo>
                    <a:lnTo>
                      <a:pt x="4153" y="2983"/>
                    </a:lnTo>
                    <a:lnTo>
                      <a:pt x="4132" y="2985"/>
                    </a:lnTo>
                    <a:lnTo>
                      <a:pt x="4112" y="2986"/>
                    </a:lnTo>
                    <a:lnTo>
                      <a:pt x="4093" y="2988"/>
                    </a:lnTo>
                    <a:lnTo>
                      <a:pt x="4071" y="2990"/>
                    </a:lnTo>
                    <a:lnTo>
                      <a:pt x="4051" y="2991"/>
                    </a:lnTo>
                    <a:lnTo>
                      <a:pt x="4031" y="2993"/>
                    </a:lnTo>
                    <a:lnTo>
                      <a:pt x="4010" y="2994"/>
                    </a:lnTo>
                    <a:lnTo>
                      <a:pt x="3992" y="2996"/>
                    </a:lnTo>
                    <a:lnTo>
                      <a:pt x="3970" y="2998"/>
                    </a:lnTo>
                    <a:lnTo>
                      <a:pt x="3949" y="2999"/>
                    </a:lnTo>
                    <a:lnTo>
                      <a:pt x="3929" y="3001"/>
                    </a:lnTo>
                    <a:lnTo>
                      <a:pt x="3908" y="3002"/>
                    </a:lnTo>
                    <a:lnTo>
                      <a:pt x="3888" y="3004"/>
                    </a:lnTo>
                    <a:lnTo>
                      <a:pt x="3868" y="3005"/>
                    </a:lnTo>
                    <a:lnTo>
                      <a:pt x="3847" y="3007"/>
                    </a:lnTo>
                    <a:lnTo>
                      <a:pt x="3827" y="3008"/>
                    </a:lnTo>
                    <a:lnTo>
                      <a:pt x="3807" y="3010"/>
                    </a:lnTo>
                    <a:lnTo>
                      <a:pt x="3786" y="3011"/>
                    </a:lnTo>
                    <a:lnTo>
                      <a:pt x="3766" y="3013"/>
                    </a:lnTo>
                    <a:lnTo>
                      <a:pt x="3745" y="3014"/>
                    </a:lnTo>
                    <a:lnTo>
                      <a:pt x="3725" y="3016"/>
                    </a:lnTo>
                    <a:lnTo>
                      <a:pt x="3705" y="3017"/>
                    </a:lnTo>
                    <a:lnTo>
                      <a:pt x="3684" y="3019"/>
                    </a:lnTo>
                    <a:lnTo>
                      <a:pt x="3664" y="3020"/>
                    </a:lnTo>
                    <a:lnTo>
                      <a:pt x="3644" y="3022"/>
                    </a:lnTo>
                    <a:lnTo>
                      <a:pt x="3623" y="3023"/>
                    </a:lnTo>
                    <a:lnTo>
                      <a:pt x="3603" y="3025"/>
                    </a:lnTo>
                    <a:lnTo>
                      <a:pt x="3581" y="3026"/>
                    </a:lnTo>
                    <a:lnTo>
                      <a:pt x="3562" y="3027"/>
                    </a:lnTo>
                    <a:lnTo>
                      <a:pt x="3542" y="3029"/>
                    </a:lnTo>
                    <a:lnTo>
                      <a:pt x="3521" y="3030"/>
                    </a:lnTo>
                    <a:lnTo>
                      <a:pt x="3501" y="3032"/>
                    </a:lnTo>
                    <a:lnTo>
                      <a:pt x="3481" y="3033"/>
                    </a:lnTo>
                    <a:lnTo>
                      <a:pt x="3458" y="3035"/>
                    </a:lnTo>
                    <a:lnTo>
                      <a:pt x="3440" y="3036"/>
                    </a:lnTo>
                    <a:lnTo>
                      <a:pt x="3420" y="3037"/>
                    </a:lnTo>
                    <a:lnTo>
                      <a:pt x="3399" y="3039"/>
                    </a:lnTo>
                    <a:lnTo>
                      <a:pt x="3377" y="3040"/>
                    </a:lnTo>
                    <a:lnTo>
                      <a:pt x="3358" y="3041"/>
                    </a:lnTo>
                    <a:lnTo>
                      <a:pt x="3338" y="3043"/>
                    </a:lnTo>
                    <a:lnTo>
                      <a:pt x="3316" y="3044"/>
                    </a:lnTo>
                    <a:lnTo>
                      <a:pt x="3297" y="3045"/>
                    </a:lnTo>
                    <a:lnTo>
                      <a:pt x="3277" y="3047"/>
                    </a:lnTo>
                    <a:lnTo>
                      <a:pt x="3255" y="3048"/>
                    </a:lnTo>
                    <a:lnTo>
                      <a:pt x="3236" y="3049"/>
                    </a:lnTo>
                    <a:lnTo>
                      <a:pt x="3216" y="3051"/>
                    </a:lnTo>
                    <a:lnTo>
                      <a:pt x="3194" y="3052"/>
                    </a:lnTo>
                    <a:lnTo>
                      <a:pt x="3175" y="3053"/>
                    </a:lnTo>
                    <a:lnTo>
                      <a:pt x="3153" y="3055"/>
                    </a:lnTo>
                    <a:lnTo>
                      <a:pt x="3134" y="3056"/>
                    </a:lnTo>
                    <a:lnTo>
                      <a:pt x="3114" y="3057"/>
                    </a:lnTo>
                    <a:lnTo>
                      <a:pt x="3092" y="3059"/>
                    </a:lnTo>
                    <a:lnTo>
                      <a:pt x="3073" y="3060"/>
                    </a:lnTo>
                    <a:lnTo>
                      <a:pt x="3051" y="3061"/>
                    </a:lnTo>
                    <a:lnTo>
                      <a:pt x="3032" y="3062"/>
                    </a:lnTo>
                    <a:lnTo>
                      <a:pt x="3010" y="3064"/>
                    </a:lnTo>
                    <a:lnTo>
                      <a:pt x="2992" y="3065"/>
                    </a:lnTo>
                    <a:lnTo>
                      <a:pt x="2969" y="3066"/>
                    </a:lnTo>
                    <a:lnTo>
                      <a:pt x="2951" y="3067"/>
                    </a:lnTo>
                    <a:lnTo>
                      <a:pt x="2929" y="3069"/>
                    </a:lnTo>
                    <a:lnTo>
                      <a:pt x="2910" y="3070"/>
                    </a:lnTo>
                    <a:lnTo>
                      <a:pt x="2888" y="3071"/>
                    </a:lnTo>
                    <a:lnTo>
                      <a:pt x="2868" y="3072"/>
                    </a:lnTo>
                    <a:lnTo>
                      <a:pt x="2849" y="3073"/>
                    </a:lnTo>
                    <a:lnTo>
                      <a:pt x="2827" y="3075"/>
                    </a:lnTo>
                    <a:lnTo>
                      <a:pt x="2808" y="3076"/>
                    </a:lnTo>
                    <a:lnTo>
                      <a:pt x="2786" y="3077"/>
                    </a:lnTo>
                    <a:lnTo>
                      <a:pt x="2766" y="3078"/>
                    </a:lnTo>
                    <a:lnTo>
                      <a:pt x="2747" y="3079"/>
                    </a:lnTo>
                    <a:lnTo>
                      <a:pt x="2725" y="3081"/>
                    </a:lnTo>
                    <a:lnTo>
                      <a:pt x="2705" y="3082"/>
                    </a:lnTo>
                    <a:lnTo>
                      <a:pt x="2686" y="3083"/>
                    </a:lnTo>
                    <a:lnTo>
                      <a:pt x="2664" y="3084"/>
                    </a:lnTo>
                    <a:lnTo>
                      <a:pt x="2644" y="3085"/>
                    </a:lnTo>
                    <a:lnTo>
                      <a:pt x="2625" y="3086"/>
                    </a:lnTo>
                    <a:lnTo>
                      <a:pt x="2603" y="3088"/>
                    </a:lnTo>
                    <a:lnTo>
                      <a:pt x="2582" y="3089"/>
                    </a:lnTo>
                    <a:lnTo>
                      <a:pt x="2562" y="3090"/>
                    </a:lnTo>
                    <a:lnTo>
                      <a:pt x="2544" y="3091"/>
                    </a:lnTo>
                    <a:lnTo>
                      <a:pt x="2521" y="3092"/>
                    </a:lnTo>
                    <a:lnTo>
                      <a:pt x="2501" y="3093"/>
                    </a:lnTo>
                    <a:lnTo>
                      <a:pt x="2481" y="3094"/>
                    </a:lnTo>
                    <a:lnTo>
                      <a:pt x="2460" y="3095"/>
                    </a:lnTo>
                    <a:lnTo>
                      <a:pt x="2442" y="3096"/>
                    </a:lnTo>
                    <a:lnTo>
                      <a:pt x="2419" y="3098"/>
                    </a:lnTo>
                    <a:lnTo>
                      <a:pt x="2399" y="3099"/>
                    </a:lnTo>
                    <a:lnTo>
                      <a:pt x="2379" y="3100"/>
                    </a:lnTo>
                    <a:lnTo>
                      <a:pt x="2358" y="3101"/>
                    </a:lnTo>
                    <a:lnTo>
                      <a:pt x="2338" y="3102"/>
                    </a:lnTo>
                    <a:lnTo>
                      <a:pt x="2320" y="3103"/>
                    </a:lnTo>
                    <a:lnTo>
                      <a:pt x="2297" y="3104"/>
                    </a:lnTo>
                    <a:lnTo>
                      <a:pt x="2277" y="3105"/>
                    </a:lnTo>
                    <a:lnTo>
                      <a:pt x="2257" y="3106"/>
                    </a:lnTo>
                    <a:lnTo>
                      <a:pt x="2236" y="3107"/>
                    </a:lnTo>
                    <a:lnTo>
                      <a:pt x="2216" y="3108"/>
                    </a:lnTo>
                    <a:lnTo>
                      <a:pt x="2195" y="3109"/>
                    </a:lnTo>
                    <a:lnTo>
                      <a:pt x="2175" y="3110"/>
                    </a:lnTo>
                    <a:lnTo>
                      <a:pt x="2155" y="3111"/>
                    </a:lnTo>
                    <a:lnTo>
                      <a:pt x="2134" y="3112"/>
                    </a:lnTo>
                    <a:lnTo>
                      <a:pt x="2114" y="3113"/>
                    </a:lnTo>
                    <a:lnTo>
                      <a:pt x="2094" y="3114"/>
                    </a:lnTo>
                    <a:lnTo>
                      <a:pt x="2073" y="3115"/>
                    </a:lnTo>
                    <a:lnTo>
                      <a:pt x="2053" y="3116"/>
                    </a:lnTo>
                    <a:lnTo>
                      <a:pt x="2032" y="3117"/>
                    </a:lnTo>
                    <a:lnTo>
                      <a:pt x="2012" y="3118"/>
                    </a:lnTo>
                    <a:lnTo>
                      <a:pt x="1992" y="3119"/>
                    </a:lnTo>
                    <a:lnTo>
                      <a:pt x="1971" y="3120"/>
                    </a:lnTo>
                    <a:lnTo>
                      <a:pt x="1951" y="3121"/>
                    </a:lnTo>
                    <a:lnTo>
                      <a:pt x="1931" y="3122"/>
                    </a:lnTo>
                    <a:lnTo>
                      <a:pt x="1910" y="3123"/>
                    </a:lnTo>
                    <a:lnTo>
                      <a:pt x="1890" y="3124"/>
                    </a:lnTo>
                    <a:lnTo>
                      <a:pt x="1869" y="3125"/>
                    </a:lnTo>
                    <a:lnTo>
                      <a:pt x="1849" y="3126"/>
                    </a:lnTo>
                    <a:lnTo>
                      <a:pt x="1829" y="3127"/>
                    </a:lnTo>
                    <a:lnTo>
                      <a:pt x="1807" y="3128"/>
                    </a:lnTo>
                    <a:lnTo>
                      <a:pt x="1788" y="3129"/>
                    </a:lnTo>
                    <a:lnTo>
                      <a:pt x="1768" y="3130"/>
                    </a:lnTo>
                    <a:lnTo>
                      <a:pt x="1747" y="3131"/>
                    </a:lnTo>
                    <a:lnTo>
                      <a:pt x="1727" y="3132"/>
                    </a:lnTo>
                    <a:lnTo>
                      <a:pt x="1707" y="3133"/>
                    </a:lnTo>
                    <a:lnTo>
                      <a:pt x="1686" y="3134"/>
                    </a:lnTo>
                    <a:lnTo>
                      <a:pt x="1664" y="3135"/>
                    </a:lnTo>
                    <a:lnTo>
                      <a:pt x="1645" y="3135"/>
                    </a:lnTo>
                    <a:lnTo>
                      <a:pt x="1625" y="3136"/>
                    </a:lnTo>
                    <a:lnTo>
                      <a:pt x="1605" y="3137"/>
                    </a:lnTo>
                    <a:lnTo>
                      <a:pt x="1584" y="3138"/>
                    </a:lnTo>
                    <a:lnTo>
                      <a:pt x="1562" y="3139"/>
                    </a:lnTo>
                    <a:lnTo>
                      <a:pt x="1544" y="3140"/>
                    </a:lnTo>
                    <a:lnTo>
                      <a:pt x="1523" y="3141"/>
                    </a:lnTo>
                    <a:lnTo>
                      <a:pt x="1503" y="3142"/>
                    </a:lnTo>
                    <a:lnTo>
                      <a:pt x="1481" y="3143"/>
                    </a:lnTo>
                    <a:lnTo>
                      <a:pt x="1462" y="3143"/>
                    </a:lnTo>
                    <a:lnTo>
                      <a:pt x="1442" y="3144"/>
                    </a:lnTo>
                    <a:lnTo>
                      <a:pt x="1421" y="3145"/>
                    </a:lnTo>
                    <a:lnTo>
                      <a:pt x="1399" y="3146"/>
                    </a:lnTo>
                    <a:lnTo>
                      <a:pt x="1381" y="3147"/>
                    </a:lnTo>
                    <a:lnTo>
                      <a:pt x="1360" y="3148"/>
                    </a:lnTo>
                    <a:lnTo>
                      <a:pt x="1338" y="3149"/>
                    </a:lnTo>
                    <a:lnTo>
                      <a:pt x="1319" y="3149"/>
                    </a:lnTo>
                    <a:lnTo>
                      <a:pt x="1299" y="3150"/>
                    </a:lnTo>
                    <a:lnTo>
                      <a:pt x="1277" y="3151"/>
                    </a:lnTo>
                    <a:lnTo>
                      <a:pt x="1258" y="3152"/>
                    </a:lnTo>
                    <a:lnTo>
                      <a:pt x="1238" y="3153"/>
                    </a:lnTo>
                    <a:lnTo>
                      <a:pt x="1216" y="3154"/>
                    </a:lnTo>
                    <a:lnTo>
                      <a:pt x="1197" y="3154"/>
                    </a:lnTo>
                    <a:lnTo>
                      <a:pt x="1177" y="3155"/>
                    </a:lnTo>
                    <a:lnTo>
                      <a:pt x="1155" y="3156"/>
                    </a:lnTo>
                    <a:lnTo>
                      <a:pt x="1136" y="3157"/>
                    </a:lnTo>
                    <a:lnTo>
                      <a:pt x="1114" y="3158"/>
                    </a:lnTo>
                    <a:lnTo>
                      <a:pt x="1095" y="3158"/>
                    </a:lnTo>
                    <a:lnTo>
                      <a:pt x="1075" y="3159"/>
                    </a:lnTo>
                    <a:lnTo>
                      <a:pt x="1053" y="3160"/>
                    </a:lnTo>
                    <a:lnTo>
                      <a:pt x="1034" y="3161"/>
                    </a:lnTo>
                    <a:lnTo>
                      <a:pt x="1012" y="3162"/>
                    </a:lnTo>
                    <a:lnTo>
                      <a:pt x="994" y="3162"/>
                    </a:lnTo>
                    <a:lnTo>
                      <a:pt x="972" y="3163"/>
                    </a:lnTo>
                    <a:lnTo>
                      <a:pt x="953" y="3164"/>
                    </a:lnTo>
                    <a:lnTo>
                      <a:pt x="932" y="3165"/>
                    </a:lnTo>
                    <a:lnTo>
                      <a:pt x="910" y="3166"/>
                    </a:lnTo>
                    <a:lnTo>
                      <a:pt x="892" y="3166"/>
                    </a:lnTo>
                    <a:lnTo>
                      <a:pt x="870" y="3167"/>
                    </a:lnTo>
                    <a:lnTo>
                      <a:pt x="851" y="3168"/>
                    </a:lnTo>
                    <a:lnTo>
                      <a:pt x="829" y="3169"/>
                    </a:lnTo>
                    <a:lnTo>
                      <a:pt x="810" y="3169"/>
                    </a:lnTo>
                    <a:lnTo>
                      <a:pt x="788" y="3170"/>
                    </a:lnTo>
                    <a:lnTo>
                      <a:pt x="769" y="3171"/>
                    </a:lnTo>
                    <a:lnTo>
                      <a:pt x="747" y="3172"/>
                    </a:lnTo>
                    <a:lnTo>
                      <a:pt x="729" y="3172"/>
                    </a:lnTo>
                    <a:lnTo>
                      <a:pt x="707" y="3173"/>
                    </a:lnTo>
                    <a:lnTo>
                      <a:pt x="686" y="3174"/>
                    </a:lnTo>
                    <a:lnTo>
                      <a:pt x="668" y="3174"/>
                    </a:lnTo>
                    <a:lnTo>
                      <a:pt x="646" y="3175"/>
                    </a:lnTo>
                    <a:lnTo>
                      <a:pt x="627" y="3176"/>
                    </a:lnTo>
                    <a:lnTo>
                      <a:pt x="605" y="3177"/>
                    </a:lnTo>
                    <a:lnTo>
                      <a:pt x="586" y="3177"/>
                    </a:lnTo>
                    <a:lnTo>
                      <a:pt x="564" y="3178"/>
                    </a:lnTo>
                    <a:lnTo>
                      <a:pt x="544" y="3179"/>
                    </a:lnTo>
                    <a:lnTo>
                      <a:pt x="525" y="3179"/>
                    </a:lnTo>
                    <a:lnTo>
                      <a:pt x="503" y="3180"/>
                    </a:lnTo>
                    <a:lnTo>
                      <a:pt x="484" y="3181"/>
                    </a:lnTo>
                    <a:lnTo>
                      <a:pt x="462" y="3182"/>
                    </a:lnTo>
                    <a:lnTo>
                      <a:pt x="442" y="3182"/>
                    </a:lnTo>
                    <a:lnTo>
                      <a:pt x="423" y="3183"/>
                    </a:lnTo>
                    <a:lnTo>
                      <a:pt x="401" y="3184"/>
                    </a:lnTo>
                    <a:lnTo>
                      <a:pt x="381" y="3184"/>
                    </a:lnTo>
                    <a:lnTo>
                      <a:pt x="362" y="3185"/>
                    </a:lnTo>
                    <a:lnTo>
                      <a:pt x="340" y="3186"/>
                    </a:lnTo>
                    <a:lnTo>
                      <a:pt x="320" y="3186"/>
                    </a:lnTo>
                    <a:lnTo>
                      <a:pt x="301" y="3187"/>
                    </a:lnTo>
                    <a:lnTo>
                      <a:pt x="279" y="3188"/>
                    </a:lnTo>
                    <a:lnTo>
                      <a:pt x="259" y="3188"/>
                    </a:lnTo>
                    <a:lnTo>
                      <a:pt x="240" y="3189"/>
                    </a:lnTo>
                    <a:lnTo>
                      <a:pt x="218" y="3190"/>
                    </a:lnTo>
                    <a:lnTo>
                      <a:pt x="197" y="3190"/>
                    </a:lnTo>
                    <a:lnTo>
                      <a:pt x="177" y="3191"/>
                    </a:lnTo>
                    <a:lnTo>
                      <a:pt x="158" y="3191"/>
                    </a:lnTo>
                    <a:lnTo>
                      <a:pt x="136" y="3192"/>
                    </a:lnTo>
                    <a:lnTo>
                      <a:pt x="116" y="3193"/>
                    </a:lnTo>
                    <a:lnTo>
                      <a:pt x="97" y="3193"/>
                    </a:lnTo>
                    <a:lnTo>
                      <a:pt x="77" y="3194"/>
                    </a:lnTo>
                    <a:cubicBezTo>
                      <a:pt x="37" y="3196"/>
                      <a:pt x="3" y="3166"/>
                      <a:pt x="2" y="3126"/>
                    </a:cubicBezTo>
                    <a:cubicBezTo>
                      <a:pt x="0" y="3086"/>
                      <a:pt x="30" y="3052"/>
                      <a:pt x="70" y="3051"/>
                    </a:cubicBezTo>
                    <a:close/>
                  </a:path>
                </a:pathLst>
              </a:custGeom>
              <a:grpFill/>
              <a:ln w="28575" cap="flat">
                <a:solidFill>
                  <a:schemeClr val="accent3">
                    <a:lumMod val="7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5"/>
              <p:cNvSpPr>
                <a:spLocks/>
              </p:cNvSpPr>
              <p:nvPr/>
            </p:nvSpPr>
            <p:spPr bwMode="auto">
              <a:xfrm>
                <a:off x="5886450" y="3506788"/>
                <a:ext cx="1330325" cy="2419350"/>
              </a:xfrm>
              <a:custGeom>
                <a:avLst/>
                <a:gdLst>
                  <a:gd name="T0" fmla="*/ 241 w 6985"/>
                  <a:gd name="T1" fmla="*/ 12415 h 12708"/>
                  <a:gd name="T2" fmla="*/ 464 w 6985"/>
                  <a:gd name="T3" fmla="*/ 12236 h 12708"/>
                  <a:gd name="T4" fmla="*/ 687 w 6985"/>
                  <a:gd name="T5" fmla="*/ 12049 h 12708"/>
                  <a:gd name="T6" fmla="*/ 909 w 6985"/>
                  <a:gd name="T7" fmla="*/ 11851 h 12708"/>
                  <a:gd name="T8" fmla="*/ 1132 w 6985"/>
                  <a:gd name="T9" fmla="*/ 11642 h 12708"/>
                  <a:gd name="T10" fmla="*/ 1354 w 6985"/>
                  <a:gd name="T11" fmla="*/ 11423 h 12708"/>
                  <a:gd name="T12" fmla="*/ 1577 w 6985"/>
                  <a:gd name="T13" fmla="*/ 11191 h 12708"/>
                  <a:gd name="T14" fmla="*/ 1800 w 6985"/>
                  <a:gd name="T15" fmla="*/ 10947 h 12708"/>
                  <a:gd name="T16" fmla="*/ 2023 w 6985"/>
                  <a:gd name="T17" fmla="*/ 10689 h 12708"/>
                  <a:gd name="T18" fmla="*/ 2246 w 6985"/>
                  <a:gd name="T19" fmla="*/ 10417 h 12708"/>
                  <a:gd name="T20" fmla="*/ 2469 w 6985"/>
                  <a:gd name="T21" fmla="*/ 10131 h 12708"/>
                  <a:gd name="T22" fmla="*/ 2691 w 6985"/>
                  <a:gd name="T23" fmla="*/ 9830 h 12708"/>
                  <a:gd name="T24" fmla="*/ 2914 w 6985"/>
                  <a:gd name="T25" fmla="*/ 9512 h 12708"/>
                  <a:gd name="T26" fmla="*/ 3138 w 6985"/>
                  <a:gd name="T27" fmla="*/ 9175 h 12708"/>
                  <a:gd name="T28" fmla="*/ 3361 w 6985"/>
                  <a:gd name="T29" fmla="*/ 8821 h 12708"/>
                  <a:gd name="T30" fmla="*/ 3585 w 6985"/>
                  <a:gd name="T31" fmla="*/ 8448 h 12708"/>
                  <a:gd name="T32" fmla="*/ 3807 w 6985"/>
                  <a:gd name="T33" fmla="*/ 8055 h 12708"/>
                  <a:gd name="T34" fmla="*/ 4031 w 6985"/>
                  <a:gd name="T35" fmla="*/ 7640 h 12708"/>
                  <a:gd name="T36" fmla="*/ 4254 w 6985"/>
                  <a:gd name="T37" fmla="*/ 7204 h 12708"/>
                  <a:gd name="T38" fmla="*/ 4477 w 6985"/>
                  <a:gd name="T39" fmla="*/ 6743 h 12708"/>
                  <a:gd name="T40" fmla="*/ 4701 w 6985"/>
                  <a:gd name="T41" fmla="*/ 6256 h 12708"/>
                  <a:gd name="T42" fmla="*/ 4925 w 6985"/>
                  <a:gd name="T43" fmla="*/ 5743 h 12708"/>
                  <a:gd name="T44" fmla="*/ 5148 w 6985"/>
                  <a:gd name="T45" fmla="*/ 5203 h 12708"/>
                  <a:gd name="T46" fmla="*/ 5372 w 6985"/>
                  <a:gd name="T47" fmla="*/ 4634 h 12708"/>
                  <a:gd name="T48" fmla="*/ 5595 w 6985"/>
                  <a:gd name="T49" fmla="*/ 4034 h 12708"/>
                  <a:gd name="T50" fmla="*/ 5819 w 6985"/>
                  <a:gd name="T51" fmla="*/ 3401 h 12708"/>
                  <a:gd name="T52" fmla="*/ 6043 w 6985"/>
                  <a:gd name="T53" fmla="*/ 2733 h 12708"/>
                  <a:gd name="T54" fmla="*/ 6267 w 6985"/>
                  <a:gd name="T55" fmla="*/ 2029 h 12708"/>
                  <a:gd name="T56" fmla="*/ 6490 w 6985"/>
                  <a:gd name="T57" fmla="*/ 1287 h 12708"/>
                  <a:gd name="T58" fmla="*/ 6714 w 6985"/>
                  <a:gd name="T59" fmla="*/ 506 h 12708"/>
                  <a:gd name="T60" fmla="*/ 6914 w 6985"/>
                  <a:gd name="T61" fmla="*/ 323 h 12708"/>
                  <a:gd name="T62" fmla="*/ 6690 w 6985"/>
                  <a:gd name="T63" fmla="*/ 1119 h 12708"/>
                  <a:gd name="T64" fmla="*/ 6465 w 6985"/>
                  <a:gd name="T65" fmla="*/ 1873 h 12708"/>
                  <a:gd name="T66" fmla="*/ 6241 w 6985"/>
                  <a:gd name="T67" fmla="*/ 2589 h 12708"/>
                  <a:gd name="T68" fmla="*/ 6017 w 6985"/>
                  <a:gd name="T69" fmla="*/ 3268 h 12708"/>
                  <a:gd name="T70" fmla="*/ 5792 w 6985"/>
                  <a:gd name="T71" fmla="*/ 3912 h 12708"/>
                  <a:gd name="T72" fmla="*/ 5567 w 6985"/>
                  <a:gd name="T73" fmla="*/ 4523 h 12708"/>
                  <a:gd name="T74" fmla="*/ 5343 w 6985"/>
                  <a:gd name="T75" fmla="*/ 5104 h 12708"/>
                  <a:gd name="T76" fmla="*/ 5118 w 6985"/>
                  <a:gd name="T77" fmla="*/ 5655 h 12708"/>
                  <a:gd name="T78" fmla="*/ 4894 w 6985"/>
                  <a:gd name="T79" fmla="*/ 6177 h 12708"/>
                  <a:gd name="T80" fmla="*/ 4669 w 6985"/>
                  <a:gd name="T81" fmla="*/ 6673 h 12708"/>
                  <a:gd name="T82" fmla="*/ 4445 w 6985"/>
                  <a:gd name="T83" fmla="*/ 7143 h 12708"/>
                  <a:gd name="T84" fmla="*/ 4220 w 6985"/>
                  <a:gd name="T85" fmla="*/ 7589 h 12708"/>
                  <a:gd name="T86" fmla="*/ 3995 w 6985"/>
                  <a:gd name="T87" fmla="*/ 8013 h 12708"/>
                  <a:gd name="T88" fmla="*/ 3770 w 6985"/>
                  <a:gd name="T89" fmla="*/ 8415 h 12708"/>
                  <a:gd name="T90" fmla="*/ 3545 w 6985"/>
                  <a:gd name="T91" fmla="*/ 8797 h 12708"/>
                  <a:gd name="T92" fmla="*/ 3320 w 6985"/>
                  <a:gd name="T93" fmla="*/ 9158 h 12708"/>
                  <a:gd name="T94" fmla="*/ 3095 w 6985"/>
                  <a:gd name="T95" fmla="*/ 9502 h 12708"/>
                  <a:gd name="T96" fmla="*/ 2870 w 6985"/>
                  <a:gd name="T97" fmla="*/ 9827 h 12708"/>
                  <a:gd name="T98" fmla="*/ 2645 w 6985"/>
                  <a:gd name="T99" fmla="*/ 10136 h 12708"/>
                  <a:gd name="T100" fmla="*/ 2420 w 6985"/>
                  <a:gd name="T101" fmla="*/ 10430 h 12708"/>
                  <a:gd name="T102" fmla="*/ 2194 w 6985"/>
                  <a:gd name="T103" fmla="*/ 10709 h 12708"/>
                  <a:gd name="T104" fmla="*/ 1969 w 6985"/>
                  <a:gd name="T105" fmla="*/ 10973 h 12708"/>
                  <a:gd name="T106" fmla="*/ 1744 w 6985"/>
                  <a:gd name="T107" fmla="*/ 11224 h 12708"/>
                  <a:gd name="T108" fmla="*/ 1518 w 6985"/>
                  <a:gd name="T109" fmla="*/ 11461 h 12708"/>
                  <a:gd name="T110" fmla="*/ 1293 w 6985"/>
                  <a:gd name="T111" fmla="*/ 11686 h 12708"/>
                  <a:gd name="T112" fmla="*/ 1067 w 6985"/>
                  <a:gd name="T113" fmla="*/ 11901 h 12708"/>
                  <a:gd name="T114" fmla="*/ 842 w 6985"/>
                  <a:gd name="T115" fmla="*/ 12104 h 12708"/>
                  <a:gd name="T116" fmla="*/ 616 w 6985"/>
                  <a:gd name="T117" fmla="*/ 12298 h 12708"/>
                  <a:gd name="T118" fmla="*/ 391 w 6985"/>
                  <a:gd name="T119" fmla="*/ 12480 h 12708"/>
                  <a:gd name="T120" fmla="*/ 165 w 6985"/>
                  <a:gd name="T121" fmla="*/ 12654 h 1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85" h="12708">
                    <a:moveTo>
                      <a:pt x="38" y="12569"/>
                    </a:moveTo>
                    <a:lnTo>
                      <a:pt x="59" y="12554"/>
                    </a:lnTo>
                    <a:lnTo>
                      <a:pt x="80" y="12538"/>
                    </a:lnTo>
                    <a:lnTo>
                      <a:pt x="98" y="12524"/>
                    </a:lnTo>
                    <a:lnTo>
                      <a:pt x="120" y="12508"/>
                    </a:lnTo>
                    <a:lnTo>
                      <a:pt x="141" y="12492"/>
                    </a:lnTo>
                    <a:lnTo>
                      <a:pt x="161" y="12477"/>
                    </a:lnTo>
                    <a:lnTo>
                      <a:pt x="179" y="12462"/>
                    </a:lnTo>
                    <a:lnTo>
                      <a:pt x="201" y="12446"/>
                    </a:lnTo>
                    <a:lnTo>
                      <a:pt x="222" y="12430"/>
                    </a:lnTo>
                    <a:lnTo>
                      <a:pt x="241" y="12415"/>
                    </a:lnTo>
                    <a:lnTo>
                      <a:pt x="260" y="12399"/>
                    </a:lnTo>
                    <a:lnTo>
                      <a:pt x="282" y="12383"/>
                    </a:lnTo>
                    <a:lnTo>
                      <a:pt x="302" y="12367"/>
                    </a:lnTo>
                    <a:lnTo>
                      <a:pt x="323" y="12351"/>
                    </a:lnTo>
                    <a:lnTo>
                      <a:pt x="341" y="12335"/>
                    </a:lnTo>
                    <a:lnTo>
                      <a:pt x="363" y="12318"/>
                    </a:lnTo>
                    <a:lnTo>
                      <a:pt x="383" y="12302"/>
                    </a:lnTo>
                    <a:lnTo>
                      <a:pt x="402" y="12286"/>
                    </a:lnTo>
                    <a:lnTo>
                      <a:pt x="423" y="12269"/>
                    </a:lnTo>
                    <a:lnTo>
                      <a:pt x="444" y="12253"/>
                    </a:lnTo>
                    <a:lnTo>
                      <a:pt x="464" y="12236"/>
                    </a:lnTo>
                    <a:lnTo>
                      <a:pt x="483" y="12221"/>
                    </a:lnTo>
                    <a:lnTo>
                      <a:pt x="504" y="12203"/>
                    </a:lnTo>
                    <a:lnTo>
                      <a:pt x="525" y="12186"/>
                    </a:lnTo>
                    <a:lnTo>
                      <a:pt x="545" y="12170"/>
                    </a:lnTo>
                    <a:lnTo>
                      <a:pt x="564" y="12153"/>
                    </a:lnTo>
                    <a:lnTo>
                      <a:pt x="586" y="12135"/>
                    </a:lnTo>
                    <a:lnTo>
                      <a:pt x="606" y="12118"/>
                    </a:lnTo>
                    <a:lnTo>
                      <a:pt x="626" y="12101"/>
                    </a:lnTo>
                    <a:lnTo>
                      <a:pt x="645" y="12084"/>
                    </a:lnTo>
                    <a:lnTo>
                      <a:pt x="666" y="12066"/>
                    </a:lnTo>
                    <a:lnTo>
                      <a:pt x="687" y="12049"/>
                    </a:lnTo>
                    <a:lnTo>
                      <a:pt x="707" y="12031"/>
                    </a:lnTo>
                    <a:lnTo>
                      <a:pt x="726" y="12014"/>
                    </a:lnTo>
                    <a:lnTo>
                      <a:pt x="747" y="11996"/>
                    </a:lnTo>
                    <a:lnTo>
                      <a:pt x="768" y="11978"/>
                    </a:lnTo>
                    <a:lnTo>
                      <a:pt x="788" y="11960"/>
                    </a:lnTo>
                    <a:lnTo>
                      <a:pt x="807" y="11943"/>
                    </a:lnTo>
                    <a:lnTo>
                      <a:pt x="828" y="11924"/>
                    </a:lnTo>
                    <a:lnTo>
                      <a:pt x="849" y="11906"/>
                    </a:lnTo>
                    <a:lnTo>
                      <a:pt x="869" y="11888"/>
                    </a:lnTo>
                    <a:lnTo>
                      <a:pt x="888" y="11870"/>
                    </a:lnTo>
                    <a:lnTo>
                      <a:pt x="909" y="11851"/>
                    </a:lnTo>
                    <a:lnTo>
                      <a:pt x="930" y="11833"/>
                    </a:lnTo>
                    <a:lnTo>
                      <a:pt x="950" y="11814"/>
                    </a:lnTo>
                    <a:lnTo>
                      <a:pt x="970" y="11796"/>
                    </a:lnTo>
                    <a:lnTo>
                      <a:pt x="990" y="11777"/>
                    </a:lnTo>
                    <a:lnTo>
                      <a:pt x="1011" y="11758"/>
                    </a:lnTo>
                    <a:lnTo>
                      <a:pt x="1030" y="11739"/>
                    </a:lnTo>
                    <a:lnTo>
                      <a:pt x="1050" y="11720"/>
                    </a:lnTo>
                    <a:lnTo>
                      <a:pt x="1072" y="11700"/>
                    </a:lnTo>
                    <a:lnTo>
                      <a:pt x="1091" y="11681"/>
                    </a:lnTo>
                    <a:lnTo>
                      <a:pt x="1111" y="11662"/>
                    </a:lnTo>
                    <a:lnTo>
                      <a:pt x="1132" y="11642"/>
                    </a:lnTo>
                    <a:lnTo>
                      <a:pt x="1152" y="11623"/>
                    </a:lnTo>
                    <a:lnTo>
                      <a:pt x="1173" y="11603"/>
                    </a:lnTo>
                    <a:lnTo>
                      <a:pt x="1192" y="11585"/>
                    </a:lnTo>
                    <a:lnTo>
                      <a:pt x="1213" y="11564"/>
                    </a:lnTo>
                    <a:lnTo>
                      <a:pt x="1233" y="11544"/>
                    </a:lnTo>
                    <a:lnTo>
                      <a:pt x="1254" y="11524"/>
                    </a:lnTo>
                    <a:lnTo>
                      <a:pt x="1272" y="11505"/>
                    </a:lnTo>
                    <a:lnTo>
                      <a:pt x="1294" y="11483"/>
                    </a:lnTo>
                    <a:lnTo>
                      <a:pt x="1314" y="11464"/>
                    </a:lnTo>
                    <a:lnTo>
                      <a:pt x="1335" y="11443"/>
                    </a:lnTo>
                    <a:lnTo>
                      <a:pt x="1354" y="11423"/>
                    </a:lnTo>
                    <a:lnTo>
                      <a:pt x="1375" y="11402"/>
                    </a:lnTo>
                    <a:lnTo>
                      <a:pt x="1395" y="11382"/>
                    </a:lnTo>
                    <a:lnTo>
                      <a:pt x="1415" y="11361"/>
                    </a:lnTo>
                    <a:lnTo>
                      <a:pt x="1435" y="11340"/>
                    </a:lnTo>
                    <a:lnTo>
                      <a:pt x="1456" y="11319"/>
                    </a:lnTo>
                    <a:lnTo>
                      <a:pt x="1476" y="11298"/>
                    </a:lnTo>
                    <a:lnTo>
                      <a:pt x="1496" y="11277"/>
                    </a:lnTo>
                    <a:lnTo>
                      <a:pt x="1516" y="11256"/>
                    </a:lnTo>
                    <a:lnTo>
                      <a:pt x="1537" y="11234"/>
                    </a:lnTo>
                    <a:lnTo>
                      <a:pt x="1557" y="11212"/>
                    </a:lnTo>
                    <a:lnTo>
                      <a:pt x="1577" y="11191"/>
                    </a:lnTo>
                    <a:lnTo>
                      <a:pt x="1597" y="11169"/>
                    </a:lnTo>
                    <a:lnTo>
                      <a:pt x="1618" y="11147"/>
                    </a:lnTo>
                    <a:lnTo>
                      <a:pt x="1638" y="11125"/>
                    </a:lnTo>
                    <a:lnTo>
                      <a:pt x="1658" y="11104"/>
                    </a:lnTo>
                    <a:lnTo>
                      <a:pt x="1678" y="11081"/>
                    </a:lnTo>
                    <a:lnTo>
                      <a:pt x="1699" y="11059"/>
                    </a:lnTo>
                    <a:lnTo>
                      <a:pt x="1719" y="11037"/>
                    </a:lnTo>
                    <a:lnTo>
                      <a:pt x="1739" y="11015"/>
                    </a:lnTo>
                    <a:lnTo>
                      <a:pt x="1760" y="10992"/>
                    </a:lnTo>
                    <a:lnTo>
                      <a:pt x="1780" y="10970"/>
                    </a:lnTo>
                    <a:lnTo>
                      <a:pt x="1800" y="10947"/>
                    </a:lnTo>
                    <a:lnTo>
                      <a:pt x="1820" y="10924"/>
                    </a:lnTo>
                    <a:lnTo>
                      <a:pt x="1841" y="10901"/>
                    </a:lnTo>
                    <a:lnTo>
                      <a:pt x="1861" y="10878"/>
                    </a:lnTo>
                    <a:lnTo>
                      <a:pt x="1881" y="10855"/>
                    </a:lnTo>
                    <a:lnTo>
                      <a:pt x="1901" y="10832"/>
                    </a:lnTo>
                    <a:lnTo>
                      <a:pt x="1922" y="10808"/>
                    </a:lnTo>
                    <a:lnTo>
                      <a:pt x="1942" y="10784"/>
                    </a:lnTo>
                    <a:lnTo>
                      <a:pt x="1962" y="10761"/>
                    </a:lnTo>
                    <a:lnTo>
                      <a:pt x="1982" y="10737"/>
                    </a:lnTo>
                    <a:lnTo>
                      <a:pt x="2003" y="10713"/>
                    </a:lnTo>
                    <a:lnTo>
                      <a:pt x="2023" y="10689"/>
                    </a:lnTo>
                    <a:lnTo>
                      <a:pt x="2044" y="10665"/>
                    </a:lnTo>
                    <a:lnTo>
                      <a:pt x="2063" y="10641"/>
                    </a:lnTo>
                    <a:lnTo>
                      <a:pt x="2084" y="10616"/>
                    </a:lnTo>
                    <a:lnTo>
                      <a:pt x="2104" y="10592"/>
                    </a:lnTo>
                    <a:lnTo>
                      <a:pt x="2124" y="10568"/>
                    </a:lnTo>
                    <a:lnTo>
                      <a:pt x="2144" y="10543"/>
                    </a:lnTo>
                    <a:lnTo>
                      <a:pt x="2165" y="10518"/>
                    </a:lnTo>
                    <a:lnTo>
                      <a:pt x="2185" y="10493"/>
                    </a:lnTo>
                    <a:lnTo>
                      <a:pt x="2205" y="10468"/>
                    </a:lnTo>
                    <a:lnTo>
                      <a:pt x="2225" y="10443"/>
                    </a:lnTo>
                    <a:lnTo>
                      <a:pt x="2246" y="10417"/>
                    </a:lnTo>
                    <a:lnTo>
                      <a:pt x="2266" y="10392"/>
                    </a:lnTo>
                    <a:lnTo>
                      <a:pt x="2286" y="10367"/>
                    </a:lnTo>
                    <a:lnTo>
                      <a:pt x="2306" y="10341"/>
                    </a:lnTo>
                    <a:lnTo>
                      <a:pt x="2327" y="10315"/>
                    </a:lnTo>
                    <a:lnTo>
                      <a:pt x="2347" y="10289"/>
                    </a:lnTo>
                    <a:lnTo>
                      <a:pt x="2367" y="10264"/>
                    </a:lnTo>
                    <a:lnTo>
                      <a:pt x="2388" y="10237"/>
                    </a:lnTo>
                    <a:lnTo>
                      <a:pt x="2408" y="10210"/>
                    </a:lnTo>
                    <a:lnTo>
                      <a:pt x="2428" y="10184"/>
                    </a:lnTo>
                    <a:lnTo>
                      <a:pt x="2448" y="10158"/>
                    </a:lnTo>
                    <a:lnTo>
                      <a:pt x="2469" y="10131"/>
                    </a:lnTo>
                    <a:lnTo>
                      <a:pt x="2489" y="10104"/>
                    </a:lnTo>
                    <a:lnTo>
                      <a:pt x="2510" y="10077"/>
                    </a:lnTo>
                    <a:lnTo>
                      <a:pt x="2529" y="10051"/>
                    </a:lnTo>
                    <a:lnTo>
                      <a:pt x="2550" y="10023"/>
                    </a:lnTo>
                    <a:lnTo>
                      <a:pt x="2570" y="9996"/>
                    </a:lnTo>
                    <a:lnTo>
                      <a:pt x="2591" y="9968"/>
                    </a:lnTo>
                    <a:lnTo>
                      <a:pt x="2610" y="9942"/>
                    </a:lnTo>
                    <a:lnTo>
                      <a:pt x="2631" y="9913"/>
                    </a:lnTo>
                    <a:lnTo>
                      <a:pt x="2652" y="9885"/>
                    </a:lnTo>
                    <a:lnTo>
                      <a:pt x="2672" y="9857"/>
                    </a:lnTo>
                    <a:lnTo>
                      <a:pt x="2691" y="9830"/>
                    </a:lnTo>
                    <a:lnTo>
                      <a:pt x="2712" y="9801"/>
                    </a:lnTo>
                    <a:lnTo>
                      <a:pt x="2733" y="9772"/>
                    </a:lnTo>
                    <a:lnTo>
                      <a:pt x="2752" y="9745"/>
                    </a:lnTo>
                    <a:lnTo>
                      <a:pt x="2773" y="9715"/>
                    </a:lnTo>
                    <a:lnTo>
                      <a:pt x="2793" y="9686"/>
                    </a:lnTo>
                    <a:lnTo>
                      <a:pt x="2814" y="9657"/>
                    </a:lnTo>
                    <a:lnTo>
                      <a:pt x="2833" y="9629"/>
                    </a:lnTo>
                    <a:lnTo>
                      <a:pt x="2854" y="9599"/>
                    </a:lnTo>
                    <a:lnTo>
                      <a:pt x="2874" y="9570"/>
                    </a:lnTo>
                    <a:lnTo>
                      <a:pt x="2895" y="9540"/>
                    </a:lnTo>
                    <a:lnTo>
                      <a:pt x="2914" y="9512"/>
                    </a:lnTo>
                    <a:lnTo>
                      <a:pt x="2935" y="9481"/>
                    </a:lnTo>
                    <a:lnTo>
                      <a:pt x="2956" y="9451"/>
                    </a:lnTo>
                    <a:lnTo>
                      <a:pt x="2976" y="9421"/>
                    </a:lnTo>
                    <a:lnTo>
                      <a:pt x="2995" y="9391"/>
                    </a:lnTo>
                    <a:lnTo>
                      <a:pt x="3016" y="9360"/>
                    </a:lnTo>
                    <a:lnTo>
                      <a:pt x="3037" y="9330"/>
                    </a:lnTo>
                    <a:lnTo>
                      <a:pt x="3057" y="9299"/>
                    </a:lnTo>
                    <a:lnTo>
                      <a:pt x="3077" y="9269"/>
                    </a:lnTo>
                    <a:lnTo>
                      <a:pt x="3097" y="9238"/>
                    </a:lnTo>
                    <a:lnTo>
                      <a:pt x="3118" y="9206"/>
                    </a:lnTo>
                    <a:lnTo>
                      <a:pt x="3138" y="9175"/>
                    </a:lnTo>
                    <a:lnTo>
                      <a:pt x="3158" y="9144"/>
                    </a:lnTo>
                    <a:lnTo>
                      <a:pt x="3179" y="9112"/>
                    </a:lnTo>
                    <a:lnTo>
                      <a:pt x="3199" y="9081"/>
                    </a:lnTo>
                    <a:lnTo>
                      <a:pt x="3219" y="9049"/>
                    </a:lnTo>
                    <a:lnTo>
                      <a:pt x="3239" y="9017"/>
                    </a:lnTo>
                    <a:lnTo>
                      <a:pt x="3260" y="8985"/>
                    </a:lnTo>
                    <a:lnTo>
                      <a:pt x="3280" y="8952"/>
                    </a:lnTo>
                    <a:lnTo>
                      <a:pt x="3300" y="8920"/>
                    </a:lnTo>
                    <a:lnTo>
                      <a:pt x="3321" y="8887"/>
                    </a:lnTo>
                    <a:lnTo>
                      <a:pt x="3341" y="8854"/>
                    </a:lnTo>
                    <a:lnTo>
                      <a:pt x="3361" y="8821"/>
                    </a:lnTo>
                    <a:lnTo>
                      <a:pt x="3381" y="8789"/>
                    </a:lnTo>
                    <a:lnTo>
                      <a:pt x="3402" y="8755"/>
                    </a:lnTo>
                    <a:lnTo>
                      <a:pt x="3422" y="8721"/>
                    </a:lnTo>
                    <a:lnTo>
                      <a:pt x="3443" y="8688"/>
                    </a:lnTo>
                    <a:lnTo>
                      <a:pt x="3462" y="8655"/>
                    </a:lnTo>
                    <a:lnTo>
                      <a:pt x="3483" y="8620"/>
                    </a:lnTo>
                    <a:lnTo>
                      <a:pt x="3503" y="8586"/>
                    </a:lnTo>
                    <a:lnTo>
                      <a:pt x="3524" y="8552"/>
                    </a:lnTo>
                    <a:lnTo>
                      <a:pt x="3543" y="8518"/>
                    </a:lnTo>
                    <a:lnTo>
                      <a:pt x="3564" y="8483"/>
                    </a:lnTo>
                    <a:lnTo>
                      <a:pt x="3585" y="8448"/>
                    </a:lnTo>
                    <a:lnTo>
                      <a:pt x="3605" y="8414"/>
                    </a:lnTo>
                    <a:lnTo>
                      <a:pt x="3624" y="8379"/>
                    </a:lnTo>
                    <a:lnTo>
                      <a:pt x="3645" y="8343"/>
                    </a:lnTo>
                    <a:lnTo>
                      <a:pt x="3666" y="8307"/>
                    </a:lnTo>
                    <a:lnTo>
                      <a:pt x="3686" y="8272"/>
                    </a:lnTo>
                    <a:lnTo>
                      <a:pt x="3706" y="8237"/>
                    </a:lnTo>
                    <a:lnTo>
                      <a:pt x="3726" y="8200"/>
                    </a:lnTo>
                    <a:lnTo>
                      <a:pt x="3747" y="8164"/>
                    </a:lnTo>
                    <a:lnTo>
                      <a:pt x="3767" y="8128"/>
                    </a:lnTo>
                    <a:lnTo>
                      <a:pt x="3787" y="8092"/>
                    </a:lnTo>
                    <a:lnTo>
                      <a:pt x="3807" y="8055"/>
                    </a:lnTo>
                    <a:lnTo>
                      <a:pt x="3828" y="8018"/>
                    </a:lnTo>
                    <a:lnTo>
                      <a:pt x="3848" y="7982"/>
                    </a:lnTo>
                    <a:lnTo>
                      <a:pt x="3868" y="7944"/>
                    </a:lnTo>
                    <a:lnTo>
                      <a:pt x="3889" y="7906"/>
                    </a:lnTo>
                    <a:lnTo>
                      <a:pt x="3909" y="7869"/>
                    </a:lnTo>
                    <a:lnTo>
                      <a:pt x="3929" y="7832"/>
                    </a:lnTo>
                    <a:lnTo>
                      <a:pt x="3950" y="7794"/>
                    </a:lnTo>
                    <a:lnTo>
                      <a:pt x="3970" y="7756"/>
                    </a:lnTo>
                    <a:lnTo>
                      <a:pt x="3990" y="7717"/>
                    </a:lnTo>
                    <a:lnTo>
                      <a:pt x="4010" y="7679"/>
                    </a:lnTo>
                    <a:lnTo>
                      <a:pt x="4031" y="7640"/>
                    </a:lnTo>
                    <a:lnTo>
                      <a:pt x="4051" y="7601"/>
                    </a:lnTo>
                    <a:lnTo>
                      <a:pt x="4072" y="7562"/>
                    </a:lnTo>
                    <a:lnTo>
                      <a:pt x="4091" y="7524"/>
                    </a:lnTo>
                    <a:lnTo>
                      <a:pt x="4112" y="7484"/>
                    </a:lnTo>
                    <a:lnTo>
                      <a:pt x="4133" y="7444"/>
                    </a:lnTo>
                    <a:lnTo>
                      <a:pt x="4153" y="7405"/>
                    </a:lnTo>
                    <a:lnTo>
                      <a:pt x="4173" y="7365"/>
                    </a:lnTo>
                    <a:lnTo>
                      <a:pt x="4193" y="7324"/>
                    </a:lnTo>
                    <a:lnTo>
                      <a:pt x="4214" y="7284"/>
                    </a:lnTo>
                    <a:lnTo>
                      <a:pt x="4234" y="7244"/>
                    </a:lnTo>
                    <a:lnTo>
                      <a:pt x="4254" y="7204"/>
                    </a:lnTo>
                    <a:lnTo>
                      <a:pt x="4275" y="7162"/>
                    </a:lnTo>
                    <a:lnTo>
                      <a:pt x="4295" y="7121"/>
                    </a:lnTo>
                    <a:lnTo>
                      <a:pt x="4315" y="7080"/>
                    </a:lnTo>
                    <a:lnTo>
                      <a:pt x="4335" y="7039"/>
                    </a:lnTo>
                    <a:lnTo>
                      <a:pt x="4356" y="6996"/>
                    </a:lnTo>
                    <a:lnTo>
                      <a:pt x="4376" y="6954"/>
                    </a:lnTo>
                    <a:lnTo>
                      <a:pt x="4397" y="6912"/>
                    </a:lnTo>
                    <a:lnTo>
                      <a:pt x="4416" y="6871"/>
                    </a:lnTo>
                    <a:lnTo>
                      <a:pt x="4437" y="6828"/>
                    </a:lnTo>
                    <a:lnTo>
                      <a:pt x="4457" y="6785"/>
                    </a:lnTo>
                    <a:lnTo>
                      <a:pt x="4477" y="6743"/>
                    </a:lnTo>
                    <a:lnTo>
                      <a:pt x="4498" y="6699"/>
                    </a:lnTo>
                    <a:lnTo>
                      <a:pt x="4518" y="6655"/>
                    </a:lnTo>
                    <a:lnTo>
                      <a:pt x="4539" y="6612"/>
                    </a:lnTo>
                    <a:lnTo>
                      <a:pt x="4558" y="6569"/>
                    </a:lnTo>
                    <a:lnTo>
                      <a:pt x="4579" y="6524"/>
                    </a:lnTo>
                    <a:lnTo>
                      <a:pt x="4600" y="6480"/>
                    </a:lnTo>
                    <a:lnTo>
                      <a:pt x="4620" y="6436"/>
                    </a:lnTo>
                    <a:lnTo>
                      <a:pt x="4640" y="6392"/>
                    </a:lnTo>
                    <a:lnTo>
                      <a:pt x="4660" y="6346"/>
                    </a:lnTo>
                    <a:lnTo>
                      <a:pt x="4681" y="6301"/>
                    </a:lnTo>
                    <a:lnTo>
                      <a:pt x="4701" y="6256"/>
                    </a:lnTo>
                    <a:lnTo>
                      <a:pt x="4721" y="6211"/>
                    </a:lnTo>
                    <a:lnTo>
                      <a:pt x="4742" y="6165"/>
                    </a:lnTo>
                    <a:lnTo>
                      <a:pt x="4762" y="6119"/>
                    </a:lnTo>
                    <a:lnTo>
                      <a:pt x="4783" y="6073"/>
                    </a:lnTo>
                    <a:lnTo>
                      <a:pt x="4802" y="6027"/>
                    </a:lnTo>
                    <a:lnTo>
                      <a:pt x="4823" y="5980"/>
                    </a:lnTo>
                    <a:lnTo>
                      <a:pt x="4843" y="5933"/>
                    </a:lnTo>
                    <a:lnTo>
                      <a:pt x="4864" y="5886"/>
                    </a:lnTo>
                    <a:lnTo>
                      <a:pt x="4884" y="5839"/>
                    </a:lnTo>
                    <a:lnTo>
                      <a:pt x="4904" y="5791"/>
                    </a:lnTo>
                    <a:lnTo>
                      <a:pt x="4925" y="5743"/>
                    </a:lnTo>
                    <a:lnTo>
                      <a:pt x="4945" y="5696"/>
                    </a:lnTo>
                    <a:lnTo>
                      <a:pt x="4965" y="5648"/>
                    </a:lnTo>
                    <a:lnTo>
                      <a:pt x="4986" y="5599"/>
                    </a:lnTo>
                    <a:lnTo>
                      <a:pt x="5006" y="5550"/>
                    </a:lnTo>
                    <a:lnTo>
                      <a:pt x="5026" y="5502"/>
                    </a:lnTo>
                    <a:lnTo>
                      <a:pt x="5046" y="5452"/>
                    </a:lnTo>
                    <a:lnTo>
                      <a:pt x="5067" y="5403"/>
                    </a:lnTo>
                    <a:lnTo>
                      <a:pt x="5087" y="5353"/>
                    </a:lnTo>
                    <a:lnTo>
                      <a:pt x="5107" y="5304"/>
                    </a:lnTo>
                    <a:lnTo>
                      <a:pt x="5128" y="5254"/>
                    </a:lnTo>
                    <a:lnTo>
                      <a:pt x="5148" y="5203"/>
                    </a:lnTo>
                    <a:lnTo>
                      <a:pt x="5169" y="5153"/>
                    </a:lnTo>
                    <a:lnTo>
                      <a:pt x="5188" y="5103"/>
                    </a:lnTo>
                    <a:lnTo>
                      <a:pt x="5209" y="5051"/>
                    </a:lnTo>
                    <a:lnTo>
                      <a:pt x="5230" y="5000"/>
                    </a:lnTo>
                    <a:lnTo>
                      <a:pt x="5250" y="4948"/>
                    </a:lnTo>
                    <a:lnTo>
                      <a:pt x="5270" y="4897"/>
                    </a:lnTo>
                    <a:lnTo>
                      <a:pt x="5290" y="4844"/>
                    </a:lnTo>
                    <a:lnTo>
                      <a:pt x="5311" y="4792"/>
                    </a:lnTo>
                    <a:lnTo>
                      <a:pt x="5331" y="4739"/>
                    </a:lnTo>
                    <a:lnTo>
                      <a:pt x="5351" y="4687"/>
                    </a:lnTo>
                    <a:lnTo>
                      <a:pt x="5372" y="4634"/>
                    </a:lnTo>
                    <a:lnTo>
                      <a:pt x="5392" y="4580"/>
                    </a:lnTo>
                    <a:lnTo>
                      <a:pt x="5413" y="4527"/>
                    </a:lnTo>
                    <a:lnTo>
                      <a:pt x="5432" y="4473"/>
                    </a:lnTo>
                    <a:lnTo>
                      <a:pt x="5453" y="4419"/>
                    </a:lnTo>
                    <a:lnTo>
                      <a:pt x="5474" y="4365"/>
                    </a:lnTo>
                    <a:lnTo>
                      <a:pt x="5494" y="4310"/>
                    </a:lnTo>
                    <a:lnTo>
                      <a:pt x="5514" y="4256"/>
                    </a:lnTo>
                    <a:lnTo>
                      <a:pt x="5534" y="4200"/>
                    </a:lnTo>
                    <a:lnTo>
                      <a:pt x="5555" y="4145"/>
                    </a:lnTo>
                    <a:lnTo>
                      <a:pt x="5575" y="4089"/>
                    </a:lnTo>
                    <a:lnTo>
                      <a:pt x="5595" y="4034"/>
                    </a:lnTo>
                    <a:lnTo>
                      <a:pt x="5616" y="3977"/>
                    </a:lnTo>
                    <a:lnTo>
                      <a:pt x="5636" y="3920"/>
                    </a:lnTo>
                    <a:lnTo>
                      <a:pt x="5656" y="3864"/>
                    </a:lnTo>
                    <a:lnTo>
                      <a:pt x="5677" y="3807"/>
                    </a:lnTo>
                    <a:lnTo>
                      <a:pt x="5697" y="3750"/>
                    </a:lnTo>
                    <a:lnTo>
                      <a:pt x="5718" y="3692"/>
                    </a:lnTo>
                    <a:lnTo>
                      <a:pt x="5737" y="3635"/>
                    </a:lnTo>
                    <a:lnTo>
                      <a:pt x="5758" y="3576"/>
                    </a:lnTo>
                    <a:lnTo>
                      <a:pt x="5779" y="3518"/>
                    </a:lnTo>
                    <a:lnTo>
                      <a:pt x="5799" y="3459"/>
                    </a:lnTo>
                    <a:lnTo>
                      <a:pt x="5819" y="3401"/>
                    </a:lnTo>
                    <a:lnTo>
                      <a:pt x="5839" y="3341"/>
                    </a:lnTo>
                    <a:lnTo>
                      <a:pt x="5860" y="3282"/>
                    </a:lnTo>
                    <a:lnTo>
                      <a:pt x="5880" y="3222"/>
                    </a:lnTo>
                    <a:lnTo>
                      <a:pt x="5900" y="3162"/>
                    </a:lnTo>
                    <a:lnTo>
                      <a:pt x="5921" y="3101"/>
                    </a:lnTo>
                    <a:lnTo>
                      <a:pt x="5941" y="3041"/>
                    </a:lnTo>
                    <a:lnTo>
                      <a:pt x="5962" y="2980"/>
                    </a:lnTo>
                    <a:lnTo>
                      <a:pt x="5981" y="2919"/>
                    </a:lnTo>
                    <a:lnTo>
                      <a:pt x="6002" y="2857"/>
                    </a:lnTo>
                    <a:lnTo>
                      <a:pt x="6023" y="2795"/>
                    </a:lnTo>
                    <a:lnTo>
                      <a:pt x="6043" y="2733"/>
                    </a:lnTo>
                    <a:lnTo>
                      <a:pt x="6063" y="2671"/>
                    </a:lnTo>
                    <a:lnTo>
                      <a:pt x="6084" y="2608"/>
                    </a:lnTo>
                    <a:lnTo>
                      <a:pt x="6104" y="2545"/>
                    </a:lnTo>
                    <a:lnTo>
                      <a:pt x="6124" y="2481"/>
                    </a:lnTo>
                    <a:lnTo>
                      <a:pt x="6144" y="2418"/>
                    </a:lnTo>
                    <a:lnTo>
                      <a:pt x="6165" y="2354"/>
                    </a:lnTo>
                    <a:lnTo>
                      <a:pt x="6185" y="2289"/>
                    </a:lnTo>
                    <a:lnTo>
                      <a:pt x="6205" y="2225"/>
                    </a:lnTo>
                    <a:lnTo>
                      <a:pt x="6226" y="2160"/>
                    </a:lnTo>
                    <a:lnTo>
                      <a:pt x="6246" y="2095"/>
                    </a:lnTo>
                    <a:lnTo>
                      <a:pt x="6267" y="2029"/>
                    </a:lnTo>
                    <a:lnTo>
                      <a:pt x="6287" y="1964"/>
                    </a:lnTo>
                    <a:lnTo>
                      <a:pt x="6307" y="1897"/>
                    </a:lnTo>
                    <a:lnTo>
                      <a:pt x="6328" y="1831"/>
                    </a:lnTo>
                    <a:lnTo>
                      <a:pt x="6348" y="1764"/>
                    </a:lnTo>
                    <a:lnTo>
                      <a:pt x="6368" y="1697"/>
                    </a:lnTo>
                    <a:lnTo>
                      <a:pt x="6389" y="1630"/>
                    </a:lnTo>
                    <a:lnTo>
                      <a:pt x="6409" y="1562"/>
                    </a:lnTo>
                    <a:lnTo>
                      <a:pt x="6430" y="1494"/>
                    </a:lnTo>
                    <a:lnTo>
                      <a:pt x="6449" y="1426"/>
                    </a:lnTo>
                    <a:lnTo>
                      <a:pt x="6470" y="1356"/>
                    </a:lnTo>
                    <a:lnTo>
                      <a:pt x="6490" y="1287"/>
                    </a:lnTo>
                    <a:lnTo>
                      <a:pt x="6511" y="1218"/>
                    </a:lnTo>
                    <a:lnTo>
                      <a:pt x="6531" y="1149"/>
                    </a:lnTo>
                    <a:lnTo>
                      <a:pt x="6551" y="1078"/>
                    </a:lnTo>
                    <a:lnTo>
                      <a:pt x="6572" y="1008"/>
                    </a:lnTo>
                    <a:lnTo>
                      <a:pt x="6592" y="937"/>
                    </a:lnTo>
                    <a:lnTo>
                      <a:pt x="6612" y="866"/>
                    </a:lnTo>
                    <a:lnTo>
                      <a:pt x="6633" y="795"/>
                    </a:lnTo>
                    <a:lnTo>
                      <a:pt x="6653" y="723"/>
                    </a:lnTo>
                    <a:lnTo>
                      <a:pt x="6674" y="651"/>
                    </a:lnTo>
                    <a:lnTo>
                      <a:pt x="6694" y="579"/>
                    </a:lnTo>
                    <a:lnTo>
                      <a:pt x="6714" y="506"/>
                    </a:lnTo>
                    <a:lnTo>
                      <a:pt x="6735" y="432"/>
                    </a:lnTo>
                    <a:lnTo>
                      <a:pt x="6754" y="359"/>
                    </a:lnTo>
                    <a:lnTo>
                      <a:pt x="6775" y="285"/>
                    </a:lnTo>
                    <a:lnTo>
                      <a:pt x="6796" y="211"/>
                    </a:lnTo>
                    <a:lnTo>
                      <a:pt x="6816" y="136"/>
                    </a:lnTo>
                    <a:lnTo>
                      <a:pt x="6836" y="61"/>
                    </a:lnTo>
                    <a:cubicBezTo>
                      <a:pt x="6846" y="23"/>
                      <a:pt x="6886" y="0"/>
                      <a:pt x="6924" y="10"/>
                    </a:cubicBezTo>
                    <a:cubicBezTo>
                      <a:pt x="6962" y="21"/>
                      <a:pt x="6985" y="60"/>
                      <a:pt x="6975" y="99"/>
                    </a:cubicBezTo>
                    <a:lnTo>
                      <a:pt x="6955" y="174"/>
                    </a:lnTo>
                    <a:lnTo>
                      <a:pt x="6934" y="249"/>
                    </a:lnTo>
                    <a:lnTo>
                      <a:pt x="6914" y="323"/>
                    </a:lnTo>
                    <a:lnTo>
                      <a:pt x="6893" y="397"/>
                    </a:lnTo>
                    <a:lnTo>
                      <a:pt x="6873" y="471"/>
                    </a:lnTo>
                    <a:lnTo>
                      <a:pt x="6853" y="544"/>
                    </a:lnTo>
                    <a:lnTo>
                      <a:pt x="6832" y="617"/>
                    </a:lnTo>
                    <a:lnTo>
                      <a:pt x="6812" y="690"/>
                    </a:lnTo>
                    <a:lnTo>
                      <a:pt x="6792" y="762"/>
                    </a:lnTo>
                    <a:lnTo>
                      <a:pt x="6771" y="834"/>
                    </a:lnTo>
                    <a:lnTo>
                      <a:pt x="6751" y="905"/>
                    </a:lnTo>
                    <a:lnTo>
                      <a:pt x="6731" y="977"/>
                    </a:lnTo>
                    <a:lnTo>
                      <a:pt x="6710" y="1048"/>
                    </a:lnTo>
                    <a:lnTo>
                      <a:pt x="6690" y="1119"/>
                    </a:lnTo>
                    <a:lnTo>
                      <a:pt x="6669" y="1188"/>
                    </a:lnTo>
                    <a:lnTo>
                      <a:pt x="6649" y="1259"/>
                    </a:lnTo>
                    <a:lnTo>
                      <a:pt x="6628" y="1328"/>
                    </a:lnTo>
                    <a:lnTo>
                      <a:pt x="6608" y="1397"/>
                    </a:lnTo>
                    <a:lnTo>
                      <a:pt x="6588" y="1466"/>
                    </a:lnTo>
                    <a:lnTo>
                      <a:pt x="6567" y="1535"/>
                    </a:lnTo>
                    <a:lnTo>
                      <a:pt x="6547" y="1603"/>
                    </a:lnTo>
                    <a:lnTo>
                      <a:pt x="6526" y="1671"/>
                    </a:lnTo>
                    <a:lnTo>
                      <a:pt x="6506" y="1739"/>
                    </a:lnTo>
                    <a:lnTo>
                      <a:pt x="6486" y="1806"/>
                    </a:lnTo>
                    <a:lnTo>
                      <a:pt x="6465" y="1873"/>
                    </a:lnTo>
                    <a:lnTo>
                      <a:pt x="6445" y="1940"/>
                    </a:lnTo>
                    <a:lnTo>
                      <a:pt x="6424" y="2005"/>
                    </a:lnTo>
                    <a:lnTo>
                      <a:pt x="6404" y="2072"/>
                    </a:lnTo>
                    <a:lnTo>
                      <a:pt x="6384" y="2138"/>
                    </a:lnTo>
                    <a:lnTo>
                      <a:pt x="6363" y="2203"/>
                    </a:lnTo>
                    <a:lnTo>
                      <a:pt x="6343" y="2268"/>
                    </a:lnTo>
                    <a:lnTo>
                      <a:pt x="6323" y="2333"/>
                    </a:lnTo>
                    <a:lnTo>
                      <a:pt x="6302" y="2397"/>
                    </a:lnTo>
                    <a:lnTo>
                      <a:pt x="6282" y="2461"/>
                    </a:lnTo>
                    <a:lnTo>
                      <a:pt x="6261" y="2526"/>
                    </a:lnTo>
                    <a:lnTo>
                      <a:pt x="6241" y="2589"/>
                    </a:lnTo>
                    <a:lnTo>
                      <a:pt x="6220" y="2652"/>
                    </a:lnTo>
                    <a:lnTo>
                      <a:pt x="6200" y="2715"/>
                    </a:lnTo>
                    <a:lnTo>
                      <a:pt x="6180" y="2778"/>
                    </a:lnTo>
                    <a:lnTo>
                      <a:pt x="6159" y="2840"/>
                    </a:lnTo>
                    <a:lnTo>
                      <a:pt x="6139" y="2902"/>
                    </a:lnTo>
                    <a:lnTo>
                      <a:pt x="6118" y="2963"/>
                    </a:lnTo>
                    <a:lnTo>
                      <a:pt x="6098" y="3025"/>
                    </a:lnTo>
                    <a:lnTo>
                      <a:pt x="6078" y="3086"/>
                    </a:lnTo>
                    <a:lnTo>
                      <a:pt x="6057" y="3148"/>
                    </a:lnTo>
                    <a:lnTo>
                      <a:pt x="6037" y="3208"/>
                    </a:lnTo>
                    <a:lnTo>
                      <a:pt x="6017" y="3268"/>
                    </a:lnTo>
                    <a:lnTo>
                      <a:pt x="5996" y="3328"/>
                    </a:lnTo>
                    <a:lnTo>
                      <a:pt x="5976" y="3388"/>
                    </a:lnTo>
                    <a:lnTo>
                      <a:pt x="5955" y="3447"/>
                    </a:lnTo>
                    <a:lnTo>
                      <a:pt x="5935" y="3507"/>
                    </a:lnTo>
                    <a:lnTo>
                      <a:pt x="5914" y="3565"/>
                    </a:lnTo>
                    <a:lnTo>
                      <a:pt x="5894" y="3624"/>
                    </a:lnTo>
                    <a:lnTo>
                      <a:pt x="5873" y="3682"/>
                    </a:lnTo>
                    <a:lnTo>
                      <a:pt x="5853" y="3740"/>
                    </a:lnTo>
                    <a:lnTo>
                      <a:pt x="5833" y="3798"/>
                    </a:lnTo>
                    <a:lnTo>
                      <a:pt x="5812" y="3855"/>
                    </a:lnTo>
                    <a:lnTo>
                      <a:pt x="5792" y="3912"/>
                    </a:lnTo>
                    <a:lnTo>
                      <a:pt x="5772" y="3970"/>
                    </a:lnTo>
                    <a:lnTo>
                      <a:pt x="5751" y="4026"/>
                    </a:lnTo>
                    <a:lnTo>
                      <a:pt x="5731" y="4082"/>
                    </a:lnTo>
                    <a:lnTo>
                      <a:pt x="5711" y="4139"/>
                    </a:lnTo>
                    <a:lnTo>
                      <a:pt x="5690" y="4194"/>
                    </a:lnTo>
                    <a:lnTo>
                      <a:pt x="5670" y="4250"/>
                    </a:lnTo>
                    <a:lnTo>
                      <a:pt x="5649" y="4305"/>
                    </a:lnTo>
                    <a:lnTo>
                      <a:pt x="5629" y="4361"/>
                    </a:lnTo>
                    <a:lnTo>
                      <a:pt x="5608" y="4415"/>
                    </a:lnTo>
                    <a:lnTo>
                      <a:pt x="5588" y="4470"/>
                    </a:lnTo>
                    <a:lnTo>
                      <a:pt x="5567" y="4523"/>
                    </a:lnTo>
                    <a:lnTo>
                      <a:pt x="5547" y="4578"/>
                    </a:lnTo>
                    <a:lnTo>
                      <a:pt x="5527" y="4632"/>
                    </a:lnTo>
                    <a:lnTo>
                      <a:pt x="5506" y="4685"/>
                    </a:lnTo>
                    <a:lnTo>
                      <a:pt x="5486" y="4739"/>
                    </a:lnTo>
                    <a:lnTo>
                      <a:pt x="5466" y="4791"/>
                    </a:lnTo>
                    <a:lnTo>
                      <a:pt x="5445" y="4845"/>
                    </a:lnTo>
                    <a:lnTo>
                      <a:pt x="5425" y="4897"/>
                    </a:lnTo>
                    <a:lnTo>
                      <a:pt x="5404" y="4949"/>
                    </a:lnTo>
                    <a:lnTo>
                      <a:pt x="5384" y="5001"/>
                    </a:lnTo>
                    <a:lnTo>
                      <a:pt x="5363" y="5053"/>
                    </a:lnTo>
                    <a:lnTo>
                      <a:pt x="5343" y="5104"/>
                    </a:lnTo>
                    <a:lnTo>
                      <a:pt x="5322" y="5155"/>
                    </a:lnTo>
                    <a:lnTo>
                      <a:pt x="5302" y="5207"/>
                    </a:lnTo>
                    <a:lnTo>
                      <a:pt x="5282" y="5258"/>
                    </a:lnTo>
                    <a:lnTo>
                      <a:pt x="5261" y="5308"/>
                    </a:lnTo>
                    <a:lnTo>
                      <a:pt x="5241" y="5358"/>
                    </a:lnTo>
                    <a:lnTo>
                      <a:pt x="5220" y="5409"/>
                    </a:lnTo>
                    <a:lnTo>
                      <a:pt x="5200" y="5458"/>
                    </a:lnTo>
                    <a:lnTo>
                      <a:pt x="5179" y="5508"/>
                    </a:lnTo>
                    <a:lnTo>
                      <a:pt x="5159" y="5557"/>
                    </a:lnTo>
                    <a:lnTo>
                      <a:pt x="5139" y="5607"/>
                    </a:lnTo>
                    <a:lnTo>
                      <a:pt x="5118" y="5655"/>
                    </a:lnTo>
                    <a:lnTo>
                      <a:pt x="5098" y="5703"/>
                    </a:lnTo>
                    <a:lnTo>
                      <a:pt x="5078" y="5752"/>
                    </a:lnTo>
                    <a:lnTo>
                      <a:pt x="5057" y="5800"/>
                    </a:lnTo>
                    <a:lnTo>
                      <a:pt x="5037" y="5848"/>
                    </a:lnTo>
                    <a:lnTo>
                      <a:pt x="5016" y="5896"/>
                    </a:lnTo>
                    <a:lnTo>
                      <a:pt x="4996" y="5943"/>
                    </a:lnTo>
                    <a:lnTo>
                      <a:pt x="4975" y="5991"/>
                    </a:lnTo>
                    <a:lnTo>
                      <a:pt x="4955" y="6038"/>
                    </a:lnTo>
                    <a:lnTo>
                      <a:pt x="4935" y="6084"/>
                    </a:lnTo>
                    <a:lnTo>
                      <a:pt x="4914" y="6131"/>
                    </a:lnTo>
                    <a:lnTo>
                      <a:pt x="4894" y="6177"/>
                    </a:lnTo>
                    <a:lnTo>
                      <a:pt x="4873" y="6223"/>
                    </a:lnTo>
                    <a:lnTo>
                      <a:pt x="4853" y="6269"/>
                    </a:lnTo>
                    <a:lnTo>
                      <a:pt x="4833" y="6315"/>
                    </a:lnTo>
                    <a:lnTo>
                      <a:pt x="4812" y="6361"/>
                    </a:lnTo>
                    <a:lnTo>
                      <a:pt x="4791" y="6406"/>
                    </a:lnTo>
                    <a:lnTo>
                      <a:pt x="4771" y="6450"/>
                    </a:lnTo>
                    <a:lnTo>
                      <a:pt x="4751" y="6496"/>
                    </a:lnTo>
                    <a:lnTo>
                      <a:pt x="4730" y="6541"/>
                    </a:lnTo>
                    <a:lnTo>
                      <a:pt x="4710" y="6585"/>
                    </a:lnTo>
                    <a:lnTo>
                      <a:pt x="4690" y="6628"/>
                    </a:lnTo>
                    <a:lnTo>
                      <a:pt x="4669" y="6673"/>
                    </a:lnTo>
                    <a:lnTo>
                      <a:pt x="4649" y="6717"/>
                    </a:lnTo>
                    <a:lnTo>
                      <a:pt x="4628" y="6760"/>
                    </a:lnTo>
                    <a:lnTo>
                      <a:pt x="4608" y="6803"/>
                    </a:lnTo>
                    <a:lnTo>
                      <a:pt x="4587" y="6847"/>
                    </a:lnTo>
                    <a:lnTo>
                      <a:pt x="4567" y="6890"/>
                    </a:lnTo>
                    <a:lnTo>
                      <a:pt x="4547" y="6932"/>
                    </a:lnTo>
                    <a:lnTo>
                      <a:pt x="4526" y="6976"/>
                    </a:lnTo>
                    <a:lnTo>
                      <a:pt x="4506" y="7018"/>
                    </a:lnTo>
                    <a:lnTo>
                      <a:pt x="4485" y="7060"/>
                    </a:lnTo>
                    <a:lnTo>
                      <a:pt x="4465" y="7101"/>
                    </a:lnTo>
                    <a:lnTo>
                      <a:pt x="4445" y="7143"/>
                    </a:lnTo>
                    <a:lnTo>
                      <a:pt x="4424" y="7185"/>
                    </a:lnTo>
                    <a:lnTo>
                      <a:pt x="4403" y="7227"/>
                    </a:lnTo>
                    <a:lnTo>
                      <a:pt x="4383" y="7267"/>
                    </a:lnTo>
                    <a:lnTo>
                      <a:pt x="4363" y="7308"/>
                    </a:lnTo>
                    <a:lnTo>
                      <a:pt x="4342" y="7350"/>
                    </a:lnTo>
                    <a:lnTo>
                      <a:pt x="4322" y="7389"/>
                    </a:lnTo>
                    <a:lnTo>
                      <a:pt x="4301" y="7430"/>
                    </a:lnTo>
                    <a:lnTo>
                      <a:pt x="4281" y="7470"/>
                    </a:lnTo>
                    <a:lnTo>
                      <a:pt x="4260" y="7511"/>
                    </a:lnTo>
                    <a:lnTo>
                      <a:pt x="4240" y="7550"/>
                    </a:lnTo>
                    <a:lnTo>
                      <a:pt x="4220" y="7589"/>
                    </a:lnTo>
                    <a:lnTo>
                      <a:pt x="4199" y="7629"/>
                    </a:lnTo>
                    <a:lnTo>
                      <a:pt x="4179" y="7668"/>
                    </a:lnTo>
                    <a:lnTo>
                      <a:pt x="4158" y="7708"/>
                    </a:lnTo>
                    <a:lnTo>
                      <a:pt x="4138" y="7746"/>
                    </a:lnTo>
                    <a:lnTo>
                      <a:pt x="4118" y="7785"/>
                    </a:lnTo>
                    <a:lnTo>
                      <a:pt x="4097" y="7823"/>
                    </a:lnTo>
                    <a:lnTo>
                      <a:pt x="4076" y="7862"/>
                    </a:lnTo>
                    <a:lnTo>
                      <a:pt x="4056" y="7900"/>
                    </a:lnTo>
                    <a:lnTo>
                      <a:pt x="4036" y="7938"/>
                    </a:lnTo>
                    <a:lnTo>
                      <a:pt x="4015" y="7976"/>
                    </a:lnTo>
                    <a:lnTo>
                      <a:pt x="3995" y="8013"/>
                    </a:lnTo>
                    <a:lnTo>
                      <a:pt x="3974" y="8050"/>
                    </a:lnTo>
                    <a:lnTo>
                      <a:pt x="3954" y="8088"/>
                    </a:lnTo>
                    <a:lnTo>
                      <a:pt x="3933" y="8125"/>
                    </a:lnTo>
                    <a:lnTo>
                      <a:pt x="3913" y="8162"/>
                    </a:lnTo>
                    <a:lnTo>
                      <a:pt x="3893" y="8199"/>
                    </a:lnTo>
                    <a:lnTo>
                      <a:pt x="3872" y="8236"/>
                    </a:lnTo>
                    <a:lnTo>
                      <a:pt x="3852" y="8272"/>
                    </a:lnTo>
                    <a:lnTo>
                      <a:pt x="3831" y="8307"/>
                    </a:lnTo>
                    <a:lnTo>
                      <a:pt x="3811" y="8344"/>
                    </a:lnTo>
                    <a:lnTo>
                      <a:pt x="3790" y="8379"/>
                    </a:lnTo>
                    <a:lnTo>
                      <a:pt x="3770" y="8415"/>
                    </a:lnTo>
                    <a:lnTo>
                      <a:pt x="3750" y="8450"/>
                    </a:lnTo>
                    <a:lnTo>
                      <a:pt x="3729" y="8486"/>
                    </a:lnTo>
                    <a:lnTo>
                      <a:pt x="3708" y="8522"/>
                    </a:lnTo>
                    <a:lnTo>
                      <a:pt x="3688" y="8556"/>
                    </a:lnTo>
                    <a:lnTo>
                      <a:pt x="3668" y="8591"/>
                    </a:lnTo>
                    <a:lnTo>
                      <a:pt x="3647" y="8626"/>
                    </a:lnTo>
                    <a:lnTo>
                      <a:pt x="3627" y="8661"/>
                    </a:lnTo>
                    <a:lnTo>
                      <a:pt x="3606" y="8695"/>
                    </a:lnTo>
                    <a:lnTo>
                      <a:pt x="3586" y="8728"/>
                    </a:lnTo>
                    <a:lnTo>
                      <a:pt x="3565" y="8763"/>
                    </a:lnTo>
                    <a:lnTo>
                      <a:pt x="3545" y="8797"/>
                    </a:lnTo>
                    <a:lnTo>
                      <a:pt x="3524" y="8830"/>
                    </a:lnTo>
                    <a:lnTo>
                      <a:pt x="3504" y="8863"/>
                    </a:lnTo>
                    <a:lnTo>
                      <a:pt x="3484" y="8897"/>
                    </a:lnTo>
                    <a:lnTo>
                      <a:pt x="3463" y="8930"/>
                    </a:lnTo>
                    <a:lnTo>
                      <a:pt x="3442" y="8964"/>
                    </a:lnTo>
                    <a:lnTo>
                      <a:pt x="3422" y="8996"/>
                    </a:lnTo>
                    <a:lnTo>
                      <a:pt x="3402" y="9029"/>
                    </a:lnTo>
                    <a:lnTo>
                      <a:pt x="3381" y="9061"/>
                    </a:lnTo>
                    <a:lnTo>
                      <a:pt x="3361" y="9094"/>
                    </a:lnTo>
                    <a:lnTo>
                      <a:pt x="3341" y="9126"/>
                    </a:lnTo>
                    <a:lnTo>
                      <a:pt x="3320" y="9158"/>
                    </a:lnTo>
                    <a:lnTo>
                      <a:pt x="3299" y="9191"/>
                    </a:lnTo>
                    <a:lnTo>
                      <a:pt x="3279" y="9222"/>
                    </a:lnTo>
                    <a:lnTo>
                      <a:pt x="3259" y="9254"/>
                    </a:lnTo>
                    <a:lnTo>
                      <a:pt x="3238" y="9286"/>
                    </a:lnTo>
                    <a:lnTo>
                      <a:pt x="3218" y="9316"/>
                    </a:lnTo>
                    <a:lnTo>
                      <a:pt x="3197" y="9348"/>
                    </a:lnTo>
                    <a:lnTo>
                      <a:pt x="3177" y="9379"/>
                    </a:lnTo>
                    <a:lnTo>
                      <a:pt x="3156" y="9410"/>
                    </a:lnTo>
                    <a:lnTo>
                      <a:pt x="3136" y="9441"/>
                    </a:lnTo>
                    <a:lnTo>
                      <a:pt x="3116" y="9470"/>
                    </a:lnTo>
                    <a:lnTo>
                      <a:pt x="3095" y="9502"/>
                    </a:lnTo>
                    <a:lnTo>
                      <a:pt x="3074" y="9532"/>
                    </a:lnTo>
                    <a:lnTo>
                      <a:pt x="3054" y="9562"/>
                    </a:lnTo>
                    <a:lnTo>
                      <a:pt x="3034" y="9591"/>
                    </a:lnTo>
                    <a:lnTo>
                      <a:pt x="3013" y="9623"/>
                    </a:lnTo>
                    <a:lnTo>
                      <a:pt x="2993" y="9652"/>
                    </a:lnTo>
                    <a:lnTo>
                      <a:pt x="2972" y="9682"/>
                    </a:lnTo>
                    <a:lnTo>
                      <a:pt x="2952" y="9711"/>
                    </a:lnTo>
                    <a:lnTo>
                      <a:pt x="2931" y="9741"/>
                    </a:lnTo>
                    <a:lnTo>
                      <a:pt x="2911" y="9770"/>
                    </a:lnTo>
                    <a:lnTo>
                      <a:pt x="2890" y="9799"/>
                    </a:lnTo>
                    <a:lnTo>
                      <a:pt x="2870" y="9827"/>
                    </a:lnTo>
                    <a:lnTo>
                      <a:pt x="2849" y="9857"/>
                    </a:lnTo>
                    <a:lnTo>
                      <a:pt x="2829" y="9885"/>
                    </a:lnTo>
                    <a:lnTo>
                      <a:pt x="2809" y="9913"/>
                    </a:lnTo>
                    <a:lnTo>
                      <a:pt x="2788" y="9942"/>
                    </a:lnTo>
                    <a:lnTo>
                      <a:pt x="2767" y="9971"/>
                    </a:lnTo>
                    <a:lnTo>
                      <a:pt x="2747" y="9998"/>
                    </a:lnTo>
                    <a:lnTo>
                      <a:pt x="2727" y="10025"/>
                    </a:lnTo>
                    <a:lnTo>
                      <a:pt x="2706" y="10055"/>
                    </a:lnTo>
                    <a:lnTo>
                      <a:pt x="2686" y="10082"/>
                    </a:lnTo>
                    <a:lnTo>
                      <a:pt x="2665" y="10110"/>
                    </a:lnTo>
                    <a:lnTo>
                      <a:pt x="2645" y="10136"/>
                    </a:lnTo>
                    <a:lnTo>
                      <a:pt x="2624" y="10165"/>
                    </a:lnTo>
                    <a:lnTo>
                      <a:pt x="2604" y="10192"/>
                    </a:lnTo>
                    <a:lnTo>
                      <a:pt x="2583" y="10219"/>
                    </a:lnTo>
                    <a:lnTo>
                      <a:pt x="2563" y="10245"/>
                    </a:lnTo>
                    <a:lnTo>
                      <a:pt x="2543" y="10272"/>
                    </a:lnTo>
                    <a:lnTo>
                      <a:pt x="2522" y="10300"/>
                    </a:lnTo>
                    <a:lnTo>
                      <a:pt x="2501" y="10325"/>
                    </a:lnTo>
                    <a:lnTo>
                      <a:pt x="2481" y="10351"/>
                    </a:lnTo>
                    <a:lnTo>
                      <a:pt x="2461" y="10378"/>
                    </a:lnTo>
                    <a:lnTo>
                      <a:pt x="2440" y="10404"/>
                    </a:lnTo>
                    <a:lnTo>
                      <a:pt x="2420" y="10430"/>
                    </a:lnTo>
                    <a:lnTo>
                      <a:pt x="2399" y="10456"/>
                    </a:lnTo>
                    <a:lnTo>
                      <a:pt x="2379" y="10482"/>
                    </a:lnTo>
                    <a:lnTo>
                      <a:pt x="2358" y="10508"/>
                    </a:lnTo>
                    <a:lnTo>
                      <a:pt x="2338" y="10533"/>
                    </a:lnTo>
                    <a:lnTo>
                      <a:pt x="2317" y="10558"/>
                    </a:lnTo>
                    <a:lnTo>
                      <a:pt x="2297" y="10584"/>
                    </a:lnTo>
                    <a:lnTo>
                      <a:pt x="2276" y="10609"/>
                    </a:lnTo>
                    <a:lnTo>
                      <a:pt x="2256" y="10634"/>
                    </a:lnTo>
                    <a:lnTo>
                      <a:pt x="2235" y="10659"/>
                    </a:lnTo>
                    <a:lnTo>
                      <a:pt x="2215" y="10684"/>
                    </a:lnTo>
                    <a:lnTo>
                      <a:pt x="2194" y="10709"/>
                    </a:lnTo>
                    <a:lnTo>
                      <a:pt x="2174" y="10732"/>
                    </a:lnTo>
                    <a:lnTo>
                      <a:pt x="2153" y="10758"/>
                    </a:lnTo>
                    <a:lnTo>
                      <a:pt x="2133" y="10782"/>
                    </a:lnTo>
                    <a:lnTo>
                      <a:pt x="2112" y="10806"/>
                    </a:lnTo>
                    <a:lnTo>
                      <a:pt x="2092" y="10830"/>
                    </a:lnTo>
                    <a:lnTo>
                      <a:pt x="2072" y="10854"/>
                    </a:lnTo>
                    <a:lnTo>
                      <a:pt x="2051" y="10879"/>
                    </a:lnTo>
                    <a:lnTo>
                      <a:pt x="2030" y="10902"/>
                    </a:lnTo>
                    <a:lnTo>
                      <a:pt x="2010" y="10925"/>
                    </a:lnTo>
                    <a:lnTo>
                      <a:pt x="1990" y="10949"/>
                    </a:lnTo>
                    <a:lnTo>
                      <a:pt x="1969" y="10973"/>
                    </a:lnTo>
                    <a:lnTo>
                      <a:pt x="1948" y="10996"/>
                    </a:lnTo>
                    <a:lnTo>
                      <a:pt x="1928" y="11019"/>
                    </a:lnTo>
                    <a:lnTo>
                      <a:pt x="1908" y="11042"/>
                    </a:lnTo>
                    <a:lnTo>
                      <a:pt x="1887" y="11065"/>
                    </a:lnTo>
                    <a:lnTo>
                      <a:pt x="1866" y="11089"/>
                    </a:lnTo>
                    <a:lnTo>
                      <a:pt x="1846" y="11111"/>
                    </a:lnTo>
                    <a:lnTo>
                      <a:pt x="1826" y="11134"/>
                    </a:lnTo>
                    <a:lnTo>
                      <a:pt x="1805" y="11157"/>
                    </a:lnTo>
                    <a:lnTo>
                      <a:pt x="1785" y="11178"/>
                    </a:lnTo>
                    <a:lnTo>
                      <a:pt x="1764" y="11201"/>
                    </a:lnTo>
                    <a:lnTo>
                      <a:pt x="1744" y="11224"/>
                    </a:lnTo>
                    <a:lnTo>
                      <a:pt x="1723" y="11246"/>
                    </a:lnTo>
                    <a:lnTo>
                      <a:pt x="1703" y="11268"/>
                    </a:lnTo>
                    <a:lnTo>
                      <a:pt x="1682" y="11290"/>
                    </a:lnTo>
                    <a:lnTo>
                      <a:pt x="1662" y="11312"/>
                    </a:lnTo>
                    <a:lnTo>
                      <a:pt x="1641" y="11333"/>
                    </a:lnTo>
                    <a:lnTo>
                      <a:pt x="1621" y="11354"/>
                    </a:lnTo>
                    <a:lnTo>
                      <a:pt x="1601" y="11376"/>
                    </a:lnTo>
                    <a:lnTo>
                      <a:pt x="1579" y="11398"/>
                    </a:lnTo>
                    <a:lnTo>
                      <a:pt x="1559" y="11419"/>
                    </a:lnTo>
                    <a:lnTo>
                      <a:pt x="1539" y="11440"/>
                    </a:lnTo>
                    <a:lnTo>
                      <a:pt x="1518" y="11461"/>
                    </a:lnTo>
                    <a:lnTo>
                      <a:pt x="1498" y="11482"/>
                    </a:lnTo>
                    <a:lnTo>
                      <a:pt x="1477" y="11504"/>
                    </a:lnTo>
                    <a:lnTo>
                      <a:pt x="1457" y="11524"/>
                    </a:lnTo>
                    <a:lnTo>
                      <a:pt x="1436" y="11545"/>
                    </a:lnTo>
                    <a:lnTo>
                      <a:pt x="1416" y="11565"/>
                    </a:lnTo>
                    <a:lnTo>
                      <a:pt x="1395" y="11587"/>
                    </a:lnTo>
                    <a:lnTo>
                      <a:pt x="1376" y="11605"/>
                    </a:lnTo>
                    <a:lnTo>
                      <a:pt x="1354" y="11627"/>
                    </a:lnTo>
                    <a:lnTo>
                      <a:pt x="1334" y="11647"/>
                    </a:lnTo>
                    <a:lnTo>
                      <a:pt x="1313" y="11667"/>
                    </a:lnTo>
                    <a:lnTo>
                      <a:pt x="1293" y="11686"/>
                    </a:lnTo>
                    <a:lnTo>
                      <a:pt x="1272" y="11708"/>
                    </a:lnTo>
                    <a:lnTo>
                      <a:pt x="1252" y="11727"/>
                    </a:lnTo>
                    <a:lnTo>
                      <a:pt x="1231" y="11747"/>
                    </a:lnTo>
                    <a:lnTo>
                      <a:pt x="1211" y="11766"/>
                    </a:lnTo>
                    <a:lnTo>
                      <a:pt x="1191" y="11786"/>
                    </a:lnTo>
                    <a:lnTo>
                      <a:pt x="1169" y="11806"/>
                    </a:lnTo>
                    <a:lnTo>
                      <a:pt x="1150" y="11824"/>
                    </a:lnTo>
                    <a:lnTo>
                      <a:pt x="1129" y="11844"/>
                    </a:lnTo>
                    <a:lnTo>
                      <a:pt x="1108" y="11863"/>
                    </a:lnTo>
                    <a:lnTo>
                      <a:pt x="1088" y="11882"/>
                    </a:lnTo>
                    <a:lnTo>
                      <a:pt x="1067" y="11901"/>
                    </a:lnTo>
                    <a:lnTo>
                      <a:pt x="1047" y="11920"/>
                    </a:lnTo>
                    <a:lnTo>
                      <a:pt x="1026" y="11939"/>
                    </a:lnTo>
                    <a:lnTo>
                      <a:pt x="1006" y="11958"/>
                    </a:lnTo>
                    <a:lnTo>
                      <a:pt x="986" y="11976"/>
                    </a:lnTo>
                    <a:lnTo>
                      <a:pt x="965" y="11995"/>
                    </a:lnTo>
                    <a:lnTo>
                      <a:pt x="944" y="12014"/>
                    </a:lnTo>
                    <a:lnTo>
                      <a:pt x="923" y="12032"/>
                    </a:lnTo>
                    <a:lnTo>
                      <a:pt x="904" y="12049"/>
                    </a:lnTo>
                    <a:lnTo>
                      <a:pt x="883" y="12069"/>
                    </a:lnTo>
                    <a:lnTo>
                      <a:pt x="862" y="12087"/>
                    </a:lnTo>
                    <a:lnTo>
                      <a:pt x="842" y="12104"/>
                    </a:lnTo>
                    <a:lnTo>
                      <a:pt x="822" y="12121"/>
                    </a:lnTo>
                    <a:lnTo>
                      <a:pt x="801" y="12141"/>
                    </a:lnTo>
                    <a:lnTo>
                      <a:pt x="780" y="12158"/>
                    </a:lnTo>
                    <a:lnTo>
                      <a:pt x="760" y="12176"/>
                    </a:lnTo>
                    <a:lnTo>
                      <a:pt x="740" y="12193"/>
                    </a:lnTo>
                    <a:lnTo>
                      <a:pt x="719" y="12211"/>
                    </a:lnTo>
                    <a:lnTo>
                      <a:pt x="698" y="12229"/>
                    </a:lnTo>
                    <a:lnTo>
                      <a:pt x="677" y="12246"/>
                    </a:lnTo>
                    <a:lnTo>
                      <a:pt x="658" y="12262"/>
                    </a:lnTo>
                    <a:lnTo>
                      <a:pt x="637" y="12280"/>
                    </a:lnTo>
                    <a:lnTo>
                      <a:pt x="616" y="12298"/>
                    </a:lnTo>
                    <a:lnTo>
                      <a:pt x="596" y="12314"/>
                    </a:lnTo>
                    <a:lnTo>
                      <a:pt x="576" y="12330"/>
                    </a:lnTo>
                    <a:lnTo>
                      <a:pt x="555" y="12349"/>
                    </a:lnTo>
                    <a:lnTo>
                      <a:pt x="534" y="12365"/>
                    </a:lnTo>
                    <a:lnTo>
                      <a:pt x="514" y="12382"/>
                    </a:lnTo>
                    <a:lnTo>
                      <a:pt x="494" y="12398"/>
                    </a:lnTo>
                    <a:lnTo>
                      <a:pt x="473" y="12415"/>
                    </a:lnTo>
                    <a:lnTo>
                      <a:pt x="452" y="12432"/>
                    </a:lnTo>
                    <a:lnTo>
                      <a:pt x="433" y="12447"/>
                    </a:lnTo>
                    <a:lnTo>
                      <a:pt x="411" y="12464"/>
                    </a:lnTo>
                    <a:lnTo>
                      <a:pt x="391" y="12480"/>
                    </a:lnTo>
                    <a:lnTo>
                      <a:pt x="370" y="12496"/>
                    </a:lnTo>
                    <a:lnTo>
                      <a:pt x="350" y="12512"/>
                    </a:lnTo>
                    <a:lnTo>
                      <a:pt x="330" y="12528"/>
                    </a:lnTo>
                    <a:lnTo>
                      <a:pt x="308" y="12545"/>
                    </a:lnTo>
                    <a:lnTo>
                      <a:pt x="288" y="12560"/>
                    </a:lnTo>
                    <a:lnTo>
                      <a:pt x="269" y="12575"/>
                    </a:lnTo>
                    <a:lnTo>
                      <a:pt x="247" y="12592"/>
                    </a:lnTo>
                    <a:lnTo>
                      <a:pt x="226" y="12608"/>
                    </a:lnTo>
                    <a:lnTo>
                      <a:pt x="206" y="12622"/>
                    </a:lnTo>
                    <a:lnTo>
                      <a:pt x="187" y="12637"/>
                    </a:lnTo>
                    <a:lnTo>
                      <a:pt x="165" y="12654"/>
                    </a:lnTo>
                    <a:lnTo>
                      <a:pt x="145" y="12668"/>
                    </a:lnTo>
                    <a:lnTo>
                      <a:pt x="125" y="12684"/>
                    </a:lnTo>
                    <a:cubicBezTo>
                      <a:pt x="93" y="12708"/>
                      <a:pt x="48" y="12702"/>
                      <a:pt x="24" y="12670"/>
                    </a:cubicBezTo>
                    <a:cubicBezTo>
                      <a:pt x="0" y="12638"/>
                      <a:pt x="6" y="12593"/>
                      <a:pt x="38" y="12569"/>
                    </a:cubicBezTo>
                    <a:close/>
                  </a:path>
                </a:pathLst>
              </a:custGeom>
              <a:grpFill/>
              <a:ln w="28575" cap="flat">
                <a:solidFill>
                  <a:schemeClr val="accent3">
                    <a:lumMod val="7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16" name="Group 115"/>
            <p:cNvGrpSpPr/>
            <p:nvPr/>
          </p:nvGrpSpPr>
          <p:grpSpPr>
            <a:xfrm>
              <a:off x="4662842" y="4022955"/>
              <a:ext cx="2214208" cy="1800200"/>
              <a:chOff x="1115616" y="980728"/>
              <a:chExt cx="2232248" cy="936104"/>
            </a:xfrm>
          </p:grpSpPr>
          <p:cxnSp>
            <p:nvCxnSpPr>
              <p:cNvPr id="126" name="Straight Connector 125"/>
              <p:cNvCxnSpPr/>
              <p:nvPr/>
            </p:nvCxnSpPr>
            <p:spPr>
              <a:xfrm>
                <a:off x="1115616" y="980728"/>
                <a:ext cx="0"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115616" y="1916832"/>
                <a:ext cx="2232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6188761" y="5830330"/>
              <a:ext cx="472973" cy="265658"/>
            </a:xfrm>
            <a:prstGeom prst="rect">
              <a:avLst/>
            </a:prstGeom>
            <a:noFill/>
          </p:spPr>
          <p:txBody>
            <a:bodyPr wrap="none" rtlCol="0">
              <a:spAutoFit/>
            </a:bodyPr>
            <a:lstStyle/>
            <a:p>
              <a:r>
                <a:rPr lang="en-GB" b="1" dirty="0"/>
                <a:t>Time</a:t>
              </a:r>
            </a:p>
          </p:txBody>
        </p:sp>
        <p:sp>
          <p:nvSpPr>
            <p:cNvPr id="118" name="TextBox 117"/>
            <p:cNvSpPr txBox="1"/>
            <p:nvPr/>
          </p:nvSpPr>
          <p:spPr>
            <a:xfrm>
              <a:off x="4376870" y="3930591"/>
              <a:ext cx="266420" cy="461665"/>
            </a:xfrm>
            <a:prstGeom prst="rect">
              <a:avLst/>
            </a:prstGeom>
            <a:noFill/>
          </p:spPr>
          <p:txBody>
            <a:bodyPr wrap="none" rtlCol="0">
              <a:spAutoFit/>
            </a:bodyPr>
            <a:lstStyle/>
            <a:p>
              <a:r>
                <a:rPr lang="en-GB" sz="2400" b="1" i="1" dirty="0"/>
                <a:t>I</a:t>
              </a:r>
              <a:endParaRPr lang="en-GB" b="1" i="1" dirty="0"/>
            </a:p>
          </p:txBody>
        </p:sp>
        <p:grpSp>
          <p:nvGrpSpPr>
            <p:cNvPr id="123" name="Group 122"/>
            <p:cNvGrpSpPr/>
            <p:nvPr/>
          </p:nvGrpSpPr>
          <p:grpSpPr>
            <a:xfrm>
              <a:off x="5769946" y="4718050"/>
              <a:ext cx="824427" cy="1039122"/>
              <a:chOff x="5998546" y="4572000"/>
              <a:chExt cx="824427" cy="1039122"/>
            </a:xfrm>
          </p:grpSpPr>
          <p:sp>
            <p:nvSpPr>
              <p:cNvPr id="124" name="Right Triangle 123"/>
              <p:cNvSpPr/>
              <p:nvPr/>
            </p:nvSpPr>
            <p:spPr>
              <a:xfrm flipH="1">
                <a:off x="6196751" y="4941595"/>
                <a:ext cx="321422" cy="418520"/>
              </a:xfrm>
              <a:prstGeom prst="rtTriangle">
                <a:avLst/>
              </a:prstGeom>
              <a:solidFill>
                <a:srgbClr val="99BA56"/>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5" name="Straight Connector 124"/>
              <p:cNvCxnSpPr/>
              <p:nvPr/>
            </p:nvCxnSpPr>
            <p:spPr>
              <a:xfrm flipV="1">
                <a:off x="5998546" y="4572000"/>
                <a:ext cx="824427" cy="10391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130" name="TextBox 129"/>
          <p:cNvSpPr txBox="1"/>
          <p:nvPr/>
        </p:nvSpPr>
        <p:spPr>
          <a:xfrm>
            <a:off x="467544" y="420340"/>
            <a:ext cx="8280920" cy="830997"/>
          </a:xfrm>
          <a:prstGeom prst="rect">
            <a:avLst/>
          </a:prstGeom>
          <a:noFill/>
        </p:spPr>
        <p:txBody>
          <a:bodyPr wrap="square" rtlCol="0">
            <a:spAutoFit/>
          </a:bodyPr>
          <a:lstStyle/>
          <a:p>
            <a:pPr>
              <a:lnSpc>
                <a:spcPct val="120000"/>
              </a:lnSpc>
            </a:pPr>
            <a:r>
              <a:rPr lang="en-GB" sz="2000" dirty="0"/>
              <a:t>Looking even more complicated for now…</a:t>
            </a:r>
          </a:p>
          <a:p>
            <a:pPr>
              <a:lnSpc>
                <a:spcPct val="120000"/>
              </a:lnSpc>
            </a:pPr>
            <a:r>
              <a:rPr lang="en-GB" sz="2000" dirty="0"/>
              <a:t>But we can simplify:  first cancel out N.	</a:t>
            </a:r>
          </a:p>
        </p:txBody>
      </p:sp>
      <mc:AlternateContent xmlns:mc="http://schemas.openxmlformats.org/markup-compatibility/2006" xmlns:a14="http://schemas.microsoft.com/office/drawing/2010/main">
        <mc:Choice Requires="a14">
          <p:sp>
            <p:nvSpPr>
              <p:cNvPr id="131" name="TextBox 130"/>
              <p:cNvSpPr txBox="1"/>
              <p:nvPr/>
            </p:nvSpPr>
            <p:spPr>
              <a:xfrm>
                <a:off x="4355976" y="3828294"/>
                <a:ext cx="3791166" cy="910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b="1" i="1" smtClean="0">
                              <a:solidFill>
                                <a:schemeClr val="tx1"/>
                              </a:solidFill>
                              <a:latin typeface="Cambria Math"/>
                            </a:rPr>
                          </m:ctrlPr>
                        </m:fPr>
                        <m:num>
                          <m:r>
                            <a:rPr lang="en-GB" sz="2800" b="1" i="1" smtClean="0">
                              <a:solidFill>
                                <a:schemeClr val="tx1"/>
                              </a:solidFill>
                              <a:latin typeface="Cambria Math"/>
                            </a:rPr>
                            <m:t>𝒅𝑰</m:t>
                          </m:r>
                        </m:num>
                        <m:den>
                          <m:r>
                            <a:rPr lang="en-GB" sz="2800" b="1" i="1" smtClean="0">
                              <a:solidFill>
                                <a:schemeClr val="tx1"/>
                              </a:solidFill>
                              <a:latin typeface="Cambria Math"/>
                            </a:rPr>
                            <m:t>𝒅𝒕</m:t>
                          </m:r>
                        </m:den>
                      </m:f>
                      <m:r>
                        <a:rPr lang="en-GB" sz="2800" b="1" i="1" smtClean="0">
                          <a:solidFill>
                            <a:schemeClr val="tx1"/>
                          </a:solidFill>
                          <a:latin typeface="Cambria Math"/>
                        </a:rPr>
                        <m:t> </m:t>
                      </m:r>
                      <m:r>
                        <a:rPr lang="en-GB" sz="2800" b="1" i="1" smtClean="0">
                          <a:solidFill>
                            <a:srgbClr val="0000FF"/>
                          </a:solidFill>
                          <a:latin typeface="Cambria Math"/>
                        </a:rPr>
                        <m:t>=</m:t>
                      </m:r>
                      <m:r>
                        <a:rPr lang="en-GB" sz="2800" b="1" i="1" smtClean="0">
                          <a:solidFill>
                            <a:srgbClr val="0000FF"/>
                          </a:solidFill>
                          <a:latin typeface="Cambria Math"/>
                        </a:rPr>
                        <m:t>𝒑</m:t>
                      </m:r>
                      <m:r>
                        <a:rPr lang="en-GB" sz="2800" b="1" i="1" smtClean="0">
                          <a:solidFill>
                            <a:schemeClr val="tx1"/>
                          </a:solidFill>
                          <a:latin typeface="Cambria Math"/>
                        </a:rPr>
                        <m:t>∗</m:t>
                      </m:r>
                      <m:sSup>
                        <m:sSupPr>
                          <m:ctrlPr>
                            <a:rPr lang="en-GB" sz="2800" b="1" i="1">
                              <a:solidFill>
                                <a:schemeClr val="accent3">
                                  <a:lumMod val="50000"/>
                                </a:schemeClr>
                              </a:solidFill>
                              <a:latin typeface="Cambria Math"/>
                            </a:rPr>
                          </m:ctrlPr>
                        </m:sSupPr>
                        <m:e>
                          <m:r>
                            <a:rPr lang="en-GB" sz="2800" b="1" i="1">
                              <a:solidFill>
                                <a:schemeClr val="accent3">
                                  <a:lumMod val="50000"/>
                                </a:schemeClr>
                              </a:solidFill>
                              <a:latin typeface="Cambria Math"/>
                            </a:rPr>
                            <m:t>𝒄</m:t>
                          </m:r>
                        </m:e>
                        <m:sup>
                          <m:r>
                            <a:rPr lang="en-GB" sz="2800" b="1" i="1">
                              <a:solidFill>
                                <a:schemeClr val="accent3">
                                  <a:lumMod val="50000"/>
                                </a:schemeClr>
                              </a:solidFill>
                              <a:latin typeface="Cambria Math"/>
                            </a:rPr>
                            <m:t>′</m:t>
                          </m:r>
                        </m:sup>
                      </m:sSup>
                      <m:r>
                        <a:rPr lang="en-GB" sz="2800" b="1" i="1">
                          <a:solidFill>
                            <a:srgbClr val="0000FF"/>
                          </a:solidFill>
                          <a:latin typeface="Cambria Math"/>
                        </a:rPr>
                        <m:t>∗</m:t>
                      </m:r>
                      <m:f>
                        <m:fPr>
                          <m:ctrlPr>
                            <a:rPr lang="en-GB" sz="2800" b="1" i="1">
                              <a:solidFill>
                                <a:schemeClr val="accent2">
                                  <a:lumMod val="75000"/>
                                </a:schemeClr>
                              </a:solidFill>
                              <a:latin typeface="Cambria Math"/>
                            </a:rPr>
                          </m:ctrlPr>
                        </m:fPr>
                        <m:num>
                          <m:r>
                            <a:rPr lang="en-GB" sz="2800" b="1" i="1" smtClean="0">
                              <a:solidFill>
                                <a:schemeClr val="tx1">
                                  <a:lumMod val="65000"/>
                                  <a:lumOff val="35000"/>
                                </a:schemeClr>
                              </a:solidFill>
                              <a:latin typeface="Cambria Math"/>
                            </a:rPr>
                            <m:t>𝑵</m:t>
                          </m:r>
                        </m:num>
                        <m:den>
                          <m:r>
                            <a:rPr lang="en-GB" sz="2800" b="1" i="1">
                              <a:solidFill>
                                <a:srgbClr val="002060"/>
                              </a:solidFill>
                              <a:latin typeface="Cambria Math"/>
                            </a:rPr>
                            <m:t>𝑨</m:t>
                          </m:r>
                        </m:den>
                      </m:f>
                      <m:r>
                        <a:rPr lang="en-GB" sz="2800" b="1" i="1" smtClean="0">
                          <a:latin typeface="Cambria Math"/>
                        </a:rPr>
                        <m:t>∗</m:t>
                      </m:r>
                      <m:f>
                        <m:fPr>
                          <m:ctrlPr>
                            <a:rPr lang="en-GB" sz="2800" b="1" i="1" smtClean="0">
                              <a:solidFill>
                                <a:schemeClr val="accent2">
                                  <a:lumMod val="75000"/>
                                </a:schemeClr>
                              </a:solidFill>
                              <a:latin typeface="Cambria Math"/>
                            </a:rPr>
                          </m:ctrlPr>
                        </m:fPr>
                        <m:num>
                          <m:r>
                            <a:rPr lang="en-GB" sz="2800" b="1" i="1" smtClean="0">
                              <a:solidFill>
                                <a:srgbClr val="FF0000"/>
                              </a:solidFill>
                              <a:latin typeface="Cambria Math"/>
                            </a:rPr>
                            <m:t>𝑰</m:t>
                          </m:r>
                        </m:num>
                        <m:den>
                          <m:r>
                            <a:rPr lang="en-GB" sz="2800" b="1" i="1" smtClean="0">
                              <a:solidFill>
                                <a:schemeClr val="tx1">
                                  <a:lumMod val="65000"/>
                                  <a:lumOff val="35000"/>
                                </a:schemeClr>
                              </a:solidFill>
                              <a:latin typeface="Cambria Math"/>
                            </a:rPr>
                            <m:t>𝑵</m:t>
                          </m:r>
                        </m:den>
                      </m:f>
                      <m:r>
                        <a:rPr lang="en-GB" sz="2800" b="1" i="1" smtClean="0">
                          <a:solidFill>
                            <a:schemeClr val="tx1"/>
                          </a:solidFill>
                          <a:latin typeface="Cambria Math"/>
                        </a:rPr>
                        <m:t>∗</m:t>
                      </m:r>
                      <m:r>
                        <a:rPr lang="en-GB" sz="2800" b="1" i="1" smtClean="0">
                          <a:solidFill>
                            <a:srgbClr val="017507"/>
                          </a:solidFill>
                          <a:latin typeface="Cambria Math"/>
                        </a:rPr>
                        <m:t>𝑺</m:t>
                      </m:r>
                    </m:oMath>
                  </m:oMathPara>
                </a14:m>
                <a:endParaRPr lang="en-GB" sz="2800" b="1" dirty="0">
                  <a:solidFill>
                    <a:srgbClr val="017507"/>
                  </a:solidFill>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4355976" y="3828294"/>
                <a:ext cx="3791166" cy="910762"/>
              </a:xfrm>
              <a:prstGeom prst="rect">
                <a:avLst/>
              </a:prstGeom>
              <a:blipFill rotWithShape="1">
                <a:blip r:embed="rId3"/>
                <a:stretch>
                  <a:fillRect/>
                </a:stretch>
              </a:blipFill>
            </p:spPr>
            <p:txBody>
              <a:bodyPr/>
              <a:lstStyle/>
              <a:p>
                <a:r>
                  <a:rPr lang="en-GB">
                    <a:noFill/>
                  </a:rPr>
                  <a:t> </a:t>
                </a:r>
              </a:p>
            </p:txBody>
          </p:sp>
        </mc:Fallback>
      </mc:AlternateContent>
      <p:sp>
        <p:nvSpPr>
          <p:cNvPr id="132" name="TextBox 131"/>
          <p:cNvSpPr txBox="1"/>
          <p:nvPr/>
        </p:nvSpPr>
        <p:spPr>
          <a:xfrm rot="16200000">
            <a:off x="-262368" y="4072734"/>
            <a:ext cx="1798377" cy="338554"/>
          </a:xfrm>
          <a:prstGeom prst="rect">
            <a:avLst/>
          </a:prstGeom>
          <a:noFill/>
        </p:spPr>
        <p:txBody>
          <a:bodyPr wrap="none" rtlCol="0">
            <a:spAutoFit/>
          </a:bodyPr>
          <a:lstStyle/>
          <a:p>
            <a:r>
              <a:rPr lang="en-GB" sz="1600" dirty="0"/>
              <a:t>Infected individuals</a:t>
            </a:r>
          </a:p>
        </p:txBody>
      </p:sp>
      <p:sp>
        <p:nvSpPr>
          <p:cNvPr id="29" name="Rectangular Callout 28"/>
          <p:cNvSpPr/>
          <p:nvPr/>
        </p:nvSpPr>
        <p:spPr>
          <a:xfrm>
            <a:off x="4455800" y="5238242"/>
            <a:ext cx="3140536" cy="1181186"/>
          </a:xfrm>
          <a:prstGeom prst="wedgeRectCallout">
            <a:avLst>
              <a:gd name="adj1" fmla="val 15045"/>
              <a:gd name="adj2" fmla="val -87081"/>
            </a:avLst>
          </a:prstGeom>
          <a:solidFill>
            <a:schemeClr val="bg1">
              <a:lumMod val="7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For the sake of simplicity, we consider all these variables constant over time and group them together as a new variable, the </a:t>
            </a:r>
            <a:r>
              <a:rPr lang="en-GB" sz="1400" b="1" dirty="0">
                <a:solidFill>
                  <a:schemeClr val="tx1"/>
                </a:solidFill>
              </a:rPr>
              <a:t>transmission coefficient </a:t>
            </a:r>
            <a:r>
              <a:rPr lang="el-GR" b="1" dirty="0">
                <a:solidFill>
                  <a:srgbClr val="A40079"/>
                </a:solidFill>
              </a:rPr>
              <a:t>β</a:t>
            </a:r>
            <a:r>
              <a:rPr lang="en-GB" sz="1400" dirty="0">
                <a:solidFill>
                  <a:schemeClr val="tx1"/>
                </a:solidFill>
              </a:rPr>
              <a:t>.</a:t>
            </a:r>
          </a:p>
        </p:txBody>
      </p:sp>
      <p:cxnSp>
        <p:nvCxnSpPr>
          <p:cNvPr id="3" name="Straight Connector 2"/>
          <p:cNvCxnSpPr/>
          <p:nvPr/>
        </p:nvCxnSpPr>
        <p:spPr>
          <a:xfrm flipV="1">
            <a:off x="6588224" y="3769845"/>
            <a:ext cx="360040" cy="5289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092280" y="4336544"/>
            <a:ext cx="360040" cy="5289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5353040" y="4070350"/>
            <a:ext cx="1645444" cy="692150"/>
          </a:xfrm>
          <a:custGeom>
            <a:avLst/>
            <a:gdLst>
              <a:gd name="connsiteX0" fmla="*/ 69850 w 1708150"/>
              <a:gd name="connsiteY0" fmla="*/ 76200 h 692150"/>
              <a:gd name="connsiteX1" fmla="*/ 69850 w 1708150"/>
              <a:gd name="connsiteY1" fmla="*/ 520700 h 692150"/>
              <a:gd name="connsiteX2" fmla="*/ 1130300 w 1708150"/>
              <a:gd name="connsiteY2" fmla="*/ 520700 h 692150"/>
              <a:gd name="connsiteX3" fmla="*/ 1130300 w 1708150"/>
              <a:gd name="connsiteY3" fmla="*/ 692150 h 692150"/>
              <a:gd name="connsiteX4" fmla="*/ 1708150 w 1708150"/>
              <a:gd name="connsiteY4" fmla="*/ 692150 h 692150"/>
              <a:gd name="connsiteX5" fmla="*/ 1708150 w 1708150"/>
              <a:gd name="connsiteY5" fmla="*/ 273050 h 692150"/>
              <a:gd name="connsiteX6" fmla="*/ 1250950 w 1708150"/>
              <a:gd name="connsiteY6" fmla="*/ 273050 h 692150"/>
              <a:gd name="connsiteX7" fmla="*/ 1250950 w 1708150"/>
              <a:gd name="connsiteY7" fmla="*/ 0 h 692150"/>
              <a:gd name="connsiteX8" fmla="*/ 63500 w 1708150"/>
              <a:gd name="connsiteY8" fmla="*/ 0 h 692150"/>
              <a:gd name="connsiteX9" fmla="*/ 0 w 1708150"/>
              <a:gd name="connsiteY9" fmla="*/ 63500 h 692150"/>
              <a:gd name="connsiteX0" fmla="*/ 6350 w 1644650"/>
              <a:gd name="connsiteY0" fmla="*/ 76200 h 692150"/>
              <a:gd name="connsiteX1" fmla="*/ 6350 w 1644650"/>
              <a:gd name="connsiteY1" fmla="*/ 520700 h 692150"/>
              <a:gd name="connsiteX2" fmla="*/ 1066800 w 1644650"/>
              <a:gd name="connsiteY2" fmla="*/ 520700 h 692150"/>
              <a:gd name="connsiteX3" fmla="*/ 1066800 w 1644650"/>
              <a:gd name="connsiteY3" fmla="*/ 692150 h 692150"/>
              <a:gd name="connsiteX4" fmla="*/ 1644650 w 1644650"/>
              <a:gd name="connsiteY4" fmla="*/ 692150 h 692150"/>
              <a:gd name="connsiteX5" fmla="*/ 1644650 w 1644650"/>
              <a:gd name="connsiteY5" fmla="*/ 273050 h 692150"/>
              <a:gd name="connsiteX6" fmla="*/ 1187450 w 1644650"/>
              <a:gd name="connsiteY6" fmla="*/ 273050 h 692150"/>
              <a:gd name="connsiteX7" fmla="*/ 1187450 w 1644650"/>
              <a:gd name="connsiteY7" fmla="*/ 0 h 692150"/>
              <a:gd name="connsiteX8" fmla="*/ 0 w 1644650"/>
              <a:gd name="connsiteY8" fmla="*/ 0 h 692150"/>
              <a:gd name="connsiteX0" fmla="*/ 6350 w 1644650"/>
              <a:gd name="connsiteY0" fmla="*/ 520700 h 692150"/>
              <a:gd name="connsiteX1" fmla="*/ 1066800 w 1644650"/>
              <a:gd name="connsiteY1" fmla="*/ 520700 h 692150"/>
              <a:gd name="connsiteX2" fmla="*/ 1066800 w 1644650"/>
              <a:gd name="connsiteY2" fmla="*/ 692150 h 692150"/>
              <a:gd name="connsiteX3" fmla="*/ 1644650 w 1644650"/>
              <a:gd name="connsiteY3" fmla="*/ 692150 h 692150"/>
              <a:gd name="connsiteX4" fmla="*/ 1644650 w 1644650"/>
              <a:gd name="connsiteY4" fmla="*/ 273050 h 692150"/>
              <a:gd name="connsiteX5" fmla="*/ 1187450 w 1644650"/>
              <a:gd name="connsiteY5" fmla="*/ 273050 h 692150"/>
              <a:gd name="connsiteX6" fmla="*/ 1187450 w 1644650"/>
              <a:gd name="connsiteY6" fmla="*/ 0 h 692150"/>
              <a:gd name="connsiteX7" fmla="*/ 0 w 1644650"/>
              <a:gd name="connsiteY7" fmla="*/ 0 h 692150"/>
              <a:gd name="connsiteX0" fmla="*/ 6350 w 1644650"/>
              <a:gd name="connsiteY0" fmla="*/ 520700 h 692150"/>
              <a:gd name="connsiteX1" fmla="*/ 1066800 w 1644650"/>
              <a:gd name="connsiteY1" fmla="*/ 520700 h 692150"/>
              <a:gd name="connsiteX2" fmla="*/ 1066800 w 1644650"/>
              <a:gd name="connsiteY2" fmla="*/ 692150 h 692150"/>
              <a:gd name="connsiteX3" fmla="*/ 1644650 w 1644650"/>
              <a:gd name="connsiteY3" fmla="*/ 692150 h 692150"/>
              <a:gd name="connsiteX4" fmla="*/ 1644650 w 1644650"/>
              <a:gd name="connsiteY4" fmla="*/ 273050 h 692150"/>
              <a:gd name="connsiteX5" fmla="*/ 1187450 w 1644650"/>
              <a:gd name="connsiteY5" fmla="*/ 273050 h 692150"/>
              <a:gd name="connsiteX6" fmla="*/ 1187450 w 1644650"/>
              <a:gd name="connsiteY6" fmla="*/ 0 h 692150"/>
              <a:gd name="connsiteX7" fmla="*/ 0 w 1644650"/>
              <a:gd name="connsiteY7" fmla="*/ 0 h 692150"/>
              <a:gd name="connsiteX8" fmla="*/ 6350 w 1644650"/>
              <a:gd name="connsiteY8" fmla="*/ 520700 h 692150"/>
              <a:gd name="connsiteX0" fmla="*/ 0 w 1652588"/>
              <a:gd name="connsiteY0" fmla="*/ 518319 h 692150"/>
              <a:gd name="connsiteX1" fmla="*/ 1074738 w 1652588"/>
              <a:gd name="connsiteY1" fmla="*/ 520700 h 692150"/>
              <a:gd name="connsiteX2" fmla="*/ 1074738 w 1652588"/>
              <a:gd name="connsiteY2" fmla="*/ 692150 h 692150"/>
              <a:gd name="connsiteX3" fmla="*/ 1652588 w 1652588"/>
              <a:gd name="connsiteY3" fmla="*/ 692150 h 692150"/>
              <a:gd name="connsiteX4" fmla="*/ 1652588 w 1652588"/>
              <a:gd name="connsiteY4" fmla="*/ 273050 h 692150"/>
              <a:gd name="connsiteX5" fmla="*/ 1195388 w 1652588"/>
              <a:gd name="connsiteY5" fmla="*/ 273050 h 692150"/>
              <a:gd name="connsiteX6" fmla="*/ 1195388 w 1652588"/>
              <a:gd name="connsiteY6" fmla="*/ 0 h 692150"/>
              <a:gd name="connsiteX7" fmla="*/ 7938 w 1652588"/>
              <a:gd name="connsiteY7" fmla="*/ 0 h 692150"/>
              <a:gd name="connsiteX8" fmla="*/ 0 w 1652588"/>
              <a:gd name="connsiteY8" fmla="*/ 518319 h 692150"/>
              <a:gd name="connsiteX0" fmla="*/ 0 w 1645444"/>
              <a:gd name="connsiteY0" fmla="*/ 518319 h 692150"/>
              <a:gd name="connsiteX1" fmla="*/ 1067594 w 1645444"/>
              <a:gd name="connsiteY1" fmla="*/ 520700 h 692150"/>
              <a:gd name="connsiteX2" fmla="*/ 1067594 w 1645444"/>
              <a:gd name="connsiteY2" fmla="*/ 692150 h 692150"/>
              <a:gd name="connsiteX3" fmla="*/ 1645444 w 1645444"/>
              <a:gd name="connsiteY3" fmla="*/ 692150 h 692150"/>
              <a:gd name="connsiteX4" fmla="*/ 1645444 w 1645444"/>
              <a:gd name="connsiteY4" fmla="*/ 273050 h 692150"/>
              <a:gd name="connsiteX5" fmla="*/ 1188244 w 1645444"/>
              <a:gd name="connsiteY5" fmla="*/ 273050 h 692150"/>
              <a:gd name="connsiteX6" fmla="*/ 1188244 w 1645444"/>
              <a:gd name="connsiteY6" fmla="*/ 0 h 692150"/>
              <a:gd name="connsiteX7" fmla="*/ 794 w 1645444"/>
              <a:gd name="connsiteY7" fmla="*/ 0 h 692150"/>
              <a:gd name="connsiteX8" fmla="*/ 0 w 1645444"/>
              <a:gd name="connsiteY8" fmla="*/ 518319 h 6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5444" h="692150">
                <a:moveTo>
                  <a:pt x="0" y="518319"/>
                </a:moveTo>
                <a:lnTo>
                  <a:pt x="1067594" y="520700"/>
                </a:lnTo>
                <a:lnTo>
                  <a:pt x="1067594" y="692150"/>
                </a:lnTo>
                <a:lnTo>
                  <a:pt x="1645444" y="692150"/>
                </a:lnTo>
                <a:lnTo>
                  <a:pt x="1645444" y="273050"/>
                </a:lnTo>
                <a:lnTo>
                  <a:pt x="1188244" y="273050"/>
                </a:lnTo>
                <a:lnTo>
                  <a:pt x="1188244" y="0"/>
                </a:lnTo>
                <a:lnTo>
                  <a:pt x="794" y="0"/>
                </a:lnTo>
                <a:cubicBezTo>
                  <a:pt x="529" y="172773"/>
                  <a:pt x="265" y="345546"/>
                  <a:pt x="0" y="518319"/>
                </a:cubicBezTo>
                <a:close/>
              </a:path>
            </a:pathLst>
          </a:cu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467544" y="1377771"/>
            <a:ext cx="8280920" cy="1144929"/>
          </a:xfrm>
          <a:prstGeom prst="rect">
            <a:avLst/>
          </a:prstGeom>
          <a:noFill/>
        </p:spPr>
        <p:txBody>
          <a:bodyPr wrap="square" rtlCol="0">
            <a:spAutoFit/>
          </a:bodyPr>
          <a:lstStyle/>
          <a:p>
            <a:pPr>
              <a:lnSpc>
                <a:spcPct val="90000"/>
              </a:lnSpc>
            </a:pPr>
            <a:r>
              <a:rPr lang="en-GB" sz="2000" dirty="0"/>
              <a:t>Then consider all variables that do not change over time: the probability of transmission </a:t>
            </a:r>
            <a:r>
              <a:rPr lang="en-GB" sz="2800" b="1" dirty="0">
                <a:solidFill>
                  <a:srgbClr val="0000FF"/>
                </a:solidFill>
              </a:rPr>
              <a:t>p</a:t>
            </a:r>
            <a:r>
              <a:rPr lang="en-GB" sz="2000" dirty="0"/>
              <a:t>, the density –independent contact rate </a:t>
            </a:r>
            <a:r>
              <a:rPr lang="en-GB" sz="2800" b="1" dirty="0">
                <a:solidFill>
                  <a:schemeClr val="accent3">
                    <a:lumMod val="50000"/>
                  </a:schemeClr>
                </a:solidFill>
              </a:rPr>
              <a:t>c’</a:t>
            </a:r>
            <a:r>
              <a:rPr lang="en-GB" sz="2000" dirty="0"/>
              <a:t>, and the area inhabited by the population, </a:t>
            </a:r>
            <a:r>
              <a:rPr lang="en-GB" sz="2800" b="1" dirty="0">
                <a:solidFill>
                  <a:schemeClr val="tx2">
                    <a:lumMod val="50000"/>
                  </a:schemeClr>
                </a:solidFill>
              </a:rPr>
              <a:t>A</a:t>
            </a:r>
            <a:r>
              <a:rPr lang="en-GB" sz="2000" dirty="0"/>
              <a:t>.	</a:t>
            </a:r>
          </a:p>
        </p:txBody>
      </p:sp>
      <p:sp>
        <p:nvSpPr>
          <p:cNvPr id="2" name="Slide Number Placeholder 1"/>
          <p:cNvSpPr>
            <a:spLocks noGrp="1"/>
          </p:cNvSpPr>
          <p:nvPr>
            <p:ph type="sldNum" sz="quarter" idx="12"/>
          </p:nvPr>
        </p:nvSpPr>
        <p:spPr/>
        <p:txBody>
          <a:bodyPr/>
          <a:lstStyle/>
          <a:p>
            <a:fld id="{46CF7C04-BA9B-49C3-A8B6-2D7FAC079C85}" type="slidenum">
              <a:rPr lang="en-GB" smtClean="0"/>
              <a:t>10</a:t>
            </a:fld>
            <a:endParaRPr lang="en-GB"/>
          </a:p>
        </p:txBody>
      </p:sp>
    </p:spTree>
    <p:extLst>
      <p:ext uri="{BB962C8B-B14F-4D97-AF65-F5344CB8AC3E}">
        <p14:creationId xmlns:p14="http://schemas.microsoft.com/office/powerpoint/2010/main" val="104067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467544" y="2675079"/>
            <a:ext cx="3475880" cy="3010447"/>
            <a:chOff x="4376870" y="3930591"/>
            <a:chExt cx="2500180" cy="2165397"/>
          </a:xfrm>
        </p:grpSpPr>
        <p:grpSp>
          <p:nvGrpSpPr>
            <p:cNvPr id="115" name="Group 114"/>
            <p:cNvGrpSpPr/>
            <p:nvPr/>
          </p:nvGrpSpPr>
          <p:grpSpPr>
            <a:xfrm>
              <a:off x="4665182" y="4198373"/>
              <a:ext cx="1896179" cy="1617204"/>
              <a:chOff x="3311525" y="3506788"/>
              <a:chExt cx="3905250" cy="2994026"/>
            </a:xfrm>
            <a:solidFill>
              <a:schemeClr val="accent3">
                <a:lumMod val="75000"/>
              </a:schemeClr>
            </a:solidFill>
          </p:grpSpPr>
          <p:sp>
            <p:nvSpPr>
              <p:cNvPr id="128" name="Freeform 14"/>
              <p:cNvSpPr>
                <a:spLocks/>
              </p:cNvSpPr>
              <p:nvPr/>
            </p:nvSpPr>
            <p:spPr bwMode="auto">
              <a:xfrm>
                <a:off x="3311525" y="5892801"/>
                <a:ext cx="2609850" cy="608013"/>
              </a:xfrm>
              <a:custGeom>
                <a:avLst/>
                <a:gdLst>
                  <a:gd name="T0" fmla="*/ 477 w 13701"/>
                  <a:gd name="T1" fmla="*/ 3037 h 3196"/>
                  <a:gd name="T2" fmla="*/ 907 w 13701"/>
                  <a:gd name="T3" fmla="*/ 3022 h 3196"/>
                  <a:gd name="T4" fmla="*/ 1335 w 13701"/>
                  <a:gd name="T5" fmla="*/ 3005 h 3196"/>
                  <a:gd name="T6" fmla="*/ 1761 w 13701"/>
                  <a:gd name="T7" fmla="*/ 2986 h 3196"/>
                  <a:gd name="T8" fmla="*/ 2188 w 13701"/>
                  <a:gd name="T9" fmla="*/ 2966 h 3196"/>
                  <a:gd name="T10" fmla="*/ 2615 w 13701"/>
                  <a:gd name="T11" fmla="*/ 2943 h 3196"/>
                  <a:gd name="T12" fmla="*/ 3044 w 13701"/>
                  <a:gd name="T13" fmla="*/ 2918 h 3196"/>
                  <a:gd name="T14" fmla="*/ 3470 w 13701"/>
                  <a:gd name="T15" fmla="*/ 2890 h 3196"/>
                  <a:gd name="T16" fmla="*/ 3898 w 13701"/>
                  <a:gd name="T17" fmla="*/ 2859 h 3196"/>
                  <a:gd name="T18" fmla="*/ 4326 w 13701"/>
                  <a:gd name="T19" fmla="*/ 2825 h 3196"/>
                  <a:gd name="T20" fmla="*/ 4751 w 13701"/>
                  <a:gd name="T21" fmla="*/ 2787 h 3196"/>
                  <a:gd name="T22" fmla="*/ 5178 w 13701"/>
                  <a:gd name="T23" fmla="*/ 2745 h 3196"/>
                  <a:gd name="T24" fmla="*/ 5606 w 13701"/>
                  <a:gd name="T25" fmla="*/ 2699 h 3196"/>
                  <a:gd name="T26" fmla="*/ 6033 w 13701"/>
                  <a:gd name="T27" fmla="*/ 2648 h 3196"/>
                  <a:gd name="T28" fmla="*/ 6461 w 13701"/>
                  <a:gd name="T29" fmla="*/ 2591 h 3196"/>
                  <a:gd name="T30" fmla="*/ 6887 w 13701"/>
                  <a:gd name="T31" fmla="*/ 2529 h 3196"/>
                  <a:gd name="T32" fmla="*/ 7313 w 13701"/>
                  <a:gd name="T33" fmla="*/ 2460 h 3196"/>
                  <a:gd name="T34" fmla="*/ 7741 w 13701"/>
                  <a:gd name="T35" fmla="*/ 2384 h 3196"/>
                  <a:gd name="T36" fmla="*/ 8167 w 13701"/>
                  <a:gd name="T37" fmla="*/ 2300 h 3196"/>
                  <a:gd name="T38" fmla="*/ 8594 w 13701"/>
                  <a:gd name="T39" fmla="*/ 2207 h 3196"/>
                  <a:gd name="T40" fmla="*/ 9019 w 13701"/>
                  <a:gd name="T41" fmla="*/ 2104 h 3196"/>
                  <a:gd name="T42" fmla="*/ 9444 w 13701"/>
                  <a:gd name="T43" fmla="*/ 1990 h 3196"/>
                  <a:gd name="T44" fmla="*/ 9871 w 13701"/>
                  <a:gd name="T45" fmla="*/ 1864 h 3196"/>
                  <a:gd name="T46" fmla="*/ 10297 w 13701"/>
                  <a:gd name="T47" fmla="*/ 1725 h 3196"/>
                  <a:gd name="T48" fmla="*/ 10721 w 13701"/>
                  <a:gd name="T49" fmla="*/ 1572 h 3196"/>
                  <a:gd name="T50" fmla="*/ 11148 w 13701"/>
                  <a:gd name="T51" fmla="*/ 1401 h 3196"/>
                  <a:gd name="T52" fmla="*/ 11573 w 13701"/>
                  <a:gd name="T53" fmla="*/ 1214 h 3196"/>
                  <a:gd name="T54" fmla="*/ 11998 w 13701"/>
                  <a:gd name="T55" fmla="*/ 1006 h 3196"/>
                  <a:gd name="T56" fmla="*/ 12424 w 13701"/>
                  <a:gd name="T57" fmla="*/ 776 h 3196"/>
                  <a:gd name="T58" fmla="*/ 12848 w 13701"/>
                  <a:gd name="T59" fmla="*/ 523 h 3196"/>
                  <a:gd name="T60" fmla="*/ 13274 w 13701"/>
                  <a:gd name="T61" fmla="*/ 242 h 3196"/>
                  <a:gd name="T62" fmla="*/ 13580 w 13701"/>
                  <a:gd name="T63" fmla="*/ 200 h 3196"/>
                  <a:gd name="T64" fmla="*/ 13151 w 13701"/>
                  <a:gd name="T65" fmla="*/ 499 h 3196"/>
                  <a:gd name="T66" fmla="*/ 12719 w 13701"/>
                  <a:gd name="T67" fmla="*/ 771 h 3196"/>
                  <a:gd name="T68" fmla="*/ 12289 w 13701"/>
                  <a:gd name="T69" fmla="*/ 1015 h 3196"/>
                  <a:gd name="T70" fmla="*/ 11859 w 13701"/>
                  <a:gd name="T71" fmla="*/ 1237 h 3196"/>
                  <a:gd name="T72" fmla="*/ 11428 w 13701"/>
                  <a:gd name="T73" fmla="*/ 1437 h 3196"/>
                  <a:gd name="T74" fmla="*/ 10998 w 13701"/>
                  <a:gd name="T75" fmla="*/ 1619 h 3196"/>
                  <a:gd name="T76" fmla="*/ 10569 w 13701"/>
                  <a:gd name="T77" fmla="*/ 1782 h 3196"/>
                  <a:gd name="T78" fmla="*/ 10138 w 13701"/>
                  <a:gd name="T79" fmla="*/ 1930 h 3196"/>
                  <a:gd name="T80" fmla="*/ 9709 w 13701"/>
                  <a:gd name="T81" fmla="*/ 2064 h 3196"/>
                  <a:gd name="T82" fmla="*/ 9280 w 13701"/>
                  <a:gd name="T83" fmla="*/ 2184 h 3196"/>
                  <a:gd name="T84" fmla="*/ 8850 w 13701"/>
                  <a:gd name="T85" fmla="*/ 2294 h 3196"/>
                  <a:gd name="T86" fmla="*/ 8420 w 13701"/>
                  <a:gd name="T87" fmla="*/ 2393 h 3196"/>
                  <a:gd name="T88" fmla="*/ 7991 w 13701"/>
                  <a:gd name="T89" fmla="*/ 2482 h 3196"/>
                  <a:gd name="T90" fmla="*/ 7563 w 13701"/>
                  <a:gd name="T91" fmla="*/ 2563 h 3196"/>
                  <a:gd name="T92" fmla="*/ 7134 w 13701"/>
                  <a:gd name="T93" fmla="*/ 2636 h 3196"/>
                  <a:gd name="T94" fmla="*/ 6704 w 13701"/>
                  <a:gd name="T95" fmla="*/ 2702 h 3196"/>
                  <a:gd name="T96" fmla="*/ 6275 w 13701"/>
                  <a:gd name="T97" fmla="*/ 2762 h 3196"/>
                  <a:gd name="T98" fmla="*/ 5847 w 13701"/>
                  <a:gd name="T99" fmla="*/ 2816 h 3196"/>
                  <a:gd name="T100" fmla="*/ 5417 w 13701"/>
                  <a:gd name="T101" fmla="*/ 2865 h 3196"/>
                  <a:gd name="T102" fmla="*/ 4990 w 13701"/>
                  <a:gd name="T103" fmla="*/ 2909 h 3196"/>
                  <a:gd name="T104" fmla="*/ 4562 w 13701"/>
                  <a:gd name="T105" fmla="*/ 2949 h 3196"/>
                  <a:gd name="T106" fmla="*/ 4132 w 13701"/>
                  <a:gd name="T107" fmla="*/ 2985 h 3196"/>
                  <a:gd name="T108" fmla="*/ 3705 w 13701"/>
                  <a:gd name="T109" fmla="*/ 3017 h 3196"/>
                  <a:gd name="T110" fmla="*/ 3277 w 13701"/>
                  <a:gd name="T111" fmla="*/ 3047 h 3196"/>
                  <a:gd name="T112" fmla="*/ 2849 w 13701"/>
                  <a:gd name="T113" fmla="*/ 3073 h 3196"/>
                  <a:gd name="T114" fmla="*/ 2419 w 13701"/>
                  <a:gd name="T115" fmla="*/ 3098 h 3196"/>
                  <a:gd name="T116" fmla="*/ 1992 w 13701"/>
                  <a:gd name="T117" fmla="*/ 3119 h 3196"/>
                  <a:gd name="T118" fmla="*/ 1562 w 13701"/>
                  <a:gd name="T119" fmla="*/ 3139 h 3196"/>
                  <a:gd name="T120" fmla="*/ 1136 w 13701"/>
                  <a:gd name="T121" fmla="*/ 3157 h 3196"/>
                  <a:gd name="T122" fmla="*/ 707 w 13701"/>
                  <a:gd name="T123" fmla="*/ 3173 h 3196"/>
                  <a:gd name="T124" fmla="*/ 279 w 13701"/>
                  <a:gd name="T125" fmla="*/ 3188 h 3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1" h="3196">
                    <a:moveTo>
                      <a:pt x="70" y="3051"/>
                    </a:moveTo>
                    <a:lnTo>
                      <a:pt x="90" y="3050"/>
                    </a:lnTo>
                    <a:lnTo>
                      <a:pt x="112" y="3049"/>
                    </a:lnTo>
                    <a:lnTo>
                      <a:pt x="133" y="3048"/>
                    </a:lnTo>
                    <a:lnTo>
                      <a:pt x="151" y="3048"/>
                    </a:lnTo>
                    <a:lnTo>
                      <a:pt x="174" y="3047"/>
                    </a:lnTo>
                    <a:lnTo>
                      <a:pt x="194" y="3046"/>
                    </a:lnTo>
                    <a:lnTo>
                      <a:pt x="214" y="3046"/>
                    </a:lnTo>
                    <a:lnTo>
                      <a:pt x="233" y="3045"/>
                    </a:lnTo>
                    <a:lnTo>
                      <a:pt x="255" y="3044"/>
                    </a:lnTo>
                    <a:lnTo>
                      <a:pt x="275" y="3044"/>
                    </a:lnTo>
                    <a:lnTo>
                      <a:pt x="294" y="3043"/>
                    </a:lnTo>
                    <a:lnTo>
                      <a:pt x="316" y="3042"/>
                    </a:lnTo>
                    <a:lnTo>
                      <a:pt x="337" y="3042"/>
                    </a:lnTo>
                    <a:lnTo>
                      <a:pt x="355" y="3041"/>
                    </a:lnTo>
                    <a:lnTo>
                      <a:pt x="377" y="3040"/>
                    </a:lnTo>
                    <a:lnTo>
                      <a:pt x="398" y="3040"/>
                    </a:lnTo>
                    <a:lnTo>
                      <a:pt x="416" y="3039"/>
                    </a:lnTo>
                    <a:lnTo>
                      <a:pt x="438" y="3038"/>
                    </a:lnTo>
                    <a:lnTo>
                      <a:pt x="459" y="3038"/>
                    </a:lnTo>
                    <a:lnTo>
                      <a:pt x="477" y="3037"/>
                    </a:lnTo>
                    <a:lnTo>
                      <a:pt x="500" y="3036"/>
                    </a:lnTo>
                    <a:lnTo>
                      <a:pt x="518" y="3036"/>
                    </a:lnTo>
                    <a:lnTo>
                      <a:pt x="540" y="3035"/>
                    </a:lnTo>
                    <a:lnTo>
                      <a:pt x="561" y="3034"/>
                    </a:lnTo>
                    <a:lnTo>
                      <a:pt x="579" y="3034"/>
                    </a:lnTo>
                    <a:lnTo>
                      <a:pt x="601" y="3033"/>
                    </a:lnTo>
                    <a:lnTo>
                      <a:pt x="620" y="3032"/>
                    </a:lnTo>
                    <a:lnTo>
                      <a:pt x="642" y="3031"/>
                    </a:lnTo>
                    <a:lnTo>
                      <a:pt x="660" y="3031"/>
                    </a:lnTo>
                    <a:lnTo>
                      <a:pt x="683" y="3030"/>
                    </a:lnTo>
                    <a:lnTo>
                      <a:pt x="703" y="3029"/>
                    </a:lnTo>
                    <a:lnTo>
                      <a:pt x="722" y="3029"/>
                    </a:lnTo>
                    <a:lnTo>
                      <a:pt x="744" y="3028"/>
                    </a:lnTo>
                    <a:lnTo>
                      <a:pt x="762" y="3027"/>
                    </a:lnTo>
                    <a:lnTo>
                      <a:pt x="785" y="3026"/>
                    </a:lnTo>
                    <a:lnTo>
                      <a:pt x="803" y="3026"/>
                    </a:lnTo>
                    <a:lnTo>
                      <a:pt x="825" y="3025"/>
                    </a:lnTo>
                    <a:lnTo>
                      <a:pt x="844" y="3024"/>
                    </a:lnTo>
                    <a:lnTo>
                      <a:pt x="866" y="3023"/>
                    </a:lnTo>
                    <a:lnTo>
                      <a:pt x="885" y="3023"/>
                    </a:lnTo>
                    <a:lnTo>
                      <a:pt x="907" y="3022"/>
                    </a:lnTo>
                    <a:lnTo>
                      <a:pt x="925" y="3021"/>
                    </a:lnTo>
                    <a:lnTo>
                      <a:pt x="946" y="3020"/>
                    </a:lnTo>
                    <a:lnTo>
                      <a:pt x="968" y="3019"/>
                    </a:lnTo>
                    <a:lnTo>
                      <a:pt x="986" y="3019"/>
                    </a:lnTo>
                    <a:lnTo>
                      <a:pt x="1009" y="3018"/>
                    </a:lnTo>
                    <a:lnTo>
                      <a:pt x="1027" y="3017"/>
                    </a:lnTo>
                    <a:lnTo>
                      <a:pt x="1050" y="3016"/>
                    </a:lnTo>
                    <a:lnTo>
                      <a:pt x="1068" y="3016"/>
                    </a:lnTo>
                    <a:lnTo>
                      <a:pt x="1088" y="3015"/>
                    </a:lnTo>
                    <a:lnTo>
                      <a:pt x="1111" y="3014"/>
                    </a:lnTo>
                    <a:lnTo>
                      <a:pt x="1129" y="3013"/>
                    </a:lnTo>
                    <a:lnTo>
                      <a:pt x="1151" y="3012"/>
                    </a:lnTo>
                    <a:lnTo>
                      <a:pt x="1170" y="3012"/>
                    </a:lnTo>
                    <a:lnTo>
                      <a:pt x="1190" y="3011"/>
                    </a:lnTo>
                    <a:lnTo>
                      <a:pt x="1212" y="3010"/>
                    </a:lnTo>
                    <a:lnTo>
                      <a:pt x="1231" y="3009"/>
                    </a:lnTo>
                    <a:lnTo>
                      <a:pt x="1251" y="3008"/>
                    </a:lnTo>
                    <a:lnTo>
                      <a:pt x="1274" y="3007"/>
                    </a:lnTo>
                    <a:lnTo>
                      <a:pt x="1292" y="3007"/>
                    </a:lnTo>
                    <a:lnTo>
                      <a:pt x="1312" y="3006"/>
                    </a:lnTo>
                    <a:lnTo>
                      <a:pt x="1335" y="3005"/>
                    </a:lnTo>
                    <a:lnTo>
                      <a:pt x="1353" y="3004"/>
                    </a:lnTo>
                    <a:lnTo>
                      <a:pt x="1373" y="3003"/>
                    </a:lnTo>
                    <a:lnTo>
                      <a:pt x="1396" y="3002"/>
                    </a:lnTo>
                    <a:lnTo>
                      <a:pt x="1414" y="3002"/>
                    </a:lnTo>
                    <a:lnTo>
                      <a:pt x="1435" y="3001"/>
                    </a:lnTo>
                    <a:lnTo>
                      <a:pt x="1455" y="3000"/>
                    </a:lnTo>
                    <a:lnTo>
                      <a:pt x="1477" y="2999"/>
                    </a:lnTo>
                    <a:lnTo>
                      <a:pt x="1496" y="2998"/>
                    </a:lnTo>
                    <a:lnTo>
                      <a:pt x="1516" y="2997"/>
                    </a:lnTo>
                    <a:lnTo>
                      <a:pt x="1536" y="2996"/>
                    </a:lnTo>
                    <a:lnTo>
                      <a:pt x="1559" y="2995"/>
                    </a:lnTo>
                    <a:lnTo>
                      <a:pt x="1577" y="2995"/>
                    </a:lnTo>
                    <a:lnTo>
                      <a:pt x="1598" y="2994"/>
                    </a:lnTo>
                    <a:lnTo>
                      <a:pt x="1618" y="2993"/>
                    </a:lnTo>
                    <a:lnTo>
                      <a:pt x="1638" y="2992"/>
                    </a:lnTo>
                    <a:lnTo>
                      <a:pt x="1661" y="2991"/>
                    </a:lnTo>
                    <a:lnTo>
                      <a:pt x="1679" y="2990"/>
                    </a:lnTo>
                    <a:lnTo>
                      <a:pt x="1699" y="2989"/>
                    </a:lnTo>
                    <a:lnTo>
                      <a:pt x="1720" y="2988"/>
                    </a:lnTo>
                    <a:lnTo>
                      <a:pt x="1740" y="2987"/>
                    </a:lnTo>
                    <a:lnTo>
                      <a:pt x="1761" y="2986"/>
                    </a:lnTo>
                    <a:lnTo>
                      <a:pt x="1781" y="2985"/>
                    </a:lnTo>
                    <a:lnTo>
                      <a:pt x="1803" y="2984"/>
                    </a:lnTo>
                    <a:lnTo>
                      <a:pt x="1822" y="2984"/>
                    </a:lnTo>
                    <a:lnTo>
                      <a:pt x="1842" y="2983"/>
                    </a:lnTo>
                    <a:lnTo>
                      <a:pt x="1862" y="2982"/>
                    </a:lnTo>
                    <a:lnTo>
                      <a:pt x="1883" y="2981"/>
                    </a:lnTo>
                    <a:lnTo>
                      <a:pt x="1903" y="2980"/>
                    </a:lnTo>
                    <a:lnTo>
                      <a:pt x="1923" y="2979"/>
                    </a:lnTo>
                    <a:lnTo>
                      <a:pt x="1944" y="2978"/>
                    </a:lnTo>
                    <a:lnTo>
                      <a:pt x="1964" y="2977"/>
                    </a:lnTo>
                    <a:lnTo>
                      <a:pt x="1985" y="2976"/>
                    </a:lnTo>
                    <a:lnTo>
                      <a:pt x="2005" y="2975"/>
                    </a:lnTo>
                    <a:lnTo>
                      <a:pt x="2025" y="2974"/>
                    </a:lnTo>
                    <a:lnTo>
                      <a:pt x="2046" y="2973"/>
                    </a:lnTo>
                    <a:lnTo>
                      <a:pt x="2066" y="2972"/>
                    </a:lnTo>
                    <a:lnTo>
                      <a:pt x="2086" y="2971"/>
                    </a:lnTo>
                    <a:lnTo>
                      <a:pt x="2107" y="2970"/>
                    </a:lnTo>
                    <a:lnTo>
                      <a:pt x="2127" y="2969"/>
                    </a:lnTo>
                    <a:lnTo>
                      <a:pt x="2148" y="2968"/>
                    </a:lnTo>
                    <a:lnTo>
                      <a:pt x="2168" y="2967"/>
                    </a:lnTo>
                    <a:lnTo>
                      <a:pt x="2188" y="2966"/>
                    </a:lnTo>
                    <a:lnTo>
                      <a:pt x="2209" y="2965"/>
                    </a:lnTo>
                    <a:lnTo>
                      <a:pt x="2229" y="2964"/>
                    </a:lnTo>
                    <a:lnTo>
                      <a:pt x="2249" y="2963"/>
                    </a:lnTo>
                    <a:lnTo>
                      <a:pt x="2270" y="2962"/>
                    </a:lnTo>
                    <a:lnTo>
                      <a:pt x="2290" y="2961"/>
                    </a:lnTo>
                    <a:lnTo>
                      <a:pt x="2309" y="2959"/>
                    </a:lnTo>
                    <a:lnTo>
                      <a:pt x="2331" y="2958"/>
                    </a:lnTo>
                    <a:lnTo>
                      <a:pt x="2351" y="2957"/>
                    </a:lnTo>
                    <a:lnTo>
                      <a:pt x="2372" y="2956"/>
                    </a:lnTo>
                    <a:lnTo>
                      <a:pt x="2392" y="2955"/>
                    </a:lnTo>
                    <a:lnTo>
                      <a:pt x="2412" y="2954"/>
                    </a:lnTo>
                    <a:lnTo>
                      <a:pt x="2431" y="2953"/>
                    </a:lnTo>
                    <a:lnTo>
                      <a:pt x="2453" y="2952"/>
                    </a:lnTo>
                    <a:lnTo>
                      <a:pt x="2473" y="2951"/>
                    </a:lnTo>
                    <a:lnTo>
                      <a:pt x="2494" y="2950"/>
                    </a:lnTo>
                    <a:lnTo>
                      <a:pt x="2514" y="2949"/>
                    </a:lnTo>
                    <a:lnTo>
                      <a:pt x="2533" y="2947"/>
                    </a:lnTo>
                    <a:lnTo>
                      <a:pt x="2555" y="2946"/>
                    </a:lnTo>
                    <a:lnTo>
                      <a:pt x="2575" y="2945"/>
                    </a:lnTo>
                    <a:lnTo>
                      <a:pt x="2596" y="2944"/>
                    </a:lnTo>
                    <a:lnTo>
                      <a:pt x="2615" y="2943"/>
                    </a:lnTo>
                    <a:lnTo>
                      <a:pt x="2636" y="2942"/>
                    </a:lnTo>
                    <a:lnTo>
                      <a:pt x="2657" y="2941"/>
                    </a:lnTo>
                    <a:lnTo>
                      <a:pt x="2676" y="2939"/>
                    </a:lnTo>
                    <a:lnTo>
                      <a:pt x="2698" y="2938"/>
                    </a:lnTo>
                    <a:lnTo>
                      <a:pt x="2718" y="2937"/>
                    </a:lnTo>
                    <a:lnTo>
                      <a:pt x="2737" y="2936"/>
                    </a:lnTo>
                    <a:lnTo>
                      <a:pt x="2759" y="2935"/>
                    </a:lnTo>
                    <a:lnTo>
                      <a:pt x="2779" y="2934"/>
                    </a:lnTo>
                    <a:lnTo>
                      <a:pt x="2798" y="2932"/>
                    </a:lnTo>
                    <a:lnTo>
                      <a:pt x="2820" y="2931"/>
                    </a:lnTo>
                    <a:lnTo>
                      <a:pt x="2839" y="2930"/>
                    </a:lnTo>
                    <a:lnTo>
                      <a:pt x="2861" y="2929"/>
                    </a:lnTo>
                    <a:lnTo>
                      <a:pt x="2881" y="2928"/>
                    </a:lnTo>
                    <a:lnTo>
                      <a:pt x="2900" y="2926"/>
                    </a:lnTo>
                    <a:lnTo>
                      <a:pt x="2922" y="2925"/>
                    </a:lnTo>
                    <a:lnTo>
                      <a:pt x="2940" y="2924"/>
                    </a:lnTo>
                    <a:lnTo>
                      <a:pt x="2962" y="2923"/>
                    </a:lnTo>
                    <a:lnTo>
                      <a:pt x="2981" y="2921"/>
                    </a:lnTo>
                    <a:lnTo>
                      <a:pt x="3003" y="2920"/>
                    </a:lnTo>
                    <a:lnTo>
                      <a:pt x="3022" y="2919"/>
                    </a:lnTo>
                    <a:lnTo>
                      <a:pt x="3044" y="2918"/>
                    </a:lnTo>
                    <a:lnTo>
                      <a:pt x="3063" y="2916"/>
                    </a:lnTo>
                    <a:lnTo>
                      <a:pt x="3085" y="2915"/>
                    </a:lnTo>
                    <a:lnTo>
                      <a:pt x="3103" y="2914"/>
                    </a:lnTo>
                    <a:lnTo>
                      <a:pt x="3124" y="2912"/>
                    </a:lnTo>
                    <a:lnTo>
                      <a:pt x="3146" y="2911"/>
                    </a:lnTo>
                    <a:lnTo>
                      <a:pt x="3165" y="2910"/>
                    </a:lnTo>
                    <a:lnTo>
                      <a:pt x="3186" y="2909"/>
                    </a:lnTo>
                    <a:lnTo>
                      <a:pt x="3205" y="2907"/>
                    </a:lnTo>
                    <a:lnTo>
                      <a:pt x="3226" y="2906"/>
                    </a:lnTo>
                    <a:lnTo>
                      <a:pt x="3248" y="2905"/>
                    </a:lnTo>
                    <a:lnTo>
                      <a:pt x="3266" y="2903"/>
                    </a:lnTo>
                    <a:lnTo>
                      <a:pt x="3287" y="2902"/>
                    </a:lnTo>
                    <a:lnTo>
                      <a:pt x="3309" y="2901"/>
                    </a:lnTo>
                    <a:lnTo>
                      <a:pt x="3328" y="2899"/>
                    </a:lnTo>
                    <a:lnTo>
                      <a:pt x="3348" y="2898"/>
                    </a:lnTo>
                    <a:lnTo>
                      <a:pt x="3370" y="2897"/>
                    </a:lnTo>
                    <a:lnTo>
                      <a:pt x="3389" y="2895"/>
                    </a:lnTo>
                    <a:lnTo>
                      <a:pt x="3409" y="2894"/>
                    </a:lnTo>
                    <a:lnTo>
                      <a:pt x="3429" y="2892"/>
                    </a:lnTo>
                    <a:lnTo>
                      <a:pt x="3451" y="2891"/>
                    </a:lnTo>
                    <a:lnTo>
                      <a:pt x="3470" y="2890"/>
                    </a:lnTo>
                    <a:lnTo>
                      <a:pt x="3491" y="2888"/>
                    </a:lnTo>
                    <a:lnTo>
                      <a:pt x="3511" y="2887"/>
                    </a:lnTo>
                    <a:lnTo>
                      <a:pt x="3531" y="2885"/>
                    </a:lnTo>
                    <a:lnTo>
                      <a:pt x="3552" y="2884"/>
                    </a:lnTo>
                    <a:lnTo>
                      <a:pt x="3573" y="2883"/>
                    </a:lnTo>
                    <a:lnTo>
                      <a:pt x="3592" y="2881"/>
                    </a:lnTo>
                    <a:lnTo>
                      <a:pt x="3613" y="2880"/>
                    </a:lnTo>
                    <a:lnTo>
                      <a:pt x="3633" y="2878"/>
                    </a:lnTo>
                    <a:lnTo>
                      <a:pt x="3653" y="2877"/>
                    </a:lnTo>
                    <a:lnTo>
                      <a:pt x="3674" y="2875"/>
                    </a:lnTo>
                    <a:lnTo>
                      <a:pt x="3694" y="2874"/>
                    </a:lnTo>
                    <a:lnTo>
                      <a:pt x="3715" y="2872"/>
                    </a:lnTo>
                    <a:lnTo>
                      <a:pt x="3735" y="2871"/>
                    </a:lnTo>
                    <a:lnTo>
                      <a:pt x="3755" y="2869"/>
                    </a:lnTo>
                    <a:lnTo>
                      <a:pt x="3776" y="2868"/>
                    </a:lnTo>
                    <a:lnTo>
                      <a:pt x="3796" y="2866"/>
                    </a:lnTo>
                    <a:lnTo>
                      <a:pt x="3816" y="2865"/>
                    </a:lnTo>
                    <a:lnTo>
                      <a:pt x="3837" y="2863"/>
                    </a:lnTo>
                    <a:lnTo>
                      <a:pt x="3857" y="2862"/>
                    </a:lnTo>
                    <a:lnTo>
                      <a:pt x="3878" y="2860"/>
                    </a:lnTo>
                    <a:lnTo>
                      <a:pt x="3898" y="2859"/>
                    </a:lnTo>
                    <a:lnTo>
                      <a:pt x="3918" y="2857"/>
                    </a:lnTo>
                    <a:lnTo>
                      <a:pt x="3939" y="2856"/>
                    </a:lnTo>
                    <a:lnTo>
                      <a:pt x="3959" y="2854"/>
                    </a:lnTo>
                    <a:lnTo>
                      <a:pt x="3977" y="2852"/>
                    </a:lnTo>
                    <a:lnTo>
                      <a:pt x="4000" y="2851"/>
                    </a:lnTo>
                    <a:lnTo>
                      <a:pt x="4020" y="2849"/>
                    </a:lnTo>
                    <a:lnTo>
                      <a:pt x="4041" y="2848"/>
                    </a:lnTo>
                    <a:lnTo>
                      <a:pt x="4061" y="2846"/>
                    </a:lnTo>
                    <a:lnTo>
                      <a:pt x="4079" y="2844"/>
                    </a:lnTo>
                    <a:lnTo>
                      <a:pt x="4102" y="2843"/>
                    </a:lnTo>
                    <a:lnTo>
                      <a:pt x="4122" y="2841"/>
                    </a:lnTo>
                    <a:lnTo>
                      <a:pt x="4142" y="2840"/>
                    </a:lnTo>
                    <a:lnTo>
                      <a:pt x="4161" y="2838"/>
                    </a:lnTo>
                    <a:lnTo>
                      <a:pt x="4183" y="2836"/>
                    </a:lnTo>
                    <a:lnTo>
                      <a:pt x="4203" y="2835"/>
                    </a:lnTo>
                    <a:lnTo>
                      <a:pt x="4222" y="2833"/>
                    </a:lnTo>
                    <a:lnTo>
                      <a:pt x="4244" y="2831"/>
                    </a:lnTo>
                    <a:lnTo>
                      <a:pt x="4265" y="2830"/>
                    </a:lnTo>
                    <a:lnTo>
                      <a:pt x="4283" y="2828"/>
                    </a:lnTo>
                    <a:lnTo>
                      <a:pt x="4305" y="2826"/>
                    </a:lnTo>
                    <a:lnTo>
                      <a:pt x="4326" y="2825"/>
                    </a:lnTo>
                    <a:lnTo>
                      <a:pt x="4344" y="2823"/>
                    </a:lnTo>
                    <a:lnTo>
                      <a:pt x="4366" y="2821"/>
                    </a:lnTo>
                    <a:lnTo>
                      <a:pt x="4385" y="2819"/>
                    </a:lnTo>
                    <a:lnTo>
                      <a:pt x="4407" y="2818"/>
                    </a:lnTo>
                    <a:lnTo>
                      <a:pt x="4426" y="2816"/>
                    </a:lnTo>
                    <a:lnTo>
                      <a:pt x="4448" y="2814"/>
                    </a:lnTo>
                    <a:lnTo>
                      <a:pt x="4466" y="2812"/>
                    </a:lnTo>
                    <a:lnTo>
                      <a:pt x="4489" y="2811"/>
                    </a:lnTo>
                    <a:lnTo>
                      <a:pt x="4507" y="2809"/>
                    </a:lnTo>
                    <a:lnTo>
                      <a:pt x="4529" y="2807"/>
                    </a:lnTo>
                    <a:lnTo>
                      <a:pt x="4548" y="2805"/>
                    </a:lnTo>
                    <a:lnTo>
                      <a:pt x="4568" y="2803"/>
                    </a:lnTo>
                    <a:lnTo>
                      <a:pt x="4591" y="2802"/>
                    </a:lnTo>
                    <a:lnTo>
                      <a:pt x="4609" y="2800"/>
                    </a:lnTo>
                    <a:lnTo>
                      <a:pt x="4629" y="2798"/>
                    </a:lnTo>
                    <a:lnTo>
                      <a:pt x="4652" y="2796"/>
                    </a:lnTo>
                    <a:lnTo>
                      <a:pt x="4670" y="2794"/>
                    </a:lnTo>
                    <a:lnTo>
                      <a:pt x="4690" y="2792"/>
                    </a:lnTo>
                    <a:lnTo>
                      <a:pt x="4713" y="2791"/>
                    </a:lnTo>
                    <a:lnTo>
                      <a:pt x="4731" y="2789"/>
                    </a:lnTo>
                    <a:lnTo>
                      <a:pt x="4751" y="2787"/>
                    </a:lnTo>
                    <a:lnTo>
                      <a:pt x="4772" y="2785"/>
                    </a:lnTo>
                    <a:lnTo>
                      <a:pt x="4792" y="2783"/>
                    </a:lnTo>
                    <a:lnTo>
                      <a:pt x="4815" y="2781"/>
                    </a:lnTo>
                    <a:lnTo>
                      <a:pt x="4833" y="2779"/>
                    </a:lnTo>
                    <a:lnTo>
                      <a:pt x="4853" y="2777"/>
                    </a:lnTo>
                    <a:lnTo>
                      <a:pt x="4874" y="2775"/>
                    </a:lnTo>
                    <a:lnTo>
                      <a:pt x="4894" y="2773"/>
                    </a:lnTo>
                    <a:lnTo>
                      <a:pt x="4914" y="2771"/>
                    </a:lnTo>
                    <a:lnTo>
                      <a:pt x="4935" y="2769"/>
                    </a:lnTo>
                    <a:lnTo>
                      <a:pt x="4955" y="2767"/>
                    </a:lnTo>
                    <a:lnTo>
                      <a:pt x="4976" y="2765"/>
                    </a:lnTo>
                    <a:lnTo>
                      <a:pt x="4996" y="2763"/>
                    </a:lnTo>
                    <a:lnTo>
                      <a:pt x="5016" y="2761"/>
                    </a:lnTo>
                    <a:lnTo>
                      <a:pt x="5037" y="2759"/>
                    </a:lnTo>
                    <a:lnTo>
                      <a:pt x="5057" y="2757"/>
                    </a:lnTo>
                    <a:lnTo>
                      <a:pt x="5077" y="2755"/>
                    </a:lnTo>
                    <a:lnTo>
                      <a:pt x="5098" y="2753"/>
                    </a:lnTo>
                    <a:lnTo>
                      <a:pt x="5118" y="2751"/>
                    </a:lnTo>
                    <a:lnTo>
                      <a:pt x="5139" y="2749"/>
                    </a:lnTo>
                    <a:lnTo>
                      <a:pt x="5159" y="2747"/>
                    </a:lnTo>
                    <a:lnTo>
                      <a:pt x="5178" y="2745"/>
                    </a:lnTo>
                    <a:lnTo>
                      <a:pt x="5200" y="2743"/>
                    </a:lnTo>
                    <a:lnTo>
                      <a:pt x="5220" y="2741"/>
                    </a:lnTo>
                    <a:lnTo>
                      <a:pt x="5240" y="2739"/>
                    </a:lnTo>
                    <a:lnTo>
                      <a:pt x="5259" y="2736"/>
                    </a:lnTo>
                    <a:lnTo>
                      <a:pt x="5281" y="2734"/>
                    </a:lnTo>
                    <a:lnTo>
                      <a:pt x="5301" y="2732"/>
                    </a:lnTo>
                    <a:lnTo>
                      <a:pt x="5322" y="2730"/>
                    </a:lnTo>
                    <a:lnTo>
                      <a:pt x="5341" y="2728"/>
                    </a:lnTo>
                    <a:lnTo>
                      <a:pt x="5363" y="2726"/>
                    </a:lnTo>
                    <a:lnTo>
                      <a:pt x="5381" y="2724"/>
                    </a:lnTo>
                    <a:lnTo>
                      <a:pt x="5403" y="2721"/>
                    </a:lnTo>
                    <a:lnTo>
                      <a:pt x="5424" y="2719"/>
                    </a:lnTo>
                    <a:lnTo>
                      <a:pt x="5443" y="2717"/>
                    </a:lnTo>
                    <a:lnTo>
                      <a:pt x="5464" y="2715"/>
                    </a:lnTo>
                    <a:lnTo>
                      <a:pt x="5483" y="2712"/>
                    </a:lnTo>
                    <a:lnTo>
                      <a:pt x="5505" y="2710"/>
                    </a:lnTo>
                    <a:lnTo>
                      <a:pt x="5524" y="2708"/>
                    </a:lnTo>
                    <a:lnTo>
                      <a:pt x="5546" y="2706"/>
                    </a:lnTo>
                    <a:lnTo>
                      <a:pt x="5565" y="2703"/>
                    </a:lnTo>
                    <a:lnTo>
                      <a:pt x="5587" y="2701"/>
                    </a:lnTo>
                    <a:lnTo>
                      <a:pt x="5606" y="2699"/>
                    </a:lnTo>
                    <a:lnTo>
                      <a:pt x="5626" y="2697"/>
                    </a:lnTo>
                    <a:lnTo>
                      <a:pt x="5648" y="2694"/>
                    </a:lnTo>
                    <a:lnTo>
                      <a:pt x="5667" y="2692"/>
                    </a:lnTo>
                    <a:lnTo>
                      <a:pt x="5687" y="2689"/>
                    </a:lnTo>
                    <a:lnTo>
                      <a:pt x="5707" y="2687"/>
                    </a:lnTo>
                    <a:lnTo>
                      <a:pt x="5729" y="2685"/>
                    </a:lnTo>
                    <a:lnTo>
                      <a:pt x="5748" y="2682"/>
                    </a:lnTo>
                    <a:lnTo>
                      <a:pt x="5769" y="2680"/>
                    </a:lnTo>
                    <a:lnTo>
                      <a:pt x="5789" y="2678"/>
                    </a:lnTo>
                    <a:lnTo>
                      <a:pt x="5811" y="2675"/>
                    </a:lnTo>
                    <a:lnTo>
                      <a:pt x="5830" y="2673"/>
                    </a:lnTo>
                    <a:lnTo>
                      <a:pt x="5850" y="2671"/>
                    </a:lnTo>
                    <a:lnTo>
                      <a:pt x="5870" y="2668"/>
                    </a:lnTo>
                    <a:lnTo>
                      <a:pt x="5891" y="2665"/>
                    </a:lnTo>
                    <a:lnTo>
                      <a:pt x="5911" y="2663"/>
                    </a:lnTo>
                    <a:lnTo>
                      <a:pt x="5931" y="2661"/>
                    </a:lnTo>
                    <a:lnTo>
                      <a:pt x="5952" y="2658"/>
                    </a:lnTo>
                    <a:lnTo>
                      <a:pt x="5972" y="2655"/>
                    </a:lnTo>
                    <a:lnTo>
                      <a:pt x="5993" y="2653"/>
                    </a:lnTo>
                    <a:lnTo>
                      <a:pt x="6013" y="2651"/>
                    </a:lnTo>
                    <a:lnTo>
                      <a:pt x="6033" y="2648"/>
                    </a:lnTo>
                    <a:lnTo>
                      <a:pt x="6054" y="2645"/>
                    </a:lnTo>
                    <a:lnTo>
                      <a:pt x="6073" y="2643"/>
                    </a:lnTo>
                    <a:lnTo>
                      <a:pt x="6094" y="2640"/>
                    </a:lnTo>
                    <a:lnTo>
                      <a:pt x="6115" y="2637"/>
                    </a:lnTo>
                    <a:lnTo>
                      <a:pt x="6135" y="2635"/>
                    </a:lnTo>
                    <a:lnTo>
                      <a:pt x="6156" y="2632"/>
                    </a:lnTo>
                    <a:lnTo>
                      <a:pt x="6174" y="2630"/>
                    </a:lnTo>
                    <a:lnTo>
                      <a:pt x="6196" y="2627"/>
                    </a:lnTo>
                    <a:lnTo>
                      <a:pt x="6217" y="2624"/>
                    </a:lnTo>
                    <a:lnTo>
                      <a:pt x="6236" y="2622"/>
                    </a:lnTo>
                    <a:lnTo>
                      <a:pt x="6257" y="2619"/>
                    </a:lnTo>
                    <a:lnTo>
                      <a:pt x="6276" y="2616"/>
                    </a:lnTo>
                    <a:lnTo>
                      <a:pt x="6298" y="2613"/>
                    </a:lnTo>
                    <a:lnTo>
                      <a:pt x="6319" y="2611"/>
                    </a:lnTo>
                    <a:lnTo>
                      <a:pt x="6337" y="2608"/>
                    </a:lnTo>
                    <a:lnTo>
                      <a:pt x="6359" y="2605"/>
                    </a:lnTo>
                    <a:lnTo>
                      <a:pt x="6378" y="2603"/>
                    </a:lnTo>
                    <a:lnTo>
                      <a:pt x="6399" y="2600"/>
                    </a:lnTo>
                    <a:lnTo>
                      <a:pt x="6420" y="2597"/>
                    </a:lnTo>
                    <a:lnTo>
                      <a:pt x="6439" y="2594"/>
                    </a:lnTo>
                    <a:lnTo>
                      <a:pt x="6461" y="2591"/>
                    </a:lnTo>
                    <a:lnTo>
                      <a:pt x="6479" y="2589"/>
                    </a:lnTo>
                    <a:lnTo>
                      <a:pt x="6500" y="2586"/>
                    </a:lnTo>
                    <a:lnTo>
                      <a:pt x="6522" y="2583"/>
                    </a:lnTo>
                    <a:lnTo>
                      <a:pt x="6541" y="2580"/>
                    </a:lnTo>
                    <a:lnTo>
                      <a:pt x="6561" y="2577"/>
                    </a:lnTo>
                    <a:lnTo>
                      <a:pt x="6582" y="2574"/>
                    </a:lnTo>
                    <a:lnTo>
                      <a:pt x="6602" y="2571"/>
                    </a:lnTo>
                    <a:lnTo>
                      <a:pt x="6623" y="2568"/>
                    </a:lnTo>
                    <a:lnTo>
                      <a:pt x="6644" y="2566"/>
                    </a:lnTo>
                    <a:lnTo>
                      <a:pt x="6663" y="2563"/>
                    </a:lnTo>
                    <a:lnTo>
                      <a:pt x="6684" y="2560"/>
                    </a:lnTo>
                    <a:lnTo>
                      <a:pt x="6704" y="2557"/>
                    </a:lnTo>
                    <a:lnTo>
                      <a:pt x="6724" y="2554"/>
                    </a:lnTo>
                    <a:lnTo>
                      <a:pt x="6745" y="2551"/>
                    </a:lnTo>
                    <a:lnTo>
                      <a:pt x="6765" y="2548"/>
                    </a:lnTo>
                    <a:lnTo>
                      <a:pt x="6786" y="2545"/>
                    </a:lnTo>
                    <a:lnTo>
                      <a:pt x="6804" y="2542"/>
                    </a:lnTo>
                    <a:lnTo>
                      <a:pt x="6826" y="2538"/>
                    </a:lnTo>
                    <a:lnTo>
                      <a:pt x="6847" y="2535"/>
                    </a:lnTo>
                    <a:lnTo>
                      <a:pt x="6867" y="2532"/>
                    </a:lnTo>
                    <a:lnTo>
                      <a:pt x="6887" y="2529"/>
                    </a:lnTo>
                    <a:lnTo>
                      <a:pt x="6906" y="2526"/>
                    </a:lnTo>
                    <a:lnTo>
                      <a:pt x="6928" y="2523"/>
                    </a:lnTo>
                    <a:lnTo>
                      <a:pt x="6949" y="2520"/>
                    </a:lnTo>
                    <a:lnTo>
                      <a:pt x="6967" y="2517"/>
                    </a:lnTo>
                    <a:lnTo>
                      <a:pt x="6989" y="2513"/>
                    </a:lnTo>
                    <a:lnTo>
                      <a:pt x="7010" y="2510"/>
                    </a:lnTo>
                    <a:lnTo>
                      <a:pt x="7028" y="2507"/>
                    </a:lnTo>
                    <a:lnTo>
                      <a:pt x="7050" y="2504"/>
                    </a:lnTo>
                    <a:lnTo>
                      <a:pt x="7069" y="2500"/>
                    </a:lnTo>
                    <a:lnTo>
                      <a:pt x="7091" y="2497"/>
                    </a:lnTo>
                    <a:lnTo>
                      <a:pt x="7109" y="2494"/>
                    </a:lnTo>
                    <a:lnTo>
                      <a:pt x="7130" y="2490"/>
                    </a:lnTo>
                    <a:lnTo>
                      <a:pt x="7152" y="2487"/>
                    </a:lnTo>
                    <a:lnTo>
                      <a:pt x="7171" y="2484"/>
                    </a:lnTo>
                    <a:lnTo>
                      <a:pt x="7191" y="2481"/>
                    </a:lnTo>
                    <a:lnTo>
                      <a:pt x="7213" y="2477"/>
                    </a:lnTo>
                    <a:lnTo>
                      <a:pt x="7232" y="2474"/>
                    </a:lnTo>
                    <a:lnTo>
                      <a:pt x="7252" y="2470"/>
                    </a:lnTo>
                    <a:lnTo>
                      <a:pt x="7272" y="2467"/>
                    </a:lnTo>
                    <a:lnTo>
                      <a:pt x="7293" y="2463"/>
                    </a:lnTo>
                    <a:lnTo>
                      <a:pt x="7313" y="2460"/>
                    </a:lnTo>
                    <a:lnTo>
                      <a:pt x="7334" y="2456"/>
                    </a:lnTo>
                    <a:lnTo>
                      <a:pt x="7355" y="2453"/>
                    </a:lnTo>
                    <a:lnTo>
                      <a:pt x="7373" y="2450"/>
                    </a:lnTo>
                    <a:lnTo>
                      <a:pt x="7395" y="2446"/>
                    </a:lnTo>
                    <a:lnTo>
                      <a:pt x="7415" y="2442"/>
                    </a:lnTo>
                    <a:lnTo>
                      <a:pt x="7435" y="2439"/>
                    </a:lnTo>
                    <a:lnTo>
                      <a:pt x="7456" y="2435"/>
                    </a:lnTo>
                    <a:lnTo>
                      <a:pt x="7476" y="2432"/>
                    </a:lnTo>
                    <a:lnTo>
                      <a:pt x="7497" y="2428"/>
                    </a:lnTo>
                    <a:lnTo>
                      <a:pt x="7517" y="2425"/>
                    </a:lnTo>
                    <a:lnTo>
                      <a:pt x="7536" y="2421"/>
                    </a:lnTo>
                    <a:lnTo>
                      <a:pt x="7558" y="2417"/>
                    </a:lnTo>
                    <a:lnTo>
                      <a:pt x="7578" y="2414"/>
                    </a:lnTo>
                    <a:lnTo>
                      <a:pt x="7597" y="2410"/>
                    </a:lnTo>
                    <a:lnTo>
                      <a:pt x="7619" y="2406"/>
                    </a:lnTo>
                    <a:lnTo>
                      <a:pt x="7638" y="2403"/>
                    </a:lnTo>
                    <a:lnTo>
                      <a:pt x="7659" y="2399"/>
                    </a:lnTo>
                    <a:lnTo>
                      <a:pt x="7678" y="2395"/>
                    </a:lnTo>
                    <a:lnTo>
                      <a:pt x="7700" y="2391"/>
                    </a:lnTo>
                    <a:lnTo>
                      <a:pt x="7719" y="2388"/>
                    </a:lnTo>
                    <a:lnTo>
                      <a:pt x="7741" y="2384"/>
                    </a:lnTo>
                    <a:lnTo>
                      <a:pt x="7760" y="2380"/>
                    </a:lnTo>
                    <a:lnTo>
                      <a:pt x="7780" y="2376"/>
                    </a:lnTo>
                    <a:lnTo>
                      <a:pt x="7801" y="2372"/>
                    </a:lnTo>
                    <a:lnTo>
                      <a:pt x="7822" y="2369"/>
                    </a:lnTo>
                    <a:lnTo>
                      <a:pt x="7841" y="2365"/>
                    </a:lnTo>
                    <a:lnTo>
                      <a:pt x="7862" y="2361"/>
                    </a:lnTo>
                    <a:lnTo>
                      <a:pt x="7882" y="2357"/>
                    </a:lnTo>
                    <a:lnTo>
                      <a:pt x="7902" y="2353"/>
                    </a:lnTo>
                    <a:lnTo>
                      <a:pt x="7923" y="2349"/>
                    </a:lnTo>
                    <a:lnTo>
                      <a:pt x="7943" y="2345"/>
                    </a:lnTo>
                    <a:lnTo>
                      <a:pt x="7964" y="2341"/>
                    </a:lnTo>
                    <a:lnTo>
                      <a:pt x="7983" y="2337"/>
                    </a:lnTo>
                    <a:lnTo>
                      <a:pt x="8004" y="2333"/>
                    </a:lnTo>
                    <a:lnTo>
                      <a:pt x="8025" y="2329"/>
                    </a:lnTo>
                    <a:lnTo>
                      <a:pt x="8045" y="2325"/>
                    </a:lnTo>
                    <a:lnTo>
                      <a:pt x="8063" y="2321"/>
                    </a:lnTo>
                    <a:lnTo>
                      <a:pt x="8086" y="2316"/>
                    </a:lnTo>
                    <a:lnTo>
                      <a:pt x="8106" y="2312"/>
                    </a:lnTo>
                    <a:lnTo>
                      <a:pt x="8125" y="2308"/>
                    </a:lnTo>
                    <a:lnTo>
                      <a:pt x="8146" y="2304"/>
                    </a:lnTo>
                    <a:lnTo>
                      <a:pt x="8167" y="2300"/>
                    </a:lnTo>
                    <a:lnTo>
                      <a:pt x="8186" y="2296"/>
                    </a:lnTo>
                    <a:lnTo>
                      <a:pt x="8207" y="2291"/>
                    </a:lnTo>
                    <a:lnTo>
                      <a:pt x="8227" y="2287"/>
                    </a:lnTo>
                    <a:lnTo>
                      <a:pt x="8247" y="2283"/>
                    </a:lnTo>
                    <a:lnTo>
                      <a:pt x="8269" y="2278"/>
                    </a:lnTo>
                    <a:lnTo>
                      <a:pt x="8287" y="2274"/>
                    </a:lnTo>
                    <a:lnTo>
                      <a:pt x="8308" y="2270"/>
                    </a:lnTo>
                    <a:lnTo>
                      <a:pt x="8330" y="2265"/>
                    </a:lnTo>
                    <a:lnTo>
                      <a:pt x="8349" y="2261"/>
                    </a:lnTo>
                    <a:lnTo>
                      <a:pt x="8369" y="2257"/>
                    </a:lnTo>
                    <a:lnTo>
                      <a:pt x="8390" y="2252"/>
                    </a:lnTo>
                    <a:lnTo>
                      <a:pt x="8410" y="2248"/>
                    </a:lnTo>
                    <a:lnTo>
                      <a:pt x="8431" y="2243"/>
                    </a:lnTo>
                    <a:lnTo>
                      <a:pt x="8450" y="2239"/>
                    </a:lnTo>
                    <a:lnTo>
                      <a:pt x="8471" y="2234"/>
                    </a:lnTo>
                    <a:lnTo>
                      <a:pt x="8492" y="2230"/>
                    </a:lnTo>
                    <a:lnTo>
                      <a:pt x="8512" y="2225"/>
                    </a:lnTo>
                    <a:lnTo>
                      <a:pt x="8532" y="2221"/>
                    </a:lnTo>
                    <a:lnTo>
                      <a:pt x="8551" y="2216"/>
                    </a:lnTo>
                    <a:lnTo>
                      <a:pt x="8573" y="2211"/>
                    </a:lnTo>
                    <a:lnTo>
                      <a:pt x="8594" y="2207"/>
                    </a:lnTo>
                    <a:lnTo>
                      <a:pt x="8612" y="2202"/>
                    </a:lnTo>
                    <a:lnTo>
                      <a:pt x="8634" y="2197"/>
                    </a:lnTo>
                    <a:lnTo>
                      <a:pt x="8653" y="2193"/>
                    </a:lnTo>
                    <a:lnTo>
                      <a:pt x="8675" y="2188"/>
                    </a:lnTo>
                    <a:lnTo>
                      <a:pt x="8693" y="2183"/>
                    </a:lnTo>
                    <a:lnTo>
                      <a:pt x="8716" y="2178"/>
                    </a:lnTo>
                    <a:lnTo>
                      <a:pt x="8734" y="2174"/>
                    </a:lnTo>
                    <a:lnTo>
                      <a:pt x="8754" y="2169"/>
                    </a:lnTo>
                    <a:lnTo>
                      <a:pt x="8777" y="2164"/>
                    </a:lnTo>
                    <a:lnTo>
                      <a:pt x="8795" y="2159"/>
                    </a:lnTo>
                    <a:lnTo>
                      <a:pt x="8816" y="2154"/>
                    </a:lnTo>
                    <a:lnTo>
                      <a:pt x="8836" y="2149"/>
                    </a:lnTo>
                    <a:lnTo>
                      <a:pt x="8856" y="2144"/>
                    </a:lnTo>
                    <a:lnTo>
                      <a:pt x="8877" y="2139"/>
                    </a:lnTo>
                    <a:lnTo>
                      <a:pt x="8897" y="2134"/>
                    </a:lnTo>
                    <a:lnTo>
                      <a:pt x="8917" y="2129"/>
                    </a:lnTo>
                    <a:lnTo>
                      <a:pt x="8938" y="2124"/>
                    </a:lnTo>
                    <a:lnTo>
                      <a:pt x="8958" y="2119"/>
                    </a:lnTo>
                    <a:lnTo>
                      <a:pt x="8979" y="2114"/>
                    </a:lnTo>
                    <a:lnTo>
                      <a:pt x="8997" y="2109"/>
                    </a:lnTo>
                    <a:lnTo>
                      <a:pt x="9019" y="2104"/>
                    </a:lnTo>
                    <a:lnTo>
                      <a:pt x="9040" y="2099"/>
                    </a:lnTo>
                    <a:lnTo>
                      <a:pt x="9059" y="2093"/>
                    </a:lnTo>
                    <a:lnTo>
                      <a:pt x="9080" y="2088"/>
                    </a:lnTo>
                    <a:lnTo>
                      <a:pt x="9099" y="2083"/>
                    </a:lnTo>
                    <a:lnTo>
                      <a:pt x="9121" y="2078"/>
                    </a:lnTo>
                    <a:lnTo>
                      <a:pt x="9140" y="2072"/>
                    </a:lnTo>
                    <a:lnTo>
                      <a:pt x="9160" y="2067"/>
                    </a:lnTo>
                    <a:lnTo>
                      <a:pt x="9182" y="2062"/>
                    </a:lnTo>
                    <a:lnTo>
                      <a:pt x="9201" y="2056"/>
                    </a:lnTo>
                    <a:lnTo>
                      <a:pt x="9222" y="2051"/>
                    </a:lnTo>
                    <a:lnTo>
                      <a:pt x="9241" y="2046"/>
                    </a:lnTo>
                    <a:lnTo>
                      <a:pt x="9262" y="2040"/>
                    </a:lnTo>
                    <a:lnTo>
                      <a:pt x="9283" y="2034"/>
                    </a:lnTo>
                    <a:lnTo>
                      <a:pt x="9302" y="2029"/>
                    </a:lnTo>
                    <a:lnTo>
                      <a:pt x="9323" y="2023"/>
                    </a:lnTo>
                    <a:lnTo>
                      <a:pt x="9344" y="2018"/>
                    </a:lnTo>
                    <a:lnTo>
                      <a:pt x="9364" y="2012"/>
                    </a:lnTo>
                    <a:lnTo>
                      <a:pt x="9384" y="2007"/>
                    </a:lnTo>
                    <a:lnTo>
                      <a:pt x="9403" y="2001"/>
                    </a:lnTo>
                    <a:lnTo>
                      <a:pt x="9425" y="1995"/>
                    </a:lnTo>
                    <a:lnTo>
                      <a:pt x="9444" y="1990"/>
                    </a:lnTo>
                    <a:lnTo>
                      <a:pt x="9465" y="1984"/>
                    </a:lnTo>
                    <a:lnTo>
                      <a:pt x="9485" y="1978"/>
                    </a:lnTo>
                    <a:lnTo>
                      <a:pt x="9507" y="1972"/>
                    </a:lnTo>
                    <a:lnTo>
                      <a:pt x="9526" y="1967"/>
                    </a:lnTo>
                    <a:lnTo>
                      <a:pt x="9547" y="1961"/>
                    </a:lnTo>
                    <a:lnTo>
                      <a:pt x="9566" y="1955"/>
                    </a:lnTo>
                    <a:lnTo>
                      <a:pt x="9587" y="1949"/>
                    </a:lnTo>
                    <a:lnTo>
                      <a:pt x="9607" y="1943"/>
                    </a:lnTo>
                    <a:lnTo>
                      <a:pt x="9627" y="1938"/>
                    </a:lnTo>
                    <a:lnTo>
                      <a:pt x="9648" y="1931"/>
                    </a:lnTo>
                    <a:lnTo>
                      <a:pt x="9668" y="1925"/>
                    </a:lnTo>
                    <a:lnTo>
                      <a:pt x="9689" y="1919"/>
                    </a:lnTo>
                    <a:lnTo>
                      <a:pt x="9708" y="1914"/>
                    </a:lnTo>
                    <a:lnTo>
                      <a:pt x="9729" y="1907"/>
                    </a:lnTo>
                    <a:lnTo>
                      <a:pt x="9750" y="1901"/>
                    </a:lnTo>
                    <a:lnTo>
                      <a:pt x="9769" y="1895"/>
                    </a:lnTo>
                    <a:lnTo>
                      <a:pt x="9790" y="1889"/>
                    </a:lnTo>
                    <a:lnTo>
                      <a:pt x="9809" y="1883"/>
                    </a:lnTo>
                    <a:lnTo>
                      <a:pt x="9831" y="1876"/>
                    </a:lnTo>
                    <a:lnTo>
                      <a:pt x="9850" y="1870"/>
                    </a:lnTo>
                    <a:lnTo>
                      <a:pt x="9871" y="1864"/>
                    </a:lnTo>
                    <a:lnTo>
                      <a:pt x="9891" y="1858"/>
                    </a:lnTo>
                    <a:lnTo>
                      <a:pt x="9911" y="1851"/>
                    </a:lnTo>
                    <a:lnTo>
                      <a:pt x="9932" y="1845"/>
                    </a:lnTo>
                    <a:lnTo>
                      <a:pt x="9952" y="1839"/>
                    </a:lnTo>
                    <a:lnTo>
                      <a:pt x="9972" y="1832"/>
                    </a:lnTo>
                    <a:lnTo>
                      <a:pt x="9993" y="1826"/>
                    </a:lnTo>
                    <a:lnTo>
                      <a:pt x="10012" y="1819"/>
                    </a:lnTo>
                    <a:lnTo>
                      <a:pt x="10033" y="1813"/>
                    </a:lnTo>
                    <a:lnTo>
                      <a:pt x="10052" y="1806"/>
                    </a:lnTo>
                    <a:lnTo>
                      <a:pt x="10074" y="1799"/>
                    </a:lnTo>
                    <a:lnTo>
                      <a:pt x="10094" y="1793"/>
                    </a:lnTo>
                    <a:lnTo>
                      <a:pt x="10113" y="1786"/>
                    </a:lnTo>
                    <a:lnTo>
                      <a:pt x="10135" y="1779"/>
                    </a:lnTo>
                    <a:lnTo>
                      <a:pt x="10156" y="1773"/>
                    </a:lnTo>
                    <a:lnTo>
                      <a:pt x="10174" y="1767"/>
                    </a:lnTo>
                    <a:lnTo>
                      <a:pt x="10195" y="1759"/>
                    </a:lnTo>
                    <a:lnTo>
                      <a:pt x="10217" y="1752"/>
                    </a:lnTo>
                    <a:lnTo>
                      <a:pt x="10236" y="1746"/>
                    </a:lnTo>
                    <a:lnTo>
                      <a:pt x="10255" y="1739"/>
                    </a:lnTo>
                    <a:lnTo>
                      <a:pt x="10276" y="1732"/>
                    </a:lnTo>
                    <a:lnTo>
                      <a:pt x="10297" y="1725"/>
                    </a:lnTo>
                    <a:lnTo>
                      <a:pt x="10317" y="1718"/>
                    </a:lnTo>
                    <a:lnTo>
                      <a:pt x="10337" y="1711"/>
                    </a:lnTo>
                    <a:lnTo>
                      <a:pt x="10358" y="1704"/>
                    </a:lnTo>
                    <a:lnTo>
                      <a:pt x="10378" y="1697"/>
                    </a:lnTo>
                    <a:lnTo>
                      <a:pt x="10397" y="1690"/>
                    </a:lnTo>
                    <a:lnTo>
                      <a:pt x="10418" y="1683"/>
                    </a:lnTo>
                    <a:lnTo>
                      <a:pt x="10439" y="1675"/>
                    </a:lnTo>
                    <a:lnTo>
                      <a:pt x="10458" y="1668"/>
                    </a:lnTo>
                    <a:lnTo>
                      <a:pt x="10479" y="1661"/>
                    </a:lnTo>
                    <a:lnTo>
                      <a:pt x="10499" y="1654"/>
                    </a:lnTo>
                    <a:lnTo>
                      <a:pt x="10519" y="1646"/>
                    </a:lnTo>
                    <a:lnTo>
                      <a:pt x="10541" y="1639"/>
                    </a:lnTo>
                    <a:lnTo>
                      <a:pt x="10559" y="1632"/>
                    </a:lnTo>
                    <a:lnTo>
                      <a:pt x="10580" y="1624"/>
                    </a:lnTo>
                    <a:lnTo>
                      <a:pt x="10601" y="1617"/>
                    </a:lnTo>
                    <a:lnTo>
                      <a:pt x="10621" y="1609"/>
                    </a:lnTo>
                    <a:lnTo>
                      <a:pt x="10641" y="1602"/>
                    </a:lnTo>
                    <a:lnTo>
                      <a:pt x="10660" y="1594"/>
                    </a:lnTo>
                    <a:lnTo>
                      <a:pt x="10682" y="1586"/>
                    </a:lnTo>
                    <a:lnTo>
                      <a:pt x="10703" y="1579"/>
                    </a:lnTo>
                    <a:lnTo>
                      <a:pt x="10721" y="1572"/>
                    </a:lnTo>
                    <a:lnTo>
                      <a:pt x="10743" y="1563"/>
                    </a:lnTo>
                    <a:lnTo>
                      <a:pt x="10762" y="1556"/>
                    </a:lnTo>
                    <a:lnTo>
                      <a:pt x="10784" y="1548"/>
                    </a:lnTo>
                    <a:lnTo>
                      <a:pt x="10802" y="1541"/>
                    </a:lnTo>
                    <a:lnTo>
                      <a:pt x="10823" y="1532"/>
                    </a:lnTo>
                    <a:lnTo>
                      <a:pt x="10844" y="1524"/>
                    </a:lnTo>
                    <a:lnTo>
                      <a:pt x="10864" y="1516"/>
                    </a:lnTo>
                    <a:lnTo>
                      <a:pt x="10884" y="1509"/>
                    </a:lnTo>
                    <a:lnTo>
                      <a:pt x="10905" y="1500"/>
                    </a:lnTo>
                    <a:lnTo>
                      <a:pt x="10925" y="1492"/>
                    </a:lnTo>
                    <a:lnTo>
                      <a:pt x="10946" y="1484"/>
                    </a:lnTo>
                    <a:lnTo>
                      <a:pt x="10964" y="1477"/>
                    </a:lnTo>
                    <a:lnTo>
                      <a:pt x="10986" y="1468"/>
                    </a:lnTo>
                    <a:lnTo>
                      <a:pt x="11005" y="1460"/>
                    </a:lnTo>
                    <a:lnTo>
                      <a:pt x="11026" y="1452"/>
                    </a:lnTo>
                    <a:lnTo>
                      <a:pt x="11046" y="1443"/>
                    </a:lnTo>
                    <a:lnTo>
                      <a:pt x="11066" y="1435"/>
                    </a:lnTo>
                    <a:lnTo>
                      <a:pt x="11088" y="1426"/>
                    </a:lnTo>
                    <a:lnTo>
                      <a:pt x="11106" y="1419"/>
                    </a:lnTo>
                    <a:lnTo>
                      <a:pt x="11127" y="1410"/>
                    </a:lnTo>
                    <a:lnTo>
                      <a:pt x="11148" y="1401"/>
                    </a:lnTo>
                    <a:lnTo>
                      <a:pt x="11167" y="1393"/>
                    </a:lnTo>
                    <a:lnTo>
                      <a:pt x="11188" y="1384"/>
                    </a:lnTo>
                    <a:lnTo>
                      <a:pt x="11209" y="1375"/>
                    </a:lnTo>
                    <a:lnTo>
                      <a:pt x="11229" y="1367"/>
                    </a:lnTo>
                    <a:lnTo>
                      <a:pt x="11249" y="1359"/>
                    </a:lnTo>
                    <a:lnTo>
                      <a:pt x="11268" y="1350"/>
                    </a:lnTo>
                    <a:lnTo>
                      <a:pt x="11290" y="1340"/>
                    </a:lnTo>
                    <a:lnTo>
                      <a:pt x="11310" y="1332"/>
                    </a:lnTo>
                    <a:lnTo>
                      <a:pt x="11330" y="1323"/>
                    </a:lnTo>
                    <a:lnTo>
                      <a:pt x="11349" y="1314"/>
                    </a:lnTo>
                    <a:lnTo>
                      <a:pt x="11371" y="1305"/>
                    </a:lnTo>
                    <a:lnTo>
                      <a:pt x="11391" y="1296"/>
                    </a:lnTo>
                    <a:lnTo>
                      <a:pt x="11412" y="1287"/>
                    </a:lnTo>
                    <a:lnTo>
                      <a:pt x="11431" y="1278"/>
                    </a:lnTo>
                    <a:lnTo>
                      <a:pt x="11452" y="1269"/>
                    </a:lnTo>
                    <a:lnTo>
                      <a:pt x="11471" y="1260"/>
                    </a:lnTo>
                    <a:lnTo>
                      <a:pt x="11493" y="1251"/>
                    </a:lnTo>
                    <a:lnTo>
                      <a:pt x="11511" y="1242"/>
                    </a:lnTo>
                    <a:lnTo>
                      <a:pt x="11532" y="1232"/>
                    </a:lnTo>
                    <a:lnTo>
                      <a:pt x="11554" y="1223"/>
                    </a:lnTo>
                    <a:lnTo>
                      <a:pt x="11573" y="1214"/>
                    </a:lnTo>
                    <a:lnTo>
                      <a:pt x="11593" y="1204"/>
                    </a:lnTo>
                    <a:lnTo>
                      <a:pt x="11614" y="1195"/>
                    </a:lnTo>
                    <a:lnTo>
                      <a:pt x="11634" y="1185"/>
                    </a:lnTo>
                    <a:lnTo>
                      <a:pt x="11652" y="1176"/>
                    </a:lnTo>
                    <a:lnTo>
                      <a:pt x="11675" y="1166"/>
                    </a:lnTo>
                    <a:lnTo>
                      <a:pt x="11695" y="1156"/>
                    </a:lnTo>
                    <a:lnTo>
                      <a:pt x="11714" y="1147"/>
                    </a:lnTo>
                    <a:lnTo>
                      <a:pt x="11734" y="1137"/>
                    </a:lnTo>
                    <a:lnTo>
                      <a:pt x="11756" y="1127"/>
                    </a:lnTo>
                    <a:lnTo>
                      <a:pt x="11775" y="1117"/>
                    </a:lnTo>
                    <a:lnTo>
                      <a:pt x="11796" y="1107"/>
                    </a:lnTo>
                    <a:lnTo>
                      <a:pt x="11815" y="1098"/>
                    </a:lnTo>
                    <a:lnTo>
                      <a:pt x="11836" y="1087"/>
                    </a:lnTo>
                    <a:lnTo>
                      <a:pt x="11857" y="1077"/>
                    </a:lnTo>
                    <a:lnTo>
                      <a:pt x="11877" y="1067"/>
                    </a:lnTo>
                    <a:lnTo>
                      <a:pt x="11896" y="1058"/>
                    </a:lnTo>
                    <a:lnTo>
                      <a:pt x="11918" y="1047"/>
                    </a:lnTo>
                    <a:lnTo>
                      <a:pt x="11937" y="1037"/>
                    </a:lnTo>
                    <a:lnTo>
                      <a:pt x="11959" y="1026"/>
                    </a:lnTo>
                    <a:lnTo>
                      <a:pt x="11977" y="1017"/>
                    </a:lnTo>
                    <a:lnTo>
                      <a:pt x="11998" y="1006"/>
                    </a:lnTo>
                    <a:lnTo>
                      <a:pt x="12019" y="995"/>
                    </a:lnTo>
                    <a:lnTo>
                      <a:pt x="12039" y="985"/>
                    </a:lnTo>
                    <a:lnTo>
                      <a:pt x="12059" y="975"/>
                    </a:lnTo>
                    <a:lnTo>
                      <a:pt x="12078" y="964"/>
                    </a:lnTo>
                    <a:lnTo>
                      <a:pt x="12100" y="953"/>
                    </a:lnTo>
                    <a:lnTo>
                      <a:pt x="12121" y="942"/>
                    </a:lnTo>
                    <a:lnTo>
                      <a:pt x="12139" y="932"/>
                    </a:lnTo>
                    <a:lnTo>
                      <a:pt x="12160" y="921"/>
                    </a:lnTo>
                    <a:lnTo>
                      <a:pt x="12182" y="910"/>
                    </a:lnTo>
                    <a:lnTo>
                      <a:pt x="12200" y="900"/>
                    </a:lnTo>
                    <a:lnTo>
                      <a:pt x="12221" y="889"/>
                    </a:lnTo>
                    <a:lnTo>
                      <a:pt x="12241" y="878"/>
                    </a:lnTo>
                    <a:lnTo>
                      <a:pt x="12261" y="867"/>
                    </a:lnTo>
                    <a:lnTo>
                      <a:pt x="12281" y="855"/>
                    </a:lnTo>
                    <a:lnTo>
                      <a:pt x="12302" y="844"/>
                    </a:lnTo>
                    <a:lnTo>
                      <a:pt x="12322" y="833"/>
                    </a:lnTo>
                    <a:lnTo>
                      <a:pt x="12343" y="822"/>
                    </a:lnTo>
                    <a:lnTo>
                      <a:pt x="12362" y="811"/>
                    </a:lnTo>
                    <a:lnTo>
                      <a:pt x="12383" y="799"/>
                    </a:lnTo>
                    <a:lnTo>
                      <a:pt x="12403" y="788"/>
                    </a:lnTo>
                    <a:lnTo>
                      <a:pt x="12424" y="776"/>
                    </a:lnTo>
                    <a:lnTo>
                      <a:pt x="12443" y="765"/>
                    </a:lnTo>
                    <a:lnTo>
                      <a:pt x="12463" y="753"/>
                    </a:lnTo>
                    <a:lnTo>
                      <a:pt x="12485" y="741"/>
                    </a:lnTo>
                    <a:lnTo>
                      <a:pt x="12505" y="730"/>
                    </a:lnTo>
                    <a:lnTo>
                      <a:pt x="12523" y="719"/>
                    </a:lnTo>
                    <a:lnTo>
                      <a:pt x="12545" y="706"/>
                    </a:lnTo>
                    <a:lnTo>
                      <a:pt x="12565" y="694"/>
                    </a:lnTo>
                    <a:lnTo>
                      <a:pt x="12586" y="682"/>
                    </a:lnTo>
                    <a:lnTo>
                      <a:pt x="12605" y="671"/>
                    </a:lnTo>
                    <a:lnTo>
                      <a:pt x="12626" y="658"/>
                    </a:lnTo>
                    <a:lnTo>
                      <a:pt x="12647" y="646"/>
                    </a:lnTo>
                    <a:lnTo>
                      <a:pt x="12666" y="634"/>
                    </a:lnTo>
                    <a:lnTo>
                      <a:pt x="12686" y="622"/>
                    </a:lnTo>
                    <a:lnTo>
                      <a:pt x="12706" y="610"/>
                    </a:lnTo>
                    <a:lnTo>
                      <a:pt x="12727" y="597"/>
                    </a:lnTo>
                    <a:lnTo>
                      <a:pt x="12747" y="585"/>
                    </a:lnTo>
                    <a:lnTo>
                      <a:pt x="12767" y="573"/>
                    </a:lnTo>
                    <a:lnTo>
                      <a:pt x="12788" y="560"/>
                    </a:lnTo>
                    <a:lnTo>
                      <a:pt x="12808" y="547"/>
                    </a:lnTo>
                    <a:lnTo>
                      <a:pt x="12828" y="535"/>
                    </a:lnTo>
                    <a:lnTo>
                      <a:pt x="12848" y="523"/>
                    </a:lnTo>
                    <a:lnTo>
                      <a:pt x="12868" y="510"/>
                    </a:lnTo>
                    <a:lnTo>
                      <a:pt x="12890" y="496"/>
                    </a:lnTo>
                    <a:lnTo>
                      <a:pt x="12908" y="485"/>
                    </a:lnTo>
                    <a:lnTo>
                      <a:pt x="12929" y="471"/>
                    </a:lnTo>
                    <a:lnTo>
                      <a:pt x="12950" y="458"/>
                    </a:lnTo>
                    <a:lnTo>
                      <a:pt x="12969" y="445"/>
                    </a:lnTo>
                    <a:lnTo>
                      <a:pt x="12990" y="432"/>
                    </a:lnTo>
                    <a:lnTo>
                      <a:pt x="13010" y="419"/>
                    </a:lnTo>
                    <a:lnTo>
                      <a:pt x="13031" y="405"/>
                    </a:lnTo>
                    <a:lnTo>
                      <a:pt x="13051" y="392"/>
                    </a:lnTo>
                    <a:lnTo>
                      <a:pt x="13070" y="379"/>
                    </a:lnTo>
                    <a:lnTo>
                      <a:pt x="13091" y="365"/>
                    </a:lnTo>
                    <a:lnTo>
                      <a:pt x="13112" y="352"/>
                    </a:lnTo>
                    <a:lnTo>
                      <a:pt x="13132" y="338"/>
                    </a:lnTo>
                    <a:lnTo>
                      <a:pt x="13151" y="325"/>
                    </a:lnTo>
                    <a:lnTo>
                      <a:pt x="13173" y="311"/>
                    </a:lnTo>
                    <a:lnTo>
                      <a:pt x="13192" y="298"/>
                    </a:lnTo>
                    <a:lnTo>
                      <a:pt x="13213" y="284"/>
                    </a:lnTo>
                    <a:lnTo>
                      <a:pt x="13232" y="270"/>
                    </a:lnTo>
                    <a:lnTo>
                      <a:pt x="13253" y="256"/>
                    </a:lnTo>
                    <a:lnTo>
                      <a:pt x="13274" y="242"/>
                    </a:lnTo>
                    <a:lnTo>
                      <a:pt x="13294" y="228"/>
                    </a:lnTo>
                    <a:lnTo>
                      <a:pt x="13313" y="214"/>
                    </a:lnTo>
                    <a:lnTo>
                      <a:pt x="13335" y="199"/>
                    </a:lnTo>
                    <a:lnTo>
                      <a:pt x="13354" y="185"/>
                    </a:lnTo>
                    <a:lnTo>
                      <a:pt x="13374" y="171"/>
                    </a:lnTo>
                    <a:lnTo>
                      <a:pt x="13395" y="156"/>
                    </a:lnTo>
                    <a:lnTo>
                      <a:pt x="13415" y="142"/>
                    </a:lnTo>
                    <a:lnTo>
                      <a:pt x="13435" y="127"/>
                    </a:lnTo>
                    <a:lnTo>
                      <a:pt x="13455" y="113"/>
                    </a:lnTo>
                    <a:lnTo>
                      <a:pt x="13475" y="98"/>
                    </a:lnTo>
                    <a:lnTo>
                      <a:pt x="13497" y="83"/>
                    </a:lnTo>
                    <a:lnTo>
                      <a:pt x="13516" y="68"/>
                    </a:lnTo>
                    <a:lnTo>
                      <a:pt x="13536" y="54"/>
                    </a:lnTo>
                    <a:lnTo>
                      <a:pt x="13557" y="38"/>
                    </a:lnTo>
                    <a:lnTo>
                      <a:pt x="13577" y="24"/>
                    </a:lnTo>
                    <a:cubicBezTo>
                      <a:pt x="13608" y="0"/>
                      <a:pt x="13653" y="6"/>
                      <a:pt x="13677" y="38"/>
                    </a:cubicBezTo>
                    <a:cubicBezTo>
                      <a:pt x="13701" y="69"/>
                      <a:pt x="13695" y="114"/>
                      <a:pt x="13663" y="138"/>
                    </a:cubicBezTo>
                    <a:lnTo>
                      <a:pt x="13642" y="155"/>
                    </a:lnTo>
                    <a:lnTo>
                      <a:pt x="13622" y="169"/>
                    </a:lnTo>
                    <a:lnTo>
                      <a:pt x="13601" y="185"/>
                    </a:lnTo>
                    <a:lnTo>
                      <a:pt x="13580" y="200"/>
                    </a:lnTo>
                    <a:lnTo>
                      <a:pt x="13560" y="214"/>
                    </a:lnTo>
                    <a:lnTo>
                      <a:pt x="13540" y="229"/>
                    </a:lnTo>
                    <a:lnTo>
                      <a:pt x="13520" y="244"/>
                    </a:lnTo>
                    <a:lnTo>
                      <a:pt x="13499" y="259"/>
                    </a:lnTo>
                    <a:lnTo>
                      <a:pt x="13478" y="274"/>
                    </a:lnTo>
                    <a:lnTo>
                      <a:pt x="13458" y="288"/>
                    </a:lnTo>
                    <a:lnTo>
                      <a:pt x="13438" y="303"/>
                    </a:lnTo>
                    <a:lnTo>
                      <a:pt x="13416" y="318"/>
                    </a:lnTo>
                    <a:lnTo>
                      <a:pt x="13397" y="331"/>
                    </a:lnTo>
                    <a:lnTo>
                      <a:pt x="13376" y="346"/>
                    </a:lnTo>
                    <a:lnTo>
                      <a:pt x="13355" y="360"/>
                    </a:lnTo>
                    <a:lnTo>
                      <a:pt x="13335" y="374"/>
                    </a:lnTo>
                    <a:lnTo>
                      <a:pt x="13315" y="388"/>
                    </a:lnTo>
                    <a:lnTo>
                      <a:pt x="13294" y="402"/>
                    </a:lnTo>
                    <a:lnTo>
                      <a:pt x="13274" y="416"/>
                    </a:lnTo>
                    <a:lnTo>
                      <a:pt x="13252" y="431"/>
                    </a:lnTo>
                    <a:lnTo>
                      <a:pt x="13233" y="443"/>
                    </a:lnTo>
                    <a:lnTo>
                      <a:pt x="13212" y="459"/>
                    </a:lnTo>
                    <a:lnTo>
                      <a:pt x="13191" y="472"/>
                    </a:lnTo>
                    <a:lnTo>
                      <a:pt x="13171" y="486"/>
                    </a:lnTo>
                    <a:lnTo>
                      <a:pt x="13151" y="499"/>
                    </a:lnTo>
                    <a:lnTo>
                      <a:pt x="13130" y="513"/>
                    </a:lnTo>
                    <a:lnTo>
                      <a:pt x="13109" y="527"/>
                    </a:lnTo>
                    <a:lnTo>
                      <a:pt x="13089" y="539"/>
                    </a:lnTo>
                    <a:lnTo>
                      <a:pt x="13068" y="553"/>
                    </a:lnTo>
                    <a:lnTo>
                      <a:pt x="13049" y="566"/>
                    </a:lnTo>
                    <a:lnTo>
                      <a:pt x="13027" y="580"/>
                    </a:lnTo>
                    <a:lnTo>
                      <a:pt x="13007" y="593"/>
                    </a:lnTo>
                    <a:lnTo>
                      <a:pt x="12987" y="605"/>
                    </a:lnTo>
                    <a:lnTo>
                      <a:pt x="12965" y="619"/>
                    </a:lnTo>
                    <a:lnTo>
                      <a:pt x="12946" y="631"/>
                    </a:lnTo>
                    <a:lnTo>
                      <a:pt x="12925" y="644"/>
                    </a:lnTo>
                    <a:lnTo>
                      <a:pt x="12904" y="658"/>
                    </a:lnTo>
                    <a:lnTo>
                      <a:pt x="12883" y="670"/>
                    </a:lnTo>
                    <a:lnTo>
                      <a:pt x="12863" y="683"/>
                    </a:lnTo>
                    <a:lnTo>
                      <a:pt x="12843" y="695"/>
                    </a:lnTo>
                    <a:lnTo>
                      <a:pt x="12822" y="708"/>
                    </a:lnTo>
                    <a:lnTo>
                      <a:pt x="12802" y="720"/>
                    </a:lnTo>
                    <a:lnTo>
                      <a:pt x="12781" y="733"/>
                    </a:lnTo>
                    <a:lnTo>
                      <a:pt x="12761" y="746"/>
                    </a:lnTo>
                    <a:lnTo>
                      <a:pt x="12741" y="757"/>
                    </a:lnTo>
                    <a:lnTo>
                      <a:pt x="12719" y="771"/>
                    </a:lnTo>
                    <a:lnTo>
                      <a:pt x="12699" y="783"/>
                    </a:lnTo>
                    <a:lnTo>
                      <a:pt x="12679" y="794"/>
                    </a:lnTo>
                    <a:lnTo>
                      <a:pt x="12658" y="807"/>
                    </a:lnTo>
                    <a:lnTo>
                      <a:pt x="12638" y="819"/>
                    </a:lnTo>
                    <a:lnTo>
                      <a:pt x="12617" y="831"/>
                    </a:lnTo>
                    <a:lnTo>
                      <a:pt x="12598" y="842"/>
                    </a:lnTo>
                    <a:lnTo>
                      <a:pt x="12576" y="855"/>
                    </a:lnTo>
                    <a:lnTo>
                      <a:pt x="12555" y="867"/>
                    </a:lnTo>
                    <a:lnTo>
                      <a:pt x="12536" y="878"/>
                    </a:lnTo>
                    <a:lnTo>
                      <a:pt x="12515" y="890"/>
                    </a:lnTo>
                    <a:lnTo>
                      <a:pt x="12494" y="902"/>
                    </a:lnTo>
                    <a:lnTo>
                      <a:pt x="12474" y="913"/>
                    </a:lnTo>
                    <a:lnTo>
                      <a:pt x="12453" y="925"/>
                    </a:lnTo>
                    <a:lnTo>
                      <a:pt x="12433" y="936"/>
                    </a:lnTo>
                    <a:lnTo>
                      <a:pt x="12412" y="948"/>
                    </a:lnTo>
                    <a:lnTo>
                      <a:pt x="12392" y="959"/>
                    </a:lnTo>
                    <a:lnTo>
                      <a:pt x="12371" y="971"/>
                    </a:lnTo>
                    <a:lnTo>
                      <a:pt x="12351" y="982"/>
                    </a:lnTo>
                    <a:lnTo>
                      <a:pt x="12331" y="992"/>
                    </a:lnTo>
                    <a:lnTo>
                      <a:pt x="12310" y="1004"/>
                    </a:lnTo>
                    <a:lnTo>
                      <a:pt x="12289" y="1015"/>
                    </a:lnTo>
                    <a:lnTo>
                      <a:pt x="12269" y="1026"/>
                    </a:lnTo>
                    <a:lnTo>
                      <a:pt x="12247" y="1038"/>
                    </a:lnTo>
                    <a:lnTo>
                      <a:pt x="12228" y="1048"/>
                    </a:lnTo>
                    <a:lnTo>
                      <a:pt x="12208" y="1059"/>
                    </a:lnTo>
                    <a:lnTo>
                      <a:pt x="12186" y="1071"/>
                    </a:lnTo>
                    <a:lnTo>
                      <a:pt x="12166" y="1081"/>
                    </a:lnTo>
                    <a:lnTo>
                      <a:pt x="12147" y="1091"/>
                    </a:lnTo>
                    <a:lnTo>
                      <a:pt x="12125" y="1102"/>
                    </a:lnTo>
                    <a:lnTo>
                      <a:pt x="12105" y="1113"/>
                    </a:lnTo>
                    <a:lnTo>
                      <a:pt x="12084" y="1124"/>
                    </a:lnTo>
                    <a:lnTo>
                      <a:pt x="12064" y="1134"/>
                    </a:lnTo>
                    <a:lnTo>
                      <a:pt x="12044" y="1144"/>
                    </a:lnTo>
                    <a:lnTo>
                      <a:pt x="12022" y="1156"/>
                    </a:lnTo>
                    <a:lnTo>
                      <a:pt x="12003" y="1165"/>
                    </a:lnTo>
                    <a:lnTo>
                      <a:pt x="11981" y="1176"/>
                    </a:lnTo>
                    <a:lnTo>
                      <a:pt x="11962" y="1185"/>
                    </a:lnTo>
                    <a:lnTo>
                      <a:pt x="11941" y="1197"/>
                    </a:lnTo>
                    <a:lnTo>
                      <a:pt x="11920" y="1207"/>
                    </a:lnTo>
                    <a:lnTo>
                      <a:pt x="11900" y="1217"/>
                    </a:lnTo>
                    <a:lnTo>
                      <a:pt x="11880" y="1226"/>
                    </a:lnTo>
                    <a:lnTo>
                      <a:pt x="11859" y="1237"/>
                    </a:lnTo>
                    <a:lnTo>
                      <a:pt x="11839" y="1247"/>
                    </a:lnTo>
                    <a:lnTo>
                      <a:pt x="11817" y="1257"/>
                    </a:lnTo>
                    <a:lnTo>
                      <a:pt x="11798" y="1266"/>
                    </a:lnTo>
                    <a:lnTo>
                      <a:pt x="11778" y="1276"/>
                    </a:lnTo>
                    <a:lnTo>
                      <a:pt x="11756" y="1287"/>
                    </a:lnTo>
                    <a:lnTo>
                      <a:pt x="11735" y="1296"/>
                    </a:lnTo>
                    <a:lnTo>
                      <a:pt x="11717" y="1305"/>
                    </a:lnTo>
                    <a:lnTo>
                      <a:pt x="11695" y="1316"/>
                    </a:lnTo>
                    <a:lnTo>
                      <a:pt x="11674" y="1325"/>
                    </a:lnTo>
                    <a:lnTo>
                      <a:pt x="11654" y="1335"/>
                    </a:lnTo>
                    <a:lnTo>
                      <a:pt x="11634" y="1344"/>
                    </a:lnTo>
                    <a:lnTo>
                      <a:pt x="11612" y="1354"/>
                    </a:lnTo>
                    <a:lnTo>
                      <a:pt x="11593" y="1363"/>
                    </a:lnTo>
                    <a:lnTo>
                      <a:pt x="11573" y="1372"/>
                    </a:lnTo>
                    <a:lnTo>
                      <a:pt x="11551" y="1382"/>
                    </a:lnTo>
                    <a:lnTo>
                      <a:pt x="11532" y="1391"/>
                    </a:lnTo>
                    <a:lnTo>
                      <a:pt x="11510" y="1401"/>
                    </a:lnTo>
                    <a:lnTo>
                      <a:pt x="11490" y="1410"/>
                    </a:lnTo>
                    <a:lnTo>
                      <a:pt x="11469" y="1419"/>
                    </a:lnTo>
                    <a:lnTo>
                      <a:pt x="11449" y="1428"/>
                    </a:lnTo>
                    <a:lnTo>
                      <a:pt x="11428" y="1437"/>
                    </a:lnTo>
                    <a:lnTo>
                      <a:pt x="11409" y="1446"/>
                    </a:lnTo>
                    <a:lnTo>
                      <a:pt x="11388" y="1455"/>
                    </a:lnTo>
                    <a:lnTo>
                      <a:pt x="11367" y="1464"/>
                    </a:lnTo>
                    <a:lnTo>
                      <a:pt x="11346" y="1473"/>
                    </a:lnTo>
                    <a:lnTo>
                      <a:pt x="11327" y="1481"/>
                    </a:lnTo>
                    <a:lnTo>
                      <a:pt x="11306" y="1490"/>
                    </a:lnTo>
                    <a:lnTo>
                      <a:pt x="11285" y="1500"/>
                    </a:lnTo>
                    <a:lnTo>
                      <a:pt x="11264" y="1508"/>
                    </a:lnTo>
                    <a:lnTo>
                      <a:pt x="11244" y="1517"/>
                    </a:lnTo>
                    <a:lnTo>
                      <a:pt x="11225" y="1525"/>
                    </a:lnTo>
                    <a:lnTo>
                      <a:pt x="11203" y="1534"/>
                    </a:lnTo>
                    <a:lnTo>
                      <a:pt x="11183" y="1543"/>
                    </a:lnTo>
                    <a:lnTo>
                      <a:pt x="11163" y="1551"/>
                    </a:lnTo>
                    <a:lnTo>
                      <a:pt x="11141" y="1561"/>
                    </a:lnTo>
                    <a:lnTo>
                      <a:pt x="11122" y="1568"/>
                    </a:lnTo>
                    <a:lnTo>
                      <a:pt x="11101" y="1576"/>
                    </a:lnTo>
                    <a:lnTo>
                      <a:pt x="11080" y="1585"/>
                    </a:lnTo>
                    <a:lnTo>
                      <a:pt x="11061" y="1593"/>
                    </a:lnTo>
                    <a:lnTo>
                      <a:pt x="11039" y="1602"/>
                    </a:lnTo>
                    <a:lnTo>
                      <a:pt x="11020" y="1609"/>
                    </a:lnTo>
                    <a:lnTo>
                      <a:pt x="10998" y="1619"/>
                    </a:lnTo>
                    <a:lnTo>
                      <a:pt x="10978" y="1627"/>
                    </a:lnTo>
                    <a:lnTo>
                      <a:pt x="10957" y="1635"/>
                    </a:lnTo>
                    <a:lnTo>
                      <a:pt x="10937" y="1642"/>
                    </a:lnTo>
                    <a:lnTo>
                      <a:pt x="10917" y="1651"/>
                    </a:lnTo>
                    <a:lnTo>
                      <a:pt x="10896" y="1659"/>
                    </a:lnTo>
                    <a:lnTo>
                      <a:pt x="10876" y="1667"/>
                    </a:lnTo>
                    <a:lnTo>
                      <a:pt x="10856" y="1674"/>
                    </a:lnTo>
                    <a:lnTo>
                      <a:pt x="10834" y="1683"/>
                    </a:lnTo>
                    <a:lnTo>
                      <a:pt x="10815" y="1690"/>
                    </a:lnTo>
                    <a:lnTo>
                      <a:pt x="10793" y="1699"/>
                    </a:lnTo>
                    <a:lnTo>
                      <a:pt x="10774" y="1705"/>
                    </a:lnTo>
                    <a:lnTo>
                      <a:pt x="10752" y="1714"/>
                    </a:lnTo>
                    <a:lnTo>
                      <a:pt x="10732" y="1722"/>
                    </a:lnTo>
                    <a:lnTo>
                      <a:pt x="10713" y="1729"/>
                    </a:lnTo>
                    <a:lnTo>
                      <a:pt x="10691" y="1737"/>
                    </a:lnTo>
                    <a:lnTo>
                      <a:pt x="10671" y="1745"/>
                    </a:lnTo>
                    <a:lnTo>
                      <a:pt x="10650" y="1752"/>
                    </a:lnTo>
                    <a:lnTo>
                      <a:pt x="10630" y="1760"/>
                    </a:lnTo>
                    <a:lnTo>
                      <a:pt x="10610" y="1767"/>
                    </a:lnTo>
                    <a:lnTo>
                      <a:pt x="10588" y="1775"/>
                    </a:lnTo>
                    <a:lnTo>
                      <a:pt x="10569" y="1782"/>
                    </a:lnTo>
                    <a:lnTo>
                      <a:pt x="10548" y="1789"/>
                    </a:lnTo>
                    <a:lnTo>
                      <a:pt x="10527" y="1797"/>
                    </a:lnTo>
                    <a:lnTo>
                      <a:pt x="10508" y="1804"/>
                    </a:lnTo>
                    <a:lnTo>
                      <a:pt x="10486" y="1812"/>
                    </a:lnTo>
                    <a:lnTo>
                      <a:pt x="10466" y="1818"/>
                    </a:lnTo>
                    <a:lnTo>
                      <a:pt x="10447" y="1825"/>
                    </a:lnTo>
                    <a:lnTo>
                      <a:pt x="10425" y="1833"/>
                    </a:lnTo>
                    <a:lnTo>
                      <a:pt x="10404" y="1840"/>
                    </a:lnTo>
                    <a:lnTo>
                      <a:pt x="10384" y="1847"/>
                    </a:lnTo>
                    <a:lnTo>
                      <a:pt x="10364" y="1854"/>
                    </a:lnTo>
                    <a:lnTo>
                      <a:pt x="10343" y="1861"/>
                    </a:lnTo>
                    <a:lnTo>
                      <a:pt x="10323" y="1868"/>
                    </a:lnTo>
                    <a:lnTo>
                      <a:pt x="10303" y="1875"/>
                    </a:lnTo>
                    <a:lnTo>
                      <a:pt x="10282" y="1882"/>
                    </a:lnTo>
                    <a:lnTo>
                      <a:pt x="10260" y="1890"/>
                    </a:lnTo>
                    <a:lnTo>
                      <a:pt x="10241" y="1896"/>
                    </a:lnTo>
                    <a:lnTo>
                      <a:pt x="10221" y="1902"/>
                    </a:lnTo>
                    <a:lnTo>
                      <a:pt x="10199" y="1910"/>
                    </a:lnTo>
                    <a:lnTo>
                      <a:pt x="10179" y="1917"/>
                    </a:lnTo>
                    <a:lnTo>
                      <a:pt x="10160" y="1923"/>
                    </a:lnTo>
                    <a:lnTo>
                      <a:pt x="10138" y="1930"/>
                    </a:lnTo>
                    <a:lnTo>
                      <a:pt x="10118" y="1937"/>
                    </a:lnTo>
                    <a:lnTo>
                      <a:pt x="10099" y="1943"/>
                    </a:lnTo>
                    <a:lnTo>
                      <a:pt x="10077" y="1950"/>
                    </a:lnTo>
                    <a:lnTo>
                      <a:pt x="10057" y="1956"/>
                    </a:lnTo>
                    <a:lnTo>
                      <a:pt x="10036" y="1963"/>
                    </a:lnTo>
                    <a:lnTo>
                      <a:pt x="10016" y="1970"/>
                    </a:lnTo>
                    <a:lnTo>
                      <a:pt x="9995" y="1976"/>
                    </a:lnTo>
                    <a:lnTo>
                      <a:pt x="9974" y="1983"/>
                    </a:lnTo>
                    <a:lnTo>
                      <a:pt x="9955" y="1989"/>
                    </a:lnTo>
                    <a:lnTo>
                      <a:pt x="9934" y="1995"/>
                    </a:lnTo>
                    <a:lnTo>
                      <a:pt x="9913" y="2002"/>
                    </a:lnTo>
                    <a:lnTo>
                      <a:pt x="9894" y="2008"/>
                    </a:lnTo>
                    <a:lnTo>
                      <a:pt x="9872" y="2015"/>
                    </a:lnTo>
                    <a:lnTo>
                      <a:pt x="9853" y="2020"/>
                    </a:lnTo>
                    <a:lnTo>
                      <a:pt x="9831" y="2027"/>
                    </a:lnTo>
                    <a:lnTo>
                      <a:pt x="9812" y="2033"/>
                    </a:lnTo>
                    <a:lnTo>
                      <a:pt x="9790" y="2040"/>
                    </a:lnTo>
                    <a:lnTo>
                      <a:pt x="9770" y="2046"/>
                    </a:lnTo>
                    <a:lnTo>
                      <a:pt x="9750" y="2051"/>
                    </a:lnTo>
                    <a:lnTo>
                      <a:pt x="9729" y="2058"/>
                    </a:lnTo>
                    <a:lnTo>
                      <a:pt x="9709" y="2064"/>
                    </a:lnTo>
                    <a:lnTo>
                      <a:pt x="9688" y="2070"/>
                    </a:lnTo>
                    <a:lnTo>
                      <a:pt x="9668" y="2075"/>
                    </a:lnTo>
                    <a:lnTo>
                      <a:pt x="9648" y="2082"/>
                    </a:lnTo>
                    <a:lnTo>
                      <a:pt x="9627" y="2088"/>
                    </a:lnTo>
                    <a:lnTo>
                      <a:pt x="9607" y="2094"/>
                    </a:lnTo>
                    <a:lnTo>
                      <a:pt x="9585" y="2100"/>
                    </a:lnTo>
                    <a:lnTo>
                      <a:pt x="9566" y="2105"/>
                    </a:lnTo>
                    <a:lnTo>
                      <a:pt x="9544" y="2112"/>
                    </a:lnTo>
                    <a:lnTo>
                      <a:pt x="9525" y="2117"/>
                    </a:lnTo>
                    <a:lnTo>
                      <a:pt x="9504" y="2123"/>
                    </a:lnTo>
                    <a:lnTo>
                      <a:pt x="9485" y="2128"/>
                    </a:lnTo>
                    <a:lnTo>
                      <a:pt x="9463" y="2135"/>
                    </a:lnTo>
                    <a:lnTo>
                      <a:pt x="9444" y="2140"/>
                    </a:lnTo>
                    <a:lnTo>
                      <a:pt x="9422" y="2146"/>
                    </a:lnTo>
                    <a:lnTo>
                      <a:pt x="9402" y="2152"/>
                    </a:lnTo>
                    <a:lnTo>
                      <a:pt x="9381" y="2157"/>
                    </a:lnTo>
                    <a:lnTo>
                      <a:pt x="9361" y="2163"/>
                    </a:lnTo>
                    <a:lnTo>
                      <a:pt x="9341" y="2168"/>
                    </a:lnTo>
                    <a:lnTo>
                      <a:pt x="9320" y="2174"/>
                    </a:lnTo>
                    <a:lnTo>
                      <a:pt x="9300" y="2179"/>
                    </a:lnTo>
                    <a:lnTo>
                      <a:pt x="9280" y="2184"/>
                    </a:lnTo>
                    <a:lnTo>
                      <a:pt x="9259" y="2190"/>
                    </a:lnTo>
                    <a:lnTo>
                      <a:pt x="9239" y="2196"/>
                    </a:lnTo>
                    <a:lnTo>
                      <a:pt x="9217" y="2201"/>
                    </a:lnTo>
                    <a:lnTo>
                      <a:pt x="9198" y="2206"/>
                    </a:lnTo>
                    <a:lnTo>
                      <a:pt x="9178" y="2212"/>
                    </a:lnTo>
                    <a:lnTo>
                      <a:pt x="9156" y="2217"/>
                    </a:lnTo>
                    <a:lnTo>
                      <a:pt x="9137" y="2222"/>
                    </a:lnTo>
                    <a:lnTo>
                      <a:pt x="9115" y="2228"/>
                    </a:lnTo>
                    <a:lnTo>
                      <a:pt x="9096" y="2233"/>
                    </a:lnTo>
                    <a:lnTo>
                      <a:pt x="9074" y="2238"/>
                    </a:lnTo>
                    <a:lnTo>
                      <a:pt x="9054" y="2243"/>
                    </a:lnTo>
                    <a:lnTo>
                      <a:pt x="9035" y="2248"/>
                    </a:lnTo>
                    <a:lnTo>
                      <a:pt x="9013" y="2254"/>
                    </a:lnTo>
                    <a:lnTo>
                      <a:pt x="8993" y="2259"/>
                    </a:lnTo>
                    <a:lnTo>
                      <a:pt x="8972" y="2264"/>
                    </a:lnTo>
                    <a:lnTo>
                      <a:pt x="8952" y="2269"/>
                    </a:lnTo>
                    <a:lnTo>
                      <a:pt x="8932" y="2274"/>
                    </a:lnTo>
                    <a:lnTo>
                      <a:pt x="8911" y="2279"/>
                    </a:lnTo>
                    <a:lnTo>
                      <a:pt x="8891" y="2284"/>
                    </a:lnTo>
                    <a:lnTo>
                      <a:pt x="8870" y="2289"/>
                    </a:lnTo>
                    <a:lnTo>
                      <a:pt x="8850" y="2294"/>
                    </a:lnTo>
                    <a:lnTo>
                      <a:pt x="8830" y="2299"/>
                    </a:lnTo>
                    <a:lnTo>
                      <a:pt x="8807" y="2304"/>
                    </a:lnTo>
                    <a:lnTo>
                      <a:pt x="8789" y="2308"/>
                    </a:lnTo>
                    <a:lnTo>
                      <a:pt x="8769" y="2313"/>
                    </a:lnTo>
                    <a:lnTo>
                      <a:pt x="8746" y="2319"/>
                    </a:lnTo>
                    <a:lnTo>
                      <a:pt x="8728" y="2323"/>
                    </a:lnTo>
                    <a:lnTo>
                      <a:pt x="8706" y="2328"/>
                    </a:lnTo>
                    <a:lnTo>
                      <a:pt x="8687" y="2332"/>
                    </a:lnTo>
                    <a:lnTo>
                      <a:pt x="8665" y="2338"/>
                    </a:lnTo>
                    <a:lnTo>
                      <a:pt x="8646" y="2342"/>
                    </a:lnTo>
                    <a:lnTo>
                      <a:pt x="8624" y="2347"/>
                    </a:lnTo>
                    <a:lnTo>
                      <a:pt x="8604" y="2352"/>
                    </a:lnTo>
                    <a:lnTo>
                      <a:pt x="8585" y="2356"/>
                    </a:lnTo>
                    <a:lnTo>
                      <a:pt x="8563" y="2361"/>
                    </a:lnTo>
                    <a:lnTo>
                      <a:pt x="8543" y="2366"/>
                    </a:lnTo>
                    <a:lnTo>
                      <a:pt x="8522" y="2370"/>
                    </a:lnTo>
                    <a:lnTo>
                      <a:pt x="8502" y="2375"/>
                    </a:lnTo>
                    <a:lnTo>
                      <a:pt x="8482" y="2379"/>
                    </a:lnTo>
                    <a:lnTo>
                      <a:pt x="8461" y="2384"/>
                    </a:lnTo>
                    <a:lnTo>
                      <a:pt x="8441" y="2388"/>
                    </a:lnTo>
                    <a:lnTo>
                      <a:pt x="8420" y="2393"/>
                    </a:lnTo>
                    <a:lnTo>
                      <a:pt x="8400" y="2397"/>
                    </a:lnTo>
                    <a:lnTo>
                      <a:pt x="8380" y="2402"/>
                    </a:lnTo>
                    <a:lnTo>
                      <a:pt x="8358" y="2407"/>
                    </a:lnTo>
                    <a:lnTo>
                      <a:pt x="8339" y="2410"/>
                    </a:lnTo>
                    <a:lnTo>
                      <a:pt x="8319" y="2415"/>
                    </a:lnTo>
                    <a:lnTo>
                      <a:pt x="8297" y="2420"/>
                    </a:lnTo>
                    <a:lnTo>
                      <a:pt x="8278" y="2423"/>
                    </a:lnTo>
                    <a:lnTo>
                      <a:pt x="8257" y="2428"/>
                    </a:lnTo>
                    <a:lnTo>
                      <a:pt x="8236" y="2433"/>
                    </a:lnTo>
                    <a:lnTo>
                      <a:pt x="8217" y="2436"/>
                    </a:lnTo>
                    <a:lnTo>
                      <a:pt x="8195" y="2441"/>
                    </a:lnTo>
                    <a:lnTo>
                      <a:pt x="8175" y="2445"/>
                    </a:lnTo>
                    <a:lnTo>
                      <a:pt x="8156" y="2449"/>
                    </a:lnTo>
                    <a:lnTo>
                      <a:pt x="8134" y="2454"/>
                    </a:lnTo>
                    <a:lnTo>
                      <a:pt x="8113" y="2458"/>
                    </a:lnTo>
                    <a:lnTo>
                      <a:pt x="8095" y="2461"/>
                    </a:lnTo>
                    <a:lnTo>
                      <a:pt x="8073" y="2466"/>
                    </a:lnTo>
                    <a:lnTo>
                      <a:pt x="8052" y="2470"/>
                    </a:lnTo>
                    <a:lnTo>
                      <a:pt x="8032" y="2474"/>
                    </a:lnTo>
                    <a:lnTo>
                      <a:pt x="8012" y="2478"/>
                    </a:lnTo>
                    <a:lnTo>
                      <a:pt x="7991" y="2482"/>
                    </a:lnTo>
                    <a:lnTo>
                      <a:pt x="7971" y="2486"/>
                    </a:lnTo>
                    <a:lnTo>
                      <a:pt x="7950" y="2490"/>
                    </a:lnTo>
                    <a:lnTo>
                      <a:pt x="7930" y="2494"/>
                    </a:lnTo>
                    <a:lnTo>
                      <a:pt x="7910" y="2498"/>
                    </a:lnTo>
                    <a:lnTo>
                      <a:pt x="7889" y="2502"/>
                    </a:lnTo>
                    <a:lnTo>
                      <a:pt x="7869" y="2506"/>
                    </a:lnTo>
                    <a:lnTo>
                      <a:pt x="7847" y="2510"/>
                    </a:lnTo>
                    <a:lnTo>
                      <a:pt x="7828" y="2514"/>
                    </a:lnTo>
                    <a:lnTo>
                      <a:pt x="7808" y="2518"/>
                    </a:lnTo>
                    <a:lnTo>
                      <a:pt x="7787" y="2522"/>
                    </a:lnTo>
                    <a:lnTo>
                      <a:pt x="7765" y="2526"/>
                    </a:lnTo>
                    <a:lnTo>
                      <a:pt x="7747" y="2529"/>
                    </a:lnTo>
                    <a:lnTo>
                      <a:pt x="7725" y="2533"/>
                    </a:lnTo>
                    <a:lnTo>
                      <a:pt x="7706" y="2537"/>
                    </a:lnTo>
                    <a:lnTo>
                      <a:pt x="7684" y="2541"/>
                    </a:lnTo>
                    <a:lnTo>
                      <a:pt x="7665" y="2544"/>
                    </a:lnTo>
                    <a:lnTo>
                      <a:pt x="7643" y="2548"/>
                    </a:lnTo>
                    <a:lnTo>
                      <a:pt x="7624" y="2552"/>
                    </a:lnTo>
                    <a:lnTo>
                      <a:pt x="7602" y="2556"/>
                    </a:lnTo>
                    <a:lnTo>
                      <a:pt x="7582" y="2559"/>
                    </a:lnTo>
                    <a:lnTo>
                      <a:pt x="7563" y="2563"/>
                    </a:lnTo>
                    <a:lnTo>
                      <a:pt x="7541" y="2567"/>
                    </a:lnTo>
                    <a:lnTo>
                      <a:pt x="7521" y="2570"/>
                    </a:lnTo>
                    <a:lnTo>
                      <a:pt x="7501" y="2574"/>
                    </a:lnTo>
                    <a:lnTo>
                      <a:pt x="7480" y="2577"/>
                    </a:lnTo>
                    <a:lnTo>
                      <a:pt x="7460" y="2581"/>
                    </a:lnTo>
                    <a:lnTo>
                      <a:pt x="7440" y="2584"/>
                    </a:lnTo>
                    <a:lnTo>
                      <a:pt x="7419" y="2588"/>
                    </a:lnTo>
                    <a:lnTo>
                      <a:pt x="7400" y="2591"/>
                    </a:lnTo>
                    <a:lnTo>
                      <a:pt x="7377" y="2596"/>
                    </a:lnTo>
                    <a:lnTo>
                      <a:pt x="7358" y="2598"/>
                    </a:lnTo>
                    <a:lnTo>
                      <a:pt x="7338" y="2602"/>
                    </a:lnTo>
                    <a:lnTo>
                      <a:pt x="7317" y="2605"/>
                    </a:lnTo>
                    <a:lnTo>
                      <a:pt x="7297" y="2609"/>
                    </a:lnTo>
                    <a:lnTo>
                      <a:pt x="7277" y="2612"/>
                    </a:lnTo>
                    <a:lnTo>
                      <a:pt x="7256" y="2616"/>
                    </a:lnTo>
                    <a:lnTo>
                      <a:pt x="7234" y="2620"/>
                    </a:lnTo>
                    <a:lnTo>
                      <a:pt x="7215" y="2622"/>
                    </a:lnTo>
                    <a:lnTo>
                      <a:pt x="7195" y="2626"/>
                    </a:lnTo>
                    <a:lnTo>
                      <a:pt x="7173" y="2630"/>
                    </a:lnTo>
                    <a:lnTo>
                      <a:pt x="7154" y="2632"/>
                    </a:lnTo>
                    <a:lnTo>
                      <a:pt x="7134" y="2636"/>
                    </a:lnTo>
                    <a:lnTo>
                      <a:pt x="7112" y="2640"/>
                    </a:lnTo>
                    <a:lnTo>
                      <a:pt x="7093" y="2642"/>
                    </a:lnTo>
                    <a:lnTo>
                      <a:pt x="7071" y="2646"/>
                    </a:lnTo>
                    <a:lnTo>
                      <a:pt x="7052" y="2649"/>
                    </a:lnTo>
                    <a:lnTo>
                      <a:pt x="7030" y="2653"/>
                    </a:lnTo>
                    <a:lnTo>
                      <a:pt x="7010" y="2656"/>
                    </a:lnTo>
                    <a:lnTo>
                      <a:pt x="6991" y="2658"/>
                    </a:lnTo>
                    <a:lnTo>
                      <a:pt x="6969" y="2662"/>
                    </a:lnTo>
                    <a:lnTo>
                      <a:pt x="6949" y="2665"/>
                    </a:lnTo>
                    <a:lnTo>
                      <a:pt x="6930" y="2668"/>
                    </a:lnTo>
                    <a:lnTo>
                      <a:pt x="6908" y="2672"/>
                    </a:lnTo>
                    <a:lnTo>
                      <a:pt x="6888" y="2675"/>
                    </a:lnTo>
                    <a:lnTo>
                      <a:pt x="6867" y="2678"/>
                    </a:lnTo>
                    <a:lnTo>
                      <a:pt x="6847" y="2681"/>
                    </a:lnTo>
                    <a:lnTo>
                      <a:pt x="6828" y="2683"/>
                    </a:lnTo>
                    <a:lnTo>
                      <a:pt x="6806" y="2687"/>
                    </a:lnTo>
                    <a:lnTo>
                      <a:pt x="6786" y="2690"/>
                    </a:lnTo>
                    <a:lnTo>
                      <a:pt x="6765" y="2693"/>
                    </a:lnTo>
                    <a:lnTo>
                      <a:pt x="6745" y="2696"/>
                    </a:lnTo>
                    <a:lnTo>
                      <a:pt x="6725" y="2699"/>
                    </a:lnTo>
                    <a:lnTo>
                      <a:pt x="6704" y="2702"/>
                    </a:lnTo>
                    <a:lnTo>
                      <a:pt x="6684" y="2705"/>
                    </a:lnTo>
                    <a:lnTo>
                      <a:pt x="6662" y="2708"/>
                    </a:lnTo>
                    <a:lnTo>
                      <a:pt x="6643" y="2711"/>
                    </a:lnTo>
                    <a:lnTo>
                      <a:pt x="6623" y="2714"/>
                    </a:lnTo>
                    <a:lnTo>
                      <a:pt x="6602" y="2717"/>
                    </a:lnTo>
                    <a:lnTo>
                      <a:pt x="6582" y="2720"/>
                    </a:lnTo>
                    <a:lnTo>
                      <a:pt x="6562" y="2723"/>
                    </a:lnTo>
                    <a:lnTo>
                      <a:pt x="6540" y="2726"/>
                    </a:lnTo>
                    <a:lnTo>
                      <a:pt x="6521" y="2728"/>
                    </a:lnTo>
                    <a:lnTo>
                      <a:pt x="6501" y="2731"/>
                    </a:lnTo>
                    <a:lnTo>
                      <a:pt x="6479" y="2734"/>
                    </a:lnTo>
                    <a:lnTo>
                      <a:pt x="6460" y="2737"/>
                    </a:lnTo>
                    <a:lnTo>
                      <a:pt x="6438" y="2740"/>
                    </a:lnTo>
                    <a:lnTo>
                      <a:pt x="6419" y="2742"/>
                    </a:lnTo>
                    <a:lnTo>
                      <a:pt x="6399" y="2745"/>
                    </a:lnTo>
                    <a:lnTo>
                      <a:pt x="6377" y="2748"/>
                    </a:lnTo>
                    <a:lnTo>
                      <a:pt x="6358" y="2751"/>
                    </a:lnTo>
                    <a:lnTo>
                      <a:pt x="6336" y="2754"/>
                    </a:lnTo>
                    <a:lnTo>
                      <a:pt x="6316" y="2756"/>
                    </a:lnTo>
                    <a:lnTo>
                      <a:pt x="6297" y="2759"/>
                    </a:lnTo>
                    <a:lnTo>
                      <a:pt x="6275" y="2762"/>
                    </a:lnTo>
                    <a:lnTo>
                      <a:pt x="6256" y="2764"/>
                    </a:lnTo>
                    <a:lnTo>
                      <a:pt x="6234" y="2767"/>
                    </a:lnTo>
                    <a:lnTo>
                      <a:pt x="6214" y="2770"/>
                    </a:lnTo>
                    <a:lnTo>
                      <a:pt x="6195" y="2772"/>
                    </a:lnTo>
                    <a:lnTo>
                      <a:pt x="6173" y="2775"/>
                    </a:lnTo>
                    <a:lnTo>
                      <a:pt x="6153" y="2778"/>
                    </a:lnTo>
                    <a:lnTo>
                      <a:pt x="6132" y="2780"/>
                    </a:lnTo>
                    <a:lnTo>
                      <a:pt x="6112" y="2783"/>
                    </a:lnTo>
                    <a:lnTo>
                      <a:pt x="6093" y="2785"/>
                    </a:lnTo>
                    <a:lnTo>
                      <a:pt x="6071" y="2788"/>
                    </a:lnTo>
                    <a:lnTo>
                      <a:pt x="6051" y="2791"/>
                    </a:lnTo>
                    <a:lnTo>
                      <a:pt x="6030" y="2793"/>
                    </a:lnTo>
                    <a:lnTo>
                      <a:pt x="6010" y="2796"/>
                    </a:lnTo>
                    <a:lnTo>
                      <a:pt x="5990" y="2798"/>
                    </a:lnTo>
                    <a:lnTo>
                      <a:pt x="5969" y="2801"/>
                    </a:lnTo>
                    <a:lnTo>
                      <a:pt x="5949" y="2803"/>
                    </a:lnTo>
                    <a:lnTo>
                      <a:pt x="5929" y="2806"/>
                    </a:lnTo>
                    <a:lnTo>
                      <a:pt x="5908" y="2808"/>
                    </a:lnTo>
                    <a:lnTo>
                      <a:pt x="5888" y="2811"/>
                    </a:lnTo>
                    <a:lnTo>
                      <a:pt x="5867" y="2813"/>
                    </a:lnTo>
                    <a:lnTo>
                      <a:pt x="5847" y="2816"/>
                    </a:lnTo>
                    <a:lnTo>
                      <a:pt x="5825" y="2819"/>
                    </a:lnTo>
                    <a:lnTo>
                      <a:pt x="5806" y="2820"/>
                    </a:lnTo>
                    <a:lnTo>
                      <a:pt x="5786" y="2823"/>
                    </a:lnTo>
                    <a:lnTo>
                      <a:pt x="5766" y="2825"/>
                    </a:lnTo>
                    <a:lnTo>
                      <a:pt x="5743" y="2828"/>
                    </a:lnTo>
                    <a:lnTo>
                      <a:pt x="5725" y="2830"/>
                    </a:lnTo>
                    <a:lnTo>
                      <a:pt x="5705" y="2832"/>
                    </a:lnTo>
                    <a:lnTo>
                      <a:pt x="5684" y="2835"/>
                    </a:lnTo>
                    <a:lnTo>
                      <a:pt x="5662" y="2838"/>
                    </a:lnTo>
                    <a:lnTo>
                      <a:pt x="5643" y="2839"/>
                    </a:lnTo>
                    <a:lnTo>
                      <a:pt x="5623" y="2842"/>
                    </a:lnTo>
                    <a:lnTo>
                      <a:pt x="5601" y="2845"/>
                    </a:lnTo>
                    <a:lnTo>
                      <a:pt x="5582" y="2846"/>
                    </a:lnTo>
                    <a:lnTo>
                      <a:pt x="5560" y="2849"/>
                    </a:lnTo>
                    <a:lnTo>
                      <a:pt x="5542" y="2851"/>
                    </a:lnTo>
                    <a:lnTo>
                      <a:pt x="5519" y="2854"/>
                    </a:lnTo>
                    <a:lnTo>
                      <a:pt x="5501" y="2855"/>
                    </a:lnTo>
                    <a:lnTo>
                      <a:pt x="5479" y="2858"/>
                    </a:lnTo>
                    <a:lnTo>
                      <a:pt x="5460" y="2860"/>
                    </a:lnTo>
                    <a:lnTo>
                      <a:pt x="5438" y="2863"/>
                    </a:lnTo>
                    <a:lnTo>
                      <a:pt x="5417" y="2865"/>
                    </a:lnTo>
                    <a:lnTo>
                      <a:pt x="5399" y="2866"/>
                    </a:lnTo>
                    <a:lnTo>
                      <a:pt x="5377" y="2869"/>
                    </a:lnTo>
                    <a:lnTo>
                      <a:pt x="5358" y="2871"/>
                    </a:lnTo>
                    <a:lnTo>
                      <a:pt x="5336" y="2874"/>
                    </a:lnTo>
                    <a:lnTo>
                      <a:pt x="5316" y="2876"/>
                    </a:lnTo>
                    <a:lnTo>
                      <a:pt x="5295" y="2878"/>
                    </a:lnTo>
                    <a:lnTo>
                      <a:pt x="5277" y="2879"/>
                    </a:lnTo>
                    <a:lnTo>
                      <a:pt x="5255" y="2882"/>
                    </a:lnTo>
                    <a:lnTo>
                      <a:pt x="5234" y="2884"/>
                    </a:lnTo>
                    <a:lnTo>
                      <a:pt x="5214" y="2886"/>
                    </a:lnTo>
                    <a:lnTo>
                      <a:pt x="5195" y="2888"/>
                    </a:lnTo>
                    <a:lnTo>
                      <a:pt x="5173" y="2891"/>
                    </a:lnTo>
                    <a:lnTo>
                      <a:pt x="5153" y="2893"/>
                    </a:lnTo>
                    <a:lnTo>
                      <a:pt x="5132" y="2895"/>
                    </a:lnTo>
                    <a:lnTo>
                      <a:pt x="5112" y="2897"/>
                    </a:lnTo>
                    <a:lnTo>
                      <a:pt x="5092" y="2899"/>
                    </a:lnTo>
                    <a:lnTo>
                      <a:pt x="5071" y="2901"/>
                    </a:lnTo>
                    <a:lnTo>
                      <a:pt x="5051" y="2903"/>
                    </a:lnTo>
                    <a:lnTo>
                      <a:pt x="5030" y="2905"/>
                    </a:lnTo>
                    <a:lnTo>
                      <a:pt x="5010" y="2907"/>
                    </a:lnTo>
                    <a:lnTo>
                      <a:pt x="4990" y="2909"/>
                    </a:lnTo>
                    <a:lnTo>
                      <a:pt x="4969" y="2911"/>
                    </a:lnTo>
                    <a:lnTo>
                      <a:pt x="4949" y="2913"/>
                    </a:lnTo>
                    <a:lnTo>
                      <a:pt x="4929" y="2915"/>
                    </a:lnTo>
                    <a:lnTo>
                      <a:pt x="4908" y="2917"/>
                    </a:lnTo>
                    <a:lnTo>
                      <a:pt x="4888" y="2919"/>
                    </a:lnTo>
                    <a:lnTo>
                      <a:pt x="4867" y="2921"/>
                    </a:lnTo>
                    <a:lnTo>
                      <a:pt x="4847" y="2923"/>
                    </a:lnTo>
                    <a:lnTo>
                      <a:pt x="4825" y="2925"/>
                    </a:lnTo>
                    <a:lnTo>
                      <a:pt x="4806" y="2926"/>
                    </a:lnTo>
                    <a:lnTo>
                      <a:pt x="4786" y="2928"/>
                    </a:lnTo>
                    <a:lnTo>
                      <a:pt x="4766" y="2930"/>
                    </a:lnTo>
                    <a:lnTo>
                      <a:pt x="4745" y="2932"/>
                    </a:lnTo>
                    <a:lnTo>
                      <a:pt x="4723" y="2934"/>
                    </a:lnTo>
                    <a:lnTo>
                      <a:pt x="4704" y="2936"/>
                    </a:lnTo>
                    <a:lnTo>
                      <a:pt x="4684" y="2938"/>
                    </a:lnTo>
                    <a:lnTo>
                      <a:pt x="4662" y="2940"/>
                    </a:lnTo>
                    <a:lnTo>
                      <a:pt x="4643" y="2941"/>
                    </a:lnTo>
                    <a:lnTo>
                      <a:pt x="4623" y="2943"/>
                    </a:lnTo>
                    <a:lnTo>
                      <a:pt x="4601" y="2945"/>
                    </a:lnTo>
                    <a:lnTo>
                      <a:pt x="4582" y="2947"/>
                    </a:lnTo>
                    <a:lnTo>
                      <a:pt x="4562" y="2949"/>
                    </a:lnTo>
                    <a:lnTo>
                      <a:pt x="4540" y="2951"/>
                    </a:lnTo>
                    <a:lnTo>
                      <a:pt x="4521" y="2952"/>
                    </a:lnTo>
                    <a:lnTo>
                      <a:pt x="4499" y="2954"/>
                    </a:lnTo>
                    <a:lnTo>
                      <a:pt x="4480" y="2956"/>
                    </a:lnTo>
                    <a:lnTo>
                      <a:pt x="4458" y="2958"/>
                    </a:lnTo>
                    <a:lnTo>
                      <a:pt x="4440" y="2959"/>
                    </a:lnTo>
                    <a:lnTo>
                      <a:pt x="4418" y="2961"/>
                    </a:lnTo>
                    <a:lnTo>
                      <a:pt x="4399" y="2963"/>
                    </a:lnTo>
                    <a:lnTo>
                      <a:pt x="4377" y="2965"/>
                    </a:lnTo>
                    <a:lnTo>
                      <a:pt x="4358" y="2966"/>
                    </a:lnTo>
                    <a:lnTo>
                      <a:pt x="4336" y="2968"/>
                    </a:lnTo>
                    <a:lnTo>
                      <a:pt x="4316" y="2970"/>
                    </a:lnTo>
                    <a:lnTo>
                      <a:pt x="4297" y="2971"/>
                    </a:lnTo>
                    <a:lnTo>
                      <a:pt x="4275" y="2973"/>
                    </a:lnTo>
                    <a:lnTo>
                      <a:pt x="4255" y="2975"/>
                    </a:lnTo>
                    <a:lnTo>
                      <a:pt x="4236" y="2976"/>
                    </a:lnTo>
                    <a:lnTo>
                      <a:pt x="4214" y="2978"/>
                    </a:lnTo>
                    <a:lnTo>
                      <a:pt x="4194" y="2980"/>
                    </a:lnTo>
                    <a:lnTo>
                      <a:pt x="4175" y="2981"/>
                    </a:lnTo>
                    <a:lnTo>
                      <a:pt x="4153" y="2983"/>
                    </a:lnTo>
                    <a:lnTo>
                      <a:pt x="4132" y="2985"/>
                    </a:lnTo>
                    <a:lnTo>
                      <a:pt x="4112" y="2986"/>
                    </a:lnTo>
                    <a:lnTo>
                      <a:pt x="4093" y="2988"/>
                    </a:lnTo>
                    <a:lnTo>
                      <a:pt x="4071" y="2990"/>
                    </a:lnTo>
                    <a:lnTo>
                      <a:pt x="4051" y="2991"/>
                    </a:lnTo>
                    <a:lnTo>
                      <a:pt x="4031" y="2993"/>
                    </a:lnTo>
                    <a:lnTo>
                      <a:pt x="4010" y="2994"/>
                    </a:lnTo>
                    <a:lnTo>
                      <a:pt x="3992" y="2996"/>
                    </a:lnTo>
                    <a:lnTo>
                      <a:pt x="3970" y="2998"/>
                    </a:lnTo>
                    <a:lnTo>
                      <a:pt x="3949" y="2999"/>
                    </a:lnTo>
                    <a:lnTo>
                      <a:pt x="3929" y="3001"/>
                    </a:lnTo>
                    <a:lnTo>
                      <a:pt x="3908" y="3002"/>
                    </a:lnTo>
                    <a:lnTo>
                      <a:pt x="3888" y="3004"/>
                    </a:lnTo>
                    <a:lnTo>
                      <a:pt x="3868" y="3005"/>
                    </a:lnTo>
                    <a:lnTo>
                      <a:pt x="3847" y="3007"/>
                    </a:lnTo>
                    <a:lnTo>
                      <a:pt x="3827" y="3008"/>
                    </a:lnTo>
                    <a:lnTo>
                      <a:pt x="3807" y="3010"/>
                    </a:lnTo>
                    <a:lnTo>
                      <a:pt x="3786" y="3011"/>
                    </a:lnTo>
                    <a:lnTo>
                      <a:pt x="3766" y="3013"/>
                    </a:lnTo>
                    <a:lnTo>
                      <a:pt x="3745" y="3014"/>
                    </a:lnTo>
                    <a:lnTo>
                      <a:pt x="3725" y="3016"/>
                    </a:lnTo>
                    <a:lnTo>
                      <a:pt x="3705" y="3017"/>
                    </a:lnTo>
                    <a:lnTo>
                      <a:pt x="3684" y="3019"/>
                    </a:lnTo>
                    <a:lnTo>
                      <a:pt x="3664" y="3020"/>
                    </a:lnTo>
                    <a:lnTo>
                      <a:pt x="3644" y="3022"/>
                    </a:lnTo>
                    <a:lnTo>
                      <a:pt x="3623" y="3023"/>
                    </a:lnTo>
                    <a:lnTo>
                      <a:pt x="3603" y="3025"/>
                    </a:lnTo>
                    <a:lnTo>
                      <a:pt x="3581" y="3026"/>
                    </a:lnTo>
                    <a:lnTo>
                      <a:pt x="3562" y="3027"/>
                    </a:lnTo>
                    <a:lnTo>
                      <a:pt x="3542" y="3029"/>
                    </a:lnTo>
                    <a:lnTo>
                      <a:pt x="3521" y="3030"/>
                    </a:lnTo>
                    <a:lnTo>
                      <a:pt x="3501" y="3032"/>
                    </a:lnTo>
                    <a:lnTo>
                      <a:pt x="3481" y="3033"/>
                    </a:lnTo>
                    <a:lnTo>
                      <a:pt x="3458" y="3035"/>
                    </a:lnTo>
                    <a:lnTo>
                      <a:pt x="3440" y="3036"/>
                    </a:lnTo>
                    <a:lnTo>
                      <a:pt x="3420" y="3037"/>
                    </a:lnTo>
                    <a:lnTo>
                      <a:pt x="3399" y="3039"/>
                    </a:lnTo>
                    <a:lnTo>
                      <a:pt x="3377" y="3040"/>
                    </a:lnTo>
                    <a:lnTo>
                      <a:pt x="3358" y="3041"/>
                    </a:lnTo>
                    <a:lnTo>
                      <a:pt x="3338" y="3043"/>
                    </a:lnTo>
                    <a:lnTo>
                      <a:pt x="3316" y="3044"/>
                    </a:lnTo>
                    <a:lnTo>
                      <a:pt x="3297" y="3045"/>
                    </a:lnTo>
                    <a:lnTo>
                      <a:pt x="3277" y="3047"/>
                    </a:lnTo>
                    <a:lnTo>
                      <a:pt x="3255" y="3048"/>
                    </a:lnTo>
                    <a:lnTo>
                      <a:pt x="3236" y="3049"/>
                    </a:lnTo>
                    <a:lnTo>
                      <a:pt x="3216" y="3051"/>
                    </a:lnTo>
                    <a:lnTo>
                      <a:pt x="3194" y="3052"/>
                    </a:lnTo>
                    <a:lnTo>
                      <a:pt x="3175" y="3053"/>
                    </a:lnTo>
                    <a:lnTo>
                      <a:pt x="3153" y="3055"/>
                    </a:lnTo>
                    <a:lnTo>
                      <a:pt x="3134" y="3056"/>
                    </a:lnTo>
                    <a:lnTo>
                      <a:pt x="3114" y="3057"/>
                    </a:lnTo>
                    <a:lnTo>
                      <a:pt x="3092" y="3059"/>
                    </a:lnTo>
                    <a:lnTo>
                      <a:pt x="3073" y="3060"/>
                    </a:lnTo>
                    <a:lnTo>
                      <a:pt x="3051" y="3061"/>
                    </a:lnTo>
                    <a:lnTo>
                      <a:pt x="3032" y="3062"/>
                    </a:lnTo>
                    <a:lnTo>
                      <a:pt x="3010" y="3064"/>
                    </a:lnTo>
                    <a:lnTo>
                      <a:pt x="2992" y="3065"/>
                    </a:lnTo>
                    <a:lnTo>
                      <a:pt x="2969" y="3066"/>
                    </a:lnTo>
                    <a:lnTo>
                      <a:pt x="2951" y="3067"/>
                    </a:lnTo>
                    <a:lnTo>
                      <a:pt x="2929" y="3069"/>
                    </a:lnTo>
                    <a:lnTo>
                      <a:pt x="2910" y="3070"/>
                    </a:lnTo>
                    <a:lnTo>
                      <a:pt x="2888" y="3071"/>
                    </a:lnTo>
                    <a:lnTo>
                      <a:pt x="2868" y="3072"/>
                    </a:lnTo>
                    <a:lnTo>
                      <a:pt x="2849" y="3073"/>
                    </a:lnTo>
                    <a:lnTo>
                      <a:pt x="2827" y="3075"/>
                    </a:lnTo>
                    <a:lnTo>
                      <a:pt x="2808" y="3076"/>
                    </a:lnTo>
                    <a:lnTo>
                      <a:pt x="2786" y="3077"/>
                    </a:lnTo>
                    <a:lnTo>
                      <a:pt x="2766" y="3078"/>
                    </a:lnTo>
                    <a:lnTo>
                      <a:pt x="2747" y="3079"/>
                    </a:lnTo>
                    <a:lnTo>
                      <a:pt x="2725" y="3081"/>
                    </a:lnTo>
                    <a:lnTo>
                      <a:pt x="2705" y="3082"/>
                    </a:lnTo>
                    <a:lnTo>
                      <a:pt x="2686" y="3083"/>
                    </a:lnTo>
                    <a:lnTo>
                      <a:pt x="2664" y="3084"/>
                    </a:lnTo>
                    <a:lnTo>
                      <a:pt x="2644" y="3085"/>
                    </a:lnTo>
                    <a:lnTo>
                      <a:pt x="2625" y="3086"/>
                    </a:lnTo>
                    <a:lnTo>
                      <a:pt x="2603" y="3088"/>
                    </a:lnTo>
                    <a:lnTo>
                      <a:pt x="2582" y="3089"/>
                    </a:lnTo>
                    <a:lnTo>
                      <a:pt x="2562" y="3090"/>
                    </a:lnTo>
                    <a:lnTo>
                      <a:pt x="2544" y="3091"/>
                    </a:lnTo>
                    <a:lnTo>
                      <a:pt x="2521" y="3092"/>
                    </a:lnTo>
                    <a:lnTo>
                      <a:pt x="2501" y="3093"/>
                    </a:lnTo>
                    <a:lnTo>
                      <a:pt x="2481" y="3094"/>
                    </a:lnTo>
                    <a:lnTo>
                      <a:pt x="2460" y="3095"/>
                    </a:lnTo>
                    <a:lnTo>
                      <a:pt x="2442" y="3096"/>
                    </a:lnTo>
                    <a:lnTo>
                      <a:pt x="2419" y="3098"/>
                    </a:lnTo>
                    <a:lnTo>
                      <a:pt x="2399" y="3099"/>
                    </a:lnTo>
                    <a:lnTo>
                      <a:pt x="2379" y="3100"/>
                    </a:lnTo>
                    <a:lnTo>
                      <a:pt x="2358" y="3101"/>
                    </a:lnTo>
                    <a:lnTo>
                      <a:pt x="2338" y="3102"/>
                    </a:lnTo>
                    <a:lnTo>
                      <a:pt x="2320" y="3103"/>
                    </a:lnTo>
                    <a:lnTo>
                      <a:pt x="2297" y="3104"/>
                    </a:lnTo>
                    <a:lnTo>
                      <a:pt x="2277" y="3105"/>
                    </a:lnTo>
                    <a:lnTo>
                      <a:pt x="2257" y="3106"/>
                    </a:lnTo>
                    <a:lnTo>
                      <a:pt x="2236" y="3107"/>
                    </a:lnTo>
                    <a:lnTo>
                      <a:pt x="2216" y="3108"/>
                    </a:lnTo>
                    <a:lnTo>
                      <a:pt x="2195" y="3109"/>
                    </a:lnTo>
                    <a:lnTo>
                      <a:pt x="2175" y="3110"/>
                    </a:lnTo>
                    <a:lnTo>
                      <a:pt x="2155" y="3111"/>
                    </a:lnTo>
                    <a:lnTo>
                      <a:pt x="2134" y="3112"/>
                    </a:lnTo>
                    <a:lnTo>
                      <a:pt x="2114" y="3113"/>
                    </a:lnTo>
                    <a:lnTo>
                      <a:pt x="2094" y="3114"/>
                    </a:lnTo>
                    <a:lnTo>
                      <a:pt x="2073" y="3115"/>
                    </a:lnTo>
                    <a:lnTo>
                      <a:pt x="2053" y="3116"/>
                    </a:lnTo>
                    <a:lnTo>
                      <a:pt x="2032" y="3117"/>
                    </a:lnTo>
                    <a:lnTo>
                      <a:pt x="2012" y="3118"/>
                    </a:lnTo>
                    <a:lnTo>
                      <a:pt x="1992" y="3119"/>
                    </a:lnTo>
                    <a:lnTo>
                      <a:pt x="1971" y="3120"/>
                    </a:lnTo>
                    <a:lnTo>
                      <a:pt x="1951" y="3121"/>
                    </a:lnTo>
                    <a:lnTo>
                      <a:pt x="1931" y="3122"/>
                    </a:lnTo>
                    <a:lnTo>
                      <a:pt x="1910" y="3123"/>
                    </a:lnTo>
                    <a:lnTo>
                      <a:pt x="1890" y="3124"/>
                    </a:lnTo>
                    <a:lnTo>
                      <a:pt x="1869" y="3125"/>
                    </a:lnTo>
                    <a:lnTo>
                      <a:pt x="1849" y="3126"/>
                    </a:lnTo>
                    <a:lnTo>
                      <a:pt x="1829" y="3127"/>
                    </a:lnTo>
                    <a:lnTo>
                      <a:pt x="1807" y="3128"/>
                    </a:lnTo>
                    <a:lnTo>
                      <a:pt x="1788" y="3129"/>
                    </a:lnTo>
                    <a:lnTo>
                      <a:pt x="1768" y="3130"/>
                    </a:lnTo>
                    <a:lnTo>
                      <a:pt x="1747" y="3131"/>
                    </a:lnTo>
                    <a:lnTo>
                      <a:pt x="1727" y="3132"/>
                    </a:lnTo>
                    <a:lnTo>
                      <a:pt x="1707" y="3133"/>
                    </a:lnTo>
                    <a:lnTo>
                      <a:pt x="1686" y="3134"/>
                    </a:lnTo>
                    <a:lnTo>
                      <a:pt x="1664" y="3135"/>
                    </a:lnTo>
                    <a:lnTo>
                      <a:pt x="1645" y="3135"/>
                    </a:lnTo>
                    <a:lnTo>
                      <a:pt x="1625" y="3136"/>
                    </a:lnTo>
                    <a:lnTo>
                      <a:pt x="1605" y="3137"/>
                    </a:lnTo>
                    <a:lnTo>
                      <a:pt x="1584" y="3138"/>
                    </a:lnTo>
                    <a:lnTo>
                      <a:pt x="1562" y="3139"/>
                    </a:lnTo>
                    <a:lnTo>
                      <a:pt x="1544" y="3140"/>
                    </a:lnTo>
                    <a:lnTo>
                      <a:pt x="1523" y="3141"/>
                    </a:lnTo>
                    <a:lnTo>
                      <a:pt x="1503" y="3142"/>
                    </a:lnTo>
                    <a:lnTo>
                      <a:pt x="1481" y="3143"/>
                    </a:lnTo>
                    <a:lnTo>
                      <a:pt x="1462" y="3143"/>
                    </a:lnTo>
                    <a:lnTo>
                      <a:pt x="1442" y="3144"/>
                    </a:lnTo>
                    <a:lnTo>
                      <a:pt x="1421" y="3145"/>
                    </a:lnTo>
                    <a:lnTo>
                      <a:pt x="1399" y="3146"/>
                    </a:lnTo>
                    <a:lnTo>
                      <a:pt x="1381" y="3147"/>
                    </a:lnTo>
                    <a:lnTo>
                      <a:pt x="1360" y="3148"/>
                    </a:lnTo>
                    <a:lnTo>
                      <a:pt x="1338" y="3149"/>
                    </a:lnTo>
                    <a:lnTo>
                      <a:pt x="1319" y="3149"/>
                    </a:lnTo>
                    <a:lnTo>
                      <a:pt x="1299" y="3150"/>
                    </a:lnTo>
                    <a:lnTo>
                      <a:pt x="1277" y="3151"/>
                    </a:lnTo>
                    <a:lnTo>
                      <a:pt x="1258" y="3152"/>
                    </a:lnTo>
                    <a:lnTo>
                      <a:pt x="1238" y="3153"/>
                    </a:lnTo>
                    <a:lnTo>
                      <a:pt x="1216" y="3154"/>
                    </a:lnTo>
                    <a:lnTo>
                      <a:pt x="1197" y="3154"/>
                    </a:lnTo>
                    <a:lnTo>
                      <a:pt x="1177" y="3155"/>
                    </a:lnTo>
                    <a:lnTo>
                      <a:pt x="1155" y="3156"/>
                    </a:lnTo>
                    <a:lnTo>
                      <a:pt x="1136" y="3157"/>
                    </a:lnTo>
                    <a:lnTo>
                      <a:pt x="1114" y="3158"/>
                    </a:lnTo>
                    <a:lnTo>
                      <a:pt x="1095" y="3158"/>
                    </a:lnTo>
                    <a:lnTo>
                      <a:pt x="1075" y="3159"/>
                    </a:lnTo>
                    <a:lnTo>
                      <a:pt x="1053" y="3160"/>
                    </a:lnTo>
                    <a:lnTo>
                      <a:pt x="1034" y="3161"/>
                    </a:lnTo>
                    <a:lnTo>
                      <a:pt x="1012" y="3162"/>
                    </a:lnTo>
                    <a:lnTo>
                      <a:pt x="994" y="3162"/>
                    </a:lnTo>
                    <a:lnTo>
                      <a:pt x="972" y="3163"/>
                    </a:lnTo>
                    <a:lnTo>
                      <a:pt x="953" y="3164"/>
                    </a:lnTo>
                    <a:lnTo>
                      <a:pt x="932" y="3165"/>
                    </a:lnTo>
                    <a:lnTo>
                      <a:pt x="910" y="3166"/>
                    </a:lnTo>
                    <a:lnTo>
                      <a:pt x="892" y="3166"/>
                    </a:lnTo>
                    <a:lnTo>
                      <a:pt x="870" y="3167"/>
                    </a:lnTo>
                    <a:lnTo>
                      <a:pt x="851" y="3168"/>
                    </a:lnTo>
                    <a:lnTo>
                      <a:pt x="829" y="3169"/>
                    </a:lnTo>
                    <a:lnTo>
                      <a:pt x="810" y="3169"/>
                    </a:lnTo>
                    <a:lnTo>
                      <a:pt x="788" y="3170"/>
                    </a:lnTo>
                    <a:lnTo>
                      <a:pt x="769" y="3171"/>
                    </a:lnTo>
                    <a:lnTo>
                      <a:pt x="747" y="3172"/>
                    </a:lnTo>
                    <a:lnTo>
                      <a:pt x="729" y="3172"/>
                    </a:lnTo>
                    <a:lnTo>
                      <a:pt x="707" y="3173"/>
                    </a:lnTo>
                    <a:lnTo>
                      <a:pt x="686" y="3174"/>
                    </a:lnTo>
                    <a:lnTo>
                      <a:pt x="668" y="3174"/>
                    </a:lnTo>
                    <a:lnTo>
                      <a:pt x="646" y="3175"/>
                    </a:lnTo>
                    <a:lnTo>
                      <a:pt x="627" y="3176"/>
                    </a:lnTo>
                    <a:lnTo>
                      <a:pt x="605" y="3177"/>
                    </a:lnTo>
                    <a:lnTo>
                      <a:pt x="586" y="3177"/>
                    </a:lnTo>
                    <a:lnTo>
                      <a:pt x="564" y="3178"/>
                    </a:lnTo>
                    <a:lnTo>
                      <a:pt x="544" y="3179"/>
                    </a:lnTo>
                    <a:lnTo>
                      <a:pt x="525" y="3179"/>
                    </a:lnTo>
                    <a:lnTo>
                      <a:pt x="503" y="3180"/>
                    </a:lnTo>
                    <a:lnTo>
                      <a:pt x="484" y="3181"/>
                    </a:lnTo>
                    <a:lnTo>
                      <a:pt x="462" y="3182"/>
                    </a:lnTo>
                    <a:lnTo>
                      <a:pt x="442" y="3182"/>
                    </a:lnTo>
                    <a:lnTo>
                      <a:pt x="423" y="3183"/>
                    </a:lnTo>
                    <a:lnTo>
                      <a:pt x="401" y="3184"/>
                    </a:lnTo>
                    <a:lnTo>
                      <a:pt x="381" y="3184"/>
                    </a:lnTo>
                    <a:lnTo>
                      <a:pt x="362" y="3185"/>
                    </a:lnTo>
                    <a:lnTo>
                      <a:pt x="340" y="3186"/>
                    </a:lnTo>
                    <a:lnTo>
                      <a:pt x="320" y="3186"/>
                    </a:lnTo>
                    <a:lnTo>
                      <a:pt x="301" y="3187"/>
                    </a:lnTo>
                    <a:lnTo>
                      <a:pt x="279" y="3188"/>
                    </a:lnTo>
                    <a:lnTo>
                      <a:pt x="259" y="3188"/>
                    </a:lnTo>
                    <a:lnTo>
                      <a:pt x="240" y="3189"/>
                    </a:lnTo>
                    <a:lnTo>
                      <a:pt x="218" y="3190"/>
                    </a:lnTo>
                    <a:lnTo>
                      <a:pt x="197" y="3190"/>
                    </a:lnTo>
                    <a:lnTo>
                      <a:pt x="177" y="3191"/>
                    </a:lnTo>
                    <a:lnTo>
                      <a:pt x="158" y="3191"/>
                    </a:lnTo>
                    <a:lnTo>
                      <a:pt x="136" y="3192"/>
                    </a:lnTo>
                    <a:lnTo>
                      <a:pt x="116" y="3193"/>
                    </a:lnTo>
                    <a:lnTo>
                      <a:pt x="97" y="3193"/>
                    </a:lnTo>
                    <a:lnTo>
                      <a:pt x="77" y="3194"/>
                    </a:lnTo>
                    <a:cubicBezTo>
                      <a:pt x="37" y="3196"/>
                      <a:pt x="3" y="3166"/>
                      <a:pt x="2" y="3126"/>
                    </a:cubicBezTo>
                    <a:cubicBezTo>
                      <a:pt x="0" y="3086"/>
                      <a:pt x="30" y="3052"/>
                      <a:pt x="70" y="3051"/>
                    </a:cubicBezTo>
                    <a:close/>
                  </a:path>
                </a:pathLst>
              </a:custGeom>
              <a:grpFill/>
              <a:ln w="28575" cap="flat">
                <a:solidFill>
                  <a:schemeClr val="accent3">
                    <a:lumMod val="7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5"/>
              <p:cNvSpPr>
                <a:spLocks/>
              </p:cNvSpPr>
              <p:nvPr/>
            </p:nvSpPr>
            <p:spPr bwMode="auto">
              <a:xfrm>
                <a:off x="5886450" y="3506788"/>
                <a:ext cx="1330325" cy="2419350"/>
              </a:xfrm>
              <a:custGeom>
                <a:avLst/>
                <a:gdLst>
                  <a:gd name="T0" fmla="*/ 241 w 6985"/>
                  <a:gd name="T1" fmla="*/ 12415 h 12708"/>
                  <a:gd name="T2" fmla="*/ 464 w 6985"/>
                  <a:gd name="T3" fmla="*/ 12236 h 12708"/>
                  <a:gd name="T4" fmla="*/ 687 w 6985"/>
                  <a:gd name="T5" fmla="*/ 12049 h 12708"/>
                  <a:gd name="T6" fmla="*/ 909 w 6985"/>
                  <a:gd name="T7" fmla="*/ 11851 h 12708"/>
                  <a:gd name="T8" fmla="*/ 1132 w 6985"/>
                  <a:gd name="T9" fmla="*/ 11642 h 12708"/>
                  <a:gd name="T10" fmla="*/ 1354 w 6985"/>
                  <a:gd name="T11" fmla="*/ 11423 h 12708"/>
                  <a:gd name="T12" fmla="*/ 1577 w 6985"/>
                  <a:gd name="T13" fmla="*/ 11191 h 12708"/>
                  <a:gd name="T14" fmla="*/ 1800 w 6985"/>
                  <a:gd name="T15" fmla="*/ 10947 h 12708"/>
                  <a:gd name="T16" fmla="*/ 2023 w 6985"/>
                  <a:gd name="T17" fmla="*/ 10689 h 12708"/>
                  <a:gd name="T18" fmla="*/ 2246 w 6985"/>
                  <a:gd name="T19" fmla="*/ 10417 h 12708"/>
                  <a:gd name="T20" fmla="*/ 2469 w 6985"/>
                  <a:gd name="T21" fmla="*/ 10131 h 12708"/>
                  <a:gd name="T22" fmla="*/ 2691 w 6985"/>
                  <a:gd name="T23" fmla="*/ 9830 h 12708"/>
                  <a:gd name="T24" fmla="*/ 2914 w 6985"/>
                  <a:gd name="T25" fmla="*/ 9512 h 12708"/>
                  <a:gd name="T26" fmla="*/ 3138 w 6985"/>
                  <a:gd name="T27" fmla="*/ 9175 h 12708"/>
                  <a:gd name="T28" fmla="*/ 3361 w 6985"/>
                  <a:gd name="T29" fmla="*/ 8821 h 12708"/>
                  <a:gd name="T30" fmla="*/ 3585 w 6985"/>
                  <a:gd name="T31" fmla="*/ 8448 h 12708"/>
                  <a:gd name="T32" fmla="*/ 3807 w 6985"/>
                  <a:gd name="T33" fmla="*/ 8055 h 12708"/>
                  <a:gd name="T34" fmla="*/ 4031 w 6985"/>
                  <a:gd name="T35" fmla="*/ 7640 h 12708"/>
                  <a:gd name="T36" fmla="*/ 4254 w 6985"/>
                  <a:gd name="T37" fmla="*/ 7204 h 12708"/>
                  <a:gd name="T38" fmla="*/ 4477 w 6985"/>
                  <a:gd name="T39" fmla="*/ 6743 h 12708"/>
                  <a:gd name="T40" fmla="*/ 4701 w 6985"/>
                  <a:gd name="T41" fmla="*/ 6256 h 12708"/>
                  <a:gd name="T42" fmla="*/ 4925 w 6985"/>
                  <a:gd name="T43" fmla="*/ 5743 h 12708"/>
                  <a:gd name="T44" fmla="*/ 5148 w 6985"/>
                  <a:gd name="T45" fmla="*/ 5203 h 12708"/>
                  <a:gd name="T46" fmla="*/ 5372 w 6985"/>
                  <a:gd name="T47" fmla="*/ 4634 h 12708"/>
                  <a:gd name="T48" fmla="*/ 5595 w 6985"/>
                  <a:gd name="T49" fmla="*/ 4034 h 12708"/>
                  <a:gd name="T50" fmla="*/ 5819 w 6985"/>
                  <a:gd name="T51" fmla="*/ 3401 h 12708"/>
                  <a:gd name="T52" fmla="*/ 6043 w 6985"/>
                  <a:gd name="T53" fmla="*/ 2733 h 12708"/>
                  <a:gd name="T54" fmla="*/ 6267 w 6985"/>
                  <a:gd name="T55" fmla="*/ 2029 h 12708"/>
                  <a:gd name="T56" fmla="*/ 6490 w 6985"/>
                  <a:gd name="T57" fmla="*/ 1287 h 12708"/>
                  <a:gd name="T58" fmla="*/ 6714 w 6985"/>
                  <a:gd name="T59" fmla="*/ 506 h 12708"/>
                  <a:gd name="T60" fmla="*/ 6914 w 6985"/>
                  <a:gd name="T61" fmla="*/ 323 h 12708"/>
                  <a:gd name="T62" fmla="*/ 6690 w 6985"/>
                  <a:gd name="T63" fmla="*/ 1119 h 12708"/>
                  <a:gd name="T64" fmla="*/ 6465 w 6985"/>
                  <a:gd name="T65" fmla="*/ 1873 h 12708"/>
                  <a:gd name="T66" fmla="*/ 6241 w 6985"/>
                  <a:gd name="T67" fmla="*/ 2589 h 12708"/>
                  <a:gd name="T68" fmla="*/ 6017 w 6985"/>
                  <a:gd name="T69" fmla="*/ 3268 h 12708"/>
                  <a:gd name="T70" fmla="*/ 5792 w 6985"/>
                  <a:gd name="T71" fmla="*/ 3912 h 12708"/>
                  <a:gd name="T72" fmla="*/ 5567 w 6985"/>
                  <a:gd name="T73" fmla="*/ 4523 h 12708"/>
                  <a:gd name="T74" fmla="*/ 5343 w 6985"/>
                  <a:gd name="T75" fmla="*/ 5104 h 12708"/>
                  <a:gd name="T76" fmla="*/ 5118 w 6985"/>
                  <a:gd name="T77" fmla="*/ 5655 h 12708"/>
                  <a:gd name="T78" fmla="*/ 4894 w 6985"/>
                  <a:gd name="T79" fmla="*/ 6177 h 12708"/>
                  <a:gd name="T80" fmla="*/ 4669 w 6985"/>
                  <a:gd name="T81" fmla="*/ 6673 h 12708"/>
                  <a:gd name="T82" fmla="*/ 4445 w 6985"/>
                  <a:gd name="T83" fmla="*/ 7143 h 12708"/>
                  <a:gd name="T84" fmla="*/ 4220 w 6985"/>
                  <a:gd name="T85" fmla="*/ 7589 h 12708"/>
                  <a:gd name="T86" fmla="*/ 3995 w 6985"/>
                  <a:gd name="T87" fmla="*/ 8013 h 12708"/>
                  <a:gd name="T88" fmla="*/ 3770 w 6985"/>
                  <a:gd name="T89" fmla="*/ 8415 h 12708"/>
                  <a:gd name="T90" fmla="*/ 3545 w 6985"/>
                  <a:gd name="T91" fmla="*/ 8797 h 12708"/>
                  <a:gd name="T92" fmla="*/ 3320 w 6985"/>
                  <a:gd name="T93" fmla="*/ 9158 h 12708"/>
                  <a:gd name="T94" fmla="*/ 3095 w 6985"/>
                  <a:gd name="T95" fmla="*/ 9502 h 12708"/>
                  <a:gd name="T96" fmla="*/ 2870 w 6985"/>
                  <a:gd name="T97" fmla="*/ 9827 h 12708"/>
                  <a:gd name="T98" fmla="*/ 2645 w 6985"/>
                  <a:gd name="T99" fmla="*/ 10136 h 12708"/>
                  <a:gd name="T100" fmla="*/ 2420 w 6985"/>
                  <a:gd name="T101" fmla="*/ 10430 h 12708"/>
                  <a:gd name="T102" fmla="*/ 2194 w 6985"/>
                  <a:gd name="T103" fmla="*/ 10709 h 12708"/>
                  <a:gd name="T104" fmla="*/ 1969 w 6985"/>
                  <a:gd name="T105" fmla="*/ 10973 h 12708"/>
                  <a:gd name="T106" fmla="*/ 1744 w 6985"/>
                  <a:gd name="T107" fmla="*/ 11224 h 12708"/>
                  <a:gd name="T108" fmla="*/ 1518 w 6985"/>
                  <a:gd name="T109" fmla="*/ 11461 h 12708"/>
                  <a:gd name="T110" fmla="*/ 1293 w 6985"/>
                  <a:gd name="T111" fmla="*/ 11686 h 12708"/>
                  <a:gd name="T112" fmla="*/ 1067 w 6985"/>
                  <a:gd name="T113" fmla="*/ 11901 h 12708"/>
                  <a:gd name="T114" fmla="*/ 842 w 6985"/>
                  <a:gd name="T115" fmla="*/ 12104 h 12708"/>
                  <a:gd name="T116" fmla="*/ 616 w 6985"/>
                  <a:gd name="T117" fmla="*/ 12298 h 12708"/>
                  <a:gd name="T118" fmla="*/ 391 w 6985"/>
                  <a:gd name="T119" fmla="*/ 12480 h 12708"/>
                  <a:gd name="T120" fmla="*/ 165 w 6985"/>
                  <a:gd name="T121" fmla="*/ 12654 h 1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85" h="12708">
                    <a:moveTo>
                      <a:pt x="38" y="12569"/>
                    </a:moveTo>
                    <a:lnTo>
                      <a:pt x="59" y="12554"/>
                    </a:lnTo>
                    <a:lnTo>
                      <a:pt x="80" y="12538"/>
                    </a:lnTo>
                    <a:lnTo>
                      <a:pt x="98" y="12524"/>
                    </a:lnTo>
                    <a:lnTo>
                      <a:pt x="120" y="12508"/>
                    </a:lnTo>
                    <a:lnTo>
                      <a:pt x="141" y="12492"/>
                    </a:lnTo>
                    <a:lnTo>
                      <a:pt x="161" y="12477"/>
                    </a:lnTo>
                    <a:lnTo>
                      <a:pt x="179" y="12462"/>
                    </a:lnTo>
                    <a:lnTo>
                      <a:pt x="201" y="12446"/>
                    </a:lnTo>
                    <a:lnTo>
                      <a:pt x="222" y="12430"/>
                    </a:lnTo>
                    <a:lnTo>
                      <a:pt x="241" y="12415"/>
                    </a:lnTo>
                    <a:lnTo>
                      <a:pt x="260" y="12399"/>
                    </a:lnTo>
                    <a:lnTo>
                      <a:pt x="282" y="12383"/>
                    </a:lnTo>
                    <a:lnTo>
                      <a:pt x="302" y="12367"/>
                    </a:lnTo>
                    <a:lnTo>
                      <a:pt x="323" y="12351"/>
                    </a:lnTo>
                    <a:lnTo>
                      <a:pt x="341" y="12335"/>
                    </a:lnTo>
                    <a:lnTo>
                      <a:pt x="363" y="12318"/>
                    </a:lnTo>
                    <a:lnTo>
                      <a:pt x="383" y="12302"/>
                    </a:lnTo>
                    <a:lnTo>
                      <a:pt x="402" y="12286"/>
                    </a:lnTo>
                    <a:lnTo>
                      <a:pt x="423" y="12269"/>
                    </a:lnTo>
                    <a:lnTo>
                      <a:pt x="444" y="12253"/>
                    </a:lnTo>
                    <a:lnTo>
                      <a:pt x="464" y="12236"/>
                    </a:lnTo>
                    <a:lnTo>
                      <a:pt x="483" y="12221"/>
                    </a:lnTo>
                    <a:lnTo>
                      <a:pt x="504" y="12203"/>
                    </a:lnTo>
                    <a:lnTo>
                      <a:pt x="525" y="12186"/>
                    </a:lnTo>
                    <a:lnTo>
                      <a:pt x="545" y="12170"/>
                    </a:lnTo>
                    <a:lnTo>
                      <a:pt x="564" y="12153"/>
                    </a:lnTo>
                    <a:lnTo>
                      <a:pt x="586" y="12135"/>
                    </a:lnTo>
                    <a:lnTo>
                      <a:pt x="606" y="12118"/>
                    </a:lnTo>
                    <a:lnTo>
                      <a:pt x="626" y="12101"/>
                    </a:lnTo>
                    <a:lnTo>
                      <a:pt x="645" y="12084"/>
                    </a:lnTo>
                    <a:lnTo>
                      <a:pt x="666" y="12066"/>
                    </a:lnTo>
                    <a:lnTo>
                      <a:pt x="687" y="12049"/>
                    </a:lnTo>
                    <a:lnTo>
                      <a:pt x="707" y="12031"/>
                    </a:lnTo>
                    <a:lnTo>
                      <a:pt x="726" y="12014"/>
                    </a:lnTo>
                    <a:lnTo>
                      <a:pt x="747" y="11996"/>
                    </a:lnTo>
                    <a:lnTo>
                      <a:pt x="768" y="11978"/>
                    </a:lnTo>
                    <a:lnTo>
                      <a:pt x="788" y="11960"/>
                    </a:lnTo>
                    <a:lnTo>
                      <a:pt x="807" y="11943"/>
                    </a:lnTo>
                    <a:lnTo>
                      <a:pt x="828" y="11924"/>
                    </a:lnTo>
                    <a:lnTo>
                      <a:pt x="849" y="11906"/>
                    </a:lnTo>
                    <a:lnTo>
                      <a:pt x="869" y="11888"/>
                    </a:lnTo>
                    <a:lnTo>
                      <a:pt x="888" y="11870"/>
                    </a:lnTo>
                    <a:lnTo>
                      <a:pt x="909" y="11851"/>
                    </a:lnTo>
                    <a:lnTo>
                      <a:pt x="930" y="11833"/>
                    </a:lnTo>
                    <a:lnTo>
                      <a:pt x="950" y="11814"/>
                    </a:lnTo>
                    <a:lnTo>
                      <a:pt x="970" y="11796"/>
                    </a:lnTo>
                    <a:lnTo>
                      <a:pt x="990" y="11777"/>
                    </a:lnTo>
                    <a:lnTo>
                      <a:pt x="1011" y="11758"/>
                    </a:lnTo>
                    <a:lnTo>
                      <a:pt x="1030" y="11739"/>
                    </a:lnTo>
                    <a:lnTo>
                      <a:pt x="1050" y="11720"/>
                    </a:lnTo>
                    <a:lnTo>
                      <a:pt x="1072" y="11700"/>
                    </a:lnTo>
                    <a:lnTo>
                      <a:pt x="1091" y="11681"/>
                    </a:lnTo>
                    <a:lnTo>
                      <a:pt x="1111" y="11662"/>
                    </a:lnTo>
                    <a:lnTo>
                      <a:pt x="1132" y="11642"/>
                    </a:lnTo>
                    <a:lnTo>
                      <a:pt x="1152" y="11623"/>
                    </a:lnTo>
                    <a:lnTo>
                      <a:pt x="1173" y="11603"/>
                    </a:lnTo>
                    <a:lnTo>
                      <a:pt x="1192" y="11585"/>
                    </a:lnTo>
                    <a:lnTo>
                      <a:pt x="1213" y="11564"/>
                    </a:lnTo>
                    <a:lnTo>
                      <a:pt x="1233" y="11544"/>
                    </a:lnTo>
                    <a:lnTo>
                      <a:pt x="1254" y="11524"/>
                    </a:lnTo>
                    <a:lnTo>
                      <a:pt x="1272" y="11505"/>
                    </a:lnTo>
                    <a:lnTo>
                      <a:pt x="1294" y="11483"/>
                    </a:lnTo>
                    <a:lnTo>
                      <a:pt x="1314" y="11464"/>
                    </a:lnTo>
                    <a:lnTo>
                      <a:pt x="1335" y="11443"/>
                    </a:lnTo>
                    <a:lnTo>
                      <a:pt x="1354" y="11423"/>
                    </a:lnTo>
                    <a:lnTo>
                      <a:pt x="1375" y="11402"/>
                    </a:lnTo>
                    <a:lnTo>
                      <a:pt x="1395" y="11382"/>
                    </a:lnTo>
                    <a:lnTo>
                      <a:pt x="1415" y="11361"/>
                    </a:lnTo>
                    <a:lnTo>
                      <a:pt x="1435" y="11340"/>
                    </a:lnTo>
                    <a:lnTo>
                      <a:pt x="1456" y="11319"/>
                    </a:lnTo>
                    <a:lnTo>
                      <a:pt x="1476" y="11298"/>
                    </a:lnTo>
                    <a:lnTo>
                      <a:pt x="1496" y="11277"/>
                    </a:lnTo>
                    <a:lnTo>
                      <a:pt x="1516" y="11256"/>
                    </a:lnTo>
                    <a:lnTo>
                      <a:pt x="1537" y="11234"/>
                    </a:lnTo>
                    <a:lnTo>
                      <a:pt x="1557" y="11212"/>
                    </a:lnTo>
                    <a:lnTo>
                      <a:pt x="1577" y="11191"/>
                    </a:lnTo>
                    <a:lnTo>
                      <a:pt x="1597" y="11169"/>
                    </a:lnTo>
                    <a:lnTo>
                      <a:pt x="1618" y="11147"/>
                    </a:lnTo>
                    <a:lnTo>
                      <a:pt x="1638" y="11125"/>
                    </a:lnTo>
                    <a:lnTo>
                      <a:pt x="1658" y="11104"/>
                    </a:lnTo>
                    <a:lnTo>
                      <a:pt x="1678" y="11081"/>
                    </a:lnTo>
                    <a:lnTo>
                      <a:pt x="1699" y="11059"/>
                    </a:lnTo>
                    <a:lnTo>
                      <a:pt x="1719" y="11037"/>
                    </a:lnTo>
                    <a:lnTo>
                      <a:pt x="1739" y="11015"/>
                    </a:lnTo>
                    <a:lnTo>
                      <a:pt x="1760" y="10992"/>
                    </a:lnTo>
                    <a:lnTo>
                      <a:pt x="1780" y="10970"/>
                    </a:lnTo>
                    <a:lnTo>
                      <a:pt x="1800" y="10947"/>
                    </a:lnTo>
                    <a:lnTo>
                      <a:pt x="1820" y="10924"/>
                    </a:lnTo>
                    <a:lnTo>
                      <a:pt x="1841" y="10901"/>
                    </a:lnTo>
                    <a:lnTo>
                      <a:pt x="1861" y="10878"/>
                    </a:lnTo>
                    <a:lnTo>
                      <a:pt x="1881" y="10855"/>
                    </a:lnTo>
                    <a:lnTo>
                      <a:pt x="1901" y="10832"/>
                    </a:lnTo>
                    <a:lnTo>
                      <a:pt x="1922" y="10808"/>
                    </a:lnTo>
                    <a:lnTo>
                      <a:pt x="1942" y="10784"/>
                    </a:lnTo>
                    <a:lnTo>
                      <a:pt x="1962" y="10761"/>
                    </a:lnTo>
                    <a:lnTo>
                      <a:pt x="1982" y="10737"/>
                    </a:lnTo>
                    <a:lnTo>
                      <a:pt x="2003" y="10713"/>
                    </a:lnTo>
                    <a:lnTo>
                      <a:pt x="2023" y="10689"/>
                    </a:lnTo>
                    <a:lnTo>
                      <a:pt x="2044" y="10665"/>
                    </a:lnTo>
                    <a:lnTo>
                      <a:pt x="2063" y="10641"/>
                    </a:lnTo>
                    <a:lnTo>
                      <a:pt x="2084" y="10616"/>
                    </a:lnTo>
                    <a:lnTo>
                      <a:pt x="2104" y="10592"/>
                    </a:lnTo>
                    <a:lnTo>
                      <a:pt x="2124" y="10568"/>
                    </a:lnTo>
                    <a:lnTo>
                      <a:pt x="2144" y="10543"/>
                    </a:lnTo>
                    <a:lnTo>
                      <a:pt x="2165" y="10518"/>
                    </a:lnTo>
                    <a:lnTo>
                      <a:pt x="2185" y="10493"/>
                    </a:lnTo>
                    <a:lnTo>
                      <a:pt x="2205" y="10468"/>
                    </a:lnTo>
                    <a:lnTo>
                      <a:pt x="2225" y="10443"/>
                    </a:lnTo>
                    <a:lnTo>
                      <a:pt x="2246" y="10417"/>
                    </a:lnTo>
                    <a:lnTo>
                      <a:pt x="2266" y="10392"/>
                    </a:lnTo>
                    <a:lnTo>
                      <a:pt x="2286" y="10367"/>
                    </a:lnTo>
                    <a:lnTo>
                      <a:pt x="2306" y="10341"/>
                    </a:lnTo>
                    <a:lnTo>
                      <a:pt x="2327" y="10315"/>
                    </a:lnTo>
                    <a:lnTo>
                      <a:pt x="2347" y="10289"/>
                    </a:lnTo>
                    <a:lnTo>
                      <a:pt x="2367" y="10264"/>
                    </a:lnTo>
                    <a:lnTo>
                      <a:pt x="2388" y="10237"/>
                    </a:lnTo>
                    <a:lnTo>
                      <a:pt x="2408" y="10210"/>
                    </a:lnTo>
                    <a:lnTo>
                      <a:pt x="2428" y="10184"/>
                    </a:lnTo>
                    <a:lnTo>
                      <a:pt x="2448" y="10158"/>
                    </a:lnTo>
                    <a:lnTo>
                      <a:pt x="2469" y="10131"/>
                    </a:lnTo>
                    <a:lnTo>
                      <a:pt x="2489" y="10104"/>
                    </a:lnTo>
                    <a:lnTo>
                      <a:pt x="2510" y="10077"/>
                    </a:lnTo>
                    <a:lnTo>
                      <a:pt x="2529" y="10051"/>
                    </a:lnTo>
                    <a:lnTo>
                      <a:pt x="2550" y="10023"/>
                    </a:lnTo>
                    <a:lnTo>
                      <a:pt x="2570" y="9996"/>
                    </a:lnTo>
                    <a:lnTo>
                      <a:pt x="2591" y="9968"/>
                    </a:lnTo>
                    <a:lnTo>
                      <a:pt x="2610" y="9942"/>
                    </a:lnTo>
                    <a:lnTo>
                      <a:pt x="2631" y="9913"/>
                    </a:lnTo>
                    <a:lnTo>
                      <a:pt x="2652" y="9885"/>
                    </a:lnTo>
                    <a:lnTo>
                      <a:pt x="2672" y="9857"/>
                    </a:lnTo>
                    <a:lnTo>
                      <a:pt x="2691" y="9830"/>
                    </a:lnTo>
                    <a:lnTo>
                      <a:pt x="2712" y="9801"/>
                    </a:lnTo>
                    <a:lnTo>
                      <a:pt x="2733" y="9772"/>
                    </a:lnTo>
                    <a:lnTo>
                      <a:pt x="2752" y="9745"/>
                    </a:lnTo>
                    <a:lnTo>
                      <a:pt x="2773" y="9715"/>
                    </a:lnTo>
                    <a:lnTo>
                      <a:pt x="2793" y="9686"/>
                    </a:lnTo>
                    <a:lnTo>
                      <a:pt x="2814" y="9657"/>
                    </a:lnTo>
                    <a:lnTo>
                      <a:pt x="2833" y="9629"/>
                    </a:lnTo>
                    <a:lnTo>
                      <a:pt x="2854" y="9599"/>
                    </a:lnTo>
                    <a:lnTo>
                      <a:pt x="2874" y="9570"/>
                    </a:lnTo>
                    <a:lnTo>
                      <a:pt x="2895" y="9540"/>
                    </a:lnTo>
                    <a:lnTo>
                      <a:pt x="2914" y="9512"/>
                    </a:lnTo>
                    <a:lnTo>
                      <a:pt x="2935" y="9481"/>
                    </a:lnTo>
                    <a:lnTo>
                      <a:pt x="2956" y="9451"/>
                    </a:lnTo>
                    <a:lnTo>
                      <a:pt x="2976" y="9421"/>
                    </a:lnTo>
                    <a:lnTo>
                      <a:pt x="2995" y="9391"/>
                    </a:lnTo>
                    <a:lnTo>
                      <a:pt x="3016" y="9360"/>
                    </a:lnTo>
                    <a:lnTo>
                      <a:pt x="3037" y="9330"/>
                    </a:lnTo>
                    <a:lnTo>
                      <a:pt x="3057" y="9299"/>
                    </a:lnTo>
                    <a:lnTo>
                      <a:pt x="3077" y="9269"/>
                    </a:lnTo>
                    <a:lnTo>
                      <a:pt x="3097" y="9238"/>
                    </a:lnTo>
                    <a:lnTo>
                      <a:pt x="3118" y="9206"/>
                    </a:lnTo>
                    <a:lnTo>
                      <a:pt x="3138" y="9175"/>
                    </a:lnTo>
                    <a:lnTo>
                      <a:pt x="3158" y="9144"/>
                    </a:lnTo>
                    <a:lnTo>
                      <a:pt x="3179" y="9112"/>
                    </a:lnTo>
                    <a:lnTo>
                      <a:pt x="3199" y="9081"/>
                    </a:lnTo>
                    <a:lnTo>
                      <a:pt x="3219" y="9049"/>
                    </a:lnTo>
                    <a:lnTo>
                      <a:pt x="3239" y="9017"/>
                    </a:lnTo>
                    <a:lnTo>
                      <a:pt x="3260" y="8985"/>
                    </a:lnTo>
                    <a:lnTo>
                      <a:pt x="3280" y="8952"/>
                    </a:lnTo>
                    <a:lnTo>
                      <a:pt x="3300" y="8920"/>
                    </a:lnTo>
                    <a:lnTo>
                      <a:pt x="3321" y="8887"/>
                    </a:lnTo>
                    <a:lnTo>
                      <a:pt x="3341" y="8854"/>
                    </a:lnTo>
                    <a:lnTo>
                      <a:pt x="3361" y="8821"/>
                    </a:lnTo>
                    <a:lnTo>
                      <a:pt x="3381" y="8789"/>
                    </a:lnTo>
                    <a:lnTo>
                      <a:pt x="3402" y="8755"/>
                    </a:lnTo>
                    <a:lnTo>
                      <a:pt x="3422" y="8721"/>
                    </a:lnTo>
                    <a:lnTo>
                      <a:pt x="3443" y="8688"/>
                    </a:lnTo>
                    <a:lnTo>
                      <a:pt x="3462" y="8655"/>
                    </a:lnTo>
                    <a:lnTo>
                      <a:pt x="3483" y="8620"/>
                    </a:lnTo>
                    <a:lnTo>
                      <a:pt x="3503" y="8586"/>
                    </a:lnTo>
                    <a:lnTo>
                      <a:pt x="3524" y="8552"/>
                    </a:lnTo>
                    <a:lnTo>
                      <a:pt x="3543" y="8518"/>
                    </a:lnTo>
                    <a:lnTo>
                      <a:pt x="3564" y="8483"/>
                    </a:lnTo>
                    <a:lnTo>
                      <a:pt x="3585" y="8448"/>
                    </a:lnTo>
                    <a:lnTo>
                      <a:pt x="3605" y="8414"/>
                    </a:lnTo>
                    <a:lnTo>
                      <a:pt x="3624" y="8379"/>
                    </a:lnTo>
                    <a:lnTo>
                      <a:pt x="3645" y="8343"/>
                    </a:lnTo>
                    <a:lnTo>
                      <a:pt x="3666" y="8307"/>
                    </a:lnTo>
                    <a:lnTo>
                      <a:pt x="3686" y="8272"/>
                    </a:lnTo>
                    <a:lnTo>
                      <a:pt x="3706" y="8237"/>
                    </a:lnTo>
                    <a:lnTo>
                      <a:pt x="3726" y="8200"/>
                    </a:lnTo>
                    <a:lnTo>
                      <a:pt x="3747" y="8164"/>
                    </a:lnTo>
                    <a:lnTo>
                      <a:pt x="3767" y="8128"/>
                    </a:lnTo>
                    <a:lnTo>
                      <a:pt x="3787" y="8092"/>
                    </a:lnTo>
                    <a:lnTo>
                      <a:pt x="3807" y="8055"/>
                    </a:lnTo>
                    <a:lnTo>
                      <a:pt x="3828" y="8018"/>
                    </a:lnTo>
                    <a:lnTo>
                      <a:pt x="3848" y="7982"/>
                    </a:lnTo>
                    <a:lnTo>
                      <a:pt x="3868" y="7944"/>
                    </a:lnTo>
                    <a:lnTo>
                      <a:pt x="3889" y="7906"/>
                    </a:lnTo>
                    <a:lnTo>
                      <a:pt x="3909" y="7869"/>
                    </a:lnTo>
                    <a:lnTo>
                      <a:pt x="3929" y="7832"/>
                    </a:lnTo>
                    <a:lnTo>
                      <a:pt x="3950" y="7794"/>
                    </a:lnTo>
                    <a:lnTo>
                      <a:pt x="3970" y="7756"/>
                    </a:lnTo>
                    <a:lnTo>
                      <a:pt x="3990" y="7717"/>
                    </a:lnTo>
                    <a:lnTo>
                      <a:pt x="4010" y="7679"/>
                    </a:lnTo>
                    <a:lnTo>
                      <a:pt x="4031" y="7640"/>
                    </a:lnTo>
                    <a:lnTo>
                      <a:pt x="4051" y="7601"/>
                    </a:lnTo>
                    <a:lnTo>
                      <a:pt x="4072" y="7562"/>
                    </a:lnTo>
                    <a:lnTo>
                      <a:pt x="4091" y="7524"/>
                    </a:lnTo>
                    <a:lnTo>
                      <a:pt x="4112" y="7484"/>
                    </a:lnTo>
                    <a:lnTo>
                      <a:pt x="4133" y="7444"/>
                    </a:lnTo>
                    <a:lnTo>
                      <a:pt x="4153" y="7405"/>
                    </a:lnTo>
                    <a:lnTo>
                      <a:pt x="4173" y="7365"/>
                    </a:lnTo>
                    <a:lnTo>
                      <a:pt x="4193" y="7324"/>
                    </a:lnTo>
                    <a:lnTo>
                      <a:pt x="4214" y="7284"/>
                    </a:lnTo>
                    <a:lnTo>
                      <a:pt x="4234" y="7244"/>
                    </a:lnTo>
                    <a:lnTo>
                      <a:pt x="4254" y="7204"/>
                    </a:lnTo>
                    <a:lnTo>
                      <a:pt x="4275" y="7162"/>
                    </a:lnTo>
                    <a:lnTo>
                      <a:pt x="4295" y="7121"/>
                    </a:lnTo>
                    <a:lnTo>
                      <a:pt x="4315" y="7080"/>
                    </a:lnTo>
                    <a:lnTo>
                      <a:pt x="4335" y="7039"/>
                    </a:lnTo>
                    <a:lnTo>
                      <a:pt x="4356" y="6996"/>
                    </a:lnTo>
                    <a:lnTo>
                      <a:pt x="4376" y="6954"/>
                    </a:lnTo>
                    <a:lnTo>
                      <a:pt x="4397" y="6912"/>
                    </a:lnTo>
                    <a:lnTo>
                      <a:pt x="4416" y="6871"/>
                    </a:lnTo>
                    <a:lnTo>
                      <a:pt x="4437" y="6828"/>
                    </a:lnTo>
                    <a:lnTo>
                      <a:pt x="4457" y="6785"/>
                    </a:lnTo>
                    <a:lnTo>
                      <a:pt x="4477" y="6743"/>
                    </a:lnTo>
                    <a:lnTo>
                      <a:pt x="4498" y="6699"/>
                    </a:lnTo>
                    <a:lnTo>
                      <a:pt x="4518" y="6655"/>
                    </a:lnTo>
                    <a:lnTo>
                      <a:pt x="4539" y="6612"/>
                    </a:lnTo>
                    <a:lnTo>
                      <a:pt x="4558" y="6569"/>
                    </a:lnTo>
                    <a:lnTo>
                      <a:pt x="4579" y="6524"/>
                    </a:lnTo>
                    <a:lnTo>
                      <a:pt x="4600" y="6480"/>
                    </a:lnTo>
                    <a:lnTo>
                      <a:pt x="4620" y="6436"/>
                    </a:lnTo>
                    <a:lnTo>
                      <a:pt x="4640" y="6392"/>
                    </a:lnTo>
                    <a:lnTo>
                      <a:pt x="4660" y="6346"/>
                    </a:lnTo>
                    <a:lnTo>
                      <a:pt x="4681" y="6301"/>
                    </a:lnTo>
                    <a:lnTo>
                      <a:pt x="4701" y="6256"/>
                    </a:lnTo>
                    <a:lnTo>
                      <a:pt x="4721" y="6211"/>
                    </a:lnTo>
                    <a:lnTo>
                      <a:pt x="4742" y="6165"/>
                    </a:lnTo>
                    <a:lnTo>
                      <a:pt x="4762" y="6119"/>
                    </a:lnTo>
                    <a:lnTo>
                      <a:pt x="4783" y="6073"/>
                    </a:lnTo>
                    <a:lnTo>
                      <a:pt x="4802" y="6027"/>
                    </a:lnTo>
                    <a:lnTo>
                      <a:pt x="4823" y="5980"/>
                    </a:lnTo>
                    <a:lnTo>
                      <a:pt x="4843" y="5933"/>
                    </a:lnTo>
                    <a:lnTo>
                      <a:pt x="4864" y="5886"/>
                    </a:lnTo>
                    <a:lnTo>
                      <a:pt x="4884" y="5839"/>
                    </a:lnTo>
                    <a:lnTo>
                      <a:pt x="4904" y="5791"/>
                    </a:lnTo>
                    <a:lnTo>
                      <a:pt x="4925" y="5743"/>
                    </a:lnTo>
                    <a:lnTo>
                      <a:pt x="4945" y="5696"/>
                    </a:lnTo>
                    <a:lnTo>
                      <a:pt x="4965" y="5648"/>
                    </a:lnTo>
                    <a:lnTo>
                      <a:pt x="4986" y="5599"/>
                    </a:lnTo>
                    <a:lnTo>
                      <a:pt x="5006" y="5550"/>
                    </a:lnTo>
                    <a:lnTo>
                      <a:pt x="5026" y="5502"/>
                    </a:lnTo>
                    <a:lnTo>
                      <a:pt x="5046" y="5452"/>
                    </a:lnTo>
                    <a:lnTo>
                      <a:pt x="5067" y="5403"/>
                    </a:lnTo>
                    <a:lnTo>
                      <a:pt x="5087" y="5353"/>
                    </a:lnTo>
                    <a:lnTo>
                      <a:pt x="5107" y="5304"/>
                    </a:lnTo>
                    <a:lnTo>
                      <a:pt x="5128" y="5254"/>
                    </a:lnTo>
                    <a:lnTo>
                      <a:pt x="5148" y="5203"/>
                    </a:lnTo>
                    <a:lnTo>
                      <a:pt x="5169" y="5153"/>
                    </a:lnTo>
                    <a:lnTo>
                      <a:pt x="5188" y="5103"/>
                    </a:lnTo>
                    <a:lnTo>
                      <a:pt x="5209" y="5051"/>
                    </a:lnTo>
                    <a:lnTo>
                      <a:pt x="5230" y="5000"/>
                    </a:lnTo>
                    <a:lnTo>
                      <a:pt x="5250" y="4948"/>
                    </a:lnTo>
                    <a:lnTo>
                      <a:pt x="5270" y="4897"/>
                    </a:lnTo>
                    <a:lnTo>
                      <a:pt x="5290" y="4844"/>
                    </a:lnTo>
                    <a:lnTo>
                      <a:pt x="5311" y="4792"/>
                    </a:lnTo>
                    <a:lnTo>
                      <a:pt x="5331" y="4739"/>
                    </a:lnTo>
                    <a:lnTo>
                      <a:pt x="5351" y="4687"/>
                    </a:lnTo>
                    <a:lnTo>
                      <a:pt x="5372" y="4634"/>
                    </a:lnTo>
                    <a:lnTo>
                      <a:pt x="5392" y="4580"/>
                    </a:lnTo>
                    <a:lnTo>
                      <a:pt x="5413" y="4527"/>
                    </a:lnTo>
                    <a:lnTo>
                      <a:pt x="5432" y="4473"/>
                    </a:lnTo>
                    <a:lnTo>
                      <a:pt x="5453" y="4419"/>
                    </a:lnTo>
                    <a:lnTo>
                      <a:pt x="5474" y="4365"/>
                    </a:lnTo>
                    <a:lnTo>
                      <a:pt x="5494" y="4310"/>
                    </a:lnTo>
                    <a:lnTo>
                      <a:pt x="5514" y="4256"/>
                    </a:lnTo>
                    <a:lnTo>
                      <a:pt x="5534" y="4200"/>
                    </a:lnTo>
                    <a:lnTo>
                      <a:pt x="5555" y="4145"/>
                    </a:lnTo>
                    <a:lnTo>
                      <a:pt x="5575" y="4089"/>
                    </a:lnTo>
                    <a:lnTo>
                      <a:pt x="5595" y="4034"/>
                    </a:lnTo>
                    <a:lnTo>
                      <a:pt x="5616" y="3977"/>
                    </a:lnTo>
                    <a:lnTo>
                      <a:pt x="5636" y="3920"/>
                    </a:lnTo>
                    <a:lnTo>
                      <a:pt x="5656" y="3864"/>
                    </a:lnTo>
                    <a:lnTo>
                      <a:pt x="5677" y="3807"/>
                    </a:lnTo>
                    <a:lnTo>
                      <a:pt x="5697" y="3750"/>
                    </a:lnTo>
                    <a:lnTo>
                      <a:pt x="5718" y="3692"/>
                    </a:lnTo>
                    <a:lnTo>
                      <a:pt x="5737" y="3635"/>
                    </a:lnTo>
                    <a:lnTo>
                      <a:pt x="5758" y="3576"/>
                    </a:lnTo>
                    <a:lnTo>
                      <a:pt x="5779" y="3518"/>
                    </a:lnTo>
                    <a:lnTo>
                      <a:pt x="5799" y="3459"/>
                    </a:lnTo>
                    <a:lnTo>
                      <a:pt x="5819" y="3401"/>
                    </a:lnTo>
                    <a:lnTo>
                      <a:pt x="5839" y="3341"/>
                    </a:lnTo>
                    <a:lnTo>
                      <a:pt x="5860" y="3282"/>
                    </a:lnTo>
                    <a:lnTo>
                      <a:pt x="5880" y="3222"/>
                    </a:lnTo>
                    <a:lnTo>
                      <a:pt x="5900" y="3162"/>
                    </a:lnTo>
                    <a:lnTo>
                      <a:pt x="5921" y="3101"/>
                    </a:lnTo>
                    <a:lnTo>
                      <a:pt x="5941" y="3041"/>
                    </a:lnTo>
                    <a:lnTo>
                      <a:pt x="5962" y="2980"/>
                    </a:lnTo>
                    <a:lnTo>
                      <a:pt x="5981" y="2919"/>
                    </a:lnTo>
                    <a:lnTo>
                      <a:pt x="6002" y="2857"/>
                    </a:lnTo>
                    <a:lnTo>
                      <a:pt x="6023" y="2795"/>
                    </a:lnTo>
                    <a:lnTo>
                      <a:pt x="6043" y="2733"/>
                    </a:lnTo>
                    <a:lnTo>
                      <a:pt x="6063" y="2671"/>
                    </a:lnTo>
                    <a:lnTo>
                      <a:pt x="6084" y="2608"/>
                    </a:lnTo>
                    <a:lnTo>
                      <a:pt x="6104" y="2545"/>
                    </a:lnTo>
                    <a:lnTo>
                      <a:pt x="6124" y="2481"/>
                    </a:lnTo>
                    <a:lnTo>
                      <a:pt x="6144" y="2418"/>
                    </a:lnTo>
                    <a:lnTo>
                      <a:pt x="6165" y="2354"/>
                    </a:lnTo>
                    <a:lnTo>
                      <a:pt x="6185" y="2289"/>
                    </a:lnTo>
                    <a:lnTo>
                      <a:pt x="6205" y="2225"/>
                    </a:lnTo>
                    <a:lnTo>
                      <a:pt x="6226" y="2160"/>
                    </a:lnTo>
                    <a:lnTo>
                      <a:pt x="6246" y="2095"/>
                    </a:lnTo>
                    <a:lnTo>
                      <a:pt x="6267" y="2029"/>
                    </a:lnTo>
                    <a:lnTo>
                      <a:pt x="6287" y="1964"/>
                    </a:lnTo>
                    <a:lnTo>
                      <a:pt x="6307" y="1897"/>
                    </a:lnTo>
                    <a:lnTo>
                      <a:pt x="6328" y="1831"/>
                    </a:lnTo>
                    <a:lnTo>
                      <a:pt x="6348" y="1764"/>
                    </a:lnTo>
                    <a:lnTo>
                      <a:pt x="6368" y="1697"/>
                    </a:lnTo>
                    <a:lnTo>
                      <a:pt x="6389" y="1630"/>
                    </a:lnTo>
                    <a:lnTo>
                      <a:pt x="6409" y="1562"/>
                    </a:lnTo>
                    <a:lnTo>
                      <a:pt x="6430" y="1494"/>
                    </a:lnTo>
                    <a:lnTo>
                      <a:pt x="6449" y="1426"/>
                    </a:lnTo>
                    <a:lnTo>
                      <a:pt x="6470" y="1356"/>
                    </a:lnTo>
                    <a:lnTo>
                      <a:pt x="6490" y="1287"/>
                    </a:lnTo>
                    <a:lnTo>
                      <a:pt x="6511" y="1218"/>
                    </a:lnTo>
                    <a:lnTo>
                      <a:pt x="6531" y="1149"/>
                    </a:lnTo>
                    <a:lnTo>
                      <a:pt x="6551" y="1078"/>
                    </a:lnTo>
                    <a:lnTo>
                      <a:pt x="6572" y="1008"/>
                    </a:lnTo>
                    <a:lnTo>
                      <a:pt x="6592" y="937"/>
                    </a:lnTo>
                    <a:lnTo>
                      <a:pt x="6612" y="866"/>
                    </a:lnTo>
                    <a:lnTo>
                      <a:pt x="6633" y="795"/>
                    </a:lnTo>
                    <a:lnTo>
                      <a:pt x="6653" y="723"/>
                    </a:lnTo>
                    <a:lnTo>
                      <a:pt x="6674" y="651"/>
                    </a:lnTo>
                    <a:lnTo>
                      <a:pt x="6694" y="579"/>
                    </a:lnTo>
                    <a:lnTo>
                      <a:pt x="6714" y="506"/>
                    </a:lnTo>
                    <a:lnTo>
                      <a:pt x="6735" y="432"/>
                    </a:lnTo>
                    <a:lnTo>
                      <a:pt x="6754" y="359"/>
                    </a:lnTo>
                    <a:lnTo>
                      <a:pt x="6775" y="285"/>
                    </a:lnTo>
                    <a:lnTo>
                      <a:pt x="6796" y="211"/>
                    </a:lnTo>
                    <a:lnTo>
                      <a:pt x="6816" y="136"/>
                    </a:lnTo>
                    <a:lnTo>
                      <a:pt x="6836" y="61"/>
                    </a:lnTo>
                    <a:cubicBezTo>
                      <a:pt x="6846" y="23"/>
                      <a:pt x="6886" y="0"/>
                      <a:pt x="6924" y="10"/>
                    </a:cubicBezTo>
                    <a:cubicBezTo>
                      <a:pt x="6962" y="21"/>
                      <a:pt x="6985" y="60"/>
                      <a:pt x="6975" y="99"/>
                    </a:cubicBezTo>
                    <a:lnTo>
                      <a:pt x="6955" y="174"/>
                    </a:lnTo>
                    <a:lnTo>
                      <a:pt x="6934" y="249"/>
                    </a:lnTo>
                    <a:lnTo>
                      <a:pt x="6914" y="323"/>
                    </a:lnTo>
                    <a:lnTo>
                      <a:pt x="6893" y="397"/>
                    </a:lnTo>
                    <a:lnTo>
                      <a:pt x="6873" y="471"/>
                    </a:lnTo>
                    <a:lnTo>
                      <a:pt x="6853" y="544"/>
                    </a:lnTo>
                    <a:lnTo>
                      <a:pt x="6832" y="617"/>
                    </a:lnTo>
                    <a:lnTo>
                      <a:pt x="6812" y="690"/>
                    </a:lnTo>
                    <a:lnTo>
                      <a:pt x="6792" y="762"/>
                    </a:lnTo>
                    <a:lnTo>
                      <a:pt x="6771" y="834"/>
                    </a:lnTo>
                    <a:lnTo>
                      <a:pt x="6751" y="905"/>
                    </a:lnTo>
                    <a:lnTo>
                      <a:pt x="6731" y="977"/>
                    </a:lnTo>
                    <a:lnTo>
                      <a:pt x="6710" y="1048"/>
                    </a:lnTo>
                    <a:lnTo>
                      <a:pt x="6690" y="1119"/>
                    </a:lnTo>
                    <a:lnTo>
                      <a:pt x="6669" y="1188"/>
                    </a:lnTo>
                    <a:lnTo>
                      <a:pt x="6649" y="1259"/>
                    </a:lnTo>
                    <a:lnTo>
                      <a:pt x="6628" y="1328"/>
                    </a:lnTo>
                    <a:lnTo>
                      <a:pt x="6608" y="1397"/>
                    </a:lnTo>
                    <a:lnTo>
                      <a:pt x="6588" y="1466"/>
                    </a:lnTo>
                    <a:lnTo>
                      <a:pt x="6567" y="1535"/>
                    </a:lnTo>
                    <a:lnTo>
                      <a:pt x="6547" y="1603"/>
                    </a:lnTo>
                    <a:lnTo>
                      <a:pt x="6526" y="1671"/>
                    </a:lnTo>
                    <a:lnTo>
                      <a:pt x="6506" y="1739"/>
                    </a:lnTo>
                    <a:lnTo>
                      <a:pt x="6486" y="1806"/>
                    </a:lnTo>
                    <a:lnTo>
                      <a:pt x="6465" y="1873"/>
                    </a:lnTo>
                    <a:lnTo>
                      <a:pt x="6445" y="1940"/>
                    </a:lnTo>
                    <a:lnTo>
                      <a:pt x="6424" y="2005"/>
                    </a:lnTo>
                    <a:lnTo>
                      <a:pt x="6404" y="2072"/>
                    </a:lnTo>
                    <a:lnTo>
                      <a:pt x="6384" y="2138"/>
                    </a:lnTo>
                    <a:lnTo>
                      <a:pt x="6363" y="2203"/>
                    </a:lnTo>
                    <a:lnTo>
                      <a:pt x="6343" y="2268"/>
                    </a:lnTo>
                    <a:lnTo>
                      <a:pt x="6323" y="2333"/>
                    </a:lnTo>
                    <a:lnTo>
                      <a:pt x="6302" y="2397"/>
                    </a:lnTo>
                    <a:lnTo>
                      <a:pt x="6282" y="2461"/>
                    </a:lnTo>
                    <a:lnTo>
                      <a:pt x="6261" y="2526"/>
                    </a:lnTo>
                    <a:lnTo>
                      <a:pt x="6241" y="2589"/>
                    </a:lnTo>
                    <a:lnTo>
                      <a:pt x="6220" y="2652"/>
                    </a:lnTo>
                    <a:lnTo>
                      <a:pt x="6200" y="2715"/>
                    </a:lnTo>
                    <a:lnTo>
                      <a:pt x="6180" y="2778"/>
                    </a:lnTo>
                    <a:lnTo>
                      <a:pt x="6159" y="2840"/>
                    </a:lnTo>
                    <a:lnTo>
                      <a:pt x="6139" y="2902"/>
                    </a:lnTo>
                    <a:lnTo>
                      <a:pt x="6118" y="2963"/>
                    </a:lnTo>
                    <a:lnTo>
                      <a:pt x="6098" y="3025"/>
                    </a:lnTo>
                    <a:lnTo>
                      <a:pt x="6078" y="3086"/>
                    </a:lnTo>
                    <a:lnTo>
                      <a:pt x="6057" y="3148"/>
                    </a:lnTo>
                    <a:lnTo>
                      <a:pt x="6037" y="3208"/>
                    </a:lnTo>
                    <a:lnTo>
                      <a:pt x="6017" y="3268"/>
                    </a:lnTo>
                    <a:lnTo>
                      <a:pt x="5996" y="3328"/>
                    </a:lnTo>
                    <a:lnTo>
                      <a:pt x="5976" y="3388"/>
                    </a:lnTo>
                    <a:lnTo>
                      <a:pt x="5955" y="3447"/>
                    </a:lnTo>
                    <a:lnTo>
                      <a:pt x="5935" y="3507"/>
                    </a:lnTo>
                    <a:lnTo>
                      <a:pt x="5914" y="3565"/>
                    </a:lnTo>
                    <a:lnTo>
                      <a:pt x="5894" y="3624"/>
                    </a:lnTo>
                    <a:lnTo>
                      <a:pt x="5873" y="3682"/>
                    </a:lnTo>
                    <a:lnTo>
                      <a:pt x="5853" y="3740"/>
                    </a:lnTo>
                    <a:lnTo>
                      <a:pt x="5833" y="3798"/>
                    </a:lnTo>
                    <a:lnTo>
                      <a:pt x="5812" y="3855"/>
                    </a:lnTo>
                    <a:lnTo>
                      <a:pt x="5792" y="3912"/>
                    </a:lnTo>
                    <a:lnTo>
                      <a:pt x="5772" y="3970"/>
                    </a:lnTo>
                    <a:lnTo>
                      <a:pt x="5751" y="4026"/>
                    </a:lnTo>
                    <a:lnTo>
                      <a:pt x="5731" y="4082"/>
                    </a:lnTo>
                    <a:lnTo>
                      <a:pt x="5711" y="4139"/>
                    </a:lnTo>
                    <a:lnTo>
                      <a:pt x="5690" y="4194"/>
                    </a:lnTo>
                    <a:lnTo>
                      <a:pt x="5670" y="4250"/>
                    </a:lnTo>
                    <a:lnTo>
                      <a:pt x="5649" y="4305"/>
                    </a:lnTo>
                    <a:lnTo>
                      <a:pt x="5629" y="4361"/>
                    </a:lnTo>
                    <a:lnTo>
                      <a:pt x="5608" y="4415"/>
                    </a:lnTo>
                    <a:lnTo>
                      <a:pt x="5588" y="4470"/>
                    </a:lnTo>
                    <a:lnTo>
                      <a:pt x="5567" y="4523"/>
                    </a:lnTo>
                    <a:lnTo>
                      <a:pt x="5547" y="4578"/>
                    </a:lnTo>
                    <a:lnTo>
                      <a:pt x="5527" y="4632"/>
                    </a:lnTo>
                    <a:lnTo>
                      <a:pt x="5506" y="4685"/>
                    </a:lnTo>
                    <a:lnTo>
                      <a:pt x="5486" y="4739"/>
                    </a:lnTo>
                    <a:lnTo>
                      <a:pt x="5466" y="4791"/>
                    </a:lnTo>
                    <a:lnTo>
                      <a:pt x="5445" y="4845"/>
                    </a:lnTo>
                    <a:lnTo>
                      <a:pt x="5425" y="4897"/>
                    </a:lnTo>
                    <a:lnTo>
                      <a:pt x="5404" y="4949"/>
                    </a:lnTo>
                    <a:lnTo>
                      <a:pt x="5384" y="5001"/>
                    </a:lnTo>
                    <a:lnTo>
                      <a:pt x="5363" y="5053"/>
                    </a:lnTo>
                    <a:lnTo>
                      <a:pt x="5343" y="5104"/>
                    </a:lnTo>
                    <a:lnTo>
                      <a:pt x="5322" y="5155"/>
                    </a:lnTo>
                    <a:lnTo>
                      <a:pt x="5302" y="5207"/>
                    </a:lnTo>
                    <a:lnTo>
                      <a:pt x="5282" y="5258"/>
                    </a:lnTo>
                    <a:lnTo>
                      <a:pt x="5261" y="5308"/>
                    </a:lnTo>
                    <a:lnTo>
                      <a:pt x="5241" y="5358"/>
                    </a:lnTo>
                    <a:lnTo>
                      <a:pt x="5220" y="5409"/>
                    </a:lnTo>
                    <a:lnTo>
                      <a:pt x="5200" y="5458"/>
                    </a:lnTo>
                    <a:lnTo>
                      <a:pt x="5179" y="5508"/>
                    </a:lnTo>
                    <a:lnTo>
                      <a:pt x="5159" y="5557"/>
                    </a:lnTo>
                    <a:lnTo>
                      <a:pt x="5139" y="5607"/>
                    </a:lnTo>
                    <a:lnTo>
                      <a:pt x="5118" y="5655"/>
                    </a:lnTo>
                    <a:lnTo>
                      <a:pt x="5098" y="5703"/>
                    </a:lnTo>
                    <a:lnTo>
                      <a:pt x="5078" y="5752"/>
                    </a:lnTo>
                    <a:lnTo>
                      <a:pt x="5057" y="5800"/>
                    </a:lnTo>
                    <a:lnTo>
                      <a:pt x="5037" y="5848"/>
                    </a:lnTo>
                    <a:lnTo>
                      <a:pt x="5016" y="5896"/>
                    </a:lnTo>
                    <a:lnTo>
                      <a:pt x="4996" y="5943"/>
                    </a:lnTo>
                    <a:lnTo>
                      <a:pt x="4975" y="5991"/>
                    </a:lnTo>
                    <a:lnTo>
                      <a:pt x="4955" y="6038"/>
                    </a:lnTo>
                    <a:lnTo>
                      <a:pt x="4935" y="6084"/>
                    </a:lnTo>
                    <a:lnTo>
                      <a:pt x="4914" y="6131"/>
                    </a:lnTo>
                    <a:lnTo>
                      <a:pt x="4894" y="6177"/>
                    </a:lnTo>
                    <a:lnTo>
                      <a:pt x="4873" y="6223"/>
                    </a:lnTo>
                    <a:lnTo>
                      <a:pt x="4853" y="6269"/>
                    </a:lnTo>
                    <a:lnTo>
                      <a:pt x="4833" y="6315"/>
                    </a:lnTo>
                    <a:lnTo>
                      <a:pt x="4812" y="6361"/>
                    </a:lnTo>
                    <a:lnTo>
                      <a:pt x="4791" y="6406"/>
                    </a:lnTo>
                    <a:lnTo>
                      <a:pt x="4771" y="6450"/>
                    </a:lnTo>
                    <a:lnTo>
                      <a:pt x="4751" y="6496"/>
                    </a:lnTo>
                    <a:lnTo>
                      <a:pt x="4730" y="6541"/>
                    </a:lnTo>
                    <a:lnTo>
                      <a:pt x="4710" y="6585"/>
                    </a:lnTo>
                    <a:lnTo>
                      <a:pt x="4690" y="6628"/>
                    </a:lnTo>
                    <a:lnTo>
                      <a:pt x="4669" y="6673"/>
                    </a:lnTo>
                    <a:lnTo>
                      <a:pt x="4649" y="6717"/>
                    </a:lnTo>
                    <a:lnTo>
                      <a:pt x="4628" y="6760"/>
                    </a:lnTo>
                    <a:lnTo>
                      <a:pt x="4608" y="6803"/>
                    </a:lnTo>
                    <a:lnTo>
                      <a:pt x="4587" y="6847"/>
                    </a:lnTo>
                    <a:lnTo>
                      <a:pt x="4567" y="6890"/>
                    </a:lnTo>
                    <a:lnTo>
                      <a:pt x="4547" y="6932"/>
                    </a:lnTo>
                    <a:lnTo>
                      <a:pt x="4526" y="6976"/>
                    </a:lnTo>
                    <a:lnTo>
                      <a:pt x="4506" y="7018"/>
                    </a:lnTo>
                    <a:lnTo>
                      <a:pt x="4485" y="7060"/>
                    </a:lnTo>
                    <a:lnTo>
                      <a:pt x="4465" y="7101"/>
                    </a:lnTo>
                    <a:lnTo>
                      <a:pt x="4445" y="7143"/>
                    </a:lnTo>
                    <a:lnTo>
                      <a:pt x="4424" y="7185"/>
                    </a:lnTo>
                    <a:lnTo>
                      <a:pt x="4403" y="7227"/>
                    </a:lnTo>
                    <a:lnTo>
                      <a:pt x="4383" y="7267"/>
                    </a:lnTo>
                    <a:lnTo>
                      <a:pt x="4363" y="7308"/>
                    </a:lnTo>
                    <a:lnTo>
                      <a:pt x="4342" y="7350"/>
                    </a:lnTo>
                    <a:lnTo>
                      <a:pt x="4322" y="7389"/>
                    </a:lnTo>
                    <a:lnTo>
                      <a:pt x="4301" y="7430"/>
                    </a:lnTo>
                    <a:lnTo>
                      <a:pt x="4281" y="7470"/>
                    </a:lnTo>
                    <a:lnTo>
                      <a:pt x="4260" y="7511"/>
                    </a:lnTo>
                    <a:lnTo>
                      <a:pt x="4240" y="7550"/>
                    </a:lnTo>
                    <a:lnTo>
                      <a:pt x="4220" y="7589"/>
                    </a:lnTo>
                    <a:lnTo>
                      <a:pt x="4199" y="7629"/>
                    </a:lnTo>
                    <a:lnTo>
                      <a:pt x="4179" y="7668"/>
                    </a:lnTo>
                    <a:lnTo>
                      <a:pt x="4158" y="7708"/>
                    </a:lnTo>
                    <a:lnTo>
                      <a:pt x="4138" y="7746"/>
                    </a:lnTo>
                    <a:lnTo>
                      <a:pt x="4118" y="7785"/>
                    </a:lnTo>
                    <a:lnTo>
                      <a:pt x="4097" y="7823"/>
                    </a:lnTo>
                    <a:lnTo>
                      <a:pt x="4076" y="7862"/>
                    </a:lnTo>
                    <a:lnTo>
                      <a:pt x="4056" y="7900"/>
                    </a:lnTo>
                    <a:lnTo>
                      <a:pt x="4036" y="7938"/>
                    </a:lnTo>
                    <a:lnTo>
                      <a:pt x="4015" y="7976"/>
                    </a:lnTo>
                    <a:lnTo>
                      <a:pt x="3995" y="8013"/>
                    </a:lnTo>
                    <a:lnTo>
                      <a:pt x="3974" y="8050"/>
                    </a:lnTo>
                    <a:lnTo>
                      <a:pt x="3954" y="8088"/>
                    </a:lnTo>
                    <a:lnTo>
                      <a:pt x="3933" y="8125"/>
                    </a:lnTo>
                    <a:lnTo>
                      <a:pt x="3913" y="8162"/>
                    </a:lnTo>
                    <a:lnTo>
                      <a:pt x="3893" y="8199"/>
                    </a:lnTo>
                    <a:lnTo>
                      <a:pt x="3872" y="8236"/>
                    </a:lnTo>
                    <a:lnTo>
                      <a:pt x="3852" y="8272"/>
                    </a:lnTo>
                    <a:lnTo>
                      <a:pt x="3831" y="8307"/>
                    </a:lnTo>
                    <a:lnTo>
                      <a:pt x="3811" y="8344"/>
                    </a:lnTo>
                    <a:lnTo>
                      <a:pt x="3790" y="8379"/>
                    </a:lnTo>
                    <a:lnTo>
                      <a:pt x="3770" y="8415"/>
                    </a:lnTo>
                    <a:lnTo>
                      <a:pt x="3750" y="8450"/>
                    </a:lnTo>
                    <a:lnTo>
                      <a:pt x="3729" y="8486"/>
                    </a:lnTo>
                    <a:lnTo>
                      <a:pt x="3708" y="8522"/>
                    </a:lnTo>
                    <a:lnTo>
                      <a:pt x="3688" y="8556"/>
                    </a:lnTo>
                    <a:lnTo>
                      <a:pt x="3668" y="8591"/>
                    </a:lnTo>
                    <a:lnTo>
                      <a:pt x="3647" y="8626"/>
                    </a:lnTo>
                    <a:lnTo>
                      <a:pt x="3627" y="8661"/>
                    </a:lnTo>
                    <a:lnTo>
                      <a:pt x="3606" y="8695"/>
                    </a:lnTo>
                    <a:lnTo>
                      <a:pt x="3586" y="8728"/>
                    </a:lnTo>
                    <a:lnTo>
                      <a:pt x="3565" y="8763"/>
                    </a:lnTo>
                    <a:lnTo>
                      <a:pt x="3545" y="8797"/>
                    </a:lnTo>
                    <a:lnTo>
                      <a:pt x="3524" y="8830"/>
                    </a:lnTo>
                    <a:lnTo>
                      <a:pt x="3504" y="8863"/>
                    </a:lnTo>
                    <a:lnTo>
                      <a:pt x="3484" y="8897"/>
                    </a:lnTo>
                    <a:lnTo>
                      <a:pt x="3463" y="8930"/>
                    </a:lnTo>
                    <a:lnTo>
                      <a:pt x="3442" y="8964"/>
                    </a:lnTo>
                    <a:lnTo>
                      <a:pt x="3422" y="8996"/>
                    </a:lnTo>
                    <a:lnTo>
                      <a:pt x="3402" y="9029"/>
                    </a:lnTo>
                    <a:lnTo>
                      <a:pt x="3381" y="9061"/>
                    </a:lnTo>
                    <a:lnTo>
                      <a:pt x="3361" y="9094"/>
                    </a:lnTo>
                    <a:lnTo>
                      <a:pt x="3341" y="9126"/>
                    </a:lnTo>
                    <a:lnTo>
                      <a:pt x="3320" y="9158"/>
                    </a:lnTo>
                    <a:lnTo>
                      <a:pt x="3299" y="9191"/>
                    </a:lnTo>
                    <a:lnTo>
                      <a:pt x="3279" y="9222"/>
                    </a:lnTo>
                    <a:lnTo>
                      <a:pt x="3259" y="9254"/>
                    </a:lnTo>
                    <a:lnTo>
                      <a:pt x="3238" y="9286"/>
                    </a:lnTo>
                    <a:lnTo>
                      <a:pt x="3218" y="9316"/>
                    </a:lnTo>
                    <a:lnTo>
                      <a:pt x="3197" y="9348"/>
                    </a:lnTo>
                    <a:lnTo>
                      <a:pt x="3177" y="9379"/>
                    </a:lnTo>
                    <a:lnTo>
                      <a:pt x="3156" y="9410"/>
                    </a:lnTo>
                    <a:lnTo>
                      <a:pt x="3136" y="9441"/>
                    </a:lnTo>
                    <a:lnTo>
                      <a:pt x="3116" y="9470"/>
                    </a:lnTo>
                    <a:lnTo>
                      <a:pt x="3095" y="9502"/>
                    </a:lnTo>
                    <a:lnTo>
                      <a:pt x="3074" y="9532"/>
                    </a:lnTo>
                    <a:lnTo>
                      <a:pt x="3054" y="9562"/>
                    </a:lnTo>
                    <a:lnTo>
                      <a:pt x="3034" y="9591"/>
                    </a:lnTo>
                    <a:lnTo>
                      <a:pt x="3013" y="9623"/>
                    </a:lnTo>
                    <a:lnTo>
                      <a:pt x="2993" y="9652"/>
                    </a:lnTo>
                    <a:lnTo>
                      <a:pt x="2972" y="9682"/>
                    </a:lnTo>
                    <a:lnTo>
                      <a:pt x="2952" y="9711"/>
                    </a:lnTo>
                    <a:lnTo>
                      <a:pt x="2931" y="9741"/>
                    </a:lnTo>
                    <a:lnTo>
                      <a:pt x="2911" y="9770"/>
                    </a:lnTo>
                    <a:lnTo>
                      <a:pt x="2890" y="9799"/>
                    </a:lnTo>
                    <a:lnTo>
                      <a:pt x="2870" y="9827"/>
                    </a:lnTo>
                    <a:lnTo>
                      <a:pt x="2849" y="9857"/>
                    </a:lnTo>
                    <a:lnTo>
                      <a:pt x="2829" y="9885"/>
                    </a:lnTo>
                    <a:lnTo>
                      <a:pt x="2809" y="9913"/>
                    </a:lnTo>
                    <a:lnTo>
                      <a:pt x="2788" y="9942"/>
                    </a:lnTo>
                    <a:lnTo>
                      <a:pt x="2767" y="9971"/>
                    </a:lnTo>
                    <a:lnTo>
                      <a:pt x="2747" y="9998"/>
                    </a:lnTo>
                    <a:lnTo>
                      <a:pt x="2727" y="10025"/>
                    </a:lnTo>
                    <a:lnTo>
                      <a:pt x="2706" y="10055"/>
                    </a:lnTo>
                    <a:lnTo>
                      <a:pt x="2686" y="10082"/>
                    </a:lnTo>
                    <a:lnTo>
                      <a:pt x="2665" y="10110"/>
                    </a:lnTo>
                    <a:lnTo>
                      <a:pt x="2645" y="10136"/>
                    </a:lnTo>
                    <a:lnTo>
                      <a:pt x="2624" y="10165"/>
                    </a:lnTo>
                    <a:lnTo>
                      <a:pt x="2604" y="10192"/>
                    </a:lnTo>
                    <a:lnTo>
                      <a:pt x="2583" y="10219"/>
                    </a:lnTo>
                    <a:lnTo>
                      <a:pt x="2563" y="10245"/>
                    </a:lnTo>
                    <a:lnTo>
                      <a:pt x="2543" y="10272"/>
                    </a:lnTo>
                    <a:lnTo>
                      <a:pt x="2522" y="10300"/>
                    </a:lnTo>
                    <a:lnTo>
                      <a:pt x="2501" y="10325"/>
                    </a:lnTo>
                    <a:lnTo>
                      <a:pt x="2481" y="10351"/>
                    </a:lnTo>
                    <a:lnTo>
                      <a:pt x="2461" y="10378"/>
                    </a:lnTo>
                    <a:lnTo>
                      <a:pt x="2440" y="10404"/>
                    </a:lnTo>
                    <a:lnTo>
                      <a:pt x="2420" y="10430"/>
                    </a:lnTo>
                    <a:lnTo>
                      <a:pt x="2399" y="10456"/>
                    </a:lnTo>
                    <a:lnTo>
                      <a:pt x="2379" y="10482"/>
                    </a:lnTo>
                    <a:lnTo>
                      <a:pt x="2358" y="10508"/>
                    </a:lnTo>
                    <a:lnTo>
                      <a:pt x="2338" y="10533"/>
                    </a:lnTo>
                    <a:lnTo>
                      <a:pt x="2317" y="10558"/>
                    </a:lnTo>
                    <a:lnTo>
                      <a:pt x="2297" y="10584"/>
                    </a:lnTo>
                    <a:lnTo>
                      <a:pt x="2276" y="10609"/>
                    </a:lnTo>
                    <a:lnTo>
                      <a:pt x="2256" y="10634"/>
                    </a:lnTo>
                    <a:lnTo>
                      <a:pt x="2235" y="10659"/>
                    </a:lnTo>
                    <a:lnTo>
                      <a:pt x="2215" y="10684"/>
                    </a:lnTo>
                    <a:lnTo>
                      <a:pt x="2194" y="10709"/>
                    </a:lnTo>
                    <a:lnTo>
                      <a:pt x="2174" y="10732"/>
                    </a:lnTo>
                    <a:lnTo>
                      <a:pt x="2153" y="10758"/>
                    </a:lnTo>
                    <a:lnTo>
                      <a:pt x="2133" y="10782"/>
                    </a:lnTo>
                    <a:lnTo>
                      <a:pt x="2112" y="10806"/>
                    </a:lnTo>
                    <a:lnTo>
                      <a:pt x="2092" y="10830"/>
                    </a:lnTo>
                    <a:lnTo>
                      <a:pt x="2072" y="10854"/>
                    </a:lnTo>
                    <a:lnTo>
                      <a:pt x="2051" y="10879"/>
                    </a:lnTo>
                    <a:lnTo>
                      <a:pt x="2030" y="10902"/>
                    </a:lnTo>
                    <a:lnTo>
                      <a:pt x="2010" y="10925"/>
                    </a:lnTo>
                    <a:lnTo>
                      <a:pt x="1990" y="10949"/>
                    </a:lnTo>
                    <a:lnTo>
                      <a:pt x="1969" y="10973"/>
                    </a:lnTo>
                    <a:lnTo>
                      <a:pt x="1948" y="10996"/>
                    </a:lnTo>
                    <a:lnTo>
                      <a:pt x="1928" y="11019"/>
                    </a:lnTo>
                    <a:lnTo>
                      <a:pt x="1908" y="11042"/>
                    </a:lnTo>
                    <a:lnTo>
                      <a:pt x="1887" y="11065"/>
                    </a:lnTo>
                    <a:lnTo>
                      <a:pt x="1866" y="11089"/>
                    </a:lnTo>
                    <a:lnTo>
                      <a:pt x="1846" y="11111"/>
                    </a:lnTo>
                    <a:lnTo>
                      <a:pt x="1826" y="11134"/>
                    </a:lnTo>
                    <a:lnTo>
                      <a:pt x="1805" y="11157"/>
                    </a:lnTo>
                    <a:lnTo>
                      <a:pt x="1785" y="11178"/>
                    </a:lnTo>
                    <a:lnTo>
                      <a:pt x="1764" y="11201"/>
                    </a:lnTo>
                    <a:lnTo>
                      <a:pt x="1744" y="11224"/>
                    </a:lnTo>
                    <a:lnTo>
                      <a:pt x="1723" y="11246"/>
                    </a:lnTo>
                    <a:lnTo>
                      <a:pt x="1703" y="11268"/>
                    </a:lnTo>
                    <a:lnTo>
                      <a:pt x="1682" y="11290"/>
                    </a:lnTo>
                    <a:lnTo>
                      <a:pt x="1662" y="11312"/>
                    </a:lnTo>
                    <a:lnTo>
                      <a:pt x="1641" y="11333"/>
                    </a:lnTo>
                    <a:lnTo>
                      <a:pt x="1621" y="11354"/>
                    </a:lnTo>
                    <a:lnTo>
                      <a:pt x="1601" y="11376"/>
                    </a:lnTo>
                    <a:lnTo>
                      <a:pt x="1579" y="11398"/>
                    </a:lnTo>
                    <a:lnTo>
                      <a:pt x="1559" y="11419"/>
                    </a:lnTo>
                    <a:lnTo>
                      <a:pt x="1539" y="11440"/>
                    </a:lnTo>
                    <a:lnTo>
                      <a:pt x="1518" y="11461"/>
                    </a:lnTo>
                    <a:lnTo>
                      <a:pt x="1498" y="11482"/>
                    </a:lnTo>
                    <a:lnTo>
                      <a:pt x="1477" y="11504"/>
                    </a:lnTo>
                    <a:lnTo>
                      <a:pt x="1457" y="11524"/>
                    </a:lnTo>
                    <a:lnTo>
                      <a:pt x="1436" y="11545"/>
                    </a:lnTo>
                    <a:lnTo>
                      <a:pt x="1416" y="11565"/>
                    </a:lnTo>
                    <a:lnTo>
                      <a:pt x="1395" y="11587"/>
                    </a:lnTo>
                    <a:lnTo>
                      <a:pt x="1376" y="11605"/>
                    </a:lnTo>
                    <a:lnTo>
                      <a:pt x="1354" y="11627"/>
                    </a:lnTo>
                    <a:lnTo>
                      <a:pt x="1334" y="11647"/>
                    </a:lnTo>
                    <a:lnTo>
                      <a:pt x="1313" y="11667"/>
                    </a:lnTo>
                    <a:lnTo>
                      <a:pt x="1293" y="11686"/>
                    </a:lnTo>
                    <a:lnTo>
                      <a:pt x="1272" y="11708"/>
                    </a:lnTo>
                    <a:lnTo>
                      <a:pt x="1252" y="11727"/>
                    </a:lnTo>
                    <a:lnTo>
                      <a:pt x="1231" y="11747"/>
                    </a:lnTo>
                    <a:lnTo>
                      <a:pt x="1211" y="11766"/>
                    </a:lnTo>
                    <a:lnTo>
                      <a:pt x="1191" y="11786"/>
                    </a:lnTo>
                    <a:lnTo>
                      <a:pt x="1169" y="11806"/>
                    </a:lnTo>
                    <a:lnTo>
                      <a:pt x="1150" y="11824"/>
                    </a:lnTo>
                    <a:lnTo>
                      <a:pt x="1129" y="11844"/>
                    </a:lnTo>
                    <a:lnTo>
                      <a:pt x="1108" y="11863"/>
                    </a:lnTo>
                    <a:lnTo>
                      <a:pt x="1088" y="11882"/>
                    </a:lnTo>
                    <a:lnTo>
                      <a:pt x="1067" y="11901"/>
                    </a:lnTo>
                    <a:lnTo>
                      <a:pt x="1047" y="11920"/>
                    </a:lnTo>
                    <a:lnTo>
                      <a:pt x="1026" y="11939"/>
                    </a:lnTo>
                    <a:lnTo>
                      <a:pt x="1006" y="11958"/>
                    </a:lnTo>
                    <a:lnTo>
                      <a:pt x="986" y="11976"/>
                    </a:lnTo>
                    <a:lnTo>
                      <a:pt x="965" y="11995"/>
                    </a:lnTo>
                    <a:lnTo>
                      <a:pt x="944" y="12014"/>
                    </a:lnTo>
                    <a:lnTo>
                      <a:pt x="923" y="12032"/>
                    </a:lnTo>
                    <a:lnTo>
                      <a:pt x="904" y="12049"/>
                    </a:lnTo>
                    <a:lnTo>
                      <a:pt x="883" y="12069"/>
                    </a:lnTo>
                    <a:lnTo>
                      <a:pt x="862" y="12087"/>
                    </a:lnTo>
                    <a:lnTo>
                      <a:pt x="842" y="12104"/>
                    </a:lnTo>
                    <a:lnTo>
                      <a:pt x="822" y="12121"/>
                    </a:lnTo>
                    <a:lnTo>
                      <a:pt x="801" y="12141"/>
                    </a:lnTo>
                    <a:lnTo>
                      <a:pt x="780" y="12158"/>
                    </a:lnTo>
                    <a:lnTo>
                      <a:pt x="760" y="12176"/>
                    </a:lnTo>
                    <a:lnTo>
                      <a:pt x="740" y="12193"/>
                    </a:lnTo>
                    <a:lnTo>
                      <a:pt x="719" y="12211"/>
                    </a:lnTo>
                    <a:lnTo>
                      <a:pt x="698" y="12229"/>
                    </a:lnTo>
                    <a:lnTo>
                      <a:pt x="677" y="12246"/>
                    </a:lnTo>
                    <a:lnTo>
                      <a:pt x="658" y="12262"/>
                    </a:lnTo>
                    <a:lnTo>
                      <a:pt x="637" y="12280"/>
                    </a:lnTo>
                    <a:lnTo>
                      <a:pt x="616" y="12298"/>
                    </a:lnTo>
                    <a:lnTo>
                      <a:pt x="596" y="12314"/>
                    </a:lnTo>
                    <a:lnTo>
                      <a:pt x="576" y="12330"/>
                    </a:lnTo>
                    <a:lnTo>
                      <a:pt x="555" y="12349"/>
                    </a:lnTo>
                    <a:lnTo>
                      <a:pt x="534" y="12365"/>
                    </a:lnTo>
                    <a:lnTo>
                      <a:pt x="514" y="12382"/>
                    </a:lnTo>
                    <a:lnTo>
                      <a:pt x="494" y="12398"/>
                    </a:lnTo>
                    <a:lnTo>
                      <a:pt x="473" y="12415"/>
                    </a:lnTo>
                    <a:lnTo>
                      <a:pt x="452" y="12432"/>
                    </a:lnTo>
                    <a:lnTo>
                      <a:pt x="433" y="12447"/>
                    </a:lnTo>
                    <a:lnTo>
                      <a:pt x="411" y="12464"/>
                    </a:lnTo>
                    <a:lnTo>
                      <a:pt x="391" y="12480"/>
                    </a:lnTo>
                    <a:lnTo>
                      <a:pt x="370" y="12496"/>
                    </a:lnTo>
                    <a:lnTo>
                      <a:pt x="350" y="12512"/>
                    </a:lnTo>
                    <a:lnTo>
                      <a:pt x="330" y="12528"/>
                    </a:lnTo>
                    <a:lnTo>
                      <a:pt x="308" y="12545"/>
                    </a:lnTo>
                    <a:lnTo>
                      <a:pt x="288" y="12560"/>
                    </a:lnTo>
                    <a:lnTo>
                      <a:pt x="269" y="12575"/>
                    </a:lnTo>
                    <a:lnTo>
                      <a:pt x="247" y="12592"/>
                    </a:lnTo>
                    <a:lnTo>
                      <a:pt x="226" y="12608"/>
                    </a:lnTo>
                    <a:lnTo>
                      <a:pt x="206" y="12622"/>
                    </a:lnTo>
                    <a:lnTo>
                      <a:pt x="187" y="12637"/>
                    </a:lnTo>
                    <a:lnTo>
                      <a:pt x="165" y="12654"/>
                    </a:lnTo>
                    <a:lnTo>
                      <a:pt x="145" y="12668"/>
                    </a:lnTo>
                    <a:lnTo>
                      <a:pt x="125" y="12684"/>
                    </a:lnTo>
                    <a:cubicBezTo>
                      <a:pt x="93" y="12708"/>
                      <a:pt x="48" y="12702"/>
                      <a:pt x="24" y="12670"/>
                    </a:cubicBezTo>
                    <a:cubicBezTo>
                      <a:pt x="0" y="12638"/>
                      <a:pt x="6" y="12593"/>
                      <a:pt x="38" y="12569"/>
                    </a:cubicBezTo>
                    <a:close/>
                  </a:path>
                </a:pathLst>
              </a:custGeom>
              <a:grpFill/>
              <a:ln w="28575" cap="flat">
                <a:solidFill>
                  <a:schemeClr val="accent3">
                    <a:lumMod val="7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16" name="Group 115"/>
            <p:cNvGrpSpPr/>
            <p:nvPr/>
          </p:nvGrpSpPr>
          <p:grpSpPr>
            <a:xfrm>
              <a:off x="4662842" y="4022955"/>
              <a:ext cx="2214208" cy="1800200"/>
              <a:chOff x="1115616" y="980728"/>
              <a:chExt cx="2232248" cy="936104"/>
            </a:xfrm>
          </p:grpSpPr>
          <p:cxnSp>
            <p:nvCxnSpPr>
              <p:cNvPr id="126" name="Straight Connector 125"/>
              <p:cNvCxnSpPr/>
              <p:nvPr/>
            </p:nvCxnSpPr>
            <p:spPr>
              <a:xfrm>
                <a:off x="1115616" y="980728"/>
                <a:ext cx="0"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115616" y="1916832"/>
                <a:ext cx="2232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6188761" y="5830330"/>
              <a:ext cx="472973" cy="265658"/>
            </a:xfrm>
            <a:prstGeom prst="rect">
              <a:avLst/>
            </a:prstGeom>
            <a:noFill/>
          </p:spPr>
          <p:txBody>
            <a:bodyPr wrap="none" rtlCol="0">
              <a:spAutoFit/>
            </a:bodyPr>
            <a:lstStyle/>
            <a:p>
              <a:r>
                <a:rPr lang="en-GB" b="1" dirty="0"/>
                <a:t>Time</a:t>
              </a:r>
            </a:p>
          </p:txBody>
        </p:sp>
        <p:sp>
          <p:nvSpPr>
            <p:cNvPr id="118" name="TextBox 117"/>
            <p:cNvSpPr txBox="1"/>
            <p:nvPr/>
          </p:nvSpPr>
          <p:spPr>
            <a:xfrm>
              <a:off x="4376870" y="3930591"/>
              <a:ext cx="266420" cy="461665"/>
            </a:xfrm>
            <a:prstGeom prst="rect">
              <a:avLst/>
            </a:prstGeom>
            <a:noFill/>
          </p:spPr>
          <p:txBody>
            <a:bodyPr wrap="none" rtlCol="0">
              <a:spAutoFit/>
            </a:bodyPr>
            <a:lstStyle/>
            <a:p>
              <a:r>
                <a:rPr lang="en-GB" sz="2400" b="1" i="1" dirty="0"/>
                <a:t>I</a:t>
              </a:r>
              <a:endParaRPr lang="en-GB" b="1" i="1" dirty="0"/>
            </a:p>
          </p:txBody>
        </p:sp>
        <p:grpSp>
          <p:nvGrpSpPr>
            <p:cNvPr id="123" name="Group 122"/>
            <p:cNvGrpSpPr/>
            <p:nvPr/>
          </p:nvGrpSpPr>
          <p:grpSpPr>
            <a:xfrm>
              <a:off x="5769946" y="4718050"/>
              <a:ext cx="824427" cy="1039122"/>
              <a:chOff x="5998546" y="4572000"/>
              <a:chExt cx="824427" cy="1039122"/>
            </a:xfrm>
          </p:grpSpPr>
          <p:sp>
            <p:nvSpPr>
              <p:cNvPr id="124" name="Right Triangle 123"/>
              <p:cNvSpPr/>
              <p:nvPr/>
            </p:nvSpPr>
            <p:spPr>
              <a:xfrm flipH="1">
                <a:off x="6196751" y="4941595"/>
                <a:ext cx="321422" cy="418520"/>
              </a:xfrm>
              <a:prstGeom prst="rtTriangle">
                <a:avLst/>
              </a:prstGeom>
              <a:solidFill>
                <a:srgbClr val="99BA56"/>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5" name="Straight Connector 124"/>
              <p:cNvCxnSpPr/>
              <p:nvPr/>
            </p:nvCxnSpPr>
            <p:spPr>
              <a:xfrm flipV="1">
                <a:off x="5998546" y="4572000"/>
                <a:ext cx="824427" cy="10391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130" name="TextBox 129"/>
          <p:cNvSpPr txBox="1"/>
          <p:nvPr/>
        </p:nvSpPr>
        <p:spPr>
          <a:xfrm>
            <a:off x="467544" y="345036"/>
            <a:ext cx="8280920" cy="1938992"/>
          </a:xfrm>
          <a:prstGeom prst="rect">
            <a:avLst/>
          </a:prstGeom>
          <a:noFill/>
        </p:spPr>
        <p:txBody>
          <a:bodyPr wrap="square" rtlCol="0">
            <a:spAutoFit/>
          </a:bodyPr>
          <a:lstStyle/>
          <a:p>
            <a:pPr>
              <a:lnSpc>
                <a:spcPct val="120000"/>
              </a:lnSpc>
            </a:pPr>
            <a:r>
              <a:rPr lang="en-GB" sz="2000" dirty="0"/>
              <a:t>So here we </a:t>
            </a:r>
            <a:r>
              <a:rPr lang="en-GB" sz="2000" dirty="0" smtClean="0"/>
              <a:t>have a </a:t>
            </a:r>
            <a:r>
              <a:rPr lang="en-GB" sz="2000" dirty="0"/>
              <a:t>much simpler description that depends only on the numbers of infected (</a:t>
            </a:r>
            <a:r>
              <a:rPr lang="en-GB" sz="2000" b="1" dirty="0"/>
              <a:t>I</a:t>
            </a:r>
            <a:r>
              <a:rPr lang="en-GB" sz="2000" dirty="0"/>
              <a:t>) and susceptible (</a:t>
            </a:r>
            <a:r>
              <a:rPr lang="en-GB" sz="2000" b="1" dirty="0"/>
              <a:t>S</a:t>
            </a:r>
            <a:r>
              <a:rPr lang="en-GB" sz="2000" dirty="0"/>
              <a:t>) individuals. After all, these two need to bump into each other for disease to be transmitted.</a:t>
            </a:r>
          </a:p>
          <a:p>
            <a:pPr>
              <a:lnSpc>
                <a:spcPct val="120000"/>
              </a:lnSpc>
            </a:pPr>
            <a:r>
              <a:rPr lang="en-GB" sz="2000" dirty="0"/>
              <a:t>Let’s remember that we have assumed that this contact depends on density. This model is therefore called  </a:t>
            </a:r>
            <a:r>
              <a:rPr lang="en-GB" sz="2000" b="1" dirty="0">
                <a:solidFill>
                  <a:srgbClr val="A40079"/>
                </a:solidFill>
              </a:rPr>
              <a:t>density-dependent transmission</a:t>
            </a:r>
            <a:r>
              <a:rPr lang="en-GB" sz="2000" dirty="0"/>
              <a:t>.</a:t>
            </a:r>
          </a:p>
        </p:txBody>
      </p:sp>
      <mc:AlternateContent xmlns:mc="http://schemas.openxmlformats.org/markup-compatibility/2006" xmlns:a14="http://schemas.microsoft.com/office/drawing/2010/main">
        <mc:Choice Requires="a14">
          <p:sp>
            <p:nvSpPr>
              <p:cNvPr id="131" name="TextBox 130"/>
              <p:cNvSpPr txBox="1"/>
              <p:nvPr/>
            </p:nvSpPr>
            <p:spPr>
              <a:xfrm>
                <a:off x="4355976" y="3828294"/>
                <a:ext cx="2448939" cy="910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b="1" i="1" smtClean="0">
                              <a:solidFill>
                                <a:schemeClr val="tx1"/>
                              </a:solidFill>
                              <a:latin typeface="Cambria Math"/>
                            </a:rPr>
                          </m:ctrlPr>
                        </m:fPr>
                        <m:num>
                          <m:r>
                            <a:rPr lang="en-GB" sz="2800" b="1" i="1" smtClean="0">
                              <a:solidFill>
                                <a:schemeClr val="tx1"/>
                              </a:solidFill>
                              <a:latin typeface="Cambria Math"/>
                            </a:rPr>
                            <m:t>𝒅𝑰</m:t>
                          </m:r>
                        </m:num>
                        <m:den>
                          <m:r>
                            <a:rPr lang="en-GB" sz="2800" b="1" i="1" smtClean="0">
                              <a:solidFill>
                                <a:schemeClr val="tx1"/>
                              </a:solidFill>
                              <a:latin typeface="Cambria Math"/>
                            </a:rPr>
                            <m:t>𝒅𝒕</m:t>
                          </m:r>
                        </m:den>
                      </m:f>
                      <m:r>
                        <a:rPr lang="en-GB" sz="2800" b="1" i="1" smtClean="0">
                          <a:solidFill>
                            <a:schemeClr val="tx1"/>
                          </a:solidFill>
                          <a:latin typeface="Cambria Math"/>
                        </a:rPr>
                        <m:t> =</m:t>
                      </m:r>
                      <m:r>
                        <m:rPr>
                          <m:sty m:val="p"/>
                        </m:rPr>
                        <a:rPr lang="el-GR" sz="2800" b="0" i="0" smtClean="0">
                          <a:solidFill>
                            <a:srgbClr val="A40079"/>
                          </a:solidFill>
                          <a:latin typeface="Cambria Math"/>
                        </a:rPr>
                        <m:t>β</m:t>
                      </m:r>
                      <m:r>
                        <a:rPr lang="en-GB" sz="2800" b="1" i="1" smtClean="0">
                          <a:latin typeface="Cambria Math"/>
                        </a:rPr>
                        <m:t>∗</m:t>
                      </m:r>
                      <m:r>
                        <a:rPr lang="en-GB" sz="2800" b="1" i="1" smtClean="0">
                          <a:solidFill>
                            <a:srgbClr val="FF0000"/>
                          </a:solidFill>
                          <a:latin typeface="Cambria Math"/>
                        </a:rPr>
                        <m:t>𝑰</m:t>
                      </m:r>
                      <m:r>
                        <a:rPr lang="en-GB" sz="2800" b="1" i="1" smtClean="0">
                          <a:solidFill>
                            <a:schemeClr val="tx1"/>
                          </a:solidFill>
                          <a:latin typeface="Cambria Math"/>
                        </a:rPr>
                        <m:t>∗</m:t>
                      </m:r>
                      <m:r>
                        <a:rPr lang="en-GB" sz="2800" b="1" i="1" smtClean="0">
                          <a:solidFill>
                            <a:srgbClr val="017507"/>
                          </a:solidFill>
                          <a:latin typeface="Cambria Math"/>
                        </a:rPr>
                        <m:t>𝑺</m:t>
                      </m:r>
                    </m:oMath>
                  </m:oMathPara>
                </a14:m>
                <a:endParaRPr lang="en-GB" sz="2800" b="1" dirty="0">
                  <a:solidFill>
                    <a:srgbClr val="017507"/>
                  </a:solidFill>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4355976" y="3828294"/>
                <a:ext cx="2448939" cy="910762"/>
              </a:xfrm>
              <a:prstGeom prst="rect">
                <a:avLst/>
              </a:prstGeom>
              <a:blipFill rotWithShape="1">
                <a:blip r:embed="rId3"/>
                <a:stretch>
                  <a:fillRect/>
                </a:stretch>
              </a:blipFill>
            </p:spPr>
            <p:txBody>
              <a:bodyPr/>
              <a:lstStyle/>
              <a:p>
                <a:r>
                  <a:rPr lang="en-GB">
                    <a:noFill/>
                  </a:rPr>
                  <a:t> </a:t>
                </a:r>
              </a:p>
            </p:txBody>
          </p:sp>
        </mc:Fallback>
      </mc:AlternateContent>
      <p:sp>
        <p:nvSpPr>
          <p:cNvPr id="132" name="TextBox 131"/>
          <p:cNvSpPr txBox="1"/>
          <p:nvPr/>
        </p:nvSpPr>
        <p:spPr>
          <a:xfrm rot="16200000">
            <a:off x="-262368" y="4072734"/>
            <a:ext cx="1798377" cy="338554"/>
          </a:xfrm>
          <a:prstGeom prst="rect">
            <a:avLst/>
          </a:prstGeom>
          <a:noFill/>
        </p:spPr>
        <p:txBody>
          <a:bodyPr wrap="none" rtlCol="0">
            <a:spAutoFit/>
          </a:bodyPr>
          <a:lstStyle/>
          <a:p>
            <a:r>
              <a:rPr lang="en-GB" sz="1600" dirty="0"/>
              <a:t>Infected individuals</a:t>
            </a:r>
          </a:p>
        </p:txBody>
      </p:sp>
      <p:sp>
        <p:nvSpPr>
          <p:cNvPr id="23" name="Rectangular Callout 22"/>
          <p:cNvSpPr/>
          <p:nvPr/>
        </p:nvSpPr>
        <p:spPr>
          <a:xfrm>
            <a:off x="5547490" y="5092552"/>
            <a:ext cx="2349115" cy="447284"/>
          </a:xfrm>
          <a:prstGeom prst="wedgeRectCallout">
            <a:avLst>
              <a:gd name="adj1" fmla="val -48608"/>
              <a:gd name="adj2" fmla="val -149613"/>
            </a:avLst>
          </a:prstGeom>
          <a:solidFill>
            <a:schemeClr val="bg1">
              <a:lumMod val="7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a:solidFill>
                  <a:schemeClr val="tx1"/>
                </a:solidFill>
              </a:rPr>
              <a:t>Transmission coefficient</a:t>
            </a:r>
            <a:endParaRPr lang="en-GB" sz="1600" dirty="0">
              <a:solidFill>
                <a:schemeClr val="tx1"/>
              </a:solidFill>
            </a:endParaRPr>
          </a:p>
        </p:txBody>
      </p:sp>
      <p:sp>
        <p:nvSpPr>
          <p:cNvPr id="2" name="Slide Number Placeholder 1"/>
          <p:cNvSpPr>
            <a:spLocks noGrp="1"/>
          </p:cNvSpPr>
          <p:nvPr>
            <p:ph type="sldNum" sz="quarter" idx="12"/>
          </p:nvPr>
        </p:nvSpPr>
        <p:spPr/>
        <p:txBody>
          <a:bodyPr/>
          <a:lstStyle/>
          <a:p>
            <a:fld id="{46CF7C04-BA9B-49C3-A8B6-2D7FAC079C85}" type="slidenum">
              <a:rPr lang="en-GB" smtClean="0"/>
              <a:t>11</a:t>
            </a:fld>
            <a:endParaRPr lang="en-GB"/>
          </a:p>
        </p:txBody>
      </p:sp>
    </p:spTree>
    <p:extLst>
      <p:ext uri="{BB962C8B-B14F-4D97-AF65-F5344CB8AC3E}">
        <p14:creationId xmlns:p14="http://schemas.microsoft.com/office/powerpoint/2010/main" val="496122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homas\AppData\Local\Temp\12453102833_3b1100c8d4_z.jpg"/>
          <p:cNvPicPr preferRelativeResize="0">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64" y="0"/>
            <a:ext cx="9144000" cy="69151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6CF7C04-BA9B-49C3-A8B6-2D7FAC079C85}" type="slidenum">
              <a:rPr lang="en-GB" smtClean="0"/>
              <a:t>12</a:t>
            </a:fld>
            <a:endParaRPr lang="en-GB"/>
          </a:p>
        </p:txBody>
      </p:sp>
      <p:sp>
        <p:nvSpPr>
          <p:cNvPr id="4" name="Rectangle 3"/>
          <p:cNvSpPr/>
          <p:nvPr/>
        </p:nvSpPr>
        <p:spPr>
          <a:xfrm>
            <a:off x="2051720" y="5805264"/>
            <a:ext cx="5256584" cy="72342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Part II </a:t>
            </a:r>
            <a:r>
              <a:rPr lang="en-US" sz="2400" b="1" dirty="0">
                <a:solidFill>
                  <a:schemeClr val="tx1"/>
                </a:solidFill>
              </a:rPr>
              <a:t>– Influenza in a Boarding School </a:t>
            </a:r>
            <a:endParaRPr lang="en-GB" sz="2400" b="1" dirty="0">
              <a:solidFill>
                <a:schemeClr val="tx1"/>
              </a:solidFill>
            </a:endParaRPr>
          </a:p>
        </p:txBody>
      </p:sp>
    </p:spTree>
    <p:extLst>
      <p:ext uri="{BB962C8B-B14F-4D97-AF65-F5344CB8AC3E}">
        <p14:creationId xmlns:p14="http://schemas.microsoft.com/office/powerpoint/2010/main" val="1153826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772" y="1051609"/>
            <a:ext cx="5123213" cy="830997"/>
          </a:xfrm>
          <a:prstGeom prst="rect">
            <a:avLst/>
          </a:prstGeom>
          <a:noFill/>
        </p:spPr>
        <p:txBody>
          <a:bodyPr wrap="square" rtlCol="0">
            <a:spAutoFit/>
          </a:bodyPr>
          <a:lstStyle/>
          <a:p>
            <a:pPr>
              <a:lnSpc>
                <a:spcPct val="120000"/>
              </a:lnSpc>
            </a:pPr>
            <a:r>
              <a:rPr lang="en-GB" sz="2000" dirty="0"/>
              <a:t>We have described the rate at which susceptible individuals become infected as</a:t>
            </a:r>
          </a:p>
        </p:txBody>
      </p:sp>
      <mc:AlternateContent xmlns:mc="http://schemas.openxmlformats.org/markup-compatibility/2006" xmlns:a14="http://schemas.microsoft.com/office/drawing/2010/main">
        <mc:Choice Requires="a14">
          <p:sp>
            <p:nvSpPr>
              <p:cNvPr id="3" name="TextBox 2"/>
              <p:cNvSpPr txBox="1"/>
              <p:nvPr/>
            </p:nvSpPr>
            <p:spPr>
              <a:xfrm>
                <a:off x="5619839" y="1011726"/>
                <a:ext cx="2448939" cy="910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b="1" i="1" smtClean="0">
                              <a:solidFill>
                                <a:schemeClr val="tx1"/>
                              </a:solidFill>
                              <a:latin typeface="Cambria Math"/>
                            </a:rPr>
                          </m:ctrlPr>
                        </m:fPr>
                        <m:num>
                          <m:r>
                            <a:rPr lang="en-GB" sz="2800" b="1" i="1" smtClean="0">
                              <a:solidFill>
                                <a:schemeClr val="tx1"/>
                              </a:solidFill>
                              <a:latin typeface="Cambria Math"/>
                            </a:rPr>
                            <m:t>𝒅𝑰</m:t>
                          </m:r>
                        </m:num>
                        <m:den>
                          <m:r>
                            <a:rPr lang="en-GB" sz="2800" b="1" i="1" smtClean="0">
                              <a:solidFill>
                                <a:schemeClr val="tx1"/>
                              </a:solidFill>
                              <a:latin typeface="Cambria Math"/>
                            </a:rPr>
                            <m:t>𝒅𝒕</m:t>
                          </m:r>
                        </m:den>
                      </m:f>
                      <m:r>
                        <a:rPr lang="en-GB" sz="2800" b="1" i="1" smtClean="0">
                          <a:solidFill>
                            <a:schemeClr val="tx1"/>
                          </a:solidFill>
                          <a:latin typeface="Cambria Math"/>
                        </a:rPr>
                        <m:t> =</m:t>
                      </m:r>
                      <m:r>
                        <m:rPr>
                          <m:sty m:val="p"/>
                        </m:rPr>
                        <a:rPr lang="el-GR" sz="2800" b="0" i="0" smtClean="0">
                          <a:solidFill>
                            <a:srgbClr val="A40079"/>
                          </a:solidFill>
                          <a:latin typeface="Cambria Math"/>
                        </a:rPr>
                        <m:t>β</m:t>
                      </m:r>
                      <m:r>
                        <a:rPr lang="en-GB" sz="2800" b="1" i="1" smtClean="0">
                          <a:latin typeface="Cambria Math"/>
                        </a:rPr>
                        <m:t>∗</m:t>
                      </m:r>
                      <m:r>
                        <a:rPr lang="en-GB" sz="2800" b="1" i="1" smtClean="0">
                          <a:solidFill>
                            <a:srgbClr val="FF0000"/>
                          </a:solidFill>
                          <a:latin typeface="Cambria Math"/>
                        </a:rPr>
                        <m:t>𝑰</m:t>
                      </m:r>
                      <m:r>
                        <a:rPr lang="en-GB" sz="2800" b="1" i="1" smtClean="0">
                          <a:solidFill>
                            <a:schemeClr val="tx1"/>
                          </a:solidFill>
                          <a:latin typeface="Cambria Math"/>
                        </a:rPr>
                        <m:t>∗</m:t>
                      </m:r>
                      <m:r>
                        <a:rPr lang="en-GB" sz="2800" b="1" i="1" smtClean="0">
                          <a:solidFill>
                            <a:srgbClr val="017507"/>
                          </a:solidFill>
                          <a:latin typeface="Cambria Math"/>
                        </a:rPr>
                        <m:t>𝑺</m:t>
                      </m:r>
                    </m:oMath>
                  </m:oMathPara>
                </a14:m>
                <a:endParaRPr lang="en-GB" sz="2800" b="1" dirty="0">
                  <a:solidFill>
                    <a:srgbClr val="017507"/>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619839" y="1011726"/>
                <a:ext cx="2448939" cy="910762"/>
              </a:xfrm>
              <a:prstGeom prst="rect">
                <a:avLst/>
              </a:prstGeom>
              <a:blipFill rotWithShape="1">
                <a:blip r:embed="rId3"/>
                <a:stretch>
                  <a:fillRect/>
                </a:stretch>
              </a:blipFill>
            </p:spPr>
            <p:txBody>
              <a:bodyPr/>
              <a:lstStyle/>
              <a:p>
                <a:r>
                  <a:rPr lang="en-GB">
                    <a:noFill/>
                  </a:rPr>
                  <a:t> </a:t>
                </a:r>
              </a:p>
            </p:txBody>
          </p:sp>
        </mc:Fallback>
      </mc:AlternateContent>
      <p:sp>
        <p:nvSpPr>
          <p:cNvPr id="5" name="TextBox 4"/>
          <p:cNvSpPr txBox="1"/>
          <p:nvPr/>
        </p:nvSpPr>
        <p:spPr>
          <a:xfrm>
            <a:off x="465772" y="1980524"/>
            <a:ext cx="8066668" cy="978729"/>
          </a:xfrm>
          <a:prstGeom prst="rect">
            <a:avLst/>
          </a:prstGeom>
          <a:noFill/>
        </p:spPr>
        <p:txBody>
          <a:bodyPr wrap="square" rtlCol="0">
            <a:spAutoFit/>
          </a:bodyPr>
          <a:lstStyle/>
          <a:p>
            <a:pPr>
              <a:lnSpc>
                <a:spcPct val="120000"/>
              </a:lnSpc>
            </a:pPr>
            <a:r>
              <a:rPr lang="en-GB" sz="2000" dirty="0"/>
              <a:t>with </a:t>
            </a:r>
            <a:r>
              <a:rPr lang="el-GR" sz="2000" b="1" dirty="0">
                <a:solidFill>
                  <a:srgbClr val="A40079"/>
                </a:solidFill>
              </a:rPr>
              <a:t>β</a:t>
            </a:r>
            <a:r>
              <a:rPr lang="en-GB" sz="2000" dirty="0"/>
              <a:t> the transmission coefficient, </a:t>
            </a:r>
            <a:r>
              <a:rPr lang="en-GB" sz="2400" b="1" dirty="0">
                <a:solidFill>
                  <a:srgbClr val="FF0000"/>
                </a:solidFill>
              </a:rPr>
              <a:t>I</a:t>
            </a:r>
            <a:r>
              <a:rPr lang="en-GB" sz="2000" dirty="0"/>
              <a:t> the current number of already infected individuals and </a:t>
            </a:r>
            <a:r>
              <a:rPr lang="en-GB" sz="2400" b="1" dirty="0">
                <a:solidFill>
                  <a:srgbClr val="017507"/>
                </a:solidFill>
              </a:rPr>
              <a:t>S</a:t>
            </a:r>
            <a:r>
              <a:rPr lang="en-GB" sz="2000" dirty="0"/>
              <a:t> the number of susceptible individuals.</a:t>
            </a:r>
          </a:p>
        </p:txBody>
      </p:sp>
      <p:sp>
        <p:nvSpPr>
          <p:cNvPr id="6" name="TextBox 5"/>
          <p:cNvSpPr txBox="1"/>
          <p:nvPr/>
        </p:nvSpPr>
        <p:spPr>
          <a:xfrm>
            <a:off x="465772" y="3257780"/>
            <a:ext cx="8066668" cy="1569660"/>
          </a:xfrm>
          <a:prstGeom prst="rect">
            <a:avLst/>
          </a:prstGeom>
          <a:noFill/>
        </p:spPr>
        <p:txBody>
          <a:bodyPr wrap="square" rtlCol="0">
            <a:spAutoFit/>
          </a:bodyPr>
          <a:lstStyle/>
          <a:p>
            <a:pPr>
              <a:lnSpc>
                <a:spcPct val="120000"/>
              </a:lnSpc>
            </a:pPr>
            <a:r>
              <a:rPr lang="en-GB" sz="2000" dirty="0"/>
              <a:t>To understand the population dynamics of e.g</a:t>
            </a:r>
            <a:r>
              <a:rPr lang="en-GB" sz="2000" dirty="0" smtClean="0"/>
              <a:t>., </a:t>
            </a:r>
            <a:r>
              <a:rPr lang="en-GB" sz="2000" dirty="0"/>
              <a:t>an influenza outbreak, we need to know the numbers and/or dynamics of </a:t>
            </a:r>
            <a:r>
              <a:rPr lang="en-GB" sz="2000" b="1" dirty="0">
                <a:solidFill>
                  <a:srgbClr val="02A60A"/>
                </a:solidFill>
              </a:rPr>
              <a:t>susceptible</a:t>
            </a:r>
            <a:r>
              <a:rPr lang="en-GB" sz="2000" dirty="0">
                <a:solidFill>
                  <a:srgbClr val="02A60A"/>
                </a:solidFill>
              </a:rPr>
              <a:t> </a:t>
            </a:r>
            <a:r>
              <a:rPr lang="en-GB" sz="2000" dirty="0"/>
              <a:t>and </a:t>
            </a:r>
            <a:r>
              <a:rPr lang="en-GB" sz="2000" b="1" dirty="0">
                <a:solidFill>
                  <a:srgbClr val="FF0000"/>
                </a:solidFill>
              </a:rPr>
              <a:t>infected</a:t>
            </a:r>
            <a:r>
              <a:rPr lang="en-GB" sz="2000" dirty="0">
                <a:solidFill>
                  <a:srgbClr val="FF0000"/>
                </a:solidFill>
              </a:rPr>
              <a:t> </a:t>
            </a:r>
            <a:r>
              <a:rPr lang="en-GB" sz="2000" dirty="0"/>
              <a:t>individuals, as well as those who have </a:t>
            </a:r>
            <a:r>
              <a:rPr lang="en-GB" sz="2000" b="1" dirty="0">
                <a:solidFill>
                  <a:srgbClr val="0000FF"/>
                </a:solidFill>
              </a:rPr>
              <a:t>recovered</a:t>
            </a:r>
            <a:r>
              <a:rPr lang="en-GB" sz="2000" dirty="0">
                <a:solidFill>
                  <a:srgbClr val="0000FF"/>
                </a:solidFill>
              </a:rPr>
              <a:t> </a:t>
            </a:r>
            <a:r>
              <a:rPr lang="en-GB" sz="2000" dirty="0"/>
              <a:t>and are no longer susceptible.</a:t>
            </a:r>
          </a:p>
        </p:txBody>
      </p:sp>
      <p:sp>
        <p:nvSpPr>
          <p:cNvPr id="7" name="TextBox 6"/>
          <p:cNvSpPr txBox="1"/>
          <p:nvPr/>
        </p:nvSpPr>
        <p:spPr>
          <a:xfrm>
            <a:off x="465772" y="4912408"/>
            <a:ext cx="8066668" cy="1274195"/>
          </a:xfrm>
          <a:prstGeom prst="rect">
            <a:avLst/>
          </a:prstGeom>
          <a:noFill/>
        </p:spPr>
        <p:txBody>
          <a:bodyPr wrap="square" rtlCol="0">
            <a:spAutoFit/>
          </a:bodyPr>
          <a:lstStyle/>
          <a:p>
            <a:pPr>
              <a:lnSpc>
                <a:spcPct val="120000"/>
              </a:lnSpc>
            </a:pPr>
            <a:r>
              <a:rPr lang="en-GB" sz="2000" dirty="0"/>
              <a:t>The simplest model we can build assumes that all individuals in the population belong to one of three “bins” or compartments: they can only be susceptible, infected or recovered. This is called a </a:t>
            </a:r>
            <a:r>
              <a:rPr lang="en-GB" sz="2400" b="1" dirty="0"/>
              <a:t>compartment model</a:t>
            </a:r>
            <a:r>
              <a:rPr lang="en-GB" sz="2000" dirty="0"/>
              <a:t>.</a:t>
            </a:r>
          </a:p>
        </p:txBody>
      </p:sp>
      <p:sp>
        <p:nvSpPr>
          <p:cNvPr id="4" name="Slide Number Placeholder 3"/>
          <p:cNvSpPr>
            <a:spLocks noGrp="1"/>
          </p:cNvSpPr>
          <p:nvPr>
            <p:ph type="sldNum" sz="quarter" idx="12"/>
          </p:nvPr>
        </p:nvSpPr>
        <p:spPr/>
        <p:txBody>
          <a:bodyPr/>
          <a:lstStyle/>
          <a:p>
            <a:fld id="{46CF7C04-BA9B-49C3-A8B6-2D7FAC079C85}" type="slidenum">
              <a:rPr lang="en-GB" smtClean="0"/>
              <a:t>13</a:t>
            </a:fld>
            <a:endParaRPr lang="en-GB"/>
          </a:p>
        </p:txBody>
      </p:sp>
    </p:spTree>
    <p:extLst>
      <p:ext uri="{BB962C8B-B14F-4D97-AF65-F5344CB8AC3E}">
        <p14:creationId xmlns:p14="http://schemas.microsoft.com/office/powerpoint/2010/main" val="235838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9552" y="833895"/>
            <a:ext cx="1768220" cy="864096"/>
          </a:xfrm>
          <a:prstGeom prst="roundRect">
            <a:avLst/>
          </a:prstGeom>
          <a:solidFill>
            <a:schemeClr val="accent3">
              <a:lumMod val="60000"/>
              <a:lumOff val="4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Susceptible</a:t>
            </a:r>
          </a:p>
        </p:txBody>
      </p:sp>
      <p:sp>
        <p:nvSpPr>
          <p:cNvPr id="6" name="Rounded Rectangle 5"/>
          <p:cNvSpPr/>
          <p:nvPr/>
        </p:nvSpPr>
        <p:spPr>
          <a:xfrm>
            <a:off x="3660123" y="833895"/>
            <a:ext cx="1768220" cy="864096"/>
          </a:xfrm>
          <a:prstGeom prst="roundRect">
            <a:avLst/>
          </a:prstGeom>
          <a:solidFill>
            <a:schemeClr val="accent2">
              <a:lumMod val="60000"/>
              <a:lumOff val="4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Infected</a:t>
            </a:r>
          </a:p>
        </p:txBody>
      </p:sp>
      <p:sp>
        <p:nvSpPr>
          <p:cNvPr id="7" name="Rounded Rectangle 6"/>
          <p:cNvSpPr/>
          <p:nvPr/>
        </p:nvSpPr>
        <p:spPr>
          <a:xfrm>
            <a:off x="6780694" y="833895"/>
            <a:ext cx="1768220" cy="864096"/>
          </a:xfrm>
          <a:prstGeom prst="roundRect">
            <a:avLst/>
          </a:prstGeom>
          <a:solidFill>
            <a:schemeClr val="accent1">
              <a:lumMod val="40000"/>
              <a:lumOff val="6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Recovered</a:t>
            </a:r>
          </a:p>
        </p:txBody>
      </p:sp>
      <p:cxnSp>
        <p:nvCxnSpPr>
          <p:cNvPr id="9" name="Straight Arrow Connector 8"/>
          <p:cNvCxnSpPr/>
          <p:nvPr/>
        </p:nvCxnSpPr>
        <p:spPr>
          <a:xfrm>
            <a:off x="2483768" y="1265943"/>
            <a:ext cx="936104"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18854" y="1265943"/>
            <a:ext cx="936104"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5772" y="1898714"/>
            <a:ext cx="8066668" cy="1200329"/>
          </a:xfrm>
          <a:prstGeom prst="rect">
            <a:avLst/>
          </a:prstGeom>
          <a:noFill/>
        </p:spPr>
        <p:txBody>
          <a:bodyPr wrap="square" rtlCol="0">
            <a:spAutoFit/>
          </a:bodyPr>
          <a:lstStyle/>
          <a:p>
            <a:pPr>
              <a:lnSpc>
                <a:spcPct val="120000"/>
              </a:lnSpc>
            </a:pPr>
            <a:r>
              <a:rPr lang="en-GB" sz="2000" dirty="0"/>
              <a:t>Individuals in the population can only move between “bins” by two mechanisms: they can get infected or recover.</a:t>
            </a:r>
          </a:p>
          <a:p>
            <a:pPr>
              <a:lnSpc>
                <a:spcPct val="120000"/>
              </a:lnSpc>
            </a:pPr>
            <a:r>
              <a:rPr lang="en-GB" sz="2000" dirty="0"/>
              <a:t>We are making a whole series of simplifying assumptions:</a:t>
            </a:r>
          </a:p>
        </p:txBody>
      </p:sp>
      <p:sp>
        <p:nvSpPr>
          <p:cNvPr id="13" name="Content Placeholder 5"/>
          <p:cNvSpPr txBox="1">
            <a:spLocks/>
          </p:cNvSpPr>
          <p:nvPr/>
        </p:nvSpPr>
        <p:spPr>
          <a:xfrm>
            <a:off x="457200" y="3228110"/>
            <a:ext cx="8229600" cy="343508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The rate of infection and recovery is much faster than the time scale of births and deaths</a:t>
            </a:r>
            <a:r>
              <a:rPr lang="en-US" sz="2400" b="1" dirty="0">
                <a:solidFill>
                  <a:srgbClr val="FF0000"/>
                </a:solidFill>
              </a:rPr>
              <a:t>*</a:t>
            </a:r>
            <a:r>
              <a:rPr lang="en-US" sz="2000" dirty="0"/>
              <a:t>, meaning we ignore the latter two for modelling.</a:t>
            </a:r>
          </a:p>
          <a:p>
            <a:r>
              <a:rPr lang="en-US" sz="2000" dirty="0"/>
              <a:t>That all individuals are equally susceptible.</a:t>
            </a:r>
          </a:p>
          <a:p>
            <a:r>
              <a:rPr lang="en-US" sz="2000" dirty="0"/>
              <a:t>That all individuals move from the infected to the recovered class.</a:t>
            </a:r>
          </a:p>
          <a:p>
            <a:r>
              <a:rPr lang="en-US" sz="2000" dirty="0"/>
              <a:t>That there is no latency period when an individual is infected but is not yet </a:t>
            </a:r>
            <a:r>
              <a:rPr lang="en-US" sz="2000" dirty="0" smtClean="0"/>
              <a:t>infectious. </a:t>
            </a:r>
            <a:r>
              <a:rPr lang="en-US" sz="2000" b="1" dirty="0">
                <a:solidFill>
                  <a:srgbClr val="FF0000"/>
                </a:solidFill>
              </a:rPr>
              <a:t>*</a:t>
            </a:r>
            <a:endParaRPr lang="en-US" sz="2000" dirty="0"/>
          </a:p>
          <a:p>
            <a:r>
              <a:rPr lang="en-US" sz="2000" dirty="0"/>
              <a:t>Immunity is life long. </a:t>
            </a:r>
            <a:r>
              <a:rPr lang="en-US" sz="2000" dirty="0" smtClean="0"/>
              <a:t>(The </a:t>
            </a:r>
            <a:r>
              <a:rPr lang="en-US" sz="2000" dirty="0"/>
              <a:t>“R” bin is therefore sometimes called “</a:t>
            </a:r>
            <a:r>
              <a:rPr lang="en-US" sz="2000" dirty="0" smtClean="0"/>
              <a:t>removed.”)</a:t>
            </a:r>
            <a:endParaRPr lang="en-US" sz="2000" dirty="0"/>
          </a:p>
          <a:p>
            <a:pPr marL="0" indent="0" algn="r">
              <a:spcBef>
                <a:spcPts val="1200"/>
              </a:spcBef>
              <a:buNone/>
            </a:pPr>
            <a:r>
              <a:rPr lang="en-US" sz="1800" b="1" dirty="0">
                <a:solidFill>
                  <a:srgbClr val="FF0000"/>
                </a:solidFill>
              </a:rPr>
              <a:t>	*</a:t>
            </a:r>
            <a:r>
              <a:rPr lang="en-US" sz="1800" dirty="0"/>
              <a:t>(</a:t>
            </a:r>
            <a:r>
              <a:rPr lang="en-US" sz="1800" i="1" dirty="0"/>
              <a:t>N.B. There are models which include </a:t>
            </a:r>
            <a:r>
              <a:rPr lang="en-US" sz="1800" i="1" dirty="0" smtClean="0"/>
              <a:t>these; we </a:t>
            </a:r>
            <a:r>
              <a:rPr lang="en-US" sz="1800" i="1" dirty="0"/>
              <a:t>will use one later</a:t>
            </a:r>
            <a:r>
              <a:rPr lang="en-US" sz="1800" dirty="0"/>
              <a:t>).</a:t>
            </a:r>
          </a:p>
        </p:txBody>
      </p:sp>
      <p:sp>
        <p:nvSpPr>
          <p:cNvPr id="14" name="TextBox 13"/>
          <p:cNvSpPr txBox="1"/>
          <p:nvPr/>
        </p:nvSpPr>
        <p:spPr>
          <a:xfrm>
            <a:off x="1278430" y="332656"/>
            <a:ext cx="354584" cy="523220"/>
          </a:xfrm>
          <a:prstGeom prst="rect">
            <a:avLst/>
          </a:prstGeom>
          <a:noFill/>
        </p:spPr>
        <p:txBody>
          <a:bodyPr wrap="none" rtlCol="0">
            <a:spAutoFit/>
          </a:bodyPr>
          <a:lstStyle/>
          <a:p>
            <a:r>
              <a:rPr lang="en-GB" sz="2800" b="1" dirty="0"/>
              <a:t>S</a:t>
            </a:r>
          </a:p>
        </p:txBody>
      </p:sp>
      <p:sp>
        <p:nvSpPr>
          <p:cNvPr id="15" name="TextBox 14"/>
          <p:cNvSpPr txBox="1"/>
          <p:nvPr/>
        </p:nvSpPr>
        <p:spPr>
          <a:xfrm>
            <a:off x="4399002" y="332656"/>
            <a:ext cx="280846" cy="523220"/>
          </a:xfrm>
          <a:prstGeom prst="rect">
            <a:avLst/>
          </a:prstGeom>
          <a:noFill/>
        </p:spPr>
        <p:txBody>
          <a:bodyPr wrap="none" rtlCol="0">
            <a:spAutoFit/>
          </a:bodyPr>
          <a:lstStyle/>
          <a:p>
            <a:r>
              <a:rPr lang="en-GB" sz="2800" b="1" dirty="0"/>
              <a:t>I</a:t>
            </a:r>
          </a:p>
        </p:txBody>
      </p:sp>
      <p:sp>
        <p:nvSpPr>
          <p:cNvPr id="16" name="TextBox 15"/>
          <p:cNvSpPr txBox="1"/>
          <p:nvPr/>
        </p:nvSpPr>
        <p:spPr>
          <a:xfrm>
            <a:off x="7471482" y="332656"/>
            <a:ext cx="386644" cy="523220"/>
          </a:xfrm>
          <a:prstGeom prst="rect">
            <a:avLst/>
          </a:prstGeom>
          <a:noFill/>
        </p:spPr>
        <p:txBody>
          <a:bodyPr wrap="none" rtlCol="0">
            <a:spAutoFit/>
          </a:bodyPr>
          <a:lstStyle/>
          <a:p>
            <a:r>
              <a:rPr lang="en-GB" sz="2800" b="1" dirty="0"/>
              <a:t>R</a:t>
            </a:r>
          </a:p>
        </p:txBody>
      </p:sp>
      <p:sp>
        <p:nvSpPr>
          <p:cNvPr id="2" name="Slide Number Placeholder 1"/>
          <p:cNvSpPr>
            <a:spLocks noGrp="1"/>
          </p:cNvSpPr>
          <p:nvPr>
            <p:ph type="sldNum" sz="quarter" idx="12"/>
          </p:nvPr>
        </p:nvSpPr>
        <p:spPr/>
        <p:txBody>
          <a:bodyPr/>
          <a:lstStyle/>
          <a:p>
            <a:fld id="{46CF7C04-BA9B-49C3-A8B6-2D7FAC079C85}" type="slidenum">
              <a:rPr lang="en-GB" smtClean="0"/>
              <a:t>14</a:t>
            </a:fld>
            <a:endParaRPr lang="en-GB"/>
          </a:p>
        </p:txBody>
      </p:sp>
    </p:spTree>
    <p:extLst>
      <p:ext uri="{BB962C8B-B14F-4D97-AF65-F5344CB8AC3E}">
        <p14:creationId xmlns:p14="http://schemas.microsoft.com/office/powerpoint/2010/main" val="208996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fade">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fade">
                                      <p:cBhvr>
                                        <p:cTn id="27" dur="500"/>
                                        <p:tgtEl>
                                          <p:spTgt spid="1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fade">
                                      <p:cBhvr>
                                        <p:cTn id="3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9552" y="833895"/>
            <a:ext cx="1768220" cy="864096"/>
          </a:xfrm>
          <a:prstGeom prst="roundRect">
            <a:avLst/>
          </a:prstGeom>
          <a:solidFill>
            <a:schemeClr val="accent3">
              <a:lumMod val="60000"/>
              <a:lumOff val="4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Susceptible</a:t>
            </a:r>
          </a:p>
        </p:txBody>
      </p:sp>
      <p:sp>
        <p:nvSpPr>
          <p:cNvPr id="6" name="Rounded Rectangle 5"/>
          <p:cNvSpPr/>
          <p:nvPr/>
        </p:nvSpPr>
        <p:spPr>
          <a:xfrm>
            <a:off x="3660123" y="833895"/>
            <a:ext cx="1768220" cy="864096"/>
          </a:xfrm>
          <a:prstGeom prst="roundRect">
            <a:avLst/>
          </a:prstGeom>
          <a:solidFill>
            <a:schemeClr val="accent2">
              <a:lumMod val="60000"/>
              <a:lumOff val="4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Infected</a:t>
            </a:r>
          </a:p>
        </p:txBody>
      </p:sp>
      <p:sp>
        <p:nvSpPr>
          <p:cNvPr id="7" name="Rounded Rectangle 6"/>
          <p:cNvSpPr/>
          <p:nvPr/>
        </p:nvSpPr>
        <p:spPr>
          <a:xfrm>
            <a:off x="6780694" y="833895"/>
            <a:ext cx="1768220" cy="864096"/>
          </a:xfrm>
          <a:prstGeom prst="roundRect">
            <a:avLst/>
          </a:prstGeom>
          <a:solidFill>
            <a:schemeClr val="accent1">
              <a:lumMod val="40000"/>
              <a:lumOff val="6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Recovered</a:t>
            </a:r>
          </a:p>
        </p:txBody>
      </p:sp>
      <p:cxnSp>
        <p:nvCxnSpPr>
          <p:cNvPr id="9" name="Straight Arrow Connector 8"/>
          <p:cNvCxnSpPr/>
          <p:nvPr/>
        </p:nvCxnSpPr>
        <p:spPr>
          <a:xfrm>
            <a:off x="2483768" y="1265943"/>
            <a:ext cx="936104"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18854" y="1265943"/>
            <a:ext cx="936104"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65772" y="2198237"/>
            <a:ext cx="8066668" cy="437043"/>
          </a:xfrm>
          <a:prstGeom prst="rect">
            <a:avLst/>
          </a:prstGeom>
          <a:noFill/>
        </p:spPr>
        <p:txBody>
          <a:bodyPr wrap="square" rtlCol="0">
            <a:spAutoFit/>
          </a:bodyPr>
          <a:lstStyle/>
          <a:p>
            <a:pPr>
              <a:lnSpc>
                <a:spcPct val="120000"/>
              </a:lnSpc>
            </a:pPr>
            <a:r>
              <a:rPr lang="en-GB" sz="2000" dirty="0"/>
              <a:t>Let’s describe the rate at which individuals move from one bin to the next:</a:t>
            </a:r>
          </a:p>
        </p:txBody>
      </p:sp>
      <mc:AlternateContent xmlns:mc="http://schemas.openxmlformats.org/markup-compatibility/2006" xmlns:a14="http://schemas.microsoft.com/office/drawing/2010/main">
        <mc:Choice Requires="a14">
          <p:sp>
            <p:nvSpPr>
              <p:cNvPr id="2" name="Rectangle 1"/>
              <p:cNvSpPr/>
              <p:nvPr/>
            </p:nvSpPr>
            <p:spPr>
              <a:xfrm>
                <a:off x="2483768" y="572285"/>
                <a:ext cx="82586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800" smtClean="0">
                          <a:solidFill>
                            <a:srgbClr val="A40079"/>
                          </a:solidFill>
                          <a:latin typeface="Cambria Math"/>
                        </a:rPr>
                        <m:t>β</m:t>
                      </m:r>
                      <m:r>
                        <a:rPr lang="en-GB" sz="2800" b="1" i="1" smtClean="0">
                          <a:solidFill>
                            <a:srgbClr val="FF0000"/>
                          </a:solidFill>
                          <a:latin typeface="Cambria Math"/>
                        </a:rPr>
                        <m:t>𝑰</m:t>
                      </m:r>
                      <m:r>
                        <a:rPr lang="en-GB" sz="2800" b="1" i="1" smtClean="0">
                          <a:solidFill>
                            <a:srgbClr val="017507"/>
                          </a:solidFill>
                          <a:latin typeface="Cambria Math"/>
                        </a:rPr>
                        <m:t>𝑺</m:t>
                      </m:r>
                    </m:oMath>
                  </m:oMathPara>
                </a14:m>
                <a:endParaRPr lang="en-GB" sz="2800" b="1" dirty="0"/>
              </a:p>
            </p:txBody>
          </p:sp>
        </mc:Choice>
        <mc:Fallback xmlns="">
          <p:sp>
            <p:nvSpPr>
              <p:cNvPr id="2" name="Rectangle 1"/>
              <p:cNvSpPr>
                <a:spLocks noRot="1" noChangeAspect="1" noMove="1" noResize="1" noEditPoints="1" noAdjustHandles="1" noChangeArrowheads="1" noChangeShapeType="1" noTextEdit="1"/>
              </p:cNvSpPr>
              <p:nvPr/>
            </p:nvSpPr>
            <p:spPr>
              <a:xfrm>
                <a:off x="2483768" y="572285"/>
                <a:ext cx="825867" cy="523220"/>
              </a:xfrm>
              <a:prstGeom prst="rect">
                <a:avLst/>
              </a:prstGeom>
              <a:blipFill rotWithShape="1">
                <a:blip r:embed="rId3"/>
                <a:stretch>
                  <a:fillRect/>
                </a:stretch>
              </a:blipFill>
            </p:spPr>
            <p:txBody>
              <a:bodyPr/>
              <a:lstStyle/>
              <a:p>
                <a:r>
                  <a:rPr lang="en-GB">
                    <a:noFill/>
                  </a:rPr>
                  <a:t> </a:t>
                </a:r>
              </a:p>
            </p:txBody>
          </p:sp>
        </mc:Fallback>
      </mc:AlternateContent>
      <p:grpSp>
        <p:nvGrpSpPr>
          <p:cNvPr id="3" name="Group 2"/>
          <p:cNvGrpSpPr/>
          <p:nvPr/>
        </p:nvGrpSpPr>
        <p:grpSpPr>
          <a:xfrm>
            <a:off x="1243267" y="2996523"/>
            <a:ext cx="7018456" cy="830997"/>
            <a:chOff x="1243267" y="2996523"/>
            <a:chExt cx="7018456" cy="830997"/>
          </a:xfrm>
        </p:grpSpPr>
        <p:sp>
          <p:nvSpPr>
            <p:cNvPr id="12" name="TextBox 11"/>
            <p:cNvSpPr txBox="1"/>
            <p:nvPr/>
          </p:nvSpPr>
          <p:spPr>
            <a:xfrm>
              <a:off x="1243267" y="2996523"/>
              <a:ext cx="4826308" cy="830997"/>
            </a:xfrm>
            <a:prstGeom prst="rect">
              <a:avLst/>
            </a:prstGeom>
            <a:noFill/>
          </p:spPr>
          <p:txBody>
            <a:bodyPr wrap="square" rtlCol="0">
              <a:spAutoFit/>
            </a:bodyPr>
            <a:lstStyle/>
            <a:p>
              <a:pPr algn="r">
                <a:lnSpc>
                  <a:spcPct val="120000"/>
                </a:lnSpc>
              </a:pPr>
              <a:r>
                <a:rPr lang="en-GB" sz="2000" dirty="0"/>
                <a:t>We’ve already described the rate of infection of susceptible individuals: </a:t>
              </a:r>
            </a:p>
          </p:txBody>
        </p:sp>
        <mc:AlternateContent xmlns:mc="http://schemas.openxmlformats.org/markup-compatibility/2006" xmlns:a14="http://schemas.microsoft.com/office/drawing/2010/main">
          <mc:Choice Requires="a14">
            <p:sp>
              <p:nvSpPr>
                <p:cNvPr id="14" name="TextBox 13"/>
                <p:cNvSpPr txBox="1"/>
                <p:nvPr/>
              </p:nvSpPr>
              <p:spPr>
                <a:xfrm>
                  <a:off x="6154479" y="2996523"/>
                  <a:ext cx="2107244" cy="793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400" b="1" i="1" smtClean="0">
                                <a:solidFill>
                                  <a:schemeClr val="tx1"/>
                                </a:solidFill>
                                <a:latin typeface="Cambria Math"/>
                              </a:rPr>
                            </m:ctrlPr>
                          </m:fPr>
                          <m:num>
                            <m:r>
                              <a:rPr lang="en-GB" sz="2400" b="1" i="1" smtClean="0">
                                <a:solidFill>
                                  <a:schemeClr val="tx1"/>
                                </a:solidFill>
                                <a:latin typeface="Cambria Math"/>
                              </a:rPr>
                              <m:t>𝒅𝑰</m:t>
                            </m:r>
                          </m:num>
                          <m:den>
                            <m:r>
                              <a:rPr lang="en-GB" sz="2400" b="1" i="1" smtClean="0">
                                <a:solidFill>
                                  <a:schemeClr val="tx1"/>
                                </a:solidFill>
                                <a:latin typeface="Cambria Math"/>
                              </a:rPr>
                              <m:t>𝒅𝒕</m:t>
                            </m:r>
                          </m:den>
                        </m:f>
                        <m:r>
                          <a:rPr lang="en-GB" sz="2400" b="1" i="1" smtClean="0">
                            <a:solidFill>
                              <a:schemeClr val="tx1"/>
                            </a:solidFill>
                            <a:latin typeface="Cambria Math"/>
                          </a:rPr>
                          <m:t> =</m:t>
                        </m:r>
                        <m:r>
                          <m:rPr>
                            <m:sty m:val="p"/>
                          </m:rPr>
                          <a:rPr lang="el-GR" sz="2400" b="0" i="0" smtClean="0">
                            <a:solidFill>
                              <a:srgbClr val="A40079"/>
                            </a:solidFill>
                            <a:latin typeface="Cambria Math"/>
                          </a:rPr>
                          <m:t>β</m:t>
                        </m:r>
                        <m:r>
                          <a:rPr lang="en-GB" sz="2400" b="1" i="1" smtClean="0">
                            <a:latin typeface="Cambria Math"/>
                          </a:rPr>
                          <m:t>∗</m:t>
                        </m:r>
                        <m:r>
                          <a:rPr lang="en-GB" sz="2400" b="1" i="1" smtClean="0">
                            <a:solidFill>
                              <a:srgbClr val="FF0000"/>
                            </a:solidFill>
                            <a:latin typeface="Cambria Math"/>
                          </a:rPr>
                          <m:t>𝑰</m:t>
                        </m:r>
                        <m:r>
                          <a:rPr lang="en-GB" sz="2400" b="1" i="1" smtClean="0">
                            <a:solidFill>
                              <a:schemeClr val="tx1"/>
                            </a:solidFill>
                            <a:latin typeface="Cambria Math"/>
                          </a:rPr>
                          <m:t>∗</m:t>
                        </m:r>
                        <m:r>
                          <a:rPr lang="en-GB" sz="2400" b="1" i="1" smtClean="0">
                            <a:solidFill>
                              <a:srgbClr val="017507"/>
                            </a:solidFill>
                            <a:latin typeface="Cambria Math"/>
                          </a:rPr>
                          <m:t>𝑺</m:t>
                        </m:r>
                      </m:oMath>
                    </m:oMathPara>
                  </a14:m>
                  <a:endParaRPr lang="en-GB" sz="2400" b="1" dirty="0">
                    <a:solidFill>
                      <a:srgbClr val="017507"/>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154479" y="2996523"/>
                  <a:ext cx="2107244" cy="793872"/>
                </a:xfrm>
                <a:prstGeom prst="rect">
                  <a:avLst/>
                </a:prstGeom>
                <a:blipFill rotWithShape="1">
                  <a:blip r:embed="rId4"/>
                  <a:stretch>
                    <a:fillRect/>
                  </a:stretch>
                </a:blipFill>
              </p:spPr>
              <p:txBody>
                <a:bodyPr/>
                <a:lstStyle/>
                <a:p>
                  <a:r>
                    <a:rPr lang="en-GB">
                      <a:noFill/>
                    </a:rPr>
                    <a:t> </a:t>
                  </a:r>
                </a:p>
              </p:txBody>
            </p:sp>
          </mc:Fallback>
        </mc:AlternateContent>
      </p:grpSp>
      <p:grpSp>
        <p:nvGrpSpPr>
          <p:cNvPr id="4" name="Group 3"/>
          <p:cNvGrpSpPr/>
          <p:nvPr/>
        </p:nvGrpSpPr>
        <p:grpSpPr>
          <a:xfrm>
            <a:off x="465772" y="4128636"/>
            <a:ext cx="7429888" cy="2456057"/>
            <a:chOff x="465772" y="4128636"/>
            <a:chExt cx="7429888" cy="2456057"/>
          </a:xfrm>
        </p:grpSpPr>
        <p:sp>
          <p:nvSpPr>
            <p:cNvPr id="15" name="TextBox 14"/>
            <p:cNvSpPr txBox="1"/>
            <p:nvPr/>
          </p:nvSpPr>
          <p:spPr>
            <a:xfrm>
              <a:off x="465772" y="4128636"/>
              <a:ext cx="5603803" cy="2456057"/>
            </a:xfrm>
            <a:prstGeom prst="rect">
              <a:avLst/>
            </a:prstGeom>
            <a:noFill/>
          </p:spPr>
          <p:txBody>
            <a:bodyPr wrap="square" rtlCol="0">
              <a:spAutoFit/>
            </a:bodyPr>
            <a:lstStyle/>
            <a:p>
              <a:pPr>
                <a:lnSpc>
                  <a:spcPct val="120000"/>
                </a:lnSpc>
              </a:pPr>
              <a:r>
                <a:rPr lang="en-GB" sz="2000" dirty="0"/>
                <a:t>Infected individuals recover at a rate </a:t>
              </a:r>
              <a:r>
                <a:rPr lang="el-GR" sz="2800" b="1" dirty="0">
                  <a:solidFill>
                    <a:schemeClr val="accent6">
                      <a:lumMod val="75000"/>
                    </a:schemeClr>
                  </a:solidFill>
                </a:rPr>
                <a:t>γ</a:t>
              </a:r>
              <a:r>
                <a:rPr lang="en-GB" sz="2000" dirty="0"/>
                <a:t> (gamma) that is determined by the pathogen’s virulence and the host’s immune system. It does </a:t>
              </a:r>
              <a:r>
                <a:rPr lang="en-GB" sz="2000" i="1" dirty="0"/>
                <a:t>not </a:t>
              </a:r>
              <a:r>
                <a:rPr lang="en-GB" sz="2000" dirty="0"/>
                <a:t>depend on any contact between individuals. Therefore, the rate at  which recovered individuals </a:t>
              </a:r>
              <a:r>
                <a:rPr lang="en-GB" sz="2000" b="1" dirty="0"/>
                <a:t>R</a:t>
              </a:r>
              <a:r>
                <a:rPr lang="en-GB" sz="2000" dirty="0"/>
                <a:t> “emerge” depends only on the number of infected individuals and </a:t>
              </a:r>
              <a:r>
                <a:rPr lang="el-GR" sz="2000" dirty="0"/>
                <a:t>γ</a:t>
              </a:r>
              <a:r>
                <a:rPr lang="en-GB" sz="2000" dirty="0"/>
                <a:t>.</a:t>
              </a:r>
            </a:p>
          </p:txBody>
        </p:sp>
        <mc:AlternateContent xmlns:mc="http://schemas.openxmlformats.org/markup-compatibility/2006" xmlns:a14="http://schemas.microsoft.com/office/drawing/2010/main">
          <mc:Choice Requires="a14">
            <p:sp>
              <p:nvSpPr>
                <p:cNvPr id="16" name="TextBox 15"/>
                <p:cNvSpPr txBox="1"/>
                <p:nvPr/>
              </p:nvSpPr>
              <p:spPr>
                <a:xfrm>
                  <a:off x="6154479" y="4854351"/>
                  <a:ext cx="1741181" cy="793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400" b="1" i="1" smtClean="0">
                                <a:solidFill>
                                  <a:schemeClr val="tx1"/>
                                </a:solidFill>
                                <a:latin typeface="Cambria Math"/>
                              </a:rPr>
                            </m:ctrlPr>
                          </m:fPr>
                          <m:num>
                            <m:r>
                              <a:rPr lang="en-GB" sz="2400" b="1" i="1" smtClean="0">
                                <a:solidFill>
                                  <a:schemeClr val="tx1"/>
                                </a:solidFill>
                                <a:latin typeface="Cambria Math"/>
                              </a:rPr>
                              <m:t>𝒅𝑹</m:t>
                            </m:r>
                          </m:num>
                          <m:den>
                            <m:r>
                              <a:rPr lang="en-GB" sz="2400" b="1" i="1" smtClean="0">
                                <a:solidFill>
                                  <a:schemeClr val="tx1"/>
                                </a:solidFill>
                                <a:latin typeface="Cambria Math"/>
                              </a:rPr>
                              <m:t>𝒅𝒕</m:t>
                            </m:r>
                          </m:den>
                        </m:f>
                        <m:r>
                          <a:rPr lang="en-GB" sz="2400" b="1" i="1" smtClean="0">
                            <a:solidFill>
                              <a:schemeClr val="tx1"/>
                            </a:solidFill>
                            <a:latin typeface="Cambria Math"/>
                          </a:rPr>
                          <m:t> =</m:t>
                        </m:r>
                        <m:r>
                          <a:rPr lang="el-GR" sz="2400" b="1" i="1" smtClean="0">
                            <a:solidFill>
                              <a:schemeClr val="accent6">
                                <a:lumMod val="75000"/>
                              </a:schemeClr>
                            </a:solidFill>
                            <a:latin typeface="Cambria Math"/>
                          </a:rPr>
                          <m:t>𝜸</m:t>
                        </m:r>
                        <m:r>
                          <a:rPr lang="en-GB" sz="2400" b="1" i="1" smtClean="0">
                            <a:latin typeface="Cambria Math"/>
                          </a:rPr>
                          <m:t>∗</m:t>
                        </m:r>
                        <m:r>
                          <a:rPr lang="en-GB" sz="2400" b="1" i="1" smtClean="0">
                            <a:solidFill>
                              <a:srgbClr val="FF0000"/>
                            </a:solidFill>
                            <a:latin typeface="Cambria Math"/>
                          </a:rPr>
                          <m:t>𝑰</m:t>
                        </m:r>
                      </m:oMath>
                    </m:oMathPara>
                  </a14:m>
                  <a:endParaRPr lang="en-GB" sz="2400" b="1" dirty="0">
                    <a:solidFill>
                      <a:srgbClr val="FF0000"/>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6154479" y="4854351"/>
                  <a:ext cx="1741181" cy="793872"/>
                </a:xfrm>
                <a:prstGeom prst="rect">
                  <a:avLst/>
                </a:prstGeom>
                <a:blipFill rotWithShape="1">
                  <a:blip r:embed="rId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7" name="Rectangle 16"/>
              <p:cNvSpPr/>
              <p:nvPr/>
            </p:nvSpPr>
            <p:spPr>
              <a:xfrm>
                <a:off x="5720454" y="572285"/>
                <a:ext cx="63991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800" b="1" i="1" smtClean="0">
                          <a:solidFill>
                            <a:schemeClr val="accent6">
                              <a:lumMod val="75000"/>
                            </a:schemeClr>
                          </a:solidFill>
                          <a:latin typeface="Cambria Math"/>
                        </a:rPr>
                        <m:t>𝜸</m:t>
                      </m:r>
                      <m:r>
                        <a:rPr lang="en-GB" sz="2800" b="1" i="1" smtClean="0">
                          <a:solidFill>
                            <a:srgbClr val="FF0000"/>
                          </a:solidFill>
                          <a:latin typeface="Cambria Math"/>
                        </a:rPr>
                        <m:t>𝑰</m:t>
                      </m:r>
                    </m:oMath>
                  </m:oMathPara>
                </a14:m>
                <a:endParaRPr lang="en-GB" sz="2800" b="1" dirty="0">
                  <a:solidFill>
                    <a:srgbClr val="FF000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5720454" y="572285"/>
                <a:ext cx="639919" cy="523220"/>
              </a:xfrm>
              <a:prstGeom prst="rect">
                <a:avLst/>
              </a:prstGeom>
              <a:blipFill rotWithShape="1">
                <a:blip r:embed="rId6"/>
                <a:stretch>
                  <a:fillRect/>
                </a:stretch>
              </a:blipFill>
            </p:spPr>
            <p:txBody>
              <a:bodyPr/>
              <a:lstStyle/>
              <a:p>
                <a:r>
                  <a:rPr lang="en-GB">
                    <a:noFill/>
                  </a:rPr>
                  <a:t> </a:t>
                </a:r>
              </a:p>
            </p:txBody>
          </p:sp>
        </mc:Fallback>
      </mc:AlternateContent>
      <p:sp>
        <p:nvSpPr>
          <p:cNvPr id="18" name="TextBox 17"/>
          <p:cNvSpPr txBox="1"/>
          <p:nvPr/>
        </p:nvSpPr>
        <p:spPr>
          <a:xfrm>
            <a:off x="1278430" y="332656"/>
            <a:ext cx="354584" cy="523220"/>
          </a:xfrm>
          <a:prstGeom prst="rect">
            <a:avLst/>
          </a:prstGeom>
          <a:noFill/>
        </p:spPr>
        <p:txBody>
          <a:bodyPr wrap="none" rtlCol="0">
            <a:spAutoFit/>
          </a:bodyPr>
          <a:lstStyle/>
          <a:p>
            <a:r>
              <a:rPr lang="en-GB" sz="2800" b="1" dirty="0"/>
              <a:t>S</a:t>
            </a:r>
          </a:p>
        </p:txBody>
      </p:sp>
      <p:sp>
        <p:nvSpPr>
          <p:cNvPr id="19" name="TextBox 18"/>
          <p:cNvSpPr txBox="1"/>
          <p:nvPr/>
        </p:nvSpPr>
        <p:spPr>
          <a:xfrm>
            <a:off x="4399002" y="332656"/>
            <a:ext cx="280846" cy="523220"/>
          </a:xfrm>
          <a:prstGeom prst="rect">
            <a:avLst/>
          </a:prstGeom>
          <a:noFill/>
        </p:spPr>
        <p:txBody>
          <a:bodyPr wrap="none" rtlCol="0">
            <a:spAutoFit/>
          </a:bodyPr>
          <a:lstStyle/>
          <a:p>
            <a:r>
              <a:rPr lang="en-GB" sz="2800" b="1" dirty="0"/>
              <a:t>I</a:t>
            </a:r>
          </a:p>
        </p:txBody>
      </p:sp>
      <p:sp>
        <p:nvSpPr>
          <p:cNvPr id="20" name="TextBox 19"/>
          <p:cNvSpPr txBox="1"/>
          <p:nvPr/>
        </p:nvSpPr>
        <p:spPr>
          <a:xfrm>
            <a:off x="7471482" y="332656"/>
            <a:ext cx="386644" cy="523220"/>
          </a:xfrm>
          <a:prstGeom prst="rect">
            <a:avLst/>
          </a:prstGeom>
          <a:noFill/>
        </p:spPr>
        <p:txBody>
          <a:bodyPr wrap="none" rtlCol="0">
            <a:spAutoFit/>
          </a:bodyPr>
          <a:lstStyle/>
          <a:p>
            <a:r>
              <a:rPr lang="en-GB" sz="2800" b="1" dirty="0"/>
              <a:t>R</a:t>
            </a:r>
          </a:p>
        </p:txBody>
      </p:sp>
      <p:sp>
        <p:nvSpPr>
          <p:cNvPr id="8" name="Slide Number Placeholder 7"/>
          <p:cNvSpPr>
            <a:spLocks noGrp="1"/>
          </p:cNvSpPr>
          <p:nvPr>
            <p:ph type="sldNum" sz="quarter" idx="12"/>
          </p:nvPr>
        </p:nvSpPr>
        <p:spPr/>
        <p:txBody>
          <a:bodyPr/>
          <a:lstStyle/>
          <a:p>
            <a:fld id="{46CF7C04-BA9B-49C3-A8B6-2D7FAC079C85}" type="slidenum">
              <a:rPr lang="en-GB" smtClean="0"/>
              <a:t>15</a:t>
            </a:fld>
            <a:endParaRPr lang="en-GB"/>
          </a:p>
        </p:txBody>
      </p:sp>
    </p:spTree>
    <p:extLst>
      <p:ext uri="{BB962C8B-B14F-4D97-AF65-F5344CB8AC3E}">
        <p14:creationId xmlns:p14="http://schemas.microsoft.com/office/powerpoint/2010/main" val="414039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9552" y="833895"/>
            <a:ext cx="1768220" cy="864096"/>
          </a:xfrm>
          <a:prstGeom prst="roundRect">
            <a:avLst/>
          </a:prstGeom>
          <a:solidFill>
            <a:schemeClr val="accent3">
              <a:lumMod val="60000"/>
              <a:lumOff val="40000"/>
            </a:schemeClr>
          </a:solidFill>
          <a:ln w="63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Susceptible</a:t>
            </a:r>
          </a:p>
        </p:txBody>
      </p:sp>
      <p:sp>
        <p:nvSpPr>
          <p:cNvPr id="6" name="Rounded Rectangle 5"/>
          <p:cNvSpPr/>
          <p:nvPr/>
        </p:nvSpPr>
        <p:spPr>
          <a:xfrm>
            <a:off x="3660123" y="833895"/>
            <a:ext cx="1768220" cy="864096"/>
          </a:xfrm>
          <a:prstGeom prst="roundRect">
            <a:avLst/>
          </a:prstGeom>
          <a:solidFill>
            <a:schemeClr val="accent2">
              <a:lumMod val="60000"/>
              <a:lumOff val="40000"/>
            </a:schemeClr>
          </a:solidFill>
          <a:ln w="63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Infected</a:t>
            </a:r>
          </a:p>
        </p:txBody>
      </p:sp>
      <p:sp>
        <p:nvSpPr>
          <p:cNvPr id="7" name="Rounded Rectangle 6"/>
          <p:cNvSpPr/>
          <p:nvPr/>
        </p:nvSpPr>
        <p:spPr>
          <a:xfrm>
            <a:off x="6780694" y="833895"/>
            <a:ext cx="1768220" cy="864096"/>
          </a:xfrm>
          <a:prstGeom prst="roundRect">
            <a:avLst/>
          </a:prstGeom>
          <a:solidFill>
            <a:schemeClr val="accent1">
              <a:lumMod val="40000"/>
              <a:lumOff val="6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Recovered</a:t>
            </a:r>
          </a:p>
        </p:txBody>
      </p:sp>
      <p:cxnSp>
        <p:nvCxnSpPr>
          <p:cNvPr id="9" name="Straight Arrow Connector 8"/>
          <p:cNvCxnSpPr/>
          <p:nvPr/>
        </p:nvCxnSpPr>
        <p:spPr>
          <a:xfrm>
            <a:off x="2483768" y="1265943"/>
            <a:ext cx="936104"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618854" y="1265943"/>
            <a:ext cx="936104"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465772" y="2459494"/>
                <a:ext cx="8066668" cy="1569660"/>
              </a:xfrm>
              <a:prstGeom prst="rect">
                <a:avLst/>
              </a:prstGeom>
              <a:noFill/>
            </p:spPr>
            <p:txBody>
              <a:bodyPr wrap="square" rtlCol="0">
                <a:spAutoFit/>
              </a:bodyPr>
              <a:lstStyle/>
              <a:p>
                <a:pPr>
                  <a:lnSpc>
                    <a:spcPct val="120000"/>
                  </a:lnSpc>
                </a:pPr>
                <a:r>
                  <a:rPr lang="en-GB" sz="2000" dirty="0"/>
                  <a:t>We can now describe the dynamics of all three compartments. To do that, we need to bear in mind that </a:t>
                </a:r>
                <a14:m>
                  <m:oMath xmlns:m="http://schemas.openxmlformats.org/officeDocument/2006/math">
                    <m:r>
                      <m:rPr>
                        <m:sty m:val="p"/>
                      </m:rPr>
                      <a:rPr lang="el-GR" sz="2000">
                        <a:solidFill>
                          <a:srgbClr val="A40079"/>
                        </a:solidFill>
                        <a:latin typeface="Cambria Math"/>
                      </a:rPr>
                      <m:t>β</m:t>
                    </m:r>
                    <m:r>
                      <a:rPr lang="en-GB" sz="2000" b="1" i="1">
                        <a:solidFill>
                          <a:srgbClr val="FF0000"/>
                        </a:solidFill>
                        <a:latin typeface="Cambria Math"/>
                      </a:rPr>
                      <m:t>𝑰</m:t>
                    </m:r>
                    <m:r>
                      <a:rPr lang="en-GB" sz="2000" b="1" i="1">
                        <a:solidFill>
                          <a:srgbClr val="017507"/>
                        </a:solidFill>
                        <a:latin typeface="Cambria Math"/>
                      </a:rPr>
                      <m:t>𝑺</m:t>
                    </m:r>
                    <m:r>
                      <a:rPr lang="en-GB" sz="2000" b="1" i="0" smtClean="0">
                        <a:solidFill>
                          <a:srgbClr val="017507"/>
                        </a:solidFill>
                        <a:latin typeface="Cambria Math"/>
                      </a:rPr>
                      <m:t> </m:t>
                    </m:r>
                  </m:oMath>
                </a14:m>
                <a:r>
                  <a:rPr lang="en-GB" sz="2000" dirty="0"/>
                  <a:t>also describes the rate at which </a:t>
                </a:r>
                <a:r>
                  <a:rPr lang="en-GB" sz="2000" b="1" dirty="0">
                    <a:solidFill>
                      <a:srgbClr val="017507"/>
                    </a:solidFill>
                  </a:rPr>
                  <a:t>S</a:t>
                </a:r>
                <a:r>
                  <a:rPr lang="en-GB" sz="2000" dirty="0">
                    <a:solidFill>
                      <a:srgbClr val="017507"/>
                    </a:solidFill>
                  </a:rPr>
                  <a:t> </a:t>
                </a:r>
                <a:r>
                  <a:rPr lang="en-GB" sz="2000" dirty="0"/>
                  <a:t>drops. Likewise, while </a:t>
                </a:r>
                <a:r>
                  <a:rPr lang="en-GB" sz="2000" b="1" dirty="0">
                    <a:solidFill>
                      <a:srgbClr val="FF0000"/>
                    </a:solidFill>
                  </a:rPr>
                  <a:t>I</a:t>
                </a:r>
                <a:r>
                  <a:rPr lang="en-GB" sz="2000" dirty="0"/>
                  <a:t> grows at the rate </a:t>
                </a:r>
                <a14:m>
                  <m:oMath xmlns:m="http://schemas.openxmlformats.org/officeDocument/2006/math">
                    <m:r>
                      <m:rPr>
                        <m:sty m:val="p"/>
                      </m:rPr>
                      <a:rPr lang="el-GR" sz="2000">
                        <a:solidFill>
                          <a:srgbClr val="A40079"/>
                        </a:solidFill>
                        <a:latin typeface="Cambria Math"/>
                      </a:rPr>
                      <m:t>β</m:t>
                    </m:r>
                    <m:r>
                      <a:rPr lang="en-GB" sz="2000" b="1" i="1">
                        <a:solidFill>
                          <a:srgbClr val="FF0000"/>
                        </a:solidFill>
                        <a:latin typeface="Cambria Math"/>
                      </a:rPr>
                      <m:t>𝑰</m:t>
                    </m:r>
                    <m:r>
                      <a:rPr lang="en-GB" sz="2000" b="1" i="1">
                        <a:solidFill>
                          <a:srgbClr val="017507"/>
                        </a:solidFill>
                        <a:latin typeface="Cambria Math"/>
                      </a:rPr>
                      <m:t>𝑺</m:t>
                    </m:r>
                    <m:r>
                      <a:rPr lang="en-GB" sz="2000" b="1">
                        <a:solidFill>
                          <a:srgbClr val="017507"/>
                        </a:solidFill>
                        <a:latin typeface="Cambria Math"/>
                      </a:rPr>
                      <m:t> </m:t>
                    </m:r>
                  </m:oMath>
                </a14:m>
                <a:r>
                  <a:rPr lang="en-GB" sz="2000" dirty="0"/>
                  <a:t>, it reduces at the rate </a:t>
                </a:r>
                <a14:m>
                  <m:oMath xmlns:m="http://schemas.openxmlformats.org/officeDocument/2006/math">
                    <m:r>
                      <a:rPr lang="el-GR" sz="2000" b="1" i="1">
                        <a:solidFill>
                          <a:schemeClr val="accent6">
                            <a:lumMod val="75000"/>
                          </a:schemeClr>
                        </a:solidFill>
                        <a:latin typeface="Cambria Math"/>
                      </a:rPr>
                      <m:t>𝜸</m:t>
                    </m:r>
                    <m:r>
                      <a:rPr lang="en-GB" sz="2000" b="1" i="1">
                        <a:solidFill>
                          <a:srgbClr val="FF0000"/>
                        </a:solidFill>
                        <a:latin typeface="Cambria Math"/>
                      </a:rPr>
                      <m:t>𝑰</m:t>
                    </m:r>
                  </m:oMath>
                </a14:m>
                <a:r>
                  <a:rPr lang="en-GB" sz="2000" dirty="0"/>
                  <a:t>.</a:t>
                </a:r>
              </a:p>
              <a:p>
                <a:pPr>
                  <a:lnSpc>
                    <a:spcPct val="120000"/>
                  </a:lnSpc>
                </a:pPr>
                <a:r>
                  <a:rPr lang="en-GB" sz="2000" dirty="0"/>
                  <a:t>The full description of the dynamics of the three compartments S, I and R is:</a:t>
                </a:r>
              </a:p>
            </p:txBody>
          </p:sp>
        </mc:Choice>
        <mc:Fallback xmlns="">
          <p:sp>
            <p:nvSpPr>
              <p:cNvPr id="11" name="TextBox 10"/>
              <p:cNvSpPr txBox="1">
                <a:spLocks noRot="1" noChangeAspect="1" noMove="1" noResize="1" noEditPoints="1" noAdjustHandles="1" noChangeArrowheads="1" noChangeShapeType="1" noTextEdit="1"/>
              </p:cNvSpPr>
              <p:nvPr/>
            </p:nvSpPr>
            <p:spPr>
              <a:xfrm>
                <a:off x="465772" y="2459494"/>
                <a:ext cx="8066668" cy="1569660"/>
              </a:xfrm>
              <a:prstGeom prst="rect">
                <a:avLst/>
              </a:prstGeom>
              <a:blipFill rotWithShape="1">
                <a:blip r:embed="rId3"/>
                <a:stretch>
                  <a:fillRect l="-755" r="-151" b="-42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720454" y="572285"/>
                <a:ext cx="63991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800" b="1" i="1" smtClean="0">
                          <a:solidFill>
                            <a:schemeClr val="accent6">
                              <a:lumMod val="75000"/>
                            </a:schemeClr>
                          </a:solidFill>
                          <a:latin typeface="Cambria Math"/>
                        </a:rPr>
                        <m:t>𝜸</m:t>
                      </m:r>
                      <m:r>
                        <a:rPr lang="en-GB" sz="2800" b="1" i="1" smtClean="0">
                          <a:solidFill>
                            <a:srgbClr val="FF0000"/>
                          </a:solidFill>
                          <a:latin typeface="Cambria Math"/>
                        </a:rPr>
                        <m:t>𝑰</m:t>
                      </m:r>
                    </m:oMath>
                  </m:oMathPara>
                </a14:m>
                <a:endParaRPr lang="en-GB" sz="2800" b="1" dirty="0">
                  <a:solidFill>
                    <a:srgbClr val="FF0000"/>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5720454" y="572285"/>
                <a:ext cx="639919" cy="523220"/>
              </a:xfrm>
              <a:prstGeom prst="rect">
                <a:avLst/>
              </a:prstGeom>
              <a:blipFill rotWithShape="1">
                <a:blip r:embed="rId4"/>
                <a:stretch>
                  <a:fillRect/>
                </a:stretch>
              </a:blipFill>
            </p:spPr>
            <p:txBody>
              <a:bodyPr/>
              <a:lstStyle/>
              <a:p>
                <a:r>
                  <a:rPr lang="en-GB">
                    <a:noFill/>
                  </a:rPr>
                  <a:t> </a:t>
                </a:r>
              </a:p>
            </p:txBody>
          </p:sp>
        </mc:Fallback>
      </mc:AlternateContent>
      <p:sp>
        <p:nvSpPr>
          <p:cNvPr id="18" name="TextBox 17"/>
          <p:cNvSpPr txBox="1"/>
          <p:nvPr/>
        </p:nvSpPr>
        <p:spPr>
          <a:xfrm>
            <a:off x="1278430" y="332656"/>
            <a:ext cx="354584" cy="523220"/>
          </a:xfrm>
          <a:prstGeom prst="rect">
            <a:avLst/>
          </a:prstGeom>
          <a:noFill/>
        </p:spPr>
        <p:txBody>
          <a:bodyPr wrap="none" rtlCol="0">
            <a:spAutoFit/>
          </a:bodyPr>
          <a:lstStyle/>
          <a:p>
            <a:r>
              <a:rPr lang="en-GB" sz="2800" b="1" dirty="0"/>
              <a:t>S</a:t>
            </a:r>
          </a:p>
        </p:txBody>
      </p:sp>
      <p:sp>
        <p:nvSpPr>
          <p:cNvPr id="19" name="TextBox 18"/>
          <p:cNvSpPr txBox="1"/>
          <p:nvPr/>
        </p:nvSpPr>
        <p:spPr>
          <a:xfrm>
            <a:off x="4399002" y="332656"/>
            <a:ext cx="280846" cy="523220"/>
          </a:xfrm>
          <a:prstGeom prst="rect">
            <a:avLst/>
          </a:prstGeom>
          <a:noFill/>
        </p:spPr>
        <p:txBody>
          <a:bodyPr wrap="none" rtlCol="0">
            <a:spAutoFit/>
          </a:bodyPr>
          <a:lstStyle/>
          <a:p>
            <a:r>
              <a:rPr lang="en-GB" sz="2800" b="1" dirty="0"/>
              <a:t>I</a:t>
            </a:r>
          </a:p>
        </p:txBody>
      </p:sp>
      <p:sp>
        <p:nvSpPr>
          <p:cNvPr id="20" name="TextBox 19"/>
          <p:cNvSpPr txBox="1"/>
          <p:nvPr/>
        </p:nvSpPr>
        <p:spPr>
          <a:xfrm>
            <a:off x="7471482" y="332656"/>
            <a:ext cx="386644" cy="523220"/>
          </a:xfrm>
          <a:prstGeom prst="rect">
            <a:avLst/>
          </a:prstGeom>
          <a:noFill/>
        </p:spPr>
        <p:txBody>
          <a:bodyPr wrap="none" rtlCol="0">
            <a:spAutoFit/>
          </a:bodyPr>
          <a:lstStyle/>
          <a:p>
            <a:r>
              <a:rPr lang="en-GB" sz="2800" b="1" dirty="0"/>
              <a:t>R</a:t>
            </a:r>
          </a:p>
        </p:txBody>
      </p:sp>
      <mc:AlternateContent xmlns:mc="http://schemas.openxmlformats.org/markup-compatibility/2006" xmlns:a14="http://schemas.microsoft.com/office/drawing/2010/main">
        <mc:Choice Requires="a14">
          <p:sp>
            <p:nvSpPr>
              <p:cNvPr id="23" name="TextBox 22"/>
              <p:cNvSpPr txBox="1"/>
              <p:nvPr/>
            </p:nvSpPr>
            <p:spPr>
              <a:xfrm>
                <a:off x="505024" y="4507336"/>
                <a:ext cx="1872051" cy="793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400" b="1" i="1" smtClean="0">
                              <a:solidFill>
                                <a:schemeClr val="tx1"/>
                              </a:solidFill>
                              <a:latin typeface="Cambria Math"/>
                            </a:rPr>
                          </m:ctrlPr>
                        </m:fPr>
                        <m:num>
                          <m:r>
                            <a:rPr lang="en-GB" sz="2400" b="1" i="1" smtClean="0">
                              <a:solidFill>
                                <a:schemeClr val="tx1"/>
                              </a:solidFill>
                              <a:latin typeface="Cambria Math"/>
                            </a:rPr>
                            <m:t>𝒅𝑺</m:t>
                          </m:r>
                        </m:num>
                        <m:den>
                          <m:r>
                            <a:rPr lang="en-GB" sz="2400" b="1" i="1" smtClean="0">
                              <a:solidFill>
                                <a:schemeClr val="tx1"/>
                              </a:solidFill>
                              <a:latin typeface="Cambria Math"/>
                            </a:rPr>
                            <m:t>𝒅𝒕</m:t>
                          </m:r>
                        </m:den>
                      </m:f>
                      <m:r>
                        <a:rPr lang="en-GB" sz="2400" b="1" i="1" smtClean="0">
                          <a:solidFill>
                            <a:schemeClr val="tx1"/>
                          </a:solidFill>
                          <a:latin typeface="Cambria Math"/>
                        </a:rPr>
                        <m:t> =</m:t>
                      </m:r>
                      <m:r>
                        <a:rPr lang="en-GB" sz="2400" b="0" i="0" smtClean="0">
                          <a:solidFill>
                            <a:schemeClr val="tx1"/>
                          </a:solidFill>
                          <a:latin typeface="Cambria Math"/>
                        </a:rPr>
                        <m:t>− </m:t>
                      </m:r>
                      <m:r>
                        <m:rPr>
                          <m:sty m:val="p"/>
                        </m:rPr>
                        <a:rPr lang="el-GR" sz="2400" b="0" i="0" smtClean="0">
                          <a:solidFill>
                            <a:srgbClr val="A40079"/>
                          </a:solidFill>
                          <a:latin typeface="Cambria Math"/>
                        </a:rPr>
                        <m:t>β</m:t>
                      </m:r>
                      <m:r>
                        <a:rPr lang="en-GB" sz="2400" b="1" i="1" smtClean="0">
                          <a:solidFill>
                            <a:srgbClr val="FF0000"/>
                          </a:solidFill>
                          <a:latin typeface="Cambria Math"/>
                        </a:rPr>
                        <m:t>𝑰</m:t>
                      </m:r>
                      <m:r>
                        <a:rPr lang="en-GB" sz="2400" b="1" i="1" smtClean="0">
                          <a:solidFill>
                            <a:srgbClr val="017507"/>
                          </a:solidFill>
                          <a:latin typeface="Cambria Math"/>
                        </a:rPr>
                        <m:t>𝑺</m:t>
                      </m:r>
                    </m:oMath>
                  </m:oMathPara>
                </a14:m>
                <a:endParaRPr lang="en-GB" sz="2400" b="1" dirty="0">
                  <a:solidFill>
                    <a:srgbClr val="017507"/>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05024" y="4507336"/>
                <a:ext cx="1872051" cy="793872"/>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203848" y="4507336"/>
                <a:ext cx="2422458" cy="793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400" b="1" i="1" smtClean="0">
                              <a:solidFill>
                                <a:schemeClr val="tx1"/>
                              </a:solidFill>
                              <a:latin typeface="Cambria Math"/>
                            </a:rPr>
                          </m:ctrlPr>
                        </m:fPr>
                        <m:num>
                          <m:r>
                            <a:rPr lang="en-GB" sz="2400" b="1" i="1" smtClean="0">
                              <a:solidFill>
                                <a:schemeClr val="tx1"/>
                              </a:solidFill>
                              <a:latin typeface="Cambria Math"/>
                            </a:rPr>
                            <m:t>𝒅𝑰</m:t>
                          </m:r>
                        </m:num>
                        <m:den>
                          <m:r>
                            <a:rPr lang="en-GB" sz="2400" b="1" i="1" smtClean="0">
                              <a:solidFill>
                                <a:schemeClr val="tx1"/>
                              </a:solidFill>
                              <a:latin typeface="Cambria Math"/>
                            </a:rPr>
                            <m:t>𝒅𝒕</m:t>
                          </m:r>
                        </m:den>
                      </m:f>
                      <m:r>
                        <a:rPr lang="en-GB" sz="2400" b="1" i="1" smtClean="0">
                          <a:solidFill>
                            <a:schemeClr val="tx1"/>
                          </a:solidFill>
                          <a:latin typeface="Cambria Math"/>
                        </a:rPr>
                        <m:t> =</m:t>
                      </m:r>
                      <m:r>
                        <a:rPr lang="en-GB" sz="2400" b="0" i="0" smtClean="0">
                          <a:solidFill>
                            <a:schemeClr val="tx1"/>
                          </a:solidFill>
                          <a:latin typeface="Cambria Math"/>
                        </a:rPr>
                        <m:t> </m:t>
                      </m:r>
                      <m:r>
                        <m:rPr>
                          <m:sty m:val="p"/>
                        </m:rPr>
                        <a:rPr lang="el-GR" sz="2400" b="0" i="0" smtClean="0">
                          <a:solidFill>
                            <a:srgbClr val="A40079"/>
                          </a:solidFill>
                          <a:latin typeface="Cambria Math"/>
                        </a:rPr>
                        <m:t>β</m:t>
                      </m:r>
                      <m:r>
                        <a:rPr lang="en-GB" sz="2400" b="1" i="1" smtClean="0">
                          <a:solidFill>
                            <a:srgbClr val="FF0000"/>
                          </a:solidFill>
                          <a:latin typeface="Cambria Math"/>
                        </a:rPr>
                        <m:t>𝑰</m:t>
                      </m:r>
                      <m:r>
                        <a:rPr lang="en-GB" sz="2400" b="1" i="1" smtClean="0">
                          <a:solidFill>
                            <a:srgbClr val="017507"/>
                          </a:solidFill>
                          <a:latin typeface="Cambria Math"/>
                        </a:rPr>
                        <m:t>𝑺</m:t>
                      </m:r>
                      <m:r>
                        <a:rPr lang="en-GB" sz="2400" b="1" i="1" smtClean="0">
                          <a:solidFill>
                            <a:srgbClr val="017507"/>
                          </a:solidFill>
                          <a:latin typeface="Cambria Math"/>
                        </a:rPr>
                        <m:t> −</m:t>
                      </m:r>
                      <m:r>
                        <a:rPr lang="el-GR" sz="2800" b="1" i="1">
                          <a:solidFill>
                            <a:schemeClr val="accent6">
                              <a:lumMod val="75000"/>
                            </a:schemeClr>
                          </a:solidFill>
                          <a:latin typeface="Cambria Math"/>
                        </a:rPr>
                        <m:t>𝜸</m:t>
                      </m:r>
                      <m:r>
                        <a:rPr lang="en-GB" sz="2800" b="1" i="1">
                          <a:solidFill>
                            <a:srgbClr val="FF0000"/>
                          </a:solidFill>
                          <a:latin typeface="Cambria Math"/>
                        </a:rPr>
                        <m:t>𝑰</m:t>
                      </m:r>
                    </m:oMath>
                  </m:oMathPara>
                </a14:m>
                <a:endParaRPr lang="en-GB" sz="2800" b="1"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203848" y="4507336"/>
                <a:ext cx="2422458" cy="793872"/>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6780694" y="4507336"/>
                <a:ext cx="1588320" cy="793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400" b="1" i="1" smtClean="0">
                              <a:solidFill>
                                <a:schemeClr val="tx1"/>
                              </a:solidFill>
                              <a:latin typeface="Cambria Math"/>
                            </a:rPr>
                          </m:ctrlPr>
                        </m:fPr>
                        <m:num>
                          <m:r>
                            <a:rPr lang="en-GB" sz="2400" b="1" i="1" smtClean="0">
                              <a:solidFill>
                                <a:schemeClr val="tx1"/>
                              </a:solidFill>
                              <a:latin typeface="Cambria Math"/>
                            </a:rPr>
                            <m:t>𝒅𝑹</m:t>
                          </m:r>
                        </m:num>
                        <m:den>
                          <m:r>
                            <a:rPr lang="en-GB" sz="2400" b="1" i="1" smtClean="0">
                              <a:solidFill>
                                <a:schemeClr val="tx1"/>
                              </a:solidFill>
                              <a:latin typeface="Cambria Math"/>
                            </a:rPr>
                            <m:t>𝒅𝒕</m:t>
                          </m:r>
                        </m:den>
                      </m:f>
                      <m:r>
                        <a:rPr lang="en-GB" sz="2400" b="1" i="1" smtClean="0">
                          <a:solidFill>
                            <a:schemeClr val="tx1"/>
                          </a:solidFill>
                          <a:latin typeface="Cambria Math"/>
                        </a:rPr>
                        <m:t> =</m:t>
                      </m:r>
                      <m:r>
                        <a:rPr lang="en-GB" sz="2400" b="0" i="0" smtClean="0">
                          <a:solidFill>
                            <a:schemeClr val="tx1"/>
                          </a:solidFill>
                          <a:latin typeface="Cambria Math"/>
                        </a:rPr>
                        <m:t> </m:t>
                      </m:r>
                      <m:r>
                        <a:rPr lang="el-GR" sz="2800" b="1" i="1">
                          <a:solidFill>
                            <a:schemeClr val="accent6">
                              <a:lumMod val="75000"/>
                            </a:schemeClr>
                          </a:solidFill>
                          <a:latin typeface="Cambria Math"/>
                        </a:rPr>
                        <m:t>𝜸</m:t>
                      </m:r>
                      <m:r>
                        <a:rPr lang="en-GB" sz="2800" b="1" i="1">
                          <a:solidFill>
                            <a:srgbClr val="FF0000"/>
                          </a:solidFill>
                          <a:latin typeface="Cambria Math"/>
                        </a:rPr>
                        <m:t>𝑰</m:t>
                      </m:r>
                    </m:oMath>
                  </m:oMathPara>
                </a14:m>
                <a:endParaRPr lang="en-GB" sz="2800" b="1" dirty="0">
                  <a:solidFill>
                    <a:srgbClr val="FF0000"/>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6780694" y="4507336"/>
                <a:ext cx="1588320" cy="793872"/>
              </a:xfrm>
              <a:prstGeom prst="rect">
                <a:avLst/>
              </a:prstGeom>
              <a:blipFill rotWithShape="1">
                <a:blip r:embed="rId7"/>
                <a:stretch>
                  <a:fillRect/>
                </a:stretch>
              </a:blipFill>
            </p:spPr>
            <p:txBody>
              <a:bodyPr/>
              <a:lstStyle/>
              <a:p>
                <a:r>
                  <a:rPr lang="en-GB">
                    <a:noFill/>
                  </a:rPr>
                  <a:t> </a:t>
                </a:r>
              </a:p>
            </p:txBody>
          </p:sp>
        </mc:Fallback>
      </mc:AlternateContent>
      <p:sp>
        <p:nvSpPr>
          <p:cNvPr id="26" name="TextBox 25"/>
          <p:cNvSpPr txBox="1"/>
          <p:nvPr/>
        </p:nvSpPr>
        <p:spPr>
          <a:xfrm>
            <a:off x="465772" y="5616579"/>
            <a:ext cx="8066668" cy="830997"/>
          </a:xfrm>
          <a:prstGeom prst="rect">
            <a:avLst/>
          </a:prstGeom>
          <a:noFill/>
        </p:spPr>
        <p:txBody>
          <a:bodyPr wrap="square" rtlCol="0">
            <a:spAutoFit/>
          </a:bodyPr>
          <a:lstStyle/>
          <a:p>
            <a:pPr>
              <a:lnSpc>
                <a:spcPct val="120000"/>
              </a:lnSpc>
            </a:pPr>
            <a:r>
              <a:rPr lang="en-GB" sz="2000" dirty="0"/>
              <a:t>With </a:t>
            </a:r>
            <a:r>
              <a:rPr lang="el-GR" sz="2000" b="1" dirty="0">
                <a:solidFill>
                  <a:srgbClr val="CC0099"/>
                </a:solidFill>
              </a:rPr>
              <a:t>β</a:t>
            </a:r>
            <a:r>
              <a:rPr lang="en-GB" sz="2000" dirty="0"/>
              <a:t>=transmission coefficient, </a:t>
            </a:r>
            <a:r>
              <a:rPr lang="el-GR" sz="2000" b="1" dirty="0">
                <a:solidFill>
                  <a:schemeClr val="accent6">
                    <a:lumMod val="50000"/>
                  </a:schemeClr>
                </a:solidFill>
              </a:rPr>
              <a:t>γ</a:t>
            </a:r>
            <a:r>
              <a:rPr lang="en-GB" sz="2000" dirty="0"/>
              <a:t>=recovery rate, and </a:t>
            </a:r>
            <a:r>
              <a:rPr lang="en-GB" sz="2000" b="1" dirty="0">
                <a:solidFill>
                  <a:srgbClr val="017507"/>
                </a:solidFill>
              </a:rPr>
              <a:t>S</a:t>
            </a:r>
            <a:r>
              <a:rPr lang="en-GB" sz="2000" dirty="0"/>
              <a:t>,</a:t>
            </a:r>
            <a:r>
              <a:rPr lang="en-GB" sz="2000" b="1" dirty="0">
                <a:solidFill>
                  <a:srgbClr val="FF0000"/>
                </a:solidFill>
              </a:rPr>
              <a:t> I </a:t>
            </a:r>
            <a:r>
              <a:rPr lang="en-GB" sz="2000" dirty="0"/>
              <a:t>and </a:t>
            </a:r>
            <a:r>
              <a:rPr lang="en-GB" sz="2000" b="1" dirty="0">
                <a:solidFill>
                  <a:srgbClr val="0000FF"/>
                </a:solidFill>
              </a:rPr>
              <a:t>R</a:t>
            </a:r>
            <a:r>
              <a:rPr lang="en-GB" sz="2000" dirty="0"/>
              <a:t> the size of the susceptible, infected and recovered populations.</a:t>
            </a:r>
          </a:p>
        </p:txBody>
      </p:sp>
      <mc:AlternateContent xmlns:mc="http://schemas.openxmlformats.org/markup-compatibility/2006" xmlns:a14="http://schemas.microsoft.com/office/drawing/2010/main">
        <mc:Choice Requires="a14">
          <p:sp>
            <p:nvSpPr>
              <p:cNvPr id="27" name="Rectangle 26"/>
              <p:cNvSpPr/>
              <p:nvPr/>
            </p:nvSpPr>
            <p:spPr>
              <a:xfrm>
                <a:off x="2483768" y="572285"/>
                <a:ext cx="82586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800" smtClean="0">
                          <a:solidFill>
                            <a:srgbClr val="A40079"/>
                          </a:solidFill>
                          <a:latin typeface="Cambria Math"/>
                        </a:rPr>
                        <m:t>β</m:t>
                      </m:r>
                      <m:r>
                        <a:rPr lang="en-GB" sz="2800" b="1" i="1" smtClean="0">
                          <a:solidFill>
                            <a:srgbClr val="FF0000"/>
                          </a:solidFill>
                          <a:latin typeface="Cambria Math"/>
                        </a:rPr>
                        <m:t>𝑰</m:t>
                      </m:r>
                      <m:r>
                        <a:rPr lang="en-GB" sz="2800" b="1" i="1" smtClean="0">
                          <a:solidFill>
                            <a:srgbClr val="017507"/>
                          </a:solidFill>
                          <a:latin typeface="Cambria Math"/>
                        </a:rPr>
                        <m:t>𝑺</m:t>
                      </m:r>
                    </m:oMath>
                  </m:oMathPara>
                </a14:m>
                <a:endParaRPr lang="en-GB" sz="2800" b="1" dirty="0"/>
              </a:p>
            </p:txBody>
          </p:sp>
        </mc:Choice>
        <mc:Fallback xmlns="">
          <p:sp>
            <p:nvSpPr>
              <p:cNvPr id="27" name="Rectangle 26"/>
              <p:cNvSpPr>
                <a:spLocks noRot="1" noChangeAspect="1" noMove="1" noResize="1" noEditPoints="1" noAdjustHandles="1" noChangeArrowheads="1" noChangeShapeType="1" noTextEdit="1"/>
              </p:cNvSpPr>
              <p:nvPr/>
            </p:nvSpPr>
            <p:spPr>
              <a:xfrm>
                <a:off x="2483768" y="572285"/>
                <a:ext cx="825867" cy="523220"/>
              </a:xfrm>
              <a:prstGeom prst="rect">
                <a:avLst/>
              </a:prstGeom>
              <a:blipFill rotWithShape="1">
                <a:blip r:embed="rId8"/>
                <a:stretch>
                  <a:fillRect/>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46CF7C04-BA9B-49C3-A8B6-2D7FAC079C85}" type="slidenum">
              <a:rPr lang="en-GB" smtClean="0"/>
              <a:t>16</a:t>
            </a:fld>
            <a:endParaRPr lang="en-GB"/>
          </a:p>
        </p:txBody>
      </p:sp>
    </p:spTree>
    <p:extLst>
      <p:ext uri="{BB962C8B-B14F-4D97-AF65-F5344CB8AC3E}">
        <p14:creationId xmlns:p14="http://schemas.microsoft.com/office/powerpoint/2010/main" val="3902594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65772" y="1052736"/>
            <a:ext cx="8066668" cy="2736726"/>
          </a:xfrm>
          <a:prstGeom prst="rect">
            <a:avLst/>
          </a:prstGeom>
          <a:solidFill>
            <a:srgbClr val="C9C9C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465772" y="340408"/>
            <a:ext cx="8066668" cy="505972"/>
          </a:xfrm>
          <a:prstGeom prst="rect">
            <a:avLst/>
          </a:prstGeom>
          <a:noFill/>
        </p:spPr>
        <p:txBody>
          <a:bodyPr wrap="square" rtlCol="0">
            <a:spAutoFit/>
          </a:bodyPr>
          <a:lstStyle/>
          <a:p>
            <a:pPr>
              <a:lnSpc>
                <a:spcPct val="120000"/>
              </a:lnSpc>
            </a:pPr>
            <a:r>
              <a:rPr lang="en-GB" sz="2400" dirty="0"/>
              <a:t>But why </a:t>
            </a:r>
            <a:r>
              <a:rPr lang="en-GB" sz="2400" b="1" dirty="0"/>
              <a:t>differential equations </a:t>
            </a:r>
            <a:r>
              <a:rPr lang="en-GB" sz="2400" dirty="0"/>
              <a:t>instead of a regular function?</a:t>
            </a:r>
          </a:p>
        </p:txBody>
      </p:sp>
      <p:pic>
        <p:nvPicPr>
          <p:cNvPr id="6189" name="Picture 45" descr="http://www.apsnet.org/edcenter/advanced/topics/EpidemiologyTemporal/PublishingImages/Exponential.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6600" y="1196751"/>
            <a:ext cx="3574850" cy="2592711"/>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4164722" y="1330456"/>
            <a:ext cx="4393374" cy="734945"/>
          </a:xfrm>
          <a:prstGeom prst="rect">
            <a:avLst/>
          </a:prstGeom>
          <a:noFill/>
        </p:spPr>
        <p:txBody>
          <a:bodyPr wrap="square" rtlCol="0">
            <a:spAutoFit/>
          </a:bodyPr>
          <a:lstStyle/>
          <a:p>
            <a:pPr>
              <a:lnSpc>
                <a:spcPct val="120000"/>
              </a:lnSpc>
            </a:pPr>
            <a:r>
              <a:rPr lang="en-GB" dirty="0"/>
              <a:t>If we can describe the slope of a graph in a simple form,</a:t>
            </a:r>
          </a:p>
        </p:txBody>
      </p:sp>
      <mc:AlternateContent xmlns:mc="http://schemas.openxmlformats.org/markup-compatibility/2006" xmlns:a14="http://schemas.microsoft.com/office/drawing/2010/main">
        <mc:Choice Requires="a14">
          <p:sp>
            <p:nvSpPr>
              <p:cNvPr id="54" name="TextBox 53"/>
              <p:cNvSpPr txBox="1"/>
              <p:nvPr/>
            </p:nvSpPr>
            <p:spPr>
              <a:xfrm>
                <a:off x="6140000" y="1743100"/>
                <a:ext cx="1338636" cy="6769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000" b="1" i="1" smtClean="0">
                              <a:solidFill>
                                <a:schemeClr val="tx1"/>
                              </a:solidFill>
                              <a:latin typeface="Cambria Math"/>
                            </a:rPr>
                          </m:ctrlPr>
                        </m:fPr>
                        <m:num>
                          <m:r>
                            <a:rPr lang="en-GB" sz="2000" b="1" i="1" smtClean="0">
                              <a:solidFill>
                                <a:schemeClr val="tx1"/>
                              </a:solidFill>
                              <a:latin typeface="Cambria Math"/>
                            </a:rPr>
                            <m:t>𝒅𝒒</m:t>
                          </m:r>
                        </m:num>
                        <m:den>
                          <m:r>
                            <a:rPr lang="en-GB" sz="2000" b="1" i="1" smtClean="0">
                              <a:solidFill>
                                <a:schemeClr val="tx1"/>
                              </a:solidFill>
                              <a:latin typeface="Cambria Math"/>
                            </a:rPr>
                            <m:t>𝒅𝒕</m:t>
                          </m:r>
                        </m:den>
                      </m:f>
                      <m:r>
                        <a:rPr lang="en-GB" sz="2000" b="1" i="1" smtClean="0">
                          <a:solidFill>
                            <a:schemeClr val="tx1"/>
                          </a:solidFill>
                          <a:latin typeface="Cambria Math"/>
                        </a:rPr>
                        <m:t> =</m:t>
                      </m:r>
                      <m:r>
                        <a:rPr lang="en-GB" sz="2400" b="1" i="1" smtClean="0">
                          <a:solidFill>
                            <a:schemeClr val="tx1"/>
                          </a:solidFill>
                          <a:latin typeface="Cambria Math"/>
                        </a:rPr>
                        <m:t>𝒒𝒌</m:t>
                      </m:r>
                    </m:oMath>
                  </m:oMathPara>
                </a14:m>
                <a:endParaRPr lang="en-GB" sz="2400" b="1" dirty="0">
                  <a:solidFill>
                    <a:schemeClr val="tx1"/>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6140000" y="1743100"/>
                <a:ext cx="1338636" cy="676917"/>
              </a:xfrm>
              <a:prstGeom prst="rect">
                <a:avLst/>
              </a:prstGeom>
              <a:blipFill rotWithShape="1">
                <a:blip r:embed="rId4"/>
                <a:stretch>
                  <a:fillRect/>
                </a:stretch>
              </a:blipFill>
            </p:spPr>
            <p:txBody>
              <a:bodyPr/>
              <a:lstStyle/>
              <a:p>
                <a:r>
                  <a:rPr lang="en-GB">
                    <a:noFill/>
                  </a:rPr>
                  <a:t> </a:t>
                </a:r>
              </a:p>
            </p:txBody>
          </p:sp>
        </mc:Fallback>
      </mc:AlternateContent>
      <p:sp>
        <p:nvSpPr>
          <p:cNvPr id="55" name="TextBox 54"/>
          <p:cNvSpPr txBox="1"/>
          <p:nvPr/>
        </p:nvSpPr>
        <p:spPr>
          <a:xfrm>
            <a:off x="4164722" y="2647627"/>
            <a:ext cx="4393374" cy="734945"/>
          </a:xfrm>
          <a:prstGeom prst="rect">
            <a:avLst/>
          </a:prstGeom>
          <a:noFill/>
        </p:spPr>
        <p:txBody>
          <a:bodyPr wrap="square" rtlCol="0">
            <a:spAutoFit/>
          </a:bodyPr>
          <a:lstStyle/>
          <a:p>
            <a:pPr>
              <a:lnSpc>
                <a:spcPct val="120000"/>
              </a:lnSpc>
            </a:pPr>
            <a:r>
              <a:rPr lang="en-GB" dirty="0"/>
              <a:t>the rules of calculus allow us to find an exact solution:</a:t>
            </a:r>
          </a:p>
        </p:txBody>
      </p:sp>
      <mc:AlternateContent xmlns:mc="http://schemas.openxmlformats.org/markup-compatibility/2006" xmlns:a14="http://schemas.microsoft.com/office/drawing/2010/main">
        <mc:Choice Requires="a14">
          <p:sp>
            <p:nvSpPr>
              <p:cNvPr id="56" name="TextBox 55"/>
              <p:cNvSpPr txBox="1"/>
              <p:nvPr/>
            </p:nvSpPr>
            <p:spPr>
              <a:xfrm>
                <a:off x="6140000" y="3009471"/>
                <a:ext cx="1837362"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1" smtClean="0">
                          <a:solidFill>
                            <a:schemeClr val="tx1"/>
                          </a:solidFill>
                          <a:latin typeface="Cambria Math"/>
                        </a:rPr>
                        <m:t>𝒒</m:t>
                      </m:r>
                      <m:r>
                        <a:rPr lang="en-GB" sz="2400" b="1" i="1" smtClean="0">
                          <a:solidFill>
                            <a:schemeClr val="tx1"/>
                          </a:solidFill>
                          <a:latin typeface="Cambria Math"/>
                        </a:rPr>
                        <m:t>=</m:t>
                      </m:r>
                      <m:r>
                        <a:rPr lang="en-GB" sz="2400" b="1" i="1" smtClean="0">
                          <a:solidFill>
                            <a:schemeClr val="tx1"/>
                          </a:solidFill>
                          <a:latin typeface="Cambria Math"/>
                        </a:rPr>
                        <m:t>𝒒</m:t>
                      </m:r>
                      <m:r>
                        <a:rPr lang="en-GB" sz="2400" b="1" i="1" baseline="-25000" smtClean="0">
                          <a:solidFill>
                            <a:schemeClr val="tx1"/>
                          </a:solidFill>
                          <a:latin typeface="Cambria Math"/>
                        </a:rPr>
                        <m:t>𝟎</m:t>
                      </m:r>
                      <m:r>
                        <a:rPr lang="en-GB" sz="2400" b="1" i="1" smtClean="0">
                          <a:solidFill>
                            <a:schemeClr val="tx1"/>
                          </a:solidFill>
                          <a:latin typeface="Cambria Math"/>
                        </a:rPr>
                        <m:t>∗</m:t>
                      </m:r>
                      <m:r>
                        <a:rPr lang="en-GB" sz="2400" b="1" i="1" baseline="-25000" smtClean="0">
                          <a:solidFill>
                            <a:schemeClr val="tx1"/>
                          </a:solidFill>
                          <a:latin typeface="Cambria Math"/>
                        </a:rPr>
                        <m:t> </m:t>
                      </m:r>
                      <m:r>
                        <a:rPr lang="en-GB" sz="2400" b="1" i="1" smtClean="0">
                          <a:solidFill>
                            <a:schemeClr val="tx1"/>
                          </a:solidFill>
                          <a:latin typeface="Cambria Math"/>
                        </a:rPr>
                        <m:t>𝒆</m:t>
                      </m:r>
                      <m:r>
                        <a:rPr lang="en-GB" sz="2400" b="1" i="1" baseline="30000" smtClean="0">
                          <a:solidFill>
                            <a:schemeClr val="tx1"/>
                          </a:solidFill>
                          <a:latin typeface="Cambria Math"/>
                        </a:rPr>
                        <m:t>𝒌𝒕</m:t>
                      </m:r>
                    </m:oMath>
                  </m:oMathPara>
                </a14:m>
                <a:endParaRPr lang="en-GB" sz="2400" b="1" baseline="30000" dirty="0">
                  <a:solidFill>
                    <a:schemeClr val="tx1"/>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6140000" y="3009471"/>
                <a:ext cx="1837362" cy="453137"/>
              </a:xfrm>
              <a:prstGeom prst="rect">
                <a:avLst/>
              </a:prstGeom>
              <a:blipFill rotWithShape="1">
                <a:blip r:embed="rId5"/>
                <a:stretch>
                  <a:fillRect b="-14865"/>
                </a:stretch>
              </a:blipFill>
            </p:spPr>
            <p:txBody>
              <a:bodyPr/>
              <a:lstStyle/>
              <a:p>
                <a:r>
                  <a:rPr lang="en-GB">
                    <a:noFill/>
                  </a:rPr>
                  <a:t> </a:t>
                </a:r>
              </a:p>
            </p:txBody>
          </p:sp>
        </mc:Fallback>
      </mc:AlternateContent>
      <p:grpSp>
        <p:nvGrpSpPr>
          <p:cNvPr id="2" name="Group 1"/>
          <p:cNvGrpSpPr/>
          <p:nvPr/>
        </p:nvGrpSpPr>
        <p:grpSpPr>
          <a:xfrm>
            <a:off x="829810" y="3962400"/>
            <a:ext cx="7728286" cy="2710298"/>
            <a:chOff x="829810" y="3962400"/>
            <a:chExt cx="7728286" cy="2710298"/>
          </a:xfrm>
        </p:grpSpPr>
        <p:grpSp>
          <p:nvGrpSpPr>
            <p:cNvPr id="34" name="Group 33"/>
            <p:cNvGrpSpPr/>
            <p:nvPr/>
          </p:nvGrpSpPr>
          <p:grpSpPr>
            <a:xfrm>
              <a:off x="829810" y="4171949"/>
              <a:ext cx="3163945" cy="2155225"/>
              <a:chOff x="829810" y="3789463"/>
              <a:chExt cx="3163945" cy="2537712"/>
            </a:xfrm>
          </p:grpSpPr>
          <p:sp>
            <p:nvSpPr>
              <p:cNvPr id="11" name="Freeform 13"/>
              <p:cNvSpPr>
                <a:spLocks/>
              </p:cNvSpPr>
              <p:nvPr/>
            </p:nvSpPr>
            <p:spPr bwMode="auto">
              <a:xfrm>
                <a:off x="829810" y="3789463"/>
                <a:ext cx="3163052" cy="2536818"/>
              </a:xfrm>
              <a:custGeom>
                <a:avLst/>
                <a:gdLst>
                  <a:gd name="T0" fmla="*/ 766 w 18712"/>
                  <a:gd name="T1" fmla="*/ 22 h 11834"/>
                  <a:gd name="T2" fmla="*/ 1209 w 18712"/>
                  <a:gd name="T3" fmla="*/ 79 h 11834"/>
                  <a:gd name="T4" fmla="*/ 1644 w 18712"/>
                  <a:gd name="T5" fmla="*/ 146 h 11834"/>
                  <a:gd name="T6" fmla="*/ 1980 w 18712"/>
                  <a:gd name="T7" fmla="*/ 238 h 11834"/>
                  <a:gd name="T8" fmla="*/ 2206 w 18712"/>
                  <a:gd name="T9" fmla="*/ 369 h 11834"/>
                  <a:gd name="T10" fmla="*/ 2467 w 18712"/>
                  <a:gd name="T11" fmla="*/ 627 h 11834"/>
                  <a:gd name="T12" fmla="*/ 2797 w 18712"/>
                  <a:gd name="T13" fmla="*/ 1059 h 11834"/>
                  <a:gd name="T14" fmla="*/ 3017 w 18712"/>
                  <a:gd name="T15" fmla="*/ 1421 h 11834"/>
                  <a:gd name="T16" fmla="*/ 3237 w 18712"/>
                  <a:gd name="T17" fmla="*/ 1862 h 11834"/>
                  <a:gd name="T18" fmla="*/ 3457 w 18712"/>
                  <a:gd name="T19" fmla="*/ 2402 h 11834"/>
                  <a:gd name="T20" fmla="*/ 3676 w 18712"/>
                  <a:gd name="T21" fmla="*/ 3075 h 11834"/>
                  <a:gd name="T22" fmla="*/ 3931 w 18712"/>
                  <a:gd name="T23" fmla="*/ 4093 h 11834"/>
                  <a:gd name="T24" fmla="*/ 4368 w 18712"/>
                  <a:gd name="T25" fmla="*/ 6089 h 11834"/>
                  <a:gd name="T26" fmla="*/ 4659 w 18712"/>
                  <a:gd name="T27" fmla="*/ 7306 h 11834"/>
                  <a:gd name="T28" fmla="*/ 4986 w 18712"/>
                  <a:gd name="T29" fmla="*/ 8408 h 11834"/>
                  <a:gd name="T30" fmla="*/ 5204 w 18712"/>
                  <a:gd name="T31" fmla="*/ 9072 h 11834"/>
                  <a:gd name="T32" fmla="*/ 5422 w 18712"/>
                  <a:gd name="T33" fmla="*/ 9671 h 11834"/>
                  <a:gd name="T34" fmla="*/ 5640 w 18712"/>
                  <a:gd name="T35" fmla="*/ 10193 h 11834"/>
                  <a:gd name="T36" fmla="*/ 5857 w 18712"/>
                  <a:gd name="T37" fmla="*/ 10627 h 11834"/>
                  <a:gd name="T38" fmla="*/ 6065 w 18712"/>
                  <a:gd name="T39" fmla="*/ 10937 h 11834"/>
                  <a:gd name="T40" fmla="*/ 6280 w 18712"/>
                  <a:gd name="T41" fmla="*/ 11147 h 11834"/>
                  <a:gd name="T42" fmla="*/ 6536 w 18712"/>
                  <a:gd name="T43" fmla="*/ 11307 h 11834"/>
                  <a:gd name="T44" fmla="*/ 6971 w 18712"/>
                  <a:gd name="T45" fmla="*/ 11484 h 11834"/>
                  <a:gd name="T46" fmla="*/ 7398 w 18712"/>
                  <a:gd name="T47" fmla="*/ 11622 h 11834"/>
                  <a:gd name="T48" fmla="*/ 7903 w 18712"/>
                  <a:gd name="T49" fmla="*/ 11675 h 11834"/>
                  <a:gd name="T50" fmla="*/ 8775 w 18712"/>
                  <a:gd name="T51" fmla="*/ 11730 h 11834"/>
                  <a:gd name="T52" fmla="*/ 11104 w 18712"/>
                  <a:gd name="T53" fmla="*/ 11758 h 11834"/>
                  <a:gd name="T54" fmla="*/ 17511 w 18712"/>
                  <a:gd name="T55" fmla="*/ 11762 h 11834"/>
                  <a:gd name="T56" fmla="*/ 18084 w 18712"/>
                  <a:gd name="T57" fmla="*/ 11762 h 11834"/>
                  <a:gd name="T58" fmla="*/ 18499 w 18712"/>
                  <a:gd name="T59" fmla="*/ 11762 h 11834"/>
                  <a:gd name="T60" fmla="*/ 18657 w 18712"/>
                  <a:gd name="T61" fmla="*/ 11762 h 11834"/>
                  <a:gd name="T62" fmla="*/ 18612 w 18712"/>
                  <a:gd name="T63" fmla="*/ 11834 h 11834"/>
                  <a:gd name="T64" fmla="*/ 18398 w 18712"/>
                  <a:gd name="T65" fmla="*/ 11834 h 11834"/>
                  <a:gd name="T66" fmla="*/ 17830 w 18712"/>
                  <a:gd name="T67" fmla="*/ 11834 h 11834"/>
                  <a:gd name="T68" fmla="*/ 15181 w 18712"/>
                  <a:gd name="T69" fmla="*/ 11834 h 11834"/>
                  <a:gd name="T70" fmla="*/ 9939 w 18712"/>
                  <a:gd name="T71" fmla="*/ 11823 h 11834"/>
                  <a:gd name="T72" fmla="*/ 8481 w 18712"/>
                  <a:gd name="T73" fmla="*/ 11791 h 11834"/>
                  <a:gd name="T74" fmla="*/ 7679 w 18712"/>
                  <a:gd name="T75" fmla="*/ 11732 h 11834"/>
                  <a:gd name="T76" fmla="*/ 7235 w 18712"/>
                  <a:gd name="T77" fmla="*/ 11658 h 11834"/>
                  <a:gd name="T78" fmla="*/ 6803 w 18712"/>
                  <a:gd name="T79" fmla="*/ 11496 h 11834"/>
                  <a:gd name="T80" fmla="*/ 6388 w 18712"/>
                  <a:gd name="T81" fmla="*/ 11308 h 11834"/>
                  <a:gd name="T82" fmla="*/ 6158 w 18712"/>
                  <a:gd name="T83" fmla="*/ 11138 h 11834"/>
                  <a:gd name="T84" fmla="*/ 5936 w 18712"/>
                  <a:gd name="T85" fmla="*/ 10889 h 11834"/>
                  <a:gd name="T86" fmla="*/ 5720 w 18712"/>
                  <a:gd name="T87" fmla="*/ 10526 h 11834"/>
                  <a:gd name="T88" fmla="*/ 5501 w 18712"/>
                  <a:gd name="T89" fmla="*/ 10056 h 11834"/>
                  <a:gd name="T90" fmla="*/ 5282 w 18712"/>
                  <a:gd name="T91" fmla="*/ 9504 h 11834"/>
                  <a:gd name="T92" fmla="*/ 5063 w 18712"/>
                  <a:gd name="T93" fmla="*/ 8880 h 11834"/>
                  <a:gd name="T94" fmla="*/ 4808 w 18712"/>
                  <a:gd name="T95" fmla="*/ 8075 h 11834"/>
                  <a:gd name="T96" fmla="*/ 4516 w 18712"/>
                  <a:gd name="T97" fmla="*/ 7042 h 11834"/>
                  <a:gd name="T98" fmla="*/ 4152 w 18712"/>
                  <a:gd name="T99" fmla="*/ 5436 h 11834"/>
                  <a:gd name="T100" fmla="*/ 3752 w 18712"/>
                  <a:gd name="T101" fmla="*/ 3649 h 11834"/>
                  <a:gd name="T102" fmla="*/ 3534 w 18712"/>
                  <a:gd name="T103" fmla="*/ 2851 h 11834"/>
                  <a:gd name="T104" fmla="*/ 3317 w 18712"/>
                  <a:gd name="T105" fmla="*/ 2237 h 11834"/>
                  <a:gd name="T106" fmla="*/ 3099 w 18712"/>
                  <a:gd name="T107" fmla="*/ 1737 h 11834"/>
                  <a:gd name="T108" fmla="*/ 2882 w 18712"/>
                  <a:gd name="T109" fmla="*/ 1329 h 11834"/>
                  <a:gd name="T110" fmla="*/ 2665 w 18712"/>
                  <a:gd name="T111" fmla="*/ 995 h 11834"/>
                  <a:gd name="T112" fmla="*/ 2305 w 18712"/>
                  <a:gd name="T113" fmla="*/ 553 h 11834"/>
                  <a:gd name="T114" fmla="*/ 2093 w 18712"/>
                  <a:gd name="T115" fmla="*/ 378 h 11834"/>
                  <a:gd name="T116" fmla="*/ 1882 w 18712"/>
                  <a:gd name="T117" fmla="*/ 277 h 11834"/>
                  <a:gd name="T118" fmla="*/ 1489 w 18712"/>
                  <a:gd name="T119" fmla="*/ 197 h 11834"/>
                  <a:gd name="T120" fmla="*/ 1051 w 18712"/>
                  <a:gd name="T121" fmla="*/ 123 h 11834"/>
                  <a:gd name="T122" fmla="*/ 473 w 18712"/>
                  <a:gd name="T123" fmla="*/ 85 h 1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712" h="11834">
                    <a:moveTo>
                      <a:pt x="39" y="1"/>
                    </a:moveTo>
                    <a:lnTo>
                      <a:pt x="184" y="8"/>
                    </a:lnTo>
                    <a:lnTo>
                      <a:pt x="329" y="11"/>
                    </a:lnTo>
                    <a:lnTo>
                      <a:pt x="474" y="13"/>
                    </a:lnTo>
                    <a:lnTo>
                      <a:pt x="620" y="16"/>
                    </a:lnTo>
                    <a:lnTo>
                      <a:pt x="766" y="22"/>
                    </a:lnTo>
                    <a:lnTo>
                      <a:pt x="840" y="27"/>
                    </a:lnTo>
                    <a:lnTo>
                      <a:pt x="914" y="33"/>
                    </a:lnTo>
                    <a:lnTo>
                      <a:pt x="988" y="41"/>
                    </a:lnTo>
                    <a:lnTo>
                      <a:pt x="1061" y="51"/>
                    </a:lnTo>
                    <a:lnTo>
                      <a:pt x="1135" y="64"/>
                    </a:lnTo>
                    <a:lnTo>
                      <a:pt x="1209" y="79"/>
                    </a:lnTo>
                    <a:lnTo>
                      <a:pt x="1282" y="94"/>
                    </a:lnTo>
                    <a:lnTo>
                      <a:pt x="1353" y="106"/>
                    </a:lnTo>
                    <a:lnTo>
                      <a:pt x="1425" y="116"/>
                    </a:lnTo>
                    <a:lnTo>
                      <a:pt x="1498" y="126"/>
                    </a:lnTo>
                    <a:lnTo>
                      <a:pt x="1571" y="136"/>
                    </a:lnTo>
                    <a:lnTo>
                      <a:pt x="1644" y="146"/>
                    </a:lnTo>
                    <a:lnTo>
                      <a:pt x="1718" y="160"/>
                    </a:lnTo>
                    <a:lnTo>
                      <a:pt x="1792" y="176"/>
                    </a:lnTo>
                    <a:lnTo>
                      <a:pt x="1867" y="196"/>
                    </a:lnTo>
                    <a:lnTo>
                      <a:pt x="1905" y="209"/>
                    </a:lnTo>
                    <a:lnTo>
                      <a:pt x="1942" y="222"/>
                    </a:lnTo>
                    <a:lnTo>
                      <a:pt x="1980" y="238"/>
                    </a:lnTo>
                    <a:lnTo>
                      <a:pt x="2017" y="254"/>
                    </a:lnTo>
                    <a:lnTo>
                      <a:pt x="2055" y="273"/>
                    </a:lnTo>
                    <a:lnTo>
                      <a:pt x="2093" y="294"/>
                    </a:lnTo>
                    <a:lnTo>
                      <a:pt x="2131" y="317"/>
                    </a:lnTo>
                    <a:lnTo>
                      <a:pt x="2168" y="341"/>
                    </a:lnTo>
                    <a:lnTo>
                      <a:pt x="2206" y="369"/>
                    </a:lnTo>
                    <a:lnTo>
                      <a:pt x="2244" y="399"/>
                    </a:lnTo>
                    <a:lnTo>
                      <a:pt x="2281" y="430"/>
                    </a:lnTo>
                    <a:lnTo>
                      <a:pt x="2319" y="465"/>
                    </a:lnTo>
                    <a:lnTo>
                      <a:pt x="2356" y="503"/>
                    </a:lnTo>
                    <a:lnTo>
                      <a:pt x="2393" y="543"/>
                    </a:lnTo>
                    <a:lnTo>
                      <a:pt x="2467" y="627"/>
                    </a:lnTo>
                    <a:lnTo>
                      <a:pt x="2540" y="714"/>
                    </a:lnTo>
                    <a:lnTo>
                      <a:pt x="2613" y="805"/>
                    </a:lnTo>
                    <a:lnTo>
                      <a:pt x="2686" y="903"/>
                    </a:lnTo>
                    <a:lnTo>
                      <a:pt x="2723" y="953"/>
                    </a:lnTo>
                    <a:lnTo>
                      <a:pt x="2760" y="1005"/>
                    </a:lnTo>
                    <a:lnTo>
                      <a:pt x="2797" y="1059"/>
                    </a:lnTo>
                    <a:lnTo>
                      <a:pt x="2834" y="1115"/>
                    </a:lnTo>
                    <a:lnTo>
                      <a:pt x="2870" y="1172"/>
                    </a:lnTo>
                    <a:lnTo>
                      <a:pt x="2907" y="1231"/>
                    </a:lnTo>
                    <a:lnTo>
                      <a:pt x="2944" y="1292"/>
                    </a:lnTo>
                    <a:lnTo>
                      <a:pt x="2981" y="1355"/>
                    </a:lnTo>
                    <a:lnTo>
                      <a:pt x="3017" y="1421"/>
                    </a:lnTo>
                    <a:lnTo>
                      <a:pt x="3054" y="1488"/>
                    </a:lnTo>
                    <a:lnTo>
                      <a:pt x="3091" y="1558"/>
                    </a:lnTo>
                    <a:lnTo>
                      <a:pt x="3127" y="1630"/>
                    </a:lnTo>
                    <a:lnTo>
                      <a:pt x="3164" y="1705"/>
                    </a:lnTo>
                    <a:lnTo>
                      <a:pt x="3201" y="1782"/>
                    </a:lnTo>
                    <a:lnTo>
                      <a:pt x="3237" y="1862"/>
                    </a:lnTo>
                    <a:lnTo>
                      <a:pt x="3274" y="1945"/>
                    </a:lnTo>
                    <a:lnTo>
                      <a:pt x="3311" y="2030"/>
                    </a:lnTo>
                    <a:lnTo>
                      <a:pt x="3347" y="2119"/>
                    </a:lnTo>
                    <a:lnTo>
                      <a:pt x="3384" y="2210"/>
                    </a:lnTo>
                    <a:lnTo>
                      <a:pt x="3420" y="2305"/>
                    </a:lnTo>
                    <a:lnTo>
                      <a:pt x="3457" y="2402"/>
                    </a:lnTo>
                    <a:lnTo>
                      <a:pt x="3493" y="2504"/>
                    </a:lnTo>
                    <a:lnTo>
                      <a:pt x="3530" y="2608"/>
                    </a:lnTo>
                    <a:lnTo>
                      <a:pt x="3566" y="2715"/>
                    </a:lnTo>
                    <a:lnTo>
                      <a:pt x="3603" y="2829"/>
                    </a:lnTo>
                    <a:lnTo>
                      <a:pt x="3639" y="2949"/>
                    </a:lnTo>
                    <a:lnTo>
                      <a:pt x="3676" y="3075"/>
                    </a:lnTo>
                    <a:lnTo>
                      <a:pt x="3712" y="3207"/>
                    </a:lnTo>
                    <a:lnTo>
                      <a:pt x="3749" y="3343"/>
                    </a:lnTo>
                    <a:lnTo>
                      <a:pt x="3785" y="3485"/>
                    </a:lnTo>
                    <a:lnTo>
                      <a:pt x="3822" y="3632"/>
                    </a:lnTo>
                    <a:lnTo>
                      <a:pt x="3858" y="3782"/>
                    </a:lnTo>
                    <a:lnTo>
                      <a:pt x="3931" y="4093"/>
                    </a:lnTo>
                    <a:lnTo>
                      <a:pt x="4004" y="4416"/>
                    </a:lnTo>
                    <a:lnTo>
                      <a:pt x="4077" y="4747"/>
                    </a:lnTo>
                    <a:lnTo>
                      <a:pt x="4150" y="5083"/>
                    </a:lnTo>
                    <a:lnTo>
                      <a:pt x="4222" y="5421"/>
                    </a:lnTo>
                    <a:lnTo>
                      <a:pt x="4295" y="5757"/>
                    </a:lnTo>
                    <a:lnTo>
                      <a:pt x="4368" y="6089"/>
                    </a:lnTo>
                    <a:lnTo>
                      <a:pt x="4441" y="6413"/>
                    </a:lnTo>
                    <a:lnTo>
                      <a:pt x="4513" y="6726"/>
                    </a:lnTo>
                    <a:lnTo>
                      <a:pt x="4550" y="6878"/>
                    </a:lnTo>
                    <a:lnTo>
                      <a:pt x="4586" y="7025"/>
                    </a:lnTo>
                    <a:lnTo>
                      <a:pt x="4622" y="7168"/>
                    </a:lnTo>
                    <a:lnTo>
                      <a:pt x="4659" y="7306"/>
                    </a:lnTo>
                    <a:lnTo>
                      <a:pt x="4695" y="7439"/>
                    </a:lnTo>
                    <a:lnTo>
                      <a:pt x="4731" y="7566"/>
                    </a:lnTo>
                    <a:lnTo>
                      <a:pt x="4804" y="7813"/>
                    </a:lnTo>
                    <a:lnTo>
                      <a:pt x="4877" y="8055"/>
                    </a:lnTo>
                    <a:lnTo>
                      <a:pt x="4950" y="8291"/>
                    </a:lnTo>
                    <a:lnTo>
                      <a:pt x="4986" y="8408"/>
                    </a:lnTo>
                    <a:lnTo>
                      <a:pt x="5022" y="8522"/>
                    </a:lnTo>
                    <a:lnTo>
                      <a:pt x="5059" y="8636"/>
                    </a:lnTo>
                    <a:lnTo>
                      <a:pt x="5095" y="8747"/>
                    </a:lnTo>
                    <a:lnTo>
                      <a:pt x="5131" y="8857"/>
                    </a:lnTo>
                    <a:lnTo>
                      <a:pt x="5168" y="8965"/>
                    </a:lnTo>
                    <a:lnTo>
                      <a:pt x="5204" y="9072"/>
                    </a:lnTo>
                    <a:lnTo>
                      <a:pt x="5240" y="9177"/>
                    </a:lnTo>
                    <a:lnTo>
                      <a:pt x="5277" y="9279"/>
                    </a:lnTo>
                    <a:lnTo>
                      <a:pt x="5313" y="9380"/>
                    </a:lnTo>
                    <a:lnTo>
                      <a:pt x="5350" y="9479"/>
                    </a:lnTo>
                    <a:lnTo>
                      <a:pt x="5386" y="9576"/>
                    </a:lnTo>
                    <a:lnTo>
                      <a:pt x="5422" y="9671"/>
                    </a:lnTo>
                    <a:lnTo>
                      <a:pt x="5458" y="9764"/>
                    </a:lnTo>
                    <a:lnTo>
                      <a:pt x="5495" y="9854"/>
                    </a:lnTo>
                    <a:lnTo>
                      <a:pt x="5531" y="9942"/>
                    </a:lnTo>
                    <a:lnTo>
                      <a:pt x="5567" y="10028"/>
                    </a:lnTo>
                    <a:lnTo>
                      <a:pt x="5604" y="10112"/>
                    </a:lnTo>
                    <a:lnTo>
                      <a:pt x="5640" y="10193"/>
                    </a:lnTo>
                    <a:lnTo>
                      <a:pt x="5676" y="10272"/>
                    </a:lnTo>
                    <a:lnTo>
                      <a:pt x="5712" y="10348"/>
                    </a:lnTo>
                    <a:lnTo>
                      <a:pt x="5749" y="10422"/>
                    </a:lnTo>
                    <a:lnTo>
                      <a:pt x="5785" y="10493"/>
                    </a:lnTo>
                    <a:lnTo>
                      <a:pt x="5821" y="10562"/>
                    </a:lnTo>
                    <a:lnTo>
                      <a:pt x="5857" y="10627"/>
                    </a:lnTo>
                    <a:lnTo>
                      <a:pt x="5893" y="10690"/>
                    </a:lnTo>
                    <a:lnTo>
                      <a:pt x="5927" y="10746"/>
                    </a:lnTo>
                    <a:lnTo>
                      <a:pt x="5961" y="10798"/>
                    </a:lnTo>
                    <a:lnTo>
                      <a:pt x="5995" y="10847"/>
                    </a:lnTo>
                    <a:lnTo>
                      <a:pt x="6030" y="10894"/>
                    </a:lnTo>
                    <a:lnTo>
                      <a:pt x="6065" y="10937"/>
                    </a:lnTo>
                    <a:lnTo>
                      <a:pt x="6100" y="10978"/>
                    </a:lnTo>
                    <a:lnTo>
                      <a:pt x="6136" y="11016"/>
                    </a:lnTo>
                    <a:lnTo>
                      <a:pt x="6172" y="11052"/>
                    </a:lnTo>
                    <a:lnTo>
                      <a:pt x="6207" y="11086"/>
                    </a:lnTo>
                    <a:lnTo>
                      <a:pt x="6243" y="11117"/>
                    </a:lnTo>
                    <a:lnTo>
                      <a:pt x="6280" y="11147"/>
                    </a:lnTo>
                    <a:lnTo>
                      <a:pt x="6316" y="11174"/>
                    </a:lnTo>
                    <a:lnTo>
                      <a:pt x="6352" y="11200"/>
                    </a:lnTo>
                    <a:lnTo>
                      <a:pt x="6389" y="11225"/>
                    </a:lnTo>
                    <a:lnTo>
                      <a:pt x="6426" y="11247"/>
                    </a:lnTo>
                    <a:lnTo>
                      <a:pt x="6462" y="11268"/>
                    </a:lnTo>
                    <a:lnTo>
                      <a:pt x="6536" y="11307"/>
                    </a:lnTo>
                    <a:lnTo>
                      <a:pt x="6609" y="11341"/>
                    </a:lnTo>
                    <a:lnTo>
                      <a:pt x="6683" y="11373"/>
                    </a:lnTo>
                    <a:lnTo>
                      <a:pt x="6756" y="11402"/>
                    </a:lnTo>
                    <a:lnTo>
                      <a:pt x="6828" y="11429"/>
                    </a:lnTo>
                    <a:lnTo>
                      <a:pt x="6900" y="11456"/>
                    </a:lnTo>
                    <a:lnTo>
                      <a:pt x="6971" y="11484"/>
                    </a:lnTo>
                    <a:lnTo>
                      <a:pt x="7041" y="11513"/>
                    </a:lnTo>
                    <a:lnTo>
                      <a:pt x="7113" y="11543"/>
                    </a:lnTo>
                    <a:lnTo>
                      <a:pt x="7184" y="11568"/>
                    </a:lnTo>
                    <a:lnTo>
                      <a:pt x="7256" y="11589"/>
                    </a:lnTo>
                    <a:lnTo>
                      <a:pt x="7327" y="11607"/>
                    </a:lnTo>
                    <a:lnTo>
                      <a:pt x="7398" y="11622"/>
                    </a:lnTo>
                    <a:lnTo>
                      <a:pt x="7470" y="11635"/>
                    </a:lnTo>
                    <a:lnTo>
                      <a:pt x="7542" y="11645"/>
                    </a:lnTo>
                    <a:lnTo>
                      <a:pt x="7613" y="11653"/>
                    </a:lnTo>
                    <a:lnTo>
                      <a:pt x="7686" y="11660"/>
                    </a:lnTo>
                    <a:lnTo>
                      <a:pt x="7758" y="11666"/>
                    </a:lnTo>
                    <a:lnTo>
                      <a:pt x="7903" y="11675"/>
                    </a:lnTo>
                    <a:lnTo>
                      <a:pt x="8049" y="11685"/>
                    </a:lnTo>
                    <a:lnTo>
                      <a:pt x="8195" y="11697"/>
                    </a:lnTo>
                    <a:lnTo>
                      <a:pt x="8340" y="11709"/>
                    </a:lnTo>
                    <a:lnTo>
                      <a:pt x="8485" y="11719"/>
                    </a:lnTo>
                    <a:lnTo>
                      <a:pt x="8630" y="11726"/>
                    </a:lnTo>
                    <a:lnTo>
                      <a:pt x="8775" y="11730"/>
                    </a:lnTo>
                    <a:lnTo>
                      <a:pt x="9066" y="11736"/>
                    </a:lnTo>
                    <a:lnTo>
                      <a:pt x="9357" y="11742"/>
                    </a:lnTo>
                    <a:lnTo>
                      <a:pt x="9649" y="11748"/>
                    </a:lnTo>
                    <a:lnTo>
                      <a:pt x="9940" y="11751"/>
                    </a:lnTo>
                    <a:lnTo>
                      <a:pt x="10522" y="11755"/>
                    </a:lnTo>
                    <a:lnTo>
                      <a:pt x="11104" y="11758"/>
                    </a:lnTo>
                    <a:lnTo>
                      <a:pt x="11687" y="11759"/>
                    </a:lnTo>
                    <a:lnTo>
                      <a:pt x="12852" y="11761"/>
                    </a:lnTo>
                    <a:lnTo>
                      <a:pt x="14017" y="11762"/>
                    </a:lnTo>
                    <a:lnTo>
                      <a:pt x="15181" y="11762"/>
                    </a:lnTo>
                    <a:lnTo>
                      <a:pt x="16346" y="11762"/>
                    </a:lnTo>
                    <a:lnTo>
                      <a:pt x="17511" y="11762"/>
                    </a:lnTo>
                    <a:lnTo>
                      <a:pt x="17586" y="11762"/>
                    </a:lnTo>
                    <a:lnTo>
                      <a:pt x="17665" y="11762"/>
                    </a:lnTo>
                    <a:lnTo>
                      <a:pt x="17747" y="11762"/>
                    </a:lnTo>
                    <a:lnTo>
                      <a:pt x="17830" y="11762"/>
                    </a:lnTo>
                    <a:lnTo>
                      <a:pt x="18000" y="11762"/>
                    </a:lnTo>
                    <a:lnTo>
                      <a:pt x="18084" y="11762"/>
                    </a:lnTo>
                    <a:lnTo>
                      <a:pt x="18167" y="11762"/>
                    </a:lnTo>
                    <a:lnTo>
                      <a:pt x="18247" y="11762"/>
                    </a:lnTo>
                    <a:lnTo>
                      <a:pt x="18325" y="11762"/>
                    </a:lnTo>
                    <a:lnTo>
                      <a:pt x="18398" y="11762"/>
                    </a:lnTo>
                    <a:lnTo>
                      <a:pt x="18467" y="11762"/>
                    </a:lnTo>
                    <a:lnTo>
                      <a:pt x="18499" y="11762"/>
                    </a:lnTo>
                    <a:lnTo>
                      <a:pt x="18530" y="11762"/>
                    </a:lnTo>
                    <a:lnTo>
                      <a:pt x="18559" y="11762"/>
                    </a:lnTo>
                    <a:lnTo>
                      <a:pt x="18587" y="11762"/>
                    </a:lnTo>
                    <a:lnTo>
                      <a:pt x="18612" y="11762"/>
                    </a:lnTo>
                    <a:lnTo>
                      <a:pt x="18636" y="11762"/>
                    </a:lnTo>
                    <a:lnTo>
                      <a:pt x="18657" y="11762"/>
                    </a:lnTo>
                    <a:lnTo>
                      <a:pt x="18676" y="11762"/>
                    </a:lnTo>
                    <a:cubicBezTo>
                      <a:pt x="18696" y="11762"/>
                      <a:pt x="18712" y="11778"/>
                      <a:pt x="18712" y="11798"/>
                    </a:cubicBezTo>
                    <a:cubicBezTo>
                      <a:pt x="18712" y="11818"/>
                      <a:pt x="18696" y="11834"/>
                      <a:pt x="18676" y="11834"/>
                    </a:cubicBezTo>
                    <a:lnTo>
                      <a:pt x="18657" y="11834"/>
                    </a:lnTo>
                    <a:lnTo>
                      <a:pt x="18636" y="11834"/>
                    </a:lnTo>
                    <a:lnTo>
                      <a:pt x="18612" y="11834"/>
                    </a:lnTo>
                    <a:lnTo>
                      <a:pt x="18587" y="11834"/>
                    </a:lnTo>
                    <a:lnTo>
                      <a:pt x="18559" y="11834"/>
                    </a:lnTo>
                    <a:lnTo>
                      <a:pt x="18530" y="11834"/>
                    </a:lnTo>
                    <a:lnTo>
                      <a:pt x="18499" y="11834"/>
                    </a:lnTo>
                    <a:lnTo>
                      <a:pt x="18467" y="11834"/>
                    </a:lnTo>
                    <a:lnTo>
                      <a:pt x="18398" y="11834"/>
                    </a:lnTo>
                    <a:lnTo>
                      <a:pt x="18325" y="11834"/>
                    </a:lnTo>
                    <a:lnTo>
                      <a:pt x="18247" y="11834"/>
                    </a:lnTo>
                    <a:lnTo>
                      <a:pt x="18167" y="11834"/>
                    </a:lnTo>
                    <a:lnTo>
                      <a:pt x="18084" y="11834"/>
                    </a:lnTo>
                    <a:lnTo>
                      <a:pt x="18000" y="11834"/>
                    </a:lnTo>
                    <a:lnTo>
                      <a:pt x="17830" y="11834"/>
                    </a:lnTo>
                    <a:lnTo>
                      <a:pt x="17747" y="11834"/>
                    </a:lnTo>
                    <a:lnTo>
                      <a:pt x="17665" y="11834"/>
                    </a:lnTo>
                    <a:lnTo>
                      <a:pt x="17586" y="11834"/>
                    </a:lnTo>
                    <a:lnTo>
                      <a:pt x="17511" y="11834"/>
                    </a:lnTo>
                    <a:lnTo>
                      <a:pt x="16346" y="11834"/>
                    </a:lnTo>
                    <a:lnTo>
                      <a:pt x="15181" y="11834"/>
                    </a:lnTo>
                    <a:lnTo>
                      <a:pt x="14017" y="11834"/>
                    </a:lnTo>
                    <a:lnTo>
                      <a:pt x="12852" y="11833"/>
                    </a:lnTo>
                    <a:lnTo>
                      <a:pt x="11687" y="11831"/>
                    </a:lnTo>
                    <a:lnTo>
                      <a:pt x="11104" y="11830"/>
                    </a:lnTo>
                    <a:lnTo>
                      <a:pt x="10521" y="11827"/>
                    </a:lnTo>
                    <a:lnTo>
                      <a:pt x="9939" y="11823"/>
                    </a:lnTo>
                    <a:lnTo>
                      <a:pt x="9647" y="11820"/>
                    </a:lnTo>
                    <a:lnTo>
                      <a:pt x="9356" y="11814"/>
                    </a:lnTo>
                    <a:lnTo>
                      <a:pt x="9065" y="11808"/>
                    </a:lnTo>
                    <a:lnTo>
                      <a:pt x="8773" y="11802"/>
                    </a:lnTo>
                    <a:lnTo>
                      <a:pt x="8627" y="11797"/>
                    </a:lnTo>
                    <a:lnTo>
                      <a:pt x="8481" y="11791"/>
                    </a:lnTo>
                    <a:lnTo>
                      <a:pt x="8334" y="11781"/>
                    </a:lnTo>
                    <a:lnTo>
                      <a:pt x="8189" y="11768"/>
                    </a:lnTo>
                    <a:lnTo>
                      <a:pt x="8044" y="11756"/>
                    </a:lnTo>
                    <a:lnTo>
                      <a:pt x="7898" y="11747"/>
                    </a:lnTo>
                    <a:lnTo>
                      <a:pt x="7752" y="11737"/>
                    </a:lnTo>
                    <a:lnTo>
                      <a:pt x="7679" y="11732"/>
                    </a:lnTo>
                    <a:lnTo>
                      <a:pt x="7605" y="11725"/>
                    </a:lnTo>
                    <a:lnTo>
                      <a:pt x="7531" y="11716"/>
                    </a:lnTo>
                    <a:lnTo>
                      <a:pt x="7458" y="11705"/>
                    </a:lnTo>
                    <a:lnTo>
                      <a:pt x="7384" y="11692"/>
                    </a:lnTo>
                    <a:lnTo>
                      <a:pt x="7309" y="11677"/>
                    </a:lnTo>
                    <a:lnTo>
                      <a:pt x="7235" y="11658"/>
                    </a:lnTo>
                    <a:lnTo>
                      <a:pt x="7160" y="11636"/>
                    </a:lnTo>
                    <a:lnTo>
                      <a:pt x="7086" y="11609"/>
                    </a:lnTo>
                    <a:lnTo>
                      <a:pt x="7013" y="11579"/>
                    </a:lnTo>
                    <a:lnTo>
                      <a:pt x="6945" y="11551"/>
                    </a:lnTo>
                    <a:lnTo>
                      <a:pt x="6874" y="11523"/>
                    </a:lnTo>
                    <a:lnTo>
                      <a:pt x="6803" y="11496"/>
                    </a:lnTo>
                    <a:lnTo>
                      <a:pt x="6729" y="11468"/>
                    </a:lnTo>
                    <a:lnTo>
                      <a:pt x="6655" y="11439"/>
                    </a:lnTo>
                    <a:lnTo>
                      <a:pt x="6579" y="11407"/>
                    </a:lnTo>
                    <a:lnTo>
                      <a:pt x="6503" y="11371"/>
                    </a:lnTo>
                    <a:lnTo>
                      <a:pt x="6426" y="11330"/>
                    </a:lnTo>
                    <a:lnTo>
                      <a:pt x="6388" y="11308"/>
                    </a:lnTo>
                    <a:lnTo>
                      <a:pt x="6349" y="11284"/>
                    </a:lnTo>
                    <a:lnTo>
                      <a:pt x="6311" y="11259"/>
                    </a:lnTo>
                    <a:lnTo>
                      <a:pt x="6272" y="11232"/>
                    </a:lnTo>
                    <a:lnTo>
                      <a:pt x="6234" y="11203"/>
                    </a:lnTo>
                    <a:lnTo>
                      <a:pt x="6196" y="11172"/>
                    </a:lnTo>
                    <a:lnTo>
                      <a:pt x="6158" y="11138"/>
                    </a:lnTo>
                    <a:lnTo>
                      <a:pt x="6120" y="11103"/>
                    </a:lnTo>
                    <a:lnTo>
                      <a:pt x="6083" y="11065"/>
                    </a:lnTo>
                    <a:lnTo>
                      <a:pt x="6046" y="11025"/>
                    </a:lnTo>
                    <a:lnTo>
                      <a:pt x="6009" y="10982"/>
                    </a:lnTo>
                    <a:lnTo>
                      <a:pt x="5972" y="10937"/>
                    </a:lnTo>
                    <a:lnTo>
                      <a:pt x="5936" y="10889"/>
                    </a:lnTo>
                    <a:lnTo>
                      <a:pt x="5901" y="10837"/>
                    </a:lnTo>
                    <a:lnTo>
                      <a:pt x="5865" y="10783"/>
                    </a:lnTo>
                    <a:lnTo>
                      <a:pt x="5831" y="10726"/>
                    </a:lnTo>
                    <a:lnTo>
                      <a:pt x="5794" y="10662"/>
                    </a:lnTo>
                    <a:lnTo>
                      <a:pt x="5757" y="10595"/>
                    </a:lnTo>
                    <a:lnTo>
                      <a:pt x="5720" y="10526"/>
                    </a:lnTo>
                    <a:lnTo>
                      <a:pt x="5684" y="10454"/>
                    </a:lnTo>
                    <a:lnTo>
                      <a:pt x="5647" y="10379"/>
                    </a:lnTo>
                    <a:lnTo>
                      <a:pt x="5610" y="10302"/>
                    </a:lnTo>
                    <a:lnTo>
                      <a:pt x="5574" y="10223"/>
                    </a:lnTo>
                    <a:lnTo>
                      <a:pt x="5537" y="10141"/>
                    </a:lnTo>
                    <a:lnTo>
                      <a:pt x="5501" y="10056"/>
                    </a:lnTo>
                    <a:lnTo>
                      <a:pt x="5464" y="9970"/>
                    </a:lnTo>
                    <a:lnTo>
                      <a:pt x="5428" y="9881"/>
                    </a:lnTo>
                    <a:lnTo>
                      <a:pt x="5391" y="9790"/>
                    </a:lnTo>
                    <a:lnTo>
                      <a:pt x="5355" y="9697"/>
                    </a:lnTo>
                    <a:lnTo>
                      <a:pt x="5319" y="9601"/>
                    </a:lnTo>
                    <a:lnTo>
                      <a:pt x="5282" y="9504"/>
                    </a:lnTo>
                    <a:lnTo>
                      <a:pt x="5245" y="9405"/>
                    </a:lnTo>
                    <a:lnTo>
                      <a:pt x="5209" y="9303"/>
                    </a:lnTo>
                    <a:lnTo>
                      <a:pt x="5172" y="9200"/>
                    </a:lnTo>
                    <a:lnTo>
                      <a:pt x="5136" y="9095"/>
                    </a:lnTo>
                    <a:lnTo>
                      <a:pt x="5100" y="8988"/>
                    </a:lnTo>
                    <a:lnTo>
                      <a:pt x="5063" y="8880"/>
                    </a:lnTo>
                    <a:lnTo>
                      <a:pt x="5027" y="8770"/>
                    </a:lnTo>
                    <a:lnTo>
                      <a:pt x="4990" y="8658"/>
                    </a:lnTo>
                    <a:lnTo>
                      <a:pt x="4954" y="8544"/>
                    </a:lnTo>
                    <a:lnTo>
                      <a:pt x="4917" y="8429"/>
                    </a:lnTo>
                    <a:lnTo>
                      <a:pt x="4881" y="8313"/>
                    </a:lnTo>
                    <a:lnTo>
                      <a:pt x="4808" y="8075"/>
                    </a:lnTo>
                    <a:lnTo>
                      <a:pt x="4735" y="7833"/>
                    </a:lnTo>
                    <a:lnTo>
                      <a:pt x="4662" y="7586"/>
                    </a:lnTo>
                    <a:lnTo>
                      <a:pt x="4625" y="7457"/>
                    </a:lnTo>
                    <a:lnTo>
                      <a:pt x="4589" y="7324"/>
                    </a:lnTo>
                    <a:lnTo>
                      <a:pt x="4553" y="7185"/>
                    </a:lnTo>
                    <a:lnTo>
                      <a:pt x="4516" y="7042"/>
                    </a:lnTo>
                    <a:lnTo>
                      <a:pt x="4480" y="6894"/>
                    </a:lnTo>
                    <a:lnTo>
                      <a:pt x="4443" y="6743"/>
                    </a:lnTo>
                    <a:lnTo>
                      <a:pt x="4370" y="6429"/>
                    </a:lnTo>
                    <a:lnTo>
                      <a:pt x="4298" y="6105"/>
                    </a:lnTo>
                    <a:lnTo>
                      <a:pt x="4225" y="5773"/>
                    </a:lnTo>
                    <a:lnTo>
                      <a:pt x="4152" y="5436"/>
                    </a:lnTo>
                    <a:lnTo>
                      <a:pt x="4079" y="5098"/>
                    </a:lnTo>
                    <a:lnTo>
                      <a:pt x="4006" y="4762"/>
                    </a:lnTo>
                    <a:lnTo>
                      <a:pt x="3934" y="4432"/>
                    </a:lnTo>
                    <a:lnTo>
                      <a:pt x="3861" y="4109"/>
                    </a:lnTo>
                    <a:lnTo>
                      <a:pt x="3788" y="3799"/>
                    </a:lnTo>
                    <a:lnTo>
                      <a:pt x="3752" y="3649"/>
                    </a:lnTo>
                    <a:lnTo>
                      <a:pt x="3716" y="3503"/>
                    </a:lnTo>
                    <a:lnTo>
                      <a:pt x="3679" y="3362"/>
                    </a:lnTo>
                    <a:lnTo>
                      <a:pt x="3643" y="3226"/>
                    </a:lnTo>
                    <a:lnTo>
                      <a:pt x="3607" y="3095"/>
                    </a:lnTo>
                    <a:lnTo>
                      <a:pt x="3570" y="2970"/>
                    </a:lnTo>
                    <a:lnTo>
                      <a:pt x="3534" y="2851"/>
                    </a:lnTo>
                    <a:lnTo>
                      <a:pt x="3498" y="2738"/>
                    </a:lnTo>
                    <a:lnTo>
                      <a:pt x="3462" y="2631"/>
                    </a:lnTo>
                    <a:lnTo>
                      <a:pt x="3425" y="2528"/>
                    </a:lnTo>
                    <a:lnTo>
                      <a:pt x="3389" y="2428"/>
                    </a:lnTo>
                    <a:lnTo>
                      <a:pt x="3353" y="2331"/>
                    </a:lnTo>
                    <a:lnTo>
                      <a:pt x="3317" y="2237"/>
                    </a:lnTo>
                    <a:lnTo>
                      <a:pt x="3280" y="2146"/>
                    </a:lnTo>
                    <a:lnTo>
                      <a:pt x="3244" y="2059"/>
                    </a:lnTo>
                    <a:lnTo>
                      <a:pt x="3208" y="1974"/>
                    </a:lnTo>
                    <a:lnTo>
                      <a:pt x="3172" y="1892"/>
                    </a:lnTo>
                    <a:lnTo>
                      <a:pt x="3136" y="1813"/>
                    </a:lnTo>
                    <a:lnTo>
                      <a:pt x="3099" y="1737"/>
                    </a:lnTo>
                    <a:lnTo>
                      <a:pt x="3063" y="1663"/>
                    </a:lnTo>
                    <a:lnTo>
                      <a:pt x="3027" y="1591"/>
                    </a:lnTo>
                    <a:lnTo>
                      <a:pt x="2991" y="1522"/>
                    </a:lnTo>
                    <a:lnTo>
                      <a:pt x="2954" y="1456"/>
                    </a:lnTo>
                    <a:lnTo>
                      <a:pt x="2918" y="1391"/>
                    </a:lnTo>
                    <a:lnTo>
                      <a:pt x="2882" y="1329"/>
                    </a:lnTo>
                    <a:lnTo>
                      <a:pt x="2846" y="1269"/>
                    </a:lnTo>
                    <a:lnTo>
                      <a:pt x="2810" y="1211"/>
                    </a:lnTo>
                    <a:lnTo>
                      <a:pt x="2773" y="1154"/>
                    </a:lnTo>
                    <a:lnTo>
                      <a:pt x="2737" y="1100"/>
                    </a:lnTo>
                    <a:lnTo>
                      <a:pt x="2701" y="1047"/>
                    </a:lnTo>
                    <a:lnTo>
                      <a:pt x="2665" y="995"/>
                    </a:lnTo>
                    <a:lnTo>
                      <a:pt x="2629" y="946"/>
                    </a:lnTo>
                    <a:lnTo>
                      <a:pt x="2557" y="850"/>
                    </a:lnTo>
                    <a:lnTo>
                      <a:pt x="2485" y="760"/>
                    </a:lnTo>
                    <a:lnTo>
                      <a:pt x="2412" y="674"/>
                    </a:lnTo>
                    <a:lnTo>
                      <a:pt x="2341" y="592"/>
                    </a:lnTo>
                    <a:lnTo>
                      <a:pt x="2305" y="553"/>
                    </a:lnTo>
                    <a:lnTo>
                      <a:pt x="2270" y="518"/>
                    </a:lnTo>
                    <a:lnTo>
                      <a:pt x="2234" y="485"/>
                    </a:lnTo>
                    <a:lnTo>
                      <a:pt x="2199" y="455"/>
                    </a:lnTo>
                    <a:lnTo>
                      <a:pt x="2164" y="427"/>
                    </a:lnTo>
                    <a:lnTo>
                      <a:pt x="2129" y="402"/>
                    </a:lnTo>
                    <a:lnTo>
                      <a:pt x="2093" y="378"/>
                    </a:lnTo>
                    <a:lnTo>
                      <a:pt x="2058" y="357"/>
                    </a:lnTo>
                    <a:lnTo>
                      <a:pt x="2023" y="338"/>
                    </a:lnTo>
                    <a:lnTo>
                      <a:pt x="1988" y="320"/>
                    </a:lnTo>
                    <a:lnTo>
                      <a:pt x="1953" y="304"/>
                    </a:lnTo>
                    <a:lnTo>
                      <a:pt x="1918" y="290"/>
                    </a:lnTo>
                    <a:lnTo>
                      <a:pt x="1882" y="277"/>
                    </a:lnTo>
                    <a:lnTo>
                      <a:pt x="1848" y="266"/>
                    </a:lnTo>
                    <a:lnTo>
                      <a:pt x="1777" y="246"/>
                    </a:lnTo>
                    <a:lnTo>
                      <a:pt x="1705" y="230"/>
                    </a:lnTo>
                    <a:lnTo>
                      <a:pt x="1633" y="218"/>
                    </a:lnTo>
                    <a:lnTo>
                      <a:pt x="1561" y="207"/>
                    </a:lnTo>
                    <a:lnTo>
                      <a:pt x="1489" y="197"/>
                    </a:lnTo>
                    <a:lnTo>
                      <a:pt x="1415" y="188"/>
                    </a:lnTo>
                    <a:lnTo>
                      <a:pt x="1342" y="177"/>
                    </a:lnTo>
                    <a:lnTo>
                      <a:pt x="1267" y="165"/>
                    </a:lnTo>
                    <a:lnTo>
                      <a:pt x="1195" y="150"/>
                    </a:lnTo>
                    <a:lnTo>
                      <a:pt x="1123" y="135"/>
                    </a:lnTo>
                    <a:lnTo>
                      <a:pt x="1051" y="123"/>
                    </a:lnTo>
                    <a:lnTo>
                      <a:pt x="979" y="113"/>
                    </a:lnTo>
                    <a:lnTo>
                      <a:pt x="908" y="105"/>
                    </a:lnTo>
                    <a:lnTo>
                      <a:pt x="835" y="98"/>
                    </a:lnTo>
                    <a:lnTo>
                      <a:pt x="764" y="94"/>
                    </a:lnTo>
                    <a:lnTo>
                      <a:pt x="619" y="88"/>
                    </a:lnTo>
                    <a:lnTo>
                      <a:pt x="473" y="85"/>
                    </a:lnTo>
                    <a:lnTo>
                      <a:pt x="327" y="83"/>
                    </a:lnTo>
                    <a:lnTo>
                      <a:pt x="181" y="80"/>
                    </a:lnTo>
                    <a:lnTo>
                      <a:pt x="35" y="72"/>
                    </a:lnTo>
                    <a:cubicBezTo>
                      <a:pt x="15" y="71"/>
                      <a:pt x="0" y="55"/>
                      <a:pt x="1" y="35"/>
                    </a:cubicBezTo>
                    <a:cubicBezTo>
                      <a:pt x="2" y="15"/>
                      <a:pt x="19" y="0"/>
                      <a:pt x="39" y="1"/>
                    </a:cubicBezTo>
                    <a:close/>
                  </a:path>
                </a:pathLst>
              </a:custGeom>
              <a:solidFill>
                <a:srgbClr val="4F6228"/>
              </a:solidFill>
              <a:ln w="38100" cap="flat">
                <a:solidFill>
                  <a:srgbClr val="4F6228"/>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14"/>
              <p:cNvSpPr>
                <a:spLocks/>
              </p:cNvSpPr>
              <p:nvPr/>
            </p:nvSpPr>
            <p:spPr bwMode="auto">
              <a:xfrm>
                <a:off x="829810" y="4418308"/>
                <a:ext cx="3163757" cy="1905293"/>
              </a:xfrm>
              <a:custGeom>
                <a:avLst/>
                <a:gdLst>
                  <a:gd name="T0" fmla="*/ 836 w 18716"/>
                  <a:gd name="T1" fmla="*/ 8793 h 8889"/>
                  <a:gd name="T2" fmla="*/ 1342 w 18716"/>
                  <a:gd name="T3" fmla="*/ 8720 h 8889"/>
                  <a:gd name="T4" fmla="*/ 1848 w 18716"/>
                  <a:gd name="T5" fmla="*/ 8637 h 8889"/>
                  <a:gd name="T6" fmla="*/ 2130 w 18716"/>
                  <a:gd name="T7" fmla="*/ 8511 h 8889"/>
                  <a:gd name="T8" fmla="*/ 2414 w 18716"/>
                  <a:gd name="T9" fmla="*/ 8259 h 8889"/>
                  <a:gd name="T10" fmla="*/ 2811 w 18716"/>
                  <a:gd name="T11" fmla="*/ 7756 h 8889"/>
                  <a:gd name="T12" fmla="*/ 3063 w 18716"/>
                  <a:gd name="T13" fmla="*/ 7336 h 8889"/>
                  <a:gd name="T14" fmla="*/ 3317 w 18716"/>
                  <a:gd name="T15" fmla="*/ 6813 h 8889"/>
                  <a:gd name="T16" fmla="*/ 3571 w 18716"/>
                  <a:gd name="T17" fmla="*/ 6159 h 8889"/>
                  <a:gd name="T18" fmla="*/ 3861 w 18716"/>
                  <a:gd name="T19" fmla="*/ 5140 h 8889"/>
                  <a:gd name="T20" fmla="*/ 4371 w 18716"/>
                  <a:gd name="T21" fmla="*/ 3099 h 8889"/>
                  <a:gd name="T22" fmla="*/ 4626 w 18716"/>
                  <a:gd name="T23" fmla="*/ 2243 h 8889"/>
                  <a:gd name="T24" fmla="*/ 4882 w 18716"/>
                  <a:gd name="T25" fmla="*/ 1590 h 8889"/>
                  <a:gd name="T26" fmla="*/ 5138 w 18716"/>
                  <a:gd name="T27" fmla="*/ 1041 h 8889"/>
                  <a:gd name="T28" fmla="*/ 5395 w 18716"/>
                  <a:gd name="T29" fmla="*/ 597 h 8889"/>
                  <a:gd name="T30" fmla="*/ 5653 w 18716"/>
                  <a:gd name="T31" fmla="*/ 265 h 8889"/>
                  <a:gd name="T32" fmla="*/ 5917 w 18716"/>
                  <a:gd name="T33" fmla="*/ 52 h 8889"/>
                  <a:gd name="T34" fmla="*/ 6192 w 18716"/>
                  <a:gd name="T35" fmla="*/ 3 h 8889"/>
                  <a:gd name="T36" fmla="*/ 6460 w 18716"/>
                  <a:gd name="T37" fmla="*/ 90 h 8889"/>
                  <a:gd name="T38" fmla="*/ 6973 w 18716"/>
                  <a:gd name="T39" fmla="*/ 412 h 8889"/>
                  <a:gd name="T40" fmla="*/ 7486 w 18716"/>
                  <a:gd name="T41" fmla="*/ 756 h 8889"/>
                  <a:gd name="T42" fmla="*/ 8214 w 18716"/>
                  <a:gd name="T43" fmla="*/ 1366 h 8889"/>
                  <a:gd name="T44" fmla="*/ 9379 w 18716"/>
                  <a:gd name="T45" fmla="*/ 2287 h 8889"/>
                  <a:gd name="T46" fmla="*/ 10687 w 18716"/>
                  <a:gd name="T47" fmla="*/ 3216 h 8889"/>
                  <a:gd name="T48" fmla="*/ 11996 w 18716"/>
                  <a:gd name="T49" fmla="*/ 4020 h 8889"/>
                  <a:gd name="T50" fmla="*/ 14032 w 18716"/>
                  <a:gd name="T51" fmla="*/ 5051 h 8889"/>
                  <a:gd name="T52" fmla="*/ 16067 w 18716"/>
                  <a:gd name="T53" fmla="*/ 5861 h 8889"/>
                  <a:gd name="T54" fmla="*/ 17675 w 18716"/>
                  <a:gd name="T55" fmla="*/ 6376 h 8889"/>
                  <a:gd name="T56" fmla="*/ 18334 w 18716"/>
                  <a:gd name="T57" fmla="*/ 6559 h 8889"/>
                  <a:gd name="T58" fmla="*/ 18622 w 18716"/>
                  <a:gd name="T59" fmla="*/ 6636 h 8889"/>
                  <a:gd name="T60" fmla="*/ 18626 w 18716"/>
                  <a:gd name="T61" fmla="*/ 6712 h 8889"/>
                  <a:gd name="T62" fmla="*/ 18389 w 18716"/>
                  <a:gd name="T63" fmla="*/ 6648 h 8889"/>
                  <a:gd name="T64" fmla="*/ 17737 w 18716"/>
                  <a:gd name="T65" fmla="*/ 6469 h 8889"/>
                  <a:gd name="T66" fmla="*/ 16335 w 18716"/>
                  <a:gd name="T67" fmla="*/ 6030 h 8889"/>
                  <a:gd name="T68" fmla="*/ 14293 w 18716"/>
                  <a:gd name="T69" fmla="*/ 5245 h 8889"/>
                  <a:gd name="T70" fmla="*/ 12252 w 18716"/>
                  <a:gd name="T71" fmla="*/ 4246 h 8889"/>
                  <a:gd name="T72" fmla="*/ 10793 w 18716"/>
                  <a:gd name="T73" fmla="*/ 3372 h 8889"/>
                  <a:gd name="T74" fmla="*/ 9626 w 18716"/>
                  <a:gd name="T75" fmla="*/ 2562 h 8889"/>
                  <a:gd name="T76" fmla="*/ 8315 w 18716"/>
                  <a:gd name="T77" fmla="*/ 1538 h 8889"/>
                  <a:gd name="T78" fmla="*/ 7514 w 18716"/>
                  <a:gd name="T79" fmla="*/ 872 h 8889"/>
                  <a:gd name="T80" fmla="*/ 7009 w 18716"/>
                  <a:gd name="T81" fmla="*/ 516 h 8889"/>
                  <a:gd name="T82" fmla="*/ 6500 w 18716"/>
                  <a:gd name="T83" fmla="*/ 194 h 8889"/>
                  <a:gd name="T84" fmla="*/ 6221 w 18716"/>
                  <a:gd name="T85" fmla="*/ 80 h 8889"/>
                  <a:gd name="T86" fmla="*/ 5986 w 18716"/>
                  <a:gd name="T87" fmla="*/ 100 h 8889"/>
                  <a:gd name="T88" fmla="*/ 5742 w 18716"/>
                  <a:gd name="T89" fmla="*/ 277 h 8889"/>
                  <a:gd name="T90" fmla="*/ 5491 w 18716"/>
                  <a:gd name="T91" fmla="*/ 583 h 8889"/>
                  <a:gd name="T92" fmla="*/ 5238 w 18716"/>
                  <a:gd name="T93" fmla="*/ 1004 h 8889"/>
                  <a:gd name="T94" fmla="*/ 4985 w 18716"/>
                  <a:gd name="T95" fmla="*/ 1534 h 8889"/>
                  <a:gd name="T96" fmla="*/ 4731 w 18716"/>
                  <a:gd name="T97" fmla="*/ 2166 h 8889"/>
                  <a:gd name="T98" fmla="*/ 4477 w 18716"/>
                  <a:gd name="T99" fmla="*/ 2983 h 8889"/>
                  <a:gd name="T100" fmla="*/ 4004 w 18716"/>
                  <a:gd name="T101" fmla="*/ 4870 h 8889"/>
                  <a:gd name="T102" fmla="*/ 3675 w 18716"/>
                  <a:gd name="T103" fmla="*/ 6069 h 8889"/>
                  <a:gd name="T104" fmla="*/ 3419 w 18716"/>
                  <a:gd name="T105" fmla="*/ 6757 h 8889"/>
                  <a:gd name="T106" fmla="*/ 3163 w 18716"/>
                  <a:gd name="T107" fmla="*/ 7302 h 8889"/>
                  <a:gd name="T108" fmla="*/ 2906 w 18716"/>
                  <a:gd name="T109" fmla="*/ 7742 h 8889"/>
                  <a:gd name="T110" fmla="*/ 2539 w 18716"/>
                  <a:gd name="T111" fmla="*/ 8227 h 8889"/>
                  <a:gd name="T112" fmla="*/ 2205 w 18716"/>
                  <a:gd name="T113" fmla="*/ 8547 h 8889"/>
                  <a:gd name="T114" fmla="*/ 1941 w 18716"/>
                  <a:gd name="T115" fmla="*/ 8683 h 8889"/>
                  <a:gd name="T116" fmla="*/ 1425 w 18716"/>
                  <a:gd name="T117" fmla="*/ 8782 h 8889"/>
                  <a:gd name="T118" fmla="*/ 914 w 18716"/>
                  <a:gd name="T119" fmla="*/ 8859 h 8889"/>
                  <a:gd name="T120" fmla="*/ 39 w 18716"/>
                  <a:gd name="T121" fmla="*/ 8888 h 8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16" h="8889">
                    <a:moveTo>
                      <a:pt x="35" y="8817"/>
                    </a:moveTo>
                    <a:lnTo>
                      <a:pt x="181" y="8810"/>
                    </a:lnTo>
                    <a:lnTo>
                      <a:pt x="327" y="8807"/>
                    </a:lnTo>
                    <a:lnTo>
                      <a:pt x="473" y="8805"/>
                    </a:lnTo>
                    <a:lnTo>
                      <a:pt x="619" y="8803"/>
                    </a:lnTo>
                    <a:lnTo>
                      <a:pt x="764" y="8797"/>
                    </a:lnTo>
                    <a:lnTo>
                      <a:pt x="836" y="8793"/>
                    </a:lnTo>
                    <a:lnTo>
                      <a:pt x="908" y="8788"/>
                    </a:lnTo>
                    <a:lnTo>
                      <a:pt x="980" y="8780"/>
                    </a:lnTo>
                    <a:lnTo>
                      <a:pt x="1052" y="8771"/>
                    </a:lnTo>
                    <a:lnTo>
                      <a:pt x="1124" y="8760"/>
                    </a:lnTo>
                    <a:lnTo>
                      <a:pt x="1195" y="8746"/>
                    </a:lnTo>
                    <a:lnTo>
                      <a:pt x="1268" y="8732"/>
                    </a:lnTo>
                    <a:lnTo>
                      <a:pt x="1342" y="8720"/>
                    </a:lnTo>
                    <a:lnTo>
                      <a:pt x="1416" y="8711"/>
                    </a:lnTo>
                    <a:lnTo>
                      <a:pt x="1489" y="8701"/>
                    </a:lnTo>
                    <a:lnTo>
                      <a:pt x="1562" y="8692"/>
                    </a:lnTo>
                    <a:lnTo>
                      <a:pt x="1634" y="8682"/>
                    </a:lnTo>
                    <a:lnTo>
                      <a:pt x="1705" y="8670"/>
                    </a:lnTo>
                    <a:lnTo>
                      <a:pt x="1777" y="8655"/>
                    </a:lnTo>
                    <a:lnTo>
                      <a:pt x="1848" y="8637"/>
                    </a:lnTo>
                    <a:lnTo>
                      <a:pt x="1919" y="8614"/>
                    </a:lnTo>
                    <a:lnTo>
                      <a:pt x="1954" y="8601"/>
                    </a:lnTo>
                    <a:lnTo>
                      <a:pt x="1989" y="8586"/>
                    </a:lnTo>
                    <a:lnTo>
                      <a:pt x="2024" y="8570"/>
                    </a:lnTo>
                    <a:lnTo>
                      <a:pt x="2059" y="8552"/>
                    </a:lnTo>
                    <a:lnTo>
                      <a:pt x="2094" y="8532"/>
                    </a:lnTo>
                    <a:lnTo>
                      <a:pt x="2130" y="8511"/>
                    </a:lnTo>
                    <a:lnTo>
                      <a:pt x="2165" y="8487"/>
                    </a:lnTo>
                    <a:lnTo>
                      <a:pt x="2200" y="8462"/>
                    </a:lnTo>
                    <a:lnTo>
                      <a:pt x="2235" y="8434"/>
                    </a:lnTo>
                    <a:lnTo>
                      <a:pt x="2271" y="8403"/>
                    </a:lnTo>
                    <a:lnTo>
                      <a:pt x="2306" y="8371"/>
                    </a:lnTo>
                    <a:lnTo>
                      <a:pt x="2342" y="8335"/>
                    </a:lnTo>
                    <a:lnTo>
                      <a:pt x="2414" y="8259"/>
                    </a:lnTo>
                    <a:lnTo>
                      <a:pt x="2486" y="8179"/>
                    </a:lnTo>
                    <a:lnTo>
                      <a:pt x="2558" y="8094"/>
                    </a:lnTo>
                    <a:lnTo>
                      <a:pt x="2630" y="8005"/>
                    </a:lnTo>
                    <a:lnTo>
                      <a:pt x="2702" y="7910"/>
                    </a:lnTo>
                    <a:lnTo>
                      <a:pt x="2738" y="7860"/>
                    </a:lnTo>
                    <a:lnTo>
                      <a:pt x="2774" y="7809"/>
                    </a:lnTo>
                    <a:lnTo>
                      <a:pt x="2811" y="7756"/>
                    </a:lnTo>
                    <a:lnTo>
                      <a:pt x="2846" y="7702"/>
                    </a:lnTo>
                    <a:lnTo>
                      <a:pt x="2883" y="7645"/>
                    </a:lnTo>
                    <a:lnTo>
                      <a:pt x="2919" y="7587"/>
                    </a:lnTo>
                    <a:lnTo>
                      <a:pt x="2955" y="7528"/>
                    </a:lnTo>
                    <a:lnTo>
                      <a:pt x="2991" y="7466"/>
                    </a:lnTo>
                    <a:lnTo>
                      <a:pt x="3027" y="7402"/>
                    </a:lnTo>
                    <a:lnTo>
                      <a:pt x="3063" y="7336"/>
                    </a:lnTo>
                    <a:lnTo>
                      <a:pt x="3100" y="7268"/>
                    </a:lnTo>
                    <a:lnTo>
                      <a:pt x="3136" y="7198"/>
                    </a:lnTo>
                    <a:lnTo>
                      <a:pt x="3172" y="7126"/>
                    </a:lnTo>
                    <a:lnTo>
                      <a:pt x="3208" y="7051"/>
                    </a:lnTo>
                    <a:lnTo>
                      <a:pt x="3244" y="6974"/>
                    </a:lnTo>
                    <a:lnTo>
                      <a:pt x="3281" y="6895"/>
                    </a:lnTo>
                    <a:lnTo>
                      <a:pt x="3317" y="6813"/>
                    </a:lnTo>
                    <a:lnTo>
                      <a:pt x="3353" y="6728"/>
                    </a:lnTo>
                    <a:lnTo>
                      <a:pt x="3390" y="6641"/>
                    </a:lnTo>
                    <a:lnTo>
                      <a:pt x="3426" y="6551"/>
                    </a:lnTo>
                    <a:lnTo>
                      <a:pt x="3462" y="6459"/>
                    </a:lnTo>
                    <a:lnTo>
                      <a:pt x="3498" y="6364"/>
                    </a:lnTo>
                    <a:lnTo>
                      <a:pt x="3535" y="6264"/>
                    </a:lnTo>
                    <a:lnTo>
                      <a:pt x="3571" y="6159"/>
                    </a:lnTo>
                    <a:lnTo>
                      <a:pt x="3607" y="6047"/>
                    </a:lnTo>
                    <a:lnTo>
                      <a:pt x="3643" y="5930"/>
                    </a:lnTo>
                    <a:lnTo>
                      <a:pt x="3679" y="5808"/>
                    </a:lnTo>
                    <a:lnTo>
                      <a:pt x="3716" y="5682"/>
                    </a:lnTo>
                    <a:lnTo>
                      <a:pt x="3752" y="5552"/>
                    </a:lnTo>
                    <a:lnTo>
                      <a:pt x="3788" y="5418"/>
                    </a:lnTo>
                    <a:lnTo>
                      <a:pt x="3861" y="5140"/>
                    </a:lnTo>
                    <a:lnTo>
                      <a:pt x="3934" y="4852"/>
                    </a:lnTo>
                    <a:lnTo>
                      <a:pt x="4007" y="4557"/>
                    </a:lnTo>
                    <a:lnTo>
                      <a:pt x="4080" y="4260"/>
                    </a:lnTo>
                    <a:lnTo>
                      <a:pt x="4152" y="3961"/>
                    </a:lnTo>
                    <a:lnTo>
                      <a:pt x="4225" y="3667"/>
                    </a:lnTo>
                    <a:lnTo>
                      <a:pt x="4298" y="3378"/>
                    </a:lnTo>
                    <a:lnTo>
                      <a:pt x="4371" y="3099"/>
                    </a:lnTo>
                    <a:lnTo>
                      <a:pt x="4407" y="2964"/>
                    </a:lnTo>
                    <a:lnTo>
                      <a:pt x="4444" y="2832"/>
                    </a:lnTo>
                    <a:lnTo>
                      <a:pt x="4480" y="2705"/>
                    </a:lnTo>
                    <a:lnTo>
                      <a:pt x="4517" y="2582"/>
                    </a:lnTo>
                    <a:lnTo>
                      <a:pt x="4553" y="2464"/>
                    </a:lnTo>
                    <a:lnTo>
                      <a:pt x="4590" y="2351"/>
                    </a:lnTo>
                    <a:lnTo>
                      <a:pt x="4626" y="2243"/>
                    </a:lnTo>
                    <a:lnTo>
                      <a:pt x="4663" y="2142"/>
                    </a:lnTo>
                    <a:lnTo>
                      <a:pt x="4700" y="2045"/>
                    </a:lnTo>
                    <a:lnTo>
                      <a:pt x="4736" y="1950"/>
                    </a:lnTo>
                    <a:lnTo>
                      <a:pt x="4772" y="1857"/>
                    </a:lnTo>
                    <a:lnTo>
                      <a:pt x="4809" y="1766"/>
                    </a:lnTo>
                    <a:lnTo>
                      <a:pt x="4845" y="1677"/>
                    </a:lnTo>
                    <a:lnTo>
                      <a:pt x="4882" y="1590"/>
                    </a:lnTo>
                    <a:lnTo>
                      <a:pt x="4919" y="1505"/>
                    </a:lnTo>
                    <a:lnTo>
                      <a:pt x="4955" y="1423"/>
                    </a:lnTo>
                    <a:lnTo>
                      <a:pt x="4992" y="1342"/>
                    </a:lnTo>
                    <a:lnTo>
                      <a:pt x="5028" y="1264"/>
                    </a:lnTo>
                    <a:lnTo>
                      <a:pt x="5065" y="1187"/>
                    </a:lnTo>
                    <a:lnTo>
                      <a:pt x="5101" y="1113"/>
                    </a:lnTo>
                    <a:lnTo>
                      <a:pt x="5138" y="1041"/>
                    </a:lnTo>
                    <a:lnTo>
                      <a:pt x="5175" y="971"/>
                    </a:lnTo>
                    <a:lnTo>
                      <a:pt x="5211" y="903"/>
                    </a:lnTo>
                    <a:lnTo>
                      <a:pt x="5248" y="837"/>
                    </a:lnTo>
                    <a:lnTo>
                      <a:pt x="5285" y="774"/>
                    </a:lnTo>
                    <a:lnTo>
                      <a:pt x="5321" y="713"/>
                    </a:lnTo>
                    <a:lnTo>
                      <a:pt x="5358" y="654"/>
                    </a:lnTo>
                    <a:lnTo>
                      <a:pt x="5395" y="597"/>
                    </a:lnTo>
                    <a:lnTo>
                      <a:pt x="5431" y="543"/>
                    </a:lnTo>
                    <a:lnTo>
                      <a:pt x="5468" y="490"/>
                    </a:lnTo>
                    <a:lnTo>
                      <a:pt x="5505" y="441"/>
                    </a:lnTo>
                    <a:lnTo>
                      <a:pt x="5542" y="393"/>
                    </a:lnTo>
                    <a:lnTo>
                      <a:pt x="5579" y="348"/>
                    </a:lnTo>
                    <a:lnTo>
                      <a:pt x="5616" y="305"/>
                    </a:lnTo>
                    <a:lnTo>
                      <a:pt x="5653" y="265"/>
                    </a:lnTo>
                    <a:lnTo>
                      <a:pt x="5690" y="227"/>
                    </a:lnTo>
                    <a:lnTo>
                      <a:pt x="5728" y="191"/>
                    </a:lnTo>
                    <a:lnTo>
                      <a:pt x="5765" y="158"/>
                    </a:lnTo>
                    <a:lnTo>
                      <a:pt x="5802" y="127"/>
                    </a:lnTo>
                    <a:lnTo>
                      <a:pt x="5840" y="99"/>
                    </a:lnTo>
                    <a:lnTo>
                      <a:pt x="5878" y="74"/>
                    </a:lnTo>
                    <a:lnTo>
                      <a:pt x="5917" y="52"/>
                    </a:lnTo>
                    <a:lnTo>
                      <a:pt x="5956" y="34"/>
                    </a:lnTo>
                    <a:lnTo>
                      <a:pt x="5996" y="20"/>
                    </a:lnTo>
                    <a:lnTo>
                      <a:pt x="6035" y="10"/>
                    </a:lnTo>
                    <a:lnTo>
                      <a:pt x="6074" y="4"/>
                    </a:lnTo>
                    <a:lnTo>
                      <a:pt x="6114" y="1"/>
                    </a:lnTo>
                    <a:lnTo>
                      <a:pt x="6153" y="0"/>
                    </a:lnTo>
                    <a:lnTo>
                      <a:pt x="6192" y="3"/>
                    </a:lnTo>
                    <a:lnTo>
                      <a:pt x="6231" y="9"/>
                    </a:lnTo>
                    <a:lnTo>
                      <a:pt x="6270" y="17"/>
                    </a:lnTo>
                    <a:lnTo>
                      <a:pt x="6308" y="28"/>
                    </a:lnTo>
                    <a:lnTo>
                      <a:pt x="6346" y="41"/>
                    </a:lnTo>
                    <a:lnTo>
                      <a:pt x="6385" y="56"/>
                    </a:lnTo>
                    <a:lnTo>
                      <a:pt x="6422" y="72"/>
                    </a:lnTo>
                    <a:lnTo>
                      <a:pt x="6460" y="90"/>
                    </a:lnTo>
                    <a:lnTo>
                      <a:pt x="6534" y="130"/>
                    </a:lnTo>
                    <a:lnTo>
                      <a:pt x="6608" y="175"/>
                    </a:lnTo>
                    <a:lnTo>
                      <a:pt x="6682" y="222"/>
                    </a:lnTo>
                    <a:lnTo>
                      <a:pt x="6755" y="271"/>
                    </a:lnTo>
                    <a:lnTo>
                      <a:pt x="6828" y="320"/>
                    </a:lnTo>
                    <a:lnTo>
                      <a:pt x="6901" y="367"/>
                    </a:lnTo>
                    <a:lnTo>
                      <a:pt x="6973" y="412"/>
                    </a:lnTo>
                    <a:lnTo>
                      <a:pt x="7045" y="454"/>
                    </a:lnTo>
                    <a:lnTo>
                      <a:pt x="7117" y="495"/>
                    </a:lnTo>
                    <a:lnTo>
                      <a:pt x="7192" y="541"/>
                    </a:lnTo>
                    <a:lnTo>
                      <a:pt x="7265" y="591"/>
                    </a:lnTo>
                    <a:lnTo>
                      <a:pt x="7339" y="644"/>
                    </a:lnTo>
                    <a:lnTo>
                      <a:pt x="7413" y="699"/>
                    </a:lnTo>
                    <a:lnTo>
                      <a:pt x="7486" y="756"/>
                    </a:lnTo>
                    <a:lnTo>
                      <a:pt x="7559" y="816"/>
                    </a:lnTo>
                    <a:lnTo>
                      <a:pt x="7632" y="877"/>
                    </a:lnTo>
                    <a:lnTo>
                      <a:pt x="7778" y="1001"/>
                    </a:lnTo>
                    <a:lnTo>
                      <a:pt x="7924" y="1126"/>
                    </a:lnTo>
                    <a:lnTo>
                      <a:pt x="8069" y="1249"/>
                    </a:lnTo>
                    <a:lnTo>
                      <a:pt x="8142" y="1308"/>
                    </a:lnTo>
                    <a:lnTo>
                      <a:pt x="8214" y="1366"/>
                    </a:lnTo>
                    <a:lnTo>
                      <a:pt x="8360" y="1481"/>
                    </a:lnTo>
                    <a:lnTo>
                      <a:pt x="8505" y="1598"/>
                    </a:lnTo>
                    <a:lnTo>
                      <a:pt x="8797" y="1832"/>
                    </a:lnTo>
                    <a:lnTo>
                      <a:pt x="8942" y="1948"/>
                    </a:lnTo>
                    <a:lnTo>
                      <a:pt x="9088" y="2063"/>
                    </a:lnTo>
                    <a:lnTo>
                      <a:pt x="9233" y="2177"/>
                    </a:lnTo>
                    <a:lnTo>
                      <a:pt x="9379" y="2287"/>
                    </a:lnTo>
                    <a:lnTo>
                      <a:pt x="9669" y="2504"/>
                    </a:lnTo>
                    <a:lnTo>
                      <a:pt x="9960" y="2715"/>
                    </a:lnTo>
                    <a:lnTo>
                      <a:pt x="10106" y="2818"/>
                    </a:lnTo>
                    <a:lnTo>
                      <a:pt x="10251" y="2920"/>
                    </a:lnTo>
                    <a:lnTo>
                      <a:pt x="10397" y="3021"/>
                    </a:lnTo>
                    <a:lnTo>
                      <a:pt x="10542" y="3119"/>
                    </a:lnTo>
                    <a:lnTo>
                      <a:pt x="10687" y="3216"/>
                    </a:lnTo>
                    <a:lnTo>
                      <a:pt x="10833" y="3311"/>
                    </a:lnTo>
                    <a:lnTo>
                      <a:pt x="10978" y="3405"/>
                    </a:lnTo>
                    <a:lnTo>
                      <a:pt x="11124" y="3497"/>
                    </a:lnTo>
                    <a:lnTo>
                      <a:pt x="11414" y="3677"/>
                    </a:lnTo>
                    <a:lnTo>
                      <a:pt x="11705" y="3852"/>
                    </a:lnTo>
                    <a:lnTo>
                      <a:pt x="11850" y="3937"/>
                    </a:lnTo>
                    <a:lnTo>
                      <a:pt x="11996" y="4020"/>
                    </a:lnTo>
                    <a:lnTo>
                      <a:pt x="12287" y="4183"/>
                    </a:lnTo>
                    <a:lnTo>
                      <a:pt x="12578" y="4340"/>
                    </a:lnTo>
                    <a:lnTo>
                      <a:pt x="12868" y="4492"/>
                    </a:lnTo>
                    <a:lnTo>
                      <a:pt x="13159" y="4639"/>
                    </a:lnTo>
                    <a:lnTo>
                      <a:pt x="13450" y="4781"/>
                    </a:lnTo>
                    <a:lnTo>
                      <a:pt x="13741" y="4918"/>
                    </a:lnTo>
                    <a:lnTo>
                      <a:pt x="14032" y="5051"/>
                    </a:lnTo>
                    <a:lnTo>
                      <a:pt x="14323" y="5179"/>
                    </a:lnTo>
                    <a:lnTo>
                      <a:pt x="14613" y="5303"/>
                    </a:lnTo>
                    <a:lnTo>
                      <a:pt x="14904" y="5422"/>
                    </a:lnTo>
                    <a:lnTo>
                      <a:pt x="15195" y="5538"/>
                    </a:lnTo>
                    <a:lnTo>
                      <a:pt x="15486" y="5649"/>
                    </a:lnTo>
                    <a:lnTo>
                      <a:pt x="15776" y="5757"/>
                    </a:lnTo>
                    <a:lnTo>
                      <a:pt x="16067" y="5861"/>
                    </a:lnTo>
                    <a:lnTo>
                      <a:pt x="16358" y="5962"/>
                    </a:lnTo>
                    <a:lnTo>
                      <a:pt x="16649" y="6059"/>
                    </a:lnTo>
                    <a:lnTo>
                      <a:pt x="16940" y="6153"/>
                    </a:lnTo>
                    <a:lnTo>
                      <a:pt x="17231" y="6244"/>
                    </a:lnTo>
                    <a:lnTo>
                      <a:pt x="17522" y="6332"/>
                    </a:lnTo>
                    <a:lnTo>
                      <a:pt x="17597" y="6354"/>
                    </a:lnTo>
                    <a:lnTo>
                      <a:pt x="17675" y="6376"/>
                    </a:lnTo>
                    <a:lnTo>
                      <a:pt x="17757" y="6400"/>
                    </a:lnTo>
                    <a:lnTo>
                      <a:pt x="17840" y="6423"/>
                    </a:lnTo>
                    <a:lnTo>
                      <a:pt x="18009" y="6470"/>
                    </a:lnTo>
                    <a:lnTo>
                      <a:pt x="18094" y="6493"/>
                    </a:lnTo>
                    <a:lnTo>
                      <a:pt x="18176" y="6516"/>
                    </a:lnTo>
                    <a:lnTo>
                      <a:pt x="18257" y="6538"/>
                    </a:lnTo>
                    <a:lnTo>
                      <a:pt x="18334" y="6559"/>
                    </a:lnTo>
                    <a:lnTo>
                      <a:pt x="18408" y="6578"/>
                    </a:lnTo>
                    <a:lnTo>
                      <a:pt x="18477" y="6597"/>
                    </a:lnTo>
                    <a:lnTo>
                      <a:pt x="18509" y="6606"/>
                    </a:lnTo>
                    <a:lnTo>
                      <a:pt x="18540" y="6614"/>
                    </a:lnTo>
                    <a:lnTo>
                      <a:pt x="18569" y="6622"/>
                    </a:lnTo>
                    <a:lnTo>
                      <a:pt x="18596" y="6629"/>
                    </a:lnTo>
                    <a:lnTo>
                      <a:pt x="18622" y="6636"/>
                    </a:lnTo>
                    <a:lnTo>
                      <a:pt x="18645" y="6642"/>
                    </a:lnTo>
                    <a:lnTo>
                      <a:pt x="18667" y="6649"/>
                    </a:lnTo>
                    <a:lnTo>
                      <a:pt x="18686" y="6654"/>
                    </a:lnTo>
                    <a:cubicBezTo>
                      <a:pt x="18705" y="6659"/>
                      <a:pt x="18716" y="6679"/>
                      <a:pt x="18711" y="6698"/>
                    </a:cubicBezTo>
                    <a:cubicBezTo>
                      <a:pt x="18706" y="6717"/>
                      <a:pt x="18686" y="6728"/>
                      <a:pt x="18667" y="6723"/>
                    </a:cubicBezTo>
                    <a:lnTo>
                      <a:pt x="18648" y="6718"/>
                    </a:lnTo>
                    <a:lnTo>
                      <a:pt x="18626" y="6712"/>
                    </a:lnTo>
                    <a:lnTo>
                      <a:pt x="18603" y="6706"/>
                    </a:lnTo>
                    <a:lnTo>
                      <a:pt x="18578" y="6699"/>
                    </a:lnTo>
                    <a:lnTo>
                      <a:pt x="18550" y="6691"/>
                    </a:lnTo>
                    <a:lnTo>
                      <a:pt x="18521" y="6683"/>
                    </a:lnTo>
                    <a:lnTo>
                      <a:pt x="18490" y="6675"/>
                    </a:lnTo>
                    <a:lnTo>
                      <a:pt x="18458" y="6666"/>
                    </a:lnTo>
                    <a:lnTo>
                      <a:pt x="18389" y="6648"/>
                    </a:lnTo>
                    <a:lnTo>
                      <a:pt x="18316" y="6628"/>
                    </a:lnTo>
                    <a:lnTo>
                      <a:pt x="18238" y="6607"/>
                    </a:lnTo>
                    <a:lnTo>
                      <a:pt x="18158" y="6585"/>
                    </a:lnTo>
                    <a:lnTo>
                      <a:pt x="18074" y="6563"/>
                    </a:lnTo>
                    <a:lnTo>
                      <a:pt x="17990" y="6539"/>
                    </a:lnTo>
                    <a:lnTo>
                      <a:pt x="17820" y="6492"/>
                    </a:lnTo>
                    <a:lnTo>
                      <a:pt x="17737" y="6469"/>
                    </a:lnTo>
                    <a:lnTo>
                      <a:pt x="17655" y="6446"/>
                    </a:lnTo>
                    <a:lnTo>
                      <a:pt x="17576" y="6423"/>
                    </a:lnTo>
                    <a:lnTo>
                      <a:pt x="17501" y="6401"/>
                    </a:lnTo>
                    <a:lnTo>
                      <a:pt x="17210" y="6313"/>
                    </a:lnTo>
                    <a:lnTo>
                      <a:pt x="16918" y="6222"/>
                    </a:lnTo>
                    <a:lnTo>
                      <a:pt x="16626" y="6128"/>
                    </a:lnTo>
                    <a:lnTo>
                      <a:pt x="16335" y="6030"/>
                    </a:lnTo>
                    <a:lnTo>
                      <a:pt x="16043" y="5929"/>
                    </a:lnTo>
                    <a:lnTo>
                      <a:pt x="15751" y="5825"/>
                    </a:lnTo>
                    <a:lnTo>
                      <a:pt x="15460" y="5717"/>
                    </a:lnTo>
                    <a:lnTo>
                      <a:pt x="15168" y="5604"/>
                    </a:lnTo>
                    <a:lnTo>
                      <a:pt x="14877" y="5489"/>
                    </a:lnTo>
                    <a:lnTo>
                      <a:pt x="14585" y="5369"/>
                    </a:lnTo>
                    <a:lnTo>
                      <a:pt x="14293" y="5245"/>
                    </a:lnTo>
                    <a:lnTo>
                      <a:pt x="14002" y="5116"/>
                    </a:lnTo>
                    <a:lnTo>
                      <a:pt x="13710" y="4983"/>
                    </a:lnTo>
                    <a:lnTo>
                      <a:pt x="13418" y="4846"/>
                    </a:lnTo>
                    <a:lnTo>
                      <a:pt x="13127" y="4703"/>
                    </a:lnTo>
                    <a:lnTo>
                      <a:pt x="12835" y="4556"/>
                    </a:lnTo>
                    <a:lnTo>
                      <a:pt x="12543" y="4403"/>
                    </a:lnTo>
                    <a:lnTo>
                      <a:pt x="12252" y="4246"/>
                    </a:lnTo>
                    <a:lnTo>
                      <a:pt x="11960" y="4082"/>
                    </a:lnTo>
                    <a:lnTo>
                      <a:pt x="11814" y="3999"/>
                    </a:lnTo>
                    <a:lnTo>
                      <a:pt x="11668" y="3913"/>
                    </a:lnTo>
                    <a:lnTo>
                      <a:pt x="11377" y="3739"/>
                    </a:lnTo>
                    <a:lnTo>
                      <a:pt x="11085" y="3558"/>
                    </a:lnTo>
                    <a:lnTo>
                      <a:pt x="10939" y="3465"/>
                    </a:lnTo>
                    <a:lnTo>
                      <a:pt x="10793" y="3372"/>
                    </a:lnTo>
                    <a:lnTo>
                      <a:pt x="10647" y="3276"/>
                    </a:lnTo>
                    <a:lnTo>
                      <a:pt x="10502" y="3179"/>
                    </a:lnTo>
                    <a:lnTo>
                      <a:pt x="10356" y="3080"/>
                    </a:lnTo>
                    <a:lnTo>
                      <a:pt x="10210" y="2979"/>
                    </a:lnTo>
                    <a:lnTo>
                      <a:pt x="10064" y="2877"/>
                    </a:lnTo>
                    <a:lnTo>
                      <a:pt x="9918" y="2773"/>
                    </a:lnTo>
                    <a:lnTo>
                      <a:pt x="9626" y="2562"/>
                    </a:lnTo>
                    <a:lnTo>
                      <a:pt x="9335" y="2345"/>
                    </a:lnTo>
                    <a:lnTo>
                      <a:pt x="9189" y="2233"/>
                    </a:lnTo>
                    <a:lnTo>
                      <a:pt x="9043" y="2120"/>
                    </a:lnTo>
                    <a:lnTo>
                      <a:pt x="8898" y="2005"/>
                    </a:lnTo>
                    <a:lnTo>
                      <a:pt x="8752" y="1888"/>
                    </a:lnTo>
                    <a:lnTo>
                      <a:pt x="8460" y="1654"/>
                    </a:lnTo>
                    <a:lnTo>
                      <a:pt x="8315" y="1538"/>
                    </a:lnTo>
                    <a:lnTo>
                      <a:pt x="8169" y="1423"/>
                    </a:lnTo>
                    <a:lnTo>
                      <a:pt x="8096" y="1364"/>
                    </a:lnTo>
                    <a:lnTo>
                      <a:pt x="8023" y="1304"/>
                    </a:lnTo>
                    <a:lnTo>
                      <a:pt x="7877" y="1181"/>
                    </a:lnTo>
                    <a:lnTo>
                      <a:pt x="7732" y="1056"/>
                    </a:lnTo>
                    <a:lnTo>
                      <a:pt x="7586" y="932"/>
                    </a:lnTo>
                    <a:lnTo>
                      <a:pt x="7514" y="872"/>
                    </a:lnTo>
                    <a:lnTo>
                      <a:pt x="7442" y="813"/>
                    </a:lnTo>
                    <a:lnTo>
                      <a:pt x="7369" y="757"/>
                    </a:lnTo>
                    <a:lnTo>
                      <a:pt x="7297" y="702"/>
                    </a:lnTo>
                    <a:lnTo>
                      <a:pt x="7225" y="651"/>
                    </a:lnTo>
                    <a:lnTo>
                      <a:pt x="7153" y="603"/>
                    </a:lnTo>
                    <a:lnTo>
                      <a:pt x="7082" y="558"/>
                    </a:lnTo>
                    <a:lnTo>
                      <a:pt x="7009" y="516"/>
                    </a:lnTo>
                    <a:lnTo>
                      <a:pt x="6935" y="473"/>
                    </a:lnTo>
                    <a:lnTo>
                      <a:pt x="6861" y="427"/>
                    </a:lnTo>
                    <a:lnTo>
                      <a:pt x="6788" y="379"/>
                    </a:lnTo>
                    <a:lnTo>
                      <a:pt x="6715" y="331"/>
                    </a:lnTo>
                    <a:lnTo>
                      <a:pt x="6643" y="283"/>
                    </a:lnTo>
                    <a:lnTo>
                      <a:pt x="6571" y="236"/>
                    </a:lnTo>
                    <a:lnTo>
                      <a:pt x="6500" y="194"/>
                    </a:lnTo>
                    <a:lnTo>
                      <a:pt x="6429" y="155"/>
                    </a:lnTo>
                    <a:lnTo>
                      <a:pt x="6394" y="138"/>
                    </a:lnTo>
                    <a:lnTo>
                      <a:pt x="6358" y="123"/>
                    </a:lnTo>
                    <a:lnTo>
                      <a:pt x="6323" y="109"/>
                    </a:lnTo>
                    <a:lnTo>
                      <a:pt x="6289" y="97"/>
                    </a:lnTo>
                    <a:lnTo>
                      <a:pt x="6255" y="88"/>
                    </a:lnTo>
                    <a:lnTo>
                      <a:pt x="6221" y="80"/>
                    </a:lnTo>
                    <a:lnTo>
                      <a:pt x="6187" y="75"/>
                    </a:lnTo>
                    <a:lnTo>
                      <a:pt x="6153" y="72"/>
                    </a:lnTo>
                    <a:lnTo>
                      <a:pt x="6119" y="72"/>
                    </a:lnTo>
                    <a:lnTo>
                      <a:pt x="6086" y="75"/>
                    </a:lnTo>
                    <a:lnTo>
                      <a:pt x="6053" y="80"/>
                    </a:lnTo>
                    <a:lnTo>
                      <a:pt x="6019" y="88"/>
                    </a:lnTo>
                    <a:lnTo>
                      <a:pt x="5986" y="100"/>
                    </a:lnTo>
                    <a:lnTo>
                      <a:pt x="5952" y="115"/>
                    </a:lnTo>
                    <a:lnTo>
                      <a:pt x="5918" y="134"/>
                    </a:lnTo>
                    <a:lnTo>
                      <a:pt x="5883" y="157"/>
                    </a:lnTo>
                    <a:lnTo>
                      <a:pt x="5848" y="183"/>
                    </a:lnTo>
                    <a:lnTo>
                      <a:pt x="5813" y="212"/>
                    </a:lnTo>
                    <a:lnTo>
                      <a:pt x="5777" y="243"/>
                    </a:lnTo>
                    <a:lnTo>
                      <a:pt x="5742" y="277"/>
                    </a:lnTo>
                    <a:lnTo>
                      <a:pt x="5706" y="314"/>
                    </a:lnTo>
                    <a:lnTo>
                      <a:pt x="5670" y="352"/>
                    </a:lnTo>
                    <a:lnTo>
                      <a:pt x="5635" y="394"/>
                    </a:lnTo>
                    <a:lnTo>
                      <a:pt x="5599" y="437"/>
                    </a:lnTo>
                    <a:lnTo>
                      <a:pt x="5563" y="483"/>
                    </a:lnTo>
                    <a:lnTo>
                      <a:pt x="5527" y="532"/>
                    </a:lnTo>
                    <a:lnTo>
                      <a:pt x="5491" y="583"/>
                    </a:lnTo>
                    <a:lnTo>
                      <a:pt x="5455" y="636"/>
                    </a:lnTo>
                    <a:lnTo>
                      <a:pt x="5419" y="692"/>
                    </a:lnTo>
                    <a:lnTo>
                      <a:pt x="5383" y="750"/>
                    </a:lnTo>
                    <a:lnTo>
                      <a:pt x="5347" y="810"/>
                    </a:lnTo>
                    <a:lnTo>
                      <a:pt x="5311" y="872"/>
                    </a:lnTo>
                    <a:lnTo>
                      <a:pt x="5275" y="937"/>
                    </a:lnTo>
                    <a:lnTo>
                      <a:pt x="5238" y="1004"/>
                    </a:lnTo>
                    <a:lnTo>
                      <a:pt x="5202" y="1073"/>
                    </a:lnTo>
                    <a:lnTo>
                      <a:pt x="5166" y="1145"/>
                    </a:lnTo>
                    <a:lnTo>
                      <a:pt x="5130" y="1218"/>
                    </a:lnTo>
                    <a:lnTo>
                      <a:pt x="5094" y="1294"/>
                    </a:lnTo>
                    <a:lnTo>
                      <a:pt x="5057" y="1372"/>
                    </a:lnTo>
                    <a:lnTo>
                      <a:pt x="5021" y="1452"/>
                    </a:lnTo>
                    <a:lnTo>
                      <a:pt x="4985" y="1534"/>
                    </a:lnTo>
                    <a:lnTo>
                      <a:pt x="4948" y="1618"/>
                    </a:lnTo>
                    <a:lnTo>
                      <a:pt x="4912" y="1705"/>
                    </a:lnTo>
                    <a:lnTo>
                      <a:pt x="4876" y="1793"/>
                    </a:lnTo>
                    <a:lnTo>
                      <a:pt x="4839" y="1883"/>
                    </a:lnTo>
                    <a:lnTo>
                      <a:pt x="4803" y="1976"/>
                    </a:lnTo>
                    <a:lnTo>
                      <a:pt x="4767" y="2070"/>
                    </a:lnTo>
                    <a:lnTo>
                      <a:pt x="4731" y="2166"/>
                    </a:lnTo>
                    <a:lnTo>
                      <a:pt x="4694" y="2267"/>
                    </a:lnTo>
                    <a:lnTo>
                      <a:pt x="4658" y="2373"/>
                    </a:lnTo>
                    <a:lnTo>
                      <a:pt x="4622" y="2485"/>
                    </a:lnTo>
                    <a:lnTo>
                      <a:pt x="4586" y="2602"/>
                    </a:lnTo>
                    <a:lnTo>
                      <a:pt x="4549" y="2725"/>
                    </a:lnTo>
                    <a:lnTo>
                      <a:pt x="4513" y="2852"/>
                    </a:lnTo>
                    <a:lnTo>
                      <a:pt x="4477" y="2983"/>
                    </a:lnTo>
                    <a:lnTo>
                      <a:pt x="4440" y="3117"/>
                    </a:lnTo>
                    <a:lnTo>
                      <a:pt x="4368" y="3396"/>
                    </a:lnTo>
                    <a:lnTo>
                      <a:pt x="4295" y="3684"/>
                    </a:lnTo>
                    <a:lnTo>
                      <a:pt x="4222" y="3978"/>
                    </a:lnTo>
                    <a:lnTo>
                      <a:pt x="4149" y="4277"/>
                    </a:lnTo>
                    <a:lnTo>
                      <a:pt x="4076" y="4575"/>
                    </a:lnTo>
                    <a:lnTo>
                      <a:pt x="4004" y="4870"/>
                    </a:lnTo>
                    <a:lnTo>
                      <a:pt x="3931" y="5158"/>
                    </a:lnTo>
                    <a:lnTo>
                      <a:pt x="3858" y="5436"/>
                    </a:lnTo>
                    <a:lnTo>
                      <a:pt x="3821" y="5571"/>
                    </a:lnTo>
                    <a:lnTo>
                      <a:pt x="3785" y="5702"/>
                    </a:lnTo>
                    <a:lnTo>
                      <a:pt x="3748" y="5829"/>
                    </a:lnTo>
                    <a:lnTo>
                      <a:pt x="3712" y="5952"/>
                    </a:lnTo>
                    <a:lnTo>
                      <a:pt x="3675" y="6069"/>
                    </a:lnTo>
                    <a:lnTo>
                      <a:pt x="3639" y="6182"/>
                    </a:lnTo>
                    <a:lnTo>
                      <a:pt x="3602" y="6289"/>
                    </a:lnTo>
                    <a:lnTo>
                      <a:pt x="3566" y="6390"/>
                    </a:lnTo>
                    <a:lnTo>
                      <a:pt x="3529" y="6485"/>
                    </a:lnTo>
                    <a:lnTo>
                      <a:pt x="3493" y="6578"/>
                    </a:lnTo>
                    <a:lnTo>
                      <a:pt x="3456" y="6669"/>
                    </a:lnTo>
                    <a:lnTo>
                      <a:pt x="3419" y="6757"/>
                    </a:lnTo>
                    <a:lnTo>
                      <a:pt x="3383" y="6842"/>
                    </a:lnTo>
                    <a:lnTo>
                      <a:pt x="3346" y="6925"/>
                    </a:lnTo>
                    <a:lnTo>
                      <a:pt x="3310" y="7005"/>
                    </a:lnTo>
                    <a:lnTo>
                      <a:pt x="3273" y="7082"/>
                    </a:lnTo>
                    <a:lnTo>
                      <a:pt x="3236" y="7158"/>
                    </a:lnTo>
                    <a:lnTo>
                      <a:pt x="3200" y="7231"/>
                    </a:lnTo>
                    <a:lnTo>
                      <a:pt x="3163" y="7302"/>
                    </a:lnTo>
                    <a:lnTo>
                      <a:pt x="3126" y="7371"/>
                    </a:lnTo>
                    <a:lnTo>
                      <a:pt x="3090" y="7437"/>
                    </a:lnTo>
                    <a:lnTo>
                      <a:pt x="3053" y="7502"/>
                    </a:lnTo>
                    <a:lnTo>
                      <a:pt x="3017" y="7565"/>
                    </a:lnTo>
                    <a:lnTo>
                      <a:pt x="2980" y="7626"/>
                    </a:lnTo>
                    <a:lnTo>
                      <a:pt x="2943" y="7684"/>
                    </a:lnTo>
                    <a:lnTo>
                      <a:pt x="2906" y="7742"/>
                    </a:lnTo>
                    <a:lnTo>
                      <a:pt x="2870" y="7797"/>
                    </a:lnTo>
                    <a:lnTo>
                      <a:pt x="2833" y="7850"/>
                    </a:lnTo>
                    <a:lnTo>
                      <a:pt x="2797" y="7903"/>
                    </a:lnTo>
                    <a:lnTo>
                      <a:pt x="2760" y="7953"/>
                    </a:lnTo>
                    <a:lnTo>
                      <a:pt x="2686" y="8050"/>
                    </a:lnTo>
                    <a:lnTo>
                      <a:pt x="2613" y="8141"/>
                    </a:lnTo>
                    <a:lnTo>
                      <a:pt x="2539" y="8227"/>
                    </a:lnTo>
                    <a:lnTo>
                      <a:pt x="2466" y="8309"/>
                    </a:lnTo>
                    <a:lnTo>
                      <a:pt x="2392" y="8387"/>
                    </a:lnTo>
                    <a:lnTo>
                      <a:pt x="2355" y="8424"/>
                    </a:lnTo>
                    <a:lnTo>
                      <a:pt x="2318" y="8458"/>
                    </a:lnTo>
                    <a:lnTo>
                      <a:pt x="2280" y="8490"/>
                    </a:lnTo>
                    <a:lnTo>
                      <a:pt x="2242" y="8520"/>
                    </a:lnTo>
                    <a:lnTo>
                      <a:pt x="2205" y="8547"/>
                    </a:lnTo>
                    <a:lnTo>
                      <a:pt x="2167" y="8572"/>
                    </a:lnTo>
                    <a:lnTo>
                      <a:pt x="2130" y="8595"/>
                    </a:lnTo>
                    <a:lnTo>
                      <a:pt x="2092" y="8616"/>
                    </a:lnTo>
                    <a:lnTo>
                      <a:pt x="2054" y="8635"/>
                    </a:lnTo>
                    <a:lnTo>
                      <a:pt x="2017" y="8653"/>
                    </a:lnTo>
                    <a:lnTo>
                      <a:pt x="1979" y="8668"/>
                    </a:lnTo>
                    <a:lnTo>
                      <a:pt x="1941" y="8683"/>
                    </a:lnTo>
                    <a:lnTo>
                      <a:pt x="1866" y="8707"/>
                    </a:lnTo>
                    <a:lnTo>
                      <a:pt x="1792" y="8726"/>
                    </a:lnTo>
                    <a:lnTo>
                      <a:pt x="1717" y="8741"/>
                    </a:lnTo>
                    <a:lnTo>
                      <a:pt x="1644" y="8754"/>
                    </a:lnTo>
                    <a:lnTo>
                      <a:pt x="1570" y="8764"/>
                    </a:lnTo>
                    <a:lnTo>
                      <a:pt x="1498" y="8773"/>
                    </a:lnTo>
                    <a:lnTo>
                      <a:pt x="1425" y="8782"/>
                    </a:lnTo>
                    <a:lnTo>
                      <a:pt x="1353" y="8792"/>
                    </a:lnTo>
                    <a:lnTo>
                      <a:pt x="1281" y="8803"/>
                    </a:lnTo>
                    <a:lnTo>
                      <a:pt x="1209" y="8817"/>
                    </a:lnTo>
                    <a:lnTo>
                      <a:pt x="1135" y="8831"/>
                    </a:lnTo>
                    <a:lnTo>
                      <a:pt x="1061" y="8842"/>
                    </a:lnTo>
                    <a:lnTo>
                      <a:pt x="987" y="8852"/>
                    </a:lnTo>
                    <a:lnTo>
                      <a:pt x="914" y="8859"/>
                    </a:lnTo>
                    <a:lnTo>
                      <a:pt x="840" y="8865"/>
                    </a:lnTo>
                    <a:lnTo>
                      <a:pt x="766" y="8869"/>
                    </a:lnTo>
                    <a:lnTo>
                      <a:pt x="620" y="8875"/>
                    </a:lnTo>
                    <a:lnTo>
                      <a:pt x="474" y="8877"/>
                    </a:lnTo>
                    <a:lnTo>
                      <a:pt x="329" y="8879"/>
                    </a:lnTo>
                    <a:lnTo>
                      <a:pt x="184" y="8882"/>
                    </a:lnTo>
                    <a:lnTo>
                      <a:pt x="39" y="8888"/>
                    </a:lnTo>
                    <a:cubicBezTo>
                      <a:pt x="19" y="8889"/>
                      <a:pt x="2" y="8874"/>
                      <a:pt x="1" y="8854"/>
                    </a:cubicBezTo>
                    <a:cubicBezTo>
                      <a:pt x="0" y="8834"/>
                      <a:pt x="15" y="8817"/>
                      <a:pt x="35" y="8817"/>
                    </a:cubicBezTo>
                    <a:close/>
                  </a:path>
                </a:pathLst>
              </a:custGeom>
              <a:solidFill>
                <a:srgbClr val="FF0000"/>
              </a:solidFill>
              <a:ln w="38100" cap="flat">
                <a:solidFill>
                  <a:srgbClr val="FF0000"/>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5"/>
              <p:cNvSpPr>
                <a:spLocks/>
              </p:cNvSpPr>
              <p:nvPr/>
            </p:nvSpPr>
            <p:spPr bwMode="auto">
              <a:xfrm>
                <a:off x="830703" y="4253058"/>
                <a:ext cx="3163052" cy="2074117"/>
              </a:xfrm>
              <a:custGeom>
                <a:avLst/>
                <a:gdLst>
                  <a:gd name="T0" fmla="*/ 1201 w 18715"/>
                  <a:gd name="T1" fmla="*/ 9595 h 9673"/>
                  <a:gd name="T2" fmla="*/ 2218 w 18715"/>
                  <a:gd name="T3" fmla="*/ 9574 h 9673"/>
                  <a:gd name="T4" fmla="*/ 2945 w 18715"/>
                  <a:gd name="T5" fmla="*/ 9512 h 9673"/>
                  <a:gd name="T6" fmla="*/ 3305 w 18715"/>
                  <a:gd name="T7" fmla="*/ 9451 h 9673"/>
                  <a:gd name="T8" fmla="*/ 3664 w 18715"/>
                  <a:gd name="T9" fmla="*/ 9336 h 9673"/>
                  <a:gd name="T10" fmla="*/ 4024 w 18715"/>
                  <a:gd name="T11" fmla="*/ 9174 h 9673"/>
                  <a:gd name="T12" fmla="*/ 4385 w 18715"/>
                  <a:gd name="T13" fmla="*/ 8967 h 9673"/>
                  <a:gd name="T14" fmla="*/ 4747 w 18715"/>
                  <a:gd name="T15" fmla="*/ 8713 h 9673"/>
                  <a:gd name="T16" fmla="*/ 5108 w 18715"/>
                  <a:gd name="T17" fmla="*/ 8395 h 9673"/>
                  <a:gd name="T18" fmla="*/ 5690 w 18715"/>
                  <a:gd name="T19" fmla="*/ 7811 h 9673"/>
                  <a:gd name="T20" fmla="*/ 6417 w 18715"/>
                  <a:gd name="T21" fmla="*/ 7068 h 9673"/>
                  <a:gd name="T22" fmla="*/ 7292 w 18715"/>
                  <a:gd name="T23" fmla="*/ 6186 h 9673"/>
                  <a:gd name="T24" fmla="*/ 8021 w 18715"/>
                  <a:gd name="T25" fmla="*/ 5504 h 9673"/>
                  <a:gd name="T26" fmla="*/ 8750 w 18715"/>
                  <a:gd name="T27" fmla="*/ 4873 h 9673"/>
                  <a:gd name="T28" fmla="*/ 9479 w 18715"/>
                  <a:gd name="T29" fmla="*/ 4292 h 9673"/>
                  <a:gd name="T30" fmla="*/ 10209 w 18715"/>
                  <a:gd name="T31" fmla="*/ 3758 h 9673"/>
                  <a:gd name="T32" fmla="*/ 10938 w 18715"/>
                  <a:gd name="T33" fmla="*/ 3268 h 9673"/>
                  <a:gd name="T34" fmla="*/ 11813 w 18715"/>
                  <a:gd name="T35" fmla="*/ 2732 h 9673"/>
                  <a:gd name="T36" fmla="*/ 12834 w 18715"/>
                  <a:gd name="T37" fmla="*/ 2174 h 9673"/>
                  <a:gd name="T38" fmla="*/ 14292 w 18715"/>
                  <a:gd name="T39" fmla="*/ 1484 h 9673"/>
                  <a:gd name="T40" fmla="*/ 15750 w 18715"/>
                  <a:gd name="T41" fmla="*/ 904 h 9673"/>
                  <a:gd name="T42" fmla="*/ 17209 w 18715"/>
                  <a:gd name="T43" fmla="*/ 416 h 9673"/>
                  <a:gd name="T44" fmla="*/ 17819 w 18715"/>
                  <a:gd name="T45" fmla="*/ 236 h 9673"/>
                  <a:gd name="T46" fmla="*/ 18315 w 18715"/>
                  <a:gd name="T47" fmla="*/ 100 h 9673"/>
                  <a:gd name="T48" fmla="*/ 18549 w 18715"/>
                  <a:gd name="T49" fmla="*/ 37 h 9673"/>
                  <a:gd name="T50" fmla="*/ 18666 w 18715"/>
                  <a:gd name="T51" fmla="*/ 5 h 9673"/>
                  <a:gd name="T52" fmla="*/ 18620 w 18715"/>
                  <a:gd name="T53" fmla="*/ 93 h 9673"/>
                  <a:gd name="T54" fmla="*/ 18476 w 18715"/>
                  <a:gd name="T55" fmla="*/ 131 h 9673"/>
                  <a:gd name="T56" fmla="*/ 18092 w 18715"/>
                  <a:gd name="T57" fmla="*/ 235 h 9673"/>
                  <a:gd name="T58" fmla="*/ 17596 w 18715"/>
                  <a:gd name="T59" fmla="*/ 375 h 9673"/>
                  <a:gd name="T60" fmla="*/ 16357 w 18715"/>
                  <a:gd name="T61" fmla="*/ 767 h 9673"/>
                  <a:gd name="T62" fmla="*/ 14903 w 18715"/>
                  <a:gd name="T63" fmla="*/ 1307 h 9673"/>
                  <a:gd name="T64" fmla="*/ 13449 w 18715"/>
                  <a:gd name="T65" fmla="*/ 1949 h 9673"/>
                  <a:gd name="T66" fmla="*/ 12140 w 18715"/>
                  <a:gd name="T67" fmla="*/ 2629 h 9673"/>
                  <a:gd name="T68" fmla="*/ 11268 w 18715"/>
                  <a:gd name="T69" fmla="*/ 3144 h 9673"/>
                  <a:gd name="T70" fmla="*/ 10541 w 18715"/>
                  <a:gd name="T71" fmla="*/ 3616 h 9673"/>
                  <a:gd name="T72" fmla="*/ 9814 w 18715"/>
                  <a:gd name="T73" fmla="*/ 4131 h 9673"/>
                  <a:gd name="T74" fmla="*/ 9087 w 18715"/>
                  <a:gd name="T75" fmla="*/ 4691 h 9673"/>
                  <a:gd name="T76" fmla="*/ 8360 w 18715"/>
                  <a:gd name="T77" fmla="*/ 5299 h 9673"/>
                  <a:gd name="T78" fmla="*/ 7633 w 18715"/>
                  <a:gd name="T79" fmla="*/ 5960 h 9673"/>
                  <a:gd name="T80" fmla="*/ 6760 w 18715"/>
                  <a:gd name="T81" fmla="*/ 6815 h 9673"/>
                  <a:gd name="T82" fmla="*/ 6032 w 18715"/>
                  <a:gd name="T83" fmla="*/ 7571 h 9673"/>
                  <a:gd name="T84" fmla="*/ 5303 w 18715"/>
                  <a:gd name="T85" fmla="*/ 8305 h 9673"/>
                  <a:gd name="T86" fmla="*/ 4938 w 18715"/>
                  <a:gd name="T87" fmla="*/ 8648 h 9673"/>
                  <a:gd name="T88" fmla="*/ 4570 w 18715"/>
                  <a:gd name="T89" fmla="*/ 8931 h 9673"/>
                  <a:gd name="T90" fmla="*/ 4203 w 18715"/>
                  <a:gd name="T91" fmla="*/ 9160 h 9673"/>
                  <a:gd name="T92" fmla="*/ 3836 w 18715"/>
                  <a:gd name="T93" fmla="*/ 9343 h 9673"/>
                  <a:gd name="T94" fmla="*/ 3468 w 18715"/>
                  <a:gd name="T95" fmla="*/ 9481 h 9673"/>
                  <a:gd name="T96" fmla="*/ 3099 w 18715"/>
                  <a:gd name="T97" fmla="*/ 9564 h 9673"/>
                  <a:gd name="T98" fmla="*/ 2514 w 18715"/>
                  <a:gd name="T99" fmla="*/ 9622 h 9673"/>
                  <a:gd name="T100" fmla="*/ 1784 w 18715"/>
                  <a:gd name="T101" fmla="*/ 9661 h 9673"/>
                  <a:gd name="T102" fmla="*/ 327 w 18715"/>
                  <a:gd name="T103" fmla="*/ 9672 h 9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715" h="9673">
                    <a:moveTo>
                      <a:pt x="36" y="9600"/>
                    </a:moveTo>
                    <a:lnTo>
                      <a:pt x="327" y="9600"/>
                    </a:lnTo>
                    <a:lnTo>
                      <a:pt x="618" y="9599"/>
                    </a:lnTo>
                    <a:lnTo>
                      <a:pt x="910" y="9598"/>
                    </a:lnTo>
                    <a:lnTo>
                      <a:pt x="1201" y="9595"/>
                    </a:lnTo>
                    <a:lnTo>
                      <a:pt x="1492" y="9592"/>
                    </a:lnTo>
                    <a:lnTo>
                      <a:pt x="1783" y="9589"/>
                    </a:lnTo>
                    <a:lnTo>
                      <a:pt x="1928" y="9586"/>
                    </a:lnTo>
                    <a:lnTo>
                      <a:pt x="2073" y="9581"/>
                    </a:lnTo>
                    <a:lnTo>
                      <a:pt x="2218" y="9574"/>
                    </a:lnTo>
                    <a:lnTo>
                      <a:pt x="2363" y="9563"/>
                    </a:lnTo>
                    <a:lnTo>
                      <a:pt x="2509" y="9551"/>
                    </a:lnTo>
                    <a:lnTo>
                      <a:pt x="2654" y="9539"/>
                    </a:lnTo>
                    <a:lnTo>
                      <a:pt x="2800" y="9527"/>
                    </a:lnTo>
                    <a:lnTo>
                      <a:pt x="2945" y="9512"/>
                    </a:lnTo>
                    <a:lnTo>
                      <a:pt x="3017" y="9503"/>
                    </a:lnTo>
                    <a:lnTo>
                      <a:pt x="3089" y="9493"/>
                    </a:lnTo>
                    <a:lnTo>
                      <a:pt x="3161" y="9480"/>
                    </a:lnTo>
                    <a:lnTo>
                      <a:pt x="3233" y="9467"/>
                    </a:lnTo>
                    <a:lnTo>
                      <a:pt x="3305" y="9451"/>
                    </a:lnTo>
                    <a:lnTo>
                      <a:pt x="3376" y="9433"/>
                    </a:lnTo>
                    <a:lnTo>
                      <a:pt x="3448" y="9412"/>
                    </a:lnTo>
                    <a:lnTo>
                      <a:pt x="3520" y="9389"/>
                    </a:lnTo>
                    <a:lnTo>
                      <a:pt x="3592" y="9363"/>
                    </a:lnTo>
                    <a:lnTo>
                      <a:pt x="3664" y="9336"/>
                    </a:lnTo>
                    <a:lnTo>
                      <a:pt x="3736" y="9307"/>
                    </a:lnTo>
                    <a:lnTo>
                      <a:pt x="3808" y="9276"/>
                    </a:lnTo>
                    <a:lnTo>
                      <a:pt x="3880" y="9244"/>
                    </a:lnTo>
                    <a:lnTo>
                      <a:pt x="3952" y="9210"/>
                    </a:lnTo>
                    <a:lnTo>
                      <a:pt x="4024" y="9174"/>
                    </a:lnTo>
                    <a:lnTo>
                      <a:pt x="4097" y="9136"/>
                    </a:lnTo>
                    <a:lnTo>
                      <a:pt x="4169" y="9097"/>
                    </a:lnTo>
                    <a:lnTo>
                      <a:pt x="4241" y="9055"/>
                    </a:lnTo>
                    <a:lnTo>
                      <a:pt x="4313" y="9012"/>
                    </a:lnTo>
                    <a:lnTo>
                      <a:pt x="4385" y="8967"/>
                    </a:lnTo>
                    <a:lnTo>
                      <a:pt x="4458" y="8920"/>
                    </a:lnTo>
                    <a:lnTo>
                      <a:pt x="4530" y="8871"/>
                    </a:lnTo>
                    <a:lnTo>
                      <a:pt x="4602" y="8821"/>
                    </a:lnTo>
                    <a:lnTo>
                      <a:pt x="4674" y="8768"/>
                    </a:lnTo>
                    <a:lnTo>
                      <a:pt x="4747" y="8713"/>
                    </a:lnTo>
                    <a:lnTo>
                      <a:pt x="4819" y="8654"/>
                    </a:lnTo>
                    <a:lnTo>
                      <a:pt x="4891" y="8593"/>
                    </a:lnTo>
                    <a:lnTo>
                      <a:pt x="4963" y="8529"/>
                    </a:lnTo>
                    <a:lnTo>
                      <a:pt x="5036" y="8463"/>
                    </a:lnTo>
                    <a:lnTo>
                      <a:pt x="5108" y="8395"/>
                    </a:lnTo>
                    <a:lnTo>
                      <a:pt x="5180" y="8325"/>
                    </a:lnTo>
                    <a:lnTo>
                      <a:pt x="5253" y="8254"/>
                    </a:lnTo>
                    <a:lnTo>
                      <a:pt x="5398" y="8108"/>
                    </a:lnTo>
                    <a:lnTo>
                      <a:pt x="5544" y="7960"/>
                    </a:lnTo>
                    <a:lnTo>
                      <a:pt x="5690" y="7811"/>
                    </a:lnTo>
                    <a:lnTo>
                      <a:pt x="5835" y="7666"/>
                    </a:lnTo>
                    <a:lnTo>
                      <a:pt x="5981" y="7520"/>
                    </a:lnTo>
                    <a:lnTo>
                      <a:pt x="6126" y="7371"/>
                    </a:lnTo>
                    <a:lnTo>
                      <a:pt x="6272" y="7220"/>
                    </a:lnTo>
                    <a:lnTo>
                      <a:pt x="6417" y="7068"/>
                    </a:lnTo>
                    <a:lnTo>
                      <a:pt x="6563" y="6916"/>
                    </a:lnTo>
                    <a:lnTo>
                      <a:pt x="6709" y="6765"/>
                    </a:lnTo>
                    <a:lnTo>
                      <a:pt x="6855" y="6616"/>
                    </a:lnTo>
                    <a:lnTo>
                      <a:pt x="7000" y="6471"/>
                    </a:lnTo>
                    <a:lnTo>
                      <a:pt x="7292" y="6186"/>
                    </a:lnTo>
                    <a:lnTo>
                      <a:pt x="7438" y="6046"/>
                    </a:lnTo>
                    <a:lnTo>
                      <a:pt x="7583" y="5908"/>
                    </a:lnTo>
                    <a:lnTo>
                      <a:pt x="7729" y="5771"/>
                    </a:lnTo>
                    <a:lnTo>
                      <a:pt x="7875" y="5636"/>
                    </a:lnTo>
                    <a:lnTo>
                      <a:pt x="8021" y="5504"/>
                    </a:lnTo>
                    <a:lnTo>
                      <a:pt x="8167" y="5373"/>
                    </a:lnTo>
                    <a:lnTo>
                      <a:pt x="8312" y="5245"/>
                    </a:lnTo>
                    <a:lnTo>
                      <a:pt x="8458" y="5119"/>
                    </a:lnTo>
                    <a:lnTo>
                      <a:pt x="8604" y="4995"/>
                    </a:lnTo>
                    <a:lnTo>
                      <a:pt x="8750" y="4873"/>
                    </a:lnTo>
                    <a:lnTo>
                      <a:pt x="8896" y="4753"/>
                    </a:lnTo>
                    <a:lnTo>
                      <a:pt x="9042" y="4635"/>
                    </a:lnTo>
                    <a:lnTo>
                      <a:pt x="9188" y="4519"/>
                    </a:lnTo>
                    <a:lnTo>
                      <a:pt x="9333" y="4404"/>
                    </a:lnTo>
                    <a:lnTo>
                      <a:pt x="9479" y="4292"/>
                    </a:lnTo>
                    <a:lnTo>
                      <a:pt x="9625" y="4182"/>
                    </a:lnTo>
                    <a:lnTo>
                      <a:pt x="9771" y="4073"/>
                    </a:lnTo>
                    <a:lnTo>
                      <a:pt x="9917" y="3966"/>
                    </a:lnTo>
                    <a:lnTo>
                      <a:pt x="10063" y="3861"/>
                    </a:lnTo>
                    <a:lnTo>
                      <a:pt x="10209" y="3758"/>
                    </a:lnTo>
                    <a:lnTo>
                      <a:pt x="10355" y="3657"/>
                    </a:lnTo>
                    <a:lnTo>
                      <a:pt x="10500" y="3557"/>
                    </a:lnTo>
                    <a:lnTo>
                      <a:pt x="10646" y="3459"/>
                    </a:lnTo>
                    <a:lnTo>
                      <a:pt x="10792" y="3362"/>
                    </a:lnTo>
                    <a:lnTo>
                      <a:pt x="10938" y="3268"/>
                    </a:lnTo>
                    <a:lnTo>
                      <a:pt x="11084" y="3175"/>
                    </a:lnTo>
                    <a:lnTo>
                      <a:pt x="11230" y="3083"/>
                    </a:lnTo>
                    <a:lnTo>
                      <a:pt x="11376" y="2994"/>
                    </a:lnTo>
                    <a:lnTo>
                      <a:pt x="11667" y="2818"/>
                    </a:lnTo>
                    <a:lnTo>
                      <a:pt x="11813" y="2732"/>
                    </a:lnTo>
                    <a:lnTo>
                      <a:pt x="11959" y="2648"/>
                    </a:lnTo>
                    <a:lnTo>
                      <a:pt x="12105" y="2566"/>
                    </a:lnTo>
                    <a:lnTo>
                      <a:pt x="12251" y="2485"/>
                    </a:lnTo>
                    <a:lnTo>
                      <a:pt x="12542" y="2327"/>
                    </a:lnTo>
                    <a:lnTo>
                      <a:pt x="12834" y="2174"/>
                    </a:lnTo>
                    <a:lnTo>
                      <a:pt x="13126" y="2026"/>
                    </a:lnTo>
                    <a:lnTo>
                      <a:pt x="13417" y="1884"/>
                    </a:lnTo>
                    <a:lnTo>
                      <a:pt x="13709" y="1746"/>
                    </a:lnTo>
                    <a:lnTo>
                      <a:pt x="14001" y="1613"/>
                    </a:lnTo>
                    <a:lnTo>
                      <a:pt x="14292" y="1484"/>
                    </a:lnTo>
                    <a:lnTo>
                      <a:pt x="14584" y="1360"/>
                    </a:lnTo>
                    <a:lnTo>
                      <a:pt x="14876" y="1240"/>
                    </a:lnTo>
                    <a:lnTo>
                      <a:pt x="15167" y="1124"/>
                    </a:lnTo>
                    <a:lnTo>
                      <a:pt x="15459" y="1012"/>
                    </a:lnTo>
                    <a:lnTo>
                      <a:pt x="15750" y="904"/>
                    </a:lnTo>
                    <a:lnTo>
                      <a:pt x="16042" y="800"/>
                    </a:lnTo>
                    <a:lnTo>
                      <a:pt x="16334" y="699"/>
                    </a:lnTo>
                    <a:lnTo>
                      <a:pt x="16625" y="601"/>
                    </a:lnTo>
                    <a:lnTo>
                      <a:pt x="16917" y="507"/>
                    </a:lnTo>
                    <a:lnTo>
                      <a:pt x="17209" y="416"/>
                    </a:lnTo>
                    <a:lnTo>
                      <a:pt x="17500" y="328"/>
                    </a:lnTo>
                    <a:lnTo>
                      <a:pt x="17575" y="306"/>
                    </a:lnTo>
                    <a:lnTo>
                      <a:pt x="17654" y="283"/>
                    </a:lnTo>
                    <a:lnTo>
                      <a:pt x="17736" y="260"/>
                    </a:lnTo>
                    <a:lnTo>
                      <a:pt x="17819" y="236"/>
                    </a:lnTo>
                    <a:lnTo>
                      <a:pt x="17989" y="189"/>
                    </a:lnTo>
                    <a:lnTo>
                      <a:pt x="18073" y="166"/>
                    </a:lnTo>
                    <a:lnTo>
                      <a:pt x="18156" y="143"/>
                    </a:lnTo>
                    <a:lnTo>
                      <a:pt x="18237" y="121"/>
                    </a:lnTo>
                    <a:lnTo>
                      <a:pt x="18315" y="100"/>
                    </a:lnTo>
                    <a:lnTo>
                      <a:pt x="18388" y="80"/>
                    </a:lnTo>
                    <a:lnTo>
                      <a:pt x="18457" y="62"/>
                    </a:lnTo>
                    <a:lnTo>
                      <a:pt x="18489" y="53"/>
                    </a:lnTo>
                    <a:lnTo>
                      <a:pt x="18520" y="45"/>
                    </a:lnTo>
                    <a:lnTo>
                      <a:pt x="18549" y="37"/>
                    </a:lnTo>
                    <a:lnTo>
                      <a:pt x="18576" y="30"/>
                    </a:lnTo>
                    <a:lnTo>
                      <a:pt x="18602" y="23"/>
                    </a:lnTo>
                    <a:lnTo>
                      <a:pt x="18625" y="17"/>
                    </a:lnTo>
                    <a:lnTo>
                      <a:pt x="18647" y="11"/>
                    </a:lnTo>
                    <a:lnTo>
                      <a:pt x="18666" y="5"/>
                    </a:lnTo>
                    <a:cubicBezTo>
                      <a:pt x="18685" y="0"/>
                      <a:pt x="18705" y="11"/>
                      <a:pt x="18710" y="30"/>
                    </a:cubicBezTo>
                    <a:cubicBezTo>
                      <a:pt x="18715" y="50"/>
                      <a:pt x="18704" y="69"/>
                      <a:pt x="18685" y="75"/>
                    </a:cubicBezTo>
                    <a:lnTo>
                      <a:pt x="18666" y="80"/>
                    </a:lnTo>
                    <a:lnTo>
                      <a:pt x="18644" y="86"/>
                    </a:lnTo>
                    <a:lnTo>
                      <a:pt x="18620" y="93"/>
                    </a:lnTo>
                    <a:lnTo>
                      <a:pt x="18595" y="99"/>
                    </a:lnTo>
                    <a:lnTo>
                      <a:pt x="18568" y="107"/>
                    </a:lnTo>
                    <a:lnTo>
                      <a:pt x="18539" y="114"/>
                    </a:lnTo>
                    <a:lnTo>
                      <a:pt x="18508" y="123"/>
                    </a:lnTo>
                    <a:lnTo>
                      <a:pt x="18476" y="131"/>
                    </a:lnTo>
                    <a:lnTo>
                      <a:pt x="18407" y="150"/>
                    </a:lnTo>
                    <a:lnTo>
                      <a:pt x="18333" y="170"/>
                    </a:lnTo>
                    <a:lnTo>
                      <a:pt x="18256" y="191"/>
                    </a:lnTo>
                    <a:lnTo>
                      <a:pt x="18175" y="213"/>
                    </a:lnTo>
                    <a:lnTo>
                      <a:pt x="18092" y="235"/>
                    </a:lnTo>
                    <a:lnTo>
                      <a:pt x="18008" y="258"/>
                    </a:lnTo>
                    <a:lnTo>
                      <a:pt x="17839" y="306"/>
                    </a:lnTo>
                    <a:lnTo>
                      <a:pt x="17756" y="329"/>
                    </a:lnTo>
                    <a:lnTo>
                      <a:pt x="17674" y="352"/>
                    </a:lnTo>
                    <a:lnTo>
                      <a:pt x="17596" y="375"/>
                    </a:lnTo>
                    <a:lnTo>
                      <a:pt x="17521" y="397"/>
                    </a:lnTo>
                    <a:lnTo>
                      <a:pt x="17230" y="485"/>
                    </a:lnTo>
                    <a:lnTo>
                      <a:pt x="16939" y="575"/>
                    </a:lnTo>
                    <a:lnTo>
                      <a:pt x="16648" y="669"/>
                    </a:lnTo>
                    <a:lnTo>
                      <a:pt x="16357" y="767"/>
                    </a:lnTo>
                    <a:lnTo>
                      <a:pt x="16066" y="868"/>
                    </a:lnTo>
                    <a:lnTo>
                      <a:pt x="15775" y="972"/>
                    </a:lnTo>
                    <a:lnTo>
                      <a:pt x="15485" y="1079"/>
                    </a:lnTo>
                    <a:lnTo>
                      <a:pt x="15194" y="1191"/>
                    </a:lnTo>
                    <a:lnTo>
                      <a:pt x="14903" y="1307"/>
                    </a:lnTo>
                    <a:lnTo>
                      <a:pt x="14612" y="1427"/>
                    </a:lnTo>
                    <a:lnTo>
                      <a:pt x="14322" y="1550"/>
                    </a:lnTo>
                    <a:lnTo>
                      <a:pt x="14031" y="1678"/>
                    </a:lnTo>
                    <a:lnTo>
                      <a:pt x="13740" y="1811"/>
                    </a:lnTo>
                    <a:lnTo>
                      <a:pt x="13449" y="1949"/>
                    </a:lnTo>
                    <a:lnTo>
                      <a:pt x="13158" y="2091"/>
                    </a:lnTo>
                    <a:lnTo>
                      <a:pt x="12867" y="2238"/>
                    </a:lnTo>
                    <a:lnTo>
                      <a:pt x="12577" y="2390"/>
                    </a:lnTo>
                    <a:lnTo>
                      <a:pt x="12286" y="2548"/>
                    </a:lnTo>
                    <a:lnTo>
                      <a:pt x="12140" y="2629"/>
                    </a:lnTo>
                    <a:lnTo>
                      <a:pt x="11995" y="2711"/>
                    </a:lnTo>
                    <a:lnTo>
                      <a:pt x="11849" y="2795"/>
                    </a:lnTo>
                    <a:lnTo>
                      <a:pt x="11704" y="2880"/>
                    </a:lnTo>
                    <a:lnTo>
                      <a:pt x="11413" y="3055"/>
                    </a:lnTo>
                    <a:lnTo>
                      <a:pt x="11268" y="3144"/>
                    </a:lnTo>
                    <a:lnTo>
                      <a:pt x="11123" y="3236"/>
                    </a:lnTo>
                    <a:lnTo>
                      <a:pt x="10977" y="3328"/>
                    </a:lnTo>
                    <a:lnTo>
                      <a:pt x="10832" y="3423"/>
                    </a:lnTo>
                    <a:lnTo>
                      <a:pt x="10686" y="3519"/>
                    </a:lnTo>
                    <a:lnTo>
                      <a:pt x="10541" y="3616"/>
                    </a:lnTo>
                    <a:lnTo>
                      <a:pt x="10396" y="3716"/>
                    </a:lnTo>
                    <a:lnTo>
                      <a:pt x="10250" y="3817"/>
                    </a:lnTo>
                    <a:lnTo>
                      <a:pt x="10105" y="3920"/>
                    </a:lnTo>
                    <a:lnTo>
                      <a:pt x="9959" y="4025"/>
                    </a:lnTo>
                    <a:lnTo>
                      <a:pt x="9814" y="4131"/>
                    </a:lnTo>
                    <a:lnTo>
                      <a:pt x="9669" y="4239"/>
                    </a:lnTo>
                    <a:lnTo>
                      <a:pt x="9523" y="4349"/>
                    </a:lnTo>
                    <a:lnTo>
                      <a:pt x="9378" y="4461"/>
                    </a:lnTo>
                    <a:lnTo>
                      <a:pt x="9233" y="4575"/>
                    </a:lnTo>
                    <a:lnTo>
                      <a:pt x="9087" y="4691"/>
                    </a:lnTo>
                    <a:lnTo>
                      <a:pt x="8942" y="4809"/>
                    </a:lnTo>
                    <a:lnTo>
                      <a:pt x="8796" y="4928"/>
                    </a:lnTo>
                    <a:lnTo>
                      <a:pt x="8651" y="5050"/>
                    </a:lnTo>
                    <a:lnTo>
                      <a:pt x="8506" y="5173"/>
                    </a:lnTo>
                    <a:lnTo>
                      <a:pt x="8360" y="5299"/>
                    </a:lnTo>
                    <a:lnTo>
                      <a:pt x="8215" y="5427"/>
                    </a:lnTo>
                    <a:lnTo>
                      <a:pt x="8069" y="5557"/>
                    </a:lnTo>
                    <a:lnTo>
                      <a:pt x="7924" y="5689"/>
                    </a:lnTo>
                    <a:lnTo>
                      <a:pt x="7779" y="5823"/>
                    </a:lnTo>
                    <a:lnTo>
                      <a:pt x="7633" y="5960"/>
                    </a:lnTo>
                    <a:lnTo>
                      <a:pt x="7488" y="6098"/>
                    </a:lnTo>
                    <a:lnTo>
                      <a:pt x="7342" y="6238"/>
                    </a:lnTo>
                    <a:lnTo>
                      <a:pt x="7051" y="6522"/>
                    </a:lnTo>
                    <a:lnTo>
                      <a:pt x="6906" y="6667"/>
                    </a:lnTo>
                    <a:lnTo>
                      <a:pt x="6760" y="6815"/>
                    </a:lnTo>
                    <a:lnTo>
                      <a:pt x="6615" y="6966"/>
                    </a:lnTo>
                    <a:lnTo>
                      <a:pt x="6469" y="7118"/>
                    </a:lnTo>
                    <a:lnTo>
                      <a:pt x="6324" y="7270"/>
                    </a:lnTo>
                    <a:lnTo>
                      <a:pt x="6178" y="7421"/>
                    </a:lnTo>
                    <a:lnTo>
                      <a:pt x="6032" y="7571"/>
                    </a:lnTo>
                    <a:lnTo>
                      <a:pt x="5886" y="7716"/>
                    </a:lnTo>
                    <a:lnTo>
                      <a:pt x="5741" y="7862"/>
                    </a:lnTo>
                    <a:lnTo>
                      <a:pt x="5595" y="8010"/>
                    </a:lnTo>
                    <a:lnTo>
                      <a:pt x="5449" y="8159"/>
                    </a:lnTo>
                    <a:lnTo>
                      <a:pt x="5303" y="8305"/>
                    </a:lnTo>
                    <a:lnTo>
                      <a:pt x="5230" y="8377"/>
                    </a:lnTo>
                    <a:lnTo>
                      <a:pt x="5157" y="8447"/>
                    </a:lnTo>
                    <a:lnTo>
                      <a:pt x="5084" y="8516"/>
                    </a:lnTo>
                    <a:lnTo>
                      <a:pt x="5011" y="8583"/>
                    </a:lnTo>
                    <a:lnTo>
                      <a:pt x="4938" y="8648"/>
                    </a:lnTo>
                    <a:lnTo>
                      <a:pt x="4864" y="8710"/>
                    </a:lnTo>
                    <a:lnTo>
                      <a:pt x="4790" y="8770"/>
                    </a:lnTo>
                    <a:lnTo>
                      <a:pt x="4717" y="8826"/>
                    </a:lnTo>
                    <a:lnTo>
                      <a:pt x="4644" y="8880"/>
                    </a:lnTo>
                    <a:lnTo>
                      <a:pt x="4570" y="8931"/>
                    </a:lnTo>
                    <a:lnTo>
                      <a:pt x="4497" y="8981"/>
                    </a:lnTo>
                    <a:lnTo>
                      <a:pt x="4424" y="9028"/>
                    </a:lnTo>
                    <a:lnTo>
                      <a:pt x="4350" y="9074"/>
                    </a:lnTo>
                    <a:lnTo>
                      <a:pt x="4277" y="9118"/>
                    </a:lnTo>
                    <a:lnTo>
                      <a:pt x="4203" y="9160"/>
                    </a:lnTo>
                    <a:lnTo>
                      <a:pt x="4130" y="9200"/>
                    </a:lnTo>
                    <a:lnTo>
                      <a:pt x="4057" y="9238"/>
                    </a:lnTo>
                    <a:lnTo>
                      <a:pt x="3983" y="9275"/>
                    </a:lnTo>
                    <a:lnTo>
                      <a:pt x="3910" y="9310"/>
                    </a:lnTo>
                    <a:lnTo>
                      <a:pt x="3836" y="9343"/>
                    </a:lnTo>
                    <a:lnTo>
                      <a:pt x="3763" y="9374"/>
                    </a:lnTo>
                    <a:lnTo>
                      <a:pt x="3689" y="9403"/>
                    </a:lnTo>
                    <a:lnTo>
                      <a:pt x="3616" y="9431"/>
                    </a:lnTo>
                    <a:lnTo>
                      <a:pt x="3542" y="9457"/>
                    </a:lnTo>
                    <a:lnTo>
                      <a:pt x="3468" y="9481"/>
                    </a:lnTo>
                    <a:lnTo>
                      <a:pt x="3394" y="9503"/>
                    </a:lnTo>
                    <a:lnTo>
                      <a:pt x="3320" y="9521"/>
                    </a:lnTo>
                    <a:lnTo>
                      <a:pt x="3246" y="9537"/>
                    </a:lnTo>
                    <a:lnTo>
                      <a:pt x="3173" y="9551"/>
                    </a:lnTo>
                    <a:lnTo>
                      <a:pt x="3099" y="9564"/>
                    </a:lnTo>
                    <a:lnTo>
                      <a:pt x="3026" y="9574"/>
                    </a:lnTo>
                    <a:lnTo>
                      <a:pt x="2952" y="9584"/>
                    </a:lnTo>
                    <a:lnTo>
                      <a:pt x="2806" y="9599"/>
                    </a:lnTo>
                    <a:lnTo>
                      <a:pt x="2660" y="9611"/>
                    </a:lnTo>
                    <a:lnTo>
                      <a:pt x="2514" y="9622"/>
                    </a:lnTo>
                    <a:lnTo>
                      <a:pt x="2369" y="9634"/>
                    </a:lnTo>
                    <a:lnTo>
                      <a:pt x="2222" y="9645"/>
                    </a:lnTo>
                    <a:lnTo>
                      <a:pt x="2076" y="9653"/>
                    </a:lnTo>
                    <a:lnTo>
                      <a:pt x="1930" y="9658"/>
                    </a:lnTo>
                    <a:lnTo>
                      <a:pt x="1784" y="9661"/>
                    </a:lnTo>
                    <a:lnTo>
                      <a:pt x="1493" y="9664"/>
                    </a:lnTo>
                    <a:lnTo>
                      <a:pt x="1201" y="9667"/>
                    </a:lnTo>
                    <a:lnTo>
                      <a:pt x="910" y="9670"/>
                    </a:lnTo>
                    <a:lnTo>
                      <a:pt x="618" y="9671"/>
                    </a:lnTo>
                    <a:lnTo>
                      <a:pt x="327" y="9672"/>
                    </a:lnTo>
                    <a:lnTo>
                      <a:pt x="36" y="9672"/>
                    </a:lnTo>
                    <a:cubicBezTo>
                      <a:pt x="16" y="9673"/>
                      <a:pt x="0" y="9656"/>
                      <a:pt x="0" y="9637"/>
                    </a:cubicBezTo>
                    <a:cubicBezTo>
                      <a:pt x="0" y="9617"/>
                      <a:pt x="16" y="9601"/>
                      <a:pt x="36" y="9600"/>
                    </a:cubicBezTo>
                    <a:close/>
                  </a:path>
                </a:pathLst>
              </a:custGeom>
              <a:solidFill>
                <a:srgbClr val="376092"/>
              </a:solidFill>
              <a:ln w="38100" cap="flat">
                <a:solidFill>
                  <a:srgbClr val="376092"/>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sp>
          <p:nvSpPr>
            <p:cNvPr id="6148" name="Rectangle 36"/>
            <p:cNvSpPr>
              <a:spLocks noChangeArrowheads="1"/>
            </p:cNvSpPr>
            <p:nvPr/>
          </p:nvSpPr>
          <p:spPr bwMode="auto">
            <a:xfrm>
              <a:off x="2113073" y="6395699"/>
              <a:ext cx="177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b="1" dirty="0">
                  <a:solidFill>
                    <a:srgbClr val="000000"/>
                  </a:solidFill>
                  <a:latin typeface="Calibri" pitchFamily="34" charset="0"/>
                </a:rPr>
                <a:t>t</a:t>
              </a:r>
              <a:endParaRPr kumimoji="0" lang="en-US" altLang="en-US" sz="2400" b="0" i="0" u="none" strike="noStrike" cap="none" normalizeH="0" baseline="0" dirty="0">
                <a:ln>
                  <a:noFill/>
                </a:ln>
                <a:solidFill>
                  <a:schemeClr val="tx1"/>
                </a:solidFill>
                <a:effectLst/>
                <a:latin typeface="Arial" pitchFamily="34" charset="0"/>
                <a:cs typeface="Arial" pitchFamily="34" charset="0"/>
              </a:endParaRPr>
            </a:p>
          </p:txBody>
        </p:sp>
        <p:cxnSp>
          <p:nvCxnSpPr>
            <p:cNvPr id="6157" name="Straight Connector 6156"/>
            <p:cNvCxnSpPr/>
            <p:nvPr/>
          </p:nvCxnSpPr>
          <p:spPr>
            <a:xfrm>
              <a:off x="832201" y="6395699"/>
              <a:ext cx="33099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33142" y="3962400"/>
              <a:ext cx="0" cy="2433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62" name="Straight Connector 6161"/>
            <p:cNvCxnSpPr/>
            <p:nvPr/>
          </p:nvCxnSpPr>
          <p:spPr>
            <a:xfrm>
              <a:off x="1487587" y="4599133"/>
              <a:ext cx="1160992" cy="3280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65" name="Group 6164"/>
            <p:cNvGrpSpPr/>
            <p:nvPr/>
          </p:nvGrpSpPr>
          <p:grpSpPr>
            <a:xfrm>
              <a:off x="1534752" y="4294303"/>
              <a:ext cx="1589564" cy="369332"/>
              <a:chOff x="2060413" y="3932353"/>
              <a:chExt cx="2015979" cy="369332"/>
            </a:xfrm>
          </p:grpSpPr>
          <mc:AlternateContent xmlns:mc="http://schemas.openxmlformats.org/markup-compatibility/2006" xmlns:a14="http://schemas.microsoft.com/office/drawing/2010/main">
            <mc:Choice Requires="a14">
              <p:sp>
                <p:nvSpPr>
                  <p:cNvPr id="6163" name="Rectangle 6162"/>
                  <p:cNvSpPr/>
                  <p:nvPr/>
                </p:nvSpPr>
                <p:spPr>
                  <a:xfrm>
                    <a:off x="2987824" y="3932353"/>
                    <a:ext cx="108856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a:solidFill>
                                <a:srgbClr val="A40079"/>
                              </a:solidFill>
                              <a:latin typeface="Cambria Math"/>
                            </a:rPr>
                            <m:t>β</m:t>
                          </m:r>
                          <m:r>
                            <a:rPr lang="en-GB" sz="1600" b="1" i="1">
                              <a:solidFill>
                                <a:srgbClr val="FF0000"/>
                              </a:solidFill>
                              <a:latin typeface="Cambria Math"/>
                            </a:rPr>
                            <m:t>𝑰</m:t>
                          </m:r>
                          <m:r>
                            <a:rPr lang="en-GB" sz="1600" b="1" i="1">
                              <a:solidFill>
                                <a:srgbClr val="017507"/>
                              </a:solidFill>
                              <a:latin typeface="Cambria Math"/>
                            </a:rPr>
                            <m:t>𝑺</m:t>
                          </m:r>
                          <m:r>
                            <a:rPr lang="en-GB" sz="1600" b="1" i="1">
                              <a:solidFill>
                                <a:srgbClr val="017507"/>
                              </a:solidFill>
                              <a:latin typeface="Cambria Math"/>
                            </a:rPr>
                            <m:t> −</m:t>
                          </m:r>
                          <m:r>
                            <a:rPr lang="el-GR" b="1" i="1">
                              <a:solidFill>
                                <a:schemeClr val="accent6">
                                  <a:lumMod val="75000"/>
                                </a:schemeClr>
                              </a:solidFill>
                              <a:latin typeface="Cambria Math"/>
                            </a:rPr>
                            <m:t>𝜸</m:t>
                          </m:r>
                          <m:r>
                            <a:rPr lang="en-GB" b="1" i="1">
                              <a:solidFill>
                                <a:srgbClr val="FF0000"/>
                              </a:solidFill>
                              <a:latin typeface="Cambria Math"/>
                            </a:rPr>
                            <m:t>𝑰</m:t>
                          </m:r>
                        </m:oMath>
                      </m:oMathPara>
                    </a14:m>
                    <a:endParaRPr lang="en-GB" b="1" dirty="0">
                      <a:solidFill>
                        <a:srgbClr val="FF0000"/>
                      </a:solidFill>
                    </a:endParaRPr>
                  </a:p>
                </p:txBody>
              </p:sp>
            </mc:Choice>
            <mc:Fallback xmlns="">
              <p:sp>
                <p:nvSpPr>
                  <p:cNvPr id="6163" name="Rectangle 6162"/>
                  <p:cNvSpPr>
                    <a:spLocks noRot="1" noChangeAspect="1" noMove="1" noResize="1" noEditPoints="1" noAdjustHandles="1" noChangeArrowheads="1" noChangeShapeType="1" noTextEdit="1"/>
                  </p:cNvSpPr>
                  <p:nvPr/>
                </p:nvSpPr>
                <p:spPr>
                  <a:xfrm>
                    <a:off x="2987824" y="3932353"/>
                    <a:ext cx="1088568" cy="369332"/>
                  </a:xfrm>
                  <a:prstGeom prst="rect">
                    <a:avLst/>
                  </a:prstGeom>
                  <a:blipFill rotWithShape="1">
                    <a:blip r:embed="rId6"/>
                    <a:stretch>
                      <a:fillRect l="-709" r="-18440" b="-6557"/>
                    </a:stretch>
                  </a:blipFill>
                </p:spPr>
                <p:txBody>
                  <a:bodyPr/>
                  <a:lstStyle/>
                  <a:p>
                    <a:r>
                      <a:rPr lang="en-GB">
                        <a:noFill/>
                      </a:rPr>
                      <a:t> </a:t>
                    </a:r>
                  </a:p>
                </p:txBody>
              </p:sp>
            </mc:Fallback>
          </mc:AlternateContent>
          <p:sp>
            <p:nvSpPr>
              <p:cNvPr id="6164" name="TextBox 6163"/>
              <p:cNvSpPr txBox="1"/>
              <p:nvPr/>
            </p:nvSpPr>
            <p:spPr>
              <a:xfrm>
                <a:off x="2060413" y="3932353"/>
                <a:ext cx="854720" cy="369332"/>
              </a:xfrm>
              <a:prstGeom prst="rect">
                <a:avLst/>
              </a:prstGeom>
              <a:noFill/>
            </p:spPr>
            <p:txBody>
              <a:bodyPr wrap="none" rtlCol="0">
                <a:spAutoFit/>
              </a:bodyPr>
              <a:lstStyle/>
              <a:p>
                <a:r>
                  <a:rPr lang="en-GB" dirty="0"/>
                  <a:t>slope =</a:t>
                </a:r>
              </a:p>
            </p:txBody>
          </p:sp>
        </p:grpSp>
        <p:sp>
          <p:nvSpPr>
            <p:cNvPr id="77" name="TextBox 76"/>
            <p:cNvSpPr txBox="1"/>
            <p:nvPr/>
          </p:nvSpPr>
          <p:spPr>
            <a:xfrm>
              <a:off x="4164722" y="4291200"/>
              <a:ext cx="4393374" cy="1754326"/>
            </a:xfrm>
            <a:prstGeom prst="rect">
              <a:avLst/>
            </a:prstGeom>
            <a:noFill/>
          </p:spPr>
          <p:txBody>
            <a:bodyPr wrap="square" rtlCol="0">
              <a:spAutoFit/>
            </a:bodyPr>
            <a:lstStyle/>
            <a:p>
              <a:pPr>
                <a:lnSpc>
                  <a:spcPct val="120000"/>
                </a:lnSpc>
              </a:pPr>
              <a:r>
                <a:rPr lang="en-GB" dirty="0"/>
                <a:t>However, the sets of differential equations behind the SIR model </a:t>
              </a:r>
              <a:r>
                <a:rPr lang="en-GB" sz="1700" b="1" dirty="0"/>
                <a:t>have no exact solution</a:t>
              </a:r>
              <a:r>
                <a:rPr lang="en-GB" dirty="0"/>
                <a:t>.</a:t>
              </a:r>
            </a:p>
            <a:p>
              <a:pPr>
                <a:lnSpc>
                  <a:spcPct val="120000"/>
                </a:lnSpc>
              </a:pPr>
              <a:r>
                <a:rPr lang="en-GB" dirty="0"/>
                <a:t>The best we can do is to use computer algorithms to find numerically a solution that is </a:t>
              </a:r>
              <a:r>
                <a:rPr lang="en-GB" i="1" dirty="0"/>
                <a:t>good enough</a:t>
              </a:r>
              <a:r>
                <a:rPr lang="en-GB" dirty="0"/>
                <a:t>.</a:t>
              </a:r>
            </a:p>
          </p:txBody>
        </p:sp>
      </p:grpSp>
      <p:sp>
        <p:nvSpPr>
          <p:cNvPr id="3" name="Slide Number Placeholder 2"/>
          <p:cNvSpPr>
            <a:spLocks noGrp="1"/>
          </p:cNvSpPr>
          <p:nvPr>
            <p:ph type="sldNum" sz="quarter" idx="12"/>
          </p:nvPr>
        </p:nvSpPr>
        <p:spPr/>
        <p:txBody>
          <a:bodyPr/>
          <a:lstStyle/>
          <a:p>
            <a:fld id="{46CF7C04-BA9B-49C3-A8B6-2D7FAC079C85}" type="slidenum">
              <a:rPr lang="en-GB" smtClean="0"/>
              <a:t>17</a:t>
            </a:fld>
            <a:endParaRPr lang="en-GB"/>
          </a:p>
        </p:txBody>
      </p:sp>
    </p:spTree>
    <p:extLst>
      <p:ext uri="{BB962C8B-B14F-4D97-AF65-F5344CB8AC3E}">
        <p14:creationId xmlns:p14="http://schemas.microsoft.com/office/powerpoint/2010/main" val="2047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157" y="620688"/>
            <a:ext cx="8208912" cy="1421928"/>
          </a:xfrm>
          <a:prstGeom prst="rect">
            <a:avLst/>
          </a:prstGeom>
          <a:noFill/>
        </p:spPr>
        <p:txBody>
          <a:bodyPr wrap="square" rtlCol="0">
            <a:spAutoFit/>
          </a:bodyPr>
          <a:lstStyle/>
          <a:p>
            <a:pPr>
              <a:lnSpc>
                <a:spcPct val="120000"/>
              </a:lnSpc>
            </a:pPr>
            <a:r>
              <a:rPr lang="en-GB" dirty="0"/>
              <a:t>While the best way to model disease dynamics is via a programming language like R, an approximation can be done via Excel spreadsheets and the </a:t>
            </a:r>
            <a:r>
              <a:rPr lang="en-GB" b="1" dirty="0"/>
              <a:t>Euler method</a:t>
            </a:r>
            <a:r>
              <a:rPr lang="en-GB" dirty="0"/>
              <a:t>. This is a simple numerical approach for solving differential equations in a small steps, starting from a chosen start value.</a:t>
            </a:r>
          </a:p>
        </p:txBody>
      </p:sp>
      <p:sp>
        <p:nvSpPr>
          <p:cNvPr id="18" name="Freeform 17"/>
          <p:cNvSpPr/>
          <p:nvPr/>
        </p:nvSpPr>
        <p:spPr>
          <a:xfrm>
            <a:off x="739775" y="2561013"/>
            <a:ext cx="3483783" cy="2004637"/>
          </a:xfrm>
          <a:custGeom>
            <a:avLst/>
            <a:gdLst>
              <a:gd name="connsiteX0" fmla="*/ 0 w 4499263"/>
              <a:gd name="connsiteY0" fmla="*/ 3158836 h 3349110"/>
              <a:gd name="connsiteX1" fmla="*/ 820881 w 4499263"/>
              <a:gd name="connsiteY1" fmla="*/ 3086100 h 3349110"/>
              <a:gd name="connsiteX2" fmla="*/ 2763981 w 4499263"/>
              <a:gd name="connsiteY2" fmla="*/ 613063 h 3349110"/>
              <a:gd name="connsiteX3" fmla="*/ 4499263 w 4499263"/>
              <a:gd name="connsiteY3" fmla="*/ 0 h 3349110"/>
              <a:gd name="connsiteX0" fmla="*/ 0 w 4551218"/>
              <a:gd name="connsiteY0" fmla="*/ 3410800 h 3508687"/>
              <a:gd name="connsiteX1" fmla="*/ 872836 w 4551218"/>
              <a:gd name="connsiteY1" fmla="*/ 3086100 h 3508687"/>
              <a:gd name="connsiteX2" fmla="*/ 2815936 w 4551218"/>
              <a:gd name="connsiteY2" fmla="*/ 613063 h 3508687"/>
              <a:gd name="connsiteX3" fmla="*/ 4551218 w 4551218"/>
              <a:gd name="connsiteY3" fmla="*/ 0 h 3508687"/>
              <a:gd name="connsiteX0" fmla="*/ 0 w 4551218"/>
              <a:gd name="connsiteY0" fmla="*/ 3410800 h 3429175"/>
              <a:gd name="connsiteX1" fmla="*/ 872836 w 4551218"/>
              <a:gd name="connsiteY1" fmla="*/ 3086100 h 3429175"/>
              <a:gd name="connsiteX2" fmla="*/ 2815936 w 4551218"/>
              <a:gd name="connsiteY2" fmla="*/ 613063 h 3429175"/>
              <a:gd name="connsiteX3" fmla="*/ 4551218 w 4551218"/>
              <a:gd name="connsiteY3" fmla="*/ 0 h 3429175"/>
              <a:gd name="connsiteX0" fmla="*/ 0 w 4551218"/>
              <a:gd name="connsiteY0" fmla="*/ 3410800 h 3410800"/>
              <a:gd name="connsiteX1" fmla="*/ 872836 w 4551218"/>
              <a:gd name="connsiteY1" fmla="*/ 3086100 h 3410800"/>
              <a:gd name="connsiteX2" fmla="*/ 2815936 w 4551218"/>
              <a:gd name="connsiteY2" fmla="*/ 613063 h 3410800"/>
              <a:gd name="connsiteX3" fmla="*/ 4551218 w 4551218"/>
              <a:gd name="connsiteY3" fmla="*/ 0 h 3410800"/>
              <a:gd name="connsiteX0" fmla="*/ 0 w 3964478"/>
              <a:gd name="connsiteY0" fmla="*/ 3358008 h 3358008"/>
              <a:gd name="connsiteX1" fmla="*/ 872836 w 3964478"/>
              <a:gd name="connsiteY1" fmla="*/ 3033308 h 3358008"/>
              <a:gd name="connsiteX2" fmla="*/ 2815936 w 3964478"/>
              <a:gd name="connsiteY2" fmla="*/ 560271 h 3358008"/>
              <a:gd name="connsiteX3" fmla="*/ 3964478 w 3964478"/>
              <a:gd name="connsiteY3" fmla="*/ 0 h 3358008"/>
              <a:gd name="connsiteX0" fmla="*/ 0 w 3537758"/>
              <a:gd name="connsiteY0" fmla="*/ 3186433 h 3186433"/>
              <a:gd name="connsiteX1" fmla="*/ 872836 w 3537758"/>
              <a:gd name="connsiteY1" fmla="*/ 2861733 h 3186433"/>
              <a:gd name="connsiteX2" fmla="*/ 2815936 w 3537758"/>
              <a:gd name="connsiteY2" fmla="*/ 388696 h 3186433"/>
              <a:gd name="connsiteX3" fmla="*/ 3537758 w 3537758"/>
              <a:gd name="connsiteY3" fmla="*/ 0 h 3186433"/>
              <a:gd name="connsiteX0" fmla="*/ 0 w 3537758"/>
              <a:gd name="connsiteY0" fmla="*/ 3186433 h 3186433"/>
              <a:gd name="connsiteX1" fmla="*/ 872836 w 3537758"/>
              <a:gd name="connsiteY1" fmla="*/ 2861733 h 3186433"/>
              <a:gd name="connsiteX2" fmla="*/ 2815936 w 3537758"/>
              <a:gd name="connsiteY2" fmla="*/ 388696 h 3186433"/>
              <a:gd name="connsiteX3" fmla="*/ 3537758 w 3537758"/>
              <a:gd name="connsiteY3" fmla="*/ 0 h 3186433"/>
              <a:gd name="connsiteX0" fmla="*/ 0 w 3537758"/>
              <a:gd name="connsiteY0" fmla="*/ 3186433 h 3190657"/>
              <a:gd name="connsiteX1" fmla="*/ 872836 w 3537758"/>
              <a:gd name="connsiteY1" fmla="*/ 2861733 h 3190657"/>
              <a:gd name="connsiteX2" fmla="*/ 2503516 w 3537758"/>
              <a:gd name="connsiteY2" fmla="*/ 771440 h 3190657"/>
              <a:gd name="connsiteX3" fmla="*/ 3537758 w 3537758"/>
              <a:gd name="connsiteY3" fmla="*/ 0 h 3190657"/>
              <a:gd name="connsiteX0" fmla="*/ 27880 w 3565638"/>
              <a:gd name="connsiteY0" fmla="*/ 3186433 h 3477934"/>
              <a:gd name="connsiteX1" fmla="*/ 81855 w 3565638"/>
              <a:gd name="connsiteY1" fmla="*/ 3472095 h 3477934"/>
              <a:gd name="connsiteX2" fmla="*/ 900716 w 3565638"/>
              <a:gd name="connsiteY2" fmla="*/ 2861733 h 3477934"/>
              <a:gd name="connsiteX3" fmla="*/ 2531396 w 3565638"/>
              <a:gd name="connsiteY3" fmla="*/ 771440 h 3477934"/>
              <a:gd name="connsiteX4" fmla="*/ 3565638 w 3565638"/>
              <a:gd name="connsiteY4" fmla="*/ 0 h 3477934"/>
              <a:gd name="connsiteX0" fmla="*/ 0 w 3483783"/>
              <a:gd name="connsiteY0" fmla="*/ 3472095 h 3472095"/>
              <a:gd name="connsiteX1" fmla="*/ 818861 w 3483783"/>
              <a:gd name="connsiteY1" fmla="*/ 2861733 h 3472095"/>
              <a:gd name="connsiteX2" fmla="*/ 2449541 w 3483783"/>
              <a:gd name="connsiteY2" fmla="*/ 771440 h 3472095"/>
              <a:gd name="connsiteX3" fmla="*/ 3483783 w 3483783"/>
              <a:gd name="connsiteY3" fmla="*/ 0 h 3472095"/>
            </a:gdLst>
            <a:ahLst/>
            <a:cxnLst>
              <a:cxn ang="0">
                <a:pos x="connsiteX0" y="connsiteY0"/>
              </a:cxn>
              <a:cxn ang="0">
                <a:pos x="connsiteX1" y="connsiteY1"/>
              </a:cxn>
              <a:cxn ang="0">
                <a:pos x="connsiteX2" y="connsiteY2"/>
              </a:cxn>
              <a:cxn ang="0">
                <a:pos x="connsiteX3" y="connsiteY3"/>
              </a:cxn>
            </a:cxnLst>
            <a:rect l="l" t="t" r="r" b="b"/>
            <a:pathLst>
              <a:path w="3483783" h="3472095">
                <a:moveTo>
                  <a:pt x="0" y="3472095"/>
                </a:moveTo>
                <a:cubicBezTo>
                  <a:pt x="145473" y="3417978"/>
                  <a:pt x="410604" y="3311842"/>
                  <a:pt x="818861" y="2861733"/>
                </a:cubicBezTo>
                <a:cubicBezTo>
                  <a:pt x="1227118" y="2411624"/>
                  <a:pt x="2005387" y="1248395"/>
                  <a:pt x="2449541" y="771440"/>
                </a:cubicBezTo>
                <a:cubicBezTo>
                  <a:pt x="2893695" y="294485"/>
                  <a:pt x="3036974" y="22960"/>
                  <a:pt x="3483783" y="0"/>
                </a:cubicBezTo>
              </a:path>
            </a:pathLst>
          </a:cu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504" name="Straight Connector 21503"/>
          <p:cNvCxnSpPr/>
          <p:nvPr/>
        </p:nvCxnSpPr>
        <p:spPr>
          <a:xfrm>
            <a:off x="539552" y="4797152"/>
            <a:ext cx="33847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971600" y="2962275"/>
            <a:ext cx="2647900" cy="161885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412553" y="4352925"/>
            <a:ext cx="0" cy="552450"/>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036440" y="3971925"/>
            <a:ext cx="0" cy="928688"/>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1515" name="TextBox 21514"/>
          <p:cNvSpPr txBox="1"/>
          <p:nvPr/>
        </p:nvSpPr>
        <p:spPr>
          <a:xfrm>
            <a:off x="1286644" y="4868416"/>
            <a:ext cx="340158" cy="369332"/>
          </a:xfrm>
          <a:prstGeom prst="rect">
            <a:avLst/>
          </a:prstGeom>
          <a:noFill/>
        </p:spPr>
        <p:txBody>
          <a:bodyPr wrap="none" rtlCol="0">
            <a:spAutoFit/>
          </a:bodyPr>
          <a:lstStyle/>
          <a:p>
            <a:r>
              <a:rPr lang="en-GB" dirty="0"/>
              <a:t>t</a:t>
            </a:r>
            <a:r>
              <a:rPr lang="en-GB" baseline="-25000" dirty="0"/>
              <a:t>0</a:t>
            </a:r>
          </a:p>
        </p:txBody>
      </p:sp>
      <p:sp>
        <p:nvSpPr>
          <p:cNvPr id="48" name="TextBox 47"/>
          <p:cNvSpPr txBox="1"/>
          <p:nvPr/>
        </p:nvSpPr>
        <p:spPr>
          <a:xfrm>
            <a:off x="1896244" y="4868416"/>
            <a:ext cx="340158" cy="369332"/>
          </a:xfrm>
          <a:prstGeom prst="rect">
            <a:avLst/>
          </a:prstGeom>
          <a:noFill/>
        </p:spPr>
        <p:txBody>
          <a:bodyPr wrap="none" rtlCol="0">
            <a:spAutoFit/>
          </a:bodyPr>
          <a:lstStyle/>
          <a:p>
            <a:r>
              <a:rPr lang="en-GB" dirty="0"/>
              <a:t>t</a:t>
            </a:r>
            <a:r>
              <a:rPr lang="en-GB" baseline="-25000" dirty="0"/>
              <a:t>1</a:t>
            </a:r>
          </a:p>
        </p:txBody>
      </p:sp>
      <p:cxnSp>
        <p:nvCxnSpPr>
          <p:cNvPr id="51" name="Straight Connector 50"/>
          <p:cNvCxnSpPr/>
          <p:nvPr/>
        </p:nvCxnSpPr>
        <p:spPr>
          <a:xfrm flipH="1">
            <a:off x="1005840" y="3957161"/>
            <a:ext cx="1029485" cy="0"/>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005841" y="4345781"/>
            <a:ext cx="380999" cy="0"/>
          </a:xfrm>
          <a:prstGeom prst="line">
            <a:avLst/>
          </a:prstGeom>
          <a:ln w="12700">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31442" y="3771701"/>
            <a:ext cx="340158" cy="400110"/>
          </a:xfrm>
          <a:prstGeom prst="rect">
            <a:avLst/>
          </a:prstGeom>
          <a:noFill/>
        </p:spPr>
        <p:txBody>
          <a:bodyPr wrap="none" rtlCol="0">
            <a:spAutoFit/>
          </a:bodyPr>
          <a:lstStyle/>
          <a:p>
            <a:r>
              <a:rPr lang="en-GB" sz="2000" b="1" dirty="0"/>
              <a:t>I</a:t>
            </a:r>
            <a:r>
              <a:rPr lang="en-GB" sz="2000" b="1" baseline="-25000" dirty="0"/>
              <a:t>1</a:t>
            </a:r>
          </a:p>
        </p:txBody>
      </p:sp>
      <p:sp>
        <p:nvSpPr>
          <p:cNvPr id="57" name="TextBox 56"/>
          <p:cNvSpPr txBox="1"/>
          <p:nvPr/>
        </p:nvSpPr>
        <p:spPr>
          <a:xfrm>
            <a:off x="631442" y="4137461"/>
            <a:ext cx="340158" cy="400110"/>
          </a:xfrm>
          <a:prstGeom prst="rect">
            <a:avLst/>
          </a:prstGeom>
          <a:noFill/>
        </p:spPr>
        <p:txBody>
          <a:bodyPr wrap="none" rtlCol="0">
            <a:spAutoFit/>
          </a:bodyPr>
          <a:lstStyle/>
          <a:p>
            <a:r>
              <a:rPr lang="en-GB" sz="2000" b="1" dirty="0"/>
              <a:t>I</a:t>
            </a:r>
            <a:r>
              <a:rPr lang="en-GB" sz="2000" b="1" baseline="-25000" dirty="0"/>
              <a:t>0</a:t>
            </a:r>
          </a:p>
        </p:txBody>
      </p:sp>
      <p:sp>
        <p:nvSpPr>
          <p:cNvPr id="21521" name="Left Brace 21520"/>
          <p:cNvSpPr/>
          <p:nvPr/>
        </p:nvSpPr>
        <p:spPr>
          <a:xfrm rot="16200000">
            <a:off x="1607232" y="5039750"/>
            <a:ext cx="216024" cy="633519"/>
          </a:xfrm>
          <a:prstGeom prst="leftBrace">
            <a:avLst>
              <a:gd name="adj1" fmla="val 3708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p:cNvSpPr txBox="1"/>
          <p:nvPr/>
        </p:nvSpPr>
        <p:spPr>
          <a:xfrm>
            <a:off x="1543386" y="5452814"/>
            <a:ext cx="391454" cy="369332"/>
          </a:xfrm>
          <a:prstGeom prst="rect">
            <a:avLst/>
          </a:prstGeom>
          <a:noFill/>
        </p:spPr>
        <p:txBody>
          <a:bodyPr wrap="none" rtlCol="0">
            <a:spAutoFit/>
          </a:bodyPr>
          <a:lstStyle/>
          <a:p>
            <a:r>
              <a:rPr lang="el-GR" dirty="0"/>
              <a:t>Δ</a:t>
            </a:r>
            <a:r>
              <a:rPr lang="en-GB" dirty="0"/>
              <a:t>t</a:t>
            </a:r>
            <a:endParaRPr lang="en-GB" baseline="-25000" dirty="0"/>
          </a:p>
        </p:txBody>
      </p:sp>
      <mc:AlternateContent xmlns:mc="http://schemas.openxmlformats.org/markup-compatibility/2006" xmlns:a14="http://schemas.microsoft.com/office/drawing/2010/main">
        <mc:Choice Requires="a14">
          <p:sp>
            <p:nvSpPr>
              <p:cNvPr id="60" name="TextBox 59"/>
              <p:cNvSpPr txBox="1"/>
              <p:nvPr/>
            </p:nvSpPr>
            <p:spPr>
              <a:xfrm>
                <a:off x="5148064" y="2852936"/>
                <a:ext cx="2127505" cy="67691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000" b="1" i="1" smtClean="0">
                              <a:solidFill>
                                <a:schemeClr val="tx1"/>
                              </a:solidFill>
                              <a:latin typeface="Cambria Math"/>
                            </a:rPr>
                          </m:ctrlPr>
                        </m:fPr>
                        <m:num>
                          <m:r>
                            <a:rPr lang="en-GB" sz="2000" b="1" i="1" smtClean="0">
                              <a:solidFill>
                                <a:schemeClr val="tx1"/>
                              </a:solidFill>
                              <a:latin typeface="Cambria Math"/>
                            </a:rPr>
                            <m:t>𝒅𝑰</m:t>
                          </m:r>
                        </m:num>
                        <m:den>
                          <m:r>
                            <a:rPr lang="en-GB" sz="2000" b="1" i="1" smtClean="0">
                              <a:solidFill>
                                <a:schemeClr val="tx1"/>
                              </a:solidFill>
                              <a:latin typeface="Cambria Math"/>
                            </a:rPr>
                            <m:t>𝒅𝒕</m:t>
                          </m:r>
                        </m:den>
                      </m:f>
                      <m:r>
                        <a:rPr lang="en-GB" sz="2000" b="1" i="1" smtClean="0">
                          <a:solidFill>
                            <a:schemeClr val="tx1"/>
                          </a:solidFill>
                          <a:latin typeface="Cambria Math"/>
                        </a:rPr>
                        <m:t> =</m:t>
                      </m:r>
                      <m:r>
                        <a:rPr lang="en-GB" sz="2000" b="0" i="0" smtClean="0">
                          <a:solidFill>
                            <a:schemeClr val="tx1"/>
                          </a:solidFill>
                          <a:latin typeface="Cambria Math"/>
                        </a:rPr>
                        <m:t> </m:t>
                      </m:r>
                      <m:r>
                        <m:rPr>
                          <m:sty m:val="p"/>
                        </m:rPr>
                        <a:rPr lang="el-GR" sz="2000" b="0" i="0" smtClean="0">
                          <a:solidFill>
                            <a:srgbClr val="A40079"/>
                          </a:solidFill>
                          <a:latin typeface="Cambria Math"/>
                        </a:rPr>
                        <m:t>β</m:t>
                      </m:r>
                      <m:r>
                        <a:rPr lang="en-GB" sz="2000" b="1" i="1" smtClean="0">
                          <a:solidFill>
                            <a:srgbClr val="FF0000"/>
                          </a:solidFill>
                          <a:latin typeface="Cambria Math"/>
                        </a:rPr>
                        <m:t>𝑰</m:t>
                      </m:r>
                      <m:r>
                        <a:rPr lang="en-GB" sz="2000" b="1" i="1" smtClean="0">
                          <a:solidFill>
                            <a:srgbClr val="017507"/>
                          </a:solidFill>
                          <a:latin typeface="Cambria Math"/>
                        </a:rPr>
                        <m:t>𝑺</m:t>
                      </m:r>
                      <m:r>
                        <a:rPr lang="en-GB" sz="2000" b="1" i="1" smtClean="0">
                          <a:solidFill>
                            <a:srgbClr val="017507"/>
                          </a:solidFill>
                          <a:latin typeface="Cambria Math"/>
                        </a:rPr>
                        <m:t> −</m:t>
                      </m:r>
                      <m:r>
                        <a:rPr lang="el-GR" sz="2400" b="1" i="1">
                          <a:solidFill>
                            <a:schemeClr val="accent6">
                              <a:lumMod val="75000"/>
                            </a:schemeClr>
                          </a:solidFill>
                          <a:latin typeface="Cambria Math"/>
                        </a:rPr>
                        <m:t>𝜸</m:t>
                      </m:r>
                      <m:r>
                        <a:rPr lang="en-GB" sz="2400" b="1" i="1">
                          <a:solidFill>
                            <a:srgbClr val="FF0000"/>
                          </a:solidFill>
                          <a:latin typeface="Cambria Math"/>
                        </a:rPr>
                        <m:t>𝑰</m:t>
                      </m:r>
                    </m:oMath>
                  </m:oMathPara>
                </a14:m>
                <a:endParaRPr lang="en-GB" sz="2400" b="1"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5148064" y="2852936"/>
                <a:ext cx="2127505" cy="676917"/>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5148064" y="5991671"/>
                <a:ext cx="355122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000" b="1" i="1" smtClean="0">
                          <a:solidFill>
                            <a:schemeClr val="tx1"/>
                          </a:solidFill>
                          <a:latin typeface="Cambria Math"/>
                        </a:rPr>
                        <m:t>𝑰</m:t>
                      </m:r>
                      <m:r>
                        <a:rPr lang="en-GB" sz="2000" b="1" i="1" baseline="-25000" smtClean="0">
                          <a:solidFill>
                            <a:schemeClr val="tx1"/>
                          </a:solidFill>
                          <a:latin typeface="Cambria Math"/>
                        </a:rPr>
                        <m:t>𝟏</m:t>
                      </m:r>
                      <m:r>
                        <a:rPr lang="en-GB" sz="2000" b="1" i="1" smtClean="0">
                          <a:solidFill>
                            <a:schemeClr val="tx1"/>
                          </a:solidFill>
                          <a:latin typeface="Cambria Math"/>
                        </a:rPr>
                        <m:t> =</m:t>
                      </m:r>
                      <m:r>
                        <a:rPr lang="en-GB" sz="2000" b="1" i="1" smtClean="0">
                          <a:solidFill>
                            <a:schemeClr val="tx1"/>
                          </a:solidFill>
                          <a:latin typeface="Cambria Math"/>
                        </a:rPr>
                        <m:t>𝑰</m:t>
                      </m:r>
                      <m:r>
                        <a:rPr lang="en-GB" sz="2000" b="0" i="0" baseline="-25000" smtClean="0">
                          <a:solidFill>
                            <a:schemeClr val="tx1"/>
                          </a:solidFill>
                          <a:latin typeface="Cambria Math"/>
                        </a:rPr>
                        <m:t>0</m:t>
                      </m:r>
                      <m:r>
                        <a:rPr lang="en-GB" sz="2000" b="0" i="0" smtClean="0">
                          <a:solidFill>
                            <a:schemeClr val="tx1"/>
                          </a:solidFill>
                          <a:latin typeface="Cambria Math"/>
                        </a:rPr>
                        <m:t>+  </m:t>
                      </m:r>
                      <m:d>
                        <m:dPr>
                          <m:ctrlPr>
                            <a:rPr lang="en-GB" sz="2000" b="0" i="1" smtClean="0">
                              <a:solidFill>
                                <a:schemeClr val="tx1"/>
                              </a:solidFill>
                              <a:latin typeface="Cambria Math"/>
                            </a:rPr>
                          </m:ctrlPr>
                        </m:dPr>
                        <m:e>
                          <m:r>
                            <m:rPr>
                              <m:sty m:val="p"/>
                            </m:rPr>
                            <a:rPr lang="el-GR" sz="2000" b="0" i="0" smtClean="0">
                              <a:solidFill>
                                <a:srgbClr val="A40079"/>
                              </a:solidFill>
                              <a:latin typeface="Cambria Math"/>
                            </a:rPr>
                            <m:t>β</m:t>
                          </m:r>
                          <m:r>
                            <a:rPr lang="en-GB" sz="2000" b="1" i="1" smtClean="0">
                              <a:solidFill>
                                <a:schemeClr val="tx1"/>
                              </a:solidFill>
                              <a:latin typeface="Cambria Math"/>
                            </a:rPr>
                            <m:t>𝑰</m:t>
                          </m:r>
                          <m:r>
                            <a:rPr lang="en-GB" sz="2000" b="1" i="1" baseline="-25000" smtClean="0">
                              <a:solidFill>
                                <a:schemeClr val="tx1"/>
                              </a:solidFill>
                              <a:latin typeface="Cambria Math"/>
                            </a:rPr>
                            <m:t>𝟎</m:t>
                          </m:r>
                          <m:r>
                            <a:rPr lang="en-GB" sz="2000" b="1" i="1" smtClean="0">
                              <a:solidFill>
                                <a:srgbClr val="017507"/>
                              </a:solidFill>
                              <a:latin typeface="Cambria Math"/>
                            </a:rPr>
                            <m:t>𝑺</m:t>
                          </m:r>
                          <m:r>
                            <a:rPr lang="en-GB" sz="2000" b="1" i="1" smtClean="0">
                              <a:solidFill>
                                <a:srgbClr val="017507"/>
                              </a:solidFill>
                              <a:latin typeface="Cambria Math"/>
                            </a:rPr>
                            <m:t> −</m:t>
                          </m:r>
                          <m:r>
                            <a:rPr lang="el-GR" sz="2400" b="1" i="1">
                              <a:solidFill>
                                <a:schemeClr val="accent6">
                                  <a:lumMod val="75000"/>
                                </a:schemeClr>
                              </a:solidFill>
                              <a:latin typeface="Cambria Math"/>
                            </a:rPr>
                            <m:t>𝜸</m:t>
                          </m:r>
                          <m:r>
                            <a:rPr lang="en-GB" sz="2000" b="1" i="1" smtClean="0">
                              <a:solidFill>
                                <a:schemeClr val="tx1"/>
                              </a:solidFill>
                              <a:latin typeface="Cambria Math"/>
                            </a:rPr>
                            <m:t>𝑰</m:t>
                          </m:r>
                          <m:r>
                            <a:rPr lang="en-GB" sz="2000" b="1" i="1" baseline="-25000">
                              <a:solidFill>
                                <a:schemeClr val="tx1"/>
                              </a:solidFill>
                              <a:latin typeface="Cambria Math"/>
                            </a:rPr>
                            <m:t>𝟎</m:t>
                          </m:r>
                        </m:e>
                      </m:d>
                      <m:r>
                        <a:rPr lang="en-GB" sz="2400" b="1" i="1" smtClean="0">
                          <a:solidFill>
                            <a:schemeClr val="tx1"/>
                          </a:solidFill>
                          <a:latin typeface="Cambria Math"/>
                        </a:rPr>
                        <m:t>∗</m:t>
                      </m:r>
                      <m:r>
                        <m:rPr>
                          <m:sty m:val="p"/>
                        </m:rPr>
                        <a:rPr lang="el-GR" sz="2400" b="1" i="1" smtClean="0">
                          <a:solidFill>
                            <a:schemeClr val="tx1"/>
                          </a:solidFill>
                          <a:latin typeface="Cambria Math"/>
                        </a:rPr>
                        <m:t>Δ</m:t>
                      </m:r>
                      <m:r>
                        <a:rPr lang="en-GB" sz="2400" b="1" i="1" smtClean="0">
                          <a:solidFill>
                            <a:schemeClr val="tx1"/>
                          </a:solidFill>
                          <a:latin typeface="Cambria Math"/>
                        </a:rPr>
                        <m:t>𝒕</m:t>
                      </m:r>
                    </m:oMath>
                  </m:oMathPara>
                </a14:m>
                <a:endParaRPr lang="en-GB" sz="2400" b="1" dirty="0">
                  <a:solidFill>
                    <a:srgbClr val="FF0000"/>
                  </a:solidFill>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5148064" y="5991671"/>
                <a:ext cx="3551229" cy="461665"/>
              </a:xfrm>
              <a:prstGeom prst="rect">
                <a:avLst/>
              </a:prstGeom>
              <a:blipFill rotWithShape="1">
                <a:blip r:embed="rId4"/>
                <a:stretch>
                  <a:fillRect b="-9211"/>
                </a:stretch>
              </a:blipFill>
            </p:spPr>
            <p:txBody>
              <a:bodyPr/>
              <a:lstStyle/>
              <a:p>
                <a:r>
                  <a:rPr lang="en-GB">
                    <a:noFill/>
                  </a:rPr>
                  <a:t> </a:t>
                </a:r>
              </a:p>
            </p:txBody>
          </p:sp>
        </mc:Fallback>
      </mc:AlternateContent>
      <p:sp>
        <p:nvSpPr>
          <p:cNvPr id="21522" name="Rectangle 21521"/>
          <p:cNvSpPr/>
          <p:nvPr/>
        </p:nvSpPr>
        <p:spPr>
          <a:xfrm>
            <a:off x="5137008" y="2348647"/>
            <a:ext cx="2509790" cy="424732"/>
          </a:xfrm>
          <a:prstGeom prst="rect">
            <a:avLst/>
          </a:prstGeom>
        </p:spPr>
        <p:txBody>
          <a:bodyPr wrap="none">
            <a:spAutoFit/>
          </a:bodyPr>
          <a:lstStyle/>
          <a:p>
            <a:pPr lvl="0">
              <a:lnSpc>
                <a:spcPct val="120000"/>
              </a:lnSpc>
            </a:pPr>
            <a:r>
              <a:rPr lang="en-GB" dirty="0">
                <a:solidFill>
                  <a:prstClr val="black"/>
                </a:solidFill>
              </a:rPr>
              <a:t>The differential equation</a:t>
            </a:r>
          </a:p>
        </p:txBody>
      </p:sp>
      <p:sp>
        <p:nvSpPr>
          <p:cNvPr id="63" name="Rectangle 62"/>
          <p:cNvSpPr/>
          <p:nvPr/>
        </p:nvSpPr>
        <p:spPr>
          <a:xfrm>
            <a:off x="5137008" y="3872646"/>
            <a:ext cx="3251415" cy="2086725"/>
          </a:xfrm>
          <a:prstGeom prst="rect">
            <a:avLst/>
          </a:prstGeom>
        </p:spPr>
        <p:txBody>
          <a:bodyPr wrap="square">
            <a:spAutoFit/>
          </a:bodyPr>
          <a:lstStyle/>
          <a:p>
            <a:pPr>
              <a:lnSpc>
                <a:spcPct val="120000"/>
              </a:lnSpc>
            </a:pPr>
            <a:r>
              <a:rPr lang="en-GB" dirty="0">
                <a:solidFill>
                  <a:prstClr val="black"/>
                </a:solidFill>
              </a:rPr>
              <a:t>describes the slope of the graph. Multiply it with the time </a:t>
            </a:r>
            <a:r>
              <a:rPr lang="el-GR" dirty="0"/>
              <a:t>Δ</a:t>
            </a:r>
            <a:r>
              <a:rPr lang="en-GB" dirty="0"/>
              <a:t>t </a:t>
            </a:r>
            <a:r>
              <a:rPr lang="en-GB" dirty="0">
                <a:solidFill>
                  <a:prstClr val="black"/>
                </a:solidFill>
              </a:rPr>
              <a:t>to calculate the step size. </a:t>
            </a:r>
          </a:p>
          <a:p>
            <a:pPr>
              <a:lnSpc>
                <a:spcPct val="120000"/>
              </a:lnSpc>
            </a:pPr>
            <a:endParaRPr lang="en-GB" dirty="0">
              <a:solidFill>
                <a:prstClr val="black"/>
              </a:solidFill>
            </a:endParaRPr>
          </a:p>
          <a:p>
            <a:pPr>
              <a:lnSpc>
                <a:spcPct val="120000"/>
              </a:lnSpc>
            </a:pPr>
            <a:r>
              <a:rPr lang="en-GB" dirty="0">
                <a:solidFill>
                  <a:prstClr val="black"/>
                </a:solidFill>
              </a:rPr>
              <a:t>Then add that step to the previous value:</a:t>
            </a:r>
          </a:p>
        </p:txBody>
      </p:sp>
      <p:sp>
        <p:nvSpPr>
          <p:cNvPr id="3" name="Slide Number Placeholder 2"/>
          <p:cNvSpPr>
            <a:spLocks noGrp="1"/>
          </p:cNvSpPr>
          <p:nvPr>
            <p:ph type="sldNum" sz="quarter" idx="12"/>
          </p:nvPr>
        </p:nvSpPr>
        <p:spPr/>
        <p:txBody>
          <a:bodyPr/>
          <a:lstStyle/>
          <a:p>
            <a:fld id="{46CF7C04-BA9B-49C3-A8B6-2D7FAC079C85}" type="slidenum">
              <a:rPr lang="en-GB" smtClean="0"/>
              <a:t>18</a:t>
            </a:fld>
            <a:endParaRPr lang="en-GB"/>
          </a:p>
        </p:txBody>
      </p:sp>
    </p:spTree>
    <p:extLst>
      <p:ext uri="{BB962C8B-B14F-4D97-AF65-F5344CB8AC3E}">
        <p14:creationId xmlns:p14="http://schemas.microsoft.com/office/powerpoint/2010/main" val="10366648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157" y="476672"/>
            <a:ext cx="8208912" cy="1421928"/>
          </a:xfrm>
          <a:prstGeom prst="rect">
            <a:avLst/>
          </a:prstGeom>
          <a:noFill/>
        </p:spPr>
        <p:txBody>
          <a:bodyPr wrap="square" rtlCol="0">
            <a:spAutoFit/>
          </a:bodyPr>
          <a:lstStyle/>
          <a:p>
            <a:pPr>
              <a:lnSpc>
                <a:spcPct val="120000"/>
              </a:lnSpc>
            </a:pPr>
            <a:r>
              <a:rPr lang="en-GB" dirty="0"/>
              <a:t>Among the diseases that best match the simple SIR model is influenza. We </a:t>
            </a:r>
            <a:r>
              <a:rPr lang="en-GB" dirty="0" smtClean="0"/>
              <a:t>will look </a:t>
            </a:r>
            <a:r>
              <a:rPr lang="en-GB" dirty="0"/>
              <a:t>at a 1978 outbreak in a boys’ boarding school.</a:t>
            </a:r>
          </a:p>
          <a:p>
            <a:pPr>
              <a:lnSpc>
                <a:spcPct val="120000"/>
              </a:lnSpc>
            </a:pPr>
            <a:r>
              <a:rPr lang="en-GB" dirty="0">
                <a:solidFill>
                  <a:srgbClr val="0000FF"/>
                </a:solidFill>
              </a:rPr>
              <a:t>Open the </a:t>
            </a:r>
            <a:r>
              <a:rPr lang="en-GB" dirty="0" smtClean="0">
                <a:solidFill>
                  <a:srgbClr val="0000FF"/>
                </a:solidFill>
              </a:rPr>
              <a:t>file “rabies_epidemiology_1.xlsx”. </a:t>
            </a:r>
            <a:r>
              <a:rPr lang="en-GB" dirty="0"/>
              <a:t>The </a:t>
            </a:r>
            <a:r>
              <a:rPr lang="en-GB" dirty="0" smtClean="0"/>
              <a:t>spreadsheet tab </a:t>
            </a:r>
            <a:r>
              <a:rPr lang="en-GB" dirty="0"/>
              <a:t>“</a:t>
            </a:r>
            <a:r>
              <a:rPr lang="en-GB" b="1" dirty="0">
                <a:solidFill>
                  <a:srgbClr val="0000FF"/>
                </a:solidFill>
              </a:rPr>
              <a:t>introduction</a:t>
            </a:r>
            <a:r>
              <a:rPr lang="en-GB" dirty="0"/>
              <a:t>” explains how the models that you will work with were built in Excel. </a:t>
            </a:r>
          </a:p>
        </p:txBody>
      </p:sp>
      <p:pic>
        <p:nvPicPr>
          <p:cNvPr id="6" name="Picture 7"/>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478383" y="2132856"/>
            <a:ext cx="7048500" cy="375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267102" y="4221088"/>
            <a:ext cx="3385791" cy="1217657"/>
          </a:xfrm>
          <a:prstGeom prst="rect">
            <a:avLst/>
          </a:prstGeom>
          <a:solidFill>
            <a:schemeClr val="bg1">
              <a:lumMod val="95000"/>
            </a:schemeClr>
          </a:solidFill>
          <a:ln w="6350">
            <a:solidFill>
              <a:schemeClr val="tx1">
                <a:lumMod val="50000"/>
                <a:lumOff val="50000"/>
              </a:schemeClr>
            </a:solidFill>
          </a:ln>
          <a:effectLst>
            <a:outerShdw blurRad="50800" dist="1143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Arbitrarily chosen values for the total population (initially all susceptible: S=1000 at t=0) and the number of infected individuals (I=5).</a:t>
            </a:r>
          </a:p>
        </p:txBody>
      </p:sp>
      <p:sp>
        <p:nvSpPr>
          <p:cNvPr id="2" name="Slide Number Placeholder 1"/>
          <p:cNvSpPr>
            <a:spLocks noGrp="1"/>
          </p:cNvSpPr>
          <p:nvPr>
            <p:ph type="sldNum" sz="quarter" idx="12"/>
          </p:nvPr>
        </p:nvSpPr>
        <p:spPr/>
        <p:txBody>
          <a:bodyPr/>
          <a:lstStyle/>
          <a:p>
            <a:fld id="{46CF7C04-BA9B-49C3-A8B6-2D7FAC079C85}" type="slidenum">
              <a:rPr lang="en-GB" smtClean="0"/>
              <a:t>19</a:t>
            </a:fld>
            <a:endParaRPr lang="en-GB"/>
          </a:p>
        </p:txBody>
      </p:sp>
    </p:spTree>
    <p:extLst>
      <p:ext uri="{BB962C8B-B14F-4D97-AF65-F5344CB8AC3E}">
        <p14:creationId xmlns:p14="http://schemas.microsoft.com/office/powerpoint/2010/main" val="1659248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026" name="Picture 2" descr="C:\Users\mqbsstn3\AppData\Local\Temp\geograph-5240915-by-Albert-Bridge.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1000"/>
                    </a14:imgEffect>
                  </a14:imgLayer>
                </a14:imgProps>
              </a:ext>
              <a:ext uri="{28A0092B-C50C-407E-A947-70E740481C1C}">
                <a14:useLocalDpi xmlns:a14="http://schemas.microsoft.com/office/drawing/2010/main"/>
              </a:ext>
            </a:extLst>
          </a:blip>
          <a:srcRect/>
          <a:stretch>
            <a:fillRect/>
          </a:stretch>
        </p:blipFill>
        <p:spPr bwMode="auto">
          <a:xfrm>
            <a:off x="-593" y="348916"/>
            <a:ext cx="9132809" cy="609329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46CF7C04-BA9B-49C3-A8B6-2D7FAC079C85}" type="slidenum">
              <a:rPr lang="en-GB" smtClean="0"/>
              <a:t>2</a:t>
            </a:fld>
            <a:endParaRPr lang="en-GB"/>
          </a:p>
        </p:txBody>
      </p:sp>
      <p:sp>
        <p:nvSpPr>
          <p:cNvPr id="5" name="Rectangle 4"/>
          <p:cNvSpPr/>
          <p:nvPr/>
        </p:nvSpPr>
        <p:spPr>
          <a:xfrm>
            <a:off x="-36512" y="185295"/>
            <a:ext cx="3384376" cy="723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Part I </a:t>
            </a:r>
            <a:r>
              <a:rPr lang="en-US" sz="2400" b="1" dirty="0">
                <a:solidFill>
                  <a:schemeClr val="tx1"/>
                </a:solidFill>
              </a:rPr>
              <a:t>– </a:t>
            </a:r>
            <a:r>
              <a:rPr lang="en-US" sz="2400" b="1" dirty="0" smtClean="0">
                <a:solidFill>
                  <a:schemeClr val="tx1"/>
                </a:solidFill>
              </a:rPr>
              <a:t>Introduction</a:t>
            </a:r>
            <a:endParaRPr lang="en-GB" sz="2400" b="1" dirty="0">
              <a:solidFill>
                <a:schemeClr val="tx1"/>
              </a:solidFill>
            </a:endParaRPr>
          </a:p>
        </p:txBody>
      </p:sp>
    </p:spTree>
    <p:extLst>
      <p:ext uri="{BB962C8B-B14F-4D97-AF65-F5344CB8AC3E}">
        <p14:creationId xmlns:p14="http://schemas.microsoft.com/office/powerpoint/2010/main" val="337006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479140" y="1988840"/>
            <a:ext cx="7047743" cy="375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Rectangle 2"/>
              <p:cNvSpPr/>
              <p:nvPr/>
            </p:nvSpPr>
            <p:spPr>
              <a:xfrm>
                <a:off x="5148064" y="3913436"/>
                <a:ext cx="3601815" cy="2683916"/>
              </a:xfrm>
              <a:prstGeom prst="rect">
                <a:avLst/>
              </a:prstGeom>
              <a:solidFill>
                <a:schemeClr val="bg1">
                  <a:lumMod val="95000"/>
                </a:schemeClr>
              </a:solidFill>
              <a:ln w="6350">
                <a:solidFill>
                  <a:schemeClr val="tx1">
                    <a:lumMod val="50000"/>
                    <a:lumOff val="50000"/>
                  </a:schemeClr>
                </a:solidFill>
              </a:ln>
              <a:effectLst>
                <a:outerShdw blurRad="50800" dist="1143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We calculate S</a:t>
                </a:r>
                <a:r>
                  <a:rPr lang="en-GB" sz="1600" baseline="-25000" dirty="0">
                    <a:solidFill>
                      <a:schemeClr val="tx1"/>
                    </a:solidFill>
                  </a:rPr>
                  <a:t>1</a:t>
                </a:r>
                <a:r>
                  <a:rPr lang="en-GB" sz="1600" dirty="0">
                    <a:solidFill>
                      <a:schemeClr val="tx1"/>
                    </a:solidFill>
                  </a:rPr>
                  <a:t> (susceptible individuals on day 1) from S</a:t>
                </a:r>
                <a:r>
                  <a:rPr lang="en-GB" sz="1600" baseline="-25000" dirty="0">
                    <a:solidFill>
                      <a:schemeClr val="tx1"/>
                    </a:solidFill>
                  </a:rPr>
                  <a:t>0</a:t>
                </a:r>
                <a:r>
                  <a:rPr lang="en-GB" sz="1600" dirty="0">
                    <a:solidFill>
                      <a:schemeClr val="tx1"/>
                    </a:solidFill>
                  </a:rPr>
                  <a:t> using the differential equation</a:t>
                </a:r>
              </a:p>
              <a:p>
                <a:endParaRPr lang="en-GB" sz="1600" dirty="0">
                  <a:solidFill>
                    <a:schemeClr val="tx1"/>
                  </a:solidFill>
                </a:endParaRPr>
              </a:p>
              <a:p>
                <a:endParaRPr lang="en-GB" sz="1600" dirty="0">
                  <a:solidFill>
                    <a:schemeClr val="tx1"/>
                  </a:solidFill>
                </a:endParaRPr>
              </a:p>
              <a:p>
                <a:r>
                  <a:rPr lang="en-GB" sz="1600" dirty="0">
                    <a:solidFill>
                      <a:schemeClr val="tx1"/>
                    </a:solidFill>
                  </a:rPr>
                  <a:t>To keep it simple, we simply add one day, so that                  S</a:t>
                </a:r>
                <a:r>
                  <a:rPr lang="en-GB" sz="1600" baseline="-25000" dirty="0">
                    <a:solidFill>
                      <a:schemeClr val="tx1"/>
                    </a:solidFill>
                  </a:rPr>
                  <a:t>1</a:t>
                </a:r>
                <a:r>
                  <a:rPr lang="en-GB" sz="1600" dirty="0">
                    <a:solidFill>
                      <a:schemeClr val="tx1"/>
                    </a:solidFill>
                  </a:rPr>
                  <a:t> = S</a:t>
                </a:r>
                <a:r>
                  <a:rPr lang="en-GB" sz="1600" baseline="-25000" dirty="0">
                    <a:solidFill>
                      <a:schemeClr val="tx1"/>
                    </a:solidFill>
                  </a:rPr>
                  <a:t>0</a:t>
                </a:r>
                <a:r>
                  <a:rPr lang="en-GB" sz="1600" dirty="0">
                    <a:solidFill>
                      <a:schemeClr val="tx1"/>
                    </a:solidFill>
                  </a:rPr>
                  <a:t> –  </a:t>
                </a:r>
                <a14:m>
                  <m:oMath xmlns:m="http://schemas.openxmlformats.org/officeDocument/2006/math">
                    <m:r>
                      <m:rPr>
                        <m:sty m:val="p"/>
                      </m:rPr>
                      <a:rPr lang="el-GR" sz="1600">
                        <a:solidFill>
                          <a:schemeClr val="tx1"/>
                        </a:solidFill>
                        <a:latin typeface="Cambria Math"/>
                      </a:rPr>
                      <m:t>β</m:t>
                    </m:r>
                    <m:r>
                      <a:rPr lang="en-GB" sz="1600">
                        <a:solidFill>
                          <a:schemeClr val="tx1"/>
                        </a:solidFill>
                        <a:latin typeface="Cambria Math"/>
                      </a:rPr>
                      <m:t>𝑺𝑰</m:t>
                    </m:r>
                  </m:oMath>
                </a14:m>
                <a:r>
                  <a:rPr lang="en-GB" sz="1600" dirty="0">
                    <a:solidFill>
                      <a:schemeClr val="tx1"/>
                    </a:solidFill>
                  </a:rPr>
                  <a:t> *1 day </a:t>
                </a:r>
              </a:p>
              <a:p>
                <a:endParaRPr lang="en-GB" sz="1600" dirty="0">
                  <a:solidFill>
                    <a:schemeClr val="tx1"/>
                  </a:solidFill>
                </a:endParaRPr>
              </a:p>
              <a:p>
                <a:r>
                  <a:rPr lang="en-GB" sz="1600" dirty="0">
                    <a:solidFill>
                      <a:schemeClr val="tx1"/>
                    </a:solidFill>
                  </a:rPr>
                  <a:t>Here: 	       B7 = B6 – (beta*B6*C6)</a:t>
                </a:r>
              </a:p>
            </p:txBody>
          </p:sp>
        </mc:Choice>
        <mc:Fallback xmlns="">
          <p:sp>
            <p:nvSpPr>
              <p:cNvPr id="3" name="Rectangle 2"/>
              <p:cNvSpPr>
                <a:spLocks noRot="1" noChangeAspect="1" noMove="1" noResize="1" noEditPoints="1" noAdjustHandles="1" noChangeArrowheads="1" noChangeShapeType="1" noTextEdit="1"/>
              </p:cNvSpPr>
              <p:nvPr/>
            </p:nvSpPr>
            <p:spPr>
              <a:xfrm>
                <a:off x="5148064" y="3913436"/>
                <a:ext cx="3601815" cy="2683916"/>
              </a:xfrm>
              <a:prstGeom prst="rect">
                <a:avLst/>
              </a:prstGeom>
              <a:blipFill rotWithShape="1">
                <a:blip r:embed="rId5"/>
                <a:stretch>
                  <a:fillRect l="-804"/>
                </a:stretch>
              </a:blipFill>
              <a:ln w="6350">
                <a:solidFill>
                  <a:schemeClr val="tx1">
                    <a:lumMod val="50000"/>
                    <a:lumOff val="50000"/>
                  </a:schemeClr>
                </a:solidFill>
              </a:ln>
              <a:effectLst>
                <a:outerShdw blurRad="50800" dist="114300" dir="18900000" algn="bl"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337964" y="4726713"/>
                <a:ext cx="1172500" cy="5015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b="1" i="1" smtClean="0">
                              <a:solidFill>
                                <a:schemeClr val="tx1"/>
                              </a:solidFill>
                              <a:latin typeface="Cambria Math"/>
                            </a:rPr>
                          </m:ctrlPr>
                        </m:fPr>
                        <m:num>
                          <m:r>
                            <a:rPr lang="en-GB" sz="1400" b="1" i="1" smtClean="0">
                              <a:solidFill>
                                <a:schemeClr val="tx1"/>
                              </a:solidFill>
                              <a:latin typeface="Cambria Math"/>
                            </a:rPr>
                            <m:t>𝒅𝑺</m:t>
                          </m:r>
                        </m:num>
                        <m:den>
                          <m:r>
                            <a:rPr lang="en-GB" sz="1400" b="1" i="1" smtClean="0">
                              <a:solidFill>
                                <a:schemeClr val="tx1"/>
                              </a:solidFill>
                              <a:latin typeface="Cambria Math"/>
                            </a:rPr>
                            <m:t>𝒅𝒕</m:t>
                          </m:r>
                        </m:den>
                      </m:f>
                      <m:r>
                        <a:rPr lang="en-GB" sz="1400" b="1" i="1" smtClean="0">
                          <a:solidFill>
                            <a:schemeClr val="tx1"/>
                          </a:solidFill>
                          <a:latin typeface="Cambria Math"/>
                        </a:rPr>
                        <m:t> =</m:t>
                      </m:r>
                      <m:r>
                        <a:rPr lang="en-GB" sz="1400" b="0" i="0" smtClean="0">
                          <a:solidFill>
                            <a:schemeClr val="tx1"/>
                          </a:solidFill>
                          <a:latin typeface="Cambria Math"/>
                        </a:rPr>
                        <m:t>− </m:t>
                      </m:r>
                      <m:r>
                        <m:rPr>
                          <m:sty m:val="p"/>
                        </m:rPr>
                        <a:rPr lang="el-GR" sz="1400" b="0" i="0" smtClean="0">
                          <a:solidFill>
                            <a:schemeClr val="tx1"/>
                          </a:solidFill>
                          <a:latin typeface="Cambria Math"/>
                        </a:rPr>
                        <m:t>β</m:t>
                      </m:r>
                      <m:r>
                        <a:rPr lang="en-GB" sz="1400" b="1" i="1" smtClean="0">
                          <a:solidFill>
                            <a:schemeClr val="tx1"/>
                          </a:solidFill>
                          <a:latin typeface="Cambria Math"/>
                        </a:rPr>
                        <m:t>𝑺𝑰</m:t>
                      </m:r>
                    </m:oMath>
                  </m:oMathPara>
                </a14:m>
                <a:endParaRPr lang="en-GB" sz="1400" b="1" dirty="0">
                  <a:solidFill>
                    <a:srgbClr val="017507"/>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337964" y="4726713"/>
                <a:ext cx="1172500" cy="501548"/>
              </a:xfrm>
              <a:prstGeom prst="rect">
                <a:avLst/>
              </a:prstGeom>
              <a:blipFill rotWithShape="1">
                <a:blip r:embed="rId6"/>
                <a:stretch>
                  <a:fillRect b="-1205"/>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46CF7C04-BA9B-49C3-A8B6-2D7FAC079C85}" type="slidenum">
              <a:rPr lang="en-GB" smtClean="0"/>
              <a:t>20</a:t>
            </a:fld>
            <a:endParaRPr lang="en-GB"/>
          </a:p>
        </p:txBody>
      </p:sp>
    </p:spTree>
    <p:extLst>
      <p:ext uri="{BB962C8B-B14F-4D97-AF65-F5344CB8AC3E}">
        <p14:creationId xmlns:p14="http://schemas.microsoft.com/office/powerpoint/2010/main" val="4134259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1476393" y="1988840"/>
            <a:ext cx="7034071" cy="375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74378" y="3865265"/>
            <a:ext cx="3899051" cy="2920727"/>
          </a:xfrm>
          <a:prstGeom prst="rect">
            <a:avLst/>
          </a:prstGeom>
          <a:solidFill>
            <a:schemeClr val="bg1">
              <a:lumMod val="95000"/>
            </a:schemeClr>
          </a:solidFill>
          <a:ln w="6350">
            <a:solidFill>
              <a:schemeClr val="tx1">
                <a:lumMod val="50000"/>
                <a:lumOff val="50000"/>
              </a:schemeClr>
            </a:solidFill>
          </a:ln>
          <a:effectLst>
            <a:outerShdw blurRad="50800" dist="1143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Likewise, we calculate I</a:t>
            </a:r>
            <a:r>
              <a:rPr lang="en-GB" sz="1600" baseline="-25000" dirty="0">
                <a:solidFill>
                  <a:schemeClr val="tx1"/>
                </a:solidFill>
              </a:rPr>
              <a:t>1</a:t>
            </a:r>
            <a:r>
              <a:rPr lang="en-GB" sz="1600" dirty="0">
                <a:solidFill>
                  <a:schemeClr val="tx1"/>
                </a:solidFill>
              </a:rPr>
              <a:t> (infected individuals on day 1)  from I</a:t>
            </a:r>
            <a:r>
              <a:rPr lang="en-GB" sz="1600" baseline="-25000" dirty="0">
                <a:solidFill>
                  <a:schemeClr val="tx1"/>
                </a:solidFill>
              </a:rPr>
              <a:t>0</a:t>
            </a:r>
            <a:r>
              <a:rPr lang="en-GB" sz="1600" dirty="0">
                <a:solidFill>
                  <a:schemeClr val="tx1"/>
                </a:solidFill>
              </a:rPr>
              <a:t> using the differential equation:</a:t>
            </a:r>
          </a:p>
          <a:p>
            <a:endParaRPr lang="en-GB" sz="1600" dirty="0">
              <a:solidFill>
                <a:schemeClr val="tx1"/>
              </a:solidFill>
            </a:endParaRPr>
          </a:p>
          <a:p>
            <a:endParaRPr lang="en-GB" sz="1600" dirty="0">
              <a:solidFill>
                <a:schemeClr val="tx1"/>
              </a:solidFill>
            </a:endParaRPr>
          </a:p>
          <a:p>
            <a:r>
              <a:rPr lang="en-GB" sz="1600" dirty="0">
                <a:solidFill>
                  <a:schemeClr val="tx1"/>
                </a:solidFill>
              </a:rPr>
              <a:t>Again, we simply add one day, so that  	</a:t>
            </a: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r>
              <a:rPr lang="en-GB" sz="1600" dirty="0">
                <a:solidFill>
                  <a:schemeClr val="tx1"/>
                </a:solidFill>
              </a:rPr>
              <a:t>Here: C7=C6+(beta*B6 –gamma) *C6*1 day </a:t>
            </a:r>
          </a:p>
        </p:txBody>
      </p:sp>
      <mc:AlternateContent xmlns:mc="http://schemas.openxmlformats.org/markup-compatibility/2006" xmlns:a14="http://schemas.microsoft.com/office/drawing/2010/main">
        <mc:Choice Requires="a14">
          <p:sp>
            <p:nvSpPr>
              <p:cNvPr id="7" name="TextBox 6"/>
              <p:cNvSpPr txBox="1"/>
              <p:nvPr/>
            </p:nvSpPr>
            <p:spPr>
              <a:xfrm>
                <a:off x="7062292" y="4669667"/>
                <a:ext cx="1398140" cy="5015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b="1" i="1" smtClean="0">
                              <a:solidFill>
                                <a:schemeClr val="tx1"/>
                              </a:solidFill>
                              <a:latin typeface="Cambria Math"/>
                            </a:rPr>
                          </m:ctrlPr>
                        </m:fPr>
                        <m:num>
                          <m:r>
                            <a:rPr lang="en-GB" sz="1400" b="1" i="1" smtClean="0">
                              <a:solidFill>
                                <a:schemeClr val="tx1"/>
                              </a:solidFill>
                              <a:latin typeface="Cambria Math"/>
                            </a:rPr>
                            <m:t>𝒅𝑰</m:t>
                          </m:r>
                        </m:num>
                        <m:den>
                          <m:r>
                            <a:rPr lang="en-GB" sz="1400" b="1" i="1" smtClean="0">
                              <a:solidFill>
                                <a:schemeClr val="tx1"/>
                              </a:solidFill>
                              <a:latin typeface="Cambria Math"/>
                            </a:rPr>
                            <m:t>𝒅𝒕</m:t>
                          </m:r>
                        </m:den>
                      </m:f>
                      <m:r>
                        <a:rPr lang="en-GB" sz="1400" b="1" i="1" smtClean="0">
                          <a:solidFill>
                            <a:schemeClr val="tx1"/>
                          </a:solidFill>
                          <a:latin typeface="Cambria Math"/>
                        </a:rPr>
                        <m:t> =</m:t>
                      </m:r>
                      <m:r>
                        <m:rPr>
                          <m:sty m:val="p"/>
                        </m:rPr>
                        <a:rPr lang="el-GR" sz="1400" b="0" i="0" smtClean="0">
                          <a:solidFill>
                            <a:schemeClr val="tx1"/>
                          </a:solidFill>
                          <a:latin typeface="Cambria Math"/>
                        </a:rPr>
                        <m:t>β</m:t>
                      </m:r>
                      <m:r>
                        <a:rPr lang="en-GB" sz="1400" b="1" i="1" smtClean="0">
                          <a:solidFill>
                            <a:schemeClr val="tx1"/>
                          </a:solidFill>
                          <a:latin typeface="Cambria Math"/>
                        </a:rPr>
                        <m:t>𝑺𝑰</m:t>
                      </m:r>
                      <m:r>
                        <a:rPr lang="en-GB" sz="1400" b="1" i="1" smtClean="0">
                          <a:solidFill>
                            <a:schemeClr val="tx1"/>
                          </a:solidFill>
                          <a:latin typeface="Cambria Math"/>
                        </a:rPr>
                        <m:t>− </m:t>
                      </m:r>
                      <m:r>
                        <m:rPr>
                          <m:sty m:val="p"/>
                        </m:rPr>
                        <a:rPr lang="el-GR" sz="1400" b="1" i="1" smtClean="0">
                          <a:solidFill>
                            <a:schemeClr val="tx1"/>
                          </a:solidFill>
                          <a:latin typeface="Cambria Math"/>
                        </a:rPr>
                        <m:t>γ</m:t>
                      </m:r>
                      <m:r>
                        <a:rPr lang="en-GB" sz="1400" b="1" i="1" smtClean="0">
                          <a:solidFill>
                            <a:schemeClr val="tx1"/>
                          </a:solidFill>
                          <a:latin typeface="Cambria Math"/>
                        </a:rPr>
                        <m:t>𝑰</m:t>
                      </m:r>
                    </m:oMath>
                  </m:oMathPara>
                </a14:m>
                <a:endParaRPr lang="en-GB" sz="1400" b="1" dirty="0">
                  <a:solidFill>
                    <a:srgbClr val="017507"/>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062292" y="4669667"/>
                <a:ext cx="1398140" cy="501548"/>
              </a:xfrm>
              <a:prstGeom prst="rect">
                <a:avLst/>
              </a:prstGeom>
              <a:blipFill rotWithShape="1">
                <a:blip r:embed="rId5"/>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228184" y="5773568"/>
                <a:ext cx="245047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𝑰</m:t>
                      </m:r>
                      <m:r>
                        <a:rPr lang="en-GB" sz="1400" b="0" i="0" baseline="-25000" smtClean="0">
                          <a:latin typeface="Cambria Math"/>
                        </a:rPr>
                        <m:t>1</m:t>
                      </m:r>
                      <m:r>
                        <a:rPr lang="en-GB" sz="1400" i="1" baseline="-25000">
                          <a:latin typeface="Cambria Math"/>
                        </a:rPr>
                        <m:t> </m:t>
                      </m:r>
                      <m:r>
                        <a:rPr lang="en-GB" sz="1400" b="1" i="1" smtClean="0">
                          <a:solidFill>
                            <a:schemeClr val="tx1"/>
                          </a:solidFill>
                          <a:latin typeface="Cambria Math"/>
                        </a:rPr>
                        <m:t>=</m:t>
                      </m:r>
                      <m:r>
                        <a:rPr lang="en-GB" sz="1400" b="1" i="1">
                          <a:latin typeface="Cambria Math"/>
                        </a:rPr>
                        <m:t>𝑰</m:t>
                      </m:r>
                      <m:r>
                        <a:rPr lang="en-GB" sz="1400" b="0" i="0" baseline="-25000" smtClean="0">
                          <a:latin typeface="Cambria Math"/>
                        </a:rPr>
                        <m:t>0</m:t>
                      </m:r>
                      <m:r>
                        <a:rPr lang="en-GB" sz="1400" b="0" i="0" smtClean="0">
                          <a:latin typeface="Cambria Math"/>
                        </a:rPr>
                        <m:t>+</m:t>
                      </m:r>
                      <m:d>
                        <m:dPr>
                          <m:ctrlPr>
                            <a:rPr lang="en-GB" sz="1400" b="0" i="1" smtClean="0">
                              <a:solidFill>
                                <a:schemeClr val="tx1"/>
                              </a:solidFill>
                              <a:latin typeface="Cambria Math"/>
                            </a:rPr>
                          </m:ctrlPr>
                        </m:dPr>
                        <m:e>
                          <m:r>
                            <m:rPr>
                              <m:sty m:val="p"/>
                            </m:rPr>
                            <a:rPr lang="el-GR" sz="1400" b="0" i="0" smtClean="0">
                              <a:solidFill>
                                <a:schemeClr val="tx1"/>
                              </a:solidFill>
                              <a:latin typeface="Cambria Math"/>
                            </a:rPr>
                            <m:t>β</m:t>
                          </m:r>
                          <m:r>
                            <a:rPr lang="en-GB" sz="1400" b="1" i="1" smtClean="0">
                              <a:solidFill>
                                <a:schemeClr val="tx1"/>
                              </a:solidFill>
                              <a:latin typeface="Cambria Math"/>
                            </a:rPr>
                            <m:t>𝑺𝑰</m:t>
                          </m:r>
                          <m:r>
                            <a:rPr lang="en-GB" sz="1400" b="1" i="1" smtClean="0">
                              <a:solidFill>
                                <a:schemeClr val="tx1"/>
                              </a:solidFill>
                              <a:latin typeface="Cambria Math"/>
                            </a:rPr>
                            <m:t>− </m:t>
                          </m:r>
                          <m:r>
                            <m:rPr>
                              <m:sty m:val="p"/>
                            </m:rPr>
                            <a:rPr lang="el-GR" sz="1400" b="1" i="1" smtClean="0">
                              <a:solidFill>
                                <a:schemeClr val="tx1"/>
                              </a:solidFill>
                              <a:latin typeface="Cambria Math"/>
                            </a:rPr>
                            <m:t>γ</m:t>
                          </m:r>
                          <m:r>
                            <a:rPr lang="en-GB" sz="1400" b="1" i="1" smtClean="0">
                              <a:solidFill>
                                <a:schemeClr val="tx1"/>
                              </a:solidFill>
                              <a:latin typeface="Cambria Math"/>
                            </a:rPr>
                            <m:t>𝑰</m:t>
                          </m:r>
                        </m:e>
                      </m:d>
                      <m:r>
                        <a:rPr lang="en-GB" sz="1400" b="1" i="1" smtClean="0">
                          <a:solidFill>
                            <a:schemeClr val="tx1"/>
                          </a:solidFill>
                          <a:latin typeface="Cambria Math"/>
                        </a:rPr>
                        <m:t>∗</m:t>
                      </m:r>
                      <m:r>
                        <a:rPr lang="en-GB" sz="1400" b="0" i="0" baseline="0" smtClean="0">
                          <a:solidFill>
                            <a:schemeClr val="tx1"/>
                          </a:solidFill>
                          <a:latin typeface="Cambria Math"/>
                        </a:rPr>
                        <m:t>1</m:t>
                      </m:r>
                      <m:r>
                        <m:rPr>
                          <m:sty m:val="p"/>
                        </m:rPr>
                        <a:rPr lang="en-GB" sz="1400" b="0" i="0" baseline="0" smtClean="0">
                          <a:solidFill>
                            <a:schemeClr val="tx1"/>
                          </a:solidFill>
                          <a:latin typeface="Cambria Math"/>
                        </a:rPr>
                        <m:t>day</m:t>
                      </m:r>
                    </m:oMath>
                  </m:oMathPara>
                </a14:m>
                <a:endParaRPr lang="en-GB" sz="1400" dirty="0">
                  <a:solidFill>
                    <a:srgbClr val="017507"/>
                  </a:solidFill>
                  <a:latin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28184" y="5773568"/>
                <a:ext cx="2450479" cy="307777"/>
              </a:xfrm>
              <a:prstGeom prst="rect">
                <a:avLst/>
              </a:prstGeom>
              <a:blipFill rotWithShape="1">
                <a:blip r:embed="rId6"/>
                <a:stretch>
                  <a:fillRect b="-7843"/>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46CF7C04-BA9B-49C3-A8B6-2D7FAC079C85}" type="slidenum">
              <a:rPr lang="en-GB" smtClean="0"/>
              <a:t>21</a:t>
            </a:fld>
            <a:endParaRPr lang="en-GB"/>
          </a:p>
        </p:txBody>
      </p:sp>
    </p:spTree>
    <p:extLst>
      <p:ext uri="{BB962C8B-B14F-4D97-AF65-F5344CB8AC3E}">
        <p14:creationId xmlns:p14="http://schemas.microsoft.com/office/powerpoint/2010/main" val="451031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1488579" y="2276873"/>
            <a:ext cx="7021885"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6" name="TextBox 5"/>
              <p:cNvSpPr txBox="1"/>
              <p:nvPr/>
            </p:nvSpPr>
            <p:spPr>
              <a:xfrm>
                <a:off x="470157" y="620688"/>
                <a:ext cx="8208912" cy="1421928"/>
              </a:xfrm>
              <a:prstGeom prst="rect">
                <a:avLst/>
              </a:prstGeom>
              <a:noFill/>
            </p:spPr>
            <p:txBody>
              <a:bodyPr wrap="square" rtlCol="0">
                <a:spAutoFit/>
              </a:bodyPr>
              <a:lstStyle/>
              <a:p>
                <a:pPr>
                  <a:lnSpc>
                    <a:spcPct val="120000"/>
                  </a:lnSpc>
                </a:pPr>
                <a:r>
                  <a:rPr lang="en-GB" dirty="0"/>
                  <a:t>We do the same for R</a:t>
                </a:r>
                <a:r>
                  <a:rPr lang="en-GB" baseline="-25000" dirty="0"/>
                  <a:t>1</a:t>
                </a:r>
                <a:r>
                  <a:rPr lang="en-GB" dirty="0"/>
                  <a:t>, using the formula R</a:t>
                </a:r>
                <a:r>
                  <a:rPr lang="en-GB" baseline="-25000" dirty="0"/>
                  <a:t>1</a:t>
                </a:r>
                <a:r>
                  <a:rPr lang="en-GB" dirty="0"/>
                  <a:t> = R</a:t>
                </a:r>
                <a:r>
                  <a:rPr lang="en-GB" baseline="-25000" dirty="0"/>
                  <a:t>0</a:t>
                </a:r>
                <a:r>
                  <a:rPr lang="en-GB" dirty="0"/>
                  <a:t> + </a:t>
                </a:r>
                <a14:m>
                  <m:oMath xmlns:m="http://schemas.openxmlformats.org/officeDocument/2006/math">
                    <m:r>
                      <m:rPr>
                        <m:sty m:val="p"/>
                      </m:rPr>
                      <a:rPr lang="el-GR" i="1">
                        <a:latin typeface="Cambria Math"/>
                      </a:rPr>
                      <m:t>γ</m:t>
                    </m:r>
                    <m:r>
                      <a:rPr lang="en-GB" b="1" i="1">
                        <a:latin typeface="Cambria Math"/>
                      </a:rPr>
                      <m:t>𝑰</m:t>
                    </m:r>
                  </m:oMath>
                </a14:m>
                <a:r>
                  <a:rPr lang="en-GB" sz="2000" baseline="-14000" dirty="0"/>
                  <a:t>*</a:t>
                </a:r>
                <a:r>
                  <a:rPr lang="en-GB" dirty="0"/>
                  <a:t>1 day .</a:t>
                </a:r>
              </a:p>
              <a:p>
                <a:pPr>
                  <a:lnSpc>
                    <a:spcPct val="120000"/>
                  </a:lnSpc>
                </a:pPr>
                <a:r>
                  <a:rPr lang="en-GB" dirty="0"/>
                  <a:t>The rest of the table can then be filled in by highlighting the three fields for S</a:t>
                </a:r>
                <a:r>
                  <a:rPr lang="en-GB" baseline="-25000" dirty="0"/>
                  <a:t>1</a:t>
                </a:r>
                <a:r>
                  <a:rPr lang="en-GB" dirty="0"/>
                  <a:t>, I</a:t>
                </a:r>
                <a:r>
                  <a:rPr lang="en-GB" baseline="-25000" dirty="0"/>
                  <a:t>1</a:t>
                </a:r>
                <a:r>
                  <a:rPr lang="en-GB" dirty="0"/>
                  <a:t> and R</a:t>
                </a:r>
                <a:r>
                  <a:rPr lang="en-GB" baseline="-25000" dirty="0"/>
                  <a:t>1</a:t>
                </a:r>
                <a:r>
                  <a:rPr lang="en-GB" dirty="0"/>
                  <a:t> and “dragging” the bottom right corner down to copy the formulas (one of the most useful Excel tricks!).</a:t>
                </a:r>
              </a:p>
            </p:txBody>
          </p:sp>
        </mc:Choice>
        <mc:Fallback xmlns="">
          <p:sp>
            <p:nvSpPr>
              <p:cNvPr id="6" name="TextBox 5"/>
              <p:cNvSpPr txBox="1">
                <a:spLocks noRot="1" noChangeAspect="1" noMove="1" noResize="1" noEditPoints="1" noAdjustHandles="1" noChangeArrowheads="1" noChangeShapeType="1" noTextEdit="1"/>
              </p:cNvSpPr>
              <p:nvPr/>
            </p:nvSpPr>
            <p:spPr>
              <a:xfrm>
                <a:off x="470157" y="620688"/>
                <a:ext cx="8208912" cy="1421928"/>
              </a:xfrm>
              <a:prstGeom prst="rect">
                <a:avLst/>
              </a:prstGeom>
              <a:blipFill rotWithShape="1">
                <a:blip r:embed="rId5"/>
                <a:stretch>
                  <a:fillRect l="-594" b="-4721"/>
                </a:stretch>
              </a:blipFill>
            </p:spPr>
            <p:txBody>
              <a:bodyPr/>
              <a:lstStyle/>
              <a:p>
                <a:r>
                  <a:rPr lang="en-GB">
                    <a:noFill/>
                  </a:rPr>
                  <a:t> </a:t>
                </a:r>
              </a:p>
            </p:txBody>
          </p:sp>
        </mc:Fallback>
      </mc:AlternateContent>
      <p:sp>
        <p:nvSpPr>
          <p:cNvPr id="8" name="Rectangle 7"/>
          <p:cNvSpPr/>
          <p:nvPr/>
        </p:nvSpPr>
        <p:spPr>
          <a:xfrm>
            <a:off x="5267102" y="4889996"/>
            <a:ext cx="3481362" cy="936104"/>
          </a:xfrm>
          <a:prstGeom prst="rect">
            <a:avLst/>
          </a:prstGeom>
          <a:solidFill>
            <a:schemeClr val="bg1">
              <a:lumMod val="95000"/>
            </a:schemeClr>
          </a:solidFill>
          <a:ln w="6350">
            <a:solidFill>
              <a:schemeClr val="tx1">
                <a:lumMod val="50000"/>
                <a:lumOff val="50000"/>
              </a:schemeClr>
            </a:solidFill>
          </a:ln>
          <a:effectLst>
            <a:outerShdw blurRad="50800" dist="1143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See notes for an explanation how the exercise spreadsheets are different from this simple demo.</a:t>
            </a:r>
          </a:p>
        </p:txBody>
      </p:sp>
      <p:sp>
        <p:nvSpPr>
          <p:cNvPr id="2" name="TextBox 1"/>
          <p:cNvSpPr txBox="1"/>
          <p:nvPr/>
        </p:nvSpPr>
        <p:spPr>
          <a:xfrm>
            <a:off x="4809510" y="5919663"/>
            <a:ext cx="338554" cy="461665"/>
          </a:xfrm>
          <a:prstGeom prst="rect">
            <a:avLst/>
          </a:prstGeom>
          <a:noFill/>
        </p:spPr>
        <p:txBody>
          <a:bodyPr wrap="none" rtlCol="0">
            <a:spAutoFit/>
          </a:bodyPr>
          <a:lstStyle/>
          <a:p>
            <a:r>
              <a:rPr lang="en-GB" sz="2400" b="1" dirty="0">
                <a:solidFill>
                  <a:srgbClr val="A40079"/>
                </a:solidFill>
              </a:rPr>
              <a:t>+</a:t>
            </a:r>
            <a:endParaRPr lang="en-GB" b="1" dirty="0">
              <a:solidFill>
                <a:srgbClr val="A40079"/>
              </a:solidFill>
            </a:endParaRPr>
          </a:p>
        </p:txBody>
      </p:sp>
      <p:sp>
        <p:nvSpPr>
          <p:cNvPr id="3" name="Slide Number Placeholder 2"/>
          <p:cNvSpPr>
            <a:spLocks noGrp="1"/>
          </p:cNvSpPr>
          <p:nvPr>
            <p:ph type="sldNum" sz="quarter" idx="12"/>
          </p:nvPr>
        </p:nvSpPr>
        <p:spPr/>
        <p:txBody>
          <a:bodyPr/>
          <a:lstStyle/>
          <a:p>
            <a:fld id="{46CF7C04-BA9B-49C3-A8B6-2D7FAC079C85}" type="slidenum">
              <a:rPr lang="en-GB" smtClean="0"/>
              <a:t>22</a:t>
            </a:fld>
            <a:endParaRPr lang="en-GB"/>
          </a:p>
        </p:txBody>
      </p:sp>
    </p:spTree>
    <p:extLst>
      <p:ext uri="{BB962C8B-B14F-4D97-AF65-F5344CB8AC3E}">
        <p14:creationId xmlns:p14="http://schemas.microsoft.com/office/powerpoint/2010/main" val="2825824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5079" y="2276872"/>
            <a:ext cx="6743800" cy="3911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0157" y="562679"/>
            <a:ext cx="8208912" cy="1089529"/>
          </a:xfrm>
          <a:prstGeom prst="rect">
            <a:avLst/>
          </a:prstGeom>
          <a:noFill/>
        </p:spPr>
        <p:txBody>
          <a:bodyPr wrap="square" rtlCol="0">
            <a:spAutoFit/>
          </a:bodyPr>
          <a:lstStyle/>
          <a:p>
            <a:pPr>
              <a:lnSpc>
                <a:spcPct val="120000"/>
              </a:lnSpc>
            </a:pPr>
            <a:r>
              <a:rPr lang="en-GB" dirty="0">
                <a:solidFill>
                  <a:srgbClr val="0000FF"/>
                </a:solidFill>
              </a:rPr>
              <a:t>Open the second </a:t>
            </a:r>
            <a:r>
              <a:rPr lang="en-GB" dirty="0" smtClean="0">
                <a:solidFill>
                  <a:srgbClr val="0000FF"/>
                </a:solidFill>
              </a:rPr>
              <a:t>spreadsheet tab, </a:t>
            </a:r>
            <a:r>
              <a:rPr lang="en-GB" dirty="0">
                <a:solidFill>
                  <a:srgbClr val="0000FF"/>
                </a:solidFill>
              </a:rPr>
              <a:t>“</a:t>
            </a:r>
            <a:r>
              <a:rPr lang="en-GB" b="1" dirty="0">
                <a:solidFill>
                  <a:srgbClr val="0000FF"/>
                </a:solidFill>
              </a:rPr>
              <a:t>boarding </a:t>
            </a:r>
            <a:r>
              <a:rPr lang="en-GB" b="1" dirty="0" smtClean="0">
                <a:solidFill>
                  <a:srgbClr val="0000FF"/>
                </a:solidFill>
              </a:rPr>
              <a:t>school.</a:t>
            </a:r>
            <a:r>
              <a:rPr lang="en-GB" dirty="0" smtClean="0">
                <a:solidFill>
                  <a:srgbClr val="0000FF"/>
                </a:solidFill>
              </a:rPr>
              <a:t>” </a:t>
            </a:r>
            <a:r>
              <a:rPr lang="en-GB" dirty="0"/>
              <a:t>The graph on this slide (black dots and continuous line) corresponds to the purple dots on your </a:t>
            </a:r>
            <a:r>
              <a:rPr lang="en-GB" dirty="0" smtClean="0"/>
              <a:t>spreadsheet; </a:t>
            </a:r>
            <a:r>
              <a:rPr lang="en-GB" dirty="0"/>
              <a:t>these are the reported numbers of boys confined to their beds.</a:t>
            </a:r>
          </a:p>
        </p:txBody>
      </p:sp>
      <p:sp>
        <p:nvSpPr>
          <p:cNvPr id="2" name="Slide Number Placeholder 1"/>
          <p:cNvSpPr>
            <a:spLocks noGrp="1"/>
          </p:cNvSpPr>
          <p:nvPr>
            <p:ph type="sldNum" sz="quarter" idx="12"/>
          </p:nvPr>
        </p:nvSpPr>
        <p:spPr/>
        <p:txBody>
          <a:bodyPr/>
          <a:lstStyle/>
          <a:p>
            <a:fld id="{46CF7C04-BA9B-49C3-A8B6-2D7FAC079C85}" type="slidenum">
              <a:rPr lang="en-GB" smtClean="0"/>
              <a:t>23</a:t>
            </a:fld>
            <a:endParaRPr lang="en-GB"/>
          </a:p>
        </p:txBody>
      </p:sp>
    </p:spTree>
    <p:extLst>
      <p:ext uri="{BB962C8B-B14F-4D97-AF65-F5344CB8AC3E}">
        <p14:creationId xmlns:p14="http://schemas.microsoft.com/office/powerpoint/2010/main" val="2308970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0157" y="506388"/>
            <a:ext cx="8208912" cy="1089529"/>
          </a:xfrm>
          <a:prstGeom prst="rect">
            <a:avLst/>
          </a:prstGeom>
          <a:noFill/>
        </p:spPr>
        <p:txBody>
          <a:bodyPr wrap="square" rtlCol="0">
            <a:spAutoFit/>
          </a:bodyPr>
          <a:lstStyle/>
          <a:p>
            <a:pPr>
              <a:lnSpc>
                <a:spcPct val="120000"/>
              </a:lnSpc>
            </a:pPr>
            <a:r>
              <a:rPr lang="en-GB" dirty="0"/>
              <a:t>Here is your first task:</a:t>
            </a:r>
          </a:p>
          <a:p>
            <a:pPr>
              <a:lnSpc>
                <a:spcPct val="120000"/>
              </a:lnSpc>
            </a:pPr>
            <a:r>
              <a:rPr lang="en-GB" b="1" dirty="0"/>
              <a:t>Adjust beta (the transmission coefficient) and gamma (the recovery rate) until your prediction for the number of ill boys matches the real-world data!</a:t>
            </a:r>
          </a:p>
        </p:txBody>
      </p:sp>
      <p:pic>
        <p:nvPicPr>
          <p:cNvPr id="2662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971600" y="2299777"/>
            <a:ext cx="7029450" cy="1535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580315" y="2762809"/>
            <a:ext cx="2109558" cy="241039"/>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580315" y="3039034"/>
            <a:ext cx="2109558" cy="241039"/>
          </a:xfrm>
          <a:prstGeom prst="rect">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p:cNvCxnSpPr/>
          <p:nvPr/>
        </p:nvCxnSpPr>
        <p:spPr>
          <a:xfrm>
            <a:off x="2036630" y="3280073"/>
            <a:ext cx="456316" cy="331862"/>
          </a:xfrm>
          <a:prstGeom prst="line">
            <a:avLst/>
          </a:prstGeom>
          <a:noFill/>
          <a:ln>
            <a:solidFill>
              <a:schemeClr val="tx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flipH="1">
            <a:off x="2224526" y="2299777"/>
            <a:ext cx="547274" cy="463032"/>
          </a:xfrm>
          <a:prstGeom prst="lin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11" name="TextBox 10"/>
          <p:cNvSpPr txBox="1"/>
          <p:nvPr/>
        </p:nvSpPr>
        <p:spPr>
          <a:xfrm>
            <a:off x="2787799" y="2018606"/>
            <a:ext cx="3276859" cy="369332"/>
          </a:xfrm>
          <a:prstGeom prst="rect">
            <a:avLst/>
          </a:prstGeom>
          <a:noFill/>
        </p:spPr>
        <p:txBody>
          <a:bodyPr wrap="none" rtlCol="0">
            <a:spAutoFit/>
          </a:bodyPr>
          <a:lstStyle/>
          <a:p>
            <a:r>
              <a:rPr lang="en-GB" dirty="0">
                <a:solidFill>
                  <a:srgbClr val="FF0000"/>
                </a:solidFill>
              </a:rPr>
              <a:t>Sliding control for adjusting beta</a:t>
            </a:r>
          </a:p>
        </p:txBody>
      </p:sp>
      <p:sp>
        <p:nvSpPr>
          <p:cNvPr id="13" name="TextBox 12"/>
          <p:cNvSpPr txBox="1"/>
          <p:nvPr/>
        </p:nvSpPr>
        <p:spPr>
          <a:xfrm>
            <a:off x="2492946" y="3466406"/>
            <a:ext cx="3497817" cy="369332"/>
          </a:xfrm>
          <a:prstGeom prst="rect">
            <a:avLst/>
          </a:prstGeom>
          <a:noFill/>
        </p:spPr>
        <p:txBody>
          <a:bodyPr wrap="none" rtlCol="0">
            <a:spAutoFit/>
          </a:bodyPr>
          <a:lstStyle/>
          <a:p>
            <a:r>
              <a:rPr lang="en-GB" dirty="0">
                <a:solidFill>
                  <a:schemeClr val="tx2">
                    <a:lumMod val="75000"/>
                  </a:schemeClr>
                </a:solidFill>
              </a:rPr>
              <a:t>Sliding control for adjusting gamma</a:t>
            </a:r>
          </a:p>
        </p:txBody>
      </p:sp>
      <p:pic>
        <p:nvPicPr>
          <p:cNvPr id="266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54460" y="4268396"/>
            <a:ext cx="4355447" cy="218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39575" y="4710694"/>
            <a:ext cx="3602280" cy="757130"/>
          </a:xfrm>
          <a:prstGeom prst="rect">
            <a:avLst/>
          </a:prstGeom>
          <a:noFill/>
        </p:spPr>
        <p:txBody>
          <a:bodyPr wrap="square" rtlCol="0">
            <a:spAutoFit/>
          </a:bodyPr>
          <a:lstStyle/>
          <a:p>
            <a:pPr algn="r">
              <a:lnSpc>
                <a:spcPct val="120000"/>
              </a:lnSpc>
            </a:pPr>
            <a:r>
              <a:rPr lang="en-GB" dirty="0"/>
              <a:t>This is what a decent fit looks like, but probably you can do better!</a:t>
            </a:r>
          </a:p>
        </p:txBody>
      </p:sp>
      <p:sp>
        <p:nvSpPr>
          <p:cNvPr id="4" name="Slide Number Placeholder 3"/>
          <p:cNvSpPr>
            <a:spLocks noGrp="1"/>
          </p:cNvSpPr>
          <p:nvPr>
            <p:ph type="sldNum" sz="quarter" idx="12"/>
          </p:nvPr>
        </p:nvSpPr>
        <p:spPr/>
        <p:txBody>
          <a:bodyPr/>
          <a:lstStyle/>
          <a:p>
            <a:fld id="{46CF7C04-BA9B-49C3-A8B6-2D7FAC079C85}" type="slidenum">
              <a:rPr lang="en-GB" smtClean="0"/>
              <a:t>24</a:t>
            </a:fld>
            <a:endParaRPr lang="en-GB"/>
          </a:p>
        </p:txBody>
      </p:sp>
    </p:spTree>
    <p:extLst>
      <p:ext uri="{BB962C8B-B14F-4D97-AF65-F5344CB8AC3E}">
        <p14:creationId xmlns:p14="http://schemas.microsoft.com/office/powerpoint/2010/main" val="804463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17696"/>
            <a:ext cx="7848872" cy="402546"/>
          </a:xfrm>
          <a:prstGeom prst="rect">
            <a:avLst/>
          </a:prstGeom>
          <a:noFill/>
        </p:spPr>
        <p:txBody>
          <a:bodyPr wrap="square" rtlCol="0">
            <a:spAutoFit/>
          </a:bodyPr>
          <a:lstStyle/>
          <a:p>
            <a:pPr>
              <a:lnSpc>
                <a:spcPct val="120000"/>
              </a:lnSpc>
            </a:pPr>
            <a:r>
              <a:rPr lang="en-GB" dirty="0"/>
              <a:t>How do you know if you’ve found the best fit, other than just that it “looks good”?</a:t>
            </a:r>
          </a:p>
        </p:txBody>
      </p:sp>
      <p:grpSp>
        <p:nvGrpSpPr>
          <p:cNvPr id="8" name="Group 7"/>
          <p:cNvGrpSpPr/>
          <p:nvPr/>
        </p:nvGrpSpPr>
        <p:grpSpPr>
          <a:xfrm>
            <a:off x="323528" y="866214"/>
            <a:ext cx="8208912" cy="5587075"/>
            <a:chOff x="323528" y="866214"/>
            <a:chExt cx="8208912" cy="5587075"/>
          </a:xfrm>
        </p:grpSpPr>
        <p:pic>
          <p:nvPicPr>
            <p:cNvPr id="276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7544" y="1805089"/>
              <a:ext cx="4343722"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23528" y="866214"/>
              <a:ext cx="7848872" cy="402546"/>
            </a:xfrm>
            <a:prstGeom prst="rect">
              <a:avLst/>
            </a:prstGeom>
            <a:noFill/>
          </p:spPr>
          <p:txBody>
            <a:bodyPr wrap="square" rtlCol="0">
              <a:spAutoFit/>
            </a:bodyPr>
            <a:lstStyle/>
            <a:p>
              <a:pPr>
                <a:lnSpc>
                  <a:spcPct val="120000"/>
                </a:lnSpc>
              </a:pPr>
              <a:r>
                <a:rPr lang="en-GB" dirty="0"/>
                <a:t>You could do a manual “</a:t>
              </a:r>
              <a:r>
                <a:rPr lang="en-GB" i="1" dirty="0"/>
                <a:t>least square analysis</a:t>
              </a:r>
              <a:r>
                <a:rPr lang="en-GB" dirty="0"/>
                <a:t>”: </a:t>
              </a:r>
            </a:p>
          </p:txBody>
        </p:sp>
        <p:sp>
          <p:nvSpPr>
            <p:cNvPr id="6" name="TextBox 5"/>
            <p:cNvSpPr txBox="1"/>
            <p:nvPr/>
          </p:nvSpPr>
          <p:spPr>
            <a:xfrm>
              <a:off x="5076056" y="1796114"/>
              <a:ext cx="3456384" cy="1732141"/>
            </a:xfrm>
            <a:prstGeom prst="rect">
              <a:avLst/>
            </a:prstGeom>
            <a:noFill/>
          </p:spPr>
          <p:txBody>
            <a:bodyPr wrap="square" rtlCol="0">
              <a:spAutoFit/>
            </a:bodyPr>
            <a:lstStyle/>
            <a:p>
              <a:pPr>
                <a:lnSpc>
                  <a:spcPct val="120000"/>
                </a:lnSpc>
              </a:pPr>
              <a:r>
                <a:rPr lang="en-GB" dirty="0"/>
                <a:t>For each day, you have one real value for I and one from your model. The smaller the difference between the two, the better your fit.</a:t>
              </a:r>
            </a:p>
          </p:txBody>
        </p:sp>
      </p:grpSp>
      <p:sp>
        <p:nvSpPr>
          <p:cNvPr id="9" name="TextBox 8"/>
          <p:cNvSpPr txBox="1"/>
          <p:nvPr/>
        </p:nvSpPr>
        <p:spPr>
          <a:xfrm>
            <a:off x="5087664" y="3862343"/>
            <a:ext cx="3456384" cy="2064540"/>
          </a:xfrm>
          <a:prstGeom prst="rect">
            <a:avLst/>
          </a:prstGeom>
          <a:noFill/>
        </p:spPr>
        <p:txBody>
          <a:bodyPr wrap="square" rtlCol="0">
            <a:spAutoFit/>
          </a:bodyPr>
          <a:lstStyle/>
          <a:p>
            <a:pPr>
              <a:lnSpc>
                <a:spcPct val="120000"/>
              </a:lnSpc>
            </a:pPr>
            <a:r>
              <a:rPr lang="en-GB" dirty="0"/>
              <a:t>You could calculate the difference between </a:t>
            </a:r>
            <a:r>
              <a:rPr lang="en-GB" dirty="0" err="1"/>
              <a:t>I</a:t>
            </a:r>
            <a:r>
              <a:rPr lang="en-GB" baseline="-25000" dirty="0" err="1"/>
              <a:t>real</a:t>
            </a:r>
            <a:r>
              <a:rPr lang="en-GB" dirty="0"/>
              <a:t> and </a:t>
            </a:r>
            <a:r>
              <a:rPr lang="en-GB" dirty="0" err="1"/>
              <a:t>I</a:t>
            </a:r>
            <a:r>
              <a:rPr lang="en-GB" baseline="-25000" dirty="0" err="1"/>
              <a:t>model</a:t>
            </a:r>
            <a:r>
              <a:rPr lang="en-GB" dirty="0"/>
              <a:t>, square it and sum up the values for days 0-17. While adjusting </a:t>
            </a:r>
            <a:r>
              <a:rPr lang="el-GR" dirty="0"/>
              <a:t>β</a:t>
            </a:r>
            <a:r>
              <a:rPr lang="en-GB" dirty="0"/>
              <a:t> and </a:t>
            </a:r>
            <a:r>
              <a:rPr lang="el-GR" dirty="0"/>
              <a:t>γ</a:t>
            </a:r>
            <a:r>
              <a:rPr lang="en-GB" dirty="0"/>
              <a:t>, your task is to minimise this sum of squares.</a:t>
            </a:r>
          </a:p>
        </p:txBody>
      </p:sp>
      <p:sp>
        <p:nvSpPr>
          <p:cNvPr id="2" name="Rectangle 1"/>
          <p:cNvSpPr/>
          <p:nvPr/>
        </p:nvSpPr>
        <p:spPr>
          <a:xfrm>
            <a:off x="1183530" y="2044370"/>
            <a:ext cx="677543" cy="4302642"/>
          </a:xfrm>
          <a:prstGeom prst="rect">
            <a:avLst/>
          </a:prstGeom>
          <a:noFill/>
          <a:ln>
            <a:solidFill>
              <a:srgbClr val="02A60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592781" y="2044370"/>
            <a:ext cx="677543" cy="4302642"/>
          </a:xfrm>
          <a:prstGeom prst="rect">
            <a:avLst/>
          </a:prstGeom>
          <a:noFill/>
          <a:ln>
            <a:solidFill>
              <a:srgbClr val="02A60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46CF7C04-BA9B-49C3-A8B6-2D7FAC079C85}" type="slidenum">
              <a:rPr lang="en-GB" smtClean="0"/>
              <a:t>25</a:t>
            </a:fld>
            <a:endParaRPr lang="en-GB"/>
          </a:p>
        </p:txBody>
      </p:sp>
    </p:spTree>
    <p:extLst>
      <p:ext uri="{BB962C8B-B14F-4D97-AF65-F5344CB8AC3E}">
        <p14:creationId xmlns:p14="http://schemas.microsoft.com/office/powerpoint/2010/main" val="29760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233" y="915179"/>
            <a:ext cx="8208912" cy="3444020"/>
          </a:xfrm>
          <a:prstGeom prst="rect">
            <a:avLst/>
          </a:prstGeom>
          <a:noFill/>
        </p:spPr>
        <p:txBody>
          <a:bodyPr wrap="square" rtlCol="0">
            <a:spAutoFit/>
          </a:bodyPr>
          <a:lstStyle/>
          <a:p>
            <a:pPr>
              <a:lnSpc>
                <a:spcPct val="120000"/>
              </a:lnSpc>
            </a:pPr>
            <a:r>
              <a:rPr lang="en-GB" dirty="0"/>
              <a:t>Here are the first two tasks of three:</a:t>
            </a:r>
          </a:p>
          <a:p>
            <a:pPr>
              <a:lnSpc>
                <a:spcPct val="120000"/>
              </a:lnSpc>
            </a:pPr>
            <a:endParaRPr lang="en-GB" dirty="0"/>
          </a:p>
          <a:p>
            <a:pPr>
              <a:lnSpc>
                <a:spcPct val="120000"/>
              </a:lnSpc>
            </a:pPr>
            <a:endParaRPr lang="en-GB" dirty="0"/>
          </a:p>
          <a:p>
            <a:pPr marL="800100" lvl="1" indent="-342900">
              <a:lnSpc>
                <a:spcPct val="120000"/>
              </a:lnSpc>
              <a:spcAft>
                <a:spcPts val="5400"/>
              </a:spcAft>
              <a:buFont typeface="+mj-lt"/>
              <a:buAutoNum type="arabicPeriod"/>
            </a:pPr>
            <a:r>
              <a:rPr lang="en-GB" b="1" dirty="0">
                <a:solidFill>
                  <a:srgbClr val="0000FF"/>
                </a:solidFill>
              </a:rPr>
              <a:t>Adjust </a:t>
            </a:r>
            <a:r>
              <a:rPr lang="el-GR" b="1" dirty="0">
                <a:solidFill>
                  <a:srgbClr val="0000FF"/>
                </a:solidFill>
              </a:rPr>
              <a:t>β</a:t>
            </a:r>
            <a:r>
              <a:rPr lang="en-GB" b="1" dirty="0">
                <a:solidFill>
                  <a:srgbClr val="0000FF"/>
                </a:solidFill>
              </a:rPr>
              <a:t> (the transmission coefficient) and </a:t>
            </a:r>
            <a:r>
              <a:rPr lang="el-GR" b="1" dirty="0">
                <a:solidFill>
                  <a:srgbClr val="0000FF"/>
                </a:solidFill>
              </a:rPr>
              <a:t>γ</a:t>
            </a:r>
            <a:r>
              <a:rPr lang="en-GB" b="1" dirty="0">
                <a:solidFill>
                  <a:srgbClr val="0000FF"/>
                </a:solidFill>
              </a:rPr>
              <a:t> (the recovery rate) until your prediction for the number of ill boys matches the real-world data well. </a:t>
            </a:r>
          </a:p>
          <a:p>
            <a:pPr marL="800100" lvl="1" indent="-342900">
              <a:lnSpc>
                <a:spcPct val="120000"/>
              </a:lnSpc>
              <a:spcAft>
                <a:spcPts val="5400"/>
              </a:spcAft>
              <a:buFont typeface="+mj-lt"/>
              <a:buAutoNum type="arabicPeriod"/>
            </a:pPr>
            <a:r>
              <a:rPr lang="en-GB" b="1" dirty="0">
                <a:solidFill>
                  <a:srgbClr val="0000FF"/>
                </a:solidFill>
              </a:rPr>
              <a:t>Report your values for </a:t>
            </a:r>
            <a:r>
              <a:rPr lang="el-GR" b="1" dirty="0">
                <a:solidFill>
                  <a:srgbClr val="0000FF"/>
                </a:solidFill>
              </a:rPr>
              <a:t>β </a:t>
            </a:r>
            <a:r>
              <a:rPr lang="en-GB" b="1" dirty="0">
                <a:solidFill>
                  <a:srgbClr val="0000FF"/>
                </a:solidFill>
              </a:rPr>
              <a:t>and </a:t>
            </a:r>
            <a:r>
              <a:rPr lang="el-GR" b="1" dirty="0">
                <a:solidFill>
                  <a:srgbClr val="0000FF"/>
                </a:solidFill>
              </a:rPr>
              <a:t>γ</a:t>
            </a:r>
            <a:r>
              <a:rPr lang="en-GB" b="1" dirty="0">
                <a:solidFill>
                  <a:srgbClr val="0000FF"/>
                </a:solidFill>
              </a:rPr>
              <a:t>, include a screenshot of your curve (crop it to show just the curve), </a:t>
            </a:r>
            <a:r>
              <a:rPr lang="en-GB" dirty="0">
                <a:solidFill>
                  <a:srgbClr val="0000FF"/>
                </a:solidFill>
              </a:rPr>
              <a:t>and if you have done a least square analysis, report your sum of squares.</a:t>
            </a:r>
          </a:p>
        </p:txBody>
      </p:sp>
      <p:sp>
        <p:nvSpPr>
          <p:cNvPr id="3" name="Slide Number Placeholder 2"/>
          <p:cNvSpPr>
            <a:spLocks noGrp="1"/>
          </p:cNvSpPr>
          <p:nvPr>
            <p:ph type="sldNum" sz="quarter" idx="12"/>
          </p:nvPr>
        </p:nvSpPr>
        <p:spPr/>
        <p:txBody>
          <a:bodyPr/>
          <a:lstStyle/>
          <a:p>
            <a:fld id="{46CF7C04-BA9B-49C3-A8B6-2D7FAC079C85}" type="slidenum">
              <a:rPr lang="en-GB" smtClean="0"/>
              <a:t>26</a:t>
            </a:fld>
            <a:endParaRPr lang="en-GB"/>
          </a:p>
        </p:txBody>
      </p:sp>
    </p:spTree>
    <p:extLst>
      <p:ext uri="{BB962C8B-B14F-4D97-AF65-F5344CB8AC3E}">
        <p14:creationId xmlns:p14="http://schemas.microsoft.com/office/powerpoint/2010/main" val="4274288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20687"/>
            <a:ext cx="4505325" cy="601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69829" y="-1"/>
            <a:ext cx="46386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6CF7C04-BA9B-49C3-A8B6-2D7FAC079C85}" type="slidenum">
              <a:rPr lang="en-GB" smtClean="0"/>
              <a:t>27</a:t>
            </a:fld>
            <a:endParaRPr lang="en-GB"/>
          </a:p>
        </p:txBody>
      </p:sp>
    </p:spTree>
    <p:extLst>
      <p:ext uri="{BB962C8B-B14F-4D97-AF65-F5344CB8AC3E}">
        <p14:creationId xmlns:p14="http://schemas.microsoft.com/office/powerpoint/2010/main" val="213293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3568" y="622231"/>
            <a:ext cx="7488832" cy="830997"/>
          </a:xfrm>
          <a:prstGeom prst="rect">
            <a:avLst/>
          </a:prstGeom>
          <a:noFill/>
        </p:spPr>
        <p:txBody>
          <a:bodyPr wrap="square" rtlCol="0">
            <a:spAutoFit/>
          </a:bodyPr>
          <a:lstStyle/>
          <a:p>
            <a:r>
              <a:rPr lang="en-GB" sz="2400" dirty="0"/>
              <a:t>“For every person who gets sick, </a:t>
            </a:r>
          </a:p>
          <a:p>
            <a:r>
              <a:rPr lang="en-GB" sz="2400" dirty="0"/>
              <a:t>how many other people are they likely to infect?”</a:t>
            </a:r>
          </a:p>
        </p:txBody>
      </p:sp>
      <p:grpSp>
        <p:nvGrpSpPr>
          <p:cNvPr id="9" name="Group 8"/>
          <p:cNvGrpSpPr/>
          <p:nvPr/>
        </p:nvGrpSpPr>
        <p:grpSpPr>
          <a:xfrm>
            <a:off x="454845" y="1653625"/>
            <a:ext cx="7488832" cy="4549587"/>
            <a:chOff x="467544" y="1664797"/>
            <a:chExt cx="8181207" cy="4970216"/>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544" y="4180796"/>
              <a:ext cx="4117280" cy="24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7544" y="2089303"/>
              <a:ext cx="4680520" cy="1728696"/>
            </a:xfrm>
            <a:prstGeom prst="rect">
              <a:avLst/>
            </a:prstGeom>
          </p:spPr>
        </p:pic>
        <p:pic>
          <p:nvPicPr>
            <p:cNvPr id="12"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92736" y="1664797"/>
              <a:ext cx="4856015" cy="341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Slide Number Placeholder 1"/>
          <p:cNvSpPr>
            <a:spLocks noGrp="1"/>
          </p:cNvSpPr>
          <p:nvPr>
            <p:ph type="sldNum" sz="quarter" idx="12"/>
          </p:nvPr>
        </p:nvSpPr>
        <p:spPr/>
        <p:txBody>
          <a:bodyPr/>
          <a:lstStyle/>
          <a:p>
            <a:fld id="{46CF7C04-BA9B-49C3-A8B6-2D7FAC079C85}" type="slidenum">
              <a:rPr lang="en-GB" smtClean="0"/>
              <a:t>28</a:t>
            </a:fld>
            <a:endParaRPr lang="en-GB"/>
          </a:p>
        </p:txBody>
      </p:sp>
    </p:spTree>
    <p:extLst>
      <p:ext uri="{BB962C8B-B14F-4D97-AF65-F5344CB8AC3E}">
        <p14:creationId xmlns:p14="http://schemas.microsoft.com/office/powerpoint/2010/main" val="3647441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064" y="470859"/>
            <a:ext cx="8515424" cy="1200329"/>
          </a:xfrm>
          <a:prstGeom prst="rect">
            <a:avLst/>
          </a:prstGeom>
        </p:spPr>
        <p:txBody>
          <a:bodyPr wrap="square">
            <a:spAutoFit/>
          </a:bodyPr>
          <a:lstStyle/>
          <a:p>
            <a:r>
              <a:rPr lang="en-US" sz="2400" dirty="0"/>
              <a:t>The </a:t>
            </a:r>
            <a:r>
              <a:rPr lang="en-US" sz="2400" b="1" dirty="0">
                <a:solidFill>
                  <a:srgbClr val="0000FF"/>
                </a:solidFill>
              </a:rPr>
              <a:t>basic reproductive number </a:t>
            </a:r>
            <a:r>
              <a:rPr lang="en-US" sz="2400" b="1" i="1" dirty="0">
                <a:solidFill>
                  <a:srgbClr val="0000FF"/>
                </a:solidFill>
              </a:rPr>
              <a:t>R</a:t>
            </a:r>
            <a:r>
              <a:rPr lang="en-US" sz="2400" b="1" baseline="-25000" dirty="0">
                <a:solidFill>
                  <a:srgbClr val="0000FF"/>
                </a:solidFill>
              </a:rPr>
              <a:t>0</a:t>
            </a:r>
            <a:r>
              <a:rPr lang="en-US" sz="2400" baseline="-25000" dirty="0">
                <a:solidFill>
                  <a:srgbClr val="0000FF"/>
                </a:solidFill>
              </a:rPr>
              <a:t> </a:t>
            </a:r>
            <a:r>
              <a:rPr lang="en-US" sz="2400" dirty="0"/>
              <a:t> </a:t>
            </a:r>
            <a:r>
              <a:rPr lang="en-US" sz="2000" dirty="0">
                <a:solidFill>
                  <a:schemeClr val="tx1">
                    <a:lumMod val="50000"/>
                    <a:lumOff val="50000"/>
                  </a:schemeClr>
                </a:solidFill>
              </a:rPr>
              <a:t>(“</a:t>
            </a:r>
            <a:r>
              <a:rPr lang="en-US" sz="2000" i="1" dirty="0">
                <a:solidFill>
                  <a:schemeClr val="tx1">
                    <a:lumMod val="50000"/>
                    <a:lumOff val="50000"/>
                  </a:schemeClr>
                </a:solidFill>
              </a:rPr>
              <a:t>R naught</a:t>
            </a:r>
            <a:r>
              <a:rPr lang="en-US" sz="2000" dirty="0">
                <a:solidFill>
                  <a:schemeClr val="tx1">
                    <a:lumMod val="50000"/>
                    <a:lumOff val="50000"/>
                  </a:schemeClr>
                </a:solidFill>
              </a:rPr>
              <a:t>”)</a:t>
            </a:r>
            <a:r>
              <a:rPr lang="en-US" sz="2400" dirty="0"/>
              <a:t> </a:t>
            </a:r>
          </a:p>
          <a:p>
            <a:r>
              <a:rPr lang="en-US" sz="2400" dirty="0"/>
              <a:t>is the average number of secondary (new) infections from one infected individual in a population of  fully susceptible hosts.</a:t>
            </a:r>
          </a:p>
        </p:txBody>
      </p:sp>
      <p:grpSp>
        <p:nvGrpSpPr>
          <p:cNvPr id="7" name="Group 6"/>
          <p:cNvGrpSpPr/>
          <p:nvPr/>
        </p:nvGrpSpPr>
        <p:grpSpPr>
          <a:xfrm>
            <a:off x="454845" y="1653625"/>
            <a:ext cx="7488832" cy="4549587"/>
            <a:chOff x="467544" y="1664797"/>
            <a:chExt cx="8181207" cy="4970216"/>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544" y="4180796"/>
              <a:ext cx="4117280" cy="24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7544" y="2089303"/>
              <a:ext cx="4680520" cy="1728696"/>
            </a:xfrm>
            <a:prstGeom prst="rect">
              <a:avLst/>
            </a:prstGeom>
          </p:spPr>
        </p:pic>
        <p:pic>
          <p:nvPicPr>
            <p:cNvPr id="1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92736" y="1664797"/>
              <a:ext cx="4856015" cy="341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Slide Number Placeholder 2"/>
          <p:cNvSpPr>
            <a:spLocks noGrp="1"/>
          </p:cNvSpPr>
          <p:nvPr>
            <p:ph type="sldNum" sz="quarter" idx="12"/>
          </p:nvPr>
        </p:nvSpPr>
        <p:spPr/>
        <p:txBody>
          <a:bodyPr/>
          <a:lstStyle/>
          <a:p>
            <a:fld id="{46CF7C04-BA9B-49C3-A8B6-2D7FAC079C85}" type="slidenum">
              <a:rPr lang="en-GB" smtClean="0"/>
              <a:t>29</a:t>
            </a:fld>
            <a:endParaRPr lang="en-GB"/>
          </a:p>
        </p:txBody>
      </p:sp>
    </p:spTree>
    <p:extLst>
      <p:ext uri="{BB962C8B-B14F-4D97-AF65-F5344CB8AC3E}">
        <p14:creationId xmlns:p14="http://schemas.microsoft.com/office/powerpoint/2010/main" val="1593514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5566024" y="3315519"/>
            <a:ext cx="6777185" cy="307777"/>
          </a:xfrm>
          <a:prstGeom prst="rect">
            <a:avLst/>
          </a:prstGeom>
          <a:noFill/>
        </p:spPr>
        <p:txBody>
          <a:bodyPr wrap="square" rtlCol="0">
            <a:spAutoFit/>
          </a:bodyPr>
          <a:lstStyle/>
          <a:p>
            <a:r>
              <a:rPr lang="en-GB" sz="700" dirty="0">
                <a:solidFill>
                  <a:schemeClr val="bg1">
                    <a:lumMod val="65000"/>
                  </a:schemeClr>
                </a:solidFill>
              </a:rPr>
              <a:t>Aphid, </a:t>
            </a:r>
            <a:r>
              <a:rPr lang="en-GB" sz="700" dirty="0" err="1">
                <a:solidFill>
                  <a:schemeClr val="bg1">
                    <a:lumMod val="65000"/>
                  </a:schemeClr>
                </a:solidFill>
              </a:rPr>
              <a:t>Caramosca</a:t>
            </a:r>
            <a:r>
              <a:rPr lang="en-GB" sz="700" dirty="0">
                <a:solidFill>
                  <a:schemeClr val="bg1">
                    <a:lumMod val="65000"/>
                  </a:schemeClr>
                </a:solidFill>
              </a:rPr>
              <a:t> via Flickr (CC BY-NC 2.0); Puffball spore dispersal, </a:t>
            </a:r>
            <a:r>
              <a:rPr lang="en-GB" sz="700" dirty="0" err="1">
                <a:solidFill>
                  <a:schemeClr val="bg1">
                    <a:lumMod val="65000"/>
                  </a:schemeClr>
                </a:solidFill>
              </a:rPr>
              <a:t>Kalyanvarma</a:t>
            </a:r>
            <a:r>
              <a:rPr lang="en-GB" sz="700" dirty="0">
                <a:solidFill>
                  <a:schemeClr val="bg1">
                    <a:lumMod val="65000"/>
                  </a:schemeClr>
                </a:solidFill>
              </a:rPr>
              <a:t> via Wikimedia (CC BY-SA 3.0); Mating of Radiated tortoises, Fabien Dany via Wikimedia (CC BY-SA 2.5); Sneeze, James </a:t>
            </a:r>
            <a:r>
              <a:rPr lang="en-GB" sz="700" dirty="0" err="1">
                <a:solidFill>
                  <a:schemeClr val="bg1">
                    <a:lumMod val="65000"/>
                  </a:schemeClr>
                </a:solidFill>
              </a:rPr>
              <a:t>Gathany</a:t>
            </a:r>
            <a:r>
              <a:rPr lang="en-GB" sz="700" dirty="0">
                <a:solidFill>
                  <a:schemeClr val="bg1">
                    <a:lumMod val="65000"/>
                  </a:schemeClr>
                </a:solidFill>
              </a:rPr>
              <a:t> via CDC Public Health Image library ID 11162 (public domain)</a:t>
            </a: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290" y="80815"/>
            <a:ext cx="3694113" cy="349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29403" y="80815"/>
            <a:ext cx="4906963" cy="349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5290" y="3574182"/>
            <a:ext cx="4187825"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23116" y="3574903"/>
            <a:ext cx="4413250" cy="295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6CF7C04-BA9B-49C3-A8B6-2D7FAC079C85}" type="slidenum">
              <a:rPr lang="en-GB" smtClean="0"/>
              <a:t>3</a:t>
            </a:fld>
            <a:endParaRPr lang="en-GB"/>
          </a:p>
        </p:txBody>
      </p:sp>
    </p:spTree>
    <p:extLst>
      <p:ext uri="{BB962C8B-B14F-4D97-AF65-F5344CB8AC3E}">
        <p14:creationId xmlns:p14="http://schemas.microsoft.com/office/powerpoint/2010/main" val="4277032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27984" y="5845696"/>
            <a:ext cx="3744416" cy="84350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454845" y="1653625"/>
            <a:ext cx="7488832" cy="4549587"/>
            <a:chOff x="467544" y="1664797"/>
            <a:chExt cx="8181207" cy="4970216"/>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544" y="4180796"/>
              <a:ext cx="4117280" cy="24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7544" y="2089303"/>
              <a:ext cx="4680520" cy="1728696"/>
            </a:xfrm>
            <a:prstGeom prst="rect">
              <a:avLst/>
            </a:prstGeom>
          </p:spPr>
        </p:pic>
        <p:pic>
          <p:nvPicPr>
            <p:cNvPr id="307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92736" y="1664797"/>
              <a:ext cx="4856015" cy="341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4427984" y="4965653"/>
            <a:ext cx="3744416" cy="1723549"/>
          </a:xfrm>
          <a:prstGeom prst="rect">
            <a:avLst/>
          </a:prstGeom>
        </p:spPr>
        <p:txBody>
          <a:bodyPr wrap="square">
            <a:spAutoFit/>
          </a:bodyPr>
          <a:lstStyle/>
          <a:p>
            <a:pPr>
              <a:spcAft>
                <a:spcPts val="1200"/>
              </a:spcAft>
            </a:pPr>
            <a:r>
              <a:rPr lang="en-US" sz="2400" b="1" i="1" dirty="0">
                <a:solidFill>
                  <a:srgbClr val="0000FF"/>
                </a:solidFill>
              </a:rPr>
              <a:t>R</a:t>
            </a:r>
            <a:r>
              <a:rPr lang="en-US" sz="2400" b="1" baseline="-25000" dirty="0">
                <a:solidFill>
                  <a:srgbClr val="0000FF"/>
                </a:solidFill>
              </a:rPr>
              <a:t>0 </a:t>
            </a:r>
            <a:r>
              <a:rPr lang="en-US" sz="2400" b="1" dirty="0">
                <a:solidFill>
                  <a:srgbClr val="0000FF"/>
                </a:solidFill>
              </a:rPr>
              <a:t>= 1  </a:t>
            </a:r>
            <a:r>
              <a:rPr lang="en-US" sz="2400" dirty="0"/>
              <a:t>represents the </a:t>
            </a:r>
            <a:r>
              <a:rPr lang="en-US" sz="2400" b="1" dirty="0">
                <a:solidFill>
                  <a:srgbClr val="0000FF"/>
                </a:solidFill>
              </a:rPr>
              <a:t>transmission threshold.</a:t>
            </a:r>
            <a:endParaRPr lang="en-US" sz="2400" dirty="0"/>
          </a:p>
          <a:p>
            <a:pPr>
              <a:spcAft>
                <a:spcPts val="1200"/>
              </a:spcAft>
            </a:pPr>
            <a:r>
              <a:rPr lang="en-US" sz="2400" b="1" i="1" dirty="0"/>
              <a:t>R</a:t>
            </a:r>
            <a:r>
              <a:rPr lang="en-US" sz="2400" b="1" baseline="-25000" dirty="0"/>
              <a:t>0 </a:t>
            </a:r>
            <a:r>
              <a:rPr lang="en-US" sz="2400" b="1" dirty="0"/>
              <a:t>must be &gt; 1 for a disease to spread.</a:t>
            </a:r>
          </a:p>
        </p:txBody>
      </p:sp>
      <p:sp>
        <p:nvSpPr>
          <p:cNvPr id="5" name="Rectangle 4"/>
          <p:cNvSpPr/>
          <p:nvPr/>
        </p:nvSpPr>
        <p:spPr>
          <a:xfrm>
            <a:off x="586766" y="5197624"/>
            <a:ext cx="1129197" cy="648072"/>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R</a:t>
            </a:r>
            <a:r>
              <a:rPr lang="en-GB" sz="2800" baseline="-25000" dirty="0">
                <a:solidFill>
                  <a:schemeClr val="tx1"/>
                </a:solidFill>
              </a:rPr>
              <a:t>0</a:t>
            </a:r>
            <a:r>
              <a:rPr lang="en-GB" sz="2800" dirty="0">
                <a:solidFill>
                  <a:schemeClr val="tx1"/>
                </a:solidFill>
              </a:rPr>
              <a:t> ≈ 1</a:t>
            </a:r>
          </a:p>
        </p:txBody>
      </p:sp>
      <p:sp>
        <p:nvSpPr>
          <p:cNvPr id="9" name="Rectangle 8"/>
          <p:cNvSpPr/>
          <p:nvPr/>
        </p:nvSpPr>
        <p:spPr>
          <a:xfrm>
            <a:off x="2108650" y="1993032"/>
            <a:ext cx="1129197" cy="648072"/>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R</a:t>
            </a:r>
            <a:r>
              <a:rPr lang="en-GB" sz="2800" baseline="-25000" dirty="0">
                <a:solidFill>
                  <a:schemeClr val="tx1"/>
                </a:solidFill>
              </a:rPr>
              <a:t>0</a:t>
            </a:r>
            <a:r>
              <a:rPr lang="en-GB" sz="2800" dirty="0">
                <a:solidFill>
                  <a:schemeClr val="tx1"/>
                </a:solidFill>
              </a:rPr>
              <a:t> &lt; 1</a:t>
            </a:r>
          </a:p>
        </p:txBody>
      </p:sp>
      <p:sp>
        <p:nvSpPr>
          <p:cNvPr id="10" name="Rectangle 9"/>
          <p:cNvSpPr/>
          <p:nvPr/>
        </p:nvSpPr>
        <p:spPr>
          <a:xfrm>
            <a:off x="7760150" y="2716932"/>
            <a:ext cx="1129197" cy="648072"/>
          </a:xfrm>
          <a:prstGeom prst="rect">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R</a:t>
            </a:r>
            <a:r>
              <a:rPr lang="en-GB" sz="2800" baseline="-25000" dirty="0">
                <a:solidFill>
                  <a:schemeClr val="tx1"/>
                </a:solidFill>
              </a:rPr>
              <a:t>0</a:t>
            </a:r>
            <a:r>
              <a:rPr lang="en-GB" sz="2800" dirty="0">
                <a:solidFill>
                  <a:schemeClr val="tx1"/>
                </a:solidFill>
              </a:rPr>
              <a:t> &gt; 1</a:t>
            </a:r>
          </a:p>
        </p:txBody>
      </p:sp>
      <p:sp>
        <p:nvSpPr>
          <p:cNvPr id="11" name="Rectangle 10"/>
          <p:cNvSpPr/>
          <p:nvPr/>
        </p:nvSpPr>
        <p:spPr>
          <a:xfrm>
            <a:off x="449064" y="470859"/>
            <a:ext cx="8515424" cy="1200329"/>
          </a:xfrm>
          <a:prstGeom prst="rect">
            <a:avLst/>
          </a:prstGeom>
        </p:spPr>
        <p:txBody>
          <a:bodyPr wrap="square">
            <a:spAutoFit/>
          </a:bodyPr>
          <a:lstStyle/>
          <a:p>
            <a:r>
              <a:rPr lang="en-US" sz="2400" dirty="0"/>
              <a:t>The </a:t>
            </a:r>
            <a:r>
              <a:rPr lang="en-US" sz="2400" b="1" dirty="0">
                <a:solidFill>
                  <a:srgbClr val="0000FF"/>
                </a:solidFill>
              </a:rPr>
              <a:t>basic reproductive number </a:t>
            </a:r>
            <a:r>
              <a:rPr lang="en-US" sz="2400" b="1" i="1" dirty="0">
                <a:solidFill>
                  <a:srgbClr val="0000FF"/>
                </a:solidFill>
              </a:rPr>
              <a:t>R</a:t>
            </a:r>
            <a:r>
              <a:rPr lang="en-US" sz="2400" b="1" baseline="-25000" dirty="0">
                <a:solidFill>
                  <a:srgbClr val="0000FF"/>
                </a:solidFill>
              </a:rPr>
              <a:t>0</a:t>
            </a:r>
            <a:r>
              <a:rPr lang="en-US" sz="2400" baseline="-25000" dirty="0">
                <a:solidFill>
                  <a:srgbClr val="0000FF"/>
                </a:solidFill>
              </a:rPr>
              <a:t> </a:t>
            </a:r>
            <a:r>
              <a:rPr lang="en-US" sz="2400" dirty="0"/>
              <a:t> </a:t>
            </a:r>
            <a:r>
              <a:rPr lang="en-US" sz="2000" dirty="0">
                <a:solidFill>
                  <a:schemeClr val="tx1">
                    <a:lumMod val="50000"/>
                    <a:lumOff val="50000"/>
                  </a:schemeClr>
                </a:solidFill>
              </a:rPr>
              <a:t>(“</a:t>
            </a:r>
            <a:r>
              <a:rPr lang="en-US" sz="2000" i="1" dirty="0">
                <a:solidFill>
                  <a:schemeClr val="tx1">
                    <a:lumMod val="50000"/>
                    <a:lumOff val="50000"/>
                  </a:schemeClr>
                </a:solidFill>
              </a:rPr>
              <a:t>R naught</a:t>
            </a:r>
            <a:r>
              <a:rPr lang="en-US" sz="2000" dirty="0">
                <a:solidFill>
                  <a:schemeClr val="tx1">
                    <a:lumMod val="50000"/>
                    <a:lumOff val="50000"/>
                  </a:schemeClr>
                </a:solidFill>
              </a:rPr>
              <a:t>”)</a:t>
            </a:r>
            <a:r>
              <a:rPr lang="en-US" sz="2400" dirty="0"/>
              <a:t> </a:t>
            </a:r>
          </a:p>
          <a:p>
            <a:r>
              <a:rPr lang="en-US" sz="2400" dirty="0"/>
              <a:t>is the average number of secondary (new) infections from one infected individual in a population of  fully susceptible hosts.</a:t>
            </a:r>
          </a:p>
        </p:txBody>
      </p:sp>
      <p:sp>
        <p:nvSpPr>
          <p:cNvPr id="2" name="Slide Number Placeholder 1"/>
          <p:cNvSpPr>
            <a:spLocks noGrp="1"/>
          </p:cNvSpPr>
          <p:nvPr>
            <p:ph type="sldNum" sz="quarter" idx="12"/>
          </p:nvPr>
        </p:nvSpPr>
        <p:spPr/>
        <p:txBody>
          <a:bodyPr/>
          <a:lstStyle/>
          <a:p>
            <a:fld id="{46CF7C04-BA9B-49C3-A8B6-2D7FAC079C85}" type="slidenum">
              <a:rPr lang="en-GB" smtClean="0"/>
              <a:t>30</a:t>
            </a:fld>
            <a:endParaRPr lang="en-GB"/>
          </a:p>
        </p:txBody>
      </p:sp>
    </p:spTree>
    <p:extLst>
      <p:ext uri="{BB962C8B-B14F-4D97-AF65-F5344CB8AC3E}">
        <p14:creationId xmlns:p14="http://schemas.microsoft.com/office/powerpoint/2010/main" val="315687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00"/>
                            </p:stCondLst>
                            <p:childTnLst>
                              <p:par>
                                <p:cTn id="17" presetID="10"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5"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100" y="464096"/>
            <a:ext cx="7920880" cy="830997"/>
          </a:xfrm>
          <a:prstGeom prst="rect">
            <a:avLst/>
          </a:prstGeom>
          <a:noFill/>
        </p:spPr>
        <p:txBody>
          <a:bodyPr wrap="square" rtlCol="0">
            <a:spAutoFit/>
          </a:bodyPr>
          <a:lstStyle/>
          <a:p>
            <a:r>
              <a:rPr lang="en-GB" sz="2400" dirty="0"/>
              <a:t>For density-dependent transmission of microbial disease agents, R</a:t>
            </a:r>
            <a:r>
              <a:rPr lang="en-GB" sz="2400" baseline="-25000" dirty="0"/>
              <a:t>0</a:t>
            </a:r>
            <a:r>
              <a:rPr lang="en-GB" sz="2400" dirty="0"/>
              <a:t> depends on three factors:</a:t>
            </a:r>
          </a:p>
        </p:txBody>
      </p:sp>
      <p:sp>
        <p:nvSpPr>
          <p:cNvPr id="3" name="TextBox 2"/>
          <p:cNvSpPr txBox="1"/>
          <p:nvPr/>
        </p:nvSpPr>
        <p:spPr>
          <a:xfrm>
            <a:off x="400100" y="1543596"/>
            <a:ext cx="8060332" cy="4185761"/>
          </a:xfrm>
          <a:prstGeom prst="rect">
            <a:avLst/>
          </a:prstGeom>
          <a:noFill/>
        </p:spPr>
        <p:txBody>
          <a:bodyPr wrap="square" rtlCol="0">
            <a:spAutoFit/>
          </a:bodyPr>
          <a:lstStyle/>
          <a:p>
            <a:pPr marL="342900" indent="-342900">
              <a:spcAft>
                <a:spcPts val="3000"/>
              </a:spcAft>
              <a:buFont typeface="Arial" charset="0"/>
              <a:buChar char="•"/>
            </a:pPr>
            <a:r>
              <a:rPr lang="en-GB" sz="2400" dirty="0"/>
              <a:t>The length of time for which an infected host remains infectious. This period of infectiousness or </a:t>
            </a:r>
            <a:r>
              <a:rPr lang="en-GB" sz="2400" b="1" dirty="0">
                <a:solidFill>
                  <a:schemeClr val="accent6">
                    <a:lumMod val="50000"/>
                  </a:schemeClr>
                </a:solidFill>
              </a:rPr>
              <a:t>L</a:t>
            </a:r>
            <a:r>
              <a:rPr lang="en-GB" sz="2400" dirty="0"/>
              <a:t> is the reciprocal value of the recovery rate </a:t>
            </a:r>
            <a:r>
              <a:rPr lang="el-GR" sz="2400" b="1" dirty="0">
                <a:solidFill>
                  <a:schemeClr val="accent6">
                    <a:lumMod val="75000"/>
                  </a:schemeClr>
                </a:solidFill>
              </a:rPr>
              <a:t>γ</a:t>
            </a:r>
            <a:r>
              <a:rPr lang="en-GB" sz="2400" dirty="0"/>
              <a:t> that we have defined earlier: if the recovery rate is   </a:t>
            </a:r>
            <a:r>
              <a:rPr lang="el-GR" sz="2400" b="1" dirty="0"/>
              <a:t>γ</a:t>
            </a:r>
            <a:r>
              <a:rPr lang="en-GB" sz="2400" b="1" dirty="0"/>
              <a:t> </a:t>
            </a:r>
            <a:r>
              <a:rPr lang="en-GB" sz="2400" dirty="0"/>
              <a:t>= 0.1 day</a:t>
            </a:r>
            <a:r>
              <a:rPr lang="en-GB" sz="2400" baseline="30000" dirty="0"/>
              <a:t>-1</a:t>
            </a:r>
            <a:r>
              <a:rPr lang="en-GB" sz="2400" dirty="0"/>
              <a:t>, hosts remain infectious for </a:t>
            </a:r>
            <a:r>
              <a:rPr lang="en-GB" sz="2400" b="1" dirty="0"/>
              <a:t>L </a:t>
            </a:r>
            <a:r>
              <a:rPr lang="en-GB" sz="2400" dirty="0"/>
              <a:t>= 10 days.</a:t>
            </a:r>
          </a:p>
          <a:p>
            <a:pPr marL="342900" indent="-342900">
              <a:spcAft>
                <a:spcPts val="3000"/>
              </a:spcAft>
              <a:buFont typeface="Arial" charset="0"/>
              <a:buChar char="•"/>
            </a:pPr>
            <a:r>
              <a:rPr lang="en-GB" sz="2400" dirty="0"/>
              <a:t>The transmission coefficient </a:t>
            </a:r>
            <a:r>
              <a:rPr lang="el-GR" sz="2400" b="1" dirty="0">
                <a:solidFill>
                  <a:srgbClr val="CC0099"/>
                </a:solidFill>
              </a:rPr>
              <a:t>β</a:t>
            </a:r>
            <a:r>
              <a:rPr lang="en-GB" sz="2400" dirty="0"/>
              <a:t>.</a:t>
            </a:r>
          </a:p>
          <a:p>
            <a:pPr marL="342900" indent="-342900">
              <a:spcAft>
                <a:spcPts val="3000"/>
              </a:spcAft>
              <a:buFont typeface="Arial" charset="0"/>
              <a:buChar char="•"/>
            </a:pPr>
            <a:r>
              <a:rPr lang="en-GB" sz="2400" dirty="0"/>
              <a:t>The population density- or rather (since we have decided in part I to include the inhabited area into the constant </a:t>
            </a:r>
            <a:r>
              <a:rPr lang="el-GR" sz="2400" dirty="0"/>
              <a:t>β</a:t>
            </a:r>
            <a:r>
              <a:rPr lang="en-GB" sz="2400" dirty="0"/>
              <a:t>) the number of susceptible individuals, </a:t>
            </a:r>
            <a:r>
              <a:rPr lang="en-GB" sz="2400" b="1" dirty="0">
                <a:solidFill>
                  <a:srgbClr val="017507"/>
                </a:solidFill>
              </a:rPr>
              <a:t>S</a:t>
            </a:r>
            <a:r>
              <a:rPr lang="en-GB" sz="2400" dirty="0"/>
              <a:t>.</a:t>
            </a:r>
          </a:p>
        </p:txBody>
      </p:sp>
      <p:grpSp>
        <p:nvGrpSpPr>
          <p:cNvPr id="10" name="Group 9"/>
          <p:cNvGrpSpPr/>
          <p:nvPr/>
        </p:nvGrpSpPr>
        <p:grpSpPr>
          <a:xfrm>
            <a:off x="4430266" y="5851500"/>
            <a:ext cx="3890714" cy="646331"/>
            <a:chOff x="400100" y="5229200"/>
            <a:chExt cx="7920880" cy="646331"/>
          </a:xfrm>
          <a:solidFill>
            <a:schemeClr val="accent1">
              <a:lumMod val="20000"/>
              <a:lumOff val="80000"/>
            </a:schemeClr>
          </a:solidFill>
        </p:grpSpPr>
        <p:sp>
          <p:nvSpPr>
            <p:cNvPr id="9" name="Rectangle 8"/>
            <p:cNvSpPr/>
            <p:nvPr/>
          </p:nvSpPr>
          <p:spPr>
            <a:xfrm>
              <a:off x="1763688" y="5229200"/>
              <a:ext cx="1656184" cy="6463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00100" y="5229200"/>
              <a:ext cx="7920880" cy="646331"/>
            </a:xfrm>
            <a:prstGeom prst="rect">
              <a:avLst/>
            </a:prstGeom>
            <a:grpFill/>
          </p:spPr>
          <p:txBody>
            <a:bodyPr wrap="square" rtlCol="0">
              <a:spAutoFit/>
            </a:bodyPr>
            <a:lstStyle/>
            <a:p>
              <a:r>
                <a:rPr lang="en-GB" sz="2400" dirty="0"/>
                <a:t>Put simply</a:t>
              </a:r>
              <a:r>
                <a:rPr lang="en-GB" sz="2000" dirty="0"/>
                <a:t>:   </a:t>
              </a:r>
              <a:r>
                <a:rPr lang="en-GB" sz="3600" b="1" dirty="0"/>
                <a:t>R</a:t>
              </a:r>
              <a:r>
                <a:rPr lang="en-GB" sz="3600" b="1" baseline="-25000" dirty="0"/>
                <a:t>0</a:t>
              </a:r>
              <a:r>
                <a:rPr lang="en-GB" sz="3600" b="1" dirty="0"/>
                <a:t> = </a:t>
              </a:r>
              <a:r>
                <a:rPr lang="en-GB" sz="3600" b="1" dirty="0">
                  <a:solidFill>
                    <a:srgbClr val="017507"/>
                  </a:solidFill>
                </a:rPr>
                <a:t>S</a:t>
              </a:r>
              <a:r>
                <a:rPr lang="el-GR" sz="3600" b="1" dirty="0">
                  <a:solidFill>
                    <a:srgbClr val="CC0099"/>
                  </a:solidFill>
                </a:rPr>
                <a:t>β</a:t>
              </a:r>
              <a:r>
                <a:rPr lang="en-GB" sz="3600" b="1" dirty="0">
                  <a:solidFill>
                    <a:schemeClr val="accent6">
                      <a:lumMod val="50000"/>
                    </a:schemeClr>
                  </a:solidFill>
                </a:rPr>
                <a:t>L</a:t>
              </a:r>
              <a:endParaRPr lang="en-GB" sz="2000" b="1" dirty="0">
                <a:solidFill>
                  <a:schemeClr val="accent6">
                    <a:lumMod val="50000"/>
                  </a:schemeClr>
                </a:solidFill>
              </a:endParaRPr>
            </a:p>
          </p:txBody>
        </p:sp>
      </p:grpSp>
      <p:sp>
        <p:nvSpPr>
          <p:cNvPr id="4" name="Slide Number Placeholder 3"/>
          <p:cNvSpPr>
            <a:spLocks noGrp="1"/>
          </p:cNvSpPr>
          <p:nvPr>
            <p:ph type="sldNum" sz="quarter" idx="12"/>
          </p:nvPr>
        </p:nvSpPr>
        <p:spPr/>
        <p:txBody>
          <a:bodyPr/>
          <a:lstStyle/>
          <a:p>
            <a:fld id="{46CF7C04-BA9B-49C3-A8B6-2D7FAC079C85}" type="slidenum">
              <a:rPr lang="en-GB" smtClean="0"/>
              <a:t>31</a:t>
            </a:fld>
            <a:endParaRPr lang="en-GB"/>
          </a:p>
        </p:txBody>
      </p:sp>
    </p:spTree>
    <p:extLst>
      <p:ext uri="{BB962C8B-B14F-4D97-AF65-F5344CB8AC3E}">
        <p14:creationId xmlns:p14="http://schemas.microsoft.com/office/powerpoint/2010/main" val="271506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100" y="5445224"/>
            <a:ext cx="6483300" cy="5040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(You are now ready for the last question!)</a:t>
            </a:r>
          </a:p>
        </p:txBody>
      </p:sp>
      <p:sp>
        <p:nvSpPr>
          <p:cNvPr id="2" name="TextBox 1"/>
          <p:cNvSpPr txBox="1"/>
          <p:nvPr/>
        </p:nvSpPr>
        <p:spPr>
          <a:xfrm>
            <a:off x="400100" y="464096"/>
            <a:ext cx="7920880" cy="1200329"/>
          </a:xfrm>
          <a:prstGeom prst="rect">
            <a:avLst/>
          </a:prstGeom>
          <a:noFill/>
        </p:spPr>
        <p:txBody>
          <a:bodyPr wrap="square" rtlCol="0">
            <a:spAutoFit/>
          </a:bodyPr>
          <a:lstStyle/>
          <a:p>
            <a:r>
              <a:rPr lang="en-GB" sz="2400" dirty="0"/>
              <a:t>Give that the number of susceptible individuals is part of the equation, we can see how there is a </a:t>
            </a:r>
            <a:r>
              <a:rPr lang="en-GB" sz="2400" i="1" dirty="0"/>
              <a:t>threshold population size for an epidemic</a:t>
            </a:r>
            <a:r>
              <a:rPr lang="en-GB" sz="2400" dirty="0"/>
              <a:t>:</a:t>
            </a:r>
          </a:p>
        </p:txBody>
      </p:sp>
      <p:sp>
        <p:nvSpPr>
          <p:cNvPr id="8" name="TextBox 7"/>
          <p:cNvSpPr txBox="1"/>
          <p:nvPr/>
        </p:nvSpPr>
        <p:spPr>
          <a:xfrm>
            <a:off x="400100" y="2143099"/>
            <a:ext cx="7920880" cy="2431435"/>
          </a:xfrm>
          <a:prstGeom prst="rect">
            <a:avLst/>
          </a:prstGeom>
          <a:noFill/>
        </p:spPr>
        <p:txBody>
          <a:bodyPr wrap="square" rtlCol="0">
            <a:spAutoFit/>
          </a:bodyPr>
          <a:lstStyle/>
          <a:p>
            <a:r>
              <a:rPr lang="en-GB" sz="2400" dirty="0"/>
              <a:t>Starting from   </a:t>
            </a:r>
            <a:r>
              <a:rPr lang="en-GB" sz="2800" b="1" dirty="0"/>
              <a:t>R</a:t>
            </a:r>
            <a:r>
              <a:rPr lang="en-GB" sz="2800" b="1" baseline="-25000" dirty="0"/>
              <a:t>0</a:t>
            </a:r>
            <a:r>
              <a:rPr lang="en-GB" sz="2800" b="1" dirty="0"/>
              <a:t> = </a:t>
            </a:r>
            <a:r>
              <a:rPr lang="en-GB" sz="2800" b="1" dirty="0">
                <a:solidFill>
                  <a:srgbClr val="017507"/>
                </a:solidFill>
              </a:rPr>
              <a:t>S</a:t>
            </a:r>
            <a:r>
              <a:rPr lang="el-GR" sz="2800" b="1" dirty="0">
                <a:solidFill>
                  <a:srgbClr val="CC0099"/>
                </a:solidFill>
              </a:rPr>
              <a:t>β</a:t>
            </a:r>
            <a:r>
              <a:rPr lang="en-GB" sz="2800" b="1" dirty="0">
                <a:solidFill>
                  <a:schemeClr val="accent6">
                    <a:lumMod val="50000"/>
                  </a:schemeClr>
                </a:solidFill>
              </a:rPr>
              <a:t>L</a:t>
            </a:r>
          </a:p>
          <a:p>
            <a:endParaRPr lang="en-GB" sz="2800" b="1" dirty="0">
              <a:solidFill>
                <a:schemeClr val="accent6">
                  <a:lumMod val="50000"/>
                </a:schemeClr>
              </a:solidFill>
            </a:endParaRPr>
          </a:p>
          <a:p>
            <a:r>
              <a:rPr lang="en-GB" sz="2400" dirty="0"/>
              <a:t>We require that   </a:t>
            </a:r>
            <a:r>
              <a:rPr lang="en-GB" sz="2800" b="1" dirty="0"/>
              <a:t>R</a:t>
            </a:r>
            <a:r>
              <a:rPr lang="en-GB" sz="2800" b="1" baseline="-25000" dirty="0"/>
              <a:t>0</a:t>
            </a:r>
            <a:r>
              <a:rPr lang="en-GB" sz="2800" b="1" dirty="0"/>
              <a:t> ≥ 1.     </a:t>
            </a:r>
            <a:r>
              <a:rPr lang="en-GB" sz="2400" dirty="0"/>
              <a:t>For </a:t>
            </a:r>
            <a:r>
              <a:rPr lang="en-GB" sz="2800" b="1" dirty="0"/>
              <a:t> R</a:t>
            </a:r>
            <a:r>
              <a:rPr lang="en-GB" sz="2800" b="1" baseline="-25000" dirty="0"/>
              <a:t>0</a:t>
            </a:r>
            <a:r>
              <a:rPr lang="en-GB" sz="2800" b="1" dirty="0"/>
              <a:t> = 1 = </a:t>
            </a:r>
            <a:r>
              <a:rPr lang="en-GB" sz="2800" b="1" dirty="0">
                <a:solidFill>
                  <a:srgbClr val="017507"/>
                </a:solidFill>
              </a:rPr>
              <a:t>S</a:t>
            </a:r>
            <a:r>
              <a:rPr lang="el-GR" sz="2800" b="1" dirty="0">
                <a:solidFill>
                  <a:srgbClr val="CC0099"/>
                </a:solidFill>
              </a:rPr>
              <a:t>β</a:t>
            </a:r>
            <a:r>
              <a:rPr lang="en-GB" sz="2800" b="1" dirty="0">
                <a:solidFill>
                  <a:schemeClr val="accent6">
                    <a:lumMod val="50000"/>
                  </a:schemeClr>
                </a:solidFill>
              </a:rPr>
              <a:t>L, </a:t>
            </a:r>
            <a:endParaRPr lang="en-GB" sz="1600" b="1" dirty="0">
              <a:solidFill>
                <a:schemeClr val="accent6">
                  <a:lumMod val="50000"/>
                </a:schemeClr>
              </a:solidFill>
            </a:endParaRPr>
          </a:p>
          <a:p>
            <a:endParaRPr lang="en-GB" sz="2000" dirty="0"/>
          </a:p>
          <a:p>
            <a:endParaRPr lang="en-GB" sz="2400" dirty="0"/>
          </a:p>
          <a:p>
            <a:r>
              <a:rPr lang="en-GB" sz="2400" dirty="0"/>
              <a:t>We get the </a:t>
            </a:r>
            <a:r>
              <a:rPr lang="en-GB" sz="2400" b="1" dirty="0">
                <a:solidFill>
                  <a:srgbClr val="0000FF"/>
                </a:solidFill>
              </a:rPr>
              <a:t>critical</a:t>
            </a:r>
            <a:r>
              <a:rPr lang="en-GB" sz="2400" dirty="0">
                <a:solidFill>
                  <a:srgbClr val="0000FF"/>
                </a:solidFill>
              </a:rPr>
              <a:t> </a:t>
            </a:r>
            <a:r>
              <a:rPr lang="en-GB" sz="2400" b="1" dirty="0">
                <a:solidFill>
                  <a:srgbClr val="0000FF"/>
                </a:solidFill>
              </a:rPr>
              <a:t>population size</a:t>
            </a:r>
            <a:endParaRPr lang="en-GB" b="1" dirty="0">
              <a:solidFill>
                <a:schemeClr val="accent6">
                  <a:lumMod val="50000"/>
                </a:schemeClr>
              </a:solidFill>
            </a:endParaRPr>
          </a:p>
        </p:txBody>
      </p:sp>
      <mc:AlternateContent xmlns:mc="http://schemas.openxmlformats.org/markup-compatibility/2006" xmlns:a14="http://schemas.microsoft.com/office/drawing/2010/main">
        <mc:Choice Requires="a14">
          <p:sp>
            <p:nvSpPr>
              <p:cNvPr id="5" name="TextBox 4"/>
              <p:cNvSpPr txBox="1"/>
              <p:nvPr/>
            </p:nvSpPr>
            <p:spPr>
              <a:xfrm>
                <a:off x="4923908" y="3942593"/>
                <a:ext cx="2666692" cy="864211"/>
              </a:xfrm>
              <a:prstGeom prst="rect">
                <a:avLst/>
              </a:prstGeom>
              <a:solidFill>
                <a:srgbClr val="D1D1D1"/>
              </a:solidFill>
            </p:spPr>
            <p:txBody>
              <a:bodyPr wrap="none" rtlCol="0">
                <a:spAutoFit/>
              </a:bodyPr>
              <a:lstStyle/>
              <a:p>
                <a14:m>
                  <m:oMath xmlns:m="http://schemas.openxmlformats.org/officeDocument/2006/math">
                    <m:r>
                      <a:rPr lang="en-GB" sz="3200" b="1" i="0" smtClean="0">
                        <a:solidFill>
                          <a:srgbClr val="017507"/>
                        </a:solidFill>
                        <a:latin typeface="Cambria Math"/>
                      </a:rPr>
                      <m:t>𝐒</m:t>
                    </m:r>
                    <m:r>
                      <a:rPr lang="en-GB" sz="3200" b="1" i="0" baseline="-25000" smtClean="0">
                        <a:solidFill>
                          <a:srgbClr val="017507"/>
                        </a:solidFill>
                        <a:latin typeface="Cambria Math"/>
                      </a:rPr>
                      <m:t>𝐓</m:t>
                    </m:r>
                    <m:r>
                      <a:rPr lang="en-GB" sz="3200" b="1" i="1" smtClean="0">
                        <a:solidFill>
                          <a:schemeClr val="tx1"/>
                        </a:solidFill>
                        <a:latin typeface="Cambria Math"/>
                      </a:rPr>
                      <m:t> =  </m:t>
                    </m:r>
                    <m:f>
                      <m:fPr>
                        <m:ctrlPr>
                          <a:rPr lang="en-GB" sz="3200" b="1" i="1" smtClean="0">
                            <a:solidFill>
                              <a:schemeClr val="tx1"/>
                            </a:solidFill>
                            <a:latin typeface="Cambria Math"/>
                          </a:rPr>
                        </m:ctrlPr>
                      </m:fPr>
                      <m:num>
                        <m:r>
                          <a:rPr lang="en-GB" sz="3200" b="1" i="1" smtClean="0">
                            <a:solidFill>
                              <a:schemeClr val="tx1"/>
                            </a:solidFill>
                            <a:latin typeface="Cambria Math"/>
                          </a:rPr>
                          <m:t>𝟏</m:t>
                        </m:r>
                      </m:num>
                      <m:den>
                        <m:r>
                          <a:rPr lang="el-GR" sz="3200" b="1" i="0" smtClean="0">
                            <a:solidFill>
                              <a:srgbClr val="CC0099"/>
                            </a:solidFill>
                            <a:latin typeface="Cambria Math"/>
                          </a:rPr>
                          <m:t>𝛃</m:t>
                        </m:r>
                        <m:r>
                          <a:rPr lang="en-GB" sz="3200" b="1" i="0" smtClean="0">
                            <a:solidFill>
                              <a:srgbClr val="CC0099"/>
                            </a:solidFill>
                            <a:latin typeface="Cambria Math"/>
                          </a:rPr>
                          <m:t> </m:t>
                        </m:r>
                        <m:r>
                          <a:rPr lang="en-GB" sz="3200" b="1" i="0" smtClean="0">
                            <a:solidFill>
                              <a:schemeClr val="accent6">
                                <a:lumMod val="50000"/>
                              </a:schemeClr>
                            </a:solidFill>
                            <a:latin typeface="Cambria Math"/>
                          </a:rPr>
                          <m:t>𝐋</m:t>
                        </m:r>
                      </m:den>
                    </m:f>
                  </m:oMath>
                </a14:m>
                <a:r>
                  <a:rPr lang="en-GB" sz="2800" b="1" dirty="0">
                    <a:solidFill>
                      <a:srgbClr val="017507"/>
                    </a:solidFill>
                  </a:rPr>
                  <a:t> </a:t>
                </a:r>
                <a14:m>
                  <m:oMath xmlns:m="http://schemas.openxmlformats.org/officeDocument/2006/math">
                    <m:r>
                      <a:rPr lang="en-GB" sz="3200" b="1" i="0" smtClean="0">
                        <a:latin typeface="Cambria Math"/>
                      </a:rPr>
                      <m:t> </m:t>
                    </m:r>
                    <m:r>
                      <a:rPr lang="en-GB" sz="3200" b="1" i="1">
                        <a:latin typeface="Cambria Math"/>
                      </a:rPr>
                      <m:t>=</m:t>
                    </m:r>
                    <m:r>
                      <a:rPr lang="en-GB" sz="3200" b="1" i="1" smtClean="0">
                        <a:latin typeface="Cambria Math"/>
                      </a:rPr>
                      <m:t> </m:t>
                    </m:r>
                    <m:f>
                      <m:fPr>
                        <m:ctrlPr>
                          <a:rPr lang="en-GB" sz="3200" b="1" i="1">
                            <a:latin typeface="Cambria Math"/>
                          </a:rPr>
                        </m:ctrlPr>
                      </m:fPr>
                      <m:num>
                        <m:r>
                          <a:rPr lang="el-GR" sz="3200" b="1" i="0" smtClean="0">
                            <a:solidFill>
                              <a:schemeClr val="accent6">
                                <a:lumMod val="75000"/>
                              </a:schemeClr>
                            </a:solidFill>
                            <a:latin typeface="Cambria Math"/>
                          </a:rPr>
                          <m:t>𝛄</m:t>
                        </m:r>
                      </m:num>
                      <m:den>
                        <m:r>
                          <a:rPr lang="el-GR" sz="3200" b="1">
                            <a:solidFill>
                              <a:srgbClr val="CC0099"/>
                            </a:solidFill>
                            <a:latin typeface="Cambria Math"/>
                          </a:rPr>
                          <m:t>𝛃</m:t>
                        </m:r>
                      </m:den>
                    </m:f>
                  </m:oMath>
                </a14:m>
                <a:endParaRPr lang="en-GB" sz="2800" b="1" dirty="0">
                  <a:solidFill>
                    <a:srgbClr val="017507"/>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923908" y="3942593"/>
                <a:ext cx="2666692" cy="864211"/>
              </a:xfrm>
              <a:prstGeom prst="rect">
                <a:avLst/>
              </a:prstGeom>
              <a:blipFill rotWithShape="1">
                <a:blip r:embed="rId3"/>
                <a:stretch>
                  <a:fillRect/>
                </a:stretch>
              </a:blipFill>
            </p:spPr>
            <p:txBody>
              <a:bodyPr/>
              <a:lstStyle/>
              <a:p>
                <a:r>
                  <a:rPr lang="en-GB">
                    <a:noFill/>
                  </a:rPr>
                  <a:t> </a:t>
                </a:r>
              </a:p>
            </p:txBody>
          </p:sp>
        </mc:Fallback>
      </mc:AlternateContent>
      <p:sp>
        <p:nvSpPr>
          <p:cNvPr id="3" name="Slide Number Placeholder 2"/>
          <p:cNvSpPr>
            <a:spLocks noGrp="1"/>
          </p:cNvSpPr>
          <p:nvPr>
            <p:ph type="sldNum" sz="quarter" idx="12"/>
          </p:nvPr>
        </p:nvSpPr>
        <p:spPr/>
        <p:txBody>
          <a:bodyPr/>
          <a:lstStyle/>
          <a:p>
            <a:fld id="{46CF7C04-BA9B-49C3-A8B6-2D7FAC079C85}" type="slidenum">
              <a:rPr lang="en-GB" smtClean="0"/>
              <a:t>32</a:t>
            </a:fld>
            <a:endParaRPr lang="en-GB"/>
          </a:p>
        </p:txBody>
      </p:sp>
    </p:spTree>
    <p:extLst>
      <p:ext uri="{BB962C8B-B14F-4D97-AF65-F5344CB8AC3E}">
        <p14:creationId xmlns:p14="http://schemas.microsoft.com/office/powerpoint/2010/main" val="15237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233" y="915179"/>
            <a:ext cx="8208912" cy="1828193"/>
          </a:xfrm>
          <a:prstGeom prst="rect">
            <a:avLst/>
          </a:prstGeom>
          <a:noFill/>
        </p:spPr>
        <p:txBody>
          <a:bodyPr wrap="square" rtlCol="0">
            <a:spAutoFit/>
          </a:bodyPr>
          <a:lstStyle/>
          <a:p>
            <a:pPr>
              <a:lnSpc>
                <a:spcPct val="120000"/>
              </a:lnSpc>
            </a:pPr>
            <a:r>
              <a:rPr lang="en-GB" dirty="0"/>
              <a:t>Here is the final one of the three tasks:</a:t>
            </a:r>
          </a:p>
          <a:p>
            <a:pPr>
              <a:lnSpc>
                <a:spcPct val="120000"/>
              </a:lnSpc>
            </a:pPr>
            <a:endParaRPr lang="en-GB" dirty="0"/>
          </a:p>
          <a:p>
            <a:pPr>
              <a:lnSpc>
                <a:spcPct val="120000"/>
              </a:lnSpc>
            </a:pPr>
            <a:endParaRPr lang="en-GB" dirty="0"/>
          </a:p>
          <a:p>
            <a:pPr marL="800100" lvl="1" indent="-342900">
              <a:lnSpc>
                <a:spcPct val="120000"/>
              </a:lnSpc>
              <a:spcAft>
                <a:spcPts val="5400"/>
              </a:spcAft>
              <a:buFont typeface="+mj-lt"/>
              <a:buAutoNum type="arabicPeriod" startAt="3"/>
            </a:pPr>
            <a:r>
              <a:rPr lang="en-GB" sz="2000" b="1" dirty="0">
                <a:solidFill>
                  <a:srgbClr val="0000FF"/>
                </a:solidFill>
              </a:rPr>
              <a:t>From your values of </a:t>
            </a:r>
            <a:r>
              <a:rPr lang="el-GR" sz="2000" b="1" dirty="0">
                <a:solidFill>
                  <a:srgbClr val="0000FF"/>
                </a:solidFill>
              </a:rPr>
              <a:t>β </a:t>
            </a:r>
            <a:r>
              <a:rPr lang="en-GB" sz="2000" b="1" dirty="0">
                <a:solidFill>
                  <a:srgbClr val="0000FF"/>
                </a:solidFill>
              </a:rPr>
              <a:t>and </a:t>
            </a:r>
            <a:r>
              <a:rPr lang="el-GR" sz="2000" b="1" dirty="0">
                <a:solidFill>
                  <a:srgbClr val="0000FF"/>
                </a:solidFill>
              </a:rPr>
              <a:t>γ</a:t>
            </a:r>
            <a:r>
              <a:rPr lang="en-GB" sz="2000" b="1" dirty="0">
                <a:solidFill>
                  <a:srgbClr val="0000FF"/>
                </a:solidFill>
              </a:rPr>
              <a:t>, calculate the basic reproductive rate R</a:t>
            </a:r>
            <a:r>
              <a:rPr lang="en-GB" sz="2000" b="1" baseline="-25000" dirty="0">
                <a:solidFill>
                  <a:srgbClr val="0000FF"/>
                </a:solidFill>
              </a:rPr>
              <a:t>0</a:t>
            </a:r>
            <a:r>
              <a:rPr lang="en-GB" sz="2000" b="1" dirty="0">
                <a:solidFill>
                  <a:srgbClr val="0000FF"/>
                </a:solidFill>
              </a:rPr>
              <a:t> and the critical population size S</a:t>
            </a:r>
            <a:r>
              <a:rPr lang="en-GB" sz="2000" b="1" baseline="-25000" dirty="0">
                <a:solidFill>
                  <a:srgbClr val="0000FF"/>
                </a:solidFill>
              </a:rPr>
              <a:t>T</a:t>
            </a:r>
            <a:r>
              <a:rPr lang="en-GB" sz="2000" b="1" dirty="0">
                <a:solidFill>
                  <a:srgbClr val="0000FF"/>
                </a:solidFill>
              </a:rPr>
              <a:t> for influenza.</a:t>
            </a:r>
            <a:r>
              <a:rPr lang="en-GB" sz="2000" b="1" dirty="0"/>
              <a:t> </a:t>
            </a:r>
            <a:endParaRPr lang="en-GB" sz="2000" dirty="0">
              <a:solidFill>
                <a:srgbClr val="0000FF"/>
              </a:solidFill>
            </a:endParaRPr>
          </a:p>
        </p:txBody>
      </p:sp>
      <p:sp>
        <p:nvSpPr>
          <p:cNvPr id="3" name="Slide Number Placeholder 2"/>
          <p:cNvSpPr>
            <a:spLocks noGrp="1"/>
          </p:cNvSpPr>
          <p:nvPr>
            <p:ph type="sldNum" sz="quarter" idx="12"/>
          </p:nvPr>
        </p:nvSpPr>
        <p:spPr/>
        <p:txBody>
          <a:bodyPr/>
          <a:lstStyle/>
          <a:p>
            <a:fld id="{46CF7C04-BA9B-49C3-A8B6-2D7FAC079C85}" type="slidenum">
              <a:rPr lang="en-GB" smtClean="0"/>
              <a:t>33</a:t>
            </a:fld>
            <a:endParaRPr lang="en-GB"/>
          </a:p>
        </p:txBody>
      </p:sp>
    </p:spTree>
    <p:extLst>
      <p:ext uri="{BB962C8B-B14F-4D97-AF65-F5344CB8AC3E}">
        <p14:creationId xmlns:p14="http://schemas.microsoft.com/office/powerpoint/2010/main" val="26110743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3351" y="3429000"/>
            <a:ext cx="3543159" cy="2055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Thomas\AppData\Local\Temp\12453102833_3b1100c8d4_z.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6999" y="654376"/>
            <a:ext cx="3569511" cy="27746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67944" y="407547"/>
            <a:ext cx="4680520" cy="3400931"/>
          </a:xfrm>
          <a:prstGeom prst="rect">
            <a:avLst/>
          </a:prstGeom>
          <a:noFill/>
        </p:spPr>
        <p:txBody>
          <a:bodyPr wrap="square" rtlCol="0">
            <a:spAutoFit/>
          </a:bodyPr>
          <a:lstStyle/>
          <a:p>
            <a:pPr>
              <a:spcAft>
                <a:spcPts val="600"/>
              </a:spcAft>
            </a:pPr>
            <a:r>
              <a:rPr lang="en-GB" sz="2000" dirty="0"/>
              <a:t>There are a few important things to consider:</a:t>
            </a:r>
          </a:p>
          <a:p>
            <a:pPr>
              <a:spcAft>
                <a:spcPts val="600"/>
              </a:spcAft>
            </a:pPr>
            <a:endParaRPr lang="en-GB" sz="1600" dirty="0"/>
          </a:p>
          <a:p>
            <a:pPr>
              <a:spcAft>
                <a:spcPts val="600"/>
              </a:spcAft>
            </a:pPr>
            <a:r>
              <a:rPr lang="en-GB" sz="2000" dirty="0"/>
              <a:t>R</a:t>
            </a:r>
            <a:r>
              <a:rPr lang="en-GB" sz="2000" baseline="-25000" dirty="0"/>
              <a:t>0</a:t>
            </a:r>
            <a:r>
              <a:rPr lang="en-GB" sz="2000" dirty="0"/>
              <a:t> relates to a </a:t>
            </a:r>
            <a:r>
              <a:rPr lang="en-GB" sz="2000" i="1" dirty="0"/>
              <a:t>fully susceptible</a:t>
            </a:r>
            <a:r>
              <a:rPr lang="en-GB" sz="2000" dirty="0"/>
              <a:t> population. Once the epidemic starts, the number of susceptible individuals goes down rapidly and soon dips below S</a:t>
            </a:r>
            <a:r>
              <a:rPr lang="en-GB" sz="2000" baseline="-25000" dirty="0"/>
              <a:t>T</a:t>
            </a:r>
            <a:r>
              <a:rPr lang="en-GB" sz="2000" dirty="0"/>
              <a:t>. </a:t>
            </a:r>
          </a:p>
          <a:p>
            <a:r>
              <a:rPr lang="en-GB" sz="2000" dirty="0"/>
              <a:t>Go back to your flu model- you should see that the number of infected boys (</a:t>
            </a:r>
            <a:r>
              <a:rPr lang="en-GB" sz="2000" b="1" dirty="0"/>
              <a:t>I</a:t>
            </a:r>
            <a:r>
              <a:rPr lang="en-GB" sz="2000" dirty="0"/>
              <a:t>) </a:t>
            </a:r>
          </a:p>
          <a:p>
            <a:r>
              <a:rPr lang="en-GB" sz="2000" dirty="0"/>
              <a:t>stops growing as </a:t>
            </a:r>
            <a:r>
              <a:rPr lang="en-GB" sz="2000" b="1" dirty="0"/>
              <a:t>S</a:t>
            </a:r>
            <a:r>
              <a:rPr lang="en-GB" sz="2000" dirty="0"/>
              <a:t> approaches </a:t>
            </a:r>
            <a:r>
              <a:rPr lang="en-GB" sz="2000" b="1" dirty="0"/>
              <a:t>S</a:t>
            </a:r>
            <a:r>
              <a:rPr lang="en-GB" sz="2000" b="1" baseline="-25000" dirty="0"/>
              <a:t>T</a:t>
            </a:r>
            <a:r>
              <a:rPr lang="en-GB" sz="2000" dirty="0"/>
              <a:t>.</a:t>
            </a:r>
          </a:p>
        </p:txBody>
      </p:sp>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91897" y="4014589"/>
            <a:ext cx="2394010" cy="255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5452667" y="5532810"/>
            <a:ext cx="540651" cy="213385"/>
          </a:xfrm>
          <a:prstGeom prst="rightArrow">
            <a:avLst>
              <a:gd name="adj1" fmla="val 50000"/>
              <a:gd name="adj2" fmla="val 6785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p:cNvSpPr/>
          <p:nvPr/>
        </p:nvSpPr>
        <p:spPr>
          <a:xfrm>
            <a:off x="4803070" y="5437708"/>
            <a:ext cx="698589" cy="369332"/>
          </a:xfrm>
          <a:prstGeom prst="rect">
            <a:avLst/>
          </a:prstGeom>
        </p:spPr>
        <p:txBody>
          <a:bodyPr wrap="none">
            <a:spAutoFit/>
          </a:bodyPr>
          <a:lstStyle/>
          <a:p>
            <a:r>
              <a:rPr lang="en-GB" b="1" dirty="0">
                <a:solidFill>
                  <a:schemeClr val="accent1">
                    <a:lumMod val="75000"/>
                  </a:schemeClr>
                </a:solidFill>
              </a:rPr>
              <a:t>S = S</a:t>
            </a:r>
            <a:r>
              <a:rPr lang="en-GB" b="1" baseline="-25000" dirty="0">
                <a:solidFill>
                  <a:schemeClr val="accent1">
                    <a:lumMod val="75000"/>
                  </a:schemeClr>
                </a:solidFill>
              </a:rPr>
              <a:t>T</a:t>
            </a:r>
            <a:endParaRPr lang="en-GB" sz="1600" b="1" dirty="0">
              <a:solidFill>
                <a:schemeClr val="accent1">
                  <a:lumMod val="75000"/>
                </a:schemeClr>
              </a:solidFill>
            </a:endParaRPr>
          </a:p>
        </p:txBody>
      </p:sp>
      <p:sp>
        <p:nvSpPr>
          <p:cNvPr id="7" name="Slide Number Placeholder 6"/>
          <p:cNvSpPr>
            <a:spLocks noGrp="1"/>
          </p:cNvSpPr>
          <p:nvPr>
            <p:ph type="sldNum" sz="quarter" idx="12"/>
          </p:nvPr>
        </p:nvSpPr>
        <p:spPr/>
        <p:txBody>
          <a:bodyPr/>
          <a:lstStyle/>
          <a:p>
            <a:fld id="{46CF7C04-BA9B-49C3-A8B6-2D7FAC079C85}" type="slidenum">
              <a:rPr lang="en-GB" smtClean="0"/>
              <a:t>34</a:t>
            </a:fld>
            <a:endParaRPr lang="en-GB"/>
          </a:p>
        </p:txBody>
      </p:sp>
    </p:spTree>
    <p:extLst>
      <p:ext uri="{BB962C8B-B14F-4D97-AF65-F5344CB8AC3E}">
        <p14:creationId xmlns:p14="http://schemas.microsoft.com/office/powerpoint/2010/main" val="4103741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6085" y="471047"/>
            <a:ext cx="4073558" cy="384721"/>
          </a:xfrm>
          <a:prstGeom prst="rect">
            <a:avLst/>
          </a:prstGeom>
          <a:noFill/>
        </p:spPr>
        <p:txBody>
          <a:bodyPr wrap="square" rtlCol="0">
            <a:spAutoFit/>
          </a:bodyPr>
          <a:lstStyle/>
          <a:p>
            <a:endParaRPr lang="en-GB" sz="1900" dirty="0"/>
          </a:p>
        </p:txBody>
      </p:sp>
      <p:graphicFrame>
        <p:nvGraphicFramePr>
          <p:cNvPr id="3" name="Content Placeholder 5"/>
          <p:cNvGraphicFramePr>
            <a:graphicFrameLocks/>
          </p:cNvGraphicFramePr>
          <p:nvPr>
            <p:extLst>
              <p:ext uri="{D42A27DB-BD31-4B8C-83A1-F6EECF244321}">
                <p14:modId xmlns:p14="http://schemas.microsoft.com/office/powerpoint/2010/main" val="75000978"/>
              </p:ext>
            </p:extLst>
          </p:nvPr>
        </p:nvGraphicFramePr>
        <p:xfrm>
          <a:off x="539553" y="663407"/>
          <a:ext cx="3096344" cy="2539196"/>
        </p:xfrm>
        <a:graphic>
          <a:graphicData uri="http://schemas.openxmlformats.org/drawingml/2006/table">
            <a:tbl>
              <a:tblPr firstRow="1" bandRow="1">
                <a:tableStyleId>{D7AC3CCA-C797-4891-BE02-D94E43425B78}</a:tableStyleId>
              </a:tblPr>
              <a:tblGrid>
                <a:gridCol w="1728191">
                  <a:extLst>
                    <a:ext uri="{9D8B030D-6E8A-4147-A177-3AD203B41FA5}">
                      <a16:colId xmlns="" xmlns:a16="http://schemas.microsoft.com/office/drawing/2014/main" val="20000"/>
                    </a:ext>
                  </a:extLst>
                </a:gridCol>
                <a:gridCol w="1368153">
                  <a:extLst>
                    <a:ext uri="{9D8B030D-6E8A-4147-A177-3AD203B41FA5}">
                      <a16:colId xmlns="" xmlns:a16="http://schemas.microsoft.com/office/drawing/2014/main" val="20001"/>
                    </a:ext>
                  </a:extLst>
                </a:gridCol>
              </a:tblGrid>
              <a:tr h="383339">
                <a:tc>
                  <a:txBody>
                    <a:bodyPr/>
                    <a:lstStyle/>
                    <a:p>
                      <a:pPr algn="r"/>
                      <a:r>
                        <a:rPr lang="en-US" dirty="0"/>
                        <a:t>Disease</a:t>
                      </a:r>
                    </a:p>
                  </a:txBody>
                  <a:tcPr/>
                </a:tc>
                <a:tc>
                  <a:txBody>
                    <a:bodyPr/>
                    <a:lstStyle/>
                    <a:p>
                      <a:pPr algn="ctr"/>
                      <a:r>
                        <a:rPr lang="en-US" dirty="0"/>
                        <a:t>R</a:t>
                      </a:r>
                      <a:r>
                        <a:rPr lang="en-US" baseline="-25000" dirty="0"/>
                        <a:t>0</a:t>
                      </a:r>
                      <a:endParaRPr lang="en-US" dirty="0"/>
                    </a:p>
                  </a:txBody>
                  <a:tcPr/>
                </a:tc>
                <a:extLst>
                  <a:ext uri="{0D108BD9-81ED-4DB2-BD59-A6C34878D82A}">
                    <a16:rowId xmlns="" xmlns:a16="http://schemas.microsoft.com/office/drawing/2014/main" val="10000"/>
                  </a:ext>
                </a:extLst>
              </a:tr>
              <a:tr h="570611">
                <a:tc>
                  <a:txBody>
                    <a:bodyPr/>
                    <a:lstStyle/>
                    <a:p>
                      <a:pPr algn="r"/>
                      <a:r>
                        <a:rPr lang="en-US" dirty="0"/>
                        <a:t>Ebola (2014, West Africa)</a:t>
                      </a:r>
                    </a:p>
                  </a:txBody>
                  <a:tcPr/>
                </a:tc>
                <a:tc>
                  <a:txBody>
                    <a:bodyPr/>
                    <a:lstStyle/>
                    <a:p>
                      <a:pPr algn="ctr"/>
                      <a:r>
                        <a:rPr lang="en-US" dirty="0"/>
                        <a:t>1.5 to 2.5</a:t>
                      </a:r>
                    </a:p>
                  </a:txBody>
                  <a:tcPr anchor="ctr"/>
                </a:tc>
                <a:extLst>
                  <a:ext uri="{0D108BD9-81ED-4DB2-BD59-A6C34878D82A}">
                    <a16:rowId xmlns="" xmlns:a16="http://schemas.microsoft.com/office/drawing/2014/main" val="10001"/>
                  </a:ext>
                </a:extLst>
              </a:tr>
              <a:tr h="383339">
                <a:tc>
                  <a:txBody>
                    <a:bodyPr/>
                    <a:lstStyle/>
                    <a:p>
                      <a:pPr algn="r"/>
                      <a:r>
                        <a:rPr lang="en-US" dirty="0"/>
                        <a:t>AIDS</a:t>
                      </a:r>
                    </a:p>
                  </a:txBody>
                  <a:tcPr/>
                </a:tc>
                <a:tc>
                  <a:txBody>
                    <a:bodyPr/>
                    <a:lstStyle/>
                    <a:p>
                      <a:pPr algn="ctr"/>
                      <a:r>
                        <a:rPr lang="en-US" dirty="0"/>
                        <a:t>2 to 5</a:t>
                      </a:r>
                    </a:p>
                  </a:txBody>
                  <a:tcPr/>
                </a:tc>
                <a:extLst>
                  <a:ext uri="{0D108BD9-81ED-4DB2-BD59-A6C34878D82A}">
                    <a16:rowId xmlns="" xmlns:a16="http://schemas.microsoft.com/office/drawing/2014/main" val="10002"/>
                  </a:ext>
                </a:extLst>
              </a:tr>
              <a:tr h="383339">
                <a:tc>
                  <a:txBody>
                    <a:bodyPr/>
                    <a:lstStyle/>
                    <a:p>
                      <a:pPr algn="r"/>
                      <a:r>
                        <a:rPr lang="en-US" dirty="0"/>
                        <a:t>Smallpox</a:t>
                      </a:r>
                    </a:p>
                  </a:txBody>
                  <a:tcPr/>
                </a:tc>
                <a:tc>
                  <a:txBody>
                    <a:bodyPr/>
                    <a:lstStyle/>
                    <a:p>
                      <a:pPr algn="ctr"/>
                      <a:r>
                        <a:rPr lang="en-US" dirty="0"/>
                        <a:t>3 to 5</a:t>
                      </a:r>
                    </a:p>
                  </a:txBody>
                  <a:tcPr/>
                </a:tc>
                <a:extLst>
                  <a:ext uri="{0D108BD9-81ED-4DB2-BD59-A6C34878D82A}">
                    <a16:rowId xmlns="" xmlns:a16="http://schemas.microsoft.com/office/drawing/2014/main" val="10003"/>
                  </a:ext>
                </a:extLst>
              </a:tr>
              <a:tr h="383339">
                <a:tc>
                  <a:txBody>
                    <a:bodyPr/>
                    <a:lstStyle/>
                    <a:p>
                      <a:pPr algn="r"/>
                      <a:r>
                        <a:rPr lang="en-US" dirty="0"/>
                        <a:t>Measles</a:t>
                      </a:r>
                    </a:p>
                  </a:txBody>
                  <a:tcPr/>
                </a:tc>
                <a:tc>
                  <a:txBody>
                    <a:bodyPr/>
                    <a:lstStyle/>
                    <a:p>
                      <a:pPr algn="ctr"/>
                      <a:r>
                        <a:rPr lang="en-US" dirty="0"/>
                        <a:t>16 to 18</a:t>
                      </a:r>
                    </a:p>
                  </a:txBody>
                  <a:tcPr/>
                </a:tc>
                <a:extLst>
                  <a:ext uri="{0D108BD9-81ED-4DB2-BD59-A6C34878D82A}">
                    <a16:rowId xmlns="" xmlns:a16="http://schemas.microsoft.com/office/drawing/2014/main" val="10004"/>
                  </a:ext>
                </a:extLst>
              </a:tr>
              <a:tr h="130820">
                <a:tc>
                  <a:txBody>
                    <a:bodyPr/>
                    <a:lstStyle/>
                    <a:p>
                      <a:pPr algn="r"/>
                      <a:r>
                        <a:rPr lang="en-US" dirty="0"/>
                        <a:t>Malaria</a:t>
                      </a:r>
                    </a:p>
                  </a:txBody>
                  <a:tcPr/>
                </a:tc>
                <a:tc>
                  <a:txBody>
                    <a:bodyPr/>
                    <a:lstStyle/>
                    <a:p>
                      <a:pPr algn="ctr"/>
                      <a:r>
                        <a:rPr lang="en-US" dirty="0"/>
                        <a:t>&gt; 100</a:t>
                      </a:r>
                    </a:p>
                  </a:txBody>
                  <a:tcPr/>
                </a:tc>
                <a:extLst>
                  <a:ext uri="{0D108BD9-81ED-4DB2-BD59-A6C34878D82A}">
                    <a16:rowId xmlns="" xmlns:a16="http://schemas.microsoft.com/office/drawing/2014/main" val="10005"/>
                  </a:ext>
                </a:extLst>
              </a:tr>
            </a:tbl>
          </a:graphicData>
        </a:graphic>
      </p:graphicFrame>
      <p:sp>
        <p:nvSpPr>
          <p:cNvPr id="4" name="TextBox 3"/>
          <p:cNvSpPr txBox="1"/>
          <p:nvPr/>
        </p:nvSpPr>
        <p:spPr>
          <a:xfrm>
            <a:off x="3923928" y="661547"/>
            <a:ext cx="4573215" cy="2431435"/>
          </a:xfrm>
          <a:prstGeom prst="rect">
            <a:avLst/>
          </a:prstGeom>
          <a:noFill/>
        </p:spPr>
        <p:txBody>
          <a:bodyPr wrap="square" rtlCol="0">
            <a:spAutoFit/>
          </a:bodyPr>
          <a:lstStyle/>
          <a:p>
            <a:r>
              <a:rPr lang="en-GB" sz="1900" dirty="0"/>
              <a:t>The danger posed by a disease is not described by R</a:t>
            </a:r>
            <a:r>
              <a:rPr lang="en-GB" sz="1900" baseline="-25000" dirty="0"/>
              <a:t>0</a:t>
            </a:r>
            <a:r>
              <a:rPr lang="en-GB" sz="1900" dirty="0"/>
              <a:t> alone, though.</a:t>
            </a:r>
          </a:p>
          <a:p>
            <a:endParaRPr lang="en-GB" sz="1900" dirty="0"/>
          </a:p>
          <a:p>
            <a:r>
              <a:rPr lang="en-GB" sz="1900" b="1" dirty="0"/>
              <a:t>Ebola</a:t>
            </a:r>
            <a:r>
              <a:rPr lang="en-GB" sz="1900" dirty="0"/>
              <a:t> has a relatively low R</a:t>
            </a:r>
            <a:r>
              <a:rPr lang="en-GB" sz="1900" baseline="-25000" dirty="0"/>
              <a:t>0</a:t>
            </a:r>
            <a:r>
              <a:rPr lang="en-GB" sz="1900" dirty="0"/>
              <a:t>, but of course is dangerous because of its very high mortality and rapid disease progression. Relatively simple hygienic and population health measures have succeeded in slowing it.</a:t>
            </a:r>
          </a:p>
        </p:txBody>
      </p:sp>
      <p:sp>
        <p:nvSpPr>
          <p:cNvPr id="5" name="TextBox 4"/>
          <p:cNvSpPr txBox="1"/>
          <p:nvPr/>
        </p:nvSpPr>
        <p:spPr>
          <a:xfrm>
            <a:off x="395536" y="3569847"/>
            <a:ext cx="8101607" cy="1261884"/>
          </a:xfrm>
          <a:prstGeom prst="rect">
            <a:avLst/>
          </a:prstGeom>
          <a:noFill/>
        </p:spPr>
        <p:txBody>
          <a:bodyPr wrap="square" rtlCol="0">
            <a:spAutoFit/>
          </a:bodyPr>
          <a:lstStyle/>
          <a:p>
            <a:r>
              <a:rPr lang="en-GB" sz="1900" b="1" dirty="0"/>
              <a:t>Measles </a:t>
            </a:r>
            <a:r>
              <a:rPr lang="en-GB" sz="1900" dirty="0"/>
              <a:t>has a high R</a:t>
            </a:r>
            <a:r>
              <a:rPr lang="en-GB" sz="1900" baseline="-25000" dirty="0"/>
              <a:t>0</a:t>
            </a:r>
            <a:r>
              <a:rPr lang="en-GB" sz="1900" dirty="0"/>
              <a:t> and is extremely infectious, but an efficient immune response also means fast recovery. The S</a:t>
            </a:r>
            <a:r>
              <a:rPr lang="en-GB" sz="1900" baseline="-25000" dirty="0"/>
              <a:t>T</a:t>
            </a:r>
            <a:r>
              <a:rPr lang="en-GB" sz="1900" dirty="0"/>
              <a:t> for measles is around 300,000, which means that historically measles were hardly an issue before major urban centres grew past that population size. </a:t>
            </a:r>
          </a:p>
        </p:txBody>
      </p:sp>
      <p:sp>
        <p:nvSpPr>
          <p:cNvPr id="6" name="TextBox 5"/>
          <p:cNvSpPr txBox="1"/>
          <p:nvPr/>
        </p:nvSpPr>
        <p:spPr>
          <a:xfrm>
            <a:off x="395536" y="5017647"/>
            <a:ext cx="8101607" cy="1554272"/>
          </a:xfrm>
          <a:prstGeom prst="rect">
            <a:avLst/>
          </a:prstGeom>
          <a:noFill/>
        </p:spPr>
        <p:txBody>
          <a:bodyPr wrap="square" rtlCol="0">
            <a:spAutoFit/>
          </a:bodyPr>
          <a:lstStyle/>
          <a:p>
            <a:r>
              <a:rPr lang="en-GB" sz="1900" b="1" dirty="0"/>
              <a:t>Malaria </a:t>
            </a:r>
            <a:r>
              <a:rPr lang="en-GB" sz="1900" dirty="0"/>
              <a:t>cannot easily be modelled by simple approaches because vectors and intermediate hosts are involved, but the equivalent of R</a:t>
            </a:r>
            <a:r>
              <a:rPr lang="en-GB" sz="1900" baseline="-25000" dirty="0"/>
              <a:t>0</a:t>
            </a:r>
            <a:r>
              <a:rPr lang="en-GB" sz="1900" dirty="0"/>
              <a:t> is very high. Infected hosts can sometimes remain infectious for life without building resistance, and the parasite is transmitted very efficiently. Together this makes S</a:t>
            </a:r>
            <a:r>
              <a:rPr lang="en-GB" sz="1900" baseline="-25000" dirty="0"/>
              <a:t>T</a:t>
            </a:r>
            <a:r>
              <a:rPr lang="en-GB" sz="1900" dirty="0"/>
              <a:t> very small- the parasite can persist in a very small population.</a:t>
            </a:r>
          </a:p>
        </p:txBody>
      </p:sp>
      <p:sp>
        <p:nvSpPr>
          <p:cNvPr id="7" name="Slide Number Placeholder 6"/>
          <p:cNvSpPr>
            <a:spLocks noGrp="1"/>
          </p:cNvSpPr>
          <p:nvPr>
            <p:ph type="sldNum" sz="quarter" idx="12"/>
          </p:nvPr>
        </p:nvSpPr>
        <p:spPr/>
        <p:txBody>
          <a:bodyPr/>
          <a:lstStyle/>
          <a:p>
            <a:fld id="{46CF7C04-BA9B-49C3-A8B6-2D7FAC079C85}" type="slidenum">
              <a:rPr lang="en-GB" smtClean="0"/>
              <a:t>35</a:t>
            </a:fld>
            <a:endParaRPr lang="en-GB"/>
          </a:p>
        </p:txBody>
      </p:sp>
    </p:spTree>
    <p:extLst>
      <p:ext uri="{BB962C8B-B14F-4D97-AF65-F5344CB8AC3E}">
        <p14:creationId xmlns:p14="http://schemas.microsoft.com/office/powerpoint/2010/main" val="11824927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067944" y="5589240"/>
            <a:ext cx="4630552" cy="89325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Part </a:t>
            </a:r>
            <a:r>
              <a:rPr lang="en-US" sz="2400" b="1" dirty="0">
                <a:solidFill>
                  <a:schemeClr val="tx1"/>
                </a:solidFill>
              </a:rPr>
              <a:t>III – Modelling Rabies in </a:t>
            </a:r>
            <a:r>
              <a:rPr lang="en-US" sz="2400" b="1" dirty="0" smtClean="0">
                <a:solidFill>
                  <a:schemeClr val="tx1"/>
                </a:solidFill>
              </a:rPr>
              <a:t>Foxes</a:t>
            </a:r>
            <a:endParaRPr lang="en-GB" sz="2400" b="1" dirty="0">
              <a:solidFill>
                <a:schemeClr val="tx1"/>
              </a:solidFill>
            </a:endParaRPr>
          </a:p>
        </p:txBody>
      </p:sp>
      <p:sp>
        <p:nvSpPr>
          <p:cNvPr id="5" name="Rectangle 4"/>
          <p:cNvSpPr/>
          <p:nvPr/>
        </p:nvSpPr>
        <p:spPr>
          <a:xfrm>
            <a:off x="2421910" y="116632"/>
            <a:ext cx="6537046" cy="307777"/>
          </a:xfrm>
          <a:prstGeom prst="rect">
            <a:avLst/>
          </a:prstGeom>
        </p:spPr>
        <p:txBody>
          <a:bodyPr wrap="none">
            <a:spAutoFit/>
          </a:bodyPr>
          <a:lstStyle/>
          <a:p>
            <a:r>
              <a:rPr lang="en-GB" sz="1400" dirty="0">
                <a:solidFill>
                  <a:schemeClr val="tx1">
                    <a:lumMod val="65000"/>
                    <a:lumOff val="35000"/>
                  </a:schemeClr>
                </a:solidFill>
                <a:effectLst/>
              </a:rPr>
              <a:t>Photo: Red foxes at the British Wildlife Centre, Surrey. Keven Law via Flickr. CC BY-SA 2.0</a:t>
            </a:r>
            <a:endParaRPr lang="en-GB" sz="1400" dirty="0">
              <a:solidFill>
                <a:schemeClr val="tx1">
                  <a:lumMod val="65000"/>
                  <a:lumOff val="35000"/>
                </a:schemeClr>
              </a:solidFill>
            </a:endParaRPr>
          </a:p>
        </p:txBody>
      </p:sp>
    </p:spTree>
    <p:extLst>
      <p:ext uri="{BB962C8B-B14F-4D97-AF65-F5344CB8AC3E}">
        <p14:creationId xmlns:p14="http://schemas.microsoft.com/office/powerpoint/2010/main" val="1029155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11774" y="2290098"/>
            <a:ext cx="2855735" cy="2435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338237"/>
            <a:ext cx="8712968" cy="1708160"/>
          </a:xfrm>
          <a:prstGeom prst="rect">
            <a:avLst/>
          </a:prstGeom>
          <a:noFill/>
        </p:spPr>
        <p:txBody>
          <a:bodyPr wrap="square" rtlCol="0">
            <a:spAutoFit/>
          </a:bodyPr>
          <a:lstStyle/>
          <a:p>
            <a:pPr>
              <a:spcAft>
                <a:spcPts val="1200"/>
              </a:spcAft>
            </a:pPr>
            <a:r>
              <a:rPr lang="en-GB" sz="1900" b="1" dirty="0"/>
              <a:t>Rabies</a:t>
            </a:r>
            <a:r>
              <a:rPr lang="en-GB" sz="1900" dirty="0"/>
              <a:t> has been one of the most infamous infectious diseases known since antiquity. Hippocrates described how it is spread to humans by “mad </a:t>
            </a:r>
            <a:r>
              <a:rPr lang="en-GB" sz="1900" dirty="0" smtClean="0"/>
              <a:t>dogs.” </a:t>
            </a:r>
            <a:endParaRPr lang="en-GB" sz="1900" dirty="0"/>
          </a:p>
          <a:p>
            <a:pPr>
              <a:spcAft>
                <a:spcPts val="1200"/>
              </a:spcAft>
            </a:pPr>
            <a:r>
              <a:rPr lang="en-GB" sz="1900" dirty="0"/>
              <a:t>While in Europe the disease has become rare even among dogs and wild carnivores (and officially eradicated in the UK since 1922), there are still tens of thousands of human deaths in the developing world.</a:t>
            </a:r>
          </a:p>
        </p:txBody>
      </p:sp>
      <p:sp>
        <p:nvSpPr>
          <p:cNvPr id="4" name="Rectangle 3"/>
          <p:cNvSpPr/>
          <p:nvPr/>
        </p:nvSpPr>
        <p:spPr>
          <a:xfrm>
            <a:off x="395536" y="2192269"/>
            <a:ext cx="5112569" cy="3277820"/>
          </a:xfrm>
          <a:prstGeom prst="rect">
            <a:avLst/>
          </a:prstGeom>
        </p:spPr>
        <p:txBody>
          <a:bodyPr wrap="square">
            <a:spAutoFit/>
          </a:bodyPr>
          <a:lstStyle/>
          <a:p>
            <a:r>
              <a:rPr lang="en-GB" sz="1900" dirty="0"/>
              <a:t>To illustrate the debilitating effect of rabies in humans, a 1961 (?) UC </a:t>
            </a:r>
            <a:r>
              <a:rPr lang="en-GB" sz="1900" dirty="0" smtClean="0"/>
              <a:t>Berkeley/NSF-produced  </a:t>
            </a:r>
            <a:r>
              <a:rPr lang="en-GB" sz="1900" dirty="0"/>
              <a:t>teaching film shows the case history of an Iranian patient bitten by a rabid wolf. The patient shows clinical symptoms of restlessness and agitation, difficulty in swallowing, rejection of liquids, copious foaming, excessive perspiration, dilation of pupils, convulsions, delirium, paralysis, apathy and coma followed by death.</a:t>
            </a:r>
          </a:p>
          <a:p>
            <a:pPr algn="r"/>
            <a:endParaRPr lang="en-GB" dirty="0"/>
          </a:p>
          <a:p>
            <a:pPr algn="r"/>
            <a:r>
              <a:rPr lang="en-GB" dirty="0"/>
              <a:t>	</a:t>
            </a:r>
          </a:p>
        </p:txBody>
      </p:sp>
      <p:sp>
        <p:nvSpPr>
          <p:cNvPr id="3" name="Slide Number Placeholder 2"/>
          <p:cNvSpPr>
            <a:spLocks noGrp="1"/>
          </p:cNvSpPr>
          <p:nvPr>
            <p:ph type="sldNum" sz="quarter" idx="12"/>
          </p:nvPr>
        </p:nvSpPr>
        <p:spPr/>
        <p:txBody>
          <a:bodyPr/>
          <a:lstStyle/>
          <a:p>
            <a:fld id="{46CF7C04-BA9B-49C3-A8B6-2D7FAC079C85}" type="slidenum">
              <a:rPr lang="en-GB" smtClean="0"/>
              <a:t>37</a:t>
            </a:fld>
            <a:endParaRPr lang="en-GB"/>
          </a:p>
        </p:txBody>
      </p:sp>
      <p:sp>
        <p:nvSpPr>
          <p:cNvPr id="6" name="Rectangle 5"/>
          <p:cNvSpPr/>
          <p:nvPr/>
        </p:nvSpPr>
        <p:spPr>
          <a:xfrm>
            <a:off x="467543" y="5805264"/>
            <a:ext cx="8099965" cy="369332"/>
          </a:xfrm>
          <a:prstGeom prst="rect">
            <a:avLst/>
          </a:prstGeom>
        </p:spPr>
        <p:txBody>
          <a:bodyPr wrap="square">
            <a:spAutoFit/>
          </a:bodyPr>
          <a:lstStyle/>
          <a:p>
            <a:r>
              <a:rPr lang="en-US" dirty="0"/>
              <a:t>http://www.worldcat.org/title/rabies-in-a-human-patient/oclc/220258689</a:t>
            </a:r>
          </a:p>
        </p:txBody>
      </p:sp>
      <p:sp>
        <p:nvSpPr>
          <p:cNvPr id="7" name="Rectangle 6"/>
          <p:cNvSpPr/>
          <p:nvPr/>
        </p:nvSpPr>
        <p:spPr>
          <a:xfrm>
            <a:off x="501484" y="5331590"/>
            <a:ext cx="7022844" cy="369332"/>
          </a:xfrm>
          <a:prstGeom prst="rect">
            <a:avLst/>
          </a:prstGeom>
        </p:spPr>
        <p:txBody>
          <a:bodyPr wrap="square">
            <a:spAutoFit/>
          </a:bodyPr>
          <a:lstStyle/>
          <a:p>
            <a:r>
              <a:rPr lang="en-US" i="1" dirty="0" smtClean="0"/>
              <a:t>WARNING</a:t>
            </a:r>
            <a:r>
              <a:rPr lang="en-US" i="1" dirty="0"/>
              <a:t>: </a:t>
            </a:r>
            <a:r>
              <a:rPr lang="en-US" dirty="0"/>
              <a:t>This is quite distressing to watch.</a:t>
            </a:r>
          </a:p>
        </p:txBody>
      </p:sp>
    </p:spTree>
    <p:extLst>
      <p:ext uri="{BB962C8B-B14F-4D97-AF65-F5344CB8AC3E}">
        <p14:creationId xmlns:p14="http://schemas.microsoft.com/office/powerpoint/2010/main" val="559163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83010"/>
            <a:ext cx="3384375" cy="2139047"/>
          </a:xfrm>
          <a:prstGeom prst="rect">
            <a:avLst/>
          </a:prstGeom>
          <a:noFill/>
        </p:spPr>
        <p:txBody>
          <a:bodyPr wrap="square" rtlCol="0">
            <a:spAutoFit/>
          </a:bodyPr>
          <a:lstStyle/>
          <a:p>
            <a:pPr>
              <a:spcAft>
                <a:spcPts val="1200"/>
              </a:spcAft>
            </a:pPr>
            <a:r>
              <a:rPr lang="en-GB" sz="1900" dirty="0"/>
              <a:t>Without vaccines, hundreds of thousands of people would die annually. Post-exposure prophylaxis can save lives, but the cost is often problematic in the developing world. (See </a:t>
            </a:r>
            <a:r>
              <a:rPr lang="en-GB" sz="1900" dirty="0">
                <a:hlinkClick r:id="rId3"/>
              </a:rPr>
              <a:t>WHO factsheet </a:t>
            </a:r>
            <a:r>
              <a:rPr lang="en-GB" sz="1900" dirty="0"/>
              <a:t>rabies)</a:t>
            </a:r>
          </a:p>
        </p:txBody>
      </p:sp>
      <p:sp>
        <p:nvSpPr>
          <p:cNvPr id="7" name="TextBox 6"/>
          <p:cNvSpPr txBox="1"/>
          <p:nvPr/>
        </p:nvSpPr>
        <p:spPr>
          <a:xfrm>
            <a:off x="589485" y="3966235"/>
            <a:ext cx="3384375" cy="969496"/>
          </a:xfrm>
          <a:prstGeom prst="rect">
            <a:avLst/>
          </a:prstGeom>
          <a:noFill/>
        </p:spPr>
        <p:txBody>
          <a:bodyPr wrap="square" rtlCol="0">
            <a:spAutoFit/>
          </a:bodyPr>
          <a:lstStyle/>
          <a:p>
            <a:pPr>
              <a:spcAft>
                <a:spcPts val="1200"/>
              </a:spcAft>
            </a:pPr>
            <a:r>
              <a:rPr lang="en-GB" sz="1900" dirty="0"/>
              <a:t>By far the most cost-effective preventative measure is the vaccination of dogs. </a:t>
            </a:r>
          </a:p>
        </p:txBody>
      </p:sp>
      <p:pic>
        <p:nvPicPr>
          <p:cNvPr id="4100" name="Picture 4" descr="https://upload.wikimedia.org/wikipedia/commons/thumb/9/9f/Middle_Ages_rabid_dog.jpg/320px-Middle_Ages_rabid_dog.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20554" y="4007346"/>
            <a:ext cx="4051437"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23927" y="983010"/>
            <a:ext cx="5041911" cy="2225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798168" y="3382834"/>
            <a:ext cx="3294112" cy="276999"/>
          </a:xfrm>
          <a:prstGeom prst="rect">
            <a:avLst/>
          </a:prstGeom>
        </p:spPr>
        <p:txBody>
          <a:bodyPr wrap="square">
            <a:spAutoFit/>
          </a:bodyPr>
          <a:lstStyle/>
          <a:p>
            <a:r>
              <a:rPr lang="en-GB" sz="1200" dirty="0"/>
              <a:t>Deaths from rabies per million persons in 2012   </a:t>
            </a:r>
          </a:p>
        </p:txBody>
      </p:sp>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67296" y="3361383"/>
            <a:ext cx="1627187"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6CF7C04-BA9B-49C3-A8B6-2D7FAC079C85}" type="slidenum">
              <a:rPr lang="en-GB" smtClean="0"/>
              <a:t>38</a:t>
            </a:fld>
            <a:endParaRPr lang="en-GB"/>
          </a:p>
        </p:txBody>
      </p:sp>
    </p:spTree>
    <p:extLst>
      <p:ext uri="{BB962C8B-B14F-4D97-AF65-F5344CB8AC3E}">
        <p14:creationId xmlns:p14="http://schemas.microsoft.com/office/powerpoint/2010/main" val="36945979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485" y="553110"/>
            <a:ext cx="7798939" cy="969496"/>
          </a:xfrm>
          <a:prstGeom prst="rect">
            <a:avLst/>
          </a:prstGeom>
          <a:noFill/>
        </p:spPr>
        <p:txBody>
          <a:bodyPr wrap="square" rtlCol="0">
            <a:spAutoFit/>
          </a:bodyPr>
          <a:lstStyle/>
          <a:p>
            <a:pPr>
              <a:spcAft>
                <a:spcPts val="1200"/>
              </a:spcAft>
            </a:pPr>
            <a:r>
              <a:rPr lang="en-GB" sz="1900" dirty="0"/>
              <a:t>While most infections of humans are caused by dog bites, wild animals are an important reservoir for the disease. In Europe, this is mainly the </a:t>
            </a:r>
            <a:r>
              <a:rPr lang="en-GB" sz="1900" b="1" dirty="0"/>
              <a:t>red fox</a:t>
            </a:r>
            <a:r>
              <a:rPr lang="en-GB" sz="1900" dirty="0"/>
              <a:t>;  in North America, raccoons, skunks and bats are also carriers.</a:t>
            </a:r>
          </a:p>
        </p:txBody>
      </p:sp>
      <p:sp>
        <p:nvSpPr>
          <p:cNvPr id="3" name="TextBox 2"/>
          <p:cNvSpPr txBox="1"/>
          <p:nvPr/>
        </p:nvSpPr>
        <p:spPr>
          <a:xfrm>
            <a:off x="589485" y="1797710"/>
            <a:ext cx="7798939" cy="969496"/>
          </a:xfrm>
          <a:prstGeom prst="rect">
            <a:avLst/>
          </a:prstGeom>
          <a:noFill/>
        </p:spPr>
        <p:txBody>
          <a:bodyPr wrap="square" rtlCol="0">
            <a:spAutoFit/>
          </a:bodyPr>
          <a:lstStyle/>
          <a:p>
            <a:pPr>
              <a:spcAft>
                <a:spcPts val="1200"/>
              </a:spcAft>
            </a:pPr>
            <a:r>
              <a:rPr lang="en-GB" sz="1900" dirty="0"/>
              <a:t>In areas with originally high population density, it was observed that introduction of rabies led to oscillations of both fox density and rabies epidemics with 3, 4 or 5 year periods.</a:t>
            </a:r>
          </a:p>
        </p:txBody>
      </p:sp>
      <p:sp>
        <p:nvSpPr>
          <p:cNvPr id="4" name="TextBox 3"/>
          <p:cNvSpPr txBox="1"/>
          <p:nvPr/>
        </p:nvSpPr>
        <p:spPr>
          <a:xfrm>
            <a:off x="589485" y="2978810"/>
            <a:ext cx="3190427" cy="3462486"/>
          </a:xfrm>
          <a:prstGeom prst="rect">
            <a:avLst/>
          </a:prstGeom>
          <a:noFill/>
        </p:spPr>
        <p:txBody>
          <a:bodyPr wrap="square" rtlCol="0">
            <a:spAutoFit/>
          </a:bodyPr>
          <a:lstStyle/>
          <a:p>
            <a:pPr>
              <a:spcAft>
                <a:spcPts val="1200"/>
              </a:spcAft>
            </a:pPr>
            <a:r>
              <a:rPr lang="en-GB" sz="1900" dirty="0"/>
              <a:t>A particularly large number of rabies cases were reported in central Europe in 1979.</a:t>
            </a:r>
          </a:p>
          <a:p>
            <a:pPr>
              <a:spcAft>
                <a:spcPts val="1200"/>
              </a:spcAft>
            </a:pPr>
            <a:r>
              <a:rPr lang="en-GB" sz="1900" dirty="0"/>
              <a:t>Anderson </a:t>
            </a:r>
            <a:r>
              <a:rPr lang="en-GB" sz="1900" i="1" dirty="0"/>
              <a:t>et al</a:t>
            </a:r>
            <a:r>
              <a:rPr lang="en-GB" sz="1900" dirty="0"/>
              <a:t>. used the data to test one of the first successful compartmental models for an infectious disease. </a:t>
            </a:r>
            <a:r>
              <a:rPr lang="en-GB" sz="1900" b="1" dirty="0">
                <a:solidFill>
                  <a:srgbClr val="0000FF"/>
                </a:solidFill>
              </a:rPr>
              <a:t>An “exposed” category is needed now because </a:t>
            </a:r>
            <a:r>
              <a:rPr lang="en-GB" sz="1900" b="1" i="1" dirty="0">
                <a:solidFill>
                  <a:srgbClr val="0000FF"/>
                </a:solidFill>
              </a:rPr>
              <a:t>infected </a:t>
            </a:r>
            <a:r>
              <a:rPr lang="en-GB" sz="1900" b="1" dirty="0">
                <a:solidFill>
                  <a:srgbClr val="0000FF"/>
                </a:solidFill>
              </a:rPr>
              <a:t>foxes are not </a:t>
            </a:r>
            <a:r>
              <a:rPr lang="en-GB" sz="1900" b="1" i="1" dirty="0">
                <a:solidFill>
                  <a:srgbClr val="0000FF"/>
                </a:solidFill>
              </a:rPr>
              <a:t>immediately </a:t>
            </a:r>
            <a:r>
              <a:rPr lang="en-GB" sz="1900" b="1" dirty="0">
                <a:solidFill>
                  <a:srgbClr val="0000FF"/>
                </a:solidFill>
              </a:rPr>
              <a:t>infectious.</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67944" y="2990032"/>
            <a:ext cx="4618548"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46CF7C04-BA9B-49C3-A8B6-2D7FAC079C85}" type="slidenum">
              <a:rPr lang="en-GB" smtClean="0"/>
              <a:t>39</a:t>
            </a:fld>
            <a:endParaRPr lang="en-GB"/>
          </a:p>
        </p:txBody>
      </p:sp>
    </p:spTree>
    <p:extLst>
      <p:ext uri="{BB962C8B-B14F-4D97-AF65-F5344CB8AC3E}">
        <p14:creationId xmlns:p14="http://schemas.microsoft.com/office/powerpoint/2010/main" val="388562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wipe(left)">
                                      <p:cBhvr>
                                        <p:cTn id="1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63286" y="2689666"/>
            <a:ext cx="3147314" cy="2214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9552" y="1357784"/>
            <a:ext cx="5766322" cy="437043"/>
          </a:xfrm>
          <a:prstGeom prst="rect">
            <a:avLst/>
          </a:prstGeom>
          <a:noFill/>
        </p:spPr>
        <p:txBody>
          <a:bodyPr wrap="none" rtlCol="0">
            <a:spAutoFit/>
          </a:bodyPr>
          <a:lstStyle/>
          <a:p>
            <a:pPr>
              <a:lnSpc>
                <a:spcPct val="120000"/>
              </a:lnSpc>
            </a:pPr>
            <a:r>
              <a:rPr lang="en-GB" sz="2000" dirty="0"/>
              <a:t>At the basis of disease modelling are these questions:</a:t>
            </a:r>
          </a:p>
        </p:txBody>
      </p:sp>
      <p:sp>
        <p:nvSpPr>
          <p:cNvPr id="3" name="Rectangle 2"/>
          <p:cNvSpPr/>
          <p:nvPr/>
        </p:nvSpPr>
        <p:spPr>
          <a:xfrm>
            <a:off x="683568" y="2514048"/>
            <a:ext cx="4944818" cy="2846933"/>
          </a:xfrm>
          <a:prstGeom prst="rect">
            <a:avLst/>
          </a:prstGeom>
        </p:spPr>
        <p:txBody>
          <a:bodyPr wrap="square">
            <a:spAutoFit/>
          </a:bodyPr>
          <a:lstStyle/>
          <a:p>
            <a:pPr marL="342900" indent="-342900">
              <a:lnSpc>
                <a:spcPct val="120000"/>
              </a:lnSpc>
              <a:spcAft>
                <a:spcPts val="4200"/>
              </a:spcAft>
              <a:buFont typeface="Arial" charset="0"/>
              <a:buChar char="•"/>
            </a:pPr>
            <a:r>
              <a:rPr lang="en-GB" sz="2400" b="1" dirty="0"/>
              <a:t>How many new infections does each infected individual cause?</a:t>
            </a:r>
          </a:p>
          <a:p>
            <a:pPr marL="342900" indent="-342900">
              <a:lnSpc>
                <a:spcPct val="120000"/>
              </a:lnSpc>
              <a:spcAft>
                <a:spcPts val="4200"/>
              </a:spcAft>
              <a:buFont typeface="Arial" charset="0"/>
              <a:buChar char="•"/>
            </a:pPr>
            <a:r>
              <a:rPr lang="en-GB" sz="2400" b="1" dirty="0"/>
              <a:t>For how long is an infected individual able to do this before it recovers or dies?</a:t>
            </a:r>
          </a:p>
        </p:txBody>
      </p:sp>
      <p:sp>
        <p:nvSpPr>
          <p:cNvPr id="4" name="Slide Number Placeholder 3"/>
          <p:cNvSpPr>
            <a:spLocks noGrp="1"/>
          </p:cNvSpPr>
          <p:nvPr>
            <p:ph type="sldNum" sz="quarter" idx="12"/>
          </p:nvPr>
        </p:nvSpPr>
        <p:spPr/>
        <p:txBody>
          <a:bodyPr/>
          <a:lstStyle/>
          <a:p>
            <a:fld id="{46CF7C04-BA9B-49C3-A8B6-2D7FAC079C85}" type="slidenum">
              <a:rPr lang="en-GB" smtClean="0"/>
              <a:t>4</a:t>
            </a:fld>
            <a:endParaRPr lang="en-GB"/>
          </a:p>
        </p:txBody>
      </p:sp>
    </p:spTree>
    <p:extLst>
      <p:ext uri="{BB962C8B-B14F-4D97-AF65-F5344CB8AC3E}">
        <p14:creationId xmlns:p14="http://schemas.microsoft.com/office/powerpoint/2010/main" val="2578917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79173" y="3717032"/>
            <a:ext cx="1497034" cy="615427"/>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S</a:t>
            </a:r>
            <a:r>
              <a:rPr lang="en-GB" dirty="0">
                <a:solidFill>
                  <a:schemeClr val="tx1"/>
                </a:solidFill>
              </a:rPr>
              <a:t>usceptible</a:t>
            </a:r>
            <a:endParaRPr lang="en-GB" sz="1600" dirty="0">
              <a:solidFill>
                <a:schemeClr val="tx1"/>
              </a:solidFill>
            </a:endParaRPr>
          </a:p>
        </p:txBody>
      </p:sp>
      <p:cxnSp>
        <p:nvCxnSpPr>
          <p:cNvPr id="7" name="Straight Arrow Connector 6"/>
          <p:cNvCxnSpPr/>
          <p:nvPr/>
        </p:nvCxnSpPr>
        <p:spPr>
          <a:xfrm>
            <a:off x="2590800" y="3998647"/>
            <a:ext cx="650038"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92853" y="3717032"/>
            <a:ext cx="933925" cy="61542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L</a:t>
            </a:r>
            <a:r>
              <a:rPr lang="en-GB" dirty="0">
                <a:solidFill>
                  <a:schemeClr val="tx1"/>
                </a:solidFill>
              </a:rPr>
              <a:t>atent</a:t>
            </a:r>
            <a:endParaRPr lang="en-GB" sz="1600" dirty="0">
              <a:solidFill>
                <a:schemeClr val="tx1"/>
              </a:solidFill>
            </a:endParaRPr>
          </a:p>
        </p:txBody>
      </p:sp>
      <p:sp>
        <p:nvSpPr>
          <p:cNvPr id="9" name="Rectangle 8"/>
          <p:cNvSpPr/>
          <p:nvPr/>
        </p:nvSpPr>
        <p:spPr>
          <a:xfrm>
            <a:off x="5308926" y="3717032"/>
            <a:ext cx="1298760" cy="61542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mtClean="0">
                <a:solidFill>
                  <a:schemeClr val="tx1"/>
                </a:solidFill>
              </a:rPr>
              <a:t>I</a:t>
            </a:r>
            <a:r>
              <a:rPr lang="en-GB" smtClean="0">
                <a:solidFill>
                  <a:schemeClr val="tx1"/>
                </a:solidFill>
              </a:rPr>
              <a:t>nfectious</a:t>
            </a:r>
            <a:endParaRPr lang="en-GB" sz="1600" dirty="0">
              <a:solidFill>
                <a:schemeClr val="tx1"/>
              </a:solidFill>
            </a:endParaRPr>
          </a:p>
        </p:txBody>
      </p:sp>
      <p:cxnSp>
        <p:nvCxnSpPr>
          <p:cNvPr id="10" name="Straight Arrow Connector 9"/>
          <p:cNvCxnSpPr/>
          <p:nvPr/>
        </p:nvCxnSpPr>
        <p:spPr>
          <a:xfrm>
            <a:off x="4503989" y="3998646"/>
            <a:ext cx="660921" cy="1"/>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13290" y="4450700"/>
            <a:ext cx="499999" cy="566564"/>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5409" y="476672"/>
            <a:ext cx="6493829" cy="369332"/>
          </a:xfrm>
          <a:prstGeom prst="rect">
            <a:avLst/>
          </a:prstGeom>
        </p:spPr>
        <p:txBody>
          <a:bodyPr wrap="none">
            <a:spAutoFit/>
          </a:bodyPr>
          <a:lstStyle/>
          <a:p>
            <a:pPr>
              <a:spcAft>
                <a:spcPts val="1200"/>
              </a:spcAft>
            </a:pPr>
            <a:r>
              <a:rPr lang="en-GB" b="1" dirty="0" smtClean="0"/>
              <a:t>Note how the influenza model is different from the one for rabies:</a:t>
            </a:r>
            <a:endParaRPr lang="en-GB" b="1" dirty="0"/>
          </a:p>
        </p:txBody>
      </p:sp>
      <p:sp>
        <p:nvSpPr>
          <p:cNvPr id="15" name="Rectangle 14"/>
          <p:cNvSpPr/>
          <p:nvPr/>
        </p:nvSpPr>
        <p:spPr>
          <a:xfrm>
            <a:off x="7213288" y="4926740"/>
            <a:ext cx="951607" cy="400110"/>
          </a:xfrm>
          <a:prstGeom prst="rect">
            <a:avLst/>
          </a:prstGeom>
        </p:spPr>
        <p:txBody>
          <a:bodyPr wrap="square">
            <a:spAutoFit/>
          </a:bodyPr>
          <a:lstStyle/>
          <a:p>
            <a:r>
              <a:rPr lang="en-GB" sz="2000" dirty="0" smtClean="0"/>
              <a:t>Dead</a:t>
            </a:r>
            <a:endParaRPr lang="en-GB" sz="1600" dirty="0"/>
          </a:p>
        </p:txBody>
      </p:sp>
      <p:cxnSp>
        <p:nvCxnSpPr>
          <p:cNvPr id="23" name="Straight Arrow Connector 22"/>
          <p:cNvCxnSpPr/>
          <p:nvPr/>
        </p:nvCxnSpPr>
        <p:spPr>
          <a:xfrm>
            <a:off x="2634343" y="1511043"/>
            <a:ext cx="2383971"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308926" y="1229429"/>
            <a:ext cx="1298760" cy="61542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I</a:t>
            </a:r>
            <a:r>
              <a:rPr lang="en-GB" dirty="0" smtClean="0">
                <a:solidFill>
                  <a:schemeClr val="tx1"/>
                </a:solidFill>
              </a:rPr>
              <a:t>nfectious</a:t>
            </a:r>
            <a:endParaRPr lang="en-GB" sz="1600" dirty="0">
              <a:solidFill>
                <a:schemeClr val="tx1"/>
              </a:solidFill>
            </a:endParaRPr>
          </a:p>
        </p:txBody>
      </p:sp>
      <p:cxnSp>
        <p:nvCxnSpPr>
          <p:cNvPr id="27" name="Straight Arrow Connector 26"/>
          <p:cNvCxnSpPr/>
          <p:nvPr/>
        </p:nvCxnSpPr>
        <p:spPr>
          <a:xfrm>
            <a:off x="6763668" y="1511043"/>
            <a:ext cx="529761"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420567" y="1229429"/>
            <a:ext cx="1484489" cy="615427"/>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R</a:t>
            </a:r>
            <a:r>
              <a:rPr lang="en-GB" dirty="0" smtClean="0">
                <a:solidFill>
                  <a:schemeClr val="tx1"/>
                </a:solidFill>
              </a:rPr>
              <a:t>ecovered</a:t>
            </a:r>
            <a:endParaRPr lang="en-GB" sz="1600" dirty="0">
              <a:solidFill>
                <a:schemeClr val="tx1"/>
              </a:solidFill>
            </a:endParaRPr>
          </a:p>
        </p:txBody>
      </p:sp>
      <p:sp>
        <p:nvSpPr>
          <p:cNvPr id="30" name="Rectangle 29"/>
          <p:cNvSpPr/>
          <p:nvPr/>
        </p:nvSpPr>
        <p:spPr>
          <a:xfrm>
            <a:off x="899592" y="2135790"/>
            <a:ext cx="7632848" cy="1077218"/>
          </a:xfrm>
          <a:prstGeom prst="rect">
            <a:avLst/>
          </a:prstGeom>
        </p:spPr>
        <p:txBody>
          <a:bodyPr wrap="square">
            <a:spAutoFit/>
          </a:bodyPr>
          <a:lstStyle/>
          <a:p>
            <a:pPr marL="285750" indent="-285750">
              <a:spcAft>
                <a:spcPts val="1200"/>
              </a:spcAft>
              <a:buFont typeface="Arial" panose="020B0604020202020204" pitchFamily="34" charset="0"/>
              <a:buChar char="•"/>
            </a:pPr>
            <a:r>
              <a:rPr lang="en-GB" dirty="0" smtClean="0"/>
              <a:t>We assume that </a:t>
            </a:r>
            <a:r>
              <a:rPr lang="en-GB" i="1" dirty="0" smtClean="0"/>
              <a:t>infected</a:t>
            </a:r>
            <a:r>
              <a:rPr lang="en-GB" dirty="0" smtClean="0"/>
              <a:t> schoolboys are immediately </a:t>
            </a:r>
            <a:r>
              <a:rPr lang="en-GB" i="1" dirty="0" smtClean="0"/>
              <a:t>infectious</a:t>
            </a:r>
            <a:r>
              <a:rPr lang="en-GB" dirty="0" smtClean="0"/>
              <a:t>, too. (Oversimplified but not too wrong.) </a:t>
            </a:r>
          </a:p>
          <a:p>
            <a:pPr marL="285750" indent="-285750">
              <a:spcAft>
                <a:spcPts val="1200"/>
              </a:spcAft>
              <a:buFont typeface="Arial" panose="020B0604020202020204" pitchFamily="34" charset="0"/>
              <a:buChar char="•"/>
            </a:pPr>
            <a:r>
              <a:rPr lang="en-GB" dirty="0" smtClean="0"/>
              <a:t>All infected schoolboys will recover.</a:t>
            </a:r>
            <a:endParaRPr lang="en-GB" dirty="0"/>
          </a:p>
        </p:txBody>
      </p:sp>
      <p:sp>
        <p:nvSpPr>
          <p:cNvPr id="35" name="Rectangle 34"/>
          <p:cNvSpPr/>
          <p:nvPr/>
        </p:nvSpPr>
        <p:spPr>
          <a:xfrm>
            <a:off x="979173" y="1203329"/>
            <a:ext cx="1497034" cy="615427"/>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S</a:t>
            </a:r>
            <a:r>
              <a:rPr lang="en-GB" dirty="0">
                <a:solidFill>
                  <a:schemeClr val="tx1"/>
                </a:solidFill>
              </a:rPr>
              <a:t>usceptible</a:t>
            </a:r>
            <a:endParaRPr lang="en-GB" sz="1600" dirty="0">
              <a:solidFill>
                <a:schemeClr val="tx1"/>
              </a:solidFill>
            </a:endParaRPr>
          </a:p>
        </p:txBody>
      </p:sp>
      <p:sp>
        <p:nvSpPr>
          <p:cNvPr id="36" name="TextBox 35"/>
          <p:cNvSpPr txBox="1"/>
          <p:nvPr/>
        </p:nvSpPr>
        <p:spPr>
          <a:xfrm rot="16200000">
            <a:off x="-478369" y="1962184"/>
            <a:ext cx="1978427" cy="523220"/>
          </a:xfrm>
          <a:prstGeom prst="rect">
            <a:avLst/>
          </a:prstGeom>
          <a:noFill/>
        </p:spPr>
        <p:txBody>
          <a:bodyPr wrap="none" rtlCol="0">
            <a:spAutoFit/>
          </a:bodyPr>
          <a:lstStyle/>
          <a:p>
            <a:r>
              <a:rPr lang="en-GB" sz="2800" dirty="0" smtClean="0">
                <a:solidFill>
                  <a:schemeClr val="bg1">
                    <a:lumMod val="50000"/>
                  </a:schemeClr>
                </a:solidFill>
                <a:latin typeface="Arial Black" panose="020B0A04020102020204" pitchFamily="34" charset="0"/>
              </a:rPr>
              <a:t>Influenza</a:t>
            </a:r>
            <a:endParaRPr lang="en-GB" sz="2800" dirty="0">
              <a:solidFill>
                <a:schemeClr val="bg1">
                  <a:lumMod val="50000"/>
                </a:schemeClr>
              </a:solidFill>
              <a:latin typeface="Arial Black" panose="020B0A04020102020204" pitchFamily="34" charset="0"/>
            </a:endParaRPr>
          </a:p>
        </p:txBody>
      </p:sp>
      <p:sp>
        <p:nvSpPr>
          <p:cNvPr id="37" name="TextBox 36"/>
          <p:cNvSpPr txBox="1"/>
          <p:nvPr/>
        </p:nvSpPr>
        <p:spPr>
          <a:xfrm rot="16200000">
            <a:off x="-250902" y="4633346"/>
            <a:ext cx="1523494" cy="523220"/>
          </a:xfrm>
          <a:prstGeom prst="rect">
            <a:avLst/>
          </a:prstGeom>
          <a:noFill/>
        </p:spPr>
        <p:txBody>
          <a:bodyPr wrap="none" rtlCol="0">
            <a:spAutoFit/>
          </a:bodyPr>
          <a:lstStyle/>
          <a:p>
            <a:r>
              <a:rPr lang="en-GB" sz="2800" dirty="0" smtClean="0">
                <a:solidFill>
                  <a:schemeClr val="bg1">
                    <a:lumMod val="50000"/>
                  </a:schemeClr>
                </a:solidFill>
                <a:latin typeface="Arial Black" panose="020B0A04020102020204" pitchFamily="34" charset="0"/>
              </a:rPr>
              <a:t>Rabies</a:t>
            </a:r>
            <a:endParaRPr lang="en-GB" sz="2800" dirty="0">
              <a:solidFill>
                <a:schemeClr val="bg1">
                  <a:lumMod val="50000"/>
                </a:schemeClr>
              </a:solidFill>
              <a:latin typeface="Arial Black" panose="020B0A04020102020204" pitchFamily="34" charset="0"/>
            </a:endParaRPr>
          </a:p>
        </p:txBody>
      </p:sp>
      <p:sp>
        <p:nvSpPr>
          <p:cNvPr id="38" name="Rectangle 37"/>
          <p:cNvSpPr/>
          <p:nvPr/>
        </p:nvSpPr>
        <p:spPr>
          <a:xfrm>
            <a:off x="899592" y="4600122"/>
            <a:ext cx="5873076" cy="1908215"/>
          </a:xfrm>
          <a:prstGeom prst="rect">
            <a:avLst/>
          </a:prstGeom>
        </p:spPr>
        <p:txBody>
          <a:bodyPr wrap="square">
            <a:spAutoFit/>
          </a:bodyPr>
          <a:lstStyle/>
          <a:p>
            <a:pPr marL="285750" indent="-285750">
              <a:spcAft>
                <a:spcPts val="1200"/>
              </a:spcAft>
              <a:buFont typeface="Arial" panose="020B0604020202020204" pitchFamily="34" charset="0"/>
              <a:buChar char="•"/>
            </a:pPr>
            <a:r>
              <a:rPr lang="en-GB" dirty="0" smtClean="0"/>
              <a:t>I</a:t>
            </a:r>
            <a:r>
              <a:rPr lang="en-GB" i="1" dirty="0" smtClean="0"/>
              <a:t>nfected</a:t>
            </a:r>
            <a:r>
              <a:rPr lang="en-GB" dirty="0" smtClean="0"/>
              <a:t> foxes are </a:t>
            </a:r>
            <a:r>
              <a:rPr lang="en-GB" b="1" dirty="0" smtClean="0"/>
              <a:t>not </a:t>
            </a:r>
            <a:r>
              <a:rPr lang="en-GB" dirty="0" smtClean="0"/>
              <a:t>immediately </a:t>
            </a:r>
            <a:r>
              <a:rPr lang="en-GB" i="1" dirty="0" smtClean="0"/>
              <a:t>infectious</a:t>
            </a:r>
            <a:r>
              <a:rPr lang="en-GB" dirty="0" smtClean="0"/>
              <a:t>; this is very important for how the epidemic unfolds. Only after a latent period (2-15 weeks) will rabies-infected foxes become infectious.</a:t>
            </a:r>
          </a:p>
          <a:p>
            <a:pPr marL="285750" indent="-285750">
              <a:spcAft>
                <a:spcPts val="1200"/>
              </a:spcAft>
              <a:buFont typeface="Arial" panose="020B0604020202020204" pitchFamily="34" charset="0"/>
              <a:buChar char="•"/>
            </a:pPr>
            <a:r>
              <a:rPr lang="en-GB" dirty="0" smtClean="0"/>
              <a:t>All infected foxes will die; there is no “recovered” class in this model.</a:t>
            </a:r>
            <a:endParaRPr lang="en-GB" dirty="0"/>
          </a:p>
        </p:txBody>
      </p:sp>
      <p:sp>
        <p:nvSpPr>
          <p:cNvPr id="2" name="Slide Number Placeholder 1"/>
          <p:cNvSpPr>
            <a:spLocks noGrp="1"/>
          </p:cNvSpPr>
          <p:nvPr>
            <p:ph type="sldNum" sz="quarter" idx="12"/>
          </p:nvPr>
        </p:nvSpPr>
        <p:spPr/>
        <p:txBody>
          <a:bodyPr/>
          <a:lstStyle/>
          <a:p>
            <a:fld id="{46CF7C04-BA9B-49C3-A8B6-2D7FAC079C85}" type="slidenum">
              <a:rPr lang="en-GB" smtClean="0"/>
              <a:t>40</a:t>
            </a:fld>
            <a:endParaRPr lang="en-GB"/>
          </a:p>
        </p:txBody>
      </p:sp>
    </p:spTree>
    <p:extLst>
      <p:ext uri="{BB962C8B-B14F-4D97-AF65-F5344CB8AC3E}">
        <p14:creationId xmlns:p14="http://schemas.microsoft.com/office/powerpoint/2010/main" val="37528810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176" y="1261740"/>
            <a:ext cx="1584424" cy="7594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S</a:t>
            </a:r>
            <a:r>
              <a:rPr lang="en-GB" sz="2000" dirty="0">
                <a:solidFill>
                  <a:schemeClr val="tx1"/>
                </a:solidFill>
              </a:rPr>
              <a:t>usceptible</a:t>
            </a:r>
            <a:endParaRPr lang="en-GB" dirty="0">
              <a:solidFill>
                <a:schemeClr val="tx1"/>
              </a:solidFill>
            </a:endParaRPr>
          </a:p>
        </p:txBody>
      </p:sp>
      <p:cxnSp>
        <p:nvCxnSpPr>
          <p:cNvPr id="4" name="Straight Arrow Connector 3"/>
          <p:cNvCxnSpPr/>
          <p:nvPr/>
        </p:nvCxnSpPr>
        <p:spPr>
          <a:xfrm>
            <a:off x="3111500" y="1687370"/>
            <a:ext cx="1238250"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60688" y="1069644"/>
            <a:ext cx="702436" cy="584775"/>
          </a:xfrm>
          <a:prstGeom prst="rect">
            <a:avLst/>
          </a:prstGeom>
          <a:noFill/>
        </p:spPr>
        <p:txBody>
          <a:bodyPr wrap="none" rtlCol="0">
            <a:spAutoFit/>
          </a:bodyPr>
          <a:lstStyle/>
          <a:p>
            <a:r>
              <a:rPr lang="el-GR" sz="3200" b="1" dirty="0">
                <a:solidFill>
                  <a:srgbClr val="CC0099"/>
                </a:solidFill>
              </a:rPr>
              <a:t>β</a:t>
            </a:r>
            <a:r>
              <a:rPr lang="en-GB" sz="3200" dirty="0"/>
              <a:t>SI</a:t>
            </a:r>
            <a:endParaRPr lang="en-GB" dirty="0"/>
          </a:p>
        </p:txBody>
      </p:sp>
      <p:cxnSp>
        <p:nvCxnSpPr>
          <p:cNvPr id="6" name="Straight Arrow Connector 5"/>
          <p:cNvCxnSpPr/>
          <p:nvPr/>
        </p:nvCxnSpPr>
        <p:spPr>
          <a:xfrm>
            <a:off x="2395601" y="2139424"/>
            <a:ext cx="499999" cy="566564"/>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78979" y="2203172"/>
            <a:ext cx="590226" cy="584775"/>
          </a:xfrm>
          <a:prstGeom prst="rect">
            <a:avLst/>
          </a:prstGeom>
          <a:noFill/>
        </p:spPr>
        <p:txBody>
          <a:bodyPr wrap="none" rtlCol="0">
            <a:spAutoFit/>
          </a:bodyPr>
          <a:lstStyle/>
          <a:p>
            <a:r>
              <a:rPr lang="en-GB" sz="3200" b="1" dirty="0" err="1">
                <a:solidFill>
                  <a:schemeClr val="accent2">
                    <a:lumMod val="75000"/>
                  </a:schemeClr>
                </a:solidFill>
              </a:rPr>
              <a:t>d</a:t>
            </a:r>
            <a:r>
              <a:rPr lang="en-GB" sz="3200" dirty="0" err="1"/>
              <a:t>S</a:t>
            </a:r>
            <a:endParaRPr lang="en-GB" dirty="0"/>
          </a:p>
        </p:txBody>
      </p:sp>
      <p:sp>
        <p:nvSpPr>
          <p:cNvPr id="10" name="Arc 9"/>
          <p:cNvSpPr/>
          <p:nvPr/>
        </p:nvSpPr>
        <p:spPr>
          <a:xfrm rot="16603626" flipH="1">
            <a:off x="1031218" y="899447"/>
            <a:ext cx="559914" cy="559914"/>
          </a:xfrm>
          <a:prstGeom prst="arc">
            <a:avLst>
              <a:gd name="adj1" fmla="val 5580869"/>
              <a:gd name="adj2" fmla="val 0"/>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p:cNvSpPr txBox="1"/>
          <p:nvPr/>
        </p:nvSpPr>
        <p:spPr>
          <a:xfrm>
            <a:off x="587648" y="432949"/>
            <a:ext cx="590226" cy="584775"/>
          </a:xfrm>
          <a:prstGeom prst="rect">
            <a:avLst/>
          </a:prstGeom>
          <a:noFill/>
        </p:spPr>
        <p:txBody>
          <a:bodyPr wrap="none" rtlCol="0">
            <a:spAutoFit/>
          </a:bodyPr>
          <a:lstStyle/>
          <a:p>
            <a:r>
              <a:rPr lang="en-GB" sz="3200" b="1" dirty="0" err="1">
                <a:solidFill>
                  <a:srgbClr val="017507"/>
                </a:solidFill>
              </a:rPr>
              <a:t>b</a:t>
            </a:r>
            <a:r>
              <a:rPr lang="en-GB" sz="3200" dirty="0" err="1"/>
              <a:t>S</a:t>
            </a:r>
            <a:endParaRPr lang="en-GB" dirty="0"/>
          </a:p>
        </p:txBody>
      </p:sp>
      <p:sp>
        <p:nvSpPr>
          <p:cNvPr id="13" name="Rectangle 12"/>
          <p:cNvSpPr/>
          <p:nvPr/>
        </p:nvSpPr>
        <p:spPr>
          <a:xfrm>
            <a:off x="4498876" y="1261740"/>
            <a:ext cx="1284436" cy="7594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L</a:t>
            </a:r>
            <a:r>
              <a:rPr lang="en-GB" sz="2000" dirty="0">
                <a:solidFill>
                  <a:schemeClr val="tx1"/>
                </a:solidFill>
              </a:rPr>
              <a:t>atent</a:t>
            </a:r>
            <a:endParaRPr lang="en-GB" dirty="0">
              <a:solidFill>
                <a:schemeClr val="tx1"/>
              </a:solidFill>
            </a:endParaRPr>
          </a:p>
        </p:txBody>
      </p:sp>
      <p:sp>
        <p:nvSpPr>
          <p:cNvPr id="14" name="Rectangle 13"/>
          <p:cNvSpPr/>
          <p:nvPr/>
        </p:nvSpPr>
        <p:spPr>
          <a:xfrm>
            <a:off x="6975376" y="1261740"/>
            <a:ext cx="1374576" cy="7594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tx1"/>
                </a:solidFill>
              </a:rPr>
              <a:t>I</a:t>
            </a:r>
            <a:r>
              <a:rPr lang="en-GB" sz="2000" dirty="0">
                <a:solidFill>
                  <a:schemeClr val="tx1"/>
                </a:solidFill>
              </a:rPr>
              <a:t>nfectious</a:t>
            </a:r>
            <a:endParaRPr lang="en-GB" dirty="0">
              <a:solidFill>
                <a:schemeClr val="tx1"/>
              </a:solidFill>
            </a:endParaRPr>
          </a:p>
        </p:txBody>
      </p:sp>
      <p:cxnSp>
        <p:nvCxnSpPr>
          <p:cNvPr id="15" name="Straight Arrow Connector 14"/>
          <p:cNvCxnSpPr/>
          <p:nvPr/>
        </p:nvCxnSpPr>
        <p:spPr>
          <a:xfrm>
            <a:off x="5113401" y="2139424"/>
            <a:ext cx="499999" cy="566564"/>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696779" y="2203172"/>
            <a:ext cx="590226" cy="584775"/>
          </a:xfrm>
          <a:prstGeom prst="rect">
            <a:avLst/>
          </a:prstGeom>
          <a:noFill/>
        </p:spPr>
        <p:txBody>
          <a:bodyPr wrap="none" rtlCol="0">
            <a:spAutoFit/>
          </a:bodyPr>
          <a:lstStyle/>
          <a:p>
            <a:r>
              <a:rPr lang="en-GB" sz="3200" b="1" dirty="0" err="1">
                <a:solidFill>
                  <a:schemeClr val="accent2">
                    <a:lumMod val="75000"/>
                  </a:schemeClr>
                </a:solidFill>
              </a:rPr>
              <a:t>d</a:t>
            </a:r>
            <a:r>
              <a:rPr lang="en-GB" sz="3200" dirty="0" err="1"/>
              <a:t>L</a:t>
            </a:r>
            <a:endParaRPr lang="en-GB" dirty="0"/>
          </a:p>
        </p:txBody>
      </p:sp>
      <p:cxnSp>
        <p:nvCxnSpPr>
          <p:cNvPr id="17" name="Straight Arrow Connector 16"/>
          <p:cNvCxnSpPr/>
          <p:nvPr/>
        </p:nvCxnSpPr>
        <p:spPr>
          <a:xfrm>
            <a:off x="5951364" y="1687370"/>
            <a:ext cx="843136" cy="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76888" y="999794"/>
            <a:ext cx="582211" cy="584775"/>
          </a:xfrm>
          <a:prstGeom prst="rect">
            <a:avLst/>
          </a:prstGeom>
          <a:noFill/>
        </p:spPr>
        <p:txBody>
          <a:bodyPr wrap="none" rtlCol="0">
            <a:spAutoFit/>
          </a:bodyPr>
          <a:lstStyle/>
          <a:p>
            <a:r>
              <a:rPr lang="el-GR" sz="3200" b="1" dirty="0">
                <a:solidFill>
                  <a:srgbClr val="0070C0"/>
                </a:solidFill>
              </a:rPr>
              <a:t>σ</a:t>
            </a:r>
            <a:r>
              <a:rPr lang="en-GB" sz="3200" dirty="0"/>
              <a:t>L</a:t>
            </a:r>
            <a:endParaRPr lang="en-GB" dirty="0"/>
          </a:p>
        </p:txBody>
      </p:sp>
      <p:cxnSp>
        <p:nvCxnSpPr>
          <p:cNvPr id="19" name="Straight Arrow Connector 18"/>
          <p:cNvCxnSpPr/>
          <p:nvPr/>
        </p:nvCxnSpPr>
        <p:spPr>
          <a:xfrm>
            <a:off x="7742301" y="2139424"/>
            <a:ext cx="499999" cy="566564"/>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90679" y="2203172"/>
            <a:ext cx="1212191" cy="584775"/>
          </a:xfrm>
          <a:prstGeom prst="rect">
            <a:avLst/>
          </a:prstGeom>
          <a:noFill/>
        </p:spPr>
        <p:txBody>
          <a:bodyPr wrap="none" rtlCol="0">
            <a:spAutoFit/>
          </a:bodyPr>
          <a:lstStyle/>
          <a:p>
            <a:r>
              <a:rPr lang="en-GB" sz="3200" dirty="0"/>
              <a:t>(</a:t>
            </a:r>
            <a:r>
              <a:rPr lang="en-GB" sz="3200" b="1" dirty="0">
                <a:solidFill>
                  <a:schemeClr val="accent2">
                    <a:lumMod val="75000"/>
                  </a:schemeClr>
                </a:solidFill>
              </a:rPr>
              <a:t>d</a:t>
            </a:r>
            <a:r>
              <a:rPr lang="en-GB" sz="3200" b="1" dirty="0"/>
              <a:t>+</a:t>
            </a:r>
            <a:r>
              <a:rPr lang="el-GR" sz="3200" b="1" dirty="0">
                <a:solidFill>
                  <a:srgbClr val="009E80"/>
                </a:solidFill>
              </a:rPr>
              <a:t>α</a:t>
            </a:r>
            <a:r>
              <a:rPr lang="en-GB" sz="3200" dirty="0"/>
              <a:t>)</a:t>
            </a:r>
            <a:r>
              <a:rPr lang="en-GB" sz="3200" b="1" dirty="0"/>
              <a:t>I</a:t>
            </a:r>
            <a:endParaRPr lang="en-GB" b="1" dirty="0"/>
          </a:p>
        </p:txBody>
      </p:sp>
      <p:sp>
        <p:nvSpPr>
          <p:cNvPr id="21" name="TextBox 20"/>
          <p:cNvSpPr txBox="1"/>
          <p:nvPr/>
        </p:nvSpPr>
        <p:spPr>
          <a:xfrm>
            <a:off x="589485" y="3153435"/>
            <a:ext cx="7798939" cy="3616375"/>
          </a:xfrm>
          <a:prstGeom prst="rect">
            <a:avLst/>
          </a:prstGeom>
          <a:noFill/>
        </p:spPr>
        <p:txBody>
          <a:bodyPr wrap="square" rtlCol="0">
            <a:spAutoFit/>
          </a:bodyPr>
          <a:lstStyle/>
          <a:p>
            <a:pPr>
              <a:spcAft>
                <a:spcPts val="1200"/>
              </a:spcAft>
            </a:pPr>
            <a:r>
              <a:rPr lang="en-GB" sz="1900" dirty="0"/>
              <a:t>These details went into the model:</a:t>
            </a:r>
          </a:p>
          <a:p>
            <a:pPr marL="342900" indent="-342900">
              <a:spcAft>
                <a:spcPts val="1200"/>
              </a:spcAft>
              <a:buFont typeface="Arial" pitchFamily="34" charset="0"/>
              <a:buChar char="•"/>
            </a:pPr>
            <a:r>
              <a:rPr lang="en-GB" sz="1900" dirty="0"/>
              <a:t>The natural birth rate </a:t>
            </a:r>
            <a:r>
              <a:rPr lang="en-GB" sz="2400" b="1" dirty="0">
                <a:solidFill>
                  <a:srgbClr val="017507"/>
                </a:solidFill>
              </a:rPr>
              <a:t>b</a:t>
            </a:r>
            <a:r>
              <a:rPr lang="en-GB" sz="1900" dirty="0"/>
              <a:t> is 1 yr</a:t>
            </a:r>
            <a:r>
              <a:rPr lang="en-GB" sz="1900" baseline="30000" dirty="0"/>
              <a:t>-1</a:t>
            </a:r>
            <a:r>
              <a:rPr lang="en-GB" sz="1900" dirty="0"/>
              <a:t>  and the natural death rate </a:t>
            </a:r>
            <a:r>
              <a:rPr lang="en-GB" sz="2400" b="1" dirty="0">
                <a:solidFill>
                  <a:schemeClr val="accent2">
                    <a:lumMod val="75000"/>
                  </a:schemeClr>
                </a:solidFill>
              </a:rPr>
              <a:t>d</a:t>
            </a:r>
            <a:r>
              <a:rPr lang="en-GB" sz="1900" dirty="0">
                <a:solidFill>
                  <a:schemeClr val="accent2">
                    <a:lumMod val="75000"/>
                  </a:schemeClr>
                </a:solidFill>
              </a:rPr>
              <a:t> </a:t>
            </a:r>
            <a:r>
              <a:rPr lang="en-GB" sz="1900" dirty="0"/>
              <a:t>is 0.5 yr</a:t>
            </a:r>
            <a:r>
              <a:rPr lang="en-GB" sz="1900" baseline="30000" dirty="0"/>
              <a:t>-1</a:t>
            </a:r>
            <a:r>
              <a:rPr lang="en-GB" sz="1900" dirty="0"/>
              <a:t>. Only the latter is density-dependent.</a:t>
            </a:r>
          </a:p>
          <a:p>
            <a:pPr marL="342900" indent="-342900">
              <a:spcAft>
                <a:spcPts val="1200"/>
              </a:spcAft>
              <a:buFont typeface="Arial" pitchFamily="34" charset="0"/>
              <a:buChar char="•"/>
            </a:pPr>
            <a:r>
              <a:rPr lang="en-GB" sz="1900" dirty="0"/>
              <a:t>The transmission coefficient </a:t>
            </a:r>
            <a:r>
              <a:rPr lang="el-GR" sz="2000" b="1" dirty="0">
                <a:solidFill>
                  <a:srgbClr val="CC0099"/>
                </a:solidFill>
              </a:rPr>
              <a:t>β</a:t>
            </a:r>
            <a:r>
              <a:rPr lang="en-GB" sz="1900" dirty="0"/>
              <a:t> was estimated to be ca. 80 km</a:t>
            </a:r>
            <a:r>
              <a:rPr lang="en-GB" sz="1900" baseline="30000" dirty="0"/>
              <a:t>-2</a:t>
            </a:r>
            <a:r>
              <a:rPr lang="en-GB" sz="1900" dirty="0"/>
              <a:t> yr</a:t>
            </a:r>
            <a:r>
              <a:rPr lang="en-GB" sz="1900" baseline="30000" dirty="0"/>
              <a:t>-1</a:t>
            </a:r>
            <a:r>
              <a:rPr lang="en-GB" sz="1900" dirty="0"/>
              <a:t>.</a:t>
            </a:r>
          </a:p>
          <a:p>
            <a:pPr marL="342900" indent="-342900">
              <a:spcAft>
                <a:spcPts val="1200"/>
              </a:spcAft>
              <a:buFont typeface="Arial" pitchFamily="34" charset="0"/>
              <a:buChar char="•"/>
            </a:pPr>
            <a:r>
              <a:rPr lang="en-GB" sz="1900" dirty="0"/>
              <a:t>Infected foxes (“exposed” or latent compartment) became rabid (infectious) at a rate </a:t>
            </a:r>
            <a:r>
              <a:rPr lang="el-GR" sz="2400" b="1" dirty="0">
                <a:solidFill>
                  <a:srgbClr val="0070C0"/>
                </a:solidFill>
              </a:rPr>
              <a:t>σ</a:t>
            </a:r>
            <a:r>
              <a:rPr lang="en-GB" sz="2000" b="1" dirty="0">
                <a:solidFill>
                  <a:srgbClr val="0070C0"/>
                </a:solidFill>
              </a:rPr>
              <a:t> </a:t>
            </a:r>
            <a:r>
              <a:rPr lang="en-GB" sz="1900" dirty="0"/>
              <a:t>of 3-30 yr</a:t>
            </a:r>
            <a:r>
              <a:rPr lang="en-GB" sz="1900" baseline="30000" dirty="0"/>
              <a:t>-1</a:t>
            </a:r>
            <a:r>
              <a:rPr lang="en-GB" sz="1900" dirty="0"/>
              <a:t>, which corresponds to a </a:t>
            </a:r>
            <a:r>
              <a:rPr lang="en-GB" sz="1900" b="1" dirty="0"/>
              <a:t>latent period </a:t>
            </a:r>
            <a:r>
              <a:rPr lang="en-GB" sz="1900" dirty="0"/>
              <a:t>(1/</a:t>
            </a:r>
            <a:r>
              <a:rPr lang="el-GR" sz="2000" b="1" dirty="0">
                <a:solidFill>
                  <a:srgbClr val="0070C0"/>
                </a:solidFill>
              </a:rPr>
              <a:t>σ</a:t>
            </a:r>
            <a:r>
              <a:rPr lang="en-GB" sz="2000" dirty="0"/>
              <a:t>)</a:t>
            </a:r>
            <a:r>
              <a:rPr lang="en-GB" sz="2000" b="1" dirty="0">
                <a:solidFill>
                  <a:srgbClr val="0070C0"/>
                </a:solidFill>
              </a:rPr>
              <a:t> </a:t>
            </a:r>
            <a:r>
              <a:rPr lang="en-GB" sz="1900" dirty="0"/>
              <a:t>of 12 to 110 days, with an average of 30 d.</a:t>
            </a:r>
          </a:p>
          <a:p>
            <a:pPr marL="342900" indent="-342900">
              <a:spcAft>
                <a:spcPts val="1200"/>
              </a:spcAft>
              <a:buFont typeface="Arial" pitchFamily="34" charset="0"/>
              <a:buChar char="•"/>
            </a:pPr>
            <a:r>
              <a:rPr lang="en-GB" sz="1900" dirty="0"/>
              <a:t>Rabid foxes have a per capita death rate </a:t>
            </a:r>
            <a:r>
              <a:rPr lang="el-GR" sz="2000" b="1" dirty="0">
                <a:solidFill>
                  <a:srgbClr val="008A70"/>
                </a:solidFill>
              </a:rPr>
              <a:t>α</a:t>
            </a:r>
            <a:r>
              <a:rPr lang="en-GB" sz="2000" b="1" dirty="0">
                <a:solidFill>
                  <a:srgbClr val="009E80"/>
                </a:solidFill>
              </a:rPr>
              <a:t> </a:t>
            </a:r>
            <a:r>
              <a:rPr lang="en-GB" sz="1900" dirty="0"/>
              <a:t>of ca. 73 yr</a:t>
            </a:r>
            <a:r>
              <a:rPr lang="en-GB" sz="1900" baseline="30000" dirty="0"/>
              <a:t>-1</a:t>
            </a:r>
            <a:r>
              <a:rPr lang="en-GB" sz="1900" dirty="0"/>
              <a:t>, corresponding to an infected life expectancy (1/</a:t>
            </a:r>
            <a:r>
              <a:rPr lang="el-GR" sz="2000" b="1" dirty="0">
                <a:solidFill>
                  <a:srgbClr val="008A70"/>
                </a:solidFill>
              </a:rPr>
              <a:t>α</a:t>
            </a:r>
            <a:r>
              <a:rPr lang="en-GB" sz="1900" dirty="0"/>
              <a:t>) of 5 days.</a:t>
            </a:r>
          </a:p>
        </p:txBody>
      </p:sp>
      <p:sp>
        <p:nvSpPr>
          <p:cNvPr id="3" name="Slide Number Placeholder 2"/>
          <p:cNvSpPr>
            <a:spLocks noGrp="1"/>
          </p:cNvSpPr>
          <p:nvPr>
            <p:ph type="sldNum" sz="quarter" idx="12"/>
          </p:nvPr>
        </p:nvSpPr>
        <p:spPr/>
        <p:txBody>
          <a:bodyPr/>
          <a:lstStyle/>
          <a:p>
            <a:fld id="{46CF7C04-BA9B-49C3-A8B6-2D7FAC079C85}" type="slidenum">
              <a:rPr lang="en-GB" smtClean="0"/>
              <a:t>41</a:t>
            </a:fld>
            <a:endParaRPr lang="en-GB"/>
          </a:p>
        </p:txBody>
      </p:sp>
    </p:spTree>
    <p:extLst>
      <p:ext uri="{BB962C8B-B14F-4D97-AF65-F5344CB8AC3E}">
        <p14:creationId xmlns:p14="http://schemas.microsoft.com/office/powerpoint/2010/main" val="314340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ipe(left)">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wipe(left)">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wipe(left)">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wipe(left)">
                                      <p:cBhvr>
                                        <p:cTn id="22" dur="500"/>
                                        <p:tgtEl>
                                          <p:spTgt spid="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Effect transition="in" filter="wipe(left)">
                                      <p:cBhvr>
                                        <p:cTn id="27"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73681" y="2971800"/>
            <a:ext cx="5353396" cy="343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98599" y="629480"/>
            <a:ext cx="3620427" cy="1856629"/>
          </a:xfrm>
          <a:prstGeom prst="rect">
            <a:avLst/>
          </a:prstGeom>
          <a:noFill/>
          <a:ln>
            <a:noFill/>
          </a:ln>
          <a:effectLst>
            <a:outerShdw blurRad="50800" dist="1143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63688" y="1793031"/>
            <a:ext cx="2512779" cy="584775"/>
          </a:xfrm>
          <a:prstGeom prst="rect">
            <a:avLst/>
          </a:prstGeom>
          <a:noFill/>
        </p:spPr>
        <p:txBody>
          <a:bodyPr wrap="square" rtlCol="0">
            <a:spAutoFit/>
          </a:bodyPr>
          <a:lstStyle/>
          <a:p>
            <a:pPr algn="r"/>
            <a:r>
              <a:rPr lang="en-GB" sz="1600" dirty="0">
                <a:solidFill>
                  <a:schemeClr val="tx1">
                    <a:lumMod val="50000"/>
                    <a:lumOff val="50000"/>
                  </a:schemeClr>
                </a:solidFill>
              </a:rPr>
              <a:t>From Andersen </a:t>
            </a:r>
            <a:r>
              <a:rPr lang="en-GB" sz="1600" i="1" dirty="0">
                <a:solidFill>
                  <a:schemeClr val="tx1">
                    <a:lumMod val="50000"/>
                    <a:lumOff val="50000"/>
                  </a:schemeClr>
                </a:solidFill>
              </a:rPr>
              <a:t>et al</a:t>
            </a:r>
            <a:r>
              <a:rPr lang="en-GB" sz="1600" dirty="0">
                <a:solidFill>
                  <a:schemeClr val="tx1">
                    <a:lumMod val="50000"/>
                    <a:lumOff val="50000"/>
                  </a:schemeClr>
                </a:solidFill>
              </a:rPr>
              <a:t>. (1981), </a:t>
            </a:r>
            <a:r>
              <a:rPr lang="en-GB" sz="1600" i="1" dirty="0">
                <a:solidFill>
                  <a:schemeClr val="tx1">
                    <a:lumMod val="50000"/>
                    <a:lumOff val="50000"/>
                  </a:schemeClr>
                </a:solidFill>
              </a:rPr>
              <a:t>Nature</a:t>
            </a:r>
            <a:r>
              <a:rPr lang="en-GB" sz="1600" dirty="0">
                <a:solidFill>
                  <a:schemeClr val="tx1">
                    <a:lumMod val="50000"/>
                    <a:lumOff val="50000"/>
                  </a:schemeClr>
                </a:solidFill>
              </a:rPr>
              <a:t> 289:765-771</a:t>
            </a:r>
          </a:p>
        </p:txBody>
      </p:sp>
      <p:sp>
        <p:nvSpPr>
          <p:cNvPr id="6" name="TextBox 5"/>
          <p:cNvSpPr txBox="1"/>
          <p:nvPr/>
        </p:nvSpPr>
        <p:spPr>
          <a:xfrm>
            <a:off x="5812052" y="2971800"/>
            <a:ext cx="3024336" cy="3293209"/>
          </a:xfrm>
          <a:prstGeom prst="rect">
            <a:avLst/>
          </a:prstGeom>
          <a:noFill/>
        </p:spPr>
        <p:txBody>
          <a:bodyPr wrap="square" rtlCol="0">
            <a:spAutoFit/>
          </a:bodyPr>
          <a:lstStyle/>
          <a:p>
            <a:pPr>
              <a:spcAft>
                <a:spcPts val="1200"/>
              </a:spcAft>
            </a:pPr>
            <a:r>
              <a:rPr lang="en-GB" dirty="0"/>
              <a:t>Even this relatively complicated model can be approximated in Excel (compare published graph and screenshot).</a:t>
            </a:r>
          </a:p>
          <a:p>
            <a:pPr>
              <a:spcAft>
                <a:spcPts val="1200"/>
              </a:spcAft>
            </a:pPr>
            <a:r>
              <a:rPr lang="en-GB" dirty="0"/>
              <a:t>Feel free to eventually try out all variables, but for the next exercise leave the original settings and </a:t>
            </a:r>
            <a:r>
              <a:rPr lang="en-GB" dirty="0">
                <a:solidFill>
                  <a:srgbClr val="0000FF"/>
                </a:solidFill>
              </a:rPr>
              <a:t>vary only the </a:t>
            </a:r>
            <a:r>
              <a:rPr lang="en-GB" i="1" dirty="0">
                <a:solidFill>
                  <a:srgbClr val="0000FF"/>
                </a:solidFill>
              </a:rPr>
              <a:t>latency period </a:t>
            </a:r>
            <a:r>
              <a:rPr lang="el-GR" b="1" dirty="0">
                <a:solidFill>
                  <a:srgbClr val="0000FF"/>
                </a:solidFill>
              </a:rPr>
              <a:t>σ</a:t>
            </a:r>
            <a:r>
              <a:rPr lang="en-GB" dirty="0">
                <a:solidFill>
                  <a:srgbClr val="0000FF"/>
                </a:solidFill>
              </a:rPr>
              <a:t> and the </a:t>
            </a:r>
            <a:r>
              <a:rPr lang="en-GB" i="1" dirty="0">
                <a:solidFill>
                  <a:srgbClr val="0000FF"/>
                </a:solidFill>
              </a:rPr>
              <a:t>carrying capacity </a:t>
            </a:r>
            <a:r>
              <a:rPr lang="en-GB" b="1" dirty="0">
                <a:solidFill>
                  <a:srgbClr val="0000FF"/>
                </a:solidFill>
              </a:rPr>
              <a:t>K</a:t>
            </a:r>
            <a:r>
              <a:rPr lang="en-GB" dirty="0">
                <a:solidFill>
                  <a:srgbClr val="0000FF"/>
                </a:solidFill>
              </a:rPr>
              <a:t>.</a:t>
            </a:r>
          </a:p>
        </p:txBody>
      </p:sp>
      <p:sp>
        <p:nvSpPr>
          <p:cNvPr id="3" name="Slide Number Placeholder 2"/>
          <p:cNvSpPr>
            <a:spLocks noGrp="1"/>
          </p:cNvSpPr>
          <p:nvPr>
            <p:ph type="sldNum" sz="quarter" idx="12"/>
          </p:nvPr>
        </p:nvSpPr>
        <p:spPr/>
        <p:txBody>
          <a:bodyPr/>
          <a:lstStyle/>
          <a:p>
            <a:fld id="{46CF7C04-BA9B-49C3-A8B6-2D7FAC079C85}" type="slidenum">
              <a:rPr lang="en-GB" smtClean="0"/>
              <a:t>42</a:t>
            </a:fld>
            <a:endParaRPr lang="en-GB"/>
          </a:p>
        </p:txBody>
      </p:sp>
    </p:spTree>
    <p:extLst>
      <p:ext uri="{BB962C8B-B14F-4D97-AF65-F5344CB8AC3E}">
        <p14:creationId xmlns:p14="http://schemas.microsoft.com/office/powerpoint/2010/main" val="24656282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467544" y="1312709"/>
            <a:ext cx="4499992" cy="2400657"/>
          </a:xfrm>
          <a:prstGeom prst="rect">
            <a:avLst/>
          </a:prstGeom>
        </p:spPr>
        <p:txBody>
          <a:bodyPr wrap="square">
            <a:spAutoFit/>
          </a:bodyPr>
          <a:lstStyle/>
          <a:p>
            <a:pPr lvl="1" indent="-457200">
              <a:spcAft>
                <a:spcPts val="1200"/>
              </a:spcAft>
              <a:buAutoNum type="arabicPeriod"/>
            </a:pPr>
            <a:r>
              <a:rPr lang="en-GB" sz="2000" dirty="0">
                <a:solidFill>
                  <a:srgbClr val="0000FF"/>
                </a:solidFill>
              </a:rPr>
              <a:t>The model predicts different types of long-term outcomes for different combinations of latency periods (1/</a:t>
            </a:r>
            <a:r>
              <a:rPr lang="el-GR" sz="2000" dirty="0">
                <a:solidFill>
                  <a:srgbClr val="0000FF"/>
                </a:solidFill>
              </a:rPr>
              <a:t>σ</a:t>
            </a:r>
            <a:r>
              <a:rPr lang="en-GB" sz="2000" dirty="0">
                <a:solidFill>
                  <a:srgbClr val="0000FF"/>
                </a:solidFill>
              </a:rPr>
              <a:t>) and carrying capacities K.</a:t>
            </a:r>
          </a:p>
          <a:p>
            <a:pPr marL="432000" lvl="1">
              <a:spcAft>
                <a:spcPts val="1200"/>
              </a:spcAft>
            </a:pPr>
            <a:r>
              <a:rPr lang="en-GB" sz="2000" dirty="0">
                <a:solidFill>
                  <a:srgbClr val="0000FF"/>
                </a:solidFill>
              </a:rPr>
              <a:t>Describe these outcomes for combinations of K and (1/</a:t>
            </a:r>
            <a:r>
              <a:rPr lang="el-GR" sz="2000" dirty="0">
                <a:solidFill>
                  <a:srgbClr val="0000FF"/>
                </a:solidFill>
              </a:rPr>
              <a:t>σ</a:t>
            </a:r>
            <a:r>
              <a:rPr lang="en-GB" sz="2000" dirty="0">
                <a:solidFill>
                  <a:srgbClr val="0000FF"/>
                </a:solidFill>
              </a:rPr>
              <a:t>) that fall within areas A, B and C of the plot.</a:t>
            </a:r>
          </a:p>
        </p:txBody>
      </p:sp>
      <p:sp>
        <p:nvSpPr>
          <p:cNvPr id="77" name="Rectangle 76"/>
          <p:cNvSpPr/>
          <p:nvPr/>
        </p:nvSpPr>
        <p:spPr>
          <a:xfrm>
            <a:off x="390724" y="4168865"/>
            <a:ext cx="8377288" cy="2308324"/>
          </a:xfrm>
          <a:prstGeom prst="rect">
            <a:avLst/>
          </a:prstGeom>
        </p:spPr>
        <p:txBody>
          <a:bodyPr wrap="square">
            <a:spAutoFit/>
          </a:bodyPr>
          <a:lstStyle/>
          <a:p>
            <a:pPr marL="0" lvl="1">
              <a:lnSpc>
                <a:spcPct val="120000"/>
              </a:lnSpc>
              <a:spcAft>
                <a:spcPts val="1200"/>
              </a:spcAft>
            </a:pPr>
            <a:r>
              <a:rPr lang="en-GB" sz="2000" dirty="0"/>
              <a:t>Some extra help here: Adjust the sliders in the model so you arrive at combinations of latency periods </a:t>
            </a:r>
            <a:r>
              <a:rPr lang="el-GR" sz="2000" dirty="0"/>
              <a:t>1/σ</a:t>
            </a:r>
            <a:r>
              <a:rPr lang="en-GB" sz="2000" dirty="0"/>
              <a:t>  and carrying capacities K that lie in the regions A, B or C. Try to interpret what the curves for total and infectious populations mean. Predict what will happen in the long term by extrapolating the trend you see. Compare total population size at extrapolated “t = ∞” with the carrying capacity. Check R</a:t>
            </a:r>
            <a:r>
              <a:rPr lang="en-GB" sz="2000" baseline="-25000" dirty="0"/>
              <a:t>0</a:t>
            </a:r>
            <a:r>
              <a:rPr lang="en-GB" sz="2000" dirty="0"/>
              <a:t> to see if the disease spreads or comes to a halt.</a:t>
            </a:r>
          </a:p>
        </p:txBody>
      </p:sp>
      <p:pic>
        <p:nvPicPr>
          <p:cNvPr id="1054" name="Picture 3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6947" y="245545"/>
            <a:ext cx="3811065" cy="388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3528" y="580618"/>
            <a:ext cx="4683911" cy="400110"/>
          </a:xfrm>
          <a:prstGeom prst="rect">
            <a:avLst/>
          </a:prstGeom>
        </p:spPr>
        <p:txBody>
          <a:bodyPr wrap="none">
            <a:spAutoFit/>
          </a:bodyPr>
          <a:lstStyle/>
          <a:p>
            <a:r>
              <a:rPr lang="en-GB" sz="2000" dirty="0">
                <a:solidFill>
                  <a:prstClr val="black"/>
                </a:solidFill>
              </a:rPr>
              <a:t>Open the file: </a:t>
            </a:r>
            <a:r>
              <a:rPr lang="en-GB" sz="2000" b="1" dirty="0" smtClean="0">
                <a:solidFill>
                  <a:srgbClr val="0000FF"/>
                </a:solidFill>
              </a:rPr>
              <a:t>rabies_epidemiology_2.xlsx</a:t>
            </a:r>
            <a:r>
              <a:rPr lang="en-GB" sz="2000" dirty="0">
                <a:solidFill>
                  <a:prstClr val="black"/>
                </a:solidFill>
              </a:rPr>
              <a:t>.</a:t>
            </a:r>
            <a:endParaRPr lang="en-GB" dirty="0"/>
          </a:p>
        </p:txBody>
      </p:sp>
      <p:sp>
        <p:nvSpPr>
          <p:cNvPr id="3" name="Slide Number Placeholder 2"/>
          <p:cNvSpPr>
            <a:spLocks noGrp="1"/>
          </p:cNvSpPr>
          <p:nvPr>
            <p:ph type="sldNum" sz="quarter" idx="12"/>
          </p:nvPr>
        </p:nvSpPr>
        <p:spPr/>
        <p:txBody>
          <a:bodyPr/>
          <a:lstStyle/>
          <a:p>
            <a:fld id="{46CF7C04-BA9B-49C3-A8B6-2D7FAC079C85}" type="slidenum">
              <a:rPr lang="en-GB" smtClean="0"/>
              <a:t>43</a:t>
            </a:fld>
            <a:endParaRPr lang="en-GB"/>
          </a:p>
        </p:txBody>
      </p:sp>
    </p:spTree>
    <p:extLst>
      <p:ext uri="{BB962C8B-B14F-4D97-AF65-F5344CB8AC3E}">
        <p14:creationId xmlns:p14="http://schemas.microsoft.com/office/powerpoint/2010/main" val="3574500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qEEU6ZDgTg"/>
          <p:cNvPicPr>
            <a:picLocks noRot="1" noChangeAspect="1"/>
          </p:cNvPicPr>
          <p:nvPr>
            <a:videoFile r:link="rId1"/>
          </p:nvPr>
        </p:nvPicPr>
        <p:blipFill>
          <a:blip r:embed="rId4"/>
          <a:stretch>
            <a:fillRect/>
          </a:stretch>
        </p:blipFill>
        <p:spPr>
          <a:xfrm>
            <a:off x="94928" y="2285132"/>
            <a:ext cx="5201468" cy="2925826"/>
          </a:xfrm>
          <a:prstGeom prst="rect">
            <a:avLst/>
          </a:prstGeom>
        </p:spPr>
      </p:pic>
      <p:sp>
        <p:nvSpPr>
          <p:cNvPr id="4" name="Rectangle 3"/>
          <p:cNvSpPr/>
          <p:nvPr/>
        </p:nvSpPr>
        <p:spPr>
          <a:xfrm>
            <a:off x="390724" y="370880"/>
            <a:ext cx="8377288" cy="1723549"/>
          </a:xfrm>
          <a:prstGeom prst="rect">
            <a:avLst/>
          </a:prstGeom>
        </p:spPr>
        <p:txBody>
          <a:bodyPr wrap="square">
            <a:spAutoFit/>
          </a:bodyPr>
          <a:lstStyle/>
          <a:p>
            <a:pPr marL="0" lvl="1">
              <a:lnSpc>
                <a:spcPct val="120000"/>
              </a:lnSpc>
              <a:spcAft>
                <a:spcPts val="1200"/>
              </a:spcAft>
            </a:pPr>
            <a:r>
              <a:rPr lang="en-GB" sz="2000" dirty="0"/>
              <a:t>Back to the real world.</a:t>
            </a:r>
          </a:p>
          <a:p>
            <a:pPr marL="0" lvl="1">
              <a:lnSpc>
                <a:spcPct val="120000"/>
              </a:lnSpc>
              <a:spcAft>
                <a:spcPts val="1200"/>
              </a:spcAft>
            </a:pPr>
            <a:r>
              <a:rPr lang="en-GB" sz="2000" dirty="0"/>
              <a:t>When in the 1970s a wave of rabies cases swept Switzerland , initially from Eastern Europe but later also from France, an innovative vaccination campaign saved the day.</a:t>
            </a:r>
          </a:p>
        </p:txBody>
      </p:sp>
      <p:sp>
        <p:nvSpPr>
          <p:cNvPr id="5" name="Rectangle 4"/>
          <p:cNvSpPr/>
          <p:nvPr/>
        </p:nvSpPr>
        <p:spPr>
          <a:xfrm>
            <a:off x="390724" y="5565180"/>
            <a:ext cx="8377288" cy="830997"/>
          </a:xfrm>
          <a:prstGeom prst="rect">
            <a:avLst/>
          </a:prstGeom>
        </p:spPr>
        <p:txBody>
          <a:bodyPr wrap="square">
            <a:spAutoFit/>
          </a:bodyPr>
          <a:lstStyle/>
          <a:p>
            <a:pPr marL="0" lvl="1">
              <a:lnSpc>
                <a:spcPct val="120000"/>
              </a:lnSpc>
              <a:spcAft>
                <a:spcPts val="1200"/>
              </a:spcAft>
            </a:pPr>
            <a:r>
              <a:rPr lang="en-GB" sz="2000" dirty="0"/>
              <a:t>Read the story by Ed Yong, “</a:t>
            </a:r>
            <a:r>
              <a:rPr lang="en-GB" sz="2000" dirty="0">
                <a:hlinkClick r:id="rId5"/>
              </a:rPr>
              <a:t>That Time Europe Air-Dropped Vaccine-Loaded Chicken Heads to Bait Rabid Foxes.</a:t>
            </a:r>
            <a:r>
              <a:rPr lang="en-GB" sz="2000" dirty="0"/>
              <a:t>”</a:t>
            </a:r>
          </a:p>
        </p:txBody>
      </p:sp>
      <p:pic>
        <p:nvPicPr>
          <p:cNvPr id="3074"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96396" y="2285196"/>
            <a:ext cx="3786187"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46CF7C04-BA9B-49C3-A8B6-2D7FAC079C85}" type="slidenum">
              <a:rPr lang="en-GB" smtClean="0"/>
              <a:t>44</a:t>
            </a:fld>
            <a:endParaRPr lang="en-GB"/>
          </a:p>
        </p:txBody>
      </p:sp>
    </p:spTree>
    <p:extLst>
      <p:ext uri="{BB962C8B-B14F-4D97-AF65-F5344CB8AC3E}">
        <p14:creationId xmlns:p14="http://schemas.microsoft.com/office/powerpoint/2010/main" val="33038882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83568" y="2938726"/>
            <a:ext cx="7050732" cy="380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0724" y="370880"/>
            <a:ext cx="8501756" cy="2400657"/>
          </a:xfrm>
          <a:prstGeom prst="rect">
            <a:avLst/>
          </a:prstGeom>
        </p:spPr>
        <p:txBody>
          <a:bodyPr wrap="square">
            <a:spAutoFit/>
          </a:bodyPr>
          <a:lstStyle/>
          <a:p>
            <a:pPr marL="0" lvl="1">
              <a:lnSpc>
                <a:spcPct val="120000"/>
              </a:lnSpc>
              <a:spcAft>
                <a:spcPts val="1200"/>
              </a:spcAft>
            </a:pPr>
            <a:r>
              <a:rPr lang="en-GB" sz="2000" dirty="0"/>
              <a:t>A crucial question in all vaccination campaigns is this:</a:t>
            </a:r>
          </a:p>
          <a:p>
            <a:pPr marL="0" lvl="1">
              <a:lnSpc>
                <a:spcPct val="120000"/>
              </a:lnSpc>
              <a:spcAft>
                <a:spcPts val="1200"/>
              </a:spcAft>
            </a:pPr>
            <a:r>
              <a:rPr lang="en-GB" sz="2000" b="1" dirty="0"/>
              <a:t>What proportion of the population needs to be vaccinated to eradicate the disease (at least temporarily)?</a:t>
            </a:r>
          </a:p>
          <a:p>
            <a:pPr marL="0" lvl="1">
              <a:lnSpc>
                <a:spcPct val="120000"/>
              </a:lnSpc>
              <a:spcAft>
                <a:spcPts val="1200"/>
              </a:spcAft>
            </a:pPr>
            <a:r>
              <a:rPr lang="en-GB" sz="2000" dirty="0"/>
              <a:t>Intriguingly, the model can answer that too.</a:t>
            </a:r>
          </a:p>
          <a:p>
            <a:pPr marL="0" lvl="1">
              <a:lnSpc>
                <a:spcPct val="120000"/>
              </a:lnSpc>
              <a:spcAft>
                <a:spcPts val="1200"/>
              </a:spcAft>
            </a:pPr>
            <a:r>
              <a:rPr lang="en-GB" sz="2000" dirty="0"/>
              <a:t>Open the second tab “</a:t>
            </a:r>
            <a:r>
              <a:rPr lang="en-GB" sz="2000" dirty="0">
                <a:solidFill>
                  <a:srgbClr val="0000FF"/>
                </a:solidFill>
              </a:rPr>
              <a:t>with vaccination</a:t>
            </a:r>
            <a:r>
              <a:rPr lang="en-GB" sz="2000" dirty="0"/>
              <a:t>” in the file </a:t>
            </a:r>
            <a:r>
              <a:rPr lang="en-GB" sz="2000" dirty="0">
                <a:solidFill>
                  <a:srgbClr val="0000FF"/>
                </a:solidFill>
              </a:rPr>
              <a:t>fox rabies modelling.xlsx</a:t>
            </a:r>
            <a:endParaRPr lang="en-GB" sz="2000" dirty="0"/>
          </a:p>
        </p:txBody>
      </p:sp>
      <p:sp>
        <p:nvSpPr>
          <p:cNvPr id="2" name="Down Arrow 1"/>
          <p:cNvSpPr/>
          <p:nvPr/>
        </p:nvSpPr>
        <p:spPr>
          <a:xfrm>
            <a:off x="3480264" y="4306365"/>
            <a:ext cx="360040" cy="648072"/>
          </a:xfrm>
          <a:prstGeom prst="downArrow">
            <a:avLst>
              <a:gd name="adj1" fmla="val 33069"/>
              <a:gd name="adj2" fmla="val 88096"/>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228115" y="3886047"/>
            <a:ext cx="1748877" cy="369332"/>
          </a:xfrm>
          <a:prstGeom prst="rect">
            <a:avLst/>
          </a:prstGeom>
          <a:noFill/>
        </p:spPr>
        <p:txBody>
          <a:bodyPr wrap="none" rtlCol="0">
            <a:spAutoFit/>
          </a:bodyPr>
          <a:lstStyle/>
          <a:p>
            <a:r>
              <a:rPr lang="en-GB" dirty="0">
                <a:solidFill>
                  <a:srgbClr val="007635"/>
                </a:solidFill>
              </a:rPr>
              <a:t>Start vaccination</a:t>
            </a:r>
          </a:p>
        </p:txBody>
      </p:sp>
      <p:sp>
        <p:nvSpPr>
          <p:cNvPr id="5" name="Slide Number Placeholder 4"/>
          <p:cNvSpPr>
            <a:spLocks noGrp="1"/>
          </p:cNvSpPr>
          <p:nvPr>
            <p:ph type="sldNum" sz="quarter" idx="12"/>
          </p:nvPr>
        </p:nvSpPr>
        <p:spPr/>
        <p:txBody>
          <a:bodyPr/>
          <a:lstStyle/>
          <a:p>
            <a:fld id="{46CF7C04-BA9B-49C3-A8B6-2D7FAC079C85}" type="slidenum">
              <a:rPr lang="en-GB" smtClean="0"/>
              <a:t>45</a:t>
            </a:fld>
            <a:endParaRPr lang="en-GB"/>
          </a:p>
        </p:txBody>
      </p:sp>
    </p:spTree>
    <p:extLst>
      <p:ext uri="{BB962C8B-B14F-4D97-AF65-F5344CB8AC3E}">
        <p14:creationId xmlns:p14="http://schemas.microsoft.com/office/powerpoint/2010/main" val="911654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0724" y="370880"/>
            <a:ext cx="8377288" cy="1354217"/>
          </a:xfrm>
          <a:prstGeom prst="rect">
            <a:avLst/>
          </a:prstGeom>
        </p:spPr>
        <p:txBody>
          <a:bodyPr wrap="square">
            <a:spAutoFit/>
          </a:bodyPr>
          <a:lstStyle/>
          <a:p>
            <a:pPr marL="0" lvl="1">
              <a:lnSpc>
                <a:spcPct val="120000"/>
              </a:lnSpc>
              <a:spcAft>
                <a:spcPts val="1200"/>
              </a:spcAft>
            </a:pPr>
            <a:r>
              <a:rPr lang="en-GB" sz="2000" dirty="0"/>
              <a:t>In the second version of the model, we will vaccinate a given proportion of the fox population at t = 20 years.</a:t>
            </a:r>
          </a:p>
          <a:p>
            <a:pPr marL="0" lvl="1">
              <a:lnSpc>
                <a:spcPct val="120000"/>
              </a:lnSpc>
              <a:spcAft>
                <a:spcPts val="1200"/>
              </a:spcAft>
            </a:pPr>
            <a:r>
              <a:rPr lang="en-GB" sz="2000" dirty="0"/>
              <a:t>As before, you’ve got a slider to do that:</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88024" y="1047988"/>
            <a:ext cx="2088232"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90724" y="2069051"/>
            <a:ext cx="8377288" cy="830997"/>
          </a:xfrm>
          <a:prstGeom prst="rect">
            <a:avLst/>
          </a:prstGeom>
        </p:spPr>
        <p:txBody>
          <a:bodyPr wrap="square">
            <a:spAutoFit/>
          </a:bodyPr>
          <a:lstStyle/>
          <a:p>
            <a:pPr marL="0" lvl="1">
              <a:lnSpc>
                <a:spcPct val="120000"/>
              </a:lnSpc>
              <a:spcAft>
                <a:spcPts val="1200"/>
              </a:spcAft>
            </a:pPr>
            <a:r>
              <a:rPr lang="en-GB" sz="2000" dirty="0"/>
              <a:t>For this exercise, leave all parameters as found and vary only the carrying capacity and the proportion vaccinated.</a:t>
            </a: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115616" y="3861048"/>
            <a:ext cx="6400800" cy="2261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Freeform 5"/>
          <p:cNvSpPr/>
          <p:nvPr/>
        </p:nvSpPr>
        <p:spPr>
          <a:xfrm rot="17940205" flipV="1">
            <a:off x="5583942" y="4109412"/>
            <a:ext cx="1731258" cy="1010788"/>
          </a:xfrm>
          <a:custGeom>
            <a:avLst/>
            <a:gdLst>
              <a:gd name="connsiteX0" fmla="*/ 2249715 w 2249715"/>
              <a:gd name="connsiteY0" fmla="*/ 0 h 1698172"/>
              <a:gd name="connsiteX1" fmla="*/ 798286 w 2249715"/>
              <a:gd name="connsiteY1" fmla="*/ 391886 h 1698172"/>
              <a:gd name="connsiteX2" fmla="*/ 0 w 2249715"/>
              <a:gd name="connsiteY2" fmla="*/ 1698172 h 1698172"/>
            </a:gdLst>
            <a:ahLst/>
            <a:cxnLst>
              <a:cxn ang="0">
                <a:pos x="connsiteX0" y="connsiteY0"/>
              </a:cxn>
              <a:cxn ang="0">
                <a:pos x="connsiteX1" y="connsiteY1"/>
              </a:cxn>
              <a:cxn ang="0">
                <a:pos x="connsiteX2" y="connsiteY2"/>
              </a:cxn>
            </a:cxnLst>
            <a:rect l="l" t="t" r="r" b="b"/>
            <a:pathLst>
              <a:path w="2249715" h="1698172">
                <a:moveTo>
                  <a:pt x="2249715" y="0"/>
                </a:moveTo>
                <a:cubicBezTo>
                  <a:pt x="1711476" y="54428"/>
                  <a:pt x="1173238" y="108857"/>
                  <a:pt x="798286" y="391886"/>
                </a:cubicBezTo>
                <a:cubicBezTo>
                  <a:pt x="423334" y="674915"/>
                  <a:pt x="211667" y="1186543"/>
                  <a:pt x="0" y="1698172"/>
                </a:cubicBezTo>
              </a:path>
            </a:pathLst>
          </a:custGeom>
          <a:noFill/>
          <a:ln w="50800">
            <a:solidFill>
              <a:srgbClr val="0000FF"/>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6216402" y="3844966"/>
            <a:ext cx="899886" cy="522514"/>
          </a:xfrm>
          <a:custGeom>
            <a:avLst/>
            <a:gdLst>
              <a:gd name="connsiteX0" fmla="*/ 2249715 w 2249715"/>
              <a:gd name="connsiteY0" fmla="*/ 0 h 1698172"/>
              <a:gd name="connsiteX1" fmla="*/ 798286 w 2249715"/>
              <a:gd name="connsiteY1" fmla="*/ 391886 h 1698172"/>
              <a:gd name="connsiteX2" fmla="*/ 0 w 2249715"/>
              <a:gd name="connsiteY2" fmla="*/ 1698172 h 1698172"/>
            </a:gdLst>
            <a:ahLst/>
            <a:cxnLst>
              <a:cxn ang="0">
                <a:pos x="connsiteX0" y="connsiteY0"/>
              </a:cxn>
              <a:cxn ang="0">
                <a:pos x="connsiteX1" y="connsiteY1"/>
              </a:cxn>
              <a:cxn ang="0">
                <a:pos x="connsiteX2" y="connsiteY2"/>
              </a:cxn>
            </a:cxnLst>
            <a:rect l="l" t="t" r="r" b="b"/>
            <a:pathLst>
              <a:path w="2249715" h="1698172">
                <a:moveTo>
                  <a:pt x="2249715" y="0"/>
                </a:moveTo>
                <a:cubicBezTo>
                  <a:pt x="1711476" y="54428"/>
                  <a:pt x="1173238" y="108857"/>
                  <a:pt x="798286" y="391886"/>
                </a:cubicBezTo>
                <a:cubicBezTo>
                  <a:pt x="423334" y="674915"/>
                  <a:pt x="211667" y="1186543"/>
                  <a:pt x="0" y="1698172"/>
                </a:cubicBezTo>
              </a:path>
            </a:pathLst>
          </a:custGeom>
          <a:noFill/>
          <a:ln w="50800">
            <a:solidFill>
              <a:srgbClr val="0000FF"/>
            </a:solidFill>
            <a:headEnd type="none" w="med" len="med"/>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7205289" y="3362258"/>
            <a:ext cx="1300356" cy="707886"/>
          </a:xfrm>
          <a:prstGeom prst="rect">
            <a:avLst/>
          </a:prstGeom>
          <a:noFill/>
        </p:spPr>
        <p:txBody>
          <a:bodyPr wrap="none" rtlCol="0">
            <a:spAutoFit/>
          </a:bodyPr>
          <a:lstStyle/>
          <a:p>
            <a:r>
              <a:rPr lang="en-GB" sz="2000" dirty="0">
                <a:solidFill>
                  <a:srgbClr val="0000FF"/>
                </a:solidFill>
              </a:rPr>
              <a:t>Only these</a:t>
            </a:r>
          </a:p>
          <a:p>
            <a:r>
              <a:rPr lang="en-GB" sz="2000" dirty="0">
                <a:solidFill>
                  <a:srgbClr val="0000FF"/>
                </a:solidFill>
              </a:rPr>
              <a:t>sliders</a:t>
            </a:r>
          </a:p>
        </p:txBody>
      </p:sp>
      <p:sp>
        <p:nvSpPr>
          <p:cNvPr id="2" name="Slide Number Placeholder 1"/>
          <p:cNvSpPr>
            <a:spLocks noGrp="1"/>
          </p:cNvSpPr>
          <p:nvPr>
            <p:ph type="sldNum" sz="quarter" idx="12"/>
          </p:nvPr>
        </p:nvSpPr>
        <p:spPr/>
        <p:txBody>
          <a:bodyPr/>
          <a:lstStyle/>
          <a:p>
            <a:fld id="{46CF7C04-BA9B-49C3-A8B6-2D7FAC079C85}" type="slidenum">
              <a:rPr lang="en-GB" smtClean="0"/>
              <a:t>46</a:t>
            </a:fld>
            <a:endParaRPr lang="en-GB"/>
          </a:p>
        </p:txBody>
      </p:sp>
    </p:spTree>
    <p:extLst>
      <p:ext uri="{BB962C8B-B14F-4D97-AF65-F5344CB8AC3E}">
        <p14:creationId xmlns:p14="http://schemas.microsoft.com/office/powerpoint/2010/main" val="104739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10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22" presetClass="entr" presetSubtype="2"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par>
                          <p:cTn id="19" fill="hold">
                            <p:stCondLst>
                              <p:cond delay="500"/>
                            </p:stCondLst>
                            <p:childTnLst>
                              <p:par>
                                <p:cTn id="20" presetID="2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righ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542503"/>
            <a:ext cx="8136904" cy="1323439"/>
          </a:xfrm>
          <a:prstGeom prst="rect">
            <a:avLst/>
          </a:prstGeom>
        </p:spPr>
        <p:txBody>
          <a:bodyPr wrap="square">
            <a:spAutoFit/>
          </a:bodyPr>
          <a:lstStyle/>
          <a:p>
            <a:r>
              <a:rPr lang="en-GB" sz="2000" dirty="0"/>
              <a:t>Your task is to find out what proportion of the fox population needs to be vaccinated to eradicate the virus.</a:t>
            </a:r>
          </a:p>
          <a:p>
            <a:endParaRPr lang="en-GB" sz="2000" dirty="0"/>
          </a:p>
          <a:p>
            <a:r>
              <a:rPr lang="en-GB" sz="2000" dirty="0"/>
              <a:t>Here’s how the model helps you with that:</a:t>
            </a:r>
          </a:p>
        </p:txBody>
      </p:sp>
      <p:sp>
        <p:nvSpPr>
          <p:cNvPr id="4" name="Rectangle 3"/>
          <p:cNvSpPr/>
          <p:nvPr/>
        </p:nvSpPr>
        <p:spPr>
          <a:xfrm>
            <a:off x="465855" y="2422612"/>
            <a:ext cx="4320480" cy="707886"/>
          </a:xfrm>
          <a:prstGeom prst="rect">
            <a:avLst/>
          </a:prstGeom>
        </p:spPr>
        <p:txBody>
          <a:bodyPr wrap="square">
            <a:spAutoFit/>
          </a:bodyPr>
          <a:lstStyle/>
          <a:p>
            <a:pPr lvl="0" algn="r"/>
            <a:r>
              <a:rPr lang="en-GB" sz="2000" dirty="0">
                <a:solidFill>
                  <a:prstClr val="black"/>
                </a:solidFill>
              </a:rPr>
              <a:t>If R</a:t>
            </a:r>
            <a:r>
              <a:rPr lang="en-GB" sz="2000" baseline="-25000" dirty="0">
                <a:solidFill>
                  <a:prstClr val="black"/>
                </a:solidFill>
              </a:rPr>
              <a:t>0</a:t>
            </a:r>
            <a:r>
              <a:rPr lang="en-GB" sz="2000" dirty="0">
                <a:solidFill>
                  <a:prstClr val="black"/>
                </a:solidFill>
              </a:rPr>
              <a:t> drops below 1, there is no spread.</a:t>
            </a:r>
          </a:p>
          <a:p>
            <a:pPr lvl="0" algn="r"/>
            <a:r>
              <a:rPr lang="en-GB" sz="2000" dirty="0">
                <a:solidFill>
                  <a:prstClr val="black"/>
                </a:solidFill>
              </a:rPr>
              <a:t>with or without vaccination.</a:t>
            </a:r>
          </a:p>
        </p:txBody>
      </p:sp>
      <p:sp>
        <p:nvSpPr>
          <p:cNvPr id="13" name="Rectangle 12"/>
          <p:cNvSpPr/>
          <p:nvPr/>
        </p:nvSpPr>
        <p:spPr>
          <a:xfrm>
            <a:off x="211855" y="3357793"/>
            <a:ext cx="4320480" cy="969496"/>
          </a:xfrm>
          <a:prstGeom prst="rect">
            <a:avLst/>
          </a:prstGeom>
        </p:spPr>
        <p:txBody>
          <a:bodyPr wrap="square">
            <a:spAutoFit/>
          </a:bodyPr>
          <a:lstStyle/>
          <a:p>
            <a:pPr lvl="0" algn="r"/>
            <a:r>
              <a:rPr lang="en-GB" sz="1900" dirty="0">
                <a:solidFill>
                  <a:prstClr val="black"/>
                </a:solidFill>
              </a:rPr>
              <a:t>If vaccination brings down the density of infectious foxes below 10</a:t>
            </a:r>
            <a:r>
              <a:rPr lang="en-GB" sz="1900" baseline="30000" dirty="0">
                <a:solidFill>
                  <a:prstClr val="black"/>
                </a:solidFill>
              </a:rPr>
              <a:t>-9</a:t>
            </a:r>
            <a:r>
              <a:rPr lang="en-GB" sz="1900" dirty="0">
                <a:solidFill>
                  <a:prstClr val="black"/>
                </a:solidFill>
              </a:rPr>
              <a:t> km</a:t>
            </a:r>
            <a:r>
              <a:rPr lang="en-GB" sz="1900" baseline="30000" dirty="0">
                <a:solidFill>
                  <a:prstClr val="black"/>
                </a:solidFill>
              </a:rPr>
              <a:t>-2</a:t>
            </a:r>
            <a:r>
              <a:rPr lang="en-GB" sz="1900" dirty="0">
                <a:solidFill>
                  <a:prstClr val="black"/>
                </a:solidFill>
              </a:rPr>
              <a:t> by year 50, the population is also safe long-term.</a:t>
            </a:r>
          </a:p>
        </p:txBody>
      </p:sp>
      <p:grpSp>
        <p:nvGrpSpPr>
          <p:cNvPr id="7" name="Group 6"/>
          <p:cNvGrpSpPr/>
          <p:nvPr/>
        </p:nvGrpSpPr>
        <p:grpSpPr>
          <a:xfrm>
            <a:off x="1835696" y="4770391"/>
            <a:ext cx="6957144" cy="2041617"/>
            <a:chOff x="1835696" y="4770391"/>
            <a:chExt cx="6957144" cy="2041617"/>
          </a:xfrm>
        </p:grpSpPr>
        <p:pic>
          <p:nvPicPr>
            <p:cNvPr id="2059" name="Picture 1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932040" y="4770391"/>
              <a:ext cx="3860800" cy="204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835696" y="5399244"/>
              <a:ext cx="2950639" cy="969496"/>
            </a:xfrm>
            <a:prstGeom prst="rect">
              <a:avLst/>
            </a:prstGeom>
          </p:spPr>
          <p:txBody>
            <a:bodyPr wrap="square">
              <a:spAutoFit/>
            </a:bodyPr>
            <a:lstStyle/>
            <a:p>
              <a:pPr lvl="0" algn="r"/>
              <a:r>
                <a:rPr lang="en-GB" sz="1900" dirty="0">
                  <a:solidFill>
                    <a:prstClr val="black"/>
                  </a:solidFill>
                </a:rPr>
                <a:t>A successful vaccination campaign looks like this (green curve):</a:t>
              </a:r>
            </a:p>
          </p:txBody>
        </p:sp>
      </p:grpSp>
      <p:pic>
        <p:nvPicPr>
          <p:cNvPr id="12"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54884" y="3734116"/>
            <a:ext cx="4215111" cy="21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48064" y="2602723"/>
            <a:ext cx="2389187" cy="347663"/>
          </a:xfrm>
          <a:prstGeom prst="rect">
            <a:avLst/>
          </a:prstGeom>
          <a:solidFill>
            <a:schemeClr val="bg1"/>
          </a:solidFill>
          <a:ln>
            <a:noFill/>
          </a:ln>
          <a:effectLst/>
        </p:spPr>
      </p:pic>
      <p:sp>
        <p:nvSpPr>
          <p:cNvPr id="3" name="Slide Number Placeholder 2"/>
          <p:cNvSpPr>
            <a:spLocks noGrp="1"/>
          </p:cNvSpPr>
          <p:nvPr>
            <p:ph type="sldNum" sz="quarter" idx="12"/>
          </p:nvPr>
        </p:nvSpPr>
        <p:spPr/>
        <p:txBody>
          <a:bodyPr/>
          <a:lstStyle/>
          <a:p>
            <a:fld id="{46CF7C04-BA9B-49C3-A8B6-2D7FAC079C85}" type="slidenum">
              <a:rPr lang="en-GB" smtClean="0"/>
              <a:t>47</a:t>
            </a:fld>
            <a:endParaRPr lang="en-GB"/>
          </a:p>
        </p:txBody>
      </p:sp>
    </p:spTree>
    <p:extLst>
      <p:ext uri="{BB962C8B-B14F-4D97-AF65-F5344CB8AC3E}">
        <p14:creationId xmlns:p14="http://schemas.microsoft.com/office/powerpoint/2010/main" val="250925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769909"/>
            <a:ext cx="4680520" cy="3293209"/>
          </a:xfrm>
          <a:prstGeom prst="rect">
            <a:avLst/>
          </a:prstGeom>
        </p:spPr>
        <p:txBody>
          <a:bodyPr wrap="square">
            <a:spAutoFit/>
          </a:bodyPr>
          <a:lstStyle/>
          <a:p>
            <a:pPr marL="0" lvl="1">
              <a:spcAft>
                <a:spcPts val="1200"/>
              </a:spcAft>
            </a:pPr>
            <a:r>
              <a:rPr lang="en-GB" sz="2000" dirty="0">
                <a:solidFill>
                  <a:srgbClr val="0000FF"/>
                </a:solidFill>
              </a:rPr>
              <a:t>2.  </a:t>
            </a:r>
            <a:r>
              <a:rPr lang="en-GB" sz="2000" dirty="0">
                <a:solidFill>
                  <a:srgbClr val="0000FF"/>
                </a:solidFill>
              </a:rPr>
              <a:t>For a range of carrying capacities from 0 - 15 km</a:t>
            </a:r>
            <a:r>
              <a:rPr lang="en-GB" sz="2000" baseline="30000" dirty="0">
                <a:solidFill>
                  <a:srgbClr val="0000FF"/>
                </a:solidFill>
              </a:rPr>
              <a:t>-2</a:t>
            </a:r>
            <a:r>
              <a:rPr lang="en-GB" sz="2000" dirty="0">
                <a:solidFill>
                  <a:srgbClr val="0000FF"/>
                </a:solidFill>
              </a:rPr>
              <a:t>, find out “empirically” what minimum percentage of the population needs to be vaccinated to wipe out rabies.</a:t>
            </a:r>
          </a:p>
          <a:p>
            <a:pPr marL="0" lvl="1">
              <a:spcAft>
                <a:spcPts val="1200"/>
              </a:spcAft>
            </a:pPr>
            <a:r>
              <a:rPr lang="en-GB" sz="2000" dirty="0">
                <a:solidFill>
                  <a:srgbClr val="0000FF"/>
                </a:solidFill>
              </a:rPr>
              <a:t>In a diagram, plot those points and indicate which is the “safe” area.</a:t>
            </a:r>
          </a:p>
          <a:p>
            <a:pPr marL="0" lvl="1">
              <a:spcAft>
                <a:spcPts val="1200"/>
              </a:spcAft>
            </a:pPr>
            <a:r>
              <a:rPr lang="en-GB" sz="2000" dirty="0" smtClean="0">
                <a:solidFill>
                  <a:srgbClr val="0000FF"/>
                </a:solidFill>
              </a:rPr>
              <a:t>3. Considering </a:t>
            </a:r>
            <a:r>
              <a:rPr lang="en-GB" sz="2000" dirty="0">
                <a:solidFill>
                  <a:srgbClr val="0000FF"/>
                </a:solidFill>
              </a:rPr>
              <a:t>that the density of foxes in Europe is in the range of 1-4 foxes per km</a:t>
            </a:r>
            <a:r>
              <a:rPr lang="en-GB" sz="2000" baseline="30000" dirty="0">
                <a:solidFill>
                  <a:srgbClr val="0000FF"/>
                </a:solidFill>
              </a:rPr>
              <a:t>2</a:t>
            </a:r>
            <a:r>
              <a:rPr lang="en-GB" sz="2000" dirty="0">
                <a:solidFill>
                  <a:srgbClr val="0000FF"/>
                </a:solidFill>
              </a:rPr>
              <a:t>, what does the plot tell you?</a:t>
            </a:r>
          </a:p>
        </p:txBody>
      </p:sp>
      <p:sp>
        <p:nvSpPr>
          <p:cNvPr id="62" name="TextBox 61"/>
          <p:cNvSpPr txBox="1"/>
          <p:nvPr/>
        </p:nvSpPr>
        <p:spPr>
          <a:xfrm>
            <a:off x="5624532" y="5301208"/>
            <a:ext cx="3270417" cy="1015663"/>
          </a:xfrm>
          <a:prstGeom prst="rect">
            <a:avLst/>
          </a:prstGeom>
          <a:noFill/>
        </p:spPr>
        <p:txBody>
          <a:bodyPr wrap="square" rtlCol="0">
            <a:spAutoFit/>
          </a:bodyPr>
          <a:lstStyle/>
          <a:p>
            <a:r>
              <a:rPr lang="en-GB" sz="2000" i="1" dirty="0"/>
              <a:t>(The actual plot looks nothing </a:t>
            </a:r>
            <a:r>
              <a:rPr lang="en-GB" sz="2000" i="1"/>
              <a:t>like </a:t>
            </a:r>
            <a:r>
              <a:rPr lang="en-GB" sz="2000" i="1" smtClean="0"/>
              <a:t>this; </a:t>
            </a:r>
            <a:r>
              <a:rPr lang="en-GB" sz="2000" i="1" dirty="0"/>
              <a:t>it’s just to illustrate the idea.)</a:t>
            </a:r>
          </a:p>
        </p:txBody>
      </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14721" y="1743835"/>
            <a:ext cx="3571875"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46CF7C04-BA9B-49C3-A8B6-2D7FAC079C85}" type="slidenum">
              <a:rPr lang="en-GB" smtClean="0"/>
              <a:t>48</a:t>
            </a:fld>
            <a:endParaRPr lang="en-GB"/>
          </a:p>
        </p:txBody>
      </p:sp>
    </p:spTree>
    <p:extLst>
      <p:ext uri="{BB962C8B-B14F-4D97-AF65-F5344CB8AC3E}">
        <p14:creationId xmlns:p14="http://schemas.microsoft.com/office/powerpoint/2010/main" val="36482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2486" y="240874"/>
            <a:ext cx="2728952" cy="192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9931" y="670496"/>
            <a:ext cx="4725909" cy="1200329"/>
          </a:xfrm>
          <a:prstGeom prst="rect">
            <a:avLst/>
          </a:prstGeom>
          <a:noFill/>
        </p:spPr>
        <p:txBody>
          <a:bodyPr wrap="none" rtlCol="0">
            <a:spAutoFit/>
          </a:bodyPr>
          <a:lstStyle/>
          <a:p>
            <a:pPr>
              <a:lnSpc>
                <a:spcPct val="120000"/>
              </a:lnSpc>
            </a:pPr>
            <a:r>
              <a:rPr lang="en-GB" sz="2000" dirty="0"/>
              <a:t>In a given population, </a:t>
            </a:r>
          </a:p>
          <a:p>
            <a:pPr>
              <a:lnSpc>
                <a:spcPct val="120000"/>
              </a:lnSpc>
            </a:pPr>
            <a:r>
              <a:rPr lang="en-GB" sz="2000" dirty="0"/>
              <a:t>the rate of production of new infections </a:t>
            </a:r>
          </a:p>
          <a:p>
            <a:pPr>
              <a:lnSpc>
                <a:spcPct val="120000"/>
              </a:lnSpc>
            </a:pPr>
            <a:r>
              <a:rPr lang="en-GB" sz="2000" dirty="0"/>
              <a:t>per infectious individual is proportional to…</a:t>
            </a:r>
          </a:p>
        </p:txBody>
      </p:sp>
      <p:sp>
        <p:nvSpPr>
          <p:cNvPr id="4" name="TextBox 3"/>
          <p:cNvSpPr txBox="1"/>
          <p:nvPr/>
        </p:nvSpPr>
        <p:spPr>
          <a:xfrm>
            <a:off x="686577" y="2463471"/>
            <a:ext cx="8277911" cy="3945696"/>
          </a:xfrm>
          <a:prstGeom prst="rect">
            <a:avLst/>
          </a:prstGeom>
          <a:noFill/>
        </p:spPr>
        <p:txBody>
          <a:bodyPr wrap="square" rtlCol="0">
            <a:spAutoFit/>
          </a:bodyPr>
          <a:lstStyle/>
          <a:p>
            <a:pPr>
              <a:lnSpc>
                <a:spcPct val="120000"/>
              </a:lnSpc>
            </a:pPr>
            <a:r>
              <a:rPr lang="en-GB" sz="2000" dirty="0"/>
              <a:t>…the </a:t>
            </a:r>
            <a:r>
              <a:rPr lang="en-GB" sz="2000" b="1" dirty="0"/>
              <a:t>probability </a:t>
            </a:r>
            <a:r>
              <a:rPr lang="en-GB" sz="3200" b="1" dirty="0">
                <a:solidFill>
                  <a:srgbClr val="0000FF"/>
                </a:solidFill>
              </a:rPr>
              <a:t>p</a:t>
            </a:r>
            <a:r>
              <a:rPr lang="en-GB" sz="2000" dirty="0"/>
              <a:t> that contact between infectious and susceptible individuals results in </a:t>
            </a:r>
            <a:r>
              <a:rPr lang="en-GB" sz="2000" b="1" dirty="0"/>
              <a:t>successful transmission </a:t>
            </a:r>
            <a:r>
              <a:rPr lang="en-GB" sz="2000" dirty="0"/>
              <a:t>of an infectious agent. </a:t>
            </a:r>
          </a:p>
          <a:p>
            <a:pPr>
              <a:lnSpc>
                <a:spcPct val="120000"/>
              </a:lnSpc>
            </a:pPr>
            <a:endParaRPr lang="en-GB" sz="2000" dirty="0"/>
          </a:p>
          <a:p>
            <a:pPr>
              <a:lnSpc>
                <a:spcPct val="120000"/>
              </a:lnSpc>
            </a:pPr>
            <a:r>
              <a:rPr lang="en-GB" sz="2000" dirty="0"/>
              <a:t>That probability depends on a number of factors:</a:t>
            </a:r>
          </a:p>
          <a:p>
            <a:pPr>
              <a:lnSpc>
                <a:spcPct val="120000"/>
              </a:lnSpc>
            </a:pPr>
            <a:endParaRPr lang="en-GB" sz="2000" dirty="0"/>
          </a:p>
          <a:p>
            <a:pPr marL="342900" indent="-342900">
              <a:lnSpc>
                <a:spcPct val="120000"/>
              </a:lnSpc>
              <a:spcAft>
                <a:spcPts val="1200"/>
              </a:spcAft>
              <a:buFontTx/>
              <a:buChar char="-"/>
            </a:pPr>
            <a:r>
              <a:rPr lang="en-GB" sz="2000" dirty="0"/>
              <a:t>the infectivity of the pathogen/ parasite: how easily is it transmitted from an infected to a susceptible individual upon contact?</a:t>
            </a:r>
            <a:endParaRPr lang="en-GB" sz="2000" u="sng" dirty="0"/>
          </a:p>
          <a:p>
            <a:pPr marL="342900" indent="-342900">
              <a:lnSpc>
                <a:spcPct val="120000"/>
              </a:lnSpc>
              <a:spcAft>
                <a:spcPts val="1200"/>
              </a:spcAft>
              <a:buFontTx/>
              <a:buChar char="-"/>
            </a:pPr>
            <a:r>
              <a:rPr lang="en-GB" sz="2000" dirty="0"/>
              <a:t>the susceptibility of the host (as determined by age, health, genetics, …)</a:t>
            </a:r>
          </a:p>
          <a:p>
            <a:pPr>
              <a:lnSpc>
                <a:spcPct val="120000"/>
              </a:lnSpc>
              <a:spcAft>
                <a:spcPts val="1200"/>
              </a:spcAft>
            </a:pPr>
            <a:r>
              <a:rPr lang="en-GB" sz="2000" dirty="0"/>
              <a:t>           ….and similar factors.</a:t>
            </a:r>
          </a:p>
        </p:txBody>
      </p:sp>
      <p:sp>
        <p:nvSpPr>
          <p:cNvPr id="3" name="Slide Number Placeholder 2"/>
          <p:cNvSpPr>
            <a:spLocks noGrp="1"/>
          </p:cNvSpPr>
          <p:nvPr>
            <p:ph type="sldNum" sz="quarter" idx="12"/>
          </p:nvPr>
        </p:nvSpPr>
        <p:spPr/>
        <p:txBody>
          <a:bodyPr/>
          <a:lstStyle/>
          <a:p>
            <a:fld id="{46CF7C04-BA9B-49C3-A8B6-2D7FAC079C85}" type="slidenum">
              <a:rPr lang="en-GB" smtClean="0"/>
              <a:t>5</a:t>
            </a:fld>
            <a:endParaRPr lang="en-GB"/>
          </a:p>
        </p:txBody>
      </p:sp>
    </p:spTree>
    <p:extLst>
      <p:ext uri="{BB962C8B-B14F-4D97-AF65-F5344CB8AC3E}">
        <p14:creationId xmlns:p14="http://schemas.microsoft.com/office/powerpoint/2010/main" val="9014885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2486" y="240874"/>
            <a:ext cx="2728952" cy="192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9931" y="670496"/>
            <a:ext cx="4725909" cy="1200329"/>
          </a:xfrm>
          <a:prstGeom prst="rect">
            <a:avLst/>
          </a:prstGeom>
          <a:noFill/>
        </p:spPr>
        <p:txBody>
          <a:bodyPr wrap="none" rtlCol="0">
            <a:spAutoFit/>
          </a:bodyPr>
          <a:lstStyle/>
          <a:p>
            <a:pPr>
              <a:lnSpc>
                <a:spcPct val="120000"/>
              </a:lnSpc>
            </a:pPr>
            <a:r>
              <a:rPr lang="en-GB" sz="2000" dirty="0"/>
              <a:t>In a given population, </a:t>
            </a:r>
          </a:p>
          <a:p>
            <a:pPr>
              <a:lnSpc>
                <a:spcPct val="120000"/>
              </a:lnSpc>
            </a:pPr>
            <a:r>
              <a:rPr lang="en-GB" sz="2000" dirty="0"/>
              <a:t>the rate of production of new infections </a:t>
            </a:r>
          </a:p>
          <a:p>
            <a:pPr>
              <a:lnSpc>
                <a:spcPct val="120000"/>
              </a:lnSpc>
            </a:pPr>
            <a:r>
              <a:rPr lang="en-GB" sz="2000" dirty="0"/>
              <a:t>per infectious individual is proportional to…</a:t>
            </a:r>
          </a:p>
        </p:txBody>
      </p:sp>
      <p:sp>
        <p:nvSpPr>
          <p:cNvPr id="4" name="TextBox 3"/>
          <p:cNvSpPr txBox="1"/>
          <p:nvPr/>
        </p:nvSpPr>
        <p:spPr>
          <a:xfrm>
            <a:off x="686577" y="2222401"/>
            <a:ext cx="8277911" cy="3945696"/>
          </a:xfrm>
          <a:prstGeom prst="rect">
            <a:avLst/>
          </a:prstGeom>
          <a:noFill/>
        </p:spPr>
        <p:txBody>
          <a:bodyPr wrap="square" rtlCol="0">
            <a:spAutoFit/>
          </a:bodyPr>
          <a:lstStyle/>
          <a:p>
            <a:pPr>
              <a:lnSpc>
                <a:spcPct val="120000"/>
              </a:lnSpc>
            </a:pPr>
            <a:r>
              <a:rPr lang="en-GB" sz="2000" dirty="0"/>
              <a:t>…the </a:t>
            </a:r>
            <a:r>
              <a:rPr lang="en-GB" sz="2000" b="1" dirty="0"/>
              <a:t>contact rate </a:t>
            </a:r>
            <a:r>
              <a:rPr lang="en-GB" sz="3200" b="1" dirty="0">
                <a:solidFill>
                  <a:srgbClr val="0000FF"/>
                </a:solidFill>
              </a:rPr>
              <a:t>k</a:t>
            </a:r>
            <a:r>
              <a:rPr lang="en-GB" sz="2000" dirty="0"/>
              <a:t> between susceptible hosts and the infectious agent (virus, spore, …). This means in practice</a:t>
            </a:r>
          </a:p>
          <a:p>
            <a:pPr>
              <a:lnSpc>
                <a:spcPct val="120000"/>
              </a:lnSpc>
            </a:pPr>
            <a:endParaRPr lang="en-GB" sz="2000" dirty="0"/>
          </a:p>
          <a:p>
            <a:pPr marL="342900" indent="-342900">
              <a:lnSpc>
                <a:spcPct val="120000"/>
              </a:lnSpc>
              <a:spcAft>
                <a:spcPts val="1200"/>
              </a:spcAft>
              <a:buFontTx/>
              <a:buChar char="-"/>
            </a:pPr>
            <a:r>
              <a:rPr lang="en-GB" sz="2000" dirty="0"/>
              <a:t>the rate of contact (per individual per day) between susceptible and infected hosts, </a:t>
            </a:r>
            <a:r>
              <a:rPr lang="en-GB" sz="2000" u="sng" dirty="0"/>
              <a:t>or</a:t>
            </a:r>
          </a:p>
          <a:p>
            <a:pPr marL="342900" indent="-342900">
              <a:lnSpc>
                <a:spcPct val="120000"/>
              </a:lnSpc>
              <a:spcAft>
                <a:spcPts val="1200"/>
              </a:spcAft>
              <a:buFontTx/>
              <a:buChar char="-"/>
            </a:pPr>
            <a:r>
              <a:rPr lang="en-GB" sz="2000" dirty="0"/>
              <a:t>the rate of contact between a susceptible host and a long-lived infectious agent in the environment, </a:t>
            </a:r>
            <a:r>
              <a:rPr lang="en-GB" sz="2000" u="sng" dirty="0"/>
              <a:t>or</a:t>
            </a:r>
          </a:p>
          <a:p>
            <a:pPr marL="342900" indent="-342900">
              <a:lnSpc>
                <a:spcPct val="120000"/>
              </a:lnSpc>
              <a:spcAft>
                <a:spcPts val="1200"/>
              </a:spcAft>
              <a:buFontTx/>
              <a:buChar char="-"/>
            </a:pPr>
            <a:r>
              <a:rPr lang="en-GB" sz="2000" dirty="0"/>
              <a:t>f</a:t>
            </a:r>
            <a:r>
              <a:rPr lang="en-GB" sz="2000" dirty="0" smtClean="0"/>
              <a:t>or </a:t>
            </a:r>
            <a:r>
              <a:rPr lang="en-GB" sz="2000" dirty="0"/>
              <a:t>vector-transmitted agents, the “</a:t>
            </a:r>
            <a:r>
              <a:rPr lang="en-GB" sz="2000" dirty="0" smtClean="0"/>
              <a:t>bite/sting </a:t>
            </a:r>
            <a:r>
              <a:rPr lang="en-GB" sz="2000" dirty="0"/>
              <a:t>rate” at which a susceptible host is </a:t>
            </a:r>
            <a:r>
              <a:rPr lang="en-GB" sz="2000" dirty="0" smtClean="0"/>
              <a:t>bitten/stung </a:t>
            </a:r>
            <a:r>
              <a:rPr lang="en-GB" sz="2000" dirty="0"/>
              <a:t>by the vector.</a:t>
            </a:r>
          </a:p>
        </p:txBody>
      </p:sp>
      <p:sp>
        <p:nvSpPr>
          <p:cNvPr id="3" name="Slide Number Placeholder 2"/>
          <p:cNvSpPr>
            <a:spLocks noGrp="1"/>
          </p:cNvSpPr>
          <p:nvPr>
            <p:ph type="sldNum" sz="quarter" idx="12"/>
          </p:nvPr>
        </p:nvSpPr>
        <p:spPr/>
        <p:txBody>
          <a:bodyPr/>
          <a:lstStyle/>
          <a:p>
            <a:fld id="{46CF7C04-BA9B-49C3-A8B6-2D7FAC079C85}" type="slidenum">
              <a:rPr lang="en-GB" smtClean="0"/>
              <a:t>6</a:t>
            </a:fld>
            <a:endParaRPr lang="en-GB"/>
          </a:p>
        </p:txBody>
      </p:sp>
    </p:spTree>
    <p:extLst>
      <p:ext uri="{BB962C8B-B14F-4D97-AF65-F5344CB8AC3E}">
        <p14:creationId xmlns:p14="http://schemas.microsoft.com/office/powerpoint/2010/main" val="1617062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2486" y="240874"/>
            <a:ext cx="2728952" cy="192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6577" y="2276189"/>
            <a:ext cx="8277911" cy="2012859"/>
          </a:xfrm>
          <a:prstGeom prst="rect">
            <a:avLst/>
          </a:prstGeom>
          <a:noFill/>
        </p:spPr>
        <p:txBody>
          <a:bodyPr wrap="square" rtlCol="0">
            <a:spAutoFit/>
          </a:bodyPr>
          <a:lstStyle/>
          <a:p>
            <a:pPr>
              <a:lnSpc>
                <a:spcPct val="120000"/>
              </a:lnSpc>
            </a:pPr>
            <a:r>
              <a:rPr lang="en-GB" sz="2000" dirty="0"/>
              <a:t>…The </a:t>
            </a:r>
            <a:r>
              <a:rPr lang="en-GB" sz="2000" b="1" dirty="0"/>
              <a:t>contact rate </a:t>
            </a:r>
            <a:r>
              <a:rPr lang="en-GB" sz="3200" b="1" dirty="0">
                <a:solidFill>
                  <a:srgbClr val="0000FF"/>
                </a:solidFill>
              </a:rPr>
              <a:t>k</a:t>
            </a:r>
            <a:r>
              <a:rPr lang="en-GB" sz="2000" dirty="0"/>
              <a:t> itself can be broken down: </a:t>
            </a:r>
          </a:p>
          <a:p>
            <a:pPr>
              <a:lnSpc>
                <a:spcPct val="120000"/>
              </a:lnSpc>
            </a:pPr>
            <a:endParaRPr lang="en-GB" sz="900" dirty="0"/>
          </a:p>
          <a:p>
            <a:pPr marL="342900" indent="-342900">
              <a:lnSpc>
                <a:spcPct val="120000"/>
              </a:lnSpc>
              <a:buFontTx/>
              <a:buChar char="-"/>
            </a:pPr>
            <a:r>
              <a:rPr lang="en-GB" sz="2000" dirty="0" smtClean="0"/>
              <a:t>the </a:t>
            </a:r>
            <a:r>
              <a:rPr lang="en-GB" sz="2000" dirty="0"/>
              <a:t>normal contact rate </a:t>
            </a:r>
            <a:r>
              <a:rPr lang="en-GB" sz="3200" b="1" dirty="0">
                <a:solidFill>
                  <a:srgbClr val="7030A0"/>
                </a:solidFill>
              </a:rPr>
              <a:t>c</a:t>
            </a:r>
            <a:r>
              <a:rPr lang="en-GB" sz="2000" dirty="0"/>
              <a:t> between individuals of that population, and </a:t>
            </a:r>
          </a:p>
          <a:p>
            <a:pPr marL="342900" indent="-342900">
              <a:lnSpc>
                <a:spcPct val="120000"/>
              </a:lnSpc>
              <a:buFontTx/>
              <a:buChar char="-"/>
            </a:pPr>
            <a:r>
              <a:rPr lang="en-GB" sz="2000" dirty="0" smtClean="0"/>
              <a:t>the </a:t>
            </a:r>
            <a:r>
              <a:rPr lang="en-GB" sz="2000" dirty="0"/>
              <a:t>proportion of infected individuals in that population, </a:t>
            </a:r>
            <a:r>
              <a:rPr lang="en-GB" sz="2800" b="1" dirty="0">
                <a:solidFill>
                  <a:srgbClr val="FF0000"/>
                </a:solidFill>
              </a:rPr>
              <a:t>I</a:t>
            </a:r>
            <a:r>
              <a:rPr lang="en-GB" sz="2800" b="1" dirty="0"/>
              <a:t>/</a:t>
            </a:r>
            <a:r>
              <a:rPr lang="en-GB" sz="2800" b="1" dirty="0">
                <a:solidFill>
                  <a:schemeClr val="tx1">
                    <a:lumMod val="65000"/>
                    <a:lumOff val="35000"/>
                  </a:schemeClr>
                </a:solidFill>
              </a:rPr>
              <a:t>N</a:t>
            </a:r>
            <a:endParaRPr lang="en-GB" sz="2000" b="1" dirty="0">
              <a:solidFill>
                <a:schemeClr val="tx1">
                  <a:lumMod val="65000"/>
                  <a:lumOff val="35000"/>
                </a:schemeClr>
              </a:solidFill>
            </a:endParaRPr>
          </a:p>
        </p:txBody>
      </p:sp>
      <mc:AlternateContent xmlns:mc="http://schemas.openxmlformats.org/markup-compatibility/2006" xmlns:a14="http://schemas.microsoft.com/office/drawing/2010/main">
        <mc:Choice Requires="a14">
          <p:sp>
            <p:nvSpPr>
              <p:cNvPr id="48" name="TextBox 47"/>
              <p:cNvSpPr txBox="1"/>
              <p:nvPr/>
            </p:nvSpPr>
            <p:spPr>
              <a:xfrm>
                <a:off x="2843808" y="5000587"/>
                <a:ext cx="1516762" cy="781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1" smtClean="0">
                          <a:solidFill>
                            <a:srgbClr val="0000FF"/>
                          </a:solidFill>
                          <a:latin typeface="Cambria Math"/>
                        </a:rPr>
                        <m:t>𝒌</m:t>
                      </m:r>
                      <m:r>
                        <a:rPr lang="en-GB" sz="2400" b="1" i="1" smtClean="0">
                          <a:latin typeface="Cambria Math"/>
                        </a:rPr>
                        <m:t>=</m:t>
                      </m:r>
                      <m:r>
                        <a:rPr lang="en-GB" sz="2400" b="1" i="1" smtClean="0">
                          <a:solidFill>
                            <a:srgbClr val="7030A0"/>
                          </a:solidFill>
                          <a:latin typeface="Cambria Math"/>
                        </a:rPr>
                        <m:t>𝒄</m:t>
                      </m:r>
                      <m:r>
                        <a:rPr lang="en-GB" sz="2400" b="1" i="1" smtClean="0">
                          <a:latin typeface="Cambria Math"/>
                        </a:rPr>
                        <m:t>∗</m:t>
                      </m:r>
                      <m:f>
                        <m:fPr>
                          <m:ctrlPr>
                            <a:rPr lang="en-GB" sz="2400" b="1" i="1" smtClean="0">
                              <a:solidFill>
                                <a:schemeClr val="accent2">
                                  <a:lumMod val="75000"/>
                                </a:schemeClr>
                              </a:solidFill>
                              <a:latin typeface="Cambria Math"/>
                            </a:rPr>
                          </m:ctrlPr>
                        </m:fPr>
                        <m:num>
                          <m:r>
                            <a:rPr lang="en-GB" sz="2400" b="1" i="1" smtClean="0">
                              <a:solidFill>
                                <a:srgbClr val="FF0000"/>
                              </a:solidFill>
                              <a:latin typeface="Cambria Math"/>
                            </a:rPr>
                            <m:t>𝑰</m:t>
                          </m:r>
                        </m:num>
                        <m:den>
                          <m:r>
                            <a:rPr lang="en-GB" sz="2400" b="1" i="1" smtClean="0">
                              <a:solidFill>
                                <a:schemeClr val="tx1">
                                  <a:lumMod val="65000"/>
                                  <a:lumOff val="35000"/>
                                </a:schemeClr>
                              </a:solidFill>
                              <a:latin typeface="Cambria Math"/>
                            </a:rPr>
                            <m:t>𝑵</m:t>
                          </m:r>
                        </m:den>
                      </m:f>
                    </m:oMath>
                  </m:oMathPara>
                </a14:m>
                <a:endParaRPr lang="en-GB" sz="2400" b="1" dirty="0"/>
              </a:p>
            </p:txBody>
          </p:sp>
        </mc:Choice>
        <mc:Fallback xmlns="">
          <p:sp>
            <p:nvSpPr>
              <p:cNvPr id="48" name="TextBox 47"/>
              <p:cNvSpPr txBox="1">
                <a:spLocks noRot="1" noChangeAspect="1" noMove="1" noResize="1" noEditPoints="1" noAdjustHandles="1" noChangeArrowheads="1" noChangeShapeType="1" noTextEdit="1"/>
              </p:cNvSpPr>
              <p:nvPr/>
            </p:nvSpPr>
            <p:spPr>
              <a:xfrm>
                <a:off x="2843808" y="5000587"/>
                <a:ext cx="1516762" cy="781368"/>
              </a:xfrm>
              <a:prstGeom prst="rect">
                <a:avLst/>
              </a:prstGeom>
              <a:blipFill rotWithShape="1">
                <a:blip r:embed="rId4"/>
                <a:stretch>
                  <a:fillRect/>
                </a:stretch>
              </a:blipFill>
            </p:spPr>
            <p:txBody>
              <a:bodyPr/>
              <a:lstStyle/>
              <a:p>
                <a:r>
                  <a:rPr lang="en-GB">
                    <a:noFill/>
                  </a:rPr>
                  <a:t> </a:t>
                </a:r>
              </a:p>
            </p:txBody>
          </p:sp>
        </mc:Fallback>
      </mc:AlternateContent>
      <p:grpSp>
        <p:nvGrpSpPr>
          <p:cNvPr id="50" name="Group 49"/>
          <p:cNvGrpSpPr/>
          <p:nvPr/>
        </p:nvGrpSpPr>
        <p:grpSpPr>
          <a:xfrm>
            <a:off x="6710702" y="4507877"/>
            <a:ext cx="1516112" cy="1564091"/>
            <a:chOff x="3563888" y="1412776"/>
            <a:chExt cx="3838952" cy="3960440"/>
          </a:xfrm>
        </p:grpSpPr>
        <p:grpSp>
          <p:nvGrpSpPr>
            <p:cNvPr id="51" name="Group 50"/>
            <p:cNvGrpSpPr/>
            <p:nvPr/>
          </p:nvGrpSpPr>
          <p:grpSpPr>
            <a:xfrm>
              <a:off x="3563888" y="1412776"/>
              <a:ext cx="3838952" cy="288032"/>
              <a:chOff x="3563888" y="1412776"/>
              <a:chExt cx="3838952" cy="288032"/>
            </a:xfrm>
          </p:grpSpPr>
          <p:sp>
            <p:nvSpPr>
              <p:cNvPr id="151" name="Oval 150"/>
              <p:cNvSpPr/>
              <p:nvPr/>
            </p:nvSpPr>
            <p:spPr>
              <a:xfrm>
                <a:off x="3563888"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Oval 151"/>
              <p:cNvSpPr/>
              <p:nvPr/>
            </p:nvSpPr>
            <p:spPr>
              <a:xfrm>
                <a:off x="3958435"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Oval 152"/>
              <p:cNvSpPr/>
              <p:nvPr/>
            </p:nvSpPr>
            <p:spPr>
              <a:xfrm>
                <a:off x="4352982"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p:cNvSpPr/>
              <p:nvPr/>
            </p:nvSpPr>
            <p:spPr>
              <a:xfrm>
                <a:off x="4747529"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Oval 154"/>
              <p:cNvSpPr/>
              <p:nvPr/>
            </p:nvSpPr>
            <p:spPr>
              <a:xfrm>
                <a:off x="5142076"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p:cNvSpPr/>
              <p:nvPr/>
            </p:nvSpPr>
            <p:spPr>
              <a:xfrm>
                <a:off x="5536623"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p:cNvSpPr/>
              <p:nvPr/>
            </p:nvSpPr>
            <p:spPr>
              <a:xfrm>
                <a:off x="5931170"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p:cNvSpPr/>
              <p:nvPr/>
            </p:nvSpPr>
            <p:spPr>
              <a:xfrm>
                <a:off x="6325717"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p:cNvSpPr/>
              <p:nvPr/>
            </p:nvSpPr>
            <p:spPr>
              <a:xfrm>
                <a:off x="6720264" y="141277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p:cNvSpPr/>
              <p:nvPr/>
            </p:nvSpPr>
            <p:spPr>
              <a:xfrm>
                <a:off x="7114808" y="141277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p:cNvGrpSpPr/>
            <p:nvPr/>
          </p:nvGrpSpPr>
          <p:grpSpPr>
            <a:xfrm>
              <a:off x="3563888" y="1820821"/>
              <a:ext cx="3838952" cy="288032"/>
              <a:chOff x="3563888" y="1772816"/>
              <a:chExt cx="3838952" cy="288032"/>
            </a:xfrm>
          </p:grpSpPr>
          <p:sp>
            <p:nvSpPr>
              <p:cNvPr id="141" name="Oval 140"/>
              <p:cNvSpPr/>
              <p:nvPr/>
            </p:nvSpPr>
            <p:spPr>
              <a:xfrm>
                <a:off x="3563888"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3958435"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p:cNvSpPr/>
              <p:nvPr/>
            </p:nvSpPr>
            <p:spPr>
              <a:xfrm>
                <a:off x="4352982"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4747529"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p:cNvSpPr/>
              <p:nvPr/>
            </p:nvSpPr>
            <p:spPr>
              <a:xfrm>
                <a:off x="5142076"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Oval 145"/>
              <p:cNvSpPr/>
              <p:nvPr/>
            </p:nvSpPr>
            <p:spPr>
              <a:xfrm>
                <a:off x="5536623"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p:cNvSpPr/>
              <p:nvPr/>
            </p:nvSpPr>
            <p:spPr>
              <a:xfrm>
                <a:off x="5931170"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Oval 147"/>
              <p:cNvSpPr/>
              <p:nvPr/>
            </p:nvSpPr>
            <p:spPr>
              <a:xfrm>
                <a:off x="6325717" y="177281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p:cNvSpPr/>
              <p:nvPr/>
            </p:nvSpPr>
            <p:spPr>
              <a:xfrm>
                <a:off x="6720264"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p:cNvSpPr/>
              <p:nvPr/>
            </p:nvSpPr>
            <p:spPr>
              <a:xfrm>
                <a:off x="7114808"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3" name="Group 52"/>
            <p:cNvGrpSpPr/>
            <p:nvPr/>
          </p:nvGrpSpPr>
          <p:grpSpPr>
            <a:xfrm>
              <a:off x="3563888" y="2228866"/>
              <a:ext cx="3838952" cy="288032"/>
              <a:chOff x="3563888" y="1412776"/>
              <a:chExt cx="3838952" cy="288032"/>
            </a:xfrm>
          </p:grpSpPr>
          <p:sp>
            <p:nvSpPr>
              <p:cNvPr id="131" name="Oval 130"/>
              <p:cNvSpPr/>
              <p:nvPr/>
            </p:nvSpPr>
            <p:spPr>
              <a:xfrm>
                <a:off x="3563888"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3958435" y="141277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4352982" y="141277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a:off x="4747529"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5142076"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5536623"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a:off x="5931170"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6325717"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p:nvPr/>
            </p:nvSpPr>
            <p:spPr>
              <a:xfrm>
                <a:off x="6720264"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p:cNvSpPr/>
              <p:nvPr/>
            </p:nvSpPr>
            <p:spPr>
              <a:xfrm>
                <a:off x="7114808"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4" name="Group 53"/>
            <p:cNvGrpSpPr/>
            <p:nvPr/>
          </p:nvGrpSpPr>
          <p:grpSpPr>
            <a:xfrm>
              <a:off x="3563888" y="2636911"/>
              <a:ext cx="3838952" cy="288032"/>
              <a:chOff x="3563888" y="1772816"/>
              <a:chExt cx="3838952" cy="288032"/>
            </a:xfrm>
          </p:grpSpPr>
          <p:sp>
            <p:nvSpPr>
              <p:cNvPr id="121" name="Oval 120"/>
              <p:cNvSpPr/>
              <p:nvPr/>
            </p:nvSpPr>
            <p:spPr>
              <a:xfrm>
                <a:off x="3563888" y="177281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3958435" y="177281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4352982"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4747529"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5142076"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a:off x="5536623"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a:off x="5931170"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6325717" y="177281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6720264"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7114808"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oup 54"/>
            <p:cNvGrpSpPr/>
            <p:nvPr/>
          </p:nvGrpSpPr>
          <p:grpSpPr>
            <a:xfrm>
              <a:off x="3563888" y="3044956"/>
              <a:ext cx="3838952" cy="288032"/>
              <a:chOff x="3563888" y="1412776"/>
              <a:chExt cx="3838952" cy="288032"/>
            </a:xfrm>
          </p:grpSpPr>
          <p:sp>
            <p:nvSpPr>
              <p:cNvPr id="111" name="Oval 110"/>
              <p:cNvSpPr/>
              <p:nvPr/>
            </p:nvSpPr>
            <p:spPr>
              <a:xfrm>
                <a:off x="3563888"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3958435"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4352982"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4747529"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5142076" y="141277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5536623" y="141277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5931170"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6325717"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6720264"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p:cNvSpPr/>
              <p:nvPr/>
            </p:nvSpPr>
            <p:spPr>
              <a:xfrm>
                <a:off x="7114808"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 name="Group 55"/>
            <p:cNvGrpSpPr/>
            <p:nvPr/>
          </p:nvGrpSpPr>
          <p:grpSpPr>
            <a:xfrm>
              <a:off x="3563888" y="3453001"/>
              <a:ext cx="3838952" cy="288032"/>
              <a:chOff x="3563888" y="1772816"/>
              <a:chExt cx="3838952" cy="288032"/>
            </a:xfrm>
          </p:grpSpPr>
          <p:sp>
            <p:nvSpPr>
              <p:cNvPr id="101" name="Oval 100"/>
              <p:cNvSpPr/>
              <p:nvPr/>
            </p:nvSpPr>
            <p:spPr>
              <a:xfrm>
                <a:off x="3563888"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p:cNvSpPr/>
              <p:nvPr/>
            </p:nvSpPr>
            <p:spPr>
              <a:xfrm>
                <a:off x="3958435"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p:cNvSpPr/>
              <p:nvPr/>
            </p:nvSpPr>
            <p:spPr>
              <a:xfrm>
                <a:off x="4352982"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p:cNvSpPr/>
              <p:nvPr/>
            </p:nvSpPr>
            <p:spPr>
              <a:xfrm>
                <a:off x="4747529"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p:cNvSpPr/>
              <p:nvPr/>
            </p:nvSpPr>
            <p:spPr>
              <a:xfrm>
                <a:off x="5142076"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5536623"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5931170"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6325717" y="177281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6720264"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7114808"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 name="Group 56"/>
            <p:cNvGrpSpPr/>
            <p:nvPr/>
          </p:nvGrpSpPr>
          <p:grpSpPr>
            <a:xfrm>
              <a:off x="3563888" y="3861046"/>
              <a:ext cx="3838952" cy="288032"/>
              <a:chOff x="3563888" y="1412776"/>
              <a:chExt cx="3838952" cy="288032"/>
            </a:xfrm>
          </p:grpSpPr>
          <p:sp>
            <p:nvSpPr>
              <p:cNvPr id="91" name="Oval 90"/>
              <p:cNvSpPr/>
              <p:nvPr/>
            </p:nvSpPr>
            <p:spPr>
              <a:xfrm>
                <a:off x="3563888"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3958435"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4352982"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4747529" y="141277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5142076" y="141277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5536623"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5931170"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6325717" y="141277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6720264" y="141277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p:cNvSpPr/>
              <p:nvPr/>
            </p:nvSpPr>
            <p:spPr>
              <a:xfrm>
                <a:off x="7114808"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8" name="Group 57"/>
            <p:cNvGrpSpPr/>
            <p:nvPr/>
          </p:nvGrpSpPr>
          <p:grpSpPr>
            <a:xfrm>
              <a:off x="3563888" y="4269091"/>
              <a:ext cx="3838952" cy="288032"/>
              <a:chOff x="3563888" y="1772816"/>
              <a:chExt cx="3838952" cy="288032"/>
            </a:xfrm>
          </p:grpSpPr>
          <p:sp>
            <p:nvSpPr>
              <p:cNvPr id="81" name="Oval 80"/>
              <p:cNvSpPr/>
              <p:nvPr/>
            </p:nvSpPr>
            <p:spPr>
              <a:xfrm>
                <a:off x="3563888"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p:cNvSpPr/>
              <p:nvPr/>
            </p:nvSpPr>
            <p:spPr>
              <a:xfrm>
                <a:off x="3958435"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p:cNvSpPr/>
              <p:nvPr/>
            </p:nvSpPr>
            <p:spPr>
              <a:xfrm>
                <a:off x="4352982"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4747529" y="177281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5142076" y="177281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5536623"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5931170"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6325717" y="177281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p:cNvSpPr/>
              <p:nvPr/>
            </p:nvSpPr>
            <p:spPr>
              <a:xfrm>
                <a:off x="6720264" y="1772816"/>
                <a:ext cx="288032" cy="288032"/>
              </a:xfrm>
              <a:prstGeom prst="ellipse">
                <a:avLst/>
              </a:prstGeom>
              <a:solidFill>
                <a:schemeClr val="accent4">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7114808"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58"/>
            <p:cNvGrpSpPr/>
            <p:nvPr/>
          </p:nvGrpSpPr>
          <p:grpSpPr>
            <a:xfrm>
              <a:off x="3563888" y="4677136"/>
              <a:ext cx="3838952" cy="288032"/>
              <a:chOff x="3563888" y="1412776"/>
              <a:chExt cx="3838952" cy="288032"/>
            </a:xfrm>
          </p:grpSpPr>
          <p:sp>
            <p:nvSpPr>
              <p:cNvPr id="71" name="Oval 70"/>
              <p:cNvSpPr/>
              <p:nvPr/>
            </p:nvSpPr>
            <p:spPr>
              <a:xfrm>
                <a:off x="3563888"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3958435"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p:cNvSpPr/>
              <p:nvPr/>
            </p:nvSpPr>
            <p:spPr>
              <a:xfrm>
                <a:off x="4352982"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p:cNvSpPr/>
              <p:nvPr/>
            </p:nvSpPr>
            <p:spPr>
              <a:xfrm>
                <a:off x="4747529"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p:cNvSpPr/>
              <p:nvPr/>
            </p:nvSpPr>
            <p:spPr>
              <a:xfrm>
                <a:off x="5142076"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5536623"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5931170"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6325717"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6720264"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p:cNvSpPr/>
              <p:nvPr/>
            </p:nvSpPr>
            <p:spPr>
              <a:xfrm>
                <a:off x="7114808" y="141277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 name="Group 59"/>
            <p:cNvGrpSpPr/>
            <p:nvPr/>
          </p:nvGrpSpPr>
          <p:grpSpPr>
            <a:xfrm>
              <a:off x="3563888" y="5085184"/>
              <a:ext cx="3838952" cy="288032"/>
              <a:chOff x="3563888" y="1772816"/>
              <a:chExt cx="3838952" cy="288032"/>
            </a:xfrm>
          </p:grpSpPr>
          <p:sp>
            <p:nvSpPr>
              <p:cNvPr id="61" name="Oval 60"/>
              <p:cNvSpPr/>
              <p:nvPr/>
            </p:nvSpPr>
            <p:spPr>
              <a:xfrm>
                <a:off x="3563888"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3958435"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p:cNvSpPr/>
              <p:nvPr/>
            </p:nvSpPr>
            <p:spPr>
              <a:xfrm>
                <a:off x="4352982"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4747529"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5142076"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5536623"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5931170"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6325717"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p:cNvSpPr/>
              <p:nvPr/>
            </p:nvSpPr>
            <p:spPr>
              <a:xfrm>
                <a:off x="6720264"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7114808" y="1772816"/>
                <a:ext cx="288032" cy="288032"/>
              </a:xfrm>
              <a:prstGeom prst="ellipse">
                <a:avLst/>
              </a:prstGeom>
              <a:solidFill>
                <a:schemeClr val="accent3">
                  <a:lumMod val="60000"/>
                  <a:lumOff val="4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49" name="TextBox 48"/>
          <p:cNvSpPr txBox="1"/>
          <p:nvPr/>
        </p:nvSpPr>
        <p:spPr>
          <a:xfrm>
            <a:off x="6944912" y="6158712"/>
            <a:ext cx="1111202" cy="369332"/>
          </a:xfrm>
          <a:prstGeom prst="rect">
            <a:avLst/>
          </a:prstGeom>
          <a:noFill/>
        </p:spPr>
        <p:txBody>
          <a:bodyPr wrap="none" rtlCol="0">
            <a:spAutoFit/>
          </a:bodyPr>
          <a:lstStyle/>
          <a:p>
            <a:r>
              <a:rPr lang="en-GB" dirty="0"/>
              <a:t>I/N = 0.19</a:t>
            </a:r>
          </a:p>
        </p:txBody>
      </p:sp>
      <p:sp>
        <p:nvSpPr>
          <p:cNvPr id="2" name="Slide Number Placeholder 1"/>
          <p:cNvSpPr>
            <a:spLocks noGrp="1"/>
          </p:cNvSpPr>
          <p:nvPr>
            <p:ph type="sldNum" sz="quarter" idx="12"/>
          </p:nvPr>
        </p:nvSpPr>
        <p:spPr/>
        <p:txBody>
          <a:bodyPr/>
          <a:lstStyle/>
          <a:p>
            <a:fld id="{46CF7C04-BA9B-49C3-A8B6-2D7FAC079C85}" type="slidenum">
              <a:rPr lang="en-GB" smtClean="0"/>
              <a:t>7</a:t>
            </a:fld>
            <a:endParaRPr lang="en-GB"/>
          </a:p>
        </p:txBody>
      </p:sp>
    </p:spTree>
    <p:extLst>
      <p:ext uri="{BB962C8B-B14F-4D97-AF65-F5344CB8AC3E}">
        <p14:creationId xmlns:p14="http://schemas.microsoft.com/office/powerpoint/2010/main" val="1730223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467544" y="2675079"/>
            <a:ext cx="3475880" cy="3010447"/>
            <a:chOff x="4376870" y="3930591"/>
            <a:chExt cx="2500180" cy="2165397"/>
          </a:xfrm>
        </p:grpSpPr>
        <p:grpSp>
          <p:nvGrpSpPr>
            <p:cNvPr id="115" name="Group 114"/>
            <p:cNvGrpSpPr/>
            <p:nvPr/>
          </p:nvGrpSpPr>
          <p:grpSpPr>
            <a:xfrm>
              <a:off x="4665182" y="4198373"/>
              <a:ext cx="1896179" cy="1617204"/>
              <a:chOff x="3311525" y="3506788"/>
              <a:chExt cx="3905250" cy="2994026"/>
            </a:xfrm>
            <a:solidFill>
              <a:schemeClr val="accent3">
                <a:lumMod val="75000"/>
              </a:schemeClr>
            </a:solidFill>
          </p:grpSpPr>
          <p:sp>
            <p:nvSpPr>
              <p:cNvPr id="128" name="Freeform 14"/>
              <p:cNvSpPr>
                <a:spLocks/>
              </p:cNvSpPr>
              <p:nvPr/>
            </p:nvSpPr>
            <p:spPr bwMode="auto">
              <a:xfrm>
                <a:off x="3311525" y="5892801"/>
                <a:ext cx="2609850" cy="608013"/>
              </a:xfrm>
              <a:custGeom>
                <a:avLst/>
                <a:gdLst>
                  <a:gd name="T0" fmla="*/ 477 w 13701"/>
                  <a:gd name="T1" fmla="*/ 3037 h 3196"/>
                  <a:gd name="T2" fmla="*/ 907 w 13701"/>
                  <a:gd name="T3" fmla="*/ 3022 h 3196"/>
                  <a:gd name="T4" fmla="*/ 1335 w 13701"/>
                  <a:gd name="T5" fmla="*/ 3005 h 3196"/>
                  <a:gd name="T6" fmla="*/ 1761 w 13701"/>
                  <a:gd name="T7" fmla="*/ 2986 h 3196"/>
                  <a:gd name="T8" fmla="*/ 2188 w 13701"/>
                  <a:gd name="T9" fmla="*/ 2966 h 3196"/>
                  <a:gd name="T10" fmla="*/ 2615 w 13701"/>
                  <a:gd name="T11" fmla="*/ 2943 h 3196"/>
                  <a:gd name="T12" fmla="*/ 3044 w 13701"/>
                  <a:gd name="T13" fmla="*/ 2918 h 3196"/>
                  <a:gd name="T14" fmla="*/ 3470 w 13701"/>
                  <a:gd name="T15" fmla="*/ 2890 h 3196"/>
                  <a:gd name="T16" fmla="*/ 3898 w 13701"/>
                  <a:gd name="T17" fmla="*/ 2859 h 3196"/>
                  <a:gd name="T18" fmla="*/ 4326 w 13701"/>
                  <a:gd name="T19" fmla="*/ 2825 h 3196"/>
                  <a:gd name="T20" fmla="*/ 4751 w 13701"/>
                  <a:gd name="T21" fmla="*/ 2787 h 3196"/>
                  <a:gd name="T22" fmla="*/ 5178 w 13701"/>
                  <a:gd name="T23" fmla="*/ 2745 h 3196"/>
                  <a:gd name="T24" fmla="*/ 5606 w 13701"/>
                  <a:gd name="T25" fmla="*/ 2699 h 3196"/>
                  <a:gd name="T26" fmla="*/ 6033 w 13701"/>
                  <a:gd name="T27" fmla="*/ 2648 h 3196"/>
                  <a:gd name="T28" fmla="*/ 6461 w 13701"/>
                  <a:gd name="T29" fmla="*/ 2591 h 3196"/>
                  <a:gd name="T30" fmla="*/ 6887 w 13701"/>
                  <a:gd name="T31" fmla="*/ 2529 h 3196"/>
                  <a:gd name="T32" fmla="*/ 7313 w 13701"/>
                  <a:gd name="T33" fmla="*/ 2460 h 3196"/>
                  <a:gd name="T34" fmla="*/ 7741 w 13701"/>
                  <a:gd name="T35" fmla="*/ 2384 h 3196"/>
                  <a:gd name="T36" fmla="*/ 8167 w 13701"/>
                  <a:gd name="T37" fmla="*/ 2300 h 3196"/>
                  <a:gd name="T38" fmla="*/ 8594 w 13701"/>
                  <a:gd name="T39" fmla="*/ 2207 h 3196"/>
                  <a:gd name="T40" fmla="*/ 9019 w 13701"/>
                  <a:gd name="T41" fmla="*/ 2104 h 3196"/>
                  <a:gd name="T42" fmla="*/ 9444 w 13701"/>
                  <a:gd name="T43" fmla="*/ 1990 h 3196"/>
                  <a:gd name="T44" fmla="*/ 9871 w 13701"/>
                  <a:gd name="T45" fmla="*/ 1864 h 3196"/>
                  <a:gd name="T46" fmla="*/ 10297 w 13701"/>
                  <a:gd name="T47" fmla="*/ 1725 h 3196"/>
                  <a:gd name="T48" fmla="*/ 10721 w 13701"/>
                  <a:gd name="T49" fmla="*/ 1572 h 3196"/>
                  <a:gd name="T50" fmla="*/ 11148 w 13701"/>
                  <a:gd name="T51" fmla="*/ 1401 h 3196"/>
                  <a:gd name="T52" fmla="*/ 11573 w 13701"/>
                  <a:gd name="T53" fmla="*/ 1214 h 3196"/>
                  <a:gd name="T54" fmla="*/ 11998 w 13701"/>
                  <a:gd name="T55" fmla="*/ 1006 h 3196"/>
                  <a:gd name="T56" fmla="*/ 12424 w 13701"/>
                  <a:gd name="T57" fmla="*/ 776 h 3196"/>
                  <a:gd name="T58" fmla="*/ 12848 w 13701"/>
                  <a:gd name="T59" fmla="*/ 523 h 3196"/>
                  <a:gd name="T60" fmla="*/ 13274 w 13701"/>
                  <a:gd name="T61" fmla="*/ 242 h 3196"/>
                  <a:gd name="T62" fmla="*/ 13580 w 13701"/>
                  <a:gd name="T63" fmla="*/ 200 h 3196"/>
                  <a:gd name="T64" fmla="*/ 13151 w 13701"/>
                  <a:gd name="T65" fmla="*/ 499 h 3196"/>
                  <a:gd name="T66" fmla="*/ 12719 w 13701"/>
                  <a:gd name="T67" fmla="*/ 771 h 3196"/>
                  <a:gd name="T68" fmla="*/ 12289 w 13701"/>
                  <a:gd name="T69" fmla="*/ 1015 h 3196"/>
                  <a:gd name="T70" fmla="*/ 11859 w 13701"/>
                  <a:gd name="T71" fmla="*/ 1237 h 3196"/>
                  <a:gd name="T72" fmla="*/ 11428 w 13701"/>
                  <a:gd name="T73" fmla="*/ 1437 h 3196"/>
                  <a:gd name="T74" fmla="*/ 10998 w 13701"/>
                  <a:gd name="T75" fmla="*/ 1619 h 3196"/>
                  <a:gd name="T76" fmla="*/ 10569 w 13701"/>
                  <a:gd name="T77" fmla="*/ 1782 h 3196"/>
                  <a:gd name="T78" fmla="*/ 10138 w 13701"/>
                  <a:gd name="T79" fmla="*/ 1930 h 3196"/>
                  <a:gd name="T80" fmla="*/ 9709 w 13701"/>
                  <a:gd name="T81" fmla="*/ 2064 h 3196"/>
                  <a:gd name="T82" fmla="*/ 9280 w 13701"/>
                  <a:gd name="T83" fmla="*/ 2184 h 3196"/>
                  <a:gd name="T84" fmla="*/ 8850 w 13701"/>
                  <a:gd name="T85" fmla="*/ 2294 h 3196"/>
                  <a:gd name="T86" fmla="*/ 8420 w 13701"/>
                  <a:gd name="T87" fmla="*/ 2393 h 3196"/>
                  <a:gd name="T88" fmla="*/ 7991 w 13701"/>
                  <a:gd name="T89" fmla="*/ 2482 h 3196"/>
                  <a:gd name="T90" fmla="*/ 7563 w 13701"/>
                  <a:gd name="T91" fmla="*/ 2563 h 3196"/>
                  <a:gd name="T92" fmla="*/ 7134 w 13701"/>
                  <a:gd name="T93" fmla="*/ 2636 h 3196"/>
                  <a:gd name="T94" fmla="*/ 6704 w 13701"/>
                  <a:gd name="T95" fmla="*/ 2702 h 3196"/>
                  <a:gd name="T96" fmla="*/ 6275 w 13701"/>
                  <a:gd name="T97" fmla="*/ 2762 h 3196"/>
                  <a:gd name="T98" fmla="*/ 5847 w 13701"/>
                  <a:gd name="T99" fmla="*/ 2816 h 3196"/>
                  <a:gd name="T100" fmla="*/ 5417 w 13701"/>
                  <a:gd name="T101" fmla="*/ 2865 h 3196"/>
                  <a:gd name="T102" fmla="*/ 4990 w 13701"/>
                  <a:gd name="T103" fmla="*/ 2909 h 3196"/>
                  <a:gd name="T104" fmla="*/ 4562 w 13701"/>
                  <a:gd name="T105" fmla="*/ 2949 h 3196"/>
                  <a:gd name="T106" fmla="*/ 4132 w 13701"/>
                  <a:gd name="T107" fmla="*/ 2985 h 3196"/>
                  <a:gd name="T108" fmla="*/ 3705 w 13701"/>
                  <a:gd name="T109" fmla="*/ 3017 h 3196"/>
                  <a:gd name="T110" fmla="*/ 3277 w 13701"/>
                  <a:gd name="T111" fmla="*/ 3047 h 3196"/>
                  <a:gd name="T112" fmla="*/ 2849 w 13701"/>
                  <a:gd name="T113" fmla="*/ 3073 h 3196"/>
                  <a:gd name="T114" fmla="*/ 2419 w 13701"/>
                  <a:gd name="T115" fmla="*/ 3098 h 3196"/>
                  <a:gd name="T116" fmla="*/ 1992 w 13701"/>
                  <a:gd name="T117" fmla="*/ 3119 h 3196"/>
                  <a:gd name="T118" fmla="*/ 1562 w 13701"/>
                  <a:gd name="T119" fmla="*/ 3139 h 3196"/>
                  <a:gd name="T120" fmla="*/ 1136 w 13701"/>
                  <a:gd name="T121" fmla="*/ 3157 h 3196"/>
                  <a:gd name="T122" fmla="*/ 707 w 13701"/>
                  <a:gd name="T123" fmla="*/ 3173 h 3196"/>
                  <a:gd name="T124" fmla="*/ 279 w 13701"/>
                  <a:gd name="T125" fmla="*/ 3188 h 3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1" h="3196">
                    <a:moveTo>
                      <a:pt x="70" y="3051"/>
                    </a:moveTo>
                    <a:lnTo>
                      <a:pt x="90" y="3050"/>
                    </a:lnTo>
                    <a:lnTo>
                      <a:pt x="112" y="3049"/>
                    </a:lnTo>
                    <a:lnTo>
                      <a:pt x="133" y="3048"/>
                    </a:lnTo>
                    <a:lnTo>
                      <a:pt x="151" y="3048"/>
                    </a:lnTo>
                    <a:lnTo>
                      <a:pt x="174" y="3047"/>
                    </a:lnTo>
                    <a:lnTo>
                      <a:pt x="194" y="3046"/>
                    </a:lnTo>
                    <a:lnTo>
                      <a:pt x="214" y="3046"/>
                    </a:lnTo>
                    <a:lnTo>
                      <a:pt x="233" y="3045"/>
                    </a:lnTo>
                    <a:lnTo>
                      <a:pt x="255" y="3044"/>
                    </a:lnTo>
                    <a:lnTo>
                      <a:pt x="275" y="3044"/>
                    </a:lnTo>
                    <a:lnTo>
                      <a:pt x="294" y="3043"/>
                    </a:lnTo>
                    <a:lnTo>
                      <a:pt x="316" y="3042"/>
                    </a:lnTo>
                    <a:lnTo>
                      <a:pt x="337" y="3042"/>
                    </a:lnTo>
                    <a:lnTo>
                      <a:pt x="355" y="3041"/>
                    </a:lnTo>
                    <a:lnTo>
                      <a:pt x="377" y="3040"/>
                    </a:lnTo>
                    <a:lnTo>
                      <a:pt x="398" y="3040"/>
                    </a:lnTo>
                    <a:lnTo>
                      <a:pt x="416" y="3039"/>
                    </a:lnTo>
                    <a:lnTo>
                      <a:pt x="438" y="3038"/>
                    </a:lnTo>
                    <a:lnTo>
                      <a:pt x="459" y="3038"/>
                    </a:lnTo>
                    <a:lnTo>
                      <a:pt x="477" y="3037"/>
                    </a:lnTo>
                    <a:lnTo>
                      <a:pt x="500" y="3036"/>
                    </a:lnTo>
                    <a:lnTo>
                      <a:pt x="518" y="3036"/>
                    </a:lnTo>
                    <a:lnTo>
                      <a:pt x="540" y="3035"/>
                    </a:lnTo>
                    <a:lnTo>
                      <a:pt x="561" y="3034"/>
                    </a:lnTo>
                    <a:lnTo>
                      <a:pt x="579" y="3034"/>
                    </a:lnTo>
                    <a:lnTo>
                      <a:pt x="601" y="3033"/>
                    </a:lnTo>
                    <a:lnTo>
                      <a:pt x="620" y="3032"/>
                    </a:lnTo>
                    <a:lnTo>
                      <a:pt x="642" y="3031"/>
                    </a:lnTo>
                    <a:lnTo>
                      <a:pt x="660" y="3031"/>
                    </a:lnTo>
                    <a:lnTo>
                      <a:pt x="683" y="3030"/>
                    </a:lnTo>
                    <a:lnTo>
                      <a:pt x="703" y="3029"/>
                    </a:lnTo>
                    <a:lnTo>
                      <a:pt x="722" y="3029"/>
                    </a:lnTo>
                    <a:lnTo>
                      <a:pt x="744" y="3028"/>
                    </a:lnTo>
                    <a:lnTo>
                      <a:pt x="762" y="3027"/>
                    </a:lnTo>
                    <a:lnTo>
                      <a:pt x="785" y="3026"/>
                    </a:lnTo>
                    <a:lnTo>
                      <a:pt x="803" y="3026"/>
                    </a:lnTo>
                    <a:lnTo>
                      <a:pt x="825" y="3025"/>
                    </a:lnTo>
                    <a:lnTo>
                      <a:pt x="844" y="3024"/>
                    </a:lnTo>
                    <a:lnTo>
                      <a:pt x="866" y="3023"/>
                    </a:lnTo>
                    <a:lnTo>
                      <a:pt x="885" y="3023"/>
                    </a:lnTo>
                    <a:lnTo>
                      <a:pt x="907" y="3022"/>
                    </a:lnTo>
                    <a:lnTo>
                      <a:pt x="925" y="3021"/>
                    </a:lnTo>
                    <a:lnTo>
                      <a:pt x="946" y="3020"/>
                    </a:lnTo>
                    <a:lnTo>
                      <a:pt x="968" y="3019"/>
                    </a:lnTo>
                    <a:lnTo>
                      <a:pt x="986" y="3019"/>
                    </a:lnTo>
                    <a:lnTo>
                      <a:pt x="1009" y="3018"/>
                    </a:lnTo>
                    <a:lnTo>
                      <a:pt x="1027" y="3017"/>
                    </a:lnTo>
                    <a:lnTo>
                      <a:pt x="1050" y="3016"/>
                    </a:lnTo>
                    <a:lnTo>
                      <a:pt x="1068" y="3016"/>
                    </a:lnTo>
                    <a:lnTo>
                      <a:pt x="1088" y="3015"/>
                    </a:lnTo>
                    <a:lnTo>
                      <a:pt x="1111" y="3014"/>
                    </a:lnTo>
                    <a:lnTo>
                      <a:pt x="1129" y="3013"/>
                    </a:lnTo>
                    <a:lnTo>
                      <a:pt x="1151" y="3012"/>
                    </a:lnTo>
                    <a:lnTo>
                      <a:pt x="1170" y="3012"/>
                    </a:lnTo>
                    <a:lnTo>
                      <a:pt x="1190" y="3011"/>
                    </a:lnTo>
                    <a:lnTo>
                      <a:pt x="1212" y="3010"/>
                    </a:lnTo>
                    <a:lnTo>
                      <a:pt x="1231" y="3009"/>
                    </a:lnTo>
                    <a:lnTo>
                      <a:pt x="1251" y="3008"/>
                    </a:lnTo>
                    <a:lnTo>
                      <a:pt x="1274" y="3007"/>
                    </a:lnTo>
                    <a:lnTo>
                      <a:pt x="1292" y="3007"/>
                    </a:lnTo>
                    <a:lnTo>
                      <a:pt x="1312" y="3006"/>
                    </a:lnTo>
                    <a:lnTo>
                      <a:pt x="1335" y="3005"/>
                    </a:lnTo>
                    <a:lnTo>
                      <a:pt x="1353" y="3004"/>
                    </a:lnTo>
                    <a:lnTo>
                      <a:pt x="1373" y="3003"/>
                    </a:lnTo>
                    <a:lnTo>
                      <a:pt x="1396" y="3002"/>
                    </a:lnTo>
                    <a:lnTo>
                      <a:pt x="1414" y="3002"/>
                    </a:lnTo>
                    <a:lnTo>
                      <a:pt x="1435" y="3001"/>
                    </a:lnTo>
                    <a:lnTo>
                      <a:pt x="1455" y="3000"/>
                    </a:lnTo>
                    <a:lnTo>
                      <a:pt x="1477" y="2999"/>
                    </a:lnTo>
                    <a:lnTo>
                      <a:pt x="1496" y="2998"/>
                    </a:lnTo>
                    <a:lnTo>
                      <a:pt x="1516" y="2997"/>
                    </a:lnTo>
                    <a:lnTo>
                      <a:pt x="1536" y="2996"/>
                    </a:lnTo>
                    <a:lnTo>
                      <a:pt x="1559" y="2995"/>
                    </a:lnTo>
                    <a:lnTo>
                      <a:pt x="1577" y="2995"/>
                    </a:lnTo>
                    <a:lnTo>
                      <a:pt x="1598" y="2994"/>
                    </a:lnTo>
                    <a:lnTo>
                      <a:pt x="1618" y="2993"/>
                    </a:lnTo>
                    <a:lnTo>
                      <a:pt x="1638" y="2992"/>
                    </a:lnTo>
                    <a:lnTo>
                      <a:pt x="1661" y="2991"/>
                    </a:lnTo>
                    <a:lnTo>
                      <a:pt x="1679" y="2990"/>
                    </a:lnTo>
                    <a:lnTo>
                      <a:pt x="1699" y="2989"/>
                    </a:lnTo>
                    <a:lnTo>
                      <a:pt x="1720" y="2988"/>
                    </a:lnTo>
                    <a:lnTo>
                      <a:pt x="1740" y="2987"/>
                    </a:lnTo>
                    <a:lnTo>
                      <a:pt x="1761" y="2986"/>
                    </a:lnTo>
                    <a:lnTo>
                      <a:pt x="1781" y="2985"/>
                    </a:lnTo>
                    <a:lnTo>
                      <a:pt x="1803" y="2984"/>
                    </a:lnTo>
                    <a:lnTo>
                      <a:pt x="1822" y="2984"/>
                    </a:lnTo>
                    <a:lnTo>
                      <a:pt x="1842" y="2983"/>
                    </a:lnTo>
                    <a:lnTo>
                      <a:pt x="1862" y="2982"/>
                    </a:lnTo>
                    <a:lnTo>
                      <a:pt x="1883" y="2981"/>
                    </a:lnTo>
                    <a:lnTo>
                      <a:pt x="1903" y="2980"/>
                    </a:lnTo>
                    <a:lnTo>
                      <a:pt x="1923" y="2979"/>
                    </a:lnTo>
                    <a:lnTo>
                      <a:pt x="1944" y="2978"/>
                    </a:lnTo>
                    <a:lnTo>
                      <a:pt x="1964" y="2977"/>
                    </a:lnTo>
                    <a:lnTo>
                      <a:pt x="1985" y="2976"/>
                    </a:lnTo>
                    <a:lnTo>
                      <a:pt x="2005" y="2975"/>
                    </a:lnTo>
                    <a:lnTo>
                      <a:pt x="2025" y="2974"/>
                    </a:lnTo>
                    <a:lnTo>
                      <a:pt x="2046" y="2973"/>
                    </a:lnTo>
                    <a:lnTo>
                      <a:pt x="2066" y="2972"/>
                    </a:lnTo>
                    <a:lnTo>
                      <a:pt x="2086" y="2971"/>
                    </a:lnTo>
                    <a:lnTo>
                      <a:pt x="2107" y="2970"/>
                    </a:lnTo>
                    <a:lnTo>
                      <a:pt x="2127" y="2969"/>
                    </a:lnTo>
                    <a:lnTo>
                      <a:pt x="2148" y="2968"/>
                    </a:lnTo>
                    <a:lnTo>
                      <a:pt x="2168" y="2967"/>
                    </a:lnTo>
                    <a:lnTo>
                      <a:pt x="2188" y="2966"/>
                    </a:lnTo>
                    <a:lnTo>
                      <a:pt x="2209" y="2965"/>
                    </a:lnTo>
                    <a:lnTo>
                      <a:pt x="2229" y="2964"/>
                    </a:lnTo>
                    <a:lnTo>
                      <a:pt x="2249" y="2963"/>
                    </a:lnTo>
                    <a:lnTo>
                      <a:pt x="2270" y="2962"/>
                    </a:lnTo>
                    <a:lnTo>
                      <a:pt x="2290" y="2961"/>
                    </a:lnTo>
                    <a:lnTo>
                      <a:pt x="2309" y="2959"/>
                    </a:lnTo>
                    <a:lnTo>
                      <a:pt x="2331" y="2958"/>
                    </a:lnTo>
                    <a:lnTo>
                      <a:pt x="2351" y="2957"/>
                    </a:lnTo>
                    <a:lnTo>
                      <a:pt x="2372" y="2956"/>
                    </a:lnTo>
                    <a:lnTo>
                      <a:pt x="2392" y="2955"/>
                    </a:lnTo>
                    <a:lnTo>
                      <a:pt x="2412" y="2954"/>
                    </a:lnTo>
                    <a:lnTo>
                      <a:pt x="2431" y="2953"/>
                    </a:lnTo>
                    <a:lnTo>
                      <a:pt x="2453" y="2952"/>
                    </a:lnTo>
                    <a:lnTo>
                      <a:pt x="2473" y="2951"/>
                    </a:lnTo>
                    <a:lnTo>
                      <a:pt x="2494" y="2950"/>
                    </a:lnTo>
                    <a:lnTo>
                      <a:pt x="2514" y="2949"/>
                    </a:lnTo>
                    <a:lnTo>
                      <a:pt x="2533" y="2947"/>
                    </a:lnTo>
                    <a:lnTo>
                      <a:pt x="2555" y="2946"/>
                    </a:lnTo>
                    <a:lnTo>
                      <a:pt x="2575" y="2945"/>
                    </a:lnTo>
                    <a:lnTo>
                      <a:pt x="2596" y="2944"/>
                    </a:lnTo>
                    <a:lnTo>
                      <a:pt x="2615" y="2943"/>
                    </a:lnTo>
                    <a:lnTo>
                      <a:pt x="2636" y="2942"/>
                    </a:lnTo>
                    <a:lnTo>
                      <a:pt x="2657" y="2941"/>
                    </a:lnTo>
                    <a:lnTo>
                      <a:pt x="2676" y="2939"/>
                    </a:lnTo>
                    <a:lnTo>
                      <a:pt x="2698" y="2938"/>
                    </a:lnTo>
                    <a:lnTo>
                      <a:pt x="2718" y="2937"/>
                    </a:lnTo>
                    <a:lnTo>
                      <a:pt x="2737" y="2936"/>
                    </a:lnTo>
                    <a:lnTo>
                      <a:pt x="2759" y="2935"/>
                    </a:lnTo>
                    <a:lnTo>
                      <a:pt x="2779" y="2934"/>
                    </a:lnTo>
                    <a:lnTo>
                      <a:pt x="2798" y="2932"/>
                    </a:lnTo>
                    <a:lnTo>
                      <a:pt x="2820" y="2931"/>
                    </a:lnTo>
                    <a:lnTo>
                      <a:pt x="2839" y="2930"/>
                    </a:lnTo>
                    <a:lnTo>
                      <a:pt x="2861" y="2929"/>
                    </a:lnTo>
                    <a:lnTo>
                      <a:pt x="2881" y="2928"/>
                    </a:lnTo>
                    <a:lnTo>
                      <a:pt x="2900" y="2926"/>
                    </a:lnTo>
                    <a:lnTo>
                      <a:pt x="2922" y="2925"/>
                    </a:lnTo>
                    <a:lnTo>
                      <a:pt x="2940" y="2924"/>
                    </a:lnTo>
                    <a:lnTo>
                      <a:pt x="2962" y="2923"/>
                    </a:lnTo>
                    <a:lnTo>
                      <a:pt x="2981" y="2921"/>
                    </a:lnTo>
                    <a:lnTo>
                      <a:pt x="3003" y="2920"/>
                    </a:lnTo>
                    <a:lnTo>
                      <a:pt x="3022" y="2919"/>
                    </a:lnTo>
                    <a:lnTo>
                      <a:pt x="3044" y="2918"/>
                    </a:lnTo>
                    <a:lnTo>
                      <a:pt x="3063" y="2916"/>
                    </a:lnTo>
                    <a:lnTo>
                      <a:pt x="3085" y="2915"/>
                    </a:lnTo>
                    <a:lnTo>
                      <a:pt x="3103" y="2914"/>
                    </a:lnTo>
                    <a:lnTo>
                      <a:pt x="3124" y="2912"/>
                    </a:lnTo>
                    <a:lnTo>
                      <a:pt x="3146" y="2911"/>
                    </a:lnTo>
                    <a:lnTo>
                      <a:pt x="3165" y="2910"/>
                    </a:lnTo>
                    <a:lnTo>
                      <a:pt x="3186" y="2909"/>
                    </a:lnTo>
                    <a:lnTo>
                      <a:pt x="3205" y="2907"/>
                    </a:lnTo>
                    <a:lnTo>
                      <a:pt x="3226" y="2906"/>
                    </a:lnTo>
                    <a:lnTo>
                      <a:pt x="3248" y="2905"/>
                    </a:lnTo>
                    <a:lnTo>
                      <a:pt x="3266" y="2903"/>
                    </a:lnTo>
                    <a:lnTo>
                      <a:pt x="3287" y="2902"/>
                    </a:lnTo>
                    <a:lnTo>
                      <a:pt x="3309" y="2901"/>
                    </a:lnTo>
                    <a:lnTo>
                      <a:pt x="3328" y="2899"/>
                    </a:lnTo>
                    <a:lnTo>
                      <a:pt x="3348" y="2898"/>
                    </a:lnTo>
                    <a:lnTo>
                      <a:pt x="3370" y="2897"/>
                    </a:lnTo>
                    <a:lnTo>
                      <a:pt x="3389" y="2895"/>
                    </a:lnTo>
                    <a:lnTo>
                      <a:pt x="3409" y="2894"/>
                    </a:lnTo>
                    <a:lnTo>
                      <a:pt x="3429" y="2892"/>
                    </a:lnTo>
                    <a:lnTo>
                      <a:pt x="3451" y="2891"/>
                    </a:lnTo>
                    <a:lnTo>
                      <a:pt x="3470" y="2890"/>
                    </a:lnTo>
                    <a:lnTo>
                      <a:pt x="3491" y="2888"/>
                    </a:lnTo>
                    <a:lnTo>
                      <a:pt x="3511" y="2887"/>
                    </a:lnTo>
                    <a:lnTo>
                      <a:pt x="3531" y="2885"/>
                    </a:lnTo>
                    <a:lnTo>
                      <a:pt x="3552" y="2884"/>
                    </a:lnTo>
                    <a:lnTo>
                      <a:pt x="3573" y="2883"/>
                    </a:lnTo>
                    <a:lnTo>
                      <a:pt x="3592" y="2881"/>
                    </a:lnTo>
                    <a:lnTo>
                      <a:pt x="3613" y="2880"/>
                    </a:lnTo>
                    <a:lnTo>
                      <a:pt x="3633" y="2878"/>
                    </a:lnTo>
                    <a:lnTo>
                      <a:pt x="3653" y="2877"/>
                    </a:lnTo>
                    <a:lnTo>
                      <a:pt x="3674" y="2875"/>
                    </a:lnTo>
                    <a:lnTo>
                      <a:pt x="3694" y="2874"/>
                    </a:lnTo>
                    <a:lnTo>
                      <a:pt x="3715" y="2872"/>
                    </a:lnTo>
                    <a:lnTo>
                      <a:pt x="3735" y="2871"/>
                    </a:lnTo>
                    <a:lnTo>
                      <a:pt x="3755" y="2869"/>
                    </a:lnTo>
                    <a:lnTo>
                      <a:pt x="3776" y="2868"/>
                    </a:lnTo>
                    <a:lnTo>
                      <a:pt x="3796" y="2866"/>
                    </a:lnTo>
                    <a:lnTo>
                      <a:pt x="3816" y="2865"/>
                    </a:lnTo>
                    <a:lnTo>
                      <a:pt x="3837" y="2863"/>
                    </a:lnTo>
                    <a:lnTo>
                      <a:pt x="3857" y="2862"/>
                    </a:lnTo>
                    <a:lnTo>
                      <a:pt x="3878" y="2860"/>
                    </a:lnTo>
                    <a:lnTo>
                      <a:pt x="3898" y="2859"/>
                    </a:lnTo>
                    <a:lnTo>
                      <a:pt x="3918" y="2857"/>
                    </a:lnTo>
                    <a:lnTo>
                      <a:pt x="3939" y="2856"/>
                    </a:lnTo>
                    <a:lnTo>
                      <a:pt x="3959" y="2854"/>
                    </a:lnTo>
                    <a:lnTo>
                      <a:pt x="3977" y="2852"/>
                    </a:lnTo>
                    <a:lnTo>
                      <a:pt x="4000" y="2851"/>
                    </a:lnTo>
                    <a:lnTo>
                      <a:pt x="4020" y="2849"/>
                    </a:lnTo>
                    <a:lnTo>
                      <a:pt x="4041" y="2848"/>
                    </a:lnTo>
                    <a:lnTo>
                      <a:pt x="4061" y="2846"/>
                    </a:lnTo>
                    <a:lnTo>
                      <a:pt x="4079" y="2844"/>
                    </a:lnTo>
                    <a:lnTo>
                      <a:pt x="4102" y="2843"/>
                    </a:lnTo>
                    <a:lnTo>
                      <a:pt x="4122" y="2841"/>
                    </a:lnTo>
                    <a:lnTo>
                      <a:pt x="4142" y="2840"/>
                    </a:lnTo>
                    <a:lnTo>
                      <a:pt x="4161" y="2838"/>
                    </a:lnTo>
                    <a:lnTo>
                      <a:pt x="4183" y="2836"/>
                    </a:lnTo>
                    <a:lnTo>
                      <a:pt x="4203" y="2835"/>
                    </a:lnTo>
                    <a:lnTo>
                      <a:pt x="4222" y="2833"/>
                    </a:lnTo>
                    <a:lnTo>
                      <a:pt x="4244" y="2831"/>
                    </a:lnTo>
                    <a:lnTo>
                      <a:pt x="4265" y="2830"/>
                    </a:lnTo>
                    <a:lnTo>
                      <a:pt x="4283" y="2828"/>
                    </a:lnTo>
                    <a:lnTo>
                      <a:pt x="4305" y="2826"/>
                    </a:lnTo>
                    <a:lnTo>
                      <a:pt x="4326" y="2825"/>
                    </a:lnTo>
                    <a:lnTo>
                      <a:pt x="4344" y="2823"/>
                    </a:lnTo>
                    <a:lnTo>
                      <a:pt x="4366" y="2821"/>
                    </a:lnTo>
                    <a:lnTo>
                      <a:pt x="4385" y="2819"/>
                    </a:lnTo>
                    <a:lnTo>
                      <a:pt x="4407" y="2818"/>
                    </a:lnTo>
                    <a:lnTo>
                      <a:pt x="4426" y="2816"/>
                    </a:lnTo>
                    <a:lnTo>
                      <a:pt x="4448" y="2814"/>
                    </a:lnTo>
                    <a:lnTo>
                      <a:pt x="4466" y="2812"/>
                    </a:lnTo>
                    <a:lnTo>
                      <a:pt x="4489" y="2811"/>
                    </a:lnTo>
                    <a:lnTo>
                      <a:pt x="4507" y="2809"/>
                    </a:lnTo>
                    <a:lnTo>
                      <a:pt x="4529" y="2807"/>
                    </a:lnTo>
                    <a:lnTo>
                      <a:pt x="4548" y="2805"/>
                    </a:lnTo>
                    <a:lnTo>
                      <a:pt x="4568" y="2803"/>
                    </a:lnTo>
                    <a:lnTo>
                      <a:pt x="4591" y="2802"/>
                    </a:lnTo>
                    <a:lnTo>
                      <a:pt x="4609" y="2800"/>
                    </a:lnTo>
                    <a:lnTo>
                      <a:pt x="4629" y="2798"/>
                    </a:lnTo>
                    <a:lnTo>
                      <a:pt x="4652" y="2796"/>
                    </a:lnTo>
                    <a:lnTo>
                      <a:pt x="4670" y="2794"/>
                    </a:lnTo>
                    <a:lnTo>
                      <a:pt x="4690" y="2792"/>
                    </a:lnTo>
                    <a:lnTo>
                      <a:pt x="4713" y="2791"/>
                    </a:lnTo>
                    <a:lnTo>
                      <a:pt x="4731" y="2789"/>
                    </a:lnTo>
                    <a:lnTo>
                      <a:pt x="4751" y="2787"/>
                    </a:lnTo>
                    <a:lnTo>
                      <a:pt x="4772" y="2785"/>
                    </a:lnTo>
                    <a:lnTo>
                      <a:pt x="4792" y="2783"/>
                    </a:lnTo>
                    <a:lnTo>
                      <a:pt x="4815" y="2781"/>
                    </a:lnTo>
                    <a:lnTo>
                      <a:pt x="4833" y="2779"/>
                    </a:lnTo>
                    <a:lnTo>
                      <a:pt x="4853" y="2777"/>
                    </a:lnTo>
                    <a:lnTo>
                      <a:pt x="4874" y="2775"/>
                    </a:lnTo>
                    <a:lnTo>
                      <a:pt x="4894" y="2773"/>
                    </a:lnTo>
                    <a:lnTo>
                      <a:pt x="4914" y="2771"/>
                    </a:lnTo>
                    <a:lnTo>
                      <a:pt x="4935" y="2769"/>
                    </a:lnTo>
                    <a:lnTo>
                      <a:pt x="4955" y="2767"/>
                    </a:lnTo>
                    <a:lnTo>
                      <a:pt x="4976" y="2765"/>
                    </a:lnTo>
                    <a:lnTo>
                      <a:pt x="4996" y="2763"/>
                    </a:lnTo>
                    <a:lnTo>
                      <a:pt x="5016" y="2761"/>
                    </a:lnTo>
                    <a:lnTo>
                      <a:pt x="5037" y="2759"/>
                    </a:lnTo>
                    <a:lnTo>
                      <a:pt x="5057" y="2757"/>
                    </a:lnTo>
                    <a:lnTo>
                      <a:pt x="5077" y="2755"/>
                    </a:lnTo>
                    <a:lnTo>
                      <a:pt x="5098" y="2753"/>
                    </a:lnTo>
                    <a:lnTo>
                      <a:pt x="5118" y="2751"/>
                    </a:lnTo>
                    <a:lnTo>
                      <a:pt x="5139" y="2749"/>
                    </a:lnTo>
                    <a:lnTo>
                      <a:pt x="5159" y="2747"/>
                    </a:lnTo>
                    <a:lnTo>
                      <a:pt x="5178" y="2745"/>
                    </a:lnTo>
                    <a:lnTo>
                      <a:pt x="5200" y="2743"/>
                    </a:lnTo>
                    <a:lnTo>
                      <a:pt x="5220" y="2741"/>
                    </a:lnTo>
                    <a:lnTo>
                      <a:pt x="5240" y="2739"/>
                    </a:lnTo>
                    <a:lnTo>
                      <a:pt x="5259" y="2736"/>
                    </a:lnTo>
                    <a:lnTo>
                      <a:pt x="5281" y="2734"/>
                    </a:lnTo>
                    <a:lnTo>
                      <a:pt x="5301" y="2732"/>
                    </a:lnTo>
                    <a:lnTo>
                      <a:pt x="5322" y="2730"/>
                    </a:lnTo>
                    <a:lnTo>
                      <a:pt x="5341" y="2728"/>
                    </a:lnTo>
                    <a:lnTo>
                      <a:pt x="5363" y="2726"/>
                    </a:lnTo>
                    <a:lnTo>
                      <a:pt x="5381" y="2724"/>
                    </a:lnTo>
                    <a:lnTo>
                      <a:pt x="5403" y="2721"/>
                    </a:lnTo>
                    <a:lnTo>
                      <a:pt x="5424" y="2719"/>
                    </a:lnTo>
                    <a:lnTo>
                      <a:pt x="5443" y="2717"/>
                    </a:lnTo>
                    <a:lnTo>
                      <a:pt x="5464" y="2715"/>
                    </a:lnTo>
                    <a:lnTo>
                      <a:pt x="5483" y="2712"/>
                    </a:lnTo>
                    <a:lnTo>
                      <a:pt x="5505" y="2710"/>
                    </a:lnTo>
                    <a:lnTo>
                      <a:pt x="5524" y="2708"/>
                    </a:lnTo>
                    <a:lnTo>
                      <a:pt x="5546" y="2706"/>
                    </a:lnTo>
                    <a:lnTo>
                      <a:pt x="5565" y="2703"/>
                    </a:lnTo>
                    <a:lnTo>
                      <a:pt x="5587" y="2701"/>
                    </a:lnTo>
                    <a:lnTo>
                      <a:pt x="5606" y="2699"/>
                    </a:lnTo>
                    <a:lnTo>
                      <a:pt x="5626" y="2697"/>
                    </a:lnTo>
                    <a:lnTo>
                      <a:pt x="5648" y="2694"/>
                    </a:lnTo>
                    <a:lnTo>
                      <a:pt x="5667" y="2692"/>
                    </a:lnTo>
                    <a:lnTo>
                      <a:pt x="5687" y="2689"/>
                    </a:lnTo>
                    <a:lnTo>
                      <a:pt x="5707" y="2687"/>
                    </a:lnTo>
                    <a:lnTo>
                      <a:pt x="5729" y="2685"/>
                    </a:lnTo>
                    <a:lnTo>
                      <a:pt x="5748" y="2682"/>
                    </a:lnTo>
                    <a:lnTo>
                      <a:pt x="5769" y="2680"/>
                    </a:lnTo>
                    <a:lnTo>
                      <a:pt x="5789" y="2678"/>
                    </a:lnTo>
                    <a:lnTo>
                      <a:pt x="5811" y="2675"/>
                    </a:lnTo>
                    <a:lnTo>
                      <a:pt x="5830" y="2673"/>
                    </a:lnTo>
                    <a:lnTo>
                      <a:pt x="5850" y="2671"/>
                    </a:lnTo>
                    <a:lnTo>
                      <a:pt x="5870" y="2668"/>
                    </a:lnTo>
                    <a:lnTo>
                      <a:pt x="5891" y="2665"/>
                    </a:lnTo>
                    <a:lnTo>
                      <a:pt x="5911" y="2663"/>
                    </a:lnTo>
                    <a:lnTo>
                      <a:pt x="5931" y="2661"/>
                    </a:lnTo>
                    <a:lnTo>
                      <a:pt x="5952" y="2658"/>
                    </a:lnTo>
                    <a:lnTo>
                      <a:pt x="5972" y="2655"/>
                    </a:lnTo>
                    <a:lnTo>
                      <a:pt x="5993" y="2653"/>
                    </a:lnTo>
                    <a:lnTo>
                      <a:pt x="6013" y="2651"/>
                    </a:lnTo>
                    <a:lnTo>
                      <a:pt x="6033" y="2648"/>
                    </a:lnTo>
                    <a:lnTo>
                      <a:pt x="6054" y="2645"/>
                    </a:lnTo>
                    <a:lnTo>
                      <a:pt x="6073" y="2643"/>
                    </a:lnTo>
                    <a:lnTo>
                      <a:pt x="6094" y="2640"/>
                    </a:lnTo>
                    <a:lnTo>
                      <a:pt x="6115" y="2637"/>
                    </a:lnTo>
                    <a:lnTo>
                      <a:pt x="6135" y="2635"/>
                    </a:lnTo>
                    <a:lnTo>
                      <a:pt x="6156" y="2632"/>
                    </a:lnTo>
                    <a:lnTo>
                      <a:pt x="6174" y="2630"/>
                    </a:lnTo>
                    <a:lnTo>
                      <a:pt x="6196" y="2627"/>
                    </a:lnTo>
                    <a:lnTo>
                      <a:pt x="6217" y="2624"/>
                    </a:lnTo>
                    <a:lnTo>
                      <a:pt x="6236" y="2622"/>
                    </a:lnTo>
                    <a:lnTo>
                      <a:pt x="6257" y="2619"/>
                    </a:lnTo>
                    <a:lnTo>
                      <a:pt x="6276" y="2616"/>
                    </a:lnTo>
                    <a:lnTo>
                      <a:pt x="6298" y="2613"/>
                    </a:lnTo>
                    <a:lnTo>
                      <a:pt x="6319" y="2611"/>
                    </a:lnTo>
                    <a:lnTo>
                      <a:pt x="6337" y="2608"/>
                    </a:lnTo>
                    <a:lnTo>
                      <a:pt x="6359" y="2605"/>
                    </a:lnTo>
                    <a:lnTo>
                      <a:pt x="6378" y="2603"/>
                    </a:lnTo>
                    <a:lnTo>
                      <a:pt x="6399" y="2600"/>
                    </a:lnTo>
                    <a:lnTo>
                      <a:pt x="6420" y="2597"/>
                    </a:lnTo>
                    <a:lnTo>
                      <a:pt x="6439" y="2594"/>
                    </a:lnTo>
                    <a:lnTo>
                      <a:pt x="6461" y="2591"/>
                    </a:lnTo>
                    <a:lnTo>
                      <a:pt x="6479" y="2589"/>
                    </a:lnTo>
                    <a:lnTo>
                      <a:pt x="6500" y="2586"/>
                    </a:lnTo>
                    <a:lnTo>
                      <a:pt x="6522" y="2583"/>
                    </a:lnTo>
                    <a:lnTo>
                      <a:pt x="6541" y="2580"/>
                    </a:lnTo>
                    <a:lnTo>
                      <a:pt x="6561" y="2577"/>
                    </a:lnTo>
                    <a:lnTo>
                      <a:pt x="6582" y="2574"/>
                    </a:lnTo>
                    <a:lnTo>
                      <a:pt x="6602" y="2571"/>
                    </a:lnTo>
                    <a:lnTo>
                      <a:pt x="6623" y="2568"/>
                    </a:lnTo>
                    <a:lnTo>
                      <a:pt x="6644" y="2566"/>
                    </a:lnTo>
                    <a:lnTo>
                      <a:pt x="6663" y="2563"/>
                    </a:lnTo>
                    <a:lnTo>
                      <a:pt x="6684" y="2560"/>
                    </a:lnTo>
                    <a:lnTo>
                      <a:pt x="6704" y="2557"/>
                    </a:lnTo>
                    <a:lnTo>
                      <a:pt x="6724" y="2554"/>
                    </a:lnTo>
                    <a:lnTo>
                      <a:pt x="6745" y="2551"/>
                    </a:lnTo>
                    <a:lnTo>
                      <a:pt x="6765" y="2548"/>
                    </a:lnTo>
                    <a:lnTo>
                      <a:pt x="6786" y="2545"/>
                    </a:lnTo>
                    <a:lnTo>
                      <a:pt x="6804" y="2542"/>
                    </a:lnTo>
                    <a:lnTo>
                      <a:pt x="6826" y="2538"/>
                    </a:lnTo>
                    <a:lnTo>
                      <a:pt x="6847" y="2535"/>
                    </a:lnTo>
                    <a:lnTo>
                      <a:pt x="6867" y="2532"/>
                    </a:lnTo>
                    <a:lnTo>
                      <a:pt x="6887" y="2529"/>
                    </a:lnTo>
                    <a:lnTo>
                      <a:pt x="6906" y="2526"/>
                    </a:lnTo>
                    <a:lnTo>
                      <a:pt x="6928" y="2523"/>
                    </a:lnTo>
                    <a:lnTo>
                      <a:pt x="6949" y="2520"/>
                    </a:lnTo>
                    <a:lnTo>
                      <a:pt x="6967" y="2517"/>
                    </a:lnTo>
                    <a:lnTo>
                      <a:pt x="6989" y="2513"/>
                    </a:lnTo>
                    <a:lnTo>
                      <a:pt x="7010" y="2510"/>
                    </a:lnTo>
                    <a:lnTo>
                      <a:pt x="7028" y="2507"/>
                    </a:lnTo>
                    <a:lnTo>
                      <a:pt x="7050" y="2504"/>
                    </a:lnTo>
                    <a:lnTo>
                      <a:pt x="7069" y="2500"/>
                    </a:lnTo>
                    <a:lnTo>
                      <a:pt x="7091" y="2497"/>
                    </a:lnTo>
                    <a:lnTo>
                      <a:pt x="7109" y="2494"/>
                    </a:lnTo>
                    <a:lnTo>
                      <a:pt x="7130" y="2490"/>
                    </a:lnTo>
                    <a:lnTo>
                      <a:pt x="7152" y="2487"/>
                    </a:lnTo>
                    <a:lnTo>
                      <a:pt x="7171" y="2484"/>
                    </a:lnTo>
                    <a:lnTo>
                      <a:pt x="7191" y="2481"/>
                    </a:lnTo>
                    <a:lnTo>
                      <a:pt x="7213" y="2477"/>
                    </a:lnTo>
                    <a:lnTo>
                      <a:pt x="7232" y="2474"/>
                    </a:lnTo>
                    <a:lnTo>
                      <a:pt x="7252" y="2470"/>
                    </a:lnTo>
                    <a:lnTo>
                      <a:pt x="7272" y="2467"/>
                    </a:lnTo>
                    <a:lnTo>
                      <a:pt x="7293" y="2463"/>
                    </a:lnTo>
                    <a:lnTo>
                      <a:pt x="7313" y="2460"/>
                    </a:lnTo>
                    <a:lnTo>
                      <a:pt x="7334" y="2456"/>
                    </a:lnTo>
                    <a:lnTo>
                      <a:pt x="7355" y="2453"/>
                    </a:lnTo>
                    <a:lnTo>
                      <a:pt x="7373" y="2450"/>
                    </a:lnTo>
                    <a:lnTo>
                      <a:pt x="7395" y="2446"/>
                    </a:lnTo>
                    <a:lnTo>
                      <a:pt x="7415" y="2442"/>
                    </a:lnTo>
                    <a:lnTo>
                      <a:pt x="7435" y="2439"/>
                    </a:lnTo>
                    <a:lnTo>
                      <a:pt x="7456" y="2435"/>
                    </a:lnTo>
                    <a:lnTo>
                      <a:pt x="7476" y="2432"/>
                    </a:lnTo>
                    <a:lnTo>
                      <a:pt x="7497" y="2428"/>
                    </a:lnTo>
                    <a:lnTo>
                      <a:pt x="7517" y="2425"/>
                    </a:lnTo>
                    <a:lnTo>
                      <a:pt x="7536" y="2421"/>
                    </a:lnTo>
                    <a:lnTo>
                      <a:pt x="7558" y="2417"/>
                    </a:lnTo>
                    <a:lnTo>
                      <a:pt x="7578" y="2414"/>
                    </a:lnTo>
                    <a:lnTo>
                      <a:pt x="7597" y="2410"/>
                    </a:lnTo>
                    <a:lnTo>
                      <a:pt x="7619" y="2406"/>
                    </a:lnTo>
                    <a:lnTo>
                      <a:pt x="7638" y="2403"/>
                    </a:lnTo>
                    <a:lnTo>
                      <a:pt x="7659" y="2399"/>
                    </a:lnTo>
                    <a:lnTo>
                      <a:pt x="7678" y="2395"/>
                    </a:lnTo>
                    <a:lnTo>
                      <a:pt x="7700" y="2391"/>
                    </a:lnTo>
                    <a:lnTo>
                      <a:pt x="7719" y="2388"/>
                    </a:lnTo>
                    <a:lnTo>
                      <a:pt x="7741" y="2384"/>
                    </a:lnTo>
                    <a:lnTo>
                      <a:pt x="7760" y="2380"/>
                    </a:lnTo>
                    <a:lnTo>
                      <a:pt x="7780" y="2376"/>
                    </a:lnTo>
                    <a:lnTo>
                      <a:pt x="7801" y="2372"/>
                    </a:lnTo>
                    <a:lnTo>
                      <a:pt x="7822" y="2369"/>
                    </a:lnTo>
                    <a:lnTo>
                      <a:pt x="7841" y="2365"/>
                    </a:lnTo>
                    <a:lnTo>
                      <a:pt x="7862" y="2361"/>
                    </a:lnTo>
                    <a:lnTo>
                      <a:pt x="7882" y="2357"/>
                    </a:lnTo>
                    <a:lnTo>
                      <a:pt x="7902" y="2353"/>
                    </a:lnTo>
                    <a:lnTo>
                      <a:pt x="7923" y="2349"/>
                    </a:lnTo>
                    <a:lnTo>
                      <a:pt x="7943" y="2345"/>
                    </a:lnTo>
                    <a:lnTo>
                      <a:pt x="7964" y="2341"/>
                    </a:lnTo>
                    <a:lnTo>
                      <a:pt x="7983" y="2337"/>
                    </a:lnTo>
                    <a:lnTo>
                      <a:pt x="8004" y="2333"/>
                    </a:lnTo>
                    <a:lnTo>
                      <a:pt x="8025" y="2329"/>
                    </a:lnTo>
                    <a:lnTo>
                      <a:pt x="8045" y="2325"/>
                    </a:lnTo>
                    <a:lnTo>
                      <a:pt x="8063" y="2321"/>
                    </a:lnTo>
                    <a:lnTo>
                      <a:pt x="8086" y="2316"/>
                    </a:lnTo>
                    <a:lnTo>
                      <a:pt x="8106" y="2312"/>
                    </a:lnTo>
                    <a:lnTo>
                      <a:pt x="8125" y="2308"/>
                    </a:lnTo>
                    <a:lnTo>
                      <a:pt x="8146" y="2304"/>
                    </a:lnTo>
                    <a:lnTo>
                      <a:pt x="8167" y="2300"/>
                    </a:lnTo>
                    <a:lnTo>
                      <a:pt x="8186" y="2296"/>
                    </a:lnTo>
                    <a:lnTo>
                      <a:pt x="8207" y="2291"/>
                    </a:lnTo>
                    <a:lnTo>
                      <a:pt x="8227" y="2287"/>
                    </a:lnTo>
                    <a:lnTo>
                      <a:pt x="8247" y="2283"/>
                    </a:lnTo>
                    <a:lnTo>
                      <a:pt x="8269" y="2278"/>
                    </a:lnTo>
                    <a:lnTo>
                      <a:pt x="8287" y="2274"/>
                    </a:lnTo>
                    <a:lnTo>
                      <a:pt x="8308" y="2270"/>
                    </a:lnTo>
                    <a:lnTo>
                      <a:pt x="8330" y="2265"/>
                    </a:lnTo>
                    <a:lnTo>
                      <a:pt x="8349" y="2261"/>
                    </a:lnTo>
                    <a:lnTo>
                      <a:pt x="8369" y="2257"/>
                    </a:lnTo>
                    <a:lnTo>
                      <a:pt x="8390" y="2252"/>
                    </a:lnTo>
                    <a:lnTo>
                      <a:pt x="8410" y="2248"/>
                    </a:lnTo>
                    <a:lnTo>
                      <a:pt x="8431" y="2243"/>
                    </a:lnTo>
                    <a:lnTo>
                      <a:pt x="8450" y="2239"/>
                    </a:lnTo>
                    <a:lnTo>
                      <a:pt x="8471" y="2234"/>
                    </a:lnTo>
                    <a:lnTo>
                      <a:pt x="8492" y="2230"/>
                    </a:lnTo>
                    <a:lnTo>
                      <a:pt x="8512" y="2225"/>
                    </a:lnTo>
                    <a:lnTo>
                      <a:pt x="8532" y="2221"/>
                    </a:lnTo>
                    <a:lnTo>
                      <a:pt x="8551" y="2216"/>
                    </a:lnTo>
                    <a:lnTo>
                      <a:pt x="8573" y="2211"/>
                    </a:lnTo>
                    <a:lnTo>
                      <a:pt x="8594" y="2207"/>
                    </a:lnTo>
                    <a:lnTo>
                      <a:pt x="8612" y="2202"/>
                    </a:lnTo>
                    <a:lnTo>
                      <a:pt x="8634" y="2197"/>
                    </a:lnTo>
                    <a:lnTo>
                      <a:pt x="8653" y="2193"/>
                    </a:lnTo>
                    <a:lnTo>
                      <a:pt x="8675" y="2188"/>
                    </a:lnTo>
                    <a:lnTo>
                      <a:pt x="8693" y="2183"/>
                    </a:lnTo>
                    <a:lnTo>
                      <a:pt x="8716" y="2178"/>
                    </a:lnTo>
                    <a:lnTo>
                      <a:pt x="8734" y="2174"/>
                    </a:lnTo>
                    <a:lnTo>
                      <a:pt x="8754" y="2169"/>
                    </a:lnTo>
                    <a:lnTo>
                      <a:pt x="8777" y="2164"/>
                    </a:lnTo>
                    <a:lnTo>
                      <a:pt x="8795" y="2159"/>
                    </a:lnTo>
                    <a:lnTo>
                      <a:pt x="8816" y="2154"/>
                    </a:lnTo>
                    <a:lnTo>
                      <a:pt x="8836" y="2149"/>
                    </a:lnTo>
                    <a:lnTo>
                      <a:pt x="8856" y="2144"/>
                    </a:lnTo>
                    <a:lnTo>
                      <a:pt x="8877" y="2139"/>
                    </a:lnTo>
                    <a:lnTo>
                      <a:pt x="8897" y="2134"/>
                    </a:lnTo>
                    <a:lnTo>
                      <a:pt x="8917" y="2129"/>
                    </a:lnTo>
                    <a:lnTo>
                      <a:pt x="8938" y="2124"/>
                    </a:lnTo>
                    <a:lnTo>
                      <a:pt x="8958" y="2119"/>
                    </a:lnTo>
                    <a:lnTo>
                      <a:pt x="8979" y="2114"/>
                    </a:lnTo>
                    <a:lnTo>
                      <a:pt x="8997" y="2109"/>
                    </a:lnTo>
                    <a:lnTo>
                      <a:pt x="9019" y="2104"/>
                    </a:lnTo>
                    <a:lnTo>
                      <a:pt x="9040" y="2099"/>
                    </a:lnTo>
                    <a:lnTo>
                      <a:pt x="9059" y="2093"/>
                    </a:lnTo>
                    <a:lnTo>
                      <a:pt x="9080" y="2088"/>
                    </a:lnTo>
                    <a:lnTo>
                      <a:pt x="9099" y="2083"/>
                    </a:lnTo>
                    <a:lnTo>
                      <a:pt x="9121" y="2078"/>
                    </a:lnTo>
                    <a:lnTo>
                      <a:pt x="9140" y="2072"/>
                    </a:lnTo>
                    <a:lnTo>
                      <a:pt x="9160" y="2067"/>
                    </a:lnTo>
                    <a:lnTo>
                      <a:pt x="9182" y="2062"/>
                    </a:lnTo>
                    <a:lnTo>
                      <a:pt x="9201" y="2056"/>
                    </a:lnTo>
                    <a:lnTo>
                      <a:pt x="9222" y="2051"/>
                    </a:lnTo>
                    <a:lnTo>
                      <a:pt x="9241" y="2046"/>
                    </a:lnTo>
                    <a:lnTo>
                      <a:pt x="9262" y="2040"/>
                    </a:lnTo>
                    <a:lnTo>
                      <a:pt x="9283" y="2034"/>
                    </a:lnTo>
                    <a:lnTo>
                      <a:pt x="9302" y="2029"/>
                    </a:lnTo>
                    <a:lnTo>
                      <a:pt x="9323" y="2023"/>
                    </a:lnTo>
                    <a:lnTo>
                      <a:pt x="9344" y="2018"/>
                    </a:lnTo>
                    <a:lnTo>
                      <a:pt x="9364" y="2012"/>
                    </a:lnTo>
                    <a:lnTo>
                      <a:pt x="9384" y="2007"/>
                    </a:lnTo>
                    <a:lnTo>
                      <a:pt x="9403" y="2001"/>
                    </a:lnTo>
                    <a:lnTo>
                      <a:pt x="9425" y="1995"/>
                    </a:lnTo>
                    <a:lnTo>
                      <a:pt x="9444" y="1990"/>
                    </a:lnTo>
                    <a:lnTo>
                      <a:pt x="9465" y="1984"/>
                    </a:lnTo>
                    <a:lnTo>
                      <a:pt x="9485" y="1978"/>
                    </a:lnTo>
                    <a:lnTo>
                      <a:pt x="9507" y="1972"/>
                    </a:lnTo>
                    <a:lnTo>
                      <a:pt x="9526" y="1967"/>
                    </a:lnTo>
                    <a:lnTo>
                      <a:pt x="9547" y="1961"/>
                    </a:lnTo>
                    <a:lnTo>
                      <a:pt x="9566" y="1955"/>
                    </a:lnTo>
                    <a:lnTo>
                      <a:pt x="9587" y="1949"/>
                    </a:lnTo>
                    <a:lnTo>
                      <a:pt x="9607" y="1943"/>
                    </a:lnTo>
                    <a:lnTo>
                      <a:pt x="9627" y="1938"/>
                    </a:lnTo>
                    <a:lnTo>
                      <a:pt x="9648" y="1931"/>
                    </a:lnTo>
                    <a:lnTo>
                      <a:pt x="9668" y="1925"/>
                    </a:lnTo>
                    <a:lnTo>
                      <a:pt x="9689" y="1919"/>
                    </a:lnTo>
                    <a:lnTo>
                      <a:pt x="9708" y="1914"/>
                    </a:lnTo>
                    <a:lnTo>
                      <a:pt x="9729" y="1907"/>
                    </a:lnTo>
                    <a:lnTo>
                      <a:pt x="9750" y="1901"/>
                    </a:lnTo>
                    <a:lnTo>
                      <a:pt x="9769" y="1895"/>
                    </a:lnTo>
                    <a:lnTo>
                      <a:pt x="9790" y="1889"/>
                    </a:lnTo>
                    <a:lnTo>
                      <a:pt x="9809" y="1883"/>
                    </a:lnTo>
                    <a:lnTo>
                      <a:pt x="9831" y="1876"/>
                    </a:lnTo>
                    <a:lnTo>
                      <a:pt x="9850" y="1870"/>
                    </a:lnTo>
                    <a:lnTo>
                      <a:pt x="9871" y="1864"/>
                    </a:lnTo>
                    <a:lnTo>
                      <a:pt x="9891" y="1858"/>
                    </a:lnTo>
                    <a:lnTo>
                      <a:pt x="9911" y="1851"/>
                    </a:lnTo>
                    <a:lnTo>
                      <a:pt x="9932" y="1845"/>
                    </a:lnTo>
                    <a:lnTo>
                      <a:pt x="9952" y="1839"/>
                    </a:lnTo>
                    <a:lnTo>
                      <a:pt x="9972" y="1832"/>
                    </a:lnTo>
                    <a:lnTo>
                      <a:pt x="9993" y="1826"/>
                    </a:lnTo>
                    <a:lnTo>
                      <a:pt x="10012" y="1819"/>
                    </a:lnTo>
                    <a:lnTo>
                      <a:pt x="10033" y="1813"/>
                    </a:lnTo>
                    <a:lnTo>
                      <a:pt x="10052" y="1806"/>
                    </a:lnTo>
                    <a:lnTo>
                      <a:pt x="10074" y="1799"/>
                    </a:lnTo>
                    <a:lnTo>
                      <a:pt x="10094" y="1793"/>
                    </a:lnTo>
                    <a:lnTo>
                      <a:pt x="10113" y="1786"/>
                    </a:lnTo>
                    <a:lnTo>
                      <a:pt x="10135" y="1779"/>
                    </a:lnTo>
                    <a:lnTo>
                      <a:pt x="10156" y="1773"/>
                    </a:lnTo>
                    <a:lnTo>
                      <a:pt x="10174" y="1767"/>
                    </a:lnTo>
                    <a:lnTo>
                      <a:pt x="10195" y="1759"/>
                    </a:lnTo>
                    <a:lnTo>
                      <a:pt x="10217" y="1752"/>
                    </a:lnTo>
                    <a:lnTo>
                      <a:pt x="10236" y="1746"/>
                    </a:lnTo>
                    <a:lnTo>
                      <a:pt x="10255" y="1739"/>
                    </a:lnTo>
                    <a:lnTo>
                      <a:pt x="10276" y="1732"/>
                    </a:lnTo>
                    <a:lnTo>
                      <a:pt x="10297" y="1725"/>
                    </a:lnTo>
                    <a:lnTo>
                      <a:pt x="10317" y="1718"/>
                    </a:lnTo>
                    <a:lnTo>
                      <a:pt x="10337" y="1711"/>
                    </a:lnTo>
                    <a:lnTo>
                      <a:pt x="10358" y="1704"/>
                    </a:lnTo>
                    <a:lnTo>
                      <a:pt x="10378" y="1697"/>
                    </a:lnTo>
                    <a:lnTo>
                      <a:pt x="10397" y="1690"/>
                    </a:lnTo>
                    <a:lnTo>
                      <a:pt x="10418" y="1683"/>
                    </a:lnTo>
                    <a:lnTo>
                      <a:pt x="10439" y="1675"/>
                    </a:lnTo>
                    <a:lnTo>
                      <a:pt x="10458" y="1668"/>
                    </a:lnTo>
                    <a:lnTo>
                      <a:pt x="10479" y="1661"/>
                    </a:lnTo>
                    <a:lnTo>
                      <a:pt x="10499" y="1654"/>
                    </a:lnTo>
                    <a:lnTo>
                      <a:pt x="10519" y="1646"/>
                    </a:lnTo>
                    <a:lnTo>
                      <a:pt x="10541" y="1639"/>
                    </a:lnTo>
                    <a:lnTo>
                      <a:pt x="10559" y="1632"/>
                    </a:lnTo>
                    <a:lnTo>
                      <a:pt x="10580" y="1624"/>
                    </a:lnTo>
                    <a:lnTo>
                      <a:pt x="10601" y="1617"/>
                    </a:lnTo>
                    <a:lnTo>
                      <a:pt x="10621" y="1609"/>
                    </a:lnTo>
                    <a:lnTo>
                      <a:pt x="10641" y="1602"/>
                    </a:lnTo>
                    <a:lnTo>
                      <a:pt x="10660" y="1594"/>
                    </a:lnTo>
                    <a:lnTo>
                      <a:pt x="10682" y="1586"/>
                    </a:lnTo>
                    <a:lnTo>
                      <a:pt x="10703" y="1579"/>
                    </a:lnTo>
                    <a:lnTo>
                      <a:pt x="10721" y="1572"/>
                    </a:lnTo>
                    <a:lnTo>
                      <a:pt x="10743" y="1563"/>
                    </a:lnTo>
                    <a:lnTo>
                      <a:pt x="10762" y="1556"/>
                    </a:lnTo>
                    <a:lnTo>
                      <a:pt x="10784" y="1548"/>
                    </a:lnTo>
                    <a:lnTo>
                      <a:pt x="10802" y="1541"/>
                    </a:lnTo>
                    <a:lnTo>
                      <a:pt x="10823" y="1532"/>
                    </a:lnTo>
                    <a:lnTo>
                      <a:pt x="10844" y="1524"/>
                    </a:lnTo>
                    <a:lnTo>
                      <a:pt x="10864" y="1516"/>
                    </a:lnTo>
                    <a:lnTo>
                      <a:pt x="10884" y="1509"/>
                    </a:lnTo>
                    <a:lnTo>
                      <a:pt x="10905" y="1500"/>
                    </a:lnTo>
                    <a:lnTo>
                      <a:pt x="10925" y="1492"/>
                    </a:lnTo>
                    <a:lnTo>
                      <a:pt x="10946" y="1484"/>
                    </a:lnTo>
                    <a:lnTo>
                      <a:pt x="10964" y="1477"/>
                    </a:lnTo>
                    <a:lnTo>
                      <a:pt x="10986" y="1468"/>
                    </a:lnTo>
                    <a:lnTo>
                      <a:pt x="11005" y="1460"/>
                    </a:lnTo>
                    <a:lnTo>
                      <a:pt x="11026" y="1452"/>
                    </a:lnTo>
                    <a:lnTo>
                      <a:pt x="11046" y="1443"/>
                    </a:lnTo>
                    <a:lnTo>
                      <a:pt x="11066" y="1435"/>
                    </a:lnTo>
                    <a:lnTo>
                      <a:pt x="11088" y="1426"/>
                    </a:lnTo>
                    <a:lnTo>
                      <a:pt x="11106" y="1419"/>
                    </a:lnTo>
                    <a:lnTo>
                      <a:pt x="11127" y="1410"/>
                    </a:lnTo>
                    <a:lnTo>
                      <a:pt x="11148" y="1401"/>
                    </a:lnTo>
                    <a:lnTo>
                      <a:pt x="11167" y="1393"/>
                    </a:lnTo>
                    <a:lnTo>
                      <a:pt x="11188" y="1384"/>
                    </a:lnTo>
                    <a:lnTo>
                      <a:pt x="11209" y="1375"/>
                    </a:lnTo>
                    <a:lnTo>
                      <a:pt x="11229" y="1367"/>
                    </a:lnTo>
                    <a:lnTo>
                      <a:pt x="11249" y="1359"/>
                    </a:lnTo>
                    <a:lnTo>
                      <a:pt x="11268" y="1350"/>
                    </a:lnTo>
                    <a:lnTo>
                      <a:pt x="11290" y="1340"/>
                    </a:lnTo>
                    <a:lnTo>
                      <a:pt x="11310" y="1332"/>
                    </a:lnTo>
                    <a:lnTo>
                      <a:pt x="11330" y="1323"/>
                    </a:lnTo>
                    <a:lnTo>
                      <a:pt x="11349" y="1314"/>
                    </a:lnTo>
                    <a:lnTo>
                      <a:pt x="11371" y="1305"/>
                    </a:lnTo>
                    <a:lnTo>
                      <a:pt x="11391" y="1296"/>
                    </a:lnTo>
                    <a:lnTo>
                      <a:pt x="11412" y="1287"/>
                    </a:lnTo>
                    <a:lnTo>
                      <a:pt x="11431" y="1278"/>
                    </a:lnTo>
                    <a:lnTo>
                      <a:pt x="11452" y="1269"/>
                    </a:lnTo>
                    <a:lnTo>
                      <a:pt x="11471" y="1260"/>
                    </a:lnTo>
                    <a:lnTo>
                      <a:pt x="11493" y="1251"/>
                    </a:lnTo>
                    <a:lnTo>
                      <a:pt x="11511" y="1242"/>
                    </a:lnTo>
                    <a:lnTo>
                      <a:pt x="11532" y="1232"/>
                    </a:lnTo>
                    <a:lnTo>
                      <a:pt x="11554" y="1223"/>
                    </a:lnTo>
                    <a:lnTo>
                      <a:pt x="11573" y="1214"/>
                    </a:lnTo>
                    <a:lnTo>
                      <a:pt x="11593" y="1204"/>
                    </a:lnTo>
                    <a:lnTo>
                      <a:pt x="11614" y="1195"/>
                    </a:lnTo>
                    <a:lnTo>
                      <a:pt x="11634" y="1185"/>
                    </a:lnTo>
                    <a:lnTo>
                      <a:pt x="11652" y="1176"/>
                    </a:lnTo>
                    <a:lnTo>
                      <a:pt x="11675" y="1166"/>
                    </a:lnTo>
                    <a:lnTo>
                      <a:pt x="11695" y="1156"/>
                    </a:lnTo>
                    <a:lnTo>
                      <a:pt x="11714" y="1147"/>
                    </a:lnTo>
                    <a:lnTo>
                      <a:pt x="11734" y="1137"/>
                    </a:lnTo>
                    <a:lnTo>
                      <a:pt x="11756" y="1127"/>
                    </a:lnTo>
                    <a:lnTo>
                      <a:pt x="11775" y="1117"/>
                    </a:lnTo>
                    <a:lnTo>
                      <a:pt x="11796" y="1107"/>
                    </a:lnTo>
                    <a:lnTo>
                      <a:pt x="11815" y="1098"/>
                    </a:lnTo>
                    <a:lnTo>
                      <a:pt x="11836" y="1087"/>
                    </a:lnTo>
                    <a:lnTo>
                      <a:pt x="11857" y="1077"/>
                    </a:lnTo>
                    <a:lnTo>
                      <a:pt x="11877" y="1067"/>
                    </a:lnTo>
                    <a:lnTo>
                      <a:pt x="11896" y="1058"/>
                    </a:lnTo>
                    <a:lnTo>
                      <a:pt x="11918" y="1047"/>
                    </a:lnTo>
                    <a:lnTo>
                      <a:pt x="11937" y="1037"/>
                    </a:lnTo>
                    <a:lnTo>
                      <a:pt x="11959" y="1026"/>
                    </a:lnTo>
                    <a:lnTo>
                      <a:pt x="11977" y="1017"/>
                    </a:lnTo>
                    <a:lnTo>
                      <a:pt x="11998" y="1006"/>
                    </a:lnTo>
                    <a:lnTo>
                      <a:pt x="12019" y="995"/>
                    </a:lnTo>
                    <a:lnTo>
                      <a:pt x="12039" y="985"/>
                    </a:lnTo>
                    <a:lnTo>
                      <a:pt x="12059" y="975"/>
                    </a:lnTo>
                    <a:lnTo>
                      <a:pt x="12078" y="964"/>
                    </a:lnTo>
                    <a:lnTo>
                      <a:pt x="12100" y="953"/>
                    </a:lnTo>
                    <a:lnTo>
                      <a:pt x="12121" y="942"/>
                    </a:lnTo>
                    <a:lnTo>
                      <a:pt x="12139" y="932"/>
                    </a:lnTo>
                    <a:lnTo>
                      <a:pt x="12160" y="921"/>
                    </a:lnTo>
                    <a:lnTo>
                      <a:pt x="12182" y="910"/>
                    </a:lnTo>
                    <a:lnTo>
                      <a:pt x="12200" y="900"/>
                    </a:lnTo>
                    <a:lnTo>
                      <a:pt x="12221" y="889"/>
                    </a:lnTo>
                    <a:lnTo>
                      <a:pt x="12241" y="878"/>
                    </a:lnTo>
                    <a:lnTo>
                      <a:pt x="12261" y="867"/>
                    </a:lnTo>
                    <a:lnTo>
                      <a:pt x="12281" y="855"/>
                    </a:lnTo>
                    <a:lnTo>
                      <a:pt x="12302" y="844"/>
                    </a:lnTo>
                    <a:lnTo>
                      <a:pt x="12322" y="833"/>
                    </a:lnTo>
                    <a:lnTo>
                      <a:pt x="12343" y="822"/>
                    </a:lnTo>
                    <a:lnTo>
                      <a:pt x="12362" y="811"/>
                    </a:lnTo>
                    <a:lnTo>
                      <a:pt x="12383" y="799"/>
                    </a:lnTo>
                    <a:lnTo>
                      <a:pt x="12403" y="788"/>
                    </a:lnTo>
                    <a:lnTo>
                      <a:pt x="12424" y="776"/>
                    </a:lnTo>
                    <a:lnTo>
                      <a:pt x="12443" y="765"/>
                    </a:lnTo>
                    <a:lnTo>
                      <a:pt x="12463" y="753"/>
                    </a:lnTo>
                    <a:lnTo>
                      <a:pt x="12485" y="741"/>
                    </a:lnTo>
                    <a:lnTo>
                      <a:pt x="12505" y="730"/>
                    </a:lnTo>
                    <a:lnTo>
                      <a:pt x="12523" y="719"/>
                    </a:lnTo>
                    <a:lnTo>
                      <a:pt x="12545" y="706"/>
                    </a:lnTo>
                    <a:lnTo>
                      <a:pt x="12565" y="694"/>
                    </a:lnTo>
                    <a:lnTo>
                      <a:pt x="12586" y="682"/>
                    </a:lnTo>
                    <a:lnTo>
                      <a:pt x="12605" y="671"/>
                    </a:lnTo>
                    <a:lnTo>
                      <a:pt x="12626" y="658"/>
                    </a:lnTo>
                    <a:lnTo>
                      <a:pt x="12647" y="646"/>
                    </a:lnTo>
                    <a:lnTo>
                      <a:pt x="12666" y="634"/>
                    </a:lnTo>
                    <a:lnTo>
                      <a:pt x="12686" y="622"/>
                    </a:lnTo>
                    <a:lnTo>
                      <a:pt x="12706" y="610"/>
                    </a:lnTo>
                    <a:lnTo>
                      <a:pt x="12727" y="597"/>
                    </a:lnTo>
                    <a:lnTo>
                      <a:pt x="12747" y="585"/>
                    </a:lnTo>
                    <a:lnTo>
                      <a:pt x="12767" y="573"/>
                    </a:lnTo>
                    <a:lnTo>
                      <a:pt x="12788" y="560"/>
                    </a:lnTo>
                    <a:lnTo>
                      <a:pt x="12808" y="547"/>
                    </a:lnTo>
                    <a:lnTo>
                      <a:pt x="12828" y="535"/>
                    </a:lnTo>
                    <a:lnTo>
                      <a:pt x="12848" y="523"/>
                    </a:lnTo>
                    <a:lnTo>
                      <a:pt x="12868" y="510"/>
                    </a:lnTo>
                    <a:lnTo>
                      <a:pt x="12890" y="496"/>
                    </a:lnTo>
                    <a:lnTo>
                      <a:pt x="12908" y="485"/>
                    </a:lnTo>
                    <a:lnTo>
                      <a:pt x="12929" y="471"/>
                    </a:lnTo>
                    <a:lnTo>
                      <a:pt x="12950" y="458"/>
                    </a:lnTo>
                    <a:lnTo>
                      <a:pt x="12969" y="445"/>
                    </a:lnTo>
                    <a:lnTo>
                      <a:pt x="12990" y="432"/>
                    </a:lnTo>
                    <a:lnTo>
                      <a:pt x="13010" y="419"/>
                    </a:lnTo>
                    <a:lnTo>
                      <a:pt x="13031" y="405"/>
                    </a:lnTo>
                    <a:lnTo>
                      <a:pt x="13051" y="392"/>
                    </a:lnTo>
                    <a:lnTo>
                      <a:pt x="13070" y="379"/>
                    </a:lnTo>
                    <a:lnTo>
                      <a:pt x="13091" y="365"/>
                    </a:lnTo>
                    <a:lnTo>
                      <a:pt x="13112" y="352"/>
                    </a:lnTo>
                    <a:lnTo>
                      <a:pt x="13132" y="338"/>
                    </a:lnTo>
                    <a:lnTo>
                      <a:pt x="13151" y="325"/>
                    </a:lnTo>
                    <a:lnTo>
                      <a:pt x="13173" y="311"/>
                    </a:lnTo>
                    <a:lnTo>
                      <a:pt x="13192" y="298"/>
                    </a:lnTo>
                    <a:lnTo>
                      <a:pt x="13213" y="284"/>
                    </a:lnTo>
                    <a:lnTo>
                      <a:pt x="13232" y="270"/>
                    </a:lnTo>
                    <a:lnTo>
                      <a:pt x="13253" y="256"/>
                    </a:lnTo>
                    <a:lnTo>
                      <a:pt x="13274" y="242"/>
                    </a:lnTo>
                    <a:lnTo>
                      <a:pt x="13294" y="228"/>
                    </a:lnTo>
                    <a:lnTo>
                      <a:pt x="13313" y="214"/>
                    </a:lnTo>
                    <a:lnTo>
                      <a:pt x="13335" y="199"/>
                    </a:lnTo>
                    <a:lnTo>
                      <a:pt x="13354" y="185"/>
                    </a:lnTo>
                    <a:lnTo>
                      <a:pt x="13374" y="171"/>
                    </a:lnTo>
                    <a:lnTo>
                      <a:pt x="13395" y="156"/>
                    </a:lnTo>
                    <a:lnTo>
                      <a:pt x="13415" y="142"/>
                    </a:lnTo>
                    <a:lnTo>
                      <a:pt x="13435" y="127"/>
                    </a:lnTo>
                    <a:lnTo>
                      <a:pt x="13455" y="113"/>
                    </a:lnTo>
                    <a:lnTo>
                      <a:pt x="13475" y="98"/>
                    </a:lnTo>
                    <a:lnTo>
                      <a:pt x="13497" y="83"/>
                    </a:lnTo>
                    <a:lnTo>
                      <a:pt x="13516" y="68"/>
                    </a:lnTo>
                    <a:lnTo>
                      <a:pt x="13536" y="54"/>
                    </a:lnTo>
                    <a:lnTo>
                      <a:pt x="13557" y="38"/>
                    </a:lnTo>
                    <a:lnTo>
                      <a:pt x="13577" y="24"/>
                    </a:lnTo>
                    <a:cubicBezTo>
                      <a:pt x="13608" y="0"/>
                      <a:pt x="13653" y="6"/>
                      <a:pt x="13677" y="38"/>
                    </a:cubicBezTo>
                    <a:cubicBezTo>
                      <a:pt x="13701" y="69"/>
                      <a:pt x="13695" y="114"/>
                      <a:pt x="13663" y="138"/>
                    </a:cubicBezTo>
                    <a:lnTo>
                      <a:pt x="13642" y="155"/>
                    </a:lnTo>
                    <a:lnTo>
                      <a:pt x="13622" y="169"/>
                    </a:lnTo>
                    <a:lnTo>
                      <a:pt x="13601" y="185"/>
                    </a:lnTo>
                    <a:lnTo>
                      <a:pt x="13580" y="200"/>
                    </a:lnTo>
                    <a:lnTo>
                      <a:pt x="13560" y="214"/>
                    </a:lnTo>
                    <a:lnTo>
                      <a:pt x="13540" y="229"/>
                    </a:lnTo>
                    <a:lnTo>
                      <a:pt x="13520" y="244"/>
                    </a:lnTo>
                    <a:lnTo>
                      <a:pt x="13499" y="259"/>
                    </a:lnTo>
                    <a:lnTo>
                      <a:pt x="13478" y="274"/>
                    </a:lnTo>
                    <a:lnTo>
                      <a:pt x="13458" y="288"/>
                    </a:lnTo>
                    <a:lnTo>
                      <a:pt x="13438" y="303"/>
                    </a:lnTo>
                    <a:lnTo>
                      <a:pt x="13416" y="318"/>
                    </a:lnTo>
                    <a:lnTo>
                      <a:pt x="13397" y="331"/>
                    </a:lnTo>
                    <a:lnTo>
                      <a:pt x="13376" y="346"/>
                    </a:lnTo>
                    <a:lnTo>
                      <a:pt x="13355" y="360"/>
                    </a:lnTo>
                    <a:lnTo>
                      <a:pt x="13335" y="374"/>
                    </a:lnTo>
                    <a:lnTo>
                      <a:pt x="13315" y="388"/>
                    </a:lnTo>
                    <a:lnTo>
                      <a:pt x="13294" y="402"/>
                    </a:lnTo>
                    <a:lnTo>
                      <a:pt x="13274" y="416"/>
                    </a:lnTo>
                    <a:lnTo>
                      <a:pt x="13252" y="431"/>
                    </a:lnTo>
                    <a:lnTo>
                      <a:pt x="13233" y="443"/>
                    </a:lnTo>
                    <a:lnTo>
                      <a:pt x="13212" y="459"/>
                    </a:lnTo>
                    <a:lnTo>
                      <a:pt x="13191" y="472"/>
                    </a:lnTo>
                    <a:lnTo>
                      <a:pt x="13171" y="486"/>
                    </a:lnTo>
                    <a:lnTo>
                      <a:pt x="13151" y="499"/>
                    </a:lnTo>
                    <a:lnTo>
                      <a:pt x="13130" y="513"/>
                    </a:lnTo>
                    <a:lnTo>
                      <a:pt x="13109" y="527"/>
                    </a:lnTo>
                    <a:lnTo>
                      <a:pt x="13089" y="539"/>
                    </a:lnTo>
                    <a:lnTo>
                      <a:pt x="13068" y="553"/>
                    </a:lnTo>
                    <a:lnTo>
                      <a:pt x="13049" y="566"/>
                    </a:lnTo>
                    <a:lnTo>
                      <a:pt x="13027" y="580"/>
                    </a:lnTo>
                    <a:lnTo>
                      <a:pt x="13007" y="593"/>
                    </a:lnTo>
                    <a:lnTo>
                      <a:pt x="12987" y="605"/>
                    </a:lnTo>
                    <a:lnTo>
                      <a:pt x="12965" y="619"/>
                    </a:lnTo>
                    <a:lnTo>
                      <a:pt x="12946" y="631"/>
                    </a:lnTo>
                    <a:lnTo>
                      <a:pt x="12925" y="644"/>
                    </a:lnTo>
                    <a:lnTo>
                      <a:pt x="12904" y="658"/>
                    </a:lnTo>
                    <a:lnTo>
                      <a:pt x="12883" y="670"/>
                    </a:lnTo>
                    <a:lnTo>
                      <a:pt x="12863" y="683"/>
                    </a:lnTo>
                    <a:lnTo>
                      <a:pt x="12843" y="695"/>
                    </a:lnTo>
                    <a:lnTo>
                      <a:pt x="12822" y="708"/>
                    </a:lnTo>
                    <a:lnTo>
                      <a:pt x="12802" y="720"/>
                    </a:lnTo>
                    <a:lnTo>
                      <a:pt x="12781" y="733"/>
                    </a:lnTo>
                    <a:lnTo>
                      <a:pt x="12761" y="746"/>
                    </a:lnTo>
                    <a:lnTo>
                      <a:pt x="12741" y="757"/>
                    </a:lnTo>
                    <a:lnTo>
                      <a:pt x="12719" y="771"/>
                    </a:lnTo>
                    <a:lnTo>
                      <a:pt x="12699" y="783"/>
                    </a:lnTo>
                    <a:lnTo>
                      <a:pt x="12679" y="794"/>
                    </a:lnTo>
                    <a:lnTo>
                      <a:pt x="12658" y="807"/>
                    </a:lnTo>
                    <a:lnTo>
                      <a:pt x="12638" y="819"/>
                    </a:lnTo>
                    <a:lnTo>
                      <a:pt x="12617" y="831"/>
                    </a:lnTo>
                    <a:lnTo>
                      <a:pt x="12598" y="842"/>
                    </a:lnTo>
                    <a:lnTo>
                      <a:pt x="12576" y="855"/>
                    </a:lnTo>
                    <a:lnTo>
                      <a:pt x="12555" y="867"/>
                    </a:lnTo>
                    <a:lnTo>
                      <a:pt x="12536" y="878"/>
                    </a:lnTo>
                    <a:lnTo>
                      <a:pt x="12515" y="890"/>
                    </a:lnTo>
                    <a:lnTo>
                      <a:pt x="12494" y="902"/>
                    </a:lnTo>
                    <a:lnTo>
                      <a:pt x="12474" y="913"/>
                    </a:lnTo>
                    <a:lnTo>
                      <a:pt x="12453" y="925"/>
                    </a:lnTo>
                    <a:lnTo>
                      <a:pt x="12433" y="936"/>
                    </a:lnTo>
                    <a:lnTo>
                      <a:pt x="12412" y="948"/>
                    </a:lnTo>
                    <a:lnTo>
                      <a:pt x="12392" y="959"/>
                    </a:lnTo>
                    <a:lnTo>
                      <a:pt x="12371" y="971"/>
                    </a:lnTo>
                    <a:lnTo>
                      <a:pt x="12351" y="982"/>
                    </a:lnTo>
                    <a:lnTo>
                      <a:pt x="12331" y="992"/>
                    </a:lnTo>
                    <a:lnTo>
                      <a:pt x="12310" y="1004"/>
                    </a:lnTo>
                    <a:lnTo>
                      <a:pt x="12289" y="1015"/>
                    </a:lnTo>
                    <a:lnTo>
                      <a:pt x="12269" y="1026"/>
                    </a:lnTo>
                    <a:lnTo>
                      <a:pt x="12247" y="1038"/>
                    </a:lnTo>
                    <a:lnTo>
                      <a:pt x="12228" y="1048"/>
                    </a:lnTo>
                    <a:lnTo>
                      <a:pt x="12208" y="1059"/>
                    </a:lnTo>
                    <a:lnTo>
                      <a:pt x="12186" y="1071"/>
                    </a:lnTo>
                    <a:lnTo>
                      <a:pt x="12166" y="1081"/>
                    </a:lnTo>
                    <a:lnTo>
                      <a:pt x="12147" y="1091"/>
                    </a:lnTo>
                    <a:lnTo>
                      <a:pt x="12125" y="1102"/>
                    </a:lnTo>
                    <a:lnTo>
                      <a:pt x="12105" y="1113"/>
                    </a:lnTo>
                    <a:lnTo>
                      <a:pt x="12084" y="1124"/>
                    </a:lnTo>
                    <a:lnTo>
                      <a:pt x="12064" y="1134"/>
                    </a:lnTo>
                    <a:lnTo>
                      <a:pt x="12044" y="1144"/>
                    </a:lnTo>
                    <a:lnTo>
                      <a:pt x="12022" y="1156"/>
                    </a:lnTo>
                    <a:lnTo>
                      <a:pt x="12003" y="1165"/>
                    </a:lnTo>
                    <a:lnTo>
                      <a:pt x="11981" y="1176"/>
                    </a:lnTo>
                    <a:lnTo>
                      <a:pt x="11962" y="1185"/>
                    </a:lnTo>
                    <a:lnTo>
                      <a:pt x="11941" y="1197"/>
                    </a:lnTo>
                    <a:lnTo>
                      <a:pt x="11920" y="1207"/>
                    </a:lnTo>
                    <a:lnTo>
                      <a:pt x="11900" y="1217"/>
                    </a:lnTo>
                    <a:lnTo>
                      <a:pt x="11880" y="1226"/>
                    </a:lnTo>
                    <a:lnTo>
                      <a:pt x="11859" y="1237"/>
                    </a:lnTo>
                    <a:lnTo>
                      <a:pt x="11839" y="1247"/>
                    </a:lnTo>
                    <a:lnTo>
                      <a:pt x="11817" y="1257"/>
                    </a:lnTo>
                    <a:lnTo>
                      <a:pt x="11798" y="1266"/>
                    </a:lnTo>
                    <a:lnTo>
                      <a:pt x="11778" y="1276"/>
                    </a:lnTo>
                    <a:lnTo>
                      <a:pt x="11756" y="1287"/>
                    </a:lnTo>
                    <a:lnTo>
                      <a:pt x="11735" y="1296"/>
                    </a:lnTo>
                    <a:lnTo>
                      <a:pt x="11717" y="1305"/>
                    </a:lnTo>
                    <a:lnTo>
                      <a:pt x="11695" y="1316"/>
                    </a:lnTo>
                    <a:lnTo>
                      <a:pt x="11674" y="1325"/>
                    </a:lnTo>
                    <a:lnTo>
                      <a:pt x="11654" y="1335"/>
                    </a:lnTo>
                    <a:lnTo>
                      <a:pt x="11634" y="1344"/>
                    </a:lnTo>
                    <a:lnTo>
                      <a:pt x="11612" y="1354"/>
                    </a:lnTo>
                    <a:lnTo>
                      <a:pt x="11593" y="1363"/>
                    </a:lnTo>
                    <a:lnTo>
                      <a:pt x="11573" y="1372"/>
                    </a:lnTo>
                    <a:lnTo>
                      <a:pt x="11551" y="1382"/>
                    </a:lnTo>
                    <a:lnTo>
                      <a:pt x="11532" y="1391"/>
                    </a:lnTo>
                    <a:lnTo>
                      <a:pt x="11510" y="1401"/>
                    </a:lnTo>
                    <a:lnTo>
                      <a:pt x="11490" y="1410"/>
                    </a:lnTo>
                    <a:lnTo>
                      <a:pt x="11469" y="1419"/>
                    </a:lnTo>
                    <a:lnTo>
                      <a:pt x="11449" y="1428"/>
                    </a:lnTo>
                    <a:lnTo>
                      <a:pt x="11428" y="1437"/>
                    </a:lnTo>
                    <a:lnTo>
                      <a:pt x="11409" y="1446"/>
                    </a:lnTo>
                    <a:lnTo>
                      <a:pt x="11388" y="1455"/>
                    </a:lnTo>
                    <a:lnTo>
                      <a:pt x="11367" y="1464"/>
                    </a:lnTo>
                    <a:lnTo>
                      <a:pt x="11346" y="1473"/>
                    </a:lnTo>
                    <a:lnTo>
                      <a:pt x="11327" y="1481"/>
                    </a:lnTo>
                    <a:lnTo>
                      <a:pt x="11306" y="1490"/>
                    </a:lnTo>
                    <a:lnTo>
                      <a:pt x="11285" y="1500"/>
                    </a:lnTo>
                    <a:lnTo>
                      <a:pt x="11264" y="1508"/>
                    </a:lnTo>
                    <a:lnTo>
                      <a:pt x="11244" y="1517"/>
                    </a:lnTo>
                    <a:lnTo>
                      <a:pt x="11225" y="1525"/>
                    </a:lnTo>
                    <a:lnTo>
                      <a:pt x="11203" y="1534"/>
                    </a:lnTo>
                    <a:lnTo>
                      <a:pt x="11183" y="1543"/>
                    </a:lnTo>
                    <a:lnTo>
                      <a:pt x="11163" y="1551"/>
                    </a:lnTo>
                    <a:lnTo>
                      <a:pt x="11141" y="1561"/>
                    </a:lnTo>
                    <a:lnTo>
                      <a:pt x="11122" y="1568"/>
                    </a:lnTo>
                    <a:lnTo>
                      <a:pt x="11101" y="1576"/>
                    </a:lnTo>
                    <a:lnTo>
                      <a:pt x="11080" y="1585"/>
                    </a:lnTo>
                    <a:lnTo>
                      <a:pt x="11061" y="1593"/>
                    </a:lnTo>
                    <a:lnTo>
                      <a:pt x="11039" y="1602"/>
                    </a:lnTo>
                    <a:lnTo>
                      <a:pt x="11020" y="1609"/>
                    </a:lnTo>
                    <a:lnTo>
                      <a:pt x="10998" y="1619"/>
                    </a:lnTo>
                    <a:lnTo>
                      <a:pt x="10978" y="1627"/>
                    </a:lnTo>
                    <a:lnTo>
                      <a:pt x="10957" y="1635"/>
                    </a:lnTo>
                    <a:lnTo>
                      <a:pt x="10937" y="1642"/>
                    </a:lnTo>
                    <a:lnTo>
                      <a:pt x="10917" y="1651"/>
                    </a:lnTo>
                    <a:lnTo>
                      <a:pt x="10896" y="1659"/>
                    </a:lnTo>
                    <a:lnTo>
                      <a:pt x="10876" y="1667"/>
                    </a:lnTo>
                    <a:lnTo>
                      <a:pt x="10856" y="1674"/>
                    </a:lnTo>
                    <a:lnTo>
                      <a:pt x="10834" y="1683"/>
                    </a:lnTo>
                    <a:lnTo>
                      <a:pt x="10815" y="1690"/>
                    </a:lnTo>
                    <a:lnTo>
                      <a:pt x="10793" y="1699"/>
                    </a:lnTo>
                    <a:lnTo>
                      <a:pt x="10774" y="1705"/>
                    </a:lnTo>
                    <a:lnTo>
                      <a:pt x="10752" y="1714"/>
                    </a:lnTo>
                    <a:lnTo>
                      <a:pt x="10732" y="1722"/>
                    </a:lnTo>
                    <a:lnTo>
                      <a:pt x="10713" y="1729"/>
                    </a:lnTo>
                    <a:lnTo>
                      <a:pt x="10691" y="1737"/>
                    </a:lnTo>
                    <a:lnTo>
                      <a:pt x="10671" y="1745"/>
                    </a:lnTo>
                    <a:lnTo>
                      <a:pt x="10650" y="1752"/>
                    </a:lnTo>
                    <a:lnTo>
                      <a:pt x="10630" y="1760"/>
                    </a:lnTo>
                    <a:lnTo>
                      <a:pt x="10610" y="1767"/>
                    </a:lnTo>
                    <a:lnTo>
                      <a:pt x="10588" y="1775"/>
                    </a:lnTo>
                    <a:lnTo>
                      <a:pt x="10569" y="1782"/>
                    </a:lnTo>
                    <a:lnTo>
                      <a:pt x="10548" y="1789"/>
                    </a:lnTo>
                    <a:lnTo>
                      <a:pt x="10527" y="1797"/>
                    </a:lnTo>
                    <a:lnTo>
                      <a:pt x="10508" y="1804"/>
                    </a:lnTo>
                    <a:lnTo>
                      <a:pt x="10486" y="1812"/>
                    </a:lnTo>
                    <a:lnTo>
                      <a:pt x="10466" y="1818"/>
                    </a:lnTo>
                    <a:lnTo>
                      <a:pt x="10447" y="1825"/>
                    </a:lnTo>
                    <a:lnTo>
                      <a:pt x="10425" y="1833"/>
                    </a:lnTo>
                    <a:lnTo>
                      <a:pt x="10404" y="1840"/>
                    </a:lnTo>
                    <a:lnTo>
                      <a:pt x="10384" y="1847"/>
                    </a:lnTo>
                    <a:lnTo>
                      <a:pt x="10364" y="1854"/>
                    </a:lnTo>
                    <a:lnTo>
                      <a:pt x="10343" y="1861"/>
                    </a:lnTo>
                    <a:lnTo>
                      <a:pt x="10323" y="1868"/>
                    </a:lnTo>
                    <a:lnTo>
                      <a:pt x="10303" y="1875"/>
                    </a:lnTo>
                    <a:lnTo>
                      <a:pt x="10282" y="1882"/>
                    </a:lnTo>
                    <a:lnTo>
                      <a:pt x="10260" y="1890"/>
                    </a:lnTo>
                    <a:lnTo>
                      <a:pt x="10241" y="1896"/>
                    </a:lnTo>
                    <a:lnTo>
                      <a:pt x="10221" y="1902"/>
                    </a:lnTo>
                    <a:lnTo>
                      <a:pt x="10199" y="1910"/>
                    </a:lnTo>
                    <a:lnTo>
                      <a:pt x="10179" y="1917"/>
                    </a:lnTo>
                    <a:lnTo>
                      <a:pt x="10160" y="1923"/>
                    </a:lnTo>
                    <a:lnTo>
                      <a:pt x="10138" y="1930"/>
                    </a:lnTo>
                    <a:lnTo>
                      <a:pt x="10118" y="1937"/>
                    </a:lnTo>
                    <a:lnTo>
                      <a:pt x="10099" y="1943"/>
                    </a:lnTo>
                    <a:lnTo>
                      <a:pt x="10077" y="1950"/>
                    </a:lnTo>
                    <a:lnTo>
                      <a:pt x="10057" y="1956"/>
                    </a:lnTo>
                    <a:lnTo>
                      <a:pt x="10036" y="1963"/>
                    </a:lnTo>
                    <a:lnTo>
                      <a:pt x="10016" y="1970"/>
                    </a:lnTo>
                    <a:lnTo>
                      <a:pt x="9995" y="1976"/>
                    </a:lnTo>
                    <a:lnTo>
                      <a:pt x="9974" y="1983"/>
                    </a:lnTo>
                    <a:lnTo>
                      <a:pt x="9955" y="1989"/>
                    </a:lnTo>
                    <a:lnTo>
                      <a:pt x="9934" y="1995"/>
                    </a:lnTo>
                    <a:lnTo>
                      <a:pt x="9913" y="2002"/>
                    </a:lnTo>
                    <a:lnTo>
                      <a:pt x="9894" y="2008"/>
                    </a:lnTo>
                    <a:lnTo>
                      <a:pt x="9872" y="2015"/>
                    </a:lnTo>
                    <a:lnTo>
                      <a:pt x="9853" y="2020"/>
                    </a:lnTo>
                    <a:lnTo>
                      <a:pt x="9831" y="2027"/>
                    </a:lnTo>
                    <a:lnTo>
                      <a:pt x="9812" y="2033"/>
                    </a:lnTo>
                    <a:lnTo>
                      <a:pt x="9790" y="2040"/>
                    </a:lnTo>
                    <a:lnTo>
                      <a:pt x="9770" y="2046"/>
                    </a:lnTo>
                    <a:lnTo>
                      <a:pt x="9750" y="2051"/>
                    </a:lnTo>
                    <a:lnTo>
                      <a:pt x="9729" y="2058"/>
                    </a:lnTo>
                    <a:lnTo>
                      <a:pt x="9709" y="2064"/>
                    </a:lnTo>
                    <a:lnTo>
                      <a:pt x="9688" y="2070"/>
                    </a:lnTo>
                    <a:lnTo>
                      <a:pt x="9668" y="2075"/>
                    </a:lnTo>
                    <a:lnTo>
                      <a:pt x="9648" y="2082"/>
                    </a:lnTo>
                    <a:lnTo>
                      <a:pt x="9627" y="2088"/>
                    </a:lnTo>
                    <a:lnTo>
                      <a:pt x="9607" y="2094"/>
                    </a:lnTo>
                    <a:lnTo>
                      <a:pt x="9585" y="2100"/>
                    </a:lnTo>
                    <a:lnTo>
                      <a:pt x="9566" y="2105"/>
                    </a:lnTo>
                    <a:lnTo>
                      <a:pt x="9544" y="2112"/>
                    </a:lnTo>
                    <a:lnTo>
                      <a:pt x="9525" y="2117"/>
                    </a:lnTo>
                    <a:lnTo>
                      <a:pt x="9504" y="2123"/>
                    </a:lnTo>
                    <a:lnTo>
                      <a:pt x="9485" y="2128"/>
                    </a:lnTo>
                    <a:lnTo>
                      <a:pt x="9463" y="2135"/>
                    </a:lnTo>
                    <a:lnTo>
                      <a:pt x="9444" y="2140"/>
                    </a:lnTo>
                    <a:lnTo>
                      <a:pt x="9422" y="2146"/>
                    </a:lnTo>
                    <a:lnTo>
                      <a:pt x="9402" y="2152"/>
                    </a:lnTo>
                    <a:lnTo>
                      <a:pt x="9381" y="2157"/>
                    </a:lnTo>
                    <a:lnTo>
                      <a:pt x="9361" y="2163"/>
                    </a:lnTo>
                    <a:lnTo>
                      <a:pt x="9341" y="2168"/>
                    </a:lnTo>
                    <a:lnTo>
                      <a:pt x="9320" y="2174"/>
                    </a:lnTo>
                    <a:lnTo>
                      <a:pt x="9300" y="2179"/>
                    </a:lnTo>
                    <a:lnTo>
                      <a:pt x="9280" y="2184"/>
                    </a:lnTo>
                    <a:lnTo>
                      <a:pt x="9259" y="2190"/>
                    </a:lnTo>
                    <a:lnTo>
                      <a:pt x="9239" y="2196"/>
                    </a:lnTo>
                    <a:lnTo>
                      <a:pt x="9217" y="2201"/>
                    </a:lnTo>
                    <a:lnTo>
                      <a:pt x="9198" y="2206"/>
                    </a:lnTo>
                    <a:lnTo>
                      <a:pt x="9178" y="2212"/>
                    </a:lnTo>
                    <a:lnTo>
                      <a:pt x="9156" y="2217"/>
                    </a:lnTo>
                    <a:lnTo>
                      <a:pt x="9137" y="2222"/>
                    </a:lnTo>
                    <a:lnTo>
                      <a:pt x="9115" y="2228"/>
                    </a:lnTo>
                    <a:lnTo>
                      <a:pt x="9096" y="2233"/>
                    </a:lnTo>
                    <a:lnTo>
                      <a:pt x="9074" y="2238"/>
                    </a:lnTo>
                    <a:lnTo>
                      <a:pt x="9054" y="2243"/>
                    </a:lnTo>
                    <a:lnTo>
                      <a:pt x="9035" y="2248"/>
                    </a:lnTo>
                    <a:lnTo>
                      <a:pt x="9013" y="2254"/>
                    </a:lnTo>
                    <a:lnTo>
                      <a:pt x="8993" y="2259"/>
                    </a:lnTo>
                    <a:lnTo>
                      <a:pt x="8972" y="2264"/>
                    </a:lnTo>
                    <a:lnTo>
                      <a:pt x="8952" y="2269"/>
                    </a:lnTo>
                    <a:lnTo>
                      <a:pt x="8932" y="2274"/>
                    </a:lnTo>
                    <a:lnTo>
                      <a:pt x="8911" y="2279"/>
                    </a:lnTo>
                    <a:lnTo>
                      <a:pt x="8891" y="2284"/>
                    </a:lnTo>
                    <a:lnTo>
                      <a:pt x="8870" y="2289"/>
                    </a:lnTo>
                    <a:lnTo>
                      <a:pt x="8850" y="2294"/>
                    </a:lnTo>
                    <a:lnTo>
                      <a:pt x="8830" y="2299"/>
                    </a:lnTo>
                    <a:lnTo>
                      <a:pt x="8807" y="2304"/>
                    </a:lnTo>
                    <a:lnTo>
                      <a:pt x="8789" y="2308"/>
                    </a:lnTo>
                    <a:lnTo>
                      <a:pt x="8769" y="2313"/>
                    </a:lnTo>
                    <a:lnTo>
                      <a:pt x="8746" y="2319"/>
                    </a:lnTo>
                    <a:lnTo>
                      <a:pt x="8728" y="2323"/>
                    </a:lnTo>
                    <a:lnTo>
                      <a:pt x="8706" y="2328"/>
                    </a:lnTo>
                    <a:lnTo>
                      <a:pt x="8687" y="2332"/>
                    </a:lnTo>
                    <a:lnTo>
                      <a:pt x="8665" y="2338"/>
                    </a:lnTo>
                    <a:lnTo>
                      <a:pt x="8646" y="2342"/>
                    </a:lnTo>
                    <a:lnTo>
                      <a:pt x="8624" y="2347"/>
                    </a:lnTo>
                    <a:lnTo>
                      <a:pt x="8604" y="2352"/>
                    </a:lnTo>
                    <a:lnTo>
                      <a:pt x="8585" y="2356"/>
                    </a:lnTo>
                    <a:lnTo>
                      <a:pt x="8563" y="2361"/>
                    </a:lnTo>
                    <a:lnTo>
                      <a:pt x="8543" y="2366"/>
                    </a:lnTo>
                    <a:lnTo>
                      <a:pt x="8522" y="2370"/>
                    </a:lnTo>
                    <a:lnTo>
                      <a:pt x="8502" y="2375"/>
                    </a:lnTo>
                    <a:lnTo>
                      <a:pt x="8482" y="2379"/>
                    </a:lnTo>
                    <a:lnTo>
                      <a:pt x="8461" y="2384"/>
                    </a:lnTo>
                    <a:lnTo>
                      <a:pt x="8441" y="2388"/>
                    </a:lnTo>
                    <a:lnTo>
                      <a:pt x="8420" y="2393"/>
                    </a:lnTo>
                    <a:lnTo>
                      <a:pt x="8400" y="2397"/>
                    </a:lnTo>
                    <a:lnTo>
                      <a:pt x="8380" y="2402"/>
                    </a:lnTo>
                    <a:lnTo>
                      <a:pt x="8358" y="2407"/>
                    </a:lnTo>
                    <a:lnTo>
                      <a:pt x="8339" y="2410"/>
                    </a:lnTo>
                    <a:lnTo>
                      <a:pt x="8319" y="2415"/>
                    </a:lnTo>
                    <a:lnTo>
                      <a:pt x="8297" y="2420"/>
                    </a:lnTo>
                    <a:lnTo>
                      <a:pt x="8278" y="2423"/>
                    </a:lnTo>
                    <a:lnTo>
                      <a:pt x="8257" y="2428"/>
                    </a:lnTo>
                    <a:lnTo>
                      <a:pt x="8236" y="2433"/>
                    </a:lnTo>
                    <a:lnTo>
                      <a:pt x="8217" y="2436"/>
                    </a:lnTo>
                    <a:lnTo>
                      <a:pt x="8195" y="2441"/>
                    </a:lnTo>
                    <a:lnTo>
                      <a:pt x="8175" y="2445"/>
                    </a:lnTo>
                    <a:lnTo>
                      <a:pt x="8156" y="2449"/>
                    </a:lnTo>
                    <a:lnTo>
                      <a:pt x="8134" y="2454"/>
                    </a:lnTo>
                    <a:lnTo>
                      <a:pt x="8113" y="2458"/>
                    </a:lnTo>
                    <a:lnTo>
                      <a:pt x="8095" y="2461"/>
                    </a:lnTo>
                    <a:lnTo>
                      <a:pt x="8073" y="2466"/>
                    </a:lnTo>
                    <a:lnTo>
                      <a:pt x="8052" y="2470"/>
                    </a:lnTo>
                    <a:lnTo>
                      <a:pt x="8032" y="2474"/>
                    </a:lnTo>
                    <a:lnTo>
                      <a:pt x="8012" y="2478"/>
                    </a:lnTo>
                    <a:lnTo>
                      <a:pt x="7991" y="2482"/>
                    </a:lnTo>
                    <a:lnTo>
                      <a:pt x="7971" y="2486"/>
                    </a:lnTo>
                    <a:lnTo>
                      <a:pt x="7950" y="2490"/>
                    </a:lnTo>
                    <a:lnTo>
                      <a:pt x="7930" y="2494"/>
                    </a:lnTo>
                    <a:lnTo>
                      <a:pt x="7910" y="2498"/>
                    </a:lnTo>
                    <a:lnTo>
                      <a:pt x="7889" y="2502"/>
                    </a:lnTo>
                    <a:lnTo>
                      <a:pt x="7869" y="2506"/>
                    </a:lnTo>
                    <a:lnTo>
                      <a:pt x="7847" y="2510"/>
                    </a:lnTo>
                    <a:lnTo>
                      <a:pt x="7828" y="2514"/>
                    </a:lnTo>
                    <a:lnTo>
                      <a:pt x="7808" y="2518"/>
                    </a:lnTo>
                    <a:lnTo>
                      <a:pt x="7787" y="2522"/>
                    </a:lnTo>
                    <a:lnTo>
                      <a:pt x="7765" y="2526"/>
                    </a:lnTo>
                    <a:lnTo>
                      <a:pt x="7747" y="2529"/>
                    </a:lnTo>
                    <a:lnTo>
                      <a:pt x="7725" y="2533"/>
                    </a:lnTo>
                    <a:lnTo>
                      <a:pt x="7706" y="2537"/>
                    </a:lnTo>
                    <a:lnTo>
                      <a:pt x="7684" y="2541"/>
                    </a:lnTo>
                    <a:lnTo>
                      <a:pt x="7665" y="2544"/>
                    </a:lnTo>
                    <a:lnTo>
                      <a:pt x="7643" y="2548"/>
                    </a:lnTo>
                    <a:lnTo>
                      <a:pt x="7624" y="2552"/>
                    </a:lnTo>
                    <a:lnTo>
                      <a:pt x="7602" y="2556"/>
                    </a:lnTo>
                    <a:lnTo>
                      <a:pt x="7582" y="2559"/>
                    </a:lnTo>
                    <a:lnTo>
                      <a:pt x="7563" y="2563"/>
                    </a:lnTo>
                    <a:lnTo>
                      <a:pt x="7541" y="2567"/>
                    </a:lnTo>
                    <a:lnTo>
                      <a:pt x="7521" y="2570"/>
                    </a:lnTo>
                    <a:lnTo>
                      <a:pt x="7501" y="2574"/>
                    </a:lnTo>
                    <a:lnTo>
                      <a:pt x="7480" y="2577"/>
                    </a:lnTo>
                    <a:lnTo>
                      <a:pt x="7460" y="2581"/>
                    </a:lnTo>
                    <a:lnTo>
                      <a:pt x="7440" y="2584"/>
                    </a:lnTo>
                    <a:lnTo>
                      <a:pt x="7419" y="2588"/>
                    </a:lnTo>
                    <a:lnTo>
                      <a:pt x="7400" y="2591"/>
                    </a:lnTo>
                    <a:lnTo>
                      <a:pt x="7377" y="2596"/>
                    </a:lnTo>
                    <a:lnTo>
                      <a:pt x="7358" y="2598"/>
                    </a:lnTo>
                    <a:lnTo>
                      <a:pt x="7338" y="2602"/>
                    </a:lnTo>
                    <a:lnTo>
                      <a:pt x="7317" y="2605"/>
                    </a:lnTo>
                    <a:lnTo>
                      <a:pt x="7297" y="2609"/>
                    </a:lnTo>
                    <a:lnTo>
                      <a:pt x="7277" y="2612"/>
                    </a:lnTo>
                    <a:lnTo>
                      <a:pt x="7256" y="2616"/>
                    </a:lnTo>
                    <a:lnTo>
                      <a:pt x="7234" y="2620"/>
                    </a:lnTo>
                    <a:lnTo>
                      <a:pt x="7215" y="2622"/>
                    </a:lnTo>
                    <a:lnTo>
                      <a:pt x="7195" y="2626"/>
                    </a:lnTo>
                    <a:lnTo>
                      <a:pt x="7173" y="2630"/>
                    </a:lnTo>
                    <a:lnTo>
                      <a:pt x="7154" y="2632"/>
                    </a:lnTo>
                    <a:lnTo>
                      <a:pt x="7134" y="2636"/>
                    </a:lnTo>
                    <a:lnTo>
                      <a:pt x="7112" y="2640"/>
                    </a:lnTo>
                    <a:lnTo>
                      <a:pt x="7093" y="2642"/>
                    </a:lnTo>
                    <a:lnTo>
                      <a:pt x="7071" y="2646"/>
                    </a:lnTo>
                    <a:lnTo>
                      <a:pt x="7052" y="2649"/>
                    </a:lnTo>
                    <a:lnTo>
                      <a:pt x="7030" y="2653"/>
                    </a:lnTo>
                    <a:lnTo>
                      <a:pt x="7010" y="2656"/>
                    </a:lnTo>
                    <a:lnTo>
                      <a:pt x="6991" y="2658"/>
                    </a:lnTo>
                    <a:lnTo>
                      <a:pt x="6969" y="2662"/>
                    </a:lnTo>
                    <a:lnTo>
                      <a:pt x="6949" y="2665"/>
                    </a:lnTo>
                    <a:lnTo>
                      <a:pt x="6930" y="2668"/>
                    </a:lnTo>
                    <a:lnTo>
                      <a:pt x="6908" y="2672"/>
                    </a:lnTo>
                    <a:lnTo>
                      <a:pt x="6888" y="2675"/>
                    </a:lnTo>
                    <a:lnTo>
                      <a:pt x="6867" y="2678"/>
                    </a:lnTo>
                    <a:lnTo>
                      <a:pt x="6847" y="2681"/>
                    </a:lnTo>
                    <a:lnTo>
                      <a:pt x="6828" y="2683"/>
                    </a:lnTo>
                    <a:lnTo>
                      <a:pt x="6806" y="2687"/>
                    </a:lnTo>
                    <a:lnTo>
                      <a:pt x="6786" y="2690"/>
                    </a:lnTo>
                    <a:lnTo>
                      <a:pt x="6765" y="2693"/>
                    </a:lnTo>
                    <a:lnTo>
                      <a:pt x="6745" y="2696"/>
                    </a:lnTo>
                    <a:lnTo>
                      <a:pt x="6725" y="2699"/>
                    </a:lnTo>
                    <a:lnTo>
                      <a:pt x="6704" y="2702"/>
                    </a:lnTo>
                    <a:lnTo>
                      <a:pt x="6684" y="2705"/>
                    </a:lnTo>
                    <a:lnTo>
                      <a:pt x="6662" y="2708"/>
                    </a:lnTo>
                    <a:lnTo>
                      <a:pt x="6643" y="2711"/>
                    </a:lnTo>
                    <a:lnTo>
                      <a:pt x="6623" y="2714"/>
                    </a:lnTo>
                    <a:lnTo>
                      <a:pt x="6602" y="2717"/>
                    </a:lnTo>
                    <a:lnTo>
                      <a:pt x="6582" y="2720"/>
                    </a:lnTo>
                    <a:lnTo>
                      <a:pt x="6562" y="2723"/>
                    </a:lnTo>
                    <a:lnTo>
                      <a:pt x="6540" y="2726"/>
                    </a:lnTo>
                    <a:lnTo>
                      <a:pt x="6521" y="2728"/>
                    </a:lnTo>
                    <a:lnTo>
                      <a:pt x="6501" y="2731"/>
                    </a:lnTo>
                    <a:lnTo>
                      <a:pt x="6479" y="2734"/>
                    </a:lnTo>
                    <a:lnTo>
                      <a:pt x="6460" y="2737"/>
                    </a:lnTo>
                    <a:lnTo>
                      <a:pt x="6438" y="2740"/>
                    </a:lnTo>
                    <a:lnTo>
                      <a:pt x="6419" y="2742"/>
                    </a:lnTo>
                    <a:lnTo>
                      <a:pt x="6399" y="2745"/>
                    </a:lnTo>
                    <a:lnTo>
                      <a:pt x="6377" y="2748"/>
                    </a:lnTo>
                    <a:lnTo>
                      <a:pt x="6358" y="2751"/>
                    </a:lnTo>
                    <a:lnTo>
                      <a:pt x="6336" y="2754"/>
                    </a:lnTo>
                    <a:lnTo>
                      <a:pt x="6316" y="2756"/>
                    </a:lnTo>
                    <a:lnTo>
                      <a:pt x="6297" y="2759"/>
                    </a:lnTo>
                    <a:lnTo>
                      <a:pt x="6275" y="2762"/>
                    </a:lnTo>
                    <a:lnTo>
                      <a:pt x="6256" y="2764"/>
                    </a:lnTo>
                    <a:lnTo>
                      <a:pt x="6234" y="2767"/>
                    </a:lnTo>
                    <a:lnTo>
                      <a:pt x="6214" y="2770"/>
                    </a:lnTo>
                    <a:lnTo>
                      <a:pt x="6195" y="2772"/>
                    </a:lnTo>
                    <a:lnTo>
                      <a:pt x="6173" y="2775"/>
                    </a:lnTo>
                    <a:lnTo>
                      <a:pt x="6153" y="2778"/>
                    </a:lnTo>
                    <a:lnTo>
                      <a:pt x="6132" y="2780"/>
                    </a:lnTo>
                    <a:lnTo>
                      <a:pt x="6112" y="2783"/>
                    </a:lnTo>
                    <a:lnTo>
                      <a:pt x="6093" y="2785"/>
                    </a:lnTo>
                    <a:lnTo>
                      <a:pt x="6071" y="2788"/>
                    </a:lnTo>
                    <a:lnTo>
                      <a:pt x="6051" y="2791"/>
                    </a:lnTo>
                    <a:lnTo>
                      <a:pt x="6030" y="2793"/>
                    </a:lnTo>
                    <a:lnTo>
                      <a:pt x="6010" y="2796"/>
                    </a:lnTo>
                    <a:lnTo>
                      <a:pt x="5990" y="2798"/>
                    </a:lnTo>
                    <a:lnTo>
                      <a:pt x="5969" y="2801"/>
                    </a:lnTo>
                    <a:lnTo>
                      <a:pt x="5949" y="2803"/>
                    </a:lnTo>
                    <a:lnTo>
                      <a:pt x="5929" y="2806"/>
                    </a:lnTo>
                    <a:lnTo>
                      <a:pt x="5908" y="2808"/>
                    </a:lnTo>
                    <a:lnTo>
                      <a:pt x="5888" y="2811"/>
                    </a:lnTo>
                    <a:lnTo>
                      <a:pt x="5867" y="2813"/>
                    </a:lnTo>
                    <a:lnTo>
                      <a:pt x="5847" y="2816"/>
                    </a:lnTo>
                    <a:lnTo>
                      <a:pt x="5825" y="2819"/>
                    </a:lnTo>
                    <a:lnTo>
                      <a:pt x="5806" y="2820"/>
                    </a:lnTo>
                    <a:lnTo>
                      <a:pt x="5786" y="2823"/>
                    </a:lnTo>
                    <a:lnTo>
                      <a:pt x="5766" y="2825"/>
                    </a:lnTo>
                    <a:lnTo>
                      <a:pt x="5743" y="2828"/>
                    </a:lnTo>
                    <a:lnTo>
                      <a:pt x="5725" y="2830"/>
                    </a:lnTo>
                    <a:lnTo>
                      <a:pt x="5705" y="2832"/>
                    </a:lnTo>
                    <a:lnTo>
                      <a:pt x="5684" y="2835"/>
                    </a:lnTo>
                    <a:lnTo>
                      <a:pt x="5662" y="2838"/>
                    </a:lnTo>
                    <a:lnTo>
                      <a:pt x="5643" y="2839"/>
                    </a:lnTo>
                    <a:lnTo>
                      <a:pt x="5623" y="2842"/>
                    </a:lnTo>
                    <a:lnTo>
                      <a:pt x="5601" y="2845"/>
                    </a:lnTo>
                    <a:lnTo>
                      <a:pt x="5582" y="2846"/>
                    </a:lnTo>
                    <a:lnTo>
                      <a:pt x="5560" y="2849"/>
                    </a:lnTo>
                    <a:lnTo>
                      <a:pt x="5542" y="2851"/>
                    </a:lnTo>
                    <a:lnTo>
                      <a:pt x="5519" y="2854"/>
                    </a:lnTo>
                    <a:lnTo>
                      <a:pt x="5501" y="2855"/>
                    </a:lnTo>
                    <a:lnTo>
                      <a:pt x="5479" y="2858"/>
                    </a:lnTo>
                    <a:lnTo>
                      <a:pt x="5460" y="2860"/>
                    </a:lnTo>
                    <a:lnTo>
                      <a:pt x="5438" y="2863"/>
                    </a:lnTo>
                    <a:lnTo>
                      <a:pt x="5417" y="2865"/>
                    </a:lnTo>
                    <a:lnTo>
                      <a:pt x="5399" y="2866"/>
                    </a:lnTo>
                    <a:lnTo>
                      <a:pt x="5377" y="2869"/>
                    </a:lnTo>
                    <a:lnTo>
                      <a:pt x="5358" y="2871"/>
                    </a:lnTo>
                    <a:lnTo>
                      <a:pt x="5336" y="2874"/>
                    </a:lnTo>
                    <a:lnTo>
                      <a:pt x="5316" y="2876"/>
                    </a:lnTo>
                    <a:lnTo>
                      <a:pt x="5295" y="2878"/>
                    </a:lnTo>
                    <a:lnTo>
                      <a:pt x="5277" y="2879"/>
                    </a:lnTo>
                    <a:lnTo>
                      <a:pt x="5255" y="2882"/>
                    </a:lnTo>
                    <a:lnTo>
                      <a:pt x="5234" y="2884"/>
                    </a:lnTo>
                    <a:lnTo>
                      <a:pt x="5214" y="2886"/>
                    </a:lnTo>
                    <a:lnTo>
                      <a:pt x="5195" y="2888"/>
                    </a:lnTo>
                    <a:lnTo>
                      <a:pt x="5173" y="2891"/>
                    </a:lnTo>
                    <a:lnTo>
                      <a:pt x="5153" y="2893"/>
                    </a:lnTo>
                    <a:lnTo>
                      <a:pt x="5132" y="2895"/>
                    </a:lnTo>
                    <a:lnTo>
                      <a:pt x="5112" y="2897"/>
                    </a:lnTo>
                    <a:lnTo>
                      <a:pt x="5092" y="2899"/>
                    </a:lnTo>
                    <a:lnTo>
                      <a:pt x="5071" y="2901"/>
                    </a:lnTo>
                    <a:lnTo>
                      <a:pt x="5051" y="2903"/>
                    </a:lnTo>
                    <a:lnTo>
                      <a:pt x="5030" y="2905"/>
                    </a:lnTo>
                    <a:lnTo>
                      <a:pt x="5010" y="2907"/>
                    </a:lnTo>
                    <a:lnTo>
                      <a:pt x="4990" y="2909"/>
                    </a:lnTo>
                    <a:lnTo>
                      <a:pt x="4969" y="2911"/>
                    </a:lnTo>
                    <a:lnTo>
                      <a:pt x="4949" y="2913"/>
                    </a:lnTo>
                    <a:lnTo>
                      <a:pt x="4929" y="2915"/>
                    </a:lnTo>
                    <a:lnTo>
                      <a:pt x="4908" y="2917"/>
                    </a:lnTo>
                    <a:lnTo>
                      <a:pt x="4888" y="2919"/>
                    </a:lnTo>
                    <a:lnTo>
                      <a:pt x="4867" y="2921"/>
                    </a:lnTo>
                    <a:lnTo>
                      <a:pt x="4847" y="2923"/>
                    </a:lnTo>
                    <a:lnTo>
                      <a:pt x="4825" y="2925"/>
                    </a:lnTo>
                    <a:lnTo>
                      <a:pt x="4806" y="2926"/>
                    </a:lnTo>
                    <a:lnTo>
                      <a:pt x="4786" y="2928"/>
                    </a:lnTo>
                    <a:lnTo>
                      <a:pt x="4766" y="2930"/>
                    </a:lnTo>
                    <a:lnTo>
                      <a:pt x="4745" y="2932"/>
                    </a:lnTo>
                    <a:lnTo>
                      <a:pt x="4723" y="2934"/>
                    </a:lnTo>
                    <a:lnTo>
                      <a:pt x="4704" y="2936"/>
                    </a:lnTo>
                    <a:lnTo>
                      <a:pt x="4684" y="2938"/>
                    </a:lnTo>
                    <a:lnTo>
                      <a:pt x="4662" y="2940"/>
                    </a:lnTo>
                    <a:lnTo>
                      <a:pt x="4643" y="2941"/>
                    </a:lnTo>
                    <a:lnTo>
                      <a:pt x="4623" y="2943"/>
                    </a:lnTo>
                    <a:lnTo>
                      <a:pt x="4601" y="2945"/>
                    </a:lnTo>
                    <a:lnTo>
                      <a:pt x="4582" y="2947"/>
                    </a:lnTo>
                    <a:lnTo>
                      <a:pt x="4562" y="2949"/>
                    </a:lnTo>
                    <a:lnTo>
                      <a:pt x="4540" y="2951"/>
                    </a:lnTo>
                    <a:lnTo>
                      <a:pt x="4521" y="2952"/>
                    </a:lnTo>
                    <a:lnTo>
                      <a:pt x="4499" y="2954"/>
                    </a:lnTo>
                    <a:lnTo>
                      <a:pt x="4480" y="2956"/>
                    </a:lnTo>
                    <a:lnTo>
                      <a:pt x="4458" y="2958"/>
                    </a:lnTo>
                    <a:lnTo>
                      <a:pt x="4440" y="2959"/>
                    </a:lnTo>
                    <a:lnTo>
                      <a:pt x="4418" y="2961"/>
                    </a:lnTo>
                    <a:lnTo>
                      <a:pt x="4399" y="2963"/>
                    </a:lnTo>
                    <a:lnTo>
                      <a:pt x="4377" y="2965"/>
                    </a:lnTo>
                    <a:lnTo>
                      <a:pt x="4358" y="2966"/>
                    </a:lnTo>
                    <a:lnTo>
                      <a:pt x="4336" y="2968"/>
                    </a:lnTo>
                    <a:lnTo>
                      <a:pt x="4316" y="2970"/>
                    </a:lnTo>
                    <a:lnTo>
                      <a:pt x="4297" y="2971"/>
                    </a:lnTo>
                    <a:lnTo>
                      <a:pt x="4275" y="2973"/>
                    </a:lnTo>
                    <a:lnTo>
                      <a:pt x="4255" y="2975"/>
                    </a:lnTo>
                    <a:lnTo>
                      <a:pt x="4236" y="2976"/>
                    </a:lnTo>
                    <a:lnTo>
                      <a:pt x="4214" y="2978"/>
                    </a:lnTo>
                    <a:lnTo>
                      <a:pt x="4194" y="2980"/>
                    </a:lnTo>
                    <a:lnTo>
                      <a:pt x="4175" y="2981"/>
                    </a:lnTo>
                    <a:lnTo>
                      <a:pt x="4153" y="2983"/>
                    </a:lnTo>
                    <a:lnTo>
                      <a:pt x="4132" y="2985"/>
                    </a:lnTo>
                    <a:lnTo>
                      <a:pt x="4112" y="2986"/>
                    </a:lnTo>
                    <a:lnTo>
                      <a:pt x="4093" y="2988"/>
                    </a:lnTo>
                    <a:lnTo>
                      <a:pt x="4071" y="2990"/>
                    </a:lnTo>
                    <a:lnTo>
                      <a:pt x="4051" y="2991"/>
                    </a:lnTo>
                    <a:lnTo>
                      <a:pt x="4031" y="2993"/>
                    </a:lnTo>
                    <a:lnTo>
                      <a:pt x="4010" y="2994"/>
                    </a:lnTo>
                    <a:lnTo>
                      <a:pt x="3992" y="2996"/>
                    </a:lnTo>
                    <a:lnTo>
                      <a:pt x="3970" y="2998"/>
                    </a:lnTo>
                    <a:lnTo>
                      <a:pt x="3949" y="2999"/>
                    </a:lnTo>
                    <a:lnTo>
                      <a:pt x="3929" y="3001"/>
                    </a:lnTo>
                    <a:lnTo>
                      <a:pt x="3908" y="3002"/>
                    </a:lnTo>
                    <a:lnTo>
                      <a:pt x="3888" y="3004"/>
                    </a:lnTo>
                    <a:lnTo>
                      <a:pt x="3868" y="3005"/>
                    </a:lnTo>
                    <a:lnTo>
                      <a:pt x="3847" y="3007"/>
                    </a:lnTo>
                    <a:lnTo>
                      <a:pt x="3827" y="3008"/>
                    </a:lnTo>
                    <a:lnTo>
                      <a:pt x="3807" y="3010"/>
                    </a:lnTo>
                    <a:lnTo>
                      <a:pt x="3786" y="3011"/>
                    </a:lnTo>
                    <a:lnTo>
                      <a:pt x="3766" y="3013"/>
                    </a:lnTo>
                    <a:lnTo>
                      <a:pt x="3745" y="3014"/>
                    </a:lnTo>
                    <a:lnTo>
                      <a:pt x="3725" y="3016"/>
                    </a:lnTo>
                    <a:lnTo>
                      <a:pt x="3705" y="3017"/>
                    </a:lnTo>
                    <a:lnTo>
                      <a:pt x="3684" y="3019"/>
                    </a:lnTo>
                    <a:lnTo>
                      <a:pt x="3664" y="3020"/>
                    </a:lnTo>
                    <a:lnTo>
                      <a:pt x="3644" y="3022"/>
                    </a:lnTo>
                    <a:lnTo>
                      <a:pt x="3623" y="3023"/>
                    </a:lnTo>
                    <a:lnTo>
                      <a:pt x="3603" y="3025"/>
                    </a:lnTo>
                    <a:lnTo>
                      <a:pt x="3581" y="3026"/>
                    </a:lnTo>
                    <a:lnTo>
                      <a:pt x="3562" y="3027"/>
                    </a:lnTo>
                    <a:lnTo>
                      <a:pt x="3542" y="3029"/>
                    </a:lnTo>
                    <a:lnTo>
                      <a:pt x="3521" y="3030"/>
                    </a:lnTo>
                    <a:lnTo>
                      <a:pt x="3501" y="3032"/>
                    </a:lnTo>
                    <a:lnTo>
                      <a:pt x="3481" y="3033"/>
                    </a:lnTo>
                    <a:lnTo>
                      <a:pt x="3458" y="3035"/>
                    </a:lnTo>
                    <a:lnTo>
                      <a:pt x="3440" y="3036"/>
                    </a:lnTo>
                    <a:lnTo>
                      <a:pt x="3420" y="3037"/>
                    </a:lnTo>
                    <a:lnTo>
                      <a:pt x="3399" y="3039"/>
                    </a:lnTo>
                    <a:lnTo>
                      <a:pt x="3377" y="3040"/>
                    </a:lnTo>
                    <a:lnTo>
                      <a:pt x="3358" y="3041"/>
                    </a:lnTo>
                    <a:lnTo>
                      <a:pt x="3338" y="3043"/>
                    </a:lnTo>
                    <a:lnTo>
                      <a:pt x="3316" y="3044"/>
                    </a:lnTo>
                    <a:lnTo>
                      <a:pt x="3297" y="3045"/>
                    </a:lnTo>
                    <a:lnTo>
                      <a:pt x="3277" y="3047"/>
                    </a:lnTo>
                    <a:lnTo>
                      <a:pt x="3255" y="3048"/>
                    </a:lnTo>
                    <a:lnTo>
                      <a:pt x="3236" y="3049"/>
                    </a:lnTo>
                    <a:lnTo>
                      <a:pt x="3216" y="3051"/>
                    </a:lnTo>
                    <a:lnTo>
                      <a:pt x="3194" y="3052"/>
                    </a:lnTo>
                    <a:lnTo>
                      <a:pt x="3175" y="3053"/>
                    </a:lnTo>
                    <a:lnTo>
                      <a:pt x="3153" y="3055"/>
                    </a:lnTo>
                    <a:lnTo>
                      <a:pt x="3134" y="3056"/>
                    </a:lnTo>
                    <a:lnTo>
                      <a:pt x="3114" y="3057"/>
                    </a:lnTo>
                    <a:lnTo>
                      <a:pt x="3092" y="3059"/>
                    </a:lnTo>
                    <a:lnTo>
                      <a:pt x="3073" y="3060"/>
                    </a:lnTo>
                    <a:lnTo>
                      <a:pt x="3051" y="3061"/>
                    </a:lnTo>
                    <a:lnTo>
                      <a:pt x="3032" y="3062"/>
                    </a:lnTo>
                    <a:lnTo>
                      <a:pt x="3010" y="3064"/>
                    </a:lnTo>
                    <a:lnTo>
                      <a:pt x="2992" y="3065"/>
                    </a:lnTo>
                    <a:lnTo>
                      <a:pt x="2969" y="3066"/>
                    </a:lnTo>
                    <a:lnTo>
                      <a:pt x="2951" y="3067"/>
                    </a:lnTo>
                    <a:lnTo>
                      <a:pt x="2929" y="3069"/>
                    </a:lnTo>
                    <a:lnTo>
                      <a:pt x="2910" y="3070"/>
                    </a:lnTo>
                    <a:lnTo>
                      <a:pt x="2888" y="3071"/>
                    </a:lnTo>
                    <a:lnTo>
                      <a:pt x="2868" y="3072"/>
                    </a:lnTo>
                    <a:lnTo>
                      <a:pt x="2849" y="3073"/>
                    </a:lnTo>
                    <a:lnTo>
                      <a:pt x="2827" y="3075"/>
                    </a:lnTo>
                    <a:lnTo>
                      <a:pt x="2808" y="3076"/>
                    </a:lnTo>
                    <a:lnTo>
                      <a:pt x="2786" y="3077"/>
                    </a:lnTo>
                    <a:lnTo>
                      <a:pt x="2766" y="3078"/>
                    </a:lnTo>
                    <a:lnTo>
                      <a:pt x="2747" y="3079"/>
                    </a:lnTo>
                    <a:lnTo>
                      <a:pt x="2725" y="3081"/>
                    </a:lnTo>
                    <a:lnTo>
                      <a:pt x="2705" y="3082"/>
                    </a:lnTo>
                    <a:lnTo>
                      <a:pt x="2686" y="3083"/>
                    </a:lnTo>
                    <a:lnTo>
                      <a:pt x="2664" y="3084"/>
                    </a:lnTo>
                    <a:lnTo>
                      <a:pt x="2644" y="3085"/>
                    </a:lnTo>
                    <a:lnTo>
                      <a:pt x="2625" y="3086"/>
                    </a:lnTo>
                    <a:lnTo>
                      <a:pt x="2603" y="3088"/>
                    </a:lnTo>
                    <a:lnTo>
                      <a:pt x="2582" y="3089"/>
                    </a:lnTo>
                    <a:lnTo>
                      <a:pt x="2562" y="3090"/>
                    </a:lnTo>
                    <a:lnTo>
                      <a:pt x="2544" y="3091"/>
                    </a:lnTo>
                    <a:lnTo>
                      <a:pt x="2521" y="3092"/>
                    </a:lnTo>
                    <a:lnTo>
                      <a:pt x="2501" y="3093"/>
                    </a:lnTo>
                    <a:lnTo>
                      <a:pt x="2481" y="3094"/>
                    </a:lnTo>
                    <a:lnTo>
                      <a:pt x="2460" y="3095"/>
                    </a:lnTo>
                    <a:lnTo>
                      <a:pt x="2442" y="3096"/>
                    </a:lnTo>
                    <a:lnTo>
                      <a:pt x="2419" y="3098"/>
                    </a:lnTo>
                    <a:lnTo>
                      <a:pt x="2399" y="3099"/>
                    </a:lnTo>
                    <a:lnTo>
                      <a:pt x="2379" y="3100"/>
                    </a:lnTo>
                    <a:lnTo>
                      <a:pt x="2358" y="3101"/>
                    </a:lnTo>
                    <a:lnTo>
                      <a:pt x="2338" y="3102"/>
                    </a:lnTo>
                    <a:lnTo>
                      <a:pt x="2320" y="3103"/>
                    </a:lnTo>
                    <a:lnTo>
                      <a:pt x="2297" y="3104"/>
                    </a:lnTo>
                    <a:lnTo>
                      <a:pt x="2277" y="3105"/>
                    </a:lnTo>
                    <a:lnTo>
                      <a:pt x="2257" y="3106"/>
                    </a:lnTo>
                    <a:lnTo>
                      <a:pt x="2236" y="3107"/>
                    </a:lnTo>
                    <a:lnTo>
                      <a:pt x="2216" y="3108"/>
                    </a:lnTo>
                    <a:lnTo>
                      <a:pt x="2195" y="3109"/>
                    </a:lnTo>
                    <a:lnTo>
                      <a:pt x="2175" y="3110"/>
                    </a:lnTo>
                    <a:lnTo>
                      <a:pt x="2155" y="3111"/>
                    </a:lnTo>
                    <a:lnTo>
                      <a:pt x="2134" y="3112"/>
                    </a:lnTo>
                    <a:lnTo>
                      <a:pt x="2114" y="3113"/>
                    </a:lnTo>
                    <a:lnTo>
                      <a:pt x="2094" y="3114"/>
                    </a:lnTo>
                    <a:lnTo>
                      <a:pt x="2073" y="3115"/>
                    </a:lnTo>
                    <a:lnTo>
                      <a:pt x="2053" y="3116"/>
                    </a:lnTo>
                    <a:lnTo>
                      <a:pt x="2032" y="3117"/>
                    </a:lnTo>
                    <a:lnTo>
                      <a:pt x="2012" y="3118"/>
                    </a:lnTo>
                    <a:lnTo>
                      <a:pt x="1992" y="3119"/>
                    </a:lnTo>
                    <a:lnTo>
                      <a:pt x="1971" y="3120"/>
                    </a:lnTo>
                    <a:lnTo>
                      <a:pt x="1951" y="3121"/>
                    </a:lnTo>
                    <a:lnTo>
                      <a:pt x="1931" y="3122"/>
                    </a:lnTo>
                    <a:lnTo>
                      <a:pt x="1910" y="3123"/>
                    </a:lnTo>
                    <a:lnTo>
                      <a:pt x="1890" y="3124"/>
                    </a:lnTo>
                    <a:lnTo>
                      <a:pt x="1869" y="3125"/>
                    </a:lnTo>
                    <a:lnTo>
                      <a:pt x="1849" y="3126"/>
                    </a:lnTo>
                    <a:lnTo>
                      <a:pt x="1829" y="3127"/>
                    </a:lnTo>
                    <a:lnTo>
                      <a:pt x="1807" y="3128"/>
                    </a:lnTo>
                    <a:lnTo>
                      <a:pt x="1788" y="3129"/>
                    </a:lnTo>
                    <a:lnTo>
                      <a:pt x="1768" y="3130"/>
                    </a:lnTo>
                    <a:lnTo>
                      <a:pt x="1747" y="3131"/>
                    </a:lnTo>
                    <a:lnTo>
                      <a:pt x="1727" y="3132"/>
                    </a:lnTo>
                    <a:lnTo>
                      <a:pt x="1707" y="3133"/>
                    </a:lnTo>
                    <a:lnTo>
                      <a:pt x="1686" y="3134"/>
                    </a:lnTo>
                    <a:lnTo>
                      <a:pt x="1664" y="3135"/>
                    </a:lnTo>
                    <a:lnTo>
                      <a:pt x="1645" y="3135"/>
                    </a:lnTo>
                    <a:lnTo>
                      <a:pt x="1625" y="3136"/>
                    </a:lnTo>
                    <a:lnTo>
                      <a:pt x="1605" y="3137"/>
                    </a:lnTo>
                    <a:lnTo>
                      <a:pt x="1584" y="3138"/>
                    </a:lnTo>
                    <a:lnTo>
                      <a:pt x="1562" y="3139"/>
                    </a:lnTo>
                    <a:lnTo>
                      <a:pt x="1544" y="3140"/>
                    </a:lnTo>
                    <a:lnTo>
                      <a:pt x="1523" y="3141"/>
                    </a:lnTo>
                    <a:lnTo>
                      <a:pt x="1503" y="3142"/>
                    </a:lnTo>
                    <a:lnTo>
                      <a:pt x="1481" y="3143"/>
                    </a:lnTo>
                    <a:lnTo>
                      <a:pt x="1462" y="3143"/>
                    </a:lnTo>
                    <a:lnTo>
                      <a:pt x="1442" y="3144"/>
                    </a:lnTo>
                    <a:lnTo>
                      <a:pt x="1421" y="3145"/>
                    </a:lnTo>
                    <a:lnTo>
                      <a:pt x="1399" y="3146"/>
                    </a:lnTo>
                    <a:lnTo>
                      <a:pt x="1381" y="3147"/>
                    </a:lnTo>
                    <a:lnTo>
                      <a:pt x="1360" y="3148"/>
                    </a:lnTo>
                    <a:lnTo>
                      <a:pt x="1338" y="3149"/>
                    </a:lnTo>
                    <a:lnTo>
                      <a:pt x="1319" y="3149"/>
                    </a:lnTo>
                    <a:lnTo>
                      <a:pt x="1299" y="3150"/>
                    </a:lnTo>
                    <a:lnTo>
                      <a:pt x="1277" y="3151"/>
                    </a:lnTo>
                    <a:lnTo>
                      <a:pt x="1258" y="3152"/>
                    </a:lnTo>
                    <a:lnTo>
                      <a:pt x="1238" y="3153"/>
                    </a:lnTo>
                    <a:lnTo>
                      <a:pt x="1216" y="3154"/>
                    </a:lnTo>
                    <a:lnTo>
                      <a:pt x="1197" y="3154"/>
                    </a:lnTo>
                    <a:lnTo>
                      <a:pt x="1177" y="3155"/>
                    </a:lnTo>
                    <a:lnTo>
                      <a:pt x="1155" y="3156"/>
                    </a:lnTo>
                    <a:lnTo>
                      <a:pt x="1136" y="3157"/>
                    </a:lnTo>
                    <a:lnTo>
                      <a:pt x="1114" y="3158"/>
                    </a:lnTo>
                    <a:lnTo>
                      <a:pt x="1095" y="3158"/>
                    </a:lnTo>
                    <a:lnTo>
                      <a:pt x="1075" y="3159"/>
                    </a:lnTo>
                    <a:lnTo>
                      <a:pt x="1053" y="3160"/>
                    </a:lnTo>
                    <a:lnTo>
                      <a:pt x="1034" y="3161"/>
                    </a:lnTo>
                    <a:lnTo>
                      <a:pt x="1012" y="3162"/>
                    </a:lnTo>
                    <a:lnTo>
                      <a:pt x="994" y="3162"/>
                    </a:lnTo>
                    <a:lnTo>
                      <a:pt x="972" y="3163"/>
                    </a:lnTo>
                    <a:lnTo>
                      <a:pt x="953" y="3164"/>
                    </a:lnTo>
                    <a:lnTo>
                      <a:pt x="932" y="3165"/>
                    </a:lnTo>
                    <a:lnTo>
                      <a:pt x="910" y="3166"/>
                    </a:lnTo>
                    <a:lnTo>
                      <a:pt x="892" y="3166"/>
                    </a:lnTo>
                    <a:lnTo>
                      <a:pt x="870" y="3167"/>
                    </a:lnTo>
                    <a:lnTo>
                      <a:pt x="851" y="3168"/>
                    </a:lnTo>
                    <a:lnTo>
                      <a:pt x="829" y="3169"/>
                    </a:lnTo>
                    <a:lnTo>
                      <a:pt x="810" y="3169"/>
                    </a:lnTo>
                    <a:lnTo>
                      <a:pt x="788" y="3170"/>
                    </a:lnTo>
                    <a:lnTo>
                      <a:pt x="769" y="3171"/>
                    </a:lnTo>
                    <a:lnTo>
                      <a:pt x="747" y="3172"/>
                    </a:lnTo>
                    <a:lnTo>
                      <a:pt x="729" y="3172"/>
                    </a:lnTo>
                    <a:lnTo>
                      <a:pt x="707" y="3173"/>
                    </a:lnTo>
                    <a:lnTo>
                      <a:pt x="686" y="3174"/>
                    </a:lnTo>
                    <a:lnTo>
                      <a:pt x="668" y="3174"/>
                    </a:lnTo>
                    <a:lnTo>
                      <a:pt x="646" y="3175"/>
                    </a:lnTo>
                    <a:lnTo>
                      <a:pt x="627" y="3176"/>
                    </a:lnTo>
                    <a:lnTo>
                      <a:pt x="605" y="3177"/>
                    </a:lnTo>
                    <a:lnTo>
                      <a:pt x="586" y="3177"/>
                    </a:lnTo>
                    <a:lnTo>
                      <a:pt x="564" y="3178"/>
                    </a:lnTo>
                    <a:lnTo>
                      <a:pt x="544" y="3179"/>
                    </a:lnTo>
                    <a:lnTo>
                      <a:pt x="525" y="3179"/>
                    </a:lnTo>
                    <a:lnTo>
                      <a:pt x="503" y="3180"/>
                    </a:lnTo>
                    <a:lnTo>
                      <a:pt x="484" y="3181"/>
                    </a:lnTo>
                    <a:lnTo>
                      <a:pt x="462" y="3182"/>
                    </a:lnTo>
                    <a:lnTo>
                      <a:pt x="442" y="3182"/>
                    </a:lnTo>
                    <a:lnTo>
                      <a:pt x="423" y="3183"/>
                    </a:lnTo>
                    <a:lnTo>
                      <a:pt x="401" y="3184"/>
                    </a:lnTo>
                    <a:lnTo>
                      <a:pt x="381" y="3184"/>
                    </a:lnTo>
                    <a:lnTo>
                      <a:pt x="362" y="3185"/>
                    </a:lnTo>
                    <a:lnTo>
                      <a:pt x="340" y="3186"/>
                    </a:lnTo>
                    <a:lnTo>
                      <a:pt x="320" y="3186"/>
                    </a:lnTo>
                    <a:lnTo>
                      <a:pt x="301" y="3187"/>
                    </a:lnTo>
                    <a:lnTo>
                      <a:pt x="279" y="3188"/>
                    </a:lnTo>
                    <a:lnTo>
                      <a:pt x="259" y="3188"/>
                    </a:lnTo>
                    <a:lnTo>
                      <a:pt x="240" y="3189"/>
                    </a:lnTo>
                    <a:lnTo>
                      <a:pt x="218" y="3190"/>
                    </a:lnTo>
                    <a:lnTo>
                      <a:pt x="197" y="3190"/>
                    </a:lnTo>
                    <a:lnTo>
                      <a:pt x="177" y="3191"/>
                    </a:lnTo>
                    <a:lnTo>
                      <a:pt x="158" y="3191"/>
                    </a:lnTo>
                    <a:lnTo>
                      <a:pt x="136" y="3192"/>
                    </a:lnTo>
                    <a:lnTo>
                      <a:pt x="116" y="3193"/>
                    </a:lnTo>
                    <a:lnTo>
                      <a:pt x="97" y="3193"/>
                    </a:lnTo>
                    <a:lnTo>
                      <a:pt x="77" y="3194"/>
                    </a:lnTo>
                    <a:cubicBezTo>
                      <a:pt x="37" y="3196"/>
                      <a:pt x="3" y="3166"/>
                      <a:pt x="2" y="3126"/>
                    </a:cubicBezTo>
                    <a:cubicBezTo>
                      <a:pt x="0" y="3086"/>
                      <a:pt x="30" y="3052"/>
                      <a:pt x="70" y="3051"/>
                    </a:cubicBezTo>
                    <a:close/>
                  </a:path>
                </a:pathLst>
              </a:custGeom>
              <a:grpFill/>
              <a:ln w="28575" cap="flat">
                <a:solidFill>
                  <a:schemeClr val="accent3">
                    <a:lumMod val="7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5"/>
              <p:cNvSpPr>
                <a:spLocks/>
              </p:cNvSpPr>
              <p:nvPr/>
            </p:nvSpPr>
            <p:spPr bwMode="auto">
              <a:xfrm>
                <a:off x="5886450" y="3506788"/>
                <a:ext cx="1330325" cy="2419350"/>
              </a:xfrm>
              <a:custGeom>
                <a:avLst/>
                <a:gdLst>
                  <a:gd name="T0" fmla="*/ 241 w 6985"/>
                  <a:gd name="T1" fmla="*/ 12415 h 12708"/>
                  <a:gd name="T2" fmla="*/ 464 w 6985"/>
                  <a:gd name="T3" fmla="*/ 12236 h 12708"/>
                  <a:gd name="T4" fmla="*/ 687 w 6985"/>
                  <a:gd name="T5" fmla="*/ 12049 h 12708"/>
                  <a:gd name="T6" fmla="*/ 909 w 6985"/>
                  <a:gd name="T7" fmla="*/ 11851 h 12708"/>
                  <a:gd name="T8" fmla="*/ 1132 w 6985"/>
                  <a:gd name="T9" fmla="*/ 11642 h 12708"/>
                  <a:gd name="T10" fmla="*/ 1354 w 6985"/>
                  <a:gd name="T11" fmla="*/ 11423 h 12708"/>
                  <a:gd name="T12" fmla="*/ 1577 w 6985"/>
                  <a:gd name="T13" fmla="*/ 11191 h 12708"/>
                  <a:gd name="T14" fmla="*/ 1800 w 6985"/>
                  <a:gd name="T15" fmla="*/ 10947 h 12708"/>
                  <a:gd name="T16" fmla="*/ 2023 w 6985"/>
                  <a:gd name="T17" fmla="*/ 10689 h 12708"/>
                  <a:gd name="T18" fmla="*/ 2246 w 6985"/>
                  <a:gd name="T19" fmla="*/ 10417 h 12708"/>
                  <a:gd name="T20" fmla="*/ 2469 w 6985"/>
                  <a:gd name="T21" fmla="*/ 10131 h 12708"/>
                  <a:gd name="T22" fmla="*/ 2691 w 6985"/>
                  <a:gd name="T23" fmla="*/ 9830 h 12708"/>
                  <a:gd name="T24" fmla="*/ 2914 w 6985"/>
                  <a:gd name="T25" fmla="*/ 9512 h 12708"/>
                  <a:gd name="T26" fmla="*/ 3138 w 6985"/>
                  <a:gd name="T27" fmla="*/ 9175 h 12708"/>
                  <a:gd name="T28" fmla="*/ 3361 w 6985"/>
                  <a:gd name="T29" fmla="*/ 8821 h 12708"/>
                  <a:gd name="T30" fmla="*/ 3585 w 6985"/>
                  <a:gd name="T31" fmla="*/ 8448 h 12708"/>
                  <a:gd name="T32" fmla="*/ 3807 w 6985"/>
                  <a:gd name="T33" fmla="*/ 8055 h 12708"/>
                  <a:gd name="T34" fmla="*/ 4031 w 6985"/>
                  <a:gd name="T35" fmla="*/ 7640 h 12708"/>
                  <a:gd name="T36" fmla="*/ 4254 w 6985"/>
                  <a:gd name="T37" fmla="*/ 7204 h 12708"/>
                  <a:gd name="T38" fmla="*/ 4477 w 6985"/>
                  <a:gd name="T39" fmla="*/ 6743 h 12708"/>
                  <a:gd name="T40" fmla="*/ 4701 w 6985"/>
                  <a:gd name="T41" fmla="*/ 6256 h 12708"/>
                  <a:gd name="T42" fmla="*/ 4925 w 6985"/>
                  <a:gd name="T43" fmla="*/ 5743 h 12708"/>
                  <a:gd name="T44" fmla="*/ 5148 w 6985"/>
                  <a:gd name="T45" fmla="*/ 5203 h 12708"/>
                  <a:gd name="T46" fmla="*/ 5372 w 6985"/>
                  <a:gd name="T47" fmla="*/ 4634 h 12708"/>
                  <a:gd name="T48" fmla="*/ 5595 w 6985"/>
                  <a:gd name="T49" fmla="*/ 4034 h 12708"/>
                  <a:gd name="T50" fmla="*/ 5819 w 6985"/>
                  <a:gd name="T51" fmla="*/ 3401 h 12708"/>
                  <a:gd name="T52" fmla="*/ 6043 w 6985"/>
                  <a:gd name="T53" fmla="*/ 2733 h 12708"/>
                  <a:gd name="T54" fmla="*/ 6267 w 6985"/>
                  <a:gd name="T55" fmla="*/ 2029 h 12708"/>
                  <a:gd name="T56" fmla="*/ 6490 w 6985"/>
                  <a:gd name="T57" fmla="*/ 1287 h 12708"/>
                  <a:gd name="T58" fmla="*/ 6714 w 6985"/>
                  <a:gd name="T59" fmla="*/ 506 h 12708"/>
                  <a:gd name="T60" fmla="*/ 6914 w 6985"/>
                  <a:gd name="T61" fmla="*/ 323 h 12708"/>
                  <a:gd name="T62" fmla="*/ 6690 w 6985"/>
                  <a:gd name="T63" fmla="*/ 1119 h 12708"/>
                  <a:gd name="T64" fmla="*/ 6465 w 6985"/>
                  <a:gd name="T65" fmla="*/ 1873 h 12708"/>
                  <a:gd name="T66" fmla="*/ 6241 w 6985"/>
                  <a:gd name="T67" fmla="*/ 2589 h 12708"/>
                  <a:gd name="T68" fmla="*/ 6017 w 6985"/>
                  <a:gd name="T69" fmla="*/ 3268 h 12708"/>
                  <a:gd name="T70" fmla="*/ 5792 w 6985"/>
                  <a:gd name="T71" fmla="*/ 3912 h 12708"/>
                  <a:gd name="T72" fmla="*/ 5567 w 6985"/>
                  <a:gd name="T73" fmla="*/ 4523 h 12708"/>
                  <a:gd name="T74" fmla="*/ 5343 w 6985"/>
                  <a:gd name="T75" fmla="*/ 5104 h 12708"/>
                  <a:gd name="T76" fmla="*/ 5118 w 6985"/>
                  <a:gd name="T77" fmla="*/ 5655 h 12708"/>
                  <a:gd name="T78" fmla="*/ 4894 w 6985"/>
                  <a:gd name="T79" fmla="*/ 6177 h 12708"/>
                  <a:gd name="T80" fmla="*/ 4669 w 6985"/>
                  <a:gd name="T81" fmla="*/ 6673 h 12708"/>
                  <a:gd name="T82" fmla="*/ 4445 w 6985"/>
                  <a:gd name="T83" fmla="*/ 7143 h 12708"/>
                  <a:gd name="T84" fmla="*/ 4220 w 6985"/>
                  <a:gd name="T85" fmla="*/ 7589 h 12708"/>
                  <a:gd name="T86" fmla="*/ 3995 w 6985"/>
                  <a:gd name="T87" fmla="*/ 8013 h 12708"/>
                  <a:gd name="T88" fmla="*/ 3770 w 6985"/>
                  <a:gd name="T89" fmla="*/ 8415 h 12708"/>
                  <a:gd name="T90" fmla="*/ 3545 w 6985"/>
                  <a:gd name="T91" fmla="*/ 8797 h 12708"/>
                  <a:gd name="T92" fmla="*/ 3320 w 6985"/>
                  <a:gd name="T93" fmla="*/ 9158 h 12708"/>
                  <a:gd name="T94" fmla="*/ 3095 w 6985"/>
                  <a:gd name="T95" fmla="*/ 9502 h 12708"/>
                  <a:gd name="T96" fmla="*/ 2870 w 6985"/>
                  <a:gd name="T97" fmla="*/ 9827 h 12708"/>
                  <a:gd name="T98" fmla="*/ 2645 w 6985"/>
                  <a:gd name="T99" fmla="*/ 10136 h 12708"/>
                  <a:gd name="T100" fmla="*/ 2420 w 6985"/>
                  <a:gd name="T101" fmla="*/ 10430 h 12708"/>
                  <a:gd name="T102" fmla="*/ 2194 w 6985"/>
                  <a:gd name="T103" fmla="*/ 10709 h 12708"/>
                  <a:gd name="T104" fmla="*/ 1969 w 6985"/>
                  <a:gd name="T105" fmla="*/ 10973 h 12708"/>
                  <a:gd name="T106" fmla="*/ 1744 w 6985"/>
                  <a:gd name="T107" fmla="*/ 11224 h 12708"/>
                  <a:gd name="T108" fmla="*/ 1518 w 6985"/>
                  <a:gd name="T109" fmla="*/ 11461 h 12708"/>
                  <a:gd name="T110" fmla="*/ 1293 w 6985"/>
                  <a:gd name="T111" fmla="*/ 11686 h 12708"/>
                  <a:gd name="T112" fmla="*/ 1067 w 6985"/>
                  <a:gd name="T113" fmla="*/ 11901 h 12708"/>
                  <a:gd name="T114" fmla="*/ 842 w 6985"/>
                  <a:gd name="T115" fmla="*/ 12104 h 12708"/>
                  <a:gd name="T116" fmla="*/ 616 w 6985"/>
                  <a:gd name="T117" fmla="*/ 12298 h 12708"/>
                  <a:gd name="T118" fmla="*/ 391 w 6985"/>
                  <a:gd name="T119" fmla="*/ 12480 h 12708"/>
                  <a:gd name="T120" fmla="*/ 165 w 6985"/>
                  <a:gd name="T121" fmla="*/ 12654 h 1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85" h="12708">
                    <a:moveTo>
                      <a:pt x="38" y="12569"/>
                    </a:moveTo>
                    <a:lnTo>
                      <a:pt x="59" y="12554"/>
                    </a:lnTo>
                    <a:lnTo>
                      <a:pt x="80" y="12538"/>
                    </a:lnTo>
                    <a:lnTo>
                      <a:pt x="98" y="12524"/>
                    </a:lnTo>
                    <a:lnTo>
                      <a:pt x="120" y="12508"/>
                    </a:lnTo>
                    <a:lnTo>
                      <a:pt x="141" y="12492"/>
                    </a:lnTo>
                    <a:lnTo>
                      <a:pt x="161" y="12477"/>
                    </a:lnTo>
                    <a:lnTo>
                      <a:pt x="179" y="12462"/>
                    </a:lnTo>
                    <a:lnTo>
                      <a:pt x="201" y="12446"/>
                    </a:lnTo>
                    <a:lnTo>
                      <a:pt x="222" y="12430"/>
                    </a:lnTo>
                    <a:lnTo>
                      <a:pt x="241" y="12415"/>
                    </a:lnTo>
                    <a:lnTo>
                      <a:pt x="260" y="12399"/>
                    </a:lnTo>
                    <a:lnTo>
                      <a:pt x="282" y="12383"/>
                    </a:lnTo>
                    <a:lnTo>
                      <a:pt x="302" y="12367"/>
                    </a:lnTo>
                    <a:lnTo>
                      <a:pt x="323" y="12351"/>
                    </a:lnTo>
                    <a:lnTo>
                      <a:pt x="341" y="12335"/>
                    </a:lnTo>
                    <a:lnTo>
                      <a:pt x="363" y="12318"/>
                    </a:lnTo>
                    <a:lnTo>
                      <a:pt x="383" y="12302"/>
                    </a:lnTo>
                    <a:lnTo>
                      <a:pt x="402" y="12286"/>
                    </a:lnTo>
                    <a:lnTo>
                      <a:pt x="423" y="12269"/>
                    </a:lnTo>
                    <a:lnTo>
                      <a:pt x="444" y="12253"/>
                    </a:lnTo>
                    <a:lnTo>
                      <a:pt x="464" y="12236"/>
                    </a:lnTo>
                    <a:lnTo>
                      <a:pt x="483" y="12221"/>
                    </a:lnTo>
                    <a:lnTo>
                      <a:pt x="504" y="12203"/>
                    </a:lnTo>
                    <a:lnTo>
                      <a:pt x="525" y="12186"/>
                    </a:lnTo>
                    <a:lnTo>
                      <a:pt x="545" y="12170"/>
                    </a:lnTo>
                    <a:lnTo>
                      <a:pt x="564" y="12153"/>
                    </a:lnTo>
                    <a:lnTo>
                      <a:pt x="586" y="12135"/>
                    </a:lnTo>
                    <a:lnTo>
                      <a:pt x="606" y="12118"/>
                    </a:lnTo>
                    <a:lnTo>
                      <a:pt x="626" y="12101"/>
                    </a:lnTo>
                    <a:lnTo>
                      <a:pt x="645" y="12084"/>
                    </a:lnTo>
                    <a:lnTo>
                      <a:pt x="666" y="12066"/>
                    </a:lnTo>
                    <a:lnTo>
                      <a:pt x="687" y="12049"/>
                    </a:lnTo>
                    <a:lnTo>
                      <a:pt x="707" y="12031"/>
                    </a:lnTo>
                    <a:lnTo>
                      <a:pt x="726" y="12014"/>
                    </a:lnTo>
                    <a:lnTo>
                      <a:pt x="747" y="11996"/>
                    </a:lnTo>
                    <a:lnTo>
                      <a:pt x="768" y="11978"/>
                    </a:lnTo>
                    <a:lnTo>
                      <a:pt x="788" y="11960"/>
                    </a:lnTo>
                    <a:lnTo>
                      <a:pt x="807" y="11943"/>
                    </a:lnTo>
                    <a:lnTo>
                      <a:pt x="828" y="11924"/>
                    </a:lnTo>
                    <a:lnTo>
                      <a:pt x="849" y="11906"/>
                    </a:lnTo>
                    <a:lnTo>
                      <a:pt x="869" y="11888"/>
                    </a:lnTo>
                    <a:lnTo>
                      <a:pt x="888" y="11870"/>
                    </a:lnTo>
                    <a:lnTo>
                      <a:pt x="909" y="11851"/>
                    </a:lnTo>
                    <a:lnTo>
                      <a:pt x="930" y="11833"/>
                    </a:lnTo>
                    <a:lnTo>
                      <a:pt x="950" y="11814"/>
                    </a:lnTo>
                    <a:lnTo>
                      <a:pt x="970" y="11796"/>
                    </a:lnTo>
                    <a:lnTo>
                      <a:pt x="990" y="11777"/>
                    </a:lnTo>
                    <a:lnTo>
                      <a:pt x="1011" y="11758"/>
                    </a:lnTo>
                    <a:lnTo>
                      <a:pt x="1030" y="11739"/>
                    </a:lnTo>
                    <a:lnTo>
                      <a:pt x="1050" y="11720"/>
                    </a:lnTo>
                    <a:lnTo>
                      <a:pt x="1072" y="11700"/>
                    </a:lnTo>
                    <a:lnTo>
                      <a:pt x="1091" y="11681"/>
                    </a:lnTo>
                    <a:lnTo>
                      <a:pt x="1111" y="11662"/>
                    </a:lnTo>
                    <a:lnTo>
                      <a:pt x="1132" y="11642"/>
                    </a:lnTo>
                    <a:lnTo>
                      <a:pt x="1152" y="11623"/>
                    </a:lnTo>
                    <a:lnTo>
                      <a:pt x="1173" y="11603"/>
                    </a:lnTo>
                    <a:lnTo>
                      <a:pt x="1192" y="11585"/>
                    </a:lnTo>
                    <a:lnTo>
                      <a:pt x="1213" y="11564"/>
                    </a:lnTo>
                    <a:lnTo>
                      <a:pt x="1233" y="11544"/>
                    </a:lnTo>
                    <a:lnTo>
                      <a:pt x="1254" y="11524"/>
                    </a:lnTo>
                    <a:lnTo>
                      <a:pt x="1272" y="11505"/>
                    </a:lnTo>
                    <a:lnTo>
                      <a:pt x="1294" y="11483"/>
                    </a:lnTo>
                    <a:lnTo>
                      <a:pt x="1314" y="11464"/>
                    </a:lnTo>
                    <a:lnTo>
                      <a:pt x="1335" y="11443"/>
                    </a:lnTo>
                    <a:lnTo>
                      <a:pt x="1354" y="11423"/>
                    </a:lnTo>
                    <a:lnTo>
                      <a:pt x="1375" y="11402"/>
                    </a:lnTo>
                    <a:lnTo>
                      <a:pt x="1395" y="11382"/>
                    </a:lnTo>
                    <a:lnTo>
                      <a:pt x="1415" y="11361"/>
                    </a:lnTo>
                    <a:lnTo>
                      <a:pt x="1435" y="11340"/>
                    </a:lnTo>
                    <a:lnTo>
                      <a:pt x="1456" y="11319"/>
                    </a:lnTo>
                    <a:lnTo>
                      <a:pt x="1476" y="11298"/>
                    </a:lnTo>
                    <a:lnTo>
                      <a:pt x="1496" y="11277"/>
                    </a:lnTo>
                    <a:lnTo>
                      <a:pt x="1516" y="11256"/>
                    </a:lnTo>
                    <a:lnTo>
                      <a:pt x="1537" y="11234"/>
                    </a:lnTo>
                    <a:lnTo>
                      <a:pt x="1557" y="11212"/>
                    </a:lnTo>
                    <a:lnTo>
                      <a:pt x="1577" y="11191"/>
                    </a:lnTo>
                    <a:lnTo>
                      <a:pt x="1597" y="11169"/>
                    </a:lnTo>
                    <a:lnTo>
                      <a:pt x="1618" y="11147"/>
                    </a:lnTo>
                    <a:lnTo>
                      <a:pt x="1638" y="11125"/>
                    </a:lnTo>
                    <a:lnTo>
                      <a:pt x="1658" y="11104"/>
                    </a:lnTo>
                    <a:lnTo>
                      <a:pt x="1678" y="11081"/>
                    </a:lnTo>
                    <a:lnTo>
                      <a:pt x="1699" y="11059"/>
                    </a:lnTo>
                    <a:lnTo>
                      <a:pt x="1719" y="11037"/>
                    </a:lnTo>
                    <a:lnTo>
                      <a:pt x="1739" y="11015"/>
                    </a:lnTo>
                    <a:lnTo>
                      <a:pt x="1760" y="10992"/>
                    </a:lnTo>
                    <a:lnTo>
                      <a:pt x="1780" y="10970"/>
                    </a:lnTo>
                    <a:lnTo>
                      <a:pt x="1800" y="10947"/>
                    </a:lnTo>
                    <a:lnTo>
                      <a:pt x="1820" y="10924"/>
                    </a:lnTo>
                    <a:lnTo>
                      <a:pt x="1841" y="10901"/>
                    </a:lnTo>
                    <a:lnTo>
                      <a:pt x="1861" y="10878"/>
                    </a:lnTo>
                    <a:lnTo>
                      <a:pt x="1881" y="10855"/>
                    </a:lnTo>
                    <a:lnTo>
                      <a:pt x="1901" y="10832"/>
                    </a:lnTo>
                    <a:lnTo>
                      <a:pt x="1922" y="10808"/>
                    </a:lnTo>
                    <a:lnTo>
                      <a:pt x="1942" y="10784"/>
                    </a:lnTo>
                    <a:lnTo>
                      <a:pt x="1962" y="10761"/>
                    </a:lnTo>
                    <a:lnTo>
                      <a:pt x="1982" y="10737"/>
                    </a:lnTo>
                    <a:lnTo>
                      <a:pt x="2003" y="10713"/>
                    </a:lnTo>
                    <a:lnTo>
                      <a:pt x="2023" y="10689"/>
                    </a:lnTo>
                    <a:lnTo>
                      <a:pt x="2044" y="10665"/>
                    </a:lnTo>
                    <a:lnTo>
                      <a:pt x="2063" y="10641"/>
                    </a:lnTo>
                    <a:lnTo>
                      <a:pt x="2084" y="10616"/>
                    </a:lnTo>
                    <a:lnTo>
                      <a:pt x="2104" y="10592"/>
                    </a:lnTo>
                    <a:lnTo>
                      <a:pt x="2124" y="10568"/>
                    </a:lnTo>
                    <a:lnTo>
                      <a:pt x="2144" y="10543"/>
                    </a:lnTo>
                    <a:lnTo>
                      <a:pt x="2165" y="10518"/>
                    </a:lnTo>
                    <a:lnTo>
                      <a:pt x="2185" y="10493"/>
                    </a:lnTo>
                    <a:lnTo>
                      <a:pt x="2205" y="10468"/>
                    </a:lnTo>
                    <a:lnTo>
                      <a:pt x="2225" y="10443"/>
                    </a:lnTo>
                    <a:lnTo>
                      <a:pt x="2246" y="10417"/>
                    </a:lnTo>
                    <a:lnTo>
                      <a:pt x="2266" y="10392"/>
                    </a:lnTo>
                    <a:lnTo>
                      <a:pt x="2286" y="10367"/>
                    </a:lnTo>
                    <a:lnTo>
                      <a:pt x="2306" y="10341"/>
                    </a:lnTo>
                    <a:lnTo>
                      <a:pt x="2327" y="10315"/>
                    </a:lnTo>
                    <a:lnTo>
                      <a:pt x="2347" y="10289"/>
                    </a:lnTo>
                    <a:lnTo>
                      <a:pt x="2367" y="10264"/>
                    </a:lnTo>
                    <a:lnTo>
                      <a:pt x="2388" y="10237"/>
                    </a:lnTo>
                    <a:lnTo>
                      <a:pt x="2408" y="10210"/>
                    </a:lnTo>
                    <a:lnTo>
                      <a:pt x="2428" y="10184"/>
                    </a:lnTo>
                    <a:lnTo>
                      <a:pt x="2448" y="10158"/>
                    </a:lnTo>
                    <a:lnTo>
                      <a:pt x="2469" y="10131"/>
                    </a:lnTo>
                    <a:lnTo>
                      <a:pt x="2489" y="10104"/>
                    </a:lnTo>
                    <a:lnTo>
                      <a:pt x="2510" y="10077"/>
                    </a:lnTo>
                    <a:lnTo>
                      <a:pt x="2529" y="10051"/>
                    </a:lnTo>
                    <a:lnTo>
                      <a:pt x="2550" y="10023"/>
                    </a:lnTo>
                    <a:lnTo>
                      <a:pt x="2570" y="9996"/>
                    </a:lnTo>
                    <a:lnTo>
                      <a:pt x="2591" y="9968"/>
                    </a:lnTo>
                    <a:lnTo>
                      <a:pt x="2610" y="9942"/>
                    </a:lnTo>
                    <a:lnTo>
                      <a:pt x="2631" y="9913"/>
                    </a:lnTo>
                    <a:lnTo>
                      <a:pt x="2652" y="9885"/>
                    </a:lnTo>
                    <a:lnTo>
                      <a:pt x="2672" y="9857"/>
                    </a:lnTo>
                    <a:lnTo>
                      <a:pt x="2691" y="9830"/>
                    </a:lnTo>
                    <a:lnTo>
                      <a:pt x="2712" y="9801"/>
                    </a:lnTo>
                    <a:lnTo>
                      <a:pt x="2733" y="9772"/>
                    </a:lnTo>
                    <a:lnTo>
                      <a:pt x="2752" y="9745"/>
                    </a:lnTo>
                    <a:lnTo>
                      <a:pt x="2773" y="9715"/>
                    </a:lnTo>
                    <a:lnTo>
                      <a:pt x="2793" y="9686"/>
                    </a:lnTo>
                    <a:lnTo>
                      <a:pt x="2814" y="9657"/>
                    </a:lnTo>
                    <a:lnTo>
                      <a:pt x="2833" y="9629"/>
                    </a:lnTo>
                    <a:lnTo>
                      <a:pt x="2854" y="9599"/>
                    </a:lnTo>
                    <a:lnTo>
                      <a:pt x="2874" y="9570"/>
                    </a:lnTo>
                    <a:lnTo>
                      <a:pt x="2895" y="9540"/>
                    </a:lnTo>
                    <a:lnTo>
                      <a:pt x="2914" y="9512"/>
                    </a:lnTo>
                    <a:lnTo>
                      <a:pt x="2935" y="9481"/>
                    </a:lnTo>
                    <a:lnTo>
                      <a:pt x="2956" y="9451"/>
                    </a:lnTo>
                    <a:lnTo>
                      <a:pt x="2976" y="9421"/>
                    </a:lnTo>
                    <a:lnTo>
                      <a:pt x="2995" y="9391"/>
                    </a:lnTo>
                    <a:lnTo>
                      <a:pt x="3016" y="9360"/>
                    </a:lnTo>
                    <a:lnTo>
                      <a:pt x="3037" y="9330"/>
                    </a:lnTo>
                    <a:lnTo>
                      <a:pt x="3057" y="9299"/>
                    </a:lnTo>
                    <a:lnTo>
                      <a:pt x="3077" y="9269"/>
                    </a:lnTo>
                    <a:lnTo>
                      <a:pt x="3097" y="9238"/>
                    </a:lnTo>
                    <a:lnTo>
                      <a:pt x="3118" y="9206"/>
                    </a:lnTo>
                    <a:lnTo>
                      <a:pt x="3138" y="9175"/>
                    </a:lnTo>
                    <a:lnTo>
                      <a:pt x="3158" y="9144"/>
                    </a:lnTo>
                    <a:lnTo>
                      <a:pt x="3179" y="9112"/>
                    </a:lnTo>
                    <a:lnTo>
                      <a:pt x="3199" y="9081"/>
                    </a:lnTo>
                    <a:lnTo>
                      <a:pt x="3219" y="9049"/>
                    </a:lnTo>
                    <a:lnTo>
                      <a:pt x="3239" y="9017"/>
                    </a:lnTo>
                    <a:lnTo>
                      <a:pt x="3260" y="8985"/>
                    </a:lnTo>
                    <a:lnTo>
                      <a:pt x="3280" y="8952"/>
                    </a:lnTo>
                    <a:lnTo>
                      <a:pt x="3300" y="8920"/>
                    </a:lnTo>
                    <a:lnTo>
                      <a:pt x="3321" y="8887"/>
                    </a:lnTo>
                    <a:lnTo>
                      <a:pt x="3341" y="8854"/>
                    </a:lnTo>
                    <a:lnTo>
                      <a:pt x="3361" y="8821"/>
                    </a:lnTo>
                    <a:lnTo>
                      <a:pt x="3381" y="8789"/>
                    </a:lnTo>
                    <a:lnTo>
                      <a:pt x="3402" y="8755"/>
                    </a:lnTo>
                    <a:lnTo>
                      <a:pt x="3422" y="8721"/>
                    </a:lnTo>
                    <a:lnTo>
                      <a:pt x="3443" y="8688"/>
                    </a:lnTo>
                    <a:lnTo>
                      <a:pt x="3462" y="8655"/>
                    </a:lnTo>
                    <a:lnTo>
                      <a:pt x="3483" y="8620"/>
                    </a:lnTo>
                    <a:lnTo>
                      <a:pt x="3503" y="8586"/>
                    </a:lnTo>
                    <a:lnTo>
                      <a:pt x="3524" y="8552"/>
                    </a:lnTo>
                    <a:lnTo>
                      <a:pt x="3543" y="8518"/>
                    </a:lnTo>
                    <a:lnTo>
                      <a:pt x="3564" y="8483"/>
                    </a:lnTo>
                    <a:lnTo>
                      <a:pt x="3585" y="8448"/>
                    </a:lnTo>
                    <a:lnTo>
                      <a:pt x="3605" y="8414"/>
                    </a:lnTo>
                    <a:lnTo>
                      <a:pt x="3624" y="8379"/>
                    </a:lnTo>
                    <a:lnTo>
                      <a:pt x="3645" y="8343"/>
                    </a:lnTo>
                    <a:lnTo>
                      <a:pt x="3666" y="8307"/>
                    </a:lnTo>
                    <a:lnTo>
                      <a:pt x="3686" y="8272"/>
                    </a:lnTo>
                    <a:lnTo>
                      <a:pt x="3706" y="8237"/>
                    </a:lnTo>
                    <a:lnTo>
                      <a:pt x="3726" y="8200"/>
                    </a:lnTo>
                    <a:lnTo>
                      <a:pt x="3747" y="8164"/>
                    </a:lnTo>
                    <a:lnTo>
                      <a:pt x="3767" y="8128"/>
                    </a:lnTo>
                    <a:lnTo>
                      <a:pt x="3787" y="8092"/>
                    </a:lnTo>
                    <a:lnTo>
                      <a:pt x="3807" y="8055"/>
                    </a:lnTo>
                    <a:lnTo>
                      <a:pt x="3828" y="8018"/>
                    </a:lnTo>
                    <a:lnTo>
                      <a:pt x="3848" y="7982"/>
                    </a:lnTo>
                    <a:lnTo>
                      <a:pt x="3868" y="7944"/>
                    </a:lnTo>
                    <a:lnTo>
                      <a:pt x="3889" y="7906"/>
                    </a:lnTo>
                    <a:lnTo>
                      <a:pt x="3909" y="7869"/>
                    </a:lnTo>
                    <a:lnTo>
                      <a:pt x="3929" y="7832"/>
                    </a:lnTo>
                    <a:lnTo>
                      <a:pt x="3950" y="7794"/>
                    </a:lnTo>
                    <a:lnTo>
                      <a:pt x="3970" y="7756"/>
                    </a:lnTo>
                    <a:lnTo>
                      <a:pt x="3990" y="7717"/>
                    </a:lnTo>
                    <a:lnTo>
                      <a:pt x="4010" y="7679"/>
                    </a:lnTo>
                    <a:lnTo>
                      <a:pt x="4031" y="7640"/>
                    </a:lnTo>
                    <a:lnTo>
                      <a:pt x="4051" y="7601"/>
                    </a:lnTo>
                    <a:lnTo>
                      <a:pt x="4072" y="7562"/>
                    </a:lnTo>
                    <a:lnTo>
                      <a:pt x="4091" y="7524"/>
                    </a:lnTo>
                    <a:lnTo>
                      <a:pt x="4112" y="7484"/>
                    </a:lnTo>
                    <a:lnTo>
                      <a:pt x="4133" y="7444"/>
                    </a:lnTo>
                    <a:lnTo>
                      <a:pt x="4153" y="7405"/>
                    </a:lnTo>
                    <a:lnTo>
                      <a:pt x="4173" y="7365"/>
                    </a:lnTo>
                    <a:lnTo>
                      <a:pt x="4193" y="7324"/>
                    </a:lnTo>
                    <a:lnTo>
                      <a:pt x="4214" y="7284"/>
                    </a:lnTo>
                    <a:lnTo>
                      <a:pt x="4234" y="7244"/>
                    </a:lnTo>
                    <a:lnTo>
                      <a:pt x="4254" y="7204"/>
                    </a:lnTo>
                    <a:lnTo>
                      <a:pt x="4275" y="7162"/>
                    </a:lnTo>
                    <a:lnTo>
                      <a:pt x="4295" y="7121"/>
                    </a:lnTo>
                    <a:lnTo>
                      <a:pt x="4315" y="7080"/>
                    </a:lnTo>
                    <a:lnTo>
                      <a:pt x="4335" y="7039"/>
                    </a:lnTo>
                    <a:lnTo>
                      <a:pt x="4356" y="6996"/>
                    </a:lnTo>
                    <a:lnTo>
                      <a:pt x="4376" y="6954"/>
                    </a:lnTo>
                    <a:lnTo>
                      <a:pt x="4397" y="6912"/>
                    </a:lnTo>
                    <a:lnTo>
                      <a:pt x="4416" y="6871"/>
                    </a:lnTo>
                    <a:lnTo>
                      <a:pt x="4437" y="6828"/>
                    </a:lnTo>
                    <a:lnTo>
                      <a:pt x="4457" y="6785"/>
                    </a:lnTo>
                    <a:lnTo>
                      <a:pt x="4477" y="6743"/>
                    </a:lnTo>
                    <a:lnTo>
                      <a:pt x="4498" y="6699"/>
                    </a:lnTo>
                    <a:lnTo>
                      <a:pt x="4518" y="6655"/>
                    </a:lnTo>
                    <a:lnTo>
                      <a:pt x="4539" y="6612"/>
                    </a:lnTo>
                    <a:lnTo>
                      <a:pt x="4558" y="6569"/>
                    </a:lnTo>
                    <a:lnTo>
                      <a:pt x="4579" y="6524"/>
                    </a:lnTo>
                    <a:lnTo>
                      <a:pt x="4600" y="6480"/>
                    </a:lnTo>
                    <a:lnTo>
                      <a:pt x="4620" y="6436"/>
                    </a:lnTo>
                    <a:lnTo>
                      <a:pt x="4640" y="6392"/>
                    </a:lnTo>
                    <a:lnTo>
                      <a:pt x="4660" y="6346"/>
                    </a:lnTo>
                    <a:lnTo>
                      <a:pt x="4681" y="6301"/>
                    </a:lnTo>
                    <a:lnTo>
                      <a:pt x="4701" y="6256"/>
                    </a:lnTo>
                    <a:lnTo>
                      <a:pt x="4721" y="6211"/>
                    </a:lnTo>
                    <a:lnTo>
                      <a:pt x="4742" y="6165"/>
                    </a:lnTo>
                    <a:lnTo>
                      <a:pt x="4762" y="6119"/>
                    </a:lnTo>
                    <a:lnTo>
                      <a:pt x="4783" y="6073"/>
                    </a:lnTo>
                    <a:lnTo>
                      <a:pt x="4802" y="6027"/>
                    </a:lnTo>
                    <a:lnTo>
                      <a:pt x="4823" y="5980"/>
                    </a:lnTo>
                    <a:lnTo>
                      <a:pt x="4843" y="5933"/>
                    </a:lnTo>
                    <a:lnTo>
                      <a:pt x="4864" y="5886"/>
                    </a:lnTo>
                    <a:lnTo>
                      <a:pt x="4884" y="5839"/>
                    </a:lnTo>
                    <a:lnTo>
                      <a:pt x="4904" y="5791"/>
                    </a:lnTo>
                    <a:lnTo>
                      <a:pt x="4925" y="5743"/>
                    </a:lnTo>
                    <a:lnTo>
                      <a:pt x="4945" y="5696"/>
                    </a:lnTo>
                    <a:lnTo>
                      <a:pt x="4965" y="5648"/>
                    </a:lnTo>
                    <a:lnTo>
                      <a:pt x="4986" y="5599"/>
                    </a:lnTo>
                    <a:lnTo>
                      <a:pt x="5006" y="5550"/>
                    </a:lnTo>
                    <a:lnTo>
                      <a:pt x="5026" y="5502"/>
                    </a:lnTo>
                    <a:lnTo>
                      <a:pt x="5046" y="5452"/>
                    </a:lnTo>
                    <a:lnTo>
                      <a:pt x="5067" y="5403"/>
                    </a:lnTo>
                    <a:lnTo>
                      <a:pt x="5087" y="5353"/>
                    </a:lnTo>
                    <a:lnTo>
                      <a:pt x="5107" y="5304"/>
                    </a:lnTo>
                    <a:lnTo>
                      <a:pt x="5128" y="5254"/>
                    </a:lnTo>
                    <a:lnTo>
                      <a:pt x="5148" y="5203"/>
                    </a:lnTo>
                    <a:lnTo>
                      <a:pt x="5169" y="5153"/>
                    </a:lnTo>
                    <a:lnTo>
                      <a:pt x="5188" y="5103"/>
                    </a:lnTo>
                    <a:lnTo>
                      <a:pt x="5209" y="5051"/>
                    </a:lnTo>
                    <a:lnTo>
                      <a:pt x="5230" y="5000"/>
                    </a:lnTo>
                    <a:lnTo>
                      <a:pt x="5250" y="4948"/>
                    </a:lnTo>
                    <a:lnTo>
                      <a:pt x="5270" y="4897"/>
                    </a:lnTo>
                    <a:lnTo>
                      <a:pt x="5290" y="4844"/>
                    </a:lnTo>
                    <a:lnTo>
                      <a:pt x="5311" y="4792"/>
                    </a:lnTo>
                    <a:lnTo>
                      <a:pt x="5331" y="4739"/>
                    </a:lnTo>
                    <a:lnTo>
                      <a:pt x="5351" y="4687"/>
                    </a:lnTo>
                    <a:lnTo>
                      <a:pt x="5372" y="4634"/>
                    </a:lnTo>
                    <a:lnTo>
                      <a:pt x="5392" y="4580"/>
                    </a:lnTo>
                    <a:lnTo>
                      <a:pt x="5413" y="4527"/>
                    </a:lnTo>
                    <a:lnTo>
                      <a:pt x="5432" y="4473"/>
                    </a:lnTo>
                    <a:lnTo>
                      <a:pt x="5453" y="4419"/>
                    </a:lnTo>
                    <a:lnTo>
                      <a:pt x="5474" y="4365"/>
                    </a:lnTo>
                    <a:lnTo>
                      <a:pt x="5494" y="4310"/>
                    </a:lnTo>
                    <a:lnTo>
                      <a:pt x="5514" y="4256"/>
                    </a:lnTo>
                    <a:lnTo>
                      <a:pt x="5534" y="4200"/>
                    </a:lnTo>
                    <a:lnTo>
                      <a:pt x="5555" y="4145"/>
                    </a:lnTo>
                    <a:lnTo>
                      <a:pt x="5575" y="4089"/>
                    </a:lnTo>
                    <a:lnTo>
                      <a:pt x="5595" y="4034"/>
                    </a:lnTo>
                    <a:lnTo>
                      <a:pt x="5616" y="3977"/>
                    </a:lnTo>
                    <a:lnTo>
                      <a:pt x="5636" y="3920"/>
                    </a:lnTo>
                    <a:lnTo>
                      <a:pt x="5656" y="3864"/>
                    </a:lnTo>
                    <a:lnTo>
                      <a:pt x="5677" y="3807"/>
                    </a:lnTo>
                    <a:lnTo>
                      <a:pt x="5697" y="3750"/>
                    </a:lnTo>
                    <a:lnTo>
                      <a:pt x="5718" y="3692"/>
                    </a:lnTo>
                    <a:lnTo>
                      <a:pt x="5737" y="3635"/>
                    </a:lnTo>
                    <a:lnTo>
                      <a:pt x="5758" y="3576"/>
                    </a:lnTo>
                    <a:lnTo>
                      <a:pt x="5779" y="3518"/>
                    </a:lnTo>
                    <a:lnTo>
                      <a:pt x="5799" y="3459"/>
                    </a:lnTo>
                    <a:lnTo>
                      <a:pt x="5819" y="3401"/>
                    </a:lnTo>
                    <a:lnTo>
                      <a:pt x="5839" y="3341"/>
                    </a:lnTo>
                    <a:lnTo>
                      <a:pt x="5860" y="3282"/>
                    </a:lnTo>
                    <a:lnTo>
                      <a:pt x="5880" y="3222"/>
                    </a:lnTo>
                    <a:lnTo>
                      <a:pt x="5900" y="3162"/>
                    </a:lnTo>
                    <a:lnTo>
                      <a:pt x="5921" y="3101"/>
                    </a:lnTo>
                    <a:lnTo>
                      <a:pt x="5941" y="3041"/>
                    </a:lnTo>
                    <a:lnTo>
                      <a:pt x="5962" y="2980"/>
                    </a:lnTo>
                    <a:lnTo>
                      <a:pt x="5981" y="2919"/>
                    </a:lnTo>
                    <a:lnTo>
                      <a:pt x="6002" y="2857"/>
                    </a:lnTo>
                    <a:lnTo>
                      <a:pt x="6023" y="2795"/>
                    </a:lnTo>
                    <a:lnTo>
                      <a:pt x="6043" y="2733"/>
                    </a:lnTo>
                    <a:lnTo>
                      <a:pt x="6063" y="2671"/>
                    </a:lnTo>
                    <a:lnTo>
                      <a:pt x="6084" y="2608"/>
                    </a:lnTo>
                    <a:lnTo>
                      <a:pt x="6104" y="2545"/>
                    </a:lnTo>
                    <a:lnTo>
                      <a:pt x="6124" y="2481"/>
                    </a:lnTo>
                    <a:lnTo>
                      <a:pt x="6144" y="2418"/>
                    </a:lnTo>
                    <a:lnTo>
                      <a:pt x="6165" y="2354"/>
                    </a:lnTo>
                    <a:lnTo>
                      <a:pt x="6185" y="2289"/>
                    </a:lnTo>
                    <a:lnTo>
                      <a:pt x="6205" y="2225"/>
                    </a:lnTo>
                    <a:lnTo>
                      <a:pt x="6226" y="2160"/>
                    </a:lnTo>
                    <a:lnTo>
                      <a:pt x="6246" y="2095"/>
                    </a:lnTo>
                    <a:lnTo>
                      <a:pt x="6267" y="2029"/>
                    </a:lnTo>
                    <a:lnTo>
                      <a:pt x="6287" y="1964"/>
                    </a:lnTo>
                    <a:lnTo>
                      <a:pt x="6307" y="1897"/>
                    </a:lnTo>
                    <a:lnTo>
                      <a:pt x="6328" y="1831"/>
                    </a:lnTo>
                    <a:lnTo>
                      <a:pt x="6348" y="1764"/>
                    </a:lnTo>
                    <a:lnTo>
                      <a:pt x="6368" y="1697"/>
                    </a:lnTo>
                    <a:lnTo>
                      <a:pt x="6389" y="1630"/>
                    </a:lnTo>
                    <a:lnTo>
                      <a:pt x="6409" y="1562"/>
                    </a:lnTo>
                    <a:lnTo>
                      <a:pt x="6430" y="1494"/>
                    </a:lnTo>
                    <a:lnTo>
                      <a:pt x="6449" y="1426"/>
                    </a:lnTo>
                    <a:lnTo>
                      <a:pt x="6470" y="1356"/>
                    </a:lnTo>
                    <a:lnTo>
                      <a:pt x="6490" y="1287"/>
                    </a:lnTo>
                    <a:lnTo>
                      <a:pt x="6511" y="1218"/>
                    </a:lnTo>
                    <a:lnTo>
                      <a:pt x="6531" y="1149"/>
                    </a:lnTo>
                    <a:lnTo>
                      <a:pt x="6551" y="1078"/>
                    </a:lnTo>
                    <a:lnTo>
                      <a:pt x="6572" y="1008"/>
                    </a:lnTo>
                    <a:lnTo>
                      <a:pt x="6592" y="937"/>
                    </a:lnTo>
                    <a:lnTo>
                      <a:pt x="6612" y="866"/>
                    </a:lnTo>
                    <a:lnTo>
                      <a:pt x="6633" y="795"/>
                    </a:lnTo>
                    <a:lnTo>
                      <a:pt x="6653" y="723"/>
                    </a:lnTo>
                    <a:lnTo>
                      <a:pt x="6674" y="651"/>
                    </a:lnTo>
                    <a:lnTo>
                      <a:pt x="6694" y="579"/>
                    </a:lnTo>
                    <a:lnTo>
                      <a:pt x="6714" y="506"/>
                    </a:lnTo>
                    <a:lnTo>
                      <a:pt x="6735" y="432"/>
                    </a:lnTo>
                    <a:lnTo>
                      <a:pt x="6754" y="359"/>
                    </a:lnTo>
                    <a:lnTo>
                      <a:pt x="6775" y="285"/>
                    </a:lnTo>
                    <a:lnTo>
                      <a:pt x="6796" y="211"/>
                    </a:lnTo>
                    <a:lnTo>
                      <a:pt x="6816" y="136"/>
                    </a:lnTo>
                    <a:lnTo>
                      <a:pt x="6836" y="61"/>
                    </a:lnTo>
                    <a:cubicBezTo>
                      <a:pt x="6846" y="23"/>
                      <a:pt x="6886" y="0"/>
                      <a:pt x="6924" y="10"/>
                    </a:cubicBezTo>
                    <a:cubicBezTo>
                      <a:pt x="6962" y="21"/>
                      <a:pt x="6985" y="60"/>
                      <a:pt x="6975" y="99"/>
                    </a:cubicBezTo>
                    <a:lnTo>
                      <a:pt x="6955" y="174"/>
                    </a:lnTo>
                    <a:lnTo>
                      <a:pt x="6934" y="249"/>
                    </a:lnTo>
                    <a:lnTo>
                      <a:pt x="6914" y="323"/>
                    </a:lnTo>
                    <a:lnTo>
                      <a:pt x="6893" y="397"/>
                    </a:lnTo>
                    <a:lnTo>
                      <a:pt x="6873" y="471"/>
                    </a:lnTo>
                    <a:lnTo>
                      <a:pt x="6853" y="544"/>
                    </a:lnTo>
                    <a:lnTo>
                      <a:pt x="6832" y="617"/>
                    </a:lnTo>
                    <a:lnTo>
                      <a:pt x="6812" y="690"/>
                    </a:lnTo>
                    <a:lnTo>
                      <a:pt x="6792" y="762"/>
                    </a:lnTo>
                    <a:lnTo>
                      <a:pt x="6771" y="834"/>
                    </a:lnTo>
                    <a:lnTo>
                      <a:pt x="6751" y="905"/>
                    </a:lnTo>
                    <a:lnTo>
                      <a:pt x="6731" y="977"/>
                    </a:lnTo>
                    <a:lnTo>
                      <a:pt x="6710" y="1048"/>
                    </a:lnTo>
                    <a:lnTo>
                      <a:pt x="6690" y="1119"/>
                    </a:lnTo>
                    <a:lnTo>
                      <a:pt x="6669" y="1188"/>
                    </a:lnTo>
                    <a:lnTo>
                      <a:pt x="6649" y="1259"/>
                    </a:lnTo>
                    <a:lnTo>
                      <a:pt x="6628" y="1328"/>
                    </a:lnTo>
                    <a:lnTo>
                      <a:pt x="6608" y="1397"/>
                    </a:lnTo>
                    <a:lnTo>
                      <a:pt x="6588" y="1466"/>
                    </a:lnTo>
                    <a:lnTo>
                      <a:pt x="6567" y="1535"/>
                    </a:lnTo>
                    <a:lnTo>
                      <a:pt x="6547" y="1603"/>
                    </a:lnTo>
                    <a:lnTo>
                      <a:pt x="6526" y="1671"/>
                    </a:lnTo>
                    <a:lnTo>
                      <a:pt x="6506" y="1739"/>
                    </a:lnTo>
                    <a:lnTo>
                      <a:pt x="6486" y="1806"/>
                    </a:lnTo>
                    <a:lnTo>
                      <a:pt x="6465" y="1873"/>
                    </a:lnTo>
                    <a:lnTo>
                      <a:pt x="6445" y="1940"/>
                    </a:lnTo>
                    <a:lnTo>
                      <a:pt x="6424" y="2005"/>
                    </a:lnTo>
                    <a:lnTo>
                      <a:pt x="6404" y="2072"/>
                    </a:lnTo>
                    <a:lnTo>
                      <a:pt x="6384" y="2138"/>
                    </a:lnTo>
                    <a:lnTo>
                      <a:pt x="6363" y="2203"/>
                    </a:lnTo>
                    <a:lnTo>
                      <a:pt x="6343" y="2268"/>
                    </a:lnTo>
                    <a:lnTo>
                      <a:pt x="6323" y="2333"/>
                    </a:lnTo>
                    <a:lnTo>
                      <a:pt x="6302" y="2397"/>
                    </a:lnTo>
                    <a:lnTo>
                      <a:pt x="6282" y="2461"/>
                    </a:lnTo>
                    <a:lnTo>
                      <a:pt x="6261" y="2526"/>
                    </a:lnTo>
                    <a:lnTo>
                      <a:pt x="6241" y="2589"/>
                    </a:lnTo>
                    <a:lnTo>
                      <a:pt x="6220" y="2652"/>
                    </a:lnTo>
                    <a:lnTo>
                      <a:pt x="6200" y="2715"/>
                    </a:lnTo>
                    <a:lnTo>
                      <a:pt x="6180" y="2778"/>
                    </a:lnTo>
                    <a:lnTo>
                      <a:pt x="6159" y="2840"/>
                    </a:lnTo>
                    <a:lnTo>
                      <a:pt x="6139" y="2902"/>
                    </a:lnTo>
                    <a:lnTo>
                      <a:pt x="6118" y="2963"/>
                    </a:lnTo>
                    <a:lnTo>
                      <a:pt x="6098" y="3025"/>
                    </a:lnTo>
                    <a:lnTo>
                      <a:pt x="6078" y="3086"/>
                    </a:lnTo>
                    <a:lnTo>
                      <a:pt x="6057" y="3148"/>
                    </a:lnTo>
                    <a:lnTo>
                      <a:pt x="6037" y="3208"/>
                    </a:lnTo>
                    <a:lnTo>
                      <a:pt x="6017" y="3268"/>
                    </a:lnTo>
                    <a:lnTo>
                      <a:pt x="5996" y="3328"/>
                    </a:lnTo>
                    <a:lnTo>
                      <a:pt x="5976" y="3388"/>
                    </a:lnTo>
                    <a:lnTo>
                      <a:pt x="5955" y="3447"/>
                    </a:lnTo>
                    <a:lnTo>
                      <a:pt x="5935" y="3507"/>
                    </a:lnTo>
                    <a:lnTo>
                      <a:pt x="5914" y="3565"/>
                    </a:lnTo>
                    <a:lnTo>
                      <a:pt x="5894" y="3624"/>
                    </a:lnTo>
                    <a:lnTo>
                      <a:pt x="5873" y="3682"/>
                    </a:lnTo>
                    <a:lnTo>
                      <a:pt x="5853" y="3740"/>
                    </a:lnTo>
                    <a:lnTo>
                      <a:pt x="5833" y="3798"/>
                    </a:lnTo>
                    <a:lnTo>
                      <a:pt x="5812" y="3855"/>
                    </a:lnTo>
                    <a:lnTo>
                      <a:pt x="5792" y="3912"/>
                    </a:lnTo>
                    <a:lnTo>
                      <a:pt x="5772" y="3970"/>
                    </a:lnTo>
                    <a:lnTo>
                      <a:pt x="5751" y="4026"/>
                    </a:lnTo>
                    <a:lnTo>
                      <a:pt x="5731" y="4082"/>
                    </a:lnTo>
                    <a:lnTo>
                      <a:pt x="5711" y="4139"/>
                    </a:lnTo>
                    <a:lnTo>
                      <a:pt x="5690" y="4194"/>
                    </a:lnTo>
                    <a:lnTo>
                      <a:pt x="5670" y="4250"/>
                    </a:lnTo>
                    <a:lnTo>
                      <a:pt x="5649" y="4305"/>
                    </a:lnTo>
                    <a:lnTo>
                      <a:pt x="5629" y="4361"/>
                    </a:lnTo>
                    <a:lnTo>
                      <a:pt x="5608" y="4415"/>
                    </a:lnTo>
                    <a:lnTo>
                      <a:pt x="5588" y="4470"/>
                    </a:lnTo>
                    <a:lnTo>
                      <a:pt x="5567" y="4523"/>
                    </a:lnTo>
                    <a:lnTo>
                      <a:pt x="5547" y="4578"/>
                    </a:lnTo>
                    <a:lnTo>
                      <a:pt x="5527" y="4632"/>
                    </a:lnTo>
                    <a:lnTo>
                      <a:pt x="5506" y="4685"/>
                    </a:lnTo>
                    <a:lnTo>
                      <a:pt x="5486" y="4739"/>
                    </a:lnTo>
                    <a:lnTo>
                      <a:pt x="5466" y="4791"/>
                    </a:lnTo>
                    <a:lnTo>
                      <a:pt x="5445" y="4845"/>
                    </a:lnTo>
                    <a:lnTo>
                      <a:pt x="5425" y="4897"/>
                    </a:lnTo>
                    <a:lnTo>
                      <a:pt x="5404" y="4949"/>
                    </a:lnTo>
                    <a:lnTo>
                      <a:pt x="5384" y="5001"/>
                    </a:lnTo>
                    <a:lnTo>
                      <a:pt x="5363" y="5053"/>
                    </a:lnTo>
                    <a:lnTo>
                      <a:pt x="5343" y="5104"/>
                    </a:lnTo>
                    <a:lnTo>
                      <a:pt x="5322" y="5155"/>
                    </a:lnTo>
                    <a:lnTo>
                      <a:pt x="5302" y="5207"/>
                    </a:lnTo>
                    <a:lnTo>
                      <a:pt x="5282" y="5258"/>
                    </a:lnTo>
                    <a:lnTo>
                      <a:pt x="5261" y="5308"/>
                    </a:lnTo>
                    <a:lnTo>
                      <a:pt x="5241" y="5358"/>
                    </a:lnTo>
                    <a:lnTo>
                      <a:pt x="5220" y="5409"/>
                    </a:lnTo>
                    <a:lnTo>
                      <a:pt x="5200" y="5458"/>
                    </a:lnTo>
                    <a:lnTo>
                      <a:pt x="5179" y="5508"/>
                    </a:lnTo>
                    <a:lnTo>
                      <a:pt x="5159" y="5557"/>
                    </a:lnTo>
                    <a:lnTo>
                      <a:pt x="5139" y="5607"/>
                    </a:lnTo>
                    <a:lnTo>
                      <a:pt x="5118" y="5655"/>
                    </a:lnTo>
                    <a:lnTo>
                      <a:pt x="5098" y="5703"/>
                    </a:lnTo>
                    <a:lnTo>
                      <a:pt x="5078" y="5752"/>
                    </a:lnTo>
                    <a:lnTo>
                      <a:pt x="5057" y="5800"/>
                    </a:lnTo>
                    <a:lnTo>
                      <a:pt x="5037" y="5848"/>
                    </a:lnTo>
                    <a:lnTo>
                      <a:pt x="5016" y="5896"/>
                    </a:lnTo>
                    <a:lnTo>
                      <a:pt x="4996" y="5943"/>
                    </a:lnTo>
                    <a:lnTo>
                      <a:pt x="4975" y="5991"/>
                    </a:lnTo>
                    <a:lnTo>
                      <a:pt x="4955" y="6038"/>
                    </a:lnTo>
                    <a:lnTo>
                      <a:pt x="4935" y="6084"/>
                    </a:lnTo>
                    <a:lnTo>
                      <a:pt x="4914" y="6131"/>
                    </a:lnTo>
                    <a:lnTo>
                      <a:pt x="4894" y="6177"/>
                    </a:lnTo>
                    <a:lnTo>
                      <a:pt x="4873" y="6223"/>
                    </a:lnTo>
                    <a:lnTo>
                      <a:pt x="4853" y="6269"/>
                    </a:lnTo>
                    <a:lnTo>
                      <a:pt x="4833" y="6315"/>
                    </a:lnTo>
                    <a:lnTo>
                      <a:pt x="4812" y="6361"/>
                    </a:lnTo>
                    <a:lnTo>
                      <a:pt x="4791" y="6406"/>
                    </a:lnTo>
                    <a:lnTo>
                      <a:pt x="4771" y="6450"/>
                    </a:lnTo>
                    <a:lnTo>
                      <a:pt x="4751" y="6496"/>
                    </a:lnTo>
                    <a:lnTo>
                      <a:pt x="4730" y="6541"/>
                    </a:lnTo>
                    <a:lnTo>
                      <a:pt x="4710" y="6585"/>
                    </a:lnTo>
                    <a:lnTo>
                      <a:pt x="4690" y="6628"/>
                    </a:lnTo>
                    <a:lnTo>
                      <a:pt x="4669" y="6673"/>
                    </a:lnTo>
                    <a:lnTo>
                      <a:pt x="4649" y="6717"/>
                    </a:lnTo>
                    <a:lnTo>
                      <a:pt x="4628" y="6760"/>
                    </a:lnTo>
                    <a:lnTo>
                      <a:pt x="4608" y="6803"/>
                    </a:lnTo>
                    <a:lnTo>
                      <a:pt x="4587" y="6847"/>
                    </a:lnTo>
                    <a:lnTo>
                      <a:pt x="4567" y="6890"/>
                    </a:lnTo>
                    <a:lnTo>
                      <a:pt x="4547" y="6932"/>
                    </a:lnTo>
                    <a:lnTo>
                      <a:pt x="4526" y="6976"/>
                    </a:lnTo>
                    <a:lnTo>
                      <a:pt x="4506" y="7018"/>
                    </a:lnTo>
                    <a:lnTo>
                      <a:pt x="4485" y="7060"/>
                    </a:lnTo>
                    <a:lnTo>
                      <a:pt x="4465" y="7101"/>
                    </a:lnTo>
                    <a:lnTo>
                      <a:pt x="4445" y="7143"/>
                    </a:lnTo>
                    <a:lnTo>
                      <a:pt x="4424" y="7185"/>
                    </a:lnTo>
                    <a:lnTo>
                      <a:pt x="4403" y="7227"/>
                    </a:lnTo>
                    <a:lnTo>
                      <a:pt x="4383" y="7267"/>
                    </a:lnTo>
                    <a:lnTo>
                      <a:pt x="4363" y="7308"/>
                    </a:lnTo>
                    <a:lnTo>
                      <a:pt x="4342" y="7350"/>
                    </a:lnTo>
                    <a:lnTo>
                      <a:pt x="4322" y="7389"/>
                    </a:lnTo>
                    <a:lnTo>
                      <a:pt x="4301" y="7430"/>
                    </a:lnTo>
                    <a:lnTo>
                      <a:pt x="4281" y="7470"/>
                    </a:lnTo>
                    <a:lnTo>
                      <a:pt x="4260" y="7511"/>
                    </a:lnTo>
                    <a:lnTo>
                      <a:pt x="4240" y="7550"/>
                    </a:lnTo>
                    <a:lnTo>
                      <a:pt x="4220" y="7589"/>
                    </a:lnTo>
                    <a:lnTo>
                      <a:pt x="4199" y="7629"/>
                    </a:lnTo>
                    <a:lnTo>
                      <a:pt x="4179" y="7668"/>
                    </a:lnTo>
                    <a:lnTo>
                      <a:pt x="4158" y="7708"/>
                    </a:lnTo>
                    <a:lnTo>
                      <a:pt x="4138" y="7746"/>
                    </a:lnTo>
                    <a:lnTo>
                      <a:pt x="4118" y="7785"/>
                    </a:lnTo>
                    <a:lnTo>
                      <a:pt x="4097" y="7823"/>
                    </a:lnTo>
                    <a:lnTo>
                      <a:pt x="4076" y="7862"/>
                    </a:lnTo>
                    <a:lnTo>
                      <a:pt x="4056" y="7900"/>
                    </a:lnTo>
                    <a:lnTo>
                      <a:pt x="4036" y="7938"/>
                    </a:lnTo>
                    <a:lnTo>
                      <a:pt x="4015" y="7976"/>
                    </a:lnTo>
                    <a:lnTo>
                      <a:pt x="3995" y="8013"/>
                    </a:lnTo>
                    <a:lnTo>
                      <a:pt x="3974" y="8050"/>
                    </a:lnTo>
                    <a:lnTo>
                      <a:pt x="3954" y="8088"/>
                    </a:lnTo>
                    <a:lnTo>
                      <a:pt x="3933" y="8125"/>
                    </a:lnTo>
                    <a:lnTo>
                      <a:pt x="3913" y="8162"/>
                    </a:lnTo>
                    <a:lnTo>
                      <a:pt x="3893" y="8199"/>
                    </a:lnTo>
                    <a:lnTo>
                      <a:pt x="3872" y="8236"/>
                    </a:lnTo>
                    <a:lnTo>
                      <a:pt x="3852" y="8272"/>
                    </a:lnTo>
                    <a:lnTo>
                      <a:pt x="3831" y="8307"/>
                    </a:lnTo>
                    <a:lnTo>
                      <a:pt x="3811" y="8344"/>
                    </a:lnTo>
                    <a:lnTo>
                      <a:pt x="3790" y="8379"/>
                    </a:lnTo>
                    <a:lnTo>
                      <a:pt x="3770" y="8415"/>
                    </a:lnTo>
                    <a:lnTo>
                      <a:pt x="3750" y="8450"/>
                    </a:lnTo>
                    <a:lnTo>
                      <a:pt x="3729" y="8486"/>
                    </a:lnTo>
                    <a:lnTo>
                      <a:pt x="3708" y="8522"/>
                    </a:lnTo>
                    <a:lnTo>
                      <a:pt x="3688" y="8556"/>
                    </a:lnTo>
                    <a:lnTo>
                      <a:pt x="3668" y="8591"/>
                    </a:lnTo>
                    <a:lnTo>
                      <a:pt x="3647" y="8626"/>
                    </a:lnTo>
                    <a:lnTo>
                      <a:pt x="3627" y="8661"/>
                    </a:lnTo>
                    <a:lnTo>
                      <a:pt x="3606" y="8695"/>
                    </a:lnTo>
                    <a:lnTo>
                      <a:pt x="3586" y="8728"/>
                    </a:lnTo>
                    <a:lnTo>
                      <a:pt x="3565" y="8763"/>
                    </a:lnTo>
                    <a:lnTo>
                      <a:pt x="3545" y="8797"/>
                    </a:lnTo>
                    <a:lnTo>
                      <a:pt x="3524" y="8830"/>
                    </a:lnTo>
                    <a:lnTo>
                      <a:pt x="3504" y="8863"/>
                    </a:lnTo>
                    <a:lnTo>
                      <a:pt x="3484" y="8897"/>
                    </a:lnTo>
                    <a:lnTo>
                      <a:pt x="3463" y="8930"/>
                    </a:lnTo>
                    <a:lnTo>
                      <a:pt x="3442" y="8964"/>
                    </a:lnTo>
                    <a:lnTo>
                      <a:pt x="3422" y="8996"/>
                    </a:lnTo>
                    <a:lnTo>
                      <a:pt x="3402" y="9029"/>
                    </a:lnTo>
                    <a:lnTo>
                      <a:pt x="3381" y="9061"/>
                    </a:lnTo>
                    <a:lnTo>
                      <a:pt x="3361" y="9094"/>
                    </a:lnTo>
                    <a:lnTo>
                      <a:pt x="3341" y="9126"/>
                    </a:lnTo>
                    <a:lnTo>
                      <a:pt x="3320" y="9158"/>
                    </a:lnTo>
                    <a:lnTo>
                      <a:pt x="3299" y="9191"/>
                    </a:lnTo>
                    <a:lnTo>
                      <a:pt x="3279" y="9222"/>
                    </a:lnTo>
                    <a:lnTo>
                      <a:pt x="3259" y="9254"/>
                    </a:lnTo>
                    <a:lnTo>
                      <a:pt x="3238" y="9286"/>
                    </a:lnTo>
                    <a:lnTo>
                      <a:pt x="3218" y="9316"/>
                    </a:lnTo>
                    <a:lnTo>
                      <a:pt x="3197" y="9348"/>
                    </a:lnTo>
                    <a:lnTo>
                      <a:pt x="3177" y="9379"/>
                    </a:lnTo>
                    <a:lnTo>
                      <a:pt x="3156" y="9410"/>
                    </a:lnTo>
                    <a:lnTo>
                      <a:pt x="3136" y="9441"/>
                    </a:lnTo>
                    <a:lnTo>
                      <a:pt x="3116" y="9470"/>
                    </a:lnTo>
                    <a:lnTo>
                      <a:pt x="3095" y="9502"/>
                    </a:lnTo>
                    <a:lnTo>
                      <a:pt x="3074" y="9532"/>
                    </a:lnTo>
                    <a:lnTo>
                      <a:pt x="3054" y="9562"/>
                    </a:lnTo>
                    <a:lnTo>
                      <a:pt x="3034" y="9591"/>
                    </a:lnTo>
                    <a:lnTo>
                      <a:pt x="3013" y="9623"/>
                    </a:lnTo>
                    <a:lnTo>
                      <a:pt x="2993" y="9652"/>
                    </a:lnTo>
                    <a:lnTo>
                      <a:pt x="2972" y="9682"/>
                    </a:lnTo>
                    <a:lnTo>
                      <a:pt x="2952" y="9711"/>
                    </a:lnTo>
                    <a:lnTo>
                      <a:pt x="2931" y="9741"/>
                    </a:lnTo>
                    <a:lnTo>
                      <a:pt x="2911" y="9770"/>
                    </a:lnTo>
                    <a:lnTo>
                      <a:pt x="2890" y="9799"/>
                    </a:lnTo>
                    <a:lnTo>
                      <a:pt x="2870" y="9827"/>
                    </a:lnTo>
                    <a:lnTo>
                      <a:pt x="2849" y="9857"/>
                    </a:lnTo>
                    <a:lnTo>
                      <a:pt x="2829" y="9885"/>
                    </a:lnTo>
                    <a:lnTo>
                      <a:pt x="2809" y="9913"/>
                    </a:lnTo>
                    <a:lnTo>
                      <a:pt x="2788" y="9942"/>
                    </a:lnTo>
                    <a:lnTo>
                      <a:pt x="2767" y="9971"/>
                    </a:lnTo>
                    <a:lnTo>
                      <a:pt x="2747" y="9998"/>
                    </a:lnTo>
                    <a:lnTo>
                      <a:pt x="2727" y="10025"/>
                    </a:lnTo>
                    <a:lnTo>
                      <a:pt x="2706" y="10055"/>
                    </a:lnTo>
                    <a:lnTo>
                      <a:pt x="2686" y="10082"/>
                    </a:lnTo>
                    <a:lnTo>
                      <a:pt x="2665" y="10110"/>
                    </a:lnTo>
                    <a:lnTo>
                      <a:pt x="2645" y="10136"/>
                    </a:lnTo>
                    <a:lnTo>
                      <a:pt x="2624" y="10165"/>
                    </a:lnTo>
                    <a:lnTo>
                      <a:pt x="2604" y="10192"/>
                    </a:lnTo>
                    <a:lnTo>
                      <a:pt x="2583" y="10219"/>
                    </a:lnTo>
                    <a:lnTo>
                      <a:pt x="2563" y="10245"/>
                    </a:lnTo>
                    <a:lnTo>
                      <a:pt x="2543" y="10272"/>
                    </a:lnTo>
                    <a:lnTo>
                      <a:pt x="2522" y="10300"/>
                    </a:lnTo>
                    <a:lnTo>
                      <a:pt x="2501" y="10325"/>
                    </a:lnTo>
                    <a:lnTo>
                      <a:pt x="2481" y="10351"/>
                    </a:lnTo>
                    <a:lnTo>
                      <a:pt x="2461" y="10378"/>
                    </a:lnTo>
                    <a:lnTo>
                      <a:pt x="2440" y="10404"/>
                    </a:lnTo>
                    <a:lnTo>
                      <a:pt x="2420" y="10430"/>
                    </a:lnTo>
                    <a:lnTo>
                      <a:pt x="2399" y="10456"/>
                    </a:lnTo>
                    <a:lnTo>
                      <a:pt x="2379" y="10482"/>
                    </a:lnTo>
                    <a:lnTo>
                      <a:pt x="2358" y="10508"/>
                    </a:lnTo>
                    <a:lnTo>
                      <a:pt x="2338" y="10533"/>
                    </a:lnTo>
                    <a:lnTo>
                      <a:pt x="2317" y="10558"/>
                    </a:lnTo>
                    <a:lnTo>
                      <a:pt x="2297" y="10584"/>
                    </a:lnTo>
                    <a:lnTo>
                      <a:pt x="2276" y="10609"/>
                    </a:lnTo>
                    <a:lnTo>
                      <a:pt x="2256" y="10634"/>
                    </a:lnTo>
                    <a:lnTo>
                      <a:pt x="2235" y="10659"/>
                    </a:lnTo>
                    <a:lnTo>
                      <a:pt x="2215" y="10684"/>
                    </a:lnTo>
                    <a:lnTo>
                      <a:pt x="2194" y="10709"/>
                    </a:lnTo>
                    <a:lnTo>
                      <a:pt x="2174" y="10732"/>
                    </a:lnTo>
                    <a:lnTo>
                      <a:pt x="2153" y="10758"/>
                    </a:lnTo>
                    <a:lnTo>
                      <a:pt x="2133" y="10782"/>
                    </a:lnTo>
                    <a:lnTo>
                      <a:pt x="2112" y="10806"/>
                    </a:lnTo>
                    <a:lnTo>
                      <a:pt x="2092" y="10830"/>
                    </a:lnTo>
                    <a:lnTo>
                      <a:pt x="2072" y="10854"/>
                    </a:lnTo>
                    <a:lnTo>
                      <a:pt x="2051" y="10879"/>
                    </a:lnTo>
                    <a:lnTo>
                      <a:pt x="2030" y="10902"/>
                    </a:lnTo>
                    <a:lnTo>
                      <a:pt x="2010" y="10925"/>
                    </a:lnTo>
                    <a:lnTo>
                      <a:pt x="1990" y="10949"/>
                    </a:lnTo>
                    <a:lnTo>
                      <a:pt x="1969" y="10973"/>
                    </a:lnTo>
                    <a:lnTo>
                      <a:pt x="1948" y="10996"/>
                    </a:lnTo>
                    <a:lnTo>
                      <a:pt x="1928" y="11019"/>
                    </a:lnTo>
                    <a:lnTo>
                      <a:pt x="1908" y="11042"/>
                    </a:lnTo>
                    <a:lnTo>
                      <a:pt x="1887" y="11065"/>
                    </a:lnTo>
                    <a:lnTo>
                      <a:pt x="1866" y="11089"/>
                    </a:lnTo>
                    <a:lnTo>
                      <a:pt x="1846" y="11111"/>
                    </a:lnTo>
                    <a:lnTo>
                      <a:pt x="1826" y="11134"/>
                    </a:lnTo>
                    <a:lnTo>
                      <a:pt x="1805" y="11157"/>
                    </a:lnTo>
                    <a:lnTo>
                      <a:pt x="1785" y="11178"/>
                    </a:lnTo>
                    <a:lnTo>
                      <a:pt x="1764" y="11201"/>
                    </a:lnTo>
                    <a:lnTo>
                      <a:pt x="1744" y="11224"/>
                    </a:lnTo>
                    <a:lnTo>
                      <a:pt x="1723" y="11246"/>
                    </a:lnTo>
                    <a:lnTo>
                      <a:pt x="1703" y="11268"/>
                    </a:lnTo>
                    <a:lnTo>
                      <a:pt x="1682" y="11290"/>
                    </a:lnTo>
                    <a:lnTo>
                      <a:pt x="1662" y="11312"/>
                    </a:lnTo>
                    <a:lnTo>
                      <a:pt x="1641" y="11333"/>
                    </a:lnTo>
                    <a:lnTo>
                      <a:pt x="1621" y="11354"/>
                    </a:lnTo>
                    <a:lnTo>
                      <a:pt x="1601" y="11376"/>
                    </a:lnTo>
                    <a:lnTo>
                      <a:pt x="1579" y="11398"/>
                    </a:lnTo>
                    <a:lnTo>
                      <a:pt x="1559" y="11419"/>
                    </a:lnTo>
                    <a:lnTo>
                      <a:pt x="1539" y="11440"/>
                    </a:lnTo>
                    <a:lnTo>
                      <a:pt x="1518" y="11461"/>
                    </a:lnTo>
                    <a:lnTo>
                      <a:pt x="1498" y="11482"/>
                    </a:lnTo>
                    <a:lnTo>
                      <a:pt x="1477" y="11504"/>
                    </a:lnTo>
                    <a:lnTo>
                      <a:pt x="1457" y="11524"/>
                    </a:lnTo>
                    <a:lnTo>
                      <a:pt x="1436" y="11545"/>
                    </a:lnTo>
                    <a:lnTo>
                      <a:pt x="1416" y="11565"/>
                    </a:lnTo>
                    <a:lnTo>
                      <a:pt x="1395" y="11587"/>
                    </a:lnTo>
                    <a:lnTo>
                      <a:pt x="1376" y="11605"/>
                    </a:lnTo>
                    <a:lnTo>
                      <a:pt x="1354" y="11627"/>
                    </a:lnTo>
                    <a:lnTo>
                      <a:pt x="1334" y="11647"/>
                    </a:lnTo>
                    <a:lnTo>
                      <a:pt x="1313" y="11667"/>
                    </a:lnTo>
                    <a:lnTo>
                      <a:pt x="1293" y="11686"/>
                    </a:lnTo>
                    <a:lnTo>
                      <a:pt x="1272" y="11708"/>
                    </a:lnTo>
                    <a:lnTo>
                      <a:pt x="1252" y="11727"/>
                    </a:lnTo>
                    <a:lnTo>
                      <a:pt x="1231" y="11747"/>
                    </a:lnTo>
                    <a:lnTo>
                      <a:pt x="1211" y="11766"/>
                    </a:lnTo>
                    <a:lnTo>
                      <a:pt x="1191" y="11786"/>
                    </a:lnTo>
                    <a:lnTo>
                      <a:pt x="1169" y="11806"/>
                    </a:lnTo>
                    <a:lnTo>
                      <a:pt x="1150" y="11824"/>
                    </a:lnTo>
                    <a:lnTo>
                      <a:pt x="1129" y="11844"/>
                    </a:lnTo>
                    <a:lnTo>
                      <a:pt x="1108" y="11863"/>
                    </a:lnTo>
                    <a:lnTo>
                      <a:pt x="1088" y="11882"/>
                    </a:lnTo>
                    <a:lnTo>
                      <a:pt x="1067" y="11901"/>
                    </a:lnTo>
                    <a:lnTo>
                      <a:pt x="1047" y="11920"/>
                    </a:lnTo>
                    <a:lnTo>
                      <a:pt x="1026" y="11939"/>
                    </a:lnTo>
                    <a:lnTo>
                      <a:pt x="1006" y="11958"/>
                    </a:lnTo>
                    <a:lnTo>
                      <a:pt x="986" y="11976"/>
                    </a:lnTo>
                    <a:lnTo>
                      <a:pt x="965" y="11995"/>
                    </a:lnTo>
                    <a:lnTo>
                      <a:pt x="944" y="12014"/>
                    </a:lnTo>
                    <a:lnTo>
                      <a:pt x="923" y="12032"/>
                    </a:lnTo>
                    <a:lnTo>
                      <a:pt x="904" y="12049"/>
                    </a:lnTo>
                    <a:lnTo>
                      <a:pt x="883" y="12069"/>
                    </a:lnTo>
                    <a:lnTo>
                      <a:pt x="862" y="12087"/>
                    </a:lnTo>
                    <a:lnTo>
                      <a:pt x="842" y="12104"/>
                    </a:lnTo>
                    <a:lnTo>
                      <a:pt x="822" y="12121"/>
                    </a:lnTo>
                    <a:lnTo>
                      <a:pt x="801" y="12141"/>
                    </a:lnTo>
                    <a:lnTo>
                      <a:pt x="780" y="12158"/>
                    </a:lnTo>
                    <a:lnTo>
                      <a:pt x="760" y="12176"/>
                    </a:lnTo>
                    <a:lnTo>
                      <a:pt x="740" y="12193"/>
                    </a:lnTo>
                    <a:lnTo>
                      <a:pt x="719" y="12211"/>
                    </a:lnTo>
                    <a:lnTo>
                      <a:pt x="698" y="12229"/>
                    </a:lnTo>
                    <a:lnTo>
                      <a:pt x="677" y="12246"/>
                    </a:lnTo>
                    <a:lnTo>
                      <a:pt x="658" y="12262"/>
                    </a:lnTo>
                    <a:lnTo>
                      <a:pt x="637" y="12280"/>
                    </a:lnTo>
                    <a:lnTo>
                      <a:pt x="616" y="12298"/>
                    </a:lnTo>
                    <a:lnTo>
                      <a:pt x="596" y="12314"/>
                    </a:lnTo>
                    <a:lnTo>
                      <a:pt x="576" y="12330"/>
                    </a:lnTo>
                    <a:lnTo>
                      <a:pt x="555" y="12349"/>
                    </a:lnTo>
                    <a:lnTo>
                      <a:pt x="534" y="12365"/>
                    </a:lnTo>
                    <a:lnTo>
                      <a:pt x="514" y="12382"/>
                    </a:lnTo>
                    <a:lnTo>
                      <a:pt x="494" y="12398"/>
                    </a:lnTo>
                    <a:lnTo>
                      <a:pt x="473" y="12415"/>
                    </a:lnTo>
                    <a:lnTo>
                      <a:pt x="452" y="12432"/>
                    </a:lnTo>
                    <a:lnTo>
                      <a:pt x="433" y="12447"/>
                    </a:lnTo>
                    <a:lnTo>
                      <a:pt x="411" y="12464"/>
                    </a:lnTo>
                    <a:lnTo>
                      <a:pt x="391" y="12480"/>
                    </a:lnTo>
                    <a:lnTo>
                      <a:pt x="370" y="12496"/>
                    </a:lnTo>
                    <a:lnTo>
                      <a:pt x="350" y="12512"/>
                    </a:lnTo>
                    <a:lnTo>
                      <a:pt x="330" y="12528"/>
                    </a:lnTo>
                    <a:lnTo>
                      <a:pt x="308" y="12545"/>
                    </a:lnTo>
                    <a:lnTo>
                      <a:pt x="288" y="12560"/>
                    </a:lnTo>
                    <a:lnTo>
                      <a:pt x="269" y="12575"/>
                    </a:lnTo>
                    <a:lnTo>
                      <a:pt x="247" y="12592"/>
                    </a:lnTo>
                    <a:lnTo>
                      <a:pt x="226" y="12608"/>
                    </a:lnTo>
                    <a:lnTo>
                      <a:pt x="206" y="12622"/>
                    </a:lnTo>
                    <a:lnTo>
                      <a:pt x="187" y="12637"/>
                    </a:lnTo>
                    <a:lnTo>
                      <a:pt x="165" y="12654"/>
                    </a:lnTo>
                    <a:lnTo>
                      <a:pt x="145" y="12668"/>
                    </a:lnTo>
                    <a:lnTo>
                      <a:pt x="125" y="12684"/>
                    </a:lnTo>
                    <a:cubicBezTo>
                      <a:pt x="93" y="12708"/>
                      <a:pt x="48" y="12702"/>
                      <a:pt x="24" y="12670"/>
                    </a:cubicBezTo>
                    <a:cubicBezTo>
                      <a:pt x="0" y="12638"/>
                      <a:pt x="6" y="12593"/>
                      <a:pt x="38" y="12569"/>
                    </a:cubicBezTo>
                    <a:close/>
                  </a:path>
                </a:pathLst>
              </a:custGeom>
              <a:grpFill/>
              <a:ln w="28575" cap="flat">
                <a:solidFill>
                  <a:schemeClr val="accent3">
                    <a:lumMod val="7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16" name="Group 115"/>
            <p:cNvGrpSpPr/>
            <p:nvPr/>
          </p:nvGrpSpPr>
          <p:grpSpPr>
            <a:xfrm>
              <a:off x="4662842" y="4022955"/>
              <a:ext cx="2214208" cy="1800200"/>
              <a:chOff x="1115616" y="980728"/>
              <a:chExt cx="2232248" cy="936104"/>
            </a:xfrm>
          </p:grpSpPr>
          <p:cxnSp>
            <p:nvCxnSpPr>
              <p:cNvPr id="126" name="Straight Connector 125"/>
              <p:cNvCxnSpPr/>
              <p:nvPr/>
            </p:nvCxnSpPr>
            <p:spPr>
              <a:xfrm>
                <a:off x="1115616" y="980728"/>
                <a:ext cx="0"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115616" y="1916832"/>
                <a:ext cx="2232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6188761" y="5830330"/>
              <a:ext cx="472973" cy="265658"/>
            </a:xfrm>
            <a:prstGeom prst="rect">
              <a:avLst/>
            </a:prstGeom>
            <a:noFill/>
          </p:spPr>
          <p:txBody>
            <a:bodyPr wrap="none" rtlCol="0">
              <a:spAutoFit/>
            </a:bodyPr>
            <a:lstStyle/>
            <a:p>
              <a:r>
                <a:rPr lang="en-GB" b="1" dirty="0"/>
                <a:t>Time</a:t>
              </a:r>
            </a:p>
          </p:txBody>
        </p:sp>
        <p:sp>
          <p:nvSpPr>
            <p:cNvPr id="118" name="TextBox 117"/>
            <p:cNvSpPr txBox="1"/>
            <p:nvPr/>
          </p:nvSpPr>
          <p:spPr>
            <a:xfrm>
              <a:off x="4376870" y="3930591"/>
              <a:ext cx="266420" cy="461665"/>
            </a:xfrm>
            <a:prstGeom prst="rect">
              <a:avLst/>
            </a:prstGeom>
            <a:noFill/>
          </p:spPr>
          <p:txBody>
            <a:bodyPr wrap="none" rtlCol="0">
              <a:spAutoFit/>
            </a:bodyPr>
            <a:lstStyle/>
            <a:p>
              <a:r>
                <a:rPr lang="en-GB" sz="2400" b="1" i="1" dirty="0"/>
                <a:t>I</a:t>
              </a:r>
              <a:endParaRPr lang="en-GB" b="1" i="1" dirty="0"/>
            </a:p>
          </p:txBody>
        </p:sp>
        <p:grpSp>
          <p:nvGrpSpPr>
            <p:cNvPr id="123" name="Group 122"/>
            <p:cNvGrpSpPr/>
            <p:nvPr/>
          </p:nvGrpSpPr>
          <p:grpSpPr>
            <a:xfrm>
              <a:off x="5769946" y="4718050"/>
              <a:ext cx="824427" cy="1039122"/>
              <a:chOff x="5998546" y="4572000"/>
              <a:chExt cx="824427" cy="1039122"/>
            </a:xfrm>
          </p:grpSpPr>
          <p:sp>
            <p:nvSpPr>
              <p:cNvPr id="124" name="Right Triangle 123"/>
              <p:cNvSpPr/>
              <p:nvPr/>
            </p:nvSpPr>
            <p:spPr>
              <a:xfrm flipH="1">
                <a:off x="6196751" y="4941595"/>
                <a:ext cx="321422" cy="418520"/>
              </a:xfrm>
              <a:prstGeom prst="rtTriangle">
                <a:avLst/>
              </a:prstGeom>
              <a:solidFill>
                <a:srgbClr val="99BA56"/>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5" name="Straight Connector 124"/>
              <p:cNvCxnSpPr/>
              <p:nvPr/>
            </p:nvCxnSpPr>
            <p:spPr>
              <a:xfrm flipV="1">
                <a:off x="5998546" y="4572000"/>
                <a:ext cx="824427" cy="10391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130" name="TextBox 129"/>
          <p:cNvSpPr txBox="1"/>
          <p:nvPr/>
        </p:nvSpPr>
        <p:spPr>
          <a:xfrm>
            <a:off x="467544" y="477270"/>
            <a:ext cx="8280920" cy="1643527"/>
          </a:xfrm>
          <a:prstGeom prst="rect">
            <a:avLst/>
          </a:prstGeom>
          <a:noFill/>
        </p:spPr>
        <p:txBody>
          <a:bodyPr wrap="square" rtlCol="0">
            <a:spAutoFit/>
          </a:bodyPr>
          <a:lstStyle/>
          <a:p>
            <a:pPr>
              <a:lnSpc>
                <a:spcPct val="120000"/>
              </a:lnSpc>
            </a:pPr>
            <a:r>
              <a:rPr lang="en-GB" sz="2000" dirty="0"/>
              <a:t>It may be difficult to describe the complete time course and number of infected individuals over the entire course of a disease outbreak, but we now have a simple model to describe the </a:t>
            </a:r>
            <a:r>
              <a:rPr lang="en-GB" sz="2400" b="1" dirty="0"/>
              <a:t>rate</a:t>
            </a:r>
            <a:r>
              <a:rPr lang="en-GB" sz="2400" dirty="0"/>
              <a:t> </a:t>
            </a:r>
            <a:r>
              <a:rPr lang="en-GB" sz="2000" dirty="0"/>
              <a:t>at which new infected individuals are produced.</a:t>
            </a:r>
          </a:p>
        </p:txBody>
      </p:sp>
      <mc:AlternateContent xmlns:mc="http://schemas.openxmlformats.org/markup-compatibility/2006" xmlns:a14="http://schemas.microsoft.com/office/drawing/2010/main">
        <mc:Choice Requires="a14">
          <p:sp>
            <p:nvSpPr>
              <p:cNvPr id="131" name="TextBox 130"/>
              <p:cNvSpPr txBox="1"/>
              <p:nvPr/>
            </p:nvSpPr>
            <p:spPr>
              <a:xfrm>
                <a:off x="4355976" y="3828294"/>
                <a:ext cx="3156697" cy="910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b="1" i="1" smtClean="0">
                              <a:solidFill>
                                <a:schemeClr val="tx1"/>
                              </a:solidFill>
                              <a:latin typeface="Cambria Math"/>
                            </a:rPr>
                          </m:ctrlPr>
                        </m:fPr>
                        <m:num>
                          <m:r>
                            <a:rPr lang="en-GB" sz="2800" b="1" i="1" smtClean="0">
                              <a:solidFill>
                                <a:schemeClr val="tx1"/>
                              </a:solidFill>
                              <a:latin typeface="Cambria Math"/>
                            </a:rPr>
                            <m:t>𝒅𝑰</m:t>
                          </m:r>
                        </m:num>
                        <m:den>
                          <m:r>
                            <a:rPr lang="en-GB" sz="2800" b="1" i="1" smtClean="0">
                              <a:solidFill>
                                <a:schemeClr val="tx1"/>
                              </a:solidFill>
                              <a:latin typeface="Cambria Math"/>
                            </a:rPr>
                            <m:t>𝒅𝒕</m:t>
                          </m:r>
                        </m:den>
                      </m:f>
                      <m:r>
                        <a:rPr lang="en-GB" sz="2800" b="1" i="1" smtClean="0">
                          <a:solidFill>
                            <a:schemeClr val="tx1"/>
                          </a:solidFill>
                          <a:latin typeface="Cambria Math"/>
                        </a:rPr>
                        <m:t> </m:t>
                      </m:r>
                      <m:r>
                        <a:rPr lang="en-GB" sz="2800" b="1" i="1" smtClean="0">
                          <a:solidFill>
                            <a:srgbClr val="0000FF"/>
                          </a:solidFill>
                          <a:latin typeface="Cambria Math"/>
                        </a:rPr>
                        <m:t>=</m:t>
                      </m:r>
                      <m:r>
                        <a:rPr lang="en-GB" sz="2800" b="1" i="1" smtClean="0">
                          <a:solidFill>
                            <a:srgbClr val="0000FF"/>
                          </a:solidFill>
                          <a:latin typeface="Cambria Math"/>
                        </a:rPr>
                        <m:t>𝒑</m:t>
                      </m:r>
                      <m:r>
                        <a:rPr lang="en-GB" sz="2800" b="1" i="1" smtClean="0">
                          <a:solidFill>
                            <a:schemeClr val="tx1"/>
                          </a:solidFill>
                          <a:latin typeface="Cambria Math"/>
                        </a:rPr>
                        <m:t>∗</m:t>
                      </m:r>
                      <m:r>
                        <a:rPr lang="en-GB" sz="2800" b="1" i="1" smtClean="0">
                          <a:solidFill>
                            <a:srgbClr val="0000FF"/>
                          </a:solidFill>
                          <a:latin typeface="Cambria Math"/>
                        </a:rPr>
                        <m:t> </m:t>
                      </m:r>
                      <m:r>
                        <a:rPr lang="en-GB" sz="2800" b="1" i="1" smtClean="0">
                          <a:solidFill>
                            <a:srgbClr val="7030A0"/>
                          </a:solidFill>
                          <a:latin typeface="Cambria Math"/>
                        </a:rPr>
                        <m:t>𝒄</m:t>
                      </m:r>
                      <m:r>
                        <a:rPr lang="en-GB" sz="2800" b="1" i="1" smtClean="0">
                          <a:latin typeface="Cambria Math"/>
                        </a:rPr>
                        <m:t>∗</m:t>
                      </m:r>
                      <m:f>
                        <m:fPr>
                          <m:ctrlPr>
                            <a:rPr lang="en-GB" sz="2800" b="1" i="1" smtClean="0">
                              <a:solidFill>
                                <a:schemeClr val="accent2">
                                  <a:lumMod val="75000"/>
                                </a:schemeClr>
                              </a:solidFill>
                              <a:latin typeface="Cambria Math"/>
                            </a:rPr>
                          </m:ctrlPr>
                        </m:fPr>
                        <m:num>
                          <m:r>
                            <a:rPr lang="en-GB" sz="2800" b="1" i="1" smtClean="0">
                              <a:solidFill>
                                <a:srgbClr val="FF0000"/>
                              </a:solidFill>
                              <a:latin typeface="Cambria Math"/>
                            </a:rPr>
                            <m:t>𝑰</m:t>
                          </m:r>
                        </m:num>
                        <m:den>
                          <m:r>
                            <a:rPr lang="en-GB" sz="2800" b="1" i="1" smtClean="0">
                              <a:solidFill>
                                <a:schemeClr val="tx1">
                                  <a:lumMod val="65000"/>
                                  <a:lumOff val="35000"/>
                                </a:schemeClr>
                              </a:solidFill>
                              <a:latin typeface="Cambria Math"/>
                            </a:rPr>
                            <m:t>𝑵</m:t>
                          </m:r>
                        </m:den>
                      </m:f>
                      <m:r>
                        <a:rPr lang="en-GB" sz="2800" b="1" i="1" smtClean="0">
                          <a:solidFill>
                            <a:schemeClr val="tx1"/>
                          </a:solidFill>
                          <a:latin typeface="Cambria Math"/>
                        </a:rPr>
                        <m:t>∗</m:t>
                      </m:r>
                      <m:r>
                        <a:rPr lang="en-GB" sz="2800" b="1" i="1" smtClean="0">
                          <a:solidFill>
                            <a:srgbClr val="017507"/>
                          </a:solidFill>
                          <a:latin typeface="Cambria Math"/>
                        </a:rPr>
                        <m:t>𝑺</m:t>
                      </m:r>
                    </m:oMath>
                  </m:oMathPara>
                </a14:m>
                <a:endParaRPr lang="en-GB" sz="2800" b="1" dirty="0">
                  <a:solidFill>
                    <a:srgbClr val="017507"/>
                  </a:solidFill>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4355976" y="3828294"/>
                <a:ext cx="3156697" cy="910762"/>
              </a:xfrm>
              <a:prstGeom prst="rect">
                <a:avLst/>
              </a:prstGeom>
              <a:blipFill rotWithShape="1">
                <a:blip r:embed="rId3"/>
                <a:stretch>
                  <a:fillRect/>
                </a:stretch>
              </a:blipFill>
            </p:spPr>
            <p:txBody>
              <a:bodyPr/>
              <a:lstStyle/>
              <a:p>
                <a:r>
                  <a:rPr lang="en-GB">
                    <a:noFill/>
                  </a:rPr>
                  <a:t> </a:t>
                </a:r>
              </a:p>
            </p:txBody>
          </p:sp>
        </mc:Fallback>
      </mc:AlternateContent>
      <p:sp>
        <p:nvSpPr>
          <p:cNvPr id="132" name="TextBox 131"/>
          <p:cNvSpPr txBox="1"/>
          <p:nvPr/>
        </p:nvSpPr>
        <p:spPr>
          <a:xfrm rot="16200000">
            <a:off x="-262368" y="4072734"/>
            <a:ext cx="1798377" cy="338554"/>
          </a:xfrm>
          <a:prstGeom prst="rect">
            <a:avLst/>
          </a:prstGeom>
          <a:noFill/>
        </p:spPr>
        <p:txBody>
          <a:bodyPr wrap="none" rtlCol="0">
            <a:spAutoFit/>
          </a:bodyPr>
          <a:lstStyle/>
          <a:p>
            <a:r>
              <a:rPr lang="en-GB" sz="1600" dirty="0"/>
              <a:t>Infected individuals</a:t>
            </a:r>
          </a:p>
        </p:txBody>
      </p:sp>
      <p:sp>
        <p:nvSpPr>
          <p:cNvPr id="133" name="Oval 132"/>
          <p:cNvSpPr/>
          <p:nvPr/>
        </p:nvSpPr>
        <p:spPr>
          <a:xfrm>
            <a:off x="4355975" y="3806826"/>
            <a:ext cx="685925" cy="1032280"/>
          </a:xfrm>
          <a:prstGeom prst="ellipse">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Freeform 134"/>
          <p:cNvSpPr/>
          <p:nvPr/>
        </p:nvSpPr>
        <p:spPr>
          <a:xfrm>
            <a:off x="3467100" y="3931920"/>
            <a:ext cx="906780" cy="551860"/>
          </a:xfrm>
          <a:custGeom>
            <a:avLst/>
            <a:gdLst>
              <a:gd name="connsiteX0" fmla="*/ 0 w 868680"/>
              <a:gd name="connsiteY0" fmla="*/ 0 h 551860"/>
              <a:gd name="connsiteX1" fmla="*/ 449580 w 868680"/>
              <a:gd name="connsiteY1" fmla="*/ 114300 h 551860"/>
              <a:gd name="connsiteX2" fmla="*/ 594360 w 868680"/>
              <a:gd name="connsiteY2" fmla="*/ 502920 h 551860"/>
              <a:gd name="connsiteX3" fmla="*/ 868680 w 868680"/>
              <a:gd name="connsiteY3" fmla="*/ 533400 h 551860"/>
            </a:gdLst>
            <a:ahLst/>
            <a:cxnLst>
              <a:cxn ang="0">
                <a:pos x="connsiteX0" y="connsiteY0"/>
              </a:cxn>
              <a:cxn ang="0">
                <a:pos x="connsiteX1" y="connsiteY1"/>
              </a:cxn>
              <a:cxn ang="0">
                <a:pos x="connsiteX2" y="connsiteY2"/>
              </a:cxn>
              <a:cxn ang="0">
                <a:pos x="connsiteX3" y="connsiteY3"/>
              </a:cxn>
            </a:cxnLst>
            <a:rect l="l" t="t" r="r" b="b"/>
            <a:pathLst>
              <a:path w="868680" h="551860">
                <a:moveTo>
                  <a:pt x="0" y="0"/>
                </a:moveTo>
                <a:cubicBezTo>
                  <a:pt x="175260" y="15240"/>
                  <a:pt x="350520" y="30480"/>
                  <a:pt x="449580" y="114300"/>
                </a:cubicBezTo>
                <a:cubicBezTo>
                  <a:pt x="548640" y="198120"/>
                  <a:pt x="524510" y="433070"/>
                  <a:pt x="594360" y="502920"/>
                </a:cubicBezTo>
                <a:cubicBezTo>
                  <a:pt x="664210" y="572770"/>
                  <a:pt x="766445" y="553085"/>
                  <a:pt x="868680" y="533400"/>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p:cNvSpPr/>
          <p:nvPr/>
        </p:nvSpPr>
        <p:spPr>
          <a:xfrm>
            <a:off x="6530340" y="3848099"/>
            <a:ext cx="353854" cy="937261"/>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p:cNvSpPr/>
          <p:nvPr/>
        </p:nvSpPr>
        <p:spPr>
          <a:xfrm>
            <a:off x="5341620" y="3983726"/>
            <a:ext cx="353854" cy="66600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Rectangle 137"/>
          <p:cNvSpPr/>
          <p:nvPr/>
        </p:nvSpPr>
        <p:spPr>
          <a:xfrm>
            <a:off x="5981700" y="3983726"/>
            <a:ext cx="300514" cy="66600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Rectangle 138"/>
          <p:cNvSpPr/>
          <p:nvPr/>
        </p:nvSpPr>
        <p:spPr>
          <a:xfrm>
            <a:off x="7124030" y="3983726"/>
            <a:ext cx="300514" cy="66600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Rectangular Callout 139"/>
          <p:cNvSpPr/>
          <p:nvPr/>
        </p:nvSpPr>
        <p:spPr>
          <a:xfrm>
            <a:off x="3644081" y="2204864"/>
            <a:ext cx="1287959" cy="1296144"/>
          </a:xfrm>
          <a:prstGeom prst="wedgeRectCallout">
            <a:avLst>
              <a:gd name="adj1" fmla="val 27349"/>
              <a:gd name="adj2" fmla="val 69849"/>
            </a:avLst>
          </a:prstGeom>
          <a:solidFill>
            <a:schemeClr val="bg1">
              <a:lumMod val="7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a:t>
            </a:r>
            <a:r>
              <a:rPr lang="en-GB" sz="1400" b="1" dirty="0">
                <a:solidFill>
                  <a:schemeClr val="tx1"/>
                </a:solidFill>
              </a:rPr>
              <a:t>slope</a:t>
            </a:r>
            <a:r>
              <a:rPr lang="en-GB" sz="1400" dirty="0">
                <a:solidFill>
                  <a:schemeClr val="tx1"/>
                </a:solidFill>
              </a:rPr>
              <a:t> of this graph: new infected individuals per unit time.</a:t>
            </a:r>
          </a:p>
        </p:txBody>
      </p:sp>
      <p:sp>
        <p:nvSpPr>
          <p:cNvPr id="141" name="Rectangular Callout 140"/>
          <p:cNvSpPr/>
          <p:nvPr/>
        </p:nvSpPr>
        <p:spPr>
          <a:xfrm>
            <a:off x="5025206" y="2204864"/>
            <a:ext cx="1346994" cy="1296144"/>
          </a:xfrm>
          <a:prstGeom prst="wedgeRectCallout">
            <a:avLst>
              <a:gd name="adj1" fmla="val -13326"/>
              <a:gd name="adj2" fmla="val 80872"/>
            </a:avLst>
          </a:prstGeom>
          <a:solidFill>
            <a:schemeClr val="bg1">
              <a:lumMod val="7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a:t>
            </a:r>
            <a:r>
              <a:rPr lang="en-GB" sz="1400" b="1" dirty="0">
                <a:solidFill>
                  <a:schemeClr val="tx1"/>
                </a:solidFill>
              </a:rPr>
              <a:t>probability</a:t>
            </a:r>
            <a:r>
              <a:rPr lang="en-GB" sz="1400" dirty="0">
                <a:solidFill>
                  <a:schemeClr val="tx1"/>
                </a:solidFill>
              </a:rPr>
              <a:t> that any contact leads to transmission of the disease.</a:t>
            </a:r>
          </a:p>
        </p:txBody>
      </p:sp>
      <p:sp>
        <p:nvSpPr>
          <p:cNvPr id="142" name="Rectangular Callout 141"/>
          <p:cNvSpPr/>
          <p:nvPr/>
        </p:nvSpPr>
        <p:spPr>
          <a:xfrm>
            <a:off x="4139953" y="5200142"/>
            <a:ext cx="1841748" cy="1037406"/>
          </a:xfrm>
          <a:prstGeom prst="wedgeRectCallout">
            <a:avLst>
              <a:gd name="adj1" fmla="val 53218"/>
              <a:gd name="adj2" fmla="val -91088"/>
            </a:avLst>
          </a:prstGeom>
          <a:solidFill>
            <a:schemeClr val="bg1">
              <a:lumMod val="7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a:t>
            </a:r>
            <a:r>
              <a:rPr lang="en-GB" sz="1400" b="1" dirty="0">
                <a:solidFill>
                  <a:schemeClr val="tx1"/>
                </a:solidFill>
              </a:rPr>
              <a:t>contact rate </a:t>
            </a:r>
            <a:r>
              <a:rPr lang="en-GB" sz="1400" dirty="0">
                <a:solidFill>
                  <a:schemeClr val="tx1"/>
                </a:solidFill>
              </a:rPr>
              <a:t>between any two individuals within the population.</a:t>
            </a:r>
          </a:p>
        </p:txBody>
      </p:sp>
      <p:sp>
        <p:nvSpPr>
          <p:cNvPr id="143" name="Rectangular Callout 142"/>
          <p:cNvSpPr/>
          <p:nvPr/>
        </p:nvSpPr>
        <p:spPr>
          <a:xfrm>
            <a:off x="6473006" y="2204864"/>
            <a:ext cx="1346994" cy="1296144"/>
          </a:xfrm>
          <a:prstGeom prst="wedgeRectCallout">
            <a:avLst>
              <a:gd name="adj1" fmla="val -32418"/>
              <a:gd name="adj2" fmla="val 71778"/>
            </a:avLst>
          </a:prstGeom>
          <a:solidFill>
            <a:schemeClr val="bg1">
              <a:lumMod val="7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a:t>
            </a:r>
            <a:r>
              <a:rPr lang="en-GB" sz="1400" b="1" dirty="0">
                <a:solidFill>
                  <a:schemeClr val="tx1"/>
                </a:solidFill>
              </a:rPr>
              <a:t>proportion</a:t>
            </a:r>
            <a:r>
              <a:rPr lang="en-GB" sz="1400" dirty="0">
                <a:solidFill>
                  <a:schemeClr val="tx1"/>
                </a:solidFill>
              </a:rPr>
              <a:t> of diseased individuals I in the population (total size N).</a:t>
            </a:r>
          </a:p>
        </p:txBody>
      </p:sp>
      <p:sp>
        <p:nvSpPr>
          <p:cNvPr id="144" name="Rectangular Callout 143"/>
          <p:cNvSpPr/>
          <p:nvPr/>
        </p:nvSpPr>
        <p:spPr>
          <a:xfrm>
            <a:off x="6126385" y="5200142"/>
            <a:ext cx="1693615" cy="893154"/>
          </a:xfrm>
          <a:prstGeom prst="wedgeRectCallout">
            <a:avLst>
              <a:gd name="adj1" fmla="val 17292"/>
              <a:gd name="adj2" fmla="val -91385"/>
            </a:avLst>
          </a:prstGeom>
          <a:solidFill>
            <a:schemeClr val="bg1">
              <a:lumMod val="7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a:t>
            </a:r>
            <a:r>
              <a:rPr lang="en-GB" sz="1400" b="1" dirty="0">
                <a:solidFill>
                  <a:schemeClr val="tx1"/>
                </a:solidFill>
              </a:rPr>
              <a:t>number of susceptible hosts </a:t>
            </a:r>
            <a:r>
              <a:rPr lang="en-GB" sz="1400" dirty="0">
                <a:solidFill>
                  <a:schemeClr val="tx1"/>
                </a:solidFill>
              </a:rPr>
              <a:t>in the population.</a:t>
            </a:r>
          </a:p>
        </p:txBody>
      </p:sp>
      <p:sp>
        <p:nvSpPr>
          <p:cNvPr id="2" name="Slide Number Placeholder 1"/>
          <p:cNvSpPr>
            <a:spLocks noGrp="1"/>
          </p:cNvSpPr>
          <p:nvPr>
            <p:ph type="sldNum" sz="quarter" idx="12"/>
          </p:nvPr>
        </p:nvSpPr>
        <p:spPr/>
        <p:txBody>
          <a:bodyPr/>
          <a:lstStyle/>
          <a:p>
            <a:fld id="{46CF7C04-BA9B-49C3-A8B6-2D7FAC079C85}" type="slidenum">
              <a:rPr lang="en-GB" smtClean="0"/>
              <a:t>8</a:t>
            </a:fld>
            <a:endParaRPr lang="en-GB"/>
          </a:p>
        </p:txBody>
      </p:sp>
    </p:spTree>
    <p:extLst>
      <p:ext uri="{BB962C8B-B14F-4D97-AF65-F5344CB8AC3E}">
        <p14:creationId xmlns:p14="http://schemas.microsoft.com/office/powerpoint/2010/main" val="106985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wipe(left)">
                                      <p:cBhvr>
                                        <p:cTn id="7" dur="500"/>
                                        <p:tgtEl>
                                          <p:spTgt spid="13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wheel(1)">
                                      <p:cBhvr>
                                        <p:cTn id="11" dur="1000"/>
                                        <p:tgtEl>
                                          <p:spTgt spid="13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wipe(down)">
                                      <p:cBhvr>
                                        <p:cTn id="15" dur="500"/>
                                        <p:tgtEl>
                                          <p:spTgt spid="14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7"/>
                                        </p:tgtEl>
                                        <p:attrNameLst>
                                          <p:attrName>style.visibility</p:attrName>
                                        </p:attrNameLst>
                                      </p:cBhvr>
                                      <p:to>
                                        <p:strVal val="visible"/>
                                      </p:to>
                                    </p:set>
                                    <p:animEffect transition="in" filter="wheel(1)">
                                      <p:cBhvr>
                                        <p:cTn id="20" dur="1000"/>
                                        <p:tgtEl>
                                          <p:spTgt spid="137"/>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41"/>
                                        </p:tgtEl>
                                        <p:attrNameLst>
                                          <p:attrName>style.visibility</p:attrName>
                                        </p:attrNameLst>
                                      </p:cBhvr>
                                      <p:to>
                                        <p:strVal val="visible"/>
                                      </p:to>
                                    </p:set>
                                    <p:animEffect transition="in" filter="wipe(down)">
                                      <p:cBhvr>
                                        <p:cTn id="24" dur="500"/>
                                        <p:tgtEl>
                                          <p:spTgt spid="14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38"/>
                                        </p:tgtEl>
                                        <p:attrNameLst>
                                          <p:attrName>style.visibility</p:attrName>
                                        </p:attrNameLst>
                                      </p:cBhvr>
                                      <p:to>
                                        <p:strVal val="visible"/>
                                      </p:to>
                                    </p:set>
                                    <p:animEffect transition="in" filter="wheel(1)">
                                      <p:cBhvr>
                                        <p:cTn id="29" dur="1000"/>
                                        <p:tgtEl>
                                          <p:spTgt spid="138"/>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142"/>
                                        </p:tgtEl>
                                        <p:attrNameLst>
                                          <p:attrName>style.visibility</p:attrName>
                                        </p:attrNameLst>
                                      </p:cBhvr>
                                      <p:to>
                                        <p:strVal val="visible"/>
                                      </p:to>
                                    </p:set>
                                    <p:animEffect transition="in" filter="wipe(up)">
                                      <p:cBhvr>
                                        <p:cTn id="33" dur="500"/>
                                        <p:tgtEl>
                                          <p:spTgt spid="14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36"/>
                                        </p:tgtEl>
                                        <p:attrNameLst>
                                          <p:attrName>style.visibility</p:attrName>
                                        </p:attrNameLst>
                                      </p:cBhvr>
                                      <p:to>
                                        <p:strVal val="visible"/>
                                      </p:to>
                                    </p:set>
                                    <p:animEffect transition="in" filter="wheel(1)">
                                      <p:cBhvr>
                                        <p:cTn id="38" dur="1000"/>
                                        <p:tgtEl>
                                          <p:spTgt spid="136"/>
                                        </p:tgtEl>
                                      </p:cBhvr>
                                    </p:animEffect>
                                  </p:childTnLst>
                                </p:cTn>
                              </p:par>
                            </p:childTnLst>
                          </p:cTn>
                        </p:par>
                        <p:par>
                          <p:cTn id="39" fill="hold">
                            <p:stCondLst>
                              <p:cond delay="1000"/>
                            </p:stCondLst>
                            <p:childTnLst>
                              <p:par>
                                <p:cTn id="40" presetID="22" presetClass="entr" presetSubtype="4" fill="hold" grpId="0" nodeType="after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wipe(down)">
                                      <p:cBhvr>
                                        <p:cTn id="42" dur="500"/>
                                        <p:tgtEl>
                                          <p:spTgt spid="14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39"/>
                                        </p:tgtEl>
                                        <p:attrNameLst>
                                          <p:attrName>style.visibility</p:attrName>
                                        </p:attrNameLst>
                                      </p:cBhvr>
                                      <p:to>
                                        <p:strVal val="visible"/>
                                      </p:to>
                                    </p:set>
                                    <p:animEffect transition="in" filter="wheel(1)">
                                      <p:cBhvr>
                                        <p:cTn id="47" dur="1000"/>
                                        <p:tgtEl>
                                          <p:spTgt spid="139"/>
                                        </p:tgtEl>
                                      </p:cBhvr>
                                    </p:animEffec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144"/>
                                        </p:tgtEl>
                                        <p:attrNameLst>
                                          <p:attrName>style.visibility</p:attrName>
                                        </p:attrNameLst>
                                      </p:cBhvr>
                                      <p:to>
                                        <p:strVal val="visible"/>
                                      </p:to>
                                    </p:set>
                                    <p:animEffect transition="in" filter="wipe(up)">
                                      <p:cBhvr>
                                        <p:cTn id="51"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467544" y="2675079"/>
            <a:ext cx="3475880" cy="3010447"/>
            <a:chOff x="4376870" y="3930591"/>
            <a:chExt cx="2500180" cy="2165397"/>
          </a:xfrm>
        </p:grpSpPr>
        <p:grpSp>
          <p:nvGrpSpPr>
            <p:cNvPr id="115" name="Group 114"/>
            <p:cNvGrpSpPr/>
            <p:nvPr/>
          </p:nvGrpSpPr>
          <p:grpSpPr>
            <a:xfrm>
              <a:off x="4665182" y="4198373"/>
              <a:ext cx="1896179" cy="1617204"/>
              <a:chOff x="3311525" y="3506788"/>
              <a:chExt cx="3905250" cy="2994026"/>
            </a:xfrm>
            <a:solidFill>
              <a:schemeClr val="accent3">
                <a:lumMod val="75000"/>
              </a:schemeClr>
            </a:solidFill>
          </p:grpSpPr>
          <p:sp>
            <p:nvSpPr>
              <p:cNvPr id="128" name="Freeform 14"/>
              <p:cNvSpPr>
                <a:spLocks/>
              </p:cNvSpPr>
              <p:nvPr/>
            </p:nvSpPr>
            <p:spPr bwMode="auto">
              <a:xfrm>
                <a:off x="3311525" y="5892801"/>
                <a:ext cx="2609850" cy="608013"/>
              </a:xfrm>
              <a:custGeom>
                <a:avLst/>
                <a:gdLst>
                  <a:gd name="T0" fmla="*/ 477 w 13701"/>
                  <a:gd name="T1" fmla="*/ 3037 h 3196"/>
                  <a:gd name="T2" fmla="*/ 907 w 13701"/>
                  <a:gd name="T3" fmla="*/ 3022 h 3196"/>
                  <a:gd name="T4" fmla="*/ 1335 w 13701"/>
                  <a:gd name="T5" fmla="*/ 3005 h 3196"/>
                  <a:gd name="T6" fmla="*/ 1761 w 13701"/>
                  <a:gd name="T7" fmla="*/ 2986 h 3196"/>
                  <a:gd name="T8" fmla="*/ 2188 w 13701"/>
                  <a:gd name="T9" fmla="*/ 2966 h 3196"/>
                  <a:gd name="T10" fmla="*/ 2615 w 13701"/>
                  <a:gd name="T11" fmla="*/ 2943 h 3196"/>
                  <a:gd name="T12" fmla="*/ 3044 w 13701"/>
                  <a:gd name="T13" fmla="*/ 2918 h 3196"/>
                  <a:gd name="T14" fmla="*/ 3470 w 13701"/>
                  <a:gd name="T15" fmla="*/ 2890 h 3196"/>
                  <a:gd name="T16" fmla="*/ 3898 w 13701"/>
                  <a:gd name="T17" fmla="*/ 2859 h 3196"/>
                  <a:gd name="T18" fmla="*/ 4326 w 13701"/>
                  <a:gd name="T19" fmla="*/ 2825 h 3196"/>
                  <a:gd name="T20" fmla="*/ 4751 w 13701"/>
                  <a:gd name="T21" fmla="*/ 2787 h 3196"/>
                  <a:gd name="T22" fmla="*/ 5178 w 13701"/>
                  <a:gd name="T23" fmla="*/ 2745 h 3196"/>
                  <a:gd name="T24" fmla="*/ 5606 w 13701"/>
                  <a:gd name="T25" fmla="*/ 2699 h 3196"/>
                  <a:gd name="T26" fmla="*/ 6033 w 13701"/>
                  <a:gd name="T27" fmla="*/ 2648 h 3196"/>
                  <a:gd name="T28" fmla="*/ 6461 w 13701"/>
                  <a:gd name="T29" fmla="*/ 2591 h 3196"/>
                  <a:gd name="T30" fmla="*/ 6887 w 13701"/>
                  <a:gd name="T31" fmla="*/ 2529 h 3196"/>
                  <a:gd name="T32" fmla="*/ 7313 w 13701"/>
                  <a:gd name="T33" fmla="*/ 2460 h 3196"/>
                  <a:gd name="T34" fmla="*/ 7741 w 13701"/>
                  <a:gd name="T35" fmla="*/ 2384 h 3196"/>
                  <a:gd name="T36" fmla="*/ 8167 w 13701"/>
                  <a:gd name="T37" fmla="*/ 2300 h 3196"/>
                  <a:gd name="T38" fmla="*/ 8594 w 13701"/>
                  <a:gd name="T39" fmla="*/ 2207 h 3196"/>
                  <a:gd name="T40" fmla="*/ 9019 w 13701"/>
                  <a:gd name="T41" fmla="*/ 2104 h 3196"/>
                  <a:gd name="T42" fmla="*/ 9444 w 13701"/>
                  <a:gd name="T43" fmla="*/ 1990 h 3196"/>
                  <a:gd name="T44" fmla="*/ 9871 w 13701"/>
                  <a:gd name="T45" fmla="*/ 1864 h 3196"/>
                  <a:gd name="T46" fmla="*/ 10297 w 13701"/>
                  <a:gd name="T47" fmla="*/ 1725 h 3196"/>
                  <a:gd name="T48" fmla="*/ 10721 w 13701"/>
                  <a:gd name="T49" fmla="*/ 1572 h 3196"/>
                  <a:gd name="T50" fmla="*/ 11148 w 13701"/>
                  <a:gd name="T51" fmla="*/ 1401 h 3196"/>
                  <a:gd name="T52" fmla="*/ 11573 w 13701"/>
                  <a:gd name="T53" fmla="*/ 1214 h 3196"/>
                  <a:gd name="T54" fmla="*/ 11998 w 13701"/>
                  <a:gd name="T55" fmla="*/ 1006 h 3196"/>
                  <a:gd name="T56" fmla="*/ 12424 w 13701"/>
                  <a:gd name="T57" fmla="*/ 776 h 3196"/>
                  <a:gd name="T58" fmla="*/ 12848 w 13701"/>
                  <a:gd name="T59" fmla="*/ 523 h 3196"/>
                  <a:gd name="T60" fmla="*/ 13274 w 13701"/>
                  <a:gd name="T61" fmla="*/ 242 h 3196"/>
                  <a:gd name="T62" fmla="*/ 13580 w 13701"/>
                  <a:gd name="T63" fmla="*/ 200 h 3196"/>
                  <a:gd name="T64" fmla="*/ 13151 w 13701"/>
                  <a:gd name="T65" fmla="*/ 499 h 3196"/>
                  <a:gd name="T66" fmla="*/ 12719 w 13701"/>
                  <a:gd name="T67" fmla="*/ 771 h 3196"/>
                  <a:gd name="T68" fmla="*/ 12289 w 13701"/>
                  <a:gd name="T69" fmla="*/ 1015 h 3196"/>
                  <a:gd name="T70" fmla="*/ 11859 w 13701"/>
                  <a:gd name="T71" fmla="*/ 1237 h 3196"/>
                  <a:gd name="T72" fmla="*/ 11428 w 13701"/>
                  <a:gd name="T73" fmla="*/ 1437 h 3196"/>
                  <a:gd name="T74" fmla="*/ 10998 w 13701"/>
                  <a:gd name="T75" fmla="*/ 1619 h 3196"/>
                  <a:gd name="T76" fmla="*/ 10569 w 13701"/>
                  <a:gd name="T77" fmla="*/ 1782 h 3196"/>
                  <a:gd name="T78" fmla="*/ 10138 w 13701"/>
                  <a:gd name="T79" fmla="*/ 1930 h 3196"/>
                  <a:gd name="T80" fmla="*/ 9709 w 13701"/>
                  <a:gd name="T81" fmla="*/ 2064 h 3196"/>
                  <a:gd name="T82" fmla="*/ 9280 w 13701"/>
                  <a:gd name="T83" fmla="*/ 2184 h 3196"/>
                  <a:gd name="T84" fmla="*/ 8850 w 13701"/>
                  <a:gd name="T85" fmla="*/ 2294 h 3196"/>
                  <a:gd name="T86" fmla="*/ 8420 w 13701"/>
                  <a:gd name="T87" fmla="*/ 2393 h 3196"/>
                  <a:gd name="T88" fmla="*/ 7991 w 13701"/>
                  <a:gd name="T89" fmla="*/ 2482 h 3196"/>
                  <a:gd name="T90" fmla="*/ 7563 w 13701"/>
                  <a:gd name="T91" fmla="*/ 2563 h 3196"/>
                  <a:gd name="T92" fmla="*/ 7134 w 13701"/>
                  <a:gd name="T93" fmla="*/ 2636 h 3196"/>
                  <a:gd name="T94" fmla="*/ 6704 w 13701"/>
                  <a:gd name="T95" fmla="*/ 2702 h 3196"/>
                  <a:gd name="T96" fmla="*/ 6275 w 13701"/>
                  <a:gd name="T97" fmla="*/ 2762 h 3196"/>
                  <a:gd name="T98" fmla="*/ 5847 w 13701"/>
                  <a:gd name="T99" fmla="*/ 2816 h 3196"/>
                  <a:gd name="T100" fmla="*/ 5417 w 13701"/>
                  <a:gd name="T101" fmla="*/ 2865 h 3196"/>
                  <a:gd name="T102" fmla="*/ 4990 w 13701"/>
                  <a:gd name="T103" fmla="*/ 2909 h 3196"/>
                  <a:gd name="T104" fmla="*/ 4562 w 13701"/>
                  <a:gd name="T105" fmla="*/ 2949 h 3196"/>
                  <a:gd name="T106" fmla="*/ 4132 w 13701"/>
                  <a:gd name="T107" fmla="*/ 2985 h 3196"/>
                  <a:gd name="T108" fmla="*/ 3705 w 13701"/>
                  <a:gd name="T109" fmla="*/ 3017 h 3196"/>
                  <a:gd name="T110" fmla="*/ 3277 w 13701"/>
                  <a:gd name="T111" fmla="*/ 3047 h 3196"/>
                  <a:gd name="T112" fmla="*/ 2849 w 13701"/>
                  <a:gd name="T113" fmla="*/ 3073 h 3196"/>
                  <a:gd name="T114" fmla="*/ 2419 w 13701"/>
                  <a:gd name="T115" fmla="*/ 3098 h 3196"/>
                  <a:gd name="T116" fmla="*/ 1992 w 13701"/>
                  <a:gd name="T117" fmla="*/ 3119 h 3196"/>
                  <a:gd name="T118" fmla="*/ 1562 w 13701"/>
                  <a:gd name="T119" fmla="*/ 3139 h 3196"/>
                  <a:gd name="T120" fmla="*/ 1136 w 13701"/>
                  <a:gd name="T121" fmla="*/ 3157 h 3196"/>
                  <a:gd name="T122" fmla="*/ 707 w 13701"/>
                  <a:gd name="T123" fmla="*/ 3173 h 3196"/>
                  <a:gd name="T124" fmla="*/ 279 w 13701"/>
                  <a:gd name="T125" fmla="*/ 3188 h 3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01" h="3196">
                    <a:moveTo>
                      <a:pt x="70" y="3051"/>
                    </a:moveTo>
                    <a:lnTo>
                      <a:pt x="90" y="3050"/>
                    </a:lnTo>
                    <a:lnTo>
                      <a:pt x="112" y="3049"/>
                    </a:lnTo>
                    <a:lnTo>
                      <a:pt x="133" y="3048"/>
                    </a:lnTo>
                    <a:lnTo>
                      <a:pt x="151" y="3048"/>
                    </a:lnTo>
                    <a:lnTo>
                      <a:pt x="174" y="3047"/>
                    </a:lnTo>
                    <a:lnTo>
                      <a:pt x="194" y="3046"/>
                    </a:lnTo>
                    <a:lnTo>
                      <a:pt x="214" y="3046"/>
                    </a:lnTo>
                    <a:lnTo>
                      <a:pt x="233" y="3045"/>
                    </a:lnTo>
                    <a:lnTo>
                      <a:pt x="255" y="3044"/>
                    </a:lnTo>
                    <a:lnTo>
                      <a:pt x="275" y="3044"/>
                    </a:lnTo>
                    <a:lnTo>
                      <a:pt x="294" y="3043"/>
                    </a:lnTo>
                    <a:lnTo>
                      <a:pt x="316" y="3042"/>
                    </a:lnTo>
                    <a:lnTo>
                      <a:pt x="337" y="3042"/>
                    </a:lnTo>
                    <a:lnTo>
                      <a:pt x="355" y="3041"/>
                    </a:lnTo>
                    <a:lnTo>
                      <a:pt x="377" y="3040"/>
                    </a:lnTo>
                    <a:lnTo>
                      <a:pt x="398" y="3040"/>
                    </a:lnTo>
                    <a:lnTo>
                      <a:pt x="416" y="3039"/>
                    </a:lnTo>
                    <a:lnTo>
                      <a:pt x="438" y="3038"/>
                    </a:lnTo>
                    <a:lnTo>
                      <a:pt x="459" y="3038"/>
                    </a:lnTo>
                    <a:lnTo>
                      <a:pt x="477" y="3037"/>
                    </a:lnTo>
                    <a:lnTo>
                      <a:pt x="500" y="3036"/>
                    </a:lnTo>
                    <a:lnTo>
                      <a:pt x="518" y="3036"/>
                    </a:lnTo>
                    <a:lnTo>
                      <a:pt x="540" y="3035"/>
                    </a:lnTo>
                    <a:lnTo>
                      <a:pt x="561" y="3034"/>
                    </a:lnTo>
                    <a:lnTo>
                      <a:pt x="579" y="3034"/>
                    </a:lnTo>
                    <a:lnTo>
                      <a:pt x="601" y="3033"/>
                    </a:lnTo>
                    <a:lnTo>
                      <a:pt x="620" y="3032"/>
                    </a:lnTo>
                    <a:lnTo>
                      <a:pt x="642" y="3031"/>
                    </a:lnTo>
                    <a:lnTo>
                      <a:pt x="660" y="3031"/>
                    </a:lnTo>
                    <a:lnTo>
                      <a:pt x="683" y="3030"/>
                    </a:lnTo>
                    <a:lnTo>
                      <a:pt x="703" y="3029"/>
                    </a:lnTo>
                    <a:lnTo>
                      <a:pt x="722" y="3029"/>
                    </a:lnTo>
                    <a:lnTo>
                      <a:pt x="744" y="3028"/>
                    </a:lnTo>
                    <a:lnTo>
                      <a:pt x="762" y="3027"/>
                    </a:lnTo>
                    <a:lnTo>
                      <a:pt x="785" y="3026"/>
                    </a:lnTo>
                    <a:lnTo>
                      <a:pt x="803" y="3026"/>
                    </a:lnTo>
                    <a:lnTo>
                      <a:pt x="825" y="3025"/>
                    </a:lnTo>
                    <a:lnTo>
                      <a:pt x="844" y="3024"/>
                    </a:lnTo>
                    <a:lnTo>
                      <a:pt x="866" y="3023"/>
                    </a:lnTo>
                    <a:lnTo>
                      <a:pt x="885" y="3023"/>
                    </a:lnTo>
                    <a:lnTo>
                      <a:pt x="907" y="3022"/>
                    </a:lnTo>
                    <a:lnTo>
                      <a:pt x="925" y="3021"/>
                    </a:lnTo>
                    <a:lnTo>
                      <a:pt x="946" y="3020"/>
                    </a:lnTo>
                    <a:lnTo>
                      <a:pt x="968" y="3019"/>
                    </a:lnTo>
                    <a:lnTo>
                      <a:pt x="986" y="3019"/>
                    </a:lnTo>
                    <a:lnTo>
                      <a:pt x="1009" y="3018"/>
                    </a:lnTo>
                    <a:lnTo>
                      <a:pt x="1027" y="3017"/>
                    </a:lnTo>
                    <a:lnTo>
                      <a:pt x="1050" y="3016"/>
                    </a:lnTo>
                    <a:lnTo>
                      <a:pt x="1068" y="3016"/>
                    </a:lnTo>
                    <a:lnTo>
                      <a:pt x="1088" y="3015"/>
                    </a:lnTo>
                    <a:lnTo>
                      <a:pt x="1111" y="3014"/>
                    </a:lnTo>
                    <a:lnTo>
                      <a:pt x="1129" y="3013"/>
                    </a:lnTo>
                    <a:lnTo>
                      <a:pt x="1151" y="3012"/>
                    </a:lnTo>
                    <a:lnTo>
                      <a:pt x="1170" y="3012"/>
                    </a:lnTo>
                    <a:lnTo>
                      <a:pt x="1190" y="3011"/>
                    </a:lnTo>
                    <a:lnTo>
                      <a:pt x="1212" y="3010"/>
                    </a:lnTo>
                    <a:lnTo>
                      <a:pt x="1231" y="3009"/>
                    </a:lnTo>
                    <a:lnTo>
                      <a:pt x="1251" y="3008"/>
                    </a:lnTo>
                    <a:lnTo>
                      <a:pt x="1274" y="3007"/>
                    </a:lnTo>
                    <a:lnTo>
                      <a:pt x="1292" y="3007"/>
                    </a:lnTo>
                    <a:lnTo>
                      <a:pt x="1312" y="3006"/>
                    </a:lnTo>
                    <a:lnTo>
                      <a:pt x="1335" y="3005"/>
                    </a:lnTo>
                    <a:lnTo>
                      <a:pt x="1353" y="3004"/>
                    </a:lnTo>
                    <a:lnTo>
                      <a:pt x="1373" y="3003"/>
                    </a:lnTo>
                    <a:lnTo>
                      <a:pt x="1396" y="3002"/>
                    </a:lnTo>
                    <a:lnTo>
                      <a:pt x="1414" y="3002"/>
                    </a:lnTo>
                    <a:lnTo>
                      <a:pt x="1435" y="3001"/>
                    </a:lnTo>
                    <a:lnTo>
                      <a:pt x="1455" y="3000"/>
                    </a:lnTo>
                    <a:lnTo>
                      <a:pt x="1477" y="2999"/>
                    </a:lnTo>
                    <a:lnTo>
                      <a:pt x="1496" y="2998"/>
                    </a:lnTo>
                    <a:lnTo>
                      <a:pt x="1516" y="2997"/>
                    </a:lnTo>
                    <a:lnTo>
                      <a:pt x="1536" y="2996"/>
                    </a:lnTo>
                    <a:lnTo>
                      <a:pt x="1559" y="2995"/>
                    </a:lnTo>
                    <a:lnTo>
                      <a:pt x="1577" y="2995"/>
                    </a:lnTo>
                    <a:lnTo>
                      <a:pt x="1598" y="2994"/>
                    </a:lnTo>
                    <a:lnTo>
                      <a:pt x="1618" y="2993"/>
                    </a:lnTo>
                    <a:lnTo>
                      <a:pt x="1638" y="2992"/>
                    </a:lnTo>
                    <a:lnTo>
                      <a:pt x="1661" y="2991"/>
                    </a:lnTo>
                    <a:lnTo>
                      <a:pt x="1679" y="2990"/>
                    </a:lnTo>
                    <a:lnTo>
                      <a:pt x="1699" y="2989"/>
                    </a:lnTo>
                    <a:lnTo>
                      <a:pt x="1720" y="2988"/>
                    </a:lnTo>
                    <a:lnTo>
                      <a:pt x="1740" y="2987"/>
                    </a:lnTo>
                    <a:lnTo>
                      <a:pt x="1761" y="2986"/>
                    </a:lnTo>
                    <a:lnTo>
                      <a:pt x="1781" y="2985"/>
                    </a:lnTo>
                    <a:lnTo>
                      <a:pt x="1803" y="2984"/>
                    </a:lnTo>
                    <a:lnTo>
                      <a:pt x="1822" y="2984"/>
                    </a:lnTo>
                    <a:lnTo>
                      <a:pt x="1842" y="2983"/>
                    </a:lnTo>
                    <a:lnTo>
                      <a:pt x="1862" y="2982"/>
                    </a:lnTo>
                    <a:lnTo>
                      <a:pt x="1883" y="2981"/>
                    </a:lnTo>
                    <a:lnTo>
                      <a:pt x="1903" y="2980"/>
                    </a:lnTo>
                    <a:lnTo>
                      <a:pt x="1923" y="2979"/>
                    </a:lnTo>
                    <a:lnTo>
                      <a:pt x="1944" y="2978"/>
                    </a:lnTo>
                    <a:lnTo>
                      <a:pt x="1964" y="2977"/>
                    </a:lnTo>
                    <a:lnTo>
                      <a:pt x="1985" y="2976"/>
                    </a:lnTo>
                    <a:lnTo>
                      <a:pt x="2005" y="2975"/>
                    </a:lnTo>
                    <a:lnTo>
                      <a:pt x="2025" y="2974"/>
                    </a:lnTo>
                    <a:lnTo>
                      <a:pt x="2046" y="2973"/>
                    </a:lnTo>
                    <a:lnTo>
                      <a:pt x="2066" y="2972"/>
                    </a:lnTo>
                    <a:lnTo>
                      <a:pt x="2086" y="2971"/>
                    </a:lnTo>
                    <a:lnTo>
                      <a:pt x="2107" y="2970"/>
                    </a:lnTo>
                    <a:lnTo>
                      <a:pt x="2127" y="2969"/>
                    </a:lnTo>
                    <a:lnTo>
                      <a:pt x="2148" y="2968"/>
                    </a:lnTo>
                    <a:lnTo>
                      <a:pt x="2168" y="2967"/>
                    </a:lnTo>
                    <a:lnTo>
                      <a:pt x="2188" y="2966"/>
                    </a:lnTo>
                    <a:lnTo>
                      <a:pt x="2209" y="2965"/>
                    </a:lnTo>
                    <a:lnTo>
                      <a:pt x="2229" y="2964"/>
                    </a:lnTo>
                    <a:lnTo>
                      <a:pt x="2249" y="2963"/>
                    </a:lnTo>
                    <a:lnTo>
                      <a:pt x="2270" y="2962"/>
                    </a:lnTo>
                    <a:lnTo>
                      <a:pt x="2290" y="2961"/>
                    </a:lnTo>
                    <a:lnTo>
                      <a:pt x="2309" y="2959"/>
                    </a:lnTo>
                    <a:lnTo>
                      <a:pt x="2331" y="2958"/>
                    </a:lnTo>
                    <a:lnTo>
                      <a:pt x="2351" y="2957"/>
                    </a:lnTo>
                    <a:lnTo>
                      <a:pt x="2372" y="2956"/>
                    </a:lnTo>
                    <a:lnTo>
                      <a:pt x="2392" y="2955"/>
                    </a:lnTo>
                    <a:lnTo>
                      <a:pt x="2412" y="2954"/>
                    </a:lnTo>
                    <a:lnTo>
                      <a:pt x="2431" y="2953"/>
                    </a:lnTo>
                    <a:lnTo>
                      <a:pt x="2453" y="2952"/>
                    </a:lnTo>
                    <a:lnTo>
                      <a:pt x="2473" y="2951"/>
                    </a:lnTo>
                    <a:lnTo>
                      <a:pt x="2494" y="2950"/>
                    </a:lnTo>
                    <a:lnTo>
                      <a:pt x="2514" y="2949"/>
                    </a:lnTo>
                    <a:lnTo>
                      <a:pt x="2533" y="2947"/>
                    </a:lnTo>
                    <a:lnTo>
                      <a:pt x="2555" y="2946"/>
                    </a:lnTo>
                    <a:lnTo>
                      <a:pt x="2575" y="2945"/>
                    </a:lnTo>
                    <a:lnTo>
                      <a:pt x="2596" y="2944"/>
                    </a:lnTo>
                    <a:lnTo>
                      <a:pt x="2615" y="2943"/>
                    </a:lnTo>
                    <a:lnTo>
                      <a:pt x="2636" y="2942"/>
                    </a:lnTo>
                    <a:lnTo>
                      <a:pt x="2657" y="2941"/>
                    </a:lnTo>
                    <a:lnTo>
                      <a:pt x="2676" y="2939"/>
                    </a:lnTo>
                    <a:lnTo>
                      <a:pt x="2698" y="2938"/>
                    </a:lnTo>
                    <a:lnTo>
                      <a:pt x="2718" y="2937"/>
                    </a:lnTo>
                    <a:lnTo>
                      <a:pt x="2737" y="2936"/>
                    </a:lnTo>
                    <a:lnTo>
                      <a:pt x="2759" y="2935"/>
                    </a:lnTo>
                    <a:lnTo>
                      <a:pt x="2779" y="2934"/>
                    </a:lnTo>
                    <a:lnTo>
                      <a:pt x="2798" y="2932"/>
                    </a:lnTo>
                    <a:lnTo>
                      <a:pt x="2820" y="2931"/>
                    </a:lnTo>
                    <a:lnTo>
                      <a:pt x="2839" y="2930"/>
                    </a:lnTo>
                    <a:lnTo>
                      <a:pt x="2861" y="2929"/>
                    </a:lnTo>
                    <a:lnTo>
                      <a:pt x="2881" y="2928"/>
                    </a:lnTo>
                    <a:lnTo>
                      <a:pt x="2900" y="2926"/>
                    </a:lnTo>
                    <a:lnTo>
                      <a:pt x="2922" y="2925"/>
                    </a:lnTo>
                    <a:lnTo>
                      <a:pt x="2940" y="2924"/>
                    </a:lnTo>
                    <a:lnTo>
                      <a:pt x="2962" y="2923"/>
                    </a:lnTo>
                    <a:lnTo>
                      <a:pt x="2981" y="2921"/>
                    </a:lnTo>
                    <a:lnTo>
                      <a:pt x="3003" y="2920"/>
                    </a:lnTo>
                    <a:lnTo>
                      <a:pt x="3022" y="2919"/>
                    </a:lnTo>
                    <a:lnTo>
                      <a:pt x="3044" y="2918"/>
                    </a:lnTo>
                    <a:lnTo>
                      <a:pt x="3063" y="2916"/>
                    </a:lnTo>
                    <a:lnTo>
                      <a:pt x="3085" y="2915"/>
                    </a:lnTo>
                    <a:lnTo>
                      <a:pt x="3103" y="2914"/>
                    </a:lnTo>
                    <a:lnTo>
                      <a:pt x="3124" y="2912"/>
                    </a:lnTo>
                    <a:lnTo>
                      <a:pt x="3146" y="2911"/>
                    </a:lnTo>
                    <a:lnTo>
                      <a:pt x="3165" y="2910"/>
                    </a:lnTo>
                    <a:lnTo>
                      <a:pt x="3186" y="2909"/>
                    </a:lnTo>
                    <a:lnTo>
                      <a:pt x="3205" y="2907"/>
                    </a:lnTo>
                    <a:lnTo>
                      <a:pt x="3226" y="2906"/>
                    </a:lnTo>
                    <a:lnTo>
                      <a:pt x="3248" y="2905"/>
                    </a:lnTo>
                    <a:lnTo>
                      <a:pt x="3266" y="2903"/>
                    </a:lnTo>
                    <a:lnTo>
                      <a:pt x="3287" y="2902"/>
                    </a:lnTo>
                    <a:lnTo>
                      <a:pt x="3309" y="2901"/>
                    </a:lnTo>
                    <a:lnTo>
                      <a:pt x="3328" y="2899"/>
                    </a:lnTo>
                    <a:lnTo>
                      <a:pt x="3348" y="2898"/>
                    </a:lnTo>
                    <a:lnTo>
                      <a:pt x="3370" y="2897"/>
                    </a:lnTo>
                    <a:lnTo>
                      <a:pt x="3389" y="2895"/>
                    </a:lnTo>
                    <a:lnTo>
                      <a:pt x="3409" y="2894"/>
                    </a:lnTo>
                    <a:lnTo>
                      <a:pt x="3429" y="2892"/>
                    </a:lnTo>
                    <a:lnTo>
                      <a:pt x="3451" y="2891"/>
                    </a:lnTo>
                    <a:lnTo>
                      <a:pt x="3470" y="2890"/>
                    </a:lnTo>
                    <a:lnTo>
                      <a:pt x="3491" y="2888"/>
                    </a:lnTo>
                    <a:lnTo>
                      <a:pt x="3511" y="2887"/>
                    </a:lnTo>
                    <a:lnTo>
                      <a:pt x="3531" y="2885"/>
                    </a:lnTo>
                    <a:lnTo>
                      <a:pt x="3552" y="2884"/>
                    </a:lnTo>
                    <a:lnTo>
                      <a:pt x="3573" y="2883"/>
                    </a:lnTo>
                    <a:lnTo>
                      <a:pt x="3592" y="2881"/>
                    </a:lnTo>
                    <a:lnTo>
                      <a:pt x="3613" y="2880"/>
                    </a:lnTo>
                    <a:lnTo>
                      <a:pt x="3633" y="2878"/>
                    </a:lnTo>
                    <a:lnTo>
                      <a:pt x="3653" y="2877"/>
                    </a:lnTo>
                    <a:lnTo>
                      <a:pt x="3674" y="2875"/>
                    </a:lnTo>
                    <a:lnTo>
                      <a:pt x="3694" y="2874"/>
                    </a:lnTo>
                    <a:lnTo>
                      <a:pt x="3715" y="2872"/>
                    </a:lnTo>
                    <a:lnTo>
                      <a:pt x="3735" y="2871"/>
                    </a:lnTo>
                    <a:lnTo>
                      <a:pt x="3755" y="2869"/>
                    </a:lnTo>
                    <a:lnTo>
                      <a:pt x="3776" y="2868"/>
                    </a:lnTo>
                    <a:lnTo>
                      <a:pt x="3796" y="2866"/>
                    </a:lnTo>
                    <a:lnTo>
                      <a:pt x="3816" y="2865"/>
                    </a:lnTo>
                    <a:lnTo>
                      <a:pt x="3837" y="2863"/>
                    </a:lnTo>
                    <a:lnTo>
                      <a:pt x="3857" y="2862"/>
                    </a:lnTo>
                    <a:lnTo>
                      <a:pt x="3878" y="2860"/>
                    </a:lnTo>
                    <a:lnTo>
                      <a:pt x="3898" y="2859"/>
                    </a:lnTo>
                    <a:lnTo>
                      <a:pt x="3918" y="2857"/>
                    </a:lnTo>
                    <a:lnTo>
                      <a:pt x="3939" y="2856"/>
                    </a:lnTo>
                    <a:lnTo>
                      <a:pt x="3959" y="2854"/>
                    </a:lnTo>
                    <a:lnTo>
                      <a:pt x="3977" y="2852"/>
                    </a:lnTo>
                    <a:lnTo>
                      <a:pt x="4000" y="2851"/>
                    </a:lnTo>
                    <a:lnTo>
                      <a:pt x="4020" y="2849"/>
                    </a:lnTo>
                    <a:lnTo>
                      <a:pt x="4041" y="2848"/>
                    </a:lnTo>
                    <a:lnTo>
                      <a:pt x="4061" y="2846"/>
                    </a:lnTo>
                    <a:lnTo>
                      <a:pt x="4079" y="2844"/>
                    </a:lnTo>
                    <a:lnTo>
                      <a:pt x="4102" y="2843"/>
                    </a:lnTo>
                    <a:lnTo>
                      <a:pt x="4122" y="2841"/>
                    </a:lnTo>
                    <a:lnTo>
                      <a:pt x="4142" y="2840"/>
                    </a:lnTo>
                    <a:lnTo>
                      <a:pt x="4161" y="2838"/>
                    </a:lnTo>
                    <a:lnTo>
                      <a:pt x="4183" y="2836"/>
                    </a:lnTo>
                    <a:lnTo>
                      <a:pt x="4203" y="2835"/>
                    </a:lnTo>
                    <a:lnTo>
                      <a:pt x="4222" y="2833"/>
                    </a:lnTo>
                    <a:lnTo>
                      <a:pt x="4244" y="2831"/>
                    </a:lnTo>
                    <a:lnTo>
                      <a:pt x="4265" y="2830"/>
                    </a:lnTo>
                    <a:lnTo>
                      <a:pt x="4283" y="2828"/>
                    </a:lnTo>
                    <a:lnTo>
                      <a:pt x="4305" y="2826"/>
                    </a:lnTo>
                    <a:lnTo>
                      <a:pt x="4326" y="2825"/>
                    </a:lnTo>
                    <a:lnTo>
                      <a:pt x="4344" y="2823"/>
                    </a:lnTo>
                    <a:lnTo>
                      <a:pt x="4366" y="2821"/>
                    </a:lnTo>
                    <a:lnTo>
                      <a:pt x="4385" y="2819"/>
                    </a:lnTo>
                    <a:lnTo>
                      <a:pt x="4407" y="2818"/>
                    </a:lnTo>
                    <a:lnTo>
                      <a:pt x="4426" y="2816"/>
                    </a:lnTo>
                    <a:lnTo>
                      <a:pt x="4448" y="2814"/>
                    </a:lnTo>
                    <a:lnTo>
                      <a:pt x="4466" y="2812"/>
                    </a:lnTo>
                    <a:lnTo>
                      <a:pt x="4489" y="2811"/>
                    </a:lnTo>
                    <a:lnTo>
                      <a:pt x="4507" y="2809"/>
                    </a:lnTo>
                    <a:lnTo>
                      <a:pt x="4529" y="2807"/>
                    </a:lnTo>
                    <a:lnTo>
                      <a:pt x="4548" y="2805"/>
                    </a:lnTo>
                    <a:lnTo>
                      <a:pt x="4568" y="2803"/>
                    </a:lnTo>
                    <a:lnTo>
                      <a:pt x="4591" y="2802"/>
                    </a:lnTo>
                    <a:lnTo>
                      <a:pt x="4609" y="2800"/>
                    </a:lnTo>
                    <a:lnTo>
                      <a:pt x="4629" y="2798"/>
                    </a:lnTo>
                    <a:lnTo>
                      <a:pt x="4652" y="2796"/>
                    </a:lnTo>
                    <a:lnTo>
                      <a:pt x="4670" y="2794"/>
                    </a:lnTo>
                    <a:lnTo>
                      <a:pt x="4690" y="2792"/>
                    </a:lnTo>
                    <a:lnTo>
                      <a:pt x="4713" y="2791"/>
                    </a:lnTo>
                    <a:lnTo>
                      <a:pt x="4731" y="2789"/>
                    </a:lnTo>
                    <a:lnTo>
                      <a:pt x="4751" y="2787"/>
                    </a:lnTo>
                    <a:lnTo>
                      <a:pt x="4772" y="2785"/>
                    </a:lnTo>
                    <a:lnTo>
                      <a:pt x="4792" y="2783"/>
                    </a:lnTo>
                    <a:lnTo>
                      <a:pt x="4815" y="2781"/>
                    </a:lnTo>
                    <a:lnTo>
                      <a:pt x="4833" y="2779"/>
                    </a:lnTo>
                    <a:lnTo>
                      <a:pt x="4853" y="2777"/>
                    </a:lnTo>
                    <a:lnTo>
                      <a:pt x="4874" y="2775"/>
                    </a:lnTo>
                    <a:lnTo>
                      <a:pt x="4894" y="2773"/>
                    </a:lnTo>
                    <a:lnTo>
                      <a:pt x="4914" y="2771"/>
                    </a:lnTo>
                    <a:lnTo>
                      <a:pt x="4935" y="2769"/>
                    </a:lnTo>
                    <a:lnTo>
                      <a:pt x="4955" y="2767"/>
                    </a:lnTo>
                    <a:lnTo>
                      <a:pt x="4976" y="2765"/>
                    </a:lnTo>
                    <a:lnTo>
                      <a:pt x="4996" y="2763"/>
                    </a:lnTo>
                    <a:lnTo>
                      <a:pt x="5016" y="2761"/>
                    </a:lnTo>
                    <a:lnTo>
                      <a:pt x="5037" y="2759"/>
                    </a:lnTo>
                    <a:lnTo>
                      <a:pt x="5057" y="2757"/>
                    </a:lnTo>
                    <a:lnTo>
                      <a:pt x="5077" y="2755"/>
                    </a:lnTo>
                    <a:lnTo>
                      <a:pt x="5098" y="2753"/>
                    </a:lnTo>
                    <a:lnTo>
                      <a:pt x="5118" y="2751"/>
                    </a:lnTo>
                    <a:lnTo>
                      <a:pt x="5139" y="2749"/>
                    </a:lnTo>
                    <a:lnTo>
                      <a:pt x="5159" y="2747"/>
                    </a:lnTo>
                    <a:lnTo>
                      <a:pt x="5178" y="2745"/>
                    </a:lnTo>
                    <a:lnTo>
                      <a:pt x="5200" y="2743"/>
                    </a:lnTo>
                    <a:lnTo>
                      <a:pt x="5220" y="2741"/>
                    </a:lnTo>
                    <a:lnTo>
                      <a:pt x="5240" y="2739"/>
                    </a:lnTo>
                    <a:lnTo>
                      <a:pt x="5259" y="2736"/>
                    </a:lnTo>
                    <a:lnTo>
                      <a:pt x="5281" y="2734"/>
                    </a:lnTo>
                    <a:lnTo>
                      <a:pt x="5301" y="2732"/>
                    </a:lnTo>
                    <a:lnTo>
                      <a:pt x="5322" y="2730"/>
                    </a:lnTo>
                    <a:lnTo>
                      <a:pt x="5341" y="2728"/>
                    </a:lnTo>
                    <a:lnTo>
                      <a:pt x="5363" y="2726"/>
                    </a:lnTo>
                    <a:lnTo>
                      <a:pt x="5381" y="2724"/>
                    </a:lnTo>
                    <a:lnTo>
                      <a:pt x="5403" y="2721"/>
                    </a:lnTo>
                    <a:lnTo>
                      <a:pt x="5424" y="2719"/>
                    </a:lnTo>
                    <a:lnTo>
                      <a:pt x="5443" y="2717"/>
                    </a:lnTo>
                    <a:lnTo>
                      <a:pt x="5464" y="2715"/>
                    </a:lnTo>
                    <a:lnTo>
                      <a:pt x="5483" y="2712"/>
                    </a:lnTo>
                    <a:lnTo>
                      <a:pt x="5505" y="2710"/>
                    </a:lnTo>
                    <a:lnTo>
                      <a:pt x="5524" y="2708"/>
                    </a:lnTo>
                    <a:lnTo>
                      <a:pt x="5546" y="2706"/>
                    </a:lnTo>
                    <a:lnTo>
                      <a:pt x="5565" y="2703"/>
                    </a:lnTo>
                    <a:lnTo>
                      <a:pt x="5587" y="2701"/>
                    </a:lnTo>
                    <a:lnTo>
                      <a:pt x="5606" y="2699"/>
                    </a:lnTo>
                    <a:lnTo>
                      <a:pt x="5626" y="2697"/>
                    </a:lnTo>
                    <a:lnTo>
                      <a:pt x="5648" y="2694"/>
                    </a:lnTo>
                    <a:lnTo>
                      <a:pt x="5667" y="2692"/>
                    </a:lnTo>
                    <a:lnTo>
                      <a:pt x="5687" y="2689"/>
                    </a:lnTo>
                    <a:lnTo>
                      <a:pt x="5707" y="2687"/>
                    </a:lnTo>
                    <a:lnTo>
                      <a:pt x="5729" y="2685"/>
                    </a:lnTo>
                    <a:lnTo>
                      <a:pt x="5748" y="2682"/>
                    </a:lnTo>
                    <a:lnTo>
                      <a:pt x="5769" y="2680"/>
                    </a:lnTo>
                    <a:lnTo>
                      <a:pt x="5789" y="2678"/>
                    </a:lnTo>
                    <a:lnTo>
                      <a:pt x="5811" y="2675"/>
                    </a:lnTo>
                    <a:lnTo>
                      <a:pt x="5830" y="2673"/>
                    </a:lnTo>
                    <a:lnTo>
                      <a:pt x="5850" y="2671"/>
                    </a:lnTo>
                    <a:lnTo>
                      <a:pt x="5870" y="2668"/>
                    </a:lnTo>
                    <a:lnTo>
                      <a:pt x="5891" y="2665"/>
                    </a:lnTo>
                    <a:lnTo>
                      <a:pt x="5911" y="2663"/>
                    </a:lnTo>
                    <a:lnTo>
                      <a:pt x="5931" y="2661"/>
                    </a:lnTo>
                    <a:lnTo>
                      <a:pt x="5952" y="2658"/>
                    </a:lnTo>
                    <a:lnTo>
                      <a:pt x="5972" y="2655"/>
                    </a:lnTo>
                    <a:lnTo>
                      <a:pt x="5993" y="2653"/>
                    </a:lnTo>
                    <a:lnTo>
                      <a:pt x="6013" y="2651"/>
                    </a:lnTo>
                    <a:lnTo>
                      <a:pt x="6033" y="2648"/>
                    </a:lnTo>
                    <a:lnTo>
                      <a:pt x="6054" y="2645"/>
                    </a:lnTo>
                    <a:lnTo>
                      <a:pt x="6073" y="2643"/>
                    </a:lnTo>
                    <a:lnTo>
                      <a:pt x="6094" y="2640"/>
                    </a:lnTo>
                    <a:lnTo>
                      <a:pt x="6115" y="2637"/>
                    </a:lnTo>
                    <a:lnTo>
                      <a:pt x="6135" y="2635"/>
                    </a:lnTo>
                    <a:lnTo>
                      <a:pt x="6156" y="2632"/>
                    </a:lnTo>
                    <a:lnTo>
                      <a:pt x="6174" y="2630"/>
                    </a:lnTo>
                    <a:lnTo>
                      <a:pt x="6196" y="2627"/>
                    </a:lnTo>
                    <a:lnTo>
                      <a:pt x="6217" y="2624"/>
                    </a:lnTo>
                    <a:lnTo>
                      <a:pt x="6236" y="2622"/>
                    </a:lnTo>
                    <a:lnTo>
                      <a:pt x="6257" y="2619"/>
                    </a:lnTo>
                    <a:lnTo>
                      <a:pt x="6276" y="2616"/>
                    </a:lnTo>
                    <a:lnTo>
                      <a:pt x="6298" y="2613"/>
                    </a:lnTo>
                    <a:lnTo>
                      <a:pt x="6319" y="2611"/>
                    </a:lnTo>
                    <a:lnTo>
                      <a:pt x="6337" y="2608"/>
                    </a:lnTo>
                    <a:lnTo>
                      <a:pt x="6359" y="2605"/>
                    </a:lnTo>
                    <a:lnTo>
                      <a:pt x="6378" y="2603"/>
                    </a:lnTo>
                    <a:lnTo>
                      <a:pt x="6399" y="2600"/>
                    </a:lnTo>
                    <a:lnTo>
                      <a:pt x="6420" y="2597"/>
                    </a:lnTo>
                    <a:lnTo>
                      <a:pt x="6439" y="2594"/>
                    </a:lnTo>
                    <a:lnTo>
                      <a:pt x="6461" y="2591"/>
                    </a:lnTo>
                    <a:lnTo>
                      <a:pt x="6479" y="2589"/>
                    </a:lnTo>
                    <a:lnTo>
                      <a:pt x="6500" y="2586"/>
                    </a:lnTo>
                    <a:lnTo>
                      <a:pt x="6522" y="2583"/>
                    </a:lnTo>
                    <a:lnTo>
                      <a:pt x="6541" y="2580"/>
                    </a:lnTo>
                    <a:lnTo>
                      <a:pt x="6561" y="2577"/>
                    </a:lnTo>
                    <a:lnTo>
                      <a:pt x="6582" y="2574"/>
                    </a:lnTo>
                    <a:lnTo>
                      <a:pt x="6602" y="2571"/>
                    </a:lnTo>
                    <a:lnTo>
                      <a:pt x="6623" y="2568"/>
                    </a:lnTo>
                    <a:lnTo>
                      <a:pt x="6644" y="2566"/>
                    </a:lnTo>
                    <a:lnTo>
                      <a:pt x="6663" y="2563"/>
                    </a:lnTo>
                    <a:lnTo>
                      <a:pt x="6684" y="2560"/>
                    </a:lnTo>
                    <a:lnTo>
                      <a:pt x="6704" y="2557"/>
                    </a:lnTo>
                    <a:lnTo>
                      <a:pt x="6724" y="2554"/>
                    </a:lnTo>
                    <a:lnTo>
                      <a:pt x="6745" y="2551"/>
                    </a:lnTo>
                    <a:lnTo>
                      <a:pt x="6765" y="2548"/>
                    </a:lnTo>
                    <a:lnTo>
                      <a:pt x="6786" y="2545"/>
                    </a:lnTo>
                    <a:lnTo>
                      <a:pt x="6804" y="2542"/>
                    </a:lnTo>
                    <a:lnTo>
                      <a:pt x="6826" y="2538"/>
                    </a:lnTo>
                    <a:lnTo>
                      <a:pt x="6847" y="2535"/>
                    </a:lnTo>
                    <a:lnTo>
                      <a:pt x="6867" y="2532"/>
                    </a:lnTo>
                    <a:lnTo>
                      <a:pt x="6887" y="2529"/>
                    </a:lnTo>
                    <a:lnTo>
                      <a:pt x="6906" y="2526"/>
                    </a:lnTo>
                    <a:lnTo>
                      <a:pt x="6928" y="2523"/>
                    </a:lnTo>
                    <a:lnTo>
                      <a:pt x="6949" y="2520"/>
                    </a:lnTo>
                    <a:lnTo>
                      <a:pt x="6967" y="2517"/>
                    </a:lnTo>
                    <a:lnTo>
                      <a:pt x="6989" y="2513"/>
                    </a:lnTo>
                    <a:lnTo>
                      <a:pt x="7010" y="2510"/>
                    </a:lnTo>
                    <a:lnTo>
                      <a:pt x="7028" y="2507"/>
                    </a:lnTo>
                    <a:lnTo>
                      <a:pt x="7050" y="2504"/>
                    </a:lnTo>
                    <a:lnTo>
                      <a:pt x="7069" y="2500"/>
                    </a:lnTo>
                    <a:lnTo>
                      <a:pt x="7091" y="2497"/>
                    </a:lnTo>
                    <a:lnTo>
                      <a:pt x="7109" y="2494"/>
                    </a:lnTo>
                    <a:lnTo>
                      <a:pt x="7130" y="2490"/>
                    </a:lnTo>
                    <a:lnTo>
                      <a:pt x="7152" y="2487"/>
                    </a:lnTo>
                    <a:lnTo>
                      <a:pt x="7171" y="2484"/>
                    </a:lnTo>
                    <a:lnTo>
                      <a:pt x="7191" y="2481"/>
                    </a:lnTo>
                    <a:lnTo>
                      <a:pt x="7213" y="2477"/>
                    </a:lnTo>
                    <a:lnTo>
                      <a:pt x="7232" y="2474"/>
                    </a:lnTo>
                    <a:lnTo>
                      <a:pt x="7252" y="2470"/>
                    </a:lnTo>
                    <a:lnTo>
                      <a:pt x="7272" y="2467"/>
                    </a:lnTo>
                    <a:lnTo>
                      <a:pt x="7293" y="2463"/>
                    </a:lnTo>
                    <a:lnTo>
                      <a:pt x="7313" y="2460"/>
                    </a:lnTo>
                    <a:lnTo>
                      <a:pt x="7334" y="2456"/>
                    </a:lnTo>
                    <a:lnTo>
                      <a:pt x="7355" y="2453"/>
                    </a:lnTo>
                    <a:lnTo>
                      <a:pt x="7373" y="2450"/>
                    </a:lnTo>
                    <a:lnTo>
                      <a:pt x="7395" y="2446"/>
                    </a:lnTo>
                    <a:lnTo>
                      <a:pt x="7415" y="2442"/>
                    </a:lnTo>
                    <a:lnTo>
                      <a:pt x="7435" y="2439"/>
                    </a:lnTo>
                    <a:lnTo>
                      <a:pt x="7456" y="2435"/>
                    </a:lnTo>
                    <a:lnTo>
                      <a:pt x="7476" y="2432"/>
                    </a:lnTo>
                    <a:lnTo>
                      <a:pt x="7497" y="2428"/>
                    </a:lnTo>
                    <a:lnTo>
                      <a:pt x="7517" y="2425"/>
                    </a:lnTo>
                    <a:lnTo>
                      <a:pt x="7536" y="2421"/>
                    </a:lnTo>
                    <a:lnTo>
                      <a:pt x="7558" y="2417"/>
                    </a:lnTo>
                    <a:lnTo>
                      <a:pt x="7578" y="2414"/>
                    </a:lnTo>
                    <a:lnTo>
                      <a:pt x="7597" y="2410"/>
                    </a:lnTo>
                    <a:lnTo>
                      <a:pt x="7619" y="2406"/>
                    </a:lnTo>
                    <a:lnTo>
                      <a:pt x="7638" y="2403"/>
                    </a:lnTo>
                    <a:lnTo>
                      <a:pt x="7659" y="2399"/>
                    </a:lnTo>
                    <a:lnTo>
                      <a:pt x="7678" y="2395"/>
                    </a:lnTo>
                    <a:lnTo>
                      <a:pt x="7700" y="2391"/>
                    </a:lnTo>
                    <a:lnTo>
                      <a:pt x="7719" y="2388"/>
                    </a:lnTo>
                    <a:lnTo>
                      <a:pt x="7741" y="2384"/>
                    </a:lnTo>
                    <a:lnTo>
                      <a:pt x="7760" y="2380"/>
                    </a:lnTo>
                    <a:lnTo>
                      <a:pt x="7780" y="2376"/>
                    </a:lnTo>
                    <a:lnTo>
                      <a:pt x="7801" y="2372"/>
                    </a:lnTo>
                    <a:lnTo>
                      <a:pt x="7822" y="2369"/>
                    </a:lnTo>
                    <a:lnTo>
                      <a:pt x="7841" y="2365"/>
                    </a:lnTo>
                    <a:lnTo>
                      <a:pt x="7862" y="2361"/>
                    </a:lnTo>
                    <a:lnTo>
                      <a:pt x="7882" y="2357"/>
                    </a:lnTo>
                    <a:lnTo>
                      <a:pt x="7902" y="2353"/>
                    </a:lnTo>
                    <a:lnTo>
                      <a:pt x="7923" y="2349"/>
                    </a:lnTo>
                    <a:lnTo>
                      <a:pt x="7943" y="2345"/>
                    </a:lnTo>
                    <a:lnTo>
                      <a:pt x="7964" y="2341"/>
                    </a:lnTo>
                    <a:lnTo>
                      <a:pt x="7983" y="2337"/>
                    </a:lnTo>
                    <a:lnTo>
                      <a:pt x="8004" y="2333"/>
                    </a:lnTo>
                    <a:lnTo>
                      <a:pt x="8025" y="2329"/>
                    </a:lnTo>
                    <a:lnTo>
                      <a:pt x="8045" y="2325"/>
                    </a:lnTo>
                    <a:lnTo>
                      <a:pt x="8063" y="2321"/>
                    </a:lnTo>
                    <a:lnTo>
                      <a:pt x="8086" y="2316"/>
                    </a:lnTo>
                    <a:lnTo>
                      <a:pt x="8106" y="2312"/>
                    </a:lnTo>
                    <a:lnTo>
                      <a:pt x="8125" y="2308"/>
                    </a:lnTo>
                    <a:lnTo>
                      <a:pt x="8146" y="2304"/>
                    </a:lnTo>
                    <a:lnTo>
                      <a:pt x="8167" y="2300"/>
                    </a:lnTo>
                    <a:lnTo>
                      <a:pt x="8186" y="2296"/>
                    </a:lnTo>
                    <a:lnTo>
                      <a:pt x="8207" y="2291"/>
                    </a:lnTo>
                    <a:lnTo>
                      <a:pt x="8227" y="2287"/>
                    </a:lnTo>
                    <a:lnTo>
                      <a:pt x="8247" y="2283"/>
                    </a:lnTo>
                    <a:lnTo>
                      <a:pt x="8269" y="2278"/>
                    </a:lnTo>
                    <a:lnTo>
                      <a:pt x="8287" y="2274"/>
                    </a:lnTo>
                    <a:lnTo>
                      <a:pt x="8308" y="2270"/>
                    </a:lnTo>
                    <a:lnTo>
                      <a:pt x="8330" y="2265"/>
                    </a:lnTo>
                    <a:lnTo>
                      <a:pt x="8349" y="2261"/>
                    </a:lnTo>
                    <a:lnTo>
                      <a:pt x="8369" y="2257"/>
                    </a:lnTo>
                    <a:lnTo>
                      <a:pt x="8390" y="2252"/>
                    </a:lnTo>
                    <a:lnTo>
                      <a:pt x="8410" y="2248"/>
                    </a:lnTo>
                    <a:lnTo>
                      <a:pt x="8431" y="2243"/>
                    </a:lnTo>
                    <a:lnTo>
                      <a:pt x="8450" y="2239"/>
                    </a:lnTo>
                    <a:lnTo>
                      <a:pt x="8471" y="2234"/>
                    </a:lnTo>
                    <a:lnTo>
                      <a:pt x="8492" y="2230"/>
                    </a:lnTo>
                    <a:lnTo>
                      <a:pt x="8512" y="2225"/>
                    </a:lnTo>
                    <a:lnTo>
                      <a:pt x="8532" y="2221"/>
                    </a:lnTo>
                    <a:lnTo>
                      <a:pt x="8551" y="2216"/>
                    </a:lnTo>
                    <a:lnTo>
                      <a:pt x="8573" y="2211"/>
                    </a:lnTo>
                    <a:lnTo>
                      <a:pt x="8594" y="2207"/>
                    </a:lnTo>
                    <a:lnTo>
                      <a:pt x="8612" y="2202"/>
                    </a:lnTo>
                    <a:lnTo>
                      <a:pt x="8634" y="2197"/>
                    </a:lnTo>
                    <a:lnTo>
                      <a:pt x="8653" y="2193"/>
                    </a:lnTo>
                    <a:lnTo>
                      <a:pt x="8675" y="2188"/>
                    </a:lnTo>
                    <a:lnTo>
                      <a:pt x="8693" y="2183"/>
                    </a:lnTo>
                    <a:lnTo>
                      <a:pt x="8716" y="2178"/>
                    </a:lnTo>
                    <a:lnTo>
                      <a:pt x="8734" y="2174"/>
                    </a:lnTo>
                    <a:lnTo>
                      <a:pt x="8754" y="2169"/>
                    </a:lnTo>
                    <a:lnTo>
                      <a:pt x="8777" y="2164"/>
                    </a:lnTo>
                    <a:lnTo>
                      <a:pt x="8795" y="2159"/>
                    </a:lnTo>
                    <a:lnTo>
                      <a:pt x="8816" y="2154"/>
                    </a:lnTo>
                    <a:lnTo>
                      <a:pt x="8836" y="2149"/>
                    </a:lnTo>
                    <a:lnTo>
                      <a:pt x="8856" y="2144"/>
                    </a:lnTo>
                    <a:lnTo>
                      <a:pt x="8877" y="2139"/>
                    </a:lnTo>
                    <a:lnTo>
                      <a:pt x="8897" y="2134"/>
                    </a:lnTo>
                    <a:lnTo>
                      <a:pt x="8917" y="2129"/>
                    </a:lnTo>
                    <a:lnTo>
                      <a:pt x="8938" y="2124"/>
                    </a:lnTo>
                    <a:lnTo>
                      <a:pt x="8958" y="2119"/>
                    </a:lnTo>
                    <a:lnTo>
                      <a:pt x="8979" y="2114"/>
                    </a:lnTo>
                    <a:lnTo>
                      <a:pt x="8997" y="2109"/>
                    </a:lnTo>
                    <a:lnTo>
                      <a:pt x="9019" y="2104"/>
                    </a:lnTo>
                    <a:lnTo>
                      <a:pt x="9040" y="2099"/>
                    </a:lnTo>
                    <a:lnTo>
                      <a:pt x="9059" y="2093"/>
                    </a:lnTo>
                    <a:lnTo>
                      <a:pt x="9080" y="2088"/>
                    </a:lnTo>
                    <a:lnTo>
                      <a:pt x="9099" y="2083"/>
                    </a:lnTo>
                    <a:lnTo>
                      <a:pt x="9121" y="2078"/>
                    </a:lnTo>
                    <a:lnTo>
                      <a:pt x="9140" y="2072"/>
                    </a:lnTo>
                    <a:lnTo>
                      <a:pt x="9160" y="2067"/>
                    </a:lnTo>
                    <a:lnTo>
                      <a:pt x="9182" y="2062"/>
                    </a:lnTo>
                    <a:lnTo>
                      <a:pt x="9201" y="2056"/>
                    </a:lnTo>
                    <a:lnTo>
                      <a:pt x="9222" y="2051"/>
                    </a:lnTo>
                    <a:lnTo>
                      <a:pt x="9241" y="2046"/>
                    </a:lnTo>
                    <a:lnTo>
                      <a:pt x="9262" y="2040"/>
                    </a:lnTo>
                    <a:lnTo>
                      <a:pt x="9283" y="2034"/>
                    </a:lnTo>
                    <a:lnTo>
                      <a:pt x="9302" y="2029"/>
                    </a:lnTo>
                    <a:lnTo>
                      <a:pt x="9323" y="2023"/>
                    </a:lnTo>
                    <a:lnTo>
                      <a:pt x="9344" y="2018"/>
                    </a:lnTo>
                    <a:lnTo>
                      <a:pt x="9364" y="2012"/>
                    </a:lnTo>
                    <a:lnTo>
                      <a:pt x="9384" y="2007"/>
                    </a:lnTo>
                    <a:lnTo>
                      <a:pt x="9403" y="2001"/>
                    </a:lnTo>
                    <a:lnTo>
                      <a:pt x="9425" y="1995"/>
                    </a:lnTo>
                    <a:lnTo>
                      <a:pt x="9444" y="1990"/>
                    </a:lnTo>
                    <a:lnTo>
                      <a:pt x="9465" y="1984"/>
                    </a:lnTo>
                    <a:lnTo>
                      <a:pt x="9485" y="1978"/>
                    </a:lnTo>
                    <a:lnTo>
                      <a:pt x="9507" y="1972"/>
                    </a:lnTo>
                    <a:lnTo>
                      <a:pt x="9526" y="1967"/>
                    </a:lnTo>
                    <a:lnTo>
                      <a:pt x="9547" y="1961"/>
                    </a:lnTo>
                    <a:lnTo>
                      <a:pt x="9566" y="1955"/>
                    </a:lnTo>
                    <a:lnTo>
                      <a:pt x="9587" y="1949"/>
                    </a:lnTo>
                    <a:lnTo>
                      <a:pt x="9607" y="1943"/>
                    </a:lnTo>
                    <a:lnTo>
                      <a:pt x="9627" y="1938"/>
                    </a:lnTo>
                    <a:lnTo>
                      <a:pt x="9648" y="1931"/>
                    </a:lnTo>
                    <a:lnTo>
                      <a:pt x="9668" y="1925"/>
                    </a:lnTo>
                    <a:lnTo>
                      <a:pt x="9689" y="1919"/>
                    </a:lnTo>
                    <a:lnTo>
                      <a:pt x="9708" y="1914"/>
                    </a:lnTo>
                    <a:lnTo>
                      <a:pt x="9729" y="1907"/>
                    </a:lnTo>
                    <a:lnTo>
                      <a:pt x="9750" y="1901"/>
                    </a:lnTo>
                    <a:lnTo>
                      <a:pt x="9769" y="1895"/>
                    </a:lnTo>
                    <a:lnTo>
                      <a:pt x="9790" y="1889"/>
                    </a:lnTo>
                    <a:lnTo>
                      <a:pt x="9809" y="1883"/>
                    </a:lnTo>
                    <a:lnTo>
                      <a:pt x="9831" y="1876"/>
                    </a:lnTo>
                    <a:lnTo>
                      <a:pt x="9850" y="1870"/>
                    </a:lnTo>
                    <a:lnTo>
                      <a:pt x="9871" y="1864"/>
                    </a:lnTo>
                    <a:lnTo>
                      <a:pt x="9891" y="1858"/>
                    </a:lnTo>
                    <a:lnTo>
                      <a:pt x="9911" y="1851"/>
                    </a:lnTo>
                    <a:lnTo>
                      <a:pt x="9932" y="1845"/>
                    </a:lnTo>
                    <a:lnTo>
                      <a:pt x="9952" y="1839"/>
                    </a:lnTo>
                    <a:lnTo>
                      <a:pt x="9972" y="1832"/>
                    </a:lnTo>
                    <a:lnTo>
                      <a:pt x="9993" y="1826"/>
                    </a:lnTo>
                    <a:lnTo>
                      <a:pt x="10012" y="1819"/>
                    </a:lnTo>
                    <a:lnTo>
                      <a:pt x="10033" y="1813"/>
                    </a:lnTo>
                    <a:lnTo>
                      <a:pt x="10052" y="1806"/>
                    </a:lnTo>
                    <a:lnTo>
                      <a:pt x="10074" y="1799"/>
                    </a:lnTo>
                    <a:lnTo>
                      <a:pt x="10094" y="1793"/>
                    </a:lnTo>
                    <a:lnTo>
                      <a:pt x="10113" y="1786"/>
                    </a:lnTo>
                    <a:lnTo>
                      <a:pt x="10135" y="1779"/>
                    </a:lnTo>
                    <a:lnTo>
                      <a:pt x="10156" y="1773"/>
                    </a:lnTo>
                    <a:lnTo>
                      <a:pt x="10174" y="1767"/>
                    </a:lnTo>
                    <a:lnTo>
                      <a:pt x="10195" y="1759"/>
                    </a:lnTo>
                    <a:lnTo>
                      <a:pt x="10217" y="1752"/>
                    </a:lnTo>
                    <a:lnTo>
                      <a:pt x="10236" y="1746"/>
                    </a:lnTo>
                    <a:lnTo>
                      <a:pt x="10255" y="1739"/>
                    </a:lnTo>
                    <a:lnTo>
                      <a:pt x="10276" y="1732"/>
                    </a:lnTo>
                    <a:lnTo>
                      <a:pt x="10297" y="1725"/>
                    </a:lnTo>
                    <a:lnTo>
                      <a:pt x="10317" y="1718"/>
                    </a:lnTo>
                    <a:lnTo>
                      <a:pt x="10337" y="1711"/>
                    </a:lnTo>
                    <a:lnTo>
                      <a:pt x="10358" y="1704"/>
                    </a:lnTo>
                    <a:lnTo>
                      <a:pt x="10378" y="1697"/>
                    </a:lnTo>
                    <a:lnTo>
                      <a:pt x="10397" y="1690"/>
                    </a:lnTo>
                    <a:lnTo>
                      <a:pt x="10418" y="1683"/>
                    </a:lnTo>
                    <a:lnTo>
                      <a:pt x="10439" y="1675"/>
                    </a:lnTo>
                    <a:lnTo>
                      <a:pt x="10458" y="1668"/>
                    </a:lnTo>
                    <a:lnTo>
                      <a:pt x="10479" y="1661"/>
                    </a:lnTo>
                    <a:lnTo>
                      <a:pt x="10499" y="1654"/>
                    </a:lnTo>
                    <a:lnTo>
                      <a:pt x="10519" y="1646"/>
                    </a:lnTo>
                    <a:lnTo>
                      <a:pt x="10541" y="1639"/>
                    </a:lnTo>
                    <a:lnTo>
                      <a:pt x="10559" y="1632"/>
                    </a:lnTo>
                    <a:lnTo>
                      <a:pt x="10580" y="1624"/>
                    </a:lnTo>
                    <a:lnTo>
                      <a:pt x="10601" y="1617"/>
                    </a:lnTo>
                    <a:lnTo>
                      <a:pt x="10621" y="1609"/>
                    </a:lnTo>
                    <a:lnTo>
                      <a:pt x="10641" y="1602"/>
                    </a:lnTo>
                    <a:lnTo>
                      <a:pt x="10660" y="1594"/>
                    </a:lnTo>
                    <a:lnTo>
                      <a:pt x="10682" y="1586"/>
                    </a:lnTo>
                    <a:lnTo>
                      <a:pt x="10703" y="1579"/>
                    </a:lnTo>
                    <a:lnTo>
                      <a:pt x="10721" y="1572"/>
                    </a:lnTo>
                    <a:lnTo>
                      <a:pt x="10743" y="1563"/>
                    </a:lnTo>
                    <a:lnTo>
                      <a:pt x="10762" y="1556"/>
                    </a:lnTo>
                    <a:lnTo>
                      <a:pt x="10784" y="1548"/>
                    </a:lnTo>
                    <a:lnTo>
                      <a:pt x="10802" y="1541"/>
                    </a:lnTo>
                    <a:lnTo>
                      <a:pt x="10823" y="1532"/>
                    </a:lnTo>
                    <a:lnTo>
                      <a:pt x="10844" y="1524"/>
                    </a:lnTo>
                    <a:lnTo>
                      <a:pt x="10864" y="1516"/>
                    </a:lnTo>
                    <a:lnTo>
                      <a:pt x="10884" y="1509"/>
                    </a:lnTo>
                    <a:lnTo>
                      <a:pt x="10905" y="1500"/>
                    </a:lnTo>
                    <a:lnTo>
                      <a:pt x="10925" y="1492"/>
                    </a:lnTo>
                    <a:lnTo>
                      <a:pt x="10946" y="1484"/>
                    </a:lnTo>
                    <a:lnTo>
                      <a:pt x="10964" y="1477"/>
                    </a:lnTo>
                    <a:lnTo>
                      <a:pt x="10986" y="1468"/>
                    </a:lnTo>
                    <a:lnTo>
                      <a:pt x="11005" y="1460"/>
                    </a:lnTo>
                    <a:lnTo>
                      <a:pt x="11026" y="1452"/>
                    </a:lnTo>
                    <a:lnTo>
                      <a:pt x="11046" y="1443"/>
                    </a:lnTo>
                    <a:lnTo>
                      <a:pt x="11066" y="1435"/>
                    </a:lnTo>
                    <a:lnTo>
                      <a:pt x="11088" y="1426"/>
                    </a:lnTo>
                    <a:lnTo>
                      <a:pt x="11106" y="1419"/>
                    </a:lnTo>
                    <a:lnTo>
                      <a:pt x="11127" y="1410"/>
                    </a:lnTo>
                    <a:lnTo>
                      <a:pt x="11148" y="1401"/>
                    </a:lnTo>
                    <a:lnTo>
                      <a:pt x="11167" y="1393"/>
                    </a:lnTo>
                    <a:lnTo>
                      <a:pt x="11188" y="1384"/>
                    </a:lnTo>
                    <a:lnTo>
                      <a:pt x="11209" y="1375"/>
                    </a:lnTo>
                    <a:lnTo>
                      <a:pt x="11229" y="1367"/>
                    </a:lnTo>
                    <a:lnTo>
                      <a:pt x="11249" y="1359"/>
                    </a:lnTo>
                    <a:lnTo>
                      <a:pt x="11268" y="1350"/>
                    </a:lnTo>
                    <a:lnTo>
                      <a:pt x="11290" y="1340"/>
                    </a:lnTo>
                    <a:lnTo>
                      <a:pt x="11310" y="1332"/>
                    </a:lnTo>
                    <a:lnTo>
                      <a:pt x="11330" y="1323"/>
                    </a:lnTo>
                    <a:lnTo>
                      <a:pt x="11349" y="1314"/>
                    </a:lnTo>
                    <a:lnTo>
                      <a:pt x="11371" y="1305"/>
                    </a:lnTo>
                    <a:lnTo>
                      <a:pt x="11391" y="1296"/>
                    </a:lnTo>
                    <a:lnTo>
                      <a:pt x="11412" y="1287"/>
                    </a:lnTo>
                    <a:lnTo>
                      <a:pt x="11431" y="1278"/>
                    </a:lnTo>
                    <a:lnTo>
                      <a:pt x="11452" y="1269"/>
                    </a:lnTo>
                    <a:lnTo>
                      <a:pt x="11471" y="1260"/>
                    </a:lnTo>
                    <a:lnTo>
                      <a:pt x="11493" y="1251"/>
                    </a:lnTo>
                    <a:lnTo>
                      <a:pt x="11511" y="1242"/>
                    </a:lnTo>
                    <a:lnTo>
                      <a:pt x="11532" y="1232"/>
                    </a:lnTo>
                    <a:lnTo>
                      <a:pt x="11554" y="1223"/>
                    </a:lnTo>
                    <a:lnTo>
                      <a:pt x="11573" y="1214"/>
                    </a:lnTo>
                    <a:lnTo>
                      <a:pt x="11593" y="1204"/>
                    </a:lnTo>
                    <a:lnTo>
                      <a:pt x="11614" y="1195"/>
                    </a:lnTo>
                    <a:lnTo>
                      <a:pt x="11634" y="1185"/>
                    </a:lnTo>
                    <a:lnTo>
                      <a:pt x="11652" y="1176"/>
                    </a:lnTo>
                    <a:lnTo>
                      <a:pt x="11675" y="1166"/>
                    </a:lnTo>
                    <a:lnTo>
                      <a:pt x="11695" y="1156"/>
                    </a:lnTo>
                    <a:lnTo>
                      <a:pt x="11714" y="1147"/>
                    </a:lnTo>
                    <a:lnTo>
                      <a:pt x="11734" y="1137"/>
                    </a:lnTo>
                    <a:lnTo>
                      <a:pt x="11756" y="1127"/>
                    </a:lnTo>
                    <a:lnTo>
                      <a:pt x="11775" y="1117"/>
                    </a:lnTo>
                    <a:lnTo>
                      <a:pt x="11796" y="1107"/>
                    </a:lnTo>
                    <a:lnTo>
                      <a:pt x="11815" y="1098"/>
                    </a:lnTo>
                    <a:lnTo>
                      <a:pt x="11836" y="1087"/>
                    </a:lnTo>
                    <a:lnTo>
                      <a:pt x="11857" y="1077"/>
                    </a:lnTo>
                    <a:lnTo>
                      <a:pt x="11877" y="1067"/>
                    </a:lnTo>
                    <a:lnTo>
                      <a:pt x="11896" y="1058"/>
                    </a:lnTo>
                    <a:lnTo>
                      <a:pt x="11918" y="1047"/>
                    </a:lnTo>
                    <a:lnTo>
                      <a:pt x="11937" y="1037"/>
                    </a:lnTo>
                    <a:lnTo>
                      <a:pt x="11959" y="1026"/>
                    </a:lnTo>
                    <a:lnTo>
                      <a:pt x="11977" y="1017"/>
                    </a:lnTo>
                    <a:lnTo>
                      <a:pt x="11998" y="1006"/>
                    </a:lnTo>
                    <a:lnTo>
                      <a:pt x="12019" y="995"/>
                    </a:lnTo>
                    <a:lnTo>
                      <a:pt x="12039" y="985"/>
                    </a:lnTo>
                    <a:lnTo>
                      <a:pt x="12059" y="975"/>
                    </a:lnTo>
                    <a:lnTo>
                      <a:pt x="12078" y="964"/>
                    </a:lnTo>
                    <a:lnTo>
                      <a:pt x="12100" y="953"/>
                    </a:lnTo>
                    <a:lnTo>
                      <a:pt x="12121" y="942"/>
                    </a:lnTo>
                    <a:lnTo>
                      <a:pt x="12139" y="932"/>
                    </a:lnTo>
                    <a:lnTo>
                      <a:pt x="12160" y="921"/>
                    </a:lnTo>
                    <a:lnTo>
                      <a:pt x="12182" y="910"/>
                    </a:lnTo>
                    <a:lnTo>
                      <a:pt x="12200" y="900"/>
                    </a:lnTo>
                    <a:lnTo>
                      <a:pt x="12221" y="889"/>
                    </a:lnTo>
                    <a:lnTo>
                      <a:pt x="12241" y="878"/>
                    </a:lnTo>
                    <a:lnTo>
                      <a:pt x="12261" y="867"/>
                    </a:lnTo>
                    <a:lnTo>
                      <a:pt x="12281" y="855"/>
                    </a:lnTo>
                    <a:lnTo>
                      <a:pt x="12302" y="844"/>
                    </a:lnTo>
                    <a:lnTo>
                      <a:pt x="12322" y="833"/>
                    </a:lnTo>
                    <a:lnTo>
                      <a:pt x="12343" y="822"/>
                    </a:lnTo>
                    <a:lnTo>
                      <a:pt x="12362" y="811"/>
                    </a:lnTo>
                    <a:lnTo>
                      <a:pt x="12383" y="799"/>
                    </a:lnTo>
                    <a:lnTo>
                      <a:pt x="12403" y="788"/>
                    </a:lnTo>
                    <a:lnTo>
                      <a:pt x="12424" y="776"/>
                    </a:lnTo>
                    <a:lnTo>
                      <a:pt x="12443" y="765"/>
                    </a:lnTo>
                    <a:lnTo>
                      <a:pt x="12463" y="753"/>
                    </a:lnTo>
                    <a:lnTo>
                      <a:pt x="12485" y="741"/>
                    </a:lnTo>
                    <a:lnTo>
                      <a:pt x="12505" y="730"/>
                    </a:lnTo>
                    <a:lnTo>
                      <a:pt x="12523" y="719"/>
                    </a:lnTo>
                    <a:lnTo>
                      <a:pt x="12545" y="706"/>
                    </a:lnTo>
                    <a:lnTo>
                      <a:pt x="12565" y="694"/>
                    </a:lnTo>
                    <a:lnTo>
                      <a:pt x="12586" y="682"/>
                    </a:lnTo>
                    <a:lnTo>
                      <a:pt x="12605" y="671"/>
                    </a:lnTo>
                    <a:lnTo>
                      <a:pt x="12626" y="658"/>
                    </a:lnTo>
                    <a:lnTo>
                      <a:pt x="12647" y="646"/>
                    </a:lnTo>
                    <a:lnTo>
                      <a:pt x="12666" y="634"/>
                    </a:lnTo>
                    <a:lnTo>
                      <a:pt x="12686" y="622"/>
                    </a:lnTo>
                    <a:lnTo>
                      <a:pt x="12706" y="610"/>
                    </a:lnTo>
                    <a:lnTo>
                      <a:pt x="12727" y="597"/>
                    </a:lnTo>
                    <a:lnTo>
                      <a:pt x="12747" y="585"/>
                    </a:lnTo>
                    <a:lnTo>
                      <a:pt x="12767" y="573"/>
                    </a:lnTo>
                    <a:lnTo>
                      <a:pt x="12788" y="560"/>
                    </a:lnTo>
                    <a:lnTo>
                      <a:pt x="12808" y="547"/>
                    </a:lnTo>
                    <a:lnTo>
                      <a:pt x="12828" y="535"/>
                    </a:lnTo>
                    <a:lnTo>
                      <a:pt x="12848" y="523"/>
                    </a:lnTo>
                    <a:lnTo>
                      <a:pt x="12868" y="510"/>
                    </a:lnTo>
                    <a:lnTo>
                      <a:pt x="12890" y="496"/>
                    </a:lnTo>
                    <a:lnTo>
                      <a:pt x="12908" y="485"/>
                    </a:lnTo>
                    <a:lnTo>
                      <a:pt x="12929" y="471"/>
                    </a:lnTo>
                    <a:lnTo>
                      <a:pt x="12950" y="458"/>
                    </a:lnTo>
                    <a:lnTo>
                      <a:pt x="12969" y="445"/>
                    </a:lnTo>
                    <a:lnTo>
                      <a:pt x="12990" y="432"/>
                    </a:lnTo>
                    <a:lnTo>
                      <a:pt x="13010" y="419"/>
                    </a:lnTo>
                    <a:lnTo>
                      <a:pt x="13031" y="405"/>
                    </a:lnTo>
                    <a:lnTo>
                      <a:pt x="13051" y="392"/>
                    </a:lnTo>
                    <a:lnTo>
                      <a:pt x="13070" y="379"/>
                    </a:lnTo>
                    <a:lnTo>
                      <a:pt x="13091" y="365"/>
                    </a:lnTo>
                    <a:lnTo>
                      <a:pt x="13112" y="352"/>
                    </a:lnTo>
                    <a:lnTo>
                      <a:pt x="13132" y="338"/>
                    </a:lnTo>
                    <a:lnTo>
                      <a:pt x="13151" y="325"/>
                    </a:lnTo>
                    <a:lnTo>
                      <a:pt x="13173" y="311"/>
                    </a:lnTo>
                    <a:lnTo>
                      <a:pt x="13192" y="298"/>
                    </a:lnTo>
                    <a:lnTo>
                      <a:pt x="13213" y="284"/>
                    </a:lnTo>
                    <a:lnTo>
                      <a:pt x="13232" y="270"/>
                    </a:lnTo>
                    <a:lnTo>
                      <a:pt x="13253" y="256"/>
                    </a:lnTo>
                    <a:lnTo>
                      <a:pt x="13274" y="242"/>
                    </a:lnTo>
                    <a:lnTo>
                      <a:pt x="13294" y="228"/>
                    </a:lnTo>
                    <a:lnTo>
                      <a:pt x="13313" y="214"/>
                    </a:lnTo>
                    <a:lnTo>
                      <a:pt x="13335" y="199"/>
                    </a:lnTo>
                    <a:lnTo>
                      <a:pt x="13354" y="185"/>
                    </a:lnTo>
                    <a:lnTo>
                      <a:pt x="13374" y="171"/>
                    </a:lnTo>
                    <a:lnTo>
                      <a:pt x="13395" y="156"/>
                    </a:lnTo>
                    <a:lnTo>
                      <a:pt x="13415" y="142"/>
                    </a:lnTo>
                    <a:lnTo>
                      <a:pt x="13435" y="127"/>
                    </a:lnTo>
                    <a:lnTo>
                      <a:pt x="13455" y="113"/>
                    </a:lnTo>
                    <a:lnTo>
                      <a:pt x="13475" y="98"/>
                    </a:lnTo>
                    <a:lnTo>
                      <a:pt x="13497" y="83"/>
                    </a:lnTo>
                    <a:lnTo>
                      <a:pt x="13516" y="68"/>
                    </a:lnTo>
                    <a:lnTo>
                      <a:pt x="13536" y="54"/>
                    </a:lnTo>
                    <a:lnTo>
                      <a:pt x="13557" y="38"/>
                    </a:lnTo>
                    <a:lnTo>
                      <a:pt x="13577" y="24"/>
                    </a:lnTo>
                    <a:cubicBezTo>
                      <a:pt x="13608" y="0"/>
                      <a:pt x="13653" y="6"/>
                      <a:pt x="13677" y="38"/>
                    </a:cubicBezTo>
                    <a:cubicBezTo>
                      <a:pt x="13701" y="69"/>
                      <a:pt x="13695" y="114"/>
                      <a:pt x="13663" y="138"/>
                    </a:cubicBezTo>
                    <a:lnTo>
                      <a:pt x="13642" y="155"/>
                    </a:lnTo>
                    <a:lnTo>
                      <a:pt x="13622" y="169"/>
                    </a:lnTo>
                    <a:lnTo>
                      <a:pt x="13601" y="185"/>
                    </a:lnTo>
                    <a:lnTo>
                      <a:pt x="13580" y="200"/>
                    </a:lnTo>
                    <a:lnTo>
                      <a:pt x="13560" y="214"/>
                    </a:lnTo>
                    <a:lnTo>
                      <a:pt x="13540" y="229"/>
                    </a:lnTo>
                    <a:lnTo>
                      <a:pt x="13520" y="244"/>
                    </a:lnTo>
                    <a:lnTo>
                      <a:pt x="13499" y="259"/>
                    </a:lnTo>
                    <a:lnTo>
                      <a:pt x="13478" y="274"/>
                    </a:lnTo>
                    <a:lnTo>
                      <a:pt x="13458" y="288"/>
                    </a:lnTo>
                    <a:lnTo>
                      <a:pt x="13438" y="303"/>
                    </a:lnTo>
                    <a:lnTo>
                      <a:pt x="13416" y="318"/>
                    </a:lnTo>
                    <a:lnTo>
                      <a:pt x="13397" y="331"/>
                    </a:lnTo>
                    <a:lnTo>
                      <a:pt x="13376" y="346"/>
                    </a:lnTo>
                    <a:lnTo>
                      <a:pt x="13355" y="360"/>
                    </a:lnTo>
                    <a:lnTo>
                      <a:pt x="13335" y="374"/>
                    </a:lnTo>
                    <a:lnTo>
                      <a:pt x="13315" y="388"/>
                    </a:lnTo>
                    <a:lnTo>
                      <a:pt x="13294" y="402"/>
                    </a:lnTo>
                    <a:lnTo>
                      <a:pt x="13274" y="416"/>
                    </a:lnTo>
                    <a:lnTo>
                      <a:pt x="13252" y="431"/>
                    </a:lnTo>
                    <a:lnTo>
                      <a:pt x="13233" y="443"/>
                    </a:lnTo>
                    <a:lnTo>
                      <a:pt x="13212" y="459"/>
                    </a:lnTo>
                    <a:lnTo>
                      <a:pt x="13191" y="472"/>
                    </a:lnTo>
                    <a:lnTo>
                      <a:pt x="13171" y="486"/>
                    </a:lnTo>
                    <a:lnTo>
                      <a:pt x="13151" y="499"/>
                    </a:lnTo>
                    <a:lnTo>
                      <a:pt x="13130" y="513"/>
                    </a:lnTo>
                    <a:lnTo>
                      <a:pt x="13109" y="527"/>
                    </a:lnTo>
                    <a:lnTo>
                      <a:pt x="13089" y="539"/>
                    </a:lnTo>
                    <a:lnTo>
                      <a:pt x="13068" y="553"/>
                    </a:lnTo>
                    <a:lnTo>
                      <a:pt x="13049" y="566"/>
                    </a:lnTo>
                    <a:lnTo>
                      <a:pt x="13027" y="580"/>
                    </a:lnTo>
                    <a:lnTo>
                      <a:pt x="13007" y="593"/>
                    </a:lnTo>
                    <a:lnTo>
                      <a:pt x="12987" y="605"/>
                    </a:lnTo>
                    <a:lnTo>
                      <a:pt x="12965" y="619"/>
                    </a:lnTo>
                    <a:lnTo>
                      <a:pt x="12946" y="631"/>
                    </a:lnTo>
                    <a:lnTo>
                      <a:pt x="12925" y="644"/>
                    </a:lnTo>
                    <a:lnTo>
                      <a:pt x="12904" y="658"/>
                    </a:lnTo>
                    <a:lnTo>
                      <a:pt x="12883" y="670"/>
                    </a:lnTo>
                    <a:lnTo>
                      <a:pt x="12863" y="683"/>
                    </a:lnTo>
                    <a:lnTo>
                      <a:pt x="12843" y="695"/>
                    </a:lnTo>
                    <a:lnTo>
                      <a:pt x="12822" y="708"/>
                    </a:lnTo>
                    <a:lnTo>
                      <a:pt x="12802" y="720"/>
                    </a:lnTo>
                    <a:lnTo>
                      <a:pt x="12781" y="733"/>
                    </a:lnTo>
                    <a:lnTo>
                      <a:pt x="12761" y="746"/>
                    </a:lnTo>
                    <a:lnTo>
                      <a:pt x="12741" y="757"/>
                    </a:lnTo>
                    <a:lnTo>
                      <a:pt x="12719" y="771"/>
                    </a:lnTo>
                    <a:lnTo>
                      <a:pt x="12699" y="783"/>
                    </a:lnTo>
                    <a:lnTo>
                      <a:pt x="12679" y="794"/>
                    </a:lnTo>
                    <a:lnTo>
                      <a:pt x="12658" y="807"/>
                    </a:lnTo>
                    <a:lnTo>
                      <a:pt x="12638" y="819"/>
                    </a:lnTo>
                    <a:lnTo>
                      <a:pt x="12617" y="831"/>
                    </a:lnTo>
                    <a:lnTo>
                      <a:pt x="12598" y="842"/>
                    </a:lnTo>
                    <a:lnTo>
                      <a:pt x="12576" y="855"/>
                    </a:lnTo>
                    <a:lnTo>
                      <a:pt x="12555" y="867"/>
                    </a:lnTo>
                    <a:lnTo>
                      <a:pt x="12536" y="878"/>
                    </a:lnTo>
                    <a:lnTo>
                      <a:pt x="12515" y="890"/>
                    </a:lnTo>
                    <a:lnTo>
                      <a:pt x="12494" y="902"/>
                    </a:lnTo>
                    <a:lnTo>
                      <a:pt x="12474" y="913"/>
                    </a:lnTo>
                    <a:lnTo>
                      <a:pt x="12453" y="925"/>
                    </a:lnTo>
                    <a:lnTo>
                      <a:pt x="12433" y="936"/>
                    </a:lnTo>
                    <a:lnTo>
                      <a:pt x="12412" y="948"/>
                    </a:lnTo>
                    <a:lnTo>
                      <a:pt x="12392" y="959"/>
                    </a:lnTo>
                    <a:lnTo>
                      <a:pt x="12371" y="971"/>
                    </a:lnTo>
                    <a:lnTo>
                      <a:pt x="12351" y="982"/>
                    </a:lnTo>
                    <a:lnTo>
                      <a:pt x="12331" y="992"/>
                    </a:lnTo>
                    <a:lnTo>
                      <a:pt x="12310" y="1004"/>
                    </a:lnTo>
                    <a:lnTo>
                      <a:pt x="12289" y="1015"/>
                    </a:lnTo>
                    <a:lnTo>
                      <a:pt x="12269" y="1026"/>
                    </a:lnTo>
                    <a:lnTo>
                      <a:pt x="12247" y="1038"/>
                    </a:lnTo>
                    <a:lnTo>
                      <a:pt x="12228" y="1048"/>
                    </a:lnTo>
                    <a:lnTo>
                      <a:pt x="12208" y="1059"/>
                    </a:lnTo>
                    <a:lnTo>
                      <a:pt x="12186" y="1071"/>
                    </a:lnTo>
                    <a:lnTo>
                      <a:pt x="12166" y="1081"/>
                    </a:lnTo>
                    <a:lnTo>
                      <a:pt x="12147" y="1091"/>
                    </a:lnTo>
                    <a:lnTo>
                      <a:pt x="12125" y="1102"/>
                    </a:lnTo>
                    <a:lnTo>
                      <a:pt x="12105" y="1113"/>
                    </a:lnTo>
                    <a:lnTo>
                      <a:pt x="12084" y="1124"/>
                    </a:lnTo>
                    <a:lnTo>
                      <a:pt x="12064" y="1134"/>
                    </a:lnTo>
                    <a:lnTo>
                      <a:pt x="12044" y="1144"/>
                    </a:lnTo>
                    <a:lnTo>
                      <a:pt x="12022" y="1156"/>
                    </a:lnTo>
                    <a:lnTo>
                      <a:pt x="12003" y="1165"/>
                    </a:lnTo>
                    <a:lnTo>
                      <a:pt x="11981" y="1176"/>
                    </a:lnTo>
                    <a:lnTo>
                      <a:pt x="11962" y="1185"/>
                    </a:lnTo>
                    <a:lnTo>
                      <a:pt x="11941" y="1197"/>
                    </a:lnTo>
                    <a:lnTo>
                      <a:pt x="11920" y="1207"/>
                    </a:lnTo>
                    <a:lnTo>
                      <a:pt x="11900" y="1217"/>
                    </a:lnTo>
                    <a:lnTo>
                      <a:pt x="11880" y="1226"/>
                    </a:lnTo>
                    <a:lnTo>
                      <a:pt x="11859" y="1237"/>
                    </a:lnTo>
                    <a:lnTo>
                      <a:pt x="11839" y="1247"/>
                    </a:lnTo>
                    <a:lnTo>
                      <a:pt x="11817" y="1257"/>
                    </a:lnTo>
                    <a:lnTo>
                      <a:pt x="11798" y="1266"/>
                    </a:lnTo>
                    <a:lnTo>
                      <a:pt x="11778" y="1276"/>
                    </a:lnTo>
                    <a:lnTo>
                      <a:pt x="11756" y="1287"/>
                    </a:lnTo>
                    <a:lnTo>
                      <a:pt x="11735" y="1296"/>
                    </a:lnTo>
                    <a:lnTo>
                      <a:pt x="11717" y="1305"/>
                    </a:lnTo>
                    <a:lnTo>
                      <a:pt x="11695" y="1316"/>
                    </a:lnTo>
                    <a:lnTo>
                      <a:pt x="11674" y="1325"/>
                    </a:lnTo>
                    <a:lnTo>
                      <a:pt x="11654" y="1335"/>
                    </a:lnTo>
                    <a:lnTo>
                      <a:pt x="11634" y="1344"/>
                    </a:lnTo>
                    <a:lnTo>
                      <a:pt x="11612" y="1354"/>
                    </a:lnTo>
                    <a:lnTo>
                      <a:pt x="11593" y="1363"/>
                    </a:lnTo>
                    <a:lnTo>
                      <a:pt x="11573" y="1372"/>
                    </a:lnTo>
                    <a:lnTo>
                      <a:pt x="11551" y="1382"/>
                    </a:lnTo>
                    <a:lnTo>
                      <a:pt x="11532" y="1391"/>
                    </a:lnTo>
                    <a:lnTo>
                      <a:pt x="11510" y="1401"/>
                    </a:lnTo>
                    <a:lnTo>
                      <a:pt x="11490" y="1410"/>
                    </a:lnTo>
                    <a:lnTo>
                      <a:pt x="11469" y="1419"/>
                    </a:lnTo>
                    <a:lnTo>
                      <a:pt x="11449" y="1428"/>
                    </a:lnTo>
                    <a:lnTo>
                      <a:pt x="11428" y="1437"/>
                    </a:lnTo>
                    <a:lnTo>
                      <a:pt x="11409" y="1446"/>
                    </a:lnTo>
                    <a:lnTo>
                      <a:pt x="11388" y="1455"/>
                    </a:lnTo>
                    <a:lnTo>
                      <a:pt x="11367" y="1464"/>
                    </a:lnTo>
                    <a:lnTo>
                      <a:pt x="11346" y="1473"/>
                    </a:lnTo>
                    <a:lnTo>
                      <a:pt x="11327" y="1481"/>
                    </a:lnTo>
                    <a:lnTo>
                      <a:pt x="11306" y="1490"/>
                    </a:lnTo>
                    <a:lnTo>
                      <a:pt x="11285" y="1500"/>
                    </a:lnTo>
                    <a:lnTo>
                      <a:pt x="11264" y="1508"/>
                    </a:lnTo>
                    <a:lnTo>
                      <a:pt x="11244" y="1517"/>
                    </a:lnTo>
                    <a:lnTo>
                      <a:pt x="11225" y="1525"/>
                    </a:lnTo>
                    <a:lnTo>
                      <a:pt x="11203" y="1534"/>
                    </a:lnTo>
                    <a:lnTo>
                      <a:pt x="11183" y="1543"/>
                    </a:lnTo>
                    <a:lnTo>
                      <a:pt x="11163" y="1551"/>
                    </a:lnTo>
                    <a:lnTo>
                      <a:pt x="11141" y="1561"/>
                    </a:lnTo>
                    <a:lnTo>
                      <a:pt x="11122" y="1568"/>
                    </a:lnTo>
                    <a:lnTo>
                      <a:pt x="11101" y="1576"/>
                    </a:lnTo>
                    <a:lnTo>
                      <a:pt x="11080" y="1585"/>
                    </a:lnTo>
                    <a:lnTo>
                      <a:pt x="11061" y="1593"/>
                    </a:lnTo>
                    <a:lnTo>
                      <a:pt x="11039" y="1602"/>
                    </a:lnTo>
                    <a:lnTo>
                      <a:pt x="11020" y="1609"/>
                    </a:lnTo>
                    <a:lnTo>
                      <a:pt x="10998" y="1619"/>
                    </a:lnTo>
                    <a:lnTo>
                      <a:pt x="10978" y="1627"/>
                    </a:lnTo>
                    <a:lnTo>
                      <a:pt x="10957" y="1635"/>
                    </a:lnTo>
                    <a:lnTo>
                      <a:pt x="10937" y="1642"/>
                    </a:lnTo>
                    <a:lnTo>
                      <a:pt x="10917" y="1651"/>
                    </a:lnTo>
                    <a:lnTo>
                      <a:pt x="10896" y="1659"/>
                    </a:lnTo>
                    <a:lnTo>
                      <a:pt x="10876" y="1667"/>
                    </a:lnTo>
                    <a:lnTo>
                      <a:pt x="10856" y="1674"/>
                    </a:lnTo>
                    <a:lnTo>
                      <a:pt x="10834" y="1683"/>
                    </a:lnTo>
                    <a:lnTo>
                      <a:pt x="10815" y="1690"/>
                    </a:lnTo>
                    <a:lnTo>
                      <a:pt x="10793" y="1699"/>
                    </a:lnTo>
                    <a:lnTo>
                      <a:pt x="10774" y="1705"/>
                    </a:lnTo>
                    <a:lnTo>
                      <a:pt x="10752" y="1714"/>
                    </a:lnTo>
                    <a:lnTo>
                      <a:pt x="10732" y="1722"/>
                    </a:lnTo>
                    <a:lnTo>
                      <a:pt x="10713" y="1729"/>
                    </a:lnTo>
                    <a:lnTo>
                      <a:pt x="10691" y="1737"/>
                    </a:lnTo>
                    <a:lnTo>
                      <a:pt x="10671" y="1745"/>
                    </a:lnTo>
                    <a:lnTo>
                      <a:pt x="10650" y="1752"/>
                    </a:lnTo>
                    <a:lnTo>
                      <a:pt x="10630" y="1760"/>
                    </a:lnTo>
                    <a:lnTo>
                      <a:pt x="10610" y="1767"/>
                    </a:lnTo>
                    <a:lnTo>
                      <a:pt x="10588" y="1775"/>
                    </a:lnTo>
                    <a:lnTo>
                      <a:pt x="10569" y="1782"/>
                    </a:lnTo>
                    <a:lnTo>
                      <a:pt x="10548" y="1789"/>
                    </a:lnTo>
                    <a:lnTo>
                      <a:pt x="10527" y="1797"/>
                    </a:lnTo>
                    <a:lnTo>
                      <a:pt x="10508" y="1804"/>
                    </a:lnTo>
                    <a:lnTo>
                      <a:pt x="10486" y="1812"/>
                    </a:lnTo>
                    <a:lnTo>
                      <a:pt x="10466" y="1818"/>
                    </a:lnTo>
                    <a:lnTo>
                      <a:pt x="10447" y="1825"/>
                    </a:lnTo>
                    <a:lnTo>
                      <a:pt x="10425" y="1833"/>
                    </a:lnTo>
                    <a:lnTo>
                      <a:pt x="10404" y="1840"/>
                    </a:lnTo>
                    <a:lnTo>
                      <a:pt x="10384" y="1847"/>
                    </a:lnTo>
                    <a:lnTo>
                      <a:pt x="10364" y="1854"/>
                    </a:lnTo>
                    <a:lnTo>
                      <a:pt x="10343" y="1861"/>
                    </a:lnTo>
                    <a:lnTo>
                      <a:pt x="10323" y="1868"/>
                    </a:lnTo>
                    <a:lnTo>
                      <a:pt x="10303" y="1875"/>
                    </a:lnTo>
                    <a:lnTo>
                      <a:pt x="10282" y="1882"/>
                    </a:lnTo>
                    <a:lnTo>
                      <a:pt x="10260" y="1890"/>
                    </a:lnTo>
                    <a:lnTo>
                      <a:pt x="10241" y="1896"/>
                    </a:lnTo>
                    <a:lnTo>
                      <a:pt x="10221" y="1902"/>
                    </a:lnTo>
                    <a:lnTo>
                      <a:pt x="10199" y="1910"/>
                    </a:lnTo>
                    <a:lnTo>
                      <a:pt x="10179" y="1917"/>
                    </a:lnTo>
                    <a:lnTo>
                      <a:pt x="10160" y="1923"/>
                    </a:lnTo>
                    <a:lnTo>
                      <a:pt x="10138" y="1930"/>
                    </a:lnTo>
                    <a:lnTo>
                      <a:pt x="10118" y="1937"/>
                    </a:lnTo>
                    <a:lnTo>
                      <a:pt x="10099" y="1943"/>
                    </a:lnTo>
                    <a:lnTo>
                      <a:pt x="10077" y="1950"/>
                    </a:lnTo>
                    <a:lnTo>
                      <a:pt x="10057" y="1956"/>
                    </a:lnTo>
                    <a:lnTo>
                      <a:pt x="10036" y="1963"/>
                    </a:lnTo>
                    <a:lnTo>
                      <a:pt x="10016" y="1970"/>
                    </a:lnTo>
                    <a:lnTo>
                      <a:pt x="9995" y="1976"/>
                    </a:lnTo>
                    <a:lnTo>
                      <a:pt x="9974" y="1983"/>
                    </a:lnTo>
                    <a:lnTo>
                      <a:pt x="9955" y="1989"/>
                    </a:lnTo>
                    <a:lnTo>
                      <a:pt x="9934" y="1995"/>
                    </a:lnTo>
                    <a:lnTo>
                      <a:pt x="9913" y="2002"/>
                    </a:lnTo>
                    <a:lnTo>
                      <a:pt x="9894" y="2008"/>
                    </a:lnTo>
                    <a:lnTo>
                      <a:pt x="9872" y="2015"/>
                    </a:lnTo>
                    <a:lnTo>
                      <a:pt x="9853" y="2020"/>
                    </a:lnTo>
                    <a:lnTo>
                      <a:pt x="9831" y="2027"/>
                    </a:lnTo>
                    <a:lnTo>
                      <a:pt x="9812" y="2033"/>
                    </a:lnTo>
                    <a:lnTo>
                      <a:pt x="9790" y="2040"/>
                    </a:lnTo>
                    <a:lnTo>
                      <a:pt x="9770" y="2046"/>
                    </a:lnTo>
                    <a:lnTo>
                      <a:pt x="9750" y="2051"/>
                    </a:lnTo>
                    <a:lnTo>
                      <a:pt x="9729" y="2058"/>
                    </a:lnTo>
                    <a:lnTo>
                      <a:pt x="9709" y="2064"/>
                    </a:lnTo>
                    <a:lnTo>
                      <a:pt x="9688" y="2070"/>
                    </a:lnTo>
                    <a:lnTo>
                      <a:pt x="9668" y="2075"/>
                    </a:lnTo>
                    <a:lnTo>
                      <a:pt x="9648" y="2082"/>
                    </a:lnTo>
                    <a:lnTo>
                      <a:pt x="9627" y="2088"/>
                    </a:lnTo>
                    <a:lnTo>
                      <a:pt x="9607" y="2094"/>
                    </a:lnTo>
                    <a:lnTo>
                      <a:pt x="9585" y="2100"/>
                    </a:lnTo>
                    <a:lnTo>
                      <a:pt x="9566" y="2105"/>
                    </a:lnTo>
                    <a:lnTo>
                      <a:pt x="9544" y="2112"/>
                    </a:lnTo>
                    <a:lnTo>
                      <a:pt x="9525" y="2117"/>
                    </a:lnTo>
                    <a:lnTo>
                      <a:pt x="9504" y="2123"/>
                    </a:lnTo>
                    <a:lnTo>
                      <a:pt x="9485" y="2128"/>
                    </a:lnTo>
                    <a:lnTo>
                      <a:pt x="9463" y="2135"/>
                    </a:lnTo>
                    <a:lnTo>
                      <a:pt x="9444" y="2140"/>
                    </a:lnTo>
                    <a:lnTo>
                      <a:pt x="9422" y="2146"/>
                    </a:lnTo>
                    <a:lnTo>
                      <a:pt x="9402" y="2152"/>
                    </a:lnTo>
                    <a:lnTo>
                      <a:pt x="9381" y="2157"/>
                    </a:lnTo>
                    <a:lnTo>
                      <a:pt x="9361" y="2163"/>
                    </a:lnTo>
                    <a:lnTo>
                      <a:pt x="9341" y="2168"/>
                    </a:lnTo>
                    <a:lnTo>
                      <a:pt x="9320" y="2174"/>
                    </a:lnTo>
                    <a:lnTo>
                      <a:pt x="9300" y="2179"/>
                    </a:lnTo>
                    <a:lnTo>
                      <a:pt x="9280" y="2184"/>
                    </a:lnTo>
                    <a:lnTo>
                      <a:pt x="9259" y="2190"/>
                    </a:lnTo>
                    <a:lnTo>
                      <a:pt x="9239" y="2196"/>
                    </a:lnTo>
                    <a:lnTo>
                      <a:pt x="9217" y="2201"/>
                    </a:lnTo>
                    <a:lnTo>
                      <a:pt x="9198" y="2206"/>
                    </a:lnTo>
                    <a:lnTo>
                      <a:pt x="9178" y="2212"/>
                    </a:lnTo>
                    <a:lnTo>
                      <a:pt x="9156" y="2217"/>
                    </a:lnTo>
                    <a:lnTo>
                      <a:pt x="9137" y="2222"/>
                    </a:lnTo>
                    <a:lnTo>
                      <a:pt x="9115" y="2228"/>
                    </a:lnTo>
                    <a:lnTo>
                      <a:pt x="9096" y="2233"/>
                    </a:lnTo>
                    <a:lnTo>
                      <a:pt x="9074" y="2238"/>
                    </a:lnTo>
                    <a:lnTo>
                      <a:pt x="9054" y="2243"/>
                    </a:lnTo>
                    <a:lnTo>
                      <a:pt x="9035" y="2248"/>
                    </a:lnTo>
                    <a:lnTo>
                      <a:pt x="9013" y="2254"/>
                    </a:lnTo>
                    <a:lnTo>
                      <a:pt x="8993" y="2259"/>
                    </a:lnTo>
                    <a:lnTo>
                      <a:pt x="8972" y="2264"/>
                    </a:lnTo>
                    <a:lnTo>
                      <a:pt x="8952" y="2269"/>
                    </a:lnTo>
                    <a:lnTo>
                      <a:pt x="8932" y="2274"/>
                    </a:lnTo>
                    <a:lnTo>
                      <a:pt x="8911" y="2279"/>
                    </a:lnTo>
                    <a:lnTo>
                      <a:pt x="8891" y="2284"/>
                    </a:lnTo>
                    <a:lnTo>
                      <a:pt x="8870" y="2289"/>
                    </a:lnTo>
                    <a:lnTo>
                      <a:pt x="8850" y="2294"/>
                    </a:lnTo>
                    <a:lnTo>
                      <a:pt x="8830" y="2299"/>
                    </a:lnTo>
                    <a:lnTo>
                      <a:pt x="8807" y="2304"/>
                    </a:lnTo>
                    <a:lnTo>
                      <a:pt x="8789" y="2308"/>
                    </a:lnTo>
                    <a:lnTo>
                      <a:pt x="8769" y="2313"/>
                    </a:lnTo>
                    <a:lnTo>
                      <a:pt x="8746" y="2319"/>
                    </a:lnTo>
                    <a:lnTo>
                      <a:pt x="8728" y="2323"/>
                    </a:lnTo>
                    <a:lnTo>
                      <a:pt x="8706" y="2328"/>
                    </a:lnTo>
                    <a:lnTo>
                      <a:pt x="8687" y="2332"/>
                    </a:lnTo>
                    <a:lnTo>
                      <a:pt x="8665" y="2338"/>
                    </a:lnTo>
                    <a:lnTo>
                      <a:pt x="8646" y="2342"/>
                    </a:lnTo>
                    <a:lnTo>
                      <a:pt x="8624" y="2347"/>
                    </a:lnTo>
                    <a:lnTo>
                      <a:pt x="8604" y="2352"/>
                    </a:lnTo>
                    <a:lnTo>
                      <a:pt x="8585" y="2356"/>
                    </a:lnTo>
                    <a:lnTo>
                      <a:pt x="8563" y="2361"/>
                    </a:lnTo>
                    <a:lnTo>
                      <a:pt x="8543" y="2366"/>
                    </a:lnTo>
                    <a:lnTo>
                      <a:pt x="8522" y="2370"/>
                    </a:lnTo>
                    <a:lnTo>
                      <a:pt x="8502" y="2375"/>
                    </a:lnTo>
                    <a:lnTo>
                      <a:pt x="8482" y="2379"/>
                    </a:lnTo>
                    <a:lnTo>
                      <a:pt x="8461" y="2384"/>
                    </a:lnTo>
                    <a:lnTo>
                      <a:pt x="8441" y="2388"/>
                    </a:lnTo>
                    <a:lnTo>
                      <a:pt x="8420" y="2393"/>
                    </a:lnTo>
                    <a:lnTo>
                      <a:pt x="8400" y="2397"/>
                    </a:lnTo>
                    <a:lnTo>
                      <a:pt x="8380" y="2402"/>
                    </a:lnTo>
                    <a:lnTo>
                      <a:pt x="8358" y="2407"/>
                    </a:lnTo>
                    <a:lnTo>
                      <a:pt x="8339" y="2410"/>
                    </a:lnTo>
                    <a:lnTo>
                      <a:pt x="8319" y="2415"/>
                    </a:lnTo>
                    <a:lnTo>
                      <a:pt x="8297" y="2420"/>
                    </a:lnTo>
                    <a:lnTo>
                      <a:pt x="8278" y="2423"/>
                    </a:lnTo>
                    <a:lnTo>
                      <a:pt x="8257" y="2428"/>
                    </a:lnTo>
                    <a:lnTo>
                      <a:pt x="8236" y="2433"/>
                    </a:lnTo>
                    <a:lnTo>
                      <a:pt x="8217" y="2436"/>
                    </a:lnTo>
                    <a:lnTo>
                      <a:pt x="8195" y="2441"/>
                    </a:lnTo>
                    <a:lnTo>
                      <a:pt x="8175" y="2445"/>
                    </a:lnTo>
                    <a:lnTo>
                      <a:pt x="8156" y="2449"/>
                    </a:lnTo>
                    <a:lnTo>
                      <a:pt x="8134" y="2454"/>
                    </a:lnTo>
                    <a:lnTo>
                      <a:pt x="8113" y="2458"/>
                    </a:lnTo>
                    <a:lnTo>
                      <a:pt x="8095" y="2461"/>
                    </a:lnTo>
                    <a:lnTo>
                      <a:pt x="8073" y="2466"/>
                    </a:lnTo>
                    <a:lnTo>
                      <a:pt x="8052" y="2470"/>
                    </a:lnTo>
                    <a:lnTo>
                      <a:pt x="8032" y="2474"/>
                    </a:lnTo>
                    <a:lnTo>
                      <a:pt x="8012" y="2478"/>
                    </a:lnTo>
                    <a:lnTo>
                      <a:pt x="7991" y="2482"/>
                    </a:lnTo>
                    <a:lnTo>
                      <a:pt x="7971" y="2486"/>
                    </a:lnTo>
                    <a:lnTo>
                      <a:pt x="7950" y="2490"/>
                    </a:lnTo>
                    <a:lnTo>
                      <a:pt x="7930" y="2494"/>
                    </a:lnTo>
                    <a:lnTo>
                      <a:pt x="7910" y="2498"/>
                    </a:lnTo>
                    <a:lnTo>
                      <a:pt x="7889" y="2502"/>
                    </a:lnTo>
                    <a:lnTo>
                      <a:pt x="7869" y="2506"/>
                    </a:lnTo>
                    <a:lnTo>
                      <a:pt x="7847" y="2510"/>
                    </a:lnTo>
                    <a:lnTo>
                      <a:pt x="7828" y="2514"/>
                    </a:lnTo>
                    <a:lnTo>
                      <a:pt x="7808" y="2518"/>
                    </a:lnTo>
                    <a:lnTo>
                      <a:pt x="7787" y="2522"/>
                    </a:lnTo>
                    <a:lnTo>
                      <a:pt x="7765" y="2526"/>
                    </a:lnTo>
                    <a:lnTo>
                      <a:pt x="7747" y="2529"/>
                    </a:lnTo>
                    <a:lnTo>
                      <a:pt x="7725" y="2533"/>
                    </a:lnTo>
                    <a:lnTo>
                      <a:pt x="7706" y="2537"/>
                    </a:lnTo>
                    <a:lnTo>
                      <a:pt x="7684" y="2541"/>
                    </a:lnTo>
                    <a:lnTo>
                      <a:pt x="7665" y="2544"/>
                    </a:lnTo>
                    <a:lnTo>
                      <a:pt x="7643" y="2548"/>
                    </a:lnTo>
                    <a:lnTo>
                      <a:pt x="7624" y="2552"/>
                    </a:lnTo>
                    <a:lnTo>
                      <a:pt x="7602" y="2556"/>
                    </a:lnTo>
                    <a:lnTo>
                      <a:pt x="7582" y="2559"/>
                    </a:lnTo>
                    <a:lnTo>
                      <a:pt x="7563" y="2563"/>
                    </a:lnTo>
                    <a:lnTo>
                      <a:pt x="7541" y="2567"/>
                    </a:lnTo>
                    <a:lnTo>
                      <a:pt x="7521" y="2570"/>
                    </a:lnTo>
                    <a:lnTo>
                      <a:pt x="7501" y="2574"/>
                    </a:lnTo>
                    <a:lnTo>
                      <a:pt x="7480" y="2577"/>
                    </a:lnTo>
                    <a:lnTo>
                      <a:pt x="7460" y="2581"/>
                    </a:lnTo>
                    <a:lnTo>
                      <a:pt x="7440" y="2584"/>
                    </a:lnTo>
                    <a:lnTo>
                      <a:pt x="7419" y="2588"/>
                    </a:lnTo>
                    <a:lnTo>
                      <a:pt x="7400" y="2591"/>
                    </a:lnTo>
                    <a:lnTo>
                      <a:pt x="7377" y="2596"/>
                    </a:lnTo>
                    <a:lnTo>
                      <a:pt x="7358" y="2598"/>
                    </a:lnTo>
                    <a:lnTo>
                      <a:pt x="7338" y="2602"/>
                    </a:lnTo>
                    <a:lnTo>
                      <a:pt x="7317" y="2605"/>
                    </a:lnTo>
                    <a:lnTo>
                      <a:pt x="7297" y="2609"/>
                    </a:lnTo>
                    <a:lnTo>
                      <a:pt x="7277" y="2612"/>
                    </a:lnTo>
                    <a:lnTo>
                      <a:pt x="7256" y="2616"/>
                    </a:lnTo>
                    <a:lnTo>
                      <a:pt x="7234" y="2620"/>
                    </a:lnTo>
                    <a:lnTo>
                      <a:pt x="7215" y="2622"/>
                    </a:lnTo>
                    <a:lnTo>
                      <a:pt x="7195" y="2626"/>
                    </a:lnTo>
                    <a:lnTo>
                      <a:pt x="7173" y="2630"/>
                    </a:lnTo>
                    <a:lnTo>
                      <a:pt x="7154" y="2632"/>
                    </a:lnTo>
                    <a:lnTo>
                      <a:pt x="7134" y="2636"/>
                    </a:lnTo>
                    <a:lnTo>
                      <a:pt x="7112" y="2640"/>
                    </a:lnTo>
                    <a:lnTo>
                      <a:pt x="7093" y="2642"/>
                    </a:lnTo>
                    <a:lnTo>
                      <a:pt x="7071" y="2646"/>
                    </a:lnTo>
                    <a:lnTo>
                      <a:pt x="7052" y="2649"/>
                    </a:lnTo>
                    <a:lnTo>
                      <a:pt x="7030" y="2653"/>
                    </a:lnTo>
                    <a:lnTo>
                      <a:pt x="7010" y="2656"/>
                    </a:lnTo>
                    <a:lnTo>
                      <a:pt x="6991" y="2658"/>
                    </a:lnTo>
                    <a:lnTo>
                      <a:pt x="6969" y="2662"/>
                    </a:lnTo>
                    <a:lnTo>
                      <a:pt x="6949" y="2665"/>
                    </a:lnTo>
                    <a:lnTo>
                      <a:pt x="6930" y="2668"/>
                    </a:lnTo>
                    <a:lnTo>
                      <a:pt x="6908" y="2672"/>
                    </a:lnTo>
                    <a:lnTo>
                      <a:pt x="6888" y="2675"/>
                    </a:lnTo>
                    <a:lnTo>
                      <a:pt x="6867" y="2678"/>
                    </a:lnTo>
                    <a:lnTo>
                      <a:pt x="6847" y="2681"/>
                    </a:lnTo>
                    <a:lnTo>
                      <a:pt x="6828" y="2683"/>
                    </a:lnTo>
                    <a:lnTo>
                      <a:pt x="6806" y="2687"/>
                    </a:lnTo>
                    <a:lnTo>
                      <a:pt x="6786" y="2690"/>
                    </a:lnTo>
                    <a:lnTo>
                      <a:pt x="6765" y="2693"/>
                    </a:lnTo>
                    <a:lnTo>
                      <a:pt x="6745" y="2696"/>
                    </a:lnTo>
                    <a:lnTo>
                      <a:pt x="6725" y="2699"/>
                    </a:lnTo>
                    <a:lnTo>
                      <a:pt x="6704" y="2702"/>
                    </a:lnTo>
                    <a:lnTo>
                      <a:pt x="6684" y="2705"/>
                    </a:lnTo>
                    <a:lnTo>
                      <a:pt x="6662" y="2708"/>
                    </a:lnTo>
                    <a:lnTo>
                      <a:pt x="6643" y="2711"/>
                    </a:lnTo>
                    <a:lnTo>
                      <a:pt x="6623" y="2714"/>
                    </a:lnTo>
                    <a:lnTo>
                      <a:pt x="6602" y="2717"/>
                    </a:lnTo>
                    <a:lnTo>
                      <a:pt x="6582" y="2720"/>
                    </a:lnTo>
                    <a:lnTo>
                      <a:pt x="6562" y="2723"/>
                    </a:lnTo>
                    <a:lnTo>
                      <a:pt x="6540" y="2726"/>
                    </a:lnTo>
                    <a:lnTo>
                      <a:pt x="6521" y="2728"/>
                    </a:lnTo>
                    <a:lnTo>
                      <a:pt x="6501" y="2731"/>
                    </a:lnTo>
                    <a:lnTo>
                      <a:pt x="6479" y="2734"/>
                    </a:lnTo>
                    <a:lnTo>
                      <a:pt x="6460" y="2737"/>
                    </a:lnTo>
                    <a:lnTo>
                      <a:pt x="6438" y="2740"/>
                    </a:lnTo>
                    <a:lnTo>
                      <a:pt x="6419" y="2742"/>
                    </a:lnTo>
                    <a:lnTo>
                      <a:pt x="6399" y="2745"/>
                    </a:lnTo>
                    <a:lnTo>
                      <a:pt x="6377" y="2748"/>
                    </a:lnTo>
                    <a:lnTo>
                      <a:pt x="6358" y="2751"/>
                    </a:lnTo>
                    <a:lnTo>
                      <a:pt x="6336" y="2754"/>
                    </a:lnTo>
                    <a:lnTo>
                      <a:pt x="6316" y="2756"/>
                    </a:lnTo>
                    <a:lnTo>
                      <a:pt x="6297" y="2759"/>
                    </a:lnTo>
                    <a:lnTo>
                      <a:pt x="6275" y="2762"/>
                    </a:lnTo>
                    <a:lnTo>
                      <a:pt x="6256" y="2764"/>
                    </a:lnTo>
                    <a:lnTo>
                      <a:pt x="6234" y="2767"/>
                    </a:lnTo>
                    <a:lnTo>
                      <a:pt x="6214" y="2770"/>
                    </a:lnTo>
                    <a:lnTo>
                      <a:pt x="6195" y="2772"/>
                    </a:lnTo>
                    <a:lnTo>
                      <a:pt x="6173" y="2775"/>
                    </a:lnTo>
                    <a:lnTo>
                      <a:pt x="6153" y="2778"/>
                    </a:lnTo>
                    <a:lnTo>
                      <a:pt x="6132" y="2780"/>
                    </a:lnTo>
                    <a:lnTo>
                      <a:pt x="6112" y="2783"/>
                    </a:lnTo>
                    <a:lnTo>
                      <a:pt x="6093" y="2785"/>
                    </a:lnTo>
                    <a:lnTo>
                      <a:pt x="6071" y="2788"/>
                    </a:lnTo>
                    <a:lnTo>
                      <a:pt x="6051" y="2791"/>
                    </a:lnTo>
                    <a:lnTo>
                      <a:pt x="6030" y="2793"/>
                    </a:lnTo>
                    <a:lnTo>
                      <a:pt x="6010" y="2796"/>
                    </a:lnTo>
                    <a:lnTo>
                      <a:pt x="5990" y="2798"/>
                    </a:lnTo>
                    <a:lnTo>
                      <a:pt x="5969" y="2801"/>
                    </a:lnTo>
                    <a:lnTo>
                      <a:pt x="5949" y="2803"/>
                    </a:lnTo>
                    <a:lnTo>
                      <a:pt x="5929" y="2806"/>
                    </a:lnTo>
                    <a:lnTo>
                      <a:pt x="5908" y="2808"/>
                    </a:lnTo>
                    <a:lnTo>
                      <a:pt x="5888" y="2811"/>
                    </a:lnTo>
                    <a:lnTo>
                      <a:pt x="5867" y="2813"/>
                    </a:lnTo>
                    <a:lnTo>
                      <a:pt x="5847" y="2816"/>
                    </a:lnTo>
                    <a:lnTo>
                      <a:pt x="5825" y="2819"/>
                    </a:lnTo>
                    <a:lnTo>
                      <a:pt x="5806" y="2820"/>
                    </a:lnTo>
                    <a:lnTo>
                      <a:pt x="5786" y="2823"/>
                    </a:lnTo>
                    <a:lnTo>
                      <a:pt x="5766" y="2825"/>
                    </a:lnTo>
                    <a:lnTo>
                      <a:pt x="5743" y="2828"/>
                    </a:lnTo>
                    <a:lnTo>
                      <a:pt x="5725" y="2830"/>
                    </a:lnTo>
                    <a:lnTo>
                      <a:pt x="5705" y="2832"/>
                    </a:lnTo>
                    <a:lnTo>
                      <a:pt x="5684" y="2835"/>
                    </a:lnTo>
                    <a:lnTo>
                      <a:pt x="5662" y="2838"/>
                    </a:lnTo>
                    <a:lnTo>
                      <a:pt x="5643" y="2839"/>
                    </a:lnTo>
                    <a:lnTo>
                      <a:pt x="5623" y="2842"/>
                    </a:lnTo>
                    <a:lnTo>
                      <a:pt x="5601" y="2845"/>
                    </a:lnTo>
                    <a:lnTo>
                      <a:pt x="5582" y="2846"/>
                    </a:lnTo>
                    <a:lnTo>
                      <a:pt x="5560" y="2849"/>
                    </a:lnTo>
                    <a:lnTo>
                      <a:pt x="5542" y="2851"/>
                    </a:lnTo>
                    <a:lnTo>
                      <a:pt x="5519" y="2854"/>
                    </a:lnTo>
                    <a:lnTo>
                      <a:pt x="5501" y="2855"/>
                    </a:lnTo>
                    <a:lnTo>
                      <a:pt x="5479" y="2858"/>
                    </a:lnTo>
                    <a:lnTo>
                      <a:pt x="5460" y="2860"/>
                    </a:lnTo>
                    <a:lnTo>
                      <a:pt x="5438" y="2863"/>
                    </a:lnTo>
                    <a:lnTo>
                      <a:pt x="5417" y="2865"/>
                    </a:lnTo>
                    <a:lnTo>
                      <a:pt x="5399" y="2866"/>
                    </a:lnTo>
                    <a:lnTo>
                      <a:pt x="5377" y="2869"/>
                    </a:lnTo>
                    <a:lnTo>
                      <a:pt x="5358" y="2871"/>
                    </a:lnTo>
                    <a:lnTo>
                      <a:pt x="5336" y="2874"/>
                    </a:lnTo>
                    <a:lnTo>
                      <a:pt x="5316" y="2876"/>
                    </a:lnTo>
                    <a:lnTo>
                      <a:pt x="5295" y="2878"/>
                    </a:lnTo>
                    <a:lnTo>
                      <a:pt x="5277" y="2879"/>
                    </a:lnTo>
                    <a:lnTo>
                      <a:pt x="5255" y="2882"/>
                    </a:lnTo>
                    <a:lnTo>
                      <a:pt x="5234" y="2884"/>
                    </a:lnTo>
                    <a:lnTo>
                      <a:pt x="5214" y="2886"/>
                    </a:lnTo>
                    <a:lnTo>
                      <a:pt x="5195" y="2888"/>
                    </a:lnTo>
                    <a:lnTo>
                      <a:pt x="5173" y="2891"/>
                    </a:lnTo>
                    <a:lnTo>
                      <a:pt x="5153" y="2893"/>
                    </a:lnTo>
                    <a:lnTo>
                      <a:pt x="5132" y="2895"/>
                    </a:lnTo>
                    <a:lnTo>
                      <a:pt x="5112" y="2897"/>
                    </a:lnTo>
                    <a:lnTo>
                      <a:pt x="5092" y="2899"/>
                    </a:lnTo>
                    <a:lnTo>
                      <a:pt x="5071" y="2901"/>
                    </a:lnTo>
                    <a:lnTo>
                      <a:pt x="5051" y="2903"/>
                    </a:lnTo>
                    <a:lnTo>
                      <a:pt x="5030" y="2905"/>
                    </a:lnTo>
                    <a:lnTo>
                      <a:pt x="5010" y="2907"/>
                    </a:lnTo>
                    <a:lnTo>
                      <a:pt x="4990" y="2909"/>
                    </a:lnTo>
                    <a:lnTo>
                      <a:pt x="4969" y="2911"/>
                    </a:lnTo>
                    <a:lnTo>
                      <a:pt x="4949" y="2913"/>
                    </a:lnTo>
                    <a:lnTo>
                      <a:pt x="4929" y="2915"/>
                    </a:lnTo>
                    <a:lnTo>
                      <a:pt x="4908" y="2917"/>
                    </a:lnTo>
                    <a:lnTo>
                      <a:pt x="4888" y="2919"/>
                    </a:lnTo>
                    <a:lnTo>
                      <a:pt x="4867" y="2921"/>
                    </a:lnTo>
                    <a:lnTo>
                      <a:pt x="4847" y="2923"/>
                    </a:lnTo>
                    <a:lnTo>
                      <a:pt x="4825" y="2925"/>
                    </a:lnTo>
                    <a:lnTo>
                      <a:pt x="4806" y="2926"/>
                    </a:lnTo>
                    <a:lnTo>
                      <a:pt x="4786" y="2928"/>
                    </a:lnTo>
                    <a:lnTo>
                      <a:pt x="4766" y="2930"/>
                    </a:lnTo>
                    <a:lnTo>
                      <a:pt x="4745" y="2932"/>
                    </a:lnTo>
                    <a:lnTo>
                      <a:pt x="4723" y="2934"/>
                    </a:lnTo>
                    <a:lnTo>
                      <a:pt x="4704" y="2936"/>
                    </a:lnTo>
                    <a:lnTo>
                      <a:pt x="4684" y="2938"/>
                    </a:lnTo>
                    <a:lnTo>
                      <a:pt x="4662" y="2940"/>
                    </a:lnTo>
                    <a:lnTo>
                      <a:pt x="4643" y="2941"/>
                    </a:lnTo>
                    <a:lnTo>
                      <a:pt x="4623" y="2943"/>
                    </a:lnTo>
                    <a:lnTo>
                      <a:pt x="4601" y="2945"/>
                    </a:lnTo>
                    <a:lnTo>
                      <a:pt x="4582" y="2947"/>
                    </a:lnTo>
                    <a:lnTo>
                      <a:pt x="4562" y="2949"/>
                    </a:lnTo>
                    <a:lnTo>
                      <a:pt x="4540" y="2951"/>
                    </a:lnTo>
                    <a:lnTo>
                      <a:pt x="4521" y="2952"/>
                    </a:lnTo>
                    <a:lnTo>
                      <a:pt x="4499" y="2954"/>
                    </a:lnTo>
                    <a:lnTo>
                      <a:pt x="4480" y="2956"/>
                    </a:lnTo>
                    <a:lnTo>
                      <a:pt x="4458" y="2958"/>
                    </a:lnTo>
                    <a:lnTo>
                      <a:pt x="4440" y="2959"/>
                    </a:lnTo>
                    <a:lnTo>
                      <a:pt x="4418" y="2961"/>
                    </a:lnTo>
                    <a:lnTo>
                      <a:pt x="4399" y="2963"/>
                    </a:lnTo>
                    <a:lnTo>
                      <a:pt x="4377" y="2965"/>
                    </a:lnTo>
                    <a:lnTo>
                      <a:pt x="4358" y="2966"/>
                    </a:lnTo>
                    <a:lnTo>
                      <a:pt x="4336" y="2968"/>
                    </a:lnTo>
                    <a:lnTo>
                      <a:pt x="4316" y="2970"/>
                    </a:lnTo>
                    <a:lnTo>
                      <a:pt x="4297" y="2971"/>
                    </a:lnTo>
                    <a:lnTo>
                      <a:pt x="4275" y="2973"/>
                    </a:lnTo>
                    <a:lnTo>
                      <a:pt x="4255" y="2975"/>
                    </a:lnTo>
                    <a:lnTo>
                      <a:pt x="4236" y="2976"/>
                    </a:lnTo>
                    <a:lnTo>
                      <a:pt x="4214" y="2978"/>
                    </a:lnTo>
                    <a:lnTo>
                      <a:pt x="4194" y="2980"/>
                    </a:lnTo>
                    <a:lnTo>
                      <a:pt x="4175" y="2981"/>
                    </a:lnTo>
                    <a:lnTo>
                      <a:pt x="4153" y="2983"/>
                    </a:lnTo>
                    <a:lnTo>
                      <a:pt x="4132" y="2985"/>
                    </a:lnTo>
                    <a:lnTo>
                      <a:pt x="4112" y="2986"/>
                    </a:lnTo>
                    <a:lnTo>
                      <a:pt x="4093" y="2988"/>
                    </a:lnTo>
                    <a:lnTo>
                      <a:pt x="4071" y="2990"/>
                    </a:lnTo>
                    <a:lnTo>
                      <a:pt x="4051" y="2991"/>
                    </a:lnTo>
                    <a:lnTo>
                      <a:pt x="4031" y="2993"/>
                    </a:lnTo>
                    <a:lnTo>
                      <a:pt x="4010" y="2994"/>
                    </a:lnTo>
                    <a:lnTo>
                      <a:pt x="3992" y="2996"/>
                    </a:lnTo>
                    <a:lnTo>
                      <a:pt x="3970" y="2998"/>
                    </a:lnTo>
                    <a:lnTo>
                      <a:pt x="3949" y="2999"/>
                    </a:lnTo>
                    <a:lnTo>
                      <a:pt x="3929" y="3001"/>
                    </a:lnTo>
                    <a:lnTo>
                      <a:pt x="3908" y="3002"/>
                    </a:lnTo>
                    <a:lnTo>
                      <a:pt x="3888" y="3004"/>
                    </a:lnTo>
                    <a:lnTo>
                      <a:pt x="3868" y="3005"/>
                    </a:lnTo>
                    <a:lnTo>
                      <a:pt x="3847" y="3007"/>
                    </a:lnTo>
                    <a:lnTo>
                      <a:pt x="3827" y="3008"/>
                    </a:lnTo>
                    <a:lnTo>
                      <a:pt x="3807" y="3010"/>
                    </a:lnTo>
                    <a:lnTo>
                      <a:pt x="3786" y="3011"/>
                    </a:lnTo>
                    <a:lnTo>
                      <a:pt x="3766" y="3013"/>
                    </a:lnTo>
                    <a:lnTo>
                      <a:pt x="3745" y="3014"/>
                    </a:lnTo>
                    <a:lnTo>
                      <a:pt x="3725" y="3016"/>
                    </a:lnTo>
                    <a:lnTo>
                      <a:pt x="3705" y="3017"/>
                    </a:lnTo>
                    <a:lnTo>
                      <a:pt x="3684" y="3019"/>
                    </a:lnTo>
                    <a:lnTo>
                      <a:pt x="3664" y="3020"/>
                    </a:lnTo>
                    <a:lnTo>
                      <a:pt x="3644" y="3022"/>
                    </a:lnTo>
                    <a:lnTo>
                      <a:pt x="3623" y="3023"/>
                    </a:lnTo>
                    <a:lnTo>
                      <a:pt x="3603" y="3025"/>
                    </a:lnTo>
                    <a:lnTo>
                      <a:pt x="3581" y="3026"/>
                    </a:lnTo>
                    <a:lnTo>
                      <a:pt x="3562" y="3027"/>
                    </a:lnTo>
                    <a:lnTo>
                      <a:pt x="3542" y="3029"/>
                    </a:lnTo>
                    <a:lnTo>
                      <a:pt x="3521" y="3030"/>
                    </a:lnTo>
                    <a:lnTo>
                      <a:pt x="3501" y="3032"/>
                    </a:lnTo>
                    <a:lnTo>
                      <a:pt x="3481" y="3033"/>
                    </a:lnTo>
                    <a:lnTo>
                      <a:pt x="3458" y="3035"/>
                    </a:lnTo>
                    <a:lnTo>
                      <a:pt x="3440" y="3036"/>
                    </a:lnTo>
                    <a:lnTo>
                      <a:pt x="3420" y="3037"/>
                    </a:lnTo>
                    <a:lnTo>
                      <a:pt x="3399" y="3039"/>
                    </a:lnTo>
                    <a:lnTo>
                      <a:pt x="3377" y="3040"/>
                    </a:lnTo>
                    <a:lnTo>
                      <a:pt x="3358" y="3041"/>
                    </a:lnTo>
                    <a:lnTo>
                      <a:pt x="3338" y="3043"/>
                    </a:lnTo>
                    <a:lnTo>
                      <a:pt x="3316" y="3044"/>
                    </a:lnTo>
                    <a:lnTo>
                      <a:pt x="3297" y="3045"/>
                    </a:lnTo>
                    <a:lnTo>
                      <a:pt x="3277" y="3047"/>
                    </a:lnTo>
                    <a:lnTo>
                      <a:pt x="3255" y="3048"/>
                    </a:lnTo>
                    <a:lnTo>
                      <a:pt x="3236" y="3049"/>
                    </a:lnTo>
                    <a:lnTo>
                      <a:pt x="3216" y="3051"/>
                    </a:lnTo>
                    <a:lnTo>
                      <a:pt x="3194" y="3052"/>
                    </a:lnTo>
                    <a:lnTo>
                      <a:pt x="3175" y="3053"/>
                    </a:lnTo>
                    <a:lnTo>
                      <a:pt x="3153" y="3055"/>
                    </a:lnTo>
                    <a:lnTo>
                      <a:pt x="3134" y="3056"/>
                    </a:lnTo>
                    <a:lnTo>
                      <a:pt x="3114" y="3057"/>
                    </a:lnTo>
                    <a:lnTo>
                      <a:pt x="3092" y="3059"/>
                    </a:lnTo>
                    <a:lnTo>
                      <a:pt x="3073" y="3060"/>
                    </a:lnTo>
                    <a:lnTo>
                      <a:pt x="3051" y="3061"/>
                    </a:lnTo>
                    <a:lnTo>
                      <a:pt x="3032" y="3062"/>
                    </a:lnTo>
                    <a:lnTo>
                      <a:pt x="3010" y="3064"/>
                    </a:lnTo>
                    <a:lnTo>
                      <a:pt x="2992" y="3065"/>
                    </a:lnTo>
                    <a:lnTo>
                      <a:pt x="2969" y="3066"/>
                    </a:lnTo>
                    <a:lnTo>
                      <a:pt x="2951" y="3067"/>
                    </a:lnTo>
                    <a:lnTo>
                      <a:pt x="2929" y="3069"/>
                    </a:lnTo>
                    <a:lnTo>
                      <a:pt x="2910" y="3070"/>
                    </a:lnTo>
                    <a:lnTo>
                      <a:pt x="2888" y="3071"/>
                    </a:lnTo>
                    <a:lnTo>
                      <a:pt x="2868" y="3072"/>
                    </a:lnTo>
                    <a:lnTo>
                      <a:pt x="2849" y="3073"/>
                    </a:lnTo>
                    <a:lnTo>
                      <a:pt x="2827" y="3075"/>
                    </a:lnTo>
                    <a:lnTo>
                      <a:pt x="2808" y="3076"/>
                    </a:lnTo>
                    <a:lnTo>
                      <a:pt x="2786" y="3077"/>
                    </a:lnTo>
                    <a:lnTo>
                      <a:pt x="2766" y="3078"/>
                    </a:lnTo>
                    <a:lnTo>
                      <a:pt x="2747" y="3079"/>
                    </a:lnTo>
                    <a:lnTo>
                      <a:pt x="2725" y="3081"/>
                    </a:lnTo>
                    <a:lnTo>
                      <a:pt x="2705" y="3082"/>
                    </a:lnTo>
                    <a:lnTo>
                      <a:pt x="2686" y="3083"/>
                    </a:lnTo>
                    <a:lnTo>
                      <a:pt x="2664" y="3084"/>
                    </a:lnTo>
                    <a:lnTo>
                      <a:pt x="2644" y="3085"/>
                    </a:lnTo>
                    <a:lnTo>
                      <a:pt x="2625" y="3086"/>
                    </a:lnTo>
                    <a:lnTo>
                      <a:pt x="2603" y="3088"/>
                    </a:lnTo>
                    <a:lnTo>
                      <a:pt x="2582" y="3089"/>
                    </a:lnTo>
                    <a:lnTo>
                      <a:pt x="2562" y="3090"/>
                    </a:lnTo>
                    <a:lnTo>
                      <a:pt x="2544" y="3091"/>
                    </a:lnTo>
                    <a:lnTo>
                      <a:pt x="2521" y="3092"/>
                    </a:lnTo>
                    <a:lnTo>
                      <a:pt x="2501" y="3093"/>
                    </a:lnTo>
                    <a:lnTo>
                      <a:pt x="2481" y="3094"/>
                    </a:lnTo>
                    <a:lnTo>
                      <a:pt x="2460" y="3095"/>
                    </a:lnTo>
                    <a:lnTo>
                      <a:pt x="2442" y="3096"/>
                    </a:lnTo>
                    <a:lnTo>
                      <a:pt x="2419" y="3098"/>
                    </a:lnTo>
                    <a:lnTo>
                      <a:pt x="2399" y="3099"/>
                    </a:lnTo>
                    <a:lnTo>
                      <a:pt x="2379" y="3100"/>
                    </a:lnTo>
                    <a:lnTo>
                      <a:pt x="2358" y="3101"/>
                    </a:lnTo>
                    <a:lnTo>
                      <a:pt x="2338" y="3102"/>
                    </a:lnTo>
                    <a:lnTo>
                      <a:pt x="2320" y="3103"/>
                    </a:lnTo>
                    <a:lnTo>
                      <a:pt x="2297" y="3104"/>
                    </a:lnTo>
                    <a:lnTo>
                      <a:pt x="2277" y="3105"/>
                    </a:lnTo>
                    <a:lnTo>
                      <a:pt x="2257" y="3106"/>
                    </a:lnTo>
                    <a:lnTo>
                      <a:pt x="2236" y="3107"/>
                    </a:lnTo>
                    <a:lnTo>
                      <a:pt x="2216" y="3108"/>
                    </a:lnTo>
                    <a:lnTo>
                      <a:pt x="2195" y="3109"/>
                    </a:lnTo>
                    <a:lnTo>
                      <a:pt x="2175" y="3110"/>
                    </a:lnTo>
                    <a:lnTo>
                      <a:pt x="2155" y="3111"/>
                    </a:lnTo>
                    <a:lnTo>
                      <a:pt x="2134" y="3112"/>
                    </a:lnTo>
                    <a:lnTo>
                      <a:pt x="2114" y="3113"/>
                    </a:lnTo>
                    <a:lnTo>
                      <a:pt x="2094" y="3114"/>
                    </a:lnTo>
                    <a:lnTo>
                      <a:pt x="2073" y="3115"/>
                    </a:lnTo>
                    <a:lnTo>
                      <a:pt x="2053" y="3116"/>
                    </a:lnTo>
                    <a:lnTo>
                      <a:pt x="2032" y="3117"/>
                    </a:lnTo>
                    <a:lnTo>
                      <a:pt x="2012" y="3118"/>
                    </a:lnTo>
                    <a:lnTo>
                      <a:pt x="1992" y="3119"/>
                    </a:lnTo>
                    <a:lnTo>
                      <a:pt x="1971" y="3120"/>
                    </a:lnTo>
                    <a:lnTo>
                      <a:pt x="1951" y="3121"/>
                    </a:lnTo>
                    <a:lnTo>
                      <a:pt x="1931" y="3122"/>
                    </a:lnTo>
                    <a:lnTo>
                      <a:pt x="1910" y="3123"/>
                    </a:lnTo>
                    <a:lnTo>
                      <a:pt x="1890" y="3124"/>
                    </a:lnTo>
                    <a:lnTo>
                      <a:pt x="1869" y="3125"/>
                    </a:lnTo>
                    <a:lnTo>
                      <a:pt x="1849" y="3126"/>
                    </a:lnTo>
                    <a:lnTo>
                      <a:pt x="1829" y="3127"/>
                    </a:lnTo>
                    <a:lnTo>
                      <a:pt x="1807" y="3128"/>
                    </a:lnTo>
                    <a:lnTo>
                      <a:pt x="1788" y="3129"/>
                    </a:lnTo>
                    <a:lnTo>
                      <a:pt x="1768" y="3130"/>
                    </a:lnTo>
                    <a:lnTo>
                      <a:pt x="1747" y="3131"/>
                    </a:lnTo>
                    <a:lnTo>
                      <a:pt x="1727" y="3132"/>
                    </a:lnTo>
                    <a:lnTo>
                      <a:pt x="1707" y="3133"/>
                    </a:lnTo>
                    <a:lnTo>
                      <a:pt x="1686" y="3134"/>
                    </a:lnTo>
                    <a:lnTo>
                      <a:pt x="1664" y="3135"/>
                    </a:lnTo>
                    <a:lnTo>
                      <a:pt x="1645" y="3135"/>
                    </a:lnTo>
                    <a:lnTo>
                      <a:pt x="1625" y="3136"/>
                    </a:lnTo>
                    <a:lnTo>
                      <a:pt x="1605" y="3137"/>
                    </a:lnTo>
                    <a:lnTo>
                      <a:pt x="1584" y="3138"/>
                    </a:lnTo>
                    <a:lnTo>
                      <a:pt x="1562" y="3139"/>
                    </a:lnTo>
                    <a:lnTo>
                      <a:pt x="1544" y="3140"/>
                    </a:lnTo>
                    <a:lnTo>
                      <a:pt x="1523" y="3141"/>
                    </a:lnTo>
                    <a:lnTo>
                      <a:pt x="1503" y="3142"/>
                    </a:lnTo>
                    <a:lnTo>
                      <a:pt x="1481" y="3143"/>
                    </a:lnTo>
                    <a:lnTo>
                      <a:pt x="1462" y="3143"/>
                    </a:lnTo>
                    <a:lnTo>
                      <a:pt x="1442" y="3144"/>
                    </a:lnTo>
                    <a:lnTo>
                      <a:pt x="1421" y="3145"/>
                    </a:lnTo>
                    <a:lnTo>
                      <a:pt x="1399" y="3146"/>
                    </a:lnTo>
                    <a:lnTo>
                      <a:pt x="1381" y="3147"/>
                    </a:lnTo>
                    <a:lnTo>
                      <a:pt x="1360" y="3148"/>
                    </a:lnTo>
                    <a:lnTo>
                      <a:pt x="1338" y="3149"/>
                    </a:lnTo>
                    <a:lnTo>
                      <a:pt x="1319" y="3149"/>
                    </a:lnTo>
                    <a:lnTo>
                      <a:pt x="1299" y="3150"/>
                    </a:lnTo>
                    <a:lnTo>
                      <a:pt x="1277" y="3151"/>
                    </a:lnTo>
                    <a:lnTo>
                      <a:pt x="1258" y="3152"/>
                    </a:lnTo>
                    <a:lnTo>
                      <a:pt x="1238" y="3153"/>
                    </a:lnTo>
                    <a:lnTo>
                      <a:pt x="1216" y="3154"/>
                    </a:lnTo>
                    <a:lnTo>
                      <a:pt x="1197" y="3154"/>
                    </a:lnTo>
                    <a:lnTo>
                      <a:pt x="1177" y="3155"/>
                    </a:lnTo>
                    <a:lnTo>
                      <a:pt x="1155" y="3156"/>
                    </a:lnTo>
                    <a:lnTo>
                      <a:pt x="1136" y="3157"/>
                    </a:lnTo>
                    <a:lnTo>
                      <a:pt x="1114" y="3158"/>
                    </a:lnTo>
                    <a:lnTo>
                      <a:pt x="1095" y="3158"/>
                    </a:lnTo>
                    <a:lnTo>
                      <a:pt x="1075" y="3159"/>
                    </a:lnTo>
                    <a:lnTo>
                      <a:pt x="1053" y="3160"/>
                    </a:lnTo>
                    <a:lnTo>
                      <a:pt x="1034" y="3161"/>
                    </a:lnTo>
                    <a:lnTo>
                      <a:pt x="1012" y="3162"/>
                    </a:lnTo>
                    <a:lnTo>
                      <a:pt x="994" y="3162"/>
                    </a:lnTo>
                    <a:lnTo>
                      <a:pt x="972" y="3163"/>
                    </a:lnTo>
                    <a:lnTo>
                      <a:pt x="953" y="3164"/>
                    </a:lnTo>
                    <a:lnTo>
                      <a:pt x="932" y="3165"/>
                    </a:lnTo>
                    <a:lnTo>
                      <a:pt x="910" y="3166"/>
                    </a:lnTo>
                    <a:lnTo>
                      <a:pt x="892" y="3166"/>
                    </a:lnTo>
                    <a:lnTo>
                      <a:pt x="870" y="3167"/>
                    </a:lnTo>
                    <a:lnTo>
                      <a:pt x="851" y="3168"/>
                    </a:lnTo>
                    <a:lnTo>
                      <a:pt x="829" y="3169"/>
                    </a:lnTo>
                    <a:lnTo>
                      <a:pt x="810" y="3169"/>
                    </a:lnTo>
                    <a:lnTo>
                      <a:pt x="788" y="3170"/>
                    </a:lnTo>
                    <a:lnTo>
                      <a:pt x="769" y="3171"/>
                    </a:lnTo>
                    <a:lnTo>
                      <a:pt x="747" y="3172"/>
                    </a:lnTo>
                    <a:lnTo>
                      <a:pt x="729" y="3172"/>
                    </a:lnTo>
                    <a:lnTo>
                      <a:pt x="707" y="3173"/>
                    </a:lnTo>
                    <a:lnTo>
                      <a:pt x="686" y="3174"/>
                    </a:lnTo>
                    <a:lnTo>
                      <a:pt x="668" y="3174"/>
                    </a:lnTo>
                    <a:lnTo>
                      <a:pt x="646" y="3175"/>
                    </a:lnTo>
                    <a:lnTo>
                      <a:pt x="627" y="3176"/>
                    </a:lnTo>
                    <a:lnTo>
                      <a:pt x="605" y="3177"/>
                    </a:lnTo>
                    <a:lnTo>
                      <a:pt x="586" y="3177"/>
                    </a:lnTo>
                    <a:lnTo>
                      <a:pt x="564" y="3178"/>
                    </a:lnTo>
                    <a:lnTo>
                      <a:pt x="544" y="3179"/>
                    </a:lnTo>
                    <a:lnTo>
                      <a:pt x="525" y="3179"/>
                    </a:lnTo>
                    <a:lnTo>
                      <a:pt x="503" y="3180"/>
                    </a:lnTo>
                    <a:lnTo>
                      <a:pt x="484" y="3181"/>
                    </a:lnTo>
                    <a:lnTo>
                      <a:pt x="462" y="3182"/>
                    </a:lnTo>
                    <a:lnTo>
                      <a:pt x="442" y="3182"/>
                    </a:lnTo>
                    <a:lnTo>
                      <a:pt x="423" y="3183"/>
                    </a:lnTo>
                    <a:lnTo>
                      <a:pt x="401" y="3184"/>
                    </a:lnTo>
                    <a:lnTo>
                      <a:pt x="381" y="3184"/>
                    </a:lnTo>
                    <a:lnTo>
                      <a:pt x="362" y="3185"/>
                    </a:lnTo>
                    <a:lnTo>
                      <a:pt x="340" y="3186"/>
                    </a:lnTo>
                    <a:lnTo>
                      <a:pt x="320" y="3186"/>
                    </a:lnTo>
                    <a:lnTo>
                      <a:pt x="301" y="3187"/>
                    </a:lnTo>
                    <a:lnTo>
                      <a:pt x="279" y="3188"/>
                    </a:lnTo>
                    <a:lnTo>
                      <a:pt x="259" y="3188"/>
                    </a:lnTo>
                    <a:lnTo>
                      <a:pt x="240" y="3189"/>
                    </a:lnTo>
                    <a:lnTo>
                      <a:pt x="218" y="3190"/>
                    </a:lnTo>
                    <a:lnTo>
                      <a:pt x="197" y="3190"/>
                    </a:lnTo>
                    <a:lnTo>
                      <a:pt x="177" y="3191"/>
                    </a:lnTo>
                    <a:lnTo>
                      <a:pt x="158" y="3191"/>
                    </a:lnTo>
                    <a:lnTo>
                      <a:pt x="136" y="3192"/>
                    </a:lnTo>
                    <a:lnTo>
                      <a:pt x="116" y="3193"/>
                    </a:lnTo>
                    <a:lnTo>
                      <a:pt x="97" y="3193"/>
                    </a:lnTo>
                    <a:lnTo>
                      <a:pt x="77" y="3194"/>
                    </a:lnTo>
                    <a:cubicBezTo>
                      <a:pt x="37" y="3196"/>
                      <a:pt x="3" y="3166"/>
                      <a:pt x="2" y="3126"/>
                    </a:cubicBezTo>
                    <a:cubicBezTo>
                      <a:pt x="0" y="3086"/>
                      <a:pt x="30" y="3052"/>
                      <a:pt x="70" y="3051"/>
                    </a:cubicBezTo>
                    <a:close/>
                  </a:path>
                </a:pathLst>
              </a:custGeom>
              <a:grpFill/>
              <a:ln w="28575" cap="flat">
                <a:solidFill>
                  <a:schemeClr val="accent3">
                    <a:lumMod val="7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29" name="Freeform 15"/>
              <p:cNvSpPr>
                <a:spLocks/>
              </p:cNvSpPr>
              <p:nvPr/>
            </p:nvSpPr>
            <p:spPr bwMode="auto">
              <a:xfrm>
                <a:off x="5886450" y="3506788"/>
                <a:ext cx="1330325" cy="2419350"/>
              </a:xfrm>
              <a:custGeom>
                <a:avLst/>
                <a:gdLst>
                  <a:gd name="T0" fmla="*/ 241 w 6985"/>
                  <a:gd name="T1" fmla="*/ 12415 h 12708"/>
                  <a:gd name="T2" fmla="*/ 464 w 6985"/>
                  <a:gd name="T3" fmla="*/ 12236 h 12708"/>
                  <a:gd name="T4" fmla="*/ 687 w 6985"/>
                  <a:gd name="T5" fmla="*/ 12049 h 12708"/>
                  <a:gd name="T6" fmla="*/ 909 w 6985"/>
                  <a:gd name="T7" fmla="*/ 11851 h 12708"/>
                  <a:gd name="T8" fmla="*/ 1132 w 6985"/>
                  <a:gd name="T9" fmla="*/ 11642 h 12708"/>
                  <a:gd name="T10" fmla="*/ 1354 w 6985"/>
                  <a:gd name="T11" fmla="*/ 11423 h 12708"/>
                  <a:gd name="T12" fmla="*/ 1577 w 6985"/>
                  <a:gd name="T13" fmla="*/ 11191 h 12708"/>
                  <a:gd name="T14" fmla="*/ 1800 w 6985"/>
                  <a:gd name="T15" fmla="*/ 10947 h 12708"/>
                  <a:gd name="T16" fmla="*/ 2023 w 6985"/>
                  <a:gd name="T17" fmla="*/ 10689 h 12708"/>
                  <a:gd name="T18" fmla="*/ 2246 w 6985"/>
                  <a:gd name="T19" fmla="*/ 10417 h 12708"/>
                  <a:gd name="T20" fmla="*/ 2469 w 6985"/>
                  <a:gd name="T21" fmla="*/ 10131 h 12708"/>
                  <a:gd name="T22" fmla="*/ 2691 w 6985"/>
                  <a:gd name="T23" fmla="*/ 9830 h 12708"/>
                  <a:gd name="T24" fmla="*/ 2914 w 6985"/>
                  <a:gd name="T25" fmla="*/ 9512 h 12708"/>
                  <a:gd name="T26" fmla="*/ 3138 w 6985"/>
                  <a:gd name="T27" fmla="*/ 9175 h 12708"/>
                  <a:gd name="T28" fmla="*/ 3361 w 6985"/>
                  <a:gd name="T29" fmla="*/ 8821 h 12708"/>
                  <a:gd name="T30" fmla="*/ 3585 w 6985"/>
                  <a:gd name="T31" fmla="*/ 8448 h 12708"/>
                  <a:gd name="T32" fmla="*/ 3807 w 6985"/>
                  <a:gd name="T33" fmla="*/ 8055 h 12708"/>
                  <a:gd name="T34" fmla="*/ 4031 w 6985"/>
                  <a:gd name="T35" fmla="*/ 7640 h 12708"/>
                  <a:gd name="T36" fmla="*/ 4254 w 6985"/>
                  <a:gd name="T37" fmla="*/ 7204 h 12708"/>
                  <a:gd name="T38" fmla="*/ 4477 w 6985"/>
                  <a:gd name="T39" fmla="*/ 6743 h 12708"/>
                  <a:gd name="T40" fmla="*/ 4701 w 6985"/>
                  <a:gd name="T41" fmla="*/ 6256 h 12708"/>
                  <a:gd name="T42" fmla="*/ 4925 w 6985"/>
                  <a:gd name="T43" fmla="*/ 5743 h 12708"/>
                  <a:gd name="T44" fmla="*/ 5148 w 6985"/>
                  <a:gd name="T45" fmla="*/ 5203 h 12708"/>
                  <a:gd name="T46" fmla="*/ 5372 w 6985"/>
                  <a:gd name="T47" fmla="*/ 4634 h 12708"/>
                  <a:gd name="T48" fmla="*/ 5595 w 6985"/>
                  <a:gd name="T49" fmla="*/ 4034 h 12708"/>
                  <a:gd name="T50" fmla="*/ 5819 w 6985"/>
                  <a:gd name="T51" fmla="*/ 3401 h 12708"/>
                  <a:gd name="T52" fmla="*/ 6043 w 6985"/>
                  <a:gd name="T53" fmla="*/ 2733 h 12708"/>
                  <a:gd name="T54" fmla="*/ 6267 w 6985"/>
                  <a:gd name="T55" fmla="*/ 2029 h 12708"/>
                  <a:gd name="T56" fmla="*/ 6490 w 6985"/>
                  <a:gd name="T57" fmla="*/ 1287 h 12708"/>
                  <a:gd name="T58" fmla="*/ 6714 w 6985"/>
                  <a:gd name="T59" fmla="*/ 506 h 12708"/>
                  <a:gd name="T60" fmla="*/ 6914 w 6985"/>
                  <a:gd name="T61" fmla="*/ 323 h 12708"/>
                  <a:gd name="T62" fmla="*/ 6690 w 6985"/>
                  <a:gd name="T63" fmla="*/ 1119 h 12708"/>
                  <a:gd name="T64" fmla="*/ 6465 w 6985"/>
                  <a:gd name="T65" fmla="*/ 1873 h 12708"/>
                  <a:gd name="T66" fmla="*/ 6241 w 6985"/>
                  <a:gd name="T67" fmla="*/ 2589 h 12708"/>
                  <a:gd name="T68" fmla="*/ 6017 w 6985"/>
                  <a:gd name="T69" fmla="*/ 3268 h 12708"/>
                  <a:gd name="T70" fmla="*/ 5792 w 6985"/>
                  <a:gd name="T71" fmla="*/ 3912 h 12708"/>
                  <a:gd name="T72" fmla="*/ 5567 w 6985"/>
                  <a:gd name="T73" fmla="*/ 4523 h 12708"/>
                  <a:gd name="T74" fmla="*/ 5343 w 6985"/>
                  <a:gd name="T75" fmla="*/ 5104 h 12708"/>
                  <a:gd name="T76" fmla="*/ 5118 w 6985"/>
                  <a:gd name="T77" fmla="*/ 5655 h 12708"/>
                  <a:gd name="T78" fmla="*/ 4894 w 6985"/>
                  <a:gd name="T79" fmla="*/ 6177 h 12708"/>
                  <a:gd name="T80" fmla="*/ 4669 w 6985"/>
                  <a:gd name="T81" fmla="*/ 6673 h 12708"/>
                  <a:gd name="T82" fmla="*/ 4445 w 6985"/>
                  <a:gd name="T83" fmla="*/ 7143 h 12708"/>
                  <a:gd name="T84" fmla="*/ 4220 w 6985"/>
                  <a:gd name="T85" fmla="*/ 7589 h 12708"/>
                  <a:gd name="T86" fmla="*/ 3995 w 6985"/>
                  <a:gd name="T87" fmla="*/ 8013 h 12708"/>
                  <a:gd name="T88" fmla="*/ 3770 w 6985"/>
                  <a:gd name="T89" fmla="*/ 8415 h 12708"/>
                  <a:gd name="T90" fmla="*/ 3545 w 6985"/>
                  <a:gd name="T91" fmla="*/ 8797 h 12708"/>
                  <a:gd name="T92" fmla="*/ 3320 w 6985"/>
                  <a:gd name="T93" fmla="*/ 9158 h 12708"/>
                  <a:gd name="T94" fmla="*/ 3095 w 6985"/>
                  <a:gd name="T95" fmla="*/ 9502 h 12708"/>
                  <a:gd name="T96" fmla="*/ 2870 w 6985"/>
                  <a:gd name="T97" fmla="*/ 9827 h 12708"/>
                  <a:gd name="T98" fmla="*/ 2645 w 6985"/>
                  <a:gd name="T99" fmla="*/ 10136 h 12708"/>
                  <a:gd name="T100" fmla="*/ 2420 w 6985"/>
                  <a:gd name="T101" fmla="*/ 10430 h 12708"/>
                  <a:gd name="T102" fmla="*/ 2194 w 6985"/>
                  <a:gd name="T103" fmla="*/ 10709 h 12708"/>
                  <a:gd name="T104" fmla="*/ 1969 w 6985"/>
                  <a:gd name="T105" fmla="*/ 10973 h 12708"/>
                  <a:gd name="T106" fmla="*/ 1744 w 6985"/>
                  <a:gd name="T107" fmla="*/ 11224 h 12708"/>
                  <a:gd name="T108" fmla="*/ 1518 w 6985"/>
                  <a:gd name="T109" fmla="*/ 11461 h 12708"/>
                  <a:gd name="T110" fmla="*/ 1293 w 6985"/>
                  <a:gd name="T111" fmla="*/ 11686 h 12708"/>
                  <a:gd name="T112" fmla="*/ 1067 w 6985"/>
                  <a:gd name="T113" fmla="*/ 11901 h 12708"/>
                  <a:gd name="T114" fmla="*/ 842 w 6985"/>
                  <a:gd name="T115" fmla="*/ 12104 h 12708"/>
                  <a:gd name="T116" fmla="*/ 616 w 6985"/>
                  <a:gd name="T117" fmla="*/ 12298 h 12708"/>
                  <a:gd name="T118" fmla="*/ 391 w 6985"/>
                  <a:gd name="T119" fmla="*/ 12480 h 12708"/>
                  <a:gd name="T120" fmla="*/ 165 w 6985"/>
                  <a:gd name="T121" fmla="*/ 12654 h 1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985" h="12708">
                    <a:moveTo>
                      <a:pt x="38" y="12569"/>
                    </a:moveTo>
                    <a:lnTo>
                      <a:pt x="59" y="12554"/>
                    </a:lnTo>
                    <a:lnTo>
                      <a:pt x="80" y="12538"/>
                    </a:lnTo>
                    <a:lnTo>
                      <a:pt x="98" y="12524"/>
                    </a:lnTo>
                    <a:lnTo>
                      <a:pt x="120" y="12508"/>
                    </a:lnTo>
                    <a:lnTo>
                      <a:pt x="141" y="12492"/>
                    </a:lnTo>
                    <a:lnTo>
                      <a:pt x="161" y="12477"/>
                    </a:lnTo>
                    <a:lnTo>
                      <a:pt x="179" y="12462"/>
                    </a:lnTo>
                    <a:lnTo>
                      <a:pt x="201" y="12446"/>
                    </a:lnTo>
                    <a:lnTo>
                      <a:pt x="222" y="12430"/>
                    </a:lnTo>
                    <a:lnTo>
                      <a:pt x="241" y="12415"/>
                    </a:lnTo>
                    <a:lnTo>
                      <a:pt x="260" y="12399"/>
                    </a:lnTo>
                    <a:lnTo>
                      <a:pt x="282" y="12383"/>
                    </a:lnTo>
                    <a:lnTo>
                      <a:pt x="302" y="12367"/>
                    </a:lnTo>
                    <a:lnTo>
                      <a:pt x="323" y="12351"/>
                    </a:lnTo>
                    <a:lnTo>
                      <a:pt x="341" y="12335"/>
                    </a:lnTo>
                    <a:lnTo>
                      <a:pt x="363" y="12318"/>
                    </a:lnTo>
                    <a:lnTo>
                      <a:pt x="383" y="12302"/>
                    </a:lnTo>
                    <a:lnTo>
                      <a:pt x="402" y="12286"/>
                    </a:lnTo>
                    <a:lnTo>
                      <a:pt x="423" y="12269"/>
                    </a:lnTo>
                    <a:lnTo>
                      <a:pt x="444" y="12253"/>
                    </a:lnTo>
                    <a:lnTo>
                      <a:pt x="464" y="12236"/>
                    </a:lnTo>
                    <a:lnTo>
                      <a:pt x="483" y="12221"/>
                    </a:lnTo>
                    <a:lnTo>
                      <a:pt x="504" y="12203"/>
                    </a:lnTo>
                    <a:lnTo>
                      <a:pt x="525" y="12186"/>
                    </a:lnTo>
                    <a:lnTo>
                      <a:pt x="545" y="12170"/>
                    </a:lnTo>
                    <a:lnTo>
                      <a:pt x="564" y="12153"/>
                    </a:lnTo>
                    <a:lnTo>
                      <a:pt x="586" y="12135"/>
                    </a:lnTo>
                    <a:lnTo>
                      <a:pt x="606" y="12118"/>
                    </a:lnTo>
                    <a:lnTo>
                      <a:pt x="626" y="12101"/>
                    </a:lnTo>
                    <a:lnTo>
                      <a:pt x="645" y="12084"/>
                    </a:lnTo>
                    <a:lnTo>
                      <a:pt x="666" y="12066"/>
                    </a:lnTo>
                    <a:lnTo>
                      <a:pt x="687" y="12049"/>
                    </a:lnTo>
                    <a:lnTo>
                      <a:pt x="707" y="12031"/>
                    </a:lnTo>
                    <a:lnTo>
                      <a:pt x="726" y="12014"/>
                    </a:lnTo>
                    <a:lnTo>
                      <a:pt x="747" y="11996"/>
                    </a:lnTo>
                    <a:lnTo>
                      <a:pt x="768" y="11978"/>
                    </a:lnTo>
                    <a:lnTo>
                      <a:pt x="788" y="11960"/>
                    </a:lnTo>
                    <a:lnTo>
                      <a:pt x="807" y="11943"/>
                    </a:lnTo>
                    <a:lnTo>
                      <a:pt x="828" y="11924"/>
                    </a:lnTo>
                    <a:lnTo>
                      <a:pt x="849" y="11906"/>
                    </a:lnTo>
                    <a:lnTo>
                      <a:pt x="869" y="11888"/>
                    </a:lnTo>
                    <a:lnTo>
                      <a:pt x="888" y="11870"/>
                    </a:lnTo>
                    <a:lnTo>
                      <a:pt x="909" y="11851"/>
                    </a:lnTo>
                    <a:lnTo>
                      <a:pt x="930" y="11833"/>
                    </a:lnTo>
                    <a:lnTo>
                      <a:pt x="950" y="11814"/>
                    </a:lnTo>
                    <a:lnTo>
                      <a:pt x="970" y="11796"/>
                    </a:lnTo>
                    <a:lnTo>
                      <a:pt x="990" y="11777"/>
                    </a:lnTo>
                    <a:lnTo>
                      <a:pt x="1011" y="11758"/>
                    </a:lnTo>
                    <a:lnTo>
                      <a:pt x="1030" y="11739"/>
                    </a:lnTo>
                    <a:lnTo>
                      <a:pt x="1050" y="11720"/>
                    </a:lnTo>
                    <a:lnTo>
                      <a:pt x="1072" y="11700"/>
                    </a:lnTo>
                    <a:lnTo>
                      <a:pt x="1091" y="11681"/>
                    </a:lnTo>
                    <a:lnTo>
                      <a:pt x="1111" y="11662"/>
                    </a:lnTo>
                    <a:lnTo>
                      <a:pt x="1132" y="11642"/>
                    </a:lnTo>
                    <a:lnTo>
                      <a:pt x="1152" y="11623"/>
                    </a:lnTo>
                    <a:lnTo>
                      <a:pt x="1173" y="11603"/>
                    </a:lnTo>
                    <a:lnTo>
                      <a:pt x="1192" y="11585"/>
                    </a:lnTo>
                    <a:lnTo>
                      <a:pt x="1213" y="11564"/>
                    </a:lnTo>
                    <a:lnTo>
                      <a:pt x="1233" y="11544"/>
                    </a:lnTo>
                    <a:lnTo>
                      <a:pt x="1254" y="11524"/>
                    </a:lnTo>
                    <a:lnTo>
                      <a:pt x="1272" y="11505"/>
                    </a:lnTo>
                    <a:lnTo>
                      <a:pt x="1294" y="11483"/>
                    </a:lnTo>
                    <a:lnTo>
                      <a:pt x="1314" y="11464"/>
                    </a:lnTo>
                    <a:lnTo>
                      <a:pt x="1335" y="11443"/>
                    </a:lnTo>
                    <a:lnTo>
                      <a:pt x="1354" y="11423"/>
                    </a:lnTo>
                    <a:lnTo>
                      <a:pt x="1375" y="11402"/>
                    </a:lnTo>
                    <a:lnTo>
                      <a:pt x="1395" y="11382"/>
                    </a:lnTo>
                    <a:lnTo>
                      <a:pt x="1415" y="11361"/>
                    </a:lnTo>
                    <a:lnTo>
                      <a:pt x="1435" y="11340"/>
                    </a:lnTo>
                    <a:lnTo>
                      <a:pt x="1456" y="11319"/>
                    </a:lnTo>
                    <a:lnTo>
                      <a:pt x="1476" y="11298"/>
                    </a:lnTo>
                    <a:lnTo>
                      <a:pt x="1496" y="11277"/>
                    </a:lnTo>
                    <a:lnTo>
                      <a:pt x="1516" y="11256"/>
                    </a:lnTo>
                    <a:lnTo>
                      <a:pt x="1537" y="11234"/>
                    </a:lnTo>
                    <a:lnTo>
                      <a:pt x="1557" y="11212"/>
                    </a:lnTo>
                    <a:lnTo>
                      <a:pt x="1577" y="11191"/>
                    </a:lnTo>
                    <a:lnTo>
                      <a:pt x="1597" y="11169"/>
                    </a:lnTo>
                    <a:lnTo>
                      <a:pt x="1618" y="11147"/>
                    </a:lnTo>
                    <a:lnTo>
                      <a:pt x="1638" y="11125"/>
                    </a:lnTo>
                    <a:lnTo>
                      <a:pt x="1658" y="11104"/>
                    </a:lnTo>
                    <a:lnTo>
                      <a:pt x="1678" y="11081"/>
                    </a:lnTo>
                    <a:lnTo>
                      <a:pt x="1699" y="11059"/>
                    </a:lnTo>
                    <a:lnTo>
                      <a:pt x="1719" y="11037"/>
                    </a:lnTo>
                    <a:lnTo>
                      <a:pt x="1739" y="11015"/>
                    </a:lnTo>
                    <a:lnTo>
                      <a:pt x="1760" y="10992"/>
                    </a:lnTo>
                    <a:lnTo>
                      <a:pt x="1780" y="10970"/>
                    </a:lnTo>
                    <a:lnTo>
                      <a:pt x="1800" y="10947"/>
                    </a:lnTo>
                    <a:lnTo>
                      <a:pt x="1820" y="10924"/>
                    </a:lnTo>
                    <a:lnTo>
                      <a:pt x="1841" y="10901"/>
                    </a:lnTo>
                    <a:lnTo>
                      <a:pt x="1861" y="10878"/>
                    </a:lnTo>
                    <a:lnTo>
                      <a:pt x="1881" y="10855"/>
                    </a:lnTo>
                    <a:lnTo>
                      <a:pt x="1901" y="10832"/>
                    </a:lnTo>
                    <a:lnTo>
                      <a:pt x="1922" y="10808"/>
                    </a:lnTo>
                    <a:lnTo>
                      <a:pt x="1942" y="10784"/>
                    </a:lnTo>
                    <a:lnTo>
                      <a:pt x="1962" y="10761"/>
                    </a:lnTo>
                    <a:lnTo>
                      <a:pt x="1982" y="10737"/>
                    </a:lnTo>
                    <a:lnTo>
                      <a:pt x="2003" y="10713"/>
                    </a:lnTo>
                    <a:lnTo>
                      <a:pt x="2023" y="10689"/>
                    </a:lnTo>
                    <a:lnTo>
                      <a:pt x="2044" y="10665"/>
                    </a:lnTo>
                    <a:lnTo>
                      <a:pt x="2063" y="10641"/>
                    </a:lnTo>
                    <a:lnTo>
                      <a:pt x="2084" y="10616"/>
                    </a:lnTo>
                    <a:lnTo>
                      <a:pt x="2104" y="10592"/>
                    </a:lnTo>
                    <a:lnTo>
                      <a:pt x="2124" y="10568"/>
                    </a:lnTo>
                    <a:lnTo>
                      <a:pt x="2144" y="10543"/>
                    </a:lnTo>
                    <a:lnTo>
                      <a:pt x="2165" y="10518"/>
                    </a:lnTo>
                    <a:lnTo>
                      <a:pt x="2185" y="10493"/>
                    </a:lnTo>
                    <a:lnTo>
                      <a:pt x="2205" y="10468"/>
                    </a:lnTo>
                    <a:lnTo>
                      <a:pt x="2225" y="10443"/>
                    </a:lnTo>
                    <a:lnTo>
                      <a:pt x="2246" y="10417"/>
                    </a:lnTo>
                    <a:lnTo>
                      <a:pt x="2266" y="10392"/>
                    </a:lnTo>
                    <a:lnTo>
                      <a:pt x="2286" y="10367"/>
                    </a:lnTo>
                    <a:lnTo>
                      <a:pt x="2306" y="10341"/>
                    </a:lnTo>
                    <a:lnTo>
                      <a:pt x="2327" y="10315"/>
                    </a:lnTo>
                    <a:lnTo>
                      <a:pt x="2347" y="10289"/>
                    </a:lnTo>
                    <a:lnTo>
                      <a:pt x="2367" y="10264"/>
                    </a:lnTo>
                    <a:lnTo>
                      <a:pt x="2388" y="10237"/>
                    </a:lnTo>
                    <a:lnTo>
                      <a:pt x="2408" y="10210"/>
                    </a:lnTo>
                    <a:lnTo>
                      <a:pt x="2428" y="10184"/>
                    </a:lnTo>
                    <a:lnTo>
                      <a:pt x="2448" y="10158"/>
                    </a:lnTo>
                    <a:lnTo>
                      <a:pt x="2469" y="10131"/>
                    </a:lnTo>
                    <a:lnTo>
                      <a:pt x="2489" y="10104"/>
                    </a:lnTo>
                    <a:lnTo>
                      <a:pt x="2510" y="10077"/>
                    </a:lnTo>
                    <a:lnTo>
                      <a:pt x="2529" y="10051"/>
                    </a:lnTo>
                    <a:lnTo>
                      <a:pt x="2550" y="10023"/>
                    </a:lnTo>
                    <a:lnTo>
                      <a:pt x="2570" y="9996"/>
                    </a:lnTo>
                    <a:lnTo>
                      <a:pt x="2591" y="9968"/>
                    </a:lnTo>
                    <a:lnTo>
                      <a:pt x="2610" y="9942"/>
                    </a:lnTo>
                    <a:lnTo>
                      <a:pt x="2631" y="9913"/>
                    </a:lnTo>
                    <a:lnTo>
                      <a:pt x="2652" y="9885"/>
                    </a:lnTo>
                    <a:lnTo>
                      <a:pt x="2672" y="9857"/>
                    </a:lnTo>
                    <a:lnTo>
                      <a:pt x="2691" y="9830"/>
                    </a:lnTo>
                    <a:lnTo>
                      <a:pt x="2712" y="9801"/>
                    </a:lnTo>
                    <a:lnTo>
                      <a:pt x="2733" y="9772"/>
                    </a:lnTo>
                    <a:lnTo>
                      <a:pt x="2752" y="9745"/>
                    </a:lnTo>
                    <a:lnTo>
                      <a:pt x="2773" y="9715"/>
                    </a:lnTo>
                    <a:lnTo>
                      <a:pt x="2793" y="9686"/>
                    </a:lnTo>
                    <a:lnTo>
                      <a:pt x="2814" y="9657"/>
                    </a:lnTo>
                    <a:lnTo>
                      <a:pt x="2833" y="9629"/>
                    </a:lnTo>
                    <a:lnTo>
                      <a:pt x="2854" y="9599"/>
                    </a:lnTo>
                    <a:lnTo>
                      <a:pt x="2874" y="9570"/>
                    </a:lnTo>
                    <a:lnTo>
                      <a:pt x="2895" y="9540"/>
                    </a:lnTo>
                    <a:lnTo>
                      <a:pt x="2914" y="9512"/>
                    </a:lnTo>
                    <a:lnTo>
                      <a:pt x="2935" y="9481"/>
                    </a:lnTo>
                    <a:lnTo>
                      <a:pt x="2956" y="9451"/>
                    </a:lnTo>
                    <a:lnTo>
                      <a:pt x="2976" y="9421"/>
                    </a:lnTo>
                    <a:lnTo>
                      <a:pt x="2995" y="9391"/>
                    </a:lnTo>
                    <a:lnTo>
                      <a:pt x="3016" y="9360"/>
                    </a:lnTo>
                    <a:lnTo>
                      <a:pt x="3037" y="9330"/>
                    </a:lnTo>
                    <a:lnTo>
                      <a:pt x="3057" y="9299"/>
                    </a:lnTo>
                    <a:lnTo>
                      <a:pt x="3077" y="9269"/>
                    </a:lnTo>
                    <a:lnTo>
                      <a:pt x="3097" y="9238"/>
                    </a:lnTo>
                    <a:lnTo>
                      <a:pt x="3118" y="9206"/>
                    </a:lnTo>
                    <a:lnTo>
                      <a:pt x="3138" y="9175"/>
                    </a:lnTo>
                    <a:lnTo>
                      <a:pt x="3158" y="9144"/>
                    </a:lnTo>
                    <a:lnTo>
                      <a:pt x="3179" y="9112"/>
                    </a:lnTo>
                    <a:lnTo>
                      <a:pt x="3199" y="9081"/>
                    </a:lnTo>
                    <a:lnTo>
                      <a:pt x="3219" y="9049"/>
                    </a:lnTo>
                    <a:lnTo>
                      <a:pt x="3239" y="9017"/>
                    </a:lnTo>
                    <a:lnTo>
                      <a:pt x="3260" y="8985"/>
                    </a:lnTo>
                    <a:lnTo>
                      <a:pt x="3280" y="8952"/>
                    </a:lnTo>
                    <a:lnTo>
                      <a:pt x="3300" y="8920"/>
                    </a:lnTo>
                    <a:lnTo>
                      <a:pt x="3321" y="8887"/>
                    </a:lnTo>
                    <a:lnTo>
                      <a:pt x="3341" y="8854"/>
                    </a:lnTo>
                    <a:lnTo>
                      <a:pt x="3361" y="8821"/>
                    </a:lnTo>
                    <a:lnTo>
                      <a:pt x="3381" y="8789"/>
                    </a:lnTo>
                    <a:lnTo>
                      <a:pt x="3402" y="8755"/>
                    </a:lnTo>
                    <a:lnTo>
                      <a:pt x="3422" y="8721"/>
                    </a:lnTo>
                    <a:lnTo>
                      <a:pt x="3443" y="8688"/>
                    </a:lnTo>
                    <a:lnTo>
                      <a:pt x="3462" y="8655"/>
                    </a:lnTo>
                    <a:lnTo>
                      <a:pt x="3483" y="8620"/>
                    </a:lnTo>
                    <a:lnTo>
                      <a:pt x="3503" y="8586"/>
                    </a:lnTo>
                    <a:lnTo>
                      <a:pt x="3524" y="8552"/>
                    </a:lnTo>
                    <a:lnTo>
                      <a:pt x="3543" y="8518"/>
                    </a:lnTo>
                    <a:lnTo>
                      <a:pt x="3564" y="8483"/>
                    </a:lnTo>
                    <a:lnTo>
                      <a:pt x="3585" y="8448"/>
                    </a:lnTo>
                    <a:lnTo>
                      <a:pt x="3605" y="8414"/>
                    </a:lnTo>
                    <a:lnTo>
                      <a:pt x="3624" y="8379"/>
                    </a:lnTo>
                    <a:lnTo>
                      <a:pt x="3645" y="8343"/>
                    </a:lnTo>
                    <a:lnTo>
                      <a:pt x="3666" y="8307"/>
                    </a:lnTo>
                    <a:lnTo>
                      <a:pt x="3686" y="8272"/>
                    </a:lnTo>
                    <a:lnTo>
                      <a:pt x="3706" y="8237"/>
                    </a:lnTo>
                    <a:lnTo>
                      <a:pt x="3726" y="8200"/>
                    </a:lnTo>
                    <a:lnTo>
                      <a:pt x="3747" y="8164"/>
                    </a:lnTo>
                    <a:lnTo>
                      <a:pt x="3767" y="8128"/>
                    </a:lnTo>
                    <a:lnTo>
                      <a:pt x="3787" y="8092"/>
                    </a:lnTo>
                    <a:lnTo>
                      <a:pt x="3807" y="8055"/>
                    </a:lnTo>
                    <a:lnTo>
                      <a:pt x="3828" y="8018"/>
                    </a:lnTo>
                    <a:lnTo>
                      <a:pt x="3848" y="7982"/>
                    </a:lnTo>
                    <a:lnTo>
                      <a:pt x="3868" y="7944"/>
                    </a:lnTo>
                    <a:lnTo>
                      <a:pt x="3889" y="7906"/>
                    </a:lnTo>
                    <a:lnTo>
                      <a:pt x="3909" y="7869"/>
                    </a:lnTo>
                    <a:lnTo>
                      <a:pt x="3929" y="7832"/>
                    </a:lnTo>
                    <a:lnTo>
                      <a:pt x="3950" y="7794"/>
                    </a:lnTo>
                    <a:lnTo>
                      <a:pt x="3970" y="7756"/>
                    </a:lnTo>
                    <a:lnTo>
                      <a:pt x="3990" y="7717"/>
                    </a:lnTo>
                    <a:lnTo>
                      <a:pt x="4010" y="7679"/>
                    </a:lnTo>
                    <a:lnTo>
                      <a:pt x="4031" y="7640"/>
                    </a:lnTo>
                    <a:lnTo>
                      <a:pt x="4051" y="7601"/>
                    </a:lnTo>
                    <a:lnTo>
                      <a:pt x="4072" y="7562"/>
                    </a:lnTo>
                    <a:lnTo>
                      <a:pt x="4091" y="7524"/>
                    </a:lnTo>
                    <a:lnTo>
                      <a:pt x="4112" y="7484"/>
                    </a:lnTo>
                    <a:lnTo>
                      <a:pt x="4133" y="7444"/>
                    </a:lnTo>
                    <a:lnTo>
                      <a:pt x="4153" y="7405"/>
                    </a:lnTo>
                    <a:lnTo>
                      <a:pt x="4173" y="7365"/>
                    </a:lnTo>
                    <a:lnTo>
                      <a:pt x="4193" y="7324"/>
                    </a:lnTo>
                    <a:lnTo>
                      <a:pt x="4214" y="7284"/>
                    </a:lnTo>
                    <a:lnTo>
                      <a:pt x="4234" y="7244"/>
                    </a:lnTo>
                    <a:lnTo>
                      <a:pt x="4254" y="7204"/>
                    </a:lnTo>
                    <a:lnTo>
                      <a:pt x="4275" y="7162"/>
                    </a:lnTo>
                    <a:lnTo>
                      <a:pt x="4295" y="7121"/>
                    </a:lnTo>
                    <a:lnTo>
                      <a:pt x="4315" y="7080"/>
                    </a:lnTo>
                    <a:lnTo>
                      <a:pt x="4335" y="7039"/>
                    </a:lnTo>
                    <a:lnTo>
                      <a:pt x="4356" y="6996"/>
                    </a:lnTo>
                    <a:lnTo>
                      <a:pt x="4376" y="6954"/>
                    </a:lnTo>
                    <a:lnTo>
                      <a:pt x="4397" y="6912"/>
                    </a:lnTo>
                    <a:lnTo>
                      <a:pt x="4416" y="6871"/>
                    </a:lnTo>
                    <a:lnTo>
                      <a:pt x="4437" y="6828"/>
                    </a:lnTo>
                    <a:lnTo>
                      <a:pt x="4457" y="6785"/>
                    </a:lnTo>
                    <a:lnTo>
                      <a:pt x="4477" y="6743"/>
                    </a:lnTo>
                    <a:lnTo>
                      <a:pt x="4498" y="6699"/>
                    </a:lnTo>
                    <a:lnTo>
                      <a:pt x="4518" y="6655"/>
                    </a:lnTo>
                    <a:lnTo>
                      <a:pt x="4539" y="6612"/>
                    </a:lnTo>
                    <a:lnTo>
                      <a:pt x="4558" y="6569"/>
                    </a:lnTo>
                    <a:lnTo>
                      <a:pt x="4579" y="6524"/>
                    </a:lnTo>
                    <a:lnTo>
                      <a:pt x="4600" y="6480"/>
                    </a:lnTo>
                    <a:lnTo>
                      <a:pt x="4620" y="6436"/>
                    </a:lnTo>
                    <a:lnTo>
                      <a:pt x="4640" y="6392"/>
                    </a:lnTo>
                    <a:lnTo>
                      <a:pt x="4660" y="6346"/>
                    </a:lnTo>
                    <a:lnTo>
                      <a:pt x="4681" y="6301"/>
                    </a:lnTo>
                    <a:lnTo>
                      <a:pt x="4701" y="6256"/>
                    </a:lnTo>
                    <a:lnTo>
                      <a:pt x="4721" y="6211"/>
                    </a:lnTo>
                    <a:lnTo>
                      <a:pt x="4742" y="6165"/>
                    </a:lnTo>
                    <a:lnTo>
                      <a:pt x="4762" y="6119"/>
                    </a:lnTo>
                    <a:lnTo>
                      <a:pt x="4783" y="6073"/>
                    </a:lnTo>
                    <a:lnTo>
                      <a:pt x="4802" y="6027"/>
                    </a:lnTo>
                    <a:lnTo>
                      <a:pt x="4823" y="5980"/>
                    </a:lnTo>
                    <a:lnTo>
                      <a:pt x="4843" y="5933"/>
                    </a:lnTo>
                    <a:lnTo>
                      <a:pt x="4864" y="5886"/>
                    </a:lnTo>
                    <a:lnTo>
                      <a:pt x="4884" y="5839"/>
                    </a:lnTo>
                    <a:lnTo>
                      <a:pt x="4904" y="5791"/>
                    </a:lnTo>
                    <a:lnTo>
                      <a:pt x="4925" y="5743"/>
                    </a:lnTo>
                    <a:lnTo>
                      <a:pt x="4945" y="5696"/>
                    </a:lnTo>
                    <a:lnTo>
                      <a:pt x="4965" y="5648"/>
                    </a:lnTo>
                    <a:lnTo>
                      <a:pt x="4986" y="5599"/>
                    </a:lnTo>
                    <a:lnTo>
                      <a:pt x="5006" y="5550"/>
                    </a:lnTo>
                    <a:lnTo>
                      <a:pt x="5026" y="5502"/>
                    </a:lnTo>
                    <a:lnTo>
                      <a:pt x="5046" y="5452"/>
                    </a:lnTo>
                    <a:lnTo>
                      <a:pt x="5067" y="5403"/>
                    </a:lnTo>
                    <a:lnTo>
                      <a:pt x="5087" y="5353"/>
                    </a:lnTo>
                    <a:lnTo>
                      <a:pt x="5107" y="5304"/>
                    </a:lnTo>
                    <a:lnTo>
                      <a:pt x="5128" y="5254"/>
                    </a:lnTo>
                    <a:lnTo>
                      <a:pt x="5148" y="5203"/>
                    </a:lnTo>
                    <a:lnTo>
                      <a:pt x="5169" y="5153"/>
                    </a:lnTo>
                    <a:lnTo>
                      <a:pt x="5188" y="5103"/>
                    </a:lnTo>
                    <a:lnTo>
                      <a:pt x="5209" y="5051"/>
                    </a:lnTo>
                    <a:lnTo>
                      <a:pt x="5230" y="5000"/>
                    </a:lnTo>
                    <a:lnTo>
                      <a:pt x="5250" y="4948"/>
                    </a:lnTo>
                    <a:lnTo>
                      <a:pt x="5270" y="4897"/>
                    </a:lnTo>
                    <a:lnTo>
                      <a:pt x="5290" y="4844"/>
                    </a:lnTo>
                    <a:lnTo>
                      <a:pt x="5311" y="4792"/>
                    </a:lnTo>
                    <a:lnTo>
                      <a:pt x="5331" y="4739"/>
                    </a:lnTo>
                    <a:lnTo>
                      <a:pt x="5351" y="4687"/>
                    </a:lnTo>
                    <a:lnTo>
                      <a:pt x="5372" y="4634"/>
                    </a:lnTo>
                    <a:lnTo>
                      <a:pt x="5392" y="4580"/>
                    </a:lnTo>
                    <a:lnTo>
                      <a:pt x="5413" y="4527"/>
                    </a:lnTo>
                    <a:lnTo>
                      <a:pt x="5432" y="4473"/>
                    </a:lnTo>
                    <a:lnTo>
                      <a:pt x="5453" y="4419"/>
                    </a:lnTo>
                    <a:lnTo>
                      <a:pt x="5474" y="4365"/>
                    </a:lnTo>
                    <a:lnTo>
                      <a:pt x="5494" y="4310"/>
                    </a:lnTo>
                    <a:lnTo>
                      <a:pt x="5514" y="4256"/>
                    </a:lnTo>
                    <a:lnTo>
                      <a:pt x="5534" y="4200"/>
                    </a:lnTo>
                    <a:lnTo>
                      <a:pt x="5555" y="4145"/>
                    </a:lnTo>
                    <a:lnTo>
                      <a:pt x="5575" y="4089"/>
                    </a:lnTo>
                    <a:lnTo>
                      <a:pt x="5595" y="4034"/>
                    </a:lnTo>
                    <a:lnTo>
                      <a:pt x="5616" y="3977"/>
                    </a:lnTo>
                    <a:lnTo>
                      <a:pt x="5636" y="3920"/>
                    </a:lnTo>
                    <a:lnTo>
                      <a:pt x="5656" y="3864"/>
                    </a:lnTo>
                    <a:lnTo>
                      <a:pt x="5677" y="3807"/>
                    </a:lnTo>
                    <a:lnTo>
                      <a:pt x="5697" y="3750"/>
                    </a:lnTo>
                    <a:lnTo>
                      <a:pt x="5718" y="3692"/>
                    </a:lnTo>
                    <a:lnTo>
                      <a:pt x="5737" y="3635"/>
                    </a:lnTo>
                    <a:lnTo>
                      <a:pt x="5758" y="3576"/>
                    </a:lnTo>
                    <a:lnTo>
                      <a:pt x="5779" y="3518"/>
                    </a:lnTo>
                    <a:lnTo>
                      <a:pt x="5799" y="3459"/>
                    </a:lnTo>
                    <a:lnTo>
                      <a:pt x="5819" y="3401"/>
                    </a:lnTo>
                    <a:lnTo>
                      <a:pt x="5839" y="3341"/>
                    </a:lnTo>
                    <a:lnTo>
                      <a:pt x="5860" y="3282"/>
                    </a:lnTo>
                    <a:lnTo>
                      <a:pt x="5880" y="3222"/>
                    </a:lnTo>
                    <a:lnTo>
                      <a:pt x="5900" y="3162"/>
                    </a:lnTo>
                    <a:lnTo>
                      <a:pt x="5921" y="3101"/>
                    </a:lnTo>
                    <a:lnTo>
                      <a:pt x="5941" y="3041"/>
                    </a:lnTo>
                    <a:lnTo>
                      <a:pt x="5962" y="2980"/>
                    </a:lnTo>
                    <a:lnTo>
                      <a:pt x="5981" y="2919"/>
                    </a:lnTo>
                    <a:lnTo>
                      <a:pt x="6002" y="2857"/>
                    </a:lnTo>
                    <a:lnTo>
                      <a:pt x="6023" y="2795"/>
                    </a:lnTo>
                    <a:lnTo>
                      <a:pt x="6043" y="2733"/>
                    </a:lnTo>
                    <a:lnTo>
                      <a:pt x="6063" y="2671"/>
                    </a:lnTo>
                    <a:lnTo>
                      <a:pt x="6084" y="2608"/>
                    </a:lnTo>
                    <a:lnTo>
                      <a:pt x="6104" y="2545"/>
                    </a:lnTo>
                    <a:lnTo>
                      <a:pt x="6124" y="2481"/>
                    </a:lnTo>
                    <a:lnTo>
                      <a:pt x="6144" y="2418"/>
                    </a:lnTo>
                    <a:lnTo>
                      <a:pt x="6165" y="2354"/>
                    </a:lnTo>
                    <a:lnTo>
                      <a:pt x="6185" y="2289"/>
                    </a:lnTo>
                    <a:lnTo>
                      <a:pt x="6205" y="2225"/>
                    </a:lnTo>
                    <a:lnTo>
                      <a:pt x="6226" y="2160"/>
                    </a:lnTo>
                    <a:lnTo>
                      <a:pt x="6246" y="2095"/>
                    </a:lnTo>
                    <a:lnTo>
                      <a:pt x="6267" y="2029"/>
                    </a:lnTo>
                    <a:lnTo>
                      <a:pt x="6287" y="1964"/>
                    </a:lnTo>
                    <a:lnTo>
                      <a:pt x="6307" y="1897"/>
                    </a:lnTo>
                    <a:lnTo>
                      <a:pt x="6328" y="1831"/>
                    </a:lnTo>
                    <a:lnTo>
                      <a:pt x="6348" y="1764"/>
                    </a:lnTo>
                    <a:lnTo>
                      <a:pt x="6368" y="1697"/>
                    </a:lnTo>
                    <a:lnTo>
                      <a:pt x="6389" y="1630"/>
                    </a:lnTo>
                    <a:lnTo>
                      <a:pt x="6409" y="1562"/>
                    </a:lnTo>
                    <a:lnTo>
                      <a:pt x="6430" y="1494"/>
                    </a:lnTo>
                    <a:lnTo>
                      <a:pt x="6449" y="1426"/>
                    </a:lnTo>
                    <a:lnTo>
                      <a:pt x="6470" y="1356"/>
                    </a:lnTo>
                    <a:lnTo>
                      <a:pt x="6490" y="1287"/>
                    </a:lnTo>
                    <a:lnTo>
                      <a:pt x="6511" y="1218"/>
                    </a:lnTo>
                    <a:lnTo>
                      <a:pt x="6531" y="1149"/>
                    </a:lnTo>
                    <a:lnTo>
                      <a:pt x="6551" y="1078"/>
                    </a:lnTo>
                    <a:lnTo>
                      <a:pt x="6572" y="1008"/>
                    </a:lnTo>
                    <a:lnTo>
                      <a:pt x="6592" y="937"/>
                    </a:lnTo>
                    <a:lnTo>
                      <a:pt x="6612" y="866"/>
                    </a:lnTo>
                    <a:lnTo>
                      <a:pt x="6633" y="795"/>
                    </a:lnTo>
                    <a:lnTo>
                      <a:pt x="6653" y="723"/>
                    </a:lnTo>
                    <a:lnTo>
                      <a:pt x="6674" y="651"/>
                    </a:lnTo>
                    <a:lnTo>
                      <a:pt x="6694" y="579"/>
                    </a:lnTo>
                    <a:lnTo>
                      <a:pt x="6714" y="506"/>
                    </a:lnTo>
                    <a:lnTo>
                      <a:pt x="6735" y="432"/>
                    </a:lnTo>
                    <a:lnTo>
                      <a:pt x="6754" y="359"/>
                    </a:lnTo>
                    <a:lnTo>
                      <a:pt x="6775" y="285"/>
                    </a:lnTo>
                    <a:lnTo>
                      <a:pt x="6796" y="211"/>
                    </a:lnTo>
                    <a:lnTo>
                      <a:pt x="6816" y="136"/>
                    </a:lnTo>
                    <a:lnTo>
                      <a:pt x="6836" y="61"/>
                    </a:lnTo>
                    <a:cubicBezTo>
                      <a:pt x="6846" y="23"/>
                      <a:pt x="6886" y="0"/>
                      <a:pt x="6924" y="10"/>
                    </a:cubicBezTo>
                    <a:cubicBezTo>
                      <a:pt x="6962" y="21"/>
                      <a:pt x="6985" y="60"/>
                      <a:pt x="6975" y="99"/>
                    </a:cubicBezTo>
                    <a:lnTo>
                      <a:pt x="6955" y="174"/>
                    </a:lnTo>
                    <a:lnTo>
                      <a:pt x="6934" y="249"/>
                    </a:lnTo>
                    <a:lnTo>
                      <a:pt x="6914" y="323"/>
                    </a:lnTo>
                    <a:lnTo>
                      <a:pt x="6893" y="397"/>
                    </a:lnTo>
                    <a:lnTo>
                      <a:pt x="6873" y="471"/>
                    </a:lnTo>
                    <a:lnTo>
                      <a:pt x="6853" y="544"/>
                    </a:lnTo>
                    <a:lnTo>
                      <a:pt x="6832" y="617"/>
                    </a:lnTo>
                    <a:lnTo>
                      <a:pt x="6812" y="690"/>
                    </a:lnTo>
                    <a:lnTo>
                      <a:pt x="6792" y="762"/>
                    </a:lnTo>
                    <a:lnTo>
                      <a:pt x="6771" y="834"/>
                    </a:lnTo>
                    <a:lnTo>
                      <a:pt x="6751" y="905"/>
                    </a:lnTo>
                    <a:lnTo>
                      <a:pt x="6731" y="977"/>
                    </a:lnTo>
                    <a:lnTo>
                      <a:pt x="6710" y="1048"/>
                    </a:lnTo>
                    <a:lnTo>
                      <a:pt x="6690" y="1119"/>
                    </a:lnTo>
                    <a:lnTo>
                      <a:pt x="6669" y="1188"/>
                    </a:lnTo>
                    <a:lnTo>
                      <a:pt x="6649" y="1259"/>
                    </a:lnTo>
                    <a:lnTo>
                      <a:pt x="6628" y="1328"/>
                    </a:lnTo>
                    <a:lnTo>
                      <a:pt x="6608" y="1397"/>
                    </a:lnTo>
                    <a:lnTo>
                      <a:pt x="6588" y="1466"/>
                    </a:lnTo>
                    <a:lnTo>
                      <a:pt x="6567" y="1535"/>
                    </a:lnTo>
                    <a:lnTo>
                      <a:pt x="6547" y="1603"/>
                    </a:lnTo>
                    <a:lnTo>
                      <a:pt x="6526" y="1671"/>
                    </a:lnTo>
                    <a:lnTo>
                      <a:pt x="6506" y="1739"/>
                    </a:lnTo>
                    <a:lnTo>
                      <a:pt x="6486" y="1806"/>
                    </a:lnTo>
                    <a:lnTo>
                      <a:pt x="6465" y="1873"/>
                    </a:lnTo>
                    <a:lnTo>
                      <a:pt x="6445" y="1940"/>
                    </a:lnTo>
                    <a:lnTo>
                      <a:pt x="6424" y="2005"/>
                    </a:lnTo>
                    <a:lnTo>
                      <a:pt x="6404" y="2072"/>
                    </a:lnTo>
                    <a:lnTo>
                      <a:pt x="6384" y="2138"/>
                    </a:lnTo>
                    <a:lnTo>
                      <a:pt x="6363" y="2203"/>
                    </a:lnTo>
                    <a:lnTo>
                      <a:pt x="6343" y="2268"/>
                    </a:lnTo>
                    <a:lnTo>
                      <a:pt x="6323" y="2333"/>
                    </a:lnTo>
                    <a:lnTo>
                      <a:pt x="6302" y="2397"/>
                    </a:lnTo>
                    <a:lnTo>
                      <a:pt x="6282" y="2461"/>
                    </a:lnTo>
                    <a:lnTo>
                      <a:pt x="6261" y="2526"/>
                    </a:lnTo>
                    <a:lnTo>
                      <a:pt x="6241" y="2589"/>
                    </a:lnTo>
                    <a:lnTo>
                      <a:pt x="6220" y="2652"/>
                    </a:lnTo>
                    <a:lnTo>
                      <a:pt x="6200" y="2715"/>
                    </a:lnTo>
                    <a:lnTo>
                      <a:pt x="6180" y="2778"/>
                    </a:lnTo>
                    <a:lnTo>
                      <a:pt x="6159" y="2840"/>
                    </a:lnTo>
                    <a:lnTo>
                      <a:pt x="6139" y="2902"/>
                    </a:lnTo>
                    <a:lnTo>
                      <a:pt x="6118" y="2963"/>
                    </a:lnTo>
                    <a:lnTo>
                      <a:pt x="6098" y="3025"/>
                    </a:lnTo>
                    <a:lnTo>
                      <a:pt x="6078" y="3086"/>
                    </a:lnTo>
                    <a:lnTo>
                      <a:pt x="6057" y="3148"/>
                    </a:lnTo>
                    <a:lnTo>
                      <a:pt x="6037" y="3208"/>
                    </a:lnTo>
                    <a:lnTo>
                      <a:pt x="6017" y="3268"/>
                    </a:lnTo>
                    <a:lnTo>
                      <a:pt x="5996" y="3328"/>
                    </a:lnTo>
                    <a:lnTo>
                      <a:pt x="5976" y="3388"/>
                    </a:lnTo>
                    <a:lnTo>
                      <a:pt x="5955" y="3447"/>
                    </a:lnTo>
                    <a:lnTo>
                      <a:pt x="5935" y="3507"/>
                    </a:lnTo>
                    <a:lnTo>
                      <a:pt x="5914" y="3565"/>
                    </a:lnTo>
                    <a:lnTo>
                      <a:pt x="5894" y="3624"/>
                    </a:lnTo>
                    <a:lnTo>
                      <a:pt x="5873" y="3682"/>
                    </a:lnTo>
                    <a:lnTo>
                      <a:pt x="5853" y="3740"/>
                    </a:lnTo>
                    <a:lnTo>
                      <a:pt x="5833" y="3798"/>
                    </a:lnTo>
                    <a:lnTo>
                      <a:pt x="5812" y="3855"/>
                    </a:lnTo>
                    <a:lnTo>
                      <a:pt x="5792" y="3912"/>
                    </a:lnTo>
                    <a:lnTo>
                      <a:pt x="5772" y="3970"/>
                    </a:lnTo>
                    <a:lnTo>
                      <a:pt x="5751" y="4026"/>
                    </a:lnTo>
                    <a:lnTo>
                      <a:pt x="5731" y="4082"/>
                    </a:lnTo>
                    <a:lnTo>
                      <a:pt x="5711" y="4139"/>
                    </a:lnTo>
                    <a:lnTo>
                      <a:pt x="5690" y="4194"/>
                    </a:lnTo>
                    <a:lnTo>
                      <a:pt x="5670" y="4250"/>
                    </a:lnTo>
                    <a:lnTo>
                      <a:pt x="5649" y="4305"/>
                    </a:lnTo>
                    <a:lnTo>
                      <a:pt x="5629" y="4361"/>
                    </a:lnTo>
                    <a:lnTo>
                      <a:pt x="5608" y="4415"/>
                    </a:lnTo>
                    <a:lnTo>
                      <a:pt x="5588" y="4470"/>
                    </a:lnTo>
                    <a:lnTo>
                      <a:pt x="5567" y="4523"/>
                    </a:lnTo>
                    <a:lnTo>
                      <a:pt x="5547" y="4578"/>
                    </a:lnTo>
                    <a:lnTo>
                      <a:pt x="5527" y="4632"/>
                    </a:lnTo>
                    <a:lnTo>
                      <a:pt x="5506" y="4685"/>
                    </a:lnTo>
                    <a:lnTo>
                      <a:pt x="5486" y="4739"/>
                    </a:lnTo>
                    <a:lnTo>
                      <a:pt x="5466" y="4791"/>
                    </a:lnTo>
                    <a:lnTo>
                      <a:pt x="5445" y="4845"/>
                    </a:lnTo>
                    <a:lnTo>
                      <a:pt x="5425" y="4897"/>
                    </a:lnTo>
                    <a:lnTo>
                      <a:pt x="5404" y="4949"/>
                    </a:lnTo>
                    <a:lnTo>
                      <a:pt x="5384" y="5001"/>
                    </a:lnTo>
                    <a:lnTo>
                      <a:pt x="5363" y="5053"/>
                    </a:lnTo>
                    <a:lnTo>
                      <a:pt x="5343" y="5104"/>
                    </a:lnTo>
                    <a:lnTo>
                      <a:pt x="5322" y="5155"/>
                    </a:lnTo>
                    <a:lnTo>
                      <a:pt x="5302" y="5207"/>
                    </a:lnTo>
                    <a:lnTo>
                      <a:pt x="5282" y="5258"/>
                    </a:lnTo>
                    <a:lnTo>
                      <a:pt x="5261" y="5308"/>
                    </a:lnTo>
                    <a:lnTo>
                      <a:pt x="5241" y="5358"/>
                    </a:lnTo>
                    <a:lnTo>
                      <a:pt x="5220" y="5409"/>
                    </a:lnTo>
                    <a:lnTo>
                      <a:pt x="5200" y="5458"/>
                    </a:lnTo>
                    <a:lnTo>
                      <a:pt x="5179" y="5508"/>
                    </a:lnTo>
                    <a:lnTo>
                      <a:pt x="5159" y="5557"/>
                    </a:lnTo>
                    <a:lnTo>
                      <a:pt x="5139" y="5607"/>
                    </a:lnTo>
                    <a:lnTo>
                      <a:pt x="5118" y="5655"/>
                    </a:lnTo>
                    <a:lnTo>
                      <a:pt x="5098" y="5703"/>
                    </a:lnTo>
                    <a:lnTo>
                      <a:pt x="5078" y="5752"/>
                    </a:lnTo>
                    <a:lnTo>
                      <a:pt x="5057" y="5800"/>
                    </a:lnTo>
                    <a:lnTo>
                      <a:pt x="5037" y="5848"/>
                    </a:lnTo>
                    <a:lnTo>
                      <a:pt x="5016" y="5896"/>
                    </a:lnTo>
                    <a:lnTo>
                      <a:pt x="4996" y="5943"/>
                    </a:lnTo>
                    <a:lnTo>
                      <a:pt x="4975" y="5991"/>
                    </a:lnTo>
                    <a:lnTo>
                      <a:pt x="4955" y="6038"/>
                    </a:lnTo>
                    <a:lnTo>
                      <a:pt x="4935" y="6084"/>
                    </a:lnTo>
                    <a:lnTo>
                      <a:pt x="4914" y="6131"/>
                    </a:lnTo>
                    <a:lnTo>
                      <a:pt x="4894" y="6177"/>
                    </a:lnTo>
                    <a:lnTo>
                      <a:pt x="4873" y="6223"/>
                    </a:lnTo>
                    <a:lnTo>
                      <a:pt x="4853" y="6269"/>
                    </a:lnTo>
                    <a:lnTo>
                      <a:pt x="4833" y="6315"/>
                    </a:lnTo>
                    <a:lnTo>
                      <a:pt x="4812" y="6361"/>
                    </a:lnTo>
                    <a:lnTo>
                      <a:pt x="4791" y="6406"/>
                    </a:lnTo>
                    <a:lnTo>
                      <a:pt x="4771" y="6450"/>
                    </a:lnTo>
                    <a:lnTo>
                      <a:pt x="4751" y="6496"/>
                    </a:lnTo>
                    <a:lnTo>
                      <a:pt x="4730" y="6541"/>
                    </a:lnTo>
                    <a:lnTo>
                      <a:pt x="4710" y="6585"/>
                    </a:lnTo>
                    <a:lnTo>
                      <a:pt x="4690" y="6628"/>
                    </a:lnTo>
                    <a:lnTo>
                      <a:pt x="4669" y="6673"/>
                    </a:lnTo>
                    <a:lnTo>
                      <a:pt x="4649" y="6717"/>
                    </a:lnTo>
                    <a:lnTo>
                      <a:pt x="4628" y="6760"/>
                    </a:lnTo>
                    <a:lnTo>
                      <a:pt x="4608" y="6803"/>
                    </a:lnTo>
                    <a:lnTo>
                      <a:pt x="4587" y="6847"/>
                    </a:lnTo>
                    <a:lnTo>
                      <a:pt x="4567" y="6890"/>
                    </a:lnTo>
                    <a:lnTo>
                      <a:pt x="4547" y="6932"/>
                    </a:lnTo>
                    <a:lnTo>
                      <a:pt x="4526" y="6976"/>
                    </a:lnTo>
                    <a:lnTo>
                      <a:pt x="4506" y="7018"/>
                    </a:lnTo>
                    <a:lnTo>
                      <a:pt x="4485" y="7060"/>
                    </a:lnTo>
                    <a:lnTo>
                      <a:pt x="4465" y="7101"/>
                    </a:lnTo>
                    <a:lnTo>
                      <a:pt x="4445" y="7143"/>
                    </a:lnTo>
                    <a:lnTo>
                      <a:pt x="4424" y="7185"/>
                    </a:lnTo>
                    <a:lnTo>
                      <a:pt x="4403" y="7227"/>
                    </a:lnTo>
                    <a:lnTo>
                      <a:pt x="4383" y="7267"/>
                    </a:lnTo>
                    <a:lnTo>
                      <a:pt x="4363" y="7308"/>
                    </a:lnTo>
                    <a:lnTo>
                      <a:pt x="4342" y="7350"/>
                    </a:lnTo>
                    <a:lnTo>
                      <a:pt x="4322" y="7389"/>
                    </a:lnTo>
                    <a:lnTo>
                      <a:pt x="4301" y="7430"/>
                    </a:lnTo>
                    <a:lnTo>
                      <a:pt x="4281" y="7470"/>
                    </a:lnTo>
                    <a:lnTo>
                      <a:pt x="4260" y="7511"/>
                    </a:lnTo>
                    <a:lnTo>
                      <a:pt x="4240" y="7550"/>
                    </a:lnTo>
                    <a:lnTo>
                      <a:pt x="4220" y="7589"/>
                    </a:lnTo>
                    <a:lnTo>
                      <a:pt x="4199" y="7629"/>
                    </a:lnTo>
                    <a:lnTo>
                      <a:pt x="4179" y="7668"/>
                    </a:lnTo>
                    <a:lnTo>
                      <a:pt x="4158" y="7708"/>
                    </a:lnTo>
                    <a:lnTo>
                      <a:pt x="4138" y="7746"/>
                    </a:lnTo>
                    <a:lnTo>
                      <a:pt x="4118" y="7785"/>
                    </a:lnTo>
                    <a:lnTo>
                      <a:pt x="4097" y="7823"/>
                    </a:lnTo>
                    <a:lnTo>
                      <a:pt x="4076" y="7862"/>
                    </a:lnTo>
                    <a:lnTo>
                      <a:pt x="4056" y="7900"/>
                    </a:lnTo>
                    <a:lnTo>
                      <a:pt x="4036" y="7938"/>
                    </a:lnTo>
                    <a:lnTo>
                      <a:pt x="4015" y="7976"/>
                    </a:lnTo>
                    <a:lnTo>
                      <a:pt x="3995" y="8013"/>
                    </a:lnTo>
                    <a:lnTo>
                      <a:pt x="3974" y="8050"/>
                    </a:lnTo>
                    <a:lnTo>
                      <a:pt x="3954" y="8088"/>
                    </a:lnTo>
                    <a:lnTo>
                      <a:pt x="3933" y="8125"/>
                    </a:lnTo>
                    <a:lnTo>
                      <a:pt x="3913" y="8162"/>
                    </a:lnTo>
                    <a:lnTo>
                      <a:pt x="3893" y="8199"/>
                    </a:lnTo>
                    <a:lnTo>
                      <a:pt x="3872" y="8236"/>
                    </a:lnTo>
                    <a:lnTo>
                      <a:pt x="3852" y="8272"/>
                    </a:lnTo>
                    <a:lnTo>
                      <a:pt x="3831" y="8307"/>
                    </a:lnTo>
                    <a:lnTo>
                      <a:pt x="3811" y="8344"/>
                    </a:lnTo>
                    <a:lnTo>
                      <a:pt x="3790" y="8379"/>
                    </a:lnTo>
                    <a:lnTo>
                      <a:pt x="3770" y="8415"/>
                    </a:lnTo>
                    <a:lnTo>
                      <a:pt x="3750" y="8450"/>
                    </a:lnTo>
                    <a:lnTo>
                      <a:pt x="3729" y="8486"/>
                    </a:lnTo>
                    <a:lnTo>
                      <a:pt x="3708" y="8522"/>
                    </a:lnTo>
                    <a:lnTo>
                      <a:pt x="3688" y="8556"/>
                    </a:lnTo>
                    <a:lnTo>
                      <a:pt x="3668" y="8591"/>
                    </a:lnTo>
                    <a:lnTo>
                      <a:pt x="3647" y="8626"/>
                    </a:lnTo>
                    <a:lnTo>
                      <a:pt x="3627" y="8661"/>
                    </a:lnTo>
                    <a:lnTo>
                      <a:pt x="3606" y="8695"/>
                    </a:lnTo>
                    <a:lnTo>
                      <a:pt x="3586" y="8728"/>
                    </a:lnTo>
                    <a:lnTo>
                      <a:pt x="3565" y="8763"/>
                    </a:lnTo>
                    <a:lnTo>
                      <a:pt x="3545" y="8797"/>
                    </a:lnTo>
                    <a:lnTo>
                      <a:pt x="3524" y="8830"/>
                    </a:lnTo>
                    <a:lnTo>
                      <a:pt x="3504" y="8863"/>
                    </a:lnTo>
                    <a:lnTo>
                      <a:pt x="3484" y="8897"/>
                    </a:lnTo>
                    <a:lnTo>
                      <a:pt x="3463" y="8930"/>
                    </a:lnTo>
                    <a:lnTo>
                      <a:pt x="3442" y="8964"/>
                    </a:lnTo>
                    <a:lnTo>
                      <a:pt x="3422" y="8996"/>
                    </a:lnTo>
                    <a:lnTo>
                      <a:pt x="3402" y="9029"/>
                    </a:lnTo>
                    <a:lnTo>
                      <a:pt x="3381" y="9061"/>
                    </a:lnTo>
                    <a:lnTo>
                      <a:pt x="3361" y="9094"/>
                    </a:lnTo>
                    <a:lnTo>
                      <a:pt x="3341" y="9126"/>
                    </a:lnTo>
                    <a:lnTo>
                      <a:pt x="3320" y="9158"/>
                    </a:lnTo>
                    <a:lnTo>
                      <a:pt x="3299" y="9191"/>
                    </a:lnTo>
                    <a:lnTo>
                      <a:pt x="3279" y="9222"/>
                    </a:lnTo>
                    <a:lnTo>
                      <a:pt x="3259" y="9254"/>
                    </a:lnTo>
                    <a:lnTo>
                      <a:pt x="3238" y="9286"/>
                    </a:lnTo>
                    <a:lnTo>
                      <a:pt x="3218" y="9316"/>
                    </a:lnTo>
                    <a:lnTo>
                      <a:pt x="3197" y="9348"/>
                    </a:lnTo>
                    <a:lnTo>
                      <a:pt x="3177" y="9379"/>
                    </a:lnTo>
                    <a:lnTo>
                      <a:pt x="3156" y="9410"/>
                    </a:lnTo>
                    <a:lnTo>
                      <a:pt x="3136" y="9441"/>
                    </a:lnTo>
                    <a:lnTo>
                      <a:pt x="3116" y="9470"/>
                    </a:lnTo>
                    <a:lnTo>
                      <a:pt x="3095" y="9502"/>
                    </a:lnTo>
                    <a:lnTo>
                      <a:pt x="3074" y="9532"/>
                    </a:lnTo>
                    <a:lnTo>
                      <a:pt x="3054" y="9562"/>
                    </a:lnTo>
                    <a:lnTo>
                      <a:pt x="3034" y="9591"/>
                    </a:lnTo>
                    <a:lnTo>
                      <a:pt x="3013" y="9623"/>
                    </a:lnTo>
                    <a:lnTo>
                      <a:pt x="2993" y="9652"/>
                    </a:lnTo>
                    <a:lnTo>
                      <a:pt x="2972" y="9682"/>
                    </a:lnTo>
                    <a:lnTo>
                      <a:pt x="2952" y="9711"/>
                    </a:lnTo>
                    <a:lnTo>
                      <a:pt x="2931" y="9741"/>
                    </a:lnTo>
                    <a:lnTo>
                      <a:pt x="2911" y="9770"/>
                    </a:lnTo>
                    <a:lnTo>
                      <a:pt x="2890" y="9799"/>
                    </a:lnTo>
                    <a:lnTo>
                      <a:pt x="2870" y="9827"/>
                    </a:lnTo>
                    <a:lnTo>
                      <a:pt x="2849" y="9857"/>
                    </a:lnTo>
                    <a:lnTo>
                      <a:pt x="2829" y="9885"/>
                    </a:lnTo>
                    <a:lnTo>
                      <a:pt x="2809" y="9913"/>
                    </a:lnTo>
                    <a:lnTo>
                      <a:pt x="2788" y="9942"/>
                    </a:lnTo>
                    <a:lnTo>
                      <a:pt x="2767" y="9971"/>
                    </a:lnTo>
                    <a:lnTo>
                      <a:pt x="2747" y="9998"/>
                    </a:lnTo>
                    <a:lnTo>
                      <a:pt x="2727" y="10025"/>
                    </a:lnTo>
                    <a:lnTo>
                      <a:pt x="2706" y="10055"/>
                    </a:lnTo>
                    <a:lnTo>
                      <a:pt x="2686" y="10082"/>
                    </a:lnTo>
                    <a:lnTo>
                      <a:pt x="2665" y="10110"/>
                    </a:lnTo>
                    <a:lnTo>
                      <a:pt x="2645" y="10136"/>
                    </a:lnTo>
                    <a:lnTo>
                      <a:pt x="2624" y="10165"/>
                    </a:lnTo>
                    <a:lnTo>
                      <a:pt x="2604" y="10192"/>
                    </a:lnTo>
                    <a:lnTo>
                      <a:pt x="2583" y="10219"/>
                    </a:lnTo>
                    <a:lnTo>
                      <a:pt x="2563" y="10245"/>
                    </a:lnTo>
                    <a:lnTo>
                      <a:pt x="2543" y="10272"/>
                    </a:lnTo>
                    <a:lnTo>
                      <a:pt x="2522" y="10300"/>
                    </a:lnTo>
                    <a:lnTo>
                      <a:pt x="2501" y="10325"/>
                    </a:lnTo>
                    <a:lnTo>
                      <a:pt x="2481" y="10351"/>
                    </a:lnTo>
                    <a:lnTo>
                      <a:pt x="2461" y="10378"/>
                    </a:lnTo>
                    <a:lnTo>
                      <a:pt x="2440" y="10404"/>
                    </a:lnTo>
                    <a:lnTo>
                      <a:pt x="2420" y="10430"/>
                    </a:lnTo>
                    <a:lnTo>
                      <a:pt x="2399" y="10456"/>
                    </a:lnTo>
                    <a:lnTo>
                      <a:pt x="2379" y="10482"/>
                    </a:lnTo>
                    <a:lnTo>
                      <a:pt x="2358" y="10508"/>
                    </a:lnTo>
                    <a:lnTo>
                      <a:pt x="2338" y="10533"/>
                    </a:lnTo>
                    <a:lnTo>
                      <a:pt x="2317" y="10558"/>
                    </a:lnTo>
                    <a:lnTo>
                      <a:pt x="2297" y="10584"/>
                    </a:lnTo>
                    <a:lnTo>
                      <a:pt x="2276" y="10609"/>
                    </a:lnTo>
                    <a:lnTo>
                      <a:pt x="2256" y="10634"/>
                    </a:lnTo>
                    <a:lnTo>
                      <a:pt x="2235" y="10659"/>
                    </a:lnTo>
                    <a:lnTo>
                      <a:pt x="2215" y="10684"/>
                    </a:lnTo>
                    <a:lnTo>
                      <a:pt x="2194" y="10709"/>
                    </a:lnTo>
                    <a:lnTo>
                      <a:pt x="2174" y="10732"/>
                    </a:lnTo>
                    <a:lnTo>
                      <a:pt x="2153" y="10758"/>
                    </a:lnTo>
                    <a:lnTo>
                      <a:pt x="2133" y="10782"/>
                    </a:lnTo>
                    <a:lnTo>
                      <a:pt x="2112" y="10806"/>
                    </a:lnTo>
                    <a:lnTo>
                      <a:pt x="2092" y="10830"/>
                    </a:lnTo>
                    <a:lnTo>
                      <a:pt x="2072" y="10854"/>
                    </a:lnTo>
                    <a:lnTo>
                      <a:pt x="2051" y="10879"/>
                    </a:lnTo>
                    <a:lnTo>
                      <a:pt x="2030" y="10902"/>
                    </a:lnTo>
                    <a:lnTo>
                      <a:pt x="2010" y="10925"/>
                    </a:lnTo>
                    <a:lnTo>
                      <a:pt x="1990" y="10949"/>
                    </a:lnTo>
                    <a:lnTo>
                      <a:pt x="1969" y="10973"/>
                    </a:lnTo>
                    <a:lnTo>
                      <a:pt x="1948" y="10996"/>
                    </a:lnTo>
                    <a:lnTo>
                      <a:pt x="1928" y="11019"/>
                    </a:lnTo>
                    <a:lnTo>
                      <a:pt x="1908" y="11042"/>
                    </a:lnTo>
                    <a:lnTo>
                      <a:pt x="1887" y="11065"/>
                    </a:lnTo>
                    <a:lnTo>
                      <a:pt x="1866" y="11089"/>
                    </a:lnTo>
                    <a:lnTo>
                      <a:pt x="1846" y="11111"/>
                    </a:lnTo>
                    <a:lnTo>
                      <a:pt x="1826" y="11134"/>
                    </a:lnTo>
                    <a:lnTo>
                      <a:pt x="1805" y="11157"/>
                    </a:lnTo>
                    <a:lnTo>
                      <a:pt x="1785" y="11178"/>
                    </a:lnTo>
                    <a:lnTo>
                      <a:pt x="1764" y="11201"/>
                    </a:lnTo>
                    <a:lnTo>
                      <a:pt x="1744" y="11224"/>
                    </a:lnTo>
                    <a:lnTo>
                      <a:pt x="1723" y="11246"/>
                    </a:lnTo>
                    <a:lnTo>
                      <a:pt x="1703" y="11268"/>
                    </a:lnTo>
                    <a:lnTo>
                      <a:pt x="1682" y="11290"/>
                    </a:lnTo>
                    <a:lnTo>
                      <a:pt x="1662" y="11312"/>
                    </a:lnTo>
                    <a:lnTo>
                      <a:pt x="1641" y="11333"/>
                    </a:lnTo>
                    <a:lnTo>
                      <a:pt x="1621" y="11354"/>
                    </a:lnTo>
                    <a:lnTo>
                      <a:pt x="1601" y="11376"/>
                    </a:lnTo>
                    <a:lnTo>
                      <a:pt x="1579" y="11398"/>
                    </a:lnTo>
                    <a:lnTo>
                      <a:pt x="1559" y="11419"/>
                    </a:lnTo>
                    <a:lnTo>
                      <a:pt x="1539" y="11440"/>
                    </a:lnTo>
                    <a:lnTo>
                      <a:pt x="1518" y="11461"/>
                    </a:lnTo>
                    <a:lnTo>
                      <a:pt x="1498" y="11482"/>
                    </a:lnTo>
                    <a:lnTo>
                      <a:pt x="1477" y="11504"/>
                    </a:lnTo>
                    <a:lnTo>
                      <a:pt x="1457" y="11524"/>
                    </a:lnTo>
                    <a:lnTo>
                      <a:pt x="1436" y="11545"/>
                    </a:lnTo>
                    <a:lnTo>
                      <a:pt x="1416" y="11565"/>
                    </a:lnTo>
                    <a:lnTo>
                      <a:pt x="1395" y="11587"/>
                    </a:lnTo>
                    <a:lnTo>
                      <a:pt x="1376" y="11605"/>
                    </a:lnTo>
                    <a:lnTo>
                      <a:pt x="1354" y="11627"/>
                    </a:lnTo>
                    <a:lnTo>
                      <a:pt x="1334" y="11647"/>
                    </a:lnTo>
                    <a:lnTo>
                      <a:pt x="1313" y="11667"/>
                    </a:lnTo>
                    <a:lnTo>
                      <a:pt x="1293" y="11686"/>
                    </a:lnTo>
                    <a:lnTo>
                      <a:pt x="1272" y="11708"/>
                    </a:lnTo>
                    <a:lnTo>
                      <a:pt x="1252" y="11727"/>
                    </a:lnTo>
                    <a:lnTo>
                      <a:pt x="1231" y="11747"/>
                    </a:lnTo>
                    <a:lnTo>
                      <a:pt x="1211" y="11766"/>
                    </a:lnTo>
                    <a:lnTo>
                      <a:pt x="1191" y="11786"/>
                    </a:lnTo>
                    <a:lnTo>
                      <a:pt x="1169" y="11806"/>
                    </a:lnTo>
                    <a:lnTo>
                      <a:pt x="1150" y="11824"/>
                    </a:lnTo>
                    <a:lnTo>
                      <a:pt x="1129" y="11844"/>
                    </a:lnTo>
                    <a:lnTo>
                      <a:pt x="1108" y="11863"/>
                    </a:lnTo>
                    <a:lnTo>
                      <a:pt x="1088" y="11882"/>
                    </a:lnTo>
                    <a:lnTo>
                      <a:pt x="1067" y="11901"/>
                    </a:lnTo>
                    <a:lnTo>
                      <a:pt x="1047" y="11920"/>
                    </a:lnTo>
                    <a:lnTo>
                      <a:pt x="1026" y="11939"/>
                    </a:lnTo>
                    <a:lnTo>
                      <a:pt x="1006" y="11958"/>
                    </a:lnTo>
                    <a:lnTo>
                      <a:pt x="986" y="11976"/>
                    </a:lnTo>
                    <a:lnTo>
                      <a:pt x="965" y="11995"/>
                    </a:lnTo>
                    <a:lnTo>
                      <a:pt x="944" y="12014"/>
                    </a:lnTo>
                    <a:lnTo>
                      <a:pt x="923" y="12032"/>
                    </a:lnTo>
                    <a:lnTo>
                      <a:pt x="904" y="12049"/>
                    </a:lnTo>
                    <a:lnTo>
                      <a:pt x="883" y="12069"/>
                    </a:lnTo>
                    <a:lnTo>
                      <a:pt x="862" y="12087"/>
                    </a:lnTo>
                    <a:lnTo>
                      <a:pt x="842" y="12104"/>
                    </a:lnTo>
                    <a:lnTo>
                      <a:pt x="822" y="12121"/>
                    </a:lnTo>
                    <a:lnTo>
                      <a:pt x="801" y="12141"/>
                    </a:lnTo>
                    <a:lnTo>
                      <a:pt x="780" y="12158"/>
                    </a:lnTo>
                    <a:lnTo>
                      <a:pt x="760" y="12176"/>
                    </a:lnTo>
                    <a:lnTo>
                      <a:pt x="740" y="12193"/>
                    </a:lnTo>
                    <a:lnTo>
                      <a:pt x="719" y="12211"/>
                    </a:lnTo>
                    <a:lnTo>
                      <a:pt x="698" y="12229"/>
                    </a:lnTo>
                    <a:lnTo>
                      <a:pt x="677" y="12246"/>
                    </a:lnTo>
                    <a:lnTo>
                      <a:pt x="658" y="12262"/>
                    </a:lnTo>
                    <a:lnTo>
                      <a:pt x="637" y="12280"/>
                    </a:lnTo>
                    <a:lnTo>
                      <a:pt x="616" y="12298"/>
                    </a:lnTo>
                    <a:lnTo>
                      <a:pt x="596" y="12314"/>
                    </a:lnTo>
                    <a:lnTo>
                      <a:pt x="576" y="12330"/>
                    </a:lnTo>
                    <a:lnTo>
                      <a:pt x="555" y="12349"/>
                    </a:lnTo>
                    <a:lnTo>
                      <a:pt x="534" y="12365"/>
                    </a:lnTo>
                    <a:lnTo>
                      <a:pt x="514" y="12382"/>
                    </a:lnTo>
                    <a:lnTo>
                      <a:pt x="494" y="12398"/>
                    </a:lnTo>
                    <a:lnTo>
                      <a:pt x="473" y="12415"/>
                    </a:lnTo>
                    <a:lnTo>
                      <a:pt x="452" y="12432"/>
                    </a:lnTo>
                    <a:lnTo>
                      <a:pt x="433" y="12447"/>
                    </a:lnTo>
                    <a:lnTo>
                      <a:pt x="411" y="12464"/>
                    </a:lnTo>
                    <a:lnTo>
                      <a:pt x="391" y="12480"/>
                    </a:lnTo>
                    <a:lnTo>
                      <a:pt x="370" y="12496"/>
                    </a:lnTo>
                    <a:lnTo>
                      <a:pt x="350" y="12512"/>
                    </a:lnTo>
                    <a:lnTo>
                      <a:pt x="330" y="12528"/>
                    </a:lnTo>
                    <a:lnTo>
                      <a:pt x="308" y="12545"/>
                    </a:lnTo>
                    <a:lnTo>
                      <a:pt x="288" y="12560"/>
                    </a:lnTo>
                    <a:lnTo>
                      <a:pt x="269" y="12575"/>
                    </a:lnTo>
                    <a:lnTo>
                      <a:pt x="247" y="12592"/>
                    </a:lnTo>
                    <a:lnTo>
                      <a:pt x="226" y="12608"/>
                    </a:lnTo>
                    <a:lnTo>
                      <a:pt x="206" y="12622"/>
                    </a:lnTo>
                    <a:lnTo>
                      <a:pt x="187" y="12637"/>
                    </a:lnTo>
                    <a:lnTo>
                      <a:pt x="165" y="12654"/>
                    </a:lnTo>
                    <a:lnTo>
                      <a:pt x="145" y="12668"/>
                    </a:lnTo>
                    <a:lnTo>
                      <a:pt x="125" y="12684"/>
                    </a:lnTo>
                    <a:cubicBezTo>
                      <a:pt x="93" y="12708"/>
                      <a:pt x="48" y="12702"/>
                      <a:pt x="24" y="12670"/>
                    </a:cubicBezTo>
                    <a:cubicBezTo>
                      <a:pt x="0" y="12638"/>
                      <a:pt x="6" y="12593"/>
                      <a:pt x="38" y="12569"/>
                    </a:cubicBezTo>
                    <a:close/>
                  </a:path>
                </a:pathLst>
              </a:custGeom>
              <a:grpFill/>
              <a:ln w="28575" cap="flat">
                <a:solidFill>
                  <a:schemeClr val="accent3">
                    <a:lumMod val="75000"/>
                  </a:schemeClr>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16" name="Group 115"/>
            <p:cNvGrpSpPr/>
            <p:nvPr/>
          </p:nvGrpSpPr>
          <p:grpSpPr>
            <a:xfrm>
              <a:off x="4662842" y="4022955"/>
              <a:ext cx="2214208" cy="1800200"/>
              <a:chOff x="1115616" y="980728"/>
              <a:chExt cx="2232248" cy="936104"/>
            </a:xfrm>
          </p:grpSpPr>
          <p:cxnSp>
            <p:nvCxnSpPr>
              <p:cNvPr id="126" name="Straight Connector 125"/>
              <p:cNvCxnSpPr/>
              <p:nvPr/>
            </p:nvCxnSpPr>
            <p:spPr>
              <a:xfrm>
                <a:off x="1115616" y="980728"/>
                <a:ext cx="0"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115616" y="1916832"/>
                <a:ext cx="2232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6188761" y="5830330"/>
              <a:ext cx="472973" cy="265658"/>
            </a:xfrm>
            <a:prstGeom prst="rect">
              <a:avLst/>
            </a:prstGeom>
            <a:noFill/>
          </p:spPr>
          <p:txBody>
            <a:bodyPr wrap="none" rtlCol="0">
              <a:spAutoFit/>
            </a:bodyPr>
            <a:lstStyle/>
            <a:p>
              <a:r>
                <a:rPr lang="en-GB" b="1" dirty="0"/>
                <a:t>Time</a:t>
              </a:r>
            </a:p>
          </p:txBody>
        </p:sp>
        <p:sp>
          <p:nvSpPr>
            <p:cNvPr id="118" name="TextBox 117"/>
            <p:cNvSpPr txBox="1"/>
            <p:nvPr/>
          </p:nvSpPr>
          <p:spPr>
            <a:xfrm>
              <a:off x="4376870" y="3930591"/>
              <a:ext cx="266420" cy="461665"/>
            </a:xfrm>
            <a:prstGeom prst="rect">
              <a:avLst/>
            </a:prstGeom>
            <a:noFill/>
          </p:spPr>
          <p:txBody>
            <a:bodyPr wrap="none" rtlCol="0">
              <a:spAutoFit/>
            </a:bodyPr>
            <a:lstStyle/>
            <a:p>
              <a:r>
                <a:rPr lang="en-GB" sz="2400" b="1" i="1" dirty="0"/>
                <a:t>I</a:t>
              </a:r>
              <a:endParaRPr lang="en-GB" b="1" i="1" dirty="0"/>
            </a:p>
          </p:txBody>
        </p:sp>
        <p:grpSp>
          <p:nvGrpSpPr>
            <p:cNvPr id="123" name="Group 122"/>
            <p:cNvGrpSpPr/>
            <p:nvPr/>
          </p:nvGrpSpPr>
          <p:grpSpPr>
            <a:xfrm>
              <a:off x="5769946" y="4718050"/>
              <a:ext cx="824427" cy="1039122"/>
              <a:chOff x="5998546" y="4572000"/>
              <a:chExt cx="824427" cy="1039122"/>
            </a:xfrm>
          </p:grpSpPr>
          <p:sp>
            <p:nvSpPr>
              <p:cNvPr id="124" name="Right Triangle 123"/>
              <p:cNvSpPr/>
              <p:nvPr/>
            </p:nvSpPr>
            <p:spPr>
              <a:xfrm flipH="1">
                <a:off x="6196751" y="4941595"/>
                <a:ext cx="321422" cy="418520"/>
              </a:xfrm>
              <a:prstGeom prst="rtTriangle">
                <a:avLst/>
              </a:prstGeom>
              <a:solidFill>
                <a:srgbClr val="99BA56"/>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5" name="Straight Connector 124"/>
              <p:cNvCxnSpPr/>
              <p:nvPr/>
            </p:nvCxnSpPr>
            <p:spPr>
              <a:xfrm flipV="1">
                <a:off x="5998546" y="4572000"/>
                <a:ext cx="824427" cy="10391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
        <p:nvSpPr>
          <p:cNvPr id="130" name="TextBox 129"/>
          <p:cNvSpPr txBox="1"/>
          <p:nvPr/>
        </p:nvSpPr>
        <p:spPr>
          <a:xfrm>
            <a:off x="467544" y="332656"/>
            <a:ext cx="8280920" cy="2308324"/>
          </a:xfrm>
          <a:prstGeom prst="rect">
            <a:avLst/>
          </a:prstGeom>
          <a:noFill/>
        </p:spPr>
        <p:txBody>
          <a:bodyPr wrap="square" rtlCol="0">
            <a:spAutoFit/>
          </a:bodyPr>
          <a:lstStyle/>
          <a:p>
            <a:pPr>
              <a:lnSpc>
                <a:spcPct val="120000"/>
              </a:lnSpc>
            </a:pPr>
            <a:r>
              <a:rPr lang="en-GB" sz="2000" dirty="0"/>
              <a:t>OK, so that wasn’t all that simple. </a:t>
            </a:r>
          </a:p>
          <a:p>
            <a:pPr>
              <a:lnSpc>
                <a:spcPct val="120000"/>
              </a:lnSpc>
            </a:pPr>
            <a:r>
              <a:rPr lang="en-GB" sz="2000" dirty="0"/>
              <a:t>Let’s consider one more thing to make it slightly tidier. We will assume (very </a:t>
            </a:r>
            <a:r>
              <a:rPr lang="en-GB" sz="2000" dirty="0" smtClean="0"/>
              <a:t>simplistically!) </a:t>
            </a:r>
            <a:r>
              <a:rPr lang="en-GB" sz="2000" dirty="0"/>
              <a:t>that the individuals move around randomly (!) and that the frequency of “bumping into” another individual </a:t>
            </a:r>
            <a:r>
              <a:rPr lang="en-GB" sz="2000" dirty="0" smtClean="0"/>
              <a:t>depends </a:t>
            </a:r>
            <a:r>
              <a:rPr lang="en-GB" sz="2000" dirty="0"/>
              <a:t>on nothing but the population density (N/area) and the animals’ behavioural patterns, encapsulated in a new constant c’. </a:t>
            </a:r>
          </a:p>
        </p:txBody>
      </p:sp>
      <mc:AlternateContent xmlns:mc="http://schemas.openxmlformats.org/markup-compatibility/2006" xmlns:a14="http://schemas.microsoft.com/office/drawing/2010/main">
        <mc:Choice Requires="a14">
          <p:sp>
            <p:nvSpPr>
              <p:cNvPr id="131" name="TextBox 130"/>
              <p:cNvSpPr txBox="1"/>
              <p:nvPr/>
            </p:nvSpPr>
            <p:spPr>
              <a:xfrm>
                <a:off x="4355976" y="3828294"/>
                <a:ext cx="3156697" cy="91076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2800" b="1" i="1" smtClean="0">
                              <a:solidFill>
                                <a:schemeClr val="tx1"/>
                              </a:solidFill>
                              <a:latin typeface="Cambria Math"/>
                            </a:rPr>
                          </m:ctrlPr>
                        </m:fPr>
                        <m:num>
                          <m:r>
                            <a:rPr lang="en-GB" sz="2800" b="1" i="1">
                              <a:solidFill>
                                <a:schemeClr val="tx1"/>
                              </a:solidFill>
                              <a:latin typeface="Cambria Math"/>
                            </a:rPr>
                            <m:t>𝒅𝑰</m:t>
                          </m:r>
                        </m:num>
                        <m:den>
                          <m:r>
                            <a:rPr lang="en-GB" sz="2800" b="1" i="1">
                              <a:solidFill>
                                <a:schemeClr val="tx1"/>
                              </a:solidFill>
                              <a:latin typeface="Cambria Math"/>
                            </a:rPr>
                            <m:t>𝒅𝒕</m:t>
                          </m:r>
                        </m:den>
                      </m:f>
                      <m:r>
                        <a:rPr lang="en-GB" sz="2800" b="1" i="1">
                          <a:solidFill>
                            <a:schemeClr val="accent2">
                              <a:lumMod val="75000"/>
                            </a:schemeClr>
                          </a:solidFill>
                          <a:latin typeface="Cambria Math"/>
                        </a:rPr>
                        <m:t> </m:t>
                      </m:r>
                      <m:r>
                        <a:rPr lang="en-GB" sz="2800" b="1" i="1" smtClean="0">
                          <a:solidFill>
                            <a:srgbClr val="0000FF"/>
                          </a:solidFill>
                          <a:latin typeface="Cambria Math"/>
                        </a:rPr>
                        <m:t>=</m:t>
                      </m:r>
                      <m:r>
                        <a:rPr lang="en-GB" sz="2800" b="1" i="1" smtClean="0">
                          <a:solidFill>
                            <a:srgbClr val="0000FF"/>
                          </a:solidFill>
                          <a:latin typeface="Cambria Math"/>
                        </a:rPr>
                        <m:t>𝒑</m:t>
                      </m:r>
                      <m:r>
                        <a:rPr lang="en-GB" sz="2800" b="1" i="1" smtClean="0">
                          <a:solidFill>
                            <a:schemeClr val="tx1"/>
                          </a:solidFill>
                          <a:latin typeface="Cambria Math"/>
                        </a:rPr>
                        <m:t>∗ </m:t>
                      </m:r>
                      <m:r>
                        <a:rPr lang="en-GB" sz="2800" b="1" i="1" smtClean="0">
                          <a:solidFill>
                            <a:srgbClr val="7030A0"/>
                          </a:solidFill>
                          <a:latin typeface="Cambria Math"/>
                        </a:rPr>
                        <m:t>𝒄</m:t>
                      </m:r>
                      <m:r>
                        <a:rPr lang="en-GB" sz="2800" b="1" i="1" smtClean="0">
                          <a:solidFill>
                            <a:schemeClr val="tx1"/>
                          </a:solidFill>
                          <a:latin typeface="Cambria Math"/>
                        </a:rPr>
                        <m:t>∗</m:t>
                      </m:r>
                      <m:f>
                        <m:fPr>
                          <m:ctrlPr>
                            <a:rPr lang="en-GB" sz="2800" b="1" i="1">
                              <a:solidFill>
                                <a:schemeClr val="accent2">
                                  <a:lumMod val="75000"/>
                                </a:schemeClr>
                              </a:solidFill>
                              <a:latin typeface="Cambria Math"/>
                            </a:rPr>
                          </m:ctrlPr>
                        </m:fPr>
                        <m:num>
                          <m:r>
                            <a:rPr lang="en-GB" sz="2800" b="1" i="1" smtClean="0">
                              <a:solidFill>
                                <a:srgbClr val="FF0000"/>
                              </a:solidFill>
                              <a:latin typeface="Cambria Math"/>
                            </a:rPr>
                            <m:t>𝑰</m:t>
                          </m:r>
                        </m:num>
                        <m:den>
                          <m:r>
                            <a:rPr lang="en-GB" sz="2800" b="1" i="1" smtClean="0">
                              <a:solidFill>
                                <a:schemeClr val="tx1">
                                  <a:lumMod val="65000"/>
                                  <a:lumOff val="35000"/>
                                </a:schemeClr>
                              </a:solidFill>
                              <a:latin typeface="Cambria Math"/>
                            </a:rPr>
                            <m:t>𝑵</m:t>
                          </m:r>
                        </m:den>
                      </m:f>
                      <m:r>
                        <a:rPr lang="en-GB" sz="2800" b="1" i="1" smtClean="0">
                          <a:solidFill>
                            <a:schemeClr val="tx1"/>
                          </a:solidFill>
                          <a:latin typeface="Cambria Math"/>
                        </a:rPr>
                        <m:t>∗</m:t>
                      </m:r>
                      <m:r>
                        <a:rPr lang="en-GB" sz="2800" b="1" i="1" smtClean="0">
                          <a:solidFill>
                            <a:srgbClr val="017507"/>
                          </a:solidFill>
                          <a:latin typeface="Cambria Math"/>
                        </a:rPr>
                        <m:t>𝑺</m:t>
                      </m:r>
                    </m:oMath>
                  </m:oMathPara>
                </a14:m>
                <a:endParaRPr lang="en-GB" sz="2800" b="1" i="1" dirty="0">
                  <a:solidFill>
                    <a:srgbClr val="017507"/>
                  </a:solidFill>
                </a:endParaRPr>
              </a:p>
            </p:txBody>
          </p:sp>
        </mc:Choice>
        <mc:Fallback xmlns="">
          <p:sp>
            <p:nvSpPr>
              <p:cNvPr id="131" name="TextBox 130"/>
              <p:cNvSpPr txBox="1">
                <a:spLocks noRot="1" noChangeAspect="1" noMove="1" noResize="1" noEditPoints="1" noAdjustHandles="1" noChangeArrowheads="1" noChangeShapeType="1" noTextEdit="1"/>
              </p:cNvSpPr>
              <p:nvPr/>
            </p:nvSpPr>
            <p:spPr>
              <a:xfrm>
                <a:off x="4355976" y="3828294"/>
                <a:ext cx="3156697" cy="910762"/>
              </a:xfrm>
              <a:prstGeom prst="rect">
                <a:avLst/>
              </a:prstGeom>
              <a:blipFill rotWithShape="1">
                <a:blip r:embed="rId3"/>
                <a:stretch>
                  <a:fillRect/>
                </a:stretch>
              </a:blipFill>
            </p:spPr>
            <p:txBody>
              <a:bodyPr/>
              <a:lstStyle/>
              <a:p>
                <a:r>
                  <a:rPr lang="en-GB">
                    <a:noFill/>
                  </a:rPr>
                  <a:t> </a:t>
                </a:r>
              </a:p>
            </p:txBody>
          </p:sp>
        </mc:Fallback>
      </mc:AlternateContent>
      <p:sp>
        <p:nvSpPr>
          <p:cNvPr id="132" name="TextBox 131"/>
          <p:cNvSpPr txBox="1"/>
          <p:nvPr/>
        </p:nvSpPr>
        <p:spPr>
          <a:xfrm rot="16200000">
            <a:off x="-262368" y="4072734"/>
            <a:ext cx="1798377" cy="338554"/>
          </a:xfrm>
          <a:prstGeom prst="rect">
            <a:avLst/>
          </a:prstGeom>
          <a:noFill/>
        </p:spPr>
        <p:txBody>
          <a:bodyPr wrap="none" rtlCol="0">
            <a:spAutoFit/>
          </a:bodyPr>
          <a:lstStyle/>
          <a:p>
            <a:r>
              <a:rPr lang="en-GB" sz="1600" dirty="0"/>
              <a:t>Infected individuals</a:t>
            </a:r>
          </a:p>
        </p:txBody>
      </p:sp>
      <p:sp>
        <p:nvSpPr>
          <p:cNvPr id="28" name="Rectangle 27"/>
          <p:cNvSpPr/>
          <p:nvPr/>
        </p:nvSpPr>
        <p:spPr>
          <a:xfrm>
            <a:off x="5981700" y="3983726"/>
            <a:ext cx="300514" cy="66600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ular Callout 28"/>
          <p:cNvSpPr/>
          <p:nvPr/>
        </p:nvSpPr>
        <p:spPr>
          <a:xfrm>
            <a:off x="4139953" y="5200142"/>
            <a:ext cx="1841748" cy="1253194"/>
          </a:xfrm>
          <a:prstGeom prst="wedgeRectCallout">
            <a:avLst>
              <a:gd name="adj1" fmla="val 53218"/>
              <a:gd name="adj2" fmla="val -91088"/>
            </a:avLst>
          </a:prstGeom>
          <a:solidFill>
            <a:schemeClr val="bg1">
              <a:lumMod val="7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The </a:t>
            </a:r>
            <a:r>
              <a:rPr lang="en-GB" sz="1400" b="1" dirty="0">
                <a:solidFill>
                  <a:schemeClr val="tx1"/>
                </a:solidFill>
              </a:rPr>
              <a:t>contact rate </a:t>
            </a:r>
            <a:r>
              <a:rPr lang="en-GB" sz="1400" dirty="0">
                <a:solidFill>
                  <a:schemeClr val="tx1"/>
                </a:solidFill>
              </a:rPr>
              <a:t>is directly proportional to population density (total population N per area A)</a:t>
            </a:r>
          </a:p>
        </p:txBody>
      </p:sp>
      <mc:AlternateContent xmlns:mc="http://schemas.openxmlformats.org/markup-compatibility/2006" xmlns:a14="http://schemas.microsoft.com/office/drawing/2010/main">
        <mc:Choice Requires="a14">
          <p:sp>
            <p:nvSpPr>
              <p:cNvPr id="30" name="TextBox 29"/>
              <p:cNvSpPr txBox="1"/>
              <p:nvPr/>
            </p:nvSpPr>
            <p:spPr>
              <a:xfrm>
                <a:off x="6261502" y="5230145"/>
                <a:ext cx="1808957" cy="8961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1" i="1" smtClean="0">
                          <a:solidFill>
                            <a:srgbClr val="7030A0"/>
                          </a:solidFill>
                          <a:latin typeface="Cambria Math"/>
                        </a:rPr>
                        <m:t>𝒄</m:t>
                      </m:r>
                      <m:r>
                        <a:rPr lang="en-GB" sz="2800" b="1" i="1" smtClean="0">
                          <a:solidFill>
                            <a:srgbClr val="0000FF"/>
                          </a:solidFill>
                          <a:latin typeface="Cambria Math"/>
                        </a:rPr>
                        <m:t>=</m:t>
                      </m:r>
                      <m:sSup>
                        <m:sSupPr>
                          <m:ctrlPr>
                            <a:rPr lang="en-GB" sz="2800" b="1" i="1" smtClean="0">
                              <a:solidFill>
                                <a:schemeClr val="accent3">
                                  <a:lumMod val="50000"/>
                                </a:schemeClr>
                              </a:solidFill>
                              <a:latin typeface="Cambria Math"/>
                            </a:rPr>
                          </m:ctrlPr>
                        </m:sSupPr>
                        <m:e>
                          <m:r>
                            <a:rPr lang="en-GB" sz="2800" b="1" i="1" smtClean="0">
                              <a:solidFill>
                                <a:schemeClr val="accent3">
                                  <a:lumMod val="50000"/>
                                </a:schemeClr>
                              </a:solidFill>
                              <a:latin typeface="Cambria Math"/>
                            </a:rPr>
                            <m:t>𝒄</m:t>
                          </m:r>
                        </m:e>
                        <m:sup>
                          <m:r>
                            <a:rPr lang="en-GB" sz="2800" b="1" i="1" smtClean="0">
                              <a:solidFill>
                                <a:schemeClr val="accent3">
                                  <a:lumMod val="50000"/>
                                </a:schemeClr>
                              </a:solidFill>
                              <a:latin typeface="Cambria Math"/>
                            </a:rPr>
                            <m:t>′</m:t>
                          </m:r>
                        </m:sup>
                      </m:sSup>
                      <m:r>
                        <a:rPr lang="en-GB" sz="2800" b="1" i="1" smtClean="0">
                          <a:solidFill>
                            <a:schemeClr val="tx1"/>
                          </a:solidFill>
                          <a:latin typeface="Cambria Math"/>
                        </a:rPr>
                        <m:t>∗</m:t>
                      </m:r>
                      <m:f>
                        <m:fPr>
                          <m:ctrlPr>
                            <a:rPr lang="en-GB" sz="2800" b="1" i="1" smtClean="0">
                              <a:solidFill>
                                <a:schemeClr val="tx1"/>
                              </a:solidFill>
                              <a:latin typeface="Cambria Math"/>
                            </a:rPr>
                          </m:ctrlPr>
                        </m:fPr>
                        <m:num>
                          <m:r>
                            <a:rPr lang="en-GB" sz="2800" b="1" i="1" smtClean="0">
                              <a:solidFill>
                                <a:schemeClr val="tx1">
                                  <a:lumMod val="65000"/>
                                  <a:lumOff val="35000"/>
                                </a:schemeClr>
                              </a:solidFill>
                              <a:latin typeface="Cambria Math"/>
                            </a:rPr>
                            <m:t>𝑵</m:t>
                          </m:r>
                        </m:num>
                        <m:den>
                          <m:r>
                            <a:rPr lang="en-GB" sz="2800" b="1" i="1" smtClean="0">
                              <a:solidFill>
                                <a:schemeClr val="tx2">
                                  <a:lumMod val="75000"/>
                                </a:schemeClr>
                              </a:solidFill>
                              <a:latin typeface="Cambria Math"/>
                            </a:rPr>
                            <m:t>𝑨</m:t>
                          </m:r>
                        </m:den>
                      </m:f>
                    </m:oMath>
                  </m:oMathPara>
                </a14:m>
                <a:endParaRPr lang="en-GB" sz="28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6261502" y="5230145"/>
                <a:ext cx="1808957" cy="896143"/>
              </a:xfrm>
              <a:prstGeom prst="rect">
                <a:avLst/>
              </a:prstGeom>
              <a:blipFill rotWithShape="1">
                <a:blip r:embed="rId4"/>
                <a:stretch>
                  <a:fillRect/>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46CF7C04-BA9B-49C3-A8B6-2D7FAC079C85}" type="slidenum">
              <a:rPr lang="en-GB" smtClean="0"/>
              <a:t>9</a:t>
            </a:fld>
            <a:endParaRPr lang="en-GB"/>
          </a:p>
        </p:txBody>
      </p:sp>
    </p:spTree>
    <p:extLst>
      <p:ext uri="{BB962C8B-B14F-4D97-AF65-F5344CB8AC3E}">
        <p14:creationId xmlns:p14="http://schemas.microsoft.com/office/powerpoint/2010/main" val="195733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1000"/>
                                        <p:tgtEl>
                                          <p:spTgt spid="2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CE_TITLE" val="Part I _the SIR model"/>
  <p:tag name="ISPRING_ULTRA_SCORM_COURSE_ID" val="2461D218-B572-42AF-83E3-BD42EE8625CD"/>
  <p:tag name="ISPRING_SCORM_RATE_SLIDES" val="1"/>
  <p:tag name="ISPRINGONLINEFOLDERID" val="0"/>
  <p:tag name="ISPRINGONLINEFOLDERPATH" val="Content List"/>
  <p:tag name="ISPRINGCLOUDFOLDERID" val="0"/>
  <p:tag name="ISPRINGCLOUDFOLDERPATH" val="Repository"/>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MRuYkfRTfwwBzAAADdYAAAXAAAAdW5pdmVyc2FsL3VuaXZlcnNhbC5wbmftfHdYU+f+uG1vb2/ttdaWulDydSA7qVhBZOS2VZGgUAKIgYxqiFxkmSAjEJKOS2tZUUZSRUgVIjIkJswwktYWAhwlFcsIEKKGkEogSDAJIeuXoK3W9j6/8Xy/z2/5B8/hvOe8nz1z3vf9+uMg/1UrN65csWLFqoCD++ArVvxldsWKVzz/9lfLyDFRpchyeSkZ7v/hivr+TQ8sN3+J+eDwBytWsKlvGI69arl//dRBRPKKFW/+YP17SZB0NXrFioibAfs+CEtHz4qTqAly4tqHpCvkT8mfwoivwNlvJf1E/OqsfmVd45rsu87VYdPN7s4p1YUHz73iFoJ3ZuacPFn5096/ubxaC3t95OuP37H/i+DSCP6457G7Fy4KEGieHL1Lf/58w4lbc4XkC76ZRlHc3C69BkEfLl/4rGE/+VEFqKxzod87Jolv1HDnKGa9hcQV361avxm51PqIAHREjeKONe20Dp5aGBDmX6SnQg33VgPvvmQZ+XSsqFzZ0ajnm7Vmmov1nRUtkCzxayTXtdb/Ndss/5MffgEqfuPx23Se8pXBl62P7t4OGZ392FQtgeqKoE50PMlksL7CFL/plKD0pJisNDQVpwZDjY8ySaYFRsTeQ635A1PB5kfBEvmYxJTKVa5BynSdjwYC5QqKuhbjRpc0ji0uCPWPdjF0h7iuWkxjfKAmU8yKKsB5YWhBvv1b9OlhlH4L4J+4tAFlFXm6qp98bx35nvidBww9l+Gd+fDu99yTWRktIaOGBYpJKAQGi0N1Sw+CKUsGHh1D5iLNIYuTDlBiQjasfAynUatZFCNJXEFPJQq723puarnmn7WJzZ1KLIaWCl3YBU0mx0v1ogHljoJ1Fqz1PzSVpCrekVw0mGeEphnilsYORkJL+Oi1wGqbVKc+mtYXRncbBUs5+r69Tu/V4lpkzbD2DugwM4IH6hpRmYC2B2/H26QOckIdLfa2YqTW1mV2K/O7Pd8HEbV3oMY7csWBnM/YaJpMz45HbCfdf4eRrjX1vJuFRfAwfsrWpR0tyQQzm5o1QyrzSVTaZv/YmhSfOc0WF/uHj8r044wx6coOiWlW4seH2McrgdktgKAZ4TF0axjJ9qDJdkcletZPAR5OrwvCyQAOSOjGp+oRoDglJlLp0GK+u9p0V2ycnLfYgUkyl0lGeI7lGbsTii9YGJR1NoHl3foTRMpEqFQOnSuatwN2nujsEApMqpRNmaYOjmkxua8NC905EThIJlDsFfkCTN9g5yBPytkVzaVuClQn/8VqWbIDfna2Xi/1v653hMFJboHluEt0nHR7JskH4jAg8mgRZCCaXce6M7ibpexkbwctVjzjQC2bE+ycnD/gldbHzk9JupFQkqoTJxATvrRBSLkFL7tkB9Jk3KoOGLdEprsgwyIS5XE047B5CSPkC2fj+R0EN6Cb3I2d5LkC89Gio2kz0BZIAwNfhy1jyngEb+FuQels6I8ydoOrwvUNhivQJiXGIOySXPmvWznfSZu7TbolzFQK9Q5aWerEamx7R7co1RWYLSZJ0wXkhb24dvbcvHFEmA6dEn47KtxfMwDWo3ktDVT2nA9Z07n7Iw515+rjKKTFab5LaB8aADu0eW0pQIrdYRfxlxlF0mN1pTIvRP/rqj3n7AiXy9Q0rUxv8znXV+NFwxnxhHJjvnrr2DVtSUKwb3Pp6SimOBLGxmcjc6pxn9HgLkDo53932nvgUsls6IU86MIWINlMaJ9JM2BXiwQWXmNIjDGE2V2PsIvDcVmy2fR72esm3O4TzHuujKPXZu/suyHLGp71CGzvSBKUJOguMIzjfHDdAe5akYc2f4y4Ol+tytKc1wpVMVvmusahmjXYoDA992BBHGpUxgsZWeX0t4Y5oP9siAFnVAvfs6jYZ6Wnan7k4kUIq2aDg8yLiwZUxduk+ygXH8l/JCJurNKR41vI47IlRAx3dkl/72ds1Jx8r/hIbItr/dBQ9qhjN0ECX8lyDRbRj7vpN+MilcK93MiETtTKC2rsvmbMhJ3gG3U9h9Ek4w0Jfcf8E+UmtoWtLVo36vyO8ROxdE5cR8TCblaMEgQ16xDB3++e2EZcLUul5Wv7R2Im9TMxxOyT0WMhn0JwZSeh63o9FFq8MoqPxnYe47pKYoiJcryg2Yu2KVMJsOtz/2FhqPWwp8Z7lqDyrj8VsOZsCg0XkUhN6B7GS1pfdoAX5ids1W/SXgOlET/n+XGD56/z7u8Ako+TH5uqXWA7nikmlHXscFIQssdHIpQAI03DGHNSHWB7Rpe6tsNi0waNdW7aJrJyXUmqyLyUNiKDtasfqwTvPfeFTbjOT0uFxxHDIyfV/UvYTnzmen1+R0S3AtlpViUXygbJYA4Z46/pNC0IDb1Z9LItXgX4Oq/6uiIpJvE1q8896Ia1X1whN+GbYCs/k/UuqLb7OQiAd5bwJf0jgj1bhL2nhzZTS7Ly3llkz1y22G6Pqs6TB7LvchJ48PivZ7rOwoeiS+eXmFeBd1Oc2PBEnGhRfBorritSN6CHejmkW1q602z3u5lVMzEJOhK9RWoBAv8pn3Fvk38OwFYe5s4OgKFzOi8Q7rQSxETR3CS23LKEhbaYznE74HinhM3ouAJoMbwpfceEhRu4JcRmUeeS80QUja/pkEBagN0kKJX7FcTMYG9aGUq3qWc2Al8/2nMM3ff1qaDxZG9A4C88jvgXDhF0VsDBBZy9sd3hDla0R2c3lo8T+VE9aTFmIGWbgx4LRVA2LVQLUkMTKxp743atvA4r1y71Nc/rx+EZ+R8mWJya7dodZ+vE7TY6fd8tPUJlG3bZ4sYdX2FZLW4BBdXGQws8tRBtyVzoz/kCccZFxSlbignQxk9gdWSbI1xKx2uETINB3ukxcceL52rLHL8+ngRrIEFhQqWxZcISHLQpyMa5X070qNIb5thBQxjlKxaWEscsiRLJGnNMGIEsJ85PBxK/KvbQlkIplpt/xLZ8BCvV32JALTffNo5tYd4yTglBlpuPR60Z97v+5XSy4pOY4lTr9foumLf1OrKBudl6nckbeNN6TT0Qa5XfCu+Fz6DmBSj0leUE/9GTwYpG6/2nZSH/azD/dPrdjR2qPpcYFt+0JCpN4hF3bC1EnD1/VvTxrTy3ZXjfPJJBKLqZ2RYJOb0GvFVVFO0RfSCsoWIZ2qcBFHUERf3wEXLfpLE37+oJf/9lZEX79jXDbxUULFOw4+sz8cwLmzcvk3Xo7TUi2G7vvY9hb9/KKTmZenqZgfcC9kW7DM78skzWJ4Vneo7UiG4v0/rd9jXnrj1FuXVrVPULRP+ViArbz3lOpEtnuPJyb/1PX/mdVrIFdt76u69BW128ruBJXkObGjZte4pwBurEt6MY5jmOYw2bGu4r1z9FEm0mTldX9cFnwD1sQBz8lHy90A66MhPhpQlVGRaE0A77zIPPPAwO/1JsH3F4ZXtoc1Fp4LOz2v7SHldfGDKCSvHmip5yxjG7vnGdaXjjGoRvUP3QZIdCZ6kHF7DVBTvBpbhjaSWzk1OhvzHba2pw5dA0tOn1UnfEulS6OCjR4VluFO5xI1E12LxrYdliXHPRWODvKPtn1wR8M/Y09+r1N0TBTwUtotR86LIM8/LpbFQPGf4MutB3I9ktYYL14c0r288aK58K2ljl3Hg8yULlEPfQsXUcxrMMhWUfmXEb3NntTneb+VBT9FTZGkbNTzmdzL3d67mwfzPpAGHwBjga+qweqldeW2Yq9N+QgP9y5ndCCL/0bmZgSt6uP4VycYs+4I9Ckf79TwUS8+fCCPZVhxHNa/90yjYvZmvRnwrqQH3keO+fwgOQ/27OEDce7/BnBGPDuIf+zRNk8bX7QX8q9V8G3k37c00dATsr/1zoQOXzTxB0xA/JQl/tqXx/hpxB4fl0t8YPdZX9XgfAVgW4DUb7w/DLM+C2kweeo1wopUJNvK0z9T1sRqHNcyT66GcacFtS102OyJRVz4hInu85scfSlH2AyJlFFHgJwGnQp5jG8ysNGapeB4AQTyXUrWyXVv5/E12H6UlZiqgYazTRj3/VMd9tKxfuxtTmyXpxw78zMgXQIPTL1Hy/mvwwy84n/ZRmupblh4zD9O7E+MObfTUj2BiLlsd/yJwo9en/yu/RpYUx4mGw8xSBQgN4z5ixGlecClTehCFKPoyjcvs/n6muKt+baZgXgMjaicpWkkknFyalRYw6zWrOPxVBPSQ8lt6xeD9XrpWfbCf9y0MWrgSWpDkNlprvoyHbgO9LEro5KfeakDQXMQ0Q8LpVPsqDPCE+P6VQuUe1h/gmVrQXQTO6tQRwhLhY7sQcgSFt2tib3Ju8EfCf9+SQEneig7kTT4VJyAqIDStJdbpAoKxk9oTHnHN5CIfncxTnY8q9JIKjfn0tyE7NZFFwOcQ2YjYf59SoyqLh9OP9bdtESdEUhAPgj/cs8MSEkhM2+9t5S+QK1U5aL/vEGI7wKlrjVShYL4sswMXvstsF+Kv2YImaIpx0W6tXPT4P4VdOKf8KmfRUyVxe5Z6N9iPwnMp59u3icEQMkYmAXWeTom1CAoZAXYhCfQNjnJ4FeYM946mgwuM3CQ8O3ZLmR+t6hvDRxJwGsJNjw62ePd2WqtFOwtl3CN6Tj93IGiQQNYwEjkSdHECoU+ij/Z6aGBIDX8+MhsU2Fuv9H3jkXMV1eyCSDhJp+kLS4ZCS2n54pKUHVJ3kJlj6+e2A/we0SRNbEk10pXsVsCW57rA2fFNUQZouvXfPlZD36ncpAaxMo0pXIQWawfkwFutm1bNW5Xi+LYwJ5wnfjQcIzvD0/DyVi2IK1jwTMxPXiYpGFMqkqYU44O0EomuUAH9+AIwgb/IYc2X4uxfEbjLvlfJ8hloHktyyGQNKzbNWZv/qwJFjYSUwpytDXUf83t7oVDXUFdZXg0zxrA+LIj96v9f/kKAkEUEWDdR7F0xymCi7TGQCnaXIw/aFExVSkNCpl+0KPVkaXbrpI96V9UgKsmX0wLOpVS37eQA85gaFX2ABx12A7pK4AD/O3r4Gm1idn8Le6RrHtEieidk+di2wvZhU8ff2X/YUArTU3sWjs6pWf5r+0IO1RENPKqJ8Ur9JyPkmEOFVALX0O2yWDRkYPlAP+Z02vnF7g+3sdKMmBf4+sy7HJgRwmeAcrrezBejMsJxrNggsYsiWGVUoiCQzjODcRpvjiBjk4eHN/s1RZIm9HiAPR7y0A8BGgsxLu29mVPTkugIe24gXN8XQZNwI+0vP6ONFLfkC0f8sogFLO6V72Ph8Z4QmykoaQKaHX60OFu7fRy68+eXNM78COLWKpyphXexUD0WtDr6zf19/f8yHJz7avav5P6PT++9Nr++N4C8NNsyRte0xFsqnvIhJE0R5WRqmtCPILKUYqKqUjhwIeT43hq/N5KdpHt0JZhinWaZp0TvBPvijRPJH5cnlmeoLp/6+DL71r06XJqd1Ji2foulzYRWzHtCoFIMUx03BkBZ/APlRVtUMf9ke/FgoPJOaBa37drL4Inxc1tdW09NGJQyi1BvxLU7LsoTDHM4H+u3VW1pRLilrmKxoIde6spQNwixlsiyuS8x8kpx8e/3zaofTHujkDEhgrR4MKrmGhijBvwXVCIt8VbvtCkzUwzfTlVx533Bee8BjEiaXCiWrj3Z2n6O4NTnXLrJJ8a0Z4tbS3/KsRSQndBsFWebh4xBpIGYJrhvFa38NRUngpTMz/n6qc5yr9x1I+zR7Hk978DNJESXZm6mT0YUyjXuSpYzQGVm8pekfMskX1UbdXk1I75IUP0Rl3zxKiTYae/YrwtsECtVoHKtzbrefGvTtYhNG37RAzTfdh5juM5VUatYMVm6pClGNdYUyUUxT/FG/qQyKjqxLjyiR6FrIs79S/KCmd/BjqqX8EL0GXfxemz51Psaufl7q7qrN+uUjUEa6kNrAg2Lo+qPAktBPP6ObJXU6Yo3n5rP6ODhwJGvAF01Ps6g/i4Vfea2mctS97xYdnVHdQeFKxslG9bBwDrODCs1phi5VQDPSk8pcheS2PMGhD7T5SSTpvU5o75xJOcfLPFTVM2eK4pPHfR97y+mSyuuBl0oGwMyh92AdIYWo5kZgCQtabeezB6P5OTS4MxNTnwoMjzNY6+wBbDSJIe0bzNi27pqnXZKTIOOk1Xe0Hd1W7wE+PwmoYF24D1rAs4T94p51vIfZCyq3A9UeMH4dlJafNalohQDbAl7ao8RsjLiT//mpcYbg4ESG4lq1i1LVbqaxNqcVPXZulIfTTwe8tPdzIX4dWkGvlgvtiiKIBhLP4wfFba6Bn9H0C+rL0cS8vDks8dW7+xWoNBro3OHbiJJQOtt1Fv7dtTkQU+woh4/kp2yVIWCN0ahK5j8DVSlEs+Osaj2gp9O6JlQmH0l8i+moMnwyzZw/XNAe+NjqwKX4ErHj1NCGiD5moygw1rMg1kBuyx0CsPW3onVrRFUMcptrFRhbnCytaZ6/fQcX29LRV992IwH5klYkJGt8tUmWYuzl5MzYYryuddbxFcG7RIRfcrYYXv8d0pRHeGKhA7hdfQ01pwJpzKgwBfo0hfAOU9z68imfCYvBnSii9pAfBGKcA6uBjTJkX1tx9Lkb8YjRroNN1Nw+7rWBephdWh395bkd5CrU5PoaRrjyzccO1RavPB5L99FNFslb/D+LuOZZQIz10J2ZuemPxSL6ZTDudtBnnfkD9e0DiZ3k+qmotencpM6JcObDOjKaa/vETjkbmMNLoLSDKuNiVhq3bMClRfvxaL6ky9PPOfN2xnAZyPiLfwx/qZYfuRZOb3KVq4yO3d0CXDKlvsO2uo/DpgaTVUVzXEptYxQ6vIWWwhFnMJxsitT81Mwcm/JBoUvaF0/UbF+x2Md/2HaIJzQC7ok2xyveh3VnhL+UFspEuWvYTRMpMaiTqMG2Rtvs0Z5WimGirTjDab5bo7t60t3viLeSaimyhHHRXAl+9yfkepqCsTVbvhRT0v7417mi+kIbL2lOmwBEMXT8ExgmMfT0V8WO97a20CURIKjYedZZtGODhFrHD+7GH1GEd/Ni3DO7RG2NufjdUe7KYHxzx0rImJvZtUayqyV8FFXMJmvTG3Cyh10QMttwHmf+za0FGPqr446tQ6Dzh4eyo3Iaaq4HlhOnzi8YXQHGdnPhP5Ws6NJoEpRj8uuVohvRuJnMHdwb15wrwHEGU5tsrjDwA08YRz33TdTajICVTdPan/bndMxgUb/gjGxz31GoYGf9Q9uAc2mobBTJIAVBKCdE0Cfxs/RWCu2o9pY1zqliaMbQJ2W4CCmA9p1iyGDAtJyW9euors685m9gCB/LWuLiJE/CaKKfeQljVnDOHh/7Cmq4p3r2/UnQqasrncDyZIYeqWsAyE5PetAgv6XbVFq2zZglrip/Lf3LSPfewDi+YXl9ORQvAH6/vY6mGNWcvPuE8kwlVyWnZ8GfTOk05FLmIX0f5iQEQ42nn52CRmc8YHLO3idYMXz8a2GQMkFauLVAPc1X9bnIxkcu/1ojrJPNtkj89Co6H9n/tD44rau1GCnhv6jkmFb1e89dzNK2S3wzrdHXJDcbGN99P9lZpk2fUKB+A14JNisoRlbDXNZc5vK35h8y900e7M30npvvGG5/ihZFsC84swkaNaf+rXapzh0ImiTvW6bE+87+WAcC9DHLZQ8uN77DBT1G0H86ZPTrcepjvmLaHGf3Kf2X51/fhSpO3aoXWtrgLxroGLJuZrXp7uoJtU5IMc24YHR9P+xurngCj4Biij158/lpvn2T86GnzmyyN1v5aQgm3X8nRuizcOiBxFBKWTh1y285a4ycB+9iovrYUOMdqC/kTbhzpU/PMHLNI8dCwjZBIWur/8EJLBEjky8xLSkqeEsZY8HSseAgHQ9v/JAJeSzN1CvAoVg6Acz83t1pLXyrT46LkqdpYpXRv9zq35sORYX1uQV2XtNefOZlSW2Jy+xQrxGQNJW4b5F9VEd5LaJ+7UbgOMInGjEEGqPinJzh6+u19LmFEVanJpILPddOi2FkaTrOoNHHWoLI3ZDkprJfAc5YovQbKvVl+BYmOuerkMs4Y/HJbVyYIye+zrvQeOXMwdhz7mB79MocS9wQmAjZqMIUDms+Xee3T3lStZB1nnEPqKt6Ij730FF7QBLbAp6DX8GJVGk3ccb5c6NI+xZTesLKFnwKModLgjYLeQt7KioDOVR8E4aWP9bb+nLAZP3jAvG1IVxzY2C3IDz0ugzWgrcXq2patnTd4CAPspuR5apjxakism5+eLw/Kxw+gxuThZNEkv2K3PHsSbkndFgswPp78Vzran81gouRo8y3otAfeLr7tV2oPLgehEVFogPo8K1aZvp6UMthOLwOyKmjhOw8Nxv6FriIcKq25y1Rsmpi/VyFM5GSdzwJcTTiV+vyamoMDDhbmFBm87eKT45Sine/+hHsTHFWeC8NJ3XusMkUkc+7Anu3iYKVtnrUOluvbpk0d7wrD55oqKNWVgKZjpbayI3O+s3STsbSP3dlRvpxLnzu1l1CkMLaDLy2kO0/cn4C2kRk5OZilii1mAC8nLQ94lb+5SSbVCxF8WHSTBLi+OTR2ixwC7CEiFHU2J8bg5F3LKAt6bHKRfmrvQe5zcL/nnc/EbG+jlUXRVsFEFx7NViEpdUlSqc769oNWam9jj93e4i0jo6EzOLsgAKsTcY2kXyJN5NEvCkStI28I/pIlXyBcWsLFCBSXSVf4EPwVU8pd9iqP1i/ErU2DXA5Sn/W/Yx595WXb4D/hzxSu+1XH4J5n9OvWQ4nM4fWMct6jGeeGOfvHF+mHsZA9RNanvah9xqv4yo7YWbn05+/f5aVpU146TUt/Czyu2+eOkSkyjsn/q/s9aKIimst/SYxX58WY1ZhTEADRleC8dI//Ar693E8ESL3LdOmTkifoaatQzMaFxPsM/+jSEqFvrkpbEJKZKU985w0HcpwDlZ9hu39nci6wlNPQSefFdM0vGz8FcHPvxsY+cOAQLJoS/nii1rTuFcz+DeW4PTpH/3g0yS5t+Tet356kZBGUW6Koj8N44Epx0GwdmzoqDj42bww+HWW42zB4dg0aMozJIc5aC41enswxcbnkH81oBwpTtWGvgD8AvALwP8G8AlYe3DWdKi8BhdnnuUbW7RE69IdVDOaAiQZupOKtZjtVDXANwDyFkhGR60P497XDuXpaXxg1jwPNQnkQ9q5/X8kzLupUX8zxi/ZlLzAFWbVI3m0yn9GbcQNh7/RerBGDym8nOjTv59KlxNE8l2uLYi1KYDAG8f3vPZMyGHuZa9mitll8FEj3RLc+k0qiFllUOCAq8qYeESGLKdxeQ0apKM7PL7iUZ8WAVFsH8TGWLp4zkzMOB98u9tIvDnOJ11ku2pxoj00vPlsQoOEPcccRmfOzuRiDPd1exVG8HCUcs7jj9JqDoW147PH2/KmtwMc5wNraJNxykDRu0434OmWslTiTckjdexuScbYQXuXAMEZG1zFoUPsVsPflEehvcM+JsfhrRuEDhFvT81zjCPD6RMfNYPGwAB3vH9J5D+0QRtTuinKLnmcPha+Jf1O2zMlbc07+o9HN4/dnGuMooVEFeLDR9+DXd+OCa2xr/gR9qCkMG6mwnlpCN6Ybyz4HNJSOwAW8AyoZCdJ90LA+Wb0Wqn+mG6jaxIElDTOkAaoUuL55ItjA39UemJDY62Syna1j+irx5tbC932I5UYWhS2tIm03SOCm+/yy4EPjpSkAvrjOlKNK/Xa6AliJncOT+Gx3Ju5h/9ocQlCphhOY+bZdolHprY6KQhMdF87CWOpF9U0vjZRR+reG0Ubc03ChI2iHhkS/yTUt/cPgPeLVHqmRbmuUfRIp0H4z/lzCyEiGzy3LA8evx4E3bwf6bextPYRod15tluQJBhMd1rsnqdKcj39Ckql6/mgJCdFnssSITOeIai1tPkFMZswNHvg/sPm039Ur6UPjuh0g3IuFM5cdultc7nZzYnnu3bDTzJdbXszKvYFVjcbyD3zeZX/YSugG8EUvvgoVEtNCeXlqxskPt0Hw0f2r2yZgbwqVqkPBtD1DSQipeCYT5VsXvx8nitOFXiEjuLTXgSnF4BfAP4/APC5gQLpUhRFkVTyXNUJvBPsE1JuqWoLtRnPDlf5qatVfwHtof3+5wdLGtkdMfb99zLf8mffj3Wh6OgUosaWP28r6/U71SLrLNMu/pf1Cg+KDXqKec5rzzncU+ZDC+GW2lr35mtq6++r9xiNPdSnXzfL3rakVafZ6LJnYCxLykHxlK6qfbFp8TBvxNPPh3vtl4Xcu/fpxyGnkNHNpQNBQ085CPp6WT+coN+IPQ2zBMArjUUpz1B32arasroXJP1fSJK1MFpeVSKEmg0i67IR5WAEJqt18r51BUdMsJ9uUmRdIZIs9Fm4+YM9FeylrN0kIBhJnb8Q5Tqx7DlKq4pTrR9OILNosk62MKB0tx+0NKZk9Glcac9scTrV3aug1iYeUIeOdFqXr7QM6+6+Bl18OCQ+9HtCUwcHwF2DocG+6oftoJjayr4SIsIBQ0esPeH03YFLLbzP3cZQjfHj/PG0nB/Zt1p9OaSLrVcbAWmey+v+Xi1IKFNG4GMpiDRdhis1i2sqf07qt0xB7cURdG6kW8QorpN0KLXMBsXNgAChhW6sG7YA3OaECEv11STO08akprqF8WRhWVLRgCvVUhkwLAUFNrrU50Azq8BXFknLx/bOhljKiIXdEgdEkg/aLq441clEyNyEbd4gaJU/J59dTBSsujhMUSupqfynrexITl28J4xlQwGOu72KGOodji+SbXMyqtKdbtC01Lchvc3EjnMhl3Fl8Z6EkHvfHE/Q3RbHe+bcqGmsLfDtxV4DJXGV6Od4K4sczX952j0bVYL8nkZw6YrI4Y6jbe1FjgJatVLoAbC2SfU+QXl5RlbR52DcWOvbScVfAGqBNEK/3sJfcmbC3HNmFOQ0Cz+eT81D70Dwl/wduv1hw7hR94pNtr2zMxAtBHqy9HICkSl2l+qRH9A5pyqdx4d693r1+0wRjHgkcRWHdH4+XYHluzwHtt5CJ5VyZUXglt15uHCdx8omfFdk4Y0EG4qCKgLT86k1U6mFW12pbB40ojv/Q+XlAUuTMbJjLIKJ0jS53udMpPMUA+BedsHLO4V4xNtg6k5BC3hR883vvWm2honKuWpzJC4AxsZnltlEONXB/7m/r07mH+cfQscpqOIr+2zH3FjFURMMY74E2+L3pUzrNMgxs1ky0wEOQ8Y+oR+nYzcq5Io93aTNeuS6z5zWD+tFmc+50XnKmQ8Lzv+nePJYfKyn6dXBFHAbRsN4jpvigUQdqwJ92tscWTN+64/Ot+5dAqAvSU3zfA5keGB7TDlxquOsbcRgPkF5WV8kL89UGkzpql6HrNOp8ud0c4LVONZmnK5llUvs9qN4lBm2oD8J8HvO0sSnY7UzDcJy3/SHdw2K667z0ZTn4CRWNAKC43QmavmbMwasD3zOze8wxQtCKMX6nbVMEjSRLl3FFPf/0aDDzXf3pVBgy1+yDKBvDyLoMuDtYA39D9IBm7/ZR3ZAreTK5q60/2Labv48HtaOJDronwuEqbBYB8GLFPKCpP9dJBUWp24apiwFmx88V869WKj0AtELRC8QvUD0AtELRC8QvUD0AtELRC8QvUD0/yqiTt1U6epgYP++CcbTbRfvPSiJQHvp762mLC7vZHfoje95umNj+K51+aIoKqlT/fB91L7JGdKOaI+wXdjc/4xNF/9+OumuXmI2bVieC/rP2e9xvgjWvry9g7L4FSVdU8rXlcZYl1cLy9Pvfy3uxcsWCRe9JqaJ1pfHr+Cq4OoNafsLoGSzlmKGdQYO3fLA6k9KLEPmHZlVLvRUiWHKU0ieX0dh+4x09s1PtdbKrXScsrWurZzV3K/a8AClGq+RdxSnKCOrTm/Q7eq8ucCvscxkmB5VAa+Mt29KU5NOZE3tYnhFuEXpszGL2Q0ssrp2rt0cbJoM7i8nLz1IZiz+6DDRcrF0QQVA+PpRimmBQRFyZIzAoShwVB9DdHRuTGLSZNLy9RC9POO2sCfFp3soA6QfEYzKveJ0lKJ6KRRehT6s2GMRkf+Wde+gBBKjdloKMqfrOuicoKbZNZNCTRtkfTshNi3C9vYyTZWGxWrGUvXC1spInubu919oxfQbEG3Vf+QwdOcZXuY2NLX03LAfDoVesJ5qlNnSGrjTw+R6P4aiiYG4IhtQvBNjdZ40mXzr/qO0/DEgwWXQSteBFnR5nIbBkLliEtNQiUsrxTN69x9u4y1Co35oEiyFBvuGm4zGgzVyXlhC8nbdLl5/rmM9cjT8tZSIMKE8zMkLXj4ZBzt7soxp4xd+qdCllrY/QJNy3rgTwtJzVgDhJ5ymCZmoeOa3txjhiVX/3Ew5UfHIViGTH0MSz78dTwwftx7tRO+SnLKIqZp6Tv5eYppC5kVlyEudZxOlK8UA8lcxMc5UmybI7w8mY2qavS4YEBFCow2s/Z186hp0c3TggwZXNPg+rH2sCFqkZqD6rpFQ9Gqub/3ngWwPWEMxBlu2Hrra6cehiFsyvVKoucw4Fwra1rKQ3NY04ThH06JaSjtq4nuwYdTOSSu6MZok5YixzHimRs63MP6+17r2eklSVWPp+yuLT4rg9dGR6AdhASHv10/dnwqnpFY0Rq07yu0E847XQfOyjiiSSo6vM+bd9OvGDY/t5W0Y1M/vsEC2AHqnRoCuaea+Poi12GWLA6jERzXHjqpFf8E8WbqtTxBdK6eEw9oDKv5RTXO7FljEtNmNqL/ejhpkiCtcZ2uMXw0oVb9BgISPIYslRrHEbZifN81+yUJ18iQl/RK886+Bgx7+aj3frJfFnXr3CbxVuh7pfkXldWDu7VoyfYOnCwiPWssEJLF0vcD/E6zOe5bGMS2mx+ZJPOn6bt6XyrTRFOi2BipepLZLidX2BpNVM0KzQSi0nmNQlFszzabXJCR+qB6xIAs/sbL9qp3tihWtmyG8xeM67aNtteivrDzpG6D6BlVKa53/kdFrySLcrhr5LoU7E7WSO+/9cAj+l3zKik+O0p3G8zr6nVjdjMMm1wM76XBXCtgp3J+9F9ZB2iwbIpTOxCC+ZDpGJTaA+2nN5ANBxDwDEi07ahceq43ja+JiJIvdnna8McpF6+4f52Ex3FcDb7pFyy2wr1ZSlwkd8lLvPlqzTCLRGiWSZGmIucPqSNfwsU0I8l9VDR93rqVfaiwtfjm6eMs6BOV9/HpQLmpsFDTswErxI2+sqLQF4MX5OG5bwjjf8JXjgUueQ1EmUf7nblp5XMQZmbCzDRqUlTeTbPMZ3YtWv+dieCdo2ysz6mEMZTEI6s1HoWKXt8eQEMo50w8Ry/TtV+3xolVGkm8bQ5bv91oC+hDxEuJaJmLZPjwh/Dt1S95LuEnKXZasKABL7BfTAALvURRfHTXnTTla31C8UMOmTt/xFUXQZIoMEW266WhNs6gQ25uMnPAs2CncJpETJ/UwmlwNzMoU60VJSqFOQihtCkXnHpvSjjnNfmob0QnCFh8P+OuxpqBJbAPQ8WggEHcp3FczkGHMjf6PqvdtEWBbCZVVsizGA6rxA4S/owK4zIz4FSvunpClnQ+nQPl1ue45tRdZyOKL3gmzDvJjCL9+4pB8k7To44q32nOm1Vai3Dmu/QRTa0cSMZEbRJMbdiLKsczvArsVt5nemM68UAq/bODNVvygfqfZIXr7/vCm/lMhQ180ZMwwZW1xqCGFG//IsukHdJtlkTwP3eqp6i6UesSSXW7pcvmLuaq5qYhzeVud4ENuc7ZMsYrk+OrYos0dx7FCGXmo+9VXgNoRTkLhwllZGz28c4fFaKMOqAzdWetKUrFEXHyRvCy5LiSyHuidX0pliZ1UDSGdOyzp/5S0RittzQB/0eLC7DYb1/d+cuv6NRMr2GL2CjW9LU82OAxbdgEFMLBA+VyFlP5M7T1CXWXJVxcVi8PHi1KOvV9PBmZrGnMhpHtvyLXUrS4PcqrwahHnW9tX7y0ZJjk1w9HVoycAd6kXAz7alb5ZsKQYfi+xphEQHlBfsNQD3+XXTlC36VYHNpGOkpHvPzBRg5cxfkRndyxFVttlVo9eKTSfKY8c2f9YHNUmNDk8oD8TbtflKFVBHzWQEM7M0znqvVhoOG3/YOvepItpeXDFFb/Z0IQG+97kW2yZTvZyQS6sPWWoa8zRuUhWkhnoGT66fxl9vtkkMetFu4Q+yaZX2MV6Tt3oX9P508Y9cCMjn+kK4r9/ujISsqyaDc/Ig16yIUyMqV72OK9BCcCavpxH2XesGFZxKhB+QnbnELCQjaf0VTFl4acrZoDh+NJ449LlIPUFi0fGBxDGpUQ5ER026saIqYO8jSC7egB04K9MsbmlH0e/dbU82D4bST4KohjmGzAmGcZPr8aY1dpFJmaJ2cDXak0Tur193iNHOkH+Qx892iqF7gho8vkjjefM6VPQ9xS1c+C2jaxli54iPaoAuZkTye/2qmDtIYdWVYRtXPePvJfjshJL4t8NlvY1XIzJo3bXm7MHa6+iiywhzq033U5adFTnt4F1a5HMReF0cRcKZXMLtt2KTDETRfaoGa605AddfxovWbPa9D10D2RK9UXGOYmuTOKFcVCcKD2J+Y4aPifYGQZp205MQF4pYw2qrlrVeuIXDjpJ1/Qkms2DCqIR47I4HoYFehwf5Nnr0I5WWgMi1l8LbF8vD1RQfDXuXXdUOZ1AOQNVmXGYVpPQvF1KdGUVB9bDR/MpDyEKMNCn3v+WRb+ymIqMw3th7SXIAO0C1LyAC4nobRNdGV33EDuox+sglWAzNrQ3M6FyCbrlo2WBlcxTag7QgG6tNI5pccyTpcBR3gkdNZAHMn9fM8RaVjbCUsTxESajgVNY/14NrH3+9lC0DSKgfx2H1cRG5bnMFALkt6e3DirYYRbrQ9gtqAynUBY9S8/CwaxgdG7PbPyucu3SjbOljrOqXSGddlHFqW9YT73QCdB05jjOUMZfSOs3WZe3xph1UHOM8huJvlPibV7//jrg09oJSESIJaLpKKfBzkqVnW1XGC+V/1bTMrW50R9TBddomNOUx9kYAdxPPH9SvJw7S9ViSyU6SenZAl+bIkP03+YE9a+iaav+1WeUjju3QDjjYPuhVopNZFUNmmpVu1e9WnGO2jtlwpcgaVT5dVqK6sKkZmnrWTbjYlqBvlvhHfXJmzpEj3CfOiM+ZNRtEvRNz9z1qLWEc9Bx80OQ6QfuOBpirjI/YpQbiyiq4D74GWNtjvNEbQYfuV9Nzvv7DyF59jroJiJ1lVS7Km/SeGQ2ZtkqrhTdu3AM5RZYo69Y5qq2J64hqAn92Pf1j0PhL/4RnWutVYDWWgDK4vAbqHWNmTY18oZH1qMaofy2E4geZjaK7sNN4gaBkw1jFH0SP8lX+WVN5f3OGi0QHjYn2GJ2iDGYsnMLjychNePLgWbqSR2DUFxOroxsWXaZVMM9kOnYszn/URUUxXuTzmyMSn949/vMvtarsPKjLK2neUriOow11xTmaGse64lO2B/V91AmwBWRGIGFkMyvU5ftzPPSY+tqvXo9sEZdK/jrihWJwuVaFGW8WjP8iYWQqypWV/kSe+SD2JZvG9sZz8BM+vBZGKUf+3pYOoBMnu5WUpCR3N5+JWOVxSkKpuMw+kjdRmT2QOKlpfR4ctrPbZO9WUAKyUeTWAt7rIauBIO/M9WSnAul1gPXoshVCHWaZltNudnij2s6F+/nyhb4zkzxDZZ5iUU3v9UFMs+D+FEPJzUZRNOWHIZZx6AEr/lRHFIS1hGhJnNzSAX8jGB0FWCoXyF4yXruYQv+zeuvPSlpFT7rrAW/bcSZ8X8ByBRVF4Q83/HtUTohyqSUGNtjzNMYYy3nreMSk3Xv+5zL1XQWZXG1+ZjOAriUt91H3/9b+epvzxioNZnINrrNiYML6L69g83+56DSaSJjuo8pRiV8BRk7baqgPKL2kx/QydWucmeE51iY/mXyVoac/7X5II4RoUO9VPCK9eC8xCXKBPQk/QGqgNR17zDSBy8bUIJNZ1GybP3SMJ9sap/1U52jFtuLH3rzF7zlimhxfOjsG9Zur8f8CfQ4Pk00IbvahSu/83guOHF65bnSU33hDk73VPpZFfs7EmpdqnmGYWxYoK46cf6GtZFsrWv/uRrZHZ5J15sMrPuVA0qe9RDKfj8Nm1pmXXDgS8DQwseWj6x1/bcH1oEMd1+TPT52VsNk6b/znusIBVuPFF2RiFlqW234xR/qvO7l306v7TdRkAnLc6nojLbJjsZA0xLL3IZcYx1qJT6QH5hwmy20bvW2bmRM5S6PnzIOCJh0fUB/vwmUe4X9xkdS8mHreMD+oH31H37y+X8DUEsDBBQAAgAIAMRuYkdrpE5mTAAAAGoAAAAbAAAAdW5pdmVyc2FsL3VuaXZlcnNhbC5wbmcueG1ss7GvyM1RKEstKs7Mz7NVMtQzULK34+WyKShKLctMLVeoAIoZ6RlAgJJCpa2SCRK3PDOlJMNWydLUEiGWkZqZnlFiq2RuiBDUBxoJAFBLAQIAABQAAgAIAESUV0cjtE77+wIAALAIAAAUAAAAAAAAAAEAAAAAAAAAAAB1bml2ZXJzYWwvcGxheWVyLnhtbFBLAQIAABQAAgAIAMRuYkfRTfwwBzAAADdYAAAXAAAAAAAAAAAAAAAAAC0DAAB1bml2ZXJzYWwvdW5pdmVyc2FsLnBuZ1BLAQIAABQAAgAIAMRuYkdrpE5mTAAAAGoAAAAbAAAAAAAAAAEAAAAAAGkzAAB1bml2ZXJzYWwvdW5pdmVyc2FsLnBuZy54bWxQSwUGAAAAAAMAAwDQAAAA7jMAAAAA"/>
  <p:tag name="ISPRING_UUID" val="{97D00683-3E56-45E1-98FC-EF871AC2A6A7}"/>
  <p:tag name="ISPRING_RESOURCE_FOLDER" val="C:\Users\mqbsstn3\Dropbox\Disease in Nature\epidemiology\Part II _directly transmitted\"/>
  <p:tag name="ISPRING_PRESENTATION_PATH" val="C:\Users\mqbsstn3\Dropbox\Disease in Nature\epidemiology\Part II _directly transmitted.pptx"/>
  <p:tag name="ISPRING_PROJECT_FOLDER_UPDATED" val="1"/>
  <p:tag name="ISPRING_SCREEN_RECS_UPDATED" val="C:\Users\mqbsstn3\Dropbox\Disease in Nature\epidemiology\Part II _directly transmitted"/>
  <p:tag name="ISPRING_SCORM_ENDPOINT" val="&lt;endpoint&gt;&lt;enable&gt;0&lt;/enable&gt;&lt;lrs&gt;http://&lt;/lrs&gt;&lt;auth&gt;0&lt;/auth&gt;&lt;login&gt;&lt;/login&gt;&lt;password&gt;&lt;/password&gt;&lt;key&gt;&lt;/key&gt;&lt;name&gt;&lt;/name&gt;&lt;email&gt;&lt;/email&gt;&lt;/endpoint&gt;&#10;"/>
  <p:tag name="ISPRING_PRESENTATION_TITLE" val="Epidemiology 1 The SIR model"/>
</p:tagLst>
</file>

<file path=ppt/tags/tag2.xml><?xml version="1.0" encoding="utf-8"?>
<p:tagLst xmlns:a="http://schemas.openxmlformats.org/drawingml/2006/main" xmlns:r="http://schemas.openxmlformats.org/officeDocument/2006/relationships" xmlns:p="http://schemas.openxmlformats.org/presentationml/2006/main">
  <p:tag name="ISPRING_SLIDE_QUIZ_PROPERTIES" val="&lt;QuizProperties&gt;&lt;passAction&gt;&lt;action&gt;3&lt;/action&gt;&lt;/passAction&gt;&lt;failAction&gt;&lt;action&gt;3&lt;/action&gt;&lt;/failAction&gt;&lt;viewSlidesPolicy&gt;0&lt;/viewSlidesPolicy&gt;&lt;allowInterrupt&gt;1&lt;/allowInterrupt&gt;&lt;/QuizProperties&gt;&#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5193</Words>
  <Application>Microsoft Office PowerPoint</Application>
  <PresentationFormat>On-screen Show (4:3)</PresentationFormat>
  <Paragraphs>447</Paragraphs>
  <Slides>48</Slides>
  <Notes>47</Notes>
  <HiddenSlides>0</HiddenSlides>
  <MMClips>1</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Mad Dogs and Chicken Heads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2019-08-29T17:53:45Z</dcterms:created>
  <dcterms:modified xsi:type="dcterms:W3CDTF">2021-03-20T22:26:46Z</dcterms:modified>
</cp:coreProperties>
</file>