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7" r:id="rId9"/>
    <p:sldId id="263" r:id="rId10"/>
    <p:sldId id="264" r:id="rId11"/>
    <p:sldId id="266" r:id="rId12"/>
    <p:sldId id="265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0CBD43B-500F-461C-9669-C0EA1ACC9C05}" v="4" dt="2026-04-20T21:46:16.83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82"/>
    <p:restoredTop sz="84347" autoAdjust="0"/>
  </p:normalViewPr>
  <p:slideViewPr>
    <p:cSldViewPr snapToGrid="0">
      <p:cViewPr varScale="1">
        <p:scale>
          <a:sx n="59" d="100"/>
          <a:sy n="59" d="100"/>
        </p:scale>
        <p:origin x="972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y Herreid" userId="89c5ceb6862fbc66" providerId="LiveId" clId="{1B880350-001F-42CD-8660-6D7DCBE5276A}"/>
    <pc:docChg chg="undo custSel modSld">
      <pc:chgData name="Ky Herreid" userId="89c5ceb6862fbc66" providerId="LiveId" clId="{1B880350-001F-42CD-8660-6D7DCBE5276A}" dt="2026-04-20T23:40:18.701" v="214" actId="255"/>
      <pc:docMkLst>
        <pc:docMk/>
      </pc:docMkLst>
      <pc:sldChg chg="addSp delSp modSp mod modNotesTx">
        <pc:chgData name="Ky Herreid" userId="89c5ceb6862fbc66" providerId="LiveId" clId="{1B880350-001F-42CD-8660-6D7DCBE5276A}" dt="2026-04-20T23:40:18.701" v="214" actId="255"/>
        <pc:sldMkLst>
          <pc:docMk/>
          <pc:sldMk cId="3223742292" sldId="256"/>
        </pc:sldMkLst>
        <pc:spChg chg="mod">
          <ac:chgData name="Ky Herreid" userId="89c5ceb6862fbc66" providerId="LiveId" clId="{1B880350-001F-42CD-8660-6D7DCBE5276A}" dt="2026-04-20T21:47:25.468" v="196" actId="255"/>
          <ac:spMkLst>
            <pc:docMk/>
            <pc:sldMk cId="3223742292" sldId="256"/>
            <ac:spMk id="2" creationId="{2D64FD7C-9C30-5E14-87D8-B46FD030F711}"/>
          </ac:spMkLst>
        </pc:spChg>
        <pc:spChg chg="mod">
          <ac:chgData name="Ky Herreid" userId="89c5ceb6862fbc66" providerId="LiveId" clId="{1B880350-001F-42CD-8660-6D7DCBE5276A}" dt="2026-04-20T21:47:01.196" v="188" actId="1076"/>
          <ac:spMkLst>
            <pc:docMk/>
            <pc:sldMk cId="3223742292" sldId="256"/>
            <ac:spMk id="3" creationId="{D33F7B31-7E68-BCA0-A599-6650BEF4262F}"/>
          </ac:spMkLst>
        </pc:spChg>
        <pc:spChg chg="add mod">
          <ac:chgData name="Ky Herreid" userId="89c5ceb6862fbc66" providerId="LiveId" clId="{1B880350-001F-42CD-8660-6D7DCBE5276A}" dt="2026-04-20T23:40:18.701" v="214" actId="255"/>
          <ac:spMkLst>
            <pc:docMk/>
            <pc:sldMk cId="3223742292" sldId="256"/>
            <ac:spMk id="5" creationId="{BDC452D7-3CBA-B3D2-1F83-C40327698097}"/>
          </ac:spMkLst>
        </pc:spChg>
        <pc:spChg chg="add del">
          <ac:chgData name="Ky Herreid" userId="89c5ceb6862fbc66" providerId="LiveId" clId="{1B880350-001F-42CD-8660-6D7DCBE5276A}" dt="2026-04-20T21:32:12.155" v="38" actId="22"/>
          <ac:spMkLst>
            <pc:docMk/>
            <pc:sldMk cId="3223742292" sldId="256"/>
            <ac:spMk id="7" creationId="{3B23C6F5-1386-0220-6AB6-54FBBD8D70D7}"/>
          </ac:spMkLst>
        </pc:spChg>
        <pc:spChg chg="add del">
          <ac:chgData name="Ky Herreid" userId="89c5ceb6862fbc66" providerId="LiveId" clId="{1B880350-001F-42CD-8660-6D7DCBE5276A}" dt="2026-04-20T21:37:42.931" v="56" actId="22"/>
          <ac:spMkLst>
            <pc:docMk/>
            <pc:sldMk cId="3223742292" sldId="256"/>
            <ac:spMk id="13" creationId="{C26C9939-455A-7CBF-5E34-02FB545C85AB}"/>
          </ac:spMkLst>
        </pc:spChg>
        <pc:spChg chg="add mod">
          <ac:chgData name="Ky Herreid" userId="89c5ceb6862fbc66" providerId="LiveId" clId="{1B880350-001F-42CD-8660-6D7DCBE5276A}" dt="2026-04-20T21:47:47.560" v="208" actId="1037"/>
          <ac:spMkLst>
            <pc:docMk/>
            <pc:sldMk cId="3223742292" sldId="256"/>
            <ac:spMk id="14" creationId="{DF2AB670-C36F-A307-5B09-FC377C5DC898}"/>
          </ac:spMkLst>
        </pc:spChg>
        <pc:spChg chg="add mod">
          <ac:chgData name="Ky Herreid" userId="89c5ceb6862fbc66" providerId="LiveId" clId="{1B880350-001F-42CD-8660-6D7DCBE5276A}" dt="2026-04-20T23:37:45.181" v="212" actId="1076"/>
          <ac:spMkLst>
            <pc:docMk/>
            <pc:sldMk cId="3223742292" sldId="256"/>
            <ac:spMk id="15" creationId="{8DE65691-0A8E-D3E6-1BC4-987A9959CE66}"/>
          </ac:spMkLst>
        </pc:spChg>
        <pc:picChg chg="add del mod ord">
          <ac:chgData name="Ky Herreid" userId="89c5ceb6862fbc66" providerId="LiveId" clId="{1B880350-001F-42CD-8660-6D7DCBE5276A}" dt="2026-04-20T21:34:30.337" v="43" actId="478"/>
          <ac:picMkLst>
            <pc:docMk/>
            <pc:sldMk cId="3223742292" sldId="256"/>
            <ac:picMk id="9" creationId="{A3995764-245B-7E7F-4988-34DFB9866BC4}"/>
          </ac:picMkLst>
        </pc:picChg>
        <pc:picChg chg="add mod ord">
          <ac:chgData name="Ky Herreid" userId="89c5ceb6862fbc66" providerId="LiveId" clId="{1B880350-001F-42CD-8660-6D7DCBE5276A}" dt="2026-04-20T21:42:15.515" v="76" actId="1076"/>
          <ac:picMkLst>
            <pc:docMk/>
            <pc:sldMk cId="3223742292" sldId="256"/>
            <ac:picMk id="11" creationId="{89F38F87-302E-A2FE-F53A-7F0D5781E441}"/>
          </ac:picMkLst>
        </pc:picChg>
      </pc:sldChg>
      <pc:sldChg chg="modSp mod">
        <pc:chgData name="Ky Herreid" userId="89c5ceb6862fbc66" providerId="LiveId" clId="{1B880350-001F-42CD-8660-6D7DCBE5276A}" dt="2026-04-20T21:27:06.801" v="6" actId="20577"/>
        <pc:sldMkLst>
          <pc:docMk/>
          <pc:sldMk cId="505123342" sldId="259"/>
        </pc:sldMkLst>
        <pc:spChg chg="mod">
          <ac:chgData name="Ky Herreid" userId="89c5ceb6862fbc66" providerId="LiveId" clId="{1B880350-001F-42CD-8660-6D7DCBE5276A}" dt="2026-04-20T21:27:06.801" v="6" actId="20577"/>
          <ac:spMkLst>
            <pc:docMk/>
            <pc:sldMk cId="505123342" sldId="259"/>
            <ac:spMk id="11" creationId="{C716FEFA-EC25-D377-9909-FFFEA3A3DB66}"/>
          </ac:spMkLst>
        </pc:spChg>
      </pc:sldChg>
      <pc:sldChg chg="modSp mod">
        <pc:chgData name="Ky Herreid" userId="89c5ceb6862fbc66" providerId="LiveId" clId="{1B880350-001F-42CD-8660-6D7DCBE5276A}" dt="2026-04-20T21:27:41.944" v="10" actId="20577"/>
        <pc:sldMkLst>
          <pc:docMk/>
          <pc:sldMk cId="2342385707" sldId="261"/>
        </pc:sldMkLst>
        <pc:graphicFrameChg chg="modGraphic">
          <ac:chgData name="Ky Herreid" userId="89c5ceb6862fbc66" providerId="LiveId" clId="{1B880350-001F-42CD-8660-6D7DCBE5276A}" dt="2026-04-20T21:27:41.944" v="10" actId="20577"/>
          <ac:graphicFrameMkLst>
            <pc:docMk/>
            <pc:sldMk cId="2342385707" sldId="261"/>
            <ac:graphicFrameMk id="7" creationId="{3D16F5C2-D68F-DCA5-83CA-EA04F774CC8A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45D2D0-35B0-443C-BF7C-165AC5843B87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1BD53B-0851-45F1-AD24-EAE1C9CF03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9633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1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Credit: 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Licensed image © Maksim </a:t>
            </a:r>
            <a:r>
              <a:rPr lang="en-US" sz="1200" b="0" i="0" u="none" strike="noStrike" kern="1200" baseline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Borbut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| Dreamstime.com, ID 360994827.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1BD53B-0851-45F1-AD24-EAE1C9CF030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0134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12B739-5430-A987-67BB-DD3FBB31B7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067D35-180E-76DC-3576-E43BABF3D3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BD0006-9202-A473-A338-B8134192FC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C27EB-ECB3-5740-973C-33B38748ACE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A8688B-93EC-75BC-B991-3FA59ED321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DA94C3-5590-ABC4-6345-6DA6CF128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1489F-1B55-BA44-9B63-E425A32309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993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C56330-52D1-725F-6E0E-B89114F012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29BC95-5C8E-AC06-D18C-1B28BAEA0E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D2CB0B-0661-4A3C-D8F1-B574052804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C27EB-ECB3-5740-973C-33B38748ACE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221EDC-D6A6-65F3-DAC2-A2918C1656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4CEBEA-B814-F0D6-9BB7-33029101D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1489F-1B55-BA44-9B63-E425A32309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860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29BF8F-23D0-EDD8-505F-8B54AAF456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F6283C-EB6C-7D67-3E76-C7380B9D73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E300ED-3153-BEBA-B36A-9B916750B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C27EB-ECB3-5740-973C-33B38748ACE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69D555-7271-1AE5-340C-B03B2DEF0D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2D7FC6-CE1D-A262-7610-DC737036E1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1489F-1B55-BA44-9B63-E425A32309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468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C514F1-479D-7422-035E-B4433B5E56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0F06F7-6A59-DEE5-43AE-3530BCE896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8599B1-7576-E096-D03D-9451F6937A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C27EB-ECB3-5740-973C-33B38748ACE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677EA1-DBBC-1D5D-4122-F9F5971A7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1162FD-9DF4-DCDD-FAD3-04C7DBC7B5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1489F-1B55-BA44-9B63-E425A32309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674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7E83CE-D66E-024A-145E-FDF261402E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943878-1522-04CD-708D-A3E359C72F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BB2B41-3498-D65A-6C55-153E4D956F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C27EB-ECB3-5740-973C-33B38748ACE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2F3DDB-D657-42B7-5844-96D60425D6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452C83-5FA7-D4B2-8D15-130C28C938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1489F-1B55-BA44-9B63-E425A32309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366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B7DA80-FC6F-CD3C-111A-972226F5B4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A3B7B0-373F-0EAE-98F3-B9F62C6F81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AF9D87-5792-7A29-A7ED-11F301F0AE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C08B78-C40F-4553-DE16-52F2B884C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C27EB-ECB3-5740-973C-33B38748ACE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8B3271-54BD-8864-0C3F-109114233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5FA0D1-69C6-217F-5064-C645DB65C1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1489F-1B55-BA44-9B63-E425A32309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9164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70AD6D-674C-5AE8-AC8C-09D5622568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AA2406-E1F3-4CC2-C133-22EDD5E73B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8E9950-8B6E-42C6-F34D-99B5069124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D5715C3-D18F-2092-A811-6245D2F132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502073E-2EDD-32CA-6BD2-4777D347A7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BCD8703-385E-1B31-11CA-CCB14C7D19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C27EB-ECB3-5740-973C-33B38748ACE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B511E3E-C8EF-B34A-6D6C-540547BD8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2BA4B20-C78F-5884-9312-E79CB9195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1489F-1B55-BA44-9B63-E425A32309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673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B6E708-5258-F0B8-57D3-308CAB6C0D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C3F13A5-2A9D-75CF-7DEC-760A34C0F8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C27EB-ECB3-5740-973C-33B38748ACE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049751-D58D-2DFB-2BDA-2C76600BF4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66DBBF-FF1E-EA43-EEA6-38A56D2211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1489F-1B55-BA44-9B63-E425A32309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417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6CEA60F-4CFB-ED60-8202-3AEC8E0670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C27EB-ECB3-5740-973C-33B38748ACE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2F7A30-B4EE-632A-B08B-2353BF0448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62F506-0019-D59F-A020-B8670E25A8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1489F-1B55-BA44-9B63-E425A32309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777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5F2166-21E9-8FE6-98DF-7371B6F994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533DB7-99DC-13D0-3F27-06A3FFEF5A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9B18D4-856D-01D1-714A-C04AB6F881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0FF048-C8BD-237A-38C2-8CA868C31D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C27EB-ECB3-5740-973C-33B38748ACE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A9F022-CE41-593A-ECDB-1CBA54ADB9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748D5D-C1AB-E788-45EA-37192105F6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1489F-1B55-BA44-9B63-E425A32309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115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7E7DBB-53A7-0B0C-5574-54B66BC208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668C7A6-20A5-7770-17FC-EBBFA2C4A3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E70FCA-5E4D-5B52-A4EB-C170364541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282A4B-0DBB-BF66-7EF4-5E515D208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C27EB-ECB3-5740-973C-33B38748ACE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27AAD1-96E3-434A-2542-485365736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349D4B-5396-07D1-5018-2ACC65D0F4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1489F-1B55-BA44-9B63-E425A32309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644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281132-43B8-812F-C5FB-2CDA8B4A22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02E08D-742B-470B-B620-DE5A724BC5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577AFE-5E2C-B2DB-A295-E96462DBD4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F6C27EB-ECB3-5740-973C-33B38748ACE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542276-4C11-0AFF-908F-CA4123EB4E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3F47A8-D738-8598-77FC-BD260CA3B6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2F1489F-1B55-BA44-9B63-E425A32309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775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89F38F87-302E-A2FE-F53A-7F0D5781E4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D64FD7C-9C30-5E14-87D8-B46FD030F7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8710" y="2399491"/>
            <a:ext cx="9144000" cy="747096"/>
          </a:xfrm>
        </p:spPr>
        <p:txBody>
          <a:bodyPr>
            <a:noAutofit/>
          </a:bodyPr>
          <a:lstStyle/>
          <a:p>
            <a:pPr algn="l"/>
            <a:r>
              <a:rPr lang="en-US" sz="4800" b="1" i="1" dirty="0"/>
              <a:t>Precision </a:t>
            </a:r>
            <a:br>
              <a:rPr lang="en-US" sz="4800" b="1" i="1" dirty="0"/>
            </a:br>
            <a:r>
              <a:rPr lang="en-US" sz="4800" b="1" i="1" dirty="0"/>
              <a:t>Over Presumption: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33F7B31-7E68-BCA0-A599-6650BEF426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8710" y="3215055"/>
            <a:ext cx="9144000" cy="1200329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/>
              <a:t>Connecting Pharmacogenomics </a:t>
            </a:r>
          </a:p>
          <a:p>
            <a:pPr algn="l"/>
            <a:r>
              <a:rPr lang="en-US" sz="3200" b="1" dirty="0"/>
              <a:t>and Genetic Ancestry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C452D7-3CBA-B3D2-1F83-C40327698097}"/>
              </a:ext>
            </a:extLst>
          </p:cNvPr>
          <p:cNvSpPr txBox="1"/>
          <p:nvPr/>
        </p:nvSpPr>
        <p:spPr>
          <a:xfrm>
            <a:off x="368710" y="5172111"/>
            <a:ext cx="8672051" cy="1200329"/>
          </a:xfrm>
          <a:prstGeom prst="rect">
            <a:avLst/>
          </a:prstGeom>
          <a:solidFill>
            <a:schemeClr val="bg1">
              <a:alpha val="63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>
                <a:latin typeface="Monotype Corsiva" panose="03010101010201010101" pitchFamily="66" charset="0"/>
              </a:rPr>
              <a:t>by</a:t>
            </a:r>
          </a:p>
          <a:p>
            <a:r>
              <a:rPr lang="en-US" dirty="0"/>
              <a:t>Erica L. Gerace</a:t>
            </a:r>
            <a:r>
              <a:rPr lang="en-US" baseline="30000" dirty="0"/>
              <a:t>1,2</a:t>
            </a:r>
            <a:r>
              <a:rPr lang="en-US" dirty="0"/>
              <a:t>, Alexa Wnorowski</a:t>
            </a:r>
            <a:r>
              <a:rPr lang="en-US" baseline="30000" dirty="0"/>
              <a:t>1</a:t>
            </a:r>
            <a:r>
              <a:rPr lang="en-US" dirty="0"/>
              <a:t>, and Sarah Wojiski</a:t>
            </a:r>
            <a:r>
              <a:rPr lang="en-US" baseline="30000" dirty="0"/>
              <a:t>1</a:t>
            </a:r>
          </a:p>
          <a:p>
            <a:r>
              <a:rPr lang="en-US" baseline="30000" dirty="0"/>
              <a:t>1</a:t>
            </a:r>
            <a:r>
              <a:rPr lang="en-US" dirty="0"/>
              <a:t>Genomic Education, The Jackson Laboratory for Genomic Medicine, Farmington, CT</a:t>
            </a:r>
          </a:p>
          <a:p>
            <a:r>
              <a:rPr lang="en-US" baseline="30000" dirty="0"/>
              <a:t>2</a:t>
            </a:r>
            <a:r>
              <a:rPr lang="en-US" dirty="0"/>
              <a:t>Department of Genetics, Yale School of Medicine, New Haven, CT</a:t>
            </a:r>
          </a:p>
        </p:txBody>
      </p:sp>
      <p:sp>
        <p:nvSpPr>
          <p:cNvPr id="14" name="TextBox 8">
            <a:extLst>
              <a:ext uri="{FF2B5EF4-FFF2-40B4-BE49-F238E27FC236}">
                <a16:creationId xmlns:a16="http://schemas.microsoft.com/office/drawing/2014/main" id="{DF2AB670-C36F-A307-5B09-FC377C5DC898}"/>
              </a:ext>
            </a:extLst>
          </p:cNvPr>
          <p:cNvSpPr txBox="1"/>
          <p:nvPr/>
        </p:nvSpPr>
        <p:spPr>
          <a:xfrm>
            <a:off x="455794" y="564314"/>
            <a:ext cx="6498770" cy="369332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 dirty="0">
                <a:ln w="1270">
                  <a:noFill/>
                </a:ln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NATIONAL CENTER FOR CASE STUDY TEACHING IN SCIENCE</a:t>
            </a:r>
            <a:endParaRPr lang="en-US" altLang="en-US" sz="1800" b="1" dirty="0">
              <a:ln w="1270">
                <a:noFill/>
              </a:ln>
              <a:solidFill>
                <a:schemeClr val="tx2">
                  <a:lumMod val="75000"/>
                  <a:lumOff val="25000"/>
                </a:schemeClr>
              </a:solidFill>
              <a:latin typeface="Palatino Linotype" pitchFamily="18" charset="0"/>
              <a:cs typeface="Calibri" pitchFamily="34" charset="0"/>
            </a:endParaRPr>
          </a:p>
        </p:txBody>
      </p:sp>
      <p:sp>
        <p:nvSpPr>
          <p:cNvPr id="15" name="TextBox 12">
            <a:extLst>
              <a:ext uri="{FF2B5EF4-FFF2-40B4-BE49-F238E27FC236}">
                <a16:creationId xmlns:a16="http://schemas.microsoft.com/office/drawing/2014/main" id="{8DE65691-0A8E-D3E6-1BC4-987A9959CE66}"/>
              </a:ext>
            </a:extLst>
          </p:cNvPr>
          <p:cNvSpPr txBox="1"/>
          <p:nvPr/>
        </p:nvSpPr>
        <p:spPr>
          <a:xfrm>
            <a:off x="455794" y="1266458"/>
            <a:ext cx="52288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i="1" dirty="0">
                <a:solidFill>
                  <a:schemeClr val="accent1">
                    <a:lumMod val="75000"/>
                  </a:schemeClr>
                </a:solidFill>
              </a:rPr>
              <a:t>A Presentation to Accompany the Case Study:</a:t>
            </a:r>
          </a:p>
        </p:txBody>
      </p:sp>
    </p:spTree>
    <p:extLst>
      <p:ext uri="{BB962C8B-B14F-4D97-AF65-F5344CB8AC3E}">
        <p14:creationId xmlns:p14="http://schemas.microsoft.com/office/powerpoint/2010/main" val="32237422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82D467-AB6A-8C12-ED10-BF329A82DA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Allele A by Genetic Ancestry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451A926-84FF-1913-8FE8-B293A53E84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80004" y="2566040"/>
            <a:ext cx="5228566" cy="280038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0E5C403-4E69-667B-21AE-EF5F7DB75786}"/>
              </a:ext>
            </a:extLst>
          </p:cNvPr>
          <p:cNvSpPr txBox="1"/>
          <p:nvPr/>
        </p:nvSpPr>
        <p:spPr>
          <a:xfrm>
            <a:off x="3869634" y="5512904"/>
            <a:ext cx="19745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Figure 3</a:t>
            </a:r>
          </a:p>
        </p:txBody>
      </p:sp>
    </p:spTree>
    <p:extLst>
      <p:ext uri="{BB962C8B-B14F-4D97-AF65-F5344CB8AC3E}">
        <p14:creationId xmlns:p14="http://schemas.microsoft.com/office/powerpoint/2010/main" val="19358573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A07548-DDDD-8C5F-15E5-8246EF08B4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Calculating Allele Frequencies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B9E244F-66C1-C5D5-7599-9546A43FBD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9089496"/>
              </p:ext>
            </p:extLst>
          </p:nvPr>
        </p:nvGraphicFramePr>
        <p:xfrm>
          <a:off x="3087938" y="2546137"/>
          <a:ext cx="5393909" cy="2438400"/>
        </p:xfrm>
        <a:graphic>
          <a:graphicData uri="http://schemas.openxmlformats.org/drawingml/2006/table">
            <a:tbl>
              <a:tblPr firstRow="1" firstCol="1">
                <a:tableStyleId>{793D81CF-94F2-401A-BA57-92F5A7B2D0C5}</a:tableStyleId>
              </a:tblPr>
              <a:tblGrid>
                <a:gridCol w="1548012">
                  <a:extLst>
                    <a:ext uri="{9D8B030D-6E8A-4147-A177-3AD203B41FA5}">
                      <a16:colId xmlns:a16="http://schemas.microsoft.com/office/drawing/2014/main" val="3150956487"/>
                    </a:ext>
                  </a:extLst>
                </a:gridCol>
                <a:gridCol w="1148943">
                  <a:extLst>
                    <a:ext uri="{9D8B030D-6E8A-4147-A177-3AD203B41FA5}">
                      <a16:colId xmlns:a16="http://schemas.microsoft.com/office/drawing/2014/main" val="2335924236"/>
                    </a:ext>
                  </a:extLst>
                </a:gridCol>
                <a:gridCol w="1348477">
                  <a:extLst>
                    <a:ext uri="{9D8B030D-6E8A-4147-A177-3AD203B41FA5}">
                      <a16:colId xmlns:a16="http://schemas.microsoft.com/office/drawing/2014/main" val="3420333794"/>
                    </a:ext>
                  </a:extLst>
                </a:gridCol>
                <a:gridCol w="1348477">
                  <a:extLst>
                    <a:ext uri="{9D8B030D-6E8A-4147-A177-3AD203B41FA5}">
                      <a16:colId xmlns:a16="http://schemas.microsoft.com/office/drawing/2014/main" val="168191204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600">
                          <a:effectLst/>
                        </a:rPr>
                        <a:t>Allele A Count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600">
                          <a:effectLst/>
                        </a:rPr>
                        <a:t>Total Allele Number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600">
                          <a:effectLst/>
                        </a:rPr>
                        <a:t>Allele Frequency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845183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600">
                          <a:effectLst/>
                        </a:rPr>
                        <a:t>African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600">
                          <a:effectLst/>
                        </a:rPr>
                        <a:t>28,393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600">
                          <a:effectLst/>
                        </a:rPr>
                        <a:t>159,636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600">
                          <a:effectLst/>
                        </a:rPr>
                        <a:t>0.1779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4996575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600">
                          <a:effectLst/>
                        </a:rPr>
                        <a:t>East Asian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600">
                          <a:effectLst/>
                        </a:rPr>
                        <a:t>5,826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600">
                          <a:effectLst/>
                        </a:rPr>
                        <a:t>18,878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9744719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600">
                          <a:effectLst/>
                        </a:rPr>
                        <a:t>European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600">
                          <a:effectLst/>
                        </a:rPr>
                        <a:t>65,107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600">
                          <a:effectLst/>
                        </a:rPr>
                        <a:t>446,634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1036716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600">
                          <a:effectLst/>
                        </a:rPr>
                        <a:t>Latin American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600">
                          <a:effectLst/>
                        </a:rPr>
                        <a:t>16,851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600">
                          <a:effectLst/>
                        </a:rPr>
                        <a:t>143,690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0318612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600">
                          <a:effectLst/>
                        </a:rPr>
                        <a:t>Middle Eastern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600">
                          <a:effectLst/>
                        </a:rPr>
                        <a:t>158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600">
                          <a:effectLst/>
                        </a:rPr>
                        <a:t>1,620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1190936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600">
                          <a:effectLst/>
                        </a:rPr>
                        <a:t>South Asian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600">
                          <a:effectLst/>
                        </a:rPr>
                        <a:t>2,781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600">
                          <a:effectLst/>
                        </a:rPr>
                        <a:t>8,092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7904903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600">
                          <a:effectLst/>
                        </a:rPr>
                        <a:t>Remaining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600">
                          <a:effectLst/>
                        </a:rPr>
                        <a:t>7,965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600">
                          <a:effectLst/>
                        </a:rPr>
                        <a:t>51,004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9322588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600">
                          <a:effectLst/>
                        </a:rPr>
                        <a:t>Total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600">
                          <a:effectLst/>
                        </a:rPr>
                        <a:t>127,081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600">
                          <a:effectLst/>
                        </a:rPr>
                        <a:t>829,554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600" dirty="0">
                          <a:effectLst/>
                        </a:rPr>
                        <a:t>0.1532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91853825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665E05DE-C10E-6543-093E-7A08EA151E6B}"/>
              </a:ext>
            </a:extLst>
          </p:cNvPr>
          <p:cNvSpPr txBox="1"/>
          <p:nvPr/>
        </p:nvSpPr>
        <p:spPr>
          <a:xfrm>
            <a:off x="2995449" y="2176805"/>
            <a:ext cx="16921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Table 2.</a:t>
            </a:r>
          </a:p>
        </p:txBody>
      </p:sp>
    </p:spTree>
    <p:extLst>
      <p:ext uri="{BB962C8B-B14F-4D97-AF65-F5344CB8AC3E}">
        <p14:creationId xmlns:p14="http://schemas.microsoft.com/office/powerpoint/2010/main" val="2461783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86DF16-92E1-5329-8BAF-1E6E45DDF7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 Discussion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E1B819-826C-3CC6-65D4-4BFB13897C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06662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i="1" dirty="0"/>
              <a:t>What are the dangers of assuming someone’s genotype based on their reported racial/ethnic identity?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3624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3C8F3C2-6C99-22F5-6491-7C89148EE4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Migraine 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8D62F4A-8DCC-EC36-0580-B452E06ACAB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Symptoms		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9C32D18D-F77C-4872-1F10-290A305036D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Throbbing head pain</a:t>
            </a:r>
          </a:p>
          <a:p>
            <a:r>
              <a:rPr lang="en-US" dirty="0"/>
              <a:t>Nausea</a:t>
            </a:r>
          </a:p>
          <a:p>
            <a:r>
              <a:rPr lang="en-US" dirty="0"/>
              <a:t>Sensitivity to light, noise, or other stimuli</a:t>
            </a:r>
          </a:p>
          <a:p>
            <a:r>
              <a:rPr lang="en-US" dirty="0"/>
              <a:t>Aura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9838DBD3-7C61-AA02-F405-E4FD65C37A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Treatments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757507E9-A953-F1A2-CE23-CB94B9B76B20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Identify and eliminate triggers</a:t>
            </a:r>
          </a:p>
          <a:p>
            <a:r>
              <a:rPr lang="en-US" dirty="0"/>
              <a:t>Medications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02424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ECBF8-FD8D-6C14-4A2D-A3848F42C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Drug Metabolism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B2F3D2E-8803-B32E-CBDC-3634ECD8CA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69024" y="812963"/>
            <a:ext cx="5183188" cy="823912"/>
          </a:xfrm>
        </p:spPr>
        <p:txBody>
          <a:bodyPr/>
          <a:lstStyle/>
          <a:p>
            <a:r>
              <a:rPr lang="en-US" dirty="0"/>
              <a:t>Factors Impacting Drug Metabolism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C716FEFA-EC25-D377-9909-FFFEA3A3DB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1685925"/>
            <a:ext cx="5183188" cy="496712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Genetics</a:t>
            </a:r>
          </a:p>
          <a:p>
            <a:r>
              <a:rPr lang="en-US" dirty="0"/>
              <a:t>Biological factors</a:t>
            </a:r>
          </a:p>
          <a:p>
            <a:pPr lvl="1"/>
            <a:r>
              <a:rPr lang="en-US" dirty="0"/>
              <a:t>body size/weight</a:t>
            </a:r>
          </a:p>
          <a:p>
            <a:pPr lvl="1"/>
            <a:r>
              <a:rPr lang="en-US" dirty="0"/>
              <a:t>age</a:t>
            </a:r>
          </a:p>
          <a:p>
            <a:pPr lvl="1"/>
            <a:r>
              <a:rPr lang="en-US" dirty="0"/>
              <a:t>hormones </a:t>
            </a:r>
          </a:p>
          <a:p>
            <a:pPr lvl="1"/>
            <a:r>
              <a:rPr lang="en-US" dirty="0"/>
              <a:t>other medical conditions</a:t>
            </a:r>
          </a:p>
          <a:p>
            <a:r>
              <a:rPr lang="en-US" dirty="0"/>
              <a:t>Environmental factors</a:t>
            </a:r>
          </a:p>
          <a:p>
            <a:pPr lvl="1"/>
            <a:r>
              <a:rPr lang="en-US" dirty="0"/>
              <a:t>diet</a:t>
            </a:r>
          </a:p>
          <a:p>
            <a:pPr lvl="1"/>
            <a:r>
              <a:rPr lang="en-US" dirty="0"/>
              <a:t>smoking</a:t>
            </a:r>
          </a:p>
          <a:p>
            <a:pPr lvl="1"/>
            <a:r>
              <a:rPr lang="en-US" dirty="0"/>
              <a:t>alcohol use</a:t>
            </a:r>
          </a:p>
          <a:p>
            <a:pPr lvl="1"/>
            <a:r>
              <a:rPr lang="en-US" dirty="0"/>
              <a:t>use of other medications</a:t>
            </a:r>
          </a:p>
          <a:p>
            <a:pPr lvl="1"/>
            <a:r>
              <a:rPr lang="en-US" dirty="0"/>
              <a:t>exposure to certain chemicals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A325851-A341-156F-62E9-54502AECDE2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2" t="7727" r="2079"/>
          <a:stretch/>
        </p:blipFill>
        <p:spPr bwMode="auto">
          <a:xfrm>
            <a:off x="838200" y="1636875"/>
            <a:ext cx="4053300" cy="48560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55F930B-4889-AA15-626D-299C93A0E31A}"/>
              </a:ext>
            </a:extLst>
          </p:cNvPr>
          <p:cNvSpPr txBox="1"/>
          <p:nvPr/>
        </p:nvSpPr>
        <p:spPr>
          <a:xfrm>
            <a:off x="836612" y="6468382"/>
            <a:ext cx="19745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Figure 1</a:t>
            </a:r>
          </a:p>
        </p:txBody>
      </p:sp>
    </p:spTree>
    <p:extLst>
      <p:ext uri="{BB962C8B-B14F-4D97-AF65-F5344CB8AC3E}">
        <p14:creationId xmlns:p14="http://schemas.microsoft.com/office/powerpoint/2010/main" val="5051233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82B451-6022-C947-8187-F07993CA01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Pharmacogenomics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608C2FD-A3DA-6AE6-D793-8F79D2DC03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err="1"/>
              <a:t>Pharmaco</a:t>
            </a:r>
            <a:r>
              <a:rPr lang="en-US" dirty="0"/>
              <a:t> + </a:t>
            </a:r>
            <a:r>
              <a:rPr lang="en-US" i="1" dirty="0"/>
              <a:t>genomics</a:t>
            </a:r>
          </a:p>
          <a:p>
            <a:r>
              <a:rPr lang="en-US" dirty="0"/>
              <a:t>Using an individual’s genetics or genomics to gauge response to a medication</a:t>
            </a:r>
          </a:p>
          <a:p>
            <a:r>
              <a:rPr lang="en-US" dirty="0"/>
              <a:t>Variants in certain genes affect the metabolism of certain drugs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59404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0F878-31F8-1790-49C7-C889353FAD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0477" y="368860"/>
            <a:ext cx="3932237" cy="618565"/>
          </a:xfrm>
        </p:spPr>
        <p:txBody>
          <a:bodyPr/>
          <a:lstStyle/>
          <a:p>
            <a:r>
              <a:rPr lang="en-US" i="1" dirty="0"/>
              <a:t>CYP2C19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873C34-4EA7-64F1-D68A-9FFDB6C30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043" y="1962074"/>
            <a:ext cx="6172200" cy="4873625"/>
          </a:xfrm>
        </p:spPr>
        <p:txBody>
          <a:bodyPr/>
          <a:lstStyle/>
          <a:p>
            <a:r>
              <a:rPr lang="en-US" dirty="0"/>
              <a:t>Cytochrome P450 family</a:t>
            </a:r>
          </a:p>
          <a:p>
            <a:r>
              <a:rPr lang="en-US" dirty="0"/>
              <a:t>Encodes enzyme</a:t>
            </a:r>
          </a:p>
          <a:p>
            <a:r>
              <a:rPr lang="en-US" dirty="0"/>
              <a:t>Variant G or A affects enzyme function</a:t>
            </a:r>
          </a:p>
          <a:p>
            <a:endParaRPr lang="en-US" dirty="0"/>
          </a:p>
        </p:txBody>
      </p:sp>
      <p:pic>
        <p:nvPicPr>
          <p:cNvPr id="6" name="Picture 5" descr="A screenshot of a cell phone&#10;&#10;Description automatically generated">
            <a:extLst>
              <a:ext uri="{FF2B5EF4-FFF2-40B4-BE49-F238E27FC236}">
                <a16:creationId xmlns:a16="http://schemas.microsoft.com/office/drawing/2014/main" id="{F8105942-AFD5-D874-0BBA-B5769D86EF2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521" y="1962074"/>
            <a:ext cx="3486696" cy="292432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D1DDF49-4344-3705-30A1-066DE9B0E20C}"/>
              </a:ext>
            </a:extLst>
          </p:cNvPr>
          <p:cNvSpPr txBox="1"/>
          <p:nvPr/>
        </p:nvSpPr>
        <p:spPr>
          <a:xfrm>
            <a:off x="554521" y="4886400"/>
            <a:ext cx="19745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Figure 2</a:t>
            </a:r>
          </a:p>
        </p:txBody>
      </p:sp>
    </p:spTree>
    <p:extLst>
      <p:ext uri="{BB962C8B-B14F-4D97-AF65-F5344CB8AC3E}">
        <p14:creationId xmlns:p14="http://schemas.microsoft.com/office/powerpoint/2010/main" val="40390038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4C18DA5-AA18-8740-5881-6D6F3511DF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CYP2C19</a:t>
            </a:r>
            <a:r>
              <a:rPr lang="en-US" dirty="0"/>
              <a:t> Variants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3D16F5C2-D68F-DCA5-83CA-EA04F774CC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3109562"/>
              </p:ext>
            </p:extLst>
          </p:nvPr>
        </p:nvGraphicFramePr>
        <p:xfrm>
          <a:off x="2014436" y="2671995"/>
          <a:ext cx="7504766" cy="2280346"/>
        </p:xfrm>
        <a:graphic>
          <a:graphicData uri="http://schemas.openxmlformats.org/drawingml/2006/table">
            <a:tbl>
              <a:tblPr firstRow="1" firstCol="1" bandRow="1">
                <a:tableStyleId>{793D81CF-94F2-401A-BA57-92F5A7B2D0C5}</a:tableStyleId>
              </a:tblPr>
              <a:tblGrid>
                <a:gridCol w="1991372">
                  <a:extLst>
                    <a:ext uri="{9D8B030D-6E8A-4147-A177-3AD203B41FA5}">
                      <a16:colId xmlns:a16="http://schemas.microsoft.com/office/drawing/2014/main" val="398602037"/>
                    </a:ext>
                  </a:extLst>
                </a:gridCol>
                <a:gridCol w="1954450">
                  <a:extLst>
                    <a:ext uri="{9D8B030D-6E8A-4147-A177-3AD203B41FA5}">
                      <a16:colId xmlns:a16="http://schemas.microsoft.com/office/drawing/2014/main" val="2048381676"/>
                    </a:ext>
                  </a:extLst>
                </a:gridCol>
                <a:gridCol w="1779472">
                  <a:extLst>
                    <a:ext uri="{9D8B030D-6E8A-4147-A177-3AD203B41FA5}">
                      <a16:colId xmlns:a16="http://schemas.microsoft.com/office/drawing/2014/main" val="134822364"/>
                    </a:ext>
                  </a:extLst>
                </a:gridCol>
                <a:gridCol w="1779472">
                  <a:extLst>
                    <a:ext uri="{9D8B030D-6E8A-4147-A177-3AD203B41FA5}">
                      <a16:colId xmlns:a16="http://schemas.microsoft.com/office/drawing/2014/main" val="1654374521"/>
                    </a:ext>
                  </a:extLst>
                </a:gridCol>
              </a:tblGrid>
              <a:tr h="64930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 dirty="0">
                          <a:effectLst/>
                        </a:rPr>
                        <a:t>CYP2C19 Allele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 dirty="0">
                          <a:effectLst/>
                        </a:rPr>
                        <a:t>Consequence on Protein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>
                          <a:effectLst/>
                        </a:rPr>
                        <a:t>Functional Consequence</a:t>
                      </a:r>
                      <a:endParaRPr lang="en-US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>
                          <a:effectLst/>
                        </a:rPr>
                        <a:t>Phenotype</a:t>
                      </a:r>
                      <a:endParaRPr lang="en-US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97322649"/>
                  </a:ext>
                </a:extLst>
              </a:tr>
              <a:tr h="80465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 dirty="0">
                          <a:effectLst/>
                        </a:rPr>
                        <a:t>Allele G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 dirty="0">
                          <a:effectLst/>
                        </a:rPr>
                        <a:t>Proline at amino acid 227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 dirty="0">
                          <a:effectLst/>
                        </a:rPr>
                        <a:t>Enzyme with full function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 dirty="0">
                          <a:effectLst/>
                        </a:rPr>
                        <a:t>Fast metabolism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98586949"/>
                  </a:ext>
                </a:extLst>
              </a:tr>
              <a:tr h="82639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 dirty="0">
                          <a:effectLst/>
                        </a:rPr>
                        <a:t>Allele A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 dirty="0">
                          <a:effectLst/>
                        </a:rPr>
                        <a:t>Aberrant splicing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 dirty="0">
                          <a:effectLst/>
                        </a:rPr>
                        <a:t>Enzyme with no function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 dirty="0">
                          <a:effectLst/>
                        </a:rPr>
                        <a:t>Slow metabolism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939242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23857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NIH “All of Us” Research Program Begins Beta Testing of Data Platform:  Researchers Invited to Give Feedback | HSHSL Updates">
            <a:extLst>
              <a:ext uri="{FF2B5EF4-FFF2-40B4-BE49-F238E27FC236}">
                <a16:creationId xmlns:a16="http://schemas.microsoft.com/office/drawing/2014/main" id="{8A90C64E-C877-CDB1-F18C-3FCDDC73BF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143000"/>
            <a:ext cx="4645025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University of Florida Partners in $30 Million Center for “All of Us” Research  Program » Health Outcomes &amp; Biomedical Informatics » College of Medicine »  University of Florida">
            <a:extLst>
              <a:ext uri="{FF2B5EF4-FFF2-40B4-BE49-F238E27FC236}">
                <a16:creationId xmlns:a16="http://schemas.microsoft.com/office/drawing/2014/main" id="{C1A3C5A6-786D-0D25-FA7E-D4D272117E8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007" b="16939"/>
          <a:stretch>
            <a:fillRect/>
          </a:stretch>
        </p:blipFill>
        <p:spPr bwMode="auto">
          <a:xfrm>
            <a:off x="138953" y="147920"/>
            <a:ext cx="4128247" cy="2850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778203-996B-EAFC-3EAD-EEE861D2EA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92946" y="3239657"/>
            <a:ext cx="4645025" cy="2932387"/>
          </a:xfrm>
        </p:spPr>
        <p:txBody>
          <a:bodyPr>
            <a:normAutofit/>
          </a:bodyPr>
          <a:lstStyle/>
          <a:p>
            <a:r>
              <a:rPr lang="en-US" sz="1800" dirty="0"/>
              <a:t>Aims:</a:t>
            </a:r>
          </a:p>
          <a:p>
            <a:pPr marL="342900" indent="-342900">
              <a:buAutoNum type="arabicPeriod"/>
            </a:pPr>
            <a:r>
              <a:rPr lang="en-US" sz="1800" dirty="0"/>
              <a:t>Generate knowledge for disease risk factors</a:t>
            </a:r>
          </a:p>
          <a:p>
            <a:pPr marL="342900" indent="-342900">
              <a:buAutoNum type="arabicPeriod"/>
            </a:pPr>
            <a:r>
              <a:rPr lang="en-US" sz="1800" dirty="0"/>
              <a:t>Identify treatments that work best </a:t>
            </a:r>
          </a:p>
          <a:p>
            <a:pPr marL="342900" indent="-342900">
              <a:buAutoNum type="arabicPeriod"/>
            </a:pPr>
            <a:r>
              <a:rPr lang="en-US" sz="1800" dirty="0"/>
              <a:t>Inspire technologies that contribute to human health</a:t>
            </a:r>
          </a:p>
          <a:p>
            <a:pPr marL="342900" indent="-342900">
              <a:buAutoNum type="arabicPeriod"/>
            </a:pPr>
            <a:r>
              <a:rPr lang="en-US" sz="1800" dirty="0"/>
              <a:t>Connect individuals with clinical studies</a:t>
            </a:r>
          </a:p>
        </p:txBody>
      </p:sp>
    </p:spTree>
    <p:extLst>
      <p:ext uri="{BB962C8B-B14F-4D97-AF65-F5344CB8AC3E}">
        <p14:creationId xmlns:p14="http://schemas.microsoft.com/office/powerpoint/2010/main" val="1171546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0CCA72-A664-E316-06F9-6B4A181499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Determining Genetic Ancestry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5A11BB-20C1-CAE2-114B-62C9ACF49A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8206"/>
            <a:ext cx="10515600" cy="467214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2000" dirty="0"/>
              <a:t>DNA Sequencing:  determine genotype at 1000s of SNPs across the genome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514350" indent="-514350">
              <a:buFont typeface="+mj-lt"/>
              <a:buAutoNum type="arabicPeriod" startAt="2"/>
            </a:pPr>
            <a:r>
              <a:rPr lang="en-US" sz="2000" dirty="0"/>
              <a:t>Statistical Analysis: compare SNPs with known DNA sequences from individuals with a long history living in specific regions in the world </a:t>
            </a:r>
          </a:p>
          <a:p>
            <a:pPr marL="514350" indent="-514350">
              <a:buFont typeface="+mj-lt"/>
              <a:buAutoNum type="arabicPeriod" startAt="2"/>
            </a:pPr>
            <a:endParaRPr lang="en-US" dirty="0"/>
          </a:p>
          <a:p>
            <a:pPr marL="514350" indent="-514350">
              <a:buFont typeface="+mj-lt"/>
              <a:buAutoNum type="arabicPeriod" startAt="2"/>
            </a:pPr>
            <a:endParaRPr lang="en-US" dirty="0"/>
          </a:p>
          <a:p>
            <a:pPr marL="514350" indent="-514350">
              <a:buFont typeface="+mj-lt"/>
              <a:buAutoNum type="arabicPeriod" startAt="2"/>
            </a:pPr>
            <a:endParaRPr lang="en-US" dirty="0"/>
          </a:p>
        </p:txBody>
      </p:sp>
      <p:pic>
        <p:nvPicPr>
          <p:cNvPr id="4" name="Picture 3" descr="A close-up of a logo&#10;&#10;AI-generated content may be incorrect.">
            <a:extLst>
              <a:ext uri="{FF2B5EF4-FFF2-40B4-BE49-F238E27FC236}">
                <a16:creationId xmlns:a16="http://schemas.microsoft.com/office/drawing/2014/main" id="{D0838469-65C7-8DAF-4069-400CA45A62C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296"/>
          <a:stretch>
            <a:fillRect/>
          </a:stretch>
        </p:blipFill>
        <p:spPr>
          <a:xfrm>
            <a:off x="5257954" y="2297374"/>
            <a:ext cx="1372787" cy="682327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Picture 4" descr="A diagram of a pie chart&#10;&#10;AI-generated content may be incorrect.">
            <a:extLst>
              <a:ext uri="{FF2B5EF4-FFF2-40B4-BE49-F238E27FC236}">
                <a16:creationId xmlns:a16="http://schemas.microsoft.com/office/drawing/2014/main" id="{2D78F460-26E4-9495-66E4-54990E868E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76648" y="4382750"/>
            <a:ext cx="3567699" cy="2434285"/>
          </a:xfrm>
          <a:prstGeom prst="rect">
            <a:avLst/>
          </a:prstGeom>
        </p:spPr>
      </p:pic>
      <p:pic>
        <p:nvPicPr>
          <p:cNvPr id="6" name="Picture 5" descr="A pie chart with text&#10;&#10;AI-generated content may be incorrect.">
            <a:extLst>
              <a:ext uri="{FF2B5EF4-FFF2-40B4-BE49-F238E27FC236}">
                <a16:creationId xmlns:a16="http://schemas.microsoft.com/office/drawing/2014/main" id="{B3AB3746-3E92-F040-9878-220E4651226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68018" y="4164135"/>
            <a:ext cx="2646327" cy="2349557"/>
          </a:xfrm>
          <a:prstGeom prst="rect">
            <a:avLst/>
          </a:prstGeom>
        </p:spPr>
      </p:pic>
      <p:pic>
        <p:nvPicPr>
          <p:cNvPr id="7" name="Picture 6" descr="A microarray and a microorganism&#10;&#10;AI-generated content may be incorrect.">
            <a:extLst>
              <a:ext uri="{FF2B5EF4-FFF2-40B4-BE49-F238E27FC236}">
                <a16:creationId xmlns:a16="http://schemas.microsoft.com/office/drawing/2014/main" id="{D0886124-6355-3C61-2F88-6F2F17C69A0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149" b="19224"/>
          <a:stretch>
            <a:fillRect/>
          </a:stretch>
        </p:blipFill>
        <p:spPr>
          <a:xfrm>
            <a:off x="2985374" y="1848076"/>
            <a:ext cx="2004651" cy="1580924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9D32F71A-A61D-5F68-16E2-A0ADA253CA64}"/>
              </a:ext>
            </a:extLst>
          </p:cNvPr>
          <p:cNvCxnSpPr>
            <a:cxnSpLocks/>
          </p:cNvCxnSpPr>
          <p:nvPr/>
        </p:nvCxnSpPr>
        <p:spPr>
          <a:xfrm>
            <a:off x="698090" y="3429000"/>
            <a:ext cx="10655710" cy="0"/>
          </a:xfrm>
          <a:prstGeom prst="line">
            <a:avLst/>
          </a:prstGeom>
          <a:ln>
            <a:solidFill>
              <a:schemeClr val="tx2">
                <a:lumMod val="90000"/>
                <a:lumOff val="1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92707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B8724EA-E404-FF8D-CF33-8C2B01659C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CYP2C19 </a:t>
            </a:r>
            <a:r>
              <a:rPr lang="en-US" dirty="0"/>
              <a:t>Alleles in the Population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5C27F971-36D9-F546-5292-6CB7024E9E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6337068"/>
              </p:ext>
            </p:extLst>
          </p:nvPr>
        </p:nvGraphicFramePr>
        <p:xfrm>
          <a:off x="2427891" y="2536307"/>
          <a:ext cx="6657810" cy="1785386"/>
        </p:xfrm>
        <a:graphic>
          <a:graphicData uri="http://schemas.openxmlformats.org/drawingml/2006/table">
            <a:tbl>
              <a:tblPr firstRow="1" firstCol="1">
                <a:tableStyleId>{793D81CF-94F2-401A-BA57-92F5A7B2D0C5}</a:tableStyleId>
              </a:tblPr>
              <a:tblGrid>
                <a:gridCol w="1880802">
                  <a:extLst>
                    <a:ext uri="{9D8B030D-6E8A-4147-A177-3AD203B41FA5}">
                      <a16:colId xmlns:a16="http://schemas.microsoft.com/office/drawing/2014/main" val="1461307045"/>
                    </a:ext>
                  </a:extLst>
                </a:gridCol>
                <a:gridCol w="1453872">
                  <a:extLst>
                    <a:ext uri="{9D8B030D-6E8A-4147-A177-3AD203B41FA5}">
                      <a16:colId xmlns:a16="http://schemas.microsoft.com/office/drawing/2014/main" val="1637537721"/>
                    </a:ext>
                  </a:extLst>
                </a:gridCol>
                <a:gridCol w="1661568">
                  <a:extLst>
                    <a:ext uri="{9D8B030D-6E8A-4147-A177-3AD203B41FA5}">
                      <a16:colId xmlns:a16="http://schemas.microsoft.com/office/drawing/2014/main" val="1122599351"/>
                    </a:ext>
                  </a:extLst>
                </a:gridCol>
                <a:gridCol w="1661568">
                  <a:extLst>
                    <a:ext uri="{9D8B030D-6E8A-4147-A177-3AD203B41FA5}">
                      <a16:colId xmlns:a16="http://schemas.microsoft.com/office/drawing/2014/main" val="2304481402"/>
                    </a:ext>
                  </a:extLst>
                </a:gridCol>
              </a:tblGrid>
              <a:tr h="858546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0" marB="0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600" dirty="0">
                          <a:effectLst/>
                        </a:rPr>
                        <a:t>Allele Count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0" marB="0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600" dirty="0">
                          <a:effectLst/>
                        </a:rPr>
                        <a:t>Total Allele Number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0" marB="0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600">
                          <a:effectLst/>
                        </a:rPr>
                        <a:t>Allele Frequency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0" marB="0"/>
                </a:tc>
                <a:extLst>
                  <a:ext uri="{0D108BD9-81ED-4DB2-BD59-A6C34878D82A}">
                    <a16:rowId xmlns:a16="http://schemas.microsoft.com/office/drawing/2014/main" val="2883663706"/>
                  </a:ext>
                </a:extLst>
              </a:tr>
              <a:tr h="463420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600">
                          <a:effectLst/>
                        </a:rPr>
                        <a:t>CYP2C19 allele G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0" marB="0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600">
                          <a:effectLst/>
                        </a:rPr>
                        <a:t>702,473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0" marB="0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600" dirty="0">
                          <a:effectLst/>
                        </a:rPr>
                        <a:t>829,554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0" marB="0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600">
                          <a:effectLst/>
                        </a:rPr>
                        <a:t>0.8468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0" marB="0"/>
                </a:tc>
                <a:extLst>
                  <a:ext uri="{0D108BD9-81ED-4DB2-BD59-A6C34878D82A}">
                    <a16:rowId xmlns:a16="http://schemas.microsoft.com/office/drawing/2014/main" val="3900692738"/>
                  </a:ext>
                </a:extLst>
              </a:tr>
              <a:tr h="463420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600">
                          <a:effectLst/>
                        </a:rPr>
                        <a:t>CYP2C19 allele A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0" marB="0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600">
                          <a:effectLst/>
                        </a:rPr>
                        <a:t>127,081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0" marB="0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600" dirty="0">
                          <a:effectLst/>
                        </a:rPr>
                        <a:t>829,554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0" marB="0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600" dirty="0">
                          <a:effectLst/>
                        </a:rPr>
                        <a:t>0.1532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0" marB="0"/>
                </a:tc>
                <a:extLst>
                  <a:ext uri="{0D108BD9-81ED-4DB2-BD59-A6C34878D82A}">
                    <a16:rowId xmlns:a16="http://schemas.microsoft.com/office/drawing/2014/main" val="136028962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26F9B801-CCD9-E905-D4CC-D39A949B621F}"/>
              </a:ext>
            </a:extLst>
          </p:cNvPr>
          <p:cNvSpPr txBox="1"/>
          <p:nvPr/>
        </p:nvSpPr>
        <p:spPr>
          <a:xfrm>
            <a:off x="2427891" y="2166975"/>
            <a:ext cx="16921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Table 1.</a:t>
            </a:r>
          </a:p>
        </p:txBody>
      </p:sp>
    </p:spTree>
    <p:extLst>
      <p:ext uri="{BB962C8B-B14F-4D97-AF65-F5344CB8AC3E}">
        <p14:creationId xmlns:p14="http://schemas.microsoft.com/office/powerpoint/2010/main" val="16233265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1107</TotalTime>
  <Words>373</Words>
  <Application>Microsoft Office PowerPoint</Application>
  <PresentationFormat>Widescreen</PresentationFormat>
  <Paragraphs>119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Aptos</vt:lpstr>
      <vt:lpstr>Aptos Display</vt:lpstr>
      <vt:lpstr>Arial</vt:lpstr>
      <vt:lpstr>Calibri</vt:lpstr>
      <vt:lpstr>Monotype Corsiva</vt:lpstr>
      <vt:lpstr>Palatino Linotype</vt:lpstr>
      <vt:lpstr>Office Theme</vt:lpstr>
      <vt:lpstr>Precision  Over Presumption:</vt:lpstr>
      <vt:lpstr>Migraine </vt:lpstr>
      <vt:lpstr>Drug Metabolism</vt:lpstr>
      <vt:lpstr>Pharmacogenomics</vt:lpstr>
      <vt:lpstr>CYP2C19</vt:lpstr>
      <vt:lpstr>CYP2C19 Variants</vt:lpstr>
      <vt:lpstr>PowerPoint Presentation</vt:lpstr>
      <vt:lpstr>Determining Genetic Ancestry</vt:lpstr>
      <vt:lpstr>CYP2C19 Alleles in the Population</vt:lpstr>
      <vt:lpstr>Allele A by Genetic Ancestry</vt:lpstr>
      <vt:lpstr>Calculating Allele Frequencies</vt:lpstr>
      <vt:lpstr>Final Discussion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Erica Gerace</dc:creator>
  <cp:lastModifiedBy>Ky Herreid</cp:lastModifiedBy>
  <cp:revision>4</cp:revision>
  <dcterms:created xsi:type="dcterms:W3CDTF">2025-11-13T20:46:44Z</dcterms:created>
  <dcterms:modified xsi:type="dcterms:W3CDTF">2026-04-20T23:40:23Z</dcterms:modified>
</cp:coreProperties>
</file>