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32"/>
  </p:notesMasterIdLst>
  <p:sldIdLst>
    <p:sldId id="256" r:id="rId2"/>
    <p:sldId id="446" r:id="rId3"/>
    <p:sldId id="283" r:id="rId4"/>
    <p:sldId id="277" r:id="rId5"/>
    <p:sldId id="388" r:id="rId6"/>
    <p:sldId id="418" r:id="rId7"/>
    <p:sldId id="259" r:id="rId8"/>
    <p:sldId id="257" r:id="rId9"/>
    <p:sldId id="364" r:id="rId10"/>
    <p:sldId id="373" r:id="rId11"/>
    <p:sldId id="261" r:id="rId12"/>
    <p:sldId id="296" r:id="rId13"/>
    <p:sldId id="295" r:id="rId14"/>
    <p:sldId id="442" r:id="rId15"/>
    <p:sldId id="454" r:id="rId16"/>
    <p:sldId id="437" r:id="rId17"/>
    <p:sldId id="449" r:id="rId18"/>
    <p:sldId id="450" r:id="rId19"/>
    <p:sldId id="423" r:id="rId20"/>
    <p:sldId id="406" r:id="rId21"/>
    <p:sldId id="413" r:id="rId22"/>
    <p:sldId id="439" r:id="rId23"/>
    <p:sldId id="372" r:id="rId24"/>
    <p:sldId id="452" r:id="rId25"/>
    <p:sldId id="453" r:id="rId26"/>
    <p:sldId id="451" r:id="rId27"/>
    <p:sldId id="432" r:id="rId28"/>
    <p:sldId id="448" r:id="rId29"/>
    <p:sldId id="455" r:id="rId30"/>
    <p:sldId id="45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201"/>
    <a:srgbClr val="428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1438" autoAdjust="0"/>
  </p:normalViewPr>
  <p:slideViewPr>
    <p:cSldViewPr>
      <p:cViewPr varScale="1">
        <p:scale>
          <a:sx n="85" d="100"/>
          <a:sy n="85" d="100"/>
        </p:scale>
        <p:origin x="-134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Spain</a:t>
            </a:r>
          </a:p>
        </c:rich>
      </c:tx>
      <c:layout/>
      <c:overlay val="0"/>
    </c:title>
    <c:autoTitleDeleted val="0"/>
    <c:view3D>
      <c:rotX val="30"/>
      <c:rotY val="3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Vernal Pool Habitat</c:v>
                </c:pt>
              </c:strCache>
            </c:strRef>
          </c:tx>
          <c:explosion val="5"/>
          <c:dLbls>
            <c:dLbl>
              <c:idx val="0"/>
              <c:layout>
                <c:manualLayout>
                  <c:x val="-0.2070442892472916"/>
                  <c:y val="-9.39208926797164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B06-4F01-91CC-04F3C2618FA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Loss</c:v>
                </c:pt>
                <c:pt idx="1">
                  <c:v>Remain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0.94</c:v>
                </c:pt>
                <c:pt idx="1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06-4F01-91CC-04F3C2618FA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Northern</a:t>
            </a:r>
            <a:r>
              <a:rPr lang="en-US" baseline="0" dirty="0"/>
              <a:t> England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Loss
75%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CD-4265-BC47-CE4D4D05D32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7381663498959177E-4"/>
                  <c:y val="9.658153461410931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Remain
25%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CD-4265-BC47-CE4D4D05D32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CD-4265-BC47-CE4D4D05D3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/>
      <c:overlay val="0"/>
    </c:title>
    <c:autoTitleDeleted val="0"/>
    <c:view3D>
      <c:rotX val="30"/>
      <c:rotY val="3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57702484342532"/>
          <c:y val="0.28298378622780945"/>
          <c:w val="0.80886967302338164"/>
          <c:h val="0.6164805222118029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San Diego</c:v>
                </c:pt>
              </c:strCache>
            </c:strRef>
          </c:tx>
          <c:dPt>
            <c:idx val="0"/>
            <c:bubble3D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0-7E3D-4C26-AFD6-FFB33F287140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Remain
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E3D-4C26-AFD6-FFB33F28714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Loss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0.97</c:v>
                </c:pt>
                <c:pt idx="1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3D-4C26-AFD6-FFB33F28714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Central Valley</c:v>
                </c:pt>
              </c:strCache>
            </c:strRef>
          </c:tx>
          <c:explosion val="5"/>
          <c:dLbls>
            <c:dLbl>
              <c:idx val="1"/>
              <c:layout>
                <c:manualLayout>
                  <c:x val="-1.3299309808496159E-2"/>
                  <c:y val="6.70159065330912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CC9-4923-B92F-B385907477D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Loss</c:v>
                </c:pt>
                <c:pt idx="1">
                  <c:v>Remain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C9-4923-B92F-B385907477D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EA564-18BD-43C1-9858-FFEEC1AC31FC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066DD-1B37-43E8-A147-C8B97CC3E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4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Credit</a:t>
            </a:r>
            <a:r>
              <a:rPr lang="en-US" i="1" dirty="0" smtClean="0"/>
              <a:t>: </a:t>
            </a:r>
            <a:r>
              <a:rPr lang="en-US" dirty="0" smtClean="0"/>
              <a:t>Pacific Southwest Region USFWS, CC</a:t>
            </a:r>
            <a:r>
              <a:rPr lang="en-US" baseline="0" dirty="0" smtClean="0"/>
              <a:t> BY 2.0, https://www.flickr.com/photos/usfws_pacificsw/32515945633/in/photostream/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066DD-1B37-43E8-A147-C8B97CC3E9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75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066DD-1B37-43E8-A147-C8B97CC3E9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67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066DD-1B37-43E8-A147-C8B97CC3E9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10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066DD-1B37-43E8-A147-C8B97CC3E9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06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066DD-1B37-43E8-A147-C8B97CC3E9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94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066DD-1B37-43E8-A147-C8B97CC3E9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87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066DD-1B37-43E8-A147-C8B97CC3E9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6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066DD-1B37-43E8-A147-C8B97CC3E9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7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066DD-1B37-43E8-A147-C8B97CC3E9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4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066DD-1B37-43E8-A147-C8B97CC3E9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22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066DD-1B37-43E8-A147-C8B97CC3E9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3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066DD-1B37-43E8-A147-C8B97CC3E9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46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066DD-1B37-43E8-A147-C8B97CC3E9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48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066DD-1B37-43E8-A147-C8B97CC3E9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15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066DD-1B37-43E8-A147-C8B97CC3E9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63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066DD-1B37-43E8-A147-C8B97CC3E9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80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066DD-1B37-43E8-A147-C8B97CC3E9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046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066DD-1B37-43E8-A147-C8B97CC3E99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320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066DD-1B37-43E8-A147-C8B97CC3E99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3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066DD-1B37-43E8-A147-C8B97CC3E9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34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066DD-1B37-43E8-A147-C8B97CC3E9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88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066DD-1B37-43E8-A147-C8B97CC3E9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96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066DD-1B37-43E8-A147-C8B97CC3E9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66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066DD-1B37-43E8-A147-C8B97CC3E9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07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066DD-1B37-43E8-A147-C8B97CC3E9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9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066DD-1B37-43E8-A147-C8B97CC3E9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16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8A0B-52F7-410A-AEEA-CE6918479F1F}" type="datetime1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9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5D2B-39DE-4D44-9388-FBF0C919F6DE}" type="datetime1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0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7AA2-85EF-4BCD-B752-BA9BBA8FA1ED}" type="datetime1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7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7472-F80F-4EBA-80C6-09BA5DC482A4}" type="datetime1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5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8596-21FE-4718-B64B-F5462B7567B9}" type="datetime1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4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5F41-CF66-45D2-876E-E036468F8EA3}" type="datetime1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9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7A22-18DC-420A-A2AF-59ECB735BE93}" type="datetime1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58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58B1-D071-4FD8-8170-833ACBF94390}" type="datetime1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4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7E9E-154C-407C-9277-8B5F5B83664A}" type="datetime1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5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C8AD-81FE-47EE-8293-CA9E6CE44D32}" type="datetime1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4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45F7-05E1-463F-B867-7B793774044D}" type="datetime1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8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11D41-046B-427B-9343-B708A284ED53}" type="datetime1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9DEBF-BD33-4A76-A5A8-FC83582C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1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Spain_map_modern.png#/media/File:Spain_map_modern.png" TargetMode="External"/><Relationship Id="rId3" Type="http://schemas.openxmlformats.org/officeDocument/2006/relationships/hyperlink" Target="https://commons.wikimedia.org/wiki/File:Dry_Ground.jpg#/media/File:Dry_Ground.jpg" TargetMode="External"/><Relationship Id="rId7" Type="http://schemas.openxmlformats.org/officeDocument/2006/relationships/hyperlink" Target="https://commons.wikimedia.org/wiki/File:Uk_map_england.png#/media/File:Uk_map_england.png" TargetMode="External"/><Relationship Id="rId2" Type="http://schemas.openxmlformats.org/officeDocument/2006/relationships/hyperlink" Target="https://commons.wikimedia.org/wiki/File:VernalPool.jpg#/media/File:VernalPoo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Lead-backed_phase_of_red-backed_slamander_Plethodon_cinereus.jpg#/media/File:Lead-backed_phase_of_red-backed_slamander_Plethodon_cinereus.jpg" TargetMode="External"/><Relationship Id="rId5" Type="http://schemas.openxmlformats.org/officeDocument/2006/relationships/hyperlink" Target="https://commons.wikimedia.org/wiki/File:FMIB_46395_Fairy_Shrimp_(Chirocephalus_diaphanus),_Male.jpeg#/media/File:FMIB_46395_Fairy_Shrimp_(Chirocephalus_diaphanus),_Male.jpeg" TargetMode="External"/><Relationship Id="rId4" Type="http://schemas.openxmlformats.org/officeDocument/2006/relationships/hyperlink" Target="https://commons.wikimedia.org/wiki/File:Frog_in_Water.jpg#/media/File:Frog_in_Water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3/33/Vicia_villosa.jpeg" TargetMode="External"/><Relationship Id="rId7" Type="http://schemas.openxmlformats.org/officeDocument/2006/relationships/hyperlink" Target="https://commons.wikimedia.org/wiki/File:Blankmap-ao-090W-americas.png#/media/File:Blankmap-ao-090W-americas.png" TargetMode="External"/><Relationship Id="rId2" Type="http://schemas.openxmlformats.org/officeDocument/2006/relationships/hyperlink" Target="https://commons.wikimedia.org/wiki/File:Digital-elevation-map-california.png#/media/File:Digital-elevation-map-california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05_Yarigatake_from_Higashikamaone_2000-8-16.jpg#/media/File:05_Yarigatake_from_Higashikamaone_2000-8-16.jpg" TargetMode="External"/><Relationship Id="rId5" Type="http://schemas.openxmlformats.org/officeDocument/2006/relationships/hyperlink" Target="https://commons.wikimedia.org/wiki/File:VernalPool.jpg#/media/File:VernalPool.jpg" TargetMode="External"/><Relationship Id="rId4" Type="http://schemas.openxmlformats.org/officeDocument/2006/relationships/hyperlink" Target="https://upload.wikimedia.org/wikipedia/commons/1/1b/Bromus_hordeaceus.jpe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Hordeum_marinum#/media/File:Hordeum_spp_Sturm55.jpg" TargetMode="External"/><Relationship Id="rId3" Type="http://schemas.openxmlformats.org/officeDocument/2006/relationships/hyperlink" Target="https://upload.wikimedia.org/wikipedia/commons/thumb/f/f5/Downingia_concolor_2.jpg/183px-Downingia_concolor_2.jpg" TargetMode="External"/><Relationship Id="rId7" Type="http://schemas.openxmlformats.org/officeDocument/2006/relationships/hyperlink" Target="https://commons.wikimedia.org/wiki/File:Erodium_botrys_EnfoqueFlor_2011-4-08_CampodeCalatrava.jpg" TargetMode="External"/><Relationship Id="rId2" Type="http://schemas.openxmlformats.org/officeDocument/2006/relationships/hyperlink" Target="https://upload.wikimedia.org/wikipedia/commons/b/b6/Deschampsia_danthonioides_NRCS-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1/1b/Bromus_hordeaceus.jpeg" TargetMode="External"/><Relationship Id="rId11" Type="http://schemas.openxmlformats.org/officeDocument/2006/relationships/hyperlink" Target="https://commons.wikimedia.org/wiki/Vulpia_bromoides#/media/File:Festuca_spp_Sturm42.jpg" TargetMode="External"/><Relationship Id="rId5" Type="http://schemas.openxmlformats.org/officeDocument/2006/relationships/hyperlink" Target="https://commons.wikimedia.org/wiki/Category:Lasthenia_conjugens#/media/File:Lasthenia_conjugens.jpg" TargetMode="External"/><Relationship Id="rId10" Type="http://schemas.openxmlformats.org/officeDocument/2006/relationships/hyperlink" Target="https://commons.wikimedia.org/wiki/Vicia_villosa#/media/File:Vicia_villosa.jpeg" TargetMode="External"/><Relationship Id="rId4" Type="http://schemas.openxmlformats.org/officeDocument/2006/relationships/hyperlink" Target="https://commons.wikimedia.org/wiki/Category:Centromadia_pungens#/media/File:Hemizoniapungenspungens.jpg" TargetMode="External"/><Relationship Id="rId9" Type="http://schemas.openxmlformats.org/officeDocument/2006/relationships/hyperlink" Target="https://commons.wikimedia.org/wiki/Lolium_multiflorum#/media/File:Italiaans_raaigras_Lolium_multiflorum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077200" cy="673846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Responding to a Changing Climate: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596116"/>
            <a:ext cx="9144000" cy="1261884"/>
          </a:xfrm>
          <a:prstGeom prst="rect">
            <a:avLst/>
          </a:prstGeom>
          <a:solidFill>
            <a:schemeClr val="accent3">
              <a:lumMod val="50000"/>
              <a:alpha val="71000"/>
            </a:schemeClr>
          </a:solidFill>
        </p:spPr>
        <p:txBody>
          <a:bodyPr wrap="square" lIns="274320" tIns="274320" bIns="182880" anchor="ctr" anchorCtr="0">
            <a:spAutoFit/>
          </a:bodyPr>
          <a:lstStyle/>
          <a:p>
            <a:r>
              <a:rPr lang="en-US" sz="2000" baseline="30000" dirty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by</a:t>
            </a:r>
          </a:p>
          <a:p>
            <a:r>
              <a:rPr lang="en-US" sz="2000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Christopher J. </a:t>
            </a:r>
            <a:r>
              <a:rPr lang="en-US" sz="2000" baseline="30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Javornik</a:t>
            </a:r>
            <a:r>
              <a:rPr lang="en-US" sz="2000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en-US" sz="2000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2000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Department of Ecology and Evolutionary </a:t>
            </a:r>
            <a:r>
              <a:rPr lang="en-US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Biology</a:t>
            </a:r>
            <a:br>
              <a:rPr lang="en-US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University of Colorado, Boulder, CO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28600" y="76200"/>
            <a:ext cx="471182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NATIONAL CENTER FOR CASE STUDY TEACHING IN SCIENCE</a:t>
            </a:r>
            <a:endParaRPr lang="en-US" altLang="en-US" sz="1400" b="1" dirty="0">
              <a:solidFill>
                <a:schemeClr val="accent6">
                  <a:lumMod val="50000"/>
                </a:schemeClr>
              </a:solidFill>
              <a:latin typeface="Palatino Linotype" pitchFamily="18" charset="0"/>
              <a:cs typeface="Calibri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42047" y="2286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chemeClr val="tx1"/>
                </a:solidFill>
                <a:latin typeface="Calibri" pitchFamily="34" charset="0"/>
              </a:rPr>
              <a:t>A Presentation to Accompany the Case </a:t>
            </a:r>
            <a:r>
              <a:rPr lang="en-US" altLang="en-US" sz="1800" i="1" dirty="0" smtClean="0">
                <a:solidFill>
                  <a:schemeClr val="tx1"/>
                </a:solidFill>
                <a:latin typeface="Calibri" pitchFamily="34" charset="0"/>
              </a:rPr>
              <a:t>Study:</a:t>
            </a:r>
            <a:endParaRPr lang="en-US" altLang="en-US" sz="18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07698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Vernal Pool Plant Communities React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86200" y="5874603"/>
            <a:ext cx="4191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and</a:t>
            </a:r>
            <a:endParaRPr lang="en-US" baseline="300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2000" baseline="30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Akasha</a:t>
            </a:r>
            <a:r>
              <a:rPr lang="en-US" sz="2000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M. </a:t>
            </a:r>
            <a:r>
              <a:rPr lang="en-US" sz="2000" baseline="30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Faist</a:t>
            </a:r>
            <a:endParaRPr lang="en-US" sz="2000" baseline="300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2000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Department of Animal and Range Sciences</a:t>
            </a:r>
          </a:p>
          <a:p>
            <a:r>
              <a:rPr lang="en-US" sz="2000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New Mexico State </a:t>
            </a:r>
            <a:r>
              <a:rPr lang="en-US" sz="2000" baseline="30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Universtiy</a:t>
            </a:r>
            <a:r>
              <a:rPr lang="en-US" sz="2000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Las </a:t>
            </a:r>
            <a:r>
              <a:rPr lang="en-US" sz="2000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Cruces</a:t>
            </a:r>
            <a:r>
              <a:rPr lang="en-US" sz="2000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000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NM</a:t>
            </a:r>
            <a:endParaRPr lang="en-US" sz="2000" baseline="30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Exotic </a:t>
            </a:r>
            <a:r>
              <a:rPr lang="en-US" dirty="0" smtClean="0"/>
              <a:t>plants in</a:t>
            </a:r>
            <a:r>
              <a:rPr lang="en-US" dirty="0" smtClean="0"/>
              <a:t> vernal pools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532376"/>
            <a:ext cx="13906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10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3795" y="1650206"/>
            <a:ext cx="118300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381" y="4648200"/>
            <a:ext cx="209561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1422627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436" y="1676400"/>
            <a:ext cx="37147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Is weather variability, resulting from climate change, threatening vernal pool viability?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70" y="1752600"/>
            <a:ext cx="7620660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Plants have already been documented responding to climate change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39" y="2107407"/>
            <a:ext cx="4694941" cy="3427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85545">
            <a:off x="3054298" y="2924410"/>
            <a:ext cx="702425" cy="1183537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587" y="2107407"/>
            <a:ext cx="3427119" cy="3427119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>
            <a:off x="8289205" y="2879457"/>
            <a:ext cx="314632" cy="6869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/>
              <a:t>Plants have already been documented responding to climate change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1609725"/>
            <a:ext cx="9356679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64770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(</a:t>
            </a:r>
            <a:r>
              <a:rPr lang="en-US" sz="1200" dirty="0" err="1"/>
              <a:t>Jeong</a:t>
            </a:r>
            <a:r>
              <a:rPr lang="en-US" sz="1200" dirty="0"/>
              <a:t>, S., Ho, C., </a:t>
            </a:r>
            <a:r>
              <a:rPr lang="en-US" sz="1200" dirty="0" err="1"/>
              <a:t>Gim</a:t>
            </a:r>
            <a:r>
              <a:rPr lang="en-US" sz="1200" dirty="0"/>
              <a:t>, H., &amp; Brown, M., 2011)</a:t>
            </a:r>
          </a:p>
        </p:txBody>
      </p:sp>
    </p:spTree>
    <p:extLst>
      <p:ext uri="{BB962C8B-B14F-4D97-AF65-F5344CB8AC3E}">
        <p14:creationId xmlns:p14="http://schemas.microsoft.com/office/powerpoint/2010/main" val="3075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Focal species used in this study</a:t>
            </a:r>
          </a:p>
        </p:txBody>
      </p:sp>
      <p:graphicFrame>
        <p:nvGraphicFramePr>
          <p:cNvPr id="19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829423"/>
              </p:ext>
            </p:extLst>
          </p:nvPr>
        </p:nvGraphicFramePr>
        <p:xfrm>
          <a:off x="1200151" y="1774825"/>
          <a:ext cx="7334249" cy="4719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38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13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90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Species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Family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Common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Deschampsia</a:t>
                      </a:r>
                      <a:r>
                        <a:rPr kumimoji="0"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danthonioides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Poaceae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hairgrass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Downingia</a:t>
                      </a:r>
                      <a:r>
                        <a:rPr kumimoji="0"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concolor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Campanulaceae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Maroonspot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calicoflower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Hemizonia</a:t>
                      </a:r>
                      <a:r>
                        <a:rPr kumimoji="0"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pungens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Asteraceae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spikeweed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Lasthenia</a:t>
                      </a:r>
                      <a:r>
                        <a:rPr kumimoji="0"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conjugens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Asteraceae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 Costa goldfields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Plagiobothrys</a:t>
                      </a:r>
                      <a:r>
                        <a:rPr kumimoji="0"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stipitatus</a:t>
                      </a:r>
                      <a:r>
                        <a:rPr kumimoji="0"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var. </a:t>
                      </a:r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micranthus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Boraginaceae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Stalked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popcornflower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Bromus</a:t>
                      </a:r>
                      <a:r>
                        <a:rPr kumimoji="0"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hordeaceus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Poaceae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 brome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Erodium</a:t>
                      </a:r>
                      <a:r>
                        <a:rPr kumimoji="0"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botrys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Geraniaceae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Longbeak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stork's bill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Hordeum</a:t>
                      </a:r>
                      <a:r>
                        <a:rPr kumimoji="0"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marinum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Poaceae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Mediterranean barley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Lolium</a:t>
                      </a:r>
                      <a:r>
                        <a:rPr kumimoji="0"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multiflorum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Poaceae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Italian ryegrass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Vicia</a:t>
                      </a:r>
                      <a:r>
                        <a:rPr kumimoji="0"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villosa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Fabaceae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Winter vetch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Vulpia</a:t>
                      </a:r>
                      <a:r>
                        <a:rPr kumimoji="0"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bromoides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Poaceae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Brome fescue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221481"/>
            <a:ext cx="7870437" cy="4571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6200000">
            <a:off x="-1308617" y="3987285"/>
            <a:ext cx="453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Non-native Species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308618" y="1396486"/>
            <a:ext cx="453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Native Species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-152400" y="2133600"/>
            <a:ext cx="1371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-152400" y="6483388"/>
            <a:ext cx="1371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-914400" y="1598714"/>
            <a:ext cx="1600200" cy="533548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685800" y="2133600"/>
            <a:ext cx="0" cy="43605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533400" y="64770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(Modified form </a:t>
            </a:r>
            <a:r>
              <a:rPr lang="en-US" dirty="0" err="1"/>
              <a:t>Javornik</a:t>
            </a:r>
            <a:r>
              <a:rPr lang="en-US" dirty="0"/>
              <a:t> &amp; </a:t>
            </a:r>
            <a:r>
              <a:rPr lang="en-US" dirty="0" err="1"/>
              <a:t>Collinge</a:t>
            </a:r>
            <a:r>
              <a:rPr lang="en-US" dirty="0"/>
              <a:t>, 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Focal species used in this study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668" y="4221758"/>
            <a:ext cx="7870437" cy="4571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6200000">
            <a:off x="-1308617" y="3987285"/>
            <a:ext cx="453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Non-native Species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308618" y="1396486"/>
            <a:ext cx="453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Native Species</a:t>
            </a:r>
          </a:p>
        </p:txBody>
      </p:sp>
      <p:pic>
        <p:nvPicPr>
          <p:cNvPr id="2050" name="Picture 2" descr="https://upload.wikimedia.org/wikipedia/commons/b/b6/Deschampsia_danthonioides_NRCS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35497" y="1794254"/>
            <a:ext cx="942739" cy="173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upload.wikimedia.org/wikipedia/commons/thumb/f/f5/Downingia_concolor_2.jpg/183px-Downingia_concolor_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9144" y="2146894"/>
            <a:ext cx="115403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743200" y="2997201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Downingia</a:t>
            </a:r>
            <a:r>
              <a:rPr lang="en-US" i="1" dirty="0"/>
              <a:t> </a:t>
            </a:r>
          </a:p>
          <a:p>
            <a:r>
              <a:rPr lang="en-US" i="1" dirty="0" err="1"/>
              <a:t>concolor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91933" y="3570387"/>
            <a:ext cx="1502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Deschampsia</a:t>
            </a:r>
            <a:r>
              <a:rPr lang="en-US" i="1" dirty="0"/>
              <a:t> </a:t>
            </a:r>
          </a:p>
          <a:p>
            <a:r>
              <a:rPr lang="en-US" i="1" dirty="0" err="1"/>
              <a:t>danthonioides</a:t>
            </a:r>
            <a:endParaRPr lang="en-US" dirty="0"/>
          </a:p>
        </p:txBody>
      </p:sp>
      <p:pic>
        <p:nvPicPr>
          <p:cNvPr id="2052" name="Picture 4" descr="Hemizoniapungenspungen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087" y="2180900"/>
            <a:ext cx="1265416" cy="84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01387" y="3040998"/>
            <a:ext cx="1217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Hemizonia</a:t>
            </a:r>
            <a:r>
              <a:rPr lang="en-US" i="1" dirty="0"/>
              <a:t> </a:t>
            </a:r>
          </a:p>
          <a:p>
            <a:r>
              <a:rPr lang="en-US" i="1" dirty="0" err="1"/>
              <a:t>pungens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818" y="2146894"/>
            <a:ext cx="1259345" cy="9382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81818" y="3065296"/>
            <a:ext cx="1146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Lasthenia</a:t>
            </a:r>
            <a:r>
              <a:rPr lang="en-US" i="1" dirty="0"/>
              <a:t> </a:t>
            </a:r>
          </a:p>
          <a:p>
            <a:r>
              <a:rPr lang="en-US" i="1" dirty="0" err="1"/>
              <a:t>conjugens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023" y="4640578"/>
            <a:ext cx="760154" cy="10135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35497" y="5653504"/>
            <a:ext cx="1242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Bromus</a:t>
            </a:r>
            <a:r>
              <a:rPr lang="en-US" i="1" dirty="0"/>
              <a:t> </a:t>
            </a:r>
          </a:p>
          <a:p>
            <a:r>
              <a:rPr lang="en-US" i="1" dirty="0" err="1"/>
              <a:t>hordeaceus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4598086"/>
            <a:ext cx="1149349" cy="86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82098" y="5416104"/>
            <a:ext cx="1003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Erodium</a:t>
            </a:r>
            <a:r>
              <a:rPr lang="en-US" i="1" dirty="0"/>
              <a:t> </a:t>
            </a:r>
          </a:p>
          <a:p>
            <a:r>
              <a:rPr lang="en-US" i="1" dirty="0" err="1"/>
              <a:t>botrys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89470" y="4521983"/>
            <a:ext cx="1089972" cy="15404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963122" y="6026022"/>
            <a:ext cx="1090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Hordeum</a:t>
            </a:r>
            <a:r>
              <a:rPr lang="en-US" i="1" dirty="0"/>
              <a:t> </a:t>
            </a:r>
          </a:p>
          <a:p>
            <a:r>
              <a:rPr lang="en-US" i="1" dirty="0" err="1"/>
              <a:t>marinum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378" y="4430135"/>
            <a:ext cx="819697" cy="14857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254446" y="5956142"/>
            <a:ext cx="1277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Lolium</a:t>
            </a:r>
            <a:r>
              <a:rPr lang="en-US" i="1" dirty="0"/>
              <a:t> </a:t>
            </a:r>
          </a:p>
          <a:p>
            <a:r>
              <a:rPr lang="en-US" i="1" dirty="0" err="1"/>
              <a:t>multiflorum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661" y="4526069"/>
            <a:ext cx="1301589" cy="935517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510333" y="5430227"/>
            <a:ext cx="776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Vicia</a:t>
            </a:r>
            <a:r>
              <a:rPr lang="en-US" i="1" dirty="0"/>
              <a:t> </a:t>
            </a:r>
          </a:p>
          <a:p>
            <a:r>
              <a:rPr lang="en-US" i="1" dirty="0" err="1"/>
              <a:t>villosa</a:t>
            </a:r>
            <a:endParaRPr lang="en-US" dirty="0"/>
          </a:p>
        </p:txBody>
      </p:sp>
      <p:pic>
        <p:nvPicPr>
          <p:cNvPr id="2048" name="Picture 204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2527" y="4456784"/>
            <a:ext cx="923925" cy="1381125"/>
          </a:xfrm>
          <a:prstGeom prst="rect">
            <a:avLst/>
          </a:prstGeom>
        </p:spPr>
      </p:pic>
      <p:sp>
        <p:nvSpPr>
          <p:cNvPr id="2049" name="Rectangle 2048"/>
          <p:cNvSpPr/>
          <p:nvPr/>
        </p:nvSpPr>
        <p:spPr>
          <a:xfrm>
            <a:off x="7862527" y="5753392"/>
            <a:ext cx="1144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Vulpia</a:t>
            </a:r>
            <a:r>
              <a:rPr lang="en-US" i="1" dirty="0"/>
              <a:t> </a:t>
            </a:r>
          </a:p>
          <a:p>
            <a:r>
              <a:rPr lang="en-US" i="1" dirty="0" err="1"/>
              <a:t>bromoides</a:t>
            </a:r>
            <a:endParaRPr lang="en-US" dirty="0"/>
          </a:p>
        </p:txBody>
      </p:sp>
      <p:pic>
        <p:nvPicPr>
          <p:cNvPr id="2053" name="Picture 205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508" y="1733296"/>
            <a:ext cx="1068865" cy="1458725"/>
          </a:xfrm>
          <a:prstGeom prst="rect">
            <a:avLst/>
          </a:prstGeom>
        </p:spPr>
      </p:pic>
      <p:sp>
        <p:nvSpPr>
          <p:cNvPr id="2055" name="Rectangle 2054"/>
          <p:cNvSpPr/>
          <p:nvPr/>
        </p:nvSpPr>
        <p:spPr>
          <a:xfrm>
            <a:off x="7173244" y="3245086"/>
            <a:ext cx="15135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Plagiobothrys</a:t>
            </a:r>
            <a:r>
              <a:rPr lang="en-US" i="1" dirty="0"/>
              <a:t> </a:t>
            </a:r>
          </a:p>
          <a:p>
            <a:r>
              <a:rPr lang="en-US" i="1" dirty="0" err="1"/>
              <a:t>stipitatus</a:t>
            </a:r>
            <a:r>
              <a:rPr lang="en-US" i="1" dirty="0"/>
              <a:t> var. </a:t>
            </a:r>
          </a:p>
          <a:p>
            <a:r>
              <a:rPr lang="en-US" i="1" dirty="0" err="1"/>
              <a:t>micranthus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Climate variability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00800" y="6504801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                  www.californiachaparral.com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9655"/>
            <a:ext cx="9144000" cy="609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Group Reminder…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Wet season division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629400" cy="522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10400" y="6626423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(Gerhardt &amp; </a:t>
            </a:r>
            <a:r>
              <a:rPr lang="en-US" sz="1400" dirty="0" err="1"/>
              <a:t>Collinge</a:t>
            </a:r>
            <a:r>
              <a:rPr lang="en-US" sz="1400" dirty="0"/>
              <a:t>, 2007)</a:t>
            </a:r>
          </a:p>
        </p:txBody>
      </p:sp>
    </p:spTree>
    <p:extLst>
      <p:ext uri="{BB962C8B-B14F-4D97-AF65-F5344CB8AC3E}">
        <p14:creationId xmlns:p14="http://schemas.microsoft.com/office/powerpoint/2010/main" val="1066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Learning Objectives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8458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Understand </a:t>
            </a:r>
            <a:r>
              <a:rPr lang="en-US" sz="2800" dirty="0" smtClean="0"/>
              <a:t>plant </a:t>
            </a:r>
            <a:r>
              <a:rPr lang="en-US" sz="2800" dirty="0"/>
              <a:t>responses to climate change: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Elevational range shifts: </a:t>
            </a:r>
            <a:r>
              <a:rPr lang="en-US" sz="2800" i="1" dirty="0"/>
              <a:t>attrition and community </a:t>
            </a:r>
            <a:r>
              <a:rPr lang="en-US" sz="2800" i="1" dirty="0" smtClean="0"/>
              <a:t>shifts.</a:t>
            </a:r>
            <a:endParaRPr lang="en-US" sz="28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err="1"/>
              <a:t>Phenological</a:t>
            </a:r>
            <a:r>
              <a:rPr lang="en-US" sz="2800" dirty="0"/>
              <a:t> shifts: </a:t>
            </a:r>
            <a:r>
              <a:rPr lang="en-US" sz="2800" i="1" dirty="0"/>
              <a:t>over extended time </a:t>
            </a:r>
            <a:r>
              <a:rPr lang="en-US" sz="2800" i="1" dirty="0" smtClean="0"/>
              <a:t>periods.</a:t>
            </a:r>
            <a:endParaRPr lang="en-US" sz="28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Community shifts: </a:t>
            </a:r>
            <a:r>
              <a:rPr lang="en-US" sz="2800" i="1" dirty="0"/>
              <a:t>novel competition and species </a:t>
            </a:r>
            <a:r>
              <a:rPr lang="en-US" sz="2800" i="1" dirty="0" smtClean="0"/>
              <a:t>response.</a:t>
            </a:r>
            <a:endParaRPr lang="en-US" sz="28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Changes in </a:t>
            </a:r>
            <a:r>
              <a:rPr lang="en-US" sz="2800" dirty="0" smtClean="0"/>
              <a:t>biodiversity</a:t>
            </a:r>
            <a:r>
              <a:rPr lang="en-US" sz="2800" dirty="0"/>
              <a:t>: </a:t>
            </a:r>
            <a:r>
              <a:rPr lang="en-US" sz="2800" i="1" dirty="0"/>
              <a:t>resistance and </a:t>
            </a:r>
            <a:r>
              <a:rPr lang="en-US" sz="2800" i="1" dirty="0" smtClean="0"/>
              <a:t>resilience.</a:t>
            </a: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Assess how specific vernal pool plant communities have responded to fluctuations in annual weather </a:t>
            </a:r>
            <a:r>
              <a:rPr lang="en-US" sz="2800" dirty="0" smtClean="0"/>
              <a:t>patterns.</a:t>
            </a: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Predict how specific vernal pool plant communities may respond to future climatic </a:t>
            </a:r>
            <a:r>
              <a:rPr lang="en-US" sz="2800" dirty="0" smtClean="0"/>
              <a:t>events.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9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Wet season division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52600" y="1905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67200" y="1905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98494" y="3061647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62400" y="3074157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62215" y="3074157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493" y="4267200"/>
            <a:ext cx="2254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152900" y="42672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77819" y="42672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6564" y="1535373"/>
            <a:ext cx="4648200" cy="242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67600" y="408979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Late growing season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67600" y="315366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growing season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7371596" y="2611045"/>
            <a:ext cx="390902" cy="45060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367114" y="4800600"/>
            <a:ext cx="619502" cy="30480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899" y="1447801"/>
            <a:ext cx="4876800" cy="21478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267200"/>
            <a:ext cx="48768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7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Precipitation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583057"/>
            <a:ext cx="7155224" cy="5291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33400" y="65532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(Modified form </a:t>
            </a:r>
            <a:r>
              <a:rPr lang="en-US" dirty="0" err="1"/>
              <a:t>Javornik</a:t>
            </a:r>
            <a:r>
              <a:rPr lang="en-US" dirty="0"/>
              <a:t> &amp; </a:t>
            </a:r>
            <a:r>
              <a:rPr lang="en-US" dirty="0" err="1"/>
              <a:t>Collinge</a:t>
            </a:r>
            <a:r>
              <a:rPr lang="en-US" dirty="0"/>
              <a:t>, 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447800" y="3848100"/>
            <a:ext cx="1143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3400" y="3894734"/>
            <a:ext cx="1143000" cy="2734666"/>
          </a:xfrm>
          <a:prstGeom prst="rect">
            <a:avLst/>
          </a:prstGeom>
          <a:solidFill>
            <a:schemeClr val="bg1">
              <a:lumMod val="8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381000"/>
            <a:ext cx="9144000" cy="1143000"/>
          </a:xfrm>
          <a:ln>
            <a:noFill/>
          </a:ln>
        </p:spPr>
        <p:txBody>
          <a:bodyPr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Results</a:t>
            </a:r>
            <a:r>
              <a:rPr lang="en-US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337067" y="1682234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Native Species 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851418" y="3796783"/>
            <a:ext cx="453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Non-native Species</a:t>
            </a:r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894234"/>
              </p:ext>
            </p:extLst>
          </p:nvPr>
        </p:nvGraphicFramePr>
        <p:xfrm>
          <a:off x="1676400" y="457200"/>
          <a:ext cx="6477000" cy="60829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0538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Species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Early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precipitation totals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Late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Precipitation 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otals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584">
                <a:tc>
                  <a:txBody>
                    <a:bodyPr/>
                    <a:lstStyle/>
                    <a:p>
                      <a:r>
                        <a:rPr kumimoji="0"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danthonioides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584">
                <a:tc>
                  <a:txBody>
                    <a:bodyPr/>
                    <a:lstStyle/>
                    <a:p>
                      <a:r>
                        <a:rPr kumimoji="0"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+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584">
                <a:tc>
                  <a:txBody>
                    <a:bodyPr/>
                    <a:lstStyle/>
                    <a:p>
                      <a:r>
                        <a:rPr kumimoji="0"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H. </a:t>
                      </a:r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pungens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+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_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894">
                <a:tc>
                  <a:txBody>
                    <a:bodyPr/>
                    <a:lstStyle/>
                    <a:p>
                      <a:r>
                        <a:rPr kumimoji="0"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L. </a:t>
                      </a:r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conjugens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+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_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8584">
                <a:tc>
                  <a:txBody>
                    <a:bodyPr/>
                    <a:lstStyle/>
                    <a:p>
                      <a:r>
                        <a:rPr kumimoji="0"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 </a:t>
                      </a:r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stipitatus</a:t>
                      </a:r>
                      <a:r>
                        <a:rPr kumimoji="0"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var. </a:t>
                      </a:r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micranthus</a:t>
                      </a:r>
                      <a:endParaRPr kumimoji="0" lang="en-US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+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8584">
                <a:tc>
                  <a:txBody>
                    <a:bodyPr/>
                    <a:lstStyle/>
                    <a:p>
                      <a:r>
                        <a:rPr kumimoji="0"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hordeaceus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8584">
                <a:tc>
                  <a:txBody>
                    <a:bodyPr/>
                    <a:lstStyle/>
                    <a:p>
                      <a:r>
                        <a:rPr kumimoji="0"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 </a:t>
                      </a:r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botrys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8584">
                <a:tc>
                  <a:txBody>
                    <a:bodyPr/>
                    <a:lstStyle/>
                    <a:p>
                      <a:r>
                        <a:rPr kumimoji="0"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H. </a:t>
                      </a:r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marinum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_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8584">
                <a:tc>
                  <a:txBody>
                    <a:bodyPr/>
                    <a:lstStyle/>
                    <a:p>
                      <a:r>
                        <a:rPr kumimoji="0"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L. </a:t>
                      </a:r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multiflorum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_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_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8584">
                <a:tc>
                  <a:txBody>
                    <a:bodyPr/>
                    <a:lstStyle/>
                    <a:p>
                      <a:r>
                        <a:rPr kumimoji="0"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V. </a:t>
                      </a:r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villosa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8587">
                <a:tc>
                  <a:txBody>
                    <a:bodyPr/>
                    <a:lstStyle/>
                    <a:p>
                      <a:r>
                        <a:rPr kumimoji="0"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bromoides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381000" y="1555356"/>
            <a:ext cx="1371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2400" y="6553200"/>
            <a:ext cx="1600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43000" y="1555356"/>
            <a:ext cx="0" cy="51454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-331234" y="6615908"/>
            <a:ext cx="1702834" cy="470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629108" y="2795442"/>
            <a:ext cx="838200" cy="234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24000" y="6581001"/>
            <a:ext cx="601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NS represents a non statistical relationship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30548" y="3824858"/>
            <a:ext cx="914400" cy="61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-331234" y="3877666"/>
            <a:ext cx="8484634" cy="6276"/>
          </a:xfrm>
          <a:prstGeom prst="line">
            <a:avLst/>
          </a:prstGeom>
          <a:ln w="762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-476708" y="1460353"/>
            <a:ext cx="1600200" cy="533548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-533400" y="6516469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(Modified form </a:t>
            </a:r>
            <a:r>
              <a:rPr lang="en-US" dirty="0" err="1"/>
              <a:t>Javornik</a:t>
            </a:r>
            <a:r>
              <a:rPr lang="en-US" dirty="0"/>
              <a:t> &amp; </a:t>
            </a:r>
            <a:r>
              <a:rPr lang="en-US" dirty="0" err="1"/>
              <a:t>Collinge</a:t>
            </a:r>
            <a:r>
              <a:rPr lang="en-US" dirty="0"/>
              <a:t>, 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Heavy precipitation events occurring during the early growing season (October-December) tend to promote an increase in native plant frequency while hindering non-native plant </a:t>
            </a:r>
            <a:r>
              <a:rPr lang="en-US" dirty="0" smtClean="0"/>
              <a:t>frequency.</a:t>
            </a:r>
            <a:endParaRPr lang="en-US" dirty="0"/>
          </a:p>
          <a:p>
            <a:r>
              <a:rPr lang="en-US" dirty="0"/>
              <a:t>Heavy precipitation events occurring during the early growing season (January-March) tend to result in decreased frequency values for both native and non-native plant </a:t>
            </a:r>
            <a:r>
              <a:rPr lang="en-US" dirty="0" smtClean="0"/>
              <a:t>species.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9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457200">
              <a:buClrTx/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Understand plants responses to climate change:</a:t>
            </a:r>
          </a:p>
          <a:p>
            <a:pPr marL="914400" lvl="1" indent="-457200"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</a:rPr>
              <a:t>Elevational range shifts: </a:t>
            </a:r>
            <a:r>
              <a:rPr lang="en-US" i="1" dirty="0">
                <a:solidFill>
                  <a:prstClr val="black"/>
                </a:solidFill>
              </a:rPr>
              <a:t>attrition and community shifts</a:t>
            </a:r>
            <a:endParaRPr lang="en-US" dirty="0">
              <a:solidFill>
                <a:prstClr val="black"/>
              </a:solidFill>
            </a:endParaRPr>
          </a:p>
          <a:p>
            <a:pPr marL="914400" lvl="1" indent="-457200"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prstClr val="black"/>
                </a:solidFill>
              </a:rPr>
              <a:t>Phenological</a:t>
            </a:r>
            <a:r>
              <a:rPr lang="en-US" dirty="0">
                <a:solidFill>
                  <a:prstClr val="black"/>
                </a:solidFill>
              </a:rPr>
              <a:t> shifts: </a:t>
            </a:r>
            <a:r>
              <a:rPr lang="en-US" i="1" dirty="0">
                <a:solidFill>
                  <a:prstClr val="black"/>
                </a:solidFill>
              </a:rPr>
              <a:t>over extended time periods</a:t>
            </a:r>
            <a:endParaRPr lang="en-US" dirty="0">
              <a:solidFill>
                <a:prstClr val="black"/>
              </a:solidFill>
            </a:endParaRPr>
          </a:p>
          <a:p>
            <a:pPr marL="914400" lvl="1" indent="-457200"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</a:rPr>
              <a:t>Community shifts: </a:t>
            </a:r>
            <a:r>
              <a:rPr lang="en-US" i="1" dirty="0">
                <a:solidFill>
                  <a:prstClr val="black"/>
                </a:solidFill>
              </a:rPr>
              <a:t>novel competition and species response</a:t>
            </a:r>
            <a:endParaRPr lang="en-US" dirty="0">
              <a:solidFill>
                <a:prstClr val="black"/>
              </a:solidFill>
            </a:endParaRPr>
          </a:p>
          <a:p>
            <a:pPr marL="914400" lvl="1" indent="-457200"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</a:rPr>
              <a:t>Changes in Biodiversity: </a:t>
            </a:r>
            <a:r>
              <a:rPr lang="en-US" i="1" dirty="0">
                <a:solidFill>
                  <a:prstClr val="black"/>
                </a:solidFill>
              </a:rPr>
              <a:t>resistance and resilience</a:t>
            </a:r>
            <a:endParaRPr lang="en-US" dirty="0">
              <a:solidFill>
                <a:prstClr val="black"/>
              </a:solidFill>
            </a:endParaRPr>
          </a:p>
          <a:p>
            <a:pPr marL="457200" lvl="0" indent="-457200">
              <a:buClrTx/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Assess how specific vernal pool plant communities have responded to fluctuations in annual weather patterns </a:t>
            </a:r>
          </a:p>
          <a:p>
            <a:pPr marL="457200" lvl="0" indent="-457200">
              <a:buClrTx/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Predict how specific vernal pool plant communities may respond to future climatic events</a:t>
            </a:r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en-US" dirty="0"/>
              <a:t>Slide 1 : "</a:t>
            </a:r>
            <a:r>
              <a:rPr lang="en-US" dirty="0" err="1"/>
              <a:t>VernalPool</a:t>
            </a:r>
            <a:r>
              <a:rPr lang="en-US" dirty="0"/>
              <a:t>". Licensed under Public Domain via Wikimedia Commons - </a:t>
            </a:r>
            <a:r>
              <a:rPr lang="en-US" dirty="0">
                <a:hlinkClick r:id="rId2"/>
              </a:rPr>
              <a:t>https://commons.wikimedia.org/wiki/File:VernalPool.jpg#/media/File:VernalPool.jpg</a:t>
            </a: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/>
              <a:t>Slide 3: Photo credit: Christopher </a:t>
            </a:r>
            <a:r>
              <a:rPr lang="en-US" dirty="0" err="1"/>
              <a:t>Javornik</a:t>
            </a: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/>
              <a:t>Slide 4: (From top clockwise) "</a:t>
            </a:r>
            <a:r>
              <a:rPr lang="en-US" dirty="0" err="1"/>
              <a:t>VernalPool</a:t>
            </a:r>
            <a:r>
              <a:rPr lang="en-US" dirty="0"/>
              <a:t>". Licensed under Public Domain via Wikimedia Commons - </a:t>
            </a:r>
            <a:r>
              <a:rPr lang="en-US" dirty="0">
                <a:hlinkClick r:id="rId2"/>
              </a:rPr>
              <a:t>https://commons.wikimedia.org/wiki/File:VernalPool.jpg#/media/File:VernalPool.jpg</a:t>
            </a: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/>
              <a:t>"Dry Ground" by Max Wolfe from Birmingham, AL, USA - Dry Ground. Licensed under CC BY 2.0 via Wikimedia Commons - </a:t>
            </a:r>
            <a:r>
              <a:rPr lang="en-US" dirty="0">
                <a:hlinkClick r:id="rId3"/>
              </a:rPr>
              <a:t>https://commons.wikimedia.org/wiki/File:Dry_Ground.jpg#/media/File:Dry_Ground.jpg</a:t>
            </a: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/>
              <a:t>Photo credit: Christopher </a:t>
            </a:r>
            <a:r>
              <a:rPr lang="en-US" dirty="0" err="1"/>
              <a:t>Javornik</a:t>
            </a: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/>
              <a:t>Slide 5: ( From left to right; top to bottom) "Frog in Water" by </a:t>
            </a:r>
            <a:r>
              <a:rPr lang="en-US" dirty="0" err="1"/>
              <a:t>fa:User:Juybari</a:t>
            </a:r>
            <a:r>
              <a:rPr lang="en-US" dirty="0"/>
              <a:t> - </a:t>
            </a:r>
            <a:r>
              <a:rPr lang="en-US" dirty="0" err="1"/>
              <a:t>fa:File:Frog</a:t>
            </a:r>
            <a:r>
              <a:rPr lang="en-US" dirty="0"/>
              <a:t> in Water.jpg. Licensed under CC BY-SA 3.0 via Wikimedia Commons - </a:t>
            </a:r>
            <a:r>
              <a:rPr lang="en-US" dirty="0">
                <a:hlinkClick r:id="rId4"/>
              </a:rPr>
              <a:t>https://commons.wikimedia.org/wiki/File:Frog_in_Water.jpg#/media/File:Frog_in_Water.jpg</a:t>
            </a: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/>
              <a:t>"FMIB 46395 Fairy Shrimp (</a:t>
            </a:r>
            <a:r>
              <a:rPr lang="en-US" dirty="0" err="1"/>
              <a:t>Chirocephalus</a:t>
            </a:r>
            <a:r>
              <a:rPr lang="en-US" dirty="0"/>
              <a:t> </a:t>
            </a:r>
            <a:r>
              <a:rPr lang="en-US" dirty="0" err="1"/>
              <a:t>diaphanus</a:t>
            </a:r>
            <a:r>
              <a:rPr lang="en-US" dirty="0"/>
              <a:t>), Male" by William Thomas </a:t>
            </a:r>
            <a:r>
              <a:rPr lang="en-US" dirty="0" err="1"/>
              <a:t>Calman</a:t>
            </a:r>
            <a:r>
              <a:rPr lang="en-US" dirty="0"/>
              <a:t> - </a:t>
            </a:r>
            <a:r>
              <a:rPr lang="en-US" dirty="0" err="1"/>
              <a:t>Calman</a:t>
            </a:r>
            <a:r>
              <a:rPr lang="en-US" dirty="0"/>
              <a:t>, W. T. (1911) Life of Crustacea, New York City: the MacMillan Company. Licensed under Public Domain via Wikimedia Commons - </a:t>
            </a:r>
            <a:r>
              <a:rPr lang="en-US" dirty="0">
                <a:hlinkClick r:id="rId5"/>
              </a:rPr>
              <a:t>https://commons.wikimedia.org/wiki/File:FMIB_46395_Fairy_Shrimp_(Chirocephalus_diaphanus),_Male.jpeg#/media/File:FMIB_46395_Fairy_Shrimp_(Chirocephalus_diaphanus),_Male.jpeg</a:t>
            </a: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/>
              <a:t>Photo credit: Christopher </a:t>
            </a:r>
            <a:r>
              <a:rPr lang="en-US" dirty="0" err="1"/>
              <a:t>Javornik</a:t>
            </a: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/>
              <a:t>"Lead-backed phase of red-backed </a:t>
            </a:r>
            <a:r>
              <a:rPr lang="en-US" dirty="0" err="1"/>
              <a:t>slamander</a:t>
            </a:r>
            <a:r>
              <a:rPr lang="en-US" dirty="0"/>
              <a:t> </a:t>
            </a:r>
            <a:r>
              <a:rPr lang="en-US" dirty="0" err="1"/>
              <a:t>Plethodon</a:t>
            </a:r>
            <a:r>
              <a:rPr lang="en-US" dirty="0"/>
              <a:t> </a:t>
            </a:r>
            <a:r>
              <a:rPr lang="en-US" dirty="0" err="1"/>
              <a:t>cinereus</a:t>
            </a:r>
            <a:r>
              <a:rPr lang="en-US" dirty="0"/>
              <a:t>" by Brian </a:t>
            </a:r>
            <a:r>
              <a:rPr lang="en-US" dirty="0" err="1"/>
              <a:t>Gratwicke</a:t>
            </a:r>
            <a:r>
              <a:rPr lang="en-US" dirty="0"/>
              <a:t> - originally posted to Flickr as Lead-backed phase of red-backed </a:t>
            </a:r>
            <a:r>
              <a:rPr lang="en-US" dirty="0" err="1"/>
              <a:t>slamander</a:t>
            </a:r>
            <a:r>
              <a:rPr lang="en-US" dirty="0"/>
              <a:t> </a:t>
            </a:r>
            <a:r>
              <a:rPr lang="en-US" dirty="0" err="1"/>
              <a:t>Plethodon</a:t>
            </a:r>
            <a:r>
              <a:rPr lang="en-US" dirty="0"/>
              <a:t> </a:t>
            </a:r>
            <a:r>
              <a:rPr lang="en-US" dirty="0" err="1"/>
              <a:t>cinereus</a:t>
            </a:r>
            <a:r>
              <a:rPr lang="en-US" dirty="0"/>
              <a:t>. Licensed under CC BY 2.0 via Wikimedia Commons - </a:t>
            </a:r>
            <a:r>
              <a:rPr lang="en-US" dirty="0">
                <a:hlinkClick r:id="rId6"/>
              </a:rPr>
              <a:t>https://commons.wikimedia.org/wiki/File:Lead-backed_phase_of_red-backed_slamander_Plethodon_cinereus.jpg#/media/File:Lead-backed_phase_of_red-backed_slamander_Plethodon_cinereus.jpg</a:t>
            </a: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/>
              <a:t>Photo credit: Christopher </a:t>
            </a:r>
            <a:r>
              <a:rPr lang="en-US" dirty="0" err="1"/>
              <a:t>Javornik</a:t>
            </a: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/>
              <a:t>Slide 6:"Uk map </a:t>
            </a:r>
            <a:r>
              <a:rPr lang="en-US" dirty="0" err="1"/>
              <a:t>england</a:t>
            </a:r>
            <a:r>
              <a:rPr lang="en-US" dirty="0"/>
              <a:t>" by UKPhoenix79 - </a:t>
            </a:r>
            <a:r>
              <a:rPr lang="en-US" dirty="0" err="1"/>
              <a:t>Image:British</a:t>
            </a:r>
            <a:r>
              <a:rPr lang="en-US" dirty="0"/>
              <a:t> Isles United </a:t>
            </a:r>
            <a:r>
              <a:rPr lang="en-US" dirty="0" err="1"/>
              <a:t>Kingdom.svg</a:t>
            </a:r>
            <a:r>
              <a:rPr lang="en-US" dirty="0"/>
              <a:t>. Licensed under CC BY-SA 3.0 via Wikimedia Commons - </a:t>
            </a:r>
            <a:r>
              <a:rPr lang="en-US" dirty="0">
                <a:hlinkClick r:id="rId7"/>
              </a:rPr>
              <a:t>https://commons.wikimedia.org/wiki/File:Uk_map_england.png#/</a:t>
            </a:r>
            <a:r>
              <a:rPr lang="en-US" dirty="0" smtClean="0">
                <a:hlinkClick r:id="rId7"/>
              </a:rPr>
              <a:t>media/File:Uk_map_england.png</a:t>
            </a: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"</a:t>
            </a:r>
            <a:r>
              <a:rPr lang="en-US" dirty="0"/>
              <a:t>Spain map modern" by Minestrone - , Reference map provided by </a:t>
            </a:r>
            <a:r>
              <a:rPr lang="en-US" dirty="0" err="1"/>
              <a:t>Demis</a:t>
            </a:r>
            <a:r>
              <a:rPr lang="en-US" dirty="0"/>
              <a:t> Mapper 6, enhanced using Corel Photo-Paint 12. Licensed under Public Domain via Wikimedia Commons - </a:t>
            </a:r>
            <a:r>
              <a:rPr lang="en-US" dirty="0">
                <a:hlinkClick r:id="rId8"/>
              </a:rPr>
              <a:t>https://commons.wikimedia.org/wiki/File:Spain_map_modern.png#/</a:t>
            </a:r>
            <a:r>
              <a:rPr lang="en-US" dirty="0" smtClean="0">
                <a:hlinkClick r:id="rId8"/>
              </a:rPr>
              <a:t>media/File:Spain_map_modern.png</a:t>
            </a:r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1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en-US" sz="4000" dirty="0"/>
              <a:t>Slide 7: "Digital-elevation-map-</a:t>
            </a:r>
            <a:r>
              <a:rPr lang="en-US" sz="4000" dirty="0" err="1"/>
              <a:t>california</a:t>
            </a:r>
            <a:r>
              <a:rPr lang="en-US" sz="4000" dirty="0"/>
              <a:t>". Licensed under Public Domain via Wikimedia Commons - </a:t>
            </a:r>
            <a:r>
              <a:rPr lang="en-US" sz="4000" dirty="0">
                <a:hlinkClick r:id="rId2"/>
              </a:rPr>
              <a:t>https://commons.wikimedia.org/wiki/File:Digital-elevation-map-california.png#/media/File:Digital-elevation-map-california.png</a:t>
            </a:r>
            <a:endParaRPr lang="en-US" sz="4000" dirty="0"/>
          </a:p>
          <a:p>
            <a:pPr marL="118872" indent="0">
              <a:buNone/>
            </a:pPr>
            <a:endParaRPr lang="en-US" sz="4000" dirty="0"/>
          </a:p>
          <a:p>
            <a:pPr marL="118872" indent="0">
              <a:buNone/>
            </a:pPr>
            <a:r>
              <a:rPr lang="en-US" sz="4000" dirty="0"/>
              <a:t>Slide 8: Image credit: AECOM, 2009. Loss of Central Valley Vernal Pools Land Conversion, Mitigation</a:t>
            </a:r>
          </a:p>
          <a:p>
            <a:pPr marL="118872" indent="0">
              <a:buNone/>
            </a:pPr>
            <a:r>
              <a:rPr lang="en-US" sz="4000" dirty="0"/>
              <a:t>Requirements, and Preserve Effectiveness -- Summary Report. With Assistance from: </a:t>
            </a:r>
            <a:r>
              <a:rPr lang="en-US" sz="4000" dirty="0" err="1"/>
              <a:t>Vollmar</a:t>
            </a:r>
            <a:endParaRPr lang="en-US" sz="4000" dirty="0"/>
          </a:p>
          <a:p>
            <a:pPr marL="118872" indent="0">
              <a:buNone/>
            </a:pPr>
            <a:r>
              <a:rPr lang="en-US" sz="4000" dirty="0"/>
              <a:t>Consulting and Robert F. Holland, Ph.D. 15pp.</a:t>
            </a:r>
          </a:p>
          <a:p>
            <a:pPr marL="118872" indent="0">
              <a:buNone/>
            </a:pPr>
            <a:endParaRPr lang="en-US" sz="4000" dirty="0"/>
          </a:p>
          <a:p>
            <a:pPr marL="118872" indent="0">
              <a:buNone/>
            </a:pPr>
            <a:endParaRPr lang="en-US" sz="4000" dirty="0"/>
          </a:p>
          <a:p>
            <a:pPr marL="118872" indent="0">
              <a:buNone/>
            </a:pPr>
            <a:r>
              <a:rPr lang="en-US" sz="4000" dirty="0"/>
              <a:t>Slide 9: “</a:t>
            </a:r>
            <a:r>
              <a:rPr lang="en-US" sz="4000" dirty="0" err="1"/>
              <a:t>Vicia</a:t>
            </a:r>
            <a:r>
              <a:rPr lang="en-US" sz="4000" dirty="0"/>
              <a:t> villosa.jpeg” by Kristian Peters. Licensed under Creative Commons Attribution-Share Alike 3.0 </a:t>
            </a:r>
            <a:r>
              <a:rPr lang="en-US" sz="4000" dirty="0" err="1"/>
              <a:t>Unported</a:t>
            </a:r>
            <a:r>
              <a:rPr lang="en-US" sz="4000" dirty="0"/>
              <a:t> - </a:t>
            </a:r>
            <a:r>
              <a:rPr lang="en-US" sz="4000" dirty="0">
                <a:hlinkClick r:id="rId3"/>
              </a:rPr>
              <a:t>https://upload.wikimedia.org/wikipedia/commons/3/33/Vicia_villosa.jpeg</a:t>
            </a:r>
            <a:endParaRPr lang="en-US" sz="4000" dirty="0"/>
          </a:p>
          <a:p>
            <a:pPr marL="118872" indent="0">
              <a:buNone/>
            </a:pPr>
            <a:endParaRPr lang="en-US" sz="4000" dirty="0"/>
          </a:p>
          <a:p>
            <a:pPr marL="118872" indent="0">
              <a:buNone/>
            </a:pPr>
            <a:r>
              <a:rPr lang="en-US" sz="4000" dirty="0"/>
              <a:t>"</a:t>
            </a:r>
            <a:r>
              <a:rPr lang="en-US" sz="4000" dirty="0" err="1"/>
              <a:t>Bromus</a:t>
            </a:r>
            <a:r>
              <a:rPr lang="en-US" sz="4000" dirty="0"/>
              <a:t> hordeaceus.jpeg" by Kristian Peters. Licensed under  Creative Commons Attribution-Share Alike 3.0 </a:t>
            </a:r>
            <a:r>
              <a:rPr lang="en-US" sz="4000" dirty="0" err="1"/>
              <a:t>Unported</a:t>
            </a:r>
            <a:r>
              <a:rPr lang="en-US" sz="4000" dirty="0"/>
              <a:t> – </a:t>
            </a:r>
            <a:r>
              <a:rPr lang="en-US" sz="4000" dirty="0">
                <a:hlinkClick r:id="rId4"/>
              </a:rPr>
              <a:t>https://upload.wikimedia.org/wikipedia/commons/1/1b/Bromus_hordeaceus.jpeg</a:t>
            </a:r>
            <a:endParaRPr lang="en-US" sz="4000" dirty="0"/>
          </a:p>
          <a:p>
            <a:pPr marL="118872" indent="0">
              <a:buNone/>
            </a:pPr>
            <a:endParaRPr lang="en-US" sz="4000" dirty="0"/>
          </a:p>
          <a:p>
            <a:pPr marL="118872" indent="0">
              <a:buNone/>
            </a:pPr>
            <a:endParaRPr lang="en-US" sz="4000" dirty="0"/>
          </a:p>
          <a:p>
            <a:pPr marL="118872" indent="0">
              <a:buNone/>
            </a:pPr>
            <a:r>
              <a:rPr lang="en-US" sz="4000" dirty="0"/>
              <a:t>Slide 10: Photo credit: Christopher </a:t>
            </a:r>
            <a:r>
              <a:rPr lang="en-US" sz="4000" dirty="0" err="1"/>
              <a:t>Javornik</a:t>
            </a:r>
            <a:endParaRPr lang="en-US" sz="4000" dirty="0"/>
          </a:p>
          <a:p>
            <a:pPr marL="118872" indent="0">
              <a:buNone/>
            </a:pPr>
            <a:endParaRPr lang="en-US" sz="4000" dirty="0"/>
          </a:p>
          <a:p>
            <a:pPr marL="118872" indent="0">
              <a:buNone/>
            </a:pPr>
            <a:r>
              <a:rPr lang="en-US" sz="4000" dirty="0"/>
              <a:t>Slide 11: "</a:t>
            </a:r>
            <a:r>
              <a:rPr lang="en-US" sz="4000" dirty="0" err="1"/>
              <a:t>VernalPool</a:t>
            </a:r>
            <a:r>
              <a:rPr lang="en-US" sz="4000" dirty="0"/>
              <a:t>". Licensed under Public Domain via Wikimedia Commons - </a:t>
            </a:r>
            <a:r>
              <a:rPr lang="en-US" sz="4000" dirty="0">
                <a:hlinkClick r:id="rId5"/>
              </a:rPr>
              <a:t>https://commons.wikimedia.org/wiki/File:VernalPool.jpg#/media/File:VernalPool.jpg</a:t>
            </a:r>
            <a:endParaRPr lang="en-US" sz="4000" dirty="0"/>
          </a:p>
          <a:p>
            <a:pPr marL="118872" indent="0">
              <a:buNone/>
            </a:pPr>
            <a:endParaRPr lang="en-US" sz="4000" dirty="0"/>
          </a:p>
          <a:p>
            <a:pPr marL="118872" indent="0">
              <a:buNone/>
            </a:pPr>
            <a:r>
              <a:rPr lang="en-US" sz="4000" dirty="0"/>
              <a:t>Slide 12: "05 </a:t>
            </a:r>
            <a:r>
              <a:rPr lang="en-US" sz="4000" dirty="0" err="1"/>
              <a:t>Yarigatake</a:t>
            </a:r>
            <a:r>
              <a:rPr lang="en-US" sz="4000" dirty="0"/>
              <a:t> from </a:t>
            </a:r>
            <a:r>
              <a:rPr lang="en-US" sz="4000" dirty="0" err="1"/>
              <a:t>Higashikamaone</a:t>
            </a:r>
            <a:r>
              <a:rPr lang="en-US" sz="4000" dirty="0"/>
              <a:t> 2000-8-16" by </a:t>
            </a:r>
            <a:r>
              <a:rPr lang="en-US" sz="4000" dirty="0" err="1"/>
              <a:t>Alpsdake</a:t>
            </a:r>
            <a:r>
              <a:rPr lang="en-US" sz="4000" dirty="0"/>
              <a:t> - Own work. Licensed under Public Domain via Wikimedia Commons - </a:t>
            </a:r>
            <a:r>
              <a:rPr lang="en-US" sz="4000" dirty="0">
                <a:hlinkClick r:id="rId6"/>
              </a:rPr>
              <a:t>https://commons.wikimedia.org/wiki/File:05_Yarigatake_from_Higashikamaone_2000-8-16.jpg#/media/File:05_Yarigatake_from_Higashikamaone_2000-8-16.jpg</a:t>
            </a:r>
            <a:endParaRPr lang="en-US" sz="4000" dirty="0"/>
          </a:p>
          <a:p>
            <a:pPr marL="118872" indent="0">
              <a:buNone/>
            </a:pPr>
            <a:endParaRPr lang="en-US" sz="4000" dirty="0"/>
          </a:p>
          <a:p>
            <a:pPr marL="118872" indent="0">
              <a:buNone/>
            </a:pPr>
            <a:r>
              <a:rPr lang="en-US" sz="4000" dirty="0">
                <a:hlinkClick r:id="rId7"/>
              </a:rPr>
              <a:t>https://commons.wikimedia.org/wiki/File:Blankmap-ao-090W-americas.png#/media/File:Blankmap-ao-090W-americas.png</a:t>
            </a:r>
            <a:endParaRPr lang="en-US" sz="4000" dirty="0"/>
          </a:p>
          <a:p>
            <a:pPr marL="118872" indent="0">
              <a:buNone/>
            </a:pPr>
            <a:endParaRPr lang="en-US" sz="4000" dirty="0"/>
          </a:p>
          <a:p>
            <a:pPr marL="118872" indent="0">
              <a:buNone/>
            </a:pPr>
            <a:r>
              <a:rPr lang="en-US" sz="4000" dirty="0"/>
              <a:t>"</a:t>
            </a:r>
            <a:r>
              <a:rPr lang="en-US" sz="4000" dirty="0" err="1"/>
              <a:t>Carpobrotus</a:t>
            </a:r>
            <a:r>
              <a:rPr lang="en-US" sz="4000" dirty="0"/>
              <a:t> edulis Ice Plant, </a:t>
            </a:r>
            <a:r>
              <a:rPr lang="en-US" sz="4000" dirty="0" err="1"/>
              <a:t>Pigface</a:t>
            </a:r>
            <a:r>
              <a:rPr lang="en-US" sz="4000" dirty="0"/>
              <a:t> </a:t>
            </a:r>
            <a:r>
              <a:rPr lang="ka-GE" sz="4000" dirty="0"/>
              <a:t>კარპობროტუსი" </a:t>
            </a:r>
            <a:r>
              <a:rPr lang="en-US" sz="4000" dirty="0"/>
              <a:t>by </a:t>
            </a:r>
            <a:r>
              <a:rPr lang="en-US" sz="4000" dirty="0" err="1"/>
              <a:t>Lazaregagnidze</a:t>
            </a:r>
            <a:r>
              <a:rPr lang="en-US" sz="4000" dirty="0"/>
              <a:t> - Own work. Licensed under CC BY-SA 3.0 via Wikimedia Commons </a:t>
            </a:r>
            <a:r>
              <a:rPr lang="en-US" sz="4000" dirty="0" smtClean="0"/>
              <a:t>– </a:t>
            </a:r>
          </a:p>
          <a:p>
            <a:pPr marL="118872" indent="0">
              <a:buNone/>
            </a:pPr>
            <a:r>
              <a:rPr lang="en-US" sz="4000" u="sng" dirty="0" smtClean="0">
                <a:solidFill>
                  <a:schemeClr val="accent2">
                    <a:lumMod val="75000"/>
                  </a:schemeClr>
                </a:solidFill>
              </a:rPr>
              <a:t>https</a:t>
            </a:r>
            <a:r>
              <a:rPr lang="en-US" sz="4000" u="sng" dirty="0">
                <a:solidFill>
                  <a:schemeClr val="accent2">
                    <a:lumMod val="75000"/>
                  </a:schemeClr>
                </a:solidFill>
              </a:rPr>
              <a:t>://commons.wikimedia.org/wiki/File:Carpobrotus_edulis_Ice_Plant,_Pigface_%E1%83%99%E1%83%90%E1%83%A0%E1%83%9E%E1%83%9D%E1%83%91%E1%83%A0%E1%83%9D%E1%83%A2%E1%83%A3%E1%83%A1%E1%83%98.JPG#/media/File:Carpobrotus_edulis_Ice_Plant,_Pigface_%</a:t>
            </a:r>
            <a:r>
              <a:rPr lang="en-US" sz="4000" u="sng" dirty="0" smtClean="0">
                <a:solidFill>
                  <a:schemeClr val="accent2">
                    <a:lumMod val="75000"/>
                  </a:schemeClr>
                </a:solidFill>
              </a:rPr>
              <a:t>E1%83%99%E1%83%90%E1%83%A0%E1%83%9E%E1%83%9D%E1%83%91%E1%83%A0%E1%83%9D%E1%83%A2%E1%83%A3%E1%83%A1%E1%83%98.JPG</a:t>
            </a:r>
          </a:p>
          <a:p>
            <a:pPr marL="118872" indent="0">
              <a:buNone/>
            </a:pPr>
            <a:endParaRPr lang="en-US" sz="4000" dirty="0"/>
          </a:p>
          <a:p>
            <a:pPr marL="118872" indent="0">
              <a:buNone/>
            </a:pPr>
            <a:endParaRPr lang="en-US" sz="4000" dirty="0"/>
          </a:p>
          <a:p>
            <a:pPr marL="118872" indent="0">
              <a:buNone/>
            </a:pPr>
            <a:r>
              <a:rPr lang="en-US" sz="4000" dirty="0"/>
              <a:t>Slide 13: Image credit: </a:t>
            </a:r>
            <a:r>
              <a:rPr lang="en-US" sz="4000" dirty="0" err="1"/>
              <a:t>Jeong</a:t>
            </a:r>
            <a:r>
              <a:rPr lang="en-US" sz="4000" dirty="0"/>
              <a:t>, S., Ho, C., </a:t>
            </a:r>
            <a:r>
              <a:rPr lang="en-US" sz="4000" dirty="0" err="1"/>
              <a:t>Gim</a:t>
            </a:r>
            <a:r>
              <a:rPr lang="en-US" sz="4000" dirty="0"/>
              <a:t>, H., &amp; Brown, M. (2011). Phenology Shifts at Start vs. End of Growing Season in Temperate Vegetation Over the Northern Hemisphere for the Period 1982–2008. </a:t>
            </a:r>
            <a:r>
              <a:rPr lang="en-US" sz="4000" i="1" dirty="0"/>
              <a:t>Global Change Biology</a:t>
            </a:r>
            <a:r>
              <a:rPr lang="en-US" sz="4000" dirty="0"/>
              <a:t>, 17, 2385–2399.</a:t>
            </a:r>
          </a:p>
          <a:p>
            <a:pPr marL="118872" indent="0">
              <a:buNone/>
            </a:pPr>
            <a:endParaRPr lang="en-US" sz="4000" dirty="0"/>
          </a:p>
          <a:p>
            <a:pPr marL="118872" indent="0">
              <a:buNone/>
            </a:pPr>
            <a:r>
              <a:rPr lang="en-US" sz="4000" dirty="0"/>
              <a:t>Slide 14: Adapted from: </a:t>
            </a:r>
            <a:r>
              <a:rPr lang="en-US" sz="4000" dirty="0" err="1"/>
              <a:t>Javornik</a:t>
            </a:r>
            <a:r>
              <a:rPr lang="en-US" sz="4000" dirty="0"/>
              <a:t>, C.J., </a:t>
            </a:r>
            <a:r>
              <a:rPr lang="en-US" sz="4000" dirty="0" err="1"/>
              <a:t>Collinge</a:t>
            </a:r>
            <a:r>
              <a:rPr lang="en-US" sz="4000" dirty="0"/>
              <a:t>, S.K., 2016. Influences of annual weather variability on vernal pool plant abundance and community composition. </a:t>
            </a:r>
            <a:r>
              <a:rPr lang="en-US" sz="4000" dirty="0" err="1"/>
              <a:t>Aquat</a:t>
            </a:r>
            <a:r>
              <a:rPr lang="en-US" sz="4000" dirty="0"/>
              <a:t>. Bot., 134, 61-67</a:t>
            </a:r>
            <a:r>
              <a:rPr lang="en-US" sz="4000" dirty="0" smtClean="0"/>
              <a:t>.</a:t>
            </a:r>
            <a:endParaRPr lang="en-US" sz="4000" dirty="0"/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29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822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"/>
            <a:r>
              <a:rPr lang="en-US" sz="1000" dirty="0" smtClean="0"/>
              <a:t>Slide 15: (From left to right; top to bottom) “</a:t>
            </a:r>
            <a:r>
              <a:rPr lang="en-US" sz="1000" dirty="0" err="1" smtClean="0"/>
              <a:t>Deschampsia</a:t>
            </a:r>
            <a:r>
              <a:rPr lang="en-US" sz="1000" dirty="0" smtClean="0"/>
              <a:t> </a:t>
            </a:r>
            <a:r>
              <a:rPr lang="en-US" sz="1000" dirty="0" err="1"/>
              <a:t>danthonioides</a:t>
            </a:r>
            <a:r>
              <a:rPr lang="en-US" sz="1000" dirty="0"/>
              <a:t> </a:t>
            </a:r>
            <a:r>
              <a:rPr lang="en-US" sz="1000" dirty="0" smtClean="0"/>
              <a:t>NRCS-1.jpg” by </a:t>
            </a:r>
            <a:r>
              <a:rPr lang="en-US" sz="1000" dirty="0"/>
              <a:t>Robert H. </a:t>
            </a:r>
            <a:r>
              <a:rPr lang="en-US" sz="1000" dirty="0" err="1" smtClean="0"/>
              <a:t>Mohlenbrock</a:t>
            </a:r>
            <a:r>
              <a:rPr lang="en-US" sz="1000" dirty="0" smtClean="0"/>
              <a:t>. </a:t>
            </a:r>
            <a:r>
              <a:rPr lang="en-US" sz="1000" dirty="0"/>
              <a:t>Licensed under </a:t>
            </a:r>
            <a:r>
              <a:rPr lang="en-US" sz="1000" dirty="0" smtClean="0"/>
              <a:t>public domain via Wikimedia Commons</a:t>
            </a:r>
            <a:r>
              <a:rPr lang="en-US" sz="1000" dirty="0"/>
              <a:t>-</a:t>
            </a:r>
            <a:r>
              <a:rPr lang="en-US" sz="1000" dirty="0" smtClean="0"/>
              <a:t> </a:t>
            </a:r>
            <a:r>
              <a:rPr lang="en-US" sz="1000" dirty="0">
                <a:hlinkClick r:id="rId2"/>
              </a:rPr>
              <a:t>https://</a:t>
            </a:r>
            <a:r>
              <a:rPr lang="en-US" sz="1000" dirty="0" smtClean="0">
                <a:hlinkClick r:id="rId2"/>
              </a:rPr>
              <a:t>upload.wikimedia.org/wikipedia/commons/b/b6/Deschampsia_danthonioides_NRCS-1.jpg</a:t>
            </a:r>
            <a:endParaRPr lang="en-US" sz="1000" dirty="0" smtClean="0"/>
          </a:p>
          <a:p>
            <a:pPr marL="118872"/>
            <a:r>
              <a:rPr lang="en-US" sz="1000" dirty="0" smtClean="0"/>
              <a:t> </a:t>
            </a:r>
          </a:p>
          <a:p>
            <a:pPr marL="118872"/>
            <a:r>
              <a:rPr lang="en-US" sz="1000" dirty="0" smtClean="0"/>
              <a:t>“</a:t>
            </a:r>
            <a:r>
              <a:rPr lang="en-US" sz="1000" dirty="0" err="1" smtClean="0"/>
              <a:t>Downingia</a:t>
            </a:r>
            <a:r>
              <a:rPr lang="en-US" sz="1000" dirty="0" smtClean="0"/>
              <a:t> </a:t>
            </a:r>
            <a:r>
              <a:rPr lang="en-US" sz="1000" dirty="0" err="1"/>
              <a:t>concolor</a:t>
            </a:r>
            <a:r>
              <a:rPr lang="en-US" sz="1000" dirty="0"/>
              <a:t> </a:t>
            </a:r>
            <a:r>
              <a:rPr lang="en-US" sz="1000" dirty="0" smtClean="0"/>
              <a:t>2.jpg” </a:t>
            </a:r>
            <a:r>
              <a:rPr lang="en-US" sz="1000" dirty="0"/>
              <a:t>by Stan </a:t>
            </a:r>
            <a:r>
              <a:rPr lang="en-US" sz="1000" dirty="0" err="1" smtClean="0"/>
              <a:t>Shebs</a:t>
            </a:r>
            <a:r>
              <a:rPr lang="en-US" sz="1000" dirty="0" smtClean="0"/>
              <a:t>. </a:t>
            </a:r>
            <a:r>
              <a:rPr lang="en-US" sz="1000" dirty="0"/>
              <a:t>Licensed </a:t>
            </a:r>
            <a:r>
              <a:rPr lang="en-US" sz="1000" dirty="0" smtClean="0"/>
              <a:t>under the </a:t>
            </a:r>
            <a:r>
              <a:rPr lang="en-US" sz="1000" dirty="0"/>
              <a:t>terms of the GNU Free Documentation </a:t>
            </a:r>
            <a:r>
              <a:rPr lang="en-US" sz="1000" dirty="0" smtClean="0"/>
              <a:t>License </a:t>
            </a:r>
            <a:r>
              <a:rPr lang="en-US" sz="1000" dirty="0"/>
              <a:t>via Wikimedia </a:t>
            </a:r>
            <a:r>
              <a:rPr lang="en-US" sz="1000" dirty="0" smtClean="0"/>
              <a:t>Commons- </a:t>
            </a:r>
            <a:r>
              <a:rPr lang="en-US" sz="1000" dirty="0" smtClean="0">
                <a:hlinkClick r:id="rId3"/>
              </a:rPr>
              <a:t>https</a:t>
            </a:r>
            <a:r>
              <a:rPr lang="en-US" sz="1000" dirty="0">
                <a:hlinkClick r:id="rId3"/>
              </a:rPr>
              <a:t>://</a:t>
            </a:r>
            <a:r>
              <a:rPr lang="en-US" sz="1000" dirty="0" smtClean="0">
                <a:hlinkClick r:id="rId3"/>
              </a:rPr>
              <a:t>upload.wikimedia.org/wikipedia/commons/thumb/f/f5/Downingia_concolor_2.jpg/183px-Downingia_concolor_2.jpg</a:t>
            </a:r>
            <a:endParaRPr lang="en-US" sz="1000" dirty="0" smtClean="0"/>
          </a:p>
          <a:p>
            <a:pPr marL="118872"/>
            <a:endParaRPr lang="en-US" sz="1000" dirty="0" smtClean="0"/>
          </a:p>
          <a:p>
            <a:pPr marL="118872"/>
            <a:r>
              <a:rPr lang="en-US" sz="1000" dirty="0" smtClean="0"/>
              <a:t>“Hemizoniapungenspungens.jpg” by </a:t>
            </a:r>
            <a:r>
              <a:rPr lang="en-US" sz="1000" dirty="0"/>
              <a:t>Stephen </a:t>
            </a:r>
            <a:r>
              <a:rPr lang="en-US" sz="1000" dirty="0" err="1" smtClean="0"/>
              <a:t>Laymon</a:t>
            </a:r>
            <a:r>
              <a:rPr lang="en-US" sz="1000" dirty="0" smtClean="0"/>
              <a:t>. </a:t>
            </a:r>
            <a:r>
              <a:rPr lang="en-US" sz="1000" dirty="0"/>
              <a:t>Licensed </a:t>
            </a:r>
            <a:r>
              <a:rPr lang="en-US" sz="1000" dirty="0" smtClean="0"/>
              <a:t>under </a:t>
            </a:r>
            <a:r>
              <a:rPr lang="en-US" sz="1000" dirty="0"/>
              <a:t>public </a:t>
            </a:r>
            <a:r>
              <a:rPr lang="en-US" sz="1000" dirty="0" smtClean="0"/>
              <a:t>domain </a:t>
            </a:r>
            <a:r>
              <a:rPr lang="en-US" sz="1000" dirty="0"/>
              <a:t>via Wikimedia </a:t>
            </a:r>
            <a:r>
              <a:rPr lang="en-US" sz="1000" dirty="0" smtClean="0"/>
              <a:t>Commons</a:t>
            </a:r>
            <a:r>
              <a:rPr lang="en-US" sz="1000" dirty="0"/>
              <a:t>-</a:t>
            </a:r>
            <a:r>
              <a:rPr lang="en-US" sz="1000" dirty="0" smtClean="0"/>
              <a:t> </a:t>
            </a:r>
          </a:p>
          <a:p>
            <a:pPr marL="118872"/>
            <a:r>
              <a:rPr lang="en-US" sz="1000" dirty="0">
                <a:hlinkClick r:id="rId4"/>
              </a:rPr>
              <a:t>https://commons.wikimedia.org/wiki/Category:Centromadia_pungens#/</a:t>
            </a:r>
            <a:r>
              <a:rPr lang="en-US" sz="1000" dirty="0" smtClean="0">
                <a:hlinkClick r:id="rId4"/>
              </a:rPr>
              <a:t>media/File:Hemizoniapungenspungens.jpg</a:t>
            </a:r>
            <a:endParaRPr lang="en-US" sz="1000" dirty="0" smtClean="0"/>
          </a:p>
          <a:p>
            <a:pPr marL="118872"/>
            <a:endParaRPr lang="en-US" sz="1000" dirty="0"/>
          </a:p>
          <a:p>
            <a:pPr marL="118872"/>
            <a:r>
              <a:rPr lang="en-US" sz="1000" dirty="0" smtClean="0"/>
              <a:t>“</a:t>
            </a:r>
            <a:r>
              <a:rPr lang="en-US" sz="1000" dirty="0" err="1" smtClean="0"/>
              <a:t>Lasthenia</a:t>
            </a:r>
            <a:r>
              <a:rPr lang="en-US" sz="1000" dirty="0" smtClean="0"/>
              <a:t> conjugens.jpg” by the Bureau </a:t>
            </a:r>
            <a:r>
              <a:rPr lang="en-US" sz="1000" dirty="0"/>
              <a:t>of Land Management, US Department of the </a:t>
            </a:r>
            <a:r>
              <a:rPr lang="en-US" sz="1000" dirty="0" smtClean="0"/>
              <a:t>Interior. </a:t>
            </a:r>
            <a:r>
              <a:rPr lang="en-US" sz="1000" dirty="0"/>
              <a:t>Licensed under </a:t>
            </a:r>
            <a:r>
              <a:rPr lang="en-US" sz="1000" dirty="0" smtClean="0"/>
              <a:t>public domain </a:t>
            </a:r>
            <a:r>
              <a:rPr lang="en-US" sz="1000" dirty="0"/>
              <a:t>via Wikimedia </a:t>
            </a:r>
            <a:r>
              <a:rPr lang="en-US" sz="1000" dirty="0" smtClean="0"/>
              <a:t>Commons</a:t>
            </a:r>
            <a:r>
              <a:rPr lang="en-US" sz="1000" dirty="0"/>
              <a:t>-</a:t>
            </a:r>
            <a:endParaRPr lang="en-US" sz="1000" dirty="0" smtClean="0"/>
          </a:p>
          <a:p>
            <a:pPr marL="118872"/>
            <a:r>
              <a:rPr lang="en-US" sz="1000" dirty="0">
                <a:hlinkClick r:id="rId5"/>
              </a:rPr>
              <a:t>https://commons.wikimedia.org/wiki/Category:Lasthenia_conjugens#/</a:t>
            </a:r>
            <a:r>
              <a:rPr lang="en-US" sz="1000" dirty="0" smtClean="0">
                <a:hlinkClick r:id="rId5"/>
              </a:rPr>
              <a:t>media/File:Lasthenia_conjugens.jpg</a:t>
            </a:r>
            <a:endParaRPr lang="en-US" sz="1000" dirty="0" smtClean="0"/>
          </a:p>
          <a:p>
            <a:pPr marL="118872"/>
            <a:endParaRPr lang="en-US" sz="1000" dirty="0" smtClean="0"/>
          </a:p>
          <a:p>
            <a:pPr marL="118872"/>
            <a:endParaRPr lang="en-US" sz="1000" dirty="0" smtClean="0"/>
          </a:p>
          <a:p>
            <a:pPr marL="118872"/>
            <a:r>
              <a:rPr lang="en-US" sz="1000" dirty="0" smtClean="0"/>
              <a:t>Photo credit: </a:t>
            </a:r>
            <a:r>
              <a:rPr lang="en-US" sz="1000" dirty="0" err="1" smtClean="0"/>
              <a:t>Akasha</a:t>
            </a:r>
            <a:r>
              <a:rPr lang="en-US" sz="1000" dirty="0" smtClean="0"/>
              <a:t> </a:t>
            </a:r>
            <a:r>
              <a:rPr lang="en-US" sz="1000" dirty="0" err="1" smtClean="0"/>
              <a:t>Faist</a:t>
            </a:r>
            <a:endParaRPr lang="en-US" sz="1000" dirty="0" smtClean="0"/>
          </a:p>
          <a:p>
            <a:pPr marL="118872"/>
            <a:endParaRPr lang="en-US" sz="1000" dirty="0" smtClean="0"/>
          </a:p>
          <a:p>
            <a:pPr marL="118872"/>
            <a:r>
              <a:rPr lang="en-US" sz="1000" dirty="0"/>
              <a:t>“</a:t>
            </a:r>
            <a:r>
              <a:rPr lang="en-US" sz="1000" dirty="0" err="1"/>
              <a:t>Bromus</a:t>
            </a:r>
            <a:r>
              <a:rPr lang="en-US" sz="1000" dirty="0"/>
              <a:t> hordeaceus.jpeg” by Kristian Peters. Licensed under the Creative Commons Attribution-Share Alike 3.0 </a:t>
            </a:r>
            <a:r>
              <a:rPr lang="en-US" sz="1000" dirty="0" err="1"/>
              <a:t>Unported</a:t>
            </a:r>
            <a:r>
              <a:rPr lang="en-US" sz="1000" dirty="0"/>
              <a:t> via Wikimedia Commons- </a:t>
            </a:r>
          </a:p>
          <a:p>
            <a:pPr marL="118872"/>
            <a:r>
              <a:rPr lang="en-US" sz="1000" dirty="0">
                <a:hlinkClick r:id="rId6"/>
              </a:rPr>
              <a:t>https://</a:t>
            </a:r>
            <a:r>
              <a:rPr lang="en-US" sz="1000" dirty="0" smtClean="0">
                <a:hlinkClick r:id="rId6"/>
              </a:rPr>
              <a:t>upload.wikimedia.org/wikipedia/commons/1/1b/Bromus_hordeaceus.jpeg</a:t>
            </a:r>
            <a:endParaRPr lang="en-US" sz="1000" dirty="0" smtClean="0"/>
          </a:p>
          <a:p>
            <a:pPr marL="118872"/>
            <a:endParaRPr lang="en-US" sz="1000" dirty="0"/>
          </a:p>
          <a:p>
            <a:pPr marL="118872"/>
            <a:r>
              <a:rPr lang="en-US" sz="1000" dirty="0" smtClean="0"/>
              <a:t>“</a:t>
            </a:r>
            <a:r>
              <a:rPr lang="en-US" sz="1000" dirty="0" err="1"/>
              <a:t>Erodium</a:t>
            </a:r>
            <a:r>
              <a:rPr lang="en-US" sz="1000" dirty="0"/>
              <a:t> </a:t>
            </a:r>
            <a:r>
              <a:rPr lang="en-US" sz="1000" dirty="0" err="1"/>
              <a:t>botrys</a:t>
            </a:r>
            <a:r>
              <a:rPr lang="en-US" sz="1000" dirty="0"/>
              <a:t> </a:t>
            </a:r>
            <a:r>
              <a:rPr lang="en-US" sz="1000" dirty="0" err="1"/>
              <a:t>EnfoqueFlor</a:t>
            </a:r>
            <a:r>
              <a:rPr lang="en-US" sz="1000" dirty="0"/>
              <a:t> 2011-4-08 </a:t>
            </a:r>
            <a:r>
              <a:rPr lang="en-US" sz="1000" dirty="0" smtClean="0"/>
              <a:t>CampodeCalatrava.jpg” </a:t>
            </a:r>
            <a:r>
              <a:rPr lang="en-US" sz="1000" dirty="0"/>
              <a:t>by </a:t>
            </a:r>
            <a:r>
              <a:rPr lang="en-US" sz="1000" dirty="0" smtClean="0"/>
              <a:t>Javier Martin. </a:t>
            </a:r>
            <a:r>
              <a:rPr lang="en-US" sz="1000" dirty="0"/>
              <a:t>Licensed under public domain via Wikimedia Commons-</a:t>
            </a:r>
          </a:p>
          <a:p>
            <a:pPr marL="118872"/>
            <a:r>
              <a:rPr lang="en-US" sz="1000" dirty="0">
                <a:hlinkClick r:id="rId7"/>
              </a:rPr>
              <a:t>https://</a:t>
            </a:r>
            <a:r>
              <a:rPr lang="en-US" sz="1000" dirty="0" smtClean="0">
                <a:hlinkClick r:id="rId7"/>
              </a:rPr>
              <a:t>commons.wikimedia.org/wiki/File:Erodium_botrys_EnfoqueFlor_2011-4-08_CampodeCalatrava.jpg</a:t>
            </a:r>
            <a:endParaRPr lang="en-US" sz="1000" dirty="0" smtClean="0"/>
          </a:p>
          <a:p>
            <a:pPr marL="118872"/>
            <a:endParaRPr lang="en-US" sz="1000" dirty="0"/>
          </a:p>
          <a:p>
            <a:pPr marL="118872"/>
            <a:r>
              <a:rPr lang="en-US" sz="1000" dirty="0" smtClean="0"/>
              <a:t>“</a:t>
            </a:r>
            <a:r>
              <a:rPr lang="en-US" sz="1000" dirty="0" err="1" smtClean="0"/>
              <a:t>Hordeum</a:t>
            </a:r>
            <a:r>
              <a:rPr lang="en-US" sz="1000" dirty="0" smtClean="0"/>
              <a:t> </a:t>
            </a:r>
            <a:r>
              <a:rPr lang="en-US" sz="1000" dirty="0" err="1"/>
              <a:t>spp</a:t>
            </a:r>
            <a:r>
              <a:rPr lang="en-US" sz="1000" dirty="0"/>
              <a:t> Sturm55.jpg” by Johann Georg Sturm (Painter: Jacob Sturm</a:t>
            </a:r>
            <a:r>
              <a:rPr lang="en-US" sz="1000" dirty="0" smtClean="0"/>
              <a:t>). </a:t>
            </a:r>
            <a:r>
              <a:rPr lang="en-US" sz="1000" dirty="0"/>
              <a:t>Licensed under public domain via Wikimedia Commons-</a:t>
            </a:r>
          </a:p>
          <a:p>
            <a:pPr marL="118872"/>
            <a:r>
              <a:rPr lang="en-US" sz="1000" dirty="0">
                <a:hlinkClick r:id="rId8"/>
              </a:rPr>
              <a:t>https://commons.wikimedia.org/wiki/Hordeum_marinum#/</a:t>
            </a:r>
            <a:r>
              <a:rPr lang="en-US" sz="1000" dirty="0" smtClean="0">
                <a:hlinkClick r:id="rId8"/>
              </a:rPr>
              <a:t>media/File:Hordeum_spp_Sturm55.jpg</a:t>
            </a:r>
            <a:endParaRPr lang="en-US" sz="1000" dirty="0" smtClean="0"/>
          </a:p>
          <a:p>
            <a:pPr marL="118872"/>
            <a:endParaRPr lang="en-US" sz="1000" dirty="0" smtClean="0"/>
          </a:p>
          <a:p>
            <a:pPr marL="118872"/>
            <a:r>
              <a:rPr lang="en-US" sz="1000" dirty="0" smtClean="0"/>
              <a:t>“</a:t>
            </a:r>
            <a:r>
              <a:rPr lang="en-US" sz="1000" dirty="0" err="1" smtClean="0"/>
              <a:t>Italiaans</a:t>
            </a:r>
            <a:r>
              <a:rPr lang="en-US" sz="1000" dirty="0" smtClean="0"/>
              <a:t> </a:t>
            </a:r>
            <a:r>
              <a:rPr lang="en-US" sz="1000" dirty="0" err="1"/>
              <a:t>raaigras</a:t>
            </a:r>
            <a:r>
              <a:rPr lang="en-US" sz="1000" dirty="0"/>
              <a:t> </a:t>
            </a:r>
            <a:r>
              <a:rPr lang="en-US" sz="1000" dirty="0" err="1"/>
              <a:t>Lolium</a:t>
            </a:r>
            <a:r>
              <a:rPr lang="en-US" sz="1000" dirty="0"/>
              <a:t> </a:t>
            </a:r>
            <a:r>
              <a:rPr lang="en-US" sz="1000" dirty="0" smtClean="0"/>
              <a:t>multiflorum.jpg” </a:t>
            </a:r>
            <a:r>
              <a:rPr lang="en-US" sz="1000" dirty="0"/>
              <a:t>by </a:t>
            </a:r>
            <a:r>
              <a:rPr lang="en-US" sz="1000" dirty="0" err="1" smtClean="0"/>
              <a:t>Rasbak</a:t>
            </a:r>
            <a:r>
              <a:rPr lang="en-US" sz="1000" dirty="0" smtClean="0"/>
              <a:t>. </a:t>
            </a:r>
            <a:r>
              <a:rPr lang="en-US" sz="1000" dirty="0"/>
              <a:t>Licensed </a:t>
            </a:r>
            <a:r>
              <a:rPr lang="en-US" sz="1000" dirty="0" smtClean="0"/>
              <a:t>under the </a:t>
            </a:r>
            <a:r>
              <a:rPr lang="en-US" sz="1000" dirty="0"/>
              <a:t>terms of the GNU Free Documentation </a:t>
            </a:r>
            <a:r>
              <a:rPr lang="en-US" sz="1000" dirty="0" smtClean="0"/>
              <a:t>License </a:t>
            </a:r>
            <a:r>
              <a:rPr lang="en-US" sz="1000" dirty="0"/>
              <a:t>via Wikimedia Commons- </a:t>
            </a:r>
            <a:endParaRPr lang="en-US" sz="1000" dirty="0" smtClean="0"/>
          </a:p>
          <a:p>
            <a:pPr marL="118872"/>
            <a:r>
              <a:rPr lang="en-US" sz="1000" dirty="0">
                <a:hlinkClick r:id="rId9"/>
              </a:rPr>
              <a:t>https://commons.wikimedia.org/wiki/Lolium_multiflorum#/</a:t>
            </a:r>
            <a:r>
              <a:rPr lang="en-US" sz="1000" dirty="0" smtClean="0">
                <a:hlinkClick r:id="rId9"/>
              </a:rPr>
              <a:t>media/File:Italiaans_raaigras_Lolium_multiflorum.jpg</a:t>
            </a:r>
            <a:endParaRPr lang="en-US" sz="1000" dirty="0" smtClean="0"/>
          </a:p>
          <a:p>
            <a:pPr marL="118872"/>
            <a:endParaRPr lang="en-US" sz="1000" dirty="0" smtClean="0"/>
          </a:p>
          <a:p>
            <a:pPr marL="118872"/>
            <a:r>
              <a:rPr lang="en-US" sz="1000" dirty="0" smtClean="0"/>
              <a:t>“</a:t>
            </a:r>
            <a:r>
              <a:rPr lang="en-US" sz="1000" dirty="0" err="1"/>
              <a:t>Vicia</a:t>
            </a:r>
            <a:r>
              <a:rPr lang="en-US" sz="1000" dirty="0"/>
              <a:t> </a:t>
            </a:r>
            <a:r>
              <a:rPr lang="en-US" sz="1000" dirty="0" smtClean="0"/>
              <a:t>villosa.jpeg.” </a:t>
            </a:r>
            <a:r>
              <a:rPr lang="en-US" sz="1000" dirty="0"/>
              <a:t>Licensed under the terms of the GNU Free Documentation License via Wikimedia Commons- </a:t>
            </a:r>
          </a:p>
          <a:p>
            <a:pPr marL="118872"/>
            <a:r>
              <a:rPr lang="en-US" sz="1000" dirty="0">
                <a:hlinkClick r:id="rId10"/>
              </a:rPr>
              <a:t>https://commons.wikimedia.org/wiki/Vicia_villosa#/</a:t>
            </a:r>
            <a:r>
              <a:rPr lang="en-US" sz="1000" dirty="0" smtClean="0">
                <a:hlinkClick r:id="rId10"/>
              </a:rPr>
              <a:t>media/File:Vicia_villosa.jpeg</a:t>
            </a:r>
            <a:endParaRPr lang="en-US" sz="1000" dirty="0" smtClean="0"/>
          </a:p>
          <a:p>
            <a:pPr marL="118872"/>
            <a:endParaRPr lang="en-US" sz="1000" dirty="0" smtClean="0"/>
          </a:p>
          <a:p>
            <a:pPr marL="118872"/>
            <a:r>
              <a:rPr lang="en-US" sz="1000" dirty="0" smtClean="0"/>
              <a:t>“</a:t>
            </a:r>
            <a:r>
              <a:rPr lang="en-US" sz="1000" dirty="0" err="1"/>
              <a:t>Festuca</a:t>
            </a:r>
            <a:r>
              <a:rPr lang="en-US" sz="1000" dirty="0"/>
              <a:t> </a:t>
            </a:r>
            <a:r>
              <a:rPr lang="en-US" sz="1000" dirty="0" err="1"/>
              <a:t>spp</a:t>
            </a:r>
            <a:r>
              <a:rPr lang="en-US" sz="1000" dirty="0"/>
              <a:t> Sturm42.jpg” by Johann Georg Sturm (Painter: Jacob Sturm</a:t>
            </a:r>
            <a:r>
              <a:rPr lang="en-US" sz="1000" dirty="0" smtClean="0"/>
              <a:t>). </a:t>
            </a:r>
            <a:r>
              <a:rPr lang="en-US" sz="1000" dirty="0"/>
              <a:t>Licensed under public domain via Wikimedia </a:t>
            </a:r>
            <a:r>
              <a:rPr lang="en-US" sz="1000" dirty="0" smtClean="0"/>
              <a:t>Commons-</a:t>
            </a:r>
          </a:p>
          <a:p>
            <a:pPr marL="118872"/>
            <a:r>
              <a:rPr lang="en-US" sz="1000" dirty="0">
                <a:hlinkClick r:id="rId11"/>
              </a:rPr>
              <a:t>https://commons.wikimedia.org/wiki/Vulpia_bromoides#/</a:t>
            </a:r>
            <a:r>
              <a:rPr lang="en-US" sz="1000" dirty="0" smtClean="0">
                <a:hlinkClick r:id="rId11"/>
              </a:rPr>
              <a:t>media/File:Festuca_spp_Sturm42.jpg</a:t>
            </a:r>
            <a:endParaRPr lang="en-US" sz="1000" dirty="0" smtClean="0"/>
          </a:p>
          <a:p>
            <a:pPr marL="118872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5823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9143999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2514600"/>
            <a:ext cx="5257800" cy="4198072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+mj-lt"/>
              </a:rPr>
              <a:t>Outline</a:t>
            </a:r>
            <a:endParaRPr lang="en-US" sz="4000" b="1" dirty="0" smtClean="0">
              <a:latin typeface="+mj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dirty="0" smtClean="0">
                <a:latin typeface="Calibri"/>
                <a:ea typeface="Calibri"/>
                <a:cs typeface="Times New Roman"/>
              </a:rPr>
              <a:t>Vernal </a:t>
            </a:r>
            <a:r>
              <a:rPr lang="en-US" sz="3200" dirty="0">
                <a:latin typeface="Calibri"/>
                <a:ea typeface="Calibri"/>
                <a:cs typeface="Times New Roman"/>
              </a:rPr>
              <a:t>Pools</a:t>
            </a:r>
          </a:p>
          <a:p>
            <a:pPr marL="742950" lvl="1" indent="-285750">
              <a:lnSpc>
                <a:spcPct val="115000"/>
              </a:lnSpc>
              <a:buFont typeface="Courier New"/>
              <a:buChar char="o"/>
            </a:pPr>
            <a:r>
              <a:rPr lang="en-US" sz="3200" dirty="0">
                <a:latin typeface="Calibri"/>
                <a:ea typeface="Calibri"/>
                <a:cs typeface="Times New Roman"/>
              </a:rPr>
              <a:t>Defined</a:t>
            </a:r>
          </a:p>
          <a:p>
            <a:pPr marL="742950" lvl="1" indent="-285750">
              <a:lnSpc>
                <a:spcPct val="115000"/>
              </a:lnSpc>
              <a:buFont typeface="Courier New"/>
              <a:buChar char="o"/>
            </a:pPr>
            <a:r>
              <a:rPr lang="en-US" sz="3200" dirty="0">
                <a:latin typeface="Calibri"/>
                <a:ea typeface="Calibri"/>
                <a:cs typeface="Times New Roman"/>
              </a:rPr>
              <a:t>Ecological value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3200" dirty="0">
                <a:latin typeface="Calibri"/>
                <a:ea typeface="Calibri"/>
                <a:cs typeface="Times New Roman"/>
              </a:rPr>
              <a:t>Decline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3200" dirty="0">
                <a:latin typeface="Calibri"/>
                <a:ea typeface="Calibri"/>
                <a:cs typeface="Times New Roman"/>
              </a:rPr>
              <a:t>Exploring the wet season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3200" dirty="0" smtClean="0">
                <a:latin typeface="Calibri"/>
                <a:ea typeface="Calibri"/>
                <a:cs typeface="Times New Roman"/>
              </a:rPr>
              <a:t>Results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 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90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8229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" indent="0">
              <a:buNone/>
            </a:pPr>
            <a:r>
              <a:rPr lang="en-US" sz="1000" dirty="0" smtClean="0"/>
              <a:t>Slide 16:  </a:t>
            </a:r>
            <a:r>
              <a:rPr lang="en-US" sz="1000" dirty="0"/>
              <a:t>Photo credit: Christopher </a:t>
            </a:r>
            <a:r>
              <a:rPr lang="en-US" sz="1000" dirty="0" err="1"/>
              <a:t>Javornik</a:t>
            </a:r>
            <a:endParaRPr lang="en-US" sz="1000" dirty="0"/>
          </a:p>
          <a:p>
            <a:pPr marL="118872" indent="0">
              <a:buNone/>
            </a:pPr>
            <a:endParaRPr lang="en-US" sz="1000" dirty="0"/>
          </a:p>
          <a:p>
            <a:pPr marL="118872" indent="0">
              <a:buNone/>
            </a:pPr>
            <a:r>
              <a:rPr lang="en-US" sz="1000" dirty="0"/>
              <a:t>Slide </a:t>
            </a:r>
            <a:r>
              <a:rPr lang="en-US" sz="1000" dirty="0" smtClean="0"/>
              <a:t>19: </a:t>
            </a:r>
            <a:r>
              <a:rPr lang="en-US" sz="1000" dirty="0"/>
              <a:t>Photo credit: Gerhardt, F., </a:t>
            </a:r>
            <a:r>
              <a:rPr lang="en-US" sz="1000" dirty="0" err="1"/>
              <a:t>Collinge</a:t>
            </a:r>
            <a:r>
              <a:rPr lang="en-US" sz="1000" dirty="0"/>
              <a:t>, S.K., 2007. Abiotic constraints eclipse biotic resistance in</a:t>
            </a:r>
          </a:p>
          <a:p>
            <a:pPr marL="118872" indent="0">
              <a:buNone/>
            </a:pPr>
            <a:r>
              <a:rPr lang="en-US" sz="1000" dirty="0"/>
              <a:t>determining </a:t>
            </a:r>
            <a:r>
              <a:rPr lang="en-US" sz="1000" dirty="0" err="1"/>
              <a:t>invasibility</a:t>
            </a:r>
            <a:r>
              <a:rPr lang="en-US" sz="1000" dirty="0"/>
              <a:t> along experimental vernal pool gradients. Ecol. Appl. 17, 922-933.</a:t>
            </a:r>
          </a:p>
          <a:p>
            <a:pPr marL="118872" indent="0">
              <a:buNone/>
            </a:pPr>
            <a:endParaRPr lang="en-US" sz="1000" dirty="0"/>
          </a:p>
          <a:p>
            <a:pPr marL="118872" indent="0">
              <a:buNone/>
            </a:pPr>
            <a:r>
              <a:rPr lang="en-US" sz="1000" dirty="0"/>
              <a:t>Slide </a:t>
            </a:r>
            <a:r>
              <a:rPr lang="en-US" sz="1000" dirty="0" smtClean="0"/>
              <a:t>21: </a:t>
            </a:r>
            <a:r>
              <a:rPr lang="en-US" sz="1000" dirty="0"/>
              <a:t>Adapted from: </a:t>
            </a:r>
            <a:r>
              <a:rPr lang="en-US" sz="1000" dirty="0" err="1"/>
              <a:t>Javornik</a:t>
            </a:r>
            <a:r>
              <a:rPr lang="en-US" sz="1000" dirty="0"/>
              <a:t>, C.J., </a:t>
            </a:r>
            <a:r>
              <a:rPr lang="en-US" sz="1000" dirty="0" err="1"/>
              <a:t>Collinge</a:t>
            </a:r>
            <a:r>
              <a:rPr lang="en-US" sz="1000" dirty="0"/>
              <a:t>, S.K., 2016. Influences of annual weather variability on vernal pool plant abundance and community composition. </a:t>
            </a:r>
            <a:r>
              <a:rPr lang="en-US" sz="1000" dirty="0" err="1"/>
              <a:t>Aquat</a:t>
            </a:r>
            <a:r>
              <a:rPr lang="en-US" sz="1000" dirty="0"/>
              <a:t>. Bot., 134, 61-67.</a:t>
            </a:r>
          </a:p>
          <a:p>
            <a:pPr marL="118872" indent="0">
              <a:buNone/>
            </a:pPr>
            <a:endParaRPr lang="en-US" sz="1000" dirty="0"/>
          </a:p>
          <a:p>
            <a:pPr marL="118872" indent="0">
              <a:buNone/>
            </a:pPr>
            <a:r>
              <a:rPr lang="en-US" sz="1000" dirty="0"/>
              <a:t>Slide </a:t>
            </a:r>
            <a:r>
              <a:rPr lang="en-US" sz="1000" dirty="0" smtClean="0"/>
              <a:t>23: </a:t>
            </a:r>
            <a:r>
              <a:rPr lang="en-US" sz="1000" dirty="0"/>
              <a:t>Adapted from: </a:t>
            </a:r>
            <a:r>
              <a:rPr lang="en-US" sz="1000" dirty="0" err="1"/>
              <a:t>Javornik</a:t>
            </a:r>
            <a:r>
              <a:rPr lang="en-US" sz="1000" dirty="0"/>
              <a:t>, C.J., </a:t>
            </a:r>
            <a:r>
              <a:rPr lang="en-US" sz="1000" dirty="0" err="1"/>
              <a:t>Collinge</a:t>
            </a:r>
            <a:r>
              <a:rPr lang="en-US" sz="1000" dirty="0"/>
              <a:t>, S.K., 2016. Influences of annual weather variability on vernal pool plant abundance and community composition. </a:t>
            </a:r>
            <a:r>
              <a:rPr lang="en-US" sz="1000" dirty="0" err="1"/>
              <a:t>Aquat</a:t>
            </a:r>
            <a:r>
              <a:rPr lang="en-US" sz="1000" dirty="0"/>
              <a:t>. Bot., 134, 61-67.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915" y="4572000"/>
            <a:ext cx="3289868" cy="2202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Vernal pools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2615670">
            <a:off x="6738937" y="3186628"/>
            <a:ext cx="88582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228526">
            <a:off x="4483892" y="4870450"/>
            <a:ext cx="7858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790506">
            <a:off x="1429947" y="3129152"/>
            <a:ext cx="7858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6443" y="3987225"/>
            <a:ext cx="335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Winter</a:t>
            </a:r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599" y="3962400"/>
            <a:ext cx="3266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Summer/ Fall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1396425"/>
            <a:ext cx="331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Spring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799" y="1892093"/>
            <a:ext cx="3327219" cy="2083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89" y="4542212"/>
            <a:ext cx="3286368" cy="218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/>
              <a:t>Vernal pools play a key role in ecosystem function and provide ecosystem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914" y="4256297"/>
            <a:ext cx="3560086" cy="2374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928" y="1764835"/>
            <a:ext cx="2908114" cy="2338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281" y="4344982"/>
            <a:ext cx="1828800" cy="2438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3" y="2673496"/>
            <a:ext cx="4186237" cy="1582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79" y="4071138"/>
            <a:ext cx="21145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Vernal pool loss worldwide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81600" y="647402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4358208"/>
              </p:ext>
            </p:extLst>
          </p:nvPr>
        </p:nvGraphicFramePr>
        <p:xfrm>
          <a:off x="4495800" y="3886201"/>
          <a:ext cx="4191000" cy="2587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22581321"/>
              </p:ext>
            </p:extLst>
          </p:nvPr>
        </p:nvGraphicFramePr>
        <p:xfrm>
          <a:off x="4267200" y="1621571"/>
          <a:ext cx="4419600" cy="250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Rectangle 21"/>
          <p:cNvSpPr/>
          <p:nvPr/>
        </p:nvSpPr>
        <p:spPr>
          <a:xfrm>
            <a:off x="0" y="1438690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67" y="1484409"/>
            <a:ext cx="1831933" cy="30627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4200397"/>
            <a:ext cx="2438400" cy="24384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338334" y="3015768"/>
            <a:ext cx="3462266" cy="55202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276600" y="5334000"/>
            <a:ext cx="1828800" cy="16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43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Vernal pool loss in California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68" y="1698625"/>
            <a:ext cx="4147159" cy="46259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67600" y="642562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</a:t>
            </a:r>
          </a:p>
          <a:p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28521172"/>
              </p:ext>
            </p:extLst>
          </p:nvPr>
        </p:nvGraphicFramePr>
        <p:xfrm>
          <a:off x="4720322" y="3910107"/>
          <a:ext cx="4224981" cy="2600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094853389"/>
              </p:ext>
            </p:extLst>
          </p:nvPr>
        </p:nvGraphicFramePr>
        <p:xfrm>
          <a:off x="4876800" y="1524000"/>
          <a:ext cx="4114800" cy="252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7" name="Straight Connector 16"/>
          <p:cNvCxnSpPr/>
          <p:nvPr/>
        </p:nvCxnSpPr>
        <p:spPr>
          <a:xfrm flipV="1">
            <a:off x="2133600" y="2971800"/>
            <a:ext cx="3429000" cy="60960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429000" y="5614636"/>
            <a:ext cx="2133600" cy="37202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17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Vernal pool habitat loss in the Central Valley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8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0" y="1524000"/>
            <a:ext cx="6638925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1200" y="1752600"/>
            <a:ext cx="1371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246438"/>
            <a:ext cx="142081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876800"/>
            <a:ext cx="142081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6172200"/>
            <a:ext cx="14208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0839" y="5864265"/>
            <a:ext cx="142081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981200"/>
            <a:ext cx="14208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19800" y="6107668"/>
            <a:ext cx="3159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(Modified from AECOM, 2009)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9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Non-native and invasive species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EBF-BD33-4A76-A5A8-FC83582CB0BA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153400" y="6657201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www.nps.gov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51" y="1988909"/>
            <a:ext cx="5823083" cy="41832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051" y="1600200"/>
            <a:ext cx="3714749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6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23782</TotalTime>
  <Words>1675</Words>
  <Application>Microsoft Office PowerPoint</Application>
  <PresentationFormat>On-screen Show (4:3)</PresentationFormat>
  <Paragraphs>329</Paragraphs>
  <Slides>30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Learning Objectives</vt:lpstr>
      <vt:lpstr>PowerPoint Presentation</vt:lpstr>
      <vt:lpstr>Vernal pools</vt:lpstr>
      <vt:lpstr>Vernal pools play a key role in ecosystem function and provide ecosystem services.</vt:lpstr>
      <vt:lpstr>Vernal pool loss worldwide </vt:lpstr>
      <vt:lpstr>Vernal pool loss in California</vt:lpstr>
      <vt:lpstr>Vernal pool habitat loss in the Central Valley </vt:lpstr>
      <vt:lpstr>Non-native and invasive species</vt:lpstr>
      <vt:lpstr>Exotic plants in vernal pools</vt:lpstr>
      <vt:lpstr>Is weather variability, resulting from climate change, threatening vernal pool viability? </vt:lpstr>
      <vt:lpstr>Plants have already been documented responding to climate change </vt:lpstr>
      <vt:lpstr>Plants have already been documented responding to climate change </vt:lpstr>
      <vt:lpstr>Focal species used in this study</vt:lpstr>
      <vt:lpstr>Focal species used in this study</vt:lpstr>
      <vt:lpstr>Climate variability</vt:lpstr>
      <vt:lpstr>Home Group Reminder…</vt:lpstr>
      <vt:lpstr>PowerPoint Presentation</vt:lpstr>
      <vt:lpstr>Wet season division</vt:lpstr>
      <vt:lpstr>Wet season division</vt:lpstr>
      <vt:lpstr>Precipitation</vt:lpstr>
      <vt:lpstr>PowerPoint Presentation</vt:lpstr>
      <vt:lpstr>Results </vt:lpstr>
      <vt:lpstr>Summary</vt:lpstr>
      <vt:lpstr>Review</vt:lpstr>
      <vt:lpstr>PowerPoint Presentation</vt:lpstr>
      <vt:lpstr>Credits</vt:lpstr>
      <vt:lpstr>Credits</vt:lpstr>
      <vt:lpstr>Credits</vt:lpstr>
      <vt:lpstr>Credits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Ky</cp:lastModifiedBy>
  <cp:revision>399</cp:revision>
  <dcterms:created xsi:type="dcterms:W3CDTF">2013-04-05T04:16:00Z</dcterms:created>
  <dcterms:modified xsi:type="dcterms:W3CDTF">2018-02-12T22:26:07Z</dcterms:modified>
</cp:coreProperties>
</file>