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59" r:id="rId3"/>
    <p:sldId id="256" r:id="rId4"/>
    <p:sldId id="260" r:id="rId5"/>
    <p:sldId id="262" r:id="rId6"/>
    <p:sldId id="263" r:id="rId7"/>
    <p:sldId id="261" r:id="rId8"/>
    <p:sldId id="257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>
      <p:cViewPr varScale="1">
        <p:scale>
          <a:sx n="116" d="100"/>
          <a:sy n="11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3E6B6-0089-4F84-92CB-E47020F100FB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85F40-879C-4EEF-801B-068986F9A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38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40317-9380-4900-8257-358F4BAD6D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8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23F1-2FBF-4F0F-BE64-147153ACDD0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8273-FAE6-45EA-98BB-05FF91E8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6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23F1-2FBF-4F0F-BE64-147153ACDD0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8273-FAE6-45EA-98BB-05FF91E8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75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23F1-2FBF-4F0F-BE64-147153ACDD0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8273-FAE6-45EA-98BB-05FF91E8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6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23F1-2FBF-4F0F-BE64-147153ACDD0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8273-FAE6-45EA-98BB-05FF91E8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9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23F1-2FBF-4F0F-BE64-147153ACDD0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8273-FAE6-45EA-98BB-05FF91E8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4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23F1-2FBF-4F0F-BE64-147153ACDD0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8273-FAE6-45EA-98BB-05FF91E8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5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23F1-2FBF-4F0F-BE64-147153ACDD0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8273-FAE6-45EA-98BB-05FF91E8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23F1-2FBF-4F0F-BE64-147153ACDD0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8273-FAE6-45EA-98BB-05FF91E8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3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23F1-2FBF-4F0F-BE64-147153ACDD0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8273-FAE6-45EA-98BB-05FF91E8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8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23F1-2FBF-4F0F-BE64-147153ACDD0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8273-FAE6-45EA-98BB-05FF91E8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0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623F1-2FBF-4F0F-BE64-147153ACDD0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8273-FAE6-45EA-98BB-05FF91E8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0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623F1-2FBF-4F0F-BE64-147153ACDD0F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D8273-FAE6-45EA-98BB-05FF91E8E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6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200" b="1" i="1" dirty="0" smtClean="0"/>
              <a:t>Supplement to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Restoring </a:t>
            </a:r>
            <a:r>
              <a:rPr lang="en-US" b="1" dirty="0" smtClean="0"/>
              <a:t>Resilience: Changing</a:t>
            </a:r>
            <a:br>
              <a:rPr lang="en-US" b="1" dirty="0" smtClean="0"/>
            </a:br>
            <a:r>
              <a:rPr lang="en-US" b="1" dirty="0" smtClean="0"/>
              <a:t>the Landscape Legacy in Patagonia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2400" y="3200400"/>
            <a:ext cx="4165600" cy="312420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960605" y="2117124"/>
            <a:ext cx="54753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Monotype Corsiva" panose="03010101010201010101" pitchFamily="66" charset="0"/>
              </a:rPr>
              <a:t>by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Dawn </a:t>
            </a:r>
            <a:r>
              <a:rPr lang="en-US" sz="1400" b="1" dirty="0"/>
              <a:t>R. Tanner and Jim A. </a:t>
            </a:r>
            <a:r>
              <a:rPr lang="en-US" sz="1400" b="1" dirty="0" smtClean="0"/>
              <a:t>Perry</a:t>
            </a:r>
            <a:br>
              <a:rPr lang="en-US" sz="1400" b="1" dirty="0" smtClean="0"/>
            </a:br>
            <a:r>
              <a:rPr lang="en-US" sz="1400" b="1" dirty="0" smtClean="0"/>
              <a:t>Department </a:t>
            </a:r>
            <a:r>
              <a:rPr lang="en-US" sz="1400" b="1" dirty="0"/>
              <a:t>of Fisheries, Wildlife and Conservation </a:t>
            </a:r>
            <a:r>
              <a:rPr lang="en-US" sz="1400" b="1" dirty="0" smtClean="0"/>
              <a:t>Biology</a:t>
            </a:r>
            <a:br>
              <a:rPr lang="en-US" sz="1400" b="1" dirty="0" smtClean="0"/>
            </a:br>
            <a:r>
              <a:rPr lang="en-US" sz="1400" b="1" dirty="0" smtClean="0"/>
              <a:t>University </a:t>
            </a:r>
            <a:r>
              <a:rPr lang="en-US" sz="1400" b="1" dirty="0"/>
              <a:t>of Minnesota, St. Paul, MN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400" y="6553200"/>
            <a:ext cx="39308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</a:rPr>
              <a:t>NATIONAL CENTER FOR CASE STUDY TEACHING IN SCIENCE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029B-C140-42AA-815D-F3142EB10B55}" type="slidenum">
              <a:rPr lang="en-US" smtClean="0">
                <a:solidFill>
                  <a:schemeClr val="bg1"/>
                </a:solidFill>
              </a:r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Building a new protected area</a:t>
            </a:r>
            <a:endParaRPr lang="en-US" sz="40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81000" y="1524000"/>
            <a:ext cx="86106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Your budget = $50 million (U.S.)</a:t>
            </a:r>
            <a:endParaRPr lang="en-US" sz="1200" b="1" dirty="0" smtClean="0"/>
          </a:p>
          <a:p>
            <a:r>
              <a:rPr lang="en-US" sz="2400" b="1" dirty="0" smtClean="0"/>
              <a:t>Where will you build your PA?</a:t>
            </a:r>
            <a:endParaRPr lang="en-US" sz="1200" b="1" dirty="0" smtClean="0"/>
          </a:p>
          <a:p>
            <a:r>
              <a:rPr lang="en-US" sz="2400" b="1" dirty="0" smtClean="0"/>
              <a:t>Will you expand at the park border?</a:t>
            </a:r>
            <a:endParaRPr lang="en-US" sz="1200" b="1" dirty="0" smtClean="0"/>
          </a:p>
          <a:p>
            <a:r>
              <a:rPr lang="en-US" sz="2400" b="1" dirty="0" smtClean="0"/>
              <a:t>Will you build a separate PA?</a:t>
            </a:r>
            <a:endParaRPr lang="en-US" sz="1200" b="1" dirty="0" smtClean="0"/>
          </a:p>
          <a:p>
            <a:r>
              <a:rPr lang="en-US" sz="2400" b="1" dirty="0" smtClean="0"/>
              <a:t>How will you consider landscape connectivity?</a:t>
            </a:r>
          </a:p>
          <a:p>
            <a:r>
              <a:rPr lang="en-US" sz="2400" b="1" dirty="0" smtClean="0"/>
              <a:t>Land is cheaper where degraded and lacking stunning views</a:t>
            </a:r>
          </a:p>
          <a:p>
            <a:r>
              <a:rPr lang="en-US" sz="2400" b="1" dirty="0" smtClean="0"/>
              <a:t>Native wildlife populations reduced in these areas</a:t>
            </a:r>
          </a:p>
          <a:p>
            <a:r>
              <a:rPr lang="en-US" sz="2400" b="1" dirty="0" smtClean="0"/>
              <a:t>Research shows that wild populations may rebound quickly</a:t>
            </a:r>
          </a:p>
          <a:p>
            <a:r>
              <a:rPr lang="en-US" sz="2400" b="1" dirty="0" smtClean="0"/>
              <a:t>How will you consider climate change and projected impacts?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8998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0"/>
            <a:ext cx="4419600" cy="68520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-17526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Map 1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1371600"/>
            <a:ext cx="4495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Torres </a:t>
            </a:r>
            <a:r>
              <a:rPr lang="en-US" sz="2400" dirty="0"/>
              <a:t>del Paine National Park. The park boundary is shown in green. Major roads are yellow. Torres del Paine boundary is adjacent to the Los </a:t>
            </a:r>
            <a:r>
              <a:rPr lang="en-US" sz="2400" dirty="0" err="1"/>
              <a:t>Glaciares</a:t>
            </a:r>
            <a:r>
              <a:rPr lang="en-US" sz="2400" dirty="0"/>
              <a:t> boundary on the northern edge. </a:t>
            </a:r>
            <a:r>
              <a:rPr lang="en-US" sz="2400" b="1" dirty="0"/>
              <a:t>	</a:t>
            </a:r>
            <a:endParaRPr lang="en-US" sz="2400" b="1" dirty="0" smtClean="0"/>
          </a:p>
          <a:p>
            <a:endParaRPr lang="en-US" sz="2400" dirty="0"/>
          </a:p>
          <a:p>
            <a:r>
              <a:rPr lang="en-US" sz="2400" b="1" dirty="0" smtClean="0"/>
              <a:t>Budget </a:t>
            </a:r>
            <a:r>
              <a:rPr lang="en-US" sz="2400" b="1" dirty="0"/>
              <a:t>to purchase new PA land = $50 million U.S.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193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0"/>
            <a:ext cx="4419600" cy="68520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-17526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Map 2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1371600"/>
            <a:ext cx="4495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Land </a:t>
            </a:r>
            <a:r>
              <a:rPr lang="en-US" sz="2400" dirty="0"/>
              <a:t>prices are shown on this map. </a:t>
            </a:r>
            <a:r>
              <a:rPr lang="en-US" sz="2400" dirty="0" smtClean="0"/>
              <a:t>You </a:t>
            </a:r>
            <a:r>
              <a:rPr lang="en-US" sz="2400" dirty="0"/>
              <a:t>may purchase only whole cells. Cells are equally sized and each is approximately 25 km</a:t>
            </a:r>
            <a:r>
              <a:rPr lang="en-US" sz="2400" baseline="30000" dirty="0"/>
              <a:t>2</a:t>
            </a:r>
            <a:r>
              <a:rPr lang="en-US" sz="2400" dirty="0"/>
              <a:t>. Land prices are expressed per cell. Note </a:t>
            </a:r>
            <a:r>
              <a:rPr lang="en-US" sz="2400" dirty="0" smtClean="0"/>
              <a:t>that some </a:t>
            </a:r>
            <a:r>
              <a:rPr lang="en-US" sz="2400" dirty="0"/>
              <a:t>cells overlap slightly with the current park boundary and some contain water. On the northern edge, cells that are completely water are not filled in with a price color because they are not for sale.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8834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0"/>
            <a:ext cx="4419600" cy="68520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-17526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Legend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1143000"/>
            <a:ext cx="4495800" cy="4525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Black </a:t>
            </a:r>
            <a:r>
              <a:rPr lang="en-US" sz="1800" dirty="0"/>
              <a:t>= $16 million: Cells located on the edge of the park boundary with major Highway access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/>
              <a:t>Red = $11 million: Cells located on the edge of the park, high-quality habitat and mountain views.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/>
              <a:t>Blue = $6.5 million: Cells that contain high-quality access but have no major road access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/>
              <a:t>Purple = $4.0 million: Cells that have low-quality habitat and major Highway access</a:t>
            </a:r>
            <a:r>
              <a:rPr lang="en-US" sz="1800" dirty="0" smtClean="0"/>
              <a:t>.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/>
              <a:t>Gold = $2.3 million: Cells that have low-quality habitat and no major road access.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990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0"/>
            <a:ext cx="4419600" cy="68520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855" y="1981200"/>
            <a:ext cx="46482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Draw your PA</a:t>
            </a:r>
            <a:br>
              <a:rPr lang="en-US" sz="3600" b="1" dirty="0" smtClean="0"/>
            </a:br>
            <a:r>
              <a:rPr lang="en-US" sz="3600" b="1" dirty="0" smtClean="0"/>
              <a:t>digitally on this map.</a:t>
            </a:r>
            <a:br>
              <a:rPr lang="en-US" sz="3600" b="1" dirty="0" smtClean="0"/>
            </a:br>
            <a:r>
              <a:rPr lang="en-US" sz="3600" b="1" dirty="0"/>
              <a:t>S</a:t>
            </a:r>
            <a:r>
              <a:rPr lang="en-US" sz="3600" b="1" dirty="0" smtClean="0"/>
              <a:t>end this slide to your instructor.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12131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Use the following questions to help you</a:t>
            </a:r>
            <a:br>
              <a:rPr lang="en-US" sz="3600" b="1" dirty="0" smtClean="0"/>
            </a:br>
            <a:r>
              <a:rPr lang="en-US" sz="3600" b="1" dirty="0" smtClean="0"/>
              <a:t>build your class presentation:</a:t>
            </a:r>
            <a:endParaRPr lang="en-US" sz="3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What is the final size of your PA (in hectares)?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What is the final cost?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How far is your park boundary</a:t>
            </a:r>
            <a:br>
              <a:rPr lang="en-US" sz="2400" dirty="0" smtClean="0"/>
            </a:br>
            <a:r>
              <a:rPr lang="en-US" sz="2400" dirty="0" smtClean="0"/>
              <a:t>from the boundary of Torres del Paine?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What 3 variables did you consider most important</a:t>
            </a:r>
            <a:br>
              <a:rPr lang="en-US" sz="2400" dirty="0" smtClean="0"/>
            </a:br>
            <a:r>
              <a:rPr lang="en-US" sz="2400" dirty="0" smtClean="0"/>
              <a:t>in your site selection?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7034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Landscape-scale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en-US" dirty="0" smtClean="0"/>
              <a:t>How did you consider issues of habitat connectivity in the design of your PA?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en-US" dirty="0" smtClean="0"/>
              <a:t>How did you incorporate future climate scenarios in the design of your PA? </a:t>
            </a:r>
          </a:p>
        </p:txBody>
      </p:sp>
    </p:spTree>
    <p:extLst>
      <p:ext uri="{BB962C8B-B14F-4D97-AF65-F5344CB8AC3E}">
        <p14:creationId xmlns:p14="http://schemas.microsoft.com/office/powerpoint/2010/main" val="3798326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Stakeholder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7"/>
            </a:pPr>
            <a:r>
              <a:rPr lang="en-US" dirty="0" smtClean="0"/>
              <a:t>List 5-8 stakeholders that you feel will be important to include as you work to accomplish conservation objectives in your new PA.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en-US" dirty="0" smtClean="0"/>
              <a:t>Which stakeholders would be the most likely to be pleased with your PA design? Why?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en-US" dirty="0" smtClean="0"/>
              <a:t>Which stakeholders would be least likely to be satisfied with your PA design?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93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347</Words>
  <Application>Microsoft Office PowerPoint</Application>
  <PresentationFormat>On-screen Show (4:3)</PresentationFormat>
  <Paragraphs>40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Supplement to Restoring Resilience: Changing the Landscape Legacy in Patagonia</vt:lpstr>
      <vt:lpstr>Building a new protected area</vt:lpstr>
      <vt:lpstr>Map 1</vt:lpstr>
      <vt:lpstr>Map 2</vt:lpstr>
      <vt:lpstr>Legend</vt:lpstr>
      <vt:lpstr>Draw your PA digitally on this map. Send this slide to your instructor.</vt:lpstr>
      <vt:lpstr>Use the following questions to help you build your class presentation:</vt:lpstr>
      <vt:lpstr>Landscape-scale Questions</vt:lpstr>
      <vt:lpstr>Stakeholder Questions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new protected area</dc:title>
  <dc:creator>Dawn R Tanner</dc:creator>
  <cp:lastModifiedBy>Ky</cp:lastModifiedBy>
  <cp:revision>4</cp:revision>
  <dcterms:created xsi:type="dcterms:W3CDTF">2014-07-01T20:16:56Z</dcterms:created>
  <dcterms:modified xsi:type="dcterms:W3CDTF">2015-01-13T20:59:55Z</dcterms:modified>
</cp:coreProperties>
</file>