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91" r:id="rId19"/>
    <p:sldId id="292" r:id="rId20"/>
    <p:sldId id="282" r:id="rId21"/>
    <p:sldId id="278" r:id="rId22"/>
    <p:sldId id="283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7365"/>
    <a:srgbClr val="F0F2F3"/>
    <a:srgbClr val="0B5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06" autoAdjust="0"/>
  </p:normalViewPr>
  <p:slideViewPr>
    <p:cSldViewPr snapToGrid="0" snapToObjects="1">
      <p:cViewPr varScale="1">
        <p:scale>
          <a:sx n="52" d="100"/>
          <a:sy n="52" d="100"/>
        </p:scale>
        <p:origin x="-91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95143-AA97-3949-ACC9-FD60C8F9ACE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F5B3E-48CA-AE4C-BC26-57746A4A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stockphoto.com/image-59648213/stock-photo-attention-ebol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dirty="0" smtClean="0">
                <a:solidFill>
                  <a:srgbClr val="FF0000"/>
                </a:solidFill>
              </a:rPr>
              <a:t>Image</a:t>
            </a:r>
            <a:r>
              <a:rPr lang="en-US" sz="1200" i="0" baseline="0" dirty="0" smtClean="0">
                <a:solidFill>
                  <a:srgbClr val="FF0000"/>
                </a:solidFill>
              </a:rPr>
              <a:t> s</a:t>
            </a:r>
            <a:r>
              <a:rPr lang="en-US" sz="1200" i="0" dirty="0" smtClean="0">
                <a:solidFill>
                  <a:srgbClr val="FF0000"/>
                </a:solidFill>
              </a:rPr>
              <a:t>ource</a:t>
            </a:r>
            <a:r>
              <a:rPr lang="en-US" sz="1200" i="0" dirty="0" smtClean="0">
                <a:solidFill>
                  <a:srgbClr val="FF0000"/>
                </a:solidFill>
              </a:rPr>
              <a:t>:</a:t>
            </a:r>
            <a:r>
              <a:rPr lang="en-US" sz="1200" dirty="0" smtClean="0">
                <a:solidFill>
                  <a:srgbClr val="FF0000"/>
                </a:solidFill>
              </a:rPr>
              <a:t> ©SURZ – Big Stock Photo ID: </a:t>
            </a:r>
            <a:r>
              <a:rPr lang="en-US" sz="1200" dirty="0" smtClean="0">
                <a:solidFill>
                  <a:srgbClr val="FF0000"/>
                </a:solidFill>
              </a:rPr>
              <a:t>59648213.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2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6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6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6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6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Attention Ebola.  </a:t>
            </a:r>
            <a:r>
              <a:rPr lang="en-US" sz="1200" dirty="0" err="1" smtClean="0">
                <a:solidFill>
                  <a:srgbClr val="FF0000"/>
                </a:solidFill>
              </a:rPr>
              <a:t>Makoua</a:t>
            </a:r>
            <a:r>
              <a:rPr lang="en-US" sz="1200" dirty="0" smtClean="0">
                <a:solidFill>
                  <a:srgbClr val="FF0000"/>
                </a:solidFill>
              </a:rPr>
              <a:t> Congo Africa – September 27 2013: A sign warms visitors that area is Ebola infected.</a:t>
            </a:r>
          </a:p>
          <a:p>
            <a:endParaRPr lang="en-US" sz="1200" i="0" dirty="0" smtClean="0">
              <a:solidFill>
                <a:srgbClr val="FF0000"/>
              </a:solidFill>
            </a:endParaRPr>
          </a:p>
          <a:p>
            <a:r>
              <a:rPr lang="en-US" sz="1200" i="0" dirty="0" smtClean="0">
                <a:solidFill>
                  <a:srgbClr val="FF0000"/>
                </a:solidFill>
              </a:rPr>
              <a:t>Source: </a:t>
            </a:r>
            <a:r>
              <a:rPr lang="en-US" sz="1200" dirty="0" smtClean="0">
                <a:solidFill>
                  <a:srgbClr val="FF0000"/>
                </a:solidFill>
              </a:rPr>
              <a:t>©SURZ – Big Stock Photo ID: 59648213 - </a:t>
            </a:r>
            <a:r>
              <a:rPr lang="en-US" sz="1200" dirty="0" smtClean="0">
                <a:solidFill>
                  <a:srgbClr val="FF0000"/>
                </a:solidFill>
                <a:hlinkClick r:id="rId3"/>
              </a:rPr>
              <a:t>http://www.bigstockphoto.com/image-59648213/stock-photo-attention-ebola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3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33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Peter </a:t>
            </a:r>
            <a:r>
              <a:rPr lang="en-US" b="1" dirty="0" err="1" smtClean="0">
                <a:solidFill>
                  <a:srgbClr val="FF0000"/>
                </a:solidFill>
              </a:rPr>
              <a:t>Piot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Yambuku</a:t>
            </a:r>
            <a:r>
              <a:rPr lang="en-US" b="1" dirty="0" smtClean="0">
                <a:solidFill>
                  <a:srgbClr val="FF0000"/>
                </a:solidFill>
              </a:rPr>
              <a:t>, northern Congo (the Zaire), in 1976, where he was part of the original team to discover the Ebola virus.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Suggested for use</a:t>
            </a:r>
            <a:r>
              <a:rPr lang="en-US" baseline="0" dirty="0" smtClean="0"/>
              <a:t> with Question 5 in Analysis Activity 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Image credit</a:t>
            </a:r>
            <a:r>
              <a:rPr lang="en-US" baseline="0" dirty="0" smtClean="0">
                <a:solidFill>
                  <a:srgbClr val="FF0000"/>
                </a:solidFill>
              </a:rPr>
              <a:t> (e</a:t>
            </a:r>
            <a:r>
              <a:rPr lang="en-US" dirty="0" smtClean="0">
                <a:solidFill>
                  <a:srgbClr val="FF0000"/>
                </a:solidFill>
              </a:rPr>
              <a:t>dited</a:t>
            </a:r>
            <a:r>
              <a:rPr lang="en-US" baseline="0" dirty="0" smtClean="0">
                <a:solidFill>
                  <a:srgbClr val="FF0000"/>
                </a:solidFill>
              </a:rPr>
              <a:t> from): http://</a:t>
            </a:r>
            <a:r>
              <a:rPr lang="en-US" baseline="0" dirty="0" err="1" smtClean="0">
                <a:solidFill>
                  <a:srgbClr val="FF0000"/>
                </a:solidFill>
              </a:rPr>
              <a:t>news.sciencemag.org</a:t>
            </a:r>
            <a:r>
              <a:rPr lang="en-US" baseline="0" dirty="0" smtClean="0">
                <a:solidFill>
                  <a:srgbClr val="FF0000"/>
                </a:solidFill>
              </a:rPr>
              <a:t>/</a:t>
            </a:r>
            <a:r>
              <a:rPr lang="en-US" baseline="0" dirty="0" err="1" smtClean="0">
                <a:solidFill>
                  <a:srgbClr val="FF0000"/>
                </a:solidFill>
              </a:rPr>
              <a:t>africa</a:t>
            </a:r>
            <a:r>
              <a:rPr lang="en-US" baseline="0" dirty="0" smtClean="0">
                <a:solidFill>
                  <a:srgbClr val="FF0000"/>
                </a:solidFill>
              </a:rPr>
              <a:t>/2014/08/part-one-virologists-tale-</a:t>
            </a:r>
            <a:r>
              <a:rPr lang="en-US" baseline="0" dirty="0" err="1" smtClean="0">
                <a:solidFill>
                  <a:srgbClr val="FF0000"/>
                </a:solidFill>
              </a:rPr>
              <a:t>africas</a:t>
            </a:r>
            <a:r>
              <a:rPr lang="en-US" baseline="0" dirty="0" smtClean="0">
                <a:solidFill>
                  <a:srgbClr val="FF0000"/>
                </a:solidFill>
              </a:rPr>
              <a:t>-first-encounter-</a:t>
            </a:r>
            <a:r>
              <a:rPr lang="en-US" baseline="0" dirty="0" err="1" smtClean="0">
                <a:solidFill>
                  <a:srgbClr val="FF0000"/>
                </a:solidFill>
              </a:rPr>
              <a:t>ebola</a:t>
            </a:r>
            <a:endParaRPr lang="en-US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3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Any</a:t>
            </a:r>
          </a:p>
          <a:p>
            <a:r>
              <a:rPr lang="en-US" baseline="0" dirty="0" smtClean="0"/>
              <a:t>Purpose: Opinion question – students make a prediction at the beginning of the case and will revisit this in the progression of the case as new information is revealed.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5B3E-48CA-AE4C-BC26-57746A4A7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A31-00B9-48AF-AE0B-76B0DA917F2F}" type="datetime1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2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BA85-07AD-4A1D-B394-05C684165260}" type="datetime1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674-6CAA-4634-BA66-7222778AB73B}" type="datetime1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9468-E7AE-49B7-87B9-BD09B27C4C21}" type="datetime1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2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783A-4B9F-41FD-9B10-EFD92985B5F1}" type="datetime1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3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DC06-B5F9-484E-A5B6-7A13AD709E6A}" type="datetime1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1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ADA-B566-47C0-8D6B-9532E2DED484}" type="datetime1">
              <a:rPr lang="en-US" smtClean="0"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5B7-A77C-4FE3-94BD-7DB752B8E3E1}" type="datetime1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D3F0-FB9B-40FC-B583-476CEC49FFDB}" type="datetime1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C82-8775-4519-85A0-717D166D6C87}" type="datetime1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5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84F0-16BE-4EAC-ABD8-BDE6F0E445EF}" type="datetime1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D83A-5037-47CF-989A-9CCC02102FD1}" type="datetime1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0154-D160-E441-AA85-FF89E4E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training/quicklearns/biosafetyce/biosafetyC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2014/07/30/ebola-map_n_5632280.html" TargetMode="External"/><Relationship Id="rId7" Type="http://schemas.openxmlformats.org/officeDocument/2006/relationships/hyperlink" Target="http://www.ncbi.nlm.nih.gov/pubmed/2108411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urrents.plos.org/outbreaks/article/phylogenetic-analysis-of-guinea-2014-ebov-ebolavirus-outbreak-2/" TargetMode="External"/><Relationship Id="rId5" Type="http://schemas.openxmlformats.org/officeDocument/2006/relationships/hyperlink" Target="http://www.nejm.org/doi/pdf/10.1056/NEJMoa1404505" TargetMode="External"/><Relationship Id="rId4" Type="http://schemas.openxmlformats.org/officeDocument/2006/relationships/hyperlink" Target="http://journal.frontiersin.org/Journal/10.3389/fmicb.2012.00034/fu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training/quicklearns/biosafetyce/biosafetyCE.html" TargetMode="External"/><Relationship Id="rId2" Type="http://schemas.openxmlformats.org/officeDocument/2006/relationships/hyperlink" Target="http://www.bigstockphoto.com/image-59648213/stock-photo-attention-ebol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s.sciencemag.org/africa/2014/08/part-one-virologists-tale-africas-first-encounter-ebol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426" y="4307819"/>
            <a:ext cx="8366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BSL-4: AUTHORIZED PERSONNEL </a:t>
            </a:r>
            <a:r>
              <a:rPr lang="en-US" sz="4000" b="1" dirty="0" smtClean="0"/>
              <a:t>ONLY</a:t>
            </a:r>
          </a:p>
          <a:p>
            <a:pPr algn="ctr"/>
            <a:endParaRPr lang="en-US" sz="2000" dirty="0"/>
          </a:p>
        </p:txBody>
      </p:sp>
      <p:pic>
        <p:nvPicPr>
          <p:cNvPr id="4" name="Picture 3" descr="5964821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7" b="7424"/>
          <a:stretch/>
        </p:blipFill>
        <p:spPr>
          <a:xfrm>
            <a:off x="0" y="-15682"/>
            <a:ext cx="9180000" cy="3752317"/>
          </a:xfrm>
          <a:prstGeom prst="rect">
            <a:avLst/>
          </a:prstGeom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12460" y="4057946"/>
            <a:ext cx="6710872" cy="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effectLst/>
                <a:latin typeface="Calibri"/>
                <a:ea typeface="ＭＳ 明朝"/>
                <a:cs typeface="Times New Roman"/>
              </a:rPr>
              <a:t>NATIONAL CENTRE FOR CASE STUDY TEACHING IN SCIENCE</a:t>
            </a:r>
            <a:endParaRPr lang="en-CA" sz="28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611876" y="5329131"/>
            <a:ext cx="3920249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i="1" dirty="0">
                <a:effectLst/>
                <a:latin typeface="Noteworthy Light"/>
                <a:ea typeface="ＭＳ 明朝"/>
                <a:cs typeface="Apple Chancery"/>
              </a:rPr>
              <a:t>by</a:t>
            </a:r>
            <a:r>
              <a:rPr lang="en-US" sz="1600" i="1" dirty="0">
                <a:effectLst/>
                <a:latin typeface="Noteworthy Light"/>
                <a:ea typeface="ＭＳ 明朝"/>
                <a:cs typeface="Apple Chancery"/>
              </a:rPr>
              <a:t>  </a:t>
            </a:r>
            <a:r>
              <a:rPr lang="en-US" sz="1600" b="1" dirty="0">
                <a:effectLst/>
                <a:latin typeface="Calibri"/>
                <a:ea typeface="ＭＳ 明朝"/>
                <a:cs typeface="Times New Roman"/>
              </a:rPr>
              <a:t>NICOLE MARIE ANTHONY</a:t>
            </a:r>
            <a:endParaRPr lang="en-CA" dirty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ＭＳ 明朝"/>
                <a:cs typeface="Times New Roman"/>
              </a:rPr>
              <a:t>      </a:t>
            </a:r>
            <a:r>
              <a:rPr lang="en-US" sz="1600" dirty="0">
                <a:effectLst/>
                <a:latin typeface="Calibri"/>
                <a:ea typeface="ＭＳ 明朝"/>
                <a:cs typeface="Times New Roman"/>
              </a:rPr>
              <a:t>Biological Sciences Teacher</a:t>
            </a:r>
            <a:endParaRPr lang="en-CA" dirty="0">
              <a:effectLst/>
              <a:latin typeface="Cambria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600" dirty="0">
                <a:effectLst/>
                <a:latin typeface="Calibri"/>
                <a:ea typeface="ＭＳ 明朝"/>
                <a:cs typeface="Times New Roman"/>
              </a:rPr>
              <a:t>      Toronto District School Board</a:t>
            </a:r>
            <a:endParaRPr lang="en-CA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6031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CQ#7: </a:t>
            </a:r>
            <a:r>
              <a:rPr lang="en-US" sz="3200" dirty="0" smtClean="0"/>
              <a:t>Which grouping consists of the three </a:t>
            </a:r>
            <a:r>
              <a:rPr lang="en-US" sz="3200" i="1" u="sng" dirty="0" smtClean="0"/>
              <a:t>best</a:t>
            </a:r>
            <a:r>
              <a:rPr lang="en-US" sz="3200" dirty="0" smtClean="0"/>
              <a:t> matched pathogens to this case?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4953"/>
            <a:ext cx="8229600" cy="4434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LF, Malaria, TF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MHF, Malaria, TF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CCHF, MHF, EHF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TF, EHF, MHF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EHF, Malaria, MHF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LF, TF, CCHF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TF, MHF, CCHF</a:t>
            </a:r>
          </a:p>
          <a:p>
            <a:pPr marL="514350" indent="-514350">
              <a:buFont typeface="+mj-lt"/>
              <a:buAutoNum type="alphaUcPeriod"/>
            </a:pPr>
            <a:endParaRPr lang="en-US" sz="3500" dirty="0" smtClean="0"/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Recognizing the Biosafety Levels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completing the Quick Learn Lesson, you should be able to correctly identify BSLs.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http://www.cdc.gov/training/quicklearns/biosafetyce/biosafetyCE.html</a:t>
            </a:r>
            <a:endParaRPr lang="en-US" sz="1800" dirty="0" smtClean="0"/>
          </a:p>
          <a:p>
            <a:r>
              <a:rPr lang="en-US" dirty="0" smtClean="0"/>
              <a:t>Select </a:t>
            </a:r>
            <a:r>
              <a:rPr lang="en-US" dirty="0"/>
              <a:t>the biosafety level described by the conditions </a:t>
            </a:r>
            <a:r>
              <a:rPr lang="en-US" dirty="0" smtClean="0"/>
              <a:t>in </a:t>
            </a:r>
            <a:r>
              <a:rPr lang="en-US" dirty="0"/>
              <a:t>the following </a:t>
            </a:r>
            <a:r>
              <a:rPr lang="en-US" dirty="0" smtClean="0"/>
              <a:t>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922" y="402943"/>
            <a:ext cx="8578957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CQ#8: </a:t>
            </a:r>
            <a:r>
              <a:rPr lang="en-US" sz="3200" dirty="0" smtClean="0"/>
              <a:t>A </a:t>
            </a:r>
            <a:r>
              <a:rPr lang="en-US" sz="3200" dirty="0"/>
              <a:t>microbiology graduate student is working on a project under the following conditions</a:t>
            </a:r>
            <a:r>
              <a:rPr lang="en-US" sz="3200" dirty="0" smtClean="0"/>
              <a:t>:</a:t>
            </a:r>
          </a:p>
          <a:p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3200" dirty="0"/>
              <a:t>Work is conducted on a standard laboratory table or bench.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/>
              <a:t>A nonpathogenic laboratory strain of </a:t>
            </a:r>
            <a:r>
              <a:rPr lang="en-US" sz="3200" i="1" dirty="0"/>
              <a:t>E. coli</a:t>
            </a:r>
            <a:r>
              <a:rPr lang="en-US" sz="3200" dirty="0"/>
              <a:t> is being used.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/>
              <a:t>Minimal PPE, such as a lab coat, gloves, and eye protection might be worn but are not necessary.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1191" y="5424025"/>
            <a:ext cx="6027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3200" dirty="0" smtClean="0"/>
              <a:t>BSL - 1			C.   BSL - 3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3200" dirty="0" smtClean="0"/>
              <a:t>BSL - 2			D.   BSL - 4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922" y="402943"/>
            <a:ext cx="89140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CQ#9: </a:t>
            </a:r>
            <a:r>
              <a:rPr lang="en-US" sz="3200" dirty="0"/>
              <a:t>Select the biosafety level shown in the </a:t>
            </a:r>
            <a:r>
              <a:rPr lang="en-US" sz="3200" dirty="0" smtClean="0"/>
              <a:t>photo.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58436" y="5426154"/>
            <a:ext cx="6027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3200" dirty="0" smtClean="0"/>
              <a:t>BSL - 1			C.   BSL - 3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3200" dirty="0" smtClean="0"/>
              <a:t>BSL - 2			D.   BSL - 4</a:t>
            </a:r>
          </a:p>
        </p:txBody>
      </p:sp>
      <p:pic>
        <p:nvPicPr>
          <p:cNvPr id="6" name="Picture 5" descr="Screen Shot 2014-08-20 at 2.47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91" y="1480161"/>
            <a:ext cx="2608378" cy="36891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922" y="402943"/>
            <a:ext cx="85789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CQ#10: </a:t>
            </a:r>
            <a:r>
              <a:rPr lang="en-US" sz="3200" dirty="0"/>
              <a:t>Select the biosafety level described by the conditions of the following example. Levels are listed below.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Work is conducted on a standard laboratory bench in a contained area.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PPE, including a lab coat, gloves, and eye protection are being used to reduce accidental infection.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8436" y="5002878"/>
            <a:ext cx="6027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3200" dirty="0" smtClean="0"/>
              <a:t>BSL - 1			C.   BSL - 3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3200" dirty="0" smtClean="0"/>
              <a:t>BSL - 2			D.   BSL - 4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474" y="402943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CQ#11: </a:t>
            </a:r>
            <a:r>
              <a:rPr lang="en-US" sz="3200" dirty="0"/>
              <a:t>Select the biosafety level shown in the </a:t>
            </a:r>
            <a:r>
              <a:rPr lang="en-US" sz="3200" dirty="0" smtClean="0"/>
              <a:t>photo.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58436" y="5285062"/>
            <a:ext cx="6027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3200" dirty="0" smtClean="0"/>
              <a:t>BSL - 1			C.   BSL - 3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3200" dirty="0" smtClean="0"/>
              <a:t>BSL - 2			D.   BSL - 4</a:t>
            </a:r>
          </a:p>
        </p:txBody>
      </p:sp>
      <p:pic>
        <p:nvPicPr>
          <p:cNvPr id="6" name="Picture 5" descr="Screen Shot 2014-08-20 at 2.52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54200"/>
            <a:ext cx="3657600" cy="3136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922" y="402943"/>
            <a:ext cx="8578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CQ#12: </a:t>
            </a:r>
            <a:r>
              <a:rPr lang="en-US" sz="3200" dirty="0" smtClean="0"/>
              <a:t>Which ELISA format is the </a:t>
            </a:r>
            <a:r>
              <a:rPr lang="en-US" sz="3200" i="1" u="sng" dirty="0" smtClean="0"/>
              <a:t>most</a:t>
            </a:r>
            <a:r>
              <a:rPr lang="en-US" sz="3200" dirty="0" smtClean="0"/>
              <a:t> suitable for this case? (Lab Activity A, Question 1)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4256" y="2523723"/>
            <a:ext cx="8264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Direct 			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Indirect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Sandwich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Competition/Inhibition	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922" y="402943"/>
            <a:ext cx="8578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CQ#13: </a:t>
            </a:r>
            <a:r>
              <a:rPr lang="en-US" sz="3200" dirty="0"/>
              <a:t>Based on the test results from patient zero’s sample, which virus caused the </a:t>
            </a:r>
            <a:r>
              <a:rPr lang="en-US" sz="3200" dirty="0" smtClean="0"/>
              <a:t>outbreak? </a:t>
            </a:r>
            <a:r>
              <a:rPr lang="en-US" sz="3200" dirty="0"/>
              <a:t>(Lab Activity A, Question </a:t>
            </a:r>
            <a:r>
              <a:rPr lang="en-US" sz="3200" dirty="0" smtClean="0"/>
              <a:t>2)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4256" y="2523723"/>
            <a:ext cx="8264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Ebola hemorrhagic fever virus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Marburg hemorrhagic fever virus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Crimean-Congo 	hemorrhagic fever virus</a:t>
            </a:r>
            <a:endParaRPr lang="en-US" sz="32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Test results are inconclusive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318" y="5251993"/>
            <a:ext cx="656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/>
              <a:t>sign warns visitors that area is a Ebola infected</a:t>
            </a:r>
            <a:r>
              <a:rPr lang="en-US" sz="2400" b="1" i="1" dirty="0" smtClean="0"/>
              <a:t>.</a:t>
            </a:r>
          </a:p>
          <a:p>
            <a:r>
              <a:rPr lang="en-US" sz="2400" i="1" dirty="0"/>
              <a:t>MAKOUA CONGO AFRICA - SEPTEMBER 27 2013 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pic>
        <p:nvPicPr>
          <p:cNvPr id="5" name="Picture 4" descr="5964821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>
          <a:xfrm>
            <a:off x="517363" y="752184"/>
            <a:ext cx="8000537" cy="44998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22" y="402943"/>
            <a:ext cx="85789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CQ#14: </a:t>
            </a:r>
            <a:r>
              <a:rPr lang="en-US" sz="3200" dirty="0"/>
              <a:t>Based on the </a:t>
            </a:r>
            <a:r>
              <a:rPr lang="en-CA" sz="3200" dirty="0" smtClean="0"/>
              <a:t>phylogenetic tree, which strain is the virus isolated from patient zero’s sample most closely and least closely related to</a:t>
            </a:r>
            <a:r>
              <a:rPr lang="en-US" sz="3200" dirty="0" smtClean="0"/>
              <a:t>? </a:t>
            </a:r>
            <a:r>
              <a:rPr lang="en-US" sz="3200" dirty="0"/>
              <a:t>(Lab Activity </a:t>
            </a:r>
            <a:r>
              <a:rPr lang="en-US" sz="3200" dirty="0" smtClean="0"/>
              <a:t>B, </a:t>
            </a:r>
            <a:r>
              <a:rPr lang="en-US" sz="3200" dirty="0"/>
              <a:t>Question 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44256" y="2874675"/>
            <a:ext cx="82646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Zaire</a:t>
            </a:r>
            <a:r>
              <a:rPr lang="en-US" sz="3200" dirty="0"/>
              <a:t>; Sudan (respectively)</a:t>
            </a:r>
            <a:endParaRPr lang="en-US" sz="32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Zaire</a:t>
            </a:r>
            <a:r>
              <a:rPr lang="en-US" sz="3200" dirty="0"/>
              <a:t>; </a:t>
            </a:r>
            <a:r>
              <a:rPr lang="en-US" sz="3200" dirty="0" err="1"/>
              <a:t>Bundilbugyo</a:t>
            </a:r>
            <a:r>
              <a:rPr lang="en-US" sz="3200" dirty="0"/>
              <a:t> (respectively)</a:t>
            </a:r>
            <a:endParaRPr lang="en-US" sz="32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/>
              <a:t>Bundilbugyo</a:t>
            </a:r>
            <a:r>
              <a:rPr lang="en-US" sz="3200" dirty="0" smtClean="0"/>
              <a:t>; Zaire (respectively)</a:t>
            </a:r>
            <a:endParaRPr lang="en-US" sz="32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Sudan</a:t>
            </a:r>
            <a:r>
              <a:rPr lang="en-US" sz="3200" dirty="0"/>
              <a:t>; Reston </a:t>
            </a:r>
            <a:r>
              <a:rPr lang="en-US" sz="3200" dirty="0" smtClean="0"/>
              <a:t>(</a:t>
            </a:r>
            <a:r>
              <a:rPr lang="en-US" sz="3200" dirty="0"/>
              <a:t>respectively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Zaire; </a:t>
            </a:r>
            <a:r>
              <a:rPr lang="en-US" sz="3200" dirty="0"/>
              <a:t>Cote d’Ivoire </a:t>
            </a:r>
            <a:r>
              <a:rPr lang="en-US" sz="3200" dirty="0" smtClean="0"/>
              <a:t>(</a:t>
            </a:r>
            <a:r>
              <a:rPr lang="en-US" sz="3200" dirty="0"/>
              <a:t>respectively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Results from the tree are inconclusive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 Brainstorming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information presented in the case so far, address the following questions in your groups: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problem is presented?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do we know about the problem?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still unknown about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Supplemental Material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21" y="4007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1. Average Fatality Rate by Ebola Virus Strain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7121" y="1437616"/>
            <a:ext cx="8808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http://www.huffingtonpost.com/2014/07/30/ebola-map_n_5632280.</a:t>
            </a:r>
            <a:r>
              <a:rPr lang="en-US" dirty="0" smtClean="0">
                <a:hlinkClick r:id="rId3"/>
              </a:rPr>
              <a:t>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121" y="502578"/>
            <a:ext cx="8578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2. How Ebola is Transmitted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7121" y="975951"/>
            <a:ext cx="8578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3. Fruit </a:t>
            </a:r>
            <a:r>
              <a:rPr lang="en-CA" sz="2400" dirty="0"/>
              <a:t>B</a:t>
            </a:r>
            <a:r>
              <a:rPr lang="en-CA" sz="2400" dirty="0" smtClean="0"/>
              <a:t>at Territory </a:t>
            </a:r>
            <a:r>
              <a:rPr lang="en-CA" sz="2400" dirty="0"/>
              <a:t>O</a:t>
            </a:r>
            <a:r>
              <a:rPr lang="en-CA" sz="2400" dirty="0" smtClean="0"/>
              <a:t>verlay of Outbreaks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7121" y="18415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4. Ebola </a:t>
            </a:r>
            <a:r>
              <a:rPr lang="en-CA" sz="2400" dirty="0"/>
              <a:t>Virus Structure </a:t>
            </a:r>
            <a:r>
              <a:rPr lang="en-CA" sz="2400" dirty="0" smtClean="0"/>
              <a:t>and Genome </a:t>
            </a:r>
            <a:r>
              <a:rPr lang="en-CA" sz="2400" dirty="0"/>
              <a:t>O</a:t>
            </a:r>
            <a:r>
              <a:rPr lang="en-CA" sz="2400" dirty="0" smtClean="0"/>
              <a:t>rganization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7121" y="2321206"/>
            <a:ext cx="66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http://journal.frontiersin.org/Journal/10.3389/fmicb.2012.00034/</a:t>
            </a:r>
            <a:r>
              <a:rPr lang="en-US" dirty="0" smtClean="0">
                <a:hlinkClick r:id="rId4"/>
              </a:rPr>
              <a:t>full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121" y="287767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5. </a:t>
            </a:r>
            <a:r>
              <a:rPr lang="en-CA" sz="2400" dirty="0" err="1" smtClean="0"/>
              <a:t>Filovirus</a:t>
            </a:r>
            <a:r>
              <a:rPr lang="en-CA" sz="2400" dirty="0" smtClean="0"/>
              <a:t> Replication in a Cell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21" y="3339339"/>
            <a:ext cx="66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http://journal.frontiersin.org/Journal/10.3389/fmicb.2012.00034/</a:t>
            </a:r>
            <a:r>
              <a:rPr lang="en-US" dirty="0" smtClean="0">
                <a:hlinkClick r:id="rId4"/>
              </a:rPr>
              <a:t>full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121" y="3873392"/>
            <a:ext cx="640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6. Ebola Virus Phylogeny, including Guinea Strains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7121" y="4756593"/>
            <a:ext cx="394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7. Zaire Ebola Virus Phylogeny</a:t>
            </a:r>
            <a:endParaRPr lang="en-US" sz="2400" dirty="0">
              <a:solidFill>
                <a:srgbClr val="CA73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21" y="4327078"/>
            <a:ext cx="552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http://www.nejm.org/doi/pdf/10.1056/</a:t>
            </a:r>
            <a:r>
              <a:rPr lang="en-US" dirty="0" smtClean="0">
                <a:hlinkClick r:id="rId5"/>
              </a:rPr>
              <a:t>NEJMoa1404505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121" y="5864588"/>
            <a:ext cx="571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8. </a:t>
            </a:r>
            <a:r>
              <a:rPr lang="en-US" sz="2400" dirty="0" err="1" smtClean="0"/>
              <a:t>Haemorrhagic</a:t>
            </a:r>
            <a:r>
              <a:rPr lang="en-US" sz="2400" dirty="0" smtClean="0"/>
              <a:t> Manifestations in Monkeys</a:t>
            </a:r>
            <a:endParaRPr lang="en-US" sz="2400" dirty="0">
              <a:solidFill>
                <a:srgbClr val="CA736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174" y="5218257"/>
            <a:ext cx="694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http://currents.plos.org/outbreaks/article/phylogenetic-analysis-of-guinea-2014-ebov-ebolavirus-outbreak-2/</a:t>
            </a:r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174" y="6321548"/>
            <a:ext cx="482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http://www.ncbi.nlm.nih.gov/pubmed/21084112</a:t>
            </a: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499" y="5850430"/>
            <a:ext cx="8608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Yambuku</a:t>
            </a:r>
            <a:r>
              <a:rPr lang="en-US" sz="3600" dirty="0" smtClean="0"/>
              <a:t>, 1976 - Ebola Virus Discovery Team</a:t>
            </a:r>
            <a:endParaRPr lang="en-US" sz="3600" dirty="0">
              <a:solidFill>
                <a:srgbClr val="CA7365"/>
              </a:solidFill>
            </a:endParaRPr>
          </a:p>
        </p:txBody>
      </p:sp>
      <p:pic>
        <p:nvPicPr>
          <p:cNvPr id="5" name="Picture 4" descr="Screen Shot 2014-08-25 at 3.02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9" y="449943"/>
            <a:ext cx="7760446" cy="50981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533194"/>
            <a:ext cx="86106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Slide 1 &amp; 18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Description: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Attention Ebola.  </a:t>
            </a:r>
            <a:r>
              <a:rPr lang="en-US" sz="2000" dirty="0" err="1" smtClean="0">
                <a:solidFill>
                  <a:srgbClr val="FF0000"/>
                </a:solidFill>
              </a:rPr>
              <a:t>Makoua</a:t>
            </a:r>
            <a:r>
              <a:rPr lang="en-US" sz="2000" dirty="0" smtClean="0">
                <a:solidFill>
                  <a:srgbClr val="FF0000"/>
                </a:solidFill>
              </a:rPr>
              <a:t> Congo Africa – September 27 2013: A sign warms visitors that area is Ebola infected.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i="1" dirty="0" smtClean="0">
                <a:solidFill>
                  <a:srgbClr val="FF0000"/>
                </a:solidFill>
              </a:rPr>
              <a:t>Source:</a:t>
            </a:r>
            <a:r>
              <a:rPr lang="en-US" sz="2000" dirty="0" smtClean="0">
                <a:solidFill>
                  <a:srgbClr val="FF0000"/>
                </a:solidFill>
              </a:rPr>
              <a:t> ©SURZ- Stock Photo ID: 59648213 - 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http://www.bigstockphoto.com/image-59648213/stock-photo-attention-ebola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Clearance: </a:t>
            </a:r>
            <a:r>
              <a:rPr lang="en-US" sz="2000" dirty="0" smtClean="0">
                <a:solidFill>
                  <a:srgbClr val="FF0000"/>
                </a:solidFill>
              </a:rPr>
              <a:t>License to be purchased by the author of this case pending NCCSTS approval.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Slides 13 and 15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Description: </a:t>
            </a:r>
            <a:r>
              <a:rPr lang="en-US" sz="2000" dirty="0" smtClean="0">
                <a:solidFill>
                  <a:srgbClr val="FF0000"/>
                </a:solidFill>
              </a:rPr>
              <a:t>Biosafety equipment and practices.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Source: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CDC, Recognizing the Biosafety </a:t>
            </a:r>
            <a:r>
              <a:rPr lang="en-US" sz="2000" dirty="0">
                <a:solidFill>
                  <a:srgbClr val="FF0000"/>
                </a:solidFill>
              </a:rPr>
              <a:t>Levels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http://www.cdc.gov/training/quicklearns/biosafetyce/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biosafetyCE.html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i="1" dirty="0" smtClean="0">
                <a:solidFill>
                  <a:srgbClr val="FF0000"/>
                </a:solidFill>
              </a:rPr>
              <a:t>Clearance: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Images are in the public domain.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Slide 22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Description: </a:t>
            </a:r>
            <a:r>
              <a:rPr lang="en-US" sz="2000" dirty="0">
                <a:solidFill>
                  <a:srgbClr val="FF0000"/>
                </a:solidFill>
              </a:rPr>
              <a:t>Photo of </a:t>
            </a:r>
            <a:r>
              <a:rPr lang="en-US" sz="2000" dirty="0" smtClean="0">
                <a:solidFill>
                  <a:srgbClr val="FF0000"/>
                </a:solidFill>
              </a:rPr>
              <a:t>Peter </a:t>
            </a:r>
            <a:r>
              <a:rPr lang="en-US" sz="2000" dirty="0" err="1" smtClean="0">
                <a:solidFill>
                  <a:srgbClr val="FF0000"/>
                </a:solidFill>
              </a:rPr>
              <a:t>Piot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circa </a:t>
            </a:r>
            <a:r>
              <a:rPr lang="en-US" sz="2000" dirty="0" smtClean="0">
                <a:solidFill>
                  <a:srgbClr val="FF0000"/>
                </a:solidFill>
              </a:rPr>
              <a:t>1976.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</a:rPr>
              <a:t>Source: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American Association for the Advancement of Science. Accessed from: 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://news.sciencemag.org/africa/2014/08/part-one-virologists-tale-africas-first-encounter-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ebola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i="1" dirty="0" smtClean="0">
                <a:solidFill>
                  <a:srgbClr val="FF0000"/>
                </a:solidFill>
              </a:rPr>
              <a:t>Clearance</a:t>
            </a:r>
            <a:r>
              <a:rPr lang="en-US" sz="2000" i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Permission for use has not been obtained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93F63-5513-47BA-A18A-133CB458F4D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4800" y="762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 smtClean="0">
                <a:cs typeface="Arial" charset="0"/>
              </a:rPr>
              <a:t>Image Credits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CQ#1: What does “BSL-4” stand for?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Bachelor of Science in Law (4-year degree)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Biological Space Laboratories (Unit 4)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Biosafety Level (Category 4)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Breed-specific legislation (Section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CQ#2: BSL-4 category agents are: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 not</a:t>
            </a:r>
            <a:r>
              <a:rPr lang="en-US" dirty="0" smtClean="0"/>
              <a:t> associated with disease in healthy humans.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</a:t>
            </a:r>
            <a:r>
              <a:rPr lang="en-US" dirty="0" smtClean="0"/>
              <a:t>ssociated with human disease that is rarely serious and for which preventative or therapeutic interventions are</a:t>
            </a:r>
            <a:r>
              <a:rPr lang="en-US" i="1" dirty="0" smtClean="0"/>
              <a:t> often </a:t>
            </a:r>
            <a:r>
              <a:rPr lang="en-US" dirty="0" smtClean="0"/>
              <a:t>available.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</a:t>
            </a:r>
            <a:r>
              <a:rPr lang="en-US" dirty="0" smtClean="0"/>
              <a:t>ssociated with serious or lethal disease for which preventative or therapeutic interventions </a:t>
            </a:r>
            <a:r>
              <a:rPr lang="en-US" i="1" dirty="0" smtClean="0"/>
              <a:t>may</a:t>
            </a:r>
            <a:r>
              <a:rPr lang="en-US" dirty="0" smtClean="0"/>
              <a:t> be available.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</a:t>
            </a:r>
            <a:r>
              <a:rPr lang="en-US" dirty="0" smtClean="0"/>
              <a:t>ssociated with serious or lethal human disease for which preventative or therapeutic interventions are </a:t>
            </a:r>
            <a:r>
              <a:rPr lang="en-US" i="1" dirty="0" smtClean="0"/>
              <a:t>not usually </a:t>
            </a:r>
            <a:r>
              <a:rPr lang="en-US" dirty="0" smtClean="0"/>
              <a:t>available.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CQ#3: Which type of pathological agent(s) is/are classified under the BSL-4 category?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Viral agents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Fungal agents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Bacterial agents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Parasitic agents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6224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CQ#4: Based on the information revealed in the story so far, what type of pathogenic agent do you think Claire and Dr. Preston have contracted?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9534"/>
            <a:ext cx="8229600" cy="3649382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Viral agent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Fungal agent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Bacterial agent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Parasitic agent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Difficult to determine with the given information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6031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CQ#5: </a:t>
            </a:r>
            <a:r>
              <a:rPr lang="en-US" sz="3200" b="1" dirty="0" smtClean="0"/>
              <a:t>Based on the information revealed in the story so far, do you think Claire and Dr. Preston will survive?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710"/>
            <a:ext cx="8229600" cy="246018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Difficult to determine with the given information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Disease Detective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5676"/>
            <a:ext cx="8229600" cy="58423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Rewind back to December of 2013; the time of the onset of the outbreak in West Africa. Imagine that you are a medical health official and that a cluster of illnesses have appeared at your clinic, all of which present with similar symptoms. Many of the cases have been fatal and you need to make a diagnosis immediately in order to stop the spread and to properly treat the sick patients. Consider these questions and discuss them within your group.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r>
              <a:rPr lang="en-US" sz="2400" dirty="0" smtClean="0"/>
              <a:t>What steps would you take to make a diagnosis?</a:t>
            </a: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are some ways to determine which pathogen is responsible for the outbreak?</a:t>
            </a: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measures would you employ to prevent further spread of the disease?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6031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CQ#6: </a:t>
            </a:r>
            <a:r>
              <a:rPr lang="en-US" sz="3200" dirty="0" smtClean="0"/>
              <a:t>Do </a:t>
            </a:r>
            <a:r>
              <a:rPr lang="en-US" sz="3200" i="1" u="sng" dirty="0" smtClean="0"/>
              <a:t>all three </a:t>
            </a:r>
            <a:r>
              <a:rPr lang="en-US" sz="3200" dirty="0" smtClean="0"/>
              <a:t>of the pathogens that you selected appear in the list below?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31742"/>
            <a:ext cx="8229600" cy="1432238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Font typeface="+mj-lt"/>
              <a:buAutoNum type="alphaUcPeriod"/>
            </a:pPr>
            <a:endParaRPr lang="en-US" dirty="0" smtClean="0"/>
          </a:p>
          <a:p>
            <a:pPr marL="514350" indent="-514350" algn="ctr">
              <a:buFont typeface="+mj-lt"/>
              <a:buAutoNum type="alphaUcPeriod"/>
            </a:pPr>
            <a:r>
              <a:rPr lang="en-US" sz="3800" dirty="0" smtClean="0"/>
              <a:t>Yes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3800" dirty="0" smtClean="0"/>
              <a:t>No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4954"/>
            <a:ext cx="8229600" cy="3265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Lassa Fever	</a:t>
            </a:r>
          </a:p>
          <a:p>
            <a:pPr marL="0" indent="0">
              <a:buNone/>
            </a:pPr>
            <a:r>
              <a:rPr lang="en-US" sz="2800" dirty="0" smtClean="0"/>
              <a:t>Ebola Hemorrhagic Fever</a:t>
            </a:r>
          </a:p>
          <a:p>
            <a:pPr marL="0" indent="0">
              <a:buNone/>
            </a:pPr>
            <a:r>
              <a:rPr lang="en-US" sz="2800" dirty="0" smtClean="0"/>
              <a:t>Malaria</a:t>
            </a:r>
          </a:p>
          <a:p>
            <a:pPr marL="0" indent="0">
              <a:buNone/>
            </a:pPr>
            <a:r>
              <a:rPr lang="en-US" sz="2800" dirty="0" smtClean="0"/>
              <a:t>Marburg Hemorrhagic Fever</a:t>
            </a:r>
          </a:p>
          <a:p>
            <a:pPr marL="0" indent="0">
              <a:buNone/>
            </a:pPr>
            <a:r>
              <a:rPr lang="en-US" sz="2800" dirty="0" smtClean="0"/>
              <a:t>Crimean-Congo Hemorrhagic Fever</a:t>
            </a:r>
          </a:p>
          <a:p>
            <a:pPr marL="0" indent="0">
              <a:buNone/>
            </a:pPr>
            <a:r>
              <a:rPr lang="en-US" sz="2800" dirty="0" smtClean="0"/>
              <a:t>Typhoid Fever</a:t>
            </a:r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0154-D160-E441-AA85-FF89E4E9B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1196</Words>
  <Application>Microsoft Office PowerPoint</Application>
  <PresentationFormat>On-screen Show (4:3)</PresentationFormat>
  <Paragraphs>188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Group Brainstorming</vt:lpstr>
      <vt:lpstr>CQ#1: What does “BSL-4” stand for?</vt:lpstr>
      <vt:lpstr>CQ#2: BSL-4 category agents are: </vt:lpstr>
      <vt:lpstr>CQ#3: Which type of pathological agent(s) is/are classified under the BSL-4 category? </vt:lpstr>
      <vt:lpstr>CQ#4: Based on the information revealed in the story so far, what type of pathogenic agent do you think Claire and Dr. Preston have contracted?</vt:lpstr>
      <vt:lpstr>CQ#5: Based on the information revealed in the story so far, do you think Claire and Dr. Preston will survive?</vt:lpstr>
      <vt:lpstr>Disease Detective</vt:lpstr>
      <vt:lpstr>CQ#6: Do all three of the pathogens that you selected appear in the list below?</vt:lpstr>
      <vt:lpstr>CQ#7: Which grouping consists of the three best matched pathogens to this case?</vt:lpstr>
      <vt:lpstr>Recognizing the Biosafety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Supplemental Material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Nicole Anthony</dc:creator>
  <cp:keywords/>
  <dc:description/>
  <cp:lastModifiedBy>Ky</cp:lastModifiedBy>
  <cp:revision>209</cp:revision>
  <dcterms:created xsi:type="dcterms:W3CDTF">2014-08-20T14:20:20Z</dcterms:created>
  <dcterms:modified xsi:type="dcterms:W3CDTF">2016-02-13T23:07:35Z</dcterms:modified>
  <cp:category/>
</cp:coreProperties>
</file>