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Default Extension="tif" ContentType="image/t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lvl1pPr>
    <a:lvl2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lvl2pPr>
    <a:lvl3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lvl3pPr>
    <a:lvl4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lvl4pPr>
    <a:lvl5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lvl5pPr>
    <a:lvl6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lvl6pPr>
    <a:lvl7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lvl7pPr>
    <a:lvl8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lvl8pPr>
    <a:lvl9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lvl9pPr>
  </p:defaultTextStyle>
  <p:extLst>
    <p:ext uri="{EFAFB233-063F-42B5-8137-9DF3F51BA10A}">
      <p15:sldGuideLst xmlns="" xmlns:p15="http://schemas.microsoft.com/office/powerpoint/2012/main">
        <p15:guide id="1" orient="horz" pos="3072">
          <p15:clr>
            <a:srgbClr val="A4A3A4"/>
          </p15:clr>
        </p15:guide>
        <p15:guide id="2" pos="409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mme" initials="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2E9"/>
          </a:solidFill>
        </a:fill>
      </a:tcStyle>
    </a:wholeTbl>
    <a:band2H>
      <a:tcTxStyle/>
      <a:tcStyle>
        <a:tcBdr/>
        <a:fill>
          <a:solidFill>
            <a:srgbClr val="E6EA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DACA"/>
          </a:solidFill>
        </a:fill>
      </a:tcStyle>
    </a:wholeTbl>
    <a:band2H>
      <a:tcTxStyle/>
      <a:tcStyle>
        <a:tcBdr/>
        <a:fill>
          <a:solidFill>
            <a:srgbClr val="E7ED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CEE9"/>
          </a:solidFill>
        </a:fill>
      </a:tcStyle>
    </a:wholeTbl>
    <a:band2H>
      <a:tcTxStyle/>
      <a:tcStyle>
        <a:tcBdr/>
        <a:fill>
          <a:solidFill>
            <a:srgbClr val="E9E8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Helvetica Light"/>
          <a:ea typeface="Helvetica Light"/>
          <a:cs typeface="Helvetica 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1291" y="-96"/>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autoTitleDeleted val="1"/>
    <c:plotArea>
      <c:layout>
        <c:manualLayout>
          <c:layoutTarget val="inner"/>
          <c:xMode val="edge"/>
          <c:yMode val="edge"/>
          <c:x val="0.104763"/>
          <c:y val="2.9440999999999998E-2"/>
          <c:w val="0.89023699999999995"/>
          <c:h val="0.87341599999999997"/>
        </c:manualLayout>
      </c:layout>
      <c:barChart>
        <c:barDir val="col"/>
        <c:grouping val="clustered"/>
        <c:varyColors val="0"/>
        <c:ser>
          <c:idx val="0"/>
          <c:order val="0"/>
          <c:tx>
            <c:strRef>
              <c:f>Sheet1!$A$2</c:f>
            </c:strRef>
          </c:tx>
          <c:spPr>
            <a:solidFill>
              <a:srgbClr val="000000"/>
            </a:solidFill>
            <a:ln w="12700" cap="flat">
              <a:noFill/>
              <a:miter lim="400000"/>
            </a:ln>
            <a:effectLst/>
          </c:spPr>
          <c:invertIfNegative val="0"/>
          <c:cat>
            <c:strRef>
              <c:f>Sheet1!$B$1:$J$1</c:f>
              <c:strCache>
                <c:ptCount val="9"/>
                <c:pt idx="0">
                  <c:v>&lt; 1 cm</c:v>
                </c:pt>
                <c:pt idx="8">
                  <c:v>&gt; 8 cm</c:v>
                </c:pt>
              </c:strCache>
            </c:strRef>
          </c:cat>
          <c:val>
            <c:numRef>
              <c:f>Sheet1!$B$2:$J$2</c:f>
              <c:numCache>
                <c:formatCode>General</c:formatCode>
                <c:ptCount val="9"/>
                <c:pt idx="0">
                  <c:v>10</c:v>
                </c:pt>
                <c:pt idx="1">
                  <c:v>20</c:v>
                </c:pt>
                <c:pt idx="2">
                  <c:v>30</c:v>
                </c:pt>
                <c:pt idx="3">
                  <c:v>40</c:v>
                </c:pt>
                <c:pt idx="4">
                  <c:v>50</c:v>
                </c:pt>
                <c:pt idx="5">
                  <c:v>40</c:v>
                </c:pt>
                <c:pt idx="6">
                  <c:v>30</c:v>
                </c:pt>
                <c:pt idx="7">
                  <c:v>20</c:v>
                </c:pt>
                <c:pt idx="8">
                  <c:v>10</c:v>
                </c:pt>
              </c:numCache>
            </c:numRef>
          </c:val>
          <c:extLst xmlns:c16r2="http://schemas.microsoft.com/office/drawing/2015/06/chart">
            <c:ext xmlns:c16="http://schemas.microsoft.com/office/drawing/2014/chart" uri="{C3380CC4-5D6E-409C-BE32-E72D297353CC}">
              <c16:uniqueId val="{00000000-588E-4C82-8A6F-5E3ECEFFC2F2}"/>
            </c:ext>
          </c:extLst>
        </c:ser>
        <c:dLbls>
          <c:showLegendKey val="0"/>
          <c:showVal val="0"/>
          <c:showCatName val="0"/>
          <c:showSerName val="0"/>
          <c:showPercent val="0"/>
          <c:showBubbleSize val="0"/>
        </c:dLbls>
        <c:gapWidth val="40"/>
        <c:overlap val="-10"/>
        <c:axId val="183883264"/>
        <c:axId val="125712000"/>
      </c:barChart>
      <c:catAx>
        <c:axId val="183883264"/>
        <c:scaling>
          <c:orientation val="minMax"/>
        </c:scaling>
        <c:delete val="0"/>
        <c:axPos val="b"/>
        <c:title>
          <c:tx>
            <c:rich>
              <a:bodyPr rot="0"/>
              <a:lstStyle/>
              <a:p>
                <a:pPr>
                  <a:defRPr sz="1100" b="0" i="0" u="none" strike="noStrike">
                    <a:solidFill>
                      <a:srgbClr val="000000"/>
                    </a:solidFill>
                    <a:latin typeface="Helvetica"/>
                  </a:defRPr>
                </a:pPr>
                <a:r>
                  <a:rPr lang="en-US" sz="1100" b="0" i="0" u="none" strike="noStrike">
                    <a:solidFill>
                      <a:srgbClr val="000000"/>
                    </a:solidFill>
                    <a:latin typeface="Helvetica"/>
                  </a:rPr>
                  <a:t>Body length</a:t>
                </a:r>
              </a:p>
            </c:rich>
          </c:tx>
          <c:layout/>
          <c:overlay val="1"/>
        </c:title>
        <c:numFmt formatCode="General" sourceLinked="0"/>
        <c:majorTickMark val="none"/>
        <c:minorTickMark val="none"/>
        <c:tickLblPos val="low"/>
        <c:spPr>
          <a:ln w="12700" cap="flat">
            <a:solidFill>
              <a:srgbClr val="000000"/>
            </a:solidFill>
            <a:prstDash val="solid"/>
            <a:miter lim="400000"/>
          </a:ln>
        </c:spPr>
        <c:txPr>
          <a:bodyPr rot="0"/>
          <a:lstStyle/>
          <a:p>
            <a:pPr>
              <a:defRPr sz="1000" b="0" i="0" u="none" strike="noStrike">
                <a:solidFill>
                  <a:srgbClr val="000000"/>
                </a:solidFill>
                <a:latin typeface="Helvetica"/>
              </a:defRPr>
            </a:pPr>
            <a:endParaRPr lang="en-US"/>
          </a:p>
        </c:txPr>
        <c:crossAx val="125712000"/>
        <c:crosses val="autoZero"/>
        <c:auto val="1"/>
        <c:lblAlgn val="ctr"/>
        <c:lblOffset val="100"/>
        <c:noMultiLvlLbl val="1"/>
      </c:catAx>
      <c:valAx>
        <c:axId val="125712000"/>
        <c:scaling>
          <c:orientation val="minMax"/>
          <c:max val="80"/>
        </c:scaling>
        <c:delete val="0"/>
        <c:axPos val="l"/>
        <c:majorGridlines>
          <c:spPr>
            <a:ln w="12700" cap="flat">
              <a:solidFill>
                <a:srgbClr val="B8B8B8"/>
              </a:solidFill>
              <a:prstDash val="solid"/>
              <a:miter lim="400000"/>
            </a:ln>
          </c:spPr>
        </c:majorGridlines>
        <c:title>
          <c:tx>
            <c:rich>
              <a:bodyPr rot="-5400000"/>
              <a:lstStyle/>
              <a:p>
                <a:pPr>
                  <a:defRPr sz="1100" b="0" i="0" u="none" strike="noStrike">
                    <a:solidFill>
                      <a:srgbClr val="000000"/>
                    </a:solidFill>
                    <a:latin typeface="Helvetica"/>
                  </a:defRPr>
                </a:pPr>
                <a:r>
                  <a:rPr lang="en-US" sz="1100" b="0" i="0" u="none" strike="noStrike">
                    <a:solidFill>
                      <a:srgbClr val="000000"/>
                    </a:solidFill>
                    <a:latin typeface="Helvetica"/>
                  </a:rPr>
                  <a:t>Initial number of blobites in the population</a:t>
                </a:r>
              </a:p>
            </c:rich>
          </c:tx>
          <c:layout/>
          <c:overlay val="1"/>
        </c:title>
        <c:numFmt formatCode="0" sourceLinked="0"/>
        <c:majorTickMark val="none"/>
        <c:minorTickMark val="none"/>
        <c:tickLblPos val="nextTo"/>
        <c:spPr>
          <a:ln w="12700" cap="flat">
            <a:solidFill>
              <a:srgbClr val="000000"/>
            </a:solidFill>
            <a:prstDash val="solid"/>
            <a:miter lim="400000"/>
          </a:ln>
        </c:spPr>
        <c:txPr>
          <a:bodyPr rot="0"/>
          <a:lstStyle/>
          <a:p>
            <a:pPr>
              <a:defRPr sz="1000" b="0" i="0" u="none" strike="noStrike">
                <a:solidFill>
                  <a:srgbClr val="000000"/>
                </a:solidFill>
                <a:latin typeface="Helvetica"/>
              </a:defRPr>
            </a:pPr>
            <a:endParaRPr lang="en-US"/>
          </a:p>
        </c:txPr>
        <c:crossAx val="183883264"/>
        <c:crosses val="autoZero"/>
        <c:crossBetween val="between"/>
        <c:majorUnit val="20"/>
        <c:minorUnit val="10"/>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0" dt="2016-04-15T14:50:39.533" idx="1">
    <p:pos x="634" y="3285"/>
    <p:text>http://www.orcanetwork.org/Main/index.php?categories_file=Retirement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3" name="Shape 123"/>
          <p:cNvSpPr>
            <a:spLocks noGrp="1" noRot="1" noChangeAspect="1"/>
          </p:cNvSpPr>
          <p:nvPr>
            <p:ph type="sldImg"/>
          </p:nvPr>
        </p:nvSpPr>
        <p:spPr>
          <a:xfrm>
            <a:off x="1143000" y="685800"/>
            <a:ext cx="4572000" cy="3429000"/>
          </a:xfrm>
          <a:prstGeom prst="rect">
            <a:avLst/>
          </a:prstGeom>
        </p:spPr>
        <p:txBody>
          <a:bodyPr/>
          <a:lstStyle/>
          <a:p>
            <a:endParaRPr/>
          </a:p>
        </p:txBody>
      </p:sp>
      <p:sp>
        <p:nvSpPr>
          <p:cNvPr id="124" name="Shape 124"/>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4223895591"/>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 mammal-eating "transient" killer whales photographed off the south side of Unimak Island, eastern Aleutian Islands, Alaska. </a:t>
            </a:r>
            <a:r>
              <a:rPr lang="en-US" smtClean="0"/>
              <a:t>Photo by </a:t>
            </a:r>
            <a:r>
              <a:rPr lang="en-US" smtClean="0">
                <a:effectLst/>
              </a:rPr>
              <a:t>Robert </a:t>
            </a:r>
            <a:r>
              <a:rPr lang="en-US" dirty="0" smtClean="0">
                <a:effectLst/>
              </a:rPr>
              <a:t>Pittman (</a:t>
            </a:r>
            <a:r>
              <a:rPr lang="en-US" smtClean="0">
                <a:effectLst/>
              </a:rPr>
              <a:t>NOAA), https://www.afsc.noaa.gov/Quarterly/amj2005/divrptsNMML3.htm.</a:t>
            </a:r>
            <a:endParaRPr lang="en-US" dirty="0"/>
          </a:p>
        </p:txBody>
      </p:sp>
    </p:spTree>
    <p:extLst>
      <p:ext uri="{BB962C8B-B14F-4D97-AF65-F5344CB8AC3E}">
        <p14:creationId xmlns:p14="http://schemas.microsoft.com/office/powerpoint/2010/main" val="939113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solidFill>
                <a:srgbClr val="FF0000"/>
              </a:solidFill>
            </a:endParaRPr>
          </a:p>
        </p:txBody>
      </p:sp>
    </p:spTree>
    <p:extLst>
      <p:ext uri="{BB962C8B-B14F-4D97-AF65-F5344CB8AC3E}">
        <p14:creationId xmlns:p14="http://schemas.microsoft.com/office/powerpoint/2010/main" val="481970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n-US" sz="2200" dirty="0" smtClean="0">
                <a:effectLst/>
                <a:latin typeface="+mn-lt"/>
                <a:ea typeface="+mn-ea"/>
                <a:cs typeface="+mn-cs"/>
                <a:sym typeface="Helvetica Neue"/>
              </a:rPr>
              <a:t>Modified from Foote, 2011</a:t>
            </a:r>
          </a:p>
          <a:p>
            <a:endParaRPr lang="en-US" dirty="0"/>
          </a:p>
        </p:txBody>
      </p:sp>
    </p:spTree>
    <p:extLst>
      <p:ext uri="{BB962C8B-B14F-4D97-AF65-F5344CB8AC3E}">
        <p14:creationId xmlns:p14="http://schemas.microsoft.com/office/powerpoint/2010/main" val="1169520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16662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Body Level One…"/>
          <p:cNvSpPr>
            <a:spLocks noGrp="1"/>
          </p:cNvSpPr>
          <p:nvPr>
            <p:ph type="body" sz="quarter" idx="1"/>
          </p:nvPr>
        </p:nvSpPr>
        <p:spPr>
          <a:xfrm>
            <a:off x="1270000" y="6362700"/>
            <a:ext cx="10464800" cy="469900"/>
          </a:xfrm>
          <a:prstGeom prst="rect">
            <a:avLst/>
          </a:prstGeom>
        </p:spPr>
        <p:txBody>
          <a:bodyPr anchor="t"/>
          <a:lstStyle>
            <a:lvl1pPr marL="0" indent="0" algn="ctr">
              <a:spcBef>
                <a:spcPts val="0"/>
              </a:spcBef>
              <a:buSzTx/>
              <a:buNone/>
              <a:defRPr sz="2400" i="1"/>
            </a:lvl1pPr>
            <a:lvl2pPr marL="725236" indent="-280736" algn="ctr">
              <a:spcBef>
                <a:spcPts val="0"/>
              </a:spcBef>
              <a:defRPr sz="2400" i="1"/>
            </a:lvl2pPr>
            <a:lvl3pPr marL="1169736" indent="-280736" algn="ctr">
              <a:spcBef>
                <a:spcPts val="0"/>
              </a:spcBef>
              <a:defRPr sz="2400" i="1"/>
            </a:lvl3pPr>
            <a:lvl4pPr marL="1614236" indent="-280736" algn="ctr">
              <a:spcBef>
                <a:spcPts val="0"/>
              </a:spcBef>
              <a:defRPr sz="2400" i="1"/>
            </a:lvl4pPr>
            <a:lvl5pPr marL="2058736" indent="-280736" algn="ctr">
              <a:spcBef>
                <a:spcPts val="0"/>
              </a:spcBef>
              <a:defRPr sz="2400" i="1"/>
            </a:lvl5pPr>
          </a:lstStyle>
          <a:p>
            <a:r>
              <a:t>Body Level One</a:t>
            </a:r>
          </a:p>
          <a:p>
            <a:pPr lvl="1"/>
            <a:r>
              <a:t>Body Level Two</a:t>
            </a:r>
          </a:p>
          <a:p>
            <a:pPr lvl="2"/>
            <a:r>
              <a:t>Body Level Three</a:t>
            </a:r>
          </a:p>
          <a:p>
            <a:pPr lvl="3"/>
            <a:r>
              <a:t>Body Level Four</a:t>
            </a:r>
          </a:p>
          <a:p>
            <a:pPr lvl="4"/>
            <a:r>
              <a:t>Body Level Five</a:t>
            </a:r>
          </a:p>
        </p:txBody>
      </p:sp>
      <p:sp>
        <p:nvSpPr>
          <p:cNvPr id="94" name="Shape 94"/>
          <p:cNvSpPr>
            <a:spLocks noGrp="1"/>
          </p:cNvSpPr>
          <p:nvPr>
            <p:ph type="body" sz="quarter" idx="13"/>
          </p:nvPr>
        </p:nvSpPr>
        <p:spPr>
          <a:xfrm>
            <a:off x="1270000" y="4267200"/>
            <a:ext cx="10464800" cy="685800"/>
          </a:xfrm>
          <a:prstGeom prst="rect">
            <a:avLst/>
          </a:prstGeom>
        </p:spPr>
        <p:txBody>
          <a:bodyPr/>
          <a:lstStyle/>
          <a:p>
            <a:pPr marL="0" indent="0" algn="ctr">
              <a:spcBef>
                <a:spcPts val="0"/>
              </a:spcBef>
              <a:buSzTx/>
              <a:buNone/>
            </a:pPr>
            <a:endParaRPr/>
          </a:p>
        </p:txBody>
      </p:sp>
      <p:sp>
        <p:nvSpPr>
          <p:cNvPr id="95"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3175" y="0"/>
            <a:ext cx="13004800" cy="9753600"/>
          </a:xfrm>
          <a:prstGeom prst="rect">
            <a:avLst/>
          </a:prstGeom>
        </p:spPr>
        <p:txBody>
          <a:bodyPr lIns="91439" tIns="45719" rIns="91439" bIns="45719" anchor="t">
            <a:noAutofit/>
          </a:bodyPr>
          <a:lstStyle/>
          <a:p>
            <a:endParaRPr/>
          </a:p>
        </p:txBody>
      </p:sp>
      <p:sp>
        <p:nvSpPr>
          <p:cNvPr id="103"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Default">
    <p:bg>
      <p:bgPr>
        <a:solidFill>
          <a:srgbClr val="FFFFFF"/>
        </a:solidFill>
        <a:effectLst/>
      </p:bgPr>
    </p:bg>
    <p:spTree>
      <p:nvGrpSpPr>
        <p:cNvPr id="1" name=""/>
        <p:cNvGrpSpPr/>
        <p:nvPr/>
      </p:nvGrpSpPr>
      <p:grpSpPr>
        <a:xfrm>
          <a:off x="0" y="0"/>
          <a:ext cx="0" cy="0"/>
          <a:chOff x="0" y="0"/>
          <a:chExt cx="0" cy="0"/>
        </a:xfrm>
      </p:grpSpPr>
      <p:sp>
        <p:nvSpPr>
          <p:cNvPr id="117" name="Slide Number"/>
          <p:cNvSpPr>
            <a:spLocks noGrp="1"/>
          </p:cNvSpPr>
          <p:nvPr>
            <p:ph type="sldNum" sz="quarter" idx="2"/>
          </p:nvPr>
        </p:nvSpPr>
        <p:spPr>
          <a:xfrm>
            <a:off x="10738861" y="7837144"/>
            <a:ext cx="353469" cy="336701"/>
          </a:xfrm>
          <a:prstGeom prst="rect">
            <a:avLst/>
          </a:prstGeom>
        </p:spPr>
        <p:txBody>
          <a:bodyPr lIns="57373" tIns="57373" rIns="57373" bIns="57373"/>
          <a:lstStyle>
            <a:lvl1pPr algn="r" defTabSz="1147481">
              <a:defRPr sz="1600">
                <a:solidFill>
                  <a:srgbClr val="000000"/>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1619250" y="660400"/>
            <a:ext cx="9758017" cy="5905500"/>
          </a:xfrm>
          <a:prstGeom prst="rect">
            <a:avLst/>
          </a:prstGeom>
        </p:spPr>
        <p:txBody>
          <a:bodyPr lIns="91439" tIns="45719" rIns="91439" bIns="45719" anchor="t">
            <a:noAutofit/>
          </a:bodyPr>
          <a:lstStyle/>
          <a:p>
            <a:endParaRPr/>
          </a:p>
        </p:txBody>
      </p:sp>
      <p:sp>
        <p:nvSpPr>
          <p:cNvPr id="21" name="Title Text"/>
          <p:cNvSpPr>
            <a:spLocks noGrp="1"/>
          </p:cNvSpPr>
          <p:nvPr>
            <p:ph type="title"/>
          </p:nvPr>
        </p:nvSpPr>
        <p:spPr>
          <a:xfrm>
            <a:off x="1270000" y="6718300"/>
            <a:ext cx="10464800" cy="1422400"/>
          </a:xfrm>
          <a:prstGeom prst="rect">
            <a:avLst/>
          </a:prstGeom>
        </p:spPr>
        <p:txBody>
          <a:bodyPr/>
          <a:lstStyle/>
          <a:p>
            <a:r>
              <a:t>Title Text</a:t>
            </a:r>
          </a:p>
        </p:txBody>
      </p:sp>
      <p:sp>
        <p:nvSpPr>
          <p:cNvPr id="22" name="Body Level One…"/>
          <p:cNvSpPr>
            <a:spLocks noGrp="1"/>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6718299" y="638918"/>
            <a:ext cx="5325771" cy="8216902"/>
          </a:xfrm>
          <a:prstGeom prst="rect">
            <a:avLst/>
          </a:prstGeom>
        </p:spPr>
        <p:txBody>
          <a:bodyPr lIns="91439" tIns="45719" rIns="91439" bIns="45719" anchor="t">
            <a:noAutofit/>
          </a:bodyPr>
          <a:lstStyle/>
          <a:p>
            <a:endParaRPr/>
          </a:p>
        </p:txBody>
      </p:sp>
      <p:sp>
        <p:nvSpPr>
          <p:cNvPr id="39" name="Title Text"/>
          <p:cNvSpPr>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a:spLocks noGrp="1"/>
          </p:cNvSpPr>
          <p:nvPr>
            <p:ph type="body" sz="quarter" idx="1"/>
          </p:nvPr>
        </p:nvSpPr>
        <p:spPr>
          <a:xfrm>
            <a:off x="952500" y="4762500"/>
            <a:ext cx="5334000" cy="41148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a:spLocks noGrp="1"/>
          </p:cNvSpPr>
          <p:nvPr>
            <p:ph type="title"/>
          </p:nvPr>
        </p:nvSpPr>
        <p:spPr>
          <a:prstGeom prst="rect">
            <a:avLst/>
          </a:prstGeom>
        </p:spPr>
        <p:txBody>
          <a:bodyPr/>
          <a:lstStyle/>
          <a:p>
            <a:r>
              <a:t>Title Text</a:t>
            </a:r>
          </a:p>
        </p:txBody>
      </p:sp>
      <p:sp>
        <p:nvSpPr>
          <p:cNvPr id="49"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a:spLocks noGrp="1"/>
          </p:cNvSpPr>
          <p:nvPr>
            <p:ph type="title"/>
          </p:nvPr>
        </p:nvSpPr>
        <p:spPr>
          <a:prstGeom prst="rect">
            <a:avLst/>
          </a:prstGeom>
        </p:spPr>
        <p:txBody>
          <a:bodyPr/>
          <a:lstStyle/>
          <a:p>
            <a:r>
              <a:t>Title Text</a:t>
            </a:r>
          </a:p>
        </p:txBody>
      </p:sp>
      <p:sp>
        <p:nvSpPr>
          <p:cNvPr id="57"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6718300" y="2590800"/>
            <a:ext cx="5334000" cy="6286500"/>
          </a:xfrm>
          <a:prstGeom prst="rect">
            <a:avLst/>
          </a:prstGeom>
        </p:spPr>
        <p:txBody>
          <a:bodyPr lIns="91439" tIns="45719" rIns="91439" bIns="45719" anchor="t">
            <a:noAutofit/>
          </a:bodyPr>
          <a:lstStyle/>
          <a:p>
            <a:endParaRPr/>
          </a:p>
        </p:txBody>
      </p:sp>
      <p:sp>
        <p:nvSpPr>
          <p:cNvPr id="66" name="Title Text"/>
          <p:cNvSpPr>
            <a:spLocks noGrp="1"/>
          </p:cNvSpPr>
          <p:nvPr>
            <p:ph type="title"/>
          </p:nvPr>
        </p:nvSpPr>
        <p:spPr>
          <a:prstGeom prst="rect">
            <a:avLst/>
          </a:prstGeom>
        </p:spPr>
        <p:txBody>
          <a:bodyPr/>
          <a:lstStyle/>
          <a:p>
            <a:r>
              <a:t>Title Text</a:t>
            </a:r>
          </a:p>
        </p:txBody>
      </p:sp>
      <p:sp>
        <p:nvSpPr>
          <p:cNvPr id="67" name="Body Level One…"/>
          <p:cNvSpPr>
            <a:spLocks noGrp="1"/>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231900" indent="-342900">
              <a:spcBef>
                <a:spcPts val="3200"/>
              </a:spcBef>
              <a:defRPr sz="2800"/>
            </a:lvl3pPr>
            <a:lvl4pPr marL="1676400" indent="-342900">
              <a:spcBef>
                <a:spcPts val="3200"/>
              </a:spcBef>
              <a:defRPr sz="2800"/>
            </a:lvl4pPr>
            <a:lvl5pPr marL="21209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6731000" y="4965700"/>
            <a:ext cx="5334000" cy="3898900"/>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6731000" y="635000"/>
            <a:ext cx="5334000" cy="3898900"/>
          </a:xfrm>
          <a:prstGeom prst="rect">
            <a:avLst/>
          </a:prstGeom>
        </p:spPr>
        <p:txBody>
          <a:bodyPr lIns="91439" tIns="45719" rIns="91439" bIns="45719" anchor="t">
            <a:noAutofit/>
          </a:bodyPr>
          <a:lstStyle/>
          <a:p>
            <a:endParaRPr/>
          </a:p>
        </p:txBody>
      </p:sp>
      <p:sp>
        <p:nvSpPr>
          <p:cNvPr id="85" name="Shape 85"/>
          <p:cNvSpPr>
            <a:spLocks noGrp="1"/>
          </p:cNvSpPr>
          <p:nvPr>
            <p:ph type="pic" sz="half" idx="15"/>
          </p:nvPr>
        </p:nvSpPr>
        <p:spPr>
          <a:xfrm>
            <a:off x="952500" y="635000"/>
            <a:ext cx="5334000" cy="8229600"/>
          </a:xfrm>
          <a:prstGeom prst="rect">
            <a:avLst/>
          </a:prstGeom>
        </p:spPr>
        <p:txBody>
          <a:bodyPr lIns="91439" tIns="45719" rIns="91439" bIns="45719" anchor="t">
            <a:noAutofit/>
          </a:bodyPr>
          <a:lstStyle/>
          <a:p>
            <a:endParaRPr/>
          </a:p>
        </p:txBody>
      </p:sp>
      <p:sp>
        <p:nvSpPr>
          <p:cNvPr id="86"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Text"/>
          <p:cNvSpPr>
            <a:spLocks noGrp="1"/>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Body Level One…"/>
          <p:cNvSpPr>
            <a:spLocks noGrp="1"/>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a:spLocks noGrp="1"/>
          </p:cNvSpPr>
          <p:nvPr>
            <p:ph type="sldNum" sz="quarter" idx="2"/>
          </p:nvPr>
        </p:nvSpPr>
        <p:spPr>
          <a:xfrm>
            <a:off x="6311798" y="9258300"/>
            <a:ext cx="368504" cy="381000"/>
          </a:xfrm>
          <a:prstGeom prst="rect">
            <a:avLst/>
          </a:prstGeom>
          <a:ln w="12700">
            <a:miter lim="400000"/>
          </a:ln>
        </p:spPr>
        <p:txBody>
          <a:bodyPr wrap="none" lIns="50800" tIns="50800" rIns="50800" bIns="50800">
            <a:spAutoFit/>
          </a:bodyPr>
          <a:lstStyle>
            <a:lvl1pPr>
              <a:defRPr sz="1800">
                <a:solidFill>
                  <a:srgbClr val="FFFFFF"/>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Helvetica Light"/>
          <a:ea typeface="Helvetica Light"/>
          <a:cs typeface="Helvetica Light"/>
          <a:sym typeface="Helvetica Light"/>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Helvetica Light"/>
          <a:ea typeface="Helvetica Light"/>
          <a:cs typeface="Helvetica Light"/>
          <a:sym typeface="Helvetica Light"/>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Helvetica Light"/>
          <a:ea typeface="Helvetica Light"/>
          <a:cs typeface="Helvetica Light"/>
          <a:sym typeface="Helvetica Light"/>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Helvetica Light"/>
          <a:ea typeface="Helvetica Light"/>
          <a:cs typeface="Helvetica Light"/>
          <a:sym typeface="Helvetica Light"/>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Helvetica Light"/>
          <a:ea typeface="Helvetica Light"/>
          <a:cs typeface="Helvetica Light"/>
          <a:sym typeface="Helvetica Light"/>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Helvetica Light"/>
          <a:ea typeface="Helvetica Light"/>
          <a:cs typeface="Helvetica Light"/>
          <a:sym typeface="Helvetica Light"/>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Helvetica Light"/>
          <a:ea typeface="Helvetica Light"/>
          <a:cs typeface="Helvetica Light"/>
          <a:sym typeface="Helvetica Light"/>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Helvetica Light"/>
          <a:ea typeface="Helvetica Light"/>
          <a:cs typeface="Helvetica Light"/>
          <a:sym typeface="Helvetica Light"/>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Helvetica Light"/>
          <a:ea typeface="Helvetica Light"/>
          <a:cs typeface="Helvetica Light"/>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Helvetica Light"/>
          <a:ea typeface="Helvetica Light"/>
          <a:cs typeface="Helvetica Light"/>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Helvetica Light"/>
          <a:ea typeface="Helvetica Light"/>
          <a:cs typeface="Helvetica Light"/>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Helvetica Light"/>
          <a:ea typeface="Helvetica Light"/>
          <a:cs typeface="Helvetica Light"/>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Helvetica Light"/>
          <a:ea typeface="Helvetica Light"/>
          <a:cs typeface="Helvetica Light"/>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Helvetica Light"/>
          <a:ea typeface="Helvetica Light"/>
          <a:cs typeface="Helvetica Light"/>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Helvetica Light"/>
          <a:ea typeface="Helvetica Light"/>
          <a:cs typeface="Helvetica Light"/>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Helvetica Light"/>
          <a:ea typeface="Helvetica Light"/>
          <a:cs typeface="Helvetica Light"/>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Helvetica Light"/>
          <a:ea typeface="Helvetica Light"/>
          <a:cs typeface="Helvetica Light"/>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Helvetica Light"/>
          <a:ea typeface="Helvetica Light"/>
          <a:cs typeface="Helvetica Light"/>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orcanetwork.org" TargetMode="External"/><Relationship Id="rId2" Type="http://schemas.openxmlformats.org/officeDocument/2006/relationships/image" Target="../media/image8.tif"/><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orcanetwork.org" TargetMode="External"/><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orcanetwork.org" TargetMode="Externa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57" y="941253"/>
            <a:ext cx="13004800" cy="7899874"/>
          </a:xfrm>
          <a:prstGeom prst="rect">
            <a:avLst/>
          </a:prstGeom>
        </p:spPr>
      </p:pic>
      <p:sp>
        <p:nvSpPr>
          <p:cNvPr id="2" name="TextBox 1"/>
          <p:cNvSpPr txBox="1"/>
          <p:nvPr/>
        </p:nvSpPr>
        <p:spPr>
          <a:xfrm>
            <a:off x="396931" y="8777837"/>
            <a:ext cx="12429383"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1800" dirty="0">
                <a:solidFill>
                  <a:schemeClr val="tx2">
                    <a:lumMod val="20000"/>
                    <a:lumOff val="80000"/>
                  </a:schemeClr>
                </a:solidFill>
                <a:latin typeface="Monotype Corsiva" panose="03010101010201010101" pitchFamily="66" charset="0"/>
              </a:rPr>
              <a:t>b</a:t>
            </a:r>
            <a:r>
              <a:rPr kumimoji="0" lang="en-US" sz="1800" u="none" strike="noStrike" cap="none" spc="0" normalizeH="0" baseline="0" dirty="0" smtClean="0">
                <a:ln>
                  <a:noFill/>
                </a:ln>
                <a:solidFill>
                  <a:schemeClr val="tx2">
                    <a:lumMod val="20000"/>
                    <a:lumOff val="80000"/>
                  </a:schemeClr>
                </a:solidFill>
                <a:effectLst/>
                <a:uFillTx/>
                <a:latin typeface="Monotype Corsiva" panose="03010101010201010101" pitchFamily="66" charset="0"/>
                <a:sym typeface="Helvetica Light"/>
              </a:rPr>
              <a:t>y</a:t>
            </a:r>
            <a:r>
              <a:rPr kumimoji="0" lang="en-US" sz="1600" u="none" strike="noStrike" cap="none" spc="0" normalizeH="0" baseline="0" dirty="0" smtClean="0">
                <a:ln>
                  <a:noFill/>
                </a:ln>
                <a:solidFill>
                  <a:schemeClr val="tx2">
                    <a:lumMod val="20000"/>
                    <a:lumOff val="80000"/>
                  </a:schemeClr>
                </a:solidFill>
                <a:effectLst/>
                <a:uFillTx/>
                <a:latin typeface="Monotype Corsiva" panose="03010101010201010101" pitchFamily="66" charset="0"/>
                <a:sym typeface="Helvetica Light"/>
              </a:rPr>
              <a:t> </a:t>
            </a:r>
          </a:p>
          <a:p>
            <a:pPr algn="l"/>
            <a:r>
              <a:rPr kumimoji="0" lang="en-US" sz="1800" u="none" strike="noStrike" cap="none" spc="0" normalizeH="0" baseline="0" dirty="0" smtClean="0">
                <a:ln>
                  <a:noFill/>
                </a:ln>
                <a:solidFill>
                  <a:schemeClr val="tx2">
                    <a:lumMod val="20000"/>
                    <a:lumOff val="80000"/>
                  </a:schemeClr>
                </a:solidFill>
                <a:effectLst/>
                <a:uFillTx/>
                <a:sym typeface="Helvetica Light"/>
              </a:rPr>
              <a:t>Celeste A. Leander and Pamela </a:t>
            </a:r>
            <a:r>
              <a:rPr kumimoji="0" lang="en-US" sz="1800" u="none" strike="noStrike" cap="none" spc="0" normalizeH="0" baseline="0" dirty="0" err="1" smtClean="0">
                <a:ln>
                  <a:noFill/>
                </a:ln>
                <a:solidFill>
                  <a:schemeClr val="tx2">
                    <a:lumMod val="20000"/>
                    <a:lumOff val="80000"/>
                  </a:schemeClr>
                </a:solidFill>
                <a:effectLst/>
                <a:uFillTx/>
                <a:sym typeface="Helvetica Light"/>
              </a:rPr>
              <a:t>Kalas</a:t>
            </a:r>
            <a:r>
              <a:rPr kumimoji="0" lang="en-US" sz="1800" u="none" strike="noStrike" cap="none" spc="0" normalizeH="0" baseline="0" dirty="0" smtClean="0">
                <a:ln>
                  <a:noFill/>
                </a:ln>
                <a:solidFill>
                  <a:schemeClr val="tx2">
                    <a:lumMod val="20000"/>
                    <a:lumOff val="80000"/>
                  </a:schemeClr>
                </a:solidFill>
                <a:effectLst/>
                <a:uFillTx/>
                <a:sym typeface="Helvetica Light"/>
              </a:rPr>
              <a:t>, </a:t>
            </a:r>
            <a:r>
              <a:rPr lang="en-US" sz="1800" dirty="0">
                <a:solidFill>
                  <a:schemeClr val="tx2">
                    <a:lumMod val="20000"/>
                    <a:lumOff val="80000"/>
                  </a:schemeClr>
                </a:solidFill>
              </a:rPr>
              <a:t>Department of Biology and </a:t>
            </a:r>
            <a:r>
              <a:rPr lang="en-US" sz="1800" dirty="0" smtClean="0">
                <a:solidFill>
                  <a:schemeClr val="tx2">
                    <a:lumMod val="20000"/>
                    <a:lumOff val="80000"/>
                  </a:schemeClr>
                </a:solidFill>
              </a:rPr>
              <a:t>Zoology, University of British Columbia</a:t>
            </a:r>
            <a:endParaRPr kumimoji="0" lang="en-US" sz="1800" i="0" u="none" strike="noStrike" cap="none" spc="0" normalizeH="0" baseline="0" dirty="0">
              <a:ln>
                <a:noFill/>
              </a:ln>
              <a:solidFill>
                <a:schemeClr val="tx2">
                  <a:lumMod val="20000"/>
                  <a:lumOff val="80000"/>
                </a:schemeClr>
              </a:solidFill>
              <a:effectLst/>
              <a:uFillTx/>
              <a:sym typeface="Helvetica Light"/>
            </a:endParaRPr>
          </a:p>
        </p:txBody>
      </p:sp>
      <p:sp>
        <p:nvSpPr>
          <p:cNvPr id="3" name="Rectangle 2"/>
          <p:cNvSpPr/>
          <p:nvPr/>
        </p:nvSpPr>
        <p:spPr>
          <a:xfrm>
            <a:off x="199218" y="854754"/>
            <a:ext cx="9539791" cy="1015663"/>
          </a:xfrm>
          <a:prstGeom prst="rect">
            <a:avLst/>
          </a:prstGeom>
        </p:spPr>
        <p:txBody>
          <a:bodyPr wrap="none">
            <a:spAutoFit/>
          </a:bodyPr>
          <a:lstStyle/>
          <a:p>
            <a:r>
              <a:rPr lang="en-US" sz="6000" b="1" dirty="0">
                <a:ln w="3175">
                  <a:noFill/>
                </a:ln>
                <a:solidFill>
                  <a:schemeClr val="bg1"/>
                </a:solidFill>
              </a:rPr>
              <a:t>One Whale or Two or </a:t>
            </a:r>
            <a:r>
              <a:rPr lang="en-US" sz="6000" b="1" dirty="0" smtClean="0">
                <a:ln w="3175">
                  <a:noFill/>
                </a:ln>
                <a:solidFill>
                  <a:schemeClr val="bg1"/>
                </a:solidFill>
              </a:rPr>
              <a:t>…? </a:t>
            </a:r>
            <a:endParaRPr lang="en-US" sz="6000" b="1" dirty="0">
              <a:ln w="3175">
                <a:noFill/>
              </a:ln>
              <a:solidFill>
                <a:schemeClr val="bg1"/>
              </a:solidFill>
            </a:endParaRPr>
          </a:p>
        </p:txBody>
      </p:sp>
      <p:sp>
        <p:nvSpPr>
          <p:cNvPr id="4" name="Rectangle 3"/>
          <p:cNvSpPr/>
          <p:nvPr/>
        </p:nvSpPr>
        <p:spPr>
          <a:xfrm>
            <a:off x="298074" y="1698108"/>
            <a:ext cx="8771783" cy="769441"/>
          </a:xfrm>
          <a:prstGeom prst="rect">
            <a:avLst/>
          </a:prstGeom>
        </p:spPr>
        <p:txBody>
          <a:bodyPr wrap="square">
            <a:spAutoFit/>
          </a:bodyPr>
          <a:lstStyle/>
          <a:p>
            <a:pPr algn="l"/>
            <a:r>
              <a:rPr lang="en-US" sz="4400" b="1" dirty="0">
                <a:ln w="3175">
                  <a:noFill/>
                </a:ln>
                <a:solidFill>
                  <a:schemeClr val="bg1"/>
                </a:solidFill>
              </a:rPr>
              <a:t>The Speciation of </a:t>
            </a:r>
            <a:r>
              <a:rPr lang="en-US" sz="4400" b="1" dirty="0" smtClean="0">
                <a:ln w="3175">
                  <a:noFill/>
                </a:ln>
                <a:solidFill>
                  <a:schemeClr val="bg1"/>
                </a:solidFill>
              </a:rPr>
              <a:t>Orca </a:t>
            </a:r>
            <a:r>
              <a:rPr lang="en-US" sz="4400" b="1" dirty="0">
                <a:ln w="3175">
                  <a:noFill/>
                </a:ln>
                <a:solidFill>
                  <a:schemeClr val="bg1"/>
                </a:solidFill>
              </a:rPr>
              <a:t>Whales </a:t>
            </a:r>
            <a:endParaRPr lang="en-US" sz="4400" dirty="0">
              <a:ln w="3175">
                <a:noFill/>
              </a:ln>
              <a:solidFill>
                <a:schemeClr val="bg1"/>
              </a:solidFill>
            </a:endParaRPr>
          </a:p>
        </p:txBody>
      </p:sp>
      <p:sp>
        <p:nvSpPr>
          <p:cNvPr id="5" name="Rectangle 4"/>
          <p:cNvSpPr/>
          <p:nvPr/>
        </p:nvSpPr>
        <p:spPr>
          <a:xfrm>
            <a:off x="325676" y="409334"/>
            <a:ext cx="10353589" cy="400110"/>
          </a:xfrm>
          <a:prstGeom prst="rect">
            <a:avLst/>
          </a:prstGeom>
        </p:spPr>
        <p:txBody>
          <a:bodyPr wrap="square">
            <a:spAutoFit/>
          </a:bodyPr>
          <a:lstStyle/>
          <a:p>
            <a:pPr algn="l" defTabSz="914400" hangingPunct="1">
              <a:spcBef>
                <a:spcPct val="0"/>
              </a:spcBef>
            </a:pPr>
            <a:r>
              <a:rPr lang="en-US" altLang="en-US" sz="2000" i="1" dirty="0">
                <a:solidFill>
                  <a:schemeClr val="tx2">
                    <a:lumMod val="20000"/>
                    <a:lumOff val="80000"/>
                  </a:schemeClr>
                </a:solidFill>
                <a:latin typeface="Calibri" pitchFamily="34" charset="0"/>
              </a:rPr>
              <a:t>A Presentation to Accompany the Case Study:</a:t>
            </a:r>
          </a:p>
        </p:txBody>
      </p:sp>
      <p:sp>
        <p:nvSpPr>
          <p:cNvPr id="7" name="Rectangle 10"/>
          <p:cNvSpPr>
            <a:spLocks noChangeArrowheads="1"/>
          </p:cNvSpPr>
          <p:nvPr/>
        </p:nvSpPr>
        <p:spPr bwMode="auto">
          <a:xfrm>
            <a:off x="325676" y="157205"/>
            <a:ext cx="58975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rgbClr val="7F7F7F"/>
                </a:solidFill>
                <a:latin typeface="Century Gothic" pitchFamily="34" charset="0"/>
                <a:ea typeface="MS PGothic" pitchFamily="34" charset="-128"/>
              </a:defRPr>
            </a:lvl1pPr>
            <a:lvl2pPr marL="742950" indent="-285750">
              <a:spcBef>
                <a:spcPct val="20000"/>
              </a:spcBef>
              <a:buFont typeface="Courier New" pitchFamily="49" charset="0"/>
              <a:buChar char="o"/>
              <a:defRPr sz="1600">
                <a:solidFill>
                  <a:srgbClr val="7F7F7F"/>
                </a:solidFill>
                <a:latin typeface="Century Gothic" pitchFamily="34" charset="0"/>
                <a:ea typeface="MS PGothic" pitchFamily="34" charset="-128"/>
              </a:defRPr>
            </a:lvl2pPr>
            <a:lvl3pPr marL="1143000" indent="-228600">
              <a:spcBef>
                <a:spcPct val="20000"/>
              </a:spcBef>
              <a:buFont typeface="Arial" charset="0"/>
              <a:buChar char="•"/>
              <a:defRPr sz="1600">
                <a:solidFill>
                  <a:srgbClr val="7F7F7F"/>
                </a:solidFill>
                <a:latin typeface="Century Gothic" pitchFamily="34" charset="0"/>
                <a:ea typeface="MS PGothic" pitchFamily="34" charset="-128"/>
              </a:defRPr>
            </a:lvl3pPr>
            <a:lvl4pPr marL="1600200" indent="-228600">
              <a:spcBef>
                <a:spcPct val="20000"/>
              </a:spcBef>
              <a:buFont typeface="Courier New" pitchFamily="49" charset="0"/>
              <a:buChar char="o"/>
              <a:defRPr sz="1600">
                <a:solidFill>
                  <a:srgbClr val="7F7F7F"/>
                </a:solidFill>
                <a:latin typeface="Century Gothic" pitchFamily="34" charset="0"/>
                <a:ea typeface="MS PGothic" pitchFamily="34" charset="-128"/>
              </a:defRPr>
            </a:lvl4pPr>
            <a:lvl5pPr marL="2057400" indent="-228600">
              <a:spcBef>
                <a:spcPct val="20000"/>
              </a:spcBef>
              <a:buFont typeface="Arial" charset="0"/>
              <a:buChar char="•"/>
              <a:defRPr sz="1600">
                <a:solidFill>
                  <a:srgbClr val="7F7F7F"/>
                </a:solidFill>
                <a:latin typeface="Century Gothic"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9pPr>
          </a:lstStyle>
          <a:p>
            <a:pPr algn="l">
              <a:spcBef>
                <a:spcPct val="0"/>
              </a:spcBef>
              <a:buFontTx/>
              <a:buNone/>
            </a:pPr>
            <a:r>
              <a:rPr lang="en-US" altLang="en-US" sz="1400" b="1" dirty="0">
                <a:solidFill>
                  <a:schemeClr val="tx2">
                    <a:lumMod val="60000"/>
                    <a:lumOff val="40000"/>
                  </a:schemeClr>
                </a:solidFill>
                <a:latin typeface="Calibri" pitchFamily="34" charset="0"/>
                <a:cs typeface="Calibri" pitchFamily="34" charset="0"/>
              </a:rPr>
              <a:t>NATIONAL CENTER FOR CASE STUDY TEACHING IN SCIENCE</a:t>
            </a:r>
            <a:endParaRPr lang="en-US" altLang="en-US" sz="1400" b="1" dirty="0">
              <a:solidFill>
                <a:schemeClr val="tx2">
                  <a:lumMod val="60000"/>
                  <a:lumOff val="40000"/>
                </a:schemeClr>
              </a:solidFill>
              <a:latin typeface="Palatino Linotype" pitchFamily="18" charset="0"/>
              <a:cs typeface="Calibri" pitchFamily="34" charset="0"/>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70"/>
          <p:cNvSpPr>
            <a:spLocks noGrp="1"/>
          </p:cNvSpPr>
          <p:nvPr>
            <p:ph type="title"/>
          </p:nvPr>
        </p:nvSpPr>
        <p:spPr>
          <a:prstGeom prst="rect">
            <a:avLst/>
          </a:prstGeom>
        </p:spPr>
        <p:txBody>
          <a:bodyPr/>
          <a:lstStyle>
            <a:lvl1pPr defTabSz="391413">
              <a:defRPr sz="5300"/>
            </a:lvl1pPr>
          </a:lstStyle>
          <a:p>
            <a:r>
              <a:rPr dirty="0"/>
              <a:t>Expert consensus: Are </a:t>
            </a:r>
            <a:r>
              <a:rPr lang="en-US" dirty="0" smtClean="0"/>
              <a:t>o</a:t>
            </a:r>
            <a:r>
              <a:rPr dirty="0" smtClean="0"/>
              <a:t>rca </a:t>
            </a:r>
            <a:r>
              <a:rPr dirty="0"/>
              <a:t>whales </a:t>
            </a:r>
            <a:r>
              <a:rPr lang="en-US" dirty="0" smtClean="0"/>
              <a:t>one</a:t>
            </a:r>
            <a:r>
              <a:rPr dirty="0" smtClean="0"/>
              <a:t> </a:t>
            </a:r>
            <a:r>
              <a:rPr dirty="0"/>
              <a:t>species or several species?</a:t>
            </a:r>
          </a:p>
        </p:txBody>
      </p:sp>
      <p:pic>
        <p:nvPicPr>
          <p:cNvPr id="155" name="pasted-image.png" descr="pasted-image.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685624" y="2797484"/>
            <a:ext cx="9633553" cy="6402299"/>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Shape 173"/>
          <p:cNvSpPr>
            <a:spLocks noGrp="1"/>
          </p:cNvSpPr>
          <p:nvPr>
            <p:ph type="body" idx="1"/>
          </p:nvPr>
        </p:nvSpPr>
        <p:spPr>
          <a:xfrm>
            <a:off x="1375832" y="1269999"/>
            <a:ext cx="11099803" cy="7213601"/>
          </a:xfrm>
          <a:prstGeom prst="rect">
            <a:avLst/>
          </a:prstGeom>
        </p:spPr>
        <p:txBody>
          <a:bodyPr anchor="t"/>
          <a:lstStyle/>
          <a:p>
            <a:pPr marL="0" indent="0">
              <a:buNone/>
            </a:pPr>
            <a:r>
              <a:rPr dirty="0"/>
              <a:t>Working group consensus: </a:t>
            </a:r>
          </a:p>
          <a:p>
            <a:r>
              <a:rPr dirty="0"/>
              <a:t>Are </a:t>
            </a:r>
            <a:r>
              <a:rPr lang="en-US" dirty="0" smtClean="0"/>
              <a:t>o</a:t>
            </a:r>
            <a:r>
              <a:rPr dirty="0" smtClean="0"/>
              <a:t>rca </a:t>
            </a:r>
            <a:r>
              <a:rPr dirty="0"/>
              <a:t>whales </a:t>
            </a:r>
            <a:r>
              <a:rPr lang="en-US" dirty="0" smtClean="0"/>
              <a:t>one</a:t>
            </a:r>
            <a:r>
              <a:rPr dirty="0" smtClean="0"/>
              <a:t> </a:t>
            </a:r>
            <a:r>
              <a:rPr dirty="0"/>
              <a:t>species or several species? </a:t>
            </a:r>
          </a:p>
          <a:p>
            <a:r>
              <a:rPr dirty="0"/>
              <a:t>Which species concept(s) did you value most? Why?</a:t>
            </a: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 name="pasted-image.png" descr="pasted-imag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496" y="438135"/>
            <a:ext cx="11369809" cy="8877329"/>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 name="pasted-image.tiff" descr="pasted-image.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4850" y="3599391"/>
            <a:ext cx="6515100" cy="4635501"/>
          </a:xfrm>
          <a:prstGeom prst="rect">
            <a:avLst/>
          </a:prstGeom>
          <a:ln w="12700">
            <a:miter lim="400000"/>
          </a:ln>
        </p:spPr>
      </p:pic>
      <p:sp>
        <p:nvSpPr>
          <p:cNvPr id="162" name="Lolita’s Retirement Plan, Stage 1"/>
          <p:cNvSpPr/>
          <p:nvPr/>
        </p:nvSpPr>
        <p:spPr>
          <a:xfrm>
            <a:off x="2909316" y="861483"/>
            <a:ext cx="7186167" cy="647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solidFill>
                  <a:srgbClr val="FFFFFF"/>
                </a:solidFill>
                <a:latin typeface="+mj-lt"/>
                <a:ea typeface="+mj-ea"/>
                <a:cs typeface="+mj-cs"/>
                <a:sym typeface="Helvetica"/>
              </a:defRPr>
            </a:lvl1pPr>
          </a:lstStyle>
          <a:p>
            <a:r>
              <a:rPr dirty="0"/>
              <a:t>Lolita’s Retirement Plan, Stage 1</a:t>
            </a:r>
          </a:p>
        </p:txBody>
      </p:sp>
      <p:sp>
        <p:nvSpPr>
          <p:cNvPr id="163" name="Lolita will be trained to position…"/>
          <p:cNvSpPr/>
          <p:nvPr/>
        </p:nvSpPr>
        <p:spPr>
          <a:xfrm>
            <a:off x="1539502" y="1671995"/>
            <a:ext cx="9925795" cy="1764586"/>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a:solidFill>
                  <a:srgbClr val="FFFFFF"/>
                </a:solidFill>
              </a:defRPr>
            </a:pPr>
            <a:r>
              <a:rPr dirty="0"/>
              <a:t>Lolita will be trained to position </a:t>
            </a:r>
          </a:p>
          <a:p>
            <a:pPr>
              <a:defRPr>
                <a:solidFill>
                  <a:srgbClr val="FFFFFF"/>
                </a:solidFill>
              </a:defRPr>
            </a:pPr>
            <a:r>
              <a:rPr dirty="0"/>
              <a:t>herself in a stretcher, where she will be </a:t>
            </a:r>
          </a:p>
          <a:p>
            <a:pPr>
              <a:defRPr>
                <a:solidFill>
                  <a:srgbClr val="FFFFFF"/>
                </a:solidFill>
              </a:defRPr>
            </a:pPr>
            <a:r>
              <a:rPr dirty="0"/>
              <a:t>evaluated physically by a team of veterinarians </a:t>
            </a:r>
            <a:r>
              <a:rPr lang="en-US" dirty="0" smtClean="0"/>
              <a:t>.</a:t>
            </a:r>
            <a:endParaRPr dirty="0"/>
          </a:p>
        </p:txBody>
      </p:sp>
      <p:sp>
        <p:nvSpPr>
          <p:cNvPr id="164" name="Lolita in her pen at Miami Seaquarium.…"/>
          <p:cNvSpPr/>
          <p:nvPr/>
        </p:nvSpPr>
        <p:spPr>
          <a:xfrm>
            <a:off x="4224401" y="8322733"/>
            <a:ext cx="4555999" cy="660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sz="1800">
                <a:solidFill>
                  <a:srgbClr val="FFFFFF"/>
                </a:solidFill>
              </a:defRPr>
            </a:pPr>
            <a:r>
              <a:t>Lolita in her pen at Miami Seaquarium. </a:t>
            </a:r>
          </a:p>
          <a:p>
            <a:pPr>
              <a:defRPr sz="1800">
                <a:solidFill>
                  <a:srgbClr val="FFFFFF"/>
                </a:solidFill>
              </a:defRPr>
            </a:pPr>
            <a:r>
              <a:t>Used with permission from </a:t>
            </a:r>
            <a:r>
              <a:rPr u="sng">
                <a:solidFill>
                  <a:srgbClr val="0000FF"/>
                </a:solidFill>
                <a:uFill>
                  <a:solidFill>
                    <a:srgbClr val="0000FF"/>
                  </a:solidFill>
                </a:uFill>
                <a:hlinkClick r:id="rId3"/>
              </a:rPr>
              <a:t>orcanetwork.org</a:t>
            </a: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pasted-image.png" descr="pasted-image.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458675" y="3080324"/>
            <a:ext cx="8087450" cy="5576843"/>
          </a:xfrm>
          <a:prstGeom prst="rect">
            <a:avLst/>
          </a:prstGeom>
          <a:ln w="12700">
            <a:miter lim="400000"/>
          </a:ln>
        </p:spPr>
      </p:pic>
      <p:sp>
        <p:nvSpPr>
          <p:cNvPr id="167" name="Lolita will be craned into a truck filled with ice water which will drive her to Miami-Dade airport, where she will be blown by chartered plane to Bellingham International airport"/>
          <p:cNvSpPr/>
          <p:nvPr/>
        </p:nvSpPr>
        <p:spPr>
          <a:xfrm>
            <a:off x="139700" y="1132774"/>
            <a:ext cx="12771730" cy="1764586"/>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defRPr>
                <a:solidFill>
                  <a:srgbClr val="FFFFFF"/>
                </a:solidFill>
              </a:defRPr>
            </a:lvl1pPr>
          </a:lstStyle>
          <a:p>
            <a:r>
              <a:rPr dirty="0"/>
              <a:t>Lolita will be craned into a truck filled with ice water </a:t>
            </a:r>
            <a:r>
              <a:rPr lang="en-US" dirty="0" smtClean="0"/>
              <a:t>and driven </a:t>
            </a:r>
            <a:r>
              <a:rPr dirty="0" smtClean="0"/>
              <a:t>to </a:t>
            </a:r>
            <a:r>
              <a:rPr dirty="0"/>
              <a:t>Miami-Dade airport, where she will be </a:t>
            </a:r>
            <a:r>
              <a:rPr lang="en-US" dirty="0" smtClean="0"/>
              <a:t>f</a:t>
            </a:r>
            <a:r>
              <a:rPr dirty="0" smtClean="0"/>
              <a:t>lown </a:t>
            </a:r>
            <a:r>
              <a:rPr dirty="0"/>
              <a:t>by chartered plane to Bellingham International </a:t>
            </a:r>
            <a:r>
              <a:rPr dirty="0" smtClean="0"/>
              <a:t>airport</a:t>
            </a:r>
            <a:r>
              <a:rPr lang="en-US" dirty="0" smtClean="0"/>
              <a:t>.</a:t>
            </a:r>
            <a:endParaRPr dirty="0"/>
          </a:p>
        </p:txBody>
      </p:sp>
      <p:sp>
        <p:nvSpPr>
          <p:cNvPr id="168" name="Lolita’s Retirement Plan, Stage 2"/>
          <p:cNvSpPr/>
          <p:nvPr/>
        </p:nvSpPr>
        <p:spPr>
          <a:xfrm>
            <a:off x="2909316" y="488950"/>
            <a:ext cx="7186167" cy="647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solidFill>
                  <a:srgbClr val="FFFFFF"/>
                </a:solidFill>
                <a:latin typeface="+mj-lt"/>
                <a:ea typeface="+mj-ea"/>
                <a:cs typeface="+mj-cs"/>
                <a:sym typeface="Helvetica"/>
              </a:defRPr>
            </a:lvl1pPr>
          </a:lstStyle>
          <a:p>
            <a:r>
              <a:rPr dirty="0"/>
              <a:t>Lolita’s Retirement Plan, Stage 2</a:t>
            </a:r>
          </a:p>
        </p:txBody>
      </p:sp>
      <p:sp>
        <p:nvSpPr>
          <p:cNvPr id="169" name="Lolita’s transport harness.…"/>
          <p:cNvSpPr/>
          <p:nvPr/>
        </p:nvSpPr>
        <p:spPr>
          <a:xfrm>
            <a:off x="4105867" y="8729133"/>
            <a:ext cx="4555999" cy="660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sz="1800">
                <a:solidFill>
                  <a:srgbClr val="FFFFFF"/>
                </a:solidFill>
              </a:defRPr>
            </a:pPr>
            <a:r>
              <a:t>Lolita’s transport harness. </a:t>
            </a:r>
          </a:p>
          <a:p>
            <a:pPr>
              <a:defRPr sz="1800">
                <a:solidFill>
                  <a:srgbClr val="FFFFFF"/>
                </a:solidFill>
              </a:defRPr>
            </a:pPr>
            <a:r>
              <a:t>Used with permission from </a:t>
            </a:r>
            <a:r>
              <a:rPr u="sng">
                <a:solidFill>
                  <a:srgbClr val="0000FF"/>
                </a:solidFill>
                <a:uFill>
                  <a:solidFill>
                    <a:srgbClr val="0000FF"/>
                  </a:solidFill>
                </a:uFill>
                <a:hlinkClick r:id="rId3"/>
              </a:rPr>
              <a:t>orcanetwork.org</a:t>
            </a: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Lolita’s retirement, Stage 3.…"/>
          <p:cNvSpPr/>
          <p:nvPr/>
        </p:nvSpPr>
        <p:spPr>
          <a:xfrm>
            <a:off x="368301" y="66199"/>
            <a:ext cx="12358143" cy="3118803"/>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defRPr>
                <a:solidFill>
                  <a:srgbClr val="FFFFFF"/>
                </a:solidFill>
              </a:defRPr>
            </a:pPr>
            <a:r>
              <a:rPr b="1" dirty="0">
                <a:latin typeface="+mj-lt"/>
                <a:ea typeface="+mj-ea"/>
                <a:cs typeface="+mj-cs"/>
                <a:sym typeface="Helvetica"/>
              </a:rPr>
              <a:t>Lolita’s </a:t>
            </a:r>
            <a:r>
              <a:rPr lang="en-US" b="1" dirty="0" smtClean="0">
                <a:latin typeface="+mj-lt"/>
                <a:ea typeface="+mj-ea"/>
                <a:cs typeface="+mj-cs"/>
                <a:sym typeface="Helvetica"/>
              </a:rPr>
              <a:t>R</a:t>
            </a:r>
            <a:r>
              <a:rPr b="1" dirty="0" smtClean="0">
                <a:latin typeface="+mj-lt"/>
                <a:ea typeface="+mj-ea"/>
                <a:cs typeface="+mj-cs"/>
                <a:sym typeface="Helvetica"/>
              </a:rPr>
              <a:t>etirement</a:t>
            </a:r>
            <a:r>
              <a:rPr lang="en-US" b="1" dirty="0" smtClean="0">
                <a:latin typeface="+mj-lt"/>
                <a:ea typeface="+mj-ea"/>
                <a:cs typeface="+mj-cs"/>
                <a:sym typeface="Helvetica"/>
              </a:rPr>
              <a:t> Plan</a:t>
            </a:r>
            <a:r>
              <a:rPr b="1" dirty="0" smtClean="0">
                <a:latin typeface="+mj-lt"/>
                <a:ea typeface="+mj-ea"/>
                <a:cs typeface="+mj-cs"/>
                <a:sym typeface="Helvetica"/>
              </a:rPr>
              <a:t>, </a:t>
            </a:r>
            <a:r>
              <a:rPr b="1">
                <a:latin typeface="+mj-lt"/>
                <a:ea typeface="+mj-ea"/>
                <a:cs typeface="+mj-cs"/>
                <a:sym typeface="Helvetica"/>
              </a:rPr>
              <a:t>Stage </a:t>
            </a:r>
            <a:r>
              <a:rPr b="1" smtClean="0">
                <a:latin typeface="+mj-lt"/>
                <a:ea typeface="+mj-ea"/>
                <a:cs typeface="+mj-cs"/>
                <a:sym typeface="Helvetica"/>
              </a:rPr>
              <a:t>3</a:t>
            </a:r>
            <a:r>
              <a:rPr smtClean="0"/>
              <a:t> </a:t>
            </a:r>
            <a:endParaRPr dirty="0"/>
          </a:p>
          <a:p>
            <a:pPr>
              <a:defRPr>
                <a:solidFill>
                  <a:srgbClr val="FFFFFF"/>
                </a:solidFill>
              </a:defRPr>
            </a:pPr>
            <a:r>
              <a:rPr sz="3200" dirty="0"/>
              <a:t>Lolita will be kept in a sea-pen near her family. </a:t>
            </a:r>
            <a:endParaRPr lang="en-US" sz="3200" dirty="0" smtClean="0"/>
          </a:p>
          <a:p>
            <a:pPr>
              <a:defRPr>
                <a:solidFill>
                  <a:srgbClr val="FFFFFF"/>
                </a:solidFill>
              </a:defRPr>
            </a:pPr>
            <a:r>
              <a:rPr sz="3200" dirty="0" smtClean="0"/>
              <a:t>She </a:t>
            </a:r>
            <a:r>
              <a:rPr sz="3200" dirty="0"/>
              <a:t>will be released for short periods once re-call has been established, with a goal of permanent release. Her care team will be available to her for the rest of her life should she choose to return for food or companionship.</a:t>
            </a:r>
          </a:p>
        </p:txBody>
      </p:sp>
      <p:sp>
        <p:nvSpPr>
          <p:cNvPr id="173" name="The site of Lolita’s proposed Sea-pen…"/>
          <p:cNvSpPr/>
          <p:nvPr/>
        </p:nvSpPr>
        <p:spPr>
          <a:xfrm>
            <a:off x="4224400" y="8845578"/>
            <a:ext cx="4555999" cy="660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sz="1800">
                <a:solidFill>
                  <a:srgbClr val="FFFFFF"/>
                </a:solidFill>
              </a:defRPr>
            </a:pPr>
            <a:r>
              <a:rPr dirty="0"/>
              <a:t>The site of Lolita’s proposed Sea-pen</a:t>
            </a:r>
          </a:p>
          <a:p>
            <a:pPr>
              <a:defRPr sz="1800">
                <a:solidFill>
                  <a:srgbClr val="FFFFFF"/>
                </a:solidFill>
              </a:defRPr>
            </a:pPr>
            <a:r>
              <a:rPr dirty="0"/>
              <a:t>Used with permission from </a:t>
            </a:r>
            <a:r>
              <a:rPr u="sng" dirty="0">
                <a:solidFill>
                  <a:srgbClr val="0000FF"/>
                </a:solidFill>
                <a:uFill>
                  <a:solidFill>
                    <a:srgbClr val="0000FF"/>
                  </a:solidFill>
                </a:uFill>
                <a:hlinkClick r:id="rId2"/>
              </a:rPr>
              <a:t>orcanetwork.org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4055" y="3341521"/>
            <a:ext cx="7540334" cy="5312720"/>
          </a:xfrm>
          <a:prstGeom prst="rect">
            <a:avLst/>
          </a:prstGeom>
        </p:spPr>
      </p:pic>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 name="pasted-image.png" descr="pasted-image.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5072" y="1773758"/>
            <a:ext cx="11454656" cy="6206084"/>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 name="image4.png" descr="image4.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87269" y="1452917"/>
            <a:ext cx="12507770" cy="7076969"/>
          </a:xfrm>
          <a:prstGeom prst="rect">
            <a:avLst/>
          </a:prstGeom>
          <a:ln w="12700">
            <a:miter lim="400000"/>
          </a:ln>
        </p:spPr>
      </p:pic>
      <p:sp>
        <p:nvSpPr>
          <p:cNvPr id="3" name="Rectangle 2"/>
          <p:cNvSpPr/>
          <p:nvPr/>
        </p:nvSpPr>
        <p:spPr>
          <a:xfrm>
            <a:off x="281227" y="8932385"/>
            <a:ext cx="12391968" cy="553998"/>
          </a:xfrm>
          <a:prstGeom prst="rect">
            <a:avLst/>
          </a:prstGeom>
        </p:spPr>
        <p:txBody>
          <a:bodyPr wrap="square">
            <a:spAutoFit/>
          </a:bodyPr>
          <a:lstStyle/>
          <a:p>
            <a:pPr algn="l"/>
            <a:r>
              <a:rPr lang="en-US" sz="1800" i="1" baseline="30000" dirty="0" smtClean="0"/>
              <a:t>Credit:</a:t>
            </a:r>
            <a:r>
              <a:rPr lang="en-US" sz="1800" i="1" dirty="0" smtClean="0"/>
              <a:t> </a:t>
            </a:r>
            <a:r>
              <a:rPr lang="en-US" sz="1800" baseline="30000" dirty="0" err="1" smtClean="0"/>
              <a:t>Riesch</a:t>
            </a:r>
            <a:r>
              <a:rPr lang="en-US" sz="1800" baseline="30000" dirty="0"/>
              <a:t>, R., et </a:t>
            </a:r>
            <a:r>
              <a:rPr lang="en-US" sz="1800" baseline="30000" err="1"/>
              <a:t>al</a:t>
            </a:r>
            <a:r>
              <a:rPr lang="en-US" sz="1800" baseline="30000" smtClean="0"/>
              <a:t>. Cultural </a:t>
            </a:r>
            <a:r>
              <a:rPr lang="en-US" sz="1800" baseline="30000" dirty="0"/>
              <a:t>traditions and the evolution of reproductive isolation: ecological speciation in killer whales? </a:t>
            </a:r>
            <a:r>
              <a:rPr lang="en-US" sz="1800" baseline="30000" dirty="0" smtClean="0"/>
              <a:t> </a:t>
            </a:r>
            <a:r>
              <a:rPr lang="en-US" sz="1800" baseline="30000" dirty="0"/>
              <a:t>2012, 106: 1–17, used by permission of Oxford University Press.</a:t>
            </a: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 name="pasted-image.png" descr="pasted-imag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108" y="0"/>
            <a:ext cx="11060584" cy="9753600"/>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 name="image4.png" descr="image4.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87269" y="1452917"/>
            <a:ext cx="12507770" cy="7076969"/>
          </a:xfrm>
          <a:prstGeom prst="rect">
            <a:avLst/>
          </a:prstGeom>
          <a:ln w="12700">
            <a:miter lim="400000"/>
          </a:ln>
        </p:spPr>
      </p:pic>
      <p:sp>
        <p:nvSpPr>
          <p:cNvPr id="182" name="Resident, Offshore…"/>
          <p:cNvSpPr/>
          <p:nvPr/>
        </p:nvSpPr>
        <p:spPr>
          <a:xfrm>
            <a:off x="463388" y="3712633"/>
            <a:ext cx="2222824" cy="9398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sz="1800" b="1">
                <a:solidFill>
                  <a:srgbClr val="FF40FF"/>
                </a:solidFill>
                <a:latin typeface="+mj-lt"/>
                <a:ea typeface="+mj-ea"/>
                <a:cs typeface="+mj-cs"/>
                <a:sym typeface="Helvetica"/>
              </a:defRPr>
            </a:pPr>
            <a:r>
              <a:t>Resident, Offshore</a:t>
            </a:r>
          </a:p>
          <a:p>
            <a:pPr>
              <a:defRPr sz="1800" b="1">
                <a:solidFill>
                  <a:srgbClr val="FF40FF"/>
                </a:solidFill>
                <a:latin typeface="+mj-lt"/>
                <a:ea typeface="+mj-ea"/>
                <a:cs typeface="+mj-cs"/>
                <a:sym typeface="Helvetica"/>
              </a:defRPr>
            </a:pPr>
            <a:r>
              <a:t>and  </a:t>
            </a:r>
            <a:br/>
            <a:r>
              <a:t>Transient</a:t>
            </a:r>
          </a:p>
        </p:txBody>
      </p:sp>
      <p:sp>
        <p:nvSpPr>
          <p:cNvPr id="183" name="Eastern N.A."/>
          <p:cNvSpPr/>
          <p:nvPr/>
        </p:nvSpPr>
        <p:spPr>
          <a:xfrm>
            <a:off x="5003589" y="3009899"/>
            <a:ext cx="1473622" cy="3810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800" b="1">
                <a:solidFill>
                  <a:srgbClr val="FF40FF"/>
                </a:solidFill>
                <a:latin typeface="+mj-lt"/>
                <a:ea typeface="+mj-ea"/>
                <a:cs typeface="+mj-cs"/>
                <a:sym typeface="Helvetica"/>
              </a:defRPr>
            </a:lvl1pPr>
          </a:lstStyle>
          <a:p>
            <a:r>
              <a:t>Eastern N.A.</a:t>
            </a:r>
          </a:p>
        </p:txBody>
      </p:sp>
      <p:sp>
        <p:nvSpPr>
          <p:cNvPr id="184" name="Western N.A."/>
          <p:cNvSpPr/>
          <p:nvPr/>
        </p:nvSpPr>
        <p:spPr>
          <a:xfrm>
            <a:off x="4017220" y="3805766"/>
            <a:ext cx="1532893" cy="3810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800" b="1">
                <a:solidFill>
                  <a:srgbClr val="FF40FF"/>
                </a:solidFill>
                <a:latin typeface="+mj-lt"/>
                <a:ea typeface="+mj-ea"/>
                <a:cs typeface="+mj-cs"/>
                <a:sym typeface="Helvetica"/>
              </a:defRPr>
            </a:lvl1pPr>
          </a:lstStyle>
          <a:p>
            <a:r>
              <a:t>Western N.A.</a:t>
            </a:r>
          </a:p>
        </p:txBody>
      </p:sp>
      <p:sp>
        <p:nvSpPr>
          <p:cNvPr id="185" name="Antarctic A,B, and C"/>
          <p:cNvSpPr/>
          <p:nvPr/>
        </p:nvSpPr>
        <p:spPr>
          <a:xfrm>
            <a:off x="5005720" y="6455833"/>
            <a:ext cx="2316027" cy="3810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800" b="1">
                <a:solidFill>
                  <a:srgbClr val="FF40FF"/>
                </a:solidFill>
                <a:latin typeface="+mj-lt"/>
                <a:ea typeface="+mj-ea"/>
                <a:cs typeface="+mj-cs"/>
                <a:sym typeface="Helvetica"/>
              </a:defRPr>
            </a:lvl1pPr>
          </a:lstStyle>
          <a:p>
            <a:r>
              <a:t>Antarctic A,B, and C</a:t>
            </a:r>
          </a:p>
        </p:txBody>
      </p:sp>
      <p:sp>
        <p:nvSpPr>
          <p:cNvPr id="186" name="Eastern Tropical…"/>
          <p:cNvSpPr/>
          <p:nvPr/>
        </p:nvSpPr>
        <p:spPr>
          <a:xfrm>
            <a:off x="10722630" y="3666066"/>
            <a:ext cx="1956607" cy="660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sz="1800" b="1">
                <a:solidFill>
                  <a:srgbClr val="FF40FF"/>
                </a:solidFill>
                <a:latin typeface="+mj-lt"/>
                <a:ea typeface="+mj-ea"/>
                <a:cs typeface="+mj-cs"/>
                <a:sym typeface="Helvetica"/>
              </a:defRPr>
            </a:pPr>
            <a:r>
              <a:t>Eastern Tropical</a:t>
            </a:r>
          </a:p>
          <a:p>
            <a:pPr>
              <a:defRPr sz="1800" b="1">
                <a:solidFill>
                  <a:srgbClr val="FF40FF"/>
                </a:solidFill>
                <a:latin typeface="+mj-lt"/>
                <a:ea typeface="+mj-ea"/>
                <a:cs typeface="+mj-cs"/>
                <a:sym typeface="Helvetica"/>
              </a:defRPr>
            </a:pPr>
            <a:r>
              <a:t>Pacific</a:t>
            </a:r>
          </a:p>
        </p:txBody>
      </p:sp>
      <p:sp>
        <p:nvSpPr>
          <p:cNvPr id="2" name="Rectangle 1"/>
          <p:cNvSpPr/>
          <p:nvPr/>
        </p:nvSpPr>
        <p:spPr>
          <a:xfrm>
            <a:off x="281227" y="8932385"/>
            <a:ext cx="12391968" cy="553998"/>
          </a:xfrm>
          <a:prstGeom prst="rect">
            <a:avLst/>
          </a:prstGeom>
        </p:spPr>
        <p:txBody>
          <a:bodyPr wrap="square">
            <a:spAutoFit/>
          </a:bodyPr>
          <a:lstStyle/>
          <a:p>
            <a:pPr algn="l"/>
            <a:r>
              <a:rPr lang="en-US" sz="1800" i="1" baseline="30000" dirty="0" smtClean="0"/>
              <a:t>Credit:</a:t>
            </a:r>
            <a:r>
              <a:rPr lang="en-US" sz="1800" i="1" dirty="0" smtClean="0"/>
              <a:t> </a:t>
            </a:r>
            <a:r>
              <a:rPr lang="en-US" sz="1800" baseline="30000" dirty="0" err="1" smtClean="0"/>
              <a:t>Riesch</a:t>
            </a:r>
            <a:r>
              <a:rPr lang="en-US" sz="1800" baseline="30000" dirty="0"/>
              <a:t>, R., et </a:t>
            </a:r>
            <a:r>
              <a:rPr lang="en-US" sz="1800" baseline="30000" err="1"/>
              <a:t>al</a:t>
            </a:r>
            <a:r>
              <a:rPr lang="en-US" sz="1800" baseline="30000" smtClean="0"/>
              <a:t>. Cultural </a:t>
            </a:r>
            <a:r>
              <a:rPr lang="en-US" sz="1800" baseline="30000" dirty="0"/>
              <a:t>traditions and the evolution of reproductive isolation: ecological speciation in killer whales? </a:t>
            </a:r>
            <a:r>
              <a:rPr lang="en-US" sz="1800" baseline="30000" dirty="0" smtClean="0"/>
              <a:t> </a:t>
            </a:r>
            <a:r>
              <a:rPr lang="en-US" sz="1800" baseline="30000" dirty="0"/>
              <a:t>2012, 106: 1–17, used by permission of Oxford University Press.</a:t>
            </a: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 name="Shape 129"/>
          <p:cNvSpPr/>
          <p:nvPr/>
        </p:nvSpPr>
        <p:spPr>
          <a:xfrm>
            <a:off x="252369" y="656312"/>
            <a:ext cx="12525114" cy="748923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marL="249380" indent="-249380" algn="l" defTabSz="457200">
              <a:buSzPct val="100000"/>
              <a:buAutoNum type="arabicPeriod"/>
              <a:defRPr sz="3000" b="1">
                <a:latin typeface="+mj-lt"/>
                <a:ea typeface="+mj-ea"/>
                <a:cs typeface="+mj-cs"/>
                <a:sym typeface="Helvetica"/>
              </a:defRPr>
            </a:pPr>
            <a:r>
              <a:rPr dirty="0"/>
              <a:t>What are some of the differences between transient and resident orcas?</a:t>
            </a:r>
          </a:p>
          <a:p>
            <a:pPr algn="l" defTabSz="457200">
              <a:defRPr sz="3000">
                <a:latin typeface="+mj-lt"/>
                <a:ea typeface="+mj-ea"/>
                <a:cs typeface="+mj-cs"/>
                <a:sym typeface="Helvetica"/>
              </a:defRPr>
            </a:pPr>
            <a:endParaRPr dirty="0"/>
          </a:p>
          <a:p>
            <a:pPr marL="477980" lvl="1" indent="-249380" algn="l" defTabSz="457200">
              <a:buSzPct val="100000"/>
              <a:buAutoNum type="alphaUcPeriod"/>
              <a:defRPr sz="3000">
                <a:latin typeface="+mj-lt"/>
                <a:ea typeface="+mj-ea"/>
                <a:cs typeface="+mj-cs"/>
                <a:sym typeface="Helvetica"/>
              </a:defRPr>
            </a:pPr>
            <a:r>
              <a:rPr dirty="0"/>
              <a:t>Transient orcas live in the same costal waters </a:t>
            </a:r>
            <a:r>
              <a:rPr dirty="0" smtClean="0"/>
              <a:t>year</a:t>
            </a:r>
            <a:r>
              <a:rPr lang="en-US" dirty="0" smtClean="0"/>
              <a:t>-</a:t>
            </a:r>
            <a:r>
              <a:rPr dirty="0" smtClean="0"/>
              <a:t>round </a:t>
            </a:r>
            <a:r>
              <a:rPr dirty="0"/>
              <a:t>and eat </a:t>
            </a:r>
            <a:r>
              <a:rPr dirty="0" smtClean="0"/>
              <a:t>fish </a:t>
            </a:r>
            <a:r>
              <a:rPr dirty="0"/>
              <a:t>while resident orcas travel along the coast and eat marine mammals.</a:t>
            </a:r>
          </a:p>
          <a:p>
            <a:pPr algn="l" defTabSz="457200">
              <a:defRPr sz="3000">
                <a:latin typeface="+mj-lt"/>
                <a:ea typeface="+mj-ea"/>
                <a:cs typeface="+mj-cs"/>
                <a:sym typeface="Helvetica"/>
              </a:defRPr>
            </a:pPr>
            <a:endParaRPr dirty="0"/>
          </a:p>
          <a:p>
            <a:pPr marL="477980" lvl="1" indent="-249380" algn="l" defTabSz="457200">
              <a:buSzPct val="100000"/>
              <a:buAutoNum type="alphaUcPeriod" startAt="2"/>
              <a:defRPr sz="3000">
                <a:latin typeface="+mj-lt"/>
                <a:ea typeface="+mj-ea"/>
                <a:cs typeface="+mj-cs"/>
                <a:sym typeface="Helvetica"/>
              </a:defRPr>
            </a:pPr>
            <a:r>
              <a:rPr dirty="0"/>
              <a:t>Transient orcas live in the same costal waters </a:t>
            </a:r>
            <a:r>
              <a:rPr dirty="0" smtClean="0"/>
              <a:t>year</a:t>
            </a:r>
            <a:r>
              <a:rPr lang="en-US" dirty="0" smtClean="0"/>
              <a:t>-</a:t>
            </a:r>
            <a:r>
              <a:rPr dirty="0" smtClean="0"/>
              <a:t>round </a:t>
            </a:r>
            <a:r>
              <a:rPr dirty="0"/>
              <a:t>and eat marine mammals, while resident orcas travel along the coast and eat fish.</a:t>
            </a:r>
          </a:p>
          <a:p>
            <a:pPr algn="l" defTabSz="457200">
              <a:defRPr sz="3000">
                <a:latin typeface="+mj-lt"/>
                <a:ea typeface="+mj-ea"/>
                <a:cs typeface="+mj-cs"/>
                <a:sym typeface="Helvetica"/>
              </a:defRPr>
            </a:pPr>
            <a:endParaRPr dirty="0"/>
          </a:p>
          <a:p>
            <a:pPr marL="477980" lvl="1" indent="-249380" algn="l" defTabSz="457200">
              <a:buSzPct val="100000"/>
              <a:buAutoNum type="alphaUcPeriod" startAt="3"/>
              <a:defRPr sz="3000">
                <a:latin typeface="+mj-lt"/>
                <a:ea typeface="+mj-ea"/>
                <a:cs typeface="+mj-cs"/>
                <a:sym typeface="Helvetica"/>
              </a:defRPr>
            </a:pPr>
            <a:r>
              <a:rPr dirty="0"/>
              <a:t>Transient orcas travel along the coast and eat </a:t>
            </a:r>
            <a:r>
              <a:rPr dirty="0" smtClean="0"/>
              <a:t>fish </a:t>
            </a:r>
            <a:r>
              <a:rPr dirty="0"/>
              <a:t>while resident orcas live in the same costal waters </a:t>
            </a:r>
            <a:r>
              <a:rPr dirty="0" smtClean="0"/>
              <a:t>year</a:t>
            </a:r>
            <a:r>
              <a:rPr lang="en-US" dirty="0" smtClean="0"/>
              <a:t>-</a:t>
            </a:r>
            <a:r>
              <a:rPr dirty="0" smtClean="0"/>
              <a:t>round </a:t>
            </a:r>
            <a:r>
              <a:rPr lang="en-US" dirty="0" smtClean="0"/>
              <a:t>and </a:t>
            </a:r>
            <a:r>
              <a:rPr dirty="0" smtClean="0"/>
              <a:t>eat </a:t>
            </a:r>
            <a:r>
              <a:rPr dirty="0"/>
              <a:t>marine mammals.</a:t>
            </a:r>
          </a:p>
          <a:p>
            <a:pPr algn="l" defTabSz="457200">
              <a:defRPr sz="3000">
                <a:latin typeface="+mj-lt"/>
                <a:ea typeface="+mj-ea"/>
                <a:cs typeface="+mj-cs"/>
                <a:sym typeface="Helvetica"/>
              </a:defRPr>
            </a:pPr>
            <a:endParaRPr dirty="0"/>
          </a:p>
          <a:p>
            <a:pPr marL="477980" lvl="1" indent="-249380" algn="l" defTabSz="457200">
              <a:buSzPct val="100000"/>
              <a:buAutoNum type="alphaUcPeriod" startAt="4"/>
              <a:defRPr sz="3000">
                <a:latin typeface="+mj-lt"/>
                <a:ea typeface="+mj-ea"/>
                <a:cs typeface="+mj-cs"/>
                <a:sym typeface="Helvetica"/>
              </a:defRPr>
            </a:pPr>
            <a:r>
              <a:rPr dirty="0"/>
              <a:t>Transient orcas travel along the coast and eat marine </a:t>
            </a:r>
            <a:r>
              <a:rPr dirty="0" smtClean="0"/>
              <a:t>mammals </a:t>
            </a:r>
            <a:r>
              <a:rPr dirty="0"/>
              <a:t>while resident orcas live in the same costal waters </a:t>
            </a:r>
            <a:r>
              <a:rPr dirty="0" smtClean="0"/>
              <a:t>year</a:t>
            </a:r>
            <a:r>
              <a:rPr lang="en-US" dirty="0" smtClean="0"/>
              <a:t>-</a:t>
            </a:r>
            <a:r>
              <a:rPr dirty="0" smtClean="0"/>
              <a:t>round </a:t>
            </a:r>
            <a:r>
              <a:rPr lang="en-US" dirty="0" smtClean="0"/>
              <a:t>and </a:t>
            </a:r>
            <a:r>
              <a:rPr dirty="0" smtClean="0"/>
              <a:t>eat </a:t>
            </a:r>
            <a:r>
              <a:rPr dirty="0"/>
              <a:t>fish.</a:t>
            </a: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5"/>
          <p:cNvSpPr/>
          <p:nvPr/>
        </p:nvSpPr>
        <p:spPr>
          <a:xfrm>
            <a:off x="329484" y="6647335"/>
            <a:ext cx="6996139" cy="27686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marL="477980" lvl="1" indent="-249380" algn="l" defTabSz="457200">
              <a:buSzPct val="100000"/>
              <a:buAutoNum type="alphaUcPeriod"/>
              <a:defRPr sz="2500">
                <a:latin typeface="+mj-lt"/>
                <a:ea typeface="+mj-ea"/>
                <a:cs typeface="+mj-cs"/>
                <a:sym typeface="Helvetica"/>
              </a:defRPr>
            </a:pPr>
            <a:r>
              <a:rPr dirty="0"/>
              <a:t>The medium-weight individuals.</a:t>
            </a:r>
          </a:p>
          <a:p>
            <a:pPr algn="l" defTabSz="457200">
              <a:defRPr sz="2500">
                <a:latin typeface="+mj-lt"/>
                <a:ea typeface="+mj-ea"/>
                <a:cs typeface="+mj-cs"/>
                <a:sym typeface="Helvetica"/>
              </a:defRPr>
            </a:pPr>
            <a:endParaRPr dirty="0"/>
          </a:p>
          <a:p>
            <a:pPr marL="477980" lvl="1" indent="-249380" algn="l" defTabSz="457200">
              <a:buSzPct val="100000"/>
              <a:buAutoNum type="alphaUcPeriod" startAt="2"/>
              <a:defRPr sz="2500">
                <a:latin typeface="+mj-lt"/>
                <a:ea typeface="+mj-ea"/>
                <a:cs typeface="+mj-cs"/>
                <a:sym typeface="Helvetica"/>
              </a:defRPr>
            </a:pPr>
            <a:r>
              <a:rPr dirty="0"/>
              <a:t>The very heavy individuals.</a:t>
            </a:r>
          </a:p>
          <a:p>
            <a:pPr algn="l" defTabSz="457200">
              <a:defRPr sz="2500">
                <a:latin typeface="+mj-lt"/>
                <a:ea typeface="+mj-ea"/>
                <a:cs typeface="+mj-cs"/>
                <a:sym typeface="Helvetica"/>
              </a:defRPr>
            </a:pPr>
            <a:endParaRPr dirty="0"/>
          </a:p>
          <a:p>
            <a:pPr marL="477980" lvl="1" indent="-249380" algn="l" defTabSz="457200">
              <a:buSzPct val="100000"/>
              <a:buAutoNum type="alphaUcPeriod" startAt="3"/>
              <a:defRPr sz="2500">
                <a:latin typeface="+mj-lt"/>
                <a:ea typeface="+mj-ea"/>
                <a:cs typeface="+mj-cs"/>
                <a:sym typeface="Helvetica"/>
              </a:defRPr>
            </a:pPr>
            <a:r>
              <a:rPr dirty="0"/>
              <a:t>The very light individuals.</a:t>
            </a:r>
          </a:p>
          <a:p>
            <a:pPr algn="l" defTabSz="457200">
              <a:defRPr sz="2500">
                <a:latin typeface="+mj-lt"/>
                <a:ea typeface="+mj-ea"/>
                <a:cs typeface="+mj-cs"/>
                <a:sym typeface="Helvetica"/>
              </a:defRPr>
            </a:pPr>
            <a:endParaRPr dirty="0"/>
          </a:p>
          <a:p>
            <a:pPr marL="477980" lvl="1" indent="-249380" algn="l" defTabSz="457200">
              <a:buSzPct val="100000"/>
              <a:buAutoNum type="alphaUcPeriod" startAt="4"/>
              <a:defRPr sz="2500">
                <a:latin typeface="+mj-lt"/>
                <a:ea typeface="+mj-ea"/>
                <a:cs typeface="+mj-cs"/>
                <a:sym typeface="Helvetica"/>
              </a:defRPr>
            </a:pPr>
            <a:r>
              <a:rPr dirty="0"/>
              <a:t>The very heavy and the very light individuals.</a:t>
            </a:r>
          </a:p>
        </p:txBody>
      </p:sp>
      <p:sp>
        <p:nvSpPr>
          <p:cNvPr id="131" name="Shape 137"/>
          <p:cNvSpPr/>
          <p:nvPr/>
        </p:nvSpPr>
        <p:spPr>
          <a:xfrm>
            <a:off x="329484" y="612190"/>
            <a:ext cx="12246647" cy="2410916"/>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defTabSz="457200">
              <a:defRPr sz="3000" b="1">
                <a:latin typeface="+mj-lt"/>
                <a:ea typeface="+mj-ea"/>
                <a:cs typeface="+mj-cs"/>
                <a:sym typeface="Helvetica"/>
              </a:defRPr>
            </a:lvl1pPr>
          </a:lstStyle>
          <a:p>
            <a:r>
              <a:rPr dirty="0"/>
              <a:t>2. The graphs below show the weight distribution in a particular </a:t>
            </a:r>
            <a:r>
              <a:rPr dirty="0" smtClean="0"/>
              <a:t>population </a:t>
            </a:r>
            <a:r>
              <a:rPr dirty="0"/>
              <a:t>of insects in 1915 and in 2015, respectively. Some </a:t>
            </a:r>
            <a:r>
              <a:rPr dirty="0" smtClean="0"/>
              <a:t>researchers </a:t>
            </a:r>
            <a:r>
              <a:rPr dirty="0"/>
              <a:t>think that the change in the trait distribution is entirely </a:t>
            </a:r>
            <a:r>
              <a:rPr dirty="0" smtClean="0"/>
              <a:t>due </a:t>
            </a:r>
            <a:r>
              <a:rPr dirty="0"/>
              <a:t>to a selection event in the early </a:t>
            </a:r>
            <a:r>
              <a:rPr dirty="0" smtClean="0"/>
              <a:t>1920s</a:t>
            </a:r>
            <a:r>
              <a:rPr dirty="0"/>
              <a:t>. If this is true, what individuals were most likely selected for by this event?</a:t>
            </a:r>
          </a:p>
        </p:txBody>
      </p:sp>
      <p:pic>
        <p:nvPicPr>
          <p:cNvPr id="132" name="pasted-image.png" descr="pasted-imag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219" y="3027439"/>
            <a:ext cx="9923934" cy="3624229"/>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40"/>
          <p:cNvSpPr/>
          <p:nvPr/>
        </p:nvSpPr>
        <p:spPr>
          <a:xfrm>
            <a:off x="168315" y="387124"/>
            <a:ext cx="12661900" cy="1244601"/>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defTabSz="457200">
              <a:defRPr sz="2500" b="1">
                <a:latin typeface="+mj-lt"/>
                <a:ea typeface="+mj-ea"/>
                <a:cs typeface="+mj-cs"/>
                <a:sym typeface="Helvetica"/>
              </a:defRPr>
            </a:lvl1pPr>
          </a:lstStyle>
          <a:p>
            <a:r>
              <a:rPr dirty="0"/>
              <a:t>3. </a:t>
            </a:r>
            <a:r>
              <a:rPr dirty="0" err="1"/>
              <a:t>Blobites</a:t>
            </a:r>
            <a:r>
              <a:rPr dirty="0"/>
              <a:t> are imaginary (but useful!) animals that live on ocean shores. Their body length is variable, and is inherited from parents to children. The graph below shows the initial size distribution in a population of </a:t>
            </a:r>
            <a:r>
              <a:rPr dirty="0" err="1"/>
              <a:t>blobites</a:t>
            </a:r>
            <a:r>
              <a:rPr dirty="0"/>
              <a:t>.</a:t>
            </a:r>
          </a:p>
        </p:txBody>
      </p:sp>
      <p:graphicFrame>
        <p:nvGraphicFramePr>
          <p:cNvPr id="135" name="Chart 141"/>
          <p:cNvGraphicFramePr/>
          <p:nvPr/>
        </p:nvGraphicFramePr>
        <p:xfrm>
          <a:off x="3626448" y="1631725"/>
          <a:ext cx="5045780" cy="5176454"/>
        </p:xfrm>
        <a:graphic>
          <a:graphicData uri="http://schemas.openxmlformats.org/drawingml/2006/chart">
            <c:chart xmlns:c="http://schemas.openxmlformats.org/drawingml/2006/chart" xmlns:r="http://schemas.openxmlformats.org/officeDocument/2006/relationships" r:id="rId2"/>
          </a:graphicData>
        </a:graphic>
      </p:graphicFrame>
      <p:sp>
        <p:nvSpPr>
          <p:cNvPr id="136" name="Shape 142"/>
          <p:cNvSpPr/>
          <p:nvPr/>
        </p:nvSpPr>
        <p:spPr>
          <a:xfrm>
            <a:off x="238807" y="6808179"/>
            <a:ext cx="12520915" cy="1625601"/>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defTabSz="457200">
              <a:defRPr sz="2500" b="1">
                <a:latin typeface="+mj-lt"/>
                <a:ea typeface="+mj-ea"/>
                <a:cs typeface="+mj-cs"/>
                <a:sym typeface="Helvetica"/>
              </a:defRPr>
            </a:lvl1pPr>
          </a:lstStyle>
          <a:p>
            <a:r>
              <a:rPr dirty="0"/>
              <a:t>A sudden change in the environment causes the </a:t>
            </a:r>
            <a:r>
              <a:rPr dirty="0" err="1"/>
              <a:t>blobite</a:t>
            </a:r>
            <a:r>
              <a:rPr dirty="0"/>
              <a:t> population to undergo stabilizing selection for body length. Which of the graphs </a:t>
            </a:r>
            <a:r>
              <a:rPr lang="en-US" dirty="0" smtClean="0"/>
              <a:t>on the next slide </a:t>
            </a:r>
            <a:r>
              <a:rPr dirty="0" smtClean="0"/>
              <a:t>best </a:t>
            </a:r>
            <a:r>
              <a:rPr dirty="0"/>
              <a:t>illustrates the expected body length distribution in the population of </a:t>
            </a:r>
            <a:r>
              <a:rPr dirty="0" err="1"/>
              <a:t>blobites</a:t>
            </a:r>
            <a:r>
              <a:rPr dirty="0"/>
              <a:t> after the selection event?</a:t>
            </a: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38" name="pasted-image.png" descr="pasted-image.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305198" y="1285859"/>
            <a:ext cx="10116699" cy="7632762"/>
          </a:xfrm>
          <a:prstGeom prst="rect">
            <a:avLst/>
          </a:prstGeom>
          <a:ln w="12700">
            <a:miter lim="400000"/>
          </a:ln>
        </p:spPr>
      </p:pic>
      <p:sp>
        <p:nvSpPr>
          <p:cNvPr id="139" name="3. (cont)"/>
          <p:cNvSpPr/>
          <p:nvPr/>
        </p:nvSpPr>
        <p:spPr>
          <a:xfrm>
            <a:off x="1157410" y="607483"/>
            <a:ext cx="1816914" cy="647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r>
              <a:t>3. (cont)</a:t>
            </a: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54"/>
          <p:cNvSpPr/>
          <p:nvPr/>
        </p:nvSpPr>
        <p:spPr>
          <a:xfrm>
            <a:off x="334060" y="247280"/>
            <a:ext cx="12336678" cy="441146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l" defTabSz="457200">
              <a:defRPr sz="2000" b="1">
                <a:latin typeface="+mj-lt"/>
                <a:ea typeface="+mj-ea"/>
                <a:cs typeface="+mj-cs"/>
                <a:sym typeface="Helvetica"/>
              </a:defRPr>
            </a:pPr>
            <a:r>
              <a:rPr dirty="0"/>
              <a:t>4. Eastern grey squirrels (</a:t>
            </a:r>
            <a:r>
              <a:rPr i="1" dirty="0" err="1"/>
              <a:t>Sciurus</a:t>
            </a:r>
            <a:r>
              <a:rPr i="1" dirty="0"/>
              <a:t> </a:t>
            </a:r>
            <a:r>
              <a:rPr i="1" dirty="0" err="1"/>
              <a:t>carolinensis</a:t>
            </a:r>
            <a:r>
              <a:rPr dirty="0"/>
              <a:t>) can have different fur colors; the darkest is jet black and the lightest is grey. There is also an intermediate color, dark brown. This trait is genetically controlled. Surveys conducted in 1960, 1985, </a:t>
            </a:r>
            <a:r>
              <a:rPr dirty="0" smtClean="0"/>
              <a:t>2000</a:t>
            </a:r>
            <a:r>
              <a:rPr lang="en-US" dirty="0" smtClean="0"/>
              <a:t>,</a:t>
            </a:r>
            <a:r>
              <a:rPr dirty="0" smtClean="0"/>
              <a:t> </a:t>
            </a:r>
            <a:r>
              <a:rPr dirty="0"/>
              <a:t>and 2015 revealed a change in fur color distribution in a population of Eastern grey </a:t>
            </a:r>
            <a:r>
              <a:rPr dirty="0" smtClean="0"/>
              <a:t>squirrels</a:t>
            </a:r>
            <a:r>
              <a:rPr lang="en-US" dirty="0" smtClean="0"/>
              <a:t>.</a:t>
            </a:r>
            <a:endParaRPr dirty="0"/>
          </a:p>
          <a:p>
            <a:pPr defTabSz="457200">
              <a:defRPr sz="2000" b="1">
                <a:latin typeface="+mj-lt"/>
                <a:ea typeface="+mj-ea"/>
                <a:cs typeface="+mj-cs"/>
                <a:sym typeface="Helvetica"/>
              </a:defRPr>
            </a:pPr>
            <a:endParaRPr dirty="0"/>
          </a:p>
          <a:p>
            <a:pPr algn="l" defTabSz="457200">
              <a:defRPr sz="2000" b="1">
                <a:latin typeface="+mj-lt"/>
                <a:ea typeface="+mj-ea"/>
                <a:cs typeface="+mj-cs"/>
                <a:sym typeface="Helvetica"/>
              </a:defRPr>
            </a:pPr>
            <a:endParaRPr dirty="0"/>
          </a:p>
          <a:p>
            <a:pPr algn="l" defTabSz="457200">
              <a:defRPr sz="2000" b="1">
                <a:latin typeface="+mj-lt"/>
                <a:ea typeface="+mj-ea"/>
                <a:cs typeface="+mj-cs"/>
                <a:sym typeface="Helvetica"/>
              </a:defRPr>
            </a:pPr>
            <a:endParaRPr dirty="0"/>
          </a:p>
          <a:p>
            <a:pPr algn="l" defTabSz="457200">
              <a:defRPr sz="2000" b="1">
                <a:latin typeface="+mj-lt"/>
                <a:ea typeface="+mj-ea"/>
                <a:cs typeface="+mj-cs"/>
                <a:sym typeface="Helvetica"/>
              </a:defRPr>
            </a:pPr>
            <a:endParaRPr dirty="0"/>
          </a:p>
          <a:p>
            <a:pPr algn="l" defTabSz="457200">
              <a:defRPr sz="2000" b="1">
                <a:latin typeface="+mj-lt"/>
                <a:ea typeface="+mj-ea"/>
                <a:cs typeface="+mj-cs"/>
                <a:sym typeface="Helvetica"/>
              </a:defRPr>
            </a:pPr>
            <a:endParaRPr dirty="0"/>
          </a:p>
          <a:p>
            <a:pPr algn="l" defTabSz="457200">
              <a:defRPr sz="2000" b="1">
                <a:latin typeface="+mj-lt"/>
                <a:ea typeface="+mj-ea"/>
                <a:cs typeface="+mj-cs"/>
                <a:sym typeface="Helvetica"/>
              </a:defRPr>
            </a:pPr>
            <a:endParaRPr dirty="0"/>
          </a:p>
          <a:p>
            <a:pPr algn="l" defTabSz="457200">
              <a:defRPr sz="2000" b="1">
                <a:latin typeface="+mj-lt"/>
                <a:ea typeface="+mj-ea"/>
                <a:cs typeface="+mj-cs"/>
                <a:sym typeface="Helvetica"/>
              </a:defRPr>
            </a:pPr>
            <a:endParaRPr dirty="0"/>
          </a:p>
          <a:p>
            <a:pPr algn="l" defTabSz="457200">
              <a:defRPr sz="2000" b="1">
                <a:latin typeface="+mj-lt"/>
                <a:ea typeface="+mj-ea"/>
                <a:cs typeface="+mj-cs"/>
                <a:sym typeface="Helvetica"/>
              </a:defRPr>
            </a:pPr>
            <a:endParaRPr lang="en-US" dirty="0" smtClean="0"/>
          </a:p>
          <a:p>
            <a:pPr algn="l" defTabSz="457200">
              <a:defRPr sz="2000" b="1">
                <a:latin typeface="+mj-lt"/>
                <a:ea typeface="+mj-ea"/>
                <a:cs typeface="+mj-cs"/>
                <a:sym typeface="Helvetica"/>
              </a:defRPr>
            </a:pPr>
            <a:r>
              <a:rPr dirty="0" smtClean="0"/>
              <a:t>Assuming </a:t>
            </a:r>
            <a:r>
              <a:rPr dirty="0"/>
              <a:t>that the change in fur color distribution is due to selection, which of the following hypotheses best explains the survey results?</a:t>
            </a:r>
          </a:p>
        </p:txBody>
      </p:sp>
      <p:sp>
        <p:nvSpPr>
          <p:cNvPr id="142" name="Shape 156"/>
          <p:cNvSpPr/>
          <p:nvPr/>
        </p:nvSpPr>
        <p:spPr>
          <a:xfrm>
            <a:off x="125261" y="4735301"/>
            <a:ext cx="12347427" cy="5892801"/>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lgn="l">
              <a:defRPr sz="2000">
                <a:latin typeface="+mj-lt"/>
                <a:ea typeface="+mj-ea"/>
                <a:cs typeface="+mj-cs"/>
                <a:sym typeface="Helvetica"/>
              </a:defRPr>
            </a:pPr>
            <a:r>
              <a:rPr dirty="0"/>
              <a:t>A. Initially the environment </a:t>
            </a:r>
            <a:r>
              <a:rPr dirty="0" smtClean="0"/>
              <a:t>favored </a:t>
            </a:r>
            <a:r>
              <a:rPr dirty="0"/>
              <a:t>jet black squirrels. Then, sometime between 1985 and 2000 there was a change in the environment and grey squirrels had to adapt to it to avoid extinction. This resulted in squirrels’ fur becoming lighter in color, shifting the population towards the grey fur extreme.</a:t>
            </a:r>
          </a:p>
          <a:p>
            <a:pPr algn="l">
              <a:defRPr sz="2000">
                <a:latin typeface="+mj-lt"/>
                <a:ea typeface="+mj-ea"/>
                <a:cs typeface="+mj-cs"/>
                <a:sym typeface="Helvetica"/>
              </a:defRPr>
            </a:pPr>
            <a:endParaRPr dirty="0"/>
          </a:p>
          <a:p>
            <a:pPr algn="l">
              <a:defRPr sz="2000">
                <a:latin typeface="+mj-lt"/>
                <a:ea typeface="+mj-ea"/>
                <a:cs typeface="+mj-cs"/>
                <a:sym typeface="Helvetica"/>
              </a:defRPr>
            </a:pPr>
            <a:r>
              <a:rPr dirty="0"/>
              <a:t>B. Initially the environment </a:t>
            </a:r>
            <a:r>
              <a:rPr dirty="0" smtClean="0"/>
              <a:t>favored </a:t>
            </a:r>
            <a:r>
              <a:rPr dirty="0"/>
              <a:t>jet black squirrels. Then, sometime between 1985 and 2000 there was a change in the environment that gave an advantage to squirrels with a brown fur phenotype, decreasing the proportion of squirrels with the extreme fur colors (grey and jet black).</a:t>
            </a:r>
          </a:p>
          <a:p>
            <a:pPr algn="l">
              <a:defRPr sz="2000">
                <a:latin typeface="+mj-lt"/>
                <a:ea typeface="+mj-ea"/>
                <a:cs typeface="+mj-cs"/>
                <a:sym typeface="Helvetica"/>
              </a:defRPr>
            </a:pPr>
            <a:endParaRPr dirty="0"/>
          </a:p>
          <a:p>
            <a:pPr algn="l">
              <a:defRPr sz="2000">
                <a:latin typeface="+mj-lt"/>
                <a:ea typeface="+mj-ea"/>
                <a:cs typeface="+mj-cs"/>
                <a:sym typeface="Helvetica"/>
              </a:defRPr>
            </a:pPr>
            <a:r>
              <a:rPr dirty="0"/>
              <a:t>C. Initially there were many more jet black squirrels than grey or brown ones. Then, sometime between 1985 and 2000 there was a change in the environment that gave an advantage to squirrels with a lighter fur color, shifting the population towards the grey fur extreme.</a:t>
            </a:r>
          </a:p>
          <a:p>
            <a:pPr algn="l">
              <a:defRPr sz="2000">
                <a:latin typeface="+mj-lt"/>
                <a:ea typeface="+mj-ea"/>
                <a:cs typeface="+mj-cs"/>
                <a:sym typeface="Helvetica"/>
              </a:defRPr>
            </a:pPr>
            <a:endParaRPr dirty="0"/>
          </a:p>
          <a:p>
            <a:pPr algn="l">
              <a:defRPr sz="2000">
                <a:latin typeface="+mj-lt"/>
                <a:ea typeface="+mj-ea"/>
                <a:cs typeface="+mj-cs"/>
                <a:sym typeface="Helvetica"/>
              </a:defRPr>
            </a:pPr>
            <a:r>
              <a:rPr dirty="0"/>
              <a:t>D. Initially there were many more jet black squirrels than grey or brown ones. Then, sometime between 1960 and 1985 there was a change in the environment and brown squirrels had to adapt to it to avoid extinction. This resulted in squirrels’ fur becoming more brown, which caused stabilizing selection around a brown fur phenotype.</a:t>
            </a:r>
          </a:p>
          <a:p>
            <a:pPr algn="l">
              <a:defRPr sz="2000">
                <a:latin typeface="+mj-lt"/>
                <a:ea typeface="+mj-ea"/>
                <a:cs typeface="+mj-cs"/>
                <a:sym typeface="Helvetica"/>
              </a:defRPr>
            </a:pPr>
            <a:endParaRPr dirty="0"/>
          </a:p>
          <a:p>
            <a:pPr algn="l">
              <a:defRPr sz="2000">
                <a:latin typeface="+mj-lt"/>
                <a:ea typeface="+mj-ea"/>
                <a:cs typeface="+mj-cs"/>
                <a:sym typeface="Helvetica"/>
              </a:defRPr>
            </a:pPr>
            <a:endParaRPr dirty="0"/>
          </a:p>
          <a:p>
            <a:pPr algn="l">
              <a:defRPr sz="2000">
                <a:latin typeface="+mj-lt"/>
                <a:ea typeface="+mj-ea"/>
                <a:cs typeface="+mj-cs"/>
                <a:sym typeface="Helvetica"/>
              </a:defRPr>
            </a:pPr>
            <a:endParaRPr dirty="0"/>
          </a:p>
        </p:txBody>
      </p:sp>
      <p:pic>
        <p:nvPicPr>
          <p:cNvPr id="143" name="pasted-image.png" descr="pasted-image.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730499" y="1915582"/>
            <a:ext cx="7543801" cy="1943101"/>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58"/>
          <p:cNvSpPr/>
          <p:nvPr/>
        </p:nvSpPr>
        <p:spPr>
          <a:xfrm>
            <a:off x="201010" y="347983"/>
            <a:ext cx="12803790" cy="2687915"/>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lgn="l">
              <a:defRPr sz="3000" b="1">
                <a:latin typeface="+mj-lt"/>
                <a:ea typeface="+mj-ea"/>
                <a:cs typeface="+mj-cs"/>
                <a:sym typeface="Helvetica"/>
              </a:defRPr>
            </a:pPr>
            <a:r>
              <a:rPr sz="2800" dirty="0"/>
              <a:t>5. Some researchers hypothesize that the transient and the resident</a:t>
            </a:r>
          </a:p>
          <a:p>
            <a:pPr algn="l">
              <a:defRPr sz="3000" b="1">
                <a:latin typeface="+mj-lt"/>
                <a:ea typeface="+mj-ea"/>
                <a:cs typeface="+mj-cs"/>
                <a:sym typeface="Helvetica"/>
              </a:defRPr>
            </a:pPr>
            <a:r>
              <a:rPr sz="2800" dirty="0"/>
              <a:t>orca ecotypes originated </a:t>
            </a:r>
            <a:r>
              <a:rPr sz="2800" dirty="0" smtClean="0"/>
              <a:t>fr</a:t>
            </a:r>
            <a:r>
              <a:rPr lang="en-US" sz="2800" dirty="0" smtClean="0"/>
              <a:t>o</a:t>
            </a:r>
            <a:r>
              <a:rPr sz="2800" dirty="0" smtClean="0"/>
              <a:t>m </a:t>
            </a:r>
            <a:r>
              <a:rPr sz="2800" dirty="0"/>
              <a:t>a single population. The graphs below</a:t>
            </a:r>
          </a:p>
          <a:p>
            <a:pPr algn="l">
              <a:defRPr sz="3000" b="1">
                <a:latin typeface="+mj-lt"/>
                <a:ea typeface="+mj-ea"/>
                <a:cs typeface="+mj-cs"/>
                <a:sym typeface="Helvetica"/>
              </a:defRPr>
            </a:pPr>
            <a:r>
              <a:rPr sz="2800" dirty="0"/>
              <a:t>show the distribution of the trait ‘jaw morphology’ along a continuum, from very gracile (</a:t>
            </a:r>
            <a:r>
              <a:rPr sz="2800" i="1" dirty="0"/>
              <a:t>i.e.</a:t>
            </a:r>
            <a:r>
              <a:rPr sz="2800" dirty="0"/>
              <a:t>, very fine bones and weak jaw) to very thick (</a:t>
            </a:r>
            <a:r>
              <a:rPr sz="2800" i="1" dirty="0"/>
              <a:t>i.e</a:t>
            </a:r>
            <a:r>
              <a:rPr sz="2800" dirty="0" smtClean="0"/>
              <a:t>.</a:t>
            </a:r>
            <a:r>
              <a:rPr lang="en-US" sz="2800" dirty="0" smtClean="0"/>
              <a:t>,</a:t>
            </a:r>
            <a:r>
              <a:rPr sz="2800" dirty="0" smtClean="0"/>
              <a:t> </a:t>
            </a:r>
            <a:r>
              <a:rPr sz="2800" dirty="0"/>
              <a:t>very thick bones and strong jaw) for transient orcas, resident orcas, and for the hypothesized population from which they originated. </a:t>
            </a:r>
          </a:p>
        </p:txBody>
      </p:sp>
      <p:pic>
        <p:nvPicPr>
          <p:cNvPr id="146" name="pasted-image.tiff" descr="pasted-image.tiff"/>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a:xfrm>
            <a:off x="3393949" y="3339088"/>
            <a:ext cx="6163914" cy="6141820"/>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64"/>
          <p:cNvSpPr/>
          <p:nvPr/>
        </p:nvSpPr>
        <p:spPr>
          <a:xfrm>
            <a:off x="315095" y="566688"/>
            <a:ext cx="12257940" cy="8874224"/>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r>
              <a:rPr lang="en-US" dirty="0"/>
              <a:t> </a:t>
            </a:r>
          </a:p>
          <a:p>
            <a:pPr algn="l"/>
            <a:r>
              <a:rPr lang="en-US" sz="2800" b="1" dirty="0"/>
              <a:t>If both ecotypes of orcas originated from the hypothesized population, which of the following processes most likely gave rise to the two </a:t>
            </a:r>
            <a:r>
              <a:rPr lang="en-US" sz="2800" b="1" dirty="0" smtClean="0"/>
              <a:t>ecotypes?</a:t>
            </a:r>
          </a:p>
          <a:p>
            <a:pPr lvl="1" algn="l" defTabSz="457200">
              <a:defRPr sz="2500">
                <a:latin typeface="+mj-lt"/>
                <a:ea typeface="+mj-ea"/>
                <a:cs typeface="+mj-cs"/>
                <a:sym typeface="Helvetica"/>
              </a:defRPr>
            </a:pPr>
            <a:endParaRPr lang="en-US" dirty="0"/>
          </a:p>
          <a:p>
            <a:pPr lvl="1" algn="l" defTabSz="457200">
              <a:defRPr sz="2500">
                <a:latin typeface="+mj-lt"/>
                <a:ea typeface="+mj-ea"/>
                <a:cs typeface="+mj-cs"/>
                <a:sym typeface="Helvetica"/>
              </a:defRPr>
            </a:pPr>
            <a:r>
              <a:rPr lang="en-US" dirty="0" smtClean="0"/>
              <a:t>A. </a:t>
            </a:r>
            <a:r>
              <a:rPr dirty="0" smtClean="0"/>
              <a:t>The original population underwent disrupting selection and then split into two groups that formed their own pods and started developing their own cultures. This resulted in two ecotypes with different ranges of jaw morphology.</a:t>
            </a:r>
          </a:p>
          <a:p>
            <a:pPr algn="l" defTabSz="457200">
              <a:defRPr sz="2500">
                <a:latin typeface="+mj-lt"/>
                <a:ea typeface="+mj-ea"/>
                <a:cs typeface="+mj-cs"/>
                <a:sym typeface="Helvetica"/>
              </a:defRPr>
            </a:pPr>
            <a:endParaRPr dirty="0"/>
          </a:p>
          <a:p>
            <a:pPr lvl="1" algn="l" defTabSz="457200">
              <a:defRPr sz="2500">
                <a:latin typeface="+mj-lt"/>
                <a:ea typeface="+mj-ea"/>
                <a:cs typeface="+mj-cs"/>
                <a:sym typeface="Helvetica"/>
              </a:defRPr>
            </a:pPr>
            <a:r>
              <a:rPr dirty="0" smtClean="0"/>
              <a:t>B. The </a:t>
            </a:r>
            <a:r>
              <a:rPr dirty="0"/>
              <a:t>original population underwent directional selection that shifted the jaw morphology range towards more gracile jaws, as well as directional selection that shifted </a:t>
            </a:r>
            <a:r>
              <a:rPr lang="en-US" dirty="0" smtClean="0"/>
              <a:t>t</a:t>
            </a:r>
            <a:r>
              <a:rPr dirty="0" smtClean="0"/>
              <a:t>he </a:t>
            </a:r>
            <a:r>
              <a:rPr dirty="0"/>
              <a:t>jaw morphology range towards more thicker jaws, resulting in two ecotypes with different ranges of jaw morphology.</a:t>
            </a:r>
          </a:p>
          <a:p>
            <a:pPr marL="457200" indent="-457200" algn="l" defTabSz="457200">
              <a:buFont typeface="+mj-lt"/>
              <a:buAutoNum type="alphaUcPeriod"/>
              <a:defRPr sz="2500">
                <a:latin typeface="+mj-lt"/>
                <a:ea typeface="+mj-ea"/>
                <a:cs typeface="+mj-cs"/>
                <a:sym typeface="Helvetica"/>
              </a:defRPr>
            </a:pPr>
            <a:endParaRPr dirty="0"/>
          </a:p>
          <a:p>
            <a:pPr lvl="1" algn="l" defTabSz="457200">
              <a:defRPr sz="2500">
                <a:latin typeface="+mj-lt"/>
                <a:ea typeface="+mj-ea"/>
                <a:cs typeface="+mj-cs"/>
                <a:sym typeface="Helvetica"/>
              </a:defRPr>
            </a:pPr>
            <a:r>
              <a:rPr dirty="0" smtClean="0"/>
              <a:t>C. The </a:t>
            </a:r>
            <a:r>
              <a:rPr dirty="0"/>
              <a:t>original population included very few individuals with thick or very thick jaws, so the orcas with this trait had to beak off from the original population and start their own population, where most individuals have thick or very thick jaws. This resulted in two ecotypes with different ranges of jaw morphology.</a:t>
            </a:r>
          </a:p>
          <a:p>
            <a:pPr marL="457200" indent="-457200" algn="l" defTabSz="457200">
              <a:buFont typeface="+mj-lt"/>
              <a:buAutoNum type="alphaUcPeriod"/>
              <a:defRPr sz="2500">
                <a:latin typeface="+mj-lt"/>
                <a:ea typeface="+mj-ea"/>
                <a:cs typeface="+mj-cs"/>
                <a:sym typeface="Helvetica"/>
              </a:defRPr>
            </a:pPr>
            <a:endParaRPr dirty="0"/>
          </a:p>
          <a:p>
            <a:pPr lvl="1" algn="l" defTabSz="457200">
              <a:defRPr sz="2500">
                <a:latin typeface="+mj-lt"/>
                <a:ea typeface="+mj-ea"/>
                <a:cs typeface="+mj-cs"/>
                <a:sym typeface="Helvetica"/>
              </a:defRPr>
            </a:pPr>
            <a:r>
              <a:rPr dirty="0" smtClean="0"/>
              <a:t>D. The </a:t>
            </a:r>
            <a:r>
              <a:rPr dirty="0"/>
              <a:t>more gracile-jawed orcas in the original population were selected for, but the environment changed </a:t>
            </a:r>
            <a:r>
              <a:rPr dirty="0" err="1"/>
              <a:t>favouring</a:t>
            </a:r>
            <a:r>
              <a:rPr dirty="0"/>
              <a:t> the thicker-jawed individuals, which resulted in two ecotypes with different ranges of jaw morphology</a:t>
            </a:r>
          </a:p>
        </p:txBody>
      </p:sp>
      <p:sp>
        <p:nvSpPr>
          <p:cNvPr id="149" name="Shape 165"/>
          <p:cNvSpPr/>
          <p:nvPr/>
        </p:nvSpPr>
        <p:spPr>
          <a:xfrm>
            <a:off x="315095" y="297384"/>
            <a:ext cx="2960371" cy="647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r>
              <a:rPr dirty="0"/>
              <a:t>5. (continued)</a:t>
            </a: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67"/>
          <p:cNvSpPr>
            <a:spLocks noGrp="1"/>
          </p:cNvSpPr>
          <p:nvPr>
            <p:ph type="title"/>
          </p:nvPr>
        </p:nvSpPr>
        <p:spPr>
          <a:prstGeom prst="rect">
            <a:avLst/>
          </a:prstGeom>
        </p:spPr>
        <p:txBody>
          <a:bodyPr/>
          <a:lstStyle>
            <a:lvl1pPr defTabSz="537462">
              <a:defRPr sz="7300"/>
            </a:lvl1pPr>
          </a:lstStyle>
          <a:p>
            <a:r>
              <a:t>In your groups, designate:</a:t>
            </a:r>
          </a:p>
        </p:txBody>
      </p:sp>
      <p:sp>
        <p:nvSpPr>
          <p:cNvPr id="152" name="Shape 168"/>
          <p:cNvSpPr>
            <a:spLocks noGrp="1"/>
          </p:cNvSpPr>
          <p:nvPr>
            <p:ph type="body" idx="1"/>
          </p:nvPr>
        </p:nvSpPr>
        <p:spPr>
          <a:prstGeom prst="rect">
            <a:avLst/>
          </a:prstGeom>
        </p:spPr>
        <p:txBody>
          <a:bodyPr anchor="t"/>
          <a:lstStyle/>
          <a:p>
            <a:r>
              <a:t>1 or 2 Phylogenetic experts</a:t>
            </a:r>
          </a:p>
          <a:p>
            <a:r>
              <a:t>1 or 2 Ecological experts</a:t>
            </a:r>
          </a:p>
          <a:p>
            <a:r>
              <a:t>1 or 2 Biological experts</a:t>
            </a:r>
          </a:p>
          <a:p>
            <a:r>
              <a:t>1 or 2 Morphology experts</a:t>
            </a:r>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Black">
  <a:themeElements>
    <a:clrScheme name="Black">
      <a:dk1>
        <a:srgbClr val="000000"/>
      </a:dk1>
      <a:lt1>
        <a:srgbClr val="000000"/>
      </a:lt1>
      <a:dk2>
        <a:srgbClr val="A7A7A7"/>
      </a:dk2>
      <a:lt2>
        <a:srgbClr val="535353"/>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a:ea typeface="Helvetica"/>
        <a:cs typeface="Helvetica"/>
      </a:majorFont>
      <a:minorFont>
        <a:latin typeface="Helvetica Neue"/>
        <a:ea typeface="Helvetica Neue"/>
        <a:cs typeface="Helvetica Neue"/>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ck">
  <a:themeElements>
    <a:clrScheme name="Black">
      <a:dk1>
        <a:srgbClr val="000000"/>
      </a:dk1>
      <a:lt1>
        <a:srgbClr val="FFFFFF"/>
      </a:lt1>
      <a:dk2>
        <a:srgbClr val="A7A7A7"/>
      </a:dk2>
      <a:lt2>
        <a:srgbClr val="535353"/>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a:ea typeface="Helvetica"/>
        <a:cs typeface="Helvetica"/>
      </a:majorFont>
      <a:minorFont>
        <a:latin typeface="Helvetica Neue"/>
        <a:ea typeface="Helvetica Neue"/>
        <a:cs typeface="Helvetica Neue"/>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231</TotalTime>
  <Words>1105</Words>
  <Application>Microsoft Office PowerPoint</Application>
  <PresentationFormat>Custom</PresentationFormat>
  <Paragraphs>95</Paragraphs>
  <Slides>19</Slides>
  <Notes>4</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Black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 your groups, designate:</vt:lpstr>
      <vt:lpstr>Expert consensus: Are orca whales one species or several species?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dc:creator>
  <cp:lastModifiedBy>Ky</cp:lastModifiedBy>
  <cp:revision>26</cp:revision>
  <dcterms:modified xsi:type="dcterms:W3CDTF">2017-09-29T00:07:56Z</dcterms:modified>
</cp:coreProperties>
</file>