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otype Corsiva" panose="03010101010201010101" pitchFamily="66" charset="0"/>
      <p: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MS PGothic" panose="020B0600070205080204" pitchFamily="34" charset="-128"/>
      <p:regular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49" autoAdjust="0"/>
  </p:normalViewPr>
  <p:slideViewPr>
    <p:cSldViewPr snapToGrid="0">
      <p:cViewPr varScale="1">
        <p:scale>
          <a:sx n="76" d="100"/>
          <a:sy n="76" d="100"/>
        </p:scale>
        <p:origin x="-156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08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Licensed image © </a:t>
            </a:r>
            <a:r>
              <a:rPr lang="en-US" dirty="0" err="1" smtClean="0"/>
              <a:t>Excessmind</a:t>
            </a:r>
            <a:r>
              <a:rPr lang="en-US" dirty="0" smtClean="0"/>
              <a:t> | </a:t>
            </a:r>
            <a:r>
              <a:rPr lang="en-US" dirty="0" err="1" smtClean="0"/>
              <a:t>Dreamstime</a:t>
            </a:r>
            <a:r>
              <a:rPr lang="en-US" dirty="0" smtClean="0"/>
              <a:t>, IDD 11301604.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cd47c1ee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cd47c1ee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5cd47c1ee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5cd47c1ee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cb14454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cb14454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cb14454c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cb14454c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c09685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c09685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c096859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c096859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c096859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c096859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c096859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c096859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c34bbd10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c34bbd10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57d017ef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57d017ef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a57d017ef_3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a57d017ef_3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a57d017ef_3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a57d017ef_3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a57d017ef_3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a57d017ef_3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cd9f54d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cd9f54d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cd47c1ee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cd47c1ee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5cd47c1e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5cd47c1e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5cd47c1ee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5cd47c1ee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about-cancer/understanding/what-is-canc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about-cancer/understanding/what-is-canc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6466" y="1547084"/>
            <a:ext cx="4175521" cy="10755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9000" baseline="30000" dirty="0"/>
              <a:t>Oncologic: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1956" y="2631873"/>
            <a:ext cx="4307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Monotype Corsiva" panose="03010101010201010101" pitchFamily="66" charset="0"/>
              </a:rPr>
              <a:t>by</a:t>
            </a:r>
          </a:p>
          <a:p>
            <a:r>
              <a:rPr lang="en-US" sz="2000" baseline="30000" dirty="0"/>
              <a:t>Eric R. </a:t>
            </a:r>
            <a:r>
              <a:rPr lang="en-US" sz="2000" baseline="30000" dirty="0" err="1" smtClean="0"/>
              <a:t>Sandhurst</a:t>
            </a:r>
            <a:endParaRPr lang="en-US" sz="2000" baseline="30000" dirty="0" smtClean="0"/>
          </a:p>
          <a:p>
            <a:r>
              <a:rPr lang="en-US" sz="2000" baseline="30000" dirty="0" err="1" smtClean="0"/>
              <a:t>Jevin</a:t>
            </a:r>
            <a:r>
              <a:rPr lang="en-US" sz="2000" baseline="30000" dirty="0" smtClean="0"/>
              <a:t> </a:t>
            </a:r>
            <a:r>
              <a:rPr lang="en-US" sz="2000" baseline="30000" dirty="0"/>
              <a:t>G. </a:t>
            </a:r>
            <a:r>
              <a:rPr lang="en-US" sz="2000" baseline="30000" dirty="0" err="1" smtClean="0"/>
              <a:t>Meyerink</a:t>
            </a:r>
            <a:endParaRPr lang="en-US" sz="2000" baseline="30000" dirty="0" smtClean="0"/>
          </a:p>
          <a:p>
            <a:r>
              <a:rPr lang="en-US" sz="2000" baseline="30000" dirty="0" smtClean="0"/>
              <a:t>Steven Powell</a:t>
            </a:r>
          </a:p>
          <a:p>
            <a:r>
              <a:rPr lang="en-US" sz="2000" baseline="30000" dirty="0" smtClean="0"/>
              <a:t>Brooklyn </a:t>
            </a:r>
            <a:r>
              <a:rPr lang="en-US" sz="2000" baseline="30000" dirty="0"/>
              <a:t>K. </a:t>
            </a:r>
            <a:r>
              <a:rPr lang="en-US" sz="2000" baseline="30000" dirty="0" err="1" smtClean="0"/>
              <a:t>VanDerWolde</a:t>
            </a:r>
            <a:endParaRPr lang="en-US" sz="2000" baseline="30000" dirty="0"/>
          </a:p>
          <a:p>
            <a:r>
              <a:rPr lang="en-US" sz="2000" baseline="30000" dirty="0" smtClean="0"/>
              <a:t>Adison </a:t>
            </a:r>
            <a:r>
              <a:rPr lang="en-US" sz="2000" baseline="30000" dirty="0"/>
              <a:t>A. </a:t>
            </a:r>
            <a:r>
              <a:rPr lang="en-US" sz="2000" baseline="30000" dirty="0" err="1" smtClean="0"/>
              <a:t>Kleinsasser</a:t>
            </a:r>
            <a:endParaRPr lang="en-US" sz="2000" baseline="30000" dirty="0" smtClean="0"/>
          </a:p>
          <a:p>
            <a:r>
              <a:rPr lang="en-US" sz="2000" baseline="30000" dirty="0" smtClean="0"/>
              <a:t>Thomas </a:t>
            </a:r>
            <a:r>
              <a:rPr lang="en-US" sz="2000" baseline="30000" dirty="0"/>
              <a:t>R. </a:t>
            </a:r>
            <a:r>
              <a:rPr lang="en-US" sz="2000" baseline="30000" dirty="0" err="1" smtClean="0"/>
              <a:t>Vierhout</a:t>
            </a:r>
            <a:endParaRPr lang="en-US" sz="2000" baseline="30000" dirty="0" smtClean="0"/>
          </a:p>
          <a:p>
            <a:r>
              <a:rPr lang="en-US" sz="2000" baseline="30000" dirty="0" smtClean="0"/>
              <a:t>Jessica </a:t>
            </a:r>
            <a:r>
              <a:rPr lang="en-US" sz="2000" baseline="30000" dirty="0"/>
              <a:t>L.S. </a:t>
            </a:r>
            <a:r>
              <a:rPr lang="en-US" sz="2000" baseline="30000" dirty="0" err="1" smtClean="0"/>
              <a:t>Zylla</a:t>
            </a:r>
            <a:endParaRPr lang="en-US" sz="2000" baseline="30000" dirty="0" smtClean="0"/>
          </a:p>
          <a:p>
            <a:r>
              <a:rPr lang="en-US" sz="2000" baseline="30000" dirty="0" smtClean="0"/>
              <a:t>Madeline </a:t>
            </a:r>
            <a:r>
              <a:rPr lang="en-US" sz="2000" baseline="30000" dirty="0"/>
              <a:t>A. </a:t>
            </a:r>
            <a:r>
              <a:rPr lang="en-US" sz="2000" baseline="30000" dirty="0" smtClean="0"/>
              <a:t>Valentin</a:t>
            </a:r>
            <a:endParaRPr lang="en-US" sz="20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8" y="2511764"/>
            <a:ext cx="2957510" cy="1971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3381" y="1539940"/>
            <a:ext cx="4672013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aseline="30000" dirty="0"/>
              <a:t>A Knowledge-Building Game for </a:t>
            </a:r>
            <a:br>
              <a:rPr lang="en-US" sz="3400" baseline="30000" dirty="0"/>
            </a:br>
            <a:r>
              <a:rPr lang="en-US" sz="3400" baseline="30000" dirty="0"/>
              <a:t>Exploring the Diagnosis of Cancer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5781" y="446014"/>
            <a:ext cx="4872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5781" y="801838"/>
            <a:ext cx="3950494" cy="5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200" i="1" baseline="30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Presentation to Accompany the Case </a:t>
            </a:r>
            <a:r>
              <a:rPr lang="en-US" altLang="en-US" sz="2200" i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Study</a:t>
            </a:r>
            <a:endParaRPr lang="en-US" altLang="en-US" sz="2200" i="1" baseline="300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title"/>
          </p:nvPr>
        </p:nvSpPr>
        <p:spPr>
          <a:xfrm>
            <a:off x="303475" y="280400"/>
            <a:ext cx="39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Gathering Information</a:t>
            </a: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body" idx="1"/>
          </p:nvPr>
        </p:nvSpPr>
        <p:spPr>
          <a:xfrm>
            <a:off x="197750" y="80372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Players roll a 20-sided die to collect information from supporting medical fields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 dirty="0">
                <a:solidFill>
                  <a:srgbClr val="000000"/>
                </a:solidFill>
              </a:rPr>
              <a:t>Nursing</a:t>
            </a:r>
            <a:r>
              <a:rPr lang="en" dirty="0">
                <a:solidFill>
                  <a:srgbClr val="000000"/>
                </a:solidFill>
              </a:rPr>
              <a:t> provides Tier 1 information</a:t>
            </a:r>
            <a:endParaRPr dirty="0">
              <a:solidFill>
                <a:srgbClr val="000000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</a:rPr>
              <a:t>Contains up to </a:t>
            </a:r>
            <a:r>
              <a:rPr lang="en-US" dirty="0" smtClean="0">
                <a:solidFill>
                  <a:srgbClr val="000000"/>
                </a:solidFill>
              </a:rPr>
              <a:t>clues</a:t>
            </a:r>
            <a:endParaRPr dirty="0">
              <a:solidFill>
                <a:srgbClr val="000000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</a:rPr>
              <a:t>After 5 of the 10 </a:t>
            </a:r>
            <a:r>
              <a:rPr lang="en" dirty="0" smtClean="0">
                <a:solidFill>
                  <a:srgbClr val="000000"/>
                </a:solidFill>
              </a:rPr>
              <a:t>clues </a:t>
            </a:r>
            <a:r>
              <a:rPr lang="en" dirty="0">
                <a:solidFill>
                  <a:srgbClr val="000000"/>
                </a:solidFill>
              </a:rPr>
              <a:t>are collected, pathology and radiology are available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 dirty="0">
                <a:solidFill>
                  <a:srgbClr val="000000"/>
                </a:solidFill>
              </a:rPr>
              <a:t>Pathology </a:t>
            </a:r>
            <a:r>
              <a:rPr lang="en" dirty="0">
                <a:solidFill>
                  <a:schemeClr val="dk1"/>
                </a:solidFill>
              </a:rPr>
              <a:t>provides Tier 2 information</a:t>
            </a:r>
            <a:endParaRPr b="1" dirty="0">
              <a:solidFill>
                <a:srgbClr val="000000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</a:rPr>
              <a:t>Contains up to 10 </a:t>
            </a:r>
            <a:r>
              <a:rPr lang="en" dirty="0" smtClean="0">
                <a:solidFill>
                  <a:srgbClr val="000000"/>
                </a:solidFill>
              </a:rPr>
              <a:t>clues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 dirty="0">
                <a:solidFill>
                  <a:srgbClr val="000000"/>
                </a:solidFill>
              </a:rPr>
              <a:t>Radiology </a:t>
            </a:r>
            <a:r>
              <a:rPr lang="en" dirty="0">
                <a:solidFill>
                  <a:schemeClr val="dk1"/>
                </a:solidFill>
              </a:rPr>
              <a:t>provides Tier 2 information</a:t>
            </a:r>
            <a:endParaRPr b="1" dirty="0">
              <a:solidFill>
                <a:srgbClr val="000000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Contains up to </a:t>
            </a:r>
            <a:r>
              <a:rPr lang="en" dirty="0">
                <a:solidFill>
                  <a:srgbClr val="000000"/>
                </a:solidFill>
              </a:rPr>
              <a:t>10 </a:t>
            </a:r>
            <a:r>
              <a:rPr lang="en" dirty="0" smtClean="0">
                <a:solidFill>
                  <a:srgbClr val="000000"/>
                </a:solidFill>
              </a:rPr>
              <a:t>clues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Once a total of 5 </a:t>
            </a:r>
            <a:r>
              <a:rPr lang="en" dirty="0" smtClean="0">
                <a:solidFill>
                  <a:srgbClr val="000000"/>
                </a:solidFill>
              </a:rPr>
              <a:t>clues </a:t>
            </a:r>
            <a:r>
              <a:rPr lang="en" dirty="0">
                <a:solidFill>
                  <a:srgbClr val="000000"/>
                </a:solidFill>
              </a:rPr>
              <a:t>from pathology AND/OR radiology are collected, players can attempt to diagnose the cancer by identifying the </a:t>
            </a:r>
            <a:r>
              <a:rPr lang="en" b="1" i="1" dirty="0">
                <a:solidFill>
                  <a:srgbClr val="000000"/>
                </a:solidFill>
              </a:rPr>
              <a:t>type and location(s)</a:t>
            </a:r>
            <a:endParaRPr b="1" i="1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Key </a:t>
            </a:r>
            <a:r>
              <a:rPr lang="en" dirty="0" smtClean="0">
                <a:solidFill>
                  <a:srgbClr val="000000"/>
                </a:solidFill>
              </a:rPr>
              <a:t>clue is </a:t>
            </a:r>
            <a:r>
              <a:rPr lang="en" dirty="0">
                <a:solidFill>
                  <a:srgbClr val="000000"/>
                </a:solidFill>
              </a:rPr>
              <a:t>revealed once any player is able to diagnose the cancer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5241250" y="3748500"/>
            <a:ext cx="3860700" cy="139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latin typeface="Cambria"/>
                <a:ea typeface="Cambria"/>
                <a:cs typeface="Cambria"/>
                <a:sym typeface="Cambria"/>
              </a:rPr>
              <a:t>Roll Values for Nursing, Pathology, and Radiology</a:t>
            </a:r>
            <a:endParaRPr sz="1200" b="1" u="sng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1: Failure to communicate/ some issue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2-7: 		1 </a:t>
            </a: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clues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8-13: 		2 </a:t>
            </a: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clues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14-19 : 	3 </a:t>
            </a: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clues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20: 		4 </a:t>
            </a: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clues </a:t>
            </a:r>
            <a:endParaRPr sz="1200" dirty="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+1 Key </a:t>
            </a: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clue during </a:t>
            </a:r>
            <a:r>
              <a:rPr lang="en" sz="1200" dirty="0">
                <a:latin typeface="Cambria"/>
                <a:ea typeface="Cambria"/>
                <a:cs typeface="Cambria"/>
                <a:sym typeface="Cambria"/>
              </a:rPr>
              <a:t>diagnosis phase 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Diagnosis	</a:t>
            </a:r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successful diagnosis requires: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correct cancer classification.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location(s) of benign tumors.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Presence of a malignant cancer.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Once the cancer has been classified and the location(s) known, each team will read through the doctor-patient mock dialogue.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Non-Hodgkin's lymphoma (Walkthrough Example)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</a:t>
            </a:r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N1: Caucasian Male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N2: </a:t>
            </a:r>
            <a:r>
              <a:rPr lang="en" dirty="0">
                <a:solidFill>
                  <a:srgbClr val="000000"/>
                </a:solidFill>
              </a:rPr>
              <a:t>60 years old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N3: </a:t>
            </a:r>
            <a:r>
              <a:rPr lang="en" dirty="0">
                <a:solidFill>
                  <a:srgbClr val="000000"/>
                </a:solidFill>
              </a:rPr>
              <a:t>Type 2 diabetes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N4: </a:t>
            </a:r>
            <a:r>
              <a:rPr lang="en" dirty="0">
                <a:solidFill>
                  <a:srgbClr val="000000"/>
                </a:solidFill>
              </a:rPr>
              <a:t>History of high blood pressure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N5: </a:t>
            </a:r>
            <a:r>
              <a:rPr lang="en" dirty="0">
                <a:solidFill>
                  <a:srgbClr val="000000"/>
                </a:solidFill>
              </a:rPr>
              <a:t>Recent unexpected weight loss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dirty="0">
                <a:solidFill>
                  <a:srgbClr val="FF0000"/>
                </a:solidFill>
              </a:rPr>
              <a:t>Pathology and Radiology are now available!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N6: </a:t>
            </a:r>
            <a:r>
              <a:rPr lang="en" dirty="0">
                <a:solidFill>
                  <a:srgbClr val="000000"/>
                </a:solidFill>
              </a:rPr>
              <a:t>Experiencing fatigue for about 3 months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N7: </a:t>
            </a:r>
            <a:r>
              <a:rPr lang="en" dirty="0">
                <a:solidFill>
                  <a:srgbClr val="000000"/>
                </a:solidFill>
              </a:rPr>
              <a:t>Significant night sweats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N8: </a:t>
            </a:r>
            <a:r>
              <a:rPr lang="en" dirty="0">
                <a:solidFill>
                  <a:srgbClr val="000000"/>
                </a:solidFill>
              </a:rPr>
              <a:t>Loss of appetite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N9: </a:t>
            </a:r>
            <a:r>
              <a:rPr lang="en" dirty="0">
                <a:solidFill>
                  <a:srgbClr val="000000"/>
                </a:solidFill>
              </a:rPr>
              <a:t>Swollen neck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N10:</a:t>
            </a:r>
            <a:r>
              <a:rPr lang="en" dirty="0">
                <a:solidFill>
                  <a:srgbClr val="000000"/>
                </a:solidFill>
              </a:rPr>
              <a:t>Temp is 100.1, HR is 110, BP 100/60, RR 20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</a:t>
            </a:r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P1: Physical exam: Swollen lymph nodes in neck, armpit, and abdomen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P2: </a:t>
            </a:r>
            <a:r>
              <a:rPr lang="en" sz="1400">
                <a:solidFill>
                  <a:srgbClr val="000000"/>
                </a:solidFill>
              </a:rPr>
              <a:t>Neck exam: enlarged lymph nodes (2cm dia) in the patient’s neck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P3: </a:t>
            </a:r>
            <a:r>
              <a:rPr lang="en" sz="1400">
                <a:solidFill>
                  <a:srgbClr val="000000"/>
                </a:solidFill>
              </a:rPr>
              <a:t>Oropharynx exam shows enlarged tonsils bilaterally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P4: </a:t>
            </a:r>
            <a:r>
              <a:rPr lang="en" sz="1400">
                <a:solidFill>
                  <a:srgbClr val="000000"/>
                </a:solidFill>
              </a:rPr>
              <a:t>Abdominal exam: fullness over Traube’s space and a palpable spleen tip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P5: </a:t>
            </a:r>
            <a:r>
              <a:rPr lang="en" sz="1400">
                <a:solidFill>
                  <a:srgbClr val="000000"/>
                </a:solidFill>
              </a:rPr>
              <a:t>Axillary nodal and inguinal nodal exam reveal rubbery, non-tender, mobile lymph nodes</a:t>
            </a:r>
            <a:endParaRPr sz="140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P6: </a:t>
            </a:r>
            <a:r>
              <a:rPr lang="en" sz="1400">
                <a:solidFill>
                  <a:srgbClr val="000000"/>
                </a:solidFill>
              </a:rPr>
              <a:t>Blood test performed: show Anemia (HGB 10.2), with a mildly elevated WBC (11,000, normal diff) and moderately low platelet count (80,000). LDH is elevated at 480, Renal and hepatic function are normal. ESR is elevated &gt;90.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P7: </a:t>
            </a:r>
            <a:r>
              <a:rPr lang="en" sz="1400">
                <a:solidFill>
                  <a:srgbClr val="000000"/>
                </a:solidFill>
              </a:rPr>
              <a:t>Biopsy is recommended: Needle and core biopsy of lymph node are performed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P8: </a:t>
            </a:r>
            <a:r>
              <a:rPr lang="en" sz="1400">
                <a:solidFill>
                  <a:srgbClr val="000000"/>
                </a:solidFill>
              </a:rPr>
              <a:t>Results from needle and core are non-informative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P9: </a:t>
            </a:r>
            <a:r>
              <a:rPr lang="en" sz="1400">
                <a:solidFill>
                  <a:srgbClr val="000000"/>
                </a:solidFill>
              </a:rPr>
              <a:t>Excisional biopsy of a lymph node is performed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P10: </a:t>
            </a:r>
            <a:r>
              <a:rPr lang="en" sz="1400">
                <a:solidFill>
                  <a:srgbClr val="000000"/>
                </a:solidFill>
              </a:rPr>
              <a:t>Excisional biopsy shows abnormal appearing lymphocytes staining positive for CD20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Radiology</a:t>
            </a:r>
            <a:endParaRPr dirty="0"/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250600" y="1099209"/>
            <a:ext cx="878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R1: CT scan is performed on the neck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R2: </a:t>
            </a:r>
            <a:r>
              <a:rPr lang="en" sz="1600">
                <a:solidFill>
                  <a:srgbClr val="000000"/>
                </a:solidFill>
              </a:rPr>
              <a:t>CT scan shows enlarged lymph nodes throughout the cervical lymphatic area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R3: CT scan shows enlarged lymph nodes throughout the supraclavicular lymphatic area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R4: </a:t>
            </a:r>
            <a:r>
              <a:rPr lang="en" sz="1600">
                <a:solidFill>
                  <a:schemeClr val="dk1"/>
                </a:solidFill>
              </a:rPr>
              <a:t>CT scan is performed on the chest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R5: </a:t>
            </a:r>
            <a:r>
              <a:rPr lang="en" sz="1600">
                <a:solidFill>
                  <a:srgbClr val="000000"/>
                </a:solidFill>
              </a:rPr>
              <a:t>CT scan shows enlarged lymph nodes throughout the axillary, mediastinal, and hilar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R6: CT scan is performed on the abdomen/pelvis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R7: </a:t>
            </a:r>
            <a:r>
              <a:rPr lang="en" sz="1600">
                <a:solidFill>
                  <a:srgbClr val="000000"/>
                </a:solidFill>
              </a:rPr>
              <a:t>CT scan shows enlarged lymph nodes throughout the iliac.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R8: CT scan shows enlarged lymph nodes throughout the inguinal chains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R9: </a:t>
            </a:r>
            <a:r>
              <a:rPr lang="en" sz="1600">
                <a:solidFill>
                  <a:srgbClr val="000000"/>
                </a:solidFill>
              </a:rPr>
              <a:t>A markedly enlarged spleen with hepatomegaly is also identified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R10: Recommend performing biopsy (pathology) on a lymph node.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Unlocked Key Information</a:t>
            </a:r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Key information: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Positive CD20 &amp; flow cytometry data is supportive for a diffusive cancer type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Enlarged lymph nodes are located all throughout the lymphatic system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Phase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Cancer classification: Non-Hodgkin's Lymphoma (specifically, large b-cell lymphoma)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Location(s): Throughout the lymphatic system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Benign or Malignant Cancer: Malignant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Successfully Diagnosing the Cancer</a:t>
            </a:r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656150" y="1355175"/>
            <a:ext cx="78879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Select one person to be the patient and one person to be the doctor and read through the mock dialogue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Cancer Definition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-28325" y="4678920"/>
            <a:ext cx="4677300" cy="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</a:pPr>
            <a:r>
              <a:rPr lang="en" sz="10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https://www.cancer.gov/about-cancer/understanding/what-is-cancer</a:t>
            </a:r>
            <a:endParaRPr dirty="0"/>
          </a:p>
        </p:txBody>
      </p:sp>
      <p:sp>
        <p:nvSpPr>
          <p:cNvPr id="62" name="Google Shape;62;p14"/>
          <p:cNvSpPr/>
          <p:nvPr/>
        </p:nvSpPr>
        <p:spPr>
          <a:xfrm>
            <a:off x="3297500" y="10133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4"/>
          <p:cNvGrpSpPr/>
          <p:nvPr/>
        </p:nvGrpSpPr>
        <p:grpSpPr>
          <a:xfrm>
            <a:off x="1008175" y="1162725"/>
            <a:ext cx="2604294" cy="1381500"/>
            <a:chOff x="1008175" y="1315125"/>
            <a:chExt cx="2604294" cy="1381500"/>
          </a:xfrm>
        </p:grpSpPr>
        <p:cxnSp>
          <p:nvCxnSpPr>
            <p:cNvPr id="64" name="Google Shape;64;p1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65" name="Google Shape;65;p14"/>
            <p:cNvSpPr txBox="1"/>
            <p:nvPr/>
          </p:nvSpPr>
          <p:spPr>
            <a:xfrm>
              <a:off x="1008175" y="1315125"/>
              <a:ext cx="2167800" cy="13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Cancer is a genetic disease.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Genes responsible for controlling cell division become damaged or mutated.  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66;p14"/>
          <p:cNvGrpSpPr/>
          <p:nvPr/>
        </p:nvGrpSpPr>
        <p:grpSpPr>
          <a:xfrm>
            <a:off x="5517319" y="1162725"/>
            <a:ext cx="2760506" cy="1143900"/>
            <a:chOff x="5517319" y="1315125"/>
            <a:chExt cx="2760506" cy="1143900"/>
          </a:xfrm>
        </p:grpSpPr>
        <p:cxnSp>
          <p:nvCxnSpPr>
            <p:cNvPr id="67" name="Google Shape;67;p1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68" name="Google Shape;68;p14"/>
            <p:cNvSpPr txBox="1"/>
            <p:nvPr/>
          </p:nvSpPr>
          <p:spPr>
            <a:xfrm>
              <a:off x="5962125" y="1315125"/>
              <a:ext cx="2315700" cy="11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Instead of dying, cancerous cells continue growing.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These damaged/mutated cells grow and divide uncontrollably, forming tumors or spreading throughout the body.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" name="Google Shape;69;p14"/>
          <p:cNvGrpSpPr/>
          <p:nvPr/>
        </p:nvGrpSpPr>
        <p:grpSpPr>
          <a:xfrm>
            <a:off x="3233450" y="3382740"/>
            <a:ext cx="2760600" cy="1504085"/>
            <a:chOff x="3233450" y="3535140"/>
            <a:chExt cx="2760600" cy="1504085"/>
          </a:xfrm>
        </p:grpSpPr>
        <p:cxnSp>
          <p:nvCxnSpPr>
            <p:cNvPr id="70" name="Google Shape;70;p1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3233450" y="4009325"/>
              <a:ext cx="2760600" cy="10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Cancer can be benign or malignant.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Benign cancerous tumors do not spread while malignant cancer does, often causing more cancer to form throughout the body. 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3845784" y="19040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Cancer</a:t>
            </a:r>
            <a:endParaRPr sz="1800"/>
          </a:p>
        </p:txBody>
      </p:sp>
      <p:sp>
        <p:nvSpPr>
          <p:cNvPr id="73" name="Google Shape;73;p14"/>
          <p:cNvSpPr/>
          <p:nvPr/>
        </p:nvSpPr>
        <p:spPr>
          <a:xfrm rot="1800047">
            <a:off x="3219843" y="9340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-1800047" flipH="1">
            <a:off x="3221956" y="9340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65F0A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-8100000">
            <a:off x="4382715" y="874993"/>
            <a:ext cx="363170" cy="36317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9000757" flipH="1">
            <a:off x="3220953" y="9324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1027861">
            <a:off x="5485874" y="2697432"/>
            <a:ext cx="312672" cy="312672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rot="6359841">
            <a:off x="3315801" y="2695362"/>
            <a:ext cx="363580" cy="36358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Normal Cells vs. Cancer Cells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99050" y="1152475"/>
            <a:ext cx="42126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cells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Controlled, systematic growth and division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Old/damaged cells are capable of apoptosis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Apoptosis signal stops cell division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 cells are replaced by new cells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4311650" y="1152475"/>
            <a:ext cx="4708800" cy="16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Old/damaged and abnormal cells survive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division occurs uncontrollably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of cells can then form tumors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cells do not have specialized functions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 apoptosis signals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Disguise themselves to avoid being destroyed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14050" y="4676925"/>
            <a:ext cx="87756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1200"/>
              </a:spcBef>
              <a:spcAft>
                <a:spcPts val="1200"/>
              </a:spcAft>
              <a:buSzPts val="1000"/>
              <a:buAutoNum type="arabicParenBoth"/>
            </a:pP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1708050" y="3187825"/>
            <a:ext cx="271200" cy="251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1764150" y="3241675"/>
            <a:ext cx="159000" cy="143400"/>
          </a:xfrm>
          <a:prstGeom prst="ellipse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2942900" y="3981700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2999000" y="4035550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5"/>
          <p:cNvCxnSpPr/>
          <p:nvPr/>
        </p:nvCxnSpPr>
        <p:spPr>
          <a:xfrm rot="10800000" flipH="1">
            <a:off x="1979250" y="2959225"/>
            <a:ext cx="256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5"/>
          <p:cNvSpPr/>
          <p:nvPr/>
        </p:nvSpPr>
        <p:spPr>
          <a:xfrm>
            <a:off x="4201175" y="305787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4257275" y="311172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4353575" y="321027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4409675" y="326412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2235750" y="2708125"/>
            <a:ext cx="271200" cy="251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291850" y="2761975"/>
            <a:ext cx="159000" cy="143400"/>
          </a:xfrm>
          <a:prstGeom prst="ellipse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2291850" y="3613775"/>
            <a:ext cx="271200" cy="251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2347950" y="3667625"/>
            <a:ext cx="159000" cy="143400"/>
          </a:xfrm>
          <a:prstGeom prst="ellipse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" name="Google Shape;100;p15"/>
          <p:cNvCxnSpPr/>
          <p:nvPr/>
        </p:nvCxnSpPr>
        <p:spPr>
          <a:xfrm rot="10800000" flipH="1">
            <a:off x="2563050" y="3385175"/>
            <a:ext cx="256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5"/>
          <p:cNvSpPr/>
          <p:nvPr/>
        </p:nvSpPr>
        <p:spPr>
          <a:xfrm>
            <a:off x="2819550" y="3134075"/>
            <a:ext cx="271200" cy="251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875650" y="3187925"/>
            <a:ext cx="159000" cy="143400"/>
          </a:xfrm>
          <a:prstGeom prst="ellipse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3" name="Google Shape;103;p15"/>
          <p:cNvCxnSpPr/>
          <p:nvPr/>
        </p:nvCxnSpPr>
        <p:spPr>
          <a:xfrm>
            <a:off x="2018850" y="3438875"/>
            <a:ext cx="216900" cy="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5"/>
          <p:cNvCxnSpPr/>
          <p:nvPr/>
        </p:nvCxnSpPr>
        <p:spPr>
          <a:xfrm rot="10800000" flipH="1">
            <a:off x="3249950" y="3811475"/>
            <a:ext cx="256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5"/>
          <p:cNvCxnSpPr/>
          <p:nvPr/>
        </p:nvCxnSpPr>
        <p:spPr>
          <a:xfrm>
            <a:off x="2611850" y="3858575"/>
            <a:ext cx="216900" cy="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5"/>
          <p:cNvSpPr/>
          <p:nvPr/>
        </p:nvSpPr>
        <p:spPr>
          <a:xfrm>
            <a:off x="3506450" y="35263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3562550" y="35801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990600" y="3526325"/>
            <a:ext cx="1140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Normal Cell Division</a:t>
            </a:r>
            <a:endParaRPr sz="1200"/>
          </a:p>
        </p:txBody>
      </p:sp>
      <p:sp>
        <p:nvSpPr>
          <p:cNvPr id="109" name="Google Shape;109;p15"/>
          <p:cNvSpPr txBox="1"/>
          <p:nvPr/>
        </p:nvSpPr>
        <p:spPr>
          <a:xfrm>
            <a:off x="1923150" y="3967000"/>
            <a:ext cx="1140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Damaged Cell</a:t>
            </a:r>
            <a:endParaRPr sz="1200"/>
          </a:p>
        </p:txBody>
      </p:sp>
      <p:sp>
        <p:nvSpPr>
          <p:cNvPr id="110" name="Google Shape;110;p15"/>
          <p:cNvSpPr/>
          <p:nvPr/>
        </p:nvSpPr>
        <p:spPr>
          <a:xfrm>
            <a:off x="2942900" y="4651000"/>
            <a:ext cx="271200" cy="25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2999000" y="4704850"/>
            <a:ext cx="159000" cy="143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15"/>
          <p:cNvCxnSpPr/>
          <p:nvPr/>
        </p:nvCxnSpPr>
        <p:spPr>
          <a:xfrm rot="10800000" flipH="1">
            <a:off x="3864100" y="3331325"/>
            <a:ext cx="2565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3071900" y="4301050"/>
            <a:ext cx="132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5"/>
          <p:cNvSpPr txBox="1"/>
          <p:nvPr/>
        </p:nvSpPr>
        <p:spPr>
          <a:xfrm>
            <a:off x="3234200" y="4574800"/>
            <a:ext cx="1140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Apoptosis</a:t>
            </a:r>
            <a:endParaRPr sz="1200"/>
          </a:p>
        </p:txBody>
      </p:sp>
      <p:sp>
        <p:nvSpPr>
          <p:cNvPr id="115" name="Google Shape;115;p15"/>
          <p:cNvSpPr/>
          <p:nvPr/>
        </p:nvSpPr>
        <p:spPr>
          <a:xfrm>
            <a:off x="3658850" y="36787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714950" y="37325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4207050" y="32977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4263150" y="33515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4359450" y="34501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4415550" y="35039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15"/>
          <p:cNvCxnSpPr/>
          <p:nvPr/>
        </p:nvCxnSpPr>
        <p:spPr>
          <a:xfrm>
            <a:off x="4799100" y="3438875"/>
            <a:ext cx="216900" cy="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15"/>
          <p:cNvSpPr/>
          <p:nvPr/>
        </p:nvSpPr>
        <p:spPr>
          <a:xfrm>
            <a:off x="5165150" y="338507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5221250" y="343892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5317550" y="353747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5373650" y="359132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5171025" y="36249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5227125" y="36787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5323425" y="3777325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5379525" y="3831175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532650" y="3581200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588750" y="3635050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685050" y="3733600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741150" y="3787450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538525" y="3821050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5594625" y="3874900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5690925" y="3973450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5747025" y="4027300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5"/>
          <p:cNvCxnSpPr/>
          <p:nvPr/>
        </p:nvCxnSpPr>
        <p:spPr>
          <a:xfrm>
            <a:off x="6058425" y="4020800"/>
            <a:ext cx="216900" cy="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15"/>
          <p:cNvSpPr/>
          <p:nvPr/>
        </p:nvSpPr>
        <p:spPr>
          <a:xfrm>
            <a:off x="6580125" y="368671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6636225" y="374056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6732525" y="383911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788625" y="389296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586000" y="392656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642100" y="398041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6738400" y="407896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6794500" y="413281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6947625" y="388283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7003725" y="393668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7100025" y="403523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7156125" y="408908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6953500" y="412268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7009600" y="417653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7105900" y="427508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7162000" y="432893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6371613" y="401561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6427713" y="406946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6524013" y="416801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6580113" y="422186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6377488" y="425546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6433588" y="430931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6529888" y="4407863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6585988" y="4461713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6739113" y="421173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6795213" y="426558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6891513" y="436413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6947613" y="441798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6744988" y="445158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801088" y="450543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6897388" y="4603988"/>
            <a:ext cx="271200" cy="251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6953488" y="4657838"/>
            <a:ext cx="159000" cy="143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3980538" y="3944350"/>
            <a:ext cx="1140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Uncontrolled Cell Division</a:t>
            </a:r>
            <a:endParaRPr sz="1200"/>
          </a:p>
        </p:txBody>
      </p:sp>
      <p:sp>
        <p:nvSpPr>
          <p:cNvPr id="172" name="Google Shape;172;p15"/>
          <p:cNvSpPr txBox="1"/>
          <p:nvPr/>
        </p:nvSpPr>
        <p:spPr>
          <a:xfrm>
            <a:off x="7044088" y="3420188"/>
            <a:ext cx="1140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Tumor Formation</a:t>
            </a:r>
            <a:endParaRPr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Cancer Risk Factors</a:t>
            </a: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 that lead to damage of cell DNA: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Radiation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Sunlight and ionizing radiation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and water pollution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and viruses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human papillomavirus, hepatitis B &amp; C, Epstein-Barr virus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Inherited Genetics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history of cancer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Hormone Therapy</a:t>
            </a:r>
            <a:endParaRPr dirty="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Carcinogenic Chemicals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Dioxins and dioxin-like compounds, benzene, kepone, EDB, and asbestos</a:t>
            </a:r>
            <a:endParaRPr dirty="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Times New Roman"/>
              <a:buChar char="■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Alcohol, Smoking</a:t>
            </a:r>
            <a:endParaRPr dirty="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Diet, obesity, and age 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6032075" y="2571750"/>
            <a:ext cx="5817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(36)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6032075" y="4760325"/>
            <a:ext cx="4137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(37)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Cancer - Preventative Measures</a:t>
            </a:r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8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ways to minimize risk: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carcinogens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.g.,  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dangerous chemicals and cigarettes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Wear sunscreen &amp; limit radiation exposure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Regularly exercise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a healthy diet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Variety of fruits and vegetables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Minimize or eliminate alcohol consumption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/>
          </a:p>
        </p:txBody>
      </p:sp>
      <p:sp>
        <p:nvSpPr>
          <p:cNvPr id="191" name="Google Shape;191;p17"/>
          <p:cNvSpPr txBox="1"/>
          <p:nvPr/>
        </p:nvSpPr>
        <p:spPr>
          <a:xfrm>
            <a:off x="5966525" y="4601175"/>
            <a:ext cx="4623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(37)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6000213" y="2675200"/>
            <a:ext cx="4623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</a:rPr>
              <a:t>(38)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/>
              <a:t>Learning </a:t>
            </a:r>
            <a:r>
              <a:rPr lang="en" sz="2400" dirty="0"/>
              <a:t>Objectives</a:t>
            </a:r>
            <a:endParaRPr sz="2400" dirty="0"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>
            <a:off x="445825" y="1141400"/>
            <a:ext cx="8634000" cy="3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cancers and the signs and symptoms of each cancer.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demographics for various cancers.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Distinguish 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different cancer </a:t>
            </a: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 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responsibilities of hospital staff to their correct </a:t>
            </a: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roles.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hospital roles and responsibilities.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Oncologic </a:t>
            </a:r>
            <a:r>
              <a:rPr lang="en" dirty="0"/>
              <a:t>Game Rules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Synopsis</a:t>
            </a:r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Goal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Gather patient information and diagnose a specific type of cancer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Information is collected from medical professionals by rolling a 20-sided die</a:t>
            </a:r>
            <a:endParaRPr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The value of the roll determines the amount of information received in a single turn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Gain information by talking to colleagues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Nurses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Pathology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Radiology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Roles	</a:t>
            </a:r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3+ players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(1 person) Cancer: The Emperor of All Maladies- “EM” for the game</a:t>
            </a:r>
            <a:endParaRPr sz="1800"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Chooses which information </a:t>
            </a:r>
            <a:r>
              <a:rPr lang="en" dirty="0" smtClean="0">
                <a:solidFill>
                  <a:srgbClr val="000000"/>
                </a:solidFill>
              </a:rPr>
              <a:t>clues to </a:t>
            </a:r>
            <a:r>
              <a:rPr lang="en" dirty="0">
                <a:solidFill>
                  <a:srgbClr val="000000"/>
                </a:solidFill>
              </a:rPr>
              <a:t>read to the other players (after each player </a:t>
            </a:r>
            <a:r>
              <a:rPr lang="en" dirty="0" smtClean="0">
                <a:solidFill>
                  <a:srgbClr val="000000"/>
                </a:solidFill>
              </a:rPr>
              <a:t>roll); </a:t>
            </a:r>
            <a:r>
              <a:rPr lang="en" dirty="0">
                <a:solidFill>
                  <a:srgbClr val="000000"/>
                </a:solidFill>
              </a:rPr>
              <a:t>each </a:t>
            </a:r>
            <a:r>
              <a:rPr lang="en" dirty="0" smtClean="0">
                <a:solidFill>
                  <a:srgbClr val="000000"/>
                </a:solidFill>
              </a:rPr>
              <a:t>clue is </a:t>
            </a:r>
            <a:r>
              <a:rPr lang="en" dirty="0">
                <a:solidFill>
                  <a:srgbClr val="000000"/>
                </a:solidFill>
              </a:rPr>
              <a:t>shared with </a:t>
            </a:r>
            <a:r>
              <a:rPr lang="en" u="sng" dirty="0">
                <a:solidFill>
                  <a:srgbClr val="000000"/>
                </a:solidFill>
              </a:rPr>
              <a:t>all</a:t>
            </a:r>
            <a:r>
              <a:rPr lang="en" dirty="0">
                <a:solidFill>
                  <a:srgbClr val="000000"/>
                </a:solidFill>
              </a:rPr>
              <a:t> players</a:t>
            </a:r>
            <a:endParaRPr dirty="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(2+ people) Players: people acting as medical oncologists</a:t>
            </a:r>
            <a:endParaRPr sz="1800"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Gather information by rolling the die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At the beginning of each turn, a player must </a:t>
            </a:r>
            <a:r>
              <a:rPr lang="en" u="sng" dirty="0">
                <a:solidFill>
                  <a:srgbClr val="000000"/>
                </a:solidFill>
              </a:rPr>
              <a:t>first choose</a:t>
            </a:r>
            <a:r>
              <a:rPr lang="en" dirty="0">
                <a:solidFill>
                  <a:srgbClr val="000000"/>
                </a:solidFill>
              </a:rPr>
              <a:t> which field of colleagues to ask for information and </a:t>
            </a:r>
            <a:r>
              <a:rPr lang="en" u="sng" dirty="0">
                <a:solidFill>
                  <a:srgbClr val="000000"/>
                </a:solidFill>
              </a:rPr>
              <a:t>then rolls</a:t>
            </a:r>
            <a:r>
              <a:rPr lang="en" dirty="0">
                <a:solidFill>
                  <a:srgbClr val="000000"/>
                </a:solidFill>
              </a:rPr>
              <a:t> the die to determine how much information is collected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rgbClr val="000000"/>
                </a:solidFill>
              </a:rPr>
              <a:t>On subsequent turns, players may select a field (nursing, pathology, radiology) and roll the die or choose to end the game and diagnose the patient.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1189</Words>
  <Application>Microsoft Office PowerPoint</Application>
  <PresentationFormat>On-screen Show (16:9)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Calibri</vt:lpstr>
      <vt:lpstr>Monotype Corsiva</vt:lpstr>
      <vt:lpstr>Cambria</vt:lpstr>
      <vt:lpstr>MS PGothic</vt:lpstr>
      <vt:lpstr>Palatino Linotype</vt:lpstr>
      <vt:lpstr>Roboto</vt:lpstr>
      <vt:lpstr>Simple Light</vt:lpstr>
      <vt:lpstr>Oncologic: </vt:lpstr>
      <vt:lpstr>Background: Cancer Definition</vt:lpstr>
      <vt:lpstr>Background: Normal Cells vs. Cancer Cells</vt:lpstr>
      <vt:lpstr>Background: Cancer Risk Factors</vt:lpstr>
      <vt:lpstr>Background: Cancer - Preventative Measures</vt:lpstr>
      <vt:lpstr>Learning Objectives</vt:lpstr>
      <vt:lpstr>Oncologic Game Rules</vt:lpstr>
      <vt:lpstr>Game Synopsis</vt:lpstr>
      <vt:lpstr>Player Roles </vt:lpstr>
      <vt:lpstr>Gathering Information</vt:lpstr>
      <vt:lpstr>Successful Diagnosis </vt:lpstr>
      <vt:lpstr>Non-Hodgkin's lymphoma (Walkthrough Example)</vt:lpstr>
      <vt:lpstr>Nursing</vt:lpstr>
      <vt:lpstr>Pathology</vt:lpstr>
      <vt:lpstr>Radiology</vt:lpstr>
      <vt:lpstr>Unlocked Key Information</vt:lpstr>
      <vt:lpstr>Diagnosis Phase</vt:lpstr>
      <vt:lpstr>After Successfully Diagnosing the Cancer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OncoLogic</dc:title>
  <cp:lastModifiedBy>Ky</cp:lastModifiedBy>
  <cp:revision>14</cp:revision>
  <dcterms:modified xsi:type="dcterms:W3CDTF">2021-08-31T15:42:30Z</dcterms:modified>
</cp:coreProperties>
</file>