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8" r:id="rId4"/>
    <p:sldId id="259" r:id="rId5"/>
    <p:sldId id="260" r:id="rId6"/>
    <p:sldId id="282" r:id="rId7"/>
    <p:sldId id="262" r:id="rId8"/>
    <p:sldId id="263" r:id="rId9"/>
    <p:sldId id="264" r:id="rId10"/>
    <p:sldId id="265" r:id="rId11"/>
    <p:sldId id="266" r:id="rId12"/>
    <p:sldId id="281" r:id="rId13"/>
    <p:sldId id="267" r:id="rId14"/>
    <p:sldId id="268" r:id="rId15"/>
    <p:sldId id="272" r:id="rId16"/>
    <p:sldId id="269" r:id="rId17"/>
    <p:sldId id="270" r:id="rId18"/>
    <p:sldId id="271" r:id="rId19"/>
    <p:sldId id="273" r:id="rId20"/>
    <p:sldId id="274" r:id="rId21"/>
    <p:sldId id="275" r:id="rId22"/>
    <p:sldId id="276" r:id="rId23"/>
    <p:sldId id="277" r:id="rId24"/>
    <p:sldId id="279" r:id="rId25"/>
    <p:sldId id="280" r:id="rId26"/>
    <p:sldId id="283" r:id="rId27"/>
    <p:sldId id="284" r:id="rId28"/>
  </p:sldIdLst>
  <p:sldSz cx="9144000" cy="5143500" type="screen16x9"/>
  <p:notesSz cx="7010400" cy="9296400"/>
  <p:embeddedFontLst>
    <p:embeddedFont>
      <p:font typeface="Monotype Corsiva" panose="03010101010201010101" pitchFamily="66" charset="0"/>
      <p:italic r:id="rId31"/>
    </p:embeddedFont>
    <p:embeddedFont>
      <p:font typeface="Trebuchet MS" panose="020B0603020202020204" pitchFamily="34" charset="0"/>
      <p:regular r:id="rId32"/>
      <p:bold r:id="rId33"/>
      <p:italic r:id="rId34"/>
      <p:boldItalic r:id="rId35"/>
    </p:embeddedFont>
    <p:embeddedFont>
      <p:font typeface="Palatino Linotype" panose="02040502050505030304" pitchFamily="18" charset="0"/>
      <p:regular r:id="rId36"/>
      <p:bold r:id="rId37"/>
      <p:italic r:id="rId38"/>
      <p:boldItalic r:id="rId39"/>
    </p:embeddedFont>
    <p:embeddedFont>
      <p:font typeface="Comic Sans MS" panose="030F0702030302020204" pitchFamily="66" charset="0"/>
      <p:regular r:id="rId40"/>
      <p:bold r:id="rId41"/>
      <p:italic r:id="rId42"/>
      <p:boldItalic r:id="rId43"/>
    </p:embeddedFont>
    <p:embeddedFont>
      <p:font typeface="PT Sans Narrow" panose="020B0604020202020204" charset="0"/>
      <p:regular r:id="rId44"/>
      <p:bold r:id="rId45"/>
    </p:embeddedFont>
    <p:embeddedFont>
      <p:font typeface="Open Sans" panose="020B0604020202020204" charset="0"/>
      <p:regular r:id="rId46"/>
      <p:bold r:id="rId47"/>
      <p:italic r:id="rId48"/>
      <p:boldItalic r:id="rId49"/>
    </p:embeddedFont>
    <p:embeddedFont>
      <p:font typeface="Calibri" panose="020F0502020204030204" pitchFamily="34" charset="0"/>
      <p:regular r:id="rId50"/>
      <p:bold r:id="rId51"/>
      <p:italic r:id="rId52"/>
      <p:boldItalic r:id="rId53"/>
    </p:embeddedFont>
    <p:embeddedFont>
      <p:font typeface="Source Code Pro" panose="020B0509030403020204" pitchFamily="49" charset="0"/>
      <p:regular r:id="rId54"/>
      <p:bold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89408" autoAdjust="0"/>
  </p:normalViewPr>
  <p:slideViewPr>
    <p:cSldViewPr snapToGrid="0">
      <p:cViewPr varScale="1">
        <p:scale>
          <a:sx n="126" d="100"/>
          <a:sy n="126" d="100"/>
        </p:scale>
        <p:origin x="-202" y="-7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8"/>
    </p:cViewPr>
  </p:sorterViewPr>
  <p:notesViewPr>
    <p:cSldViewPr snapToGrid="0">
      <p:cViewPr varScale="1">
        <p:scale>
          <a:sx n="53" d="100"/>
          <a:sy n="53" d="100"/>
        </p:scale>
        <p:origin x="179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font" Target="fonts/font20.fntdata"/><Relationship Id="rId55" Type="http://schemas.openxmlformats.org/officeDocument/2006/relationships/font" Target="fonts/font2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openxmlformats.org/officeDocument/2006/relationships/font" Target="fonts/font23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2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1.fntdata"/><Relationship Id="rId54" Type="http://schemas.openxmlformats.org/officeDocument/2006/relationships/font" Target="fonts/font2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font" Target="fonts/font19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font" Target="fonts/font22.fntdata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0160264\Downloads\indicator7_2013_1%20(1)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0160264\Downloads\book_tgt_climate_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/>
              <a:t>Figure</a:t>
            </a:r>
            <a:r>
              <a:rPr lang="en-US" baseline="0" dirty="0"/>
              <a:t> </a:t>
            </a:r>
            <a:r>
              <a:rPr lang="en-US" baseline="0" dirty="0" smtClean="0"/>
              <a:t>4: </a:t>
            </a:r>
            <a:r>
              <a:rPr lang="en-US" dirty="0"/>
              <a:t>Global Carbon Dioxide Emissions from </a:t>
            </a:r>
          </a:p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/>
              <a:t>Fossil Fuel Burning, 1751-2012</a:t>
            </a:r>
          </a:p>
        </c:rich>
      </c:tx>
      <c:layout>
        <c:manualLayout>
          <c:xMode val="edge"/>
          <c:yMode val="edge"/>
          <c:x val="0.29806485126859145"/>
          <c:y val="3.447924564984932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4356701324617166"/>
          <c:y val="0.16374864109728218"/>
          <c:w val="0.80531115279351628"/>
          <c:h val="0.70794533909067814"/>
        </c:manualLayout>
      </c:layout>
      <c:scatterChart>
        <c:scatterStyle val="lineMarker"/>
        <c:varyColors val="0"/>
        <c:ser>
          <c:idx val="0"/>
          <c:order val="0"/>
          <c:spPr>
            <a:ln w="1905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'[indicator7_2013_1 (1).xlsx]Global Carbon Emissions'!$A$6:$A$267</c:f>
              <c:numCache>
                <c:formatCode>General</c:formatCode>
                <c:ptCount val="262"/>
                <c:pt idx="0">
                  <c:v>1751</c:v>
                </c:pt>
                <c:pt idx="1">
                  <c:v>1752</c:v>
                </c:pt>
                <c:pt idx="2">
                  <c:v>1753</c:v>
                </c:pt>
                <c:pt idx="3">
                  <c:v>1754</c:v>
                </c:pt>
                <c:pt idx="4">
                  <c:v>1755</c:v>
                </c:pt>
                <c:pt idx="5">
                  <c:v>1756</c:v>
                </c:pt>
                <c:pt idx="6">
                  <c:v>1757</c:v>
                </c:pt>
                <c:pt idx="7">
                  <c:v>1758</c:v>
                </c:pt>
                <c:pt idx="8">
                  <c:v>1759</c:v>
                </c:pt>
                <c:pt idx="9">
                  <c:v>1760</c:v>
                </c:pt>
                <c:pt idx="10">
                  <c:v>1761</c:v>
                </c:pt>
                <c:pt idx="11">
                  <c:v>1762</c:v>
                </c:pt>
                <c:pt idx="12">
                  <c:v>1763</c:v>
                </c:pt>
                <c:pt idx="13">
                  <c:v>1764</c:v>
                </c:pt>
                <c:pt idx="14">
                  <c:v>1765</c:v>
                </c:pt>
                <c:pt idx="15">
                  <c:v>1766</c:v>
                </c:pt>
                <c:pt idx="16">
                  <c:v>1767</c:v>
                </c:pt>
                <c:pt idx="17">
                  <c:v>1768</c:v>
                </c:pt>
                <c:pt idx="18">
                  <c:v>1769</c:v>
                </c:pt>
                <c:pt idx="19">
                  <c:v>1770</c:v>
                </c:pt>
                <c:pt idx="20">
                  <c:v>1771</c:v>
                </c:pt>
                <c:pt idx="21">
                  <c:v>1772</c:v>
                </c:pt>
                <c:pt idx="22">
                  <c:v>1773</c:v>
                </c:pt>
                <c:pt idx="23">
                  <c:v>1774</c:v>
                </c:pt>
                <c:pt idx="24">
                  <c:v>1775</c:v>
                </c:pt>
                <c:pt idx="25">
                  <c:v>1776</c:v>
                </c:pt>
                <c:pt idx="26">
                  <c:v>1777</c:v>
                </c:pt>
                <c:pt idx="27">
                  <c:v>1778</c:v>
                </c:pt>
                <c:pt idx="28">
                  <c:v>1779</c:v>
                </c:pt>
                <c:pt idx="29">
                  <c:v>1780</c:v>
                </c:pt>
                <c:pt idx="30">
                  <c:v>1781</c:v>
                </c:pt>
                <c:pt idx="31">
                  <c:v>1782</c:v>
                </c:pt>
                <c:pt idx="32">
                  <c:v>1783</c:v>
                </c:pt>
                <c:pt idx="33">
                  <c:v>1784</c:v>
                </c:pt>
                <c:pt idx="34">
                  <c:v>1785</c:v>
                </c:pt>
                <c:pt idx="35">
                  <c:v>1786</c:v>
                </c:pt>
                <c:pt idx="36">
                  <c:v>1787</c:v>
                </c:pt>
                <c:pt idx="37">
                  <c:v>1788</c:v>
                </c:pt>
                <c:pt idx="38">
                  <c:v>1789</c:v>
                </c:pt>
                <c:pt idx="39">
                  <c:v>1790</c:v>
                </c:pt>
                <c:pt idx="40">
                  <c:v>1791</c:v>
                </c:pt>
                <c:pt idx="41">
                  <c:v>1792</c:v>
                </c:pt>
                <c:pt idx="42">
                  <c:v>1793</c:v>
                </c:pt>
                <c:pt idx="43">
                  <c:v>1794</c:v>
                </c:pt>
                <c:pt idx="44">
                  <c:v>1795</c:v>
                </c:pt>
                <c:pt idx="45">
                  <c:v>1796</c:v>
                </c:pt>
                <c:pt idx="46">
                  <c:v>1797</c:v>
                </c:pt>
                <c:pt idx="47">
                  <c:v>1798</c:v>
                </c:pt>
                <c:pt idx="48">
                  <c:v>1799</c:v>
                </c:pt>
                <c:pt idx="49">
                  <c:v>1800</c:v>
                </c:pt>
                <c:pt idx="50">
                  <c:v>1801</c:v>
                </c:pt>
                <c:pt idx="51">
                  <c:v>1802</c:v>
                </c:pt>
                <c:pt idx="52">
                  <c:v>1803</c:v>
                </c:pt>
                <c:pt idx="53">
                  <c:v>1804</c:v>
                </c:pt>
                <c:pt idx="54">
                  <c:v>1805</c:v>
                </c:pt>
                <c:pt idx="55">
                  <c:v>1806</c:v>
                </c:pt>
                <c:pt idx="56">
                  <c:v>1807</c:v>
                </c:pt>
                <c:pt idx="57">
                  <c:v>1808</c:v>
                </c:pt>
                <c:pt idx="58">
                  <c:v>1809</c:v>
                </c:pt>
                <c:pt idx="59">
                  <c:v>1810</c:v>
                </c:pt>
                <c:pt idx="60">
                  <c:v>1811</c:v>
                </c:pt>
                <c:pt idx="61">
                  <c:v>1812</c:v>
                </c:pt>
                <c:pt idx="62">
                  <c:v>1813</c:v>
                </c:pt>
                <c:pt idx="63">
                  <c:v>1814</c:v>
                </c:pt>
                <c:pt idx="64">
                  <c:v>1815</c:v>
                </c:pt>
                <c:pt idx="65">
                  <c:v>1816</c:v>
                </c:pt>
                <c:pt idx="66">
                  <c:v>1817</c:v>
                </c:pt>
                <c:pt idx="67">
                  <c:v>1818</c:v>
                </c:pt>
                <c:pt idx="68">
                  <c:v>1819</c:v>
                </c:pt>
                <c:pt idx="69">
                  <c:v>1820</c:v>
                </c:pt>
                <c:pt idx="70">
                  <c:v>1821</c:v>
                </c:pt>
                <c:pt idx="71">
                  <c:v>1822</c:v>
                </c:pt>
                <c:pt idx="72">
                  <c:v>1823</c:v>
                </c:pt>
                <c:pt idx="73">
                  <c:v>1824</c:v>
                </c:pt>
                <c:pt idx="74">
                  <c:v>1825</c:v>
                </c:pt>
                <c:pt idx="75">
                  <c:v>1826</c:v>
                </c:pt>
                <c:pt idx="76">
                  <c:v>1827</c:v>
                </c:pt>
                <c:pt idx="77">
                  <c:v>1828</c:v>
                </c:pt>
                <c:pt idx="78">
                  <c:v>1829</c:v>
                </c:pt>
                <c:pt idx="79">
                  <c:v>1830</c:v>
                </c:pt>
                <c:pt idx="80">
                  <c:v>1831</c:v>
                </c:pt>
                <c:pt idx="81">
                  <c:v>1832</c:v>
                </c:pt>
                <c:pt idx="82">
                  <c:v>1833</c:v>
                </c:pt>
                <c:pt idx="83">
                  <c:v>1834</c:v>
                </c:pt>
                <c:pt idx="84">
                  <c:v>1835</c:v>
                </c:pt>
                <c:pt idx="85">
                  <c:v>1836</c:v>
                </c:pt>
                <c:pt idx="86">
                  <c:v>1837</c:v>
                </c:pt>
                <c:pt idx="87">
                  <c:v>1838</c:v>
                </c:pt>
                <c:pt idx="88">
                  <c:v>1839</c:v>
                </c:pt>
                <c:pt idx="89">
                  <c:v>1840</c:v>
                </c:pt>
                <c:pt idx="90">
                  <c:v>1841</c:v>
                </c:pt>
                <c:pt idx="91">
                  <c:v>1842</c:v>
                </c:pt>
                <c:pt idx="92">
                  <c:v>1843</c:v>
                </c:pt>
                <c:pt idx="93">
                  <c:v>1844</c:v>
                </c:pt>
                <c:pt idx="94">
                  <c:v>1845</c:v>
                </c:pt>
                <c:pt idx="95">
                  <c:v>1846</c:v>
                </c:pt>
                <c:pt idx="96">
                  <c:v>1847</c:v>
                </c:pt>
                <c:pt idx="97">
                  <c:v>1848</c:v>
                </c:pt>
                <c:pt idx="98">
                  <c:v>1849</c:v>
                </c:pt>
                <c:pt idx="99">
                  <c:v>1850</c:v>
                </c:pt>
                <c:pt idx="100">
                  <c:v>1851</c:v>
                </c:pt>
                <c:pt idx="101">
                  <c:v>1852</c:v>
                </c:pt>
                <c:pt idx="102">
                  <c:v>1853</c:v>
                </c:pt>
                <c:pt idx="103">
                  <c:v>1854</c:v>
                </c:pt>
                <c:pt idx="104">
                  <c:v>1855</c:v>
                </c:pt>
                <c:pt idx="105">
                  <c:v>1856</c:v>
                </c:pt>
                <c:pt idx="106">
                  <c:v>1857</c:v>
                </c:pt>
                <c:pt idx="107">
                  <c:v>1858</c:v>
                </c:pt>
                <c:pt idx="108">
                  <c:v>1859</c:v>
                </c:pt>
                <c:pt idx="109">
                  <c:v>1860</c:v>
                </c:pt>
                <c:pt idx="110">
                  <c:v>1861</c:v>
                </c:pt>
                <c:pt idx="111">
                  <c:v>1862</c:v>
                </c:pt>
                <c:pt idx="112">
                  <c:v>1863</c:v>
                </c:pt>
                <c:pt idx="113">
                  <c:v>1864</c:v>
                </c:pt>
                <c:pt idx="114">
                  <c:v>1865</c:v>
                </c:pt>
                <c:pt idx="115">
                  <c:v>1866</c:v>
                </c:pt>
                <c:pt idx="116">
                  <c:v>1867</c:v>
                </c:pt>
                <c:pt idx="117">
                  <c:v>1868</c:v>
                </c:pt>
                <c:pt idx="118">
                  <c:v>1869</c:v>
                </c:pt>
                <c:pt idx="119">
                  <c:v>1870</c:v>
                </c:pt>
                <c:pt idx="120">
                  <c:v>1871</c:v>
                </c:pt>
                <c:pt idx="121">
                  <c:v>1872</c:v>
                </c:pt>
                <c:pt idx="122">
                  <c:v>1873</c:v>
                </c:pt>
                <c:pt idx="123">
                  <c:v>1874</c:v>
                </c:pt>
                <c:pt idx="124">
                  <c:v>1875</c:v>
                </c:pt>
                <c:pt idx="125">
                  <c:v>1876</c:v>
                </c:pt>
                <c:pt idx="126">
                  <c:v>1877</c:v>
                </c:pt>
                <c:pt idx="127">
                  <c:v>1878</c:v>
                </c:pt>
                <c:pt idx="128">
                  <c:v>1879</c:v>
                </c:pt>
                <c:pt idx="129">
                  <c:v>1880</c:v>
                </c:pt>
                <c:pt idx="130">
                  <c:v>1881</c:v>
                </c:pt>
                <c:pt idx="131">
                  <c:v>1882</c:v>
                </c:pt>
                <c:pt idx="132">
                  <c:v>1883</c:v>
                </c:pt>
                <c:pt idx="133">
                  <c:v>1884</c:v>
                </c:pt>
                <c:pt idx="134">
                  <c:v>1885</c:v>
                </c:pt>
                <c:pt idx="135">
                  <c:v>1886</c:v>
                </c:pt>
                <c:pt idx="136">
                  <c:v>1887</c:v>
                </c:pt>
                <c:pt idx="137">
                  <c:v>1888</c:v>
                </c:pt>
                <c:pt idx="138">
                  <c:v>1889</c:v>
                </c:pt>
                <c:pt idx="139">
                  <c:v>1890</c:v>
                </c:pt>
                <c:pt idx="140">
                  <c:v>1891</c:v>
                </c:pt>
                <c:pt idx="141">
                  <c:v>1892</c:v>
                </c:pt>
                <c:pt idx="142">
                  <c:v>1893</c:v>
                </c:pt>
                <c:pt idx="143">
                  <c:v>1894</c:v>
                </c:pt>
                <c:pt idx="144">
                  <c:v>1895</c:v>
                </c:pt>
                <c:pt idx="145">
                  <c:v>1896</c:v>
                </c:pt>
                <c:pt idx="146">
                  <c:v>1897</c:v>
                </c:pt>
                <c:pt idx="147">
                  <c:v>1898</c:v>
                </c:pt>
                <c:pt idx="148">
                  <c:v>1899</c:v>
                </c:pt>
                <c:pt idx="149">
                  <c:v>1900</c:v>
                </c:pt>
                <c:pt idx="150">
                  <c:v>1901</c:v>
                </c:pt>
                <c:pt idx="151">
                  <c:v>1902</c:v>
                </c:pt>
                <c:pt idx="152">
                  <c:v>1903</c:v>
                </c:pt>
                <c:pt idx="153">
                  <c:v>1904</c:v>
                </c:pt>
                <c:pt idx="154">
                  <c:v>1905</c:v>
                </c:pt>
                <c:pt idx="155">
                  <c:v>1906</c:v>
                </c:pt>
                <c:pt idx="156">
                  <c:v>1907</c:v>
                </c:pt>
                <c:pt idx="157">
                  <c:v>1908</c:v>
                </c:pt>
                <c:pt idx="158">
                  <c:v>1909</c:v>
                </c:pt>
                <c:pt idx="159">
                  <c:v>1910</c:v>
                </c:pt>
                <c:pt idx="160">
                  <c:v>1911</c:v>
                </c:pt>
                <c:pt idx="161">
                  <c:v>1912</c:v>
                </c:pt>
                <c:pt idx="162">
                  <c:v>1913</c:v>
                </c:pt>
                <c:pt idx="163">
                  <c:v>1914</c:v>
                </c:pt>
                <c:pt idx="164">
                  <c:v>1915</c:v>
                </c:pt>
                <c:pt idx="165">
                  <c:v>1916</c:v>
                </c:pt>
                <c:pt idx="166">
                  <c:v>1917</c:v>
                </c:pt>
                <c:pt idx="167">
                  <c:v>1918</c:v>
                </c:pt>
                <c:pt idx="168">
                  <c:v>1919</c:v>
                </c:pt>
                <c:pt idx="169">
                  <c:v>1920</c:v>
                </c:pt>
                <c:pt idx="170">
                  <c:v>1921</c:v>
                </c:pt>
                <c:pt idx="171">
                  <c:v>1922</c:v>
                </c:pt>
                <c:pt idx="172">
                  <c:v>1923</c:v>
                </c:pt>
                <c:pt idx="173">
                  <c:v>1924</c:v>
                </c:pt>
                <c:pt idx="174">
                  <c:v>1925</c:v>
                </c:pt>
                <c:pt idx="175">
                  <c:v>1926</c:v>
                </c:pt>
                <c:pt idx="176">
                  <c:v>1927</c:v>
                </c:pt>
                <c:pt idx="177">
                  <c:v>1928</c:v>
                </c:pt>
                <c:pt idx="178">
                  <c:v>1929</c:v>
                </c:pt>
                <c:pt idx="179">
                  <c:v>1930</c:v>
                </c:pt>
                <c:pt idx="180">
                  <c:v>1931</c:v>
                </c:pt>
                <c:pt idx="181">
                  <c:v>1932</c:v>
                </c:pt>
                <c:pt idx="182">
                  <c:v>1933</c:v>
                </c:pt>
                <c:pt idx="183">
                  <c:v>1934</c:v>
                </c:pt>
                <c:pt idx="184">
                  <c:v>1935</c:v>
                </c:pt>
                <c:pt idx="185">
                  <c:v>1936</c:v>
                </c:pt>
                <c:pt idx="186">
                  <c:v>1937</c:v>
                </c:pt>
                <c:pt idx="187">
                  <c:v>1938</c:v>
                </c:pt>
                <c:pt idx="188">
                  <c:v>1939</c:v>
                </c:pt>
                <c:pt idx="189">
                  <c:v>1940</c:v>
                </c:pt>
                <c:pt idx="190">
                  <c:v>1941</c:v>
                </c:pt>
                <c:pt idx="191">
                  <c:v>1942</c:v>
                </c:pt>
                <c:pt idx="192">
                  <c:v>1943</c:v>
                </c:pt>
                <c:pt idx="193">
                  <c:v>1944</c:v>
                </c:pt>
                <c:pt idx="194">
                  <c:v>1945</c:v>
                </c:pt>
                <c:pt idx="195">
                  <c:v>1946</c:v>
                </c:pt>
                <c:pt idx="196">
                  <c:v>1947</c:v>
                </c:pt>
                <c:pt idx="197">
                  <c:v>1948</c:v>
                </c:pt>
                <c:pt idx="198">
                  <c:v>1949</c:v>
                </c:pt>
                <c:pt idx="199">
                  <c:v>1950</c:v>
                </c:pt>
                <c:pt idx="200">
                  <c:v>1951</c:v>
                </c:pt>
                <c:pt idx="201">
                  <c:v>1952</c:v>
                </c:pt>
                <c:pt idx="202">
                  <c:v>1953</c:v>
                </c:pt>
                <c:pt idx="203">
                  <c:v>1954</c:v>
                </c:pt>
                <c:pt idx="204">
                  <c:v>1955</c:v>
                </c:pt>
                <c:pt idx="205">
                  <c:v>1956</c:v>
                </c:pt>
                <c:pt idx="206">
                  <c:v>1957</c:v>
                </c:pt>
                <c:pt idx="207">
                  <c:v>1958</c:v>
                </c:pt>
                <c:pt idx="208">
                  <c:v>1959</c:v>
                </c:pt>
                <c:pt idx="209">
                  <c:v>1960</c:v>
                </c:pt>
                <c:pt idx="210">
                  <c:v>1961</c:v>
                </c:pt>
                <c:pt idx="211">
                  <c:v>1962</c:v>
                </c:pt>
                <c:pt idx="212">
                  <c:v>1963</c:v>
                </c:pt>
                <c:pt idx="213">
                  <c:v>1964</c:v>
                </c:pt>
                <c:pt idx="214">
                  <c:v>1965</c:v>
                </c:pt>
                <c:pt idx="215">
                  <c:v>1966</c:v>
                </c:pt>
                <c:pt idx="216">
                  <c:v>1967</c:v>
                </c:pt>
                <c:pt idx="217">
                  <c:v>1968</c:v>
                </c:pt>
                <c:pt idx="218">
                  <c:v>1969</c:v>
                </c:pt>
                <c:pt idx="219">
                  <c:v>1970</c:v>
                </c:pt>
                <c:pt idx="220">
                  <c:v>1971</c:v>
                </c:pt>
                <c:pt idx="221">
                  <c:v>1972</c:v>
                </c:pt>
                <c:pt idx="222">
                  <c:v>1973</c:v>
                </c:pt>
                <c:pt idx="223">
                  <c:v>1974</c:v>
                </c:pt>
                <c:pt idx="224">
                  <c:v>1975</c:v>
                </c:pt>
                <c:pt idx="225">
                  <c:v>1976</c:v>
                </c:pt>
                <c:pt idx="226">
                  <c:v>1977</c:v>
                </c:pt>
                <c:pt idx="227">
                  <c:v>1978</c:v>
                </c:pt>
                <c:pt idx="228">
                  <c:v>1979</c:v>
                </c:pt>
                <c:pt idx="229">
                  <c:v>1980</c:v>
                </c:pt>
                <c:pt idx="230">
                  <c:v>1981</c:v>
                </c:pt>
                <c:pt idx="231">
                  <c:v>1982</c:v>
                </c:pt>
                <c:pt idx="232">
                  <c:v>1983</c:v>
                </c:pt>
                <c:pt idx="233">
                  <c:v>1984</c:v>
                </c:pt>
                <c:pt idx="234">
                  <c:v>1985</c:v>
                </c:pt>
                <c:pt idx="235">
                  <c:v>1986</c:v>
                </c:pt>
                <c:pt idx="236">
                  <c:v>1987</c:v>
                </c:pt>
                <c:pt idx="237">
                  <c:v>1988</c:v>
                </c:pt>
                <c:pt idx="238">
                  <c:v>1989</c:v>
                </c:pt>
                <c:pt idx="239">
                  <c:v>1990</c:v>
                </c:pt>
                <c:pt idx="240">
                  <c:v>1991</c:v>
                </c:pt>
                <c:pt idx="241">
                  <c:v>1992</c:v>
                </c:pt>
                <c:pt idx="242">
                  <c:v>1993</c:v>
                </c:pt>
                <c:pt idx="243">
                  <c:v>1994</c:v>
                </c:pt>
                <c:pt idx="244">
                  <c:v>1995</c:v>
                </c:pt>
                <c:pt idx="245">
                  <c:v>1996</c:v>
                </c:pt>
                <c:pt idx="246">
                  <c:v>1997</c:v>
                </c:pt>
                <c:pt idx="247">
                  <c:v>1998</c:v>
                </c:pt>
                <c:pt idx="248">
                  <c:v>1999</c:v>
                </c:pt>
                <c:pt idx="249">
                  <c:v>2000</c:v>
                </c:pt>
                <c:pt idx="250">
                  <c:v>2001</c:v>
                </c:pt>
                <c:pt idx="251">
                  <c:v>2002</c:v>
                </c:pt>
                <c:pt idx="252">
                  <c:v>2003</c:v>
                </c:pt>
                <c:pt idx="253">
                  <c:v>2004</c:v>
                </c:pt>
                <c:pt idx="254">
                  <c:v>2005</c:v>
                </c:pt>
                <c:pt idx="255">
                  <c:v>2006</c:v>
                </c:pt>
                <c:pt idx="256">
                  <c:v>2007</c:v>
                </c:pt>
                <c:pt idx="257">
                  <c:v>2008</c:v>
                </c:pt>
                <c:pt idx="258">
                  <c:v>2009</c:v>
                </c:pt>
                <c:pt idx="259">
                  <c:v>2010</c:v>
                </c:pt>
                <c:pt idx="260">
                  <c:v>2011</c:v>
                </c:pt>
                <c:pt idx="261">
                  <c:v>2012</c:v>
                </c:pt>
              </c:numCache>
            </c:numRef>
          </c:xVal>
          <c:yVal>
            <c:numRef>
              <c:f>'[indicator7_2013_1 (1).xlsx]Global Carbon Emissions'!$B$6:$B$267</c:f>
              <c:numCache>
                <c:formatCode>#,##0</c:formatCode>
                <c:ptCount val="262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4</c:v>
                </c:pt>
                <c:pt idx="21">
                  <c:v>4</c:v>
                </c:pt>
                <c:pt idx="22">
                  <c:v>4</c:v>
                </c:pt>
                <c:pt idx="23">
                  <c:v>4</c:v>
                </c:pt>
                <c:pt idx="24">
                  <c:v>4</c:v>
                </c:pt>
                <c:pt idx="25">
                  <c:v>4</c:v>
                </c:pt>
                <c:pt idx="26">
                  <c:v>4</c:v>
                </c:pt>
                <c:pt idx="27">
                  <c:v>4</c:v>
                </c:pt>
                <c:pt idx="28">
                  <c:v>4</c:v>
                </c:pt>
                <c:pt idx="29">
                  <c:v>4</c:v>
                </c:pt>
                <c:pt idx="30">
                  <c:v>5</c:v>
                </c:pt>
                <c:pt idx="31">
                  <c:v>5</c:v>
                </c:pt>
                <c:pt idx="32">
                  <c:v>5</c:v>
                </c:pt>
                <c:pt idx="33">
                  <c:v>5</c:v>
                </c:pt>
                <c:pt idx="34">
                  <c:v>5</c:v>
                </c:pt>
                <c:pt idx="35">
                  <c:v>5</c:v>
                </c:pt>
                <c:pt idx="36">
                  <c:v>5</c:v>
                </c:pt>
                <c:pt idx="37">
                  <c:v>5</c:v>
                </c:pt>
                <c:pt idx="38">
                  <c:v>5</c:v>
                </c:pt>
                <c:pt idx="39">
                  <c:v>5</c:v>
                </c:pt>
                <c:pt idx="40">
                  <c:v>6</c:v>
                </c:pt>
                <c:pt idx="41">
                  <c:v>6</c:v>
                </c:pt>
                <c:pt idx="42">
                  <c:v>6</c:v>
                </c:pt>
                <c:pt idx="43">
                  <c:v>6</c:v>
                </c:pt>
                <c:pt idx="44">
                  <c:v>6</c:v>
                </c:pt>
                <c:pt idx="45">
                  <c:v>6</c:v>
                </c:pt>
                <c:pt idx="46">
                  <c:v>7</c:v>
                </c:pt>
                <c:pt idx="47">
                  <c:v>7</c:v>
                </c:pt>
                <c:pt idx="48">
                  <c:v>7</c:v>
                </c:pt>
                <c:pt idx="49">
                  <c:v>8</c:v>
                </c:pt>
                <c:pt idx="50">
                  <c:v>8</c:v>
                </c:pt>
                <c:pt idx="51">
                  <c:v>10</c:v>
                </c:pt>
                <c:pt idx="52">
                  <c:v>9</c:v>
                </c:pt>
                <c:pt idx="53">
                  <c:v>9</c:v>
                </c:pt>
                <c:pt idx="54">
                  <c:v>9</c:v>
                </c:pt>
                <c:pt idx="55">
                  <c:v>10</c:v>
                </c:pt>
                <c:pt idx="56">
                  <c:v>10</c:v>
                </c:pt>
                <c:pt idx="57">
                  <c:v>10</c:v>
                </c:pt>
                <c:pt idx="58">
                  <c:v>10</c:v>
                </c:pt>
                <c:pt idx="59">
                  <c:v>10</c:v>
                </c:pt>
                <c:pt idx="60">
                  <c:v>11</c:v>
                </c:pt>
                <c:pt idx="61">
                  <c:v>11</c:v>
                </c:pt>
                <c:pt idx="62">
                  <c:v>11</c:v>
                </c:pt>
                <c:pt idx="63">
                  <c:v>11</c:v>
                </c:pt>
                <c:pt idx="64">
                  <c:v>12</c:v>
                </c:pt>
                <c:pt idx="65">
                  <c:v>13</c:v>
                </c:pt>
                <c:pt idx="66">
                  <c:v>14</c:v>
                </c:pt>
                <c:pt idx="67">
                  <c:v>14</c:v>
                </c:pt>
                <c:pt idx="68">
                  <c:v>14</c:v>
                </c:pt>
                <c:pt idx="69">
                  <c:v>14</c:v>
                </c:pt>
                <c:pt idx="70">
                  <c:v>14</c:v>
                </c:pt>
                <c:pt idx="71">
                  <c:v>15</c:v>
                </c:pt>
                <c:pt idx="72">
                  <c:v>16</c:v>
                </c:pt>
                <c:pt idx="73">
                  <c:v>16</c:v>
                </c:pt>
                <c:pt idx="74">
                  <c:v>17</c:v>
                </c:pt>
                <c:pt idx="75">
                  <c:v>17</c:v>
                </c:pt>
                <c:pt idx="76">
                  <c:v>18</c:v>
                </c:pt>
                <c:pt idx="77">
                  <c:v>18</c:v>
                </c:pt>
                <c:pt idx="78">
                  <c:v>18</c:v>
                </c:pt>
                <c:pt idx="79">
                  <c:v>24</c:v>
                </c:pt>
                <c:pt idx="80">
                  <c:v>23</c:v>
                </c:pt>
                <c:pt idx="81">
                  <c:v>23</c:v>
                </c:pt>
                <c:pt idx="82">
                  <c:v>24</c:v>
                </c:pt>
                <c:pt idx="83">
                  <c:v>24</c:v>
                </c:pt>
                <c:pt idx="84">
                  <c:v>25</c:v>
                </c:pt>
                <c:pt idx="85">
                  <c:v>29</c:v>
                </c:pt>
                <c:pt idx="86">
                  <c:v>29</c:v>
                </c:pt>
                <c:pt idx="87">
                  <c:v>30</c:v>
                </c:pt>
                <c:pt idx="88">
                  <c:v>31</c:v>
                </c:pt>
                <c:pt idx="89">
                  <c:v>33</c:v>
                </c:pt>
                <c:pt idx="90">
                  <c:v>34</c:v>
                </c:pt>
                <c:pt idx="91">
                  <c:v>36</c:v>
                </c:pt>
                <c:pt idx="92">
                  <c:v>37</c:v>
                </c:pt>
                <c:pt idx="93">
                  <c:v>39</c:v>
                </c:pt>
                <c:pt idx="94">
                  <c:v>43</c:v>
                </c:pt>
                <c:pt idx="95">
                  <c:v>43</c:v>
                </c:pt>
                <c:pt idx="96">
                  <c:v>46</c:v>
                </c:pt>
                <c:pt idx="97">
                  <c:v>47</c:v>
                </c:pt>
                <c:pt idx="98">
                  <c:v>50</c:v>
                </c:pt>
                <c:pt idx="99">
                  <c:v>54</c:v>
                </c:pt>
                <c:pt idx="100">
                  <c:v>54</c:v>
                </c:pt>
                <c:pt idx="101">
                  <c:v>57</c:v>
                </c:pt>
                <c:pt idx="102">
                  <c:v>59</c:v>
                </c:pt>
                <c:pt idx="103">
                  <c:v>69</c:v>
                </c:pt>
                <c:pt idx="104">
                  <c:v>71</c:v>
                </c:pt>
                <c:pt idx="105">
                  <c:v>76</c:v>
                </c:pt>
                <c:pt idx="106">
                  <c:v>77</c:v>
                </c:pt>
                <c:pt idx="107">
                  <c:v>78</c:v>
                </c:pt>
                <c:pt idx="108">
                  <c:v>83</c:v>
                </c:pt>
                <c:pt idx="109">
                  <c:v>91</c:v>
                </c:pt>
                <c:pt idx="110">
                  <c:v>95</c:v>
                </c:pt>
                <c:pt idx="111">
                  <c:v>97</c:v>
                </c:pt>
                <c:pt idx="112">
                  <c:v>104</c:v>
                </c:pt>
                <c:pt idx="113">
                  <c:v>112</c:v>
                </c:pt>
                <c:pt idx="114">
                  <c:v>119</c:v>
                </c:pt>
                <c:pt idx="115">
                  <c:v>122</c:v>
                </c:pt>
                <c:pt idx="116">
                  <c:v>130</c:v>
                </c:pt>
                <c:pt idx="117">
                  <c:v>135</c:v>
                </c:pt>
                <c:pt idx="118">
                  <c:v>142</c:v>
                </c:pt>
                <c:pt idx="119">
                  <c:v>147</c:v>
                </c:pt>
                <c:pt idx="120">
                  <c:v>156</c:v>
                </c:pt>
                <c:pt idx="121">
                  <c:v>173</c:v>
                </c:pt>
                <c:pt idx="122">
                  <c:v>184</c:v>
                </c:pt>
                <c:pt idx="123">
                  <c:v>174</c:v>
                </c:pt>
                <c:pt idx="124">
                  <c:v>188</c:v>
                </c:pt>
                <c:pt idx="125">
                  <c:v>191</c:v>
                </c:pt>
                <c:pt idx="126">
                  <c:v>194</c:v>
                </c:pt>
                <c:pt idx="127">
                  <c:v>196</c:v>
                </c:pt>
                <c:pt idx="128">
                  <c:v>210</c:v>
                </c:pt>
                <c:pt idx="129">
                  <c:v>236</c:v>
                </c:pt>
                <c:pt idx="130">
                  <c:v>243</c:v>
                </c:pt>
                <c:pt idx="131">
                  <c:v>256</c:v>
                </c:pt>
                <c:pt idx="132">
                  <c:v>272</c:v>
                </c:pt>
                <c:pt idx="133">
                  <c:v>275</c:v>
                </c:pt>
                <c:pt idx="134">
                  <c:v>277</c:v>
                </c:pt>
                <c:pt idx="135">
                  <c:v>281</c:v>
                </c:pt>
                <c:pt idx="136">
                  <c:v>295</c:v>
                </c:pt>
                <c:pt idx="137">
                  <c:v>327</c:v>
                </c:pt>
                <c:pt idx="138">
                  <c:v>327</c:v>
                </c:pt>
                <c:pt idx="139">
                  <c:v>356</c:v>
                </c:pt>
                <c:pt idx="140">
                  <c:v>372</c:v>
                </c:pt>
                <c:pt idx="141">
                  <c:v>374</c:v>
                </c:pt>
                <c:pt idx="142">
                  <c:v>370</c:v>
                </c:pt>
                <c:pt idx="143">
                  <c:v>383</c:v>
                </c:pt>
                <c:pt idx="144">
                  <c:v>406</c:v>
                </c:pt>
                <c:pt idx="145">
                  <c:v>419</c:v>
                </c:pt>
                <c:pt idx="146">
                  <c:v>440</c:v>
                </c:pt>
                <c:pt idx="147">
                  <c:v>465</c:v>
                </c:pt>
                <c:pt idx="148">
                  <c:v>507</c:v>
                </c:pt>
                <c:pt idx="149">
                  <c:v>534</c:v>
                </c:pt>
                <c:pt idx="150">
                  <c:v>552</c:v>
                </c:pt>
                <c:pt idx="151">
                  <c:v>566</c:v>
                </c:pt>
                <c:pt idx="152">
                  <c:v>617</c:v>
                </c:pt>
                <c:pt idx="153">
                  <c:v>624</c:v>
                </c:pt>
                <c:pt idx="154">
                  <c:v>663</c:v>
                </c:pt>
                <c:pt idx="155">
                  <c:v>707</c:v>
                </c:pt>
                <c:pt idx="156">
                  <c:v>784</c:v>
                </c:pt>
                <c:pt idx="157">
                  <c:v>750</c:v>
                </c:pt>
                <c:pt idx="158">
                  <c:v>785</c:v>
                </c:pt>
                <c:pt idx="159">
                  <c:v>819</c:v>
                </c:pt>
                <c:pt idx="160">
                  <c:v>836</c:v>
                </c:pt>
                <c:pt idx="161">
                  <c:v>879</c:v>
                </c:pt>
                <c:pt idx="162">
                  <c:v>943</c:v>
                </c:pt>
                <c:pt idx="163">
                  <c:v>850</c:v>
                </c:pt>
                <c:pt idx="164">
                  <c:v>838</c:v>
                </c:pt>
                <c:pt idx="165">
                  <c:v>901</c:v>
                </c:pt>
                <c:pt idx="166">
                  <c:v>955</c:v>
                </c:pt>
                <c:pt idx="167">
                  <c:v>936</c:v>
                </c:pt>
                <c:pt idx="168">
                  <c:v>806</c:v>
                </c:pt>
                <c:pt idx="169">
                  <c:v>932</c:v>
                </c:pt>
                <c:pt idx="170">
                  <c:v>803</c:v>
                </c:pt>
                <c:pt idx="171">
                  <c:v>845</c:v>
                </c:pt>
                <c:pt idx="172">
                  <c:v>970</c:v>
                </c:pt>
                <c:pt idx="173">
                  <c:v>963</c:v>
                </c:pt>
                <c:pt idx="174">
                  <c:v>975</c:v>
                </c:pt>
                <c:pt idx="175">
                  <c:v>983</c:v>
                </c:pt>
                <c:pt idx="176">
                  <c:v>1062</c:v>
                </c:pt>
                <c:pt idx="177">
                  <c:v>1065</c:v>
                </c:pt>
                <c:pt idx="178">
                  <c:v>1145</c:v>
                </c:pt>
                <c:pt idx="179">
                  <c:v>1053</c:v>
                </c:pt>
                <c:pt idx="180">
                  <c:v>940</c:v>
                </c:pt>
                <c:pt idx="181">
                  <c:v>847</c:v>
                </c:pt>
                <c:pt idx="182">
                  <c:v>893</c:v>
                </c:pt>
                <c:pt idx="183">
                  <c:v>973</c:v>
                </c:pt>
                <c:pt idx="184">
                  <c:v>1027</c:v>
                </c:pt>
                <c:pt idx="185">
                  <c:v>1130</c:v>
                </c:pt>
                <c:pt idx="186">
                  <c:v>1209</c:v>
                </c:pt>
                <c:pt idx="187">
                  <c:v>1142</c:v>
                </c:pt>
                <c:pt idx="188">
                  <c:v>1192</c:v>
                </c:pt>
                <c:pt idx="189">
                  <c:v>1299</c:v>
                </c:pt>
                <c:pt idx="190">
                  <c:v>1334</c:v>
                </c:pt>
                <c:pt idx="191">
                  <c:v>1342</c:v>
                </c:pt>
                <c:pt idx="192">
                  <c:v>1391</c:v>
                </c:pt>
                <c:pt idx="193">
                  <c:v>1383</c:v>
                </c:pt>
                <c:pt idx="194">
                  <c:v>1160</c:v>
                </c:pt>
                <c:pt idx="195">
                  <c:v>1238</c:v>
                </c:pt>
                <c:pt idx="196">
                  <c:v>1392</c:v>
                </c:pt>
                <c:pt idx="197">
                  <c:v>1469</c:v>
                </c:pt>
                <c:pt idx="198">
                  <c:v>1419</c:v>
                </c:pt>
                <c:pt idx="199">
                  <c:v>1630</c:v>
                </c:pt>
                <c:pt idx="200">
                  <c:v>1767</c:v>
                </c:pt>
                <c:pt idx="201">
                  <c:v>1795</c:v>
                </c:pt>
                <c:pt idx="202">
                  <c:v>1841</c:v>
                </c:pt>
                <c:pt idx="203">
                  <c:v>1865</c:v>
                </c:pt>
                <c:pt idx="204">
                  <c:v>2042</c:v>
                </c:pt>
                <c:pt idx="205">
                  <c:v>2177</c:v>
                </c:pt>
                <c:pt idx="206">
                  <c:v>2270</c:v>
                </c:pt>
                <c:pt idx="207">
                  <c:v>2330</c:v>
                </c:pt>
                <c:pt idx="208">
                  <c:v>2454</c:v>
                </c:pt>
                <c:pt idx="209">
                  <c:v>2569</c:v>
                </c:pt>
                <c:pt idx="210">
                  <c:v>2580</c:v>
                </c:pt>
                <c:pt idx="211">
                  <c:v>2686</c:v>
                </c:pt>
                <c:pt idx="212">
                  <c:v>2833</c:v>
                </c:pt>
                <c:pt idx="213">
                  <c:v>2995</c:v>
                </c:pt>
                <c:pt idx="214">
                  <c:v>3130</c:v>
                </c:pt>
                <c:pt idx="215">
                  <c:v>3288</c:v>
                </c:pt>
                <c:pt idx="216">
                  <c:v>3393</c:v>
                </c:pt>
                <c:pt idx="217">
                  <c:v>3566</c:v>
                </c:pt>
                <c:pt idx="218">
                  <c:v>3780</c:v>
                </c:pt>
                <c:pt idx="219">
                  <c:v>4053</c:v>
                </c:pt>
                <c:pt idx="220">
                  <c:v>4208</c:v>
                </c:pt>
                <c:pt idx="221">
                  <c:v>4376</c:v>
                </c:pt>
                <c:pt idx="222">
                  <c:v>4614</c:v>
                </c:pt>
                <c:pt idx="223">
                  <c:v>4623</c:v>
                </c:pt>
                <c:pt idx="224">
                  <c:v>4596</c:v>
                </c:pt>
                <c:pt idx="225">
                  <c:v>4864</c:v>
                </c:pt>
                <c:pt idx="226">
                  <c:v>5026</c:v>
                </c:pt>
                <c:pt idx="227">
                  <c:v>5087</c:v>
                </c:pt>
                <c:pt idx="228">
                  <c:v>5369</c:v>
                </c:pt>
                <c:pt idx="229">
                  <c:v>5316</c:v>
                </c:pt>
                <c:pt idx="230">
                  <c:v>5152</c:v>
                </c:pt>
                <c:pt idx="231">
                  <c:v>5113</c:v>
                </c:pt>
                <c:pt idx="232">
                  <c:v>5094</c:v>
                </c:pt>
                <c:pt idx="233">
                  <c:v>5280</c:v>
                </c:pt>
                <c:pt idx="234">
                  <c:v>5439</c:v>
                </c:pt>
                <c:pt idx="235">
                  <c:v>5607</c:v>
                </c:pt>
                <c:pt idx="236">
                  <c:v>5752</c:v>
                </c:pt>
                <c:pt idx="237">
                  <c:v>5965</c:v>
                </c:pt>
                <c:pt idx="238">
                  <c:v>6097</c:v>
                </c:pt>
                <c:pt idx="239">
                  <c:v>6141</c:v>
                </c:pt>
                <c:pt idx="240">
                  <c:v>6233</c:v>
                </c:pt>
                <c:pt idx="241">
                  <c:v>6165</c:v>
                </c:pt>
                <c:pt idx="242">
                  <c:v>6180</c:v>
                </c:pt>
                <c:pt idx="243">
                  <c:v>6286</c:v>
                </c:pt>
                <c:pt idx="244">
                  <c:v>6420</c:v>
                </c:pt>
                <c:pt idx="245">
                  <c:v>6544</c:v>
                </c:pt>
                <c:pt idx="246">
                  <c:v>6653</c:v>
                </c:pt>
                <c:pt idx="247">
                  <c:v>6644</c:v>
                </c:pt>
                <c:pt idx="248">
                  <c:v>6611</c:v>
                </c:pt>
                <c:pt idx="249">
                  <c:v>6766</c:v>
                </c:pt>
                <c:pt idx="250">
                  <c:v>6929</c:v>
                </c:pt>
                <c:pt idx="251">
                  <c:v>6998</c:v>
                </c:pt>
                <c:pt idx="252">
                  <c:v>7421</c:v>
                </c:pt>
                <c:pt idx="253">
                  <c:v>7812</c:v>
                </c:pt>
                <c:pt idx="254">
                  <c:v>8106</c:v>
                </c:pt>
                <c:pt idx="255">
                  <c:v>8372</c:v>
                </c:pt>
                <c:pt idx="256">
                  <c:v>8572</c:v>
                </c:pt>
                <c:pt idx="257">
                  <c:v>8769</c:v>
                </c:pt>
                <c:pt idx="258">
                  <c:v>8738</c:v>
                </c:pt>
                <c:pt idx="259">
                  <c:v>9246.4829547832996</c:v>
                </c:pt>
                <c:pt idx="260">
                  <c:v>9537.6743019717851</c:v>
                </c:pt>
                <c:pt idx="261">
                  <c:v>9740.4503357006743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8721280"/>
        <c:axId val="178721856"/>
      </c:scatterChart>
      <c:valAx>
        <c:axId val="178721280"/>
        <c:scaling>
          <c:orientation val="minMax"/>
          <c:min val="1750"/>
        </c:scaling>
        <c:delete val="0"/>
        <c:axPos val="b"/>
        <c:title>
          <c:tx>
            <c:rich>
              <a:bodyPr/>
              <a:lstStyle/>
              <a:p>
                <a:pPr>
                  <a:defRPr sz="1000" b="0" i="1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Source: EPI from BP; CDIAC; USGS</a:t>
                </a:r>
              </a:p>
            </c:rich>
          </c:tx>
          <c:layout>
            <c:manualLayout>
              <c:xMode val="edge"/>
              <c:yMode val="edge"/>
              <c:x val="0.33817049970149449"/>
              <c:y val="0.9342360172720345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8721856"/>
        <c:crosses val="autoZero"/>
        <c:crossBetween val="midCat"/>
      </c:valAx>
      <c:valAx>
        <c:axId val="178721856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200" dirty="0"/>
                  <a:t>Million Tons of Carbon</a:t>
                </a:r>
              </a:p>
            </c:rich>
          </c:tx>
          <c:layout>
            <c:manualLayout>
              <c:xMode val="edge"/>
              <c:yMode val="edge"/>
              <c:x val="1.0454058411237921E-2"/>
              <c:y val="0.38878147657285411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8721280"/>
        <c:crosses val="autoZero"/>
        <c:crossBetween val="midCat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/>
              <a:t>Figure</a:t>
            </a:r>
            <a:r>
              <a:rPr lang="en-US" baseline="0" dirty="0"/>
              <a:t> </a:t>
            </a:r>
            <a:r>
              <a:rPr lang="en-US" baseline="0" dirty="0" smtClean="0"/>
              <a:t>5: </a:t>
            </a:r>
            <a:r>
              <a:rPr lang="en-US" dirty="0"/>
              <a:t>Global Carbon Dioxide Emissions from Fossil Fuel Burning </a:t>
            </a:r>
            <a:endParaRPr lang="en-US" dirty="0" smtClean="0"/>
          </a:p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 smtClean="0"/>
              <a:t>by </a:t>
            </a:r>
            <a:r>
              <a:rPr lang="en-US" dirty="0"/>
              <a:t>Fuel Type, </a:t>
            </a:r>
            <a:r>
              <a:rPr lang="en-US" dirty="0" smtClean="0"/>
              <a:t>1900-2013</a:t>
            </a:r>
            <a:endParaRPr lang="en-US" dirty="0"/>
          </a:p>
        </c:rich>
      </c:tx>
      <c:layout>
        <c:manualLayout>
          <c:xMode val="edge"/>
          <c:yMode val="edge"/>
          <c:x val="0.22157097550306215"/>
          <c:y val="3.730786429474092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485589994562261"/>
          <c:y val="0.15087040618955513"/>
          <c:w val="0.82272974442631863"/>
          <c:h val="0.72340425531914898"/>
        </c:manualLayout>
      </c:layout>
      <c:scatterChart>
        <c:scatterStyle val="smoothMarker"/>
        <c:varyColors val="0"/>
        <c:ser>
          <c:idx val="2"/>
          <c:order val="2"/>
          <c:tx>
            <c:strRef>
              <c:f>'[book_tgt_climate_2.xlsx]Emissions by Fuel'!$D$3</c:f>
              <c:strCache>
                <c:ptCount val="1"/>
                <c:pt idx="0">
                  <c:v>Natural Gas</c:v>
                </c:pt>
              </c:strCache>
            </c:strRef>
          </c:tx>
          <c:spPr>
            <a:ln w="19050">
              <a:solidFill>
                <a:srgbClr val="000000"/>
              </a:solidFill>
              <a:prstDash val="solid"/>
            </a:ln>
          </c:spPr>
          <c:marker>
            <c:symbol val="none"/>
          </c:marker>
          <c:dLbls>
            <c:dLbl>
              <c:idx val="87"/>
              <c:layout>
                <c:manualLayout>
                  <c:x val="7.9328460777639331E-2"/>
                  <c:y val="-4.9672601369703064E-2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1000" dirty="0"/>
                      <a:t>Natural Gas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'[book_tgt_climate_2.xlsx]Emissions by Fuel'!$A$6:$A$119</c:f>
              <c:numCache>
                <c:formatCode>General</c:formatCode>
                <c:ptCount val="114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  <c:pt idx="111">
                  <c:v>2011</c:v>
                </c:pt>
                <c:pt idx="112">
                  <c:v>2012</c:v>
                </c:pt>
                <c:pt idx="113">
                  <c:v>2013</c:v>
                </c:pt>
              </c:numCache>
            </c:numRef>
          </c:xVal>
          <c:yVal>
            <c:numRef>
              <c:f>'[book_tgt_climate_2.xlsx]Emissions by Fuel'!$D$6:$D$119</c:f>
              <c:numCache>
                <c:formatCode>#,##0</c:formatCode>
                <c:ptCount val="114"/>
                <c:pt idx="0">
                  <c:v>3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6</c:v>
                </c:pt>
                <c:pt idx="10">
                  <c:v>7</c:v>
                </c:pt>
                <c:pt idx="11">
                  <c:v>7</c:v>
                </c:pt>
                <c:pt idx="12">
                  <c:v>8</c:v>
                </c:pt>
                <c:pt idx="13">
                  <c:v>8</c:v>
                </c:pt>
                <c:pt idx="14">
                  <c:v>8</c:v>
                </c:pt>
                <c:pt idx="15">
                  <c:v>9</c:v>
                </c:pt>
                <c:pt idx="16">
                  <c:v>10</c:v>
                </c:pt>
                <c:pt idx="17">
                  <c:v>11</c:v>
                </c:pt>
                <c:pt idx="18">
                  <c:v>10</c:v>
                </c:pt>
                <c:pt idx="19">
                  <c:v>10</c:v>
                </c:pt>
                <c:pt idx="20">
                  <c:v>11</c:v>
                </c:pt>
                <c:pt idx="21">
                  <c:v>10</c:v>
                </c:pt>
                <c:pt idx="22">
                  <c:v>11</c:v>
                </c:pt>
                <c:pt idx="23">
                  <c:v>14</c:v>
                </c:pt>
                <c:pt idx="24">
                  <c:v>16</c:v>
                </c:pt>
                <c:pt idx="25">
                  <c:v>17</c:v>
                </c:pt>
                <c:pt idx="26">
                  <c:v>19</c:v>
                </c:pt>
                <c:pt idx="27">
                  <c:v>21</c:v>
                </c:pt>
                <c:pt idx="28">
                  <c:v>23</c:v>
                </c:pt>
                <c:pt idx="29">
                  <c:v>28</c:v>
                </c:pt>
                <c:pt idx="30">
                  <c:v>28</c:v>
                </c:pt>
                <c:pt idx="31">
                  <c:v>25</c:v>
                </c:pt>
                <c:pt idx="32">
                  <c:v>24</c:v>
                </c:pt>
                <c:pt idx="33">
                  <c:v>25</c:v>
                </c:pt>
                <c:pt idx="34">
                  <c:v>28</c:v>
                </c:pt>
                <c:pt idx="35">
                  <c:v>30</c:v>
                </c:pt>
                <c:pt idx="36">
                  <c:v>34</c:v>
                </c:pt>
                <c:pt idx="37">
                  <c:v>38</c:v>
                </c:pt>
                <c:pt idx="38">
                  <c:v>37</c:v>
                </c:pt>
                <c:pt idx="39">
                  <c:v>38</c:v>
                </c:pt>
                <c:pt idx="40">
                  <c:v>42</c:v>
                </c:pt>
                <c:pt idx="41">
                  <c:v>42</c:v>
                </c:pt>
                <c:pt idx="42">
                  <c:v>45</c:v>
                </c:pt>
                <c:pt idx="43">
                  <c:v>50</c:v>
                </c:pt>
                <c:pt idx="44">
                  <c:v>54</c:v>
                </c:pt>
                <c:pt idx="45">
                  <c:v>59</c:v>
                </c:pt>
                <c:pt idx="46">
                  <c:v>61</c:v>
                </c:pt>
                <c:pt idx="47">
                  <c:v>67</c:v>
                </c:pt>
                <c:pt idx="48">
                  <c:v>76</c:v>
                </c:pt>
                <c:pt idx="49">
                  <c:v>81</c:v>
                </c:pt>
                <c:pt idx="50">
                  <c:v>97</c:v>
                </c:pt>
                <c:pt idx="51">
                  <c:v>115</c:v>
                </c:pt>
                <c:pt idx="52">
                  <c:v>124</c:v>
                </c:pt>
                <c:pt idx="53">
                  <c:v>131</c:v>
                </c:pt>
                <c:pt idx="54">
                  <c:v>138</c:v>
                </c:pt>
                <c:pt idx="55">
                  <c:v>150</c:v>
                </c:pt>
                <c:pt idx="56">
                  <c:v>161</c:v>
                </c:pt>
                <c:pt idx="57">
                  <c:v>178</c:v>
                </c:pt>
                <c:pt idx="58">
                  <c:v>192</c:v>
                </c:pt>
                <c:pt idx="59">
                  <c:v>206</c:v>
                </c:pt>
                <c:pt idx="60">
                  <c:v>227</c:v>
                </c:pt>
                <c:pt idx="61">
                  <c:v>240</c:v>
                </c:pt>
                <c:pt idx="62">
                  <c:v>263</c:v>
                </c:pt>
                <c:pt idx="63">
                  <c:v>286</c:v>
                </c:pt>
                <c:pt idx="64">
                  <c:v>316</c:v>
                </c:pt>
                <c:pt idx="65">
                  <c:v>337</c:v>
                </c:pt>
                <c:pt idx="66">
                  <c:v>364</c:v>
                </c:pt>
                <c:pt idx="67">
                  <c:v>392</c:v>
                </c:pt>
                <c:pt idx="68">
                  <c:v>424</c:v>
                </c:pt>
                <c:pt idx="69">
                  <c:v>467</c:v>
                </c:pt>
                <c:pt idx="70">
                  <c:v>493</c:v>
                </c:pt>
                <c:pt idx="71">
                  <c:v>530</c:v>
                </c:pt>
                <c:pt idx="72">
                  <c:v>560</c:v>
                </c:pt>
                <c:pt idx="73">
                  <c:v>588</c:v>
                </c:pt>
                <c:pt idx="74">
                  <c:v>597</c:v>
                </c:pt>
                <c:pt idx="75">
                  <c:v>604</c:v>
                </c:pt>
                <c:pt idx="76">
                  <c:v>630</c:v>
                </c:pt>
                <c:pt idx="77">
                  <c:v>650</c:v>
                </c:pt>
                <c:pt idx="78">
                  <c:v>680</c:v>
                </c:pt>
                <c:pt idx="79">
                  <c:v>721</c:v>
                </c:pt>
                <c:pt idx="80">
                  <c:v>740</c:v>
                </c:pt>
                <c:pt idx="81">
                  <c:v>756</c:v>
                </c:pt>
                <c:pt idx="82">
                  <c:v>740</c:v>
                </c:pt>
                <c:pt idx="83">
                  <c:v>741</c:v>
                </c:pt>
                <c:pt idx="84">
                  <c:v>808</c:v>
                </c:pt>
                <c:pt idx="85">
                  <c:v>837</c:v>
                </c:pt>
                <c:pt idx="86">
                  <c:v>831</c:v>
                </c:pt>
                <c:pt idx="87">
                  <c:v>894</c:v>
                </c:pt>
                <c:pt idx="88">
                  <c:v>937</c:v>
                </c:pt>
                <c:pt idx="89">
                  <c:v>985</c:v>
                </c:pt>
                <c:pt idx="90">
                  <c:v>1019</c:v>
                </c:pt>
                <c:pt idx="91">
                  <c:v>1063</c:v>
                </c:pt>
                <c:pt idx="92">
                  <c:v>1095</c:v>
                </c:pt>
                <c:pt idx="93">
                  <c:v>1129</c:v>
                </c:pt>
                <c:pt idx="94">
                  <c:v>1139</c:v>
                </c:pt>
                <c:pt idx="95">
                  <c:v>1157</c:v>
                </c:pt>
                <c:pt idx="96">
                  <c:v>1209</c:v>
                </c:pt>
                <c:pt idx="97">
                  <c:v>1208</c:v>
                </c:pt>
                <c:pt idx="98">
                  <c:v>1243</c:v>
                </c:pt>
                <c:pt idx="99">
                  <c:v>1270</c:v>
                </c:pt>
                <c:pt idx="100">
                  <c:v>1288</c:v>
                </c:pt>
                <c:pt idx="101">
                  <c:v>1312</c:v>
                </c:pt>
                <c:pt idx="102">
                  <c:v>1344</c:v>
                </c:pt>
                <c:pt idx="103">
                  <c:v>1391</c:v>
                </c:pt>
                <c:pt idx="104">
                  <c:v>1437</c:v>
                </c:pt>
                <c:pt idx="105">
                  <c:v>1480</c:v>
                </c:pt>
                <c:pt idx="106">
                  <c:v>1525</c:v>
                </c:pt>
                <c:pt idx="107">
                  <c:v>1572</c:v>
                </c:pt>
                <c:pt idx="108">
                  <c:v>1631</c:v>
                </c:pt>
                <c:pt idx="109">
                  <c:v>1585</c:v>
                </c:pt>
                <c:pt idx="110">
                  <c:v>1702</c:v>
                </c:pt>
                <c:pt idx="111">
                  <c:v>1729.8827801567677</c:v>
                </c:pt>
                <c:pt idx="112">
                  <c:v>1771.5137463974104</c:v>
                </c:pt>
                <c:pt idx="113">
                  <c:v>1791.2446379149756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8720128"/>
        <c:axId val="178720704"/>
      </c:scatterChart>
      <c:scatterChart>
        <c:scatterStyle val="lineMarker"/>
        <c:varyColors val="0"/>
        <c:ser>
          <c:idx val="0"/>
          <c:order val="0"/>
          <c:tx>
            <c:strRef>
              <c:f>'[book_tgt_climate_2.xlsx]Emissions by Fuel'!$B$3</c:f>
              <c:strCache>
                <c:ptCount val="1"/>
                <c:pt idx="0">
                  <c:v>Coal</c:v>
                </c:pt>
              </c:strCache>
            </c:strRef>
          </c:tx>
          <c:spPr>
            <a:ln w="19050">
              <a:solidFill>
                <a:srgbClr val="000000"/>
              </a:solidFill>
              <a:prstDash val="solid"/>
            </a:ln>
          </c:spPr>
          <c:marker>
            <c:symbol val="none"/>
          </c:marker>
          <c:dLbls>
            <c:dLbl>
              <c:idx val="81"/>
              <c:layout>
                <c:manualLayout>
                  <c:x val="0.20535398817399048"/>
                  <c:y val="-0.20180630225863933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dirty="0"/>
                      <a:t>Oil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'[book_tgt_climate_2.xlsx]Emissions by Fuel'!$A$6:$A$119</c:f>
              <c:numCache>
                <c:formatCode>General</c:formatCode>
                <c:ptCount val="114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  <c:pt idx="111">
                  <c:v>2011</c:v>
                </c:pt>
                <c:pt idx="112">
                  <c:v>2012</c:v>
                </c:pt>
                <c:pt idx="113">
                  <c:v>2013</c:v>
                </c:pt>
              </c:numCache>
            </c:numRef>
          </c:xVal>
          <c:yVal>
            <c:numRef>
              <c:f>'[book_tgt_climate_2.xlsx]Emissions by Fuel'!$B$6:$B$119</c:f>
              <c:numCache>
                <c:formatCode>#,##0</c:formatCode>
                <c:ptCount val="114"/>
                <c:pt idx="0">
                  <c:v>515</c:v>
                </c:pt>
                <c:pt idx="1">
                  <c:v>531</c:v>
                </c:pt>
                <c:pt idx="2">
                  <c:v>543</c:v>
                </c:pt>
                <c:pt idx="3">
                  <c:v>593</c:v>
                </c:pt>
                <c:pt idx="4">
                  <c:v>597</c:v>
                </c:pt>
                <c:pt idx="5">
                  <c:v>636</c:v>
                </c:pt>
                <c:pt idx="6">
                  <c:v>680</c:v>
                </c:pt>
                <c:pt idx="7">
                  <c:v>750</c:v>
                </c:pt>
                <c:pt idx="8">
                  <c:v>714</c:v>
                </c:pt>
                <c:pt idx="9">
                  <c:v>747</c:v>
                </c:pt>
                <c:pt idx="10">
                  <c:v>778</c:v>
                </c:pt>
                <c:pt idx="11">
                  <c:v>792</c:v>
                </c:pt>
                <c:pt idx="12">
                  <c:v>834</c:v>
                </c:pt>
                <c:pt idx="13">
                  <c:v>895</c:v>
                </c:pt>
                <c:pt idx="14">
                  <c:v>800</c:v>
                </c:pt>
                <c:pt idx="15">
                  <c:v>784</c:v>
                </c:pt>
                <c:pt idx="16">
                  <c:v>842</c:v>
                </c:pt>
                <c:pt idx="17">
                  <c:v>891</c:v>
                </c:pt>
                <c:pt idx="18">
                  <c:v>873</c:v>
                </c:pt>
                <c:pt idx="19">
                  <c:v>735</c:v>
                </c:pt>
                <c:pt idx="20">
                  <c:v>843</c:v>
                </c:pt>
                <c:pt idx="21">
                  <c:v>709</c:v>
                </c:pt>
                <c:pt idx="22">
                  <c:v>740</c:v>
                </c:pt>
                <c:pt idx="23">
                  <c:v>845</c:v>
                </c:pt>
                <c:pt idx="24">
                  <c:v>836</c:v>
                </c:pt>
                <c:pt idx="25">
                  <c:v>842</c:v>
                </c:pt>
                <c:pt idx="26">
                  <c:v>846</c:v>
                </c:pt>
                <c:pt idx="27">
                  <c:v>905</c:v>
                </c:pt>
                <c:pt idx="28">
                  <c:v>890</c:v>
                </c:pt>
                <c:pt idx="29">
                  <c:v>947</c:v>
                </c:pt>
                <c:pt idx="30">
                  <c:v>862</c:v>
                </c:pt>
                <c:pt idx="31">
                  <c:v>759</c:v>
                </c:pt>
                <c:pt idx="32">
                  <c:v>675</c:v>
                </c:pt>
                <c:pt idx="33">
                  <c:v>708</c:v>
                </c:pt>
                <c:pt idx="34">
                  <c:v>775</c:v>
                </c:pt>
                <c:pt idx="35">
                  <c:v>811</c:v>
                </c:pt>
                <c:pt idx="36">
                  <c:v>893</c:v>
                </c:pt>
                <c:pt idx="37">
                  <c:v>941</c:v>
                </c:pt>
                <c:pt idx="38">
                  <c:v>880</c:v>
                </c:pt>
                <c:pt idx="39">
                  <c:v>918</c:v>
                </c:pt>
                <c:pt idx="40">
                  <c:v>1017</c:v>
                </c:pt>
                <c:pt idx="41">
                  <c:v>1043</c:v>
                </c:pt>
                <c:pt idx="42">
                  <c:v>1063</c:v>
                </c:pt>
                <c:pt idx="43">
                  <c:v>1092</c:v>
                </c:pt>
                <c:pt idx="44">
                  <c:v>1047</c:v>
                </c:pt>
                <c:pt idx="45">
                  <c:v>820</c:v>
                </c:pt>
                <c:pt idx="46">
                  <c:v>875</c:v>
                </c:pt>
                <c:pt idx="47">
                  <c:v>992</c:v>
                </c:pt>
                <c:pt idx="48">
                  <c:v>1015</c:v>
                </c:pt>
                <c:pt idx="49">
                  <c:v>960</c:v>
                </c:pt>
                <c:pt idx="50">
                  <c:v>1070</c:v>
                </c:pt>
                <c:pt idx="51">
                  <c:v>1129</c:v>
                </c:pt>
                <c:pt idx="52">
                  <c:v>1119</c:v>
                </c:pt>
                <c:pt idx="53">
                  <c:v>1125</c:v>
                </c:pt>
                <c:pt idx="54">
                  <c:v>1116</c:v>
                </c:pt>
                <c:pt idx="55">
                  <c:v>1208</c:v>
                </c:pt>
                <c:pt idx="56">
                  <c:v>1273</c:v>
                </c:pt>
                <c:pt idx="57">
                  <c:v>1309</c:v>
                </c:pt>
                <c:pt idx="58">
                  <c:v>1336</c:v>
                </c:pt>
                <c:pt idx="59">
                  <c:v>1382</c:v>
                </c:pt>
                <c:pt idx="60">
                  <c:v>1410</c:v>
                </c:pt>
                <c:pt idx="61">
                  <c:v>1349</c:v>
                </c:pt>
                <c:pt idx="62">
                  <c:v>1351</c:v>
                </c:pt>
                <c:pt idx="63">
                  <c:v>1396</c:v>
                </c:pt>
                <c:pt idx="64">
                  <c:v>1435</c:v>
                </c:pt>
                <c:pt idx="65">
                  <c:v>1460</c:v>
                </c:pt>
                <c:pt idx="66">
                  <c:v>1478</c:v>
                </c:pt>
                <c:pt idx="67">
                  <c:v>1448</c:v>
                </c:pt>
                <c:pt idx="68">
                  <c:v>1448</c:v>
                </c:pt>
                <c:pt idx="69">
                  <c:v>1486</c:v>
                </c:pt>
                <c:pt idx="70">
                  <c:v>1556</c:v>
                </c:pt>
                <c:pt idx="71">
                  <c:v>1559</c:v>
                </c:pt>
                <c:pt idx="72">
                  <c:v>1576</c:v>
                </c:pt>
                <c:pt idx="73">
                  <c:v>1581</c:v>
                </c:pt>
                <c:pt idx="74">
                  <c:v>1579</c:v>
                </c:pt>
                <c:pt idx="75">
                  <c:v>1673</c:v>
                </c:pt>
                <c:pt idx="76">
                  <c:v>1710</c:v>
                </c:pt>
                <c:pt idx="77">
                  <c:v>1765</c:v>
                </c:pt>
                <c:pt idx="78">
                  <c:v>1793</c:v>
                </c:pt>
                <c:pt idx="79">
                  <c:v>1887</c:v>
                </c:pt>
                <c:pt idx="80">
                  <c:v>1947</c:v>
                </c:pt>
                <c:pt idx="81">
                  <c:v>1921</c:v>
                </c:pt>
                <c:pt idx="82">
                  <c:v>1992</c:v>
                </c:pt>
                <c:pt idx="83">
                  <c:v>1995</c:v>
                </c:pt>
                <c:pt idx="84">
                  <c:v>2094</c:v>
                </c:pt>
                <c:pt idx="85">
                  <c:v>2237</c:v>
                </c:pt>
                <c:pt idx="86">
                  <c:v>2300</c:v>
                </c:pt>
                <c:pt idx="87">
                  <c:v>2364</c:v>
                </c:pt>
                <c:pt idx="88">
                  <c:v>2414</c:v>
                </c:pt>
                <c:pt idx="89">
                  <c:v>2457</c:v>
                </c:pt>
                <c:pt idx="90">
                  <c:v>2419</c:v>
                </c:pt>
                <c:pt idx="91">
                  <c:v>2345</c:v>
                </c:pt>
                <c:pt idx="92">
                  <c:v>2357</c:v>
                </c:pt>
                <c:pt idx="93">
                  <c:v>2298</c:v>
                </c:pt>
                <c:pt idx="94">
                  <c:v>2358</c:v>
                </c:pt>
                <c:pt idx="95">
                  <c:v>2442</c:v>
                </c:pt>
                <c:pt idx="96">
                  <c:v>2469</c:v>
                </c:pt>
                <c:pt idx="97">
                  <c:v>2495</c:v>
                </c:pt>
                <c:pt idx="98">
                  <c:v>2391</c:v>
                </c:pt>
                <c:pt idx="99">
                  <c:v>2352</c:v>
                </c:pt>
                <c:pt idx="100">
                  <c:v>2367</c:v>
                </c:pt>
                <c:pt idx="101">
                  <c:v>2492</c:v>
                </c:pt>
                <c:pt idx="102">
                  <c:v>2521</c:v>
                </c:pt>
                <c:pt idx="103">
                  <c:v>2743</c:v>
                </c:pt>
                <c:pt idx="104">
                  <c:v>2967</c:v>
                </c:pt>
                <c:pt idx="105">
                  <c:v>3157</c:v>
                </c:pt>
                <c:pt idx="106">
                  <c:v>3339</c:v>
                </c:pt>
                <c:pt idx="107">
                  <c:v>3464</c:v>
                </c:pt>
                <c:pt idx="108">
                  <c:v>3571</c:v>
                </c:pt>
                <c:pt idx="109">
                  <c:v>3620</c:v>
                </c:pt>
                <c:pt idx="110">
                  <c:v>3842</c:v>
                </c:pt>
                <c:pt idx="111">
                  <c:v>4020.5300948601061</c:v>
                </c:pt>
                <c:pt idx="112">
                  <c:v>4123.9391583105635</c:v>
                </c:pt>
                <c:pt idx="113">
                  <c:v>4238.0407033880065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'[book_tgt_climate_2.xlsx]Emissions by Fuel'!$C$3</c:f>
              <c:strCache>
                <c:ptCount val="1"/>
                <c:pt idx="0">
                  <c:v>Oil</c:v>
                </c:pt>
              </c:strCache>
            </c:strRef>
          </c:tx>
          <c:spPr>
            <a:ln w="19050">
              <a:solidFill>
                <a:srgbClr val="000000"/>
              </a:solidFill>
              <a:prstDash val="sysDash"/>
            </a:ln>
          </c:spPr>
          <c:marker>
            <c:symbol val="none"/>
          </c:marker>
          <c:dLbls>
            <c:dLbl>
              <c:idx val="95"/>
              <c:layout>
                <c:manualLayout>
                  <c:x val="3.3280839895013126E-2"/>
                  <c:y val="-0.25623885022109183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1000" dirty="0"/>
                      <a:t>Coal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'[book_tgt_climate_2.xlsx]Emissions by Fuel'!$A$6:$A$119</c:f>
              <c:numCache>
                <c:formatCode>General</c:formatCode>
                <c:ptCount val="114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  <c:pt idx="111">
                  <c:v>2011</c:v>
                </c:pt>
                <c:pt idx="112">
                  <c:v>2012</c:v>
                </c:pt>
                <c:pt idx="113">
                  <c:v>2013</c:v>
                </c:pt>
              </c:numCache>
            </c:numRef>
          </c:xVal>
          <c:yVal>
            <c:numRef>
              <c:f>'[book_tgt_climate_2.xlsx]Emissions by Fuel'!$C$6:$C$119</c:f>
              <c:numCache>
                <c:formatCode>#,##0</c:formatCode>
                <c:ptCount val="114"/>
                <c:pt idx="0">
                  <c:v>16</c:v>
                </c:pt>
                <c:pt idx="1">
                  <c:v>18</c:v>
                </c:pt>
                <c:pt idx="2">
                  <c:v>19</c:v>
                </c:pt>
                <c:pt idx="3">
                  <c:v>20</c:v>
                </c:pt>
                <c:pt idx="4">
                  <c:v>23</c:v>
                </c:pt>
                <c:pt idx="5">
                  <c:v>23</c:v>
                </c:pt>
                <c:pt idx="6">
                  <c:v>23</c:v>
                </c:pt>
                <c:pt idx="7">
                  <c:v>28</c:v>
                </c:pt>
                <c:pt idx="8">
                  <c:v>30</c:v>
                </c:pt>
                <c:pt idx="9">
                  <c:v>32</c:v>
                </c:pt>
                <c:pt idx="10">
                  <c:v>34</c:v>
                </c:pt>
                <c:pt idx="11">
                  <c:v>36</c:v>
                </c:pt>
                <c:pt idx="12">
                  <c:v>37</c:v>
                </c:pt>
                <c:pt idx="13">
                  <c:v>41</c:v>
                </c:pt>
                <c:pt idx="14">
                  <c:v>42</c:v>
                </c:pt>
                <c:pt idx="15">
                  <c:v>45</c:v>
                </c:pt>
                <c:pt idx="16">
                  <c:v>48</c:v>
                </c:pt>
                <c:pt idx="17">
                  <c:v>54</c:v>
                </c:pt>
                <c:pt idx="18">
                  <c:v>53</c:v>
                </c:pt>
                <c:pt idx="19">
                  <c:v>61</c:v>
                </c:pt>
                <c:pt idx="20">
                  <c:v>78</c:v>
                </c:pt>
                <c:pt idx="21">
                  <c:v>84</c:v>
                </c:pt>
                <c:pt idx="22">
                  <c:v>94</c:v>
                </c:pt>
                <c:pt idx="23">
                  <c:v>111</c:v>
                </c:pt>
                <c:pt idx="24">
                  <c:v>110</c:v>
                </c:pt>
                <c:pt idx="25">
                  <c:v>116</c:v>
                </c:pt>
                <c:pt idx="26">
                  <c:v>119</c:v>
                </c:pt>
                <c:pt idx="27">
                  <c:v>136</c:v>
                </c:pt>
                <c:pt idx="28">
                  <c:v>143</c:v>
                </c:pt>
                <c:pt idx="29">
                  <c:v>160</c:v>
                </c:pt>
                <c:pt idx="30">
                  <c:v>152</c:v>
                </c:pt>
                <c:pt idx="31">
                  <c:v>147</c:v>
                </c:pt>
                <c:pt idx="32">
                  <c:v>141</c:v>
                </c:pt>
                <c:pt idx="33">
                  <c:v>154</c:v>
                </c:pt>
                <c:pt idx="34">
                  <c:v>162</c:v>
                </c:pt>
                <c:pt idx="35">
                  <c:v>176</c:v>
                </c:pt>
                <c:pt idx="36">
                  <c:v>192</c:v>
                </c:pt>
                <c:pt idx="37">
                  <c:v>219</c:v>
                </c:pt>
                <c:pt idx="38">
                  <c:v>214</c:v>
                </c:pt>
                <c:pt idx="39">
                  <c:v>222</c:v>
                </c:pt>
                <c:pt idx="40">
                  <c:v>229</c:v>
                </c:pt>
                <c:pt idx="41">
                  <c:v>236</c:v>
                </c:pt>
                <c:pt idx="42">
                  <c:v>222</c:v>
                </c:pt>
                <c:pt idx="43">
                  <c:v>239</c:v>
                </c:pt>
                <c:pt idx="44">
                  <c:v>275</c:v>
                </c:pt>
                <c:pt idx="45">
                  <c:v>275</c:v>
                </c:pt>
                <c:pt idx="46">
                  <c:v>292</c:v>
                </c:pt>
                <c:pt idx="47">
                  <c:v>322</c:v>
                </c:pt>
                <c:pt idx="48">
                  <c:v>364</c:v>
                </c:pt>
                <c:pt idx="49">
                  <c:v>362</c:v>
                </c:pt>
                <c:pt idx="50">
                  <c:v>423</c:v>
                </c:pt>
                <c:pt idx="51">
                  <c:v>479</c:v>
                </c:pt>
                <c:pt idx="52">
                  <c:v>504</c:v>
                </c:pt>
                <c:pt idx="53">
                  <c:v>533</c:v>
                </c:pt>
                <c:pt idx="54">
                  <c:v>557</c:v>
                </c:pt>
                <c:pt idx="55">
                  <c:v>625</c:v>
                </c:pt>
                <c:pt idx="56">
                  <c:v>679</c:v>
                </c:pt>
                <c:pt idx="57">
                  <c:v>714</c:v>
                </c:pt>
                <c:pt idx="58">
                  <c:v>731</c:v>
                </c:pt>
                <c:pt idx="59">
                  <c:v>789</c:v>
                </c:pt>
                <c:pt idx="60">
                  <c:v>849</c:v>
                </c:pt>
                <c:pt idx="61">
                  <c:v>904</c:v>
                </c:pt>
                <c:pt idx="62">
                  <c:v>980</c:v>
                </c:pt>
                <c:pt idx="63">
                  <c:v>1052</c:v>
                </c:pt>
                <c:pt idx="64">
                  <c:v>1137</c:v>
                </c:pt>
                <c:pt idx="65">
                  <c:v>1219</c:v>
                </c:pt>
                <c:pt idx="66">
                  <c:v>1323</c:v>
                </c:pt>
                <c:pt idx="67">
                  <c:v>1423</c:v>
                </c:pt>
                <c:pt idx="68">
                  <c:v>1551</c:v>
                </c:pt>
                <c:pt idx="69">
                  <c:v>1673</c:v>
                </c:pt>
                <c:pt idx="70">
                  <c:v>1839</c:v>
                </c:pt>
                <c:pt idx="71">
                  <c:v>1947</c:v>
                </c:pt>
                <c:pt idx="72">
                  <c:v>2057</c:v>
                </c:pt>
                <c:pt idx="73">
                  <c:v>2241</c:v>
                </c:pt>
                <c:pt idx="74">
                  <c:v>2245</c:v>
                </c:pt>
                <c:pt idx="75">
                  <c:v>2132</c:v>
                </c:pt>
                <c:pt idx="76">
                  <c:v>2314</c:v>
                </c:pt>
                <c:pt idx="77">
                  <c:v>2398</c:v>
                </c:pt>
                <c:pt idx="78">
                  <c:v>2392</c:v>
                </c:pt>
                <c:pt idx="79">
                  <c:v>2544</c:v>
                </c:pt>
                <c:pt idx="80">
                  <c:v>2422</c:v>
                </c:pt>
                <c:pt idx="81">
                  <c:v>2289</c:v>
                </c:pt>
                <c:pt idx="82">
                  <c:v>2196</c:v>
                </c:pt>
                <c:pt idx="83">
                  <c:v>2176</c:v>
                </c:pt>
                <c:pt idx="84">
                  <c:v>2199</c:v>
                </c:pt>
                <c:pt idx="85">
                  <c:v>2186</c:v>
                </c:pt>
                <c:pt idx="86">
                  <c:v>2293</c:v>
                </c:pt>
                <c:pt idx="87">
                  <c:v>2306</c:v>
                </c:pt>
                <c:pt idx="88">
                  <c:v>2412</c:v>
                </c:pt>
                <c:pt idx="89">
                  <c:v>2459</c:v>
                </c:pt>
                <c:pt idx="90">
                  <c:v>2492</c:v>
                </c:pt>
                <c:pt idx="91">
                  <c:v>2605</c:v>
                </c:pt>
                <c:pt idx="92">
                  <c:v>2510</c:v>
                </c:pt>
                <c:pt idx="93">
                  <c:v>2523</c:v>
                </c:pt>
                <c:pt idx="94">
                  <c:v>2546</c:v>
                </c:pt>
                <c:pt idx="95">
                  <c:v>2565</c:v>
                </c:pt>
                <c:pt idx="96">
                  <c:v>2624</c:v>
                </c:pt>
                <c:pt idx="97">
                  <c:v>2700</c:v>
                </c:pt>
                <c:pt idx="98">
                  <c:v>2766</c:v>
                </c:pt>
                <c:pt idx="99">
                  <c:v>2737</c:v>
                </c:pt>
                <c:pt idx="100">
                  <c:v>2838</c:v>
                </c:pt>
                <c:pt idx="101">
                  <c:v>2840</c:v>
                </c:pt>
                <c:pt idx="102">
                  <c:v>2831</c:v>
                </c:pt>
                <c:pt idx="103">
                  <c:v>2959</c:v>
                </c:pt>
                <c:pt idx="104">
                  <c:v>3053</c:v>
                </c:pt>
                <c:pt idx="105">
                  <c:v>3076</c:v>
                </c:pt>
                <c:pt idx="106">
                  <c:v>3089</c:v>
                </c:pt>
                <c:pt idx="107">
                  <c:v>3081</c:v>
                </c:pt>
                <c:pt idx="108">
                  <c:v>3122</c:v>
                </c:pt>
                <c:pt idx="109">
                  <c:v>3056</c:v>
                </c:pt>
                <c:pt idx="110">
                  <c:v>3114</c:v>
                </c:pt>
                <c:pt idx="111">
                  <c:v>3154.1936166870164</c:v>
                </c:pt>
                <c:pt idx="112">
                  <c:v>3189.5683027998707</c:v>
                </c:pt>
                <c:pt idx="113">
                  <c:v>3239.2078771811875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8720128"/>
        <c:axId val="178720704"/>
      </c:scatterChart>
      <c:valAx>
        <c:axId val="178720128"/>
        <c:scaling>
          <c:orientation val="minMax"/>
          <c:min val="1900"/>
        </c:scaling>
        <c:delete val="0"/>
        <c:axPos val="b"/>
        <c:title>
          <c:tx>
            <c:rich>
              <a:bodyPr/>
              <a:lstStyle/>
              <a:p>
                <a:pPr>
                  <a:defRPr sz="1000" b="0" i="1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Source: EPI from BP; CDIAC</a:t>
                </a:r>
              </a:p>
            </c:rich>
          </c:tx>
          <c:layout>
            <c:manualLayout>
              <c:xMode val="edge"/>
              <c:yMode val="edge"/>
              <c:x val="0.36704730831973897"/>
              <c:y val="0.936814958091553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8720704"/>
        <c:crosses val="autoZero"/>
        <c:crossBetween val="midCat"/>
      </c:valAx>
      <c:valAx>
        <c:axId val="17872070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200" dirty="0"/>
                  <a:t>Million Tons of Carbon</a:t>
                </a:r>
              </a:p>
            </c:rich>
          </c:tx>
          <c:layout>
            <c:manualLayout>
              <c:xMode val="edge"/>
              <c:yMode val="edge"/>
              <c:x val="1.794453507340946E-2"/>
              <c:y val="0.38878143133462284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8720128"/>
        <c:crosses val="autoZero"/>
        <c:crossBetween val="midCat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9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9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9060138-1A44-40AF-B16D-4D450A0211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92121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5073593"/>
      </p:ext>
    </p:extLst>
  </p:cSld>
  <p:clrMap bg1="lt1" tx1="dk1" bg2="dk2" tx2="lt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pPr rtl="0"/>
            <a:r>
              <a:rPr lang="en-US" sz="11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Strict restrictions apply to use of this PowerPoint presentation. Only registered NCCSTS subscribers are permitted to present it in their classrooms for their students. Any further transmission, downloading, printing, re-posting, saving, or modifying and publishing is strictly forbidden. Violations of this policy will be investigated and vigorously pursued. If you have questions, contact permissions@sciencecases.org.</a:t>
            </a:r>
          </a:p>
          <a:p>
            <a:pPr rtl="0"/>
            <a:r>
              <a:rPr lang="en-US" sz="11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Copyright held by the National Center for Case Study Teaching in Science, University at Buffalo, State University of New York. Originally published November 16, 2020.</a:t>
            </a:r>
          </a:p>
          <a:p>
            <a:endParaRPr lang="en-US" sz="1100" b="0" i="1" u="none" strike="noStrike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100" b="0" i="1" u="none" strike="noStrike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100" b="0" i="1" u="none" strike="noStrike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100" b="0" i="1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b="0" i="1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Credit: </a:t>
            </a:r>
            <a:r>
              <a:rPr lang="en-US" sz="11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 by </a:t>
            </a:r>
            <a:r>
              <a:rPr lang="en-US" sz="1100" b="0" i="0" u="none" strike="noStrike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apasciuto</a:t>
            </a:r>
            <a:r>
              <a:rPr lang="en-US" sz="11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CC BY 2.0, &lt;https://www.flickr.com/photos/apasciuto/32632336250/in/photostream/&gt;.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242283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51639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16521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376587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439907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 b="0" dirty="0"/>
          </a:p>
        </p:txBody>
      </p:sp>
    </p:spTree>
    <p:extLst>
      <p:ext uri="{BB962C8B-B14F-4D97-AF65-F5344CB8AC3E}">
        <p14:creationId xmlns:p14="http://schemas.microsoft.com/office/powerpoint/2010/main" val="36707878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086949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992637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813978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278304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1333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035482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39881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57914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02857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908169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2374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22218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840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5890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pPr defTabSz="931774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19987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7962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646586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pPr defTabSz="931774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31486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1004144" y="1022025"/>
            <a:ext cx="7136667" cy="152400"/>
            <a:chOff x="1346428" y="1011300"/>
            <a:chExt cx="6452100" cy="152400"/>
          </a:xfrm>
        </p:grpSpPr>
        <p:cxnSp>
          <p:nvCxnSpPr>
            <p:cNvPr id="11" name="Shape 11"/>
            <p:cNvCxnSpPr/>
            <p:nvPr/>
          </p:nvCxnSpPr>
          <p:spPr>
            <a:xfrm rot="10800000">
              <a:off x="1346428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Shape 12"/>
            <p:cNvCxnSpPr/>
            <p:nvPr/>
          </p:nvCxnSpPr>
          <p:spPr>
            <a:xfrm rot="10800000">
              <a:off x="1346428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3" name="Shape 13"/>
          <p:cNvGrpSpPr/>
          <p:nvPr/>
        </p:nvGrpSpPr>
        <p:grpSpPr>
          <a:xfrm>
            <a:off x="1004151" y="3969100"/>
            <a:ext cx="7136667" cy="152400"/>
            <a:chOff x="1346435" y="3969087"/>
            <a:chExt cx="6452100" cy="152400"/>
          </a:xfrm>
        </p:grpSpPr>
        <p:cxnSp>
          <p:nvCxnSpPr>
            <p:cNvPr id="14" name="Shape 14"/>
            <p:cNvCxnSpPr/>
            <p:nvPr/>
          </p:nvCxnSpPr>
          <p:spPr>
            <a:xfrm>
              <a:off x="1346435" y="4121487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Shape 15"/>
            <p:cNvCxnSpPr/>
            <p:nvPr/>
          </p:nvCxnSpPr>
          <p:spPr>
            <a:xfrm>
              <a:off x="1346435" y="3969087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accent2"/>
              </a:buClr>
              <a:buSzPct val="100000"/>
              <a:defRPr sz="130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6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cxnSp>
        <p:nvCxnSpPr>
          <p:cNvPr id="45" name="Shape 45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en"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tificamerican.com/article/acidic-ocean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apps.seattletimes.com/reports/sea-change/2014/apr/30/pteropod-shells-dissolving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sp>
        <p:nvSpPr>
          <p:cNvPr id="64" name="Shape 64"/>
          <p:cNvSpPr txBox="1">
            <a:spLocks noGrp="1"/>
          </p:cNvSpPr>
          <p:nvPr>
            <p:ph type="ctrTitle"/>
          </p:nvPr>
        </p:nvSpPr>
        <p:spPr>
          <a:xfrm>
            <a:off x="25" y="1231286"/>
            <a:ext cx="9144000" cy="718586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500" dirty="0" smtClean="0">
                <a:solidFill>
                  <a:schemeClr val="bg2">
                    <a:lumMod val="50000"/>
                  </a:schemeClr>
                </a:solidFill>
              </a:rPr>
              <a:t>An Investigation into Ocean Acidification </a:t>
            </a:r>
            <a:endParaRPr lang="en" sz="45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" y="3797672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Monotype Corsiva" panose="03010101010201010101" pitchFamily="66" charset="0"/>
              </a:rPr>
              <a:t>by</a:t>
            </a:r>
          </a:p>
          <a:p>
            <a:pPr algn="ctr"/>
            <a:r>
              <a:rPr lang="en-US" b="1" dirty="0" err="1">
                <a:solidFill>
                  <a:schemeClr val="bg1"/>
                </a:solidFill>
              </a:rPr>
              <a:t>Diara</a:t>
            </a:r>
            <a:r>
              <a:rPr lang="en-US" b="1" dirty="0">
                <a:solidFill>
                  <a:schemeClr val="bg1"/>
                </a:solidFill>
              </a:rPr>
              <a:t> D. Spain and Vanessa M. Mendoza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Natural </a:t>
            </a:r>
            <a:r>
              <a:rPr lang="en-US" b="1" dirty="0">
                <a:solidFill>
                  <a:schemeClr val="bg1"/>
                </a:solidFill>
              </a:rPr>
              <a:t>Sciences and Mathematics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Dominican </a:t>
            </a:r>
            <a:r>
              <a:rPr lang="en-US" b="1" dirty="0">
                <a:solidFill>
                  <a:schemeClr val="bg1"/>
                </a:solidFill>
              </a:rPr>
              <a:t>University of California, San Rafael CA</a:t>
            </a:r>
          </a:p>
        </p:txBody>
      </p:sp>
      <p:sp>
        <p:nvSpPr>
          <p:cNvPr id="4" name="Rectangle 3"/>
          <p:cNvSpPr/>
          <p:nvPr/>
        </p:nvSpPr>
        <p:spPr>
          <a:xfrm>
            <a:off x="1" y="294386"/>
            <a:ext cx="9144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84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b="1" kern="0" dirty="0" smtClean="0">
                <a:cs typeface="Calibri" pitchFamily="34" charset="0"/>
                <a:sym typeface="Helvetica Light"/>
              </a:rPr>
              <a:t>NATIONAL CENTER FOR CASE STUDY TEACHING IN SCIENCE</a:t>
            </a:r>
            <a:endParaRPr lang="en-US" altLang="en-US" sz="800" b="1" kern="0" dirty="0">
              <a:latin typeface="Palatino Linotype" pitchFamily="18" charset="0"/>
              <a:cs typeface="Calibri" pitchFamily="34" charset="0"/>
              <a:sym typeface="Helvetica Ligh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679850"/>
            <a:ext cx="9143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1800" i="1" dirty="0">
                <a:latin typeface="Calibri" pitchFamily="34" charset="0"/>
              </a:rPr>
              <a:t>A Presentation to Accompany the Case Study: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367458515"/>
              </p:ext>
            </p:extLst>
          </p:nvPr>
        </p:nvGraphicFramePr>
        <p:xfrm>
          <a:off x="0" y="0"/>
          <a:ext cx="9144000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4894842"/>
            <a:ext cx="2672526" cy="248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000" u="sng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http://www.earth-policy.org/data_center/C23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413399" y="420475"/>
            <a:ext cx="8317203" cy="116464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600" i="1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Question </a:t>
            </a:r>
            <a:r>
              <a:rPr lang="en" sz="2600" i="1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3: </a:t>
            </a:r>
            <a:r>
              <a:rPr lang="en" sz="26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Look at </a:t>
            </a:r>
            <a:r>
              <a:rPr lang="en" sz="2600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Figure 4 and circle the most appropriate answer for the following questions:</a:t>
            </a:r>
            <a:endParaRPr lang="en" sz="260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324091" y="1977379"/>
            <a:ext cx="8542117" cy="25738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700"/>
              </a:spcAft>
              <a:buNone/>
            </a:pPr>
            <a:r>
              <a:rPr lang="en" sz="2400" b="0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(a) How </a:t>
            </a:r>
            <a:r>
              <a:rPr lang="en" sz="2400" b="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would you describe CO</a:t>
            </a:r>
            <a:r>
              <a:rPr lang="en" sz="2400" b="0" baseline="-25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r>
            <a:r>
              <a:rPr lang="en" sz="2400" b="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emissions from </a:t>
            </a:r>
            <a:r>
              <a:rPr lang="en" sz="2400" b="0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1750-1825? </a:t>
            </a:r>
            <a:br>
              <a:rPr lang="en" sz="2400" b="0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sz="2400" b="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700"/>
              </a:spcAft>
              <a:buNone/>
            </a:pPr>
            <a:r>
              <a:rPr lang="en" sz="2400" b="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(</a:t>
            </a:r>
            <a:r>
              <a:rPr lang="en" sz="2400" b="0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b) How </a:t>
            </a:r>
            <a:r>
              <a:rPr lang="en" sz="2400" b="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would you describe CO</a:t>
            </a:r>
            <a:r>
              <a:rPr lang="en" sz="2400" b="0" baseline="-25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r>
            <a:r>
              <a:rPr lang="en" sz="2400" b="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emissions from 1850-1900?  </a:t>
            </a:r>
            <a:r>
              <a:rPr lang="en" sz="2400" b="0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" sz="2400" b="0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sz="2400" b="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700"/>
              </a:spcAft>
              <a:buNone/>
            </a:pPr>
            <a:r>
              <a:rPr lang="en" sz="2400" b="0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(c) How would </a:t>
            </a:r>
            <a:r>
              <a:rPr lang="en" sz="2400" b="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you describe CO</a:t>
            </a:r>
            <a:r>
              <a:rPr lang="en" sz="2400" b="0" baseline="-25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r>
            <a:r>
              <a:rPr lang="en" sz="2400" b="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emissions from 1950-2000? </a:t>
            </a:r>
            <a:r>
              <a:rPr lang="en" sz="2400" b="0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" sz="2400" b="0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" sz="2400" b="0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lang="en" sz="2400" b="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9" name="Shape 129"/>
          <p:cNvSpPr/>
          <p:nvPr/>
        </p:nvSpPr>
        <p:spPr>
          <a:xfrm>
            <a:off x="3450901" y="2457851"/>
            <a:ext cx="1828800" cy="397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 dirty="0">
                <a:solidFill>
                  <a:schemeClr val="accent2"/>
                </a:solidFill>
                <a:highlight>
                  <a:srgbClr val="FFFF00"/>
                </a:highlight>
                <a:latin typeface="Trebuchet MS"/>
                <a:ea typeface="Trebuchet MS"/>
                <a:cs typeface="Trebuchet MS"/>
                <a:sym typeface="Trebuchet MS"/>
              </a:rPr>
              <a:t>No change</a:t>
            </a:r>
          </a:p>
        </p:txBody>
      </p:sp>
      <p:sp>
        <p:nvSpPr>
          <p:cNvPr id="130" name="Shape 130"/>
          <p:cNvSpPr/>
          <p:nvPr/>
        </p:nvSpPr>
        <p:spPr>
          <a:xfrm>
            <a:off x="3369093" y="3335347"/>
            <a:ext cx="1992416" cy="3903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 dirty="0" smtClean="0">
                <a:solidFill>
                  <a:schemeClr val="accent2"/>
                </a:solidFill>
                <a:highlight>
                  <a:srgbClr val="FFFF00"/>
                </a:highlight>
                <a:latin typeface="Trebuchet MS"/>
                <a:ea typeface="Trebuchet MS"/>
                <a:cs typeface="Trebuchet MS"/>
                <a:sym typeface="Trebuchet MS"/>
              </a:rPr>
              <a:t>Small increase</a:t>
            </a:r>
            <a:endParaRPr lang="en" sz="2200" dirty="0">
              <a:solidFill>
                <a:schemeClr val="accent2"/>
              </a:solidFill>
              <a:highlight>
                <a:srgbClr val="FFFF00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1" name="Shape 131"/>
          <p:cNvSpPr/>
          <p:nvPr/>
        </p:nvSpPr>
        <p:spPr>
          <a:xfrm>
            <a:off x="3353154" y="4168402"/>
            <a:ext cx="2024293" cy="3828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 dirty="0" smtClean="0">
                <a:solidFill>
                  <a:schemeClr val="accent2"/>
                </a:solidFill>
                <a:highlight>
                  <a:srgbClr val="FFFF00"/>
                </a:highlight>
                <a:latin typeface="Trebuchet MS"/>
                <a:ea typeface="Trebuchet MS"/>
                <a:cs typeface="Trebuchet MS"/>
                <a:sym typeface="Trebuchet MS"/>
              </a:rPr>
              <a:t>Large increase</a:t>
            </a:r>
            <a:endParaRPr lang="en" sz="2200" dirty="0">
              <a:solidFill>
                <a:schemeClr val="accent2"/>
              </a:solidFill>
              <a:highlight>
                <a:srgbClr val="FFFF00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962833593"/>
              </p:ext>
            </p:extLst>
          </p:nvPr>
        </p:nvGraphicFramePr>
        <p:xfrm>
          <a:off x="0" y="0"/>
          <a:ext cx="9144000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4894842"/>
            <a:ext cx="2672526" cy="248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000" u="sng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http://www.earth-policy.org/data_center/C23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19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426099" y="449726"/>
            <a:ext cx="8304503" cy="928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600" i="1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Question </a:t>
            </a:r>
            <a:r>
              <a:rPr lang="en" sz="2600" i="1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4: </a:t>
            </a:r>
            <a:r>
              <a:rPr lang="en" sz="2600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Fill in the correct answer after examining Figure </a:t>
            </a:r>
            <a:r>
              <a:rPr lang="en" sz="26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5</a:t>
            </a:r>
            <a:r>
              <a:rPr lang="en" sz="2600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. </a:t>
            </a:r>
            <a:endParaRPr lang="en" sz="260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407037" y="1593531"/>
            <a:ext cx="8323565" cy="320109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2000" dirty="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In the 1900s the primary contributor to global emissions was</a:t>
            </a:r>
            <a:r>
              <a:rPr lang="en" sz="2000" u="sng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         </a:t>
            </a:r>
            <a:r>
              <a:rPr lang="en" sz="2000" u="sng" dirty="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" sz="2000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. This trend continued and </a:t>
            </a:r>
            <a:r>
              <a:rPr lang="en" sz="2000" dirty="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by 1920 another </a:t>
            </a:r>
            <a:r>
              <a:rPr lang="en" sz="2000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major </a:t>
            </a:r>
            <a:r>
              <a:rPr lang="en" sz="2000" dirty="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contributor </a:t>
            </a:r>
            <a:r>
              <a:rPr lang="en" sz="2000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emerged, </a:t>
            </a:r>
            <a:r>
              <a:rPr lang="en" sz="2000" dirty="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____. </a:t>
            </a:r>
            <a:r>
              <a:rPr lang="en" sz="2000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Emissions from </a:t>
            </a:r>
            <a:r>
              <a:rPr lang="en" sz="2000" u="sng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                     </a:t>
            </a:r>
            <a:r>
              <a:rPr lang="en" sz="2000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 became the third contributor after the 1950’s. After 1950 the total amount of </a:t>
            </a:r>
            <a:r>
              <a:rPr lang="en" sz="2000" dirty="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carbon dioxide emissions began to </a:t>
            </a:r>
            <a:r>
              <a:rPr lang="en" sz="2000" u="sng" dirty="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                </a:t>
            </a:r>
            <a:r>
              <a:rPr lang="en" sz="2000" dirty="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 more rapidly. By 1970 the </a:t>
            </a:r>
            <a:r>
              <a:rPr lang="en" sz="2000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top contributor was clearly </a:t>
            </a:r>
            <a:r>
              <a:rPr lang="en" sz="2000" u="sng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         </a:t>
            </a:r>
            <a:r>
              <a:rPr lang="en" sz="2000" dirty="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" sz="2000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with </a:t>
            </a:r>
            <a:r>
              <a:rPr lang="en" sz="2000" u="sng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          </a:t>
            </a:r>
            <a:r>
              <a:rPr lang="en" sz="2000" u="sng" dirty="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" sz="2000" dirty="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" sz="2000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as the second major source. </a:t>
            </a:r>
            <a:r>
              <a:rPr lang="en" sz="2000" u="sng" dirty="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                      </a:t>
            </a:r>
            <a:r>
              <a:rPr lang="en-US" sz="2000" dirty="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h</a:t>
            </a:r>
            <a:r>
              <a:rPr lang="en" sz="2000" dirty="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as steadily increased from 1940 to 2013. In contrast, there has been a sharp increase in the contributor, </a:t>
            </a:r>
            <a:r>
              <a:rPr lang="en" sz="2000" u="sng" dirty="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          </a:t>
            </a:r>
            <a:r>
              <a:rPr lang="en" sz="2000" dirty="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, since 2000. </a:t>
            </a:r>
            <a:endParaRPr lang="en" sz="2000" dirty="0">
              <a:solidFill>
                <a:schemeClr val="accent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0" name="Shape 140"/>
          <p:cNvSpPr txBox="1"/>
          <p:nvPr/>
        </p:nvSpPr>
        <p:spPr>
          <a:xfrm>
            <a:off x="3035625" y="2354150"/>
            <a:ext cx="1542725" cy="3599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000" dirty="0">
                <a:solidFill>
                  <a:schemeClr val="accent2"/>
                </a:solidFill>
                <a:highlight>
                  <a:srgbClr val="FFFF00"/>
                </a:highlight>
                <a:latin typeface="Trebuchet MS"/>
                <a:ea typeface="Trebuchet MS"/>
                <a:cs typeface="Trebuchet MS"/>
                <a:sym typeface="Trebuchet MS"/>
              </a:rPr>
              <a:t>n</a:t>
            </a:r>
            <a:r>
              <a:rPr lang="en" sz="2000" dirty="0" smtClean="0">
                <a:solidFill>
                  <a:schemeClr val="accent2"/>
                </a:solidFill>
                <a:highlight>
                  <a:srgbClr val="FFFF00"/>
                </a:highlight>
                <a:latin typeface="Trebuchet MS"/>
                <a:ea typeface="Trebuchet MS"/>
                <a:cs typeface="Trebuchet MS"/>
                <a:sym typeface="Trebuchet MS"/>
              </a:rPr>
              <a:t>atural gas</a:t>
            </a:r>
            <a:endParaRPr lang="en" sz="2000" dirty="0">
              <a:solidFill>
                <a:schemeClr val="accent2"/>
              </a:solidFill>
              <a:highlight>
                <a:srgbClr val="FFFF00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1" name="Shape 141"/>
          <p:cNvSpPr txBox="1"/>
          <p:nvPr/>
        </p:nvSpPr>
        <p:spPr>
          <a:xfrm>
            <a:off x="1404649" y="3386620"/>
            <a:ext cx="586150" cy="39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dirty="0" smtClean="0">
                <a:solidFill>
                  <a:schemeClr val="accent2"/>
                </a:solidFill>
                <a:highlight>
                  <a:srgbClr val="FFFF00"/>
                </a:highlight>
                <a:latin typeface="Trebuchet MS"/>
                <a:ea typeface="Trebuchet MS"/>
                <a:cs typeface="Trebuchet MS"/>
                <a:sym typeface="Trebuchet MS"/>
              </a:rPr>
              <a:t>oil</a:t>
            </a:r>
            <a:endParaRPr lang="en" sz="2000" dirty="0">
              <a:solidFill>
                <a:schemeClr val="accent2"/>
              </a:solidFill>
              <a:highlight>
                <a:srgbClr val="FFFF00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3" name="Shape 143"/>
          <p:cNvSpPr txBox="1"/>
          <p:nvPr/>
        </p:nvSpPr>
        <p:spPr>
          <a:xfrm>
            <a:off x="1577253" y="3016551"/>
            <a:ext cx="1215018" cy="3894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dirty="0">
                <a:solidFill>
                  <a:schemeClr val="accent2"/>
                </a:solidFill>
                <a:highlight>
                  <a:srgbClr val="FFFF00"/>
                </a:highlight>
                <a:latin typeface="Trebuchet MS"/>
                <a:ea typeface="Trebuchet MS"/>
                <a:cs typeface="Trebuchet MS"/>
                <a:sym typeface="Trebuchet MS"/>
              </a:rPr>
              <a:t>increase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6913728" y="3357429"/>
            <a:ext cx="1474891" cy="354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dirty="0" smtClean="0">
                <a:solidFill>
                  <a:schemeClr val="accent2"/>
                </a:solidFill>
                <a:highlight>
                  <a:srgbClr val="FFFF00"/>
                </a:highlight>
                <a:latin typeface="Trebuchet MS"/>
                <a:ea typeface="Trebuchet MS"/>
                <a:cs typeface="Trebuchet MS"/>
                <a:sym typeface="Trebuchet MS"/>
              </a:rPr>
              <a:t>Natural gas</a:t>
            </a:r>
            <a:endParaRPr lang="en" sz="2000" dirty="0">
              <a:solidFill>
                <a:schemeClr val="accent2"/>
              </a:solidFill>
              <a:highlight>
                <a:srgbClr val="FFFF00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8" name="Shape 138"/>
          <p:cNvSpPr txBox="1"/>
          <p:nvPr/>
        </p:nvSpPr>
        <p:spPr>
          <a:xfrm>
            <a:off x="7492031" y="1660780"/>
            <a:ext cx="687146" cy="3481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dirty="0" smtClean="0">
                <a:solidFill>
                  <a:schemeClr val="accent2"/>
                </a:solidFill>
                <a:highlight>
                  <a:srgbClr val="FFFF00"/>
                </a:highlight>
                <a:latin typeface="Trebuchet MS"/>
                <a:ea typeface="Trebuchet MS"/>
                <a:cs typeface="Trebuchet MS"/>
                <a:sym typeface="Trebuchet MS"/>
              </a:rPr>
              <a:t>coal</a:t>
            </a:r>
            <a:endParaRPr lang="en" sz="2000" dirty="0">
              <a:solidFill>
                <a:schemeClr val="accent2"/>
              </a:solidFill>
              <a:highlight>
                <a:srgbClr val="FFFF00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9" name="Shape 139"/>
          <p:cNvSpPr txBox="1"/>
          <p:nvPr/>
        </p:nvSpPr>
        <p:spPr>
          <a:xfrm>
            <a:off x="519987" y="2354150"/>
            <a:ext cx="497233" cy="30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dirty="0" smtClean="0">
                <a:solidFill>
                  <a:schemeClr val="accent2"/>
                </a:solidFill>
                <a:highlight>
                  <a:srgbClr val="FFFF00"/>
                </a:highlight>
                <a:latin typeface="Trebuchet MS"/>
                <a:ea typeface="Trebuchet MS"/>
                <a:cs typeface="Trebuchet MS"/>
                <a:sym typeface="Trebuchet MS"/>
              </a:rPr>
              <a:t>oil</a:t>
            </a:r>
            <a:endParaRPr lang="en" sz="2000" dirty="0">
              <a:solidFill>
                <a:schemeClr val="accent2"/>
              </a:solidFill>
              <a:highlight>
                <a:srgbClr val="FFFF00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2" name="Shape 142"/>
          <p:cNvSpPr txBox="1"/>
          <p:nvPr/>
        </p:nvSpPr>
        <p:spPr>
          <a:xfrm>
            <a:off x="2792271" y="3410017"/>
            <a:ext cx="704015" cy="3255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dirty="0" smtClean="0">
                <a:solidFill>
                  <a:schemeClr val="accent2"/>
                </a:solidFill>
                <a:highlight>
                  <a:srgbClr val="FFFF00"/>
                </a:highlight>
                <a:latin typeface="Trebuchet MS"/>
                <a:ea typeface="Trebuchet MS"/>
                <a:cs typeface="Trebuchet MS"/>
                <a:sym typeface="Trebuchet MS"/>
              </a:rPr>
              <a:t>coal</a:t>
            </a:r>
            <a:endParaRPr lang="en" sz="2000" dirty="0">
              <a:solidFill>
                <a:schemeClr val="accent2"/>
              </a:solidFill>
              <a:highlight>
                <a:srgbClr val="FFFF00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5" name="Shape 145"/>
          <p:cNvSpPr txBox="1"/>
          <p:nvPr/>
        </p:nvSpPr>
        <p:spPr>
          <a:xfrm>
            <a:off x="4445448" y="4084905"/>
            <a:ext cx="758583" cy="3849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dirty="0" smtClean="0">
                <a:solidFill>
                  <a:schemeClr val="accent2"/>
                </a:solidFill>
                <a:highlight>
                  <a:srgbClr val="FFFF00"/>
                </a:highlight>
                <a:latin typeface="Trebuchet MS"/>
                <a:ea typeface="Trebuchet MS"/>
                <a:cs typeface="Trebuchet MS"/>
                <a:sym typeface="Trebuchet MS"/>
              </a:rPr>
              <a:t>coal</a:t>
            </a:r>
            <a:endParaRPr lang="en" sz="2000" dirty="0">
              <a:solidFill>
                <a:schemeClr val="accent2"/>
              </a:solidFill>
              <a:highlight>
                <a:srgbClr val="FFFF00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6974622" y="3710330"/>
            <a:ext cx="1427454" cy="0"/>
          </a:xfrm>
          <a:prstGeom prst="line">
            <a:avLst/>
          </a:prstGeom>
          <a:ln w="19050">
            <a:solidFill>
              <a:srgbClr val="0096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  <p:bldP spid="141" grpId="0"/>
      <p:bldP spid="143" grpId="0"/>
      <p:bldP spid="144" grpId="0"/>
      <p:bldP spid="138" grpId="0"/>
      <p:bldP spid="139" grpId="0"/>
      <p:bldP spid="142" grpId="0"/>
      <p:bldP spid="1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413399" y="430926"/>
            <a:ext cx="8317203" cy="1533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spcAft>
                <a:spcPts val="1600"/>
              </a:spcAft>
            </a:pPr>
            <a:r>
              <a:rPr lang="en" sz="2600" b="0" i="1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Question </a:t>
            </a:r>
            <a:r>
              <a:rPr lang="en" sz="2600" b="0" i="1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5: </a:t>
            </a:r>
            <a:r>
              <a:rPr lang="en" sz="2600" b="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Can you connect the changes seen in the </a:t>
            </a:r>
            <a:r>
              <a:rPr lang="en" sz="2600" b="0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18</a:t>
            </a:r>
            <a:r>
              <a:rPr lang="en" sz="2600" b="0" baseline="30000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</a:t>
            </a:r>
            <a:r>
              <a:rPr lang="en" sz="2600" b="0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and 19</a:t>
            </a:r>
            <a:r>
              <a:rPr lang="en" sz="2600" b="0" baseline="30000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</a:t>
            </a:r>
            <a:r>
              <a:rPr lang="en" sz="2600" b="0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centuries to </a:t>
            </a:r>
            <a:r>
              <a:rPr lang="en" sz="2600" b="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another historical event? Explain your answer</a:t>
            </a:r>
            <a:r>
              <a:rPr lang="en" sz="2600" b="0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r>
              <a:rPr lang="en" sz="1400" b="0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" sz="1400" b="0" i="1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*Note: Additional research may be needed </a:t>
            </a:r>
            <a:endParaRPr lang="en" sz="1400" b="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416701" y="2156992"/>
            <a:ext cx="8313901" cy="237344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3683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Trebuchet MS" panose="020B0603020202020204" pitchFamily="34" charset="0"/>
              <a:buChar char="●"/>
            </a:pPr>
            <a:r>
              <a:rPr lang="en" sz="2200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Industrial Revolution began in Britain ~late 1700’s</a:t>
            </a:r>
          </a:p>
          <a:p>
            <a:pPr marL="889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</a:pPr>
            <a:endParaRPr lang="en" sz="600" dirty="0">
              <a:solidFill>
                <a:schemeClr val="accent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indent="-3683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Trebuchet MS" panose="020B0603020202020204" pitchFamily="34" charset="0"/>
              <a:buChar char="●"/>
            </a:pPr>
            <a:r>
              <a:rPr lang="en" sz="2200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More CO</a:t>
            </a:r>
            <a:r>
              <a:rPr lang="en" sz="2200" baseline="-25000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r>
            <a:r>
              <a:rPr lang="en" sz="2200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 after 1875, which was around the time of North America’s Industrial Revolution</a:t>
            </a:r>
          </a:p>
          <a:p>
            <a:pPr marL="889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</a:pPr>
            <a:endParaRPr lang="en" sz="600" dirty="0">
              <a:solidFill>
                <a:schemeClr val="accent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indent="-3683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Trebuchet MS" panose="020B0603020202020204" pitchFamily="34" charset="0"/>
              <a:buChar char="●"/>
            </a:pPr>
            <a:r>
              <a:rPr lang="en" sz="2200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As a result, between 1800-1900 CO</a:t>
            </a:r>
            <a:r>
              <a:rPr lang="en" sz="2200" baseline="-25000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r>
            <a:r>
              <a:rPr lang="en" sz="2200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 began to increase</a:t>
            </a:r>
          </a:p>
          <a:p>
            <a:pPr marL="457200" indent="-3683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Trebuchet MS" panose="020B0603020202020204" pitchFamily="34" charset="0"/>
              <a:buChar char="●"/>
            </a:pPr>
            <a:endParaRPr lang="en" sz="600" dirty="0">
              <a:solidFill>
                <a:schemeClr val="accent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indent="-3683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Trebuchet MS" panose="020B0603020202020204" pitchFamily="34" charset="0"/>
              <a:buChar char="●"/>
            </a:pPr>
            <a:r>
              <a:rPr lang="en" sz="2200" dirty="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Since North America is a large landmass, more CO</a:t>
            </a:r>
            <a:r>
              <a:rPr lang="en" sz="2200" baseline="-25000" dirty="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r>
            <a:r>
              <a:rPr lang="en" sz="2200" dirty="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 emitted into air as Industrial Revolution continued </a:t>
            </a:r>
            <a:endParaRPr lang="en" sz="2200" dirty="0">
              <a:solidFill>
                <a:schemeClr val="accent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407845" y="266804"/>
            <a:ext cx="8317206" cy="7765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spcAft>
                <a:spcPts val="1600"/>
              </a:spcAft>
            </a:pPr>
            <a:r>
              <a:rPr lang="en" sz="2400" b="0" i="1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Question </a:t>
            </a:r>
            <a:r>
              <a:rPr lang="en" sz="2400" b="0" i="1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6: </a:t>
            </a:r>
            <a:r>
              <a:rPr lang="en" sz="2400" b="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What is the Keeling curve</a:t>
            </a:r>
            <a:r>
              <a:rPr lang="en" sz="2400" b="0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? </a:t>
            </a:r>
            <a:br>
              <a:rPr lang="en" sz="2400" b="0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" sz="1400" b="0" i="1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*Note: Refer to Scripps Keeling Curve website </a:t>
            </a:r>
            <a:endParaRPr lang="en" sz="1400" b="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407845" y="1987058"/>
            <a:ext cx="8317206" cy="85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300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How is it relevant for tracking CO</a:t>
            </a:r>
            <a:r>
              <a:rPr lang="en" sz="2300" baseline="-25000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r>
            <a:r>
              <a:rPr lang="en" sz="2300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emissions, and how long have emissions been recognized as an issue?</a:t>
            </a:r>
            <a:endParaRPr lang="en" sz="230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3" name="Shape 203"/>
          <p:cNvSpPr txBox="1"/>
          <p:nvPr/>
        </p:nvSpPr>
        <p:spPr>
          <a:xfrm flipH="1">
            <a:off x="416095" y="1055142"/>
            <a:ext cx="8311655" cy="7542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  <a:spcAft>
                <a:spcPts val="1600"/>
              </a:spcAft>
            </a:pPr>
            <a:r>
              <a:rPr lang="en" sz="2200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The Keeling Curve is a measurement of the </a:t>
            </a:r>
            <a:r>
              <a:rPr lang="en" sz="2200" dirty="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CO</a:t>
            </a:r>
            <a:r>
              <a:rPr lang="en" sz="2200" baseline="-25000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r>
            <a:r>
              <a:rPr lang="en" sz="2200" dirty="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" sz="2200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concentration in the atmosphere.</a:t>
            </a:r>
          </a:p>
        </p:txBody>
      </p:sp>
      <p:sp>
        <p:nvSpPr>
          <p:cNvPr id="204" name="Shape 204"/>
          <p:cNvSpPr txBox="1"/>
          <p:nvPr/>
        </p:nvSpPr>
        <p:spPr>
          <a:xfrm>
            <a:off x="416095" y="2895600"/>
            <a:ext cx="8322757" cy="20955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88900">
              <a:buClr>
                <a:schemeClr val="accent2"/>
              </a:buClr>
              <a:buSzPct val="100000"/>
            </a:pPr>
            <a:r>
              <a:rPr lang="en" sz="2200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It </a:t>
            </a:r>
            <a:r>
              <a:rPr lang="en" sz="2200" dirty="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is a record of seasonal fluctuations of CO</a:t>
            </a:r>
            <a:r>
              <a:rPr lang="en" sz="2200" baseline="-25000" dirty="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r>
            <a:r>
              <a:rPr lang="en" sz="2200" dirty="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 levels </a:t>
            </a:r>
            <a:r>
              <a:rPr lang="en" sz="2200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seen during the fall and spring</a:t>
            </a:r>
            <a:r>
              <a:rPr lang="en" sz="2200" dirty="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. The reflected increase is thought to be attributed to human activities. </a:t>
            </a:r>
            <a:r>
              <a:rPr lang="en" sz="2200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Measurements began in 1958, however in the </a:t>
            </a:r>
            <a:r>
              <a:rPr lang="en" sz="2200" dirty="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1970’s </a:t>
            </a:r>
            <a:r>
              <a:rPr lang="en" sz="2200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it began to get more recognition as an issue.</a:t>
            </a:r>
          </a:p>
          <a:p>
            <a:pPr marL="88900">
              <a:buClr>
                <a:schemeClr val="accent2"/>
              </a:buClr>
              <a:buSzPct val="100000"/>
            </a:pPr>
            <a:endParaRPr lang="en" sz="600" dirty="0">
              <a:solidFill>
                <a:schemeClr val="accent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88900">
              <a:buClr>
                <a:schemeClr val="accent2"/>
              </a:buClr>
              <a:buSzPct val="100000"/>
            </a:pPr>
            <a:r>
              <a:rPr lang="en" sz="1200" u="sng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http://</a:t>
            </a:r>
            <a:r>
              <a:rPr lang="en" sz="1200" u="sng" dirty="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scrippsco2.ucsd.edu/history_legacy/keeling_curve_lessons</a:t>
            </a:r>
            <a:endParaRPr lang="en" sz="1200" u="sng" dirty="0">
              <a:solidFill>
                <a:schemeClr val="accent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207" name="Shape 207"/>
          <p:cNvCxnSpPr/>
          <p:nvPr/>
        </p:nvCxnSpPr>
        <p:spPr>
          <a:xfrm rot="10800000" flipH="1">
            <a:off x="-10952" y="1882453"/>
            <a:ext cx="9154800" cy="123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 idx="4294967295"/>
          </p:nvPr>
        </p:nvSpPr>
        <p:spPr>
          <a:xfrm>
            <a:off x="502549" y="438821"/>
            <a:ext cx="2614728" cy="181860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600" b="0" i="1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Question </a:t>
            </a:r>
            <a:r>
              <a:rPr lang="en" sz="2600" b="0" i="1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7: </a:t>
            </a:r>
            <a:r>
              <a:rPr lang="en" sz="2600" b="0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Use Figure 6 to</a:t>
            </a:r>
            <a:r>
              <a:rPr lang="en" sz="2600" b="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" sz="2600" b="0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complete </a:t>
            </a:r>
            <a:r>
              <a:rPr lang="en" sz="2600" b="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</a:t>
            </a:r>
            <a:r>
              <a:rPr lang="en" sz="2600" b="0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" sz="2600" b="0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" sz="2600" b="0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following table. </a:t>
            </a:r>
            <a:endParaRPr lang="en" sz="1400" b="0" i="1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" t="9592" r="2727"/>
          <a:stretch/>
        </p:blipFill>
        <p:spPr>
          <a:xfrm>
            <a:off x="3625515" y="1668605"/>
            <a:ext cx="5085347" cy="347489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389113" y="2257426"/>
            <a:ext cx="85726" cy="8572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227080" y="2363456"/>
            <a:ext cx="85726" cy="8572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6052991" y="2619719"/>
            <a:ext cx="85726" cy="8572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6473317" y="2820773"/>
            <a:ext cx="85726" cy="8572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6886277" y="3079036"/>
            <a:ext cx="85726" cy="8572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7716764" y="3757807"/>
            <a:ext cx="85726" cy="8572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7297830" y="3379476"/>
            <a:ext cx="85726" cy="8572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4395987" y="4534655"/>
            <a:ext cx="85726" cy="85724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5227080" y="4446593"/>
            <a:ext cx="85726" cy="85724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6055049" y="4170423"/>
            <a:ext cx="85726" cy="85724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6473317" y="3956531"/>
            <a:ext cx="85726" cy="85724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6886277" y="3672083"/>
            <a:ext cx="85726" cy="85724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7297830" y="3281485"/>
            <a:ext cx="85726" cy="85724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7717720" y="2803087"/>
            <a:ext cx="85726" cy="85724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021645"/>
              </p:ext>
            </p:extLst>
          </p:nvPr>
        </p:nvGraphicFramePr>
        <p:xfrm>
          <a:off x="4086903" y="522086"/>
          <a:ext cx="4162570" cy="107510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736238"/>
                <a:gridCol w="467227"/>
                <a:gridCol w="523861"/>
                <a:gridCol w="476388"/>
                <a:gridCol w="486383"/>
                <a:gridCol w="490735"/>
                <a:gridCol w="497414"/>
                <a:gridCol w="484324"/>
              </a:tblGrid>
              <a:tr h="3648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ysClr val="windowText" lastClr="000000"/>
                          </a:solidFill>
                          <a:effectLst/>
                        </a:rPr>
                        <a:t>year</a:t>
                      </a:r>
                      <a:endParaRPr lang="en-US" sz="11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ysClr val="windowText" lastClr="000000"/>
                          </a:solidFill>
                          <a:effectLst/>
                        </a:rPr>
                        <a:t>1875</a:t>
                      </a:r>
                      <a:endParaRPr lang="en-US" sz="11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ysClr val="windowText" lastClr="000000"/>
                          </a:solidFill>
                          <a:effectLst/>
                        </a:rPr>
                        <a:t>1925</a:t>
                      </a:r>
                      <a:endParaRPr lang="en-US" sz="11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ysClr val="windowText" lastClr="000000"/>
                          </a:solidFill>
                          <a:effectLst/>
                        </a:rPr>
                        <a:t>1975</a:t>
                      </a:r>
                      <a:endParaRPr lang="en-US" sz="11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ysClr val="windowText" lastClr="000000"/>
                          </a:solidFill>
                          <a:effectLst/>
                        </a:rPr>
                        <a:t>2000</a:t>
                      </a:r>
                      <a:endParaRPr lang="en-US" sz="11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ysClr val="windowText" lastClr="000000"/>
                          </a:solidFill>
                          <a:effectLst/>
                        </a:rPr>
                        <a:t>2025</a:t>
                      </a:r>
                      <a:endParaRPr lang="en-US" sz="11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ysClr val="windowText" lastClr="000000"/>
                          </a:solidFill>
                          <a:effectLst/>
                        </a:rPr>
                        <a:t>2050</a:t>
                      </a:r>
                      <a:endParaRPr lang="en-US" sz="11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ysClr val="windowText" lastClr="000000"/>
                          </a:solidFill>
                          <a:effectLst/>
                        </a:rPr>
                        <a:t>2075</a:t>
                      </a:r>
                      <a:endParaRPr lang="en-US" sz="11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5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</a:rPr>
                        <a:t>pH value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3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B0F0"/>
                          </a:solidFill>
                          <a:effectLst/>
                        </a:rPr>
                        <a:t>CO</a:t>
                      </a:r>
                      <a:r>
                        <a:rPr lang="en-US" sz="1100" b="1" baseline="-25000" dirty="0">
                          <a:solidFill>
                            <a:srgbClr val="00B0F0"/>
                          </a:solidFill>
                          <a:effectLst/>
                        </a:rPr>
                        <a:t>2</a:t>
                      </a:r>
                      <a:r>
                        <a:rPr lang="en-US" sz="1100" b="1" dirty="0">
                          <a:solidFill>
                            <a:srgbClr val="00B0F0"/>
                          </a:solidFill>
                          <a:effectLst/>
                        </a:rPr>
                        <a:t> </a:t>
                      </a:r>
                      <a:endParaRPr lang="en-US" sz="11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41317" y="2380107"/>
            <a:ext cx="27891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i="1" dirty="0">
                <a:latin typeface="Trebuchet MS"/>
                <a:ea typeface="Trebuchet MS"/>
                <a:cs typeface="Trebuchet MS"/>
                <a:sym typeface="Trebuchet MS"/>
              </a:rPr>
              <a:t>*Note the following: 1) scale on the left is pH, 2) the right scale shows dissolved carbon </a:t>
            </a:r>
            <a:r>
              <a:rPr lang="en" i="1" dirty="0" smtClean="0">
                <a:latin typeface="Trebuchet MS"/>
                <a:ea typeface="Trebuchet MS"/>
                <a:cs typeface="Trebuchet MS"/>
                <a:sym typeface="Trebuchet MS"/>
              </a:rPr>
              <a:t>dioxide, </a:t>
            </a:r>
            <a:r>
              <a:rPr lang="en" i="1" dirty="0">
                <a:latin typeface="Trebuchet MS"/>
                <a:ea typeface="Trebuchet MS"/>
                <a:cs typeface="Trebuchet MS"/>
                <a:sym typeface="Trebuchet MS"/>
              </a:rPr>
              <a:t>and 3) each mark on the date axis represents 5 years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003965" y="1742119"/>
            <a:ext cx="428308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/>
              <a:t>Figure 6: Historical &amp; Projected pH &amp; Dissolved CO</a:t>
            </a:r>
            <a:r>
              <a:rPr lang="en-US" sz="1300" b="1" baseline="-25000" dirty="0" smtClean="0"/>
              <a:t>2</a:t>
            </a:r>
            <a:endParaRPr lang="en-US" sz="1300" b="1" baseline="-25000" dirty="0"/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481828"/>
              </p:ext>
            </p:extLst>
          </p:nvPr>
        </p:nvGraphicFramePr>
        <p:xfrm>
          <a:off x="4096774" y="534171"/>
          <a:ext cx="4162570" cy="107510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736238"/>
                <a:gridCol w="467227"/>
                <a:gridCol w="523861"/>
                <a:gridCol w="476388"/>
                <a:gridCol w="486383"/>
                <a:gridCol w="490735"/>
                <a:gridCol w="497414"/>
                <a:gridCol w="484324"/>
              </a:tblGrid>
              <a:tr h="3648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ysClr val="windowText" lastClr="000000"/>
                          </a:solidFill>
                          <a:effectLst/>
                        </a:rPr>
                        <a:t>year</a:t>
                      </a:r>
                      <a:endParaRPr lang="en-US" sz="11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ysClr val="windowText" lastClr="000000"/>
                          </a:solidFill>
                          <a:effectLst/>
                        </a:rPr>
                        <a:t>1875</a:t>
                      </a:r>
                      <a:endParaRPr lang="en-US" sz="11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ysClr val="windowText" lastClr="000000"/>
                          </a:solidFill>
                          <a:effectLst/>
                        </a:rPr>
                        <a:t>1925</a:t>
                      </a:r>
                      <a:endParaRPr lang="en-US" sz="11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ysClr val="windowText" lastClr="000000"/>
                          </a:solidFill>
                          <a:effectLst/>
                        </a:rPr>
                        <a:t>1975</a:t>
                      </a:r>
                      <a:endParaRPr lang="en-US" sz="11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ysClr val="windowText" lastClr="000000"/>
                          </a:solidFill>
                          <a:effectLst/>
                        </a:rPr>
                        <a:t>2000</a:t>
                      </a:r>
                      <a:endParaRPr lang="en-US" sz="11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ysClr val="windowText" lastClr="000000"/>
                          </a:solidFill>
                          <a:effectLst/>
                        </a:rPr>
                        <a:t>2025</a:t>
                      </a:r>
                      <a:endParaRPr lang="en-US" sz="11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ysClr val="windowText" lastClr="000000"/>
                          </a:solidFill>
                          <a:effectLst/>
                        </a:rPr>
                        <a:t>2050</a:t>
                      </a:r>
                      <a:endParaRPr lang="en-US" sz="11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ysClr val="windowText" lastClr="000000"/>
                          </a:solidFill>
                          <a:effectLst/>
                        </a:rPr>
                        <a:t>2075</a:t>
                      </a:r>
                      <a:endParaRPr lang="en-US" sz="11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5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</a:rPr>
                        <a:t>pH value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</a:rPr>
                        <a:t>8.16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3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B0F0"/>
                          </a:solidFill>
                          <a:effectLst/>
                        </a:rPr>
                        <a:t>CO</a:t>
                      </a:r>
                      <a:r>
                        <a:rPr lang="en-US" sz="1100" b="1" baseline="-25000" dirty="0">
                          <a:solidFill>
                            <a:srgbClr val="00B0F0"/>
                          </a:solidFill>
                          <a:effectLst/>
                        </a:rPr>
                        <a:t>2</a:t>
                      </a:r>
                      <a:r>
                        <a:rPr lang="en-US" sz="1100" b="1" dirty="0">
                          <a:solidFill>
                            <a:srgbClr val="00B0F0"/>
                          </a:solidFill>
                          <a:effectLst/>
                        </a:rPr>
                        <a:t> </a:t>
                      </a:r>
                      <a:endParaRPr lang="en-US" sz="11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B0F0"/>
                          </a:solidFill>
                          <a:effectLst/>
                        </a:rPr>
                        <a:t>10.3</a:t>
                      </a:r>
                      <a:endParaRPr lang="en-US" sz="11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336335"/>
              </p:ext>
            </p:extLst>
          </p:nvPr>
        </p:nvGraphicFramePr>
        <p:xfrm>
          <a:off x="4086903" y="522086"/>
          <a:ext cx="4162570" cy="107510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736238"/>
                <a:gridCol w="467227"/>
                <a:gridCol w="523861"/>
                <a:gridCol w="476388"/>
                <a:gridCol w="486383"/>
                <a:gridCol w="490735"/>
                <a:gridCol w="497414"/>
                <a:gridCol w="484324"/>
              </a:tblGrid>
              <a:tr h="3648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ysClr val="windowText" lastClr="000000"/>
                          </a:solidFill>
                          <a:effectLst/>
                        </a:rPr>
                        <a:t>year</a:t>
                      </a:r>
                      <a:endParaRPr lang="en-US" sz="11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ysClr val="windowText" lastClr="000000"/>
                          </a:solidFill>
                          <a:effectLst/>
                        </a:rPr>
                        <a:t>1875</a:t>
                      </a:r>
                      <a:endParaRPr lang="en-US" sz="11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ysClr val="windowText" lastClr="000000"/>
                          </a:solidFill>
                          <a:effectLst/>
                        </a:rPr>
                        <a:t>1925</a:t>
                      </a:r>
                      <a:endParaRPr lang="en-US" sz="11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ysClr val="windowText" lastClr="000000"/>
                          </a:solidFill>
                          <a:effectLst/>
                        </a:rPr>
                        <a:t>1975</a:t>
                      </a:r>
                      <a:endParaRPr lang="en-US" sz="11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ysClr val="windowText" lastClr="000000"/>
                          </a:solidFill>
                          <a:effectLst/>
                        </a:rPr>
                        <a:t>2000</a:t>
                      </a:r>
                      <a:endParaRPr lang="en-US" sz="11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ysClr val="windowText" lastClr="000000"/>
                          </a:solidFill>
                          <a:effectLst/>
                        </a:rPr>
                        <a:t>2025</a:t>
                      </a:r>
                      <a:endParaRPr lang="en-US" sz="11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ysClr val="windowText" lastClr="000000"/>
                          </a:solidFill>
                          <a:effectLst/>
                        </a:rPr>
                        <a:t>2050</a:t>
                      </a:r>
                      <a:endParaRPr lang="en-US" sz="11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ysClr val="windowText" lastClr="000000"/>
                          </a:solidFill>
                          <a:effectLst/>
                        </a:rPr>
                        <a:t>2075</a:t>
                      </a:r>
                      <a:endParaRPr lang="en-US" sz="11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5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</a:rPr>
                        <a:t>pH value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</a:rPr>
                        <a:t>8.16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</a:rPr>
                        <a:t>8.14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3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B0F0"/>
                          </a:solidFill>
                          <a:effectLst/>
                        </a:rPr>
                        <a:t>CO</a:t>
                      </a:r>
                      <a:r>
                        <a:rPr lang="en-US" sz="1100" b="1" baseline="-25000" dirty="0">
                          <a:solidFill>
                            <a:srgbClr val="00B0F0"/>
                          </a:solidFill>
                          <a:effectLst/>
                        </a:rPr>
                        <a:t>2</a:t>
                      </a:r>
                      <a:r>
                        <a:rPr lang="en-US" sz="1100" b="1" dirty="0">
                          <a:solidFill>
                            <a:srgbClr val="00B0F0"/>
                          </a:solidFill>
                          <a:effectLst/>
                        </a:rPr>
                        <a:t> </a:t>
                      </a:r>
                      <a:endParaRPr lang="en-US" sz="11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B0F0"/>
                          </a:solidFill>
                          <a:effectLst/>
                        </a:rPr>
                        <a:t>10.3</a:t>
                      </a:r>
                      <a:endParaRPr lang="en-US" sz="11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B0F0"/>
                          </a:solidFill>
                          <a:effectLst/>
                        </a:rPr>
                        <a:t>10.7</a:t>
                      </a:r>
                      <a:endParaRPr lang="en-US" sz="11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266915"/>
              </p:ext>
            </p:extLst>
          </p:nvPr>
        </p:nvGraphicFramePr>
        <p:xfrm>
          <a:off x="4086903" y="522086"/>
          <a:ext cx="4162570" cy="107510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736238"/>
                <a:gridCol w="467227"/>
                <a:gridCol w="523861"/>
                <a:gridCol w="476388"/>
                <a:gridCol w="486383"/>
                <a:gridCol w="490735"/>
                <a:gridCol w="497414"/>
                <a:gridCol w="484324"/>
              </a:tblGrid>
              <a:tr h="3648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ysClr val="windowText" lastClr="000000"/>
                          </a:solidFill>
                          <a:effectLst/>
                        </a:rPr>
                        <a:t>year</a:t>
                      </a:r>
                      <a:endParaRPr lang="en-US" sz="11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ysClr val="windowText" lastClr="000000"/>
                          </a:solidFill>
                          <a:effectLst/>
                        </a:rPr>
                        <a:t>1875</a:t>
                      </a:r>
                      <a:endParaRPr lang="en-US" sz="11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ysClr val="windowText" lastClr="000000"/>
                          </a:solidFill>
                          <a:effectLst/>
                        </a:rPr>
                        <a:t>1925</a:t>
                      </a:r>
                      <a:endParaRPr lang="en-US" sz="11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ysClr val="windowText" lastClr="000000"/>
                          </a:solidFill>
                          <a:effectLst/>
                        </a:rPr>
                        <a:t>1975</a:t>
                      </a:r>
                      <a:endParaRPr lang="en-US" sz="11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ysClr val="windowText" lastClr="000000"/>
                          </a:solidFill>
                          <a:effectLst/>
                        </a:rPr>
                        <a:t>2000</a:t>
                      </a:r>
                      <a:endParaRPr lang="en-US" sz="11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ysClr val="windowText" lastClr="000000"/>
                          </a:solidFill>
                          <a:effectLst/>
                        </a:rPr>
                        <a:t>2025</a:t>
                      </a:r>
                      <a:endParaRPr lang="en-US" sz="11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ysClr val="windowText" lastClr="000000"/>
                          </a:solidFill>
                          <a:effectLst/>
                        </a:rPr>
                        <a:t>2050</a:t>
                      </a:r>
                      <a:endParaRPr lang="en-US" sz="11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ysClr val="windowText" lastClr="000000"/>
                          </a:solidFill>
                          <a:effectLst/>
                        </a:rPr>
                        <a:t>2075</a:t>
                      </a:r>
                      <a:endParaRPr lang="en-US" sz="11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5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</a:rPr>
                        <a:t>pH value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</a:rPr>
                        <a:t>8.16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</a:rPr>
                        <a:t>8.14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</a:rPr>
                        <a:t>8.11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3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B0F0"/>
                          </a:solidFill>
                          <a:effectLst/>
                        </a:rPr>
                        <a:t>CO</a:t>
                      </a:r>
                      <a:r>
                        <a:rPr lang="en-US" sz="1100" b="1" baseline="-25000" dirty="0">
                          <a:solidFill>
                            <a:srgbClr val="00B0F0"/>
                          </a:solidFill>
                          <a:effectLst/>
                        </a:rPr>
                        <a:t>2</a:t>
                      </a:r>
                      <a:r>
                        <a:rPr lang="en-US" sz="1100" b="1" dirty="0">
                          <a:solidFill>
                            <a:srgbClr val="00B0F0"/>
                          </a:solidFill>
                          <a:effectLst/>
                        </a:rPr>
                        <a:t> </a:t>
                      </a:r>
                      <a:endParaRPr lang="en-US" sz="11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B0F0"/>
                          </a:solidFill>
                          <a:effectLst/>
                        </a:rPr>
                        <a:t>10.3</a:t>
                      </a:r>
                      <a:endParaRPr lang="en-US" sz="11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B0F0"/>
                          </a:solidFill>
                          <a:effectLst/>
                        </a:rPr>
                        <a:t>10.7</a:t>
                      </a:r>
                      <a:endParaRPr lang="en-US" sz="11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B0F0"/>
                          </a:solidFill>
                          <a:effectLst/>
                        </a:rPr>
                        <a:t>11.8</a:t>
                      </a:r>
                      <a:endParaRPr lang="en-US" sz="11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363365"/>
              </p:ext>
            </p:extLst>
          </p:nvPr>
        </p:nvGraphicFramePr>
        <p:xfrm>
          <a:off x="4086903" y="522086"/>
          <a:ext cx="4162570" cy="107510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736238"/>
                <a:gridCol w="467227"/>
                <a:gridCol w="523861"/>
                <a:gridCol w="476388"/>
                <a:gridCol w="486383"/>
                <a:gridCol w="490735"/>
                <a:gridCol w="497414"/>
                <a:gridCol w="484324"/>
              </a:tblGrid>
              <a:tr h="3648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ysClr val="windowText" lastClr="000000"/>
                          </a:solidFill>
                          <a:effectLst/>
                        </a:rPr>
                        <a:t>year</a:t>
                      </a:r>
                      <a:endParaRPr lang="en-US" sz="11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ysClr val="windowText" lastClr="000000"/>
                          </a:solidFill>
                          <a:effectLst/>
                        </a:rPr>
                        <a:t>1875</a:t>
                      </a:r>
                      <a:endParaRPr lang="en-US" sz="11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ysClr val="windowText" lastClr="000000"/>
                          </a:solidFill>
                          <a:effectLst/>
                        </a:rPr>
                        <a:t>1925</a:t>
                      </a:r>
                      <a:endParaRPr lang="en-US" sz="11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ysClr val="windowText" lastClr="000000"/>
                          </a:solidFill>
                          <a:effectLst/>
                        </a:rPr>
                        <a:t>1975</a:t>
                      </a:r>
                      <a:endParaRPr lang="en-US" sz="11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ysClr val="windowText" lastClr="000000"/>
                          </a:solidFill>
                          <a:effectLst/>
                        </a:rPr>
                        <a:t>2000</a:t>
                      </a:r>
                      <a:endParaRPr lang="en-US" sz="11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ysClr val="windowText" lastClr="000000"/>
                          </a:solidFill>
                          <a:effectLst/>
                        </a:rPr>
                        <a:t>2025</a:t>
                      </a:r>
                      <a:endParaRPr lang="en-US" sz="11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ysClr val="windowText" lastClr="000000"/>
                          </a:solidFill>
                          <a:effectLst/>
                        </a:rPr>
                        <a:t>2050</a:t>
                      </a:r>
                      <a:endParaRPr lang="en-US" sz="11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ysClr val="windowText" lastClr="000000"/>
                          </a:solidFill>
                          <a:effectLst/>
                        </a:rPr>
                        <a:t>2075</a:t>
                      </a:r>
                      <a:endParaRPr lang="en-US" sz="11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5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</a:rPr>
                        <a:t>pH value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</a:rPr>
                        <a:t>8.16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</a:rPr>
                        <a:t>8.14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</a:rPr>
                        <a:t>8.11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</a:rPr>
                        <a:t>8.07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3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B0F0"/>
                          </a:solidFill>
                          <a:effectLst/>
                        </a:rPr>
                        <a:t>CO</a:t>
                      </a:r>
                      <a:r>
                        <a:rPr lang="en-US" sz="1100" b="1" baseline="-25000" dirty="0">
                          <a:solidFill>
                            <a:srgbClr val="00B0F0"/>
                          </a:solidFill>
                          <a:effectLst/>
                        </a:rPr>
                        <a:t>2</a:t>
                      </a:r>
                      <a:r>
                        <a:rPr lang="en-US" sz="1100" b="1" dirty="0">
                          <a:solidFill>
                            <a:srgbClr val="00B0F0"/>
                          </a:solidFill>
                          <a:effectLst/>
                        </a:rPr>
                        <a:t> </a:t>
                      </a:r>
                      <a:endParaRPr lang="en-US" sz="11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B0F0"/>
                          </a:solidFill>
                          <a:effectLst/>
                        </a:rPr>
                        <a:t>10.3</a:t>
                      </a:r>
                      <a:endParaRPr lang="en-US" sz="11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B0F0"/>
                          </a:solidFill>
                          <a:effectLst/>
                        </a:rPr>
                        <a:t>10.7</a:t>
                      </a:r>
                      <a:endParaRPr lang="en-US" sz="11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B0F0"/>
                          </a:solidFill>
                          <a:effectLst/>
                        </a:rPr>
                        <a:t>11.8</a:t>
                      </a:r>
                      <a:endParaRPr lang="en-US" sz="11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B0F0"/>
                          </a:solidFill>
                          <a:effectLst/>
                        </a:rPr>
                        <a:t>12.8</a:t>
                      </a:r>
                      <a:endParaRPr lang="en-US" sz="11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531458"/>
              </p:ext>
            </p:extLst>
          </p:nvPr>
        </p:nvGraphicFramePr>
        <p:xfrm>
          <a:off x="4086903" y="522086"/>
          <a:ext cx="4162570" cy="107510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736238"/>
                <a:gridCol w="467227"/>
                <a:gridCol w="523861"/>
                <a:gridCol w="476388"/>
                <a:gridCol w="486383"/>
                <a:gridCol w="490735"/>
                <a:gridCol w="497414"/>
                <a:gridCol w="484324"/>
              </a:tblGrid>
              <a:tr h="3648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ysClr val="windowText" lastClr="000000"/>
                          </a:solidFill>
                          <a:effectLst/>
                        </a:rPr>
                        <a:t>year</a:t>
                      </a:r>
                      <a:endParaRPr lang="en-US" sz="11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ysClr val="windowText" lastClr="000000"/>
                          </a:solidFill>
                          <a:effectLst/>
                        </a:rPr>
                        <a:t>1875</a:t>
                      </a:r>
                      <a:endParaRPr lang="en-US" sz="11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ysClr val="windowText" lastClr="000000"/>
                          </a:solidFill>
                          <a:effectLst/>
                        </a:rPr>
                        <a:t>1925</a:t>
                      </a:r>
                      <a:endParaRPr lang="en-US" sz="11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ysClr val="windowText" lastClr="000000"/>
                          </a:solidFill>
                          <a:effectLst/>
                        </a:rPr>
                        <a:t>1975</a:t>
                      </a:r>
                      <a:endParaRPr lang="en-US" sz="11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ysClr val="windowText" lastClr="000000"/>
                          </a:solidFill>
                          <a:effectLst/>
                        </a:rPr>
                        <a:t>2000</a:t>
                      </a:r>
                      <a:endParaRPr lang="en-US" sz="11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ysClr val="windowText" lastClr="000000"/>
                          </a:solidFill>
                          <a:effectLst/>
                        </a:rPr>
                        <a:t>2025</a:t>
                      </a:r>
                      <a:endParaRPr lang="en-US" sz="11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ysClr val="windowText" lastClr="000000"/>
                          </a:solidFill>
                          <a:effectLst/>
                        </a:rPr>
                        <a:t>2050</a:t>
                      </a:r>
                      <a:endParaRPr lang="en-US" sz="11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ysClr val="windowText" lastClr="000000"/>
                          </a:solidFill>
                          <a:effectLst/>
                        </a:rPr>
                        <a:t>2075</a:t>
                      </a:r>
                      <a:endParaRPr lang="en-US" sz="11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5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</a:rPr>
                        <a:t>pH value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</a:rPr>
                        <a:t>8.16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</a:rPr>
                        <a:t>8.14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</a:rPr>
                        <a:t>8.11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</a:rPr>
                        <a:t>8.07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</a:rPr>
                        <a:t>8.03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3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B0F0"/>
                          </a:solidFill>
                          <a:effectLst/>
                        </a:rPr>
                        <a:t>CO</a:t>
                      </a:r>
                      <a:r>
                        <a:rPr lang="en-US" sz="1100" b="1" baseline="-25000" dirty="0">
                          <a:solidFill>
                            <a:srgbClr val="00B0F0"/>
                          </a:solidFill>
                          <a:effectLst/>
                        </a:rPr>
                        <a:t>2</a:t>
                      </a:r>
                      <a:r>
                        <a:rPr lang="en-US" sz="1100" b="1" dirty="0">
                          <a:solidFill>
                            <a:srgbClr val="00B0F0"/>
                          </a:solidFill>
                          <a:effectLst/>
                        </a:rPr>
                        <a:t> </a:t>
                      </a:r>
                      <a:endParaRPr lang="en-US" sz="11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B0F0"/>
                          </a:solidFill>
                          <a:effectLst/>
                        </a:rPr>
                        <a:t>10.3</a:t>
                      </a:r>
                      <a:endParaRPr lang="en-US" sz="11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B0F0"/>
                          </a:solidFill>
                          <a:effectLst/>
                        </a:rPr>
                        <a:t>10.7</a:t>
                      </a:r>
                      <a:endParaRPr lang="en-US" sz="11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B0F0"/>
                          </a:solidFill>
                          <a:effectLst/>
                        </a:rPr>
                        <a:t>11.8</a:t>
                      </a:r>
                      <a:endParaRPr lang="en-US" sz="11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B0F0"/>
                          </a:solidFill>
                          <a:effectLst/>
                        </a:rPr>
                        <a:t>12.8</a:t>
                      </a:r>
                      <a:endParaRPr lang="en-US" sz="11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B0F0"/>
                          </a:solidFill>
                          <a:effectLst/>
                        </a:rPr>
                        <a:t>13.9</a:t>
                      </a:r>
                      <a:endParaRPr lang="en-US" sz="11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336365"/>
              </p:ext>
            </p:extLst>
          </p:nvPr>
        </p:nvGraphicFramePr>
        <p:xfrm>
          <a:off x="4086903" y="522086"/>
          <a:ext cx="4162570" cy="107510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736238"/>
                <a:gridCol w="467227"/>
                <a:gridCol w="523861"/>
                <a:gridCol w="476388"/>
                <a:gridCol w="486383"/>
                <a:gridCol w="490735"/>
                <a:gridCol w="497414"/>
                <a:gridCol w="484324"/>
              </a:tblGrid>
              <a:tr h="3648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ysClr val="windowText" lastClr="000000"/>
                          </a:solidFill>
                          <a:effectLst/>
                        </a:rPr>
                        <a:t>year</a:t>
                      </a:r>
                      <a:endParaRPr lang="en-US" sz="11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ysClr val="windowText" lastClr="000000"/>
                          </a:solidFill>
                          <a:effectLst/>
                        </a:rPr>
                        <a:t>1875</a:t>
                      </a:r>
                      <a:endParaRPr lang="en-US" sz="11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ysClr val="windowText" lastClr="000000"/>
                          </a:solidFill>
                          <a:effectLst/>
                        </a:rPr>
                        <a:t>1925</a:t>
                      </a:r>
                      <a:endParaRPr lang="en-US" sz="11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ysClr val="windowText" lastClr="000000"/>
                          </a:solidFill>
                          <a:effectLst/>
                        </a:rPr>
                        <a:t>1975</a:t>
                      </a:r>
                      <a:endParaRPr lang="en-US" sz="11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ysClr val="windowText" lastClr="000000"/>
                          </a:solidFill>
                          <a:effectLst/>
                        </a:rPr>
                        <a:t>2000</a:t>
                      </a:r>
                      <a:endParaRPr lang="en-US" sz="11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ysClr val="windowText" lastClr="000000"/>
                          </a:solidFill>
                          <a:effectLst/>
                        </a:rPr>
                        <a:t>2025</a:t>
                      </a:r>
                      <a:endParaRPr lang="en-US" sz="11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ysClr val="windowText" lastClr="000000"/>
                          </a:solidFill>
                          <a:effectLst/>
                        </a:rPr>
                        <a:t>2050</a:t>
                      </a:r>
                      <a:endParaRPr lang="en-US" sz="11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ysClr val="windowText" lastClr="000000"/>
                          </a:solidFill>
                          <a:effectLst/>
                        </a:rPr>
                        <a:t>2075</a:t>
                      </a:r>
                      <a:endParaRPr lang="en-US" sz="11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5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</a:rPr>
                        <a:t>pH value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</a:rPr>
                        <a:t>8.16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</a:rPr>
                        <a:t>8.14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</a:rPr>
                        <a:t>8.11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</a:rPr>
                        <a:t>8.07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</a:rPr>
                        <a:t>8.03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</a:rPr>
                        <a:t>7.98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3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B0F0"/>
                          </a:solidFill>
                          <a:effectLst/>
                        </a:rPr>
                        <a:t>CO</a:t>
                      </a:r>
                      <a:r>
                        <a:rPr lang="en-US" sz="1100" b="1" baseline="-25000" dirty="0">
                          <a:solidFill>
                            <a:srgbClr val="00B0F0"/>
                          </a:solidFill>
                          <a:effectLst/>
                        </a:rPr>
                        <a:t>2</a:t>
                      </a:r>
                      <a:r>
                        <a:rPr lang="en-US" sz="1100" b="1" dirty="0">
                          <a:solidFill>
                            <a:srgbClr val="00B0F0"/>
                          </a:solidFill>
                          <a:effectLst/>
                        </a:rPr>
                        <a:t> </a:t>
                      </a:r>
                      <a:endParaRPr lang="en-US" sz="11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B0F0"/>
                          </a:solidFill>
                          <a:effectLst/>
                        </a:rPr>
                        <a:t>10.3</a:t>
                      </a:r>
                      <a:endParaRPr lang="en-US" sz="11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B0F0"/>
                          </a:solidFill>
                          <a:effectLst/>
                        </a:rPr>
                        <a:t>10.7</a:t>
                      </a:r>
                      <a:endParaRPr lang="en-US" sz="11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B0F0"/>
                          </a:solidFill>
                          <a:effectLst/>
                        </a:rPr>
                        <a:t>11.8</a:t>
                      </a:r>
                      <a:endParaRPr lang="en-US" sz="11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B0F0"/>
                          </a:solidFill>
                          <a:effectLst/>
                        </a:rPr>
                        <a:t>12.8</a:t>
                      </a:r>
                      <a:endParaRPr lang="en-US" sz="11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B0F0"/>
                          </a:solidFill>
                          <a:effectLst/>
                        </a:rPr>
                        <a:t>13.9</a:t>
                      </a:r>
                      <a:endParaRPr lang="en-US" sz="11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B0F0"/>
                          </a:solidFill>
                          <a:effectLst/>
                        </a:rPr>
                        <a:t>15.5</a:t>
                      </a:r>
                      <a:endParaRPr lang="en-US" sz="11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910057"/>
              </p:ext>
            </p:extLst>
          </p:nvPr>
        </p:nvGraphicFramePr>
        <p:xfrm>
          <a:off x="4086903" y="522086"/>
          <a:ext cx="4162570" cy="104113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736238"/>
                <a:gridCol w="467227"/>
                <a:gridCol w="523861"/>
                <a:gridCol w="476388"/>
                <a:gridCol w="486383"/>
                <a:gridCol w="490735"/>
                <a:gridCol w="497414"/>
                <a:gridCol w="484324"/>
              </a:tblGrid>
              <a:tr h="3648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ysClr val="windowText" lastClr="000000"/>
                          </a:solidFill>
                          <a:effectLst/>
                        </a:rPr>
                        <a:t>year</a:t>
                      </a:r>
                      <a:endParaRPr lang="en-US" sz="11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ysClr val="windowText" lastClr="000000"/>
                          </a:solidFill>
                          <a:effectLst/>
                        </a:rPr>
                        <a:t>1875</a:t>
                      </a:r>
                      <a:endParaRPr lang="en-US" sz="11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ysClr val="windowText" lastClr="000000"/>
                          </a:solidFill>
                          <a:effectLst/>
                        </a:rPr>
                        <a:t>1925</a:t>
                      </a:r>
                      <a:endParaRPr lang="en-US" sz="11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ysClr val="windowText" lastClr="000000"/>
                          </a:solidFill>
                          <a:effectLst/>
                        </a:rPr>
                        <a:t>1975</a:t>
                      </a:r>
                      <a:endParaRPr lang="en-US" sz="11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ysClr val="windowText" lastClr="000000"/>
                          </a:solidFill>
                          <a:effectLst/>
                        </a:rPr>
                        <a:t>2000</a:t>
                      </a:r>
                      <a:endParaRPr lang="en-US" sz="11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ysClr val="windowText" lastClr="000000"/>
                          </a:solidFill>
                          <a:effectLst/>
                        </a:rPr>
                        <a:t>2025</a:t>
                      </a:r>
                      <a:endParaRPr lang="en-US" sz="11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ysClr val="windowText" lastClr="000000"/>
                          </a:solidFill>
                          <a:effectLst/>
                        </a:rPr>
                        <a:t>2050</a:t>
                      </a:r>
                      <a:endParaRPr lang="en-US" sz="11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ysClr val="windowText" lastClr="000000"/>
                          </a:solidFill>
                          <a:effectLst/>
                        </a:rPr>
                        <a:t>2075</a:t>
                      </a:r>
                      <a:endParaRPr lang="en-US" sz="11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5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</a:rPr>
                        <a:t>pH value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</a:rPr>
                        <a:t>8.16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</a:rPr>
                        <a:t>8.14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</a:rPr>
                        <a:t>8.11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</a:rPr>
                        <a:t>8.07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</a:rPr>
                        <a:t>8.03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</a:rPr>
                        <a:t>7.98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</a:rPr>
                        <a:t>7.92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3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B0F0"/>
                          </a:solidFill>
                          <a:effectLst/>
                        </a:rPr>
                        <a:t>CO</a:t>
                      </a:r>
                      <a:r>
                        <a:rPr lang="en-US" sz="1100" b="1" baseline="-25000" dirty="0">
                          <a:solidFill>
                            <a:srgbClr val="00B0F0"/>
                          </a:solidFill>
                          <a:effectLst/>
                        </a:rPr>
                        <a:t>2</a:t>
                      </a:r>
                      <a:r>
                        <a:rPr lang="en-US" sz="1100" b="1" dirty="0">
                          <a:solidFill>
                            <a:srgbClr val="00B0F0"/>
                          </a:solidFill>
                          <a:effectLst/>
                        </a:rPr>
                        <a:t> </a:t>
                      </a:r>
                      <a:endParaRPr lang="en-US" sz="11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B0F0"/>
                          </a:solidFill>
                          <a:effectLst/>
                        </a:rPr>
                        <a:t>10.3</a:t>
                      </a:r>
                      <a:endParaRPr lang="en-US" sz="11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B0F0"/>
                          </a:solidFill>
                          <a:effectLst/>
                        </a:rPr>
                        <a:t>10.7</a:t>
                      </a:r>
                      <a:endParaRPr lang="en-US" sz="11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B0F0"/>
                          </a:solidFill>
                          <a:effectLst/>
                        </a:rPr>
                        <a:t>11.8</a:t>
                      </a:r>
                      <a:endParaRPr lang="en-US" sz="11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B0F0"/>
                          </a:solidFill>
                          <a:effectLst/>
                        </a:rPr>
                        <a:t>12.8</a:t>
                      </a:r>
                      <a:endParaRPr lang="en-US" sz="11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B0F0"/>
                          </a:solidFill>
                          <a:effectLst/>
                        </a:rPr>
                        <a:t>13.9</a:t>
                      </a:r>
                      <a:endParaRPr lang="en-US" sz="11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B0F0"/>
                          </a:solidFill>
                          <a:effectLst/>
                        </a:rPr>
                        <a:t>15.5</a:t>
                      </a:r>
                      <a:endParaRPr lang="en-US" sz="11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B0F0"/>
                          </a:solidFill>
                          <a:effectLst/>
                        </a:rPr>
                        <a:t>17.5</a:t>
                      </a:r>
                      <a:endParaRPr lang="en-US" sz="11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1" grpId="0" animBg="1"/>
      <p:bldP spid="35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413399" y="442549"/>
            <a:ext cx="8317203" cy="106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600" b="0" i="1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Question 8: </a:t>
            </a:r>
            <a:r>
              <a:rPr lang="en" sz="2600" b="0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Describe </a:t>
            </a:r>
            <a:r>
              <a:rPr lang="en" sz="2600" b="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relationship between the values by circling the correct word.</a:t>
            </a:r>
          </a:p>
        </p:txBody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413399" y="1776850"/>
            <a:ext cx="8317204" cy="2929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600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(a) What </a:t>
            </a:r>
            <a:r>
              <a:rPr lang="en" sz="26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has been happening to pH values since 1850? 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260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600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(b) What </a:t>
            </a:r>
            <a:r>
              <a:rPr lang="en" sz="26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has been happening to the amount of dissolved CO</a:t>
            </a:r>
            <a:r>
              <a:rPr lang="en" sz="2600" baseline="-25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r>
            <a:r>
              <a:rPr lang="en" sz="26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?  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260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3" name="Shape 183"/>
          <p:cNvSpPr txBox="1"/>
          <p:nvPr/>
        </p:nvSpPr>
        <p:spPr>
          <a:xfrm>
            <a:off x="3876975" y="2532862"/>
            <a:ext cx="1368600" cy="50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 dirty="0">
                <a:solidFill>
                  <a:schemeClr val="accent2"/>
                </a:solidFill>
                <a:highlight>
                  <a:srgbClr val="FFFF00"/>
                </a:highlight>
                <a:latin typeface="Trebuchet MS"/>
                <a:ea typeface="Courier New"/>
                <a:cs typeface="Courier New"/>
                <a:sym typeface="Trebuchet MS"/>
              </a:rPr>
              <a:t>D</a:t>
            </a:r>
            <a:r>
              <a:rPr lang="en" sz="2200" dirty="0" smtClean="0">
                <a:solidFill>
                  <a:schemeClr val="accent2"/>
                </a:solidFill>
                <a:highlight>
                  <a:srgbClr val="FFFF00"/>
                </a:highlight>
                <a:latin typeface="Trebuchet MS"/>
                <a:ea typeface="Courier New"/>
                <a:cs typeface="Courier New"/>
                <a:sym typeface="Trebuchet MS"/>
              </a:rPr>
              <a:t>ecrease </a:t>
            </a:r>
            <a:r>
              <a:rPr lang="en" sz="1600" dirty="0" smtClean="0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lang="en" sz="1600" dirty="0">
              <a:solidFill>
                <a:schemeClr val="accent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84" name="Shape 184"/>
          <p:cNvSpPr txBox="1"/>
          <p:nvPr/>
        </p:nvSpPr>
        <p:spPr>
          <a:xfrm>
            <a:off x="3959625" y="4067575"/>
            <a:ext cx="1285950" cy="50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 dirty="0">
                <a:solidFill>
                  <a:schemeClr val="accent2"/>
                </a:solidFill>
                <a:highlight>
                  <a:srgbClr val="FFFF00"/>
                </a:highlight>
                <a:latin typeface="Trebuchet MS"/>
                <a:ea typeface="Trebuchet MS"/>
                <a:cs typeface="Trebuchet MS"/>
                <a:sym typeface="Trebuchet MS"/>
              </a:rPr>
              <a:t>Increase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/>
      <p:bldP spid="18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413399" y="416699"/>
            <a:ext cx="8317203" cy="95206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600" b="0" i="1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Question </a:t>
            </a:r>
            <a:r>
              <a:rPr lang="en" sz="2600" b="0" i="1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9: </a:t>
            </a:r>
            <a:r>
              <a:rPr lang="en" sz="2600" b="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Complete the paragraph to help explain how pH has changed over time.</a:t>
            </a:r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413399" y="1842950"/>
            <a:ext cx="8317204" cy="308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2200" dirty="0">
                <a:solidFill>
                  <a:srgbClr val="009668"/>
                </a:solidFill>
                <a:latin typeface="Trebuchet MS"/>
                <a:ea typeface="Trebuchet MS"/>
                <a:cs typeface="Trebuchet MS"/>
                <a:sym typeface="Trebuchet MS"/>
              </a:rPr>
              <a:t>The pH level of the ocean has </a:t>
            </a:r>
            <a:r>
              <a:rPr lang="en" sz="2200" u="sng" dirty="0">
                <a:solidFill>
                  <a:srgbClr val="009668"/>
                </a:solidFill>
                <a:latin typeface="Trebuchet MS"/>
                <a:ea typeface="Trebuchet MS"/>
                <a:cs typeface="Trebuchet MS"/>
                <a:sym typeface="Trebuchet MS"/>
              </a:rPr>
              <a:t>                   </a:t>
            </a:r>
            <a:r>
              <a:rPr lang="en" sz="2200" dirty="0">
                <a:solidFill>
                  <a:srgbClr val="009668"/>
                </a:solidFill>
                <a:latin typeface="Trebuchet MS"/>
                <a:ea typeface="Trebuchet MS"/>
                <a:cs typeface="Trebuchet MS"/>
                <a:sym typeface="Trebuchet MS"/>
              </a:rPr>
              <a:t> over time. Since atmospheric </a:t>
            </a:r>
            <a:r>
              <a:rPr lang="en" sz="2200" u="sng" dirty="0">
                <a:solidFill>
                  <a:srgbClr val="009668"/>
                </a:solidFill>
                <a:latin typeface="Trebuchet MS"/>
                <a:ea typeface="Trebuchet MS"/>
                <a:cs typeface="Trebuchet MS"/>
                <a:sym typeface="Trebuchet MS"/>
              </a:rPr>
              <a:t>                                    </a:t>
            </a:r>
            <a:r>
              <a:rPr lang="en" sz="2200" dirty="0">
                <a:solidFill>
                  <a:srgbClr val="009668"/>
                </a:solidFill>
                <a:latin typeface="Trebuchet MS"/>
                <a:ea typeface="Trebuchet MS"/>
                <a:cs typeface="Trebuchet MS"/>
                <a:sym typeface="Trebuchet MS"/>
              </a:rPr>
              <a:t> is </a:t>
            </a:r>
            <a:r>
              <a:rPr lang="en" sz="2200" u="sng" dirty="0">
                <a:solidFill>
                  <a:srgbClr val="009668"/>
                </a:solidFill>
                <a:latin typeface="Trebuchet MS"/>
                <a:ea typeface="Trebuchet MS"/>
                <a:cs typeface="Trebuchet MS"/>
                <a:sym typeface="Trebuchet MS"/>
              </a:rPr>
              <a:t>                   </a:t>
            </a:r>
            <a:r>
              <a:rPr lang="en" sz="2200" dirty="0">
                <a:solidFill>
                  <a:srgbClr val="009668"/>
                </a:solidFill>
                <a:latin typeface="Trebuchet MS"/>
                <a:ea typeface="Trebuchet MS"/>
                <a:cs typeface="Trebuchet MS"/>
                <a:sym typeface="Trebuchet MS"/>
              </a:rPr>
              <a:t>, the amount of CO</a:t>
            </a:r>
            <a:r>
              <a:rPr lang="en" sz="2200" baseline="-25000" dirty="0">
                <a:solidFill>
                  <a:srgbClr val="009668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r>
            <a:r>
              <a:rPr lang="en" sz="2200" dirty="0">
                <a:solidFill>
                  <a:srgbClr val="009668"/>
                </a:solidFill>
                <a:latin typeface="Trebuchet MS"/>
                <a:ea typeface="Trebuchet MS"/>
                <a:cs typeface="Trebuchet MS"/>
                <a:sym typeface="Trebuchet MS"/>
              </a:rPr>
              <a:t> that the water takes in </a:t>
            </a:r>
            <a:r>
              <a:rPr lang="en" sz="2200" u="sng" dirty="0">
                <a:solidFill>
                  <a:srgbClr val="009668"/>
                </a:solidFill>
                <a:latin typeface="Trebuchet MS"/>
                <a:ea typeface="Trebuchet MS"/>
                <a:cs typeface="Trebuchet MS"/>
                <a:sym typeface="Trebuchet MS"/>
              </a:rPr>
              <a:t>                </a:t>
            </a:r>
            <a:r>
              <a:rPr lang="en" sz="2200" dirty="0">
                <a:solidFill>
                  <a:srgbClr val="009668"/>
                </a:solidFill>
                <a:latin typeface="Trebuchet MS"/>
                <a:ea typeface="Trebuchet MS"/>
                <a:cs typeface="Trebuchet MS"/>
                <a:sym typeface="Trebuchet MS"/>
              </a:rPr>
              <a:t> as well. When there is more CO</a:t>
            </a:r>
            <a:r>
              <a:rPr lang="en" sz="2200" baseline="-25000" dirty="0">
                <a:solidFill>
                  <a:srgbClr val="009668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r>
            <a:r>
              <a:rPr lang="en" sz="2200" dirty="0">
                <a:solidFill>
                  <a:srgbClr val="009668"/>
                </a:solidFill>
                <a:latin typeface="Trebuchet MS"/>
                <a:ea typeface="Trebuchet MS"/>
                <a:cs typeface="Trebuchet MS"/>
                <a:sym typeface="Trebuchet MS"/>
              </a:rPr>
              <a:t> in ocean water, this </a:t>
            </a:r>
            <a:r>
              <a:rPr lang="en" sz="2200" dirty="0" smtClean="0">
                <a:solidFill>
                  <a:srgbClr val="009668"/>
                </a:solidFill>
                <a:latin typeface="Trebuchet MS"/>
                <a:ea typeface="Trebuchet MS"/>
                <a:cs typeface="Trebuchet MS"/>
                <a:sym typeface="Trebuchet MS"/>
              </a:rPr>
              <a:t>changes ocean chemistry</a:t>
            </a:r>
            <a:r>
              <a:rPr lang="en" sz="2200" dirty="0">
                <a:solidFill>
                  <a:srgbClr val="009668"/>
                </a:solidFill>
                <a:latin typeface="Trebuchet MS"/>
                <a:ea typeface="Trebuchet MS"/>
                <a:cs typeface="Trebuchet MS"/>
                <a:sym typeface="Trebuchet MS"/>
              </a:rPr>
              <a:t>. The ending chemical reaction in the ocean results in an increase </a:t>
            </a:r>
            <a:r>
              <a:rPr lang="en" sz="2200" dirty="0" smtClean="0">
                <a:solidFill>
                  <a:srgbClr val="009668"/>
                </a:solidFill>
                <a:latin typeface="Trebuchet MS"/>
                <a:ea typeface="Trebuchet MS"/>
                <a:cs typeface="Trebuchet MS"/>
                <a:sym typeface="Trebuchet MS"/>
              </a:rPr>
              <a:t>in </a:t>
            </a:r>
            <a:r>
              <a:rPr lang="en" sz="2200" u="sng" dirty="0" smtClean="0">
                <a:solidFill>
                  <a:srgbClr val="009668"/>
                </a:solidFill>
                <a:latin typeface="Trebuchet MS"/>
                <a:ea typeface="Trebuchet MS"/>
                <a:cs typeface="Trebuchet MS"/>
                <a:sym typeface="Trebuchet MS"/>
              </a:rPr>
              <a:t>                </a:t>
            </a:r>
            <a:r>
              <a:rPr lang="en" sz="2200" dirty="0" smtClean="0">
                <a:solidFill>
                  <a:srgbClr val="009668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" sz="2200" dirty="0">
                <a:solidFill>
                  <a:srgbClr val="009668"/>
                </a:solidFill>
                <a:latin typeface="Trebuchet MS"/>
                <a:ea typeface="Trebuchet MS"/>
                <a:cs typeface="Trebuchet MS"/>
                <a:sym typeface="Trebuchet MS"/>
              </a:rPr>
              <a:t>ions, which will result in a pH decrease, thus </a:t>
            </a:r>
            <a:r>
              <a:rPr lang="en" sz="2200" dirty="0" smtClean="0">
                <a:solidFill>
                  <a:srgbClr val="009668"/>
                </a:solidFill>
                <a:latin typeface="Trebuchet MS"/>
                <a:ea typeface="Trebuchet MS"/>
                <a:cs typeface="Trebuchet MS"/>
                <a:sym typeface="Trebuchet MS"/>
              </a:rPr>
              <a:t>causing </a:t>
            </a:r>
            <a:r>
              <a:rPr lang="en" sz="2200" dirty="0">
                <a:solidFill>
                  <a:srgbClr val="009668"/>
                </a:solidFill>
                <a:latin typeface="Trebuchet MS"/>
                <a:ea typeface="Trebuchet MS"/>
                <a:cs typeface="Trebuchet MS"/>
                <a:sym typeface="Trebuchet MS"/>
              </a:rPr>
              <a:t>the ocean to become </a:t>
            </a:r>
            <a:r>
              <a:rPr lang="en" sz="2200" dirty="0" smtClean="0">
                <a:solidFill>
                  <a:srgbClr val="009668"/>
                </a:solidFill>
                <a:latin typeface="Trebuchet MS"/>
                <a:ea typeface="Trebuchet MS"/>
                <a:cs typeface="Trebuchet MS"/>
                <a:sym typeface="Trebuchet MS"/>
              </a:rPr>
              <a:t>more </a:t>
            </a:r>
            <a:r>
              <a:rPr lang="en" sz="2200" u="sng" dirty="0" smtClean="0">
                <a:solidFill>
                  <a:srgbClr val="009668"/>
                </a:solidFill>
                <a:latin typeface="Trebuchet MS"/>
                <a:ea typeface="Trebuchet MS"/>
                <a:cs typeface="Trebuchet MS"/>
                <a:sym typeface="Trebuchet MS"/>
              </a:rPr>
              <a:t>       </a:t>
            </a:r>
            <a:r>
              <a:rPr lang="en" sz="2200" u="sng" dirty="0">
                <a:solidFill>
                  <a:srgbClr val="009668"/>
                </a:solidFill>
                <a:latin typeface="Trebuchet MS"/>
                <a:ea typeface="Trebuchet MS"/>
                <a:cs typeface="Trebuchet MS"/>
                <a:sym typeface="Trebuchet MS"/>
              </a:rPr>
              <a:t>   </a:t>
            </a:r>
            <a:r>
              <a:rPr lang="en" sz="2200" u="sng" dirty="0" smtClean="0">
                <a:solidFill>
                  <a:srgbClr val="009668"/>
                </a:solidFill>
                <a:latin typeface="Trebuchet MS"/>
                <a:ea typeface="Trebuchet MS"/>
                <a:cs typeface="Trebuchet MS"/>
                <a:sym typeface="Trebuchet MS"/>
              </a:rPr>
              <a:t>  </a:t>
            </a:r>
            <a:r>
              <a:rPr lang="en" sz="2200" dirty="0">
                <a:solidFill>
                  <a:srgbClr val="009668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</p:txBody>
      </p:sp>
      <p:sp>
        <p:nvSpPr>
          <p:cNvPr id="191" name="Shape 191"/>
          <p:cNvSpPr txBox="1"/>
          <p:nvPr/>
        </p:nvSpPr>
        <p:spPr>
          <a:xfrm>
            <a:off x="4321333" y="1850279"/>
            <a:ext cx="1549700" cy="490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 dirty="0">
                <a:solidFill>
                  <a:schemeClr val="accent2"/>
                </a:solidFill>
                <a:highlight>
                  <a:srgbClr val="FFFF00"/>
                </a:highlight>
                <a:latin typeface="Trebuchet MS"/>
                <a:ea typeface="Trebuchet MS"/>
                <a:cs typeface="Trebuchet MS"/>
                <a:sym typeface="Trebuchet MS"/>
              </a:rPr>
              <a:t>decreased </a:t>
            </a:r>
          </a:p>
        </p:txBody>
      </p:sp>
      <p:sp>
        <p:nvSpPr>
          <p:cNvPr id="192" name="Shape 192"/>
          <p:cNvSpPr txBox="1"/>
          <p:nvPr/>
        </p:nvSpPr>
        <p:spPr>
          <a:xfrm>
            <a:off x="2284825" y="2312429"/>
            <a:ext cx="2778700" cy="31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 dirty="0">
                <a:solidFill>
                  <a:schemeClr val="accent2"/>
                </a:solidFill>
                <a:highlight>
                  <a:srgbClr val="FFFF00"/>
                </a:highlight>
                <a:latin typeface="Trebuchet MS"/>
                <a:ea typeface="Trebuchet MS"/>
                <a:cs typeface="Trebuchet MS"/>
                <a:sym typeface="Trebuchet MS"/>
              </a:rPr>
              <a:t>carbon dioxide/ </a:t>
            </a:r>
            <a:r>
              <a:rPr lang="en" sz="2200" dirty="0" smtClean="0">
                <a:solidFill>
                  <a:schemeClr val="accent2"/>
                </a:solidFill>
                <a:highlight>
                  <a:srgbClr val="FFFF00"/>
                </a:highlight>
                <a:latin typeface="Trebuchet MS"/>
                <a:ea typeface="Trebuchet MS"/>
                <a:cs typeface="Trebuchet MS"/>
                <a:sym typeface="Trebuchet MS"/>
              </a:rPr>
              <a:t>CO</a:t>
            </a:r>
            <a:r>
              <a:rPr lang="en" sz="2200" baseline="-25000" dirty="0" smtClean="0">
                <a:solidFill>
                  <a:schemeClr val="accent2"/>
                </a:solidFill>
                <a:highlight>
                  <a:srgbClr val="FFFF00"/>
                </a:highlight>
                <a:latin typeface="Trebuchet MS"/>
                <a:ea typeface="Trebuchet MS"/>
                <a:cs typeface="Trebuchet MS"/>
                <a:sym typeface="Trebuchet MS"/>
              </a:rPr>
              <a:t>2</a:t>
            </a:r>
            <a:endParaRPr lang="en" sz="2200" baseline="-25000" dirty="0">
              <a:solidFill>
                <a:schemeClr val="accent2"/>
              </a:solidFill>
              <a:highlight>
                <a:srgbClr val="FFFF00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3" name="Shape 193"/>
          <p:cNvSpPr txBox="1"/>
          <p:nvPr/>
        </p:nvSpPr>
        <p:spPr>
          <a:xfrm>
            <a:off x="5570641" y="2312429"/>
            <a:ext cx="1466975" cy="31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 dirty="0">
                <a:solidFill>
                  <a:schemeClr val="accent2"/>
                </a:solidFill>
                <a:highlight>
                  <a:srgbClr val="FFFF00"/>
                </a:highlight>
                <a:latin typeface="Trebuchet MS"/>
                <a:ea typeface="Trebuchet MS"/>
                <a:cs typeface="Trebuchet MS"/>
                <a:sym typeface="Trebuchet MS"/>
              </a:rPr>
              <a:t>increasing </a:t>
            </a:r>
          </a:p>
        </p:txBody>
      </p:sp>
      <p:sp>
        <p:nvSpPr>
          <p:cNvPr id="194" name="Shape 194"/>
          <p:cNvSpPr txBox="1"/>
          <p:nvPr/>
        </p:nvSpPr>
        <p:spPr>
          <a:xfrm>
            <a:off x="5379029" y="2663122"/>
            <a:ext cx="1337425" cy="37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 dirty="0">
                <a:solidFill>
                  <a:schemeClr val="accent2"/>
                </a:solidFill>
                <a:highlight>
                  <a:srgbClr val="FFFF00"/>
                </a:highlight>
                <a:latin typeface="Trebuchet MS"/>
                <a:ea typeface="Trebuchet MS"/>
                <a:cs typeface="Trebuchet MS"/>
                <a:sym typeface="Trebuchet MS"/>
              </a:rPr>
              <a:t>increases</a:t>
            </a:r>
          </a:p>
        </p:txBody>
      </p:sp>
      <p:sp>
        <p:nvSpPr>
          <p:cNvPr id="195" name="Shape 195"/>
          <p:cNvSpPr txBox="1"/>
          <p:nvPr/>
        </p:nvSpPr>
        <p:spPr>
          <a:xfrm>
            <a:off x="845944" y="3856033"/>
            <a:ext cx="1339475" cy="2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 dirty="0">
                <a:solidFill>
                  <a:schemeClr val="accent2"/>
                </a:solidFill>
                <a:highlight>
                  <a:srgbClr val="FFFF00"/>
                </a:highlight>
                <a:latin typeface="Trebuchet MS"/>
                <a:ea typeface="Trebuchet MS"/>
                <a:cs typeface="Trebuchet MS"/>
                <a:sym typeface="Trebuchet MS"/>
              </a:rPr>
              <a:t>hydrogen</a:t>
            </a:r>
            <a:r>
              <a:rPr lang="en" dirty="0">
                <a:solidFill>
                  <a:schemeClr val="accent2"/>
                </a:solidFill>
                <a:highlight>
                  <a:srgbClr val="FFFF00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</a:p>
        </p:txBody>
      </p:sp>
      <p:sp>
        <p:nvSpPr>
          <p:cNvPr id="196" name="Shape 196"/>
          <p:cNvSpPr txBox="1"/>
          <p:nvPr/>
        </p:nvSpPr>
        <p:spPr>
          <a:xfrm>
            <a:off x="4996121" y="4204653"/>
            <a:ext cx="979200" cy="3685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 dirty="0">
                <a:solidFill>
                  <a:schemeClr val="accent2"/>
                </a:solidFill>
                <a:highlight>
                  <a:srgbClr val="FFFF00"/>
                </a:highlight>
                <a:latin typeface="Trebuchet MS"/>
                <a:ea typeface="Trebuchet MS"/>
                <a:cs typeface="Trebuchet MS"/>
                <a:sym typeface="Trebuchet MS"/>
              </a:rPr>
              <a:t>acidic</a:t>
            </a:r>
            <a:r>
              <a:rPr lang="en" sz="1800" dirty="0">
                <a:solidFill>
                  <a:schemeClr val="accent2"/>
                </a:solidFill>
                <a:highlight>
                  <a:srgbClr val="FFFF00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413399" y="436637"/>
            <a:ext cx="8313902" cy="141348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600" b="0" i="1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Question </a:t>
            </a:r>
            <a:r>
              <a:rPr lang="en" sz="2600" b="0" i="1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10: </a:t>
            </a:r>
            <a:r>
              <a:rPr lang="en" sz="2600" b="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If humans continue to emit CO</a:t>
            </a:r>
            <a:r>
              <a:rPr lang="en" sz="2600" b="0" baseline="-25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r>
            <a:r>
              <a:rPr lang="en" sz="2600" b="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at the amount we do right now, what does that mean for the future?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2600" b="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2200" b="0" dirty="0">
              <a:solidFill>
                <a:srgbClr val="3D85C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416701" y="2350714"/>
            <a:ext cx="8313901" cy="167239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3683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Trebuchet MS" panose="020B0603020202020204" pitchFamily="34" charset="0"/>
              <a:buChar char="●"/>
            </a:pPr>
            <a:r>
              <a:rPr lang="en" sz="2200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The atmospheric </a:t>
            </a:r>
            <a:r>
              <a:rPr lang="en" sz="2200" dirty="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CO</a:t>
            </a:r>
            <a:r>
              <a:rPr lang="en" sz="2200" baseline="-25000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r>
            <a:r>
              <a:rPr lang="en" sz="2200" dirty="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" sz="2200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level will continue </a:t>
            </a:r>
            <a:r>
              <a:rPr lang="en" sz="2200" dirty="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to rise</a:t>
            </a:r>
            <a:r>
              <a:rPr lang="en" sz="2200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. </a:t>
            </a:r>
            <a:endParaRPr lang="en" sz="2200" dirty="0" smtClean="0">
              <a:solidFill>
                <a:schemeClr val="accent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indent="-3683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Trebuchet MS" panose="020B0603020202020204" pitchFamily="34" charset="0"/>
              <a:buChar char="●"/>
            </a:pPr>
            <a:endParaRPr lang="en" sz="600" dirty="0">
              <a:solidFill>
                <a:schemeClr val="accent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indent="-3683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Trebuchet MS" panose="020B0603020202020204" pitchFamily="34" charset="0"/>
              <a:buChar char="●"/>
            </a:pPr>
            <a:r>
              <a:rPr lang="en" sz="2200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The pH of the ocean will </a:t>
            </a:r>
            <a:r>
              <a:rPr lang="en" sz="2200" dirty="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decrease, becoming more acidic. </a:t>
            </a:r>
          </a:p>
          <a:p>
            <a:pPr marL="889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</a:pPr>
            <a:endParaRPr lang="en" sz="600" dirty="0">
              <a:solidFill>
                <a:schemeClr val="accent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indent="-3683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Trebuchet MS" panose="020B0603020202020204" pitchFamily="34" charset="0"/>
              <a:buChar char="●"/>
            </a:pPr>
            <a:r>
              <a:rPr lang="en" sz="2200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This has implications for the oceans as a natural resource that we use for recreation, commerce, and </a:t>
            </a:r>
            <a:r>
              <a:rPr lang="en" sz="2200" dirty="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food. </a:t>
            </a:r>
            <a:endParaRPr lang="en" sz="2200" dirty="0">
              <a:solidFill>
                <a:schemeClr val="accent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327991" y="416700"/>
            <a:ext cx="8627166" cy="998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/>
            <a:r>
              <a:rPr lang="en" sz="5500" dirty="0"/>
              <a:t>Part I –</a:t>
            </a:r>
            <a:r>
              <a:rPr lang="en" sz="5500" dirty="0" smtClean="0"/>
              <a:t> </a:t>
            </a:r>
            <a:r>
              <a:rPr lang="en" sz="5500" dirty="0"/>
              <a:t>Ocean Acidification 101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413399" y="2571750"/>
            <a:ext cx="8317204" cy="8942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R="0"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Read the article “Oceans </a:t>
            </a:r>
            <a:r>
              <a:rPr lang="en" sz="22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Turn More Acidic Than Last </a:t>
            </a:r>
            <a:endParaRPr lang="en" sz="2200" dirty="0" smtClean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>
              <a:lnSpc>
                <a:spcPct val="114000"/>
              </a:lnSpc>
              <a:spcAft>
                <a:spcPts val="0"/>
              </a:spcAft>
            </a:pPr>
            <a:r>
              <a:rPr lang="en" sz="2200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800,000 Years” from </a:t>
            </a:r>
            <a:r>
              <a:rPr lang="en" sz="2200" i="1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Scientific American </a:t>
            </a:r>
          </a:p>
          <a:p>
            <a:pPr lvl="0">
              <a:lnSpc>
                <a:spcPct val="114000"/>
              </a:lnSpc>
              <a:spcAft>
                <a:spcPts val="0"/>
              </a:spcAft>
            </a:pPr>
            <a:endParaRPr lang="en" sz="2200" u="sng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>
              <a:lnSpc>
                <a:spcPct val="114000"/>
              </a:lnSpc>
              <a:spcAft>
                <a:spcPts val="0"/>
              </a:spcAft>
            </a:pPr>
            <a:endParaRPr lang="en" sz="2200" u="sng" dirty="0" smtClean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>
              <a:lnSpc>
                <a:spcPct val="114000"/>
              </a:lnSpc>
              <a:spcAft>
                <a:spcPts val="0"/>
              </a:spcAft>
            </a:pPr>
            <a:r>
              <a:rPr lang="en-US" sz="1400" u="sng" dirty="0" smtClean="0">
                <a:solidFill>
                  <a:schemeClr val="bg2">
                    <a:lumMod val="50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https</a:t>
            </a:r>
            <a:r>
              <a:rPr lang="en-US" sz="1400" u="sng" dirty="0">
                <a:solidFill>
                  <a:schemeClr val="bg2">
                    <a:lumMod val="50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://www.scientificamerican.com/article/acidic-oceans</a:t>
            </a:r>
            <a:r>
              <a:rPr lang="en-US" sz="1400" u="sng" dirty="0" smtClean="0">
                <a:solidFill>
                  <a:schemeClr val="bg2">
                    <a:lumMod val="50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/</a:t>
            </a:r>
            <a:r>
              <a:rPr lang="en-US" sz="1400" u="sng" dirty="0" smtClean="0">
                <a:solidFill>
                  <a:schemeClr val="bg2">
                    <a:lumMod val="50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   </a:t>
            </a:r>
            <a:endParaRPr lang="en" sz="1400" u="sng" dirty="0" smtClean="0">
              <a:solidFill>
                <a:schemeClr val="bg2">
                  <a:lumMod val="50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416701" y="430926"/>
            <a:ext cx="8313901" cy="149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600" b="0" i="1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Question </a:t>
            </a:r>
            <a:r>
              <a:rPr lang="en" sz="2600" b="0" i="1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11: </a:t>
            </a:r>
            <a:r>
              <a:rPr lang="en" sz="2600" b="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What are some things that you can do to decrease your carbon footprint and help decrease the overall emission of </a:t>
            </a:r>
            <a:r>
              <a:rPr lang="en" sz="2600" b="0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</a:t>
            </a:r>
            <a:r>
              <a:rPr lang="en" sz="2600" b="0" baseline="-25000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r>
            <a:r>
              <a:rPr lang="en" sz="2600" b="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?</a:t>
            </a:r>
            <a:r>
              <a:rPr lang="en" sz="2600" b="0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" sz="1400" b="0" i="1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*Note: </a:t>
            </a:r>
            <a:r>
              <a:rPr lang="en" sz="1400" b="0" i="1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Answers </a:t>
            </a:r>
            <a:r>
              <a:rPr lang="en" sz="1400" b="0" i="1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may vary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2600" b="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413399" y="2188524"/>
            <a:ext cx="8317203" cy="286949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683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Trebuchet MS" panose="020B0603020202020204" pitchFamily="34" charset="0"/>
              <a:buChar char="●"/>
            </a:pPr>
            <a:r>
              <a:rPr lang="en" sz="2200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Any answer that refers to energy conservation or energy efficiency would be appropriate. </a:t>
            </a:r>
            <a:endParaRPr lang="en" sz="2200" dirty="0" smtClean="0">
              <a:solidFill>
                <a:schemeClr val="accent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683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Trebuchet MS" panose="020B0603020202020204" pitchFamily="34" charset="0"/>
              <a:buChar char="●"/>
            </a:pPr>
            <a:endParaRPr lang="en" sz="600" dirty="0">
              <a:solidFill>
                <a:schemeClr val="accent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683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Trebuchet MS" panose="020B0603020202020204" pitchFamily="34" charset="0"/>
              <a:buChar char="●"/>
            </a:pPr>
            <a:r>
              <a:rPr lang="en" sz="2200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For example, when traveling consider public transportation, carpooling, bicycling, or walking. </a:t>
            </a:r>
            <a:endParaRPr lang="en" sz="2200" dirty="0" smtClean="0">
              <a:solidFill>
                <a:schemeClr val="accent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88900" lvl="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</a:pPr>
            <a:endParaRPr lang="en" sz="600" dirty="0">
              <a:solidFill>
                <a:schemeClr val="accent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683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Trebuchet MS" panose="020B0603020202020204" pitchFamily="34" charset="0"/>
              <a:buChar char="●"/>
            </a:pPr>
            <a:r>
              <a:rPr lang="en" sz="2200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In addition, we can lessen energy usage in our households through energy efficient appliances or “green electricity” (solar and wind power).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413399" y="416700"/>
            <a:ext cx="8317203" cy="169817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/>
            <a:r>
              <a:rPr lang="en" sz="5500" dirty="0"/>
              <a:t>Part III – </a:t>
            </a:r>
            <a:r>
              <a:rPr lang="en" sz="5500" dirty="0" smtClean="0"/>
              <a:t>Ocean Acidification and Marine </a:t>
            </a:r>
            <a:r>
              <a:rPr lang="en" sz="5500" dirty="0"/>
              <a:t>Snails</a:t>
            </a:r>
          </a:p>
        </p:txBody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413399" y="2600275"/>
            <a:ext cx="8317204" cy="21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Please read over the article </a:t>
            </a:r>
            <a:r>
              <a:rPr lang="en" sz="2200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“Acidification </a:t>
            </a:r>
            <a:r>
              <a:rPr lang="en" sz="22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Eating Away </a:t>
            </a:r>
            <a:endParaRPr lang="en" sz="2200" dirty="0" smtClean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at </a:t>
            </a:r>
            <a:r>
              <a:rPr lang="en" sz="22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Tiny Sea </a:t>
            </a:r>
            <a:r>
              <a:rPr lang="en" sz="2200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Snails” from </a:t>
            </a:r>
            <a:r>
              <a:rPr lang="en" sz="2200" i="1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Seattle Times</a:t>
            </a:r>
            <a:endParaRPr lang="en" sz="2200" dirty="0" smtClean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Answer the </a:t>
            </a:r>
            <a:r>
              <a:rPr lang="en" sz="2200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following </a:t>
            </a:r>
            <a:r>
              <a:rPr lang="en" sz="22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questions based on the article</a:t>
            </a:r>
            <a:r>
              <a:rPr lang="en" sz="2200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  <a:p>
            <a:pPr lvl="0"/>
            <a:r>
              <a:rPr lang="en-US" sz="1400" dirty="0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http://apps.seattletimes.com/reports/sea-change/2014/apr/30/pteropod-shells-dissolving</a:t>
            </a:r>
            <a:r>
              <a:rPr lang="en-US" sz="1400" dirty="0" smtClean="0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/</a:t>
            </a:r>
            <a:r>
              <a:rPr lang="en-US" sz="1400" dirty="0" smtClean="0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lang="en" sz="1400" dirty="0">
              <a:solidFill>
                <a:srgbClr val="0070C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413399" y="430927"/>
            <a:ext cx="8317203" cy="1005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2600" i="1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Question 1: </a:t>
            </a:r>
            <a:r>
              <a:rPr lang="en" sz="26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Why is this marine snail called a sea butterfly</a:t>
            </a:r>
            <a:r>
              <a:rPr lang="en" sz="2600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? </a:t>
            </a:r>
            <a:r>
              <a:rPr lang="en" sz="1400" i="1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*Hint: </a:t>
            </a:r>
            <a:r>
              <a:rPr lang="en" sz="1400" i="1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Search online for answer</a:t>
            </a:r>
            <a:endParaRPr lang="en" sz="140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2" name="Shape 232"/>
          <p:cNvSpPr txBox="1"/>
          <p:nvPr/>
        </p:nvSpPr>
        <p:spPr>
          <a:xfrm>
            <a:off x="542353" y="2468052"/>
            <a:ext cx="7271671" cy="11686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A sea butterfly is a type of marine snail also referred </a:t>
            </a:r>
            <a:r>
              <a:rPr lang="en" sz="2200" dirty="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to as a pteropod. These snails have winglike extensions that can be used for swimming.</a:t>
            </a:r>
            <a:endParaRPr lang="en" sz="2200" dirty="0">
              <a:solidFill>
                <a:schemeClr val="accent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xfrm>
            <a:off x="413399" y="430926"/>
            <a:ext cx="8317204" cy="103592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600" b="0" i="1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Question </a:t>
            </a:r>
            <a:r>
              <a:rPr lang="en" sz="2600" b="0" i="1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2: </a:t>
            </a:r>
            <a:r>
              <a:rPr lang="en" sz="2600" b="0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Contrast a healthy pteropod shell with a shell damaged by OA. </a:t>
            </a:r>
            <a:r>
              <a:rPr lang="en" sz="1400" b="0" i="1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*</a:t>
            </a:r>
            <a:r>
              <a:rPr lang="en" sz="1400" b="0" i="1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Hint: Refer to diagram in </a:t>
            </a:r>
            <a:r>
              <a:rPr lang="en" sz="1400" b="0" i="1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article</a:t>
            </a:r>
            <a:endParaRPr lang="en" sz="1400" b="0" i="1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413399" y="1689509"/>
            <a:ext cx="8357975" cy="95990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 dirty="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A healthy shell is smooth </a:t>
            </a:r>
            <a:r>
              <a:rPr lang="en" sz="2200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and nearly </a:t>
            </a:r>
            <a:r>
              <a:rPr lang="en" sz="2200" dirty="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transparent, while a shell damaged </a:t>
            </a:r>
            <a:r>
              <a:rPr lang="en" sz="220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from ocean acidification would </a:t>
            </a:r>
            <a:r>
              <a:rPr lang="en" sz="2200" dirty="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have holes/pits and be opaque in color. </a:t>
            </a:r>
            <a:endParaRPr lang="en" sz="2200" dirty="0">
              <a:solidFill>
                <a:schemeClr val="accent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416701" y="430926"/>
            <a:ext cx="8313900" cy="1125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600" i="1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Question 3: </a:t>
            </a:r>
            <a:r>
              <a:rPr lang="en" sz="26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Identify </a:t>
            </a:r>
            <a:r>
              <a:rPr lang="en" sz="2600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two </a:t>
            </a:r>
            <a:r>
              <a:rPr lang="en" sz="26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ways damaged shells can affect their biology?</a:t>
            </a:r>
          </a:p>
        </p:txBody>
      </p:sp>
      <p:sp>
        <p:nvSpPr>
          <p:cNvPr id="252" name="Shape 252"/>
          <p:cNvSpPr txBox="1"/>
          <p:nvPr/>
        </p:nvSpPr>
        <p:spPr>
          <a:xfrm>
            <a:off x="413399" y="1842247"/>
            <a:ext cx="8317203" cy="26580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Answers may include the </a:t>
            </a:r>
            <a:r>
              <a:rPr lang="en" sz="2200" dirty="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following:</a:t>
            </a:r>
          </a:p>
          <a:p>
            <a:pPr marL="431800" marR="0" lvl="0" indent="-342900" algn="l" rtl="0">
              <a:spcBef>
                <a:spcPts val="0"/>
              </a:spcBef>
              <a:buClr>
                <a:schemeClr val="accent2"/>
              </a:buClr>
              <a:buSzPct val="100000"/>
              <a:buFont typeface="Trebuchet MS" panose="020B0603020202020204" pitchFamily="34" charset="0"/>
              <a:buChar char="●"/>
            </a:pPr>
            <a:r>
              <a:rPr lang="en" sz="2200" dirty="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More energy used to </a:t>
            </a:r>
            <a:r>
              <a:rPr lang="en" sz="2200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maintain </a:t>
            </a:r>
            <a:r>
              <a:rPr lang="en" sz="2200" dirty="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and repair </a:t>
            </a:r>
            <a:r>
              <a:rPr lang="en" sz="2200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their </a:t>
            </a:r>
            <a:r>
              <a:rPr lang="en" sz="2200" dirty="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shell</a:t>
            </a:r>
          </a:p>
          <a:p>
            <a:pPr marL="88900" marR="0" lvl="0" algn="l" rtl="0">
              <a:spcBef>
                <a:spcPts val="0"/>
              </a:spcBef>
              <a:buClr>
                <a:schemeClr val="accent2"/>
              </a:buClr>
              <a:buSzPct val="100000"/>
            </a:pPr>
            <a:endParaRPr lang="en" sz="600" dirty="0" smtClean="0">
              <a:solidFill>
                <a:schemeClr val="accent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31800" marR="0" lvl="0" indent="-342900" algn="l" rtl="0">
              <a:spcBef>
                <a:spcPts val="0"/>
              </a:spcBef>
              <a:buClr>
                <a:schemeClr val="accent2"/>
              </a:buClr>
              <a:buSzPct val="100000"/>
              <a:buFont typeface="Trebuchet MS" panose="020B0603020202020204" pitchFamily="34" charset="0"/>
              <a:buChar char="●"/>
            </a:pPr>
            <a:r>
              <a:rPr lang="en" sz="2200" dirty="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Decreased </a:t>
            </a:r>
            <a:r>
              <a:rPr lang="en" sz="2200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ability to avoid being eaten by </a:t>
            </a:r>
            <a:r>
              <a:rPr lang="en" sz="2200" dirty="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predators</a:t>
            </a:r>
          </a:p>
          <a:p>
            <a:pPr marL="88900" marR="0" lvl="0" algn="l" rtl="0">
              <a:spcBef>
                <a:spcPts val="0"/>
              </a:spcBef>
              <a:buClr>
                <a:schemeClr val="accent2"/>
              </a:buClr>
              <a:buSzPct val="100000"/>
            </a:pPr>
            <a:endParaRPr lang="en" sz="600" dirty="0">
              <a:solidFill>
                <a:schemeClr val="accent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31800" marR="0" lvl="0" indent="-342900" algn="l" rtl="0">
              <a:spcBef>
                <a:spcPts val="0"/>
              </a:spcBef>
              <a:buClr>
                <a:schemeClr val="accent2"/>
              </a:buClr>
              <a:buSzPct val="100000"/>
              <a:buFont typeface="Trebuchet MS" panose="020B0603020202020204" pitchFamily="34" charset="0"/>
              <a:buChar char="●"/>
            </a:pPr>
            <a:r>
              <a:rPr lang="en" sz="2200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Metabolic effects relating to </a:t>
            </a:r>
            <a:r>
              <a:rPr lang="en" sz="2200" dirty="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growth rate, maturity </a:t>
            </a:r>
            <a:r>
              <a:rPr lang="en" sz="2200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and </a:t>
            </a:r>
            <a:r>
              <a:rPr lang="en" sz="2200" dirty="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reproduction</a:t>
            </a:r>
          </a:p>
          <a:p>
            <a:pPr marL="88900" marR="0" lvl="0" algn="l" rtl="0">
              <a:spcBef>
                <a:spcPts val="0"/>
              </a:spcBef>
              <a:buClr>
                <a:schemeClr val="accent2"/>
              </a:buClr>
              <a:buSzPct val="100000"/>
            </a:pPr>
            <a:endParaRPr lang="en" sz="600" dirty="0">
              <a:solidFill>
                <a:schemeClr val="accent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31800" marR="0" lvl="0" indent="-342900" algn="l" rtl="0">
              <a:spcBef>
                <a:spcPts val="0"/>
              </a:spcBef>
              <a:buClr>
                <a:schemeClr val="accent2"/>
              </a:buClr>
              <a:buSzPct val="100000"/>
              <a:buFont typeface="Trebuchet MS" panose="020B0603020202020204" pitchFamily="34" charset="0"/>
              <a:buChar char="●"/>
            </a:pPr>
            <a:r>
              <a:rPr lang="en" sz="2200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Increased physiological stress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416702" y="441137"/>
            <a:ext cx="8313900" cy="954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600" i="1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Question 4: </a:t>
            </a:r>
            <a:r>
              <a:rPr lang="en" sz="26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What would </a:t>
            </a:r>
            <a:r>
              <a:rPr lang="en" sz="2600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likely happen </a:t>
            </a:r>
            <a:r>
              <a:rPr lang="en" sz="26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if the sea butterfly population were to decrease dramatically?</a:t>
            </a:r>
          </a:p>
        </p:txBody>
      </p:sp>
      <p:sp>
        <p:nvSpPr>
          <p:cNvPr id="258" name="Shape 258"/>
          <p:cNvSpPr txBox="1"/>
          <p:nvPr/>
        </p:nvSpPr>
        <p:spPr>
          <a:xfrm>
            <a:off x="413399" y="1403150"/>
            <a:ext cx="8317203" cy="141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A wide variety of animals eat these pteropods, which would likely affect the food chain. A scenario of this would be:</a:t>
            </a:r>
          </a:p>
        </p:txBody>
      </p:sp>
      <p:grpSp>
        <p:nvGrpSpPr>
          <p:cNvPr id="259" name="Shape 259"/>
          <p:cNvGrpSpPr/>
          <p:nvPr/>
        </p:nvGrpSpPr>
        <p:grpSpPr>
          <a:xfrm>
            <a:off x="413398" y="2759500"/>
            <a:ext cx="8361301" cy="1995900"/>
            <a:chOff x="369300" y="2759500"/>
            <a:chExt cx="8405400" cy="1995900"/>
          </a:xfrm>
        </p:grpSpPr>
        <p:sp>
          <p:nvSpPr>
            <p:cNvPr id="260" name="Shape 260"/>
            <p:cNvSpPr txBox="1"/>
            <p:nvPr/>
          </p:nvSpPr>
          <p:spPr>
            <a:xfrm>
              <a:off x="369300" y="2759500"/>
              <a:ext cx="8405400" cy="19959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2200" dirty="0">
                  <a:solidFill>
                    <a:schemeClr val="accent2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d</a:t>
              </a:r>
              <a:r>
                <a:rPr lang="en" sz="2200" dirty="0" smtClean="0">
                  <a:solidFill>
                    <a:schemeClr val="accent2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ecrease </a:t>
              </a:r>
              <a:r>
                <a:rPr lang="en" sz="2200" dirty="0">
                  <a:solidFill>
                    <a:schemeClr val="accent2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in pteropods       decrease </a:t>
              </a:r>
              <a:r>
                <a:rPr lang="en" sz="2200" dirty="0" smtClean="0">
                  <a:solidFill>
                    <a:schemeClr val="accent2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in numbers of herring</a:t>
              </a:r>
              <a:r>
                <a:rPr lang="en" sz="2200" dirty="0">
                  <a:solidFill>
                    <a:schemeClr val="accent2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, mackerel, squid, large </a:t>
              </a:r>
              <a:r>
                <a:rPr lang="en" sz="2200" dirty="0" smtClean="0">
                  <a:solidFill>
                    <a:schemeClr val="accent2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shrimp, </a:t>
              </a:r>
              <a:r>
                <a:rPr lang="en" sz="2200" dirty="0">
                  <a:solidFill>
                    <a:schemeClr val="accent2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and some seabirds       decrease in larger fish (salmon, tuna, and </a:t>
              </a:r>
              <a:r>
                <a:rPr lang="en" sz="2200" dirty="0" smtClean="0">
                  <a:solidFill>
                    <a:schemeClr val="accent2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pollock)</a:t>
              </a:r>
              <a:endParaRPr lang="en" sz="2200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61" name="Shape 261"/>
            <p:cNvSpPr/>
            <p:nvPr/>
          </p:nvSpPr>
          <p:spPr>
            <a:xfrm>
              <a:off x="3391871" y="2948104"/>
              <a:ext cx="369300" cy="221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>
                <a:solidFill>
                  <a:schemeClr val="accent2"/>
                </a:solidFill>
              </a:endParaRPr>
            </a:p>
          </p:txBody>
        </p:sp>
        <p:sp>
          <p:nvSpPr>
            <p:cNvPr id="262" name="Shape 262"/>
            <p:cNvSpPr/>
            <p:nvPr/>
          </p:nvSpPr>
          <p:spPr>
            <a:xfrm>
              <a:off x="6846374" y="3320656"/>
              <a:ext cx="369300" cy="221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445024"/>
            <a:ext cx="8520600" cy="1254821"/>
          </a:xfrm>
        </p:spPr>
        <p:txBody>
          <a:bodyPr/>
          <a:lstStyle/>
          <a:p>
            <a:r>
              <a:rPr lang="en" sz="2600" b="0" i="1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Question </a:t>
            </a:r>
            <a:r>
              <a:rPr lang="en" sz="2600" b="0" i="1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5: </a:t>
            </a:r>
            <a:r>
              <a:rPr lang="en" sz="2600" b="0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What are the broader impacts of increased ocean acidification on marine organisms, the ocean ecosystem, and humans?</a:t>
            </a:r>
            <a:endParaRPr lang="en-US" sz="2600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887415"/>
            <a:ext cx="8520600" cy="2801816"/>
          </a:xfrm>
        </p:spPr>
        <p:txBody>
          <a:bodyPr/>
          <a:lstStyle/>
          <a:p>
            <a:r>
              <a:rPr lang="en-US" sz="2200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</a:rPr>
              <a:t>Marine organisms are likely to experience population changes resulting from </a:t>
            </a:r>
            <a:r>
              <a:rPr lang="en-US" sz="2200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Arial"/>
              </a:rPr>
              <a:t>decreased survivorship, growth, and reproduction. This </a:t>
            </a:r>
            <a:r>
              <a:rPr lang="en-US" sz="2200" dirty="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Arial"/>
              </a:rPr>
              <a:t>effects </a:t>
            </a:r>
            <a:r>
              <a:rPr lang="en-US" sz="2200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Arial"/>
              </a:rPr>
              <a:t>multiple species at different levels in the food web, destabilizing the ocean’s ecosystems. This cascade of events will impact sustainability for human usage as a natural resource. For example</a:t>
            </a:r>
            <a:r>
              <a:rPr lang="en-US" sz="2200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</a:rPr>
              <a:t>, a decrease in larger fish will mean lower human consumption and less </a:t>
            </a:r>
            <a:r>
              <a:rPr lang="en-US" sz="2200">
                <a:solidFill>
                  <a:schemeClr val="accent2"/>
                </a:solidFill>
                <a:latin typeface="Trebuchet MS"/>
                <a:ea typeface="Trebuchet MS"/>
                <a:cs typeface="Trebuchet MS"/>
              </a:rPr>
              <a:t>profits </a:t>
            </a:r>
            <a:r>
              <a:rPr lang="en-US" sz="220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</a:rPr>
              <a:t>for </a:t>
            </a:r>
            <a:r>
              <a:rPr lang="en-US" sz="2200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</a:rPr>
              <a:t>fishermen/fisheries.</a:t>
            </a:r>
          </a:p>
        </p:txBody>
      </p:sp>
    </p:spTree>
    <p:extLst>
      <p:ext uri="{BB962C8B-B14F-4D97-AF65-F5344CB8AC3E}">
        <p14:creationId xmlns:p14="http://schemas.microsoft.com/office/powerpoint/2010/main" val="350257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Copyright and Terms of Use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kern="1200" baseline="30000" dirty="0">
                <a:solidFill>
                  <a:schemeClr val="bg2"/>
                </a:solidFill>
              </a:rPr>
              <a:t>Strict restrictions apply to use of this PowerPoint presentation. Only registered NCCSTS subscribers are permitted to present it in their </a:t>
            </a:r>
            <a:r>
              <a:rPr lang="en-US" kern="1200" baseline="30000" dirty="0" smtClean="0">
                <a:solidFill>
                  <a:schemeClr val="bg2"/>
                </a:solidFill>
              </a:rPr>
              <a:t>classrooms </a:t>
            </a:r>
            <a:r>
              <a:rPr lang="en-US" kern="1200" baseline="30000" dirty="0">
                <a:solidFill>
                  <a:schemeClr val="bg2"/>
                </a:solidFill>
              </a:rPr>
              <a:t>for their students. Any further transmission, downloading, printing, re-posting, saving, </a:t>
            </a:r>
            <a:r>
              <a:rPr lang="en-US" kern="1200" baseline="30000" dirty="0" smtClean="0">
                <a:solidFill>
                  <a:schemeClr val="bg2"/>
                </a:solidFill>
              </a:rPr>
              <a:t>“sharing,” or </a:t>
            </a:r>
            <a:r>
              <a:rPr lang="en-US" kern="1200" baseline="30000" dirty="0">
                <a:solidFill>
                  <a:schemeClr val="bg2"/>
                </a:solidFill>
              </a:rPr>
              <a:t>modifying and publishing is strictly forbidden. Violations of this policy will be investigated and vigorously pursued. If you have questions, contact permissions@sciencecases.org.</a:t>
            </a:r>
          </a:p>
          <a:p>
            <a:r>
              <a:rPr lang="en-US" kern="1200" baseline="30000" dirty="0">
                <a:solidFill>
                  <a:schemeClr val="bg2"/>
                </a:solidFill>
              </a:rPr>
              <a:t>Copyright held by the National Center for Case Study Teaching in Science, University at Buffalo, State University of New York. Originally published November 16, 2020.</a:t>
            </a:r>
          </a:p>
          <a:p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717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413400" y="416700"/>
            <a:ext cx="8317200" cy="1048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2600" i="1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Question 1: </a:t>
            </a:r>
            <a:r>
              <a:rPr lang="en-US" sz="26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What are the major ions and gases found in ocean </a:t>
            </a:r>
            <a:r>
              <a:rPr lang="en-US" sz="2600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water</a:t>
            </a:r>
            <a:r>
              <a:rPr lang="en" sz="2600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?</a:t>
            </a:r>
            <a:endParaRPr lang="en" sz="260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413399" y="1673941"/>
            <a:ext cx="8539532" cy="321458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68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Trebuchet MS" panose="020B0603020202020204" pitchFamily="34" charset="0"/>
              <a:buChar char="●"/>
            </a:pPr>
            <a:r>
              <a:rPr lang="en" sz="2200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Sodium (Na</a:t>
            </a:r>
            <a:r>
              <a:rPr lang="en" sz="2000" baseline="30000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+</a:t>
            </a:r>
            <a:r>
              <a:rPr lang="en" sz="2200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), </a:t>
            </a:r>
            <a:r>
              <a:rPr lang="en" sz="2200" dirty="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magnesium (Mg</a:t>
            </a:r>
            <a:r>
              <a:rPr lang="en" sz="2200" baseline="30000" dirty="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2+</a:t>
            </a:r>
            <a:r>
              <a:rPr lang="en" sz="2200" dirty="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), </a:t>
            </a:r>
            <a:r>
              <a:rPr lang="en" sz="2200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sulfate (</a:t>
            </a:r>
            <a:r>
              <a:rPr lang="en" sz="2200" dirty="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SO</a:t>
            </a:r>
            <a:r>
              <a:rPr lang="en" sz="2200" baseline="-25000" dirty="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4</a:t>
            </a:r>
            <a:r>
              <a:rPr lang="en" sz="2200" baseline="30000" dirty="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2-</a:t>
            </a:r>
            <a:r>
              <a:rPr lang="en" sz="2200" dirty="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), chlorine</a:t>
            </a:r>
            <a:r>
              <a:rPr lang="en" sz="2200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" sz="2200" dirty="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(Cl</a:t>
            </a:r>
            <a:r>
              <a:rPr lang="en" sz="2200" baseline="30000" dirty="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-</a:t>
            </a:r>
            <a:r>
              <a:rPr lang="en" sz="2200" dirty="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), </a:t>
            </a:r>
            <a:r>
              <a:rPr lang="en" sz="2200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calcium (</a:t>
            </a:r>
            <a:r>
              <a:rPr lang="en" sz="2200" dirty="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Ca</a:t>
            </a:r>
            <a:r>
              <a:rPr lang="en" sz="2200" baseline="30000" dirty="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2+</a:t>
            </a:r>
            <a:r>
              <a:rPr lang="en" sz="2200" dirty="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), </a:t>
            </a:r>
            <a:r>
              <a:rPr lang="en" sz="2200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and </a:t>
            </a:r>
            <a:r>
              <a:rPr lang="en" sz="2200" dirty="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potassium</a:t>
            </a:r>
            <a:r>
              <a:rPr lang="en" sz="2200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" sz="2200" dirty="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(K</a:t>
            </a:r>
            <a:r>
              <a:rPr lang="en" sz="2200" baseline="30000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+</a:t>
            </a:r>
            <a:r>
              <a:rPr lang="en" sz="2200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) are the major </a:t>
            </a:r>
            <a:r>
              <a:rPr lang="en" sz="2200" dirty="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ions </a:t>
            </a:r>
            <a:r>
              <a:rPr lang="en" sz="2200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found in ocean water. </a:t>
            </a:r>
            <a:r>
              <a:rPr lang="en" sz="2200" dirty="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The gases in ocean water include nitrogen (N</a:t>
            </a:r>
            <a:r>
              <a:rPr lang="en" sz="2200" baseline="-25000" dirty="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r>
            <a:r>
              <a:rPr lang="en" sz="2200" dirty="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), oxygen (O</a:t>
            </a:r>
            <a:r>
              <a:rPr lang="en" sz="2200" baseline="-25000" dirty="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r>
            <a:r>
              <a:rPr lang="en" sz="2200" dirty="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), and carbon dioxide (CO</a:t>
            </a:r>
            <a:r>
              <a:rPr lang="en" sz="2200" baseline="-25000" dirty="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r>
            <a:r>
              <a:rPr lang="en" sz="2200" dirty="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)</a:t>
            </a:r>
            <a:endParaRPr lang="en" sz="2200" dirty="0">
              <a:solidFill>
                <a:schemeClr val="accent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68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Trebuchet MS" panose="020B0603020202020204" pitchFamily="34" charset="0"/>
              <a:buChar char="●"/>
            </a:pPr>
            <a:endParaRPr lang="en" sz="600" dirty="0" smtClean="0">
              <a:solidFill>
                <a:schemeClr val="accent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68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Trebuchet MS" panose="020B0603020202020204" pitchFamily="34" charset="0"/>
              <a:buChar char="●"/>
            </a:pPr>
            <a:r>
              <a:rPr lang="en" sz="2200" dirty="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Calculations </a:t>
            </a:r>
            <a:r>
              <a:rPr lang="en" sz="2200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of seawater salinity are made of the parts per </a:t>
            </a:r>
            <a:r>
              <a:rPr lang="en" sz="2200" dirty="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thousand </a:t>
            </a:r>
            <a:r>
              <a:rPr lang="en" sz="2200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of the sodium chloride ion present in one kilogram of seawater. Typically, seawater has a salinity of 35 parts per thousand.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413399" y="264300"/>
            <a:ext cx="8317203" cy="1449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600" i="1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Question </a:t>
            </a:r>
            <a:r>
              <a:rPr lang="en" sz="2600" i="1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2: </a:t>
            </a:r>
            <a:r>
              <a:rPr lang="en" sz="26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Give examples of different </a:t>
            </a:r>
            <a:r>
              <a:rPr lang="en" sz="2600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natural events and man-made activities </a:t>
            </a:r>
            <a:r>
              <a:rPr lang="en" sz="26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that </a:t>
            </a:r>
            <a:r>
              <a:rPr lang="en" sz="2600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can affect </a:t>
            </a:r>
            <a:r>
              <a:rPr lang="en" sz="26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ocean chemistry. 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13399" y="1714299"/>
            <a:ext cx="8317203" cy="31582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68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Trebuchet MS" panose="020B0603020202020204" pitchFamily="34" charset="0"/>
              <a:buChar char="●"/>
            </a:pPr>
            <a:r>
              <a:rPr lang="en" sz="2200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Typical examples include: runoff from rivers, agricultural runoff from crops and animals, sewage, industrial waste, ocean dumping, and air pollution. </a:t>
            </a:r>
          </a:p>
          <a:p>
            <a:pPr marL="3429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●"/>
            </a:pPr>
            <a:endParaRPr sz="600" dirty="0">
              <a:solidFill>
                <a:schemeClr val="accent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68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Trebuchet MS" panose="020B0603020202020204" pitchFamily="34" charset="0"/>
              <a:buChar char="●"/>
            </a:pPr>
            <a:r>
              <a:rPr lang="en" sz="2200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Some examples that do not occur as often include: natural disasters (floods and hurricanes), </a:t>
            </a:r>
            <a:r>
              <a:rPr lang="en" sz="2200" dirty="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man-made </a:t>
            </a:r>
            <a:r>
              <a:rPr lang="en" sz="2200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disasters (oil spills from offshore drilling and tanker accidents), and high levels of biological activity from marine organisms (algal, phytoplankton, and jellyfish blooms).</a:t>
            </a:r>
          </a:p>
          <a:p>
            <a:pPr marL="17145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Trebuchet MS" panose="020B0603020202020204" pitchFamily="34" charset="0"/>
              <a:buChar char="●"/>
            </a:pPr>
            <a:endParaRPr sz="1200" u="sng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425798" y="182240"/>
            <a:ext cx="8304803" cy="135707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i="1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Question </a:t>
            </a:r>
            <a:r>
              <a:rPr lang="en" sz="2600" i="1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3: </a:t>
            </a:r>
            <a:r>
              <a:rPr lang="en" sz="2600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Referring to Figure 1, what kind of reactions are happening that affect ocean chemistry?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i="1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*</a:t>
            </a:r>
            <a:r>
              <a:rPr lang="en" sz="1400" i="1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Hint: The elements found in the ocean combine in different forms to create biologically active compounds such as HCO</a:t>
            </a:r>
            <a:r>
              <a:rPr lang="en" sz="1400" i="1" baseline="-25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3</a:t>
            </a:r>
            <a:r>
              <a:rPr lang="en" sz="1400" i="1" baseline="30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-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256790" y="1426061"/>
            <a:ext cx="4353309" cy="359434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889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</a:pPr>
            <a:endParaRPr lang="en" sz="600" dirty="0">
              <a:solidFill>
                <a:schemeClr val="accent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indent="-3683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Trebuchet MS" panose="020B0603020202020204" pitchFamily="34" charset="0"/>
              <a:buChar char="●"/>
            </a:pPr>
            <a:r>
              <a:rPr lang="en" sz="2000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Atmospheric carbon dioxide (CO</a:t>
            </a:r>
            <a:r>
              <a:rPr lang="en" sz="2000" baseline="-25000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r>
            <a:r>
              <a:rPr lang="en" sz="2000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) dissolves into water (</a:t>
            </a:r>
            <a:r>
              <a:rPr lang="en" sz="2000" dirty="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H</a:t>
            </a:r>
            <a:r>
              <a:rPr lang="en" sz="2000" baseline="-25000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r>
            <a:r>
              <a:rPr lang="en" sz="2000" dirty="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O</a:t>
            </a:r>
            <a:r>
              <a:rPr lang="en" sz="2000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) to form carbonic acid (</a:t>
            </a:r>
            <a:r>
              <a:rPr lang="en" sz="2000" dirty="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H</a:t>
            </a:r>
            <a:r>
              <a:rPr lang="en" sz="2000" baseline="-25000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r>
            <a:r>
              <a:rPr lang="en" sz="2000" dirty="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CO</a:t>
            </a:r>
            <a:r>
              <a:rPr lang="en" sz="2000" baseline="-25000" dirty="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3</a:t>
            </a:r>
            <a:r>
              <a:rPr lang="en" sz="2000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). </a:t>
            </a:r>
            <a:endParaRPr lang="en" sz="2000" dirty="0" smtClean="0">
              <a:solidFill>
                <a:schemeClr val="accent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889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</a:pPr>
            <a:endParaRPr lang="en" sz="600" dirty="0">
              <a:solidFill>
                <a:schemeClr val="accent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indent="-3683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Trebuchet MS" panose="020B0603020202020204" pitchFamily="34" charset="0"/>
              <a:buChar char="●"/>
            </a:pPr>
            <a:r>
              <a:rPr lang="en" sz="2000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Carbonic acid separates to form bicarbonate ions (</a:t>
            </a:r>
            <a:r>
              <a:rPr lang="en" sz="2000" dirty="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HCO</a:t>
            </a:r>
            <a:r>
              <a:rPr lang="en" sz="2000" baseline="-25000" dirty="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3</a:t>
            </a:r>
            <a:r>
              <a:rPr lang="en-US" sz="2000" baseline="30000" dirty="0">
                <a:solidFill>
                  <a:srgbClr val="009668"/>
                </a:solidFill>
                <a:latin typeface="Trebuchet MS" panose="020B0603020202020204" pitchFamily="34" charset="0"/>
              </a:rPr>
              <a:t>-</a:t>
            </a:r>
            <a:r>
              <a:rPr lang="en" sz="2000" dirty="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) </a:t>
            </a:r>
            <a:r>
              <a:rPr lang="en" sz="2000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and </a:t>
            </a:r>
            <a:r>
              <a:rPr lang="en" sz="2000" dirty="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hydrogen </a:t>
            </a:r>
            <a:r>
              <a:rPr lang="en" sz="2000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ions (H</a:t>
            </a:r>
            <a:r>
              <a:rPr lang="en" sz="2000" baseline="30000" dirty="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+</a:t>
            </a:r>
            <a:r>
              <a:rPr lang="en" sz="2000" dirty="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).</a:t>
            </a:r>
          </a:p>
          <a:p>
            <a:pPr marL="457200" indent="-3683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Trebuchet MS" panose="020B0603020202020204" pitchFamily="34" charset="0"/>
              <a:buChar char="●"/>
            </a:pPr>
            <a:r>
              <a:rPr lang="en-US" sz="2000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</a:rPr>
              <a:t>Bicarbonate </a:t>
            </a:r>
            <a:r>
              <a:rPr lang="en-US" sz="2000" dirty="0">
                <a:solidFill>
                  <a:srgbClr val="009668"/>
                </a:solidFill>
                <a:latin typeface="Trebuchet MS" panose="020B0603020202020204" pitchFamily="34" charset="0"/>
                <a:ea typeface="Trebuchet MS"/>
                <a:cs typeface="Trebuchet MS"/>
              </a:rPr>
              <a:t>ions </a:t>
            </a:r>
            <a:r>
              <a:rPr lang="en-US" sz="2000" dirty="0">
                <a:solidFill>
                  <a:srgbClr val="009668"/>
                </a:solidFill>
                <a:latin typeface="Trebuchet MS" panose="020B0603020202020204" pitchFamily="34" charset="0"/>
              </a:rPr>
              <a:t>(HCO</a:t>
            </a:r>
            <a:r>
              <a:rPr lang="en-US" sz="2000" baseline="-25000" dirty="0">
                <a:solidFill>
                  <a:srgbClr val="009668"/>
                </a:solidFill>
                <a:latin typeface="Trebuchet MS" panose="020B0603020202020204" pitchFamily="34" charset="0"/>
              </a:rPr>
              <a:t>3</a:t>
            </a:r>
            <a:r>
              <a:rPr lang="en-US" sz="2000" baseline="30000" dirty="0">
                <a:solidFill>
                  <a:srgbClr val="009668"/>
                </a:solidFill>
                <a:latin typeface="Trebuchet MS" panose="020B0603020202020204" pitchFamily="34" charset="0"/>
              </a:rPr>
              <a:t>-</a:t>
            </a:r>
            <a:r>
              <a:rPr lang="en-US" sz="2000" dirty="0">
                <a:solidFill>
                  <a:srgbClr val="009668"/>
                </a:solidFill>
                <a:latin typeface="Trebuchet MS" panose="020B0603020202020204" pitchFamily="34" charset="0"/>
              </a:rPr>
              <a:t>) further can dissociate into carbonate ions (CO</a:t>
            </a:r>
            <a:r>
              <a:rPr lang="en-US" sz="2000" baseline="-25000" dirty="0">
                <a:solidFill>
                  <a:srgbClr val="009668"/>
                </a:solidFill>
                <a:latin typeface="Trebuchet MS" panose="020B0603020202020204" pitchFamily="34" charset="0"/>
              </a:rPr>
              <a:t>3</a:t>
            </a:r>
            <a:r>
              <a:rPr lang="en-US" sz="2000" baseline="30000" dirty="0">
                <a:solidFill>
                  <a:srgbClr val="009668"/>
                </a:solidFill>
                <a:latin typeface="Trebuchet MS" panose="020B0603020202020204" pitchFamily="34" charset="0"/>
              </a:rPr>
              <a:t>2-</a:t>
            </a:r>
            <a:r>
              <a:rPr lang="en-US" sz="2000" dirty="0">
                <a:solidFill>
                  <a:srgbClr val="009668"/>
                </a:solidFill>
                <a:latin typeface="Trebuchet MS" panose="020B0603020202020204" pitchFamily="34" charset="0"/>
              </a:rPr>
              <a:t>) and more hydrogen ions (H</a:t>
            </a:r>
            <a:r>
              <a:rPr lang="en-US" sz="2000" baseline="30000" dirty="0">
                <a:solidFill>
                  <a:srgbClr val="009668"/>
                </a:solidFill>
                <a:latin typeface="Trebuchet MS" panose="020B0603020202020204" pitchFamily="34" charset="0"/>
              </a:rPr>
              <a:t>+</a:t>
            </a:r>
            <a:r>
              <a:rPr lang="en-US" sz="2000" dirty="0">
                <a:solidFill>
                  <a:srgbClr val="009668"/>
                </a:solidFill>
                <a:latin typeface="Trebuchet MS" panose="020B0603020202020204" pitchFamily="34" charset="0"/>
              </a:rPr>
              <a:t>).</a:t>
            </a:r>
            <a:endParaRPr lang="en" sz="2000" dirty="0" smtClean="0">
              <a:solidFill>
                <a:srgbClr val="009668"/>
              </a:solidFill>
              <a:latin typeface="Trebuchet MS" panose="020B0603020202020204" pitchFamily="34" charset="0"/>
              <a:ea typeface="Trebuchet MS"/>
              <a:cs typeface="Trebuchet MS"/>
              <a:sym typeface="Trebuchet MS"/>
            </a:endParaRPr>
          </a:p>
          <a:p>
            <a:pPr marL="457200" indent="-3683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Trebuchet MS" panose="020B0603020202020204" pitchFamily="34" charset="0"/>
              <a:buChar char="●"/>
            </a:pPr>
            <a:endParaRPr lang="en" sz="2000" dirty="0">
              <a:solidFill>
                <a:schemeClr val="accent2"/>
              </a:solidFill>
              <a:latin typeface="Trebuchet MS" panose="020B0603020202020204" pitchFamily="34" charset="0"/>
              <a:ea typeface="Trebuchet MS"/>
              <a:cs typeface="Trebuchet MS"/>
              <a:sym typeface="Trebuchet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19277" y="1556173"/>
            <a:ext cx="3067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1: Basic Ocean Chemistry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698" y="1880809"/>
            <a:ext cx="4559301" cy="25503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413399" y="326215"/>
            <a:ext cx="8317202" cy="91389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600" i="1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Question </a:t>
            </a:r>
            <a:r>
              <a:rPr lang="en" sz="2600" i="1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4: </a:t>
            </a:r>
            <a:r>
              <a:rPr lang="en" sz="2600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Describe ocean acidification in your own words.</a:t>
            </a:r>
            <a:endParaRPr lang="en" sz="260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349899" y="1333893"/>
            <a:ext cx="3426212" cy="314920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683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Trebuchet MS" panose="020B0603020202020204" pitchFamily="34" charset="0"/>
              <a:buChar char="●"/>
            </a:pPr>
            <a:r>
              <a:rPr lang="en" sz="2000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Ocean acidification = a decrease in ocean pH because too much </a:t>
            </a:r>
            <a:r>
              <a:rPr lang="en" sz="2000" dirty="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CO</a:t>
            </a:r>
            <a:r>
              <a:rPr lang="en" sz="2000" baseline="-25000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r>
            <a:r>
              <a:rPr lang="en" sz="2000" dirty="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" sz="2000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in the atmosphere is being absorbed by ocean water </a:t>
            </a:r>
            <a:endParaRPr lang="en" sz="2000" dirty="0" smtClean="0">
              <a:solidFill>
                <a:schemeClr val="accent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88900" lvl="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</a:pPr>
            <a:endParaRPr lang="en" sz="600" dirty="0">
              <a:solidFill>
                <a:schemeClr val="accent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683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Trebuchet MS" panose="020B0603020202020204" pitchFamily="34" charset="0"/>
              <a:buChar char="●"/>
            </a:pPr>
            <a:r>
              <a:rPr lang="en" sz="2000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The net effect </a:t>
            </a:r>
            <a:r>
              <a:rPr lang="en" sz="2000" dirty="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is more </a:t>
            </a:r>
            <a:r>
              <a:rPr lang="en" sz="2000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free H</a:t>
            </a:r>
            <a:r>
              <a:rPr lang="en" sz="2000" baseline="30000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+</a:t>
            </a:r>
            <a:r>
              <a:rPr lang="en" sz="2000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 ions in water, </a:t>
            </a:r>
            <a:r>
              <a:rPr lang="en" sz="2000" dirty="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lowering </a:t>
            </a:r>
            <a:r>
              <a:rPr lang="en" sz="2000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pH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87212" y="1003557"/>
            <a:ext cx="5070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797425" algn="l"/>
              </a:tabLst>
            </a:pPr>
            <a:r>
              <a:rPr lang="en-US" b="1" dirty="0" smtClean="0"/>
              <a:t>Figure 2: Ocean Chemistry with Increased CO</a:t>
            </a:r>
            <a:r>
              <a:rPr lang="en-US" b="1" baseline="-25000" dirty="0" smtClean="0"/>
              <a:t>2</a:t>
            </a:r>
            <a:r>
              <a:rPr lang="en-US" b="1" dirty="0" smtClean="0"/>
              <a:t> Emission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111" y="1285863"/>
            <a:ext cx="5367889" cy="301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15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413398" y="301972"/>
            <a:ext cx="8317204" cy="189024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600" i="1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Question </a:t>
            </a:r>
            <a:r>
              <a:rPr lang="en" sz="2600" i="1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5: </a:t>
            </a:r>
            <a:r>
              <a:rPr lang="en" sz="26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On the pH scale, what is </a:t>
            </a:r>
            <a:r>
              <a:rPr lang="en" sz="2600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considered acidic, basic, </a:t>
            </a:r>
            <a:r>
              <a:rPr lang="en" sz="26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and neutral? </a:t>
            </a:r>
            <a:r>
              <a:rPr lang="en" sz="2600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What is the pH of freshwater and saltwater? What </a:t>
            </a:r>
            <a:r>
              <a:rPr lang="en" sz="26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are some examples of items that are acidic?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413398" y="2245862"/>
            <a:ext cx="8317204" cy="256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3683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Trebuchet MS" panose="020B0603020202020204" pitchFamily="34" charset="0"/>
              <a:buChar char="●"/>
            </a:pPr>
            <a:r>
              <a:rPr lang="en" sz="2200" dirty="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Typically the </a:t>
            </a:r>
            <a:r>
              <a:rPr lang="en" sz="2200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pH </a:t>
            </a:r>
            <a:r>
              <a:rPr lang="en" sz="2200" dirty="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scale ranks substances </a:t>
            </a:r>
            <a:r>
              <a:rPr lang="en" sz="2200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from 0 to </a:t>
            </a:r>
            <a:r>
              <a:rPr lang="en" sz="2200" dirty="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14</a:t>
            </a:r>
          </a:p>
          <a:p>
            <a:pPr marL="889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</a:pPr>
            <a:endParaRPr lang="en" sz="600" dirty="0">
              <a:solidFill>
                <a:schemeClr val="accent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indent="-3683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Trebuchet MS" panose="020B0603020202020204" pitchFamily="34" charset="0"/>
              <a:buChar char="●"/>
            </a:pPr>
            <a:r>
              <a:rPr lang="en" sz="2200" dirty="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Acidic: pH &lt; 7</a:t>
            </a:r>
          </a:p>
          <a:p>
            <a:pPr marL="889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</a:pPr>
            <a:endParaRPr lang="en" sz="600" dirty="0">
              <a:solidFill>
                <a:schemeClr val="accent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indent="-3683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Trebuchet MS" panose="020B0603020202020204" pitchFamily="34" charset="0"/>
              <a:buChar char="●"/>
            </a:pPr>
            <a:r>
              <a:rPr lang="en" sz="2200" dirty="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Neautral: pH = 7</a:t>
            </a:r>
          </a:p>
          <a:p>
            <a:pPr marL="889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</a:pPr>
            <a:endParaRPr lang="en" sz="600" dirty="0">
              <a:solidFill>
                <a:schemeClr val="accent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indent="-3683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Trebuchet MS" panose="020B0603020202020204" pitchFamily="34" charset="0"/>
              <a:buChar char="●"/>
            </a:pPr>
            <a:r>
              <a:rPr lang="en" sz="2200" dirty="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Basic: pH &gt; 7</a:t>
            </a:r>
          </a:p>
          <a:p>
            <a:pPr marL="889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</a:pPr>
            <a:endParaRPr lang="en" sz="600" dirty="0" smtClean="0">
              <a:solidFill>
                <a:schemeClr val="accent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indent="-3683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Trebuchet MS" panose="020B0603020202020204" pitchFamily="34" charset="0"/>
              <a:buChar char="●"/>
            </a:pPr>
            <a:r>
              <a:rPr lang="en" sz="2200" dirty="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Freshwater pH = 7.0 and saltwater pH = 8.1</a:t>
            </a:r>
          </a:p>
          <a:p>
            <a:pPr marL="889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</a:pPr>
            <a:endParaRPr lang="en" sz="600" dirty="0" smtClean="0">
              <a:solidFill>
                <a:schemeClr val="accent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indent="-3683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Trebuchet MS" panose="020B0603020202020204" pitchFamily="34" charset="0"/>
              <a:buChar char="●"/>
            </a:pPr>
            <a:r>
              <a:rPr lang="en" sz="2200" dirty="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Acidic </a:t>
            </a:r>
            <a:r>
              <a:rPr lang="en" sz="2200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examples: </a:t>
            </a:r>
            <a:r>
              <a:rPr lang="en" sz="2200" dirty="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battery </a:t>
            </a:r>
            <a:r>
              <a:rPr lang="en" sz="2200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acid, lemon juice, and </a:t>
            </a:r>
            <a:r>
              <a:rPr lang="en" sz="2200" dirty="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vinegar</a:t>
            </a:r>
            <a:endParaRPr lang="en" sz="2200" dirty="0">
              <a:solidFill>
                <a:schemeClr val="accent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308113" y="430926"/>
            <a:ext cx="8422488" cy="160149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" sz="5500" dirty="0"/>
              <a:t>Part II – How </a:t>
            </a:r>
            <a:r>
              <a:rPr lang="en" sz="5500" dirty="0" smtClean="0"/>
              <a:t>Do </a:t>
            </a:r>
            <a:r>
              <a:rPr lang="en" sz="5500" dirty="0"/>
              <a:t>Humans </a:t>
            </a:r>
            <a:r>
              <a:rPr lang="en" sz="5500" dirty="0" smtClean="0"/>
              <a:t>Affect</a:t>
            </a:r>
            <a:br>
              <a:rPr lang="en" sz="5500" dirty="0" smtClean="0"/>
            </a:br>
            <a:r>
              <a:rPr lang="en" sz="5500" dirty="0" smtClean="0"/>
              <a:t>Ocean Acidification?</a:t>
            </a:r>
            <a:endParaRPr lang="en" sz="5500" dirty="0"/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413397" y="2304526"/>
            <a:ext cx="8317203" cy="106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600" i="1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Question </a:t>
            </a:r>
            <a:r>
              <a:rPr lang="en" sz="2600" i="1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1: </a:t>
            </a:r>
            <a:r>
              <a:rPr lang="en" sz="26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How are ocean acidification and carbon dioxide linked?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413399" y="3355476"/>
            <a:ext cx="8317204" cy="1619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368300">
              <a:buClr>
                <a:schemeClr val="accent2"/>
              </a:buClr>
              <a:buSzPct val="100000"/>
              <a:buFont typeface="Trebuchet MS" panose="020B0603020202020204" pitchFamily="34" charset="0"/>
              <a:buChar char="●"/>
            </a:pPr>
            <a:r>
              <a:rPr lang="en" sz="2200" dirty="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CO</a:t>
            </a:r>
            <a:r>
              <a:rPr lang="en" sz="2200" baseline="-25000" dirty="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r>
            <a:r>
              <a:rPr lang="en" sz="2200" dirty="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" sz="2200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from </a:t>
            </a:r>
            <a:r>
              <a:rPr lang="en" sz="2200" dirty="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atmosphere dissolves in ocean </a:t>
            </a:r>
            <a:endParaRPr lang="en" sz="2200" dirty="0">
              <a:solidFill>
                <a:schemeClr val="accent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88900" lvl="0">
              <a:buClr>
                <a:schemeClr val="accent2"/>
              </a:buClr>
              <a:buSzPct val="100000"/>
            </a:pPr>
            <a:endParaRPr lang="en" sz="600" dirty="0">
              <a:solidFill>
                <a:schemeClr val="accent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68300">
              <a:buClr>
                <a:schemeClr val="accent2"/>
              </a:buClr>
              <a:buSzPct val="100000"/>
              <a:buFont typeface="Trebuchet MS" panose="020B0603020202020204" pitchFamily="34" charset="0"/>
              <a:buChar char="●"/>
            </a:pPr>
            <a:r>
              <a:rPr lang="en" sz="2200" dirty="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Greater </a:t>
            </a:r>
            <a:r>
              <a:rPr lang="en" sz="2200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CO</a:t>
            </a:r>
            <a:r>
              <a:rPr lang="en" sz="2200" baseline="-25000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r>
            <a:r>
              <a:rPr lang="en" sz="2200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 emissions = more CO</a:t>
            </a:r>
            <a:r>
              <a:rPr lang="en" sz="2200" baseline="-25000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r>
            <a:r>
              <a:rPr lang="en" sz="2200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 dissolves in ocean = more reactions with water = H</a:t>
            </a:r>
            <a:r>
              <a:rPr lang="en" sz="2200" baseline="30000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+</a:t>
            </a:r>
            <a:r>
              <a:rPr lang="en" sz="2200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 ion increase = lower pH = acidic ocean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37" b="6850"/>
          <a:stretch/>
        </p:blipFill>
        <p:spPr>
          <a:xfrm>
            <a:off x="5177583" y="1704784"/>
            <a:ext cx="3143816" cy="2926080"/>
          </a:xfrm>
          <a:prstGeom prst="rect">
            <a:avLst/>
          </a:prstGeom>
        </p:spPr>
      </p:pic>
      <p:sp>
        <p:nvSpPr>
          <p:cNvPr id="117" name="Shape 117"/>
          <p:cNvSpPr txBox="1"/>
          <p:nvPr/>
        </p:nvSpPr>
        <p:spPr>
          <a:xfrm>
            <a:off x="4947216" y="1180872"/>
            <a:ext cx="3581400" cy="62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b="1" dirty="0"/>
              <a:t>Figure 3: </a:t>
            </a:r>
            <a:r>
              <a:rPr lang="en" b="1" dirty="0" smtClean="0"/>
              <a:t>Total U.S. </a:t>
            </a:r>
            <a:r>
              <a:rPr lang="en" b="1" dirty="0"/>
              <a:t>Greenhouse Gas Emissions by Economic </a:t>
            </a:r>
            <a:r>
              <a:rPr lang="en" b="1" dirty="0" smtClean="0"/>
              <a:t>Sector in 2018</a:t>
            </a:r>
            <a:endParaRPr lang="en" b="1" dirty="0"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413398" y="238419"/>
            <a:ext cx="8317204" cy="116186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" sz="2600" i="1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Question 2: </a:t>
            </a:r>
            <a:r>
              <a:rPr lang="en" sz="26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What are the most common causes of </a:t>
            </a:r>
            <a:r>
              <a:rPr lang="en" sz="2600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greenhouse gases attributing to ocean </a:t>
            </a:r>
            <a:r>
              <a:rPr lang="en" sz="26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acidification</a:t>
            </a:r>
            <a:r>
              <a:rPr lang="en" sz="2600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? 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" sz="1400" i="1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*</a:t>
            </a:r>
            <a:r>
              <a:rPr lang="en" sz="1400" i="1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Hint</a:t>
            </a:r>
            <a:r>
              <a:rPr lang="en" sz="1400" i="1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: Use Figure 3.</a:t>
            </a:r>
            <a:endParaRPr lang="en" sz="140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413398" y="1811003"/>
            <a:ext cx="4615802" cy="280290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rgbClr val="009668"/>
              </a:buClr>
            </a:pPr>
            <a:r>
              <a:rPr lang="en" sz="2200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Increased human CO</a:t>
            </a:r>
            <a:r>
              <a:rPr lang="en" sz="2200" baseline="-25000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r>
            <a:r>
              <a:rPr lang="en" sz="2200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" sz="2200" dirty="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emis</a:t>
            </a:r>
            <a:r>
              <a:rPr lang="en" sz="2200" dirty="0" smtClean="0">
                <a:solidFill>
                  <a:srgbClr val="009668"/>
                </a:solidFill>
                <a:latin typeface="Trebuchet MS"/>
                <a:ea typeface="Trebuchet MS"/>
                <a:cs typeface="Trebuchet MS"/>
                <a:sym typeface="Trebuchet MS"/>
              </a:rPr>
              <a:t>sio</a:t>
            </a:r>
            <a:r>
              <a:rPr lang="en" sz="2200" dirty="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ns: transportation</a:t>
            </a:r>
            <a:r>
              <a:rPr lang="en" sz="2200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, generation of </a:t>
            </a:r>
            <a:r>
              <a:rPr lang="en" sz="2200" dirty="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electricity, production and </a:t>
            </a:r>
            <a:r>
              <a:rPr lang="en-US" sz="2200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maintenance </a:t>
            </a:r>
            <a:r>
              <a:rPr lang="en" sz="2200" dirty="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of crops and livestock, sewage, industrial </a:t>
            </a:r>
            <a:r>
              <a:rPr lang="en" sz="2200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processes, </a:t>
            </a:r>
            <a:r>
              <a:rPr lang="en" sz="2200" dirty="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commercial </a:t>
            </a:r>
            <a:r>
              <a:rPr lang="en" sz="2200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and residential </a:t>
            </a:r>
            <a:r>
              <a:rPr lang="en" sz="2200" dirty="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property</a:t>
            </a:r>
            <a:endParaRPr lang="en" sz="2200" dirty="0">
              <a:solidFill>
                <a:schemeClr val="accent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5355771" y="4538807"/>
            <a:ext cx="3143817" cy="315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800" b="1" dirty="0"/>
              <a:t>U.S. Environmental Protection Agency (</a:t>
            </a:r>
            <a:r>
              <a:rPr lang="en-US" altLang="en-US" sz="800" b="1" dirty="0" smtClean="0"/>
              <a:t>2020). </a:t>
            </a:r>
            <a:r>
              <a:rPr lang="en-US" altLang="en-US" sz="800" b="1" dirty="0"/>
              <a:t>Inventory of U.S. Greenhouse Gas Emissions and Sinks: </a:t>
            </a:r>
            <a:r>
              <a:rPr lang="en-US" altLang="en-US" sz="800" b="1" dirty="0" smtClean="0"/>
              <a:t>1990-2018</a:t>
            </a:r>
            <a:endParaRPr lang="en-US" altLang="en-US" sz="800" b="1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384800" y="179854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84800" y="225574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384800" y="225574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236368" y="4835777"/>
            <a:ext cx="3456395" cy="2240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tabLst>
                <a:tab pos="3771900" algn="l"/>
              </a:tabLst>
            </a:pPr>
            <a:r>
              <a:rPr lang="en-US" sz="800" u="sng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https://www.epa.gov/ghgemissions/sources-greenhouse-gas-emissions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5584</TotalTime>
  <Words>2083</Words>
  <Application>Microsoft Office PowerPoint</Application>
  <PresentationFormat>On-screen Show (16:9)</PresentationFormat>
  <Paragraphs>300</Paragraphs>
  <Slides>27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0" baseType="lpstr">
      <vt:lpstr>Arial</vt:lpstr>
      <vt:lpstr>Monotype Corsiva</vt:lpstr>
      <vt:lpstr>Courier New</vt:lpstr>
      <vt:lpstr>Trebuchet MS</vt:lpstr>
      <vt:lpstr>Palatino Linotype</vt:lpstr>
      <vt:lpstr>Times New Roman</vt:lpstr>
      <vt:lpstr>Helvetica Light</vt:lpstr>
      <vt:lpstr>Comic Sans MS</vt:lpstr>
      <vt:lpstr>PT Sans Narrow</vt:lpstr>
      <vt:lpstr>Open Sans</vt:lpstr>
      <vt:lpstr>Calibri</vt:lpstr>
      <vt:lpstr>Source Code Pro</vt:lpstr>
      <vt:lpstr>tropic</vt:lpstr>
      <vt:lpstr>An Investigation into Ocean Acidification </vt:lpstr>
      <vt:lpstr>Part I – Ocean Acidification 101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 II – How Do Humans Affect Ocean Acidification?</vt:lpstr>
      <vt:lpstr>PowerPoint Presentation</vt:lpstr>
      <vt:lpstr>PowerPoint Presentation</vt:lpstr>
      <vt:lpstr>(a) How would you describe CO2 emissions from 1750-1825?   (b) How would you describe CO2 emissions from 1850-1900?    (c) How would you describe CO2 emissions from 1950-2000?   </vt:lpstr>
      <vt:lpstr>PowerPoint Presentation</vt:lpstr>
      <vt:lpstr>PowerPoint Presentation</vt:lpstr>
      <vt:lpstr>Question 5: Can you connect the changes seen in the 18th and 19th centuries to another historical event? Explain your answer. *Note: Additional research may be needed </vt:lpstr>
      <vt:lpstr>Question 6: What is the Keeling curve?  *Note: Refer to Scripps Keeling Curve website </vt:lpstr>
      <vt:lpstr>Question 7: Use Figure 6 to complete the  following table. </vt:lpstr>
      <vt:lpstr>Question 8: Describe the relationship between the values by circling the correct word.</vt:lpstr>
      <vt:lpstr>Question 9: Complete the paragraph to help explain how pH has changed over time.</vt:lpstr>
      <vt:lpstr>Question 10: If humans continue to emit CO2 at the amount we do right now, what does that mean for the future?  </vt:lpstr>
      <vt:lpstr>Question 11: What are some things that you can do to decrease your carbon footprint and help decrease the overall emission of CO2? *Note: Answers may vary </vt:lpstr>
      <vt:lpstr>Part III – Ocean Acidification and Marine Snails</vt:lpstr>
      <vt:lpstr>PowerPoint Presentation</vt:lpstr>
      <vt:lpstr>Question 2: Contrast a healthy pteropod shell with a shell damaged by OA. *Hint: Refer to diagram in article</vt:lpstr>
      <vt:lpstr>PowerPoint Presentation</vt:lpstr>
      <vt:lpstr>PowerPoint Presentation</vt:lpstr>
      <vt:lpstr>Question 5: What are the broader impacts of increased ocean acidification on marine organisms, the ocean ecosystem, and humans?</vt:lpstr>
      <vt:lpstr>Copyright and Terms of Use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Dropping Acid:  An Investigation into Ocean Acidification</dc:title>
  <dc:creator>Spain, Diara</dc:creator>
  <cp:lastModifiedBy>Ky</cp:lastModifiedBy>
  <cp:revision>97</cp:revision>
  <cp:lastPrinted>2018-12-12T18:16:56Z</cp:lastPrinted>
  <dcterms:modified xsi:type="dcterms:W3CDTF">2020-11-16T18:37:04Z</dcterms:modified>
</cp:coreProperties>
</file>