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735" r:id="rId2"/>
    <p:sldId id="734" r:id="rId3"/>
    <p:sldId id="730" r:id="rId4"/>
    <p:sldId id="729" r:id="rId5"/>
    <p:sldId id="733" r:id="rId6"/>
    <p:sldId id="732" r:id="rId7"/>
    <p:sldId id="740" r:id="rId8"/>
    <p:sldId id="256" r:id="rId9"/>
    <p:sldId id="257" r:id="rId10"/>
    <p:sldId id="736" r:id="rId11"/>
    <p:sldId id="737" r:id="rId12"/>
    <p:sldId id="738" r:id="rId13"/>
    <p:sldId id="73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BCD6"/>
    <a:srgbClr val="FFCF69"/>
    <a:srgbClr val="B9FD76"/>
    <a:srgbClr val="8A98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5449DD-203C-418B-BF2E-5915756A63B1}" v="7" dt="2023-01-09T23:25:13.9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86417" autoAdjust="0"/>
  </p:normalViewPr>
  <p:slideViewPr>
    <p:cSldViewPr snapToGrid="0">
      <p:cViewPr varScale="1">
        <p:scale>
          <a:sx n="60" d="100"/>
          <a:sy n="60" d="100"/>
        </p:scale>
        <p:origin x="9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y Herreid" userId="89c5ceb6862fbc66" providerId="LiveId" clId="{3A88E639-0738-47C0-8D85-48DB3D1AF5C1}"/>
    <pc:docChg chg="undo custSel modSld">
      <pc:chgData name="Ky Herreid" userId="89c5ceb6862fbc66" providerId="LiveId" clId="{3A88E639-0738-47C0-8D85-48DB3D1AF5C1}" dt="2023-01-07T22:09:31.622" v="2" actId="14100"/>
      <pc:docMkLst>
        <pc:docMk/>
      </pc:docMkLst>
      <pc:sldChg chg="addSp delSp mod">
        <pc:chgData name="Ky Herreid" userId="89c5ceb6862fbc66" providerId="LiveId" clId="{3A88E639-0738-47C0-8D85-48DB3D1AF5C1}" dt="2023-01-07T21:30:44.544" v="1" actId="478"/>
        <pc:sldMkLst>
          <pc:docMk/>
          <pc:sldMk cId="2600351528" sldId="736"/>
        </pc:sldMkLst>
        <pc:spChg chg="add del">
          <ac:chgData name="Ky Herreid" userId="89c5ceb6862fbc66" providerId="LiveId" clId="{3A88E639-0738-47C0-8D85-48DB3D1AF5C1}" dt="2023-01-07T21:30:44.544" v="1" actId="478"/>
          <ac:spMkLst>
            <pc:docMk/>
            <pc:sldMk cId="2600351528" sldId="736"/>
            <ac:spMk id="4" creationId="{729E9F01-05C8-B46A-6FAE-07DEA3C42F1E}"/>
          </ac:spMkLst>
        </pc:spChg>
      </pc:sldChg>
      <pc:sldChg chg="modSp mod">
        <pc:chgData name="Ky Herreid" userId="89c5ceb6862fbc66" providerId="LiveId" clId="{3A88E639-0738-47C0-8D85-48DB3D1AF5C1}" dt="2023-01-07T22:09:31.622" v="2" actId="14100"/>
        <pc:sldMkLst>
          <pc:docMk/>
          <pc:sldMk cId="1347404218" sldId="740"/>
        </pc:sldMkLst>
        <pc:spChg chg="mod">
          <ac:chgData name="Ky Herreid" userId="89c5ceb6862fbc66" providerId="LiveId" clId="{3A88E639-0738-47C0-8D85-48DB3D1AF5C1}" dt="2023-01-07T22:09:31.622" v="2" actId="14100"/>
          <ac:spMkLst>
            <pc:docMk/>
            <pc:sldMk cId="1347404218" sldId="740"/>
            <ac:spMk id="2" creationId="{9299BD63-EB67-86CF-E4C6-BA8573E5B072}"/>
          </ac:spMkLst>
        </pc:spChg>
        <pc:spChg chg="mod">
          <ac:chgData name="Ky Herreid" userId="89c5ceb6862fbc66" providerId="LiveId" clId="{3A88E639-0738-47C0-8D85-48DB3D1AF5C1}" dt="2023-01-07T22:09:31.622" v="2" actId="14100"/>
          <ac:spMkLst>
            <pc:docMk/>
            <pc:sldMk cId="1347404218" sldId="740"/>
            <ac:spMk id="3" creationId="{18FD3252-D12A-0EF0-DB15-B6D758498A06}"/>
          </ac:spMkLst>
        </pc:spChg>
        <pc:spChg chg="mod">
          <ac:chgData name="Ky Herreid" userId="89c5ceb6862fbc66" providerId="LiveId" clId="{3A88E639-0738-47C0-8D85-48DB3D1AF5C1}" dt="2023-01-07T22:09:31.622" v="2" actId="14100"/>
          <ac:spMkLst>
            <pc:docMk/>
            <pc:sldMk cId="1347404218" sldId="740"/>
            <ac:spMk id="4" creationId="{CFF789A6-32F0-A5FC-C919-77F51D2D2B01}"/>
          </ac:spMkLst>
        </pc:spChg>
        <pc:spChg chg="mod">
          <ac:chgData name="Ky Herreid" userId="89c5ceb6862fbc66" providerId="LiveId" clId="{3A88E639-0738-47C0-8D85-48DB3D1AF5C1}" dt="2023-01-07T22:09:31.622" v="2" actId="14100"/>
          <ac:spMkLst>
            <pc:docMk/>
            <pc:sldMk cId="1347404218" sldId="740"/>
            <ac:spMk id="7" creationId="{0D7EFAE0-6CB7-AFB9-F5A4-3D95FD53D7BA}"/>
          </ac:spMkLst>
        </pc:spChg>
        <pc:spChg chg="mod">
          <ac:chgData name="Ky Herreid" userId="89c5ceb6862fbc66" providerId="LiveId" clId="{3A88E639-0738-47C0-8D85-48DB3D1AF5C1}" dt="2023-01-07T22:09:31.622" v="2" actId="14100"/>
          <ac:spMkLst>
            <pc:docMk/>
            <pc:sldMk cId="1347404218" sldId="740"/>
            <ac:spMk id="9" creationId="{3CB281B2-B80A-611E-5F2F-5305DB98D63E}"/>
          </ac:spMkLst>
        </pc:spChg>
        <pc:spChg chg="mod">
          <ac:chgData name="Ky Herreid" userId="89c5ceb6862fbc66" providerId="LiveId" clId="{3A88E639-0738-47C0-8D85-48DB3D1AF5C1}" dt="2023-01-07T22:09:31.622" v="2" actId="14100"/>
          <ac:spMkLst>
            <pc:docMk/>
            <pc:sldMk cId="1347404218" sldId="740"/>
            <ac:spMk id="10" creationId="{26C803A4-2799-4790-7DFC-210896DBFA9F}"/>
          </ac:spMkLst>
        </pc:spChg>
        <pc:spChg chg="mod">
          <ac:chgData name="Ky Herreid" userId="89c5ceb6862fbc66" providerId="LiveId" clId="{3A88E639-0738-47C0-8D85-48DB3D1AF5C1}" dt="2023-01-07T22:09:31.622" v="2" actId="14100"/>
          <ac:spMkLst>
            <pc:docMk/>
            <pc:sldMk cId="1347404218" sldId="740"/>
            <ac:spMk id="11" creationId="{F5B446D3-A8F1-7BC4-8D27-E862565CCC0C}"/>
          </ac:spMkLst>
        </pc:spChg>
        <pc:spChg chg="mod">
          <ac:chgData name="Ky Herreid" userId="89c5ceb6862fbc66" providerId="LiveId" clId="{3A88E639-0738-47C0-8D85-48DB3D1AF5C1}" dt="2023-01-07T22:09:31.622" v="2" actId="14100"/>
          <ac:spMkLst>
            <pc:docMk/>
            <pc:sldMk cId="1347404218" sldId="740"/>
            <ac:spMk id="12" creationId="{7FE5E4B1-A75E-EAD1-A0EE-A7B8BD1ECCD1}"/>
          </ac:spMkLst>
        </pc:spChg>
        <pc:spChg chg="mod">
          <ac:chgData name="Ky Herreid" userId="89c5ceb6862fbc66" providerId="LiveId" clId="{3A88E639-0738-47C0-8D85-48DB3D1AF5C1}" dt="2023-01-07T22:09:31.622" v="2" actId="14100"/>
          <ac:spMkLst>
            <pc:docMk/>
            <pc:sldMk cId="1347404218" sldId="740"/>
            <ac:spMk id="13" creationId="{C7EA5AEB-B3FB-9C29-79DD-644DF8F4793B}"/>
          </ac:spMkLst>
        </pc:spChg>
        <pc:spChg chg="mod">
          <ac:chgData name="Ky Herreid" userId="89c5ceb6862fbc66" providerId="LiveId" clId="{3A88E639-0738-47C0-8D85-48DB3D1AF5C1}" dt="2023-01-07T22:09:31.622" v="2" actId="14100"/>
          <ac:spMkLst>
            <pc:docMk/>
            <pc:sldMk cId="1347404218" sldId="740"/>
            <ac:spMk id="15" creationId="{48A1EE8A-BEC8-B929-19A4-EF3A1C6731C3}"/>
          </ac:spMkLst>
        </pc:spChg>
        <pc:spChg chg="mod">
          <ac:chgData name="Ky Herreid" userId="89c5ceb6862fbc66" providerId="LiveId" clId="{3A88E639-0738-47C0-8D85-48DB3D1AF5C1}" dt="2023-01-07T22:09:31.622" v="2" actId="14100"/>
          <ac:spMkLst>
            <pc:docMk/>
            <pc:sldMk cId="1347404218" sldId="740"/>
            <ac:spMk id="16" creationId="{AA0ABC81-8241-9C64-8279-EC0EA5EEE4E9}"/>
          </ac:spMkLst>
        </pc:spChg>
        <pc:spChg chg="mod">
          <ac:chgData name="Ky Herreid" userId="89c5ceb6862fbc66" providerId="LiveId" clId="{3A88E639-0738-47C0-8D85-48DB3D1AF5C1}" dt="2023-01-07T22:09:31.622" v="2" actId="14100"/>
          <ac:spMkLst>
            <pc:docMk/>
            <pc:sldMk cId="1347404218" sldId="740"/>
            <ac:spMk id="17" creationId="{B173EF59-F0CB-CA0D-444D-BF252AD0636E}"/>
          </ac:spMkLst>
        </pc:spChg>
        <pc:spChg chg="mod">
          <ac:chgData name="Ky Herreid" userId="89c5ceb6862fbc66" providerId="LiveId" clId="{3A88E639-0738-47C0-8D85-48DB3D1AF5C1}" dt="2023-01-07T22:09:31.622" v="2" actId="14100"/>
          <ac:spMkLst>
            <pc:docMk/>
            <pc:sldMk cId="1347404218" sldId="740"/>
            <ac:spMk id="18" creationId="{315DFBE6-71C2-A7F1-E852-E365E93CC3AF}"/>
          </ac:spMkLst>
        </pc:spChg>
        <pc:spChg chg="mod">
          <ac:chgData name="Ky Herreid" userId="89c5ceb6862fbc66" providerId="LiveId" clId="{3A88E639-0738-47C0-8D85-48DB3D1AF5C1}" dt="2023-01-07T22:09:31.622" v="2" actId="14100"/>
          <ac:spMkLst>
            <pc:docMk/>
            <pc:sldMk cId="1347404218" sldId="740"/>
            <ac:spMk id="19" creationId="{FCD89BC4-4DFB-7D26-E9CB-16283E658D77}"/>
          </ac:spMkLst>
        </pc:spChg>
        <pc:spChg chg="mod">
          <ac:chgData name="Ky Herreid" userId="89c5ceb6862fbc66" providerId="LiveId" clId="{3A88E639-0738-47C0-8D85-48DB3D1AF5C1}" dt="2023-01-07T22:09:31.622" v="2" actId="14100"/>
          <ac:spMkLst>
            <pc:docMk/>
            <pc:sldMk cId="1347404218" sldId="740"/>
            <ac:spMk id="20" creationId="{22B427D6-8309-A6E8-1A71-D4544F229932}"/>
          </ac:spMkLst>
        </pc:spChg>
        <pc:spChg chg="mod">
          <ac:chgData name="Ky Herreid" userId="89c5ceb6862fbc66" providerId="LiveId" clId="{3A88E639-0738-47C0-8D85-48DB3D1AF5C1}" dt="2023-01-07T22:09:31.622" v="2" actId="14100"/>
          <ac:spMkLst>
            <pc:docMk/>
            <pc:sldMk cId="1347404218" sldId="740"/>
            <ac:spMk id="21" creationId="{E8691977-77CE-9EB8-C15A-DD9730E827D2}"/>
          </ac:spMkLst>
        </pc:spChg>
        <pc:spChg chg="mod">
          <ac:chgData name="Ky Herreid" userId="89c5ceb6862fbc66" providerId="LiveId" clId="{3A88E639-0738-47C0-8D85-48DB3D1AF5C1}" dt="2023-01-07T22:09:31.622" v="2" actId="14100"/>
          <ac:spMkLst>
            <pc:docMk/>
            <pc:sldMk cId="1347404218" sldId="740"/>
            <ac:spMk id="23" creationId="{E0977A52-20B0-6B15-16E7-019F3647DD8D}"/>
          </ac:spMkLst>
        </pc:spChg>
        <pc:spChg chg="mod">
          <ac:chgData name="Ky Herreid" userId="89c5ceb6862fbc66" providerId="LiveId" clId="{3A88E639-0738-47C0-8D85-48DB3D1AF5C1}" dt="2023-01-07T22:09:31.622" v="2" actId="14100"/>
          <ac:spMkLst>
            <pc:docMk/>
            <pc:sldMk cId="1347404218" sldId="740"/>
            <ac:spMk id="24" creationId="{B2636EAB-FD2C-629B-89DF-4B594F729E92}"/>
          </ac:spMkLst>
        </pc:spChg>
        <pc:spChg chg="mod">
          <ac:chgData name="Ky Herreid" userId="89c5ceb6862fbc66" providerId="LiveId" clId="{3A88E639-0738-47C0-8D85-48DB3D1AF5C1}" dt="2023-01-07T22:09:31.622" v="2" actId="14100"/>
          <ac:spMkLst>
            <pc:docMk/>
            <pc:sldMk cId="1347404218" sldId="740"/>
            <ac:spMk id="25" creationId="{7054CAC0-C727-0B14-FC7C-B522E28BFA29}"/>
          </ac:spMkLst>
        </pc:spChg>
        <pc:cxnChg chg="mod">
          <ac:chgData name="Ky Herreid" userId="89c5ceb6862fbc66" providerId="LiveId" clId="{3A88E639-0738-47C0-8D85-48DB3D1AF5C1}" dt="2023-01-07T22:09:31.622" v="2" actId="14100"/>
          <ac:cxnSpMkLst>
            <pc:docMk/>
            <pc:sldMk cId="1347404218" sldId="740"/>
            <ac:cxnSpMk id="8" creationId="{FF9AA7FE-6F50-804E-9C28-8D7BD37D700A}"/>
          </ac:cxnSpMkLst>
        </pc:cxnChg>
        <pc:cxnChg chg="mod">
          <ac:chgData name="Ky Herreid" userId="89c5ceb6862fbc66" providerId="LiveId" clId="{3A88E639-0738-47C0-8D85-48DB3D1AF5C1}" dt="2023-01-07T22:09:31.622" v="2" actId="14100"/>
          <ac:cxnSpMkLst>
            <pc:docMk/>
            <pc:sldMk cId="1347404218" sldId="740"/>
            <ac:cxnSpMk id="14" creationId="{FBFB7CA7-6323-A15F-D84C-AF7BE90D9F06}"/>
          </ac:cxnSpMkLst>
        </pc:cxnChg>
        <pc:cxnChg chg="mod">
          <ac:chgData name="Ky Herreid" userId="89c5ceb6862fbc66" providerId="LiveId" clId="{3A88E639-0738-47C0-8D85-48DB3D1AF5C1}" dt="2023-01-07T22:09:31.622" v="2" actId="14100"/>
          <ac:cxnSpMkLst>
            <pc:docMk/>
            <pc:sldMk cId="1347404218" sldId="740"/>
            <ac:cxnSpMk id="22" creationId="{B9AF27BB-417C-5BA4-E043-4B931BD577F3}"/>
          </ac:cxnSpMkLst>
        </pc:cxnChg>
      </pc:sldChg>
    </pc:docChg>
  </pc:docChgLst>
  <pc:docChgLst>
    <pc:chgData name="Ky Herreid" userId="89c5ceb6862fbc66" providerId="LiveId" clId="{BC5449DD-203C-418B-BF2E-5915756A63B1}"/>
    <pc:docChg chg="undo custSel modSld">
      <pc:chgData name="Ky Herreid" userId="89c5ceb6862fbc66" providerId="LiveId" clId="{BC5449DD-203C-418B-BF2E-5915756A63B1}" dt="2023-01-09T23:50:31.636" v="133" actId="1076"/>
      <pc:docMkLst>
        <pc:docMk/>
      </pc:docMkLst>
      <pc:sldChg chg="addSp delSp modSp mod">
        <pc:chgData name="Ky Herreid" userId="89c5ceb6862fbc66" providerId="LiveId" clId="{BC5449DD-203C-418B-BF2E-5915756A63B1}" dt="2023-01-09T23:32:34.898" v="113" actId="692"/>
        <pc:sldMkLst>
          <pc:docMk/>
          <pc:sldMk cId="3443027733" sldId="735"/>
        </pc:sldMkLst>
        <pc:spChg chg="mod">
          <ac:chgData name="Ky Herreid" userId="89c5ceb6862fbc66" providerId="LiveId" clId="{BC5449DD-203C-418B-BF2E-5915756A63B1}" dt="2023-01-09T23:32:34.898" v="113" actId="692"/>
          <ac:spMkLst>
            <pc:docMk/>
            <pc:sldMk cId="3443027733" sldId="735"/>
            <ac:spMk id="2" creationId="{B0F20C86-A486-2118-D8F1-8E7C790FA5B7}"/>
          </ac:spMkLst>
        </pc:spChg>
        <pc:spChg chg="del">
          <ac:chgData name="Ky Herreid" userId="89c5ceb6862fbc66" providerId="LiveId" clId="{BC5449DD-203C-418B-BF2E-5915756A63B1}" dt="2023-01-09T23:14:53.680" v="6" actId="478"/>
          <ac:spMkLst>
            <pc:docMk/>
            <pc:sldMk cId="3443027733" sldId="735"/>
            <ac:spMk id="3" creationId="{126DDEED-E676-D3E5-A3AE-AFD460B13C34}"/>
          </ac:spMkLst>
        </pc:spChg>
        <pc:spChg chg="add mod">
          <ac:chgData name="Ky Herreid" userId="89c5ceb6862fbc66" providerId="LiveId" clId="{BC5449DD-203C-418B-BF2E-5915756A63B1}" dt="2023-01-09T23:19:27.064" v="96" actId="1076"/>
          <ac:spMkLst>
            <pc:docMk/>
            <pc:sldMk cId="3443027733" sldId="735"/>
            <ac:spMk id="11" creationId="{0A74B0DE-781E-9DE1-657F-9BC8F0FEED55}"/>
          </ac:spMkLst>
        </pc:spChg>
        <pc:spChg chg="add mod">
          <ac:chgData name="Ky Herreid" userId="89c5ceb6862fbc66" providerId="LiveId" clId="{BC5449DD-203C-418B-BF2E-5915756A63B1}" dt="2023-01-09T23:21:11.042" v="98" actId="1076"/>
          <ac:spMkLst>
            <pc:docMk/>
            <pc:sldMk cId="3443027733" sldId="735"/>
            <ac:spMk id="12" creationId="{EF517A8D-7F98-7894-22EF-B2C4058BF8ED}"/>
          </ac:spMkLst>
        </pc:spChg>
        <pc:spChg chg="add mod">
          <ac:chgData name="Ky Herreid" userId="89c5ceb6862fbc66" providerId="LiveId" clId="{BC5449DD-203C-418B-BF2E-5915756A63B1}" dt="2023-01-09T23:25:33.339" v="110" actId="1076"/>
          <ac:spMkLst>
            <pc:docMk/>
            <pc:sldMk cId="3443027733" sldId="735"/>
            <ac:spMk id="13" creationId="{643C68D5-3509-F587-E243-DA6794AC6037}"/>
          </ac:spMkLst>
        </pc:spChg>
        <pc:picChg chg="add del mod">
          <ac:chgData name="Ky Herreid" userId="89c5ceb6862fbc66" providerId="LiveId" clId="{BC5449DD-203C-418B-BF2E-5915756A63B1}" dt="2023-01-09T23:15:48.281" v="11" actId="931"/>
          <ac:picMkLst>
            <pc:docMk/>
            <pc:sldMk cId="3443027733" sldId="735"/>
            <ac:picMk id="5" creationId="{E59B3FAB-8827-AA0A-5FE8-A6BB9CC7EE2F}"/>
          </ac:picMkLst>
        </pc:picChg>
        <pc:picChg chg="add del mod ord">
          <ac:chgData name="Ky Herreid" userId="89c5ceb6862fbc66" providerId="LiveId" clId="{BC5449DD-203C-418B-BF2E-5915756A63B1}" dt="2023-01-09T23:16:48.733" v="84" actId="478"/>
          <ac:picMkLst>
            <pc:docMk/>
            <pc:sldMk cId="3443027733" sldId="735"/>
            <ac:picMk id="7" creationId="{4EAA46FA-CC8E-FF60-2170-9348963154E3}"/>
          </ac:picMkLst>
        </pc:picChg>
        <pc:picChg chg="add mod ord">
          <ac:chgData name="Ky Herreid" userId="89c5ceb6862fbc66" providerId="LiveId" clId="{BC5449DD-203C-418B-BF2E-5915756A63B1}" dt="2023-01-09T23:21:18.619" v="100" actId="14100"/>
          <ac:picMkLst>
            <pc:docMk/>
            <pc:sldMk cId="3443027733" sldId="735"/>
            <ac:picMk id="9" creationId="{7FF1AD7E-F323-37FE-9ED2-6E2E4DDAA91E}"/>
          </ac:picMkLst>
        </pc:picChg>
      </pc:sldChg>
      <pc:sldChg chg="modSp mod">
        <pc:chgData name="Ky Herreid" userId="89c5ceb6862fbc66" providerId="LiveId" clId="{BC5449DD-203C-418B-BF2E-5915756A63B1}" dt="2023-01-09T23:50:31.636" v="133" actId="1076"/>
        <pc:sldMkLst>
          <pc:docMk/>
          <pc:sldMk cId="1347404218" sldId="740"/>
        </pc:sldMkLst>
        <pc:spChg chg="mod">
          <ac:chgData name="Ky Herreid" userId="89c5ceb6862fbc66" providerId="LiveId" clId="{BC5449DD-203C-418B-BF2E-5915756A63B1}" dt="2023-01-09T23:50:11.010" v="125" actId="1037"/>
          <ac:spMkLst>
            <pc:docMk/>
            <pc:sldMk cId="1347404218" sldId="740"/>
            <ac:spMk id="12" creationId="{7FE5E4B1-A75E-EAD1-A0EE-A7B8BD1ECCD1}"/>
          </ac:spMkLst>
        </pc:spChg>
        <pc:spChg chg="mod">
          <ac:chgData name="Ky Herreid" userId="89c5ceb6862fbc66" providerId="LiveId" clId="{BC5449DD-203C-418B-BF2E-5915756A63B1}" dt="2023-01-09T23:50:31.636" v="133" actId="1076"/>
          <ac:spMkLst>
            <pc:docMk/>
            <pc:sldMk cId="1347404218" sldId="740"/>
            <ac:spMk id="13" creationId="{C7EA5AEB-B3FB-9C29-79DD-644DF8F4793B}"/>
          </ac:spMkLst>
        </pc:spChg>
        <pc:spChg chg="mod">
          <ac:chgData name="Ky Herreid" userId="89c5ceb6862fbc66" providerId="LiveId" clId="{BC5449DD-203C-418B-BF2E-5915756A63B1}" dt="2023-01-09T23:50:15.024" v="128" actId="1037"/>
          <ac:spMkLst>
            <pc:docMk/>
            <pc:sldMk cId="1347404218" sldId="740"/>
            <ac:spMk id="17" creationId="{B173EF59-F0CB-CA0D-444D-BF252AD0636E}"/>
          </ac:spMkLst>
        </pc:spChg>
        <pc:spChg chg="mod">
          <ac:chgData name="Ky Herreid" userId="89c5ceb6862fbc66" providerId="LiveId" clId="{BC5449DD-203C-418B-BF2E-5915756A63B1}" dt="2023-01-09T23:50:20.348" v="131" actId="1037"/>
          <ac:spMkLst>
            <pc:docMk/>
            <pc:sldMk cId="1347404218" sldId="740"/>
            <ac:spMk id="20" creationId="{22B427D6-8309-A6E8-1A71-D4544F229932}"/>
          </ac:spMkLst>
        </pc:spChg>
        <pc:spChg chg="mod">
          <ac:chgData name="Ky Herreid" userId="89c5ceb6862fbc66" providerId="LiveId" clId="{BC5449DD-203C-418B-BF2E-5915756A63B1}" dt="2023-01-09T23:50:27.256" v="132" actId="1076"/>
          <ac:spMkLst>
            <pc:docMk/>
            <pc:sldMk cId="1347404218" sldId="740"/>
            <ac:spMk id="21" creationId="{E8691977-77CE-9EB8-C15A-DD9730E827D2}"/>
          </ac:spMkLst>
        </pc:spChg>
        <pc:spChg chg="mod">
          <ac:chgData name="Ky Herreid" userId="89c5ceb6862fbc66" providerId="LiveId" clId="{BC5449DD-203C-418B-BF2E-5915756A63B1}" dt="2023-01-09T23:49:43.795" v="115" actId="14100"/>
          <ac:spMkLst>
            <pc:docMk/>
            <pc:sldMk cId="1347404218" sldId="740"/>
            <ac:spMk id="25" creationId="{7054CAC0-C727-0B14-FC7C-B522E28BFA29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4:13.3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1347 24575,'10'8'0,"18"12"0,57 30 0,35 7 0,-94-45 0,13 6 0,172 74 0,-158-72 0,0-3 0,63 12 0,-58-18 0,0-4 0,1-1 0,0-4 0,0-2 0,0-2 0,-1-3 0,1-3 0,-1-2 0,-1-3 0,70-24 0,-80 20 0,-1-3 0,-1-1 0,-1-2 0,57-40 0,-77 45 0,-1 0 0,0-1 0,-2-2 0,0 0 0,-1-1 0,-2-1 0,0-1 0,25-46 0,-21 25 0,-3-1 0,24-82 0,11-101 0,-51 215 0,52-277 0,-24-3 0,-30 170 0,-1 68 0,0 55 0,0 1 0,0-1 0,0 1 0,0 0 0,0-1 0,0 1 0,0-1 0,0 1 0,0-1 0,0 1 0,0-1 0,0 1 0,0-1 0,0 1 0,1 0 0,-1-1 0,0 1 0,0-1 0,1 1 0,-1 0 0,0-1 0,0 1 0,1 0 0,-1-1 0,0 1 0,1 0 0,-1-1 0,1 1 0,-1 0 0,0 0 0,1-1 0,-1 1 0,1 0 0,-1 0 0,1 0 0,-1 0 0,1 0 0,-1 0 0,0 0 0,1 0 0,-1 0 0,1 0 0,-1 0 0,1 0 0,-1 0 0,1 0 0,-1 0 0,1 0 0,-1 0 0,0 0 0,1 1 0,-1-1 0,1 0 0,-1 0 0,1 1 0,4 1 0,0 1 0,0 0 0,7 5 0,-9-5 0,40 30 0,73 72 0,23 53 0,-70-63 0,63 112 0,-108-167 0,2-1 0,2-2 0,1-1 0,2-1 0,1-1 0,74 58 0,-34-41 0,2-2 0,118 57 0,-148-86 0,0-3 0,1-1 0,51 10 0,-26-11 0,99 7 0,-121-20 0,1-2 0,-1-2 0,1-2 0,50-10 0,-14-5 0,113-39 0,-152 41 0,-1-1 0,47-27 0,-68 31 0,0 0 0,-2-2 0,1-1 0,-2-1 0,23-24 0,95-132 0,-28 31 0,-35 59 0,86-110 0,-140 164 0,-2 0 0,-1-1 0,-2-1 0,25-64 0,-41 95 0,1-5 0,0 0 0,0 0 0,1 0 0,6-10 0,-9 16 0,0 0 0,0 0 0,0 0 0,0 0 0,0 0 0,0 0 0,1 0 0,-1-1 0,0 1 0,0 0 0,0 0 0,0 0 0,0 0 0,0 0 0,1 0 0,-1 0 0,0 0 0,0 0 0,0 0 0,0 0 0,0 0 0,1 0 0,-1 0 0,0 0 0,0 0 0,0 0 0,0 0 0,0 0 0,0 0 0,1 0 0,-1 0 0,0 0 0,0 0 0,0 0 0,0 0 0,0 0 0,1 0 0,-1 0 0,0 0 0,0 0 0,0 1 0,0-1 0,0 0 0,0 0 0,0 0 0,0 0 0,1 0 0,-1 0 0,0 0 0,0 1 0,0-1 0,0 0 0,0 0 0,0 0 0,0 0 0,0 0 0,0 1 0,0-1 0,0 0 0,0 0 0,0 0 0,0 0 0,0 0 0,0 1 0,0-1 0,0 0 0,0 0 0,2 13 0,-2-11 0,14 89 0,10 68 0,35 251 0,27-4 0,-65-333 0,4-1 0,35 73 0,90 127 0,-58-124 0,81 124 0,-146-231 0,3-1 0,1-2 0,2-1 0,1-2 0,2-1 0,74 54 0,81 32 0,-142-94 0,2-2 0,56 18 0,-68-30 0,0-2 0,1-2 0,0-1 0,1-3 0,63 0 0,-34-6 0,0-4 0,96-20 0,-41-9 0,-56 14 0,-67 20 0,1 0 0,0 1 0,-1-1 0,1 1 0,0 0 0,-1 0 0,1 0 0,0 0 0,5 2 0,-8-2 0,0 1 0,0 0 0,0-1 0,0 1 0,0 0 0,0-1 0,0 1 0,0-1 0,-1 1 0,1 0 0,0-1 0,0 1 0,-1 0 0,1-1 0,0 1 0,-1-1 0,0 2 0,1-1 0,-43 73 0,-59 77 0,-62 61 0,-19 26 0,138-174 0,-65 128 0,8 52 0,18 8 0,-51 245 0,123-434 0,3 1 0,3 0 0,2 0 0,3 0 0,3 1 0,3-1 0,19 96 0,26 19 0,15-4 0,-54-145 0,17 39 0,2-1 0,3-2 0,71 106 0,-74-130 0,58 80 0,-66-95 0,1-1 0,36 31 0,-26-30 0,1-2 0,0-2 0,2-1 0,1-1 0,71 28 0,-91-44 0,0 0 0,0 0 0,1-2 0,34 3 0,70-7 0,-33-1 0,-83 4 0,-9 2 0,-10 4 0,11-7 0,-71 39 0,-2-3 0,-2-3 0,-1-4 0,-1-3 0,-2-4 0,0-3 0,-1-4 0,-1-4 0,-167 4 0,101-17 0,-201 5 0,296 0 0,0 3 0,0 2 0,-74 23 0,93-21 0,0 2 0,0 2 0,2 1 0,0 1 0,-58 42 0,73-44 0,0 1 0,0 0 0,2 2 0,0 0 0,1 0 0,1 2 0,1 0 0,1 0 0,0 1 0,2 1 0,0 0 0,2 0 0,0 1 0,2 0 0,-8 46 0,-3 159 0,17 1 0,0-176 0,6 101 0,25 153 0,55 148 0,16-103 0,-41-155 0,60 223 0,-26-32 0,-18-64 0,151 378 0,-56-356 0,-66-145 0,144 299 0,-191-388 0,5-3 0,92 118 0,-129-192 0,251 334 0,30 26 0,-162-212 0,154 183 0,-166-207 0,141 139 0,-188-209 0,108 137 0,-58-64 0,12-12 0,-43-62 134,-20-17-1633,-69-56-5327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4:18.6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477 0 24575,'0'0'0,"0"0"0,0 0 0,0 0 0,0 0 0,0 7 0,-1 9 0,1-7 0,0-1 0,0 1 0,1-1 0,0 1 0,0-1 0,4 13 0,35 124 0,-23-73 0,6 19 0,-4 1 0,11 150 0,-28-181 0,-11 93 0,-19 60 0,22-177 0,-96 516 0,95-520 0,-145 536 0,140-530 0,-2-2 0,-2 0 0,-35 61 0,41-83 0,0 0 0,-1-1 0,0-1 0,-1 1 0,-1-2 0,0 0 0,0 0 0,-2-1 0,1-1 0,-31 16 0,41-24 0,-7 3 0,-17 7 0,27-12 0,1 0 0,0 0 0,-1 0 0,1 0 0,0 0 0,-1 0 0,1 0 0,0 1 0,-1-1 0,1 0 0,0 0 0,-1 0 0,1 1 0,0-1 0,0 0 0,-1 0 0,1 1 0,0-1 0,0 0 0,-1 0 0,1 1 0,0-1 0,0 0 0,0 1 0,0-1 0,0 0 0,0 1 0,-1-1 0,1 0 0,0 1 0,0-1 0,0 1 0,0-1 0,0 0 0,0 1 0,0-1 0,0 0 0,0 1 0,1-1 0,-1 0 0,0 1 0,0-1 0,0 0 0,0 1 0,0-1 0,1 0 0,-1 1 0,0-1 0,0 0 0,0 0 0,1 1 0,-1-1 0,0 0 0,1 0 0,-1 1 0,2 1 0,1 0 0,-1 0 0,0 0 0,1 0 0,3 1 0,29 14 0,1-3 0,58 16 0,-44-15 0,444 122 0,-390-111 0,-1 5 0,110 49 0,-28 9 0,-145-67 0,-1 2 0,52 43 0,-78-56 0,0 0 0,-1 1 0,0 1 0,-1 0 0,-1 0 0,0 1 0,-1 0 0,0 1 0,-1 0 0,-1 0 0,-1 1 0,0 0 0,0 0 0,-2 0 0,4 28 0,-5-14 0,-2 0 0,-1 0 0,-1 1 0,-2-1 0,-1 0 0,-2-1 0,-17 59 0,-6-8 0,-60 118 0,33-90 0,-6-2 0,-110 144 0,126-193 0,-3-2 0,-2-3 0,-76 61 0,34-42 0,-135 79 0,60-65 0,-6-15 0,71-29 0,92-37 0,-17 7 0,25-10 0,1 1 0,0-1 0,0 0 0,0 1 0,0-1 0,0 1 0,0-1 0,0 1 0,-1 2 0,2-3 0,1 0 0,-1 1 0,1-1 0,-1 0 0,1 0 0,0 0 0,0 0 0,-1 1 0,1-1 0,0 0 0,0 0 0,0 1 0,0-1 0,1 0 0,-1 0 0,0 0 0,0 0 0,1 1 0,-1-1 0,2 2 0,12 22 0,-12-23 0,12 17 0,0-1 0,2-1 0,0 0 0,1-1 0,32 23 0,-15-15 0,1-2 0,51 24 0,-26-20 0,126 37 0,69-2 0,-245-59 0,215 44 0,3-10 0,286 8 0,-169-54 0,-2-27 0,-224 22 0,140 0 0,-235 16 0,0 1 0,0 0 0,0 2 0,-1 1 0,0 1 0,0 1 0,0 0 0,-1 2 0,0 1 0,0 1 0,-1 0 0,37 28 0,195 177 0,-179-149 0,79 83 0,-127-120 0,-1 1 0,-2 2 0,27 47 0,94 242 0,-123-271 0,108 288 0,-7-15 0,-2 9 0,-16 6 0,-41-130 0,68 241 0,43 71 0,-74-254 0,17 39 0,-34-97 0,53 125 0,-91-231 0,71 155 0,16-8 0,115 151 0,-32-102 0,-105-152 0,226 269 0,-124-166 0,-144-166 0,4-3 0,86 75 0,-82-87 0,118 138 0,-123-115 0,-12-15 0,97 98 0,110 109 0,-126-123 0,-99-119 0,76 60 0,-105-94 0,125 101 0,-10 10 0,-76-66-1365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4:57.3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1052 1391 24575,'-85'4'0,"39"2"0,-113 6 0,92-9 0,-104 17 0,166-19 0,-146 28 0,118-20 0,1 1 0,-48 21 0,66-24 0,1 1 0,1 0 0,-1 1 0,1 0 0,1 0 0,0 2 0,0-1 0,-12 17 0,8-7 0,1 0 0,1 1 0,1 1 0,-12 29 0,19-36 0,0 0 0,1 0 0,1 0 0,0 1 0,1-1 0,0 1 0,2 0 0,0 0 0,4 28 0,4 10 0,24 77 0,-30-123 0,11 36 0,1-1 0,3-1 0,1 0 0,46 75 0,137 152 0,-157-215 0,-3 1 0,-2 2 0,-4 1 0,34 72 0,-43-80 0,2-1 0,3-2 0,53 64 0,-59-83 0,1-2 0,1-1 0,1-1 0,42 27 0,131 69 0,-164-100 0,1-1 0,60 19 0,-68-29 0,1-2 0,-1 0 0,1-2 0,33 1 0,-25-4 0,-1-2 0,1-1 0,52-9 0,-76 7 0,1 0 0,-1-2 0,0 1 0,-1-2 0,1 0 0,-1-1 0,0 0 0,0-1 0,-1-1 0,0 0 0,13-13 0,-12 9 0,-1-2 0,-1 0 0,0-1 0,-1 0 0,14-29 0,35-92 0,-51 110 0,-1 1 0,-2-1 0,0 0 0,-2-1 0,1-37 0,-11-140 0,0 149 0,-2 0 0,-3 1 0,-28-88 0,19 81 0,-68-193 0,78 230 0,1 3 0,1 0 0,-9-38 0,15 53 0,1 0 0,1 0 0,-1 0 0,1 0 0,0 0 0,1 0 0,0 0 0,0 0 0,0 0 0,1 0 0,0 0 0,0 1 0,4-9 0,13-17 0,1 1 0,1 1 0,26-29 0,8-11 0,84-103 0,-102 133 0,2 2 0,47-36 0,19-5 0,25-20 0,-8-11 0,-52 36 0,108-105 0,-18 48 0,62-60 0,-124 94 0,122-111 0,-53 89 0,-9 8 0,-143 98-341,1 0 0,-2-1-1,25-30 1,-21 18-6485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04:58.6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1579 24575,'1'-1'0,"1"1"0,-1-1 0,1 1 0,-1-1 0,1 0 0,-1 0 0,0 0 0,2-1 0,4-2 0,0 0 0,101-60 0,-85 48 0,1-1 0,28-28 0,18-26 0,63-56 0,57-16 0,-15 12 0,-137 99 0,0-2 0,42-51 0,-47 45 0,-2 2 0,1 1 0,46-39 0,-39 45 0,45-28 0,47-18 0,67-47 0,-155 90 0,57-60 0,-65 59 0,1 2 0,53-38 0,-10 23-1365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8T20:10:50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048208-F437-4183-AC1F-C2A24DBD9666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360A6E-62B6-47AB-8013-0AFEC6377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063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Question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360A6E-62B6-47AB-8013-0AFEC63773A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652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Question 6 handout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360A6E-62B6-47AB-8013-0AFEC63773A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8098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Question 6 handout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360A6E-62B6-47AB-8013-0AFEC63773A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1900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Question 6 handout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360A6E-62B6-47AB-8013-0AFEC63773A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030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Question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360A6E-62B6-47AB-8013-0AFEC63773A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863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>
            <a:extLst>
              <a:ext uri="{FF2B5EF4-FFF2-40B4-BE49-F238E27FC236}">
                <a16:creationId xmlns:a16="http://schemas.microsoft.com/office/drawing/2014/main" id="{C479E2D6-6484-4344-8B69-9AD212AA25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Notes Placeholder 2">
            <a:extLst>
              <a:ext uri="{FF2B5EF4-FFF2-40B4-BE49-F238E27FC236}">
                <a16:creationId xmlns:a16="http://schemas.microsoft.com/office/drawing/2014/main" id="{45090F8F-4D86-4368-86E3-1BB62F5D87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dirty="0">
                <a:latin typeface="Times" panose="02020603050405020304" pitchFamily="18" charset="0"/>
              </a:rPr>
              <a:t>Question 3. Blank</a:t>
            </a:r>
          </a:p>
        </p:txBody>
      </p:sp>
      <p:sp>
        <p:nvSpPr>
          <p:cNvPr id="152580" name="Slide Number Placeholder 3">
            <a:extLst>
              <a:ext uri="{FF2B5EF4-FFF2-40B4-BE49-F238E27FC236}">
                <a16:creationId xmlns:a16="http://schemas.microsoft.com/office/drawing/2014/main" id="{B7E16A89-EABC-4B0B-AF91-8959C98A8F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828675" indent="-3175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276350" indent="-2540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785938" indent="-2540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298700" indent="-2540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755900" indent="-254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213100" indent="-254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670300" indent="-254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4127500" indent="-254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AE66AB1E-AAC7-4FFD-B830-3E2383BA921A}" type="slidenum">
              <a:rPr lang="en-US" altLang="en-US" sz="1400" smtClean="0"/>
              <a:pPr/>
              <a:t>4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7941791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>
            <a:extLst>
              <a:ext uri="{FF2B5EF4-FFF2-40B4-BE49-F238E27FC236}">
                <a16:creationId xmlns:a16="http://schemas.microsoft.com/office/drawing/2014/main" id="{C479E2D6-6484-4344-8B69-9AD212AA25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Notes Placeholder 2">
            <a:extLst>
              <a:ext uri="{FF2B5EF4-FFF2-40B4-BE49-F238E27FC236}">
                <a16:creationId xmlns:a16="http://schemas.microsoft.com/office/drawing/2014/main" id="{45090F8F-4D86-4368-86E3-1BB62F5D87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dirty="0">
                <a:latin typeface="Times" panose="02020603050405020304" pitchFamily="18" charset="0"/>
              </a:rPr>
              <a:t>Question 3 key </a:t>
            </a:r>
          </a:p>
        </p:txBody>
      </p:sp>
      <p:sp>
        <p:nvSpPr>
          <p:cNvPr id="152580" name="Slide Number Placeholder 3">
            <a:extLst>
              <a:ext uri="{FF2B5EF4-FFF2-40B4-BE49-F238E27FC236}">
                <a16:creationId xmlns:a16="http://schemas.microsoft.com/office/drawing/2014/main" id="{B7E16A89-EABC-4B0B-AF91-8959C98A8F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828675" indent="-3175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276350" indent="-2540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785938" indent="-2540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298700" indent="-2540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755900" indent="-254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213100" indent="-254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670300" indent="-254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4127500" indent="-254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AE66AB1E-AAC7-4FFD-B830-3E2383BA921A}" type="slidenum">
              <a:rPr lang="en-US" altLang="en-US" sz="1400" smtClean="0"/>
              <a:pPr/>
              <a:t>5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2712824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Question 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360A6E-62B6-47AB-8013-0AFEC63773A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331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Question 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360A6E-62B6-47AB-8013-0AFEC63773A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8655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Question 6 handout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360A6E-62B6-47AB-8013-0AFEC63773A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0061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Question 6 key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C2218-395A-402B-87C7-852C74C29E6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9968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360A6E-62B6-47AB-8013-0AFEC63773A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19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5AAFA-4811-43C1-ADE5-E6C378E262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96F59C-1543-4926-8C3E-1B11126717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5C0EF4-7FF2-4FF8-8FAC-3D787CF2D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EE696-F504-44A7-BEF4-F3D2CA89C9D9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D0BCD7-A7D8-401E-99E8-3554C4DF7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E17FD-E824-453E-BE68-22E9B7294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5934B-2091-43AE-B624-61994B7FE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368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447C7-F731-42FC-932C-61E67976F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EC5D82-68A1-4276-B7D1-87685E67B1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1054B1-D113-4767-B436-944641C22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EE696-F504-44A7-BEF4-F3D2CA89C9D9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BF0A3-F2E5-471B-829D-144950159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8192C2-AD93-4E4E-9FAF-F9155764E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5934B-2091-43AE-B624-61994B7FE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258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21D5A9-0418-4A48-8510-E0E2E3650E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2AC55A-C818-4440-AC9F-C6275F850A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C34893-1AEF-49C8-BA45-ADF2483E4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EE696-F504-44A7-BEF4-F3D2CA89C9D9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64D9B8-5F4E-4450-8007-42E87CA96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85053B-0312-4C85-87A6-DFFD8BD6B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5934B-2091-43AE-B624-61994B7FE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561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8DE38-E653-44BD-9E7D-0F2DB9F10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CF779B-1995-46A1-B759-AA13C60D65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4F67B0-5809-4521-9B58-B96EE9A70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EE696-F504-44A7-BEF4-F3D2CA89C9D9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073BC-2E7E-4E27-A2A1-59D814EC3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0A51C-10D2-4D00-98D5-C55D778A7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5934B-2091-43AE-B624-61994B7FE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241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FE2-B608-4873-94BF-F29500345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E2E0EC-2015-45F7-883E-75FFB6C8CB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24DE27-8D96-42C7-AF6E-07A071EF1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EE696-F504-44A7-BEF4-F3D2CA89C9D9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F366FD-6B77-48DF-9D41-7C5BE2EDC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808DA1-DE1A-4D4A-98B7-2D030C816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5934B-2091-43AE-B624-61994B7FE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189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A0106-4BFE-4E43-A64E-0CA242374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DBEE0C-4209-42DF-A255-37620F42DD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CA5ED0-E085-4314-B9CF-BA2D936119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658E85-6F7B-45E8-8BBB-301F2BA67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EE696-F504-44A7-BEF4-F3D2CA89C9D9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C6AE5A-B531-45A9-B9D8-66E2223A0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D79E9C-F321-4C51-A6E1-012D12ED9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5934B-2091-43AE-B624-61994B7FE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12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12027-4561-4ECC-BC86-0B8270573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570333-3180-4AB7-AA6E-A1E82D936F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E6E7B8-2F63-412A-8616-05CEA3D8B7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44B8C9-3F13-48C6-B9C3-7B3816AA15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E519A8-4889-4D8F-ADCA-9C1381E788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072183-13FE-4AC4-9BD9-4AA1037F9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EE696-F504-44A7-BEF4-F3D2CA89C9D9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4C5ADE-2C9A-4E17-B08C-7DECCF14E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C9F289-AB82-4D02-83D0-414E2EC04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5934B-2091-43AE-B624-61994B7FE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721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D0509-A20A-42C8-A0CF-6D6484A93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5758DA-F808-4AFB-9DAB-21787A03D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EE696-F504-44A7-BEF4-F3D2CA89C9D9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518DAB-A626-4238-A502-D40285897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F0A319-271B-4CDE-AB37-A66C25ABD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5934B-2091-43AE-B624-61994B7FE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09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36D5DB-EDED-4DB0-A8D5-686D0B692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EE696-F504-44A7-BEF4-F3D2CA89C9D9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A880E6-3867-4832-B6ED-5F68B81F5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180759-4484-443D-89C0-53157064F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5934B-2091-43AE-B624-61994B7FE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117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6F0A9-4F41-49D5-A09F-9F3C147A5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1F1C7-35FC-484D-9955-0CA3B64104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4E09CF-0024-4036-85AB-62DFDC7A30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D61F8D-B0CF-4B5D-BCB0-1843CDEF4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EE696-F504-44A7-BEF4-F3D2CA89C9D9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33C96C-AB55-4707-8A99-AE39DF367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71E03D-1E33-42DB-B197-F5EEFA4D7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5934B-2091-43AE-B624-61994B7FE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422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E0424-29FD-46B3-A839-AA187A743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E6A36D-1F87-4E35-8DBB-205245459C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78747F-F1EA-4C8E-BF9E-7E66C58776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33E7C9-C081-4E33-93FC-F0C7B76B5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EE696-F504-44A7-BEF4-F3D2CA89C9D9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FC249B-7BBE-498F-A6D0-7F1CD7A87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789FE9-5160-4BB3-9E12-D3647AAD8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5934B-2091-43AE-B624-61994B7FE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61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BD8C9B-D44C-45C3-9F66-5C68EE633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2A5B20-AC89-4D7E-BF55-78CD1826D9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3F7531-2D2E-4E7A-B7D0-2A41E9D83D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EE696-F504-44A7-BEF4-F3D2CA89C9D9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125D45-14AC-49BA-AE5D-409EE7E518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C7610F-F5E7-479C-9985-D832B2306D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5934B-2091-43AE-B624-61994B7FE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35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customXml" Target="../ink/ink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.wikimedia.org/wikipedia/commons/7/76/Drawing_of_a_neuron.sv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FF1AD7E-F323-37FE-9ED2-6E2E4DDAA9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F20C86-A486-2118-D8F1-8E7C790FA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199" y="1093050"/>
            <a:ext cx="10515600" cy="2852737"/>
          </a:xfrm>
        </p:spPr>
        <p:txBody>
          <a:bodyPr/>
          <a:lstStyle/>
          <a:p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 Nervous Night in the ER: </a:t>
            </a:r>
            <a:br>
              <a:rPr lang="en-US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</a:b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Stings, Poisonings, and More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74B0DE-781E-9DE1-657F-9BC8F0FEED55}"/>
              </a:ext>
            </a:extLst>
          </p:cNvPr>
          <p:cNvSpPr txBox="1"/>
          <p:nvPr/>
        </p:nvSpPr>
        <p:spPr>
          <a:xfrm>
            <a:off x="619199" y="4517990"/>
            <a:ext cx="923718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Monotype Corsiva" panose="03010101010201010101" pitchFamily="66" charset="0"/>
              </a:rPr>
              <a:t>by</a:t>
            </a:r>
          </a:p>
          <a:p>
            <a:r>
              <a:rPr lang="en-US" dirty="0">
                <a:solidFill>
                  <a:schemeClr val="bg1"/>
                </a:solidFill>
              </a:rPr>
              <a:t>Breanna N. Harris, Department of Biological Sciences, Texas Tech University, Lubbock, TX</a:t>
            </a:r>
          </a:p>
          <a:p>
            <a:r>
              <a:rPr lang="en-US" dirty="0">
                <a:solidFill>
                  <a:schemeClr val="bg1"/>
                </a:solidFill>
              </a:rPr>
              <a:t>Heidi Schutz, Department of Biology, Pacific Lutheran University, Tacoma, WA</a:t>
            </a: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EF517A8D-7F98-7894-22EF-B2C4058BF8ED}"/>
              </a:ext>
            </a:extLst>
          </p:cNvPr>
          <p:cNvSpPr txBox="1"/>
          <p:nvPr/>
        </p:nvSpPr>
        <p:spPr>
          <a:xfrm>
            <a:off x="619199" y="336181"/>
            <a:ext cx="6498770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ln w="1270">
                  <a:noFill/>
                </a:ln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NATIONAL CENTER FOR CASE STUDY TEACHING IN SCIENCE</a:t>
            </a:r>
            <a:endParaRPr lang="en-US" altLang="en-US" sz="1800" b="1" dirty="0">
              <a:ln w="1270">
                <a:noFill/>
              </a:ln>
              <a:solidFill>
                <a:schemeClr val="bg1"/>
              </a:solidFill>
              <a:latin typeface="Palatino Linotype" pitchFamily="18" charset="0"/>
              <a:cs typeface="Calibri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3C68D5-3509-F587-E243-DA6794AC6037}"/>
              </a:ext>
            </a:extLst>
          </p:cNvPr>
          <p:cNvSpPr txBox="1"/>
          <p:nvPr/>
        </p:nvSpPr>
        <p:spPr>
          <a:xfrm>
            <a:off x="709980" y="1709590"/>
            <a:ext cx="372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>
                <a:solidFill>
                  <a:schemeClr val="bg1"/>
                </a:solidFill>
              </a:rPr>
              <a:t>Images to Accompany the Case Study:</a:t>
            </a:r>
          </a:p>
        </p:txBody>
      </p:sp>
    </p:spTree>
    <p:extLst>
      <p:ext uri="{BB962C8B-B14F-4D97-AF65-F5344CB8AC3E}">
        <p14:creationId xmlns:p14="http://schemas.microsoft.com/office/powerpoint/2010/main" val="3443027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ACDB2C5-C591-01E9-5E88-6E635EB32D46}"/>
                  </a:ext>
                </a:extLst>
              </p14:cNvPr>
              <p14:cNvContentPartPr/>
              <p14:nvPr/>
            </p14:nvContentPartPr>
            <p14:xfrm>
              <a:off x="2030605" y="1367203"/>
              <a:ext cx="3380040" cy="54522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ACDB2C5-C591-01E9-5E88-6E635EB32D4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12605" y="1349563"/>
                <a:ext cx="3415680" cy="54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2D2F122-D5FE-9BF3-0E80-9F75E5FD5054}"/>
                  </a:ext>
                </a:extLst>
              </p14:cNvPr>
              <p14:cNvContentPartPr/>
              <p14:nvPr/>
            </p14:nvContentPartPr>
            <p14:xfrm>
              <a:off x="1849885" y="1867243"/>
              <a:ext cx="3056400" cy="5214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2D2F122-D5FE-9BF3-0E80-9F75E5FD505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31885" y="1849243"/>
                <a:ext cx="3092040" cy="5249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C6083619-C6D8-96F4-A8CE-19C27B5A327E}"/>
              </a:ext>
            </a:extLst>
          </p:cNvPr>
          <p:cNvGrpSpPr/>
          <p:nvPr/>
        </p:nvGrpSpPr>
        <p:grpSpPr>
          <a:xfrm rot="18607524">
            <a:off x="2671668" y="36079"/>
            <a:ext cx="1464480" cy="1414800"/>
            <a:chOff x="4199208" y="65484"/>
            <a:chExt cx="1464480" cy="141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6FB0536-D4D2-F590-28CE-C158A8750315}"/>
                    </a:ext>
                  </a:extLst>
                </p14:cNvPr>
                <p14:cNvContentPartPr/>
                <p14:nvPr/>
              </p14:nvContentPartPr>
              <p14:xfrm>
                <a:off x="4199208" y="155844"/>
                <a:ext cx="1464480" cy="13244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6FB0536-D4D2-F590-28CE-C158A875031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181568" y="138204"/>
                  <a:ext cx="1500120" cy="136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12E3A6D-F15F-171B-9963-B1E4DFCF1B94}"/>
                    </a:ext>
                  </a:extLst>
                </p14:cNvPr>
                <p14:cNvContentPartPr/>
                <p14:nvPr/>
              </p14:nvContentPartPr>
              <p14:xfrm>
                <a:off x="4575048" y="65484"/>
                <a:ext cx="708840" cy="5684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12E3A6D-F15F-171B-9963-B1E4DFCF1B9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557408" y="47844"/>
                  <a:ext cx="744480" cy="6040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5" name="Arrow: Down 14">
            <a:extLst>
              <a:ext uri="{FF2B5EF4-FFF2-40B4-BE49-F238E27FC236}">
                <a16:creationId xmlns:a16="http://schemas.microsoft.com/office/drawing/2014/main" id="{46FB2D6C-2ADB-A036-0C6D-A100C74CFAC0}"/>
              </a:ext>
            </a:extLst>
          </p:cNvPr>
          <p:cNvSpPr/>
          <p:nvPr/>
        </p:nvSpPr>
        <p:spPr>
          <a:xfrm>
            <a:off x="3303824" y="2386434"/>
            <a:ext cx="200168" cy="345743"/>
          </a:xfrm>
          <a:prstGeom prst="downArrow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11F15333-9E6B-7CF4-C739-55019E71392B}"/>
              </a:ext>
            </a:extLst>
          </p:cNvPr>
          <p:cNvSpPr/>
          <p:nvPr/>
        </p:nvSpPr>
        <p:spPr>
          <a:xfrm>
            <a:off x="3307744" y="2788697"/>
            <a:ext cx="200168" cy="345743"/>
          </a:xfrm>
          <a:prstGeom prst="downArrow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08E9487F-E9F4-3A5E-FC9F-9B00A5A40D3D}"/>
              </a:ext>
            </a:extLst>
          </p:cNvPr>
          <p:cNvSpPr/>
          <p:nvPr/>
        </p:nvSpPr>
        <p:spPr>
          <a:xfrm>
            <a:off x="3324621" y="3167677"/>
            <a:ext cx="200168" cy="345743"/>
          </a:xfrm>
          <a:prstGeom prst="downArrow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7F7B8734-CEC0-F219-7F45-295C181E7A25}"/>
              </a:ext>
            </a:extLst>
          </p:cNvPr>
          <p:cNvSpPr/>
          <p:nvPr/>
        </p:nvSpPr>
        <p:spPr>
          <a:xfrm>
            <a:off x="3308642" y="1984171"/>
            <a:ext cx="200168" cy="345743"/>
          </a:xfrm>
          <a:prstGeom prst="downArrow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500A1A95-0528-35CA-AC97-147B01C91546}"/>
              </a:ext>
            </a:extLst>
          </p:cNvPr>
          <p:cNvSpPr/>
          <p:nvPr/>
        </p:nvSpPr>
        <p:spPr>
          <a:xfrm rot="10800000">
            <a:off x="3280606" y="1526459"/>
            <a:ext cx="326788" cy="412350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36EA944C-CF47-6D30-12B7-E3D7CB3FF64A}"/>
              </a:ext>
            </a:extLst>
          </p:cNvPr>
          <p:cNvSpPr/>
          <p:nvPr/>
        </p:nvSpPr>
        <p:spPr>
          <a:xfrm>
            <a:off x="3334299" y="3627237"/>
            <a:ext cx="200168" cy="345743"/>
          </a:xfrm>
          <a:prstGeom prst="downArrow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A1708B3-B521-3C67-082E-F6AC368C6B1F}"/>
              </a:ext>
            </a:extLst>
          </p:cNvPr>
          <p:cNvSpPr txBox="1"/>
          <p:nvPr/>
        </p:nvSpPr>
        <p:spPr>
          <a:xfrm>
            <a:off x="3443999" y="529440"/>
            <a:ext cx="4856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Stimulus from pre-synaptic neuron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9D58821-DC88-7EE1-957D-BBF229487B28}"/>
              </a:ext>
            </a:extLst>
          </p:cNvPr>
          <p:cNvSpPr txBox="1"/>
          <p:nvPr/>
        </p:nvSpPr>
        <p:spPr>
          <a:xfrm>
            <a:off x="375557" y="2040701"/>
            <a:ext cx="1655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Post-synaptic neuron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9F991F9D-1178-0A33-6421-D29BF4BB2DE1}"/>
                  </a:ext>
                </a:extLst>
              </p14:cNvPr>
              <p14:cNvContentPartPr/>
              <p14:nvPr/>
            </p14:nvContentPartPr>
            <p14:xfrm>
              <a:off x="-648043" y="865277"/>
              <a:ext cx="360" cy="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9F991F9D-1178-0A33-6421-D29BF4BB2DE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-657043" y="856637"/>
                <a:ext cx="18000" cy="18000"/>
              </a:xfrm>
              <a:prstGeom prst="rect">
                <a:avLst/>
              </a:prstGeom>
            </p:spPr>
          </p:pic>
        </mc:Fallback>
      </mc:AlternateContent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8187119-AD16-20B4-536F-32BEB262C6A8}"/>
              </a:ext>
            </a:extLst>
          </p:cNvPr>
          <p:cNvCxnSpPr/>
          <p:nvPr/>
        </p:nvCxnSpPr>
        <p:spPr>
          <a:xfrm flipH="1">
            <a:off x="3227614" y="4093303"/>
            <a:ext cx="734786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C263FCD-2A13-144E-1EF3-1649125121B3}"/>
              </a:ext>
            </a:extLst>
          </p:cNvPr>
          <p:cNvCxnSpPr/>
          <p:nvPr/>
        </p:nvCxnSpPr>
        <p:spPr>
          <a:xfrm flipH="1">
            <a:off x="3334299" y="4561389"/>
            <a:ext cx="734786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0" name="Left Bracket 29">
            <a:extLst>
              <a:ext uri="{FF2B5EF4-FFF2-40B4-BE49-F238E27FC236}">
                <a16:creationId xmlns:a16="http://schemas.microsoft.com/office/drawing/2014/main" id="{46F76CE2-2EDD-22F2-6686-6D96E65876A4}"/>
              </a:ext>
            </a:extLst>
          </p:cNvPr>
          <p:cNvSpPr/>
          <p:nvPr/>
        </p:nvSpPr>
        <p:spPr>
          <a:xfrm>
            <a:off x="2775424" y="4104190"/>
            <a:ext cx="267133" cy="457200"/>
          </a:xfrm>
          <a:prstGeom prst="leftBracket">
            <a:avLst/>
          </a:prstGeom>
          <a:ln w="158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BE3A23C-F2D9-F962-12C7-6CFFCBC12F1C}"/>
              </a:ext>
            </a:extLst>
          </p:cNvPr>
          <p:cNvSpPr txBox="1"/>
          <p:nvPr/>
        </p:nvSpPr>
        <p:spPr>
          <a:xfrm>
            <a:off x="1126671" y="4104190"/>
            <a:ext cx="1572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Axon hillock (trigger zone)</a:t>
            </a:r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A1045018-E595-C1B4-5438-37EFDE092B39}"/>
              </a:ext>
            </a:extLst>
          </p:cNvPr>
          <p:cNvSpPr/>
          <p:nvPr/>
        </p:nvSpPr>
        <p:spPr>
          <a:xfrm rot="15703006">
            <a:off x="4150327" y="1356724"/>
            <a:ext cx="163394" cy="1129505"/>
          </a:xfrm>
          <a:prstGeom prst="triangle">
            <a:avLst/>
          </a:prstGeom>
          <a:gradFill flip="none" rotWithShape="1">
            <a:gsLst>
              <a:gs pos="0">
                <a:schemeClr val="bg1"/>
              </a:gs>
              <a:gs pos="58000">
                <a:schemeClr val="tx1">
                  <a:lumMod val="95000"/>
                  <a:lumOff val="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97515252-3E15-78D6-5378-0FCA8DB7AB91}"/>
              </a:ext>
            </a:extLst>
          </p:cNvPr>
          <p:cNvSpPr/>
          <p:nvPr/>
        </p:nvSpPr>
        <p:spPr>
          <a:xfrm rot="15703006">
            <a:off x="4451334" y="2377466"/>
            <a:ext cx="163394" cy="1129505"/>
          </a:xfrm>
          <a:prstGeom prst="triangle">
            <a:avLst/>
          </a:prstGeom>
          <a:gradFill flip="none" rotWithShape="1">
            <a:gsLst>
              <a:gs pos="0">
                <a:schemeClr val="bg1"/>
              </a:gs>
              <a:gs pos="58000">
                <a:schemeClr val="tx1">
                  <a:lumMod val="95000"/>
                  <a:lumOff val="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63FE172F-A0A9-FE1F-F366-AD0AC3EF5625}"/>
              </a:ext>
            </a:extLst>
          </p:cNvPr>
          <p:cNvSpPr/>
          <p:nvPr/>
        </p:nvSpPr>
        <p:spPr>
          <a:xfrm rot="15703006">
            <a:off x="4385600" y="3330924"/>
            <a:ext cx="163394" cy="1129505"/>
          </a:xfrm>
          <a:prstGeom prst="triangle">
            <a:avLst/>
          </a:prstGeom>
          <a:gradFill flip="none" rotWithShape="1">
            <a:gsLst>
              <a:gs pos="0">
                <a:schemeClr val="bg1"/>
              </a:gs>
              <a:gs pos="58000">
                <a:schemeClr val="tx1">
                  <a:lumMod val="95000"/>
                  <a:lumOff val="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EDDECEA-217E-A094-A3EA-F2DDD5C823CF}"/>
              </a:ext>
            </a:extLst>
          </p:cNvPr>
          <p:cNvGrpSpPr/>
          <p:nvPr/>
        </p:nvGrpSpPr>
        <p:grpSpPr>
          <a:xfrm>
            <a:off x="4802655" y="1100008"/>
            <a:ext cx="2321256" cy="1245504"/>
            <a:chOff x="4493201" y="1096965"/>
            <a:chExt cx="2321256" cy="1245504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1CAD6FC-9EA8-D8FB-DF1A-805D3E3E8CAB}"/>
                </a:ext>
              </a:extLst>
            </p:cNvPr>
            <p:cNvCxnSpPr>
              <a:cxnSpLocks/>
            </p:cNvCxnSpPr>
            <p:nvPr/>
          </p:nvCxnSpPr>
          <p:spPr>
            <a:xfrm>
              <a:off x="5285014" y="1147113"/>
              <a:ext cx="0" cy="841171"/>
            </a:xfrm>
            <a:prstGeom prst="line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485E664-C7CF-2FE6-398D-B2F494DF79E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90457" y="1984171"/>
              <a:ext cx="1524000" cy="0"/>
            </a:xfrm>
            <a:prstGeom prst="line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FCB80DA-8D00-5F5E-5509-FAD2517D0444}"/>
                </a:ext>
              </a:extLst>
            </p:cNvPr>
            <p:cNvSpPr txBox="1"/>
            <p:nvPr/>
          </p:nvSpPr>
          <p:spPr>
            <a:xfrm>
              <a:off x="5745321" y="1973137"/>
              <a:ext cx="6142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time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60B617C-4068-5B32-6695-14181B5D393C}"/>
                </a:ext>
              </a:extLst>
            </p:cNvPr>
            <p:cNvSpPr txBox="1"/>
            <p:nvPr/>
          </p:nvSpPr>
          <p:spPr>
            <a:xfrm rot="16200000">
              <a:off x="4596074" y="1211967"/>
              <a:ext cx="5004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mV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591991E-7DC8-BA23-A032-26822D7272E3}"/>
                </a:ext>
              </a:extLst>
            </p:cNvPr>
            <p:cNvSpPr txBox="1"/>
            <p:nvPr/>
          </p:nvSpPr>
          <p:spPr>
            <a:xfrm>
              <a:off x="4904515" y="1575450"/>
              <a:ext cx="4219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-70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7D1E6FF-D2E6-3A67-423F-E0928259A651}"/>
                </a:ext>
              </a:extLst>
            </p:cNvPr>
            <p:cNvSpPr txBox="1"/>
            <p:nvPr/>
          </p:nvSpPr>
          <p:spPr>
            <a:xfrm>
              <a:off x="4904515" y="1318097"/>
              <a:ext cx="4219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-55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7125041-5196-8C02-ED22-82A4F5DEAEE7}"/>
                </a:ext>
              </a:extLst>
            </p:cNvPr>
            <p:cNvSpPr txBox="1"/>
            <p:nvPr/>
          </p:nvSpPr>
          <p:spPr>
            <a:xfrm>
              <a:off x="4872669" y="1096965"/>
              <a:ext cx="4619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- 40</a:t>
              </a: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6CDCF68E-166E-0791-2B7C-553CCC45C2AE}"/>
                </a:ext>
              </a:extLst>
            </p:cNvPr>
            <p:cNvSpPr/>
            <p:nvPr/>
          </p:nvSpPr>
          <p:spPr>
            <a:xfrm>
              <a:off x="4493201" y="1814939"/>
              <a:ext cx="791813" cy="307776"/>
            </a:xfrm>
            <a:custGeom>
              <a:avLst/>
              <a:gdLst>
                <a:gd name="connsiteX0" fmla="*/ 0 w 506185"/>
                <a:gd name="connsiteY0" fmla="*/ 5503 h 299417"/>
                <a:gd name="connsiteX1" fmla="*/ 27214 w 506185"/>
                <a:gd name="connsiteY1" fmla="*/ 60 h 299417"/>
                <a:gd name="connsiteX2" fmla="*/ 81642 w 506185"/>
                <a:gd name="connsiteY2" fmla="*/ 10946 h 299417"/>
                <a:gd name="connsiteX3" fmla="*/ 97971 w 506185"/>
                <a:gd name="connsiteY3" fmla="*/ 32717 h 299417"/>
                <a:gd name="connsiteX4" fmla="*/ 130628 w 506185"/>
                <a:gd name="connsiteY4" fmla="*/ 92589 h 299417"/>
                <a:gd name="connsiteX5" fmla="*/ 152400 w 506185"/>
                <a:gd name="connsiteY5" fmla="*/ 119803 h 299417"/>
                <a:gd name="connsiteX6" fmla="*/ 174171 w 506185"/>
                <a:gd name="connsiteY6" fmla="*/ 152460 h 299417"/>
                <a:gd name="connsiteX7" fmla="*/ 190500 w 506185"/>
                <a:gd name="connsiteY7" fmla="*/ 174232 h 299417"/>
                <a:gd name="connsiteX8" fmla="*/ 228600 w 506185"/>
                <a:gd name="connsiteY8" fmla="*/ 228660 h 299417"/>
                <a:gd name="connsiteX9" fmla="*/ 266700 w 506185"/>
                <a:gd name="connsiteY9" fmla="*/ 250432 h 299417"/>
                <a:gd name="connsiteX10" fmla="*/ 315685 w 506185"/>
                <a:gd name="connsiteY10" fmla="*/ 293974 h 299417"/>
                <a:gd name="connsiteX11" fmla="*/ 348342 w 506185"/>
                <a:gd name="connsiteY11" fmla="*/ 299417 h 299417"/>
                <a:gd name="connsiteX12" fmla="*/ 413657 w 506185"/>
                <a:gd name="connsiteY12" fmla="*/ 255874 h 299417"/>
                <a:gd name="connsiteX13" fmla="*/ 429985 w 506185"/>
                <a:gd name="connsiteY13" fmla="*/ 244989 h 299417"/>
                <a:gd name="connsiteX14" fmla="*/ 457200 w 506185"/>
                <a:gd name="connsiteY14" fmla="*/ 234103 h 299417"/>
                <a:gd name="connsiteX15" fmla="*/ 495300 w 506185"/>
                <a:gd name="connsiteY15" fmla="*/ 196003 h 299417"/>
                <a:gd name="connsiteX16" fmla="*/ 500742 w 506185"/>
                <a:gd name="connsiteY16" fmla="*/ 179674 h 299417"/>
                <a:gd name="connsiteX17" fmla="*/ 506185 w 506185"/>
                <a:gd name="connsiteY17" fmla="*/ 174232 h 299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06185" h="299417">
                  <a:moveTo>
                    <a:pt x="0" y="5503"/>
                  </a:moveTo>
                  <a:cubicBezTo>
                    <a:pt x="9071" y="3689"/>
                    <a:pt x="17983" y="-555"/>
                    <a:pt x="27214" y="60"/>
                  </a:cubicBezTo>
                  <a:cubicBezTo>
                    <a:pt x="45675" y="1291"/>
                    <a:pt x="64843" y="3193"/>
                    <a:pt x="81642" y="10946"/>
                  </a:cubicBezTo>
                  <a:cubicBezTo>
                    <a:pt x="89878" y="14747"/>
                    <a:pt x="93304" y="24938"/>
                    <a:pt x="97971" y="32717"/>
                  </a:cubicBezTo>
                  <a:cubicBezTo>
                    <a:pt x="109667" y="52210"/>
                    <a:pt x="118579" y="73311"/>
                    <a:pt x="130628" y="92589"/>
                  </a:cubicBezTo>
                  <a:cubicBezTo>
                    <a:pt x="136785" y="102440"/>
                    <a:pt x="145567" y="110408"/>
                    <a:pt x="152400" y="119803"/>
                  </a:cubicBezTo>
                  <a:cubicBezTo>
                    <a:pt x="160095" y="130384"/>
                    <a:pt x="166668" y="141742"/>
                    <a:pt x="174171" y="152460"/>
                  </a:cubicBezTo>
                  <a:cubicBezTo>
                    <a:pt x="179373" y="159892"/>
                    <a:pt x="185298" y="166800"/>
                    <a:pt x="190500" y="174232"/>
                  </a:cubicBezTo>
                  <a:cubicBezTo>
                    <a:pt x="190765" y="174611"/>
                    <a:pt x="222822" y="224037"/>
                    <a:pt x="228600" y="228660"/>
                  </a:cubicBezTo>
                  <a:cubicBezTo>
                    <a:pt x="240022" y="237798"/>
                    <a:pt x="254998" y="241656"/>
                    <a:pt x="266700" y="250432"/>
                  </a:cubicBezTo>
                  <a:cubicBezTo>
                    <a:pt x="279046" y="259691"/>
                    <a:pt x="298700" y="287180"/>
                    <a:pt x="315685" y="293974"/>
                  </a:cubicBezTo>
                  <a:cubicBezTo>
                    <a:pt x="325932" y="298073"/>
                    <a:pt x="337456" y="297603"/>
                    <a:pt x="348342" y="299417"/>
                  </a:cubicBezTo>
                  <a:cubicBezTo>
                    <a:pt x="411814" y="254080"/>
                    <a:pt x="361696" y="288349"/>
                    <a:pt x="413657" y="255874"/>
                  </a:cubicBezTo>
                  <a:cubicBezTo>
                    <a:pt x="419204" y="252407"/>
                    <a:pt x="424134" y="247914"/>
                    <a:pt x="429985" y="244989"/>
                  </a:cubicBezTo>
                  <a:cubicBezTo>
                    <a:pt x="438724" y="240620"/>
                    <a:pt x="448128" y="237732"/>
                    <a:pt x="457200" y="234103"/>
                  </a:cubicBezTo>
                  <a:cubicBezTo>
                    <a:pt x="483299" y="181902"/>
                    <a:pt x="447459" y="243846"/>
                    <a:pt x="495300" y="196003"/>
                  </a:cubicBezTo>
                  <a:cubicBezTo>
                    <a:pt x="499357" y="191946"/>
                    <a:pt x="498176" y="184806"/>
                    <a:pt x="500742" y="179674"/>
                  </a:cubicBezTo>
                  <a:cubicBezTo>
                    <a:pt x="501889" y="177379"/>
                    <a:pt x="504371" y="176046"/>
                    <a:pt x="506185" y="174232"/>
                  </a:cubicBezTo>
                </a:path>
              </a:pathLst>
            </a:cu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32F3B4AB-66C9-AAC5-C557-A92110F16675}"/>
              </a:ext>
            </a:extLst>
          </p:cNvPr>
          <p:cNvGrpSpPr/>
          <p:nvPr/>
        </p:nvGrpSpPr>
        <p:grpSpPr>
          <a:xfrm>
            <a:off x="4974981" y="2381733"/>
            <a:ext cx="2152820" cy="1245504"/>
            <a:chOff x="4661637" y="1096965"/>
            <a:chExt cx="2152820" cy="1245504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BADDF95-7D16-BF8A-0436-2048AA8A4D2B}"/>
                </a:ext>
              </a:extLst>
            </p:cNvPr>
            <p:cNvCxnSpPr>
              <a:cxnSpLocks/>
            </p:cNvCxnSpPr>
            <p:nvPr/>
          </p:nvCxnSpPr>
          <p:spPr>
            <a:xfrm>
              <a:off x="5285014" y="1147113"/>
              <a:ext cx="0" cy="841171"/>
            </a:xfrm>
            <a:prstGeom prst="line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BAD38101-E8F5-86B1-69CB-252722856A8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90457" y="1984171"/>
              <a:ext cx="1524000" cy="0"/>
            </a:xfrm>
            <a:prstGeom prst="line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573623ED-F275-0D32-3450-40772AA2CF1A}"/>
                </a:ext>
              </a:extLst>
            </p:cNvPr>
            <p:cNvSpPr txBox="1"/>
            <p:nvPr/>
          </p:nvSpPr>
          <p:spPr>
            <a:xfrm>
              <a:off x="5745321" y="1973137"/>
              <a:ext cx="6142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time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6EFE2820-DBDD-767A-6227-67E3DB28CA7D}"/>
                </a:ext>
              </a:extLst>
            </p:cNvPr>
            <p:cNvSpPr txBox="1"/>
            <p:nvPr/>
          </p:nvSpPr>
          <p:spPr>
            <a:xfrm rot="16200000">
              <a:off x="4596074" y="1211967"/>
              <a:ext cx="5004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mV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1A61E75E-7933-6681-17F3-585E191E6150}"/>
                </a:ext>
              </a:extLst>
            </p:cNvPr>
            <p:cNvSpPr txBox="1"/>
            <p:nvPr/>
          </p:nvSpPr>
          <p:spPr>
            <a:xfrm>
              <a:off x="4904515" y="1575450"/>
              <a:ext cx="4219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-70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29E7B6D-6E3F-6B5C-0195-EA84A1598055}"/>
                </a:ext>
              </a:extLst>
            </p:cNvPr>
            <p:cNvSpPr txBox="1"/>
            <p:nvPr/>
          </p:nvSpPr>
          <p:spPr>
            <a:xfrm>
              <a:off x="4904515" y="1318097"/>
              <a:ext cx="4219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-55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1DCFA68F-0463-BC3D-74D0-929D5963B439}"/>
                </a:ext>
              </a:extLst>
            </p:cNvPr>
            <p:cNvSpPr txBox="1"/>
            <p:nvPr/>
          </p:nvSpPr>
          <p:spPr>
            <a:xfrm>
              <a:off x="4872669" y="1096965"/>
              <a:ext cx="4619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- 40</a:t>
              </a: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13A79B6F-9486-6128-1E7D-CCCA1B941BEE}"/>
                </a:ext>
              </a:extLst>
            </p:cNvPr>
            <p:cNvSpPr/>
            <p:nvPr/>
          </p:nvSpPr>
          <p:spPr>
            <a:xfrm>
              <a:off x="4724584" y="1622256"/>
              <a:ext cx="560430" cy="500459"/>
            </a:xfrm>
            <a:custGeom>
              <a:avLst/>
              <a:gdLst>
                <a:gd name="connsiteX0" fmla="*/ 0 w 506185"/>
                <a:gd name="connsiteY0" fmla="*/ 5503 h 299417"/>
                <a:gd name="connsiteX1" fmla="*/ 27214 w 506185"/>
                <a:gd name="connsiteY1" fmla="*/ 60 h 299417"/>
                <a:gd name="connsiteX2" fmla="*/ 81642 w 506185"/>
                <a:gd name="connsiteY2" fmla="*/ 10946 h 299417"/>
                <a:gd name="connsiteX3" fmla="*/ 97971 w 506185"/>
                <a:gd name="connsiteY3" fmla="*/ 32717 h 299417"/>
                <a:gd name="connsiteX4" fmla="*/ 130628 w 506185"/>
                <a:gd name="connsiteY4" fmla="*/ 92589 h 299417"/>
                <a:gd name="connsiteX5" fmla="*/ 152400 w 506185"/>
                <a:gd name="connsiteY5" fmla="*/ 119803 h 299417"/>
                <a:gd name="connsiteX6" fmla="*/ 174171 w 506185"/>
                <a:gd name="connsiteY6" fmla="*/ 152460 h 299417"/>
                <a:gd name="connsiteX7" fmla="*/ 190500 w 506185"/>
                <a:gd name="connsiteY7" fmla="*/ 174232 h 299417"/>
                <a:gd name="connsiteX8" fmla="*/ 228600 w 506185"/>
                <a:gd name="connsiteY8" fmla="*/ 228660 h 299417"/>
                <a:gd name="connsiteX9" fmla="*/ 266700 w 506185"/>
                <a:gd name="connsiteY9" fmla="*/ 250432 h 299417"/>
                <a:gd name="connsiteX10" fmla="*/ 315685 w 506185"/>
                <a:gd name="connsiteY10" fmla="*/ 293974 h 299417"/>
                <a:gd name="connsiteX11" fmla="*/ 348342 w 506185"/>
                <a:gd name="connsiteY11" fmla="*/ 299417 h 299417"/>
                <a:gd name="connsiteX12" fmla="*/ 413657 w 506185"/>
                <a:gd name="connsiteY12" fmla="*/ 255874 h 299417"/>
                <a:gd name="connsiteX13" fmla="*/ 429985 w 506185"/>
                <a:gd name="connsiteY13" fmla="*/ 244989 h 299417"/>
                <a:gd name="connsiteX14" fmla="*/ 457200 w 506185"/>
                <a:gd name="connsiteY14" fmla="*/ 234103 h 299417"/>
                <a:gd name="connsiteX15" fmla="*/ 495300 w 506185"/>
                <a:gd name="connsiteY15" fmla="*/ 196003 h 299417"/>
                <a:gd name="connsiteX16" fmla="*/ 500742 w 506185"/>
                <a:gd name="connsiteY16" fmla="*/ 179674 h 299417"/>
                <a:gd name="connsiteX17" fmla="*/ 506185 w 506185"/>
                <a:gd name="connsiteY17" fmla="*/ 174232 h 299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06185" h="299417">
                  <a:moveTo>
                    <a:pt x="0" y="5503"/>
                  </a:moveTo>
                  <a:cubicBezTo>
                    <a:pt x="9071" y="3689"/>
                    <a:pt x="17983" y="-555"/>
                    <a:pt x="27214" y="60"/>
                  </a:cubicBezTo>
                  <a:cubicBezTo>
                    <a:pt x="45675" y="1291"/>
                    <a:pt x="64843" y="3193"/>
                    <a:pt x="81642" y="10946"/>
                  </a:cubicBezTo>
                  <a:cubicBezTo>
                    <a:pt x="89878" y="14747"/>
                    <a:pt x="93304" y="24938"/>
                    <a:pt x="97971" y="32717"/>
                  </a:cubicBezTo>
                  <a:cubicBezTo>
                    <a:pt x="109667" y="52210"/>
                    <a:pt x="118579" y="73311"/>
                    <a:pt x="130628" y="92589"/>
                  </a:cubicBezTo>
                  <a:cubicBezTo>
                    <a:pt x="136785" y="102440"/>
                    <a:pt x="145567" y="110408"/>
                    <a:pt x="152400" y="119803"/>
                  </a:cubicBezTo>
                  <a:cubicBezTo>
                    <a:pt x="160095" y="130384"/>
                    <a:pt x="166668" y="141742"/>
                    <a:pt x="174171" y="152460"/>
                  </a:cubicBezTo>
                  <a:cubicBezTo>
                    <a:pt x="179373" y="159892"/>
                    <a:pt x="185298" y="166800"/>
                    <a:pt x="190500" y="174232"/>
                  </a:cubicBezTo>
                  <a:cubicBezTo>
                    <a:pt x="190765" y="174611"/>
                    <a:pt x="222822" y="224037"/>
                    <a:pt x="228600" y="228660"/>
                  </a:cubicBezTo>
                  <a:cubicBezTo>
                    <a:pt x="240022" y="237798"/>
                    <a:pt x="254998" y="241656"/>
                    <a:pt x="266700" y="250432"/>
                  </a:cubicBezTo>
                  <a:cubicBezTo>
                    <a:pt x="279046" y="259691"/>
                    <a:pt x="298700" y="287180"/>
                    <a:pt x="315685" y="293974"/>
                  </a:cubicBezTo>
                  <a:cubicBezTo>
                    <a:pt x="325932" y="298073"/>
                    <a:pt x="337456" y="297603"/>
                    <a:pt x="348342" y="299417"/>
                  </a:cubicBezTo>
                  <a:cubicBezTo>
                    <a:pt x="411814" y="254080"/>
                    <a:pt x="361696" y="288349"/>
                    <a:pt x="413657" y="255874"/>
                  </a:cubicBezTo>
                  <a:cubicBezTo>
                    <a:pt x="419204" y="252407"/>
                    <a:pt x="424134" y="247914"/>
                    <a:pt x="429985" y="244989"/>
                  </a:cubicBezTo>
                  <a:cubicBezTo>
                    <a:pt x="438724" y="240620"/>
                    <a:pt x="448128" y="237732"/>
                    <a:pt x="457200" y="234103"/>
                  </a:cubicBezTo>
                  <a:cubicBezTo>
                    <a:pt x="483299" y="181902"/>
                    <a:pt x="447459" y="243846"/>
                    <a:pt x="495300" y="196003"/>
                  </a:cubicBezTo>
                  <a:cubicBezTo>
                    <a:pt x="499357" y="191946"/>
                    <a:pt x="498176" y="184806"/>
                    <a:pt x="500742" y="179674"/>
                  </a:cubicBezTo>
                  <a:cubicBezTo>
                    <a:pt x="501889" y="177379"/>
                    <a:pt x="504371" y="176046"/>
                    <a:pt x="506185" y="174232"/>
                  </a:cubicBezTo>
                </a:path>
              </a:pathLst>
            </a:cu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43C7FE29-3C11-62A4-7791-4C82D47422C7}"/>
              </a:ext>
            </a:extLst>
          </p:cNvPr>
          <p:cNvGrpSpPr/>
          <p:nvPr/>
        </p:nvGrpSpPr>
        <p:grpSpPr>
          <a:xfrm>
            <a:off x="4989029" y="3851512"/>
            <a:ext cx="2152820" cy="1245504"/>
            <a:chOff x="4661637" y="1096965"/>
            <a:chExt cx="2152820" cy="1245504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56B7CC36-8313-F361-F847-9BE8874F1A29}"/>
                </a:ext>
              </a:extLst>
            </p:cNvPr>
            <p:cNvCxnSpPr>
              <a:cxnSpLocks/>
            </p:cNvCxnSpPr>
            <p:nvPr/>
          </p:nvCxnSpPr>
          <p:spPr>
            <a:xfrm>
              <a:off x="5285014" y="1147113"/>
              <a:ext cx="0" cy="841171"/>
            </a:xfrm>
            <a:prstGeom prst="line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A926C401-B59C-1B05-0467-4781FC4FC30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90457" y="1984171"/>
              <a:ext cx="1524000" cy="0"/>
            </a:xfrm>
            <a:prstGeom prst="line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97D36615-5319-F1B6-91A6-708973DA2C35}"/>
                </a:ext>
              </a:extLst>
            </p:cNvPr>
            <p:cNvSpPr txBox="1"/>
            <p:nvPr/>
          </p:nvSpPr>
          <p:spPr>
            <a:xfrm>
              <a:off x="5745321" y="1973137"/>
              <a:ext cx="6142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time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A7D88611-6947-3159-2D1F-F7B1812DD307}"/>
                </a:ext>
              </a:extLst>
            </p:cNvPr>
            <p:cNvSpPr txBox="1"/>
            <p:nvPr/>
          </p:nvSpPr>
          <p:spPr>
            <a:xfrm rot="16200000">
              <a:off x="4596074" y="1211967"/>
              <a:ext cx="5004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mV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6079D7CE-5567-1A6C-CBB6-F6B4A6873115}"/>
                </a:ext>
              </a:extLst>
            </p:cNvPr>
            <p:cNvSpPr txBox="1"/>
            <p:nvPr/>
          </p:nvSpPr>
          <p:spPr>
            <a:xfrm>
              <a:off x="4904515" y="1575450"/>
              <a:ext cx="4219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-70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8122B708-EA82-82A6-6233-00DEBE9DFDB4}"/>
                </a:ext>
              </a:extLst>
            </p:cNvPr>
            <p:cNvSpPr txBox="1"/>
            <p:nvPr/>
          </p:nvSpPr>
          <p:spPr>
            <a:xfrm>
              <a:off x="4904515" y="1318097"/>
              <a:ext cx="4219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-55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6642E3C4-93C6-419C-FDD3-BEE5B2D7A34D}"/>
                </a:ext>
              </a:extLst>
            </p:cNvPr>
            <p:cNvSpPr txBox="1"/>
            <p:nvPr/>
          </p:nvSpPr>
          <p:spPr>
            <a:xfrm>
              <a:off x="4872669" y="1096965"/>
              <a:ext cx="4619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- 40</a:t>
              </a:r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D68A6C08-B894-72A2-1D8D-3E56F0EC6404}"/>
              </a:ext>
            </a:extLst>
          </p:cNvPr>
          <p:cNvSpPr txBox="1"/>
          <p:nvPr/>
        </p:nvSpPr>
        <p:spPr>
          <a:xfrm>
            <a:off x="7641772" y="2559305"/>
            <a:ext cx="3162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Electrode recordings following application of pre-synaptic neuron stimulus</a:t>
            </a:r>
          </a:p>
        </p:txBody>
      </p:sp>
      <p:sp>
        <p:nvSpPr>
          <p:cNvPr id="74" name="Isosceles Triangle 73">
            <a:extLst>
              <a:ext uri="{FF2B5EF4-FFF2-40B4-BE49-F238E27FC236}">
                <a16:creationId xmlns:a16="http://schemas.microsoft.com/office/drawing/2014/main" id="{3866E901-FB4D-A86A-D28E-A68E8C1F0762}"/>
              </a:ext>
            </a:extLst>
          </p:cNvPr>
          <p:cNvSpPr/>
          <p:nvPr/>
        </p:nvSpPr>
        <p:spPr>
          <a:xfrm>
            <a:off x="5848513" y="1791241"/>
            <a:ext cx="152399" cy="185018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Isosceles Triangle 74">
            <a:extLst>
              <a:ext uri="{FF2B5EF4-FFF2-40B4-BE49-F238E27FC236}">
                <a16:creationId xmlns:a16="http://schemas.microsoft.com/office/drawing/2014/main" id="{ADE5D282-F888-3BA3-C8FA-BAEB3D01E450}"/>
              </a:ext>
            </a:extLst>
          </p:cNvPr>
          <p:cNvSpPr/>
          <p:nvPr/>
        </p:nvSpPr>
        <p:spPr>
          <a:xfrm>
            <a:off x="5858175" y="3082991"/>
            <a:ext cx="152399" cy="185018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Isosceles Triangle 75">
            <a:extLst>
              <a:ext uri="{FF2B5EF4-FFF2-40B4-BE49-F238E27FC236}">
                <a16:creationId xmlns:a16="http://schemas.microsoft.com/office/drawing/2014/main" id="{B3037530-8F14-3127-8E2A-70B9A43B591D}"/>
              </a:ext>
            </a:extLst>
          </p:cNvPr>
          <p:cNvSpPr/>
          <p:nvPr/>
        </p:nvSpPr>
        <p:spPr>
          <a:xfrm>
            <a:off x="5851217" y="4537772"/>
            <a:ext cx="152399" cy="185018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Isosceles Triangle 76">
            <a:extLst>
              <a:ext uri="{FF2B5EF4-FFF2-40B4-BE49-F238E27FC236}">
                <a16:creationId xmlns:a16="http://schemas.microsoft.com/office/drawing/2014/main" id="{58DEA2C2-7B5D-4EC5-BC21-CF710A583A98}"/>
              </a:ext>
            </a:extLst>
          </p:cNvPr>
          <p:cNvSpPr/>
          <p:nvPr/>
        </p:nvSpPr>
        <p:spPr>
          <a:xfrm>
            <a:off x="9266627" y="3175500"/>
            <a:ext cx="152399" cy="185018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58B548A9-50C1-A131-8642-C8BFA0413B76}"/>
              </a:ext>
            </a:extLst>
          </p:cNvPr>
          <p:cNvSpPr/>
          <p:nvPr/>
        </p:nvSpPr>
        <p:spPr>
          <a:xfrm>
            <a:off x="5612406" y="2548727"/>
            <a:ext cx="1122453" cy="494254"/>
          </a:xfrm>
          <a:custGeom>
            <a:avLst/>
            <a:gdLst>
              <a:gd name="connsiteX0" fmla="*/ 0 w 1453243"/>
              <a:gd name="connsiteY0" fmla="*/ 397341 h 402784"/>
              <a:gd name="connsiteX1" fmla="*/ 1121229 w 1453243"/>
              <a:gd name="connsiteY1" fmla="*/ 402784 h 402784"/>
              <a:gd name="connsiteX2" fmla="*/ 1121229 w 1453243"/>
              <a:gd name="connsiteY2" fmla="*/ 402784 h 402784"/>
              <a:gd name="connsiteX3" fmla="*/ 1121229 w 1453243"/>
              <a:gd name="connsiteY3" fmla="*/ 402784 h 402784"/>
              <a:gd name="connsiteX4" fmla="*/ 1257300 w 1453243"/>
              <a:gd name="connsiteY4" fmla="*/ 12 h 402784"/>
              <a:gd name="connsiteX5" fmla="*/ 1453243 w 1453243"/>
              <a:gd name="connsiteY5" fmla="*/ 391898 h 402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3243" h="402784">
                <a:moveTo>
                  <a:pt x="0" y="397341"/>
                </a:moveTo>
                <a:lnTo>
                  <a:pt x="1121229" y="402784"/>
                </a:lnTo>
                <a:lnTo>
                  <a:pt x="1121229" y="402784"/>
                </a:lnTo>
                <a:lnTo>
                  <a:pt x="1121229" y="402784"/>
                </a:lnTo>
                <a:cubicBezTo>
                  <a:pt x="1143908" y="335655"/>
                  <a:pt x="1201964" y="1826"/>
                  <a:pt x="1257300" y="12"/>
                </a:cubicBezTo>
                <a:cubicBezTo>
                  <a:pt x="1312636" y="-1802"/>
                  <a:pt x="1382939" y="195048"/>
                  <a:pt x="1453243" y="39189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2D9495B7-639D-2FD5-F71C-6CC37F0ECCDC}"/>
              </a:ext>
            </a:extLst>
          </p:cNvPr>
          <p:cNvCxnSpPr>
            <a:cxnSpLocks/>
          </p:cNvCxnSpPr>
          <p:nvPr/>
        </p:nvCxnSpPr>
        <p:spPr>
          <a:xfrm>
            <a:off x="5616829" y="1695607"/>
            <a:ext cx="3283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D22B93F0-0046-9121-A4F9-97A2DEF8986E}"/>
              </a:ext>
            </a:extLst>
          </p:cNvPr>
          <p:cNvCxnSpPr>
            <a:cxnSpLocks/>
          </p:cNvCxnSpPr>
          <p:nvPr/>
        </p:nvCxnSpPr>
        <p:spPr>
          <a:xfrm>
            <a:off x="6734859" y="3031708"/>
            <a:ext cx="3283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29E9F01-05C8-B46A-6FAE-07DEA3C42F1E}"/>
              </a:ext>
            </a:extLst>
          </p:cNvPr>
          <p:cNvSpPr txBox="1"/>
          <p:nvPr/>
        </p:nvSpPr>
        <p:spPr>
          <a:xfrm>
            <a:off x="7350369" y="6173072"/>
            <a:ext cx="46976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Re-drawn from image in Human Physiology by </a:t>
            </a:r>
            <a:r>
              <a:rPr lang="en-US" sz="1400" i="1" dirty="0" err="1"/>
              <a:t>Silverthorn</a:t>
            </a:r>
            <a:endParaRPr lang="en-US" sz="1400" i="1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69750BDB-F0CA-557F-188A-9AD45642F80B}"/>
              </a:ext>
            </a:extLst>
          </p:cNvPr>
          <p:cNvSpPr/>
          <p:nvPr/>
        </p:nvSpPr>
        <p:spPr>
          <a:xfrm flipH="1">
            <a:off x="5943561" y="1190378"/>
            <a:ext cx="1122453" cy="517375"/>
          </a:xfrm>
          <a:custGeom>
            <a:avLst/>
            <a:gdLst>
              <a:gd name="connsiteX0" fmla="*/ 0 w 1453243"/>
              <a:gd name="connsiteY0" fmla="*/ 397341 h 402784"/>
              <a:gd name="connsiteX1" fmla="*/ 1121229 w 1453243"/>
              <a:gd name="connsiteY1" fmla="*/ 402784 h 402784"/>
              <a:gd name="connsiteX2" fmla="*/ 1121229 w 1453243"/>
              <a:gd name="connsiteY2" fmla="*/ 402784 h 402784"/>
              <a:gd name="connsiteX3" fmla="*/ 1121229 w 1453243"/>
              <a:gd name="connsiteY3" fmla="*/ 402784 h 402784"/>
              <a:gd name="connsiteX4" fmla="*/ 1257300 w 1453243"/>
              <a:gd name="connsiteY4" fmla="*/ 12 h 402784"/>
              <a:gd name="connsiteX5" fmla="*/ 1453243 w 1453243"/>
              <a:gd name="connsiteY5" fmla="*/ 391898 h 402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3243" h="402784">
                <a:moveTo>
                  <a:pt x="0" y="397341"/>
                </a:moveTo>
                <a:lnTo>
                  <a:pt x="1121229" y="402784"/>
                </a:lnTo>
                <a:lnTo>
                  <a:pt x="1121229" y="402784"/>
                </a:lnTo>
                <a:lnTo>
                  <a:pt x="1121229" y="402784"/>
                </a:lnTo>
                <a:cubicBezTo>
                  <a:pt x="1143908" y="335655"/>
                  <a:pt x="1201964" y="1826"/>
                  <a:pt x="1257300" y="12"/>
                </a:cubicBezTo>
                <a:cubicBezTo>
                  <a:pt x="1312636" y="-1802"/>
                  <a:pt x="1382939" y="195048"/>
                  <a:pt x="1453243" y="39189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C41BA9E5-7206-503C-7D1C-7AC387DDCF1C}"/>
              </a:ext>
            </a:extLst>
          </p:cNvPr>
          <p:cNvSpPr/>
          <p:nvPr/>
        </p:nvSpPr>
        <p:spPr>
          <a:xfrm>
            <a:off x="4850699" y="3850163"/>
            <a:ext cx="770977" cy="1283517"/>
          </a:xfrm>
          <a:custGeom>
            <a:avLst/>
            <a:gdLst>
              <a:gd name="connsiteX0" fmla="*/ 0 w 506185"/>
              <a:gd name="connsiteY0" fmla="*/ 5503 h 299417"/>
              <a:gd name="connsiteX1" fmla="*/ 27214 w 506185"/>
              <a:gd name="connsiteY1" fmla="*/ 60 h 299417"/>
              <a:gd name="connsiteX2" fmla="*/ 81642 w 506185"/>
              <a:gd name="connsiteY2" fmla="*/ 10946 h 299417"/>
              <a:gd name="connsiteX3" fmla="*/ 97971 w 506185"/>
              <a:gd name="connsiteY3" fmla="*/ 32717 h 299417"/>
              <a:gd name="connsiteX4" fmla="*/ 130628 w 506185"/>
              <a:gd name="connsiteY4" fmla="*/ 92589 h 299417"/>
              <a:gd name="connsiteX5" fmla="*/ 152400 w 506185"/>
              <a:gd name="connsiteY5" fmla="*/ 119803 h 299417"/>
              <a:gd name="connsiteX6" fmla="*/ 174171 w 506185"/>
              <a:gd name="connsiteY6" fmla="*/ 152460 h 299417"/>
              <a:gd name="connsiteX7" fmla="*/ 190500 w 506185"/>
              <a:gd name="connsiteY7" fmla="*/ 174232 h 299417"/>
              <a:gd name="connsiteX8" fmla="*/ 228600 w 506185"/>
              <a:gd name="connsiteY8" fmla="*/ 228660 h 299417"/>
              <a:gd name="connsiteX9" fmla="*/ 266700 w 506185"/>
              <a:gd name="connsiteY9" fmla="*/ 250432 h 299417"/>
              <a:gd name="connsiteX10" fmla="*/ 315685 w 506185"/>
              <a:gd name="connsiteY10" fmla="*/ 293974 h 299417"/>
              <a:gd name="connsiteX11" fmla="*/ 348342 w 506185"/>
              <a:gd name="connsiteY11" fmla="*/ 299417 h 299417"/>
              <a:gd name="connsiteX12" fmla="*/ 413657 w 506185"/>
              <a:gd name="connsiteY12" fmla="*/ 255874 h 299417"/>
              <a:gd name="connsiteX13" fmla="*/ 429985 w 506185"/>
              <a:gd name="connsiteY13" fmla="*/ 244989 h 299417"/>
              <a:gd name="connsiteX14" fmla="*/ 457200 w 506185"/>
              <a:gd name="connsiteY14" fmla="*/ 234103 h 299417"/>
              <a:gd name="connsiteX15" fmla="*/ 495300 w 506185"/>
              <a:gd name="connsiteY15" fmla="*/ 196003 h 299417"/>
              <a:gd name="connsiteX16" fmla="*/ 500742 w 506185"/>
              <a:gd name="connsiteY16" fmla="*/ 179674 h 299417"/>
              <a:gd name="connsiteX17" fmla="*/ 506185 w 506185"/>
              <a:gd name="connsiteY17" fmla="*/ 174232 h 299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6185" h="299417">
                <a:moveTo>
                  <a:pt x="0" y="5503"/>
                </a:moveTo>
                <a:cubicBezTo>
                  <a:pt x="9071" y="3689"/>
                  <a:pt x="17983" y="-555"/>
                  <a:pt x="27214" y="60"/>
                </a:cubicBezTo>
                <a:cubicBezTo>
                  <a:pt x="45675" y="1291"/>
                  <a:pt x="64843" y="3193"/>
                  <a:pt x="81642" y="10946"/>
                </a:cubicBezTo>
                <a:cubicBezTo>
                  <a:pt x="89878" y="14747"/>
                  <a:pt x="93304" y="24938"/>
                  <a:pt x="97971" y="32717"/>
                </a:cubicBezTo>
                <a:cubicBezTo>
                  <a:pt x="109667" y="52210"/>
                  <a:pt x="118579" y="73311"/>
                  <a:pt x="130628" y="92589"/>
                </a:cubicBezTo>
                <a:cubicBezTo>
                  <a:pt x="136785" y="102440"/>
                  <a:pt x="145567" y="110408"/>
                  <a:pt x="152400" y="119803"/>
                </a:cubicBezTo>
                <a:cubicBezTo>
                  <a:pt x="160095" y="130384"/>
                  <a:pt x="166668" y="141742"/>
                  <a:pt x="174171" y="152460"/>
                </a:cubicBezTo>
                <a:cubicBezTo>
                  <a:pt x="179373" y="159892"/>
                  <a:pt x="185298" y="166800"/>
                  <a:pt x="190500" y="174232"/>
                </a:cubicBezTo>
                <a:cubicBezTo>
                  <a:pt x="190765" y="174611"/>
                  <a:pt x="222822" y="224037"/>
                  <a:pt x="228600" y="228660"/>
                </a:cubicBezTo>
                <a:cubicBezTo>
                  <a:pt x="240022" y="237798"/>
                  <a:pt x="254998" y="241656"/>
                  <a:pt x="266700" y="250432"/>
                </a:cubicBezTo>
                <a:cubicBezTo>
                  <a:pt x="279046" y="259691"/>
                  <a:pt x="298700" y="287180"/>
                  <a:pt x="315685" y="293974"/>
                </a:cubicBezTo>
                <a:cubicBezTo>
                  <a:pt x="325932" y="298073"/>
                  <a:pt x="337456" y="297603"/>
                  <a:pt x="348342" y="299417"/>
                </a:cubicBezTo>
                <a:cubicBezTo>
                  <a:pt x="411814" y="254080"/>
                  <a:pt x="361696" y="288349"/>
                  <a:pt x="413657" y="255874"/>
                </a:cubicBezTo>
                <a:cubicBezTo>
                  <a:pt x="419204" y="252407"/>
                  <a:pt x="424134" y="247914"/>
                  <a:pt x="429985" y="244989"/>
                </a:cubicBezTo>
                <a:cubicBezTo>
                  <a:pt x="438724" y="240620"/>
                  <a:pt x="448128" y="237732"/>
                  <a:pt x="457200" y="234103"/>
                </a:cubicBezTo>
                <a:cubicBezTo>
                  <a:pt x="483299" y="181902"/>
                  <a:pt x="447459" y="243846"/>
                  <a:pt x="495300" y="196003"/>
                </a:cubicBezTo>
                <a:cubicBezTo>
                  <a:pt x="499357" y="191946"/>
                  <a:pt x="498176" y="184806"/>
                  <a:pt x="500742" y="179674"/>
                </a:cubicBezTo>
                <a:cubicBezTo>
                  <a:pt x="501889" y="177379"/>
                  <a:pt x="504371" y="176046"/>
                  <a:pt x="506185" y="174232"/>
                </a:cubicBezTo>
              </a:path>
            </a:pathLst>
          </a:cu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59C6E65-EA9B-1501-E954-64E166A5D95A}"/>
              </a:ext>
            </a:extLst>
          </p:cNvPr>
          <p:cNvSpPr/>
          <p:nvPr/>
        </p:nvSpPr>
        <p:spPr>
          <a:xfrm>
            <a:off x="5862652" y="4132156"/>
            <a:ext cx="1041338" cy="389688"/>
          </a:xfrm>
          <a:custGeom>
            <a:avLst/>
            <a:gdLst>
              <a:gd name="connsiteX0" fmla="*/ 0 w 1453243"/>
              <a:gd name="connsiteY0" fmla="*/ 397341 h 402784"/>
              <a:gd name="connsiteX1" fmla="*/ 1121229 w 1453243"/>
              <a:gd name="connsiteY1" fmla="*/ 402784 h 402784"/>
              <a:gd name="connsiteX2" fmla="*/ 1121229 w 1453243"/>
              <a:gd name="connsiteY2" fmla="*/ 402784 h 402784"/>
              <a:gd name="connsiteX3" fmla="*/ 1121229 w 1453243"/>
              <a:gd name="connsiteY3" fmla="*/ 402784 h 402784"/>
              <a:gd name="connsiteX4" fmla="*/ 1257300 w 1453243"/>
              <a:gd name="connsiteY4" fmla="*/ 12 h 402784"/>
              <a:gd name="connsiteX5" fmla="*/ 1453243 w 1453243"/>
              <a:gd name="connsiteY5" fmla="*/ 391898 h 402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3243" h="402784">
                <a:moveTo>
                  <a:pt x="0" y="397341"/>
                </a:moveTo>
                <a:lnTo>
                  <a:pt x="1121229" y="402784"/>
                </a:lnTo>
                <a:lnTo>
                  <a:pt x="1121229" y="402784"/>
                </a:lnTo>
                <a:lnTo>
                  <a:pt x="1121229" y="402784"/>
                </a:lnTo>
                <a:cubicBezTo>
                  <a:pt x="1143908" y="335655"/>
                  <a:pt x="1201964" y="1826"/>
                  <a:pt x="1257300" y="12"/>
                </a:cubicBezTo>
                <a:cubicBezTo>
                  <a:pt x="1312636" y="-1802"/>
                  <a:pt x="1382939" y="195048"/>
                  <a:pt x="1453243" y="39189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351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558636" y="228600"/>
            <a:ext cx="0" cy="563880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cxnSpLocks/>
          </p:cNvCxnSpPr>
          <p:nvPr/>
        </p:nvCxnSpPr>
        <p:spPr>
          <a:xfrm flipH="1">
            <a:off x="1558636" y="5867400"/>
            <a:ext cx="9150928" cy="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686300" y="6172201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TIME (units:_</a:t>
            </a:r>
            <a:r>
              <a:rPr lang="en-US" sz="2400" b="1" dirty="0" err="1"/>
              <a:t>mSec</a:t>
            </a:r>
            <a:r>
              <a:rPr lang="en-US" sz="2400" b="1" dirty="0"/>
              <a:t>_)</a:t>
            </a:r>
          </a:p>
        </p:txBody>
      </p:sp>
      <p:sp>
        <p:nvSpPr>
          <p:cNvPr id="10" name="TextBox 9"/>
          <p:cNvSpPr txBox="1"/>
          <p:nvPr/>
        </p:nvSpPr>
        <p:spPr>
          <a:xfrm rot="16200000">
            <a:off x="-1372284" y="2799768"/>
            <a:ext cx="35755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Membrane Potential (</a:t>
            </a:r>
            <a:r>
              <a:rPr lang="en-US" sz="2400" b="1" dirty="0" err="1"/>
              <a:t>units:_mV</a:t>
            </a:r>
            <a:r>
              <a:rPr lang="en-US" sz="2400" b="1" dirty="0"/>
              <a:t>_)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DAD941-1638-2695-0972-7AC83E4C261C}"/>
              </a:ext>
            </a:extLst>
          </p:cNvPr>
          <p:cNvSpPr txBox="1"/>
          <p:nvPr/>
        </p:nvSpPr>
        <p:spPr>
          <a:xfrm>
            <a:off x="632028" y="178903"/>
            <a:ext cx="1125579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+30-40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-55</a:t>
            </a:r>
          </a:p>
          <a:p>
            <a:endParaRPr lang="en-US" sz="2000" dirty="0"/>
          </a:p>
          <a:p>
            <a:r>
              <a:rPr lang="en-US" sz="2000" dirty="0"/>
              <a:t>-70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067083-FDDB-916A-7F9F-27AEF700D515}"/>
              </a:ext>
            </a:extLst>
          </p:cNvPr>
          <p:cNvSpPr txBox="1"/>
          <p:nvPr/>
        </p:nvSpPr>
        <p:spPr>
          <a:xfrm>
            <a:off x="8767787" y="4278868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Threshold potential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76CFE97-9C15-867D-846A-71421843D6DA}"/>
              </a:ext>
            </a:extLst>
          </p:cNvPr>
          <p:cNvCxnSpPr>
            <a:cxnSpLocks/>
          </p:cNvCxnSpPr>
          <p:nvPr/>
        </p:nvCxnSpPr>
        <p:spPr>
          <a:xfrm>
            <a:off x="1627414" y="4648200"/>
            <a:ext cx="9171215" cy="0"/>
          </a:xfrm>
          <a:prstGeom prst="line">
            <a:avLst/>
          </a:prstGeom>
          <a:ln w="31750"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5B585ED-4881-5247-EC71-1BA8142B9473}"/>
              </a:ext>
            </a:extLst>
          </p:cNvPr>
          <p:cNvCxnSpPr>
            <a:cxnSpLocks/>
          </p:cNvCxnSpPr>
          <p:nvPr/>
        </p:nvCxnSpPr>
        <p:spPr>
          <a:xfrm>
            <a:off x="1562100" y="5230586"/>
            <a:ext cx="9171215" cy="0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FC9BF62-E76F-B2AA-031F-9DE099EE3B64}"/>
              </a:ext>
            </a:extLst>
          </p:cNvPr>
          <p:cNvSpPr txBox="1"/>
          <p:nvPr/>
        </p:nvSpPr>
        <p:spPr>
          <a:xfrm>
            <a:off x="5935211" y="2583114"/>
            <a:ext cx="2507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Option 1</a:t>
            </a:r>
            <a:r>
              <a:rPr lang="en-US" dirty="0"/>
              <a:t>: flat, no change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7073612-31BC-E242-A180-B32B6081DF53}"/>
              </a:ext>
            </a:extLst>
          </p:cNvPr>
          <p:cNvSpPr/>
          <p:nvPr/>
        </p:nvSpPr>
        <p:spPr>
          <a:xfrm>
            <a:off x="1562100" y="4626315"/>
            <a:ext cx="9133114" cy="584749"/>
          </a:xfrm>
          <a:custGeom>
            <a:avLst/>
            <a:gdLst>
              <a:gd name="connsiteX0" fmla="*/ 0 w 9133114"/>
              <a:gd name="connsiteY0" fmla="*/ 533423 h 584749"/>
              <a:gd name="connsiteX1" fmla="*/ 1006928 w 9133114"/>
              <a:gd name="connsiteY1" fmla="*/ 533423 h 584749"/>
              <a:gd name="connsiteX2" fmla="*/ 1366157 w 9133114"/>
              <a:gd name="connsiteY2" fmla="*/ 23 h 584749"/>
              <a:gd name="connsiteX3" fmla="*/ 1627414 w 9133114"/>
              <a:gd name="connsiteY3" fmla="*/ 511652 h 584749"/>
              <a:gd name="connsiteX4" fmla="*/ 1839686 w 9133114"/>
              <a:gd name="connsiteY4" fmla="*/ 538866 h 584749"/>
              <a:gd name="connsiteX5" fmla="*/ 9133114 w 9133114"/>
              <a:gd name="connsiteY5" fmla="*/ 533423 h 584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33114" h="584749">
                <a:moveTo>
                  <a:pt x="0" y="533423"/>
                </a:moveTo>
                <a:cubicBezTo>
                  <a:pt x="389617" y="577873"/>
                  <a:pt x="779235" y="622323"/>
                  <a:pt x="1006928" y="533423"/>
                </a:cubicBezTo>
                <a:cubicBezTo>
                  <a:pt x="1234621" y="444523"/>
                  <a:pt x="1262743" y="3651"/>
                  <a:pt x="1366157" y="23"/>
                </a:cubicBezTo>
                <a:cubicBezTo>
                  <a:pt x="1469571" y="-3605"/>
                  <a:pt x="1548493" y="421845"/>
                  <a:pt x="1627414" y="511652"/>
                </a:cubicBezTo>
                <a:cubicBezTo>
                  <a:pt x="1706335" y="601459"/>
                  <a:pt x="1839686" y="538866"/>
                  <a:pt x="1839686" y="538866"/>
                </a:cubicBezTo>
                <a:lnTo>
                  <a:pt x="9133114" y="533423"/>
                </a:lnTo>
              </a:path>
            </a:pathLst>
          </a:cu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3DAC91E-25DE-B18E-FC37-D01D240AA490}"/>
              </a:ext>
            </a:extLst>
          </p:cNvPr>
          <p:cNvSpPr txBox="1"/>
          <p:nvPr/>
        </p:nvSpPr>
        <p:spPr>
          <a:xfrm>
            <a:off x="5935211" y="2936027"/>
            <a:ext cx="3851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Option 2</a:t>
            </a:r>
            <a:r>
              <a:rPr lang="en-US" dirty="0"/>
              <a:t>: reach threshold, no response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CABEAE0-631A-266E-CDBD-7973433F0AB0}"/>
              </a:ext>
            </a:extLst>
          </p:cNvPr>
          <p:cNvSpPr/>
          <p:nvPr/>
        </p:nvSpPr>
        <p:spPr>
          <a:xfrm>
            <a:off x="1551214" y="4686279"/>
            <a:ext cx="9100457" cy="1083371"/>
          </a:xfrm>
          <a:custGeom>
            <a:avLst/>
            <a:gdLst>
              <a:gd name="connsiteX0" fmla="*/ 0 w 9100457"/>
              <a:gd name="connsiteY0" fmla="*/ 522535 h 1083371"/>
              <a:gd name="connsiteX1" fmla="*/ 1872343 w 9100457"/>
              <a:gd name="connsiteY1" fmla="*/ 533421 h 1083371"/>
              <a:gd name="connsiteX2" fmla="*/ 2356757 w 9100457"/>
              <a:gd name="connsiteY2" fmla="*/ 21 h 1083371"/>
              <a:gd name="connsiteX3" fmla="*/ 2764972 w 9100457"/>
              <a:gd name="connsiteY3" fmla="*/ 555192 h 1083371"/>
              <a:gd name="connsiteX4" fmla="*/ 3407229 w 9100457"/>
              <a:gd name="connsiteY4" fmla="*/ 1083150 h 1083371"/>
              <a:gd name="connsiteX5" fmla="*/ 5154386 w 9100457"/>
              <a:gd name="connsiteY5" fmla="*/ 620507 h 1083371"/>
              <a:gd name="connsiteX6" fmla="*/ 9100457 w 9100457"/>
              <a:gd name="connsiteY6" fmla="*/ 604178 h 1083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00457" h="1083371">
                <a:moveTo>
                  <a:pt x="0" y="522535"/>
                </a:moveTo>
                <a:cubicBezTo>
                  <a:pt x="739775" y="571521"/>
                  <a:pt x="1479550" y="620507"/>
                  <a:pt x="1872343" y="533421"/>
                </a:cubicBezTo>
                <a:cubicBezTo>
                  <a:pt x="2265136" y="446335"/>
                  <a:pt x="2207986" y="-3607"/>
                  <a:pt x="2356757" y="21"/>
                </a:cubicBezTo>
                <a:cubicBezTo>
                  <a:pt x="2505528" y="3649"/>
                  <a:pt x="2589893" y="374670"/>
                  <a:pt x="2764972" y="555192"/>
                </a:cubicBezTo>
                <a:cubicBezTo>
                  <a:pt x="2940051" y="735714"/>
                  <a:pt x="3008993" y="1072264"/>
                  <a:pt x="3407229" y="1083150"/>
                </a:cubicBezTo>
                <a:cubicBezTo>
                  <a:pt x="3805465" y="1094036"/>
                  <a:pt x="4205515" y="700336"/>
                  <a:pt x="5154386" y="620507"/>
                </a:cubicBezTo>
                <a:cubicBezTo>
                  <a:pt x="6103257" y="540678"/>
                  <a:pt x="7601857" y="572428"/>
                  <a:pt x="9100457" y="604178"/>
                </a:cubicBezTo>
              </a:path>
            </a:pathLst>
          </a:custGeom>
          <a:noFill/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D91B5FC-9656-4F9F-5482-DDC55657119E}"/>
              </a:ext>
            </a:extLst>
          </p:cNvPr>
          <p:cNvSpPr txBox="1"/>
          <p:nvPr/>
        </p:nvSpPr>
        <p:spPr>
          <a:xfrm>
            <a:off x="5935211" y="3321778"/>
            <a:ext cx="5085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Option 3</a:t>
            </a:r>
            <a:r>
              <a:rPr lang="en-US" dirty="0"/>
              <a:t>: reach threshold, response from Vg K+ only</a:t>
            </a:r>
          </a:p>
        </p:txBody>
      </p:sp>
    </p:spTree>
    <p:extLst>
      <p:ext uri="{BB962C8B-B14F-4D97-AF65-F5344CB8AC3E}">
        <p14:creationId xmlns:p14="http://schemas.microsoft.com/office/powerpoint/2010/main" val="37551518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558636" y="228600"/>
            <a:ext cx="0" cy="563880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cxnSpLocks/>
          </p:cNvCxnSpPr>
          <p:nvPr/>
        </p:nvCxnSpPr>
        <p:spPr>
          <a:xfrm flipH="1">
            <a:off x="1558636" y="5867400"/>
            <a:ext cx="9150928" cy="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686300" y="6172201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TIME (units:_</a:t>
            </a:r>
            <a:r>
              <a:rPr lang="en-US" sz="2400" b="1" dirty="0" err="1"/>
              <a:t>mSec</a:t>
            </a:r>
            <a:r>
              <a:rPr lang="en-US" sz="2400" b="1" dirty="0"/>
              <a:t>_)</a:t>
            </a:r>
          </a:p>
        </p:txBody>
      </p:sp>
      <p:sp>
        <p:nvSpPr>
          <p:cNvPr id="10" name="TextBox 9"/>
          <p:cNvSpPr txBox="1"/>
          <p:nvPr/>
        </p:nvSpPr>
        <p:spPr>
          <a:xfrm rot="16200000">
            <a:off x="-1372284" y="2799768"/>
            <a:ext cx="35755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Membrane Potential (</a:t>
            </a:r>
            <a:r>
              <a:rPr lang="en-US" sz="2400" b="1" dirty="0" err="1"/>
              <a:t>units:_mV</a:t>
            </a:r>
            <a:r>
              <a:rPr lang="en-US" sz="2400" b="1" dirty="0"/>
              <a:t>_)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DAD941-1638-2695-0972-7AC83E4C261C}"/>
              </a:ext>
            </a:extLst>
          </p:cNvPr>
          <p:cNvSpPr txBox="1"/>
          <p:nvPr/>
        </p:nvSpPr>
        <p:spPr>
          <a:xfrm>
            <a:off x="632028" y="178903"/>
            <a:ext cx="1125579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+30-40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-55</a:t>
            </a:r>
          </a:p>
          <a:p>
            <a:endParaRPr lang="en-US" sz="2000" dirty="0"/>
          </a:p>
          <a:p>
            <a:r>
              <a:rPr lang="en-US" sz="2000" dirty="0"/>
              <a:t>-70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067083-FDDB-916A-7F9F-27AEF700D515}"/>
              </a:ext>
            </a:extLst>
          </p:cNvPr>
          <p:cNvSpPr txBox="1"/>
          <p:nvPr/>
        </p:nvSpPr>
        <p:spPr>
          <a:xfrm>
            <a:off x="8767787" y="4278868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Threshold potential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76CFE97-9C15-867D-846A-71421843D6DA}"/>
              </a:ext>
            </a:extLst>
          </p:cNvPr>
          <p:cNvCxnSpPr>
            <a:cxnSpLocks/>
          </p:cNvCxnSpPr>
          <p:nvPr/>
        </p:nvCxnSpPr>
        <p:spPr>
          <a:xfrm>
            <a:off x="1627414" y="4648200"/>
            <a:ext cx="9171215" cy="0"/>
          </a:xfrm>
          <a:prstGeom prst="line">
            <a:avLst/>
          </a:prstGeom>
          <a:ln w="31750"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FC9BF62-E76F-B2AA-031F-9DE099EE3B64}"/>
              </a:ext>
            </a:extLst>
          </p:cNvPr>
          <p:cNvSpPr txBox="1"/>
          <p:nvPr/>
        </p:nvSpPr>
        <p:spPr>
          <a:xfrm>
            <a:off x="5131343" y="3572422"/>
            <a:ext cx="4561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Option 1</a:t>
            </a:r>
            <a:r>
              <a:rPr lang="en-US" dirty="0"/>
              <a:t>: depolarization to peak and slow drift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3DAC91E-25DE-B18E-FC37-D01D240AA490}"/>
              </a:ext>
            </a:extLst>
          </p:cNvPr>
          <p:cNvSpPr txBox="1"/>
          <p:nvPr/>
        </p:nvSpPr>
        <p:spPr>
          <a:xfrm>
            <a:off x="5131343" y="3943060"/>
            <a:ext cx="2838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alternate</a:t>
            </a:r>
            <a:r>
              <a:rPr lang="en-US" dirty="0"/>
              <a:t>: sinusoidal pattern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D6C0682A-0488-C82B-B549-7B4418C7BCA6}"/>
              </a:ext>
            </a:extLst>
          </p:cNvPr>
          <p:cNvSpPr/>
          <p:nvPr/>
        </p:nvSpPr>
        <p:spPr>
          <a:xfrm>
            <a:off x="1617785" y="529857"/>
            <a:ext cx="9591151" cy="5200902"/>
          </a:xfrm>
          <a:custGeom>
            <a:avLst/>
            <a:gdLst>
              <a:gd name="connsiteX0" fmla="*/ 0 w 9591151"/>
              <a:gd name="connsiteY0" fmla="*/ 4730455 h 5200902"/>
              <a:gd name="connsiteX1" fmla="*/ 1406769 w 9591151"/>
              <a:gd name="connsiteY1" fmla="*/ 4750552 h 5200902"/>
              <a:gd name="connsiteX2" fmla="*/ 2532184 w 9591151"/>
              <a:gd name="connsiteY2" fmla="*/ 2706 h 5200902"/>
              <a:gd name="connsiteX3" fmla="*/ 9591151 w 9591151"/>
              <a:gd name="connsiteY3" fmla="*/ 4212965 h 5200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91151" h="5200902">
                <a:moveTo>
                  <a:pt x="0" y="4730455"/>
                </a:moveTo>
                <a:cubicBezTo>
                  <a:pt x="492369" y="5134482"/>
                  <a:pt x="984738" y="5538510"/>
                  <a:pt x="1406769" y="4750552"/>
                </a:cubicBezTo>
                <a:cubicBezTo>
                  <a:pt x="1828800" y="3962594"/>
                  <a:pt x="1168120" y="92304"/>
                  <a:pt x="2532184" y="2706"/>
                </a:cubicBezTo>
                <a:cubicBezTo>
                  <a:pt x="3896248" y="-86892"/>
                  <a:pt x="6743699" y="2063036"/>
                  <a:pt x="9591151" y="4212965"/>
                </a:cubicBezTo>
              </a:path>
            </a:pathLst>
          </a:custGeom>
          <a:noFill/>
          <a:ln w="222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CBBFE13-E3AF-0CAA-D744-EFC1FB7E7387}"/>
              </a:ext>
            </a:extLst>
          </p:cNvPr>
          <p:cNvCxnSpPr>
            <a:cxnSpLocks/>
            <a:endCxn id="3" idx="1"/>
          </p:cNvCxnSpPr>
          <p:nvPr/>
        </p:nvCxnSpPr>
        <p:spPr>
          <a:xfrm>
            <a:off x="1757607" y="5280409"/>
            <a:ext cx="1266947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65E7002E-8E55-4845-1D3E-F97C2794D118}"/>
              </a:ext>
            </a:extLst>
          </p:cNvPr>
          <p:cNvSpPr/>
          <p:nvPr/>
        </p:nvSpPr>
        <p:spPr>
          <a:xfrm>
            <a:off x="1599025" y="527236"/>
            <a:ext cx="10489141" cy="5186927"/>
          </a:xfrm>
          <a:custGeom>
            <a:avLst/>
            <a:gdLst>
              <a:gd name="connsiteX0" fmla="*/ 0 w 10812026"/>
              <a:gd name="connsiteY0" fmla="*/ 5009406 h 5186927"/>
              <a:gd name="connsiteX1" fmla="*/ 1698171 w 10812026"/>
              <a:gd name="connsiteY1" fmla="*/ 4592399 h 5186927"/>
              <a:gd name="connsiteX2" fmla="*/ 2245806 w 10812026"/>
              <a:gd name="connsiteY2" fmla="*/ 105810 h 5186927"/>
              <a:gd name="connsiteX3" fmla="*/ 3994219 w 10812026"/>
              <a:gd name="connsiteY3" fmla="*/ 1306588 h 5186927"/>
              <a:gd name="connsiteX4" fmla="*/ 5295481 w 10812026"/>
              <a:gd name="connsiteY4" fmla="*/ 55568 h 5186927"/>
              <a:gd name="connsiteX5" fmla="*/ 6621863 w 10812026"/>
              <a:gd name="connsiteY5" fmla="*/ 1402048 h 5186927"/>
              <a:gd name="connsiteX6" fmla="*/ 7928149 w 10812026"/>
              <a:gd name="connsiteY6" fmla="*/ 256535 h 5186927"/>
              <a:gd name="connsiteX7" fmla="*/ 9083710 w 10812026"/>
              <a:gd name="connsiteY7" fmla="*/ 1100597 h 5186927"/>
              <a:gd name="connsiteX8" fmla="*/ 10199077 w 10812026"/>
              <a:gd name="connsiteY8" fmla="*/ 437406 h 5186927"/>
              <a:gd name="connsiteX9" fmla="*/ 10812026 w 10812026"/>
              <a:gd name="connsiteY9" fmla="*/ 713735 h 5186927"/>
              <a:gd name="connsiteX10" fmla="*/ 10812026 w 10812026"/>
              <a:gd name="connsiteY10" fmla="*/ 713735 h 5186927"/>
              <a:gd name="connsiteX11" fmla="*/ 10812026 w 10812026"/>
              <a:gd name="connsiteY11" fmla="*/ 713735 h 5186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812026" h="5186927">
                <a:moveTo>
                  <a:pt x="0" y="5009406"/>
                </a:moveTo>
                <a:cubicBezTo>
                  <a:pt x="661935" y="5209535"/>
                  <a:pt x="1323870" y="5409665"/>
                  <a:pt x="1698171" y="4592399"/>
                </a:cubicBezTo>
                <a:cubicBezTo>
                  <a:pt x="2072472" y="3775133"/>
                  <a:pt x="1863131" y="653445"/>
                  <a:pt x="2245806" y="105810"/>
                </a:cubicBezTo>
                <a:cubicBezTo>
                  <a:pt x="2628481" y="-441825"/>
                  <a:pt x="3485940" y="1314962"/>
                  <a:pt x="3994219" y="1306588"/>
                </a:cubicBezTo>
                <a:cubicBezTo>
                  <a:pt x="4502498" y="1298214"/>
                  <a:pt x="4857540" y="39658"/>
                  <a:pt x="5295481" y="55568"/>
                </a:cubicBezTo>
                <a:cubicBezTo>
                  <a:pt x="5733422" y="71478"/>
                  <a:pt x="6183085" y="1368553"/>
                  <a:pt x="6621863" y="1402048"/>
                </a:cubicBezTo>
                <a:cubicBezTo>
                  <a:pt x="7060641" y="1435542"/>
                  <a:pt x="7517841" y="306777"/>
                  <a:pt x="7928149" y="256535"/>
                </a:cubicBezTo>
                <a:cubicBezTo>
                  <a:pt x="8338457" y="206293"/>
                  <a:pt x="8705222" y="1070452"/>
                  <a:pt x="9083710" y="1100597"/>
                </a:cubicBezTo>
                <a:cubicBezTo>
                  <a:pt x="9462198" y="1130742"/>
                  <a:pt x="9911024" y="501883"/>
                  <a:pt x="10199077" y="437406"/>
                </a:cubicBezTo>
                <a:cubicBezTo>
                  <a:pt x="10487130" y="372929"/>
                  <a:pt x="10709868" y="667680"/>
                  <a:pt x="10812026" y="713735"/>
                </a:cubicBezTo>
                <a:lnTo>
                  <a:pt x="10812026" y="713735"/>
                </a:lnTo>
                <a:lnTo>
                  <a:pt x="10812026" y="713735"/>
                </a:lnTo>
              </a:path>
            </a:pathLst>
          </a:custGeom>
          <a:noFill/>
          <a:ln w="222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AE6BE96-BA2D-987D-4D70-6B294DD0D51D}"/>
              </a:ext>
            </a:extLst>
          </p:cNvPr>
          <p:cNvSpPr/>
          <p:nvPr/>
        </p:nvSpPr>
        <p:spPr>
          <a:xfrm>
            <a:off x="1627414" y="5305529"/>
            <a:ext cx="1708639" cy="4973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0F74828-11A0-26DE-85E4-4D28CA27A0CE}"/>
              </a:ext>
            </a:extLst>
          </p:cNvPr>
          <p:cNvCxnSpPr>
            <a:cxnSpLocks/>
          </p:cNvCxnSpPr>
          <p:nvPr/>
        </p:nvCxnSpPr>
        <p:spPr>
          <a:xfrm>
            <a:off x="1930103" y="5305529"/>
            <a:ext cx="1266947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E756BBF0-3A24-DA18-B0C7-65566F1FC1E0}"/>
              </a:ext>
            </a:extLst>
          </p:cNvPr>
          <p:cNvSpPr/>
          <p:nvPr/>
        </p:nvSpPr>
        <p:spPr>
          <a:xfrm>
            <a:off x="1594002" y="5044273"/>
            <a:ext cx="168210" cy="6698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357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558636" y="228600"/>
            <a:ext cx="0" cy="563880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cxnSpLocks/>
          </p:cNvCxnSpPr>
          <p:nvPr/>
        </p:nvCxnSpPr>
        <p:spPr>
          <a:xfrm flipH="1">
            <a:off x="1558636" y="5867400"/>
            <a:ext cx="9150928" cy="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686300" y="6172201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TIME (units:_</a:t>
            </a:r>
            <a:r>
              <a:rPr lang="en-US" sz="2400" b="1" dirty="0" err="1"/>
              <a:t>mSec</a:t>
            </a:r>
            <a:r>
              <a:rPr lang="en-US" sz="2400" b="1" dirty="0"/>
              <a:t>_)</a:t>
            </a:r>
          </a:p>
        </p:txBody>
      </p:sp>
      <p:sp>
        <p:nvSpPr>
          <p:cNvPr id="10" name="TextBox 9"/>
          <p:cNvSpPr txBox="1"/>
          <p:nvPr/>
        </p:nvSpPr>
        <p:spPr>
          <a:xfrm rot="16200000">
            <a:off x="-1372284" y="2799768"/>
            <a:ext cx="35755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Membrane Potential (</a:t>
            </a:r>
            <a:r>
              <a:rPr lang="en-US" sz="2400" b="1" dirty="0" err="1"/>
              <a:t>units:_mV</a:t>
            </a:r>
            <a:r>
              <a:rPr lang="en-US" sz="2400" b="1" dirty="0"/>
              <a:t>_)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DAD941-1638-2695-0972-7AC83E4C261C}"/>
              </a:ext>
            </a:extLst>
          </p:cNvPr>
          <p:cNvSpPr txBox="1"/>
          <p:nvPr/>
        </p:nvSpPr>
        <p:spPr>
          <a:xfrm>
            <a:off x="632028" y="178903"/>
            <a:ext cx="1125579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+30-40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-55</a:t>
            </a:r>
          </a:p>
          <a:p>
            <a:endParaRPr lang="en-US" sz="2000" dirty="0"/>
          </a:p>
          <a:p>
            <a:r>
              <a:rPr lang="en-US" sz="2000" dirty="0"/>
              <a:t>-70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AE6BE96-BA2D-987D-4D70-6B294DD0D51D}"/>
              </a:ext>
            </a:extLst>
          </p:cNvPr>
          <p:cNvSpPr/>
          <p:nvPr/>
        </p:nvSpPr>
        <p:spPr>
          <a:xfrm>
            <a:off x="1627414" y="5305529"/>
            <a:ext cx="1708639" cy="4973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756BBF0-3A24-DA18-B0C7-65566F1FC1E0}"/>
              </a:ext>
            </a:extLst>
          </p:cNvPr>
          <p:cNvSpPr/>
          <p:nvPr/>
        </p:nvSpPr>
        <p:spPr>
          <a:xfrm>
            <a:off x="1594002" y="5044273"/>
            <a:ext cx="168210" cy="6698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06FFC5B-A919-B335-244A-60E163FBEE9F}"/>
              </a:ext>
            </a:extLst>
          </p:cNvPr>
          <p:cNvSpPr/>
          <p:nvPr/>
        </p:nvSpPr>
        <p:spPr>
          <a:xfrm>
            <a:off x="1612760" y="1527349"/>
            <a:ext cx="10285243" cy="4275280"/>
          </a:xfrm>
          <a:custGeom>
            <a:avLst/>
            <a:gdLst>
              <a:gd name="connsiteX0" fmla="*/ 0 w 10285243"/>
              <a:gd name="connsiteY0" fmla="*/ 4135214 h 4742845"/>
              <a:gd name="connsiteX1" fmla="*/ 1019908 w 10285243"/>
              <a:gd name="connsiteY1" fmla="*/ 4160335 h 4742845"/>
              <a:gd name="connsiteX2" fmla="*/ 1019908 w 10285243"/>
              <a:gd name="connsiteY2" fmla="*/ 4160335 h 4742845"/>
              <a:gd name="connsiteX3" fmla="*/ 1602713 w 10285243"/>
              <a:gd name="connsiteY3" fmla="*/ 598194 h 4742845"/>
              <a:gd name="connsiteX4" fmla="*/ 3949003 w 10285243"/>
              <a:gd name="connsiteY4" fmla="*/ 412300 h 4742845"/>
              <a:gd name="connsiteX5" fmla="*/ 5456255 w 10285243"/>
              <a:gd name="connsiteY5" fmla="*/ 4723042 h 4742845"/>
              <a:gd name="connsiteX6" fmla="*/ 9736853 w 10285243"/>
              <a:gd name="connsiteY6" fmla="*/ 2009987 h 4742845"/>
              <a:gd name="connsiteX7" fmla="*/ 10093570 w 10285243"/>
              <a:gd name="connsiteY7" fmla="*/ 1839165 h 4742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85243" h="4742845">
                <a:moveTo>
                  <a:pt x="0" y="4135214"/>
                </a:moveTo>
                <a:lnTo>
                  <a:pt x="1019908" y="4160335"/>
                </a:lnTo>
                <a:lnTo>
                  <a:pt x="1019908" y="4160335"/>
                </a:lnTo>
                <a:cubicBezTo>
                  <a:pt x="1117042" y="3566645"/>
                  <a:pt x="1114531" y="1222866"/>
                  <a:pt x="1602713" y="598194"/>
                </a:cubicBezTo>
                <a:cubicBezTo>
                  <a:pt x="2090896" y="-26479"/>
                  <a:pt x="3306746" y="-275175"/>
                  <a:pt x="3949003" y="412300"/>
                </a:cubicBezTo>
                <a:cubicBezTo>
                  <a:pt x="4591260" y="1099775"/>
                  <a:pt x="4491613" y="4456761"/>
                  <a:pt x="5456255" y="4723042"/>
                </a:cubicBezTo>
                <a:cubicBezTo>
                  <a:pt x="6420897" y="4989323"/>
                  <a:pt x="8963967" y="2490633"/>
                  <a:pt x="9736853" y="2009987"/>
                </a:cubicBezTo>
                <a:cubicBezTo>
                  <a:pt x="10509739" y="1529341"/>
                  <a:pt x="10301654" y="1684253"/>
                  <a:pt x="10093570" y="183916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B8B2A00-51E3-6EDD-87A6-AA9B2BB15A76}"/>
              </a:ext>
            </a:extLst>
          </p:cNvPr>
          <p:cNvSpPr/>
          <p:nvPr/>
        </p:nvSpPr>
        <p:spPr>
          <a:xfrm>
            <a:off x="8588171" y="4213805"/>
            <a:ext cx="1708639" cy="996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76CFE97-9C15-867D-846A-71421843D6DA}"/>
              </a:ext>
            </a:extLst>
          </p:cNvPr>
          <p:cNvCxnSpPr>
            <a:cxnSpLocks/>
          </p:cNvCxnSpPr>
          <p:nvPr/>
        </p:nvCxnSpPr>
        <p:spPr>
          <a:xfrm>
            <a:off x="1627414" y="4648200"/>
            <a:ext cx="9171215" cy="0"/>
          </a:xfrm>
          <a:prstGeom prst="line">
            <a:avLst/>
          </a:prstGeom>
          <a:ln w="31750"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2067083-FDDB-916A-7F9F-27AEF700D515}"/>
              </a:ext>
            </a:extLst>
          </p:cNvPr>
          <p:cNvSpPr txBox="1"/>
          <p:nvPr/>
        </p:nvSpPr>
        <p:spPr>
          <a:xfrm>
            <a:off x="8963310" y="4214097"/>
            <a:ext cx="2667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Threshold potential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03B0A1D-5DE8-91C8-D22E-A741FE4FB096}"/>
              </a:ext>
            </a:extLst>
          </p:cNvPr>
          <p:cNvSpPr/>
          <p:nvPr/>
        </p:nvSpPr>
        <p:spPr>
          <a:xfrm>
            <a:off x="9442490" y="1959429"/>
            <a:ext cx="2667000" cy="22926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0897FF-0571-0D6F-72B6-05352F20E164}"/>
              </a:ext>
            </a:extLst>
          </p:cNvPr>
          <p:cNvSpPr txBox="1"/>
          <p:nvPr/>
        </p:nvSpPr>
        <p:spPr>
          <a:xfrm>
            <a:off x="3243355" y="1131512"/>
            <a:ext cx="276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Lower peak, extended peak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8B21507-718F-B7E7-B73D-DED60CB5BF8D}"/>
              </a:ext>
            </a:extLst>
          </p:cNvPr>
          <p:cNvSpPr txBox="1"/>
          <p:nvPr/>
        </p:nvSpPr>
        <p:spPr>
          <a:xfrm>
            <a:off x="8010681" y="5459802"/>
            <a:ext cx="2939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Possibly more hyperpolarized</a:t>
            </a:r>
          </a:p>
        </p:txBody>
      </p:sp>
    </p:spTree>
    <p:extLst>
      <p:ext uri="{BB962C8B-B14F-4D97-AF65-F5344CB8AC3E}">
        <p14:creationId xmlns:p14="http://schemas.microsoft.com/office/powerpoint/2010/main" val="3580307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C896FC2-3A46-6828-5E63-8A804938C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44" y="768136"/>
            <a:ext cx="10584511" cy="4613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7812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3"/>
            <a:extLst>
              <a:ext uri="{FF2B5EF4-FFF2-40B4-BE49-F238E27FC236}">
                <a16:creationId xmlns:a16="http://schemas.microsoft.com/office/drawing/2014/main" id="{710FA99C-7E8F-43CA-A183-8349053AD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669" y="545605"/>
            <a:ext cx="9872703" cy="4303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281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554" name="Group 33">
            <a:extLst>
              <a:ext uri="{FF2B5EF4-FFF2-40B4-BE49-F238E27FC236}">
                <a16:creationId xmlns:a16="http://schemas.microsoft.com/office/drawing/2014/main" id="{95FCE1D1-02DE-4EA8-A7C2-690A762ADD06}"/>
              </a:ext>
            </a:extLst>
          </p:cNvPr>
          <p:cNvGrpSpPr>
            <a:grpSpLocks/>
          </p:cNvGrpSpPr>
          <p:nvPr/>
        </p:nvGrpSpPr>
        <p:grpSpPr bwMode="auto">
          <a:xfrm>
            <a:off x="18947" y="2484915"/>
            <a:ext cx="12154106" cy="1771650"/>
            <a:chOff x="-172083" y="2619239"/>
            <a:chExt cx="9461632" cy="1771921"/>
          </a:xfrm>
        </p:grpSpPr>
        <p:grpSp>
          <p:nvGrpSpPr>
            <p:cNvPr id="151579" name="Group 17">
              <a:extLst>
                <a:ext uri="{FF2B5EF4-FFF2-40B4-BE49-F238E27FC236}">
                  <a16:creationId xmlns:a16="http://schemas.microsoft.com/office/drawing/2014/main" id="{FD295E67-1922-444A-8BAE-477B494C20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72083" y="2851155"/>
              <a:ext cx="9461632" cy="1371600"/>
              <a:chOff x="-172083" y="2108205"/>
              <a:chExt cx="9461632" cy="1371600"/>
            </a:xfrm>
          </p:grpSpPr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CEAEFEB4-2A71-4AED-BD57-676D6C11B138}"/>
                  </a:ext>
                </a:extLst>
              </p:cNvPr>
              <p:cNvSpPr/>
              <p:nvPr/>
            </p:nvSpPr>
            <p:spPr bwMode="auto">
              <a:xfrm>
                <a:off x="-172083" y="2209715"/>
                <a:ext cx="9461632" cy="1143175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" pitchFamily="28" charset="0"/>
                </a:endParaRPr>
              </a:p>
            </p:txBody>
          </p:sp>
          <p:sp>
            <p:nvSpPr>
              <p:cNvPr id="151584" name="Rounded Rectangle 6">
                <a:extLst>
                  <a:ext uri="{FF2B5EF4-FFF2-40B4-BE49-F238E27FC236}">
                    <a16:creationId xmlns:a16="http://schemas.microsoft.com/office/drawing/2014/main" id="{DFCE16AD-E239-451D-9882-FB35BDE8AB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759" y="2108205"/>
                <a:ext cx="685800" cy="1371600"/>
              </a:xfrm>
              <a:prstGeom prst="roundRect">
                <a:avLst>
                  <a:gd name="adj" fmla="val 16667"/>
                </a:avLst>
              </a:prstGeom>
              <a:solidFill>
                <a:srgbClr val="8A98AA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51585" name="Rounded Rectangle 7">
                <a:extLst>
                  <a:ext uri="{FF2B5EF4-FFF2-40B4-BE49-F238E27FC236}">
                    <a16:creationId xmlns:a16="http://schemas.microsoft.com/office/drawing/2014/main" id="{9F45DF8F-F6CB-49AB-8453-5D33F46AC5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7776" y="2125712"/>
                <a:ext cx="647700" cy="1339845"/>
              </a:xfrm>
              <a:prstGeom prst="roundRect">
                <a:avLst>
                  <a:gd name="adj" fmla="val 16667"/>
                </a:avLst>
              </a:prstGeom>
              <a:solidFill>
                <a:srgbClr val="B9FD76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sp>
          <p:nvSpPr>
            <p:cNvPr id="151580" name="Oval 21">
              <a:extLst>
                <a:ext uri="{FF2B5EF4-FFF2-40B4-BE49-F238E27FC236}">
                  <a16:creationId xmlns:a16="http://schemas.microsoft.com/office/drawing/2014/main" id="{8D34C1C2-E513-44FF-BED3-5A3C93E84A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4200" y="2619239"/>
              <a:ext cx="1504950" cy="1771921"/>
            </a:xfrm>
            <a:prstGeom prst="ellipse">
              <a:avLst/>
            </a:prstGeom>
            <a:solidFill>
              <a:srgbClr val="C7A6F8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51581" name="Curved Right Arrow 27">
              <a:extLst>
                <a:ext uri="{FF2B5EF4-FFF2-40B4-BE49-F238E27FC236}">
                  <a16:creationId xmlns:a16="http://schemas.microsoft.com/office/drawing/2014/main" id="{7F41C315-3DF4-4F2D-AAE1-7BBB71D960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8907" y="2819400"/>
              <a:ext cx="514350" cy="1504653"/>
            </a:xfrm>
            <a:prstGeom prst="curvedRightArrow">
              <a:avLst>
                <a:gd name="adj1" fmla="val 25001"/>
                <a:gd name="adj2" fmla="val 50002"/>
                <a:gd name="adj3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51582" name="Curved Left Arrow 29">
              <a:extLst>
                <a:ext uri="{FF2B5EF4-FFF2-40B4-BE49-F238E27FC236}">
                  <a16:creationId xmlns:a16="http://schemas.microsoft.com/office/drawing/2014/main" id="{AFD2DDB5-B398-406C-8DFE-366283349A9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7772400" y="2774391"/>
              <a:ext cx="552450" cy="1387602"/>
            </a:xfrm>
            <a:prstGeom prst="curvedLeftArrow">
              <a:avLst>
                <a:gd name="adj1" fmla="val 25001"/>
                <a:gd name="adj2" fmla="val 50002"/>
                <a:gd name="adj3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151558" name="TextBox 5">
            <a:extLst>
              <a:ext uri="{FF2B5EF4-FFF2-40B4-BE49-F238E27FC236}">
                <a16:creationId xmlns:a16="http://schemas.microsoft.com/office/drawing/2014/main" id="{535F55F4-F407-4D65-A7A8-8E4FB0BCF8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560" y="3282905"/>
            <a:ext cx="933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/>
              <a:t>Na+</a:t>
            </a:r>
          </a:p>
        </p:txBody>
      </p:sp>
      <p:sp>
        <p:nvSpPr>
          <p:cNvPr id="151559" name="TextBox 8">
            <a:extLst>
              <a:ext uri="{FF2B5EF4-FFF2-40B4-BE49-F238E27FC236}">
                <a16:creationId xmlns:a16="http://schemas.microsoft.com/office/drawing/2014/main" id="{FA601288-CF19-40DF-89E3-D945C87228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5713" y="642331"/>
            <a:ext cx="20383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5400" b="1" dirty="0"/>
              <a:t>0 mV</a:t>
            </a:r>
          </a:p>
        </p:txBody>
      </p:sp>
      <p:sp>
        <p:nvSpPr>
          <p:cNvPr id="151560" name="TextBox 9">
            <a:extLst>
              <a:ext uri="{FF2B5EF4-FFF2-40B4-BE49-F238E27FC236}">
                <a16:creationId xmlns:a16="http://schemas.microsoft.com/office/drawing/2014/main" id="{DA2D210A-6B75-4166-BA8A-09B183C5B1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4523" y="5934075"/>
            <a:ext cx="24765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5400" b="1" dirty="0"/>
              <a:t>-70 mV</a:t>
            </a:r>
          </a:p>
        </p:txBody>
      </p:sp>
      <p:sp>
        <p:nvSpPr>
          <p:cNvPr id="151565" name="TextBox 22">
            <a:extLst>
              <a:ext uri="{FF2B5EF4-FFF2-40B4-BE49-F238E27FC236}">
                <a16:creationId xmlns:a16="http://schemas.microsoft.com/office/drawing/2014/main" id="{1088902A-A8D7-4A2E-A5DE-22D2795035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4900" y="3919063"/>
            <a:ext cx="11144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</a:rPr>
              <a:t>2K+</a:t>
            </a:r>
          </a:p>
        </p:txBody>
      </p:sp>
      <p:sp>
        <p:nvSpPr>
          <p:cNvPr id="151566" name="TextBox 31">
            <a:extLst>
              <a:ext uri="{FF2B5EF4-FFF2-40B4-BE49-F238E27FC236}">
                <a16:creationId xmlns:a16="http://schemas.microsoft.com/office/drawing/2014/main" id="{4C8BE6CB-1B76-4AE4-B7AB-447FD57FD9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0" y="3059431"/>
            <a:ext cx="11699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ATPase</a:t>
            </a:r>
          </a:p>
        </p:txBody>
      </p:sp>
      <p:sp>
        <p:nvSpPr>
          <p:cNvPr id="151567" name="TextBox 32">
            <a:extLst>
              <a:ext uri="{FF2B5EF4-FFF2-40B4-BE49-F238E27FC236}">
                <a16:creationId xmlns:a16="http://schemas.microsoft.com/office/drawing/2014/main" id="{6A52F65B-3CA3-41B4-BEC4-33E80FC6A3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0805" y="4546178"/>
            <a:ext cx="3567984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/>
              <a:t>Name: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/>
              <a:t>State: Active or Inactive</a:t>
            </a:r>
          </a:p>
        </p:txBody>
      </p:sp>
      <p:sp>
        <p:nvSpPr>
          <p:cNvPr id="151568" name="TextBox 23">
            <a:extLst>
              <a:ext uri="{FF2B5EF4-FFF2-40B4-BE49-F238E27FC236}">
                <a16:creationId xmlns:a16="http://schemas.microsoft.com/office/drawing/2014/main" id="{B25B06A9-C5F6-4081-9483-E27C941EA9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11735" y="2012900"/>
            <a:ext cx="1238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3Na+</a:t>
            </a:r>
          </a:p>
        </p:txBody>
      </p:sp>
      <p:sp>
        <p:nvSpPr>
          <p:cNvPr id="151569" name="TextBox 34">
            <a:extLst>
              <a:ext uri="{FF2B5EF4-FFF2-40B4-BE49-F238E27FC236}">
                <a16:creationId xmlns:a16="http://schemas.microsoft.com/office/drawing/2014/main" id="{6697D874-FD32-47F4-94C5-66FBB967A1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460" y="65088"/>
            <a:ext cx="4972329" cy="58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/>
              <a:t>Neuron axon at rest.</a:t>
            </a:r>
          </a:p>
        </p:txBody>
      </p:sp>
      <p:sp>
        <p:nvSpPr>
          <p:cNvPr id="151572" name="Rounded Rectangle 10">
            <a:extLst>
              <a:ext uri="{FF2B5EF4-FFF2-40B4-BE49-F238E27FC236}">
                <a16:creationId xmlns:a16="http://schemas.microsoft.com/office/drawing/2014/main" id="{0CAB8559-1540-4189-9BE6-215B8A47C5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0970" y="2544763"/>
            <a:ext cx="838200" cy="1708150"/>
          </a:xfrm>
          <a:prstGeom prst="roundRect">
            <a:avLst>
              <a:gd name="adj" fmla="val 16667"/>
            </a:avLst>
          </a:prstGeom>
          <a:solidFill>
            <a:srgbClr val="ECBCD6"/>
          </a:solidFill>
          <a:ln w="9525" algn="ctr">
            <a:noFill/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cxnSp>
        <p:nvCxnSpPr>
          <p:cNvPr id="151573" name="Straight Arrow Connector 36">
            <a:extLst>
              <a:ext uri="{FF2B5EF4-FFF2-40B4-BE49-F238E27FC236}">
                <a16:creationId xmlns:a16="http://schemas.microsoft.com/office/drawing/2014/main" id="{51B34E0D-EA40-4850-85C0-F219E70DFB7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617320" y="3343424"/>
            <a:ext cx="831850" cy="18108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1574" name="Rounded Rectangle 10">
            <a:extLst>
              <a:ext uri="{FF2B5EF4-FFF2-40B4-BE49-F238E27FC236}">
                <a16:creationId xmlns:a16="http://schemas.microsoft.com/office/drawing/2014/main" id="{1FDFA7C0-2A5E-4554-95FF-40CBDA47B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9172" y="2528888"/>
            <a:ext cx="829918" cy="1708150"/>
          </a:xfrm>
          <a:prstGeom prst="roundRect">
            <a:avLst>
              <a:gd name="adj" fmla="val 16667"/>
            </a:avLst>
          </a:prstGeom>
          <a:solidFill>
            <a:srgbClr val="FFCF69"/>
          </a:solidFill>
          <a:ln w="9525" algn="ctr">
            <a:noFill/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51575" name="Oval 13">
            <a:extLst>
              <a:ext uri="{FF2B5EF4-FFF2-40B4-BE49-F238E27FC236}">
                <a16:creationId xmlns:a16="http://schemas.microsoft.com/office/drawing/2014/main" id="{284D867B-BE52-419E-9FC7-CB09940A59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199" y="4433321"/>
            <a:ext cx="530985" cy="510154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cxnSp>
        <p:nvCxnSpPr>
          <p:cNvPr id="151576" name="Straight Arrow Connector 36">
            <a:extLst>
              <a:ext uri="{FF2B5EF4-FFF2-40B4-BE49-F238E27FC236}">
                <a16:creationId xmlns:a16="http://schemas.microsoft.com/office/drawing/2014/main" id="{E8003044-5AE8-43B3-B4D3-4234C5C1322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490890" y="3387677"/>
            <a:ext cx="838200" cy="862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1577" name="Freeform: Shape 2">
            <a:extLst>
              <a:ext uri="{FF2B5EF4-FFF2-40B4-BE49-F238E27FC236}">
                <a16:creationId xmlns:a16="http://schemas.microsoft.com/office/drawing/2014/main" id="{C87E9057-3142-4676-93EF-116E6D6A2245}"/>
              </a:ext>
            </a:extLst>
          </p:cNvPr>
          <p:cNvSpPr>
            <a:spLocks/>
          </p:cNvSpPr>
          <p:nvPr/>
        </p:nvSpPr>
        <p:spPr bwMode="auto">
          <a:xfrm>
            <a:off x="4403578" y="4209143"/>
            <a:ext cx="220662" cy="473075"/>
          </a:xfrm>
          <a:custGeom>
            <a:avLst/>
            <a:gdLst>
              <a:gd name="T0" fmla="*/ 219947 w 220717"/>
              <a:gd name="T1" fmla="*/ 31666 h 473563"/>
              <a:gd name="T2" fmla="*/ 141399 w 220717"/>
              <a:gd name="T3" fmla="*/ 583 h 473563"/>
              <a:gd name="T4" fmla="*/ 62838 w 220717"/>
              <a:gd name="T5" fmla="*/ 78286 h 473563"/>
              <a:gd name="T6" fmla="*/ 47128 w 220717"/>
              <a:gd name="T7" fmla="*/ 124905 h 473563"/>
              <a:gd name="T8" fmla="*/ 78547 w 220717"/>
              <a:gd name="T9" fmla="*/ 264761 h 473563"/>
              <a:gd name="T10" fmla="*/ 125690 w 220717"/>
              <a:gd name="T11" fmla="*/ 295842 h 473563"/>
              <a:gd name="T12" fmla="*/ 141399 w 220717"/>
              <a:gd name="T13" fmla="*/ 342460 h 473563"/>
              <a:gd name="T14" fmla="*/ 125690 w 220717"/>
              <a:gd name="T15" fmla="*/ 420158 h 473563"/>
              <a:gd name="T16" fmla="*/ 31419 w 220717"/>
              <a:gd name="T17" fmla="*/ 451238 h 473563"/>
              <a:gd name="T18" fmla="*/ 0 w 220717"/>
              <a:gd name="T19" fmla="*/ 466779 h 47356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20717" h="473563">
                <a:moveTo>
                  <a:pt x="220717" y="32128"/>
                </a:moveTo>
                <a:cubicBezTo>
                  <a:pt x="194441" y="21618"/>
                  <a:pt x="169971" y="4107"/>
                  <a:pt x="141889" y="597"/>
                </a:cubicBezTo>
                <a:cubicBezTo>
                  <a:pt x="89008" y="-6013"/>
                  <a:pt x="78392" y="43655"/>
                  <a:pt x="63062" y="79425"/>
                </a:cubicBezTo>
                <a:cubicBezTo>
                  <a:pt x="56516" y="94699"/>
                  <a:pt x="52551" y="110956"/>
                  <a:pt x="47296" y="126721"/>
                </a:cubicBezTo>
                <a:cubicBezTo>
                  <a:pt x="47457" y="127685"/>
                  <a:pt x="62487" y="248186"/>
                  <a:pt x="78827" y="268611"/>
                </a:cubicBezTo>
                <a:cubicBezTo>
                  <a:pt x="90664" y="283407"/>
                  <a:pt x="110358" y="289632"/>
                  <a:pt x="126124" y="300142"/>
                </a:cubicBezTo>
                <a:cubicBezTo>
                  <a:pt x="131379" y="315908"/>
                  <a:pt x="141889" y="330821"/>
                  <a:pt x="141889" y="347439"/>
                </a:cubicBezTo>
                <a:cubicBezTo>
                  <a:pt x="141889" y="374235"/>
                  <a:pt x="145072" y="407318"/>
                  <a:pt x="126124" y="426266"/>
                </a:cubicBezTo>
                <a:cubicBezTo>
                  <a:pt x="102622" y="449768"/>
                  <a:pt x="61259" y="442933"/>
                  <a:pt x="31531" y="457797"/>
                </a:cubicBezTo>
                <a:lnTo>
                  <a:pt x="0" y="473563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TextBox 5">
            <a:extLst>
              <a:ext uri="{FF2B5EF4-FFF2-40B4-BE49-F238E27FC236}">
                <a16:creationId xmlns:a16="http://schemas.microsoft.com/office/drawing/2014/main" id="{F4159F72-46C0-44D8-B2D5-10DB727C36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9811" y="3029192"/>
            <a:ext cx="933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/>
              <a:t>K+</a:t>
            </a:r>
          </a:p>
        </p:txBody>
      </p:sp>
      <p:sp>
        <p:nvSpPr>
          <p:cNvPr id="35" name="TextBox 32">
            <a:extLst>
              <a:ext uri="{FF2B5EF4-FFF2-40B4-BE49-F238E27FC236}">
                <a16:creationId xmlns:a16="http://schemas.microsoft.com/office/drawing/2014/main" id="{B2B3B1A5-3C4E-4C67-99FA-50F37C2A6D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94" y="4307577"/>
            <a:ext cx="2241901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/>
              <a:t>Name: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/>
              <a:t>State: open or closed</a:t>
            </a:r>
          </a:p>
        </p:txBody>
      </p:sp>
      <p:sp>
        <p:nvSpPr>
          <p:cNvPr id="36" name="TextBox 32">
            <a:extLst>
              <a:ext uri="{FF2B5EF4-FFF2-40B4-BE49-F238E27FC236}">
                <a16:creationId xmlns:a16="http://schemas.microsoft.com/office/drawing/2014/main" id="{E8D4C655-BD0E-40E1-8FFF-4262E65291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271" y="1937377"/>
            <a:ext cx="2241901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/>
              <a:t>Name: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/>
              <a:t>State: open or closed</a:t>
            </a:r>
          </a:p>
        </p:txBody>
      </p:sp>
      <p:sp>
        <p:nvSpPr>
          <p:cNvPr id="37" name="TextBox 32">
            <a:extLst>
              <a:ext uri="{FF2B5EF4-FFF2-40B4-BE49-F238E27FC236}">
                <a16:creationId xmlns:a16="http://schemas.microsoft.com/office/drawing/2014/main" id="{4FC8D7C5-A65A-40F3-8F6B-0016A05B8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7172" y="5162550"/>
            <a:ext cx="2241901" cy="14773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/>
              <a:t>Name: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/>
              <a:t>Gate 1 State: open or closed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/>
              <a:t>Gate 2 State: open or closed</a:t>
            </a:r>
          </a:p>
        </p:txBody>
      </p:sp>
      <p:sp>
        <p:nvSpPr>
          <p:cNvPr id="39" name="TextBox 32">
            <a:extLst>
              <a:ext uri="{FF2B5EF4-FFF2-40B4-BE49-F238E27FC236}">
                <a16:creationId xmlns:a16="http://schemas.microsoft.com/office/drawing/2014/main" id="{020F2409-DE07-4BFA-ADDD-DFB5E42874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1197" y="1692580"/>
            <a:ext cx="2241901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/>
              <a:t>Name: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/>
              <a:t>State: open or closed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CFA1E916-4F36-4080-B62F-F5A195DFFED2}"/>
              </a:ext>
            </a:extLst>
          </p:cNvPr>
          <p:cNvSpPr/>
          <p:nvPr/>
        </p:nvSpPr>
        <p:spPr>
          <a:xfrm>
            <a:off x="882491" y="2701961"/>
            <a:ext cx="211945" cy="538949"/>
          </a:xfrm>
          <a:prstGeom prst="down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Arrow: Down 44">
            <a:extLst>
              <a:ext uri="{FF2B5EF4-FFF2-40B4-BE49-F238E27FC236}">
                <a16:creationId xmlns:a16="http://schemas.microsoft.com/office/drawing/2014/main" id="{44E09120-0855-421A-ABAA-5E7B950E1E4D}"/>
              </a:ext>
            </a:extLst>
          </p:cNvPr>
          <p:cNvSpPr/>
          <p:nvPr/>
        </p:nvSpPr>
        <p:spPr>
          <a:xfrm rot="10800000">
            <a:off x="2589545" y="3575005"/>
            <a:ext cx="211945" cy="538949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7EE827-895D-436C-A420-F099CB995496}"/>
              </a:ext>
            </a:extLst>
          </p:cNvPr>
          <p:cNvSpPr txBox="1"/>
          <p:nvPr/>
        </p:nvSpPr>
        <p:spPr>
          <a:xfrm>
            <a:off x="4501920" y="2997705"/>
            <a:ext cx="794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Gate 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391B5BB-3167-4FED-82CA-01A092632145}"/>
              </a:ext>
            </a:extLst>
          </p:cNvPr>
          <p:cNvSpPr txBox="1"/>
          <p:nvPr/>
        </p:nvSpPr>
        <p:spPr>
          <a:xfrm>
            <a:off x="4316956" y="4628181"/>
            <a:ext cx="794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Gate 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5AA6B00-D429-AB1C-3674-E2D666FA7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7" y="5934075"/>
            <a:ext cx="2241901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/>
              <a:t>Intracellular side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752DB0D-8C4E-2C47-9A6C-72D7C08083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790" y="457171"/>
            <a:ext cx="2241901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/>
              <a:t>Extracellular side</a:t>
            </a:r>
          </a:p>
        </p:txBody>
      </p:sp>
    </p:spTree>
    <p:extLst>
      <p:ext uri="{BB962C8B-B14F-4D97-AF65-F5344CB8AC3E}">
        <p14:creationId xmlns:p14="http://schemas.microsoft.com/office/powerpoint/2010/main" val="4010498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554" name="Group 33">
            <a:extLst>
              <a:ext uri="{FF2B5EF4-FFF2-40B4-BE49-F238E27FC236}">
                <a16:creationId xmlns:a16="http://schemas.microsoft.com/office/drawing/2014/main" id="{95FCE1D1-02DE-4EA8-A7C2-690A762ADD06}"/>
              </a:ext>
            </a:extLst>
          </p:cNvPr>
          <p:cNvGrpSpPr>
            <a:grpSpLocks/>
          </p:cNvGrpSpPr>
          <p:nvPr/>
        </p:nvGrpSpPr>
        <p:grpSpPr bwMode="auto">
          <a:xfrm>
            <a:off x="0" y="2484915"/>
            <a:ext cx="12173053" cy="1771650"/>
            <a:chOff x="-186833" y="2619239"/>
            <a:chExt cx="9476382" cy="1771921"/>
          </a:xfrm>
        </p:grpSpPr>
        <p:grpSp>
          <p:nvGrpSpPr>
            <p:cNvPr id="151579" name="Group 17">
              <a:extLst>
                <a:ext uri="{FF2B5EF4-FFF2-40B4-BE49-F238E27FC236}">
                  <a16:creationId xmlns:a16="http://schemas.microsoft.com/office/drawing/2014/main" id="{FD295E67-1922-444A-8BAE-477B494C20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86833" y="2851155"/>
              <a:ext cx="9476382" cy="1371600"/>
              <a:chOff x="-186833" y="2108205"/>
              <a:chExt cx="9476382" cy="1371600"/>
            </a:xfrm>
          </p:grpSpPr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CEAEFEB4-2A71-4AED-BD57-676D6C11B138}"/>
                  </a:ext>
                </a:extLst>
              </p:cNvPr>
              <p:cNvSpPr/>
              <p:nvPr/>
            </p:nvSpPr>
            <p:spPr bwMode="auto">
              <a:xfrm>
                <a:off x="-186833" y="2209715"/>
                <a:ext cx="9476382" cy="1143175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" pitchFamily="28" charset="0"/>
                </a:endParaRPr>
              </a:p>
            </p:txBody>
          </p:sp>
          <p:sp>
            <p:nvSpPr>
              <p:cNvPr id="151584" name="Rounded Rectangle 6">
                <a:extLst>
                  <a:ext uri="{FF2B5EF4-FFF2-40B4-BE49-F238E27FC236}">
                    <a16:creationId xmlns:a16="http://schemas.microsoft.com/office/drawing/2014/main" id="{DFCE16AD-E239-451D-9882-FB35BDE8AB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759" y="2108205"/>
                <a:ext cx="685800" cy="1371600"/>
              </a:xfrm>
              <a:prstGeom prst="roundRect">
                <a:avLst>
                  <a:gd name="adj" fmla="val 16667"/>
                </a:avLst>
              </a:prstGeom>
              <a:solidFill>
                <a:srgbClr val="8A98AA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51585" name="Rounded Rectangle 7">
                <a:extLst>
                  <a:ext uri="{FF2B5EF4-FFF2-40B4-BE49-F238E27FC236}">
                    <a16:creationId xmlns:a16="http://schemas.microsoft.com/office/drawing/2014/main" id="{9F45DF8F-F6CB-49AB-8453-5D33F46AC5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7776" y="2125712"/>
                <a:ext cx="647700" cy="1339845"/>
              </a:xfrm>
              <a:prstGeom prst="roundRect">
                <a:avLst>
                  <a:gd name="adj" fmla="val 16667"/>
                </a:avLst>
              </a:prstGeom>
              <a:solidFill>
                <a:srgbClr val="B9FD76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sp>
          <p:nvSpPr>
            <p:cNvPr id="151580" name="Oval 21">
              <a:extLst>
                <a:ext uri="{FF2B5EF4-FFF2-40B4-BE49-F238E27FC236}">
                  <a16:creationId xmlns:a16="http://schemas.microsoft.com/office/drawing/2014/main" id="{8D34C1C2-E513-44FF-BED3-5A3C93E84A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4200" y="2619239"/>
              <a:ext cx="1504950" cy="1771921"/>
            </a:xfrm>
            <a:prstGeom prst="ellipse">
              <a:avLst/>
            </a:prstGeom>
            <a:solidFill>
              <a:srgbClr val="C7A6F8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51581" name="Curved Right Arrow 27">
              <a:extLst>
                <a:ext uri="{FF2B5EF4-FFF2-40B4-BE49-F238E27FC236}">
                  <a16:creationId xmlns:a16="http://schemas.microsoft.com/office/drawing/2014/main" id="{7F41C315-3DF4-4F2D-AAE1-7BBB71D960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8907" y="2819400"/>
              <a:ext cx="514350" cy="1504653"/>
            </a:xfrm>
            <a:prstGeom prst="curvedRightArrow">
              <a:avLst>
                <a:gd name="adj1" fmla="val 25001"/>
                <a:gd name="adj2" fmla="val 50002"/>
                <a:gd name="adj3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51582" name="Curved Left Arrow 29">
              <a:extLst>
                <a:ext uri="{FF2B5EF4-FFF2-40B4-BE49-F238E27FC236}">
                  <a16:creationId xmlns:a16="http://schemas.microsoft.com/office/drawing/2014/main" id="{AFD2DDB5-B398-406C-8DFE-366283349A9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7772400" y="2774391"/>
              <a:ext cx="552450" cy="1387602"/>
            </a:xfrm>
            <a:prstGeom prst="curvedLeftArrow">
              <a:avLst>
                <a:gd name="adj1" fmla="val 25001"/>
                <a:gd name="adj2" fmla="val 50002"/>
                <a:gd name="adj3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151558" name="TextBox 5">
            <a:extLst>
              <a:ext uri="{FF2B5EF4-FFF2-40B4-BE49-F238E27FC236}">
                <a16:creationId xmlns:a16="http://schemas.microsoft.com/office/drawing/2014/main" id="{535F55F4-F407-4D65-A7A8-8E4FB0BCF8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560" y="3282905"/>
            <a:ext cx="933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/>
              <a:t>Na+</a:t>
            </a:r>
          </a:p>
        </p:txBody>
      </p:sp>
      <p:sp>
        <p:nvSpPr>
          <p:cNvPr id="151559" name="TextBox 8">
            <a:extLst>
              <a:ext uri="{FF2B5EF4-FFF2-40B4-BE49-F238E27FC236}">
                <a16:creationId xmlns:a16="http://schemas.microsoft.com/office/drawing/2014/main" id="{FA601288-CF19-40DF-89E3-D945C87228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5713" y="642331"/>
            <a:ext cx="20383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5400" b="1" dirty="0"/>
              <a:t>0 mV</a:t>
            </a:r>
          </a:p>
        </p:txBody>
      </p:sp>
      <p:sp>
        <p:nvSpPr>
          <p:cNvPr id="151560" name="TextBox 9">
            <a:extLst>
              <a:ext uri="{FF2B5EF4-FFF2-40B4-BE49-F238E27FC236}">
                <a16:creationId xmlns:a16="http://schemas.microsoft.com/office/drawing/2014/main" id="{DA2D210A-6B75-4166-BA8A-09B183C5B1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4523" y="5934075"/>
            <a:ext cx="24765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5400" b="1" dirty="0"/>
              <a:t>-70 mV</a:t>
            </a:r>
          </a:p>
        </p:txBody>
      </p:sp>
      <p:sp>
        <p:nvSpPr>
          <p:cNvPr id="151565" name="TextBox 22">
            <a:extLst>
              <a:ext uri="{FF2B5EF4-FFF2-40B4-BE49-F238E27FC236}">
                <a16:creationId xmlns:a16="http://schemas.microsoft.com/office/drawing/2014/main" id="{1088902A-A8D7-4A2E-A5DE-22D2795035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4900" y="3919063"/>
            <a:ext cx="11144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</a:rPr>
              <a:t>2K+</a:t>
            </a:r>
          </a:p>
        </p:txBody>
      </p:sp>
      <p:sp>
        <p:nvSpPr>
          <p:cNvPr id="151566" name="TextBox 31">
            <a:extLst>
              <a:ext uri="{FF2B5EF4-FFF2-40B4-BE49-F238E27FC236}">
                <a16:creationId xmlns:a16="http://schemas.microsoft.com/office/drawing/2014/main" id="{4C8BE6CB-1B76-4AE4-B7AB-447FD57FD9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0" y="3059431"/>
            <a:ext cx="11699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ATPase</a:t>
            </a:r>
          </a:p>
        </p:txBody>
      </p:sp>
      <p:sp>
        <p:nvSpPr>
          <p:cNvPr id="151567" name="TextBox 32">
            <a:extLst>
              <a:ext uri="{FF2B5EF4-FFF2-40B4-BE49-F238E27FC236}">
                <a16:creationId xmlns:a16="http://schemas.microsoft.com/office/drawing/2014/main" id="{6A52F65B-3CA3-41B4-BEC4-33E80FC6A3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0805" y="4546178"/>
            <a:ext cx="3567984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/>
              <a:t>Name: </a:t>
            </a:r>
            <a:r>
              <a:rPr lang="en-US" altLang="en-US" sz="1800" b="1" dirty="0">
                <a:solidFill>
                  <a:srgbClr val="FF0000"/>
                </a:solidFill>
              </a:rPr>
              <a:t>Na+/K+ Pump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/>
              <a:t>State: </a:t>
            </a:r>
            <a:r>
              <a:rPr lang="en-US" altLang="en-US" sz="1800" b="1" u="sng" dirty="0">
                <a:solidFill>
                  <a:srgbClr val="FF0000"/>
                </a:solidFill>
              </a:rPr>
              <a:t>Active</a:t>
            </a:r>
            <a:r>
              <a:rPr lang="en-US" altLang="en-US" sz="1800" b="1" dirty="0"/>
              <a:t> or Inactive</a:t>
            </a:r>
          </a:p>
        </p:txBody>
      </p:sp>
      <p:sp>
        <p:nvSpPr>
          <p:cNvPr id="151568" name="TextBox 23">
            <a:extLst>
              <a:ext uri="{FF2B5EF4-FFF2-40B4-BE49-F238E27FC236}">
                <a16:creationId xmlns:a16="http://schemas.microsoft.com/office/drawing/2014/main" id="{B25B06A9-C5F6-4081-9483-E27C941EA9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11735" y="2012900"/>
            <a:ext cx="1238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3Na+</a:t>
            </a:r>
          </a:p>
        </p:txBody>
      </p:sp>
      <p:sp>
        <p:nvSpPr>
          <p:cNvPr id="151569" name="TextBox 34">
            <a:extLst>
              <a:ext uri="{FF2B5EF4-FFF2-40B4-BE49-F238E27FC236}">
                <a16:creationId xmlns:a16="http://schemas.microsoft.com/office/drawing/2014/main" id="{6697D874-FD32-47F4-94C5-66FBB967A1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460" y="65088"/>
            <a:ext cx="4972329" cy="58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/>
              <a:t>Neuron axon at rest.</a:t>
            </a:r>
          </a:p>
        </p:txBody>
      </p:sp>
      <p:sp>
        <p:nvSpPr>
          <p:cNvPr id="151572" name="Rounded Rectangle 10">
            <a:extLst>
              <a:ext uri="{FF2B5EF4-FFF2-40B4-BE49-F238E27FC236}">
                <a16:creationId xmlns:a16="http://schemas.microsoft.com/office/drawing/2014/main" id="{0CAB8559-1540-4189-9BE6-215B8A47C5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0970" y="2544763"/>
            <a:ext cx="838200" cy="1708150"/>
          </a:xfrm>
          <a:prstGeom prst="roundRect">
            <a:avLst>
              <a:gd name="adj" fmla="val 16667"/>
            </a:avLst>
          </a:prstGeom>
          <a:solidFill>
            <a:srgbClr val="ECBCD6"/>
          </a:solidFill>
          <a:ln w="9525" algn="ctr">
            <a:noFill/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cxnSp>
        <p:nvCxnSpPr>
          <p:cNvPr id="151573" name="Straight Arrow Connector 36">
            <a:extLst>
              <a:ext uri="{FF2B5EF4-FFF2-40B4-BE49-F238E27FC236}">
                <a16:creationId xmlns:a16="http://schemas.microsoft.com/office/drawing/2014/main" id="{51B34E0D-EA40-4850-85C0-F219E70DFB7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617320" y="3343424"/>
            <a:ext cx="831850" cy="18108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1574" name="Rounded Rectangle 10">
            <a:extLst>
              <a:ext uri="{FF2B5EF4-FFF2-40B4-BE49-F238E27FC236}">
                <a16:creationId xmlns:a16="http://schemas.microsoft.com/office/drawing/2014/main" id="{1FDFA7C0-2A5E-4554-95FF-40CBDA47B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9172" y="2528888"/>
            <a:ext cx="829918" cy="1708150"/>
          </a:xfrm>
          <a:prstGeom prst="roundRect">
            <a:avLst>
              <a:gd name="adj" fmla="val 16667"/>
            </a:avLst>
          </a:prstGeom>
          <a:solidFill>
            <a:srgbClr val="FFCF69"/>
          </a:solidFill>
          <a:ln w="9525" algn="ctr">
            <a:noFill/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51575" name="Oval 13">
            <a:extLst>
              <a:ext uri="{FF2B5EF4-FFF2-40B4-BE49-F238E27FC236}">
                <a16:creationId xmlns:a16="http://schemas.microsoft.com/office/drawing/2014/main" id="{284D867B-BE52-419E-9FC7-CB09940A59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199" y="4433321"/>
            <a:ext cx="530985" cy="510154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cxnSp>
        <p:nvCxnSpPr>
          <p:cNvPr id="151576" name="Straight Arrow Connector 36">
            <a:extLst>
              <a:ext uri="{FF2B5EF4-FFF2-40B4-BE49-F238E27FC236}">
                <a16:creationId xmlns:a16="http://schemas.microsoft.com/office/drawing/2014/main" id="{E8003044-5AE8-43B3-B4D3-4234C5C1322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490890" y="3387677"/>
            <a:ext cx="838200" cy="862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1577" name="Freeform: Shape 2">
            <a:extLst>
              <a:ext uri="{FF2B5EF4-FFF2-40B4-BE49-F238E27FC236}">
                <a16:creationId xmlns:a16="http://schemas.microsoft.com/office/drawing/2014/main" id="{C87E9057-3142-4676-93EF-116E6D6A2245}"/>
              </a:ext>
            </a:extLst>
          </p:cNvPr>
          <p:cNvSpPr>
            <a:spLocks/>
          </p:cNvSpPr>
          <p:nvPr/>
        </p:nvSpPr>
        <p:spPr bwMode="auto">
          <a:xfrm>
            <a:off x="4403578" y="4209143"/>
            <a:ext cx="220662" cy="473075"/>
          </a:xfrm>
          <a:custGeom>
            <a:avLst/>
            <a:gdLst>
              <a:gd name="T0" fmla="*/ 219947 w 220717"/>
              <a:gd name="T1" fmla="*/ 31666 h 473563"/>
              <a:gd name="T2" fmla="*/ 141399 w 220717"/>
              <a:gd name="T3" fmla="*/ 583 h 473563"/>
              <a:gd name="T4" fmla="*/ 62838 w 220717"/>
              <a:gd name="T5" fmla="*/ 78286 h 473563"/>
              <a:gd name="T6" fmla="*/ 47128 w 220717"/>
              <a:gd name="T7" fmla="*/ 124905 h 473563"/>
              <a:gd name="T8" fmla="*/ 78547 w 220717"/>
              <a:gd name="T9" fmla="*/ 264761 h 473563"/>
              <a:gd name="T10" fmla="*/ 125690 w 220717"/>
              <a:gd name="T11" fmla="*/ 295842 h 473563"/>
              <a:gd name="T12" fmla="*/ 141399 w 220717"/>
              <a:gd name="T13" fmla="*/ 342460 h 473563"/>
              <a:gd name="T14" fmla="*/ 125690 w 220717"/>
              <a:gd name="T15" fmla="*/ 420158 h 473563"/>
              <a:gd name="T16" fmla="*/ 31419 w 220717"/>
              <a:gd name="T17" fmla="*/ 451238 h 473563"/>
              <a:gd name="T18" fmla="*/ 0 w 220717"/>
              <a:gd name="T19" fmla="*/ 466779 h 47356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20717" h="473563">
                <a:moveTo>
                  <a:pt x="220717" y="32128"/>
                </a:moveTo>
                <a:cubicBezTo>
                  <a:pt x="194441" y="21618"/>
                  <a:pt x="169971" y="4107"/>
                  <a:pt x="141889" y="597"/>
                </a:cubicBezTo>
                <a:cubicBezTo>
                  <a:pt x="89008" y="-6013"/>
                  <a:pt x="78392" y="43655"/>
                  <a:pt x="63062" y="79425"/>
                </a:cubicBezTo>
                <a:cubicBezTo>
                  <a:pt x="56516" y="94699"/>
                  <a:pt x="52551" y="110956"/>
                  <a:pt x="47296" y="126721"/>
                </a:cubicBezTo>
                <a:cubicBezTo>
                  <a:pt x="47457" y="127685"/>
                  <a:pt x="62487" y="248186"/>
                  <a:pt x="78827" y="268611"/>
                </a:cubicBezTo>
                <a:cubicBezTo>
                  <a:pt x="90664" y="283407"/>
                  <a:pt x="110358" y="289632"/>
                  <a:pt x="126124" y="300142"/>
                </a:cubicBezTo>
                <a:cubicBezTo>
                  <a:pt x="131379" y="315908"/>
                  <a:pt x="141889" y="330821"/>
                  <a:pt x="141889" y="347439"/>
                </a:cubicBezTo>
                <a:cubicBezTo>
                  <a:pt x="141889" y="374235"/>
                  <a:pt x="145072" y="407318"/>
                  <a:pt x="126124" y="426266"/>
                </a:cubicBezTo>
                <a:cubicBezTo>
                  <a:pt x="102622" y="449768"/>
                  <a:pt x="61259" y="442933"/>
                  <a:pt x="31531" y="457797"/>
                </a:cubicBezTo>
                <a:lnTo>
                  <a:pt x="0" y="473563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TextBox 5">
            <a:extLst>
              <a:ext uri="{FF2B5EF4-FFF2-40B4-BE49-F238E27FC236}">
                <a16:creationId xmlns:a16="http://schemas.microsoft.com/office/drawing/2014/main" id="{F4159F72-46C0-44D8-B2D5-10DB727C36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9811" y="3029192"/>
            <a:ext cx="933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/>
              <a:t>K+</a:t>
            </a:r>
          </a:p>
        </p:txBody>
      </p:sp>
      <p:sp>
        <p:nvSpPr>
          <p:cNvPr id="35" name="TextBox 32">
            <a:extLst>
              <a:ext uri="{FF2B5EF4-FFF2-40B4-BE49-F238E27FC236}">
                <a16:creationId xmlns:a16="http://schemas.microsoft.com/office/drawing/2014/main" id="{B2B3B1A5-3C4E-4C67-99FA-50F37C2A6D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94" y="4307577"/>
            <a:ext cx="2241901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/>
              <a:t>Name: </a:t>
            </a:r>
            <a:r>
              <a:rPr lang="en-US" altLang="en-US" sz="1800" b="1" dirty="0">
                <a:solidFill>
                  <a:srgbClr val="FF0000"/>
                </a:solidFill>
              </a:rPr>
              <a:t>Na+ leak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/>
              <a:t>State: </a:t>
            </a:r>
            <a:r>
              <a:rPr lang="en-US" altLang="en-US" sz="1800" b="1" u="sng" dirty="0">
                <a:solidFill>
                  <a:srgbClr val="FF0000"/>
                </a:solidFill>
              </a:rPr>
              <a:t>open</a:t>
            </a:r>
            <a:r>
              <a:rPr lang="en-US" altLang="en-US" sz="1800" b="1" dirty="0"/>
              <a:t> or closed</a:t>
            </a:r>
          </a:p>
        </p:txBody>
      </p:sp>
      <p:sp>
        <p:nvSpPr>
          <p:cNvPr id="36" name="TextBox 32">
            <a:extLst>
              <a:ext uri="{FF2B5EF4-FFF2-40B4-BE49-F238E27FC236}">
                <a16:creationId xmlns:a16="http://schemas.microsoft.com/office/drawing/2014/main" id="{E8D4C655-BD0E-40E1-8FFF-4262E65291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271" y="1937377"/>
            <a:ext cx="2241901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/>
              <a:t>Name: </a:t>
            </a:r>
            <a:r>
              <a:rPr lang="en-US" altLang="en-US" sz="1800" b="1" dirty="0">
                <a:solidFill>
                  <a:srgbClr val="FF0000"/>
                </a:solidFill>
              </a:rPr>
              <a:t>K+ leak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/>
              <a:t>State: </a:t>
            </a:r>
            <a:r>
              <a:rPr lang="en-US" altLang="en-US" sz="1800" b="1" u="sng" dirty="0">
                <a:solidFill>
                  <a:srgbClr val="FF0000"/>
                </a:solidFill>
              </a:rPr>
              <a:t>open </a:t>
            </a:r>
            <a:r>
              <a:rPr lang="en-US" altLang="en-US" sz="1800" b="1" dirty="0"/>
              <a:t>or closed</a:t>
            </a:r>
          </a:p>
        </p:txBody>
      </p:sp>
      <p:sp>
        <p:nvSpPr>
          <p:cNvPr id="37" name="TextBox 32">
            <a:extLst>
              <a:ext uri="{FF2B5EF4-FFF2-40B4-BE49-F238E27FC236}">
                <a16:creationId xmlns:a16="http://schemas.microsoft.com/office/drawing/2014/main" id="{4FC8D7C5-A65A-40F3-8F6B-0016A05B8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7172" y="5162550"/>
            <a:ext cx="2241901" cy="14773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/>
              <a:t>Name: </a:t>
            </a:r>
            <a:r>
              <a:rPr lang="en-US" altLang="en-US" sz="1800" b="1" dirty="0">
                <a:solidFill>
                  <a:srgbClr val="FF0000"/>
                </a:solidFill>
              </a:rPr>
              <a:t>Vg Na+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/>
              <a:t>Gate 1 State: open or </a:t>
            </a:r>
            <a:r>
              <a:rPr lang="en-US" altLang="en-US" sz="1800" b="1" u="sng" dirty="0">
                <a:solidFill>
                  <a:srgbClr val="FF0000"/>
                </a:solidFill>
              </a:rPr>
              <a:t>closed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/>
              <a:t>Gate 2 State: </a:t>
            </a:r>
            <a:r>
              <a:rPr lang="en-US" altLang="en-US" sz="1800" b="1" u="sng" dirty="0">
                <a:solidFill>
                  <a:srgbClr val="FF0000"/>
                </a:solidFill>
              </a:rPr>
              <a:t>open</a:t>
            </a:r>
            <a:r>
              <a:rPr lang="en-US" altLang="en-US" sz="1800" b="1" dirty="0"/>
              <a:t> or closed</a:t>
            </a:r>
          </a:p>
        </p:txBody>
      </p:sp>
      <p:sp>
        <p:nvSpPr>
          <p:cNvPr id="39" name="TextBox 32">
            <a:extLst>
              <a:ext uri="{FF2B5EF4-FFF2-40B4-BE49-F238E27FC236}">
                <a16:creationId xmlns:a16="http://schemas.microsoft.com/office/drawing/2014/main" id="{020F2409-DE07-4BFA-ADDD-DFB5E42874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1197" y="1692580"/>
            <a:ext cx="2241901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/>
              <a:t>Name: </a:t>
            </a:r>
            <a:r>
              <a:rPr lang="en-US" altLang="en-US" sz="1800" b="1" dirty="0">
                <a:solidFill>
                  <a:srgbClr val="FF0000"/>
                </a:solidFill>
              </a:rPr>
              <a:t>Vg K+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/>
              <a:t>State: open or </a:t>
            </a:r>
            <a:r>
              <a:rPr lang="en-US" altLang="en-US" sz="1800" b="1" u="sng" dirty="0">
                <a:solidFill>
                  <a:srgbClr val="FF0000"/>
                </a:solidFill>
              </a:rPr>
              <a:t>closed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CFA1E916-4F36-4080-B62F-F5A195DFFED2}"/>
              </a:ext>
            </a:extLst>
          </p:cNvPr>
          <p:cNvSpPr/>
          <p:nvPr/>
        </p:nvSpPr>
        <p:spPr>
          <a:xfrm>
            <a:off x="882491" y="2701961"/>
            <a:ext cx="211945" cy="538949"/>
          </a:xfrm>
          <a:prstGeom prst="down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Arrow: Down 44">
            <a:extLst>
              <a:ext uri="{FF2B5EF4-FFF2-40B4-BE49-F238E27FC236}">
                <a16:creationId xmlns:a16="http://schemas.microsoft.com/office/drawing/2014/main" id="{44E09120-0855-421A-ABAA-5E7B950E1E4D}"/>
              </a:ext>
            </a:extLst>
          </p:cNvPr>
          <p:cNvSpPr/>
          <p:nvPr/>
        </p:nvSpPr>
        <p:spPr>
          <a:xfrm rot="10800000">
            <a:off x="2589545" y="3575005"/>
            <a:ext cx="211945" cy="538949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7EE827-895D-436C-A420-F099CB995496}"/>
              </a:ext>
            </a:extLst>
          </p:cNvPr>
          <p:cNvSpPr txBox="1"/>
          <p:nvPr/>
        </p:nvSpPr>
        <p:spPr>
          <a:xfrm>
            <a:off x="4501920" y="2997705"/>
            <a:ext cx="794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Gate 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391B5BB-3167-4FED-82CA-01A092632145}"/>
              </a:ext>
            </a:extLst>
          </p:cNvPr>
          <p:cNvSpPr txBox="1"/>
          <p:nvPr/>
        </p:nvSpPr>
        <p:spPr>
          <a:xfrm>
            <a:off x="4316956" y="4628181"/>
            <a:ext cx="794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Gate 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5AA6B00-D429-AB1C-3674-E2D666FA7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7" y="5934075"/>
            <a:ext cx="2241901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/>
              <a:t>Intracellular side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752DB0D-8C4E-2C47-9A6C-72D7C08083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790" y="457171"/>
            <a:ext cx="2241901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/>
              <a:t>Extracellular side</a:t>
            </a:r>
          </a:p>
        </p:txBody>
      </p:sp>
    </p:spTree>
    <p:extLst>
      <p:ext uri="{BB962C8B-B14F-4D97-AF65-F5344CB8AC3E}">
        <p14:creationId xmlns:p14="http://schemas.microsoft.com/office/powerpoint/2010/main" val="3036629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1">
            <a:extLst>
              <a:ext uri="{FF2B5EF4-FFF2-40B4-BE49-F238E27FC236}">
                <a16:creationId xmlns:a16="http://schemas.microsoft.com/office/drawing/2014/main" id="{0D7EFAE0-6CB7-AFB9-F5A4-3D95FD53D7BA}"/>
              </a:ext>
            </a:extLst>
          </p:cNvPr>
          <p:cNvSpPr/>
          <p:nvPr/>
        </p:nvSpPr>
        <p:spPr bwMode="auto">
          <a:xfrm>
            <a:off x="4930453" y="2880766"/>
            <a:ext cx="3172078" cy="10395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" pitchFamily="28" charset="0"/>
            </a:endParaRPr>
          </a:p>
        </p:txBody>
      </p:sp>
      <p:sp>
        <p:nvSpPr>
          <p:cNvPr id="10" name="Rounded Rectangle 10">
            <a:extLst>
              <a:ext uri="{FF2B5EF4-FFF2-40B4-BE49-F238E27FC236}">
                <a16:creationId xmlns:a16="http://schemas.microsoft.com/office/drawing/2014/main" id="{26C803A4-2799-4790-7DFC-210896DBF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7952" y="2528888"/>
            <a:ext cx="838200" cy="1708150"/>
          </a:xfrm>
          <a:prstGeom prst="roundRect">
            <a:avLst>
              <a:gd name="adj" fmla="val 16667"/>
            </a:avLst>
          </a:prstGeom>
          <a:solidFill>
            <a:srgbClr val="FFCF69"/>
          </a:solidFill>
          <a:ln w="9525" algn="ctr">
            <a:noFill/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1" name="Oval 13">
            <a:extLst>
              <a:ext uri="{FF2B5EF4-FFF2-40B4-BE49-F238E27FC236}">
                <a16:creationId xmlns:a16="http://schemas.microsoft.com/office/drawing/2014/main" id="{F5B446D3-A8F1-7BC4-8D27-E862565CCC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3261" y="4433321"/>
            <a:ext cx="530985" cy="510154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cxnSp>
        <p:nvCxnSpPr>
          <p:cNvPr id="14" name="Straight Arrow Connector 36">
            <a:extLst>
              <a:ext uri="{FF2B5EF4-FFF2-40B4-BE49-F238E27FC236}">
                <a16:creationId xmlns:a16="http://schemas.microsoft.com/office/drawing/2014/main" id="{FBFB7CA7-6323-A15F-D84C-AF7BE90D9F06}"/>
              </a:ext>
            </a:extLst>
          </p:cNvPr>
          <p:cNvCxnSpPr>
            <a:cxnSpLocks noChangeShapeType="1"/>
            <a:stCxn id="10" idx="1"/>
          </p:cNvCxnSpPr>
          <p:nvPr/>
        </p:nvCxnSpPr>
        <p:spPr bwMode="auto">
          <a:xfrm>
            <a:off x="5957952" y="3382963"/>
            <a:ext cx="11030" cy="641402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Freeform: Shape 2">
            <a:extLst>
              <a:ext uri="{FF2B5EF4-FFF2-40B4-BE49-F238E27FC236}">
                <a16:creationId xmlns:a16="http://schemas.microsoft.com/office/drawing/2014/main" id="{48A1EE8A-BEC8-B929-19A4-EF3A1C6731C3}"/>
              </a:ext>
            </a:extLst>
          </p:cNvPr>
          <p:cNvSpPr>
            <a:spLocks/>
          </p:cNvSpPr>
          <p:nvPr/>
        </p:nvSpPr>
        <p:spPr bwMode="auto">
          <a:xfrm>
            <a:off x="5870640" y="4209143"/>
            <a:ext cx="220662" cy="473075"/>
          </a:xfrm>
          <a:custGeom>
            <a:avLst/>
            <a:gdLst>
              <a:gd name="T0" fmla="*/ 219947 w 220717"/>
              <a:gd name="T1" fmla="*/ 31666 h 473563"/>
              <a:gd name="T2" fmla="*/ 141399 w 220717"/>
              <a:gd name="T3" fmla="*/ 583 h 473563"/>
              <a:gd name="T4" fmla="*/ 62838 w 220717"/>
              <a:gd name="T5" fmla="*/ 78286 h 473563"/>
              <a:gd name="T6" fmla="*/ 47128 w 220717"/>
              <a:gd name="T7" fmla="*/ 124905 h 473563"/>
              <a:gd name="T8" fmla="*/ 78547 w 220717"/>
              <a:gd name="T9" fmla="*/ 264761 h 473563"/>
              <a:gd name="T10" fmla="*/ 125690 w 220717"/>
              <a:gd name="T11" fmla="*/ 295842 h 473563"/>
              <a:gd name="T12" fmla="*/ 141399 w 220717"/>
              <a:gd name="T13" fmla="*/ 342460 h 473563"/>
              <a:gd name="T14" fmla="*/ 125690 w 220717"/>
              <a:gd name="T15" fmla="*/ 420158 h 473563"/>
              <a:gd name="T16" fmla="*/ 31419 w 220717"/>
              <a:gd name="T17" fmla="*/ 451238 h 473563"/>
              <a:gd name="T18" fmla="*/ 0 w 220717"/>
              <a:gd name="T19" fmla="*/ 466779 h 47356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20717" h="473563">
                <a:moveTo>
                  <a:pt x="220717" y="32128"/>
                </a:moveTo>
                <a:cubicBezTo>
                  <a:pt x="194441" y="21618"/>
                  <a:pt x="169971" y="4107"/>
                  <a:pt x="141889" y="597"/>
                </a:cubicBezTo>
                <a:cubicBezTo>
                  <a:pt x="89008" y="-6013"/>
                  <a:pt x="78392" y="43655"/>
                  <a:pt x="63062" y="79425"/>
                </a:cubicBezTo>
                <a:cubicBezTo>
                  <a:pt x="56516" y="94699"/>
                  <a:pt x="52551" y="110956"/>
                  <a:pt x="47296" y="126721"/>
                </a:cubicBezTo>
                <a:cubicBezTo>
                  <a:pt x="47457" y="127685"/>
                  <a:pt x="62487" y="248186"/>
                  <a:pt x="78827" y="268611"/>
                </a:cubicBezTo>
                <a:cubicBezTo>
                  <a:pt x="90664" y="283407"/>
                  <a:pt x="110358" y="289632"/>
                  <a:pt x="126124" y="300142"/>
                </a:cubicBezTo>
                <a:cubicBezTo>
                  <a:pt x="131379" y="315908"/>
                  <a:pt x="141889" y="330821"/>
                  <a:pt x="141889" y="347439"/>
                </a:cubicBezTo>
                <a:cubicBezTo>
                  <a:pt x="141889" y="374235"/>
                  <a:pt x="145072" y="407318"/>
                  <a:pt x="126124" y="426266"/>
                </a:cubicBezTo>
                <a:cubicBezTo>
                  <a:pt x="102622" y="449768"/>
                  <a:pt x="61259" y="442933"/>
                  <a:pt x="31531" y="457797"/>
                </a:cubicBezTo>
                <a:lnTo>
                  <a:pt x="0" y="473563"/>
                </a:ln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299BD63-EB67-86CF-E4C6-BA8573E5B072}"/>
              </a:ext>
            </a:extLst>
          </p:cNvPr>
          <p:cNvSpPr/>
          <p:nvPr/>
        </p:nvSpPr>
        <p:spPr bwMode="auto">
          <a:xfrm>
            <a:off x="8695232" y="2847255"/>
            <a:ext cx="3172078" cy="10395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" pitchFamily="28" charset="0"/>
            </a:endParaRPr>
          </a:p>
        </p:txBody>
      </p:sp>
      <p:sp>
        <p:nvSpPr>
          <p:cNvPr id="3" name="Rounded Rectangle 10">
            <a:extLst>
              <a:ext uri="{FF2B5EF4-FFF2-40B4-BE49-F238E27FC236}">
                <a16:creationId xmlns:a16="http://schemas.microsoft.com/office/drawing/2014/main" id="{18FD3252-D12A-0EF0-DB15-B6D758498A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22731" y="2495377"/>
            <a:ext cx="838200" cy="1708150"/>
          </a:xfrm>
          <a:prstGeom prst="roundRect">
            <a:avLst>
              <a:gd name="adj" fmla="val 16667"/>
            </a:avLst>
          </a:prstGeom>
          <a:solidFill>
            <a:srgbClr val="FFCF69"/>
          </a:solidFill>
          <a:ln w="9525" algn="ctr">
            <a:noFill/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" name="Oval 13">
            <a:extLst>
              <a:ext uri="{FF2B5EF4-FFF2-40B4-BE49-F238E27FC236}">
                <a16:creationId xmlns:a16="http://schemas.microsoft.com/office/drawing/2014/main" id="{CFF789A6-32F0-A5FC-C919-77F51D2D2B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76338" y="4043010"/>
            <a:ext cx="530985" cy="510154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cxnSp>
        <p:nvCxnSpPr>
          <p:cNvPr id="8" name="Straight Arrow Connector 36">
            <a:extLst>
              <a:ext uri="{FF2B5EF4-FFF2-40B4-BE49-F238E27FC236}">
                <a16:creationId xmlns:a16="http://schemas.microsoft.com/office/drawing/2014/main" id="{FF9AA7FE-6F50-804E-9C28-8D7BD37D700A}"/>
              </a:ext>
            </a:extLst>
          </p:cNvPr>
          <p:cNvCxnSpPr>
            <a:cxnSpLocks noChangeShapeType="1"/>
            <a:stCxn id="3" idx="1"/>
          </p:cNvCxnSpPr>
          <p:nvPr/>
        </p:nvCxnSpPr>
        <p:spPr bwMode="auto">
          <a:xfrm>
            <a:off x="9722731" y="3349452"/>
            <a:ext cx="11030" cy="674913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Freeform: Shape 2">
            <a:extLst>
              <a:ext uri="{FF2B5EF4-FFF2-40B4-BE49-F238E27FC236}">
                <a16:creationId xmlns:a16="http://schemas.microsoft.com/office/drawing/2014/main" id="{3CB281B2-B80A-611E-5F2F-5305DB98D63E}"/>
              </a:ext>
            </a:extLst>
          </p:cNvPr>
          <p:cNvSpPr>
            <a:spLocks/>
          </p:cNvSpPr>
          <p:nvPr/>
        </p:nvSpPr>
        <p:spPr bwMode="auto">
          <a:xfrm flipV="1">
            <a:off x="9716609" y="4172416"/>
            <a:ext cx="186799" cy="274204"/>
          </a:xfrm>
          <a:custGeom>
            <a:avLst/>
            <a:gdLst>
              <a:gd name="T0" fmla="*/ 219947 w 220717"/>
              <a:gd name="T1" fmla="*/ 31666 h 473563"/>
              <a:gd name="T2" fmla="*/ 141399 w 220717"/>
              <a:gd name="T3" fmla="*/ 583 h 473563"/>
              <a:gd name="T4" fmla="*/ 62838 w 220717"/>
              <a:gd name="T5" fmla="*/ 78286 h 473563"/>
              <a:gd name="T6" fmla="*/ 47128 w 220717"/>
              <a:gd name="T7" fmla="*/ 124905 h 473563"/>
              <a:gd name="T8" fmla="*/ 78547 w 220717"/>
              <a:gd name="T9" fmla="*/ 264761 h 473563"/>
              <a:gd name="T10" fmla="*/ 125690 w 220717"/>
              <a:gd name="T11" fmla="*/ 295842 h 473563"/>
              <a:gd name="T12" fmla="*/ 141399 w 220717"/>
              <a:gd name="T13" fmla="*/ 342460 h 473563"/>
              <a:gd name="T14" fmla="*/ 125690 w 220717"/>
              <a:gd name="T15" fmla="*/ 420158 h 473563"/>
              <a:gd name="T16" fmla="*/ 31419 w 220717"/>
              <a:gd name="T17" fmla="*/ 451238 h 473563"/>
              <a:gd name="T18" fmla="*/ 0 w 220717"/>
              <a:gd name="T19" fmla="*/ 466779 h 47356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20717" h="473563">
                <a:moveTo>
                  <a:pt x="220717" y="32128"/>
                </a:moveTo>
                <a:cubicBezTo>
                  <a:pt x="194441" y="21618"/>
                  <a:pt x="169971" y="4107"/>
                  <a:pt x="141889" y="597"/>
                </a:cubicBezTo>
                <a:cubicBezTo>
                  <a:pt x="89008" y="-6013"/>
                  <a:pt x="78392" y="43655"/>
                  <a:pt x="63062" y="79425"/>
                </a:cubicBezTo>
                <a:cubicBezTo>
                  <a:pt x="56516" y="94699"/>
                  <a:pt x="52551" y="110956"/>
                  <a:pt x="47296" y="126721"/>
                </a:cubicBezTo>
                <a:cubicBezTo>
                  <a:pt x="47457" y="127685"/>
                  <a:pt x="62487" y="248186"/>
                  <a:pt x="78827" y="268611"/>
                </a:cubicBezTo>
                <a:cubicBezTo>
                  <a:pt x="90664" y="283407"/>
                  <a:pt x="110358" y="289632"/>
                  <a:pt x="126124" y="300142"/>
                </a:cubicBezTo>
                <a:cubicBezTo>
                  <a:pt x="131379" y="315908"/>
                  <a:pt x="141889" y="330821"/>
                  <a:pt x="141889" y="347439"/>
                </a:cubicBezTo>
                <a:cubicBezTo>
                  <a:pt x="141889" y="374235"/>
                  <a:pt x="145072" y="407318"/>
                  <a:pt x="126124" y="426266"/>
                </a:cubicBezTo>
                <a:cubicBezTo>
                  <a:pt x="102622" y="449768"/>
                  <a:pt x="61259" y="442933"/>
                  <a:pt x="31531" y="457797"/>
                </a:cubicBezTo>
                <a:lnTo>
                  <a:pt x="0" y="473563"/>
                </a:ln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ounded Rectangle 1">
            <a:extLst>
              <a:ext uri="{FF2B5EF4-FFF2-40B4-BE49-F238E27FC236}">
                <a16:creationId xmlns:a16="http://schemas.microsoft.com/office/drawing/2014/main" id="{AA0ABC81-8241-9C64-8279-EC0EA5EEE4E9}"/>
              </a:ext>
            </a:extLst>
          </p:cNvPr>
          <p:cNvSpPr/>
          <p:nvPr/>
        </p:nvSpPr>
        <p:spPr bwMode="auto">
          <a:xfrm>
            <a:off x="1244316" y="2892427"/>
            <a:ext cx="3172078" cy="103956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" pitchFamily="28" charset="0"/>
            </a:endParaRPr>
          </a:p>
        </p:txBody>
      </p:sp>
      <p:sp>
        <p:nvSpPr>
          <p:cNvPr id="18" name="Rounded Rectangle 10">
            <a:extLst>
              <a:ext uri="{FF2B5EF4-FFF2-40B4-BE49-F238E27FC236}">
                <a16:creationId xmlns:a16="http://schemas.microsoft.com/office/drawing/2014/main" id="{315DFBE6-71C2-A7F1-E852-E365E93CC3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1815" y="2540549"/>
            <a:ext cx="838200" cy="1708150"/>
          </a:xfrm>
          <a:prstGeom prst="roundRect">
            <a:avLst>
              <a:gd name="adj" fmla="val 16667"/>
            </a:avLst>
          </a:prstGeom>
          <a:solidFill>
            <a:srgbClr val="FFCF69"/>
          </a:solidFill>
          <a:ln w="9525" algn="ctr">
            <a:noFill/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9" name="Oval 13">
            <a:extLst>
              <a:ext uri="{FF2B5EF4-FFF2-40B4-BE49-F238E27FC236}">
                <a16:creationId xmlns:a16="http://schemas.microsoft.com/office/drawing/2014/main" id="{FCD89BC4-4DFB-7D26-E9CB-16283E658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7124" y="4444982"/>
            <a:ext cx="530985" cy="510154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cxnSp>
        <p:nvCxnSpPr>
          <p:cNvPr id="22" name="Straight Arrow Connector 36">
            <a:extLst>
              <a:ext uri="{FF2B5EF4-FFF2-40B4-BE49-F238E27FC236}">
                <a16:creationId xmlns:a16="http://schemas.microsoft.com/office/drawing/2014/main" id="{B9AF27BB-417C-5BA4-E043-4B931BD577F3}"/>
              </a:ext>
            </a:extLst>
          </p:cNvPr>
          <p:cNvCxnSpPr>
            <a:cxnSpLocks noChangeShapeType="1"/>
            <a:stCxn id="18" idx="1"/>
          </p:cNvCxnSpPr>
          <p:nvPr/>
        </p:nvCxnSpPr>
        <p:spPr bwMode="auto">
          <a:xfrm>
            <a:off x="2271815" y="3394624"/>
            <a:ext cx="838200" cy="13334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Freeform: Shape 2">
            <a:extLst>
              <a:ext uri="{FF2B5EF4-FFF2-40B4-BE49-F238E27FC236}">
                <a16:creationId xmlns:a16="http://schemas.microsoft.com/office/drawing/2014/main" id="{E0977A52-20B0-6B15-16E7-019F3647DD8D}"/>
              </a:ext>
            </a:extLst>
          </p:cNvPr>
          <p:cNvSpPr>
            <a:spLocks/>
          </p:cNvSpPr>
          <p:nvPr/>
        </p:nvSpPr>
        <p:spPr bwMode="auto">
          <a:xfrm>
            <a:off x="2184503" y="4220804"/>
            <a:ext cx="220662" cy="473075"/>
          </a:xfrm>
          <a:custGeom>
            <a:avLst/>
            <a:gdLst>
              <a:gd name="T0" fmla="*/ 219947 w 220717"/>
              <a:gd name="T1" fmla="*/ 31666 h 473563"/>
              <a:gd name="T2" fmla="*/ 141399 w 220717"/>
              <a:gd name="T3" fmla="*/ 583 h 473563"/>
              <a:gd name="T4" fmla="*/ 62838 w 220717"/>
              <a:gd name="T5" fmla="*/ 78286 h 473563"/>
              <a:gd name="T6" fmla="*/ 47128 w 220717"/>
              <a:gd name="T7" fmla="*/ 124905 h 473563"/>
              <a:gd name="T8" fmla="*/ 78547 w 220717"/>
              <a:gd name="T9" fmla="*/ 264761 h 473563"/>
              <a:gd name="T10" fmla="*/ 125690 w 220717"/>
              <a:gd name="T11" fmla="*/ 295842 h 473563"/>
              <a:gd name="T12" fmla="*/ 141399 w 220717"/>
              <a:gd name="T13" fmla="*/ 342460 h 473563"/>
              <a:gd name="T14" fmla="*/ 125690 w 220717"/>
              <a:gd name="T15" fmla="*/ 420158 h 473563"/>
              <a:gd name="T16" fmla="*/ 31419 w 220717"/>
              <a:gd name="T17" fmla="*/ 451238 h 473563"/>
              <a:gd name="T18" fmla="*/ 0 w 220717"/>
              <a:gd name="T19" fmla="*/ 466779 h 47356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20717" h="473563">
                <a:moveTo>
                  <a:pt x="220717" y="32128"/>
                </a:moveTo>
                <a:cubicBezTo>
                  <a:pt x="194441" y="21618"/>
                  <a:pt x="169971" y="4107"/>
                  <a:pt x="141889" y="597"/>
                </a:cubicBezTo>
                <a:cubicBezTo>
                  <a:pt x="89008" y="-6013"/>
                  <a:pt x="78392" y="43655"/>
                  <a:pt x="63062" y="79425"/>
                </a:cubicBezTo>
                <a:cubicBezTo>
                  <a:pt x="56516" y="94699"/>
                  <a:pt x="52551" y="110956"/>
                  <a:pt x="47296" y="126721"/>
                </a:cubicBezTo>
                <a:cubicBezTo>
                  <a:pt x="47457" y="127685"/>
                  <a:pt x="62487" y="248186"/>
                  <a:pt x="78827" y="268611"/>
                </a:cubicBezTo>
                <a:cubicBezTo>
                  <a:pt x="90664" y="283407"/>
                  <a:pt x="110358" y="289632"/>
                  <a:pt x="126124" y="300142"/>
                </a:cubicBezTo>
                <a:cubicBezTo>
                  <a:pt x="131379" y="315908"/>
                  <a:pt x="141889" y="330821"/>
                  <a:pt x="141889" y="347439"/>
                </a:cubicBezTo>
                <a:cubicBezTo>
                  <a:pt x="141889" y="374235"/>
                  <a:pt x="145072" y="407318"/>
                  <a:pt x="126124" y="426266"/>
                </a:cubicBezTo>
                <a:cubicBezTo>
                  <a:pt x="102622" y="449768"/>
                  <a:pt x="61259" y="442933"/>
                  <a:pt x="31531" y="457797"/>
                </a:cubicBezTo>
                <a:lnTo>
                  <a:pt x="0" y="473563"/>
                </a:ln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076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1">
            <a:extLst>
              <a:ext uri="{FF2B5EF4-FFF2-40B4-BE49-F238E27FC236}">
                <a16:creationId xmlns:a16="http://schemas.microsoft.com/office/drawing/2014/main" id="{0D7EFAE0-6CB7-AFB9-F5A4-3D95FD53D7BA}"/>
              </a:ext>
            </a:extLst>
          </p:cNvPr>
          <p:cNvSpPr/>
          <p:nvPr/>
        </p:nvSpPr>
        <p:spPr bwMode="auto">
          <a:xfrm>
            <a:off x="4930453" y="2880765"/>
            <a:ext cx="2944812" cy="1110841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" pitchFamily="28" charset="0"/>
            </a:endParaRPr>
          </a:p>
        </p:txBody>
      </p:sp>
      <p:sp>
        <p:nvSpPr>
          <p:cNvPr id="10" name="Rounded Rectangle 10">
            <a:extLst>
              <a:ext uri="{FF2B5EF4-FFF2-40B4-BE49-F238E27FC236}">
                <a16:creationId xmlns:a16="http://schemas.microsoft.com/office/drawing/2014/main" id="{26C803A4-2799-4790-7DFC-210896DBF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7952" y="2528887"/>
            <a:ext cx="778147" cy="1825267"/>
          </a:xfrm>
          <a:prstGeom prst="roundRect">
            <a:avLst>
              <a:gd name="adj" fmla="val 16667"/>
            </a:avLst>
          </a:prstGeom>
          <a:solidFill>
            <a:srgbClr val="FFCF69"/>
          </a:solidFill>
          <a:ln w="9525" algn="ctr">
            <a:noFill/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1" name="Oval 13">
            <a:extLst>
              <a:ext uri="{FF2B5EF4-FFF2-40B4-BE49-F238E27FC236}">
                <a16:creationId xmlns:a16="http://schemas.microsoft.com/office/drawing/2014/main" id="{F5B446D3-A8F1-7BC4-8D27-E862565CCC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3262" y="4433321"/>
            <a:ext cx="492942" cy="545132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cxnSp>
        <p:nvCxnSpPr>
          <p:cNvPr id="14" name="Straight Arrow Connector 36">
            <a:extLst>
              <a:ext uri="{FF2B5EF4-FFF2-40B4-BE49-F238E27FC236}">
                <a16:creationId xmlns:a16="http://schemas.microsoft.com/office/drawing/2014/main" id="{FBFB7CA7-6323-A15F-D84C-AF7BE90D9F06}"/>
              </a:ext>
            </a:extLst>
          </p:cNvPr>
          <p:cNvCxnSpPr>
            <a:cxnSpLocks noChangeShapeType="1"/>
            <a:stCxn id="10" idx="1"/>
          </p:cNvCxnSpPr>
          <p:nvPr/>
        </p:nvCxnSpPr>
        <p:spPr bwMode="auto">
          <a:xfrm>
            <a:off x="5957952" y="3441521"/>
            <a:ext cx="11030" cy="582844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Freeform: Shape 2">
            <a:extLst>
              <a:ext uri="{FF2B5EF4-FFF2-40B4-BE49-F238E27FC236}">
                <a16:creationId xmlns:a16="http://schemas.microsoft.com/office/drawing/2014/main" id="{48A1EE8A-BEC8-B929-19A4-EF3A1C6731C3}"/>
              </a:ext>
            </a:extLst>
          </p:cNvPr>
          <p:cNvSpPr>
            <a:spLocks/>
          </p:cNvSpPr>
          <p:nvPr/>
        </p:nvSpPr>
        <p:spPr bwMode="auto">
          <a:xfrm>
            <a:off x="5870640" y="4209143"/>
            <a:ext cx="204853" cy="505511"/>
          </a:xfrm>
          <a:custGeom>
            <a:avLst/>
            <a:gdLst>
              <a:gd name="T0" fmla="*/ 219947 w 220717"/>
              <a:gd name="T1" fmla="*/ 31666 h 473563"/>
              <a:gd name="T2" fmla="*/ 141399 w 220717"/>
              <a:gd name="T3" fmla="*/ 583 h 473563"/>
              <a:gd name="T4" fmla="*/ 62838 w 220717"/>
              <a:gd name="T5" fmla="*/ 78286 h 473563"/>
              <a:gd name="T6" fmla="*/ 47128 w 220717"/>
              <a:gd name="T7" fmla="*/ 124905 h 473563"/>
              <a:gd name="T8" fmla="*/ 78547 w 220717"/>
              <a:gd name="T9" fmla="*/ 264761 h 473563"/>
              <a:gd name="T10" fmla="*/ 125690 w 220717"/>
              <a:gd name="T11" fmla="*/ 295842 h 473563"/>
              <a:gd name="T12" fmla="*/ 141399 w 220717"/>
              <a:gd name="T13" fmla="*/ 342460 h 473563"/>
              <a:gd name="T14" fmla="*/ 125690 w 220717"/>
              <a:gd name="T15" fmla="*/ 420158 h 473563"/>
              <a:gd name="T16" fmla="*/ 31419 w 220717"/>
              <a:gd name="T17" fmla="*/ 451238 h 473563"/>
              <a:gd name="T18" fmla="*/ 0 w 220717"/>
              <a:gd name="T19" fmla="*/ 466779 h 47356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20717" h="473563">
                <a:moveTo>
                  <a:pt x="220717" y="32128"/>
                </a:moveTo>
                <a:cubicBezTo>
                  <a:pt x="194441" y="21618"/>
                  <a:pt x="169971" y="4107"/>
                  <a:pt x="141889" y="597"/>
                </a:cubicBezTo>
                <a:cubicBezTo>
                  <a:pt x="89008" y="-6013"/>
                  <a:pt x="78392" y="43655"/>
                  <a:pt x="63062" y="79425"/>
                </a:cubicBezTo>
                <a:cubicBezTo>
                  <a:pt x="56516" y="94699"/>
                  <a:pt x="52551" y="110956"/>
                  <a:pt x="47296" y="126721"/>
                </a:cubicBezTo>
                <a:cubicBezTo>
                  <a:pt x="47457" y="127685"/>
                  <a:pt x="62487" y="248186"/>
                  <a:pt x="78827" y="268611"/>
                </a:cubicBezTo>
                <a:cubicBezTo>
                  <a:pt x="90664" y="283407"/>
                  <a:pt x="110358" y="289632"/>
                  <a:pt x="126124" y="300142"/>
                </a:cubicBezTo>
                <a:cubicBezTo>
                  <a:pt x="131379" y="315908"/>
                  <a:pt x="141889" y="330821"/>
                  <a:pt x="141889" y="347439"/>
                </a:cubicBezTo>
                <a:cubicBezTo>
                  <a:pt x="141889" y="374235"/>
                  <a:pt x="145072" y="407318"/>
                  <a:pt x="126124" y="426266"/>
                </a:cubicBezTo>
                <a:cubicBezTo>
                  <a:pt x="102622" y="449768"/>
                  <a:pt x="61259" y="442933"/>
                  <a:pt x="31531" y="457797"/>
                </a:cubicBezTo>
                <a:lnTo>
                  <a:pt x="0" y="473563"/>
                </a:ln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299BD63-EB67-86CF-E4C6-BA8573E5B072}"/>
              </a:ext>
            </a:extLst>
          </p:cNvPr>
          <p:cNvSpPr/>
          <p:nvPr/>
        </p:nvSpPr>
        <p:spPr bwMode="auto">
          <a:xfrm>
            <a:off x="8695232" y="2847254"/>
            <a:ext cx="2944812" cy="1110841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" pitchFamily="28" charset="0"/>
            </a:endParaRPr>
          </a:p>
        </p:txBody>
      </p:sp>
      <p:sp>
        <p:nvSpPr>
          <p:cNvPr id="3" name="Rounded Rectangle 10">
            <a:extLst>
              <a:ext uri="{FF2B5EF4-FFF2-40B4-BE49-F238E27FC236}">
                <a16:creationId xmlns:a16="http://schemas.microsoft.com/office/drawing/2014/main" id="{18FD3252-D12A-0EF0-DB15-B6D758498A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22731" y="2495376"/>
            <a:ext cx="778147" cy="1825267"/>
          </a:xfrm>
          <a:prstGeom prst="roundRect">
            <a:avLst>
              <a:gd name="adj" fmla="val 16667"/>
            </a:avLst>
          </a:prstGeom>
          <a:solidFill>
            <a:srgbClr val="FFCF69"/>
          </a:solidFill>
          <a:ln w="9525" algn="ctr">
            <a:noFill/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" name="Oval 13">
            <a:extLst>
              <a:ext uri="{FF2B5EF4-FFF2-40B4-BE49-F238E27FC236}">
                <a16:creationId xmlns:a16="http://schemas.microsoft.com/office/drawing/2014/main" id="{CFF789A6-32F0-A5FC-C919-77F51D2D2B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76339" y="4043010"/>
            <a:ext cx="492942" cy="545132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cxnSp>
        <p:nvCxnSpPr>
          <p:cNvPr id="8" name="Straight Arrow Connector 36">
            <a:extLst>
              <a:ext uri="{FF2B5EF4-FFF2-40B4-BE49-F238E27FC236}">
                <a16:creationId xmlns:a16="http://schemas.microsoft.com/office/drawing/2014/main" id="{FF9AA7FE-6F50-804E-9C28-8D7BD37D700A}"/>
              </a:ext>
            </a:extLst>
          </p:cNvPr>
          <p:cNvCxnSpPr>
            <a:cxnSpLocks noChangeShapeType="1"/>
            <a:stCxn id="3" idx="1"/>
          </p:cNvCxnSpPr>
          <p:nvPr/>
        </p:nvCxnSpPr>
        <p:spPr bwMode="auto">
          <a:xfrm>
            <a:off x="9722731" y="3408010"/>
            <a:ext cx="11030" cy="61635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Freeform: Shape 2">
            <a:extLst>
              <a:ext uri="{FF2B5EF4-FFF2-40B4-BE49-F238E27FC236}">
                <a16:creationId xmlns:a16="http://schemas.microsoft.com/office/drawing/2014/main" id="{3CB281B2-B80A-611E-5F2F-5305DB98D63E}"/>
              </a:ext>
            </a:extLst>
          </p:cNvPr>
          <p:cNvSpPr>
            <a:spLocks/>
          </p:cNvSpPr>
          <p:nvPr/>
        </p:nvSpPr>
        <p:spPr bwMode="auto">
          <a:xfrm flipV="1">
            <a:off x="9716610" y="4172415"/>
            <a:ext cx="173416" cy="293005"/>
          </a:xfrm>
          <a:custGeom>
            <a:avLst/>
            <a:gdLst>
              <a:gd name="T0" fmla="*/ 219947 w 220717"/>
              <a:gd name="T1" fmla="*/ 31666 h 473563"/>
              <a:gd name="T2" fmla="*/ 141399 w 220717"/>
              <a:gd name="T3" fmla="*/ 583 h 473563"/>
              <a:gd name="T4" fmla="*/ 62838 w 220717"/>
              <a:gd name="T5" fmla="*/ 78286 h 473563"/>
              <a:gd name="T6" fmla="*/ 47128 w 220717"/>
              <a:gd name="T7" fmla="*/ 124905 h 473563"/>
              <a:gd name="T8" fmla="*/ 78547 w 220717"/>
              <a:gd name="T9" fmla="*/ 264761 h 473563"/>
              <a:gd name="T10" fmla="*/ 125690 w 220717"/>
              <a:gd name="T11" fmla="*/ 295842 h 473563"/>
              <a:gd name="T12" fmla="*/ 141399 w 220717"/>
              <a:gd name="T13" fmla="*/ 342460 h 473563"/>
              <a:gd name="T14" fmla="*/ 125690 w 220717"/>
              <a:gd name="T15" fmla="*/ 420158 h 473563"/>
              <a:gd name="T16" fmla="*/ 31419 w 220717"/>
              <a:gd name="T17" fmla="*/ 451238 h 473563"/>
              <a:gd name="T18" fmla="*/ 0 w 220717"/>
              <a:gd name="T19" fmla="*/ 466779 h 47356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20717" h="473563">
                <a:moveTo>
                  <a:pt x="220717" y="32128"/>
                </a:moveTo>
                <a:cubicBezTo>
                  <a:pt x="194441" y="21618"/>
                  <a:pt x="169971" y="4107"/>
                  <a:pt x="141889" y="597"/>
                </a:cubicBezTo>
                <a:cubicBezTo>
                  <a:pt x="89008" y="-6013"/>
                  <a:pt x="78392" y="43655"/>
                  <a:pt x="63062" y="79425"/>
                </a:cubicBezTo>
                <a:cubicBezTo>
                  <a:pt x="56516" y="94699"/>
                  <a:pt x="52551" y="110956"/>
                  <a:pt x="47296" y="126721"/>
                </a:cubicBezTo>
                <a:cubicBezTo>
                  <a:pt x="47457" y="127685"/>
                  <a:pt x="62487" y="248186"/>
                  <a:pt x="78827" y="268611"/>
                </a:cubicBezTo>
                <a:cubicBezTo>
                  <a:pt x="90664" y="283407"/>
                  <a:pt x="110358" y="289632"/>
                  <a:pt x="126124" y="300142"/>
                </a:cubicBezTo>
                <a:cubicBezTo>
                  <a:pt x="131379" y="315908"/>
                  <a:pt x="141889" y="330821"/>
                  <a:pt x="141889" y="347439"/>
                </a:cubicBezTo>
                <a:cubicBezTo>
                  <a:pt x="141889" y="374235"/>
                  <a:pt x="145072" y="407318"/>
                  <a:pt x="126124" y="426266"/>
                </a:cubicBezTo>
                <a:cubicBezTo>
                  <a:pt x="102622" y="449768"/>
                  <a:pt x="61259" y="442933"/>
                  <a:pt x="31531" y="457797"/>
                </a:cubicBezTo>
                <a:lnTo>
                  <a:pt x="0" y="473563"/>
                </a:ln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ounded Rectangle 1">
            <a:extLst>
              <a:ext uri="{FF2B5EF4-FFF2-40B4-BE49-F238E27FC236}">
                <a16:creationId xmlns:a16="http://schemas.microsoft.com/office/drawing/2014/main" id="{AA0ABC81-8241-9C64-8279-EC0EA5EEE4E9}"/>
              </a:ext>
            </a:extLst>
          </p:cNvPr>
          <p:cNvSpPr/>
          <p:nvPr/>
        </p:nvSpPr>
        <p:spPr bwMode="auto">
          <a:xfrm>
            <a:off x="1244316" y="2892426"/>
            <a:ext cx="2944812" cy="1110841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" pitchFamily="28" charset="0"/>
            </a:endParaRPr>
          </a:p>
        </p:txBody>
      </p:sp>
      <p:sp>
        <p:nvSpPr>
          <p:cNvPr id="18" name="Rounded Rectangle 10">
            <a:extLst>
              <a:ext uri="{FF2B5EF4-FFF2-40B4-BE49-F238E27FC236}">
                <a16:creationId xmlns:a16="http://schemas.microsoft.com/office/drawing/2014/main" id="{315DFBE6-71C2-A7F1-E852-E365E93CC3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1815" y="2540548"/>
            <a:ext cx="778147" cy="1825267"/>
          </a:xfrm>
          <a:prstGeom prst="roundRect">
            <a:avLst>
              <a:gd name="adj" fmla="val 16667"/>
            </a:avLst>
          </a:prstGeom>
          <a:solidFill>
            <a:srgbClr val="FFCF69"/>
          </a:solidFill>
          <a:ln w="9525" algn="ctr">
            <a:noFill/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9" name="Oval 13">
            <a:extLst>
              <a:ext uri="{FF2B5EF4-FFF2-40B4-BE49-F238E27FC236}">
                <a16:creationId xmlns:a16="http://schemas.microsoft.com/office/drawing/2014/main" id="{FCD89BC4-4DFB-7D26-E9CB-16283E658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7125" y="4444982"/>
            <a:ext cx="492942" cy="545132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2B427D6-8309-A6E8-1A71-D4544F229932}"/>
              </a:ext>
            </a:extLst>
          </p:cNvPr>
          <p:cNvSpPr txBox="1"/>
          <p:nvPr/>
        </p:nvSpPr>
        <p:spPr>
          <a:xfrm>
            <a:off x="2250946" y="3009365"/>
            <a:ext cx="827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Gate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8691977-77CE-9EB8-C15A-DD9730E827D2}"/>
              </a:ext>
            </a:extLst>
          </p:cNvPr>
          <p:cNvSpPr txBox="1"/>
          <p:nvPr/>
        </p:nvSpPr>
        <p:spPr>
          <a:xfrm>
            <a:off x="2200475" y="4639841"/>
            <a:ext cx="1400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Gate 2</a:t>
            </a:r>
          </a:p>
        </p:txBody>
      </p:sp>
      <p:cxnSp>
        <p:nvCxnSpPr>
          <p:cNvPr id="22" name="Straight Arrow Connector 36">
            <a:extLst>
              <a:ext uri="{FF2B5EF4-FFF2-40B4-BE49-F238E27FC236}">
                <a16:creationId xmlns:a16="http://schemas.microsoft.com/office/drawing/2014/main" id="{B9AF27BB-417C-5BA4-E043-4B931BD577F3}"/>
              </a:ext>
            </a:extLst>
          </p:cNvPr>
          <p:cNvCxnSpPr>
            <a:cxnSpLocks noChangeShapeType="1"/>
            <a:stCxn id="18" idx="1"/>
          </p:cNvCxnSpPr>
          <p:nvPr/>
        </p:nvCxnSpPr>
        <p:spPr bwMode="auto">
          <a:xfrm flipV="1">
            <a:off x="2271815" y="3407958"/>
            <a:ext cx="838200" cy="45224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Freeform: Shape 2">
            <a:extLst>
              <a:ext uri="{FF2B5EF4-FFF2-40B4-BE49-F238E27FC236}">
                <a16:creationId xmlns:a16="http://schemas.microsoft.com/office/drawing/2014/main" id="{E0977A52-20B0-6B15-16E7-019F3647DD8D}"/>
              </a:ext>
            </a:extLst>
          </p:cNvPr>
          <p:cNvSpPr>
            <a:spLocks/>
          </p:cNvSpPr>
          <p:nvPr/>
        </p:nvSpPr>
        <p:spPr bwMode="auto">
          <a:xfrm>
            <a:off x="2184503" y="4220804"/>
            <a:ext cx="204853" cy="505511"/>
          </a:xfrm>
          <a:custGeom>
            <a:avLst/>
            <a:gdLst>
              <a:gd name="T0" fmla="*/ 219947 w 220717"/>
              <a:gd name="T1" fmla="*/ 31666 h 473563"/>
              <a:gd name="T2" fmla="*/ 141399 w 220717"/>
              <a:gd name="T3" fmla="*/ 583 h 473563"/>
              <a:gd name="T4" fmla="*/ 62838 w 220717"/>
              <a:gd name="T5" fmla="*/ 78286 h 473563"/>
              <a:gd name="T6" fmla="*/ 47128 w 220717"/>
              <a:gd name="T7" fmla="*/ 124905 h 473563"/>
              <a:gd name="T8" fmla="*/ 78547 w 220717"/>
              <a:gd name="T9" fmla="*/ 264761 h 473563"/>
              <a:gd name="T10" fmla="*/ 125690 w 220717"/>
              <a:gd name="T11" fmla="*/ 295842 h 473563"/>
              <a:gd name="T12" fmla="*/ 141399 w 220717"/>
              <a:gd name="T13" fmla="*/ 342460 h 473563"/>
              <a:gd name="T14" fmla="*/ 125690 w 220717"/>
              <a:gd name="T15" fmla="*/ 420158 h 473563"/>
              <a:gd name="T16" fmla="*/ 31419 w 220717"/>
              <a:gd name="T17" fmla="*/ 451238 h 473563"/>
              <a:gd name="T18" fmla="*/ 0 w 220717"/>
              <a:gd name="T19" fmla="*/ 466779 h 47356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20717" h="473563">
                <a:moveTo>
                  <a:pt x="220717" y="32128"/>
                </a:moveTo>
                <a:cubicBezTo>
                  <a:pt x="194441" y="21618"/>
                  <a:pt x="169971" y="4107"/>
                  <a:pt x="141889" y="597"/>
                </a:cubicBezTo>
                <a:cubicBezTo>
                  <a:pt x="89008" y="-6013"/>
                  <a:pt x="78392" y="43655"/>
                  <a:pt x="63062" y="79425"/>
                </a:cubicBezTo>
                <a:cubicBezTo>
                  <a:pt x="56516" y="94699"/>
                  <a:pt x="52551" y="110956"/>
                  <a:pt x="47296" y="126721"/>
                </a:cubicBezTo>
                <a:cubicBezTo>
                  <a:pt x="47457" y="127685"/>
                  <a:pt x="62487" y="248186"/>
                  <a:pt x="78827" y="268611"/>
                </a:cubicBezTo>
                <a:cubicBezTo>
                  <a:pt x="90664" y="283407"/>
                  <a:pt x="110358" y="289632"/>
                  <a:pt x="126124" y="300142"/>
                </a:cubicBezTo>
                <a:cubicBezTo>
                  <a:pt x="131379" y="315908"/>
                  <a:pt x="141889" y="330821"/>
                  <a:pt x="141889" y="347439"/>
                </a:cubicBezTo>
                <a:cubicBezTo>
                  <a:pt x="141889" y="374235"/>
                  <a:pt x="145072" y="407318"/>
                  <a:pt x="126124" y="426266"/>
                </a:cubicBezTo>
                <a:cubicBezTo>
                  <a:pt x="102622" y="449768"/>
                  <a:pt x="61259" y="442933"/>
                  <a:pt x="31531" y="457797"/>
                </a:cubicBezTo>
                <a:lnTo>
                  <a:pt x="0" y="473563"/>
                </a:ln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2636EAB-FD2C-629B-89DF-4B594F729E92}"/>
              </a:ext>
            </a:extLst>
          </p:cNvPr>
          <p:cNvSpPr txBox="1"/>
          <p:nvPr/>
        </p:nvSpPr>
        <p:spPr>
          <a:xfrm>
            <a:off x="1209633" y="1765475"/>
            <a:ext cx="2681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Gate 1 is closed at rest; Gate 2 is open at rest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E5E4B1-A75E-EAD1-A0EE-A7B8BD1ECCD1}"/>
              </a:ext>
            </a:extLst>
          </p:cNvPr>
          <p:cNvSpPr txBox="1"/>
          <p:nvPr/>
        </p:nvSpPr>
        <p:spPr>
          <a:xfrm>
            <a:off x="5933511" y="3194031"/>
            <a:ext cx="836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Gate 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EA5AEB-B3FB-9C29-79DD-644DF8F4793B}"/>
              </a:ext>
            </a:extLst>
          </p:cNvPr>
          <p:cNvSpPr txBox="1"/>
          <p:nvPr/>
        </p:nvSpPr>
        <p:spPr>
          <a:xfrm>
            <a:off x="5935665" y="4667420"/>
            <a:ext cx="934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Gate 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173EF59-F0CB-CA0D-444D-BF252AD0636E}"/>
              </a:ext>
            </a:extLst>
          </p:cNvPr>
          <p:cNvSpPr txBox="1"/>
          <p:nvPr/>
        </p:nvSpPr>
        <p:spPr>
          <a:xfrm>
            <a:off x="9705932" y="3128332"/>
            <a:ext cx="815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Gate 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054CAC0-C727-0B14-FC7C-B522E28BFA29}"/>
              </a:ext>
            </a:extLst>
          </p:cNvPr>
          <p:cNvSpPr txBox="1"/>
          <p:nvPr/>
        </p:nvSpPr>
        <p:spPr>
          <a:xfrm>
            <a:off x="9664515" y="4654094"/>
            <a:ext cx="86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Gate 2</a:t>
            </a:r>
          </a:p>
        </p:txBody>
      </p:sp>
    </p:spTree>
    <p:extLst>
      <p:ext uri="{BB962C8B-B14F-4D97-AF65-F5344CB8AC3E}">
        <p14:creationId xmlns:p14="http://schemas.microsoft.com/office/powerpoint/2010/main" val="1347404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558636" y="228600"/>
            <a:ext cx="0" cy="563880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cxnSpLocks/>
          </p:cNvCxnSpPr>
          <p:nvPr/>
        </p:nvCxnSpPr>
        <p:spPr>
          <a:xfrm flipH="1">
            <a:off x="1558636" y="5867400"/>
            <a:ext cx="9150928" cy="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686300" y="6172201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TIME (units:_____)</a:t>
            </a:r>
          </a:p>
        </p:txBody>
      </p:sp>
      <p:sp>
        <p:nvSpPr>
          <p:cNvPr id="10" name="TextBox 9"/>
          <p:cNvSpPr txBox="1"/>
          <p:nvPr/>
        </p:nvSpPr>
        <p:spPr>
          <a:xfrm rot="16200000">
            <a:off x="-907679" y="2837867"/>
            <a:ext cx="35755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Membrane Potential (units:______)</a:t>
            </a:r>
          </a:p>
        </p:txBody>
      </p:sp>
    </p:spTree>
    <p:extLst>
      <p:ext uri="{BB962C8B-B14F-4D97-AF65-F5344CB8AC3E}">
        <p14:creationId xmlns:p14="http://schemas.microsoft.com/office/powerpoint/2010/main" val="1683659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>
            <a:cxnSpLocks/>
          </p:cNvCxnSpPr>
          <p:nvPr/>
        </p:nvCxnSpPr>
        <p:spPr>
          <a:xfrm flipV="1">
            <a:off x="2061882" y="389096"/>
            <a:ext cx="3164" cy="543892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/>
          </p:cNvCxnSpPr>
          <p:nvPr/>
        </p:nvCxnSpPr>
        <p:spPr>
          <a:xfrm>
            <a:off x="2061882" y="5828016"/>
            <a:ext cx="9089820" cy="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802675" y="6386810"/>
            <a:ext cx="6135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(units: __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mSec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___)</a:t>
            </a:r>
          </a:p>
        </p:txBody>
      </p:sp>
      <p:sp>
        <p:nvSpPr>
          <p:cNvPr id="14" name="TextBox 13"/>
          <p:cNvSpPr txBox="1"/>
          <p:nvPr/>
        </p:nvSpPr>
        <p:spPr>
          <a:xfrm rot="16200000">
            <a:off x="-2265809" y="2564567"/>
            <a:ext cx="5261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Membrane Potential V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(units: mV_)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94289" y="5876580"/>
            <a:ext cx="8368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		      1		        2		         	       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7176" y="206993"/>
            <a:ext cx="112557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+30-40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-70</a:t>
            </a:r>
          </a:p>
        </p:txBody>
      </p:sp>
      <p:sp>
        <p:nvSpPr>
          <p:cNvPr id="7" name="Freeform 6"/>
          <p:cNvSpPr/>
          <p:nvPr/>
        </p:nvSpPr>
        <p:spPr>
          <a:xfrm>
            <a:off x="2099940" y="622768"/>
            <a:ext cx="8480677" cy="5011063"/>
          </a:xfrm>
          <a:custGeom>
            <a:avLst/>
            <a:gdLst>
              <a:gd name="connsiteX0" fmla="*/ 0 w 4123426"/>
              <a:gd name="connsiteY0" fmla="*/ 2607752 h 2956944"/>
              <a:gd name="connsiteX1" fmla="*/ 414068 w 4123426"/>
              <a:gd name="connsiteY1" fmla="*/ 2573246 h 2956944"/>
              <a:gd name="connsiteX2" fmla="*/ 500332 w 4123426"/>
              <a:gd name="connsiteY2" fmla="*/ 2314454 h 2956944"/>
              <a:gd name="connsiteX3" fmla="*/ 845389 w 4123426"/>
              <a:gd name="connsiteY3" fmla="*/ 2574 h 2956944"/>
              <a:gd name="connsiteX4" fmla="*/ 1414732 w 4123426"/>
              <a:gd name="connsiteY4" fmla="*/ 2814786 h 2956944"/>
              <a:gd name="connsiteX5" fmla="*/ 1828800 w 4123426"/>
              <a:gd name="connsiteY5" fmla="*/ 2538740 h 2956944"/>
              <a:gd name="connsiteX6" fmla="*/ 4123426 w 4123426"/>
              <a:gd name="connsiteY6" fmla="*/ 2521488 h 2956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23426" h="2956944">
                <a:moveTo>
                  <a:pt x="0" y="2607752"/>
                </a:moveTo>
                <a:cubicBezTo>
                  <a:pt x="165339" y="2614940"/>
                  <a:pt x="330679" y="2622129"/>
                  <a:pt x="414068" y="2573246"/>
                </a:cubicBezTo>
                <a:cubicBezTo>
                  <a:pt x="497457" y="2524363"/>
                  <a:pt x="428445" y="2742899"/>
                  <a:pt x="500332" y="2314454"/>
                </a:cubicBezTo>
                <a:cubicBezTo>
                  <a:pt x="572219" y="1886009"/>
                  <a:pt x="692989" y="-80815"/>
                  <a:pt x="845389" y="2574"/>
                </a:cubicBezTo>
                <a:cubicBezTo>
                  <a:pt x="997789" y="85963"/>
                  <a:pt x="1250830" y="2392092"/>
                  <a:pt x="1414732" y="2814786"/>
                </a:cubicBezTo>
                <a:cubicBezTo>
                  <a:pt x="1578634" y="3237480"/>
                  <a:pt x="1377351" y="2587623"/>
                  <a:pt x="1828800" y="2538740"/>
                </a:cubicBezTo>
                <a:cubicBezTo>
                  <a:pt x="2280249" y="2489857"/>
                  <a:pt x="3201837" y="2505672"/>
                  <a:pt x="4123426" y="2521488"/>
                </a:cubicBezTo>
              </a:path>
            </a:pathLst>
          </a:cu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6F74D1B-79F8-4EDC-8ADD-DDDA7E240911}"/>
              </a:ext>
            </a:extLst>
          </p:cNvPr>
          <p:cNvSpPr txBox="1"/>
          <p:nvPr/>
        </p:nvSpPr>
        <p:spPr>
          <a:xfrm>
            <a:off x="5482583" y="4240281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Threshold potential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D65F770-3D2A-4A70-9169-901642C7965F}"/>
              </a:ext>
            </a:extLst>
          </p:cNvPr>
          <p:cNvCxnSpPr/>
          <p:nvPr/>
        </p:nvCxnSpPr>
        <p:spPr>
          <a:xfrm>
            <a:off x="2106386" y="4697185"/>
            <a:ext cx="8153400" cy="0"/>
          </a:xfrm>
          <a:prstGeom prst="line">
            <a:avLst/>
          </a:prstGeom>
          <a:ln w="317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C0AC5A8A-2EBB-4DA2-9B9E-B9F86797157F}"/>
              </a:ext>
            </a:extLst>
          </p:cNvPr>
          <p:cNvSpPr txBox="1"/>
          <p:nvPr/>
        </p:nvSpPr>
        <p:spPr>
          <a:xfrm>
            <a:off x="5274874" y="5308285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K+ channels close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CAFCC0F-9DD1-4AEB-B36B-897D46B69A65}"/>
              </a:ext>
            </a:extLst>
          </p:cNvPr>
          <p:cNvSpPr txBox="1"/>
          <p:nvPr/>
        </p:nvSpPr>
        <p:spPr>
          <a:xfrm>
            <a:off x="2389292" y="2535623"/>
            <a:ext cx="2125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Na+ in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7602F8B-E889-4973-8306-C9D81F153EBE}"/>
              </a:ext>
            </a:extLst>
          </p:cNvPr>
          <p:cNvSpPr txBox="1"/>
          <p:nvPr/>
        </p:nvSpPr>
        <p:spPr>
          <a:xfrm>
            <a:off x="2088801" y="3461093"/>
            <a:ext cx="13334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Vg Na+ channel activation gates open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58B898E-0E63-4D3B-A469-CEDF35A7AF9A}"/>
              </a:ext>
            </a:extLst>
          </p:cNvPr>
          <p:cNvSpPr txBox="1"/>
          <p:nvPr/>
        </p:nvSpPr>
        <p:spPr>
          <a:xfrm>
            <a:off x="387236" y="3985723"/>
            <a:ext cx="17510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Depolarization from graded potentials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28D041C-838B-4BA6-9622-EC30E323883F}"/>
              </a:ext>
            </a:extLst>
          </p:cNvPr>
          <p:cNvSpPr txBox="1"/>
          <p:nvPr/>
        </p:nvSpPr>
        <p:spPr>
          <a:xfrm>
            <a:off x="2786249" y="53397"/>
            <a:ext cx="3886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Vg Na+ channel inactivation gates close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8544A7C-B564-4540-9F80-2B23E498DC56}"/>
              </a:ext>
            </a:extLst>
          </p:cNvPr>
          <p:cNvSpPr txBox="1"/>
          <p:nvPr/>
        </p:nvSpPr>
        <p:spPr>
          <a:xfrm>
            <a:off x="2803651" y="299602"/>
            <a:ext cx="2423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Vg K+ channels open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11EA49B-15A1-41F3-8166-8916D842FD39}"/>
              </a:ext>
            </a:extLst>
          </p:cNvPr>
          <p:cNvSpPr txBox="1"/>
          <p:nvPr/>
        </p:nvSpPr>
        <p:spPr>
          <a:xfrm>
            <a:off x="4791607" y="2578712"/>
            <a:ext cx="2608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K+ out</a:t>
            </a:r>
          </a:p>
        </p:txBody>
      </p:sp>
    </p:spTree>
    <p:extLst>
      <p:ext uri="{BB962C8B-B14F-4D97-AF65-F5344CB8AC3E}">
        <p14:creationId xmlns:p14="http://schemas.microsoft.com/office/powerpoint/2010/main" val="24596592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</TotalTime>
  <Words>527</Words>
  <Application>Microsoft Office PowerPoint</Application>
  <PresentationFormat>Widescreen</PresentationFormat>
  <Paragraphs>198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Monotype Corsiva</vt:lpstr>
      <vt:lpstr>Palatino Linotype</vt:lpstr>
      <vt:lpstr>Times</vt:lpstr>
      <vt:lpstr>Times New Roman</vt:lpstr>
      <vt:lpstr>Office Theme</vt:lpstr>
      <vt:lpstr>A Nervous Night in the ER:  Stings, Poisonings, and More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Harris, Breanna N</dc:creator>
  <cp:lastModifiedBy>Ky Herreid</cp:lastModifiedBy>
  <cp:revision>43</cp:revision>
  <dcterms:created xsi:type="dcterms:W3CDTF">2022-02-17T22:50:57Z</dcterms:created>
  <dcterms:modified xsi:type="dcterms:W3CDTF">2023-01-09T23:50:38Z</dcterms:modified>
</cp:coreProperties>
</file>