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57" r:id="rId4"/>
    <p:sldId id="258" r:id="rId5"/>
    <p:sldId id="271" r:id="rId6"/>
    <p:sldId id="272" r:id="rId7"/>
    <p:sldId id="273" r:id="rId8"/>
    <p:sldId id="275" r:id="rId9"/>
    <p:sldId id="276" r:id="rId10"/>
    <p:sldId id="261" r:id="rId11"/>
    <p:sldId id="286" r:id="rId12"/>
    <p:sldId id="277" r:id="rId13"/>
    <p:sldId id="280" r:id="rId14"/>
    <p:sldId id="278" r:id="rId15"/>
    <p:sldId id="279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84020"/>
  </p:normalViewPr>
  <p:slideViewPr>
    <p:cSldViewPr snapToGrid="0" snapToObjects="1">
      <p:cViewPr varScale="1">
        <p:scale>
          <a:sx n="36" d="100"/>
          <a:sy n="36" d="100"/>
        </p:scale>
        <p:origin x="-91" y="-7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7EEC-AA31-0545-9617-31C4D7AA6FE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E5A6-D1F8-1C45-BA56-20917B8BB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  </a:t>
            </a:r>
            <a:r>
              <a:rPr lang="en-US" dirty="0" smtClean="0"/>
              <a:t>Licensed image © </a:t>
            </a:r>
            <a:r>
              <a:rPr lang="en-US" dirty="0" err="1" smtClean="0"/>
              <a:t>Futurer</a:t>
            </a:r>
            <a:r>
              <a:rPr lang="en-US" dirty="0" smtClean="0"/>
              <a:t> | Dreamstime.com, id 165312954.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C9D6-FF4A-8349-8C83-A7A1306FA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1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C9D6-FF4A-8349-8C83-A7A1306FA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2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0E5A6-D1F8-1C45-BA56-20917B8BB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32EC-ACA2-4099-A368-BF63824B286C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5762-E610-4FDC-908E-B057680F9449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D748-15C5-4469-9F62-74C440F84E6D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1F85F-B3E2-4D97-886E-5D721AF217CF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734-0894-4A08-8B52-0EE106EEFE38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4C5E-EC43-409A-8662-1E65558D8F53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F67B-545B-4299-9C8E-F11B22E53CDA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F69B-9E49-43B6-A130-E754445F8C47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C261-99B1-40CF-9322-CAB6CAF0ADAC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A658-9051-409D-812B-E2EDF62D2997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EB10-0585-4AC8-9A93-C357E29CFB1A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0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BA22-F133-4D02-996F-634BEDC03683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39A6-6D6C-7040-B230-0824A67B4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i7kAt97XY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Eo7JtRA7lg" TargetMode="External"/><Relationship Id="rId2" Type="http://schemas.openxmlformats.org/officeDocument/2006/relationships/hyperlink" Target="https://youtu.be/eBl3U-T5Nvk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5908" r="16371" b="5531"/>
          <a:stretch/>
        </p:blipFill>
        <p:spPr>
          <a:xfrm flipH="1">
            <a:off x="5278303" y="1284055"/>
            <a:ext cx="6461085" cy="4698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67" y="2608886"/>
            <a:ext cx="9144000" cy="1192791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/>
              <a:t>Mitochondrial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Mysteries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686" y="470217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Monotype Corsiva" panose="03010101010201010101" pitchFamily="66" charset="0"/>
              </a:rPr>
              <a:t>by</a:t>
            </a:r>
          </a:p>
          <a:p>
            <a:pPr algn="l"/>
            <a:r>
              <a:rPr lang="en-US" dirty="0" smtClean="0"/>
              <a:t>Anna K.S. Jozwick and Megan Lee</a:t>
            </a:r>
          </a:p>
          <a:p>
            <a:pPr algn="l"/>
            <a:r>
              <a:rPr lang="en-US" dirty="0" smtClean="0"/>
              <a:t>Biological Sciences</a:t>
            </a:r>
          </a:p>
          <a:p>
            <a:pPr algn="l"/>
            <a:r>
              <a:rPr lang="en-US" dirty="0" err="1" smtClean="0"/>
              <a:t>Goucher</a:t>
            </a:r>
            <a:r>
              <a:rPr lang="en-US" dirty="0" smtClean="0"/>
              <a:t> College, Baltimore, MD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7296" y="899971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  <a:latin typeface="Calibri" pitchFamily="34" charset="0"/>
              </a:rPr>
              <a:t>A Presentation to Accompany the Case </a:t>
            </a:r>
            <a:r>
              <a:rPr lang="en-US" altLang="en-US" i="1" dirty="0" smtClean="0">
                <a:solidFill>
                  <a:schemeClr val="tx1"/>
                </a:solidFill>
                <a:latin typeface="Calibri" pitchFamily="34" charset="0"/>
              </a:rPr>
              <a:t>Study:</a:t>
            </a:r>
            <a:endParaRPr lang="en-US" alt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819" y="452005"/>
            <a:ext cx="4568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4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kern="0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  <a:sym typeface="Helvetica Light"/>
              </a:rPr>
              <a:t>NATIONAL CENTER FOR CASE STUDY TEACHING IN SCIENCE</a:t>
            </a:r>
            <a:endParaRPr lang="en-US" altLang="en-US" sz="1400" b="1" kern="0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  <a:cs typeface="Calibri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45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967" y="1825625"/>
            <a:ext cx="9901977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You should now be able to: </a:t>
            </a:r>
          </a:p>
          <a:p>
            <a:r>
              <a:rPr lang="en-US" dirty="0" smtClean="0"/>
              <a:t>Provide a list of </a:t>
            </a:r>
            <a:r>
              <a:rPr lang="en-US" dirty="0"/>
              <a:t>evidence to support the endosymbiotic theory explaining the acquisition of mitochondria </a:t>
            </a:r>
            <a:r>
              <a:rPr lang="en-US" i="1" dirty="0"/>
              <a:t>and</a:t>
            </a:r>
            <a:r>
              <a:rPr lang="en-US" dirty="0"/>
              <a:t> chloroplasts by eukaryotic </a:t>
            </a:r>
            <a:r>
              <a:rPr lang="en-US" dirty="0" smtClean="0"/>
              <a:t>cells.</a:t>
            </a:r>
            <a:endParaRPr lang="en-US" dirty="0" smtClean="0"/>
          </a:p>
          <a:p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u="sng" dirty="0" smtClean="0"/>
              <a:t>For review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i="1" dirty="0"/>
              <a:t>How </a:t>
            </a:r>
            <a:r>
              <a:rPr lang="en-US" i="1" dirty="0"/>
              <a:t>We Think Complex Cells </a:t>
            </a:r>
            <a:r>
              <a:rPr lang="en-US" i="1" dirty="0" smtClean="0"/>
              <a:t>Evolved</a:t>
            </a:r>
            <a:r>
              <a:rPr lang="en-US" dirty="0" smtClean="0"/>
              <a:t>. Running time: 5:41 </a:t>
            </a:r>
            <a:r>
              <a:rPr lang="en-US" dirty="0"/>
              <a:t>min. </a:t>
            </a:r>
            <a:r>
              <a:rPr lang="en-US" dirty="0"/>
              <a:t>Produced by Adam Jacobson, animation by Camilla </a:t>
            </a:r>
            <a:r>
              <a:rPr lang="en-US" dirty="0" err="1"/>
              <a:t>Gunborg</a:t>
            </a:r>
            <a:r>
              <a:rPr lang="en-US" dirty="0"/>
              <a:t> Pedersen, TED-Ed, 2015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>
                <a:hlinkClick r:id="rId2"/>
              </a:rPr>
              <a:t>youtu.be/9i7kAt97XYU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</a:t>
            </a:r>
            <a:r>
              <a:rPr lang="en-US" dirty="0"/>
              <a:t> – </a:t>
            </a:r>
            <a:r>
              <a:rPr lang="en-US" b="1" dirty="0" smtClean="0"/>
              <a:t>Cellular </a:t>
            </a:r>
            <a:r>
              <a:rPr lang="en-US" b="1" dirty="0" smtClean="0"/>
              <a:t>Respiration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964971"/>
            <a:ext cx="9998413" cy="3745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Font typeface="Arial"/>
              <a:buNone/>
            </a:pPr>
            <a:r>
              <a:rPr lang="en-US" sz="3200" i="1" dirty="0" smtClean="0"/>
              <a:t>Goals:</a:t>
            </a:r>
          </a:p>
          <a:p>
            <a:pPr lvl="0"/>
            <a:r>
              <a:rPr lang="en-US" sz="3200" dirty="0"/>
              <a:t>Describe the function of the mitochondria in the eukaryotic cell.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role of electron carriers, oxygen, protons, and protein complexes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2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 – Exam </a:t>
            </a:r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CQ8: Based </a:t>
            </a:r>
            <a:r>
              <a:rPr lang="en-US" b="1" dirty="0" smtClean="0"/>
              <a:t>on the information </a:t>
            </a:r>
            <a:r>
              <a:rPr lang="en-US" b="1" dirty="0" smtClean="0"/>
              <a:t>in this part of the case, </a:t>
            </a:r>
            <a:r>
              <a:rPr lang="en-US" b="1" dirty="0" smtClean="0"/>
              <a:t>the numbers of NADH, FADH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ATP (Table 1) are: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NADH</a:t>
            </a:r>
            <a:r>
              <a:rPr lang="en-US" dirty="0" smtClean="0"/>
              <a:t>: 2, FADH</a:t>
            </a:r>
            <a:r>
              <a:rPr lang="en-US" baseline="-25000" dirty="0" smtClean="0"/>
              <a:t>2</a:t>
            </a:r>
            <a:r>
              <a:rPr lang="en-US" dirty="0" smtClean="0"/>
              <a:t>: 4 </a:t>
            </a:r>
            <a:r>
              <a:rPr lang="en-US" dirty="0"/>
              <a:t>and </a:t>
            </a:r>
            <a:r>
              <a:rPr lang="en-US" dirty="0" smtClean="0"/>
              <a:t>ATP: 4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NADH</a:t>
            </a:r>
            <a:r>
              <a:rPr lang="en-US" dirty="0" smtClean="0"/>
              <a:t>: 8, </a:t>
            </a:r>
            <a:r>
              <a:rPr lang="en-US" dirty="0" smtClean="0"/>
              <a:t>FADH</a:t>
            </a:r>
            <a:r>
              <a:rPr lang="en-US" baseline="-25000" dirty="0"/>
              <a:t>2</a:t>
            </a:r>
            <a:r>
              <a:rPr lang="en-US" dirty="0" smtClean="0"/>
              <a:t>: </a:t>
            </a:r>
            <a:r>
              <a:rPr lang="en-US" dirty="0" smtClean="0"/>
              <a:t>2 </a:t>
            </a:r>
            <a:r>
              <a:rPr lang="en-US" dirty="0"/>
              <a:t>and </a:t>
            </a:r>
            <a:r>
              <a:rPr lang="en-US" dirty="0" smtClean="0"/>
              <a:t>ATP: 4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NADH</a:t>
            </a:r>
            <a:r>
              <a:rPr lang="en-US" dirty="0" smtClean="0"/>
              <a:t>: 10, </a:t>
            </a:r>
            <a:r>
              <a:rPr lang="en-US" dirty="0" smtClean="0"/>
              <a:t>FADH</a:t>
            </a:r>
            <a:r>
              <a:rPr lang="en-US" baseline="-25000" dirty="0"/>
              <a:t>2</a:t>
            </a:r>
            <a:r>
              <a:rPr lang="en-US" dirty="0" smtClean="0"/>
              <a:t>: </a:t>
            </a:r>
            <a:r>
              <a:rPr lang="en-US" dirty="0" smtClean="0"/>
              <a:t>2 </a:t>
            </a:r>
            <a:r>
              <a:rPr lang="en-US" dirty="0"/>
              <a:t>and </a:t>
            </a:r>
            <a:r>
              <a:rPr lang="en-US" dirty="0" smtClean="0"/>
              <a:t>ATP: ~29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NADH</a:t>
            </a:r>
            <a:r>
              <a:rPr lang="en-US" dirty="0" smtClean="0"/>
              <a:t>: 6, </a:t>
            </a:r>
            <a:r>
              <a:rPr lang="en-US" dirty="0" smtClean="0"/>
              <a:t>FADH</a:t>
            </a:r>
            <a:r>
              <a:rPr lang="en-US" baseline="-25000" dirty="0"/>
              <a:t>2</a:t>
            </a:r>
            <a:r>
              <a:rPr lang="en-US" dirty="0" smtClean="0"/>
              <a:t>: </a:t>
            </a:r>
            <a:r>
              <a:rPr lang="en-US" dirty="0" smtClean="0"/>
              <a:t>2 </a:t>
            </a:r>
            <a:r>
              <a:rPr lang="en-US" dirty="0"/>
              <a:t>and </a:t>
            </a:r>
            <a:r>
              <a:rPr lang="en-US" dirty="0" smtClean="0"/>
              <a:t>ATP: ~29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 – Exam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Preparation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cont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CQ9: The </a:t>
            </a:r>
            <a:r>
              <a:rPr lang="en-US" b="1" dirty="0" smtClean="0"/>
              <a:t>process that removed electrons (i.e</a:t>
            </a:r>
            <a:r>
              <a:rPr lang="en-US" b="1" dirty="0" smtClean="0"/>
              <a:t>., </a:t>
            </a:r>
            <a:r>
              <a:rPr lang="en-US" b="1" dirty="0" smtClean="0"/>
              <a:t>oxidizes) from the electron carriers is: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Glycolysis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Pyruvate </a:t>
            </a:r>
            <a:r>
              <a:rPr lang="en-US" dirty="0" smtClean="0"/>
              <a:t>processing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Citric </a:t>
            </a:r>
            <a:r>
              <a:rPr lang="en-US" dirty="0" smtClean="0"/>
              <a:t>acid cycle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Electron </a:t>
            </a:r>
            <a:r>
              <a:rPr lang="en-US" dirty="0" smtClean="0"/>
              <a:t>transport chain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Oxidative </a:t>
            </a:r>
            <a:r>
              <a:rPr lang="en-US" dirty="0" smtClean="0"/>
              <a:t>phosphorylation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II – Where </a:t>
            </a:r>
            <a:r>
              <a:rPr lang="en-US" dirty="0" smtClean="0"/>
              <a:t>the Magic Happens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CQ10: Oxidative </a:t>
            </a:r>
            <a:r>
              <a:rPr lang="en-US" b="1" dirty="0" smtClean="0"/>
              <a:t>phosphorylation is the energy payoff phase because the majority of ATP is produced during this process</a:t>
            </a:r>
            <a:r>
              <a:rPr lang="en-US" b="1" dirty="0" smtClean="0"/>
              <a:t>.</a:t>
            </a:r>
            <a:endParaRPr lang="en-US" b="1" dirty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TRUE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FALSE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II –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Where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Magic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Happens 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</a:rPr>
              <a:t>cont.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CQ11: The </a:t>
            </a:r>
            <a:r>
              <a:rPr lang="en-US" b="1" dirty="0" smtClean="0"/>
              <a:t>intermembrane space is inside the inner membrane.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FALSE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III – 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CQ12: Glycolysis </a:t>
            </a:r>
            <a:r>
              <a:rPr lang="en-US" b="1" dirty="0" smtClean="0"/>
              <a:t>occurs in: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A. The cristae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B. The intermembrane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C. The mitochondria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D. The cytoplasm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III – Putting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 All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Together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cont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CQ13: Protons </a:t>
            </a:r>
            <a:r>
              <a:rPr lang="en-US" b="1" dirty="0" smtClean="0"/>
              <a:t>build up in the __________________ and move back into the ________________________ to drive ATP synthesis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Intermembrane space, mitochondrial matrix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Mitochondrial matrix, intermembrane space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Cytoplasm, mitochondria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Mitochondria, cytoplasm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Inner membrane, outer membrane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IV – The Dinner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CQ14: This </a:t>
            </a:r>
            <a:r>
              <a:rPr lang="en-US" b="1" dirty="0" smtClean="0"/>
              <a:t>case study helped me learned why mitochondria are called the </a:t>
            </a:r>
            <a:r>
              <a:rPr lang="en-US" b="1" dirty="0" smtClean="0"/>
              <a:t>“powerhouse</a:t>
            </a:r>
            <a:r>
              <a:rPr lang="en-US" b="1" dirty="0" smtClean="0"/>
              <a:t>”</a:t>
            </a:r>
            <a:r>
              <a:rPr lang="en-US" b="1" dirty="0" smtClean="0"/>
              <a:t> </a:t>
            </a:r>
            <a:r>
              <a:rPr lang="en-US" b="1" dirty="0" smtClean="0"/>
              <a:t>of the </a:t>
            </a:r>
            <a:r>
              <a:rPr lang="en-US" b="1" dirty="0" smtClean="0"/>
              <a:t>cell.</a:t>
            </a:r>
            <a:endParaRPr lang="en-US" b="1" dirty="0"/>
          </a:p>
          <a:p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A. TRUE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B. FALSE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Part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IV –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Dinner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cont</a:t>
            </a:r>
            <a:r>
              <a:rPr lang="en-US" sz="36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CQ15: Do </a:t>
            </a:r>
            <a:r>
              <a:rPr lang="en-US" b="1" dirty="0" smtClean="0"/>
              <a:t>you agree with the following statement? </a:t>
            </a:r>
            <a:endParaRPr lang="en-US" b="1" dirty="0"/>
          </a:p>
          <a:p>
            <a:pPr lvl="1"/>
            <a:r>
              <a:rPr lang="en-US" b="1" dirty="0" smtClean="0"/>
              <a:t>The case study was an effective way of learning about endosymbiosis theory and cellular respiration.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– Origins </a:t>
            </a:r>
            <a:r>
              <a:rPr lang="en-US" b="1" dirty="0"/>
              <a:t>of Organelles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4971"/>
            <a:ext cx="10515600" cy="3745048"/>
          </a:xfrm>
        </p:spPr>
        <p:txBody>
          <a:bodyPr>
            <a:normAutofit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lang="en-US" sz="3200" i="1" dirty="0" smtClean="0"/>
              <a:t>Goals:</a:t>
            </a:r>
          </a:p>
          <a:p>
            <a:pPr marL="0" lvl="0">
              <a:spcBef>
                <a:spcPts val="1200"/>
              </a:spcBef>
            </a:pPr>
            <a:r>
              <a:rPr lang="en-US" sz="3200" dirty="0" smtClean="0"/>
              <a:t>Provide </a:t>
            </a:r>
            <a:r>
              <a:rPr lang="en-US" sz="3200" dirty="0"/>
              <a:t>evidence to support the endosymbiotic theory explaining the acquisition of mitochondria and chloroplasts by eukaryotic cells.</a:t>
            </a:r>
          </a:p>
          <a:p>
            <a:pPr marL="0" lvl="0">
              <a:spcBef>
                <a:spcPts val="1200"/>
              </a:spcBef>
            </a:pPr>
            <a:r>
              <a:rPr lang="en-US" sz="3200" dirty="0"/>
              <a:t>Write and revise testable hypotheses using new information learned.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967" y="1825625"/>
            <a:ext cx="9901977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You should now be able to: </a:t>
            </a:r>
          </a:p>
          <a:p>
            <a:pPr lvl="0"/>
            <a:r>
              <a:rPr lang="en-US" dirty="0"/>
              <a:t>Describe the function of the mitochondria in the eukaryotic cell.</a:t>
            </a:r>
          </a:p>
          <a:p>
            <a:pPr lvl="1"/>
            <a:r>
              <a:rPr lang="en-US" dirty="0"/>
              <a:t>Describe where each of the processes of cellular respiration occur.</a:t>
            </a:r>
          </a:p>
          <a:p>
            <a:r>
              <a:rPr lang="en-US" dirty="0"/>
              <a:t>Explain the role of electron carriers, oxygen, protons, and protein </a:t>
            </a:r>
            <a:r>
              <a:rPr lang="en-US" dirty="0" smtClean="0"/>
              <a:t>complexes.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For review:</a:t>
            </a:r>
          </a:p>
          <a:p>
            <a:r>
              <a:rPr lang="en-US" i="1" dirty="0"/>
              <a:t>Cellular </a:t>
            </a:r>
            <a:r>
              <a:rPr lang="en-US" i="1" dirty="0"/>
              <a:t>Respiration</a:t>
            </a:r>
            <a:r>
              <a:rPr lang="en-US" dirty="0"/>
              <a:t>. Running time: 2:47 min. Produced by </a:t>
            </a:r>
            <a:r>
              <a:rPr lang="en-US" dirty="0" err="1"/>
              <a:t>RicochetScience</a:t>
            </a:r>
            <a:r>
              <a:rPr lang="en-US" dirty="0"/>
              <a:t>, 2016.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youtu.be/eBl3U-T5Nvk</a:t>
            </a:r>
            <a:endParaRPr lang="en-US" dirty="0"/>
          </a:p>
          <a:p>
            <a:r>
              <a:rPr lang="en-US" i="1" dirty="0" smtClean="0"/>
              <a:t>Cellular </a:t>
            </a:r>
            <a:r>
              <a:rPr lang="en-US" i="1" dirty="0"/>
              <a:t>Respiration and the Mighty Mitochondria.</a:t>
            </a:r>
            <a:r>
              <a:rPr lang="en-US" dirty="0"/>
              <a:t> </a:t>
            </a:r>
            <a:r>
              <a:rPr lang="en-US" dirty="0"/>
              <a:t>Running time: 7:48 min. </a:t>
            </a:r>
            <a:r>
              <a:rPr lang="en-US" dirty="0"/>
              <a:t>Produced by Amoeba Sisters, </a:t>
            </a:r>
            <a:r>
              <a:rPr lang="en-US" dirty="0" smtClean="0"/>
              <a:t>2014.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youtu.be/4Eo7JtRA7lg</a:t>
            </a:r>
            <a:r>
              <a:rPr lang="en-US" dirty="0" smtClean="0"/>
              <a:t>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88" y="324105"/>
            <a:ext cx="1099928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Part </a:t>
            </a:r>
            <a:r>
              <a:rPr lang="en-US" dirty="0"/>
              <a:t>I – The </a:t>
            </a:r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5814" y="1877757"/>
            <a:ext cx="11035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CQ1: List </a:t>
            </a:r>
            <a:r>
              <a:rPr lang="en-US" sz="3200" b="1" dirty="0"/>
              <a:t>any past </a:t>
            </a:r>
            <a:r>
              <a:rPr lang="en-US" sz="3200" b="1" dirty="0" smtClean="0"/>
              <a:t>knowledge you have about </a:t>
            </a:r>
            <a:r>
              <a:rPr lang="en-US" sz="3200" b="1" dirty="0"/>
              <a:t>the </a:t>
            </a:r>
            <a:r>
              <a:rPr lang="en-US" sz="3200" b="1" dirty="0" smtClean="0"/>
              <a:t>mitochondria.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 I –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Diagnosis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cont.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CQ2: Based </a:t>
            </a:r>
            <a:r>
              <a:rPr lang="en-US" b="1" dirty="0" smtClean="0"/>
              <a:t>on the information in Part I, a deletion in the DNA of the mitochondria would result in: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death </a:t>
            </a:r>
            <a:r>
              <a:rPr lang="en-US" dirty="0" smtClean="0"/>
              <a:t>of the individual with this </a:t>
            </a:r>
            <a:r>
              <a:rPr lang="en-US" dirty="0" smtClean="0"/>
              <a:t>mutation.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a loss of specific </a:t>
            </a:r>
            <a:r>
              <a:rPr lang="en-US" dirty="0" smtClean="0"/>
              <a:t>proteins.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changes in how quickly a cell can transport </a:t>
            </a:r>
            <a:r>
              <a:rPr lang="en-US" dirty="0" smtClean="0"/>
              <a:t>proteins.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mitochondria </a:t>
            </a:r>
            <a:r>
              <a:rPr lang="en-US" dirty="0"/>
              <a:t>do not have </a:t>
            </a:r>
            <a:r>
              <a:rPr lang="en-US" dirty="0" smtClean="0"/>
              <a:t>DNA.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II – An </a:t>
            </a:r>
            <a:r>
              <a:rPr lang="en-US" dirty="0"/>
              <a:t>Unexpected Visitor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15183"/>
            <a:ext cx="9982200" cy="3861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CQ3: Ivy </a:t>
            </a:r>
            <a:r>
              <a:rPr lang="en-US" b="1" dirty="0" smtClean="0"/>
              <a:t>should consider going to dinner with Ali</a:t>
            </a:r>
            <a:r>
              <a:rPr lang="en-US" b="1" dirty="0" smtClean="0"/>
              <a:t>.</a:t>
            </a:r>
            <a:endParaRPr lang="en-US" b="1" dirty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Yes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Part II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– 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Unexpected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Visitor </a:t>
            </a:r>
            <a:r>
              <a:rPr lang="en-US" sz="3200" i="1" dirty="0">
                <a:solidFill>
                  <a:schemeClr val="bg2">
                    <a:lumMod val="75000"/>
                  </a:schemeClr>
                </a:solidFill>
              </a:rPr>
              <a:t>cont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CQ4: Report </a:t>
            </a:r>
            <a:r>
              <a:rPr lang="en-US" b="1" dirty="0" smtClean="0"/>
              <a:t>out possible origins for organelles. </a:t>
            </a:r>
          </a:p>
          <a:p>
            <a:endParaRPr lang="en-US" dirty="0"/>
          </a:p>
          <a:p>
            <a:r>
              <a:rPr lang="en-US" dirty="0" smtClean="0"/>
              <a:t>If your answer has not been reported, please submit it! There are no wrong answers. 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III – Information </a:t>
            </a:r>
            <a:r>
              <a:rPr lang="en-US" dirty="0" smtClean="0"/>
              <a:t>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CQ5: Based </a:t>
            </a:r>
            <a:r>
              <a:rPr lang="en-US" b="1" dirty="0" smtClean="0"/>
              <a:t>on the information in this section, </a:t>
            </a:r>
            <a:r>
              <a:rPr lang="en-US" b="1" dirty="0" smtClean="0"/>
              <a:t>mitochondria and bacteria share all of the following characteristics EXCEPT:</a:t>
            </a:r>
            <a:endParaRPr lang="en-US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They both have </a:t>
            </a:r>
            <a:r>
              <a:rPr lang="en-US" dirty="0" smtClean="0"/>
              <a:t>two separate phospholipid </a:t>
            </a:r>
            <a:r>
              <a:rPr lang="en-US" dirty="0" smtClean="0"/>
              <a:t>membranes.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They both have the same </a:t>
            </a:r>
            <a:r>
              <a:rPr lang="en-US" dirty="0" smtClean="0"/>
              <a:t>ribosome size and </a:t>
            </a:r>
            <a:r>
              <a:rPr lang="en-US" dirty="0" smtClean="0"/>
              <a:t>structure.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They both can </a:t>
            </a:r>
            <a:r>
              <a:rPr lang="en-US" dirty="0" smtClean="0"/>
              <a:t>grow and function in isolation (away from other cells</a:t>
            </a:r>
            <a:r>
              <a:rPr lang="en-US" dirty="0" smtClean="0"/>
              <a:t>).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They both harbor </a:t>
            </a:r>
            <a:r>
              <a:rPr lang="en-US" dirty="0"/>
              <a:t>DNA in a circular </a:t>
            </a:r>
            <a:r>
              <a:rPr lang="en-US" dirty="0" smtClean="0"/>
              <a:t>chromosome.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IV – Mitochondrial </a:t>
            </a:r>
            <a:r>
              <a:rPr lang="en-US" dirty="0"/>
              <a:t>Relatives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CQ6: </a:t>
            </a:r>
            <a:r>
              <a:rPr lang="en-US" b="1" dirty="0" smtClean="0"/>
              <a:t>Based </a:t>
            </a:r>
            <a:r>
              <a:rPr lang="en-US" b="1" dirty="0" smtClean="0"/>
              <a:t>on what you’ve learned about the mitochondria, which statement do you support at this point?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lnSpc>
                <a:spcPct val="100000"/>
              </a:lnSpc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eukaryotic cell </a:t>
            </a:r>
            <a:r>
              <a:rPr lang="en-US" dirty="0" smtClean="0"/>
              <a:t>developed </a:t>
            </a:r>
            <a:r>
              <a:rPr lang="en-US" dirty="0" err="1"/>
              <a:t>mitosomes</a:t>
            </a:r>
            <a:r>
              <a:rPr lang="en-US" dirty="0"/>
              <a:t> or </a:t>
            </a:r>
            <a:r>
              <a:rPr lang="en-US" dirty="0" err="1" smtClean="0"/>
              <a:t>hydrogenosomes</a:t>
            </a:r>
            <a:r>
              <a:rPr lang="en-US" dirty="0" smtClean="0"/>
              <a:t>, which</a:t>
            </a:r>
            <a:r>
              <a:rPr lang="en-US" dirty="0" smtClean="0"/>
              <a:t> </a:t>
            </a:r>
            <a:r>
              <a:rPr lang="en-US" dirty="0"/>
              <a:t>evolved into </a:t>
            </a:r>
            <a:r>
              <a:rPr lang="en-US" dirty="0" smtClean="0"/>
              <a:t>mitochondria.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lphaUcPeriod"/>
            </a:pPr>
            <a:r>
              <a:rPr lang="en-US" dirty="0" smtClean="0"/>
              <a:t>An aerobic </a:t>
            </a:r>
            <a:r>
              <a:rPr lang="en-US" dirty="0"/>
              <a:t>bacterium </a:t>
            </a:r>
            <a:r>
              <a:rPr lang="en-US" dirty="0" smtClean="0"/>
              <a:t>infected </a:t>
            </a:r>
            <a:r>
              <a:rPr lang="en-US" dirty="0"/>
              <a:t>a cell, which later evolved into </a:t>
            </a:r>
            <a:r>
              <a:rPr lang="en-US" dirty="0" smtClean="0"/>
              <a:t>mitochondria.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V – Connecting </a:t>
            </a:r>
            <a:r>
              <a:rPr lang="en-US" dirty="0"/>
              <a:t>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CQ7: Based </a:t>
            </a:r>
            <a:r>
              <a:rPr lang="en-US" b="1" dirty="0" smtClean="0"/>
              <a:t>on what you’ve learned about the mitochondria, which statement do you support at this point?</a:t>
            </a:r>
          </a:p>
          <a:p>
            <a:endParaRPr lang="en-US" b="1" dirty="0" smtClean="0"/>
          </a:p>
          <a:p>
            <a:pPr marL="514350" indent="-514350">
              <a:lnSpc>
                <a:spcPct val="100000"/>
              </a:lnSpc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eukaryotic cell </a:t>
            </a:r>
            <a:r>
              <a:rPr lang="en-US" dirty="0" smtClean="0"/>
              <a:t>developed </a:t>
            </a:r>
            <a:r>
              <a:rPr lang="en-US" dirty="0" err="1"/>
              <a:t>mitosomes</a:t>
            </a:r>
            <a:r>
              <a:rPr lang="en-US" dirty="0"/>
              <a:t> or </a:t>
            </a:r>
            <a:r>
              <a:rPr lang="en-US" dirty="0" err="1" smtClean="0"/>
              <a:t>hydrogenosomes</a:t>
            </a:r>
            <a:r>
              <a:rPr lang="en-US" dirty="0" smtClean="0"/>
              <a:t>, which evolved </a:t>
            </a:r>
            <a:r>
              <a:rPr lang="en-US" dirty="0"/>
              <a:t>into </a:t>
            </a:r>
            <a:r>
              <a:rPr lang="en-US" dirty="0" smtClean="0"/>
              <a:t>mitochondria.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buAutoNum type="alphaUcPeriod"/>
            </a:pPr>
            <a:r>
              <a:rPr lang="en-US" dirty="0" smtClean="0"/>
              <a:t>An aerobic </a:t>
            </a:r>
            <a:r>
              <a:rPr lang="en-US" dirty="0"/>
              <a:t>bacterium </a:t>
            </a:r>
            <a:r>
              <a:rPr lang="en-US" dirty="0" smtClean="0"/>
              <a:t>infected </a:t>
            </a:r>
            <a:r>
              <a:rPr lang="en-US" dirty="0"/>
              <a:t>a cell, which later evolved into </a:t>
            </a:r>
            <a:r>
              <a:rPr lang="en-US" dirty="0" smtClean="0"/>
              <a:t>mitochondria.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39A6-6D6C-7040-B230-0824A67B4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908</Words>
  <Application>Microsoft Office PowerPoint</Application>
  <PresentationFormat>Custom</PresentationFormat>
  <Paragraphs>144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Mitochondrial  Mysteries</vt:lpstr>
      <vt:lpstr>Module – Origins of Organelles </vt:lpstr>
      <vt:lpstr>Part I – The Diagnosis </vt:lpstr>
      <vt:lpstr>Part I – The Diagnosis cont.  </vt:lpstr>
      <vt:lpstr>Part II – An Unexpected Visitor</vt:lpstr>
      <vt:lpstr>Part II – An Unexpected Visitor cont.</vt:lpstr>
      <vt:lpstr>Part III – Information Overload</vt:lpstr>
      <vt:lpstr>Part IV – Mitochondrial Relatives</vt:lpstr>
      <vt:lpstr>Part V – Connecting the Dots</vt:lpstr>
      <vt:lpstr>Wrap-up</vt:lpstr>
      <vt:lpstr>Module – Cellular Respiration</vt:lpstr>
      <vt:lpstr>Part I – Exam Preparation</vt:lpstr>
      <vt:lpstr>Part I – Exam Preparation cont.</vt:lpstr>
      <vt:lpstr>Part II – Where the Magic Happens </vt:lpstr>
      <vt:lpstr>Part II – Where the Magic Happens cont. </vt:lpstr>
      <vt:lpstr>Part III – Putting It All Together</vt:lpstr>
      <vt:lpstr>Part III – Putting It All Together cont. </vt:lpstr>
      <vt:lpstr>Part IV – The Dinner </vt:lpstr>
      <vt:lpstr>Part IV – The Dinner cont.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BIO101!</dc:title>
  <dc:creator>Anna Jozwick</dc:creator>
  <cp:lastModifiedBy>Ky</cp:lastModifiedBy>
  <cp:revision>74</cp:revision>
  <dcterms:created xsi:type="dcterms:W3CDTF">2017-07-18T19:34:37Z</dcterms:created>
  <dcterms:modified xsi:type="dcterms:W3CDTF">2020-09-14T19:24:37Z</dcterms:modified>
</cp:coreProperties>
</file>