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48"/>
  </p:notesMasterIdLst>
  <p:sldIdLst>
    <p:sldId id="256" r:id="rId2"/>
    <p:sldId id="258" r:id="rId3"/>
    <p:sldId id="944" r:id="rId4"/>
    <p:sldId id="260" r:id="rId5"/>
    <p:sldId id="919" r:id="rId6"/>
    <p:sldId id="261" r:id="rId7"/>
    <p:sldId id="934" r:id="rId8"/>
    <p:sldId id="262" r:id="rId9"/>
    <p:sldId id="935" r:id="rId10"/>
    <p:sldId id="904" r:id="rId11"/>
    <p:sldId id="926" r:id="rId12"/>
    <p:sldId id="928" r:id="rId13"/>
    <p:sldId id="929" r:id="rId14"/>
    <p:sldId id="936" r:id="rId15"/>
    <p:sldId id="937" r:id="rId16"/>
    <p:sldId id="938" r:id="rId17"/>
    <p:sldId id="939" r:id="rId18"/>
    <p:sldId id="908" r:id="rId19"/>
    <p:sldId id="906" r:id="rId20"/>
    <p:sldId id="807" r:id="rId21"/>
    <p:sldId id="853" r:id="rId22"/>
    <p:sldId id="842" r:id="rId23"/>
    <p:sldId id="846" r:id="rId24"/>
    <p:sldId id="824" r:id="rId25"/>
    <p:sldId id="810" r:id="rId26"/>
    <p:sldId id="862" r:id="rId27"/>
    <p:sldId id="830" r:id="rId28"/>
    <p:sldId id="858" r:id="rId29"/>
    <p:sldId id="865" r:id="rId30"/>
    <p:sldId id="864" r:id="rId31"/>
    <p:sldId id="907" r:id="rId32"/>
    <p:sldId id="945" r:id="rId33"/>
    <p:sldId id="943" r:id="rId34"/>
    <p:sldId id="867" r:id="rId35"/>
    <p:sldId id="868" r:id="rId36"/>
    <p:sldId id="910" r:id="rId37"/>
    <p:sldId id="911" r:id="rId38"/>
    <p:sldId id="912" r:id="rId39"/>
    <p:sldId id="915" r:id="rId40"/>
    <p:sldId id="914" r:id="rId41"/>
    <p:sldId id="883" r:id="rId42"/>
    <p:sldId id="916" r:id="rId43"/>
    <p:sldId id="879" r:id="rId44"/>
    <p:sldId id="917" r:id="rId45"/>
    <p:sldId id="880" r:id="rId46"/>
    <p:sldId id="94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100"/>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7CF1C7-1F3D-4F4E-882D-3676E2A26A00}" v="15" dt="2026-09-20T17:36:36.6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73"/>
    <p:restoredTop sz="86245"/>
  </p:normalViewPr>
  <p:slideViewPr>
    <p:cSldViewPr snapToGrid="0">
      <p:cViewPr varScale="1">
        <p:scale>
          <a:sx n="86" d="100"/>
          <a:sy n="86" d="100"/>
        </p:scale>
        <p:origin x="12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21D124-DE9F-A147-8D96-3418071D0283}"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1DC60B-815A-D040-9EEF-EAF34699FD23}" type="slidenum">
              <a:rPr lang="en-US" smtClean="0"/>
              <a:t>‹#›</a:t>
            </a:fld>
            <a:endParaRPr lang="en-US"/>
          </a:p>
        </p:txBody>
      </p:sp>
    </p:spTree>
    <p:extLst>
      <p:ext uri="{BB962C8B-B14F-4D97-AF65-F5344CB8AC3E}">
        <p14:creationId xmlns:p14="http://schemas.microsoft.com/office/powerpoint/2010/main" val="2030603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Image credit:  </a:t>
            </a:r>
            <a:r>
              <a:rPr lang="en-US" dirty="0"/>
              <a:t>© Mikhail </a:t>
            </a:r>
            <a:r>
              <a:rPr lang="en-US" dirty="0" err="1"/>
              <a:t>Dudarev</a:t>
            </a:r>
            <a:r>
              <a:rPr lang="en-US" dirty="0"/>
              <a:t> | Dreamstime.com, ID 45604348, licensed.</a:t>
            </a:r>
          </a:p>
        </p:txBody>
      </p:sp>
      <p:sp>
        <p:nvSpPr>
          <p:cNvPr id="4" name="Slide Number Placeholder 3"/>
          <p:cNvSpPr>
            <a:spLocks noGrp="1"/>
          </p:cNvSpPr>
          <p:nvPr>
            <p:ph type="sldNum" sz="quarter" idx="5"/>
          </p:nvPr>
        </p:nvSpPr>
        <p:spPr/>
        <p:txBody>
          <a:bodyPr/>
          <a:lstStyle/>
          <a:p>
            <a:fld id="{B11DC60B-815A-D040-9EEF-EAF34699FD23}" type="slidenum">
              <a:rPr lang="en-US" smtClean="0"/>
              <a:t>1</a:t>
            </a:fld>
            <a:endParaRPr lang="en-US"/>
          </a:p>
        </p:txBody>
      </p:sp>
    </p:spTree>
    <p:extLst>
      <p:ext uri="{BB962C8B-B14F-4D97-AF65-F5344CB8AC3E}">
        <p14:creationId xmlns:p14="http://schemas.microsoft.com/office/powerpoint/2010/main" val="2375862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1DC60B-815A-D040-9EEF-EAF34699FD23}" type="slidenum">
              <a:rPr lang="en-US" smtClean="0"/>
              <a:t>2</a:t>
            </a:fld>
            <a:endParaRPr lang="en-US"/>
          </a:p>
        </p:txBody>
      </p:sp>
    </p:spTree>
    <p:extLst>
      <p:ext uri="{BB962C8B-B14F-4D97-AF65-F5344CB8AC3E}">
        <p14:creationId xmlns:p14="http://schemas.microsoft.com/office/powerpoint/2010/main" val="2074661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D9FC1-6B0C-2AB9-612A-9E128E118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55C26-87EE-7312-CF1F-C26537F7E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E8D46A-0156-7926-C5AF-1C2464BA0B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92C83C-04B3-E7FC-A619-A71D46D5CFB1}"/>
              </a:ext>
            </a:extLst>
          </p:cNvPr>
          <p:cNvSpPr>
            <a:spLocks noGrp="1"/>
          </p:cNvSpPr>
          <p:nvPr>
            <p:ph type="sldNum" sz="quarter" idx="5"/>
          </p:nvPr>
        </p:nvSpPr>
        <p:spPr/>
        <p:txBody>
          <a:bodyPr/>
          <a:lstStyle/>
          <a:p>
            <a:fld id="{B11DC60B-815A-D040-9EEF-EAF34699FD23}" type="slidenum">
              <a:rPr lang="en-US" smtClean="0"/>
              <a:t>3</a:t>
            </a:fld>
            <a:endParaRPr lang="en-US"/>
          </a:p>
        </p:txBody>
      </p:sp>
    </p:spTree>
    <p:extLst>
      <p:ext uri="{BB962C8B-B14F-4D97-AF65-F5344CB8AC3E}">
        <p14:creationId xmlns:p14="http://schemas.microsoft.com/office/powerpoint/2010/main" val="1078755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Image credit: </a:t>
            </a:r>
            <a:r>
              <a:rPr lang="en-US" dirty="0"/>
              <a:t>© Michal Sanca | Dreamstime.com, ID 97962094, licensed.</a:t>
            </a:r>
          </a:p>
        </p:txBody>
      </p:sp>
      <p:sp>
        <p:nvSpPr>
          <p:cNvPr id="4" name="Slide Number Placeholder 3"/>
          <p:cNvSpPr>
            <a:spLocks noGrp="1"/>
          </p:cNvSpPr>
          <p:nvPr>
            <p:ph type="sldNum" sz="quarter" idx="5"/>
          </p:nvPr>
        </p:nvSpPr>
        <p:spPr/>
        <p:txBody>
          <a:bodyPr/>
          <a:lstStyle/>
          <a:p>
            <a:fld id="{B11DC60B-815A-D040-9EEF-EAF34699FD23}" type="slidenum">
              <a:rPr lang="en-US" smtClean="0"/>
              <a:t>4</a:t>
            </a:fld>
            <a:endParaRPr lang="en-US"/>
          </a:p>
        </p:txBody>
      </p:sp>
    </p:spTree>
    <p:extLst>
      <p:ext uri="{BB962C8B-B14F-4D97-AF65-F5344CB8AC3E}">
        <p14:creationId xmlns:p14="http://schemas.microsoft.com/office/powerpoint/2010/main" val="2669054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Image credit: </a:t>
            </a:r>
            <a:r>
              <a:rPr lang="en-US" dirty="0"/>
              <a:t>Screen grab from recommended short video:  </a:t>
            </a:r>
            <a:r>
              <a:rPr lang="en-US" i="1" dirty="0"/>
              <a:t>The Hypothalamic- Pituitary- Ovarian Axis, </a:t>
            </a:r>
            <a:r>
              <a:rPr lang="en-US" dirty="0"/>
              <a:t>produced by Adu Med- Dr Derek, 2023. Run time: 0:32 min. &lt;https://youtube.com/shorts/1SUiU4efpDI&gt;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Negative feedback (most of the cycle): Lower, steady levels of estradiol and progesterone inhibit the hypothalamus from releasing GnRH and the pituitary from releasing FSH and LH, keeping levels low during the follicular and luteal phases. Amplify to change our growth.</a:t>
            </a:r>
            <a:br>
              <a:rPr lang="en-US" dirty="0"/>
            </a:b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Positive feedback (pre-ovulation): High, sustained levels of estradiol produced by the mature follicle cause a switch, stimulating the pituitary to release a rapid burst of LH (the LH surge), which causes ovulation. Regulate to balance and stability </a:t>
            </a:r>
          </a:p>
          <a:p>
            <a:pPr marL="0" marR="0" indent="0" algn="l" defTabSz="914400" rtl="0" eaLnBrk="1" fontAlgn="auto" latinLnBrk="0" hangingPunct="1">
              <a:lnSpc>
                <a:spcPct val="100000"/>
              </a:lnSpc>
              <a:spcBef>
                <a:spcPts val="0"/>
              </a:spcBef>
              <a:spcAft>
                <a:spcPts val="0"/>
              </a:spcAft>
              <a:buClrTx/>
              <a:buSzTx/>
              <a:buFontTx/>
              <a:buNone/>
              <a:tabLst/>
              <a:defRPr/>
            </a:pPr>
            <a:br>
              <a:rPr lang="en-US" dirty="0"/>
            </a:br>
            <a:endParaRPr lang="en-US" dirty="0"/>
          </a:p>
        </p:txBody>
      </p:sp>
      <p:sp>
        <p:nvSpPr>
          <p:cNvPr id="4" name="Slide Number Placeholder 3"/>
          <p:cNvSpPr>
            <a:spLocks noGrp="1"/>
          </p:cNvSpPr>
          <p:nvPr>
            <p:ph type="sldNum" sz="quarter" idx="5"/>
          </p:nvPr>
        </p:nvSpPr>
        <p:spPr/>
        <p:txBody>
          <a:bodyPr/>
          <a:lstStyle/>
          <a:p>
            <a:fld id="{B11DC60B-815A-D040-9EEF-EAF34699FD23}" type="slidenum">
              <a:rPr lang="en-US" smtClean="0"/>
              <a:t>5</a:t>
            </a:fld>
            <a:endParaRPr lang="en-US"/>
          </a:p>
        </p:txBody>
      </p:sp>
    </p:spTree>
    <p:extLst>
      <p:ext uri="{BB962C8B-B14F-4D97-AF65-F5344CB8AC3E}">
        <p14:creationId xmlns:p14="http://schemas.microsoft.com/office/powerpoint/2010/main" val="2862112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1DC60B-815A-D040-9EEF-EAF34699FD23}" type="slidenum">
              <a:rPr lang="en-US" smtClean="0"/>
              <a:t>6</a:t>
            </a:fld>
            <a:endParaRPr lang="en-US"/>
          </a:p>
        </p:txBody>
      </p:sp>
    </p:spTree>
    <p:extLst>
      <p:ext uri="{BB962C8B-B14F-4D97-AF65-F5344CB8AC3E}">
        <p14:creationId xmlns:p14="http://schemas.microsoft.com/office/powerpoint/2010/main" val="2504180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E0A72-9C28-F6A3-4D20-14BF9CD73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E8C25-13F7-3487-28EB-71969B3837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F568E4-3319-FF48-CF46-C0E00CD1FE13}"/>
              </a:ext>
            </a:extLst>
          </p:cNvPr>
          <p:cNvSpPr>
            <a:spLocks noGrp="1"/>
          </p:cNvSpPr>
          <p:nvPr>
            <p:ph type="body" idx="1"/>
          </p:nvPr>
        </p:nvSpPr>
        <p:spPr/>
        <p:txBody>
          <a:bodyPr/>
          <a:lstStyle/>
          <a:p>
            <a:r>
              <a:rPr lang="en-US" i="1" dirty="0"/>
              <a:t>Image credit: </a:t>
            </a:r>
            <a:r>
              <a:rPr lang="en-US" dirty="0"/>
              <a:t>The hypothalamic-pituitary-ovarian (HPO) axis. Credit: Wikimedia Commons | Artoria2e5, cc by 3.0.</a:t>
            </a:r>
          </a:p>
        </p:txBody>
      </p:sp>
      <p:sp>
        <p:nvSpPr>
          <p:cNvPr id="4" name="Slide Number Placeholder 3">
            <a:extLst>
              <a:ext uri="{FF2B5EF4-FFF2-40B4-BE49-F238E27FC236}">
                <a16:creationId xmlns:a16="http://schemas.microsoft.com/office/drawing/2014/main" id="{AF7A89CC-B81F-CF07-FBCD-1914F7360F6C}"/>
              </a:ext>
            </a:extLst>
          </p:cNvPr>
          <p:cNvSpPr>
            <a:spLocks noGrp="1"/>
          </p:cNvSpPr>
          <p:nvPr>
            <p:ph type="sldNum" sz="quarter" idx="5"/>
          </p:nvPr>
        </p:nvSpPr>
        <p:spPr/>
        <p:txBody>
          <a:bodyPr/>
          <a:lstStyle/>
          <a:p>
            <a:fld id="{B11DC60B-815A-D040-9EEF-EAF34699FD23}" type="slidenum">
              <a:rPr lang="en-US" smtClean="0"/>
              <a:t>7</a:t>
            </a:fld>
            <a:endParaRPr lang="en-US"/>
          </a:p>
        </p:txBody>
      </p:sp>
    </p:spTree>
    <p:extLst>
      <p:ext uri="{BB962C8B-B14F-4D97-AF65-F5344CB8AC3E}">
        <p14:creationId xmlns:p14="http://schemas.microsoft.com/office/powerpoint/2010/main" val="1182554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0B37C-3318-D502-A2FA-5E53D80AD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2BFD3-BBF4-73CB-0A4B-74FBED1000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A1BE4-07EF-6E5C-88CC-2BA72F80CC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EB30D9-0114-44F6-754D-B10B257F0192}"/>
              </a:ext>
            </a:extLst>
          </p:cNvPr>
          <p:cNvSpPr>
            <a:spLocks noGrp="1"/>
          </p:cNvSpPr>
          <p:nvPr>
            <p:ph type="sldNum" sz="quarter" idx="5"/>
          </p:nvPr>
        </p:nvSpPr>
        <p:spPr/>
        <p:txBody>
          <a:bodyPr/>
          <a:lstStyle/>
          <a:p>
            <a:fld id="{B11DC60B-815A-D040-9EEF-EAF34699FD23}" type="slidenum">
              <a:rPr lang="en-US" smtClean="0"/>
              <a:t>8</a:t>
            </a:fld>
            <a:endParaRPr lang="en-US"/>
          </a:p>
        </p:txBody>
      </p:sp>
    </p:spTree>
    <p:extLst>
      <p:ext uri="{BB962C8B-B14F-4D97-AF65-F5344CB8AC3E}">
        <p14:creationId xmlns:p14="http://schemas.microsoft.com/office/powerpoint/2010/main" val="2714304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C76E9-A4FB-FCB9-D1B4-094E06AB6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DD7A7-3D4F-7470-6A0C-C0DE8D0603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ADB43-7BA5-4C8B-C3A2-F9FBDEE04655}"/>
              </a:ext>
            </a:extLst>
          </p:cNvPr>
          <p:cNvSpPr>
            <a:spLocks noGrp="1"/>
          </p:cNvSpPr>
          <p:nvPr>
            <p:ph type="body" idx="1"/>
          </p:nvPr>
        </p:nvSpPr>
        <p:spPr/>
        <p:txBody>
          <a:bodyPr/>
          <a:lstStyle/>
          <a:p>
            <a:r>
              <a:rPr lang="en-US" i="1" dirty="0"/>
              <a:t>Image credit: </a:t>
            </a:r>
            <a:r>
              <a:rPr lang="en-US" dirty="0"/>
              <a:t>Screen grab from video </a:t>
            </a:r>
            <a:r>
              <a:rPr lang="en-US" i="1" dirty="0"/>
              <a:t>Detection of Oxidative Stress with Invitrogen </a:t>
            </a:r>
            <a:r>
              <a:rPr lang="en-US" i="1" dirty="0" err="1"/>
              <a:t>CellROX</a:t>
            </a:r>
            <a:r>
              <a:rPr lang="en-US" i="1" dirty="0"/>
              <a:t> Green Reagent in U2OS Cells</a:t>
            </a:r>
            <a:r>
              <a:rPr lang="en-US" dirty="0"/>
              <a:t>, produced by </a:t>
            </a:r>
            <a:r>
              <a:rPr lang="en-US" dirty="0" err="1"/>
              <a:t>ThermoFisher</a:t>
            </a:r>
            <a:r>
              <a:rPr lang="en-US" dirty="0"/>
              <a:t> Scientific, https://www.thermofisher.com/us/en/home/life-science/cell-analysis/cell-viability-and-regulation/oxidative-stress.html</a:t>
            </a:r>
          </a:p>
        </p:txBody>
      </p:sp>
      <p:sp>
        <p:nvSpPr>
          <p:cNvPr id="4" name="Slide Number Placeholder 3">
            <a:extLst>
              <a:ext uri="{FF2B5EF4-FFF2-40B4-BE49-F238E27FC236}">
                <a16:creationId xmlns:a16="http://schemas.microsoft.com/office/drawing/2014/main" id="{47069DB3-CB89-C406-AD62-67714C166350}"/>
              </a:ext>
            </a:extLst>
          </p:cNvPr>
          <p:cNvSpPr>
            <a:spLocks noGrp="1"/>
          </p:cNvSpPr>
          <p:nvPr>
            <p:ph type="sldNum" sz="quarter" idx="5"/>
          </p:nvPr>
        </p:nvSpPr>
        <p:spPr/>
        <p:txBody>
          <a:bodyPr/>
          <a:lstStyle/>
          <a:p>
            <a:fld id="{B11DC60B-815A-D040-9EEF-EAF34699FD23}" type="slidenum">
              <a:rPr lang="en-US" smtClean="0"/>
              <a:t>9</a:t>
            </a:fld>
            <a:endParaRPr lang="en-US"/>
          </a:p>
        </p:txBody>
      </p:sp>
    </p:spTree>
    <p:extLst>
      <p:ext uri="{BB962C8B-B14F-4D97-AF65-F5344CB8AC3E}">
        <p14:creationId xmlns:p14="http://schemas.microsoft.com/office/powerpoint/2010/main" val="1012780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D5073-0BB9-F442-D2E6-AB8DA9BEB2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469EC-AC1F-84D4-C8F0-711F7F01A8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CCBC7-221D-DF37-BEDD-3CD51A423885}"/>
              </a:ext>
            </a:extLst>
          </p:cNvPr>
          <p:cNvSpPr>
            <a:spLocks noGrp="1"/>
          </p:cNvSpPr>
          <p:nvPr>
            <p:ph type="body" idx="1"/>
          </p:nvPr>
        </p:nvSpPr>
        <p:spPr/>
        <p:txBody>
          <a:bodyPr/>
          <a:lstStyle/>
          <a:p>
            <a:r>
              <a:rPr lang="en-US" dirty="0"/>
              <a:t>It’s not as definitive as lock and key.</a:t>
            </a:r>
            <a:br>
              <a:rPr lang="en-US" dirty="0"/>
            </a:br>
            <a:r>
              <a:rPr lang="en-US" dirty="0"/>
              <a:t>Why? If a ligand binds, that’s just the first step. Some questions to consider after the ligand bind …</a:t>
            </a:r>
            <a:br>
              <a:rPr lang="en-US" dirty="0"/>
            </a:br>
            <a:br>
              <a:rPr lang="en-US" dirty="0"/>
            </a:br>
            <a:r>
              <a:rPr lang="en-US" dirty="0"/>
              <a:t>Sometimes the ligand might not bind at all and sometimes a ligand will bind but …</a:t>
            </a:r>
            <a:br>
              <a:rPr lang="en-US" dirty="0"/>
            </a:br>
            <a:br>
              <a:rPr lang="en-US" dirty="0"/>
            </a:br>
            <a:r>
              <a:rPr lang="en-US" dirty="0"/>
              <a:t>This graph is helping you answer these questions.</a:t>
            </a:r>
          </a:p>
        </p:txBody>
      </p:sp>
      <p:sp>
        <p:nvSpPr>
          <p:cNvPr id="4" name="Slide Number Placeholder 3">
            <a:extLst>
              <a:ext uri="{FF2B5EF4-FFF2-40B4-BE49-F238E27FC236}">
                <a16:creationId xmlns:a16="http://schemas.microsoft.com/office/drawing/2014/main" id="{1D1ACA27-CE43-A101-249A-4358FAEF9D8E}"/>
              </a:ext>
            </a:extLst>
          </p:cNvPr>
          <p:cNvSpPr>
            <a:spLocks noGrp="1"/>
          </p:cNvSpPr>
          <p:nvPr>
            <p:ph type="sldNum" sz="quarter" idx="5"/>
          </p:nvPr>
        </p:nvSpPr>
        <p:spPr/>
        <p:txBody>
          <a:bodyPr/>
          <a:lstStyle/>
          <a:p>
            <a:fld id="{B11DC60B-815A-D040-9EEF-EAF34699FD23}" type="slidenum">
              <a:rPr lang="en-US" smtClean="0"/>
              <a:t>10</a:t>
            </a:fld>
            <a:endParaRPr lang="en-US"/>
          </a:p>
        </p:txBody>
      </p:sp>
    </p:spTree>
    <p:extLst>
      <p:ext uri="{BB962C8B-B14F-4D97-AF65-F5344CB8AC3E}">
        <p14:creationId xmlns:p14="http://schemas.microsoft.com/office/powerpoint/2010/main" val="1310835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A215F-38F5-C5A7-F1BE-2440EE5DD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A10F5-E633-E5EB-C3A9-A16893990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905195-2C2E-4693-58FC-CBB4FFFC61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48D552-C759-4229-ADBB-0F7FA0C98B83}"/>
              </a:ext>
            </a:extLst>
          </p:cNvPr>
          <p:cNvSpPr>
            <a:spLocks noGrp="1"/>
          </p:cNvSpPr>
          <p:nvPr>
            <p:ph type="sldNum" sz="quarter" idx="5"/>
          </p:nvPr>
        </p:nvSpPr>
        <p:spPr/>
        <p:txBody>
          <a:bodyPr/>
          <a:lstStyle/>
          <a:p>
            <a:fld id="{B11DC60B-815A-D040-9EEF-EAF34699FD23}" type="slidenum">
              <a:rPr lang="en-US" smtClean="0"/>
              <a:t>11</a:t>
            </a:fld>
            <a:endParaRPr lang="en-US"/>
          </a:p>
        </p:txBody>
      </p:sp>
    </p:spTree>
    <p:extLst>
      <p:ext uri="{BB962C8B-B14F-4D97-AF65-F5344CB8AC3E}">
        <p14:creationId xmlns:p14="http://schemas.microsoft.com/office/powerpoint/2010/main" val="2401544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5727B-02AC-8D82-DCEA-957A85A4D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11C3E-30D8-E991-DBC5-9E9C12F751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D4CA6-2D11-23EF-F61B-0AB6C295E7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F39957-2B6F-45F8-75DC-E445EC0FDB11}"/>
              </a:ext>
            </a:extLst>
          </p:cNvPr>
          <p:cNvSpPr>
            <a:spLocks noGrp="1"/>
          </p:cNvSpPr>
          <p:nvPr>
            <p:ph type="sldNum" sz="quarter" idx="5"/>
          </p:nvPr>
        </p:nvSpPr>
        <p:spPr/>
        <p:txBody>
          <a:bodyPr/>
          <a:lstStyle/>
          <a:p>
            <a:fld id="{B11DC60B-815A-D040-9EEF-EAF34699FD23}" type="slidenum">
              <a:rPr lang="en-US" smtClean="0"/>
              <a:t>12</a:t>
            </a:fld>
            <a:endParaRPr lang="en-US"/>
          </a:p>
        </p:txBody>
      </p:sp>
    </p:spTree>
    <p:extLst>
      <p:ext uri="{BB962C8B-B14F-4D97-AF65-F5344CB8AC3E}">
        <p14:creationId xmlns:p14="http://schemas.microsoft.com/office/powerpoint/2010/main" val="885238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EFE47-C7DD-B2CC-96A4-7F8E6851A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CE267-35BF-AE0B-265F-D1EB73292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01AC6-A912-1C7C-E83D-86E7594C6E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83964A-030F-5098-2D31-62C86748AC4A}"/>
              </a:ext>
            </a:extLst>
          </p:cNvPr>
          <p:cNvSpPr>
            <a:spLocks noGrp="1"/>
          </p:cNvSpPr>
          <p:nvPr>
            <p:ph type="sldNum" sz="quarter" idx="5"/>
          </p:nvPr>
        </p:nvSpPr>
        <p:spPr/>
        <p:txBody>
          <a:bodyPr/>
          <a:lstStyle/>
          <a:p>
            <a:fld id="{B11DC60B-815A-D040-9EEF-EAF34699FD23}" type="slidenum">
              <a:rPr lang="en-US" smtClean="0"/>
              <a:t>13</a:t>
            </a:fld>
            <a:endParaRPr lang="en-US"/>
          </a:p>
        </p:txBody>
      </p:sp>
    </p:spTree>
    <p:extLst>
      <p:ext uri="{BB962C8B-B14F-4D97-AF65-F5344CB8AC3E}">
        <p14:creationId xmlns:p14="http://schemas.microsoft.com/office/powerpoint/2010/main" val="2123467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322B5-8544-D71C-31C1-CCB2770740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DD26A-2310-9709-E6B8-76E56AD1E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72785-7951-4A22-9F27-48CB872273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7DC123-C5E5-596C-D904-6ED6F0D5CDBA}"/>
              </a:ext>
            </a:extLst>
          </p:cNvPr>
          <p:cNvSpPr>
            <a:spLocks noGrp="1"/>
          </p:cNvSpPr>
          <p:nvPr>
            <p:ph type="sldNum" sz="quarter" idx="5"/>
          </p:nvPr>
        </p:nvSpPr>
        <p:spPr/>
        <p:txBody>
          <a:bodyPr/>
          <a:lstStyle/>
          <a:p>
            <a:fld id="{B11DC60B-815A-D040-9EEF-EAF34699FD23}" type="slidenum">
              <a:rPr lang="en-US" smtClean="0"/>
              <a:t>14</a:t>
            </a:fld>
            <a:endParaRPr lang="en-US"/>
          </a:p>
        </p:txBody>
      </p:sp>
    </p:spTree>
    <p:extLst>
      <p:ext uri="{BB962C8B-B14F-4D97-AF65-F5344CB8AC3E}">
        <p14:creationId xmlns:p14="http://schemas.microsoft.com/office/powerpoint/2010/main" val="626969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A08AB-9EE6-1B4F-5B98-4841A9F4A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1964CB-B9E1-B020-1D98-18E74D872F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1F097B-1A6F-F21B-13F1-1B27B65C16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9628CB-D302-D3D2-8333-FF7D128AAD88}"/>
              </a:ext>
            </a:extLst>
          </p:cNvPr>
          <p:cNvSpPr>
            <a:spLocks noGrp="1"/>
          </p:cNvSpPr>
          <p:nvPr>
            <p:ph type="sldNum" sz="quarter" idx="5"/>
          </p:nvPr>
        </p:nvSpPr>
        <p:spPr/>
        <p:txBody>
          <a:bodyPr/>
          <a:lstStyle/>
          <a:p>
            <a:fld id="{B11DC60B-815A-D040-9EEF-EAF34699FD23}" type="slidenum">
              <a:rPr lang="en-US" smtClean="0"/>
              <a:t>15</a:t>
            </a:fld>
            <a:endParaRPr lang="en-US"/>
          </a:p>
        </p:txBody>
      </p:sp>
    </p:spTree>
    <p:extLst>
      <p:ext uri="{BB962C8B-B14F-4D97-AF65-F5344CB8AC3E}">
        <p14:creationId xmlns:p14="http://schemas.microsoft.com/office/powerpoint/2010/main" val="3843581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97FE5-E976-584D-98FD-96BDA9E9DB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FCD0F-AA9C-6F14-3CCE-A01E45FA2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91AFE3-5D97-DDC8-6AA0-4851FF8F0F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DB9752-7B88-574B-DDBE-EE36781B5E7A}"/>
              </a:ext>
            </a:extLst>
          </p:cNvPr>
          <p:cNvSpPr>
            <a:spLocks noGrp="1"/>
          </p:cNvSpPr>
          <p:nvPr>
            <p:ph type="sldNum" sz="quarter" idx="5"/>
          </p:nvPr>
        </p:nvSpPr>
        <p:spPr/>
        <p:txBody>
          <a:bodyPr/>
          <a:lstStyle/>
          <a:p>
            <a:fld id="{B11DC60B-815A-D040-9EEF-EAF34699FD23}" type="slidenum">
              <a:rPr lang="en-US" smtClean="0"/>
              <a:t>16</a:t>
            </a:fld>
            <a:endParaRPr lang="en-US"/>
          </a:p>
        </p:txBody>
      </p:sp>
    </p:spTree>
    <p:extLst>
      <p:ext uri="{BB962C8B-B14F-4D97-AF65-F5344CB8AC3E}">
        <p14:creationId xmlns:p14="http://schemas.microsoft.com/office/powerpoint/2010/main" val="19075234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3404A-15EA-28B6-FFC3-08CDE9B07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7A4C45-DB79-893D-CD0B-0AFF838F2C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AEEB5-B634-BF49-9B14-8A0C9C2E04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6E259B-988C-D843-49B5-E48987205DA4}"/>
              </a:ext>
            </a:extLst>
          </p:cNvPr>
          <p:cNvSpPr>
            <a:spLocks noGrp="1"/>
          </p:cNvSpPr>
          <p:nvPr>
            <p:ph type="sldNum" sz="quarter" idx="5"/>
          </p:nvPr>
        </p:nvSpPr>
        <p:spPr/>
        <p:txBody>
          <a:bodyPr/>
          <a:lstStyle/>
          <a:p>
            <a:fld id="{B11DC60B-815A-D040-9EEF-EAF34699FD23}" type="slidenum">
              <a:rPr lang="en-US" smtClean="0"/>
              <a:t>17</a:t>
            </a:fld>
            <a:endParaRPr lang="en-US"/>
          </a:p>
        </p:txBody>
      </p:sp>
    </p:spTree>
    <p:extLst>
      <p:ext uri="{BB962C8B-B14F-4D97-AF65-F5344CB8AC3E}">
        <p14:creationId xmlns:p14="http://schemas.microsoft.com/office/powerpoint/2010/main" val="25538986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D4C8F-05EB-8B49-1383-52E3CBB44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E9964-E506-3203-0361-B6C6952AAE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DFF59-B242-AB62-5793-6E6E324753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28CE6F-5D9A-C049-9446-E1854F8CBB40}"/>
              </a:ext>
            </a:extLst>
          </p:cNvPr>
          <p:cNvSpPr>
            <a:spLocks noGrp="1"/>
          </p:cNvSpPr>
          <p:nvPr>
            <p:ph type="sldNum" sz="quarter" idx="5"/>
          </p:nvPr>
        </p:nvSpPr>
        <p:spPr/>
        <p:txBody>
          <a:bodyPr/>
          <a:lstStyle/>
          <a:p>
            <a:fld id="{B11DC60B-815A-D040-9EEF-EAF34699FD23}" type="slidenum">
              <a:rPr lang="en-US" smtClean="0"/>
              <a:t>19</a:t>
            </a:fld>
            <a:endParaRPr lang="en-US"/>
          </a:p>
        </p:txBody>
      </p:sp>
    </p:spTree>
    <p:extLst>
      <p:ext uri="{BB962C8B-B14F-4D97-AF65-F5344CB8AC3E}">
        <p14:creationId xmlns:p14="http://schemas.microsoft.com/office/powerpoint/2010/main" val="2577481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4B63B6-47CC-764F-BAE4-D080974E32C6}" type="slidenum">
              <a:rPr lang="en-US" smtClean="0"/>
              <a:t>20</a:t>
            </a:fld>
            <a:endParaRPr lang="en-US"/>
          </a:p>
        </p:txBody>
      </p:sp>
    </p:spTree>
    <p:extLst>
      <p:ext uri="{BB962C8B-B14F-4D97-AF65-F5344CB8AC3E}">
        <p14:creationId xmlns:p14="http://schemas.microsoft.com/office/powerpoint/2010/main" val="3204963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AD824-CACF-BB03-395C-EF7EDE88D9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214F63-58E9-0A5A-4C2D-C6DF19C347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B7E8C-65F9-ECC3-A7DA-A95B1D0044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434234-C765-A1C8-6858-0F2975E30C64}"/>
              </a:ext>
            </a:extLst>
          </p:cNvPr>
          <p:cNvSpPr>
            <a:spLocks noGrp="1"/>
          </p:cNvSpPr>
          <p:nvPr>
            <p:ph type="sldNum" sz="quarter" idx="5"/>
          </p:nvPr>
        </p:nvSpPr>
        <p:spPr/>
        <p:txBody>
          <a:bodyPr/>
          <a:lstStyle/>
          <a:p>
            <a:fld id="{744B63B6-47CC-764F-BAE4-D080974E32C6}" type="slidenum">
              <a:rPr lang="en-US" smtClean="0"/>
              <a:t>21</a:t>
            </a:fld>
            <a:endParaRPr lang="en-US"/>
          </a:p>
        </p:txBody>
      </p:sp>
    </p:spTree>
    <p:extLst>
      <p:ext uri="{BB962C8B-B14F-4D97-AF65-F5344CB8AC3E}">
        <p14:creationId xmlns:p14="http://schemas.microsoft.com/office/powerpoint/2010/main" val="950650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E686C-99B0-2A13-D2BF-04368C782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D7568-C4FB-DEED-9FFE-9976D37CC6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A26318-1C42-F592-2384-0B2B97661D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252EA6-73AE-0892-B701-BCDFC09B2938}"/>
              </a:ext>
            </a:extLst>
          </p:cNvPr>
          <p:cNvSpPr>
            <a:spLocks noGrp="1"/>
          </p:cNvSpPr>
          <p:nvPr>
            <p:ph type="sldNum" sz="quarter" idx="5"/>
          </p:nvPr>
        </p:nvSpPr>
        <p:spPr/>
        <p:txBody>
          <a:bodyPr/>
          <a:lstStyle/>
          <a:p>
            <a:fld id="{744B63B6-47CC-764F-BAE4-D080974E32C6}" type="slidenum">
              <a:rPr lang="en-US" smtClean="0"/>
              <a:t>22</a:t>
            </a:fld>
            <a:endParaRPr lang="en-US"/>
          </a:p>
        </p:txBody>
      </p:sp>
    </p:spTree>
    <p:extLst>
      <p:ext uri="{BB962C8B-B14F-4D97-AF65-F5344CB8AC3E}">
        <p14:creationId xmlns:p14="http://schemas.microsoft.com/office/powerpoint/2010/main" val="244032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2CF3FF-30C2-2A4F-80D6-A71C82CE9C28}" type="slidenum">
              <a:rPr lang="en-US" smtClean="0"/>
              <a:t>23</a:t>
            </a:fld>
            <a:endParaRPr lang="en-US"/>
          </a:p>
        </p:txBody>
      </p:sp>
    </p:spTree>
    <p:extLst>
      <p:ext uri="{BB962C8B-B14F-4D97-AF65-F5344CB8AC3E}">
        <p14:creationId xmlns:p14="http://schemas.microsoft.com/office/powerpoint/2010/main" val="252345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147E-8276-AFB7-B752-B94FF6FC3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D5F18F-47A1-17DD-EE5A-E7EC10710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7BD8F9-FCCF-D6EA-19C0-B11417967EED}"/>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External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Membrane bound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In the cell-nucleus, cytoplasm and </a:t>
            </a:r>
            <a:r>
              <a:rPr lang="en-US" dirty="0" err="1"/>
              <a:t>mito</a:t>
            </a:r>
            <a:r>
              <a:rPr lang="en-US" dirty="0"/>
              <a:t> </a:t>
            </a:r>
          </a:p>
        </p:txBody>
      </p:sp>
      <p:sp>
        <p:nvSpPr>
          <p:cNvPr id="4" name="Slide Number Placeholder 3">
            <a:extLst>
              <a:ext uri="{FF2B5EF4-FFF2-40B4-BE49-F238E27FC236}">
                <a16:creationId xmlns:a16="http://schemas.microsoft.com/office/drawing/2014/main" id="{6653E0D1-6F7E-B1D1-1C2F-E224797BBD7A}"/>
              </a:ext>
            </a:extLst>
          </p:cNvPr>
          <p:cNvSpPr>
            <a:spLocks noGrp="1"/>
          </p:cNvSpPr>
          <p:nvPr>
            <p:ph type="sldNum" sz="quarter" idx="5"/>
          </p:nvPr>
        </p:nvSpPr>
        <p:spPr/>
        <p:txBody>
          <a:bodyPr/>
          <a:lstStyle/>
          <a:p>
            <a:fld id="{744B63B6-47CC-764F-BAE4-D080974E32C6}" type="slidenum">
              <a:rPr lang="en-US" smtClean="0"/>
              <a:t>24</a:t>
            </a:fld>
            <a:endParaRPr lang="en-US"/>
          </a:p>
        </p:txBody>
      </p:sp>
    </p:spTree>
    <p:extLst>
      <p:ext uri="{BB962C8B-B14F-4D97-AF65-F5344CB8AC3E}">
        <p14:creationId xmlns:p14="http://schemas.microsoft.com/office/powerpoint/2010/main" val="703360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not like there is one single blueprint for how this works.</a:t>
            </a:r>
          </a:p>
          <a:p>
            <a:endParaRPr lang="en-US" dirty="0"/>
          </a:p>
          <a:p>
            <a:r>
              <a:rPr lang="en-US" dirty="0"/>
              <a:t>Protein that then carries out a function…</a:t>
            </a:r>
          </a:p>
          <a:p>
            <a:r>
              <a:rPr lang="en-US" dirty="0"/>
              <a:t>but the central dogma is kind of a lie …</a:t>
            </a:r>
          </a:p>
          <a:p>
            <a:r>
              <a:rPr lang="en-US" dirty="0"/>
              <a:t>because these proteins can be decorated with sugars which then changes the function of the protein.</a:t>
            </a:r>
          </a:p>
          <a:p>
            <a:endParaRPr lang="en-US" dirty="0"/>
          </a:p>
          <a:p>
            <a:r>
              <a:rPr lang="en-US" dirty="0"/>
              <a:t>so that brings me back to the title of this slide is there a blue print for glycoproteins </a:t>
            </a:r>
          </a:p>
          <a:p>
            <a:endParaRPr lang="en-US" dirty="0"/>
          </a:p>
          <a:p>
            <a:r>
              <a:rPr lang="en-US" dirty="0"/>
              <a:t>Where in the genetic code does it tell you when and where to add a sugar: surprise it doesn’t </a:t>
            </a:r>
          </a:p>
        </p:txBody>
      </p:sp>
      <p:sp>
        <p:nvSpPr>
          <p:cNvPr id="4" name="Slide Number Placeholder 3"/>
          <p:cNvSpPr>
            <a:spLocks noGrp="1"/>
          </p:cNvSpPr>
          <p:nvPr>
            <p:ph type="sldNum" sz="quarter" idx="5"/>
          </p:nvPr>
        </p:nvSpPr>
        <p:spPr/>
        <p:txBody>
          <a:bodyPr/>
          <a:lstStyle/>
          <a:p>
            <a:fld id="{542CF3FF-30C2-2A4F-80D6-A71C82CE9C28}" type="slidenum">
              <a:rPr lang="en-US" smtClean="0"/>
              <a:t>25</a:t>
            </a:fld>
            <a:endParaRPr lang="en-US"/>
          </a:p>
        </p:txBody>
      </p:sp>
    </p:spTree>
    <p:extLst>
      <p:ext uri="{BB962C8B-B14F-4D97-AF65-F5344CB8AC3E}">
        <p14:creationId xmlns:p14="http://schemas.microsoft.com/office/powerpoint/2010/main" val="2391695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A34E-EF1E-BDA1-522D-4F21E72CE3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A311A-4969-96B1-C29B-2EB6CCC8A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DCB984-6723-F7BE-8C2B-12523091BC62}"/>
              </a:ext>
            </a:extLst>
          </p:cNvPr>
          <p:cNvSpPr>
            <a:spLocks noGrp="1"/>
          </p:cNvSpPr>
          <p:nvPr>
            <p:ph type="body" idx="1"/>
          </p:nvPr>
        </p:nvSpPr>
        <p:spPr/>
        <p:txBody>
          <a:bodyPr/>
          <a:lstStyle/>
          <a:p>
            <a:r>
              <a:rPr lang="en-US" sz="1400" dirty="0">
                <a:latin typeface="Helvetica" pitchFamily="2" charset="0"/>
              </a:rPr>
              <a:t>Glycosylation </a:t>
            </a:r>
            <a:r>
              <a:rPr lang="en-US" sz="1400" b="1" dirty="0">
                <a:latin typeface="Helvetica" pitchFamily="2" charset="0"/>
              </a:rPr>
              <a:t>depends</a:t>
            </a:r>
            <a:r>
              <a:rPr lang="en-US" sz="1400" dirty="0">
                <a:latin typeface="Helvetica" pitchFamily="2" charset="0"/>
              </a:rPr>
              <a:t> on:</a:t>
            </a:r>
          </a:p>
          <a:p>
            <a:pPr marL="457200" indent="-457200">
              <a:buFont typeface="Arial" panose="020B0604020202020204" pitchFamily="34" charset="0"/>
              <a:buChar char="•"/>
            </a:pPr>
            <a:r>
              <a:rPr lang="en-US" sz="1200" dirty="0">
                <a:latin typeface="Helvetica" pitchFamily="2" charset="0"/>
              </a:rPr>
              <a:t>Available enzymes</a:t>
            </a:r>
          </a:p>
          <a:p>
            <a:pPr marL="457200" indent="-457200">
              <a:buFont typeface="Arial" panose="020B0604020202020204" pitchFamily="34" charset="0"/>
              <a:buChar char="•"/>
            </a:pPr>
            <a:r>
              <a:rPr lang="en-US" sz="1200" dirty="0">
                <a:latin typeface="Helvetica" pitchFamily="2" charset="0"/>
              </a:rPr>
              <a:t>Cellular environment</a:t>
            </a:r>
          </a:p>
          <a:p>
            <a:pPr marL="457200" indent="-457200">
              <a:buFont typeface="Arial" panose="020B0604020202020204" pitchFamily="34" charset="0"/>
              <a:buChar char="•"/>
            </a:pPr>
            <a:r>
              <a:rPr lang="en-US" sz="1200" dirty="0">
                <a:latin typeface="Helvetica" pitchFamily="2" charset="0"/>
              </a:rPr>
              <a:t>Sugar building blocks</a:t>
            </a:r>
          </a:p>
          <a:p>
            <a:endParaRPr lang="en-US" dirty="0"/>
          </a:p>
        </p:txBody>
      </p:sp>
      <p:sp>
        <p:nvSpPr>
          <p:cNvPr id="4" name="Slide Number Placeholder 3">
            <a:extLst>
              <a:ext uri="{FF2B5EF4-FFF2-40B4-BE49-F238E27FC236}">
                <a16:creationId xmlns:a16="http://schemas.microsoft.com/office/drawing/2014/main" id="{C2CDFF7E-D5A0-191A-2556-46F5A2F3893C}"/>
              </a:ext>
            </a:extLst>
          </p:cNvPr>
          <p:cNvSpPr>
            <a:spLocks noGrp="1"/>
          </p:cNvSpPr>
          <p:nvPr>
            <p:ph type="sldNum" sz="quarter" idx="5"/>
          </p:nvPr>
        </p:nvSpPr>
        <p:spPr/>
        <p:txBody>
          <a:bodyPr/>
          <a:lstStyle/>
          <a:p>
            <a:fld id="{542CF3FF-30C2-2A4F-80D6-A71C82CE9C28}" type="slidenum">
              <a:rPr lang="en-US" smtClean="0"/>
              <a:t>26</a:t>
            </a:fld>
            <a:endParaRPr lang="en-US"/>
          </a:p>
        </p:txBody>
      </p:sp>
    </p:spTree>
    <p:extLst>
      <p:ext uri="{BB962C8B-B14F-4D97-AF65-F5344CB8AC3E}">
        <p14:creationId xmlns:p14="http://schemas.microsoft.com/office/powerpoint/2010/main" val="3250879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8026E-9A17-878E-AB02-E6CC36BB3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82DF4E-7916-7A38-D4FB-A9ABC943A5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F28E1A-6281-ADB7-1D4C-5A6B93FE51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Those weren’t random shapes that I was showing you-we have a system for this.</a:t>
            </a:r>
          </a:p>
          <a:p>
            <a:r>
              <a:rPr lang="en-US" dirty="0"/>
              <a:t>Reintroduce slide with the components, i.e., 4 </a:t>
            </a:r>
            <a:r>
              <a:rPr lang="en-US" dirty="0" err="1"/>
              <a:t>dna</a:t>
            </a:r>
            <a:r>
              <a:rPr lang="en-US" dirty="0"/>
              <a:t>, 4 </a:t>
            </a:r>
            <a:r>
              <a:rPr lang="en-US" dirty="0" err="1"/>
              <a:t>rna</a:t>
            </a:r>
            <a:r>
              <a:rPr lang="en-US" dirty="0"/>
              <a:t>, 20 amino acids … segue to SNFG. </a:t>
            </a:r>
          </a:p>
          <a:p>
            <a:endParaRPr lang="en-US" dirty="0"/>
          </a:p>
          <a:p>
            <a:r>
              <a:rPr lang="en-US" dirty="0"/>
              <a:t>So for each sugar we have a specific shape and color combo to help decode the arrangement of these glycan decorations. </a:t>
            </a:r>
          </a:p>
        </p:txBody>
      </p:sp>
      <p:sp>
        <p:nvSpPr>
          <p:cNvPr id="4" name="Slide Number Placeholder 3">
            <a:extLst>
              <a:ext uri="{FF2B5EF4-FFF2-40B4-BE49-F238E27FC236}">
                <a16:creationId xmlns:a16="http://schemas.microsoft.com/office/drawing/2014/main" id="{64D2578B-3896-FB61-B4F9-627316B19DAD}"/>
              </a:ext>
            </a:extLst>
          </p:cNvPr>
          <p:cNvSpPr>
            <a:spLocks noGrp="1"/>
          </p:cNvSpPr>
          <p:nvPr>
            <p:ph type="sldNum" sz="quarter" idx="5"/>
          </p:nvPr>
        </p:nvSpPr>
        <p:spPr/>
        <p:txBody>
          <a:bodyPr/>
          <a:lstStyle/>
          <a:p>
            <a:fld id="{542CF3FF-30C2-2A4F-80D6-A71C82CE9C28}" type="slidenum">
              <a:rPr lang="en-US" smtClean="0"/>
              <a:t>27</a:t>
            </a:fld>
            <a:endParaRPr lang="en-US"/>
          </a:p>
        </p:txBody>
      </p:sp>
    </p:spTree>
    <p:extLst>
      <p:ext uri="{BB962C8B-B14F-4D97-AF65-F5344CB8AC3E}">
        <p14:creationId xmlns:p14="http://schemas.microsoft.com/office/powerpoint/2010/main" val="2190872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It started with numbers of carbon... The SNFG system also includes rules for modifying the core shapes and colors to represent changes to the sugar. </a:t>
            </a:r>
          </a:p>
          <a:p>
            <a:endParaRPr lang="en-US" sz="1200" b="0" i="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 gives shape (mostly).</a:t>
            </a:r>
          </a:p>
        </p:txBody>
      </p:sp>
      <p:sp>
        <p:nvSpPr>
          <p:cNvPr id="4" name="Slide Number Placeholder 3"/>
          <p:cNvSpPr>
            <a:spLocks noGrp="1"/>
          </p:cNvSpPr>
          <p:nvPr>
            <p:ph type="sldNum" sz="quarter" idx="5"/>
          </p:nvPr>
        </p:nvSpPr>
        <p:spPr/>
        <p:txBody>
          <a:bodyPr/>
          <a:lstStyle/>
          <a:p>
            <a:fld id="{8F8402BE-BD0A-C346-80C7-416411EC006A}" type="slidenum">
              <a:rPr lang="en-US" smtClean="0"/>
              <a:t>28</a:t>
            </a:fld>
            <a:endParaRPr lang="en-US"/>
          </a:p>
        </p:txBody>
      </p:sp>
    </p:spTree>
    <p:extLst>
      <p:ext uri="{BB962C8B-B14F-4D97-AF65-F5344CB8AC3E}">
        <p14:creationId xmlns:p14="http://schemas.microsoft.com/office/powerpoint/2010/main" val="4117356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7E82E-DEF7-DE76-E757-9000D4BFF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BA9FA-62F2-1032-5FD7-B3D0CF8D5B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ECE2C9-F225-34F3-76FC-94549DF0EE63}"/>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another slide on derivatives, color tells you what the starting point was</a:t>
            </a:r>
          </a:p>
        </p:txBody>
      </p:sp>
      <p:sp>
        <p:nvSpPr>
          <p:cNvPr id="4" name="Slide Number Placeholder 3">
            <a:extLst>
              <a:ext uri="{FF2B5EF4-FFF2-40B4-BE49-F238E27FC236}">
                <a16:creationId xmlns:a16="http://schemas.microsoft.com/office/drawing/2014/main" id="{D276FA77-0C42-6E47-10BB-4F402471B516}"/>
              </a:ext>
            </a:extLst>
          </p:cNvPr>
          <p:cNvSpPr>
            <a:spLocks noGrp="1"/>
          </p:cNvSpPr>
          <p:nvPr>
            <p:ph type="sldNum" sz="quarter" idx="5"/>
          </p:nvPr>
        </p:nvSpPr>
        <p:spPr/>
        <p:txBody>
          <a:bodyPr/>
          <a:lstStyle/>
          <a:p>
            <a:fld id="{8F8402BE-BD0A-C346-80C7-416411EC006A}" type="slidenum">
              <a:rPr lang="en-US" smtClean="0"/>
              <a:t>29</a:t>
            </a:fld>
            <a:endParaRPr lang="en-US"/>
          </a:p>
        </p:txBody>
      </p:sp>
    </p:spTree>
    <p:extLst>
      <p:ext uri="{BB962C8B-B14F-4D97-AF65-F5344CB8AC3E}">
        <p14:creationId xmlns:p14="http://schemas.microsoft.com/office/powerpoint/2010/main" val="30485704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ABA36-69E4-D7B6-3251-15BD229E5411}"/>
            </a:ext>
          </a:extLst>
        </p:cNvPr>
        <p:cNvGrpSpPr/>
        <p:nvPr/>
      </p:nvGrpSpPr>
      <p:grpSpPr>
        <a:xfrm>
          <a:off x="0" y="0"/>
          <a:ext cx="0" cy="0"/>
          <a:chOff x="0" y="0"/>
          <a:chExt cx="0" cy="0"/>
        </a:xfrm>
      </p:grpSpPr>
      <p:sp>
        <p:nvSpPr>
          <p:cNvPr id="27649" name="Rectangle 7">
            <a:extLst>
              <a:ext uri="{FF2B5EF4-FFF2-40B4-BE49-F238E27FC236}">
                <a16:creationId xmlns:a16="http://schemas.microsoft.com/office/drawing/2014/main" id="{C264EAF5-9727-DA42-1C92-648A436E0028}"/>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394A772-F2FF-1A4C-A2C2-B13598A8FEE7}" type="slidenum">
              <a:rPr lang="en-US" sz="1200"/>
              <a:pPr/>
              <a:t>30</a:t>
            </a:fld>
            <a:endParaRPr lang="en-US" sz="1200"/>
          </a:p>
        </p:txBody>
      </p:sp>
      <p:sp>
        <p:nvSpPr>
          <p:cNvPr id="27650" name="Rectangle 2">
            <a:extLst>
              <a:ext uri="{FF2B5EF4-FFF2-40B4-BE49-F238E27FC236}">
                <a16:creationId xmlns:a16="http://schemas.microsoft.com/office/drawing/2014/main" id="{327A9398-FD09-FF37-7BE4-C14C9F961C5C}"/>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CF3476A2-3007-5CB1-4C64-3A6F491EDBEC}"/>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183811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97BB4-3403-6ECE-D55B-86F0419533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50E760-5312-0416-3B24-B5FBF5227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955AFB-6844-9C42-DAE0-D5A22C0E3A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6C0A2E-6806-6A6B-08FD-DA1B41D7691A}"/>
              </a:ext>
            </a:extLst>
          </p:cNvPr>
          <p:cNvSpPr>
            <a:spLocks noGrp="1"/>
          </p:cNvSpPr>
          <p:nvPr>
            <p:ph type="sldNum" sz="quarter" idx="5"/>
          </p:nvPr>
        </p:nvSpPr>
        <p:spPr/>
        <p:txBody>
          <a:bodyPr/>
          <a:lstStyle/>
          <a:p>
            <a:fld id="{B11DC60B-815A-D040-9EEF-EAF34699FD23}" type="slidenum">
              <a:rPr lang="en-US" smtClean="0"/>
              <a:t>31</a:t>
            </a:fld>
            <a:endParaRPr lang="en-US"/>
          </a:p>
        </p:txBody>
      </p:sp>
    </p:spTree>
    <p:extLst>
      <p:ext uri="{BB962C8B-B14F-4D97-AF65-F5344CB8AC3E}">
        <p14:creationId xmlns:p14="http://schemas.microsoft.com/office/powerpoint/2010/main" val="2242957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88125-EA41-7C4B-FCFA-55A175016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80CF0-B907-59AB-BF95-1DF46D54AA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C0163-EA5A-71FD-DA1D-28AA2364D9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54C149-2177-83C0-4FF3-2828E89AE4A7}"/>
              </a:ext>
            </a:extLst>
          </p:cNvPr>
          <p:cNvSpPr>
            <a:spLocks noGrp="1"/>
          </p:cNvSpPr>
          <p:nvPr>
            <p:ph type="sldNum" sz="quarter" idx="5"/>
          </p:nvPr>
        </p:nvSpPr>
        <p:spPr/>
        <p:txBody>
          <a:bodyPr/>
          <a:lstStyle/>
          <a:p>
            <a:fld id="{B11DC60B-815A-D040-9EEF-EAF34699FD23}" type="slidenum">
              <a:rPr lang="en-US" smtClean="0"/>
              <a:t>32</a:t>
            </a:fld>
            <a:endParaRPr lang="en-US"/>
          </a:p>
        </p:txBody>
      </p:sp>
    </p:spTree>
    <p:extLst>
      <p:ext uri="{BB962C8B-B14F-4D97-AF65-F5344CB8AC3E}">
        <p14:creationId xmlns:p14="http://schemas.microsoft.com/office/powerpoint/2010/main" val="13148376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C3D9E-6F64-A15A-C554-979797EDA2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D950D-07FD-5CA3-AE23-D0CEBF0B56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1F5D5-2E81-419C-C6C9-AFAF34554131}"/>
              </a:ext>
            </a:extLst>
          </p:cNvPr>
          <p:cNvSpPr>
            <a:spLocks noGrp="1"/>
          </p:cNvSpPr>
          <p:nvPr>
            <p:ph type="body" idx="1"/>
          </p:nvPr>
        </p:nvSpPr>
        <p:spPr/>
        <p:txBody>
          <a:bodyPr/>
          <a:lstStyle/>
          <a:p>
            <a:r>
              <a:rPr lang="en-US" dirty="0"/>
              <a:t>\</a:t>
            </a:r>
          </a:p>
        </p:txBody>
      </p:sp>
      <p:sp>
        <p:nvSpPr>
          <p:cNvPr id="4" name="Slide Number Placeholder 3">
            <a:extLst>
              <a:ext uri="{FF2B5EF4-FFF2-40B4-BE49-F238E27FC236}">
                <a16:creationId xmlns:a16="http://schemas.microsoft.com/office/drawing/2014/main" id="{6C04696F-7FAF-C160-E4E8-DE953BC6E44B}"/>
              </a:ext>
            </a:extLst>
          </p:cNvPr>
          <p:cNvSpPr>
            <a:spLocks noGrp="1"/>
          </p:cNvSpPr>
          <p:nvPr>
            <p:ph type="sldNum" sz="quarter" idx="5"/>
          </p:nvPr>
        </p:nvSpPr>
        <p:spPr/>
        <p:txBody>
          <a:bodyPr/>
          <a:lstStyle/>
          <a:p>
            <a:fld id="{B11DC60B-815A-D040-9EEF-EAF34699FD23}" type="slidenum">
              <a:rPr lang="en-US" smtClean="0"/>
              <a:t>33</a:t>
            </a:fld>
            <a:endParaRPr lang="en-US"/>
          </a:p>
        </p:txBody>
      </p:sp>
    </p:spTree>
    <p:extLst>
      <p:ext uri="{BB962C8B-B14F-4D97-AF65-F5344CB8AC3E}">
        <p14:creationId xmlns:p14="http://schemas.microsoft.com/office/powerpoint/2010/main" val="30956720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124BD-5EBB-C7AA-91E0-9DFD3683C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21203-34DB-E541-DE93-0452FBC41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12568E-7C5A-43BC-4E0C-4DFE41B781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606270-4504-73FD-F66F-97FC36847A36}"/>
              </a:ext>
            </a:extLst>
          </p:cNvPr>
          <p:cNvSpPr>
            <a:spLocks noGrp="1"/>
          </p:cNvSpPr>
          <p:nvPr>
            <p:ph type="sldNum" sz="quarter" idx="5"/>
          </p:nvPr>
        </p:nvSpPr>
        <p:spPr/>
        <p:txBody>
          <a:bodyPr/>
          <a:lstStyle/>
          <a:p>
            <a:fld id="{B11DC60B-815A-D040-9EEF-EAF34699FD23}" type="slidenum">
              <a:rPr lang="en-US" smtClean="0"/>
              <a:t>34</a:t>
            </a:fld>
            <a:endParaRPr lang="en-US"/>
          </a:p>
        </p:txBody>
      </p:sp>
    </p:spTree>
    <p:extLst>
      <p:ext uri="{BB962C8B-B14F-4D97-AF65-F5344CB8AC3E}">
        <p14:creationId xmlns:p14="http://schemas.microsoft.com/office/powerpoint/2010/main" val="35939871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8F53D-681A-FE9D-3076-BFC685405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9400E-BE1F-7D07-62D5-F76186F9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EFEE5-B633-542D-A1F6-CA1B9DDCF272}"/>
              </a:ext>
            </a:extLst>
          </p:cNvPr>
          <p:cNvSpPr>
            <a:spLocks noGrp="1"/>
          </p:cNvSpPr>
          <p:nvPr>
            <p:ph type="body" idx="1"/>
          </p:nvPr>
        </p:nvSpPr>
        <p:spPr/>
        <p:txBody>
          <a:bodyPr/>
          <a:lstStyle/>
          <a:p>
            <a:r>
              <a:rPr lang="en-US" i="1" dirty="0"/>
              <a:t>Image credit: </a:t>
            </a:r>
            <a:r>
              <a:rPr lang="en-US" dirty="0"/>
              <a:t>Screen grab from video </a:t>
            </a:r>
            <a:r>
              <a:rPr lang="en-US" i="1" dirty="0"/>
              <a:t>How Does Mass Spectrometry Work? </a:t>
            </a:r>
            <a:r>
              <a:rPr lang="en-US" dirty="0"/>
              <a:t>	Produced by </a:t>
            </a:r>
            <a:r>
              <a:rPr lang="en-US" dirty="0" err="1"/>
              <a:t>BioLogic</a:t>
            </a:r>
            <a:r>
              <a:rPr lang="en-US" dirty="0"/>
              <a:t> Explained, 2024. Run time: 0:50 min. https://youtube.com/shorts/satzzHnECl0</a:t>
            </a:r>
          </a:p>
          <a:p>
            <a:endParaRPr lang="en-US" dirty="0"/>
          </a:p>
        </p:txBody>
      </p:sp>
      <p:sp>
        <p:nvSpPr>
          <p:cNvPr id="4" name="Slide Number Placeholder 3">
            <a:extLst>
              <a:ext uri="{FF2B5EF4-FFF2-40B4-BE49-F238E27FC236}">
                <a16:creationId xmlns:a16="http://schemas.microsoft.com/office/drawing/2014/main" id="{ABF24A4B-297C-CADB-EB46-3F1F930B3AAB}"/>
              </a:ext>
            </a:extLst>
          </p:cNvPr>
          <p:cNvSpPr>
            <a:spLocks noGrp="1"/>
          </p:cNvSpPr>
          <p:nvPr>
            <p:ph type="sldNum" sz="quarter" idx="5"/>
          </p:nvPr>
        </p:nvSpPr>
        <p:spPr/>
        <p:txBody>
          <a:bodyPr/>
          <a:lstStyle/>
          <a:p>
            <a:fld id="{B11DC60B-815A-D040-9EEF-EAF34699FD23}" type="slidenum">
              <a:rPr lang="en-US" smtClean="0"/>
              <a:t>35</a:t>
            </a:fld>
            <a:endParaRPr lang="en-US"/>
          </a:p>
        </p:txBody>
      </p:sp>
    </p:spTree>
    <p:extLst>
      <p:ext uri="{BB962C8B-B14F-4D97-AF65-F5344CB8AC3E}">
        <p14:creationId xmlns:p14="http://schemas.microsoft.com/office/powerpoint/2010/main" val="9726706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C76E9-A4FB-FCB9-D1B4-094E06AB6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DD7A7-3D4F-7470-6A0C-C0DE8D0603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ADB43-7BA5-4C8B-C3A2-F9FBDEE046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069DB3-CB89-C406-AD62-67714C166350}"/>
              </a:ext>
            </a:extLst>
          </p:cNvPr>
          <p:cNvSpPr>
            <a:spLocks noGrp="1"/>
          </p:cNvSpPr>
          <p:nvPr>
            <p:ph type="sldNum" sz="quarter" idx="5"/>
          </p:nvPr>
        </p:nvSpPr>
        <p:spPr/>
        <p:txBody>
          <a:bodyPr/>
          <a:lstStyle/>
          <a:p>
            <a:fld id="{B11DC60B-815A-D040-9EEF-EAF34699FD23}" type="slidenum">
              <a:rPr lang="en-US" smtClean="0"/>
              <a:t>36</a:t>
            </a:fld>
            <a:endParaRPr lang="en-US"/>
          </a:p>
        </p:txBody>
      </p:sp>
    </p:spTree>
    <p:extLst>
      <p:ext uri="{BB962C8B-B14F-4D97-AF65-F5344CB8AC3E}">
        <p14:creationId xmlns:p14="http://schemas.microsoft.com/office/powerpoint/2010/main" val="1012780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8E990-9939-5A7F-2D77-48457E98D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DF670-4D27-2701-B76B-2A16E44CB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85396-C7A7-2582-040F-1D1870F5AC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D94D5-F572-E3CB-4B0C-32603F91A457}"/>
              </a:ext>
            </a:extLst>
          </p:cNvPr>
          <p:cNvSpPr>
            <a:spLocks noGrp="1"/>
          </p:cNvSpPr>
          <p:nvPr>
            <p:ph type="sldNum" sz="quarter" idx="5"/>
          </p:nvPr>
        </p:nvSpPr>
        <p:spPr/>
        <p:txBody>
          <a:bodyPr/>
          <a:lstStyle/>
          <a:p>
            <a:fld id="{B11DC60B-815A-D040-9EEF-EAF34699FD23}" type="slidenum">
              <a:rPr lang="en-US" smtClean="0"/>
              <a:t>37</a:t>
            </a:fld>
            <a:endParaRPr lang="en-US"/>
          </a:p>
        </p:txBody>
      </p:sp>
    </p:spTree>
    <p:extLst>
      <p:ext uri="{BB962C8B-B14F-4D97-AF65-F5344CB8AC3E}">
        <p14:creationId xmlns:p14="http://schemas.microsoft.com/office/powerpoint/2010/main" val="6888436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66811-50F3-D672-1679-B8B21F010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A4FA83-CAFD-5088-3367-5CE09FA45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E3B959-7D23-D5FB-383A-A6B3932927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FBF84B-73CD-8F44-0082-31AA4225A0E6}"/>
              </a:ext>
            </a:extLst>
          </p:cNvPr>
          <p:cNvSpPr>
            <a:spLocks noGrp="1"/>
          </p:cNvSpPr>
          <p:nvPr>
            <p:ph type="sldNum" sz="quarter" idx="5"/>
          </p:nvPr>
        </p:nvSpPr>
        <p:spPr/>
        <p:txBody>
          <a:bodyPr/>
          <a:lstStyle/>
          <a:p>
            <a:fld id="{B11DC60B-815A-D040-9EEF-EAF34699FD23}" type="slidenum">
              <a:rPr lang="en-US" smtClean="0"/>
              <a:t>38</a:t>
            </a:fld>
            <a:endParaRPr lang="en-US"/>
          </a:p>
        </p:txBody>
      </p:sp>
    </p:spTree>
    <p:extLst>
      <p:ext uri="{BB962C8B-B14F-4D97-AF65-F5344CB8AC3E}">
        <p14:creationId xmlns:p14="http://schemas.microsoft.com/office/powerpoint/2010/main" val="28008408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DDDD-2D15-93A3-2A46-2C2A8E708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BF20EE-BA26-173B-BBA3-4D156E8C4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EF3468-975E-A061-1DE8-3C016A79AC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A8CFAF-7CC9-1830-A005-26AF7ADD298D}"/>
              </a:ext>
            </a:extLst>
          </p:cNvPr>
          <p:cNvSpPr>
            <a:spLocks noGrp="1"/>
          </p:cNvSpPr>
          <p:nvPr>
            <p:ph type="sldNum" sz="quarter" idx="5"/>
          </p:nvPr>
        </p:nvSpPr>
        <p:spPr/>
        <p:txBody>
          <a:bodyPr/>
          <a:lstStyle/>
          <a:p>
            <a:fld id="{B11DC60B-815A-D040-9EEF-EAF34699FD23}" type="slidenum">
              <a:rPr lang="en-US" smtClean="0"/>
              <a:t>39</a:t>
            </a:fld>
            <a:endParaRPr lang="en-US"/>
          </a:p>
        </p:txBody>
      </p:sp>
    </p:spTree>
    <p:extLst>
      <p:ext uri="{BB962C8B-B14F-4D97-AF65-F5344CB8AC3E}">
        <p14:creationId xmlns:p14="http://schemas.microsoft.com/office/powerpoint/2010/main" val="3241537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7CE32-19CA-B636-D8AF-673C0D2975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748E5-4804-D975-CF7D-E08E96E732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DFB499-12D9-3C51-BCDD-966B80B8A9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2BF9E9-7793-EF72-4785-6160F141EDB9}"/>
              </a:ext>
            </a:extLst>
          </p:cNvPr>
          <p:cNvSpPr>
            <a:spLocks noGrp="1"/>
          </p:cNvSpPr>
          <p:nvPr>
            <p:ph type="sldNum" sz="quarter" idx="5"/>
          </p:nvPr>
        </p:nvSpPr>
        <p:spPr/>
        <p:txBody>
          <a:bodyPr/>
          <a:lstStyle/>
          <a:p>
            <a:fld id="{B11DC60B-815A-D040-9EEF-EAF34699FD23}" type="slidenum">
              <a:rPr lang="en-US" smtClean="0"/>
              <a:t>40</a:t>
            </a:fld>
            <a:endParaRPr lang="en-US"/>
          </a:p>
        </p:txBody>
      </p:sp>
    </p:spTree>
    <p:extLst>
      <p:ext uri="{BB962C8B-B14F-4D97-AF65-F5344CB8AC3E}">
        <p14:creationId xmlns:p14="http://schemas.microsoft.com/office/powerpoint/2010/main" val="30959463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8F53D-681A-FE9D-3076-BFC685405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9400E-BE1F-7D07-62D5-F76186F97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EFEE5-B633-542D-A1F6-CA1B9DDCF2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F24A4B-297C-CADB-EB46-3F1F930B3AAB}"/>
              </a:ext>
            </a:extLst>
          </p:cNvPr>
          <p:cNvSpPr>
            <a:spLocks noGrp="1"/>
          </p:cNvSpPr>
          <p:nvPr>
            <p:ph type="sldNum" sz="quarter" idx="5"/>
          </p:nvPr>
        </p:nvSpPr>
        <p:spPr/>
        <p:txBody>
          <a:bodyPr/>
          <a:lstStyle/>
          <a:p>
            <a:fld id="{B11DC60B-815A-D040-9EEF-EAF34699FD23}" type="slidenum">
              <a:rPr lang="en-US" smtClean="0"/>
              <a:t>41</a:t>
            </a:fld>
            <a:endParaRPr lang="en-US"/>
          </a:p>
        </p:txBody>
      </p:sp>
    </p:spTree>
    <p:extLst>
      <p:ext uri="{BB962C8B-B14F-4D97-AF65-F5344CB8AC3E}">
        <p14:creationId xmlns:p14="http://schemas.microsoft.com/office/powerpoint/2010/main" val="26527292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C9D7C-48BF-62B1-8C3D-4E28A6A0C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D9794-8FE4-0483-6393-CCB9F2F7F2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A4A5FD-9888-D01D-1889-97ACDF82FF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DE0477-98EC-4364-AE91-EF37132D85E5}"/>
              </a:ext>
            </a:extLst>
          </p:cNvPr>
          <p:cNvSpPr>
            <a:spLocks noGrp="1"/>
          </p:cNvSpPr>
          <p:nvPr>
            <p:ph type="sldNum" sz="quarter" idx="5"/>
          </p:nvPr>
        </p:nvSpPr>
        <p:spPr/>
        <p:txBody>
          <a:bodyPr/>
          <a:lstStyle/>
          <a:p>
            <a:fld id="{B11DC60B-815A-D040-9EEF-EAF34699FD23}" type="slidenum">
              <a:rPr lang="en-US" smtClean="0"/>
              <a:t>42</a:t>
            </a:fld>
            <a:endParaRPr lang="en-US"/>
          </a:p>
        </p:txBody>
      </p:sp>
    </p:spTree>
    <p:extLst>
      <p:ext uri="{BB962C8B-B14F-4D97-AF65-F5344CB8AC3E}">
        <p14:creationId xmlns:p14="http://schemas.microsoft.com/office/powerpoint/2010/main" val="3667909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1DC60B-815A-D040-9EEF-EAF34699FD23}" type="slidenum">
              <a:rPr lang="en-US" smtClean="0"/>
              <a:t>43</a:t>
            </a:fld>
            <a:endParaRPr lang="en-US"/>
          </a:p>
        </p:txBody>
      </p:sp>
    </p:spTree>
    <p:extLst>
      <p:ext uri="{BB962C8B-B14F-4D97-AF65-F5344CB8AC3E}">
        <p14:creationId xmlns:p14="http://schemas.microsoft.com/office/powerpoint/2010/main" val="11782707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B11DC60B-815A-D040-9EEF-EAF34699FD23}" type="slidenum">
              <a:rPr lang="en-US" smtClean="0"/>
              <a:t>44</a:t>
            </a:fld>
            <a:endParaRPr lang="en-US"/>
          </a:p>
        </p:txBody>
      </p:sp>
    </p:spTree>
    <p:extLst>
      <p:ext uri="{BB962C8B-B14F-4D97-AF65-F5344CB8AC3E}">
        <p14:creationId xmlns:p14="http://schemas.microsoft.com/office/powerpoint/2010/main" val="22040337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err="1">
                <a:solidFill>
                  <a:schemeClr val="tx1"/>
                </a:solidFill>
                <a:effectLst/>
                <a:latin typeface="+mn-lt"/>
                <a:ea typeface="+mn-ea"/>
                <a:cs typeface="+mn-cs"/>
              </a:rPr>
              <a:t>Intravaneous</a:t>
            </a:r>
            <a:r>
              <a:rPr lang="en-US" sz="1200" kern="1200" dirty="0">
                <a:solidFill>
                  <a:schemeClr val="tx1"/>
                </a:solidFill>
                <a:effectLst/>
                <a:latin typeface="+mn-lt"/>
                <a:ea typeface="+mn-ea"/>
                <a:cs typeface="+mn-cs"/>
              </a:rPr>
              <a:t> (right away)  and subcutaneous (absorbed slowly)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glycosylation of EPO is the key:</a:t>
            </a:r>
          </a:p>
          <a:p>
            <a:pPr lvl="0"/>
            <a:r>
              <a:rPr lang="en-US" sz="1200" kern="1200" dirty="0">
                <a:solidFill>
                  <a:schemeClr val="tx1"/>
                </a:solidFill>
                <a:effectLst/>
                <a:latin typeface="+mn-lt"/>
                <a:ea typeface="+mn-ea"/>
                <a:cs typeface="+mn-cs"/>
              </a:rPr>
              <a:t>N- and O-linked glycans stabilize the protein, prevent aggregation, and extend half-life by shielding EPO from clearance receptors in the liver.</a:t>
            </a:r>
          </a:p>
          <a:p>
            <a:pPr lvl="0"/>
            <a:r>
              <a:rPr lang="en-US" sz="1200" kern="1200" dirty="0">
                <a:solidFill>
                  <a:schemeClr val="tx1"/>
                </a:solidFill>
                <a:effectLst/>
                <a:latin typeface="+mn-lt"/>
                <a:ea typeface="+mn-ea"/>
                <a:cs typeface="+mn-cs"/>
              </a:rPr>
              <a:t>Sialic acids are essential “end caps” on the glycans-without them, the protein is rapidly cleared.</a:t>
            </a:r>
          </a:p>
          <a:p>
            <a:pPr lvl="0"/>
            <a:r>
              <a:rPr lang="en-US" sz="1200" kern="1200" dirty="0">
                <a:solidFill>
                  <a:schemeClr val="tx1"/>
                </a:solidFill>
                <a:effectLst/>
                <a:latin typeface="+mn-lt"/>
                <a:ea typeface="+mn-ea"/>
                <a:cs typeface="+mn-cs"/>
              </a:rPr>
              <a:t>Therapeutically, glycoengineering allows scientists to design longer-lasting drugs, but the same biochemical principles can be used to gain unfair advantage.</a:t>
            </a:r>
          </a:p>
          <a:p>
            <a:endParaRPr lang="en-US" dirty="0"/>
          </a:p>
        </p:txBody>
      </p:sp>
      <p:sp>
        <p:nvSpPr>
          <p:cNvPr id="4" name="Slide Number Placeholder 3"/>
          <p:cNvSpPr>
            <a:spLocks noGrp="1"/>
          </p:cNvSpPr>
          <p:nvPr>
            <p:ph type="sldNum" sz="quarter" idx="5"/>
          </p:nvPr>
        </p:nvSpPr>
        <p:spPr/>
        <p:txBody>
          <a:bodyPr/>
          <a:lstStyle/>
          <a:p>
            <a:fld id="{B11DC60B-815A-D040-9EEF-EAF34699FD23}" type="slidenum">
              <a:rPr lang="en-US" smtClean="0"/>
              <a:t>45</a:t>
            </a:fld>
            <a:endParaRPr lang="en-US"/>
          </a:p>
        </p:txBody>
      </p:sp>
    </p:spTree>
    <p:extLst>
      <p:ext uri="{BB962C8B-B14F-4D97-AF65-F5344CB8AC3E}">
        <p14:creationId xmlns:p14="http://schemas.microsoft.com/office/powerpoint/2010/main" val="16236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D7087-6D97-0BED-D867-E7AD466B9A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5CB139-D75E-70F0-2C74-8DE2499F63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07BD9E-8578-5517-86C5-3A013E8A37AD}"/>
              </a:ext>
            </a:extLst>
          </p:cNvPr>
          <p:cNvSpPr>
            <a:spLocks noGrp="1"/>
          </p:cNvSpPr>
          <p:nvPr>
            <p:ph type="dt" sz="half" idx="10"/>
          </p:nvPr>
        </p:nvSpPr>
        <p:spPr/>
        <p:txBody>
          <a:bodyPr/>
          <a:lstStyle/>
          <a:p>
            <a:fld id="{EAA405C8-1D8C-4F34-8100-058EF22C3F6B}" type="datetime1">
              <a:rPr lang="en-US" smtClean="0"/>
              <a:t>9/20/2026</a:t>
            </a:fld>
            <a:endParaRPr lang="en-US"/>
          </a:p>
        </p:txBody>
      </p:sp>
      <p:sp>
        <p:nvSpPr>
          <p:cNvPr id="5" name="Footer Placeholder 4">
            <a:extLst>
              <a:ext uri="{FF2B5EF4-FFF2-40B4-BE49-F238E27FC236}">
                <a16:creationId xmlns:a16="http://schemas.microsoft.com/office/drawing/2014/main" id="{26EDB99D-BE88-0049-2995-B45E9FF2B0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C48853-A06D-409D-9E15-695D541EDD2F}"/>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137817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5AC4-24DE-5559-04AA-00159B83F2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D5107E-454F-1A98-E6B6-606370EE5A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83EC08-F7A0-8154-F4C5-3B3BC9513B9D}"/>
              </a:ext>
            </a:extLst>
          </p:cNvPr>
          <p:cNvSpPr>
            <a:spLocks noGrp="1"/>
          </p:cNvSpPr>
          <p:nvPr>
            <p:ph type="dt" sz="half" idx="10"/>
          </p:nvPr>
        </p:nvSpPr>
        <p:spPr/>
        <p:txBody>
          <a:bodyPr/>
          <a:lstStyle/>
          <a:p>
            <a:fld id="{F127CFAF-9297-4D8B-AFDA-5714ED62FDD0}" type="datetime1">
              <a:rPr lang="en-US" smtClean="0"/>
              <a:t>9/20/2026</a:t>
            </a:fld>
            <a:endParaRPr lang="en-US"/>
          </a:p>
        </p:txBody>
      </p:sp>
      <p:sp>
        <p:nvSpPr>
          <p:cNvPr id="5" name="Footer Placeholder 4">
            <a:extLst>
              <a:ext uri="{FF2B5EF4-FFF2-40B4-BE49-F238E27FC236}">
                <a16:creationId xmlns:a16="http://schemas.microsoft.com/office/drawing/2014/main" id="{7F787ED3-473F-A4B6-7889-4390827A1E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E54712-558A-0EA2-294C-035D8E4F2928}"/>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2648744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02DD-9ACE-D672-5AFD-79A496637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6170C2-16ED-26BA-FE81-9C895FE382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5B7140-8006-0DA8-6671-E69542B5EAA2}"/>
              </a:ext>
            </a:extLst>
          </p:cNvPr>
          <p:cNvSpPr>
            <a:spLocks noGrp="1"/>
          </p:cNvSpPr>
          <p:nvPr>
            <p:ph type="dt" sz="half" idx="10"/>
          </p:nvPr>
        </p:nvSpPr>
        <p:spPr/>
        <p:txBody>
          <a:bodyPr/>
          <a:lstStyle/>
          <a:p>
            <a:fld id="{B53C0F47-EDC7-46B0-8803-5EC97E5A6B01}" type="datetime1">
              <a:rPr lang="en-US" smtClean="0"/>
              <a:t>9/20/2026</a:t>
            </a:fld>
            <a:endParaRPr lang="en-US"/>
          </a:p>
        </p:txBody>
      </p:sp>
      <p:sp>
        <p:nvSpPr>
          <p:cNvPr id="5" name="Footer Placeholder 4">
            <a:extLst>
              <a:ext uri="{FF2B5EF4-FFF2-40B4-BE49-F238E27FC236}">
                <a16:creationId xmlns:a16="http://schemas.microsoft.com/office/drawing/2014/main" id="{716CD8AC-3BA6-20A8-F2D3-788D5292A1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F19455-2969-5416-5835-AEFA316B43AB}"/>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647923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CB5A2-E7AC-D33B-EA3D-B99005F378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3E4AD9-8AB2-2073-445D-A16964CC33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634413-091D-28ED-1712-9BF632E9D4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496F7B-1920-B0B8-051D-B7178EE5B942}"/>
              </a:ext>
            </a:extLst>
          </p:cNvPr>
          <p:cNvSpPr>
            <a:spLocks noGrp="1"/>
          </p:cNvSpPr>
          <p:nvPr>
            <p:ph type="dt" sz="half" idx="10"/>
          </p:nvPr>
        </p:nvSpPr>
        <p:spPr/>
        <p:txBody>
          <a:bodyPr/>
          <a:lstStyle/>
          <a:p>
            <a:fld id="{8DC58F68-FBFC-4815-8393-FA914DE5AE37}" type="datetime1">
              <a:rPr lang="en-US" smtClean="0"/>
              <a:t>9/20/2026</a:t>
            </a:fld>
            <a:endParaRPr lang="en-US"/>
          </a:p>
        </p:txBody>
      </p:sp>
      <p:sp>
        <p:nvSpPr>
          <p:cNvPr id="6" name="Footer Placeholder 5">
            <a:extLst>
              <a:ext uri="{FF2B5EF4-FFF2-40B4-BE49-F238E27FC236}">
                <a16:creationId xmlns:a16="http://schemas.microsoft.com/office/drawing/2014/main" id="{43B7CE58-FB0F-9A73-9F50-DF443CA57D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09E233-B608-8DC1-EA51-93FCCE176360}"/>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3711967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7B01-A637-7BE9-2E9C-E727EADF96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00AB59-EEE9-68CD-F5F5-07EB2CEA5F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63C372-B03F-AC2B-1091-EB4700E2AD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6826E1-6825-750E-71E7-CBC4F23A9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783986-C9E0-A020-99FE-549E4BF3C2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DDB0C3-3278-2AA4-5BC7-779B9A9DF654}"/>
              </a:ext>
            </a:extLst>
          </p:cNvPr>
          <p:cNvSpPr>
            <a:spLocks noGrp="1"/>
          </p:cNvSpPr>
          <p:nvPr>
            <p:ph type="dt" sz="half" idx="10"/>
          </p:nvPr>
        </p:nvSpPr>
        <p:spPr/>
        <p:txBody>
          <a:bodyPr/>
          <a:lstStyle/>
          <a:p>
            <a:fld id="{C8A7DC3D-2434-4425-B13B-B30F10BAC404}" type="datetime1">
              <a:rPr lang="en-US" smtClean="0"/>
              <a:t>9/20/2026</a:t>
            </a:fld>
            <a:endParaRPr lang="en-US"/>
          </a:p>
        </p:txBody>
      </p:sp>
      <p:sp>
        <p:nvSpPr>
          <p:cNvPr id="8" name="Footer Placeholder 7">
            <a:extLst>
              <a:ext uri="{FF2B5EF4-FFF2-40B4-BE49-F238E27FC236}">
                <a16:creationId xmlns:a16="http://schemas.microsoft.com/office/drawing/2014/main" id="{E6778529-1977-7145-6661-6AEB4A748C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DF6A66-950F-47A7-A09E-C4286863ABBD}"/>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59168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6D68D-1F1E-3823-D6B2-C59C146C0A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3EF707-7DC1-0116-430F-04B87B0B886D}"/>
              </a:ext>
            </a:extLst>
          </p:cNvPr>
          <p:cNvSpPr>
            <a:spLocks noGrp="1"/>
          </p:cNvSpPr>
          <p:nvPr>
            <p:ph type="dt" sz="half" idx="10"/>
          </p:nvPr>
        </p:nvSpPr>
        <p:spPr/>
        <p:txBody>
          <a:bodyPr/>
          <a:lstStyle/>
          <a:p>
            <a:fld id="{5BBF5532-380D-4492-B34B-59F75826F2DA}" type="datetime1">
              <a:rPr lang="en-US" smtClean="0"/>
              <a:t>9/20/2026</a:t>
            </a:fld>
            <a:endParaRPr lang="en-US"/>
          </a:p>
        </p:txBody>
      </p:sp>
      <p:sp>
        <p:nvSpPr>
          <p:cNvPr id="4" name="Footer Placeholder 3">
            <a:extLst>
              <a:ext uri="{FF2B5EF4-FFF2-40B4-BE49-F238E27FC236}">
                <a16:creationId xmlns:a16="http://schemas.microsoft.com/office/drawing/2014/main" id="{0E0251DD-36A6-31E3-37DC-E65C12B689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77557F-38FE-7169-6DD8-15571C5C0329}"/>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132651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646122-26FE-F59F-D254-C384FFA0F2A0}"/>
              </a:ext>
            </a:extLst>
          </p:cNvPr>
          <p:cNvSpPr>
            <a:spLocks noGrp="1"/>
          </p:cNvSpPr>
          <p:nvPr>
            <p:ph type="dt" sz="half" idx="10"/>
          </p:nvPr>
        </p:nvSpPr>
        <p:spPr/>
        <p:txBody>
          <a:bodyPr/>
          <a:lstStyle/>
          <a:p>
            <a:fld id="{2759DF9B-D874-4B1F-B32A-13B23FFBBA7E}" type="datetime1">
              <a:rPr lang="en-US" smtClean="0"/>
              <a:t>9/20/2026</a:t>
            </a:fld>
            <a:endParaRPr lang="en-US"/>
          </a:p>
        </p:txBody>
      </p:sp>
      <p:sp>
        <p:nvSpPr>
          <p:cNvPr id="3" name="Footer Placeholder 2">
            <a:extLst>
              <a:ext uri="{FF2B5EF4-FFF2-40B4-BE49-F238E27FC236}">
                <a16:creationId xmlns:a16="http://schemas.microsoft.com/office/drawing/2014/main" id="{1AB586D8-C2F0-AF47-4AD5-05FC5FD517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F7F62A-6A8E-51C3-90B9-95E2802DBE7A}"/>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3156221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31D56-095B-B11D-3795-AECE20A673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384352-102D-0D73-0183-BB2D8D24EC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5857EF-3ADB-5C1B-8356-B55CED9A26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2CB0FD-E1C9-299F-D6DA-C340CA7E3B88}"/>
              </a:ext>
            </a:extLst>
          </p:cNvPr>
          <p:cNvSpPr>
            <a:spLocks noGrp="1"/>
          </p:cNvSpPr>
          <p:nvPr>
            <p:ph type="dt" sz="half" idx="10"/>
          </p:nvPr>
        </p:nvSpPr>
        <p:spPr/>
        <p:txBody>
          <a:bodyPr/>
          <a:lstStyle/>
          <a:p>
            <a:fld id="{FB6531EE-A123-4EFB-B825-561C8D8DB04D}" type="datetime1">
              <a:rPr lang="en-US" smtClean="0"/>
              <a:t>9/20/2026</a:t>
            </a:fld>
            <a:endParaRPr lang="en-US"/>
          </a:p>
        </p:txBody>
      </p:sp>
      <p:sp>
        <p:nvSpPr>
          <p:cNvPr id="6" name="Footer Placeholder 5">
            <a:extLst>
              <a:ext uri="{FF2B5EF4-FFF2-40B4-BE49-F238E27FC236}">
                <a16:creationId xmlns:a16="http://schemas.microsoft.com/office/drawing/2014/main" id="{0DFAF9BF-EBC4-76D7-1F76-7B51A5AC27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987B6B-D7BB-94E1-6A9E-BDC9841DDFCF}"/>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2272598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CEC2-B6F4-E723-ADEE-00FCA474F9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FBBE5C-4F56-7612-7810-8CC8F1343B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224F8F-5AB9-5988-BA0B-CE3F25A437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D4F767-BB01-0066-0A69-B851EBE1C609}"/>
              </a:ext>
            </a:extLst>
          </p:cNvPr>
          <p:cNvSpPr>
            <a:spLocks noGrp="1"/>
          </p:cNvSpPr>
          <p:nvPr>
            <p:ph type="dt" sz="half" idx="10"/>
          </p:nvPr>
        </p:nvSpPr>
        <p:spPr/>
        <p:txBody>
          <a:bodyPr/>
          <a:lstStyle/>
          <a:p>
            <a:fld id="{0710B441-E6C0-47A5-AC59-76442648B790}" type="datetime1">
              <a:rPr lang="en-US" smtClean="0"/>
              <a:t>9/20/2026</a:t>
            </a:fld>
            <a:endParaRPr lang="en-US"/>
          </a:p>
        </p:txBody>
      </p:sp>
      <p:sp>
        <p:nvSpPr>
          <p:cNvPr id="6" name="Footer Placeholder 5">
            <a:extLst>
              <a:ext uri="{FF2B5EF4-FFF2-40B4-BE49-F238E27FC236}">
                <a16:creationId xmlns:a16="http://schemas.microsoft.com/office/drawing/2014/main" id="{CB041AC9-4BE6-A72F-89FD-F4DE6A8A1A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5258AE-E890-D324-26E1-8BAE742B5007}"/>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1439417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388CB-90F7-4A60-1513-7BF2FA158E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5F4C92-1524-F153-E30D-9D83EC5E1B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28FD76-D19D-CA29-EEF6-2666244BC3C5}"/>
              </a:ext>
            </a:extLst>
          </p:cNvPr>
          <p:cNvSpPr>
            <a:spLocks noGrp="1"/>
          </p:cNvSpPr>
          <p:nvPr>
            <p:ph type="dt" sz="half" idx="10"/>
          </p:nvPr>
        </p:nvSpPr>
        <p:spPr/>
        <p:txBody>
          <a:bodyPr/>
          <a:lstStyle/>
          <a:p>
            <a:fld id="{A7F16FF5-1934-4223-A682-0B71C7422E0A}" type="datetime1">
              <a:rPr lang="en-US" smtClean="0"/>
              <a:t>9/20/2026</a:t>
            </a:fld>
            <a:endParaRPr lang="en-US"/>
          </a:p>
        </p:txBody>
      </p:sp>
      <p:sp>
        <p:nvSpPr>
          <p:cNvPr id="5" name="Footer Placeholder 4">
            <a:extLst>
              <a:ext uri="{FF2B5EF4-FFF2-40B4-BE49-F238E27FC236}">
                <a16:creationId xmlns:a16="http://schemas.microsoft.com/office/drawing/2014/main" id="{98BFF364-74DF-B6E3-0DF8-7956E6A972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46DE0F-EFDE-3762-6892-B6CA63FF73FA}"/>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3147461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75860E-8B01-4371-860D-FA9916D981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A08471-77E2-A9B3-CAC7-CCD5D7E8F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EAB9CE-6A63-A9D5-A68F-3B34C54178ED}"/>
              </a:ext>
            </a:extLst>
          </p:cNvPr>
          <p:cNvSpPr>
            <a:spLocks noGrp="1"/>
          </p:cNvSpPr>
          <p:nvPr>
            <p:ph type="dt" sz="half" idx="10"/>
          </p:nvPr>
        </p:nvSpPr>
        <p:spPr/>
        <p:txBody>
          <a:bodyPr/>
          <a:lstStyle/>
          <a:p>
            <a:fld id="{5CCD154F-7C82-49B8-8CCB-91D28A14A128}" type="datetime1">
              <a:rPr lang="en-US" smtClean="0"/>
              <a:t>9/20/2026</a:t>
            </a:fld>
            <a:endParaRPr lang="en-US"/>
          </a:p>
        </p:txBody>
      </p:sp>
      <p:sp>
        <p:nvSpPr>
          <p:cNvPr id="5" name="Footer Placeholder 4">
            <a:extLst>
              <a:ext uri="{FF2B5EF4-FFF2-40B4-BE49-F238E27FC236}">
                <a16:creationId xmlns:a16="http://schemas.microsoft.com/office/drawing/2014/main" id="{87F9414C-1E39-E3D2-4953-4C77E707F7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50206-CDDF-5B2D-DA6C-EE0E45AF54B8}"/>
              </a:ext>
            </a:extLst>
          </p:cNvPr>
          <p:cNvSpPr>
            <a:spLocks noGrp="1"/>
          </p:cNvSpPr>
          <p:nvPr>
            <p:ph type="sldNum" sz="quarter" idx="12"/>
          </p:nvPr>
        </p:nvSpPr>
        <p:spPr/>
        <p:txBody>
          <a:bodyPr/>
          <a:lstStyle/>
          <a:p>
            <a:fld id="{69A02270-32A2-DD40-9D78-85491558A727}" type="slidenum">
              <a:rPr lang="en-US" smtClean="0"/>
              <a:t>‹#›</a:t>
            </a:fld>
            <a:endParaRPr lang="en-US"/>
          </a:p>
        </p:txBody>
      </p:sp>
    </p:spTree>
    <p:extLst>
      <p:ext uri="{BB962C8B-B14F-4D97-AF65-F5344CB8AC3E}">
        <p14:creationId xmlns:p14="http://schemas.microsoft.com/office/powerpoint/2010/main" val="1223322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AE7ACD-D8B1-FE0F-D4D6-ABF5C0ACA6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55930-8792-4936-B16B-DBE308D592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37F8D-312D-DC1B-0938-AED13B7D73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B562A1-5AC7-45C3-AFFB-6CEEBD62FF96}" type="datetime1">
              <a:rPr lang="en-US" smtClean="0"/>
              <a:t>9/20/2026</a:t>
            </a:fld>
            <a:endParaRPr lang="en-US"/>
          </a:p>
        </p:txBody>
      </p:sp>
      <p:sp>
        <p:nvSpPr>
          <p:cNvPr id="5" name="Footer Placeholder 4">
            <a:extLst>
              <a:ext uri="{FF2B5EF4-FFF2-40B4-BE49-F238E27FC236}">
                <a16:creationId xmlns:a16="http://schemas.microsoft.com/office/drawing/2014/main" id="{5382F9C4-1D6B-CD49-28E1-1F41D8B1C1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EF4345F-9076-26EF-E061-F920B24E9E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A02270-32A2-DD40-9D78-85491558A727}" type="slidenum">
              <a:rPr lang="en-US" smtClean="0"/>
              <a:t>‹#›</a:t>
            </a:fld>
            <a:endParaRPr lang="en-US"/>
          </a:p>
        </p:txBody>
      </p:sp>
    </p:spTree>
    <p:extLst>
      <p:ext uri="{BB962C8B-B14F-4D97-AF65-F5344CB8AC3E}">
        <p14:creationId xmlns:p14="http://schemas.microsoft.com/office/powerpoint/2010/main" val="1818298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1SUiU4efpDI?feature=oembed" TargetMode="External"/><Relationship Id="rId5" Type="http://schemas.openxmlformats.org/officeDocument/2006/relationships/hyperlink" Target="https://www.google.com/search?rlz=1C5GCEM_enUS1157US1157&amp;sca_esv=55e9f3c856495c1e&amp;sxsrf=ANbL-n5J-0D0pn8wqTB6lQtiLd_GtbW86A%3A1776280839679&amp;q=Hypothalamic-Pituitary-Ovarian+%28HPO%29+axis&amp;source=lnms&amp;fbs=ADc_l-aHJKCxetkbp8HihrVlWP2E1iNtw1c6Bqm2EL8gFYaWSYxrIPO0Uw9d1XjTJ7RJppL27u10Sz2H_5rWUT3uu2qmkdxFtOiqd2eSMu8n9_VZ7DKbXvt3N_1Cn6w_9YdHTxBZvrS6C6pcAtDF-QDCgHWuxDmPLhx6pa30ABJLXe35_Cl-d9zam-r1RXT7XcuxJxePm8RY_C1CnuadxknjdButIkYzRgIrGd1WHKrzAoViyz3a7WA&amp;sa=X&amp;ved=2ahUKEwjRzMKbyvCTAxXukIkEHRQEDQoQgK4QegYIAQgAEA4&amp;biw=1402&amp;bih=808&amp;dpr=2" TargetMode="Externa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fkqkIghGzkc?feature=oembed" TargetMode="Externa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image" Target="../media/image35.png"/><Relationship Id="rId7" Type="http://schemas.openxmlformats.org/officeDocument/2006/relationships/image" Target="../media/image39.e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emf"/></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56.jpe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png"/><Relationship Id="rId10" Type="http://schemas.openxmlformats.org/officeDocument/2006/relationships/image" Target="../media/image53.jpeg"/><Relationship Id="rId4" Type="http://schemas.openxmlformats.org/officeDocument/2006/relationships/image" Target="../media/image47.png"/><Relationship Id="rId9"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ideo" Target="https://www.youtube.com/embed/satzzHnECl0?feature=oembed" TargetMode="External"/><Relationship Id="rId5" Type="http://schemas.openxmlformats.org/officeDocument/2006/relationships/image" Target="../media/image74.jpeg"/><Relationship Id="rId4" Type="http://schemas.openxmlformats.org/officeDocument/2006/relationships/image" Target="../media/image73.gif"/></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biofgreat.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C9DBC60D-3345-FB70-A17B-7A2024D349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08F01E3E-D45A-E093-FA1D-ADF4B1442F8C}"/>
              </a:ext>
            </a:extLst>
          </p:cNvPr>
          <p:cNvSpPr txBox="1"/>
          <p:nvPr/>
        </p:nvSpPr>
        <p:spPr>
          <a:xfrm>
            <a:off x="581245" y="2383740"/>
            <a:ext cx="8351740" cy="1477328"/>
          </a:xfrm>
          <a:prstGeom prst="rect">
            <a:avLst/>
          </a:prstGeom>
          <a:noFill/>
        </p:spPr>
        <p:txBody>
          <a:bodyPr wrap="square">
            <a:spAutoFit/>
          </a:bodyPr>
          <a:lstStyle/>
          <a:p>
            <a:r>
              <a:rPr lang="en-US" sz="5400" b="1" i="1" dirty="0">
                <a:ln>
                  <a:solidFill>
                    <a:schemeClr val="tx1"/>
                  </a:solidFill>
                </a:ln>
                <a:solidFill>
                  <a:schemeClr val="bg1"/>
                </a:solidFill>
              </a:rPr>
              <a:t>Menstrual Cycle Misfire: </a:t>
            </a:r>
          </a:p>
          <a:p>
            <a:r>
              <a:rPr lang="en-US" sz="3600" b="1" dirty="0">
                <a:ln>
                  <a:solidFill>
                    <a:schemeClr val="tx1"/>
                  </a:solidFill>
                </a:ln>
                <a:solidFill>
                  <a:schemeClr val="bg1"/>
                </a:solidFill>
              </a:rPr>
              <a:t>When Biochemistry Meets Burnout</a:t>
            </a:r>
          </a:p>
        </p:txBody>
      </p:sp>
      <p:sp>
        <p:nvSpPr>
          <p:cNvPr id="15" name="TextBox 14">
            <a:extLst>
              <a:ext uri="{FF2B5EF4-FFF2-40B4-BE49-F238E27FC236}">
                <a16:creationId xmlns:a16="http://schemas.microsoft.com/office/drawing/2014/main" id="{DAE990F8-2A74-7F46-0EDE-1FFE7B4D4CC3}"/>
              </a:ext>
            </a:extLst>
          </p:cNvPr>
          <p:cNvSpPr txBox="1"/>
          <p:nvPr/>
        </p:nvSpPr>
        <p:spPr>
          <a:xfrm>
            <a:off x="619868" y="4810872"/>
            <a:ext cx="6094324" cy="1200329"/>
          </a:xfrm>
          <a:prstGeom prst="rect">
            <a:avLst/>
          </a:prstGeom>
          <a:noFill/>
        </p:spPr>
        <p:txBody>
          <a:bodyPr wrap="square">
            <a:spAutoFit/>
          </a:bodyPr>
          <a:lstStyle/>
          <a:p>
            <a:r>
              <a:rPr lang="en-US" dirty="0">
                <a:solidFill>
                  <a:schemeClr val="bg1"/>
                </a:solidFill>
                <a:latin typeface="Monotype Corsiva" panose="03010101010201010101" pitchFamily="66" charset="0"/>
              </a:rPr>
              <a:t>by</a:t>
            </a:r>
          </a:p>
          <a:p>
            <a:r>
              <a:rPr lang="en-US" dirty="0">
                <a:solidFill>
                  <a:schemeClr val="bg1"/>
                </a:solidFill>
              </a:rPr>
              <a:t>Megna Tiwari and Erin L. Dolan</a:t>
            </a:r>
          </a:p>
          <a:p>
            <a:r>
              <a:rPr lang="en-US" dirty="0">
                <a:solidFill>
                  <a:schemeClr val="bg1"/>
                </a:solidFill>
              </a:rPr>
              <a:t>Department of Biochemistry and Molecular Biology</a:t>
            </a:r>
          </a:p>
          <a:p>
            <a:r>
              <a:rPr lang="en-US" dirty="0">
                <a:solidFill>
                  <a:schemeClr val="bg1"/>
                </a:solidFill>
              </a:rPr>
              <a:t>University of Georgia, Athens, GA</a:t>
            </a:r>
          </a:p>
        </p:txBody>
      </p:sp>
      <p:sp>
        <p:nvSpPr>
          <p:cNvPr id="17" name="TextBox 16">
            <a:extLst>
              <a:ext uri="{FF2B5EF4-FFF2-40B4-BE49-F238E27FC236}">
                <a16:creationId xmlns:a16="http://schemas.microsoft.com/office/drawing/2014/main" id="{B6C67469-2E4E-18E6-BD66-06CFC3F3A080}"/>
              </a:ext>
            </a:extLst>
          </p:cNvPr>
          <p:cNvSpPr txBox="1"/>
          <p:nvPr/>
        </p:nvSpPr>
        <p:spPr>
          <a:xfrm>
            <a:off x="581246" y="422913"/>
            <a:ext cx="6132946" cy="646331"/>
          </a:xfrm>
          <a:prstGeom prst="rect">
            <a:avLst/>
          </a:prstGeom>
          <a:noFill/>
        </p:spPr>
        <p:txBody>
          <a:bodyPr wrap="square" rtlCol="0">
            <a:spAutoFit/>
          </a:bodyPr>
          <a:lstStyle/>
          <a:p>
            <a:r>
              <a:rPr lang="en-US" altLang="en-US" b="1" dirty="0">
                <a:ln w="1270">
                  <a:noFill/>
                </a:ln>
                <a:solidFill>
                  <a:schemeClr val="bg1"/>
                </a:solidFill>
                <a:effectLst>
                  <a:outerShdw blurRad="38100" dist="38100" dir="2700000" algn="tl">
                    <a:srgbClr val="000000">
                      <a:alpha val="43137"/>
                    </a:srgbClr>
                  </a:outerShdw>
                </a:effectLst>
                <a:latin typeface="Calibri" pitchFamily="34" charset="0"/>
                <a:cs typeface="Calibri" pitchFamily="34" charset="0"/>
              </a:rPr>
              <a:t>NATIONAL CENTER FOR CASE STUDY TEACHING IN SCIENCE</a:t>
            </a:r>
            <a:endParaRPr lang="en-US" altLang="en-US" b="1" dirty="0">
              <a:ln w="1270">
                <a:noFill/>
              </a:ln>
              <a:solidFill>
                <a:schemeClr val="bg1"/>
              </a:solidFill>
              <a:effectLst>
                <a:outerShdw blurRad="38100" dist="38100" dir="2700000" algn="tl">
                  <a:srgbClr val="000000">
                    <a:alpha val="43137"/>
                  </a:srgbClr>
                </a:outerShdw>
              </a:effectLst>
              <a:latin typeface="Palatino Linotype" pitchFamily="18" charset="0"/>
              <a:cs typeface="Calibri" pitchFamily="34" charset="0"/>
            </a:endParaRPr>
          </a:p>
          <a:p>
            <a:endParaRPr lang="en-US" dirty="0"/>
          </a:p>
        </p:txBody>
      </p:sp>
      <p:sp>
        <p:nvSpPr>
          <p:cNvPr id="18" name="TextBox 12">
            <a:extLst>
              <a:ext uri="{FF2B5EF4-FFF2-40B4-BE49-F238E27FC236}">
                <a16:creationId xmlns:a16="http://schemas.microsoft.com/office/drawing/2014/main" id="{8DE65691-0A8E-D3E6-1BC4-987A9959CE66}"/>
              </a:ext>
            </a:extLst>
          </p:cNvPr>
          <p:cNvSpPr txBox="1"/>
          <p:nvPr/>
        </p:nvSpPr>
        <p:spPr>
          <a:xfrm>
            <a:off x="619868" y="1983630"/>
            <a:ext cx="5228804" cy="40011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i="1" dirty="0">
                <a:solidFill>
                  <a:schemeClr val="bg1"/>
                </a:solidFill>
              </a:rPr>
              <a:t>A Presentation to Accompany the Case Study:</a:t>
            </a:r>
          </a:p>
        </p:txBody>
      </p:sp>
    </p:spTree>
    <p:extLst>
      <p:ext uri="{BB962C8B-B14F-4D97-AF65-F5344CB8AC3E}">
        <p14:creationId xmlns:p14="http://schemas.microsoft.com/office/powerpoint/2010/main" val="2864410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5E0B3-F020-78CD-25C8-E5004ECFEF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E0C333-911C-4CA5-CA04-5C45A82242C2}"/>
              </a:ext>
            </a:extLst>
          </p:cNvPr>
          <p:cNvSpPr>
            <a:spLocks noGrp="1"/>
          </p:cNvSpPr>
          <p:nvPr>
            <p:ph type="title"/>
          </p:nvPr>
        </p:nvSpPr>
        <p:spPr>
          <a:xfrm>
            <a:off x="3326219" y="5266"/>
            <a:ext cx="5539562" cy="841913"/>
          </a:xfrm>
        </p:spPr>
        <p:txBody>
          <a:bodyPr/>
          <a:lstStyle/>
          <a:p>
            <a:r>
              <a:rPr lang="en-US" dirty="0"/>
              <a:t>Learning Objectives</a:t>
            </a:r>
          </a:p>
        </p:txBody>
      </p:sp>
      <p:sp>
        <p:nvSpPr>
          <p:cNvPr id="4" name="TextBox 3">
            <a:extLst>
              <a:ext uri="{FF2B5EF4-FFF2-40B4-BE49-F238E27FC236}">
                <a16:creationId xmlns:a16="http://schemas.microsoft.com/office/drawing/2014/main" id="{2226042C-D898-82ED-DCB2-6F192443A5A4}"/>
              </a:ext>
            </a:extLst>
          </p:cNvPr>
          <p:cNvSpPr txBox="1"/>
          <p:nvPr/>
        </p:nvSpPr>
        <p:spPr>
          <a:xfrm>
            <a:off x="0" y="841913"/>
            <a:ext cx="12063663" cy="6007350"/>
          </a:xfrm>
          <a:prstGeom prst="rect">
            <a:avLst/>
          </a:prstGeom>
          <a:noFill/>
        </p:spPr>
        <p:txBody>
          <a:bodyPr wrap="square">
            <a:spAutoFit/>
          </a:bodyPr>
          <a:lstStyle/>
          <a:p>
            <a:pPr marL="342900" marR="0" lvl="0" indent="-342900">
              <a:lnSpc>
                <a:spcPct val="115000"/>
              </a:lnSpc>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Differentiate between hormone concentration and bioactivity and explain why standard assays can misrepresent physiological function.</a:t>
            </a:r>
            <a:endParaRPr lang="en-US"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Interpret biochemical or physiological data to infer how hormone variation affects endocrine function.</a:t>
            </a:r>
            <a:endParaRPr lang="en-US"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Explain the biochemical role of glycosylation in modulating LH structure, half-life, and receptor activity.</a:t>
            </a:r>
            <a:endParaRPr lang="en-US" sz="3000" kern="100" dirty="0">
              <a:effectLst/>
              <a:latin typeface="Helvetica" pitchFamily="2" charset="0"/>
              <a:ea typeface="Calibri" panose="020F0502020204030204" pitchFamily="34"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3000" kern="100" dirty="0">
                <a:effectLst/>
                <a:latin typeface="Helvetica" pitchFamily="2" charset="0"/>
                <a:ea typeface="Calibri" panose="020F0502020204030204" pitchFamily="34" charset="0"/>
                <a:cs typeface="Times New Roman" panose="02020603050405020304" pitchFamily="18" charset="0"/>
              </a:rPr>
              <a:t>Predict how lifestyle factors (stress, exercise, nutrition) could alter LH glycosylation and influence reproductive function.</a:t>
            </a:r>
          </a:p>
          <a:p>
            <a:pPr marL="342900" marR="0" lvl="0" indent="-342900">
              <a:lnSpc>
                <a:spcPct val="115000"/>
              </a:lnSpc>
              <a:spcAft>
                <a:spcPts val="800"/>
              </a:spcAft>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Integrate structural, functional, and hormonal data to propose mechanistic explanations for endocrine dysregulation.</a:t>
            </a:r>
            <a:endParaRPr lang="en-US" sz="3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BB11364B-A1EE-9B3D-4095-42095CCD2BEF}"/>
              </a:ext>
            </a:extLst>
          </p:cNvPr>
          <p:cNvSpPr>
            <a:spLocks noGrp="1"/>
          </p:cNvSpPr>
          <p:nvPr>
            <p:ph type="sldNum" sz="quarter" idx="12"/>
          </p:nvPr>
        </p:nvSpPr>
        <p:spPr/>
        <p:txBody>
          <a:bodyPr/>
          <a:lstStyle/>
          <a:p>
            <a:fld id="{69A02270-32A2-DD40-9D78-85491558A727}" type="slidenum">
              <a:rPr lang="en-US" smtClean="0"/>
              <a:t>2</a:t>
            </a:fld>
            <a:endParaRPr lang="en-US"/>
          </a:p>
        </p:txBody>
      </p:sp>
    </p:spTree>
    <p:extLst>
      <p:ext uri="{BB962C8B-B14F-4D97-AF65-F5344CB8AC3E}">
        <p14:creationId xmlns:p14="http://schemas.microsoft.com/office/powerpoint/2010/main" val="1689787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8124C-E395-D8AF-1EF4-B57FC40E3D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4F093B-E45F-3070-C6D8-E0A3AF8D224A}"/>
              </a:ext>
            </a:extLst>
          </p:cNvPr>
          <p:cNvSpPr>
            <a:spLocks noGrp="1"/>
          </p:cNvSpPr>
          <p:nvPr>
            <p:ph type="title"/>
          </p:nvPr>
        </p:nvSpPr>
        <p:spPr>
          <a:xfrm>
            <a:off x="3326219" y="5266"/>
            <a:ext cx="5539562" cy="841913"/>
          </a:xfrm>
        </p:spPr>
        <p:txBody>
          <a:bodyPr>
            <a:normAutofit fontScale="90000"/>
          </a:bodyPr>
          <a:lstStyle/>
          <a:p>
            <a:r>
              <a:rPr lang="en-US" dirty="0"/>
              <a:t>Learning Objectives Day 1</a:t>
            </a:r>
          </a:p>
        </p:txBody>
      </p:sp>
      <p:sp>
        <p:nvSpPr>
          <p:cNvPr id="4" name="TextBox 3">
            <a:extLst>
              <a:ext uri="{FF2B5EF4-FFF2-40B4-BE49-F238E27FC236}">
                <a16:creationId xmlns:a16="http://schemas.microsoft.com/office/drawing/2014/main" id="{A5ECD302-0A6E-57EA-F8C6-2EC52B8969BF}"/>
              </a:ext>
            </a:extLst>
          </p:cNvPr>
          <p:cNvSpPr txBox="1"/>
          <p:nvPr/>
        </p:nvSpPr>
        <p:spPr>
          <a:xfrm>
            <a:off x="0" y="841913"/>
            <a:ext cx="12063663" cy="6007350"/>
          </a:xfrm>
          <a:prstGeom prst="rect">
            <a:avLst/>
          </a:prstGeom>
          <a:noFill/>
        </p:spPr>
        <p:txBody>
          <a:bodyPr wrap="square">
            <a:spAutoFit/>
          </a:bodyPr>
          <a:lstStyle/>
          <a:p>
            <a:pPr marL="342900" marR="0" lvl="0" indent="-342900">
              <a:lnSpc>
                <a:spcPct val="115000"/>
              </a:lnSpc>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Differentiate between hormone concentration and bioactivity and explain why standard assays can misrepresent physiological function.</a:t>
            </a:r>
            <a:endParaRPr lang="en-US"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Interpret biochemical or physiological data to infer how hormone variation affects endocrine function.</a:t>
            </a:r>
            <a:endParaRPr lang="en-US"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Explain the biochemical role of glycosylation in modulating LH structure, half-life, and receptor activity.</a:t>
            </a:r>
            <a:endParaRPr lang="en-US" sz="3000" kern="100" dirty="0">
              <a:effectLst/>
              <a:latin typeface="Helvetica" pitchFamily="2" charset="0"/>
              <a:ea typeface="Calibri" panose="020F0502020204030204" pitchFamily="34"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3000" kern="100" dirty="0">
                <a:solidFill>
                  <a:schemeClr val="bg1">
                    <a:lumMod val="85000"/>
                  </a:schemeClr>
                </a:solidFill>
                <a:effectLst/>
                <a:latin typeface="Helvetica" pitchFamily="2" charset="0"/>
                <a:ea typeface="Calibri" panose="020F0502020204030204" pitchFamily="34" charset="0"/>
                <a:cs typeface="Times New Roman" panose="02020603050405020304" pitchFamily="18" charset="0"/>
              </a:rPr>
              <a:t>Predict how lifestyle factors (stress, exercise, nutrition) could alter LH glycosylation and influence reproductive function.</a:t>
            </a:r>
          </a:p>
          <a:p>
            <a:pPr marL="342900" marR="0" lvl="0" indent="-342900">
              <a:lnSpc>
                <a:spcPct val="115000"/>
              </a:lnSpc>
              <a:spcAft>
                <a:spcPts val="800"/>
              </a:spcAft>
              <a:buClr>
                <a:srgbClr val="000000"/>
              </a:buClr>
              <a:buFont typeface="Symbol" pitchFamily="2" charset="2"/>
              <a:buChar char=""/>
            </a:pPr>
            <a:r>
              <a:rPr lang="en-US" sz="3000" kern="100" dirty="0">
                <a:solidFill>
                  <a:schemeClr val="bg1">
                    <a:lumMod val="85000"/>
                  </a:schemeClr>
                </a:solidFill>
                <a:effectLst/>
                <a:latin typeface="Helvetica" pitchFamily="2" charset="0"/>
                <a:ea typeface="Calibri" panose="020F0502020204030204" pitchFamily="34" charset="0"/>
                <a:cs typeface="Arial" panose="020B0604020202020204" pitchFamily="34" charset="0"/>
              </a:rPr>
              <a:t>Integrate structural, functional, and hormonal data to propose mechanistic explanations for endocrine dysregulation.</a:t>
            </a:r>
            <a:endParaRPr lang="en-US" sz="3000" kern="1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1D87D6C9-2D9E-DD6B-AD2F-BD05A33079AF}"/>
              </a:ext>
            </a:extLst>
          </p:cNvPr>
          <p:cNvSpPr>
            <a:spLocks noGrp="1"/>
          </p:cNvSpPr>
          <p:nvPr>
            <p:ph type="sldNum" sz="quarter" idx="12"/>
          </p:nvPr>
        </p:nvSpPr>
        <p:spPr/>
        <p:txBody>
          <a:bodyPr/>
          <a:lstStyle/>
          <a:p>
            <a:fld id="{69A02270-32A2-DD40-9D78-85491558A727}" type="slidenum">
              <a:rPr lang="en-US" smtClean="0"/>
              <a:t>3</a:t>
            </a:fld>
            <a:endParaRPr lang="en-US"/>
          </a:p>
        </p:txBody>
      </p:sp>
    </p:spTree>
    <p:extLst>
      <p:ext uri="{BB962C8B-B14F-4D97-AF65-F5344CB8AC3E}">
        <p14:creationId xmlns:p14="http://schemas.microsoft.com/office/powerpoint/2010/main" val="427664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5070D7-86F3-D23B-FAE2-0F5861643F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27027" y="772192"/>
            <a:ext cx="3387437" cy="5590990"/>
          </a:xfrm>
          <a:prstGeom prst="rect">
            <a:avLst/>
          </a:prstGeom>
        </p:spPr>
      </p:pic>
      <p:sp>
        <p:nvSpPr>
          <p:cNvPr id="2" name="Title 1">
            <a:extLst>
              <a:ext uri="{FF2B5EF4-FFF2-40B4-BE49-F238E27FC236}">
                <a16:creationId xmlns:a16="http://schemas.microsoft.com/office/drawing/2014/main" id="{603CD5AF-F47D-5A8F-3745-7470A835BC4C}"/>
              </a:ext>
            </a:extLst>
          </p:cNvPr>
          <p:cNvSpPr>
            <a:spLocks noGrp="1"/>
          </p:cNvSpPr>
          <p:nvPr>
            <p:ph type="title"/>
          </p:nvPr>
        </p:nvSpPr>
        <p:spPr>
          <a:xfrm>
            <a:off x="0" y="0"/>
            <a:ext cx="4203164" cy="630331"/>
          </a:xfrm>
        </p:spPr>
        <p:txBody>
          <a:bodyPr>
            <a:noAutofit/>
          </a:bodyPr>
          <a:lstStyle/>
          <a:p>
            <a:r>
              <a:rPr lang="en-US" sz="4000" dirty="0">
                <a:latin typeface="Helvetica" pitchFamily="2" charset="0"/>
              </a:rPr>
              <a:t>Case Narrative</a:t>
            </a:r>
          </a:p>
        </p:txBody>
      </p:sp>
      <p:sp>
        <p:nvSpPr>
          <p:cNvPr id="4" name="TextBox 3">
            <a:extLst>
              <a:ext uri="{FF2B5EF4-FFF2-40B4-BE49-F238E27FC236}">
                <a16:creationId xmlns:a16="http://schemas.microsoft.com/office/drawing/2014/main" id="{F76E5EF7-22CD-13EF-B71D-02EBB0BF7749}"/>
              </a:ext>
            </a:extLst>
          </p:cNvPr>
          <p:cNvSpPr txBox="1"/>
          <p:nvPr/>
        </p:nvSpPr>
        <p:spPr>
          <a:xfrm>
            <a:off x="-98341" y="5401641"/>
            <a:ext cx="8283075" cy="1323439"/>
          </a:xfrm>
          <a:prstGeom prst="rect">
            <a:avLst/>
          </a:prstGeom>
          <a:noFill/>
        </p:spPr>
        <p:txBody>
          <a:bodyPr wrap="square">
            <a:spAutoFit/>
          </a:bodyPr>
          <a:lstStyle/>
          <a:p>
            <a:pPr algn="ctr"/>
            <a:r>
              <a:rPr lang="en-US" sz="2000" b="1" dirty="0">
                <a:latin typeface="Helvetica" pitchFamily="2" charset="0"/>
              </a:rPr>
              <a:t>Through Maya’s story, you will explore how subtle biochemical shifts can disrupt communication between the brain and reproductive system and how a simple “missed period” reveals a deeper layer of biological regulation.</a:t>
            </a:r>
          </a:p>
        </p:txBody>
      </p:sp>
      <p:sp>
        <p:nvSpPr>
          <p:cNvPr id="8" name="TextBox 7">
            <a:extLst>
              <a:ext uri="{FF2B5EF4-FFF2-40B4-BE49-F238E27FC236}">
                <a16:creationId xmlns:a16="http://schemas.microsoft.com/office/drawing/2014/main" id="{FD8D4740-5D07-7008-04D1-E05036DE9A9F}"/>
              </a:ext>
            </a:extLst>
          </p:cNvPr>
          <p:cNvSpPr txBox="1"/>
          <p:nvPr/>
        </p:nvSpPr>
        <p:spPr>
          <a:xfrm>
            <a:off x="0" y="630331"/>
            <a:ext cx="8283075" cy="4708981"/>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Helvetica" pitchFamily="2" charset="0"/>
              </a:rPr>
              <a:t>Maya is</a:t>
            </a:r>
            <a:r>
              <a:rPr lang="en-US" sz="2000" b="1" dirty="0">
                <a:latin typeface="Helvetica" pitchFamily="2" charset="0"/>
              </a:rPr>
              <a:t> </a:t>
            </a:r>
            <a:r>
              <a:rPr lang="en-US" sz="2000" dirty="0">
                <a:latin typeface="Helvetica" pitchFamily="2" charset="0"/>
              </a:rPr>
              <a:t>a medical student and long-distance runner.</a:t>
            </a:r>
          </a:p>
          <a:p>
            <a:pPr marL="342900" indent="-342900">
              <a:buFont typeface="Arial" panose="020B0604020202020204" pitchFamily="34" charset="0"/>
              <a:buChar char="•"/>
            </a:pPr>
            <a:r>
              <a:rPr lang="en-US" sz="2000" dirty="0">
                <a:latin typeface="Helvetica" pitchFamily="2" charset="0"/>
              </a:rPr>
              <a:t>She hasn’t had her period in over 3 months, but she shrugs it off and says, </a:t>
            </a:r>
            <a:r>
              <a:rPr lang="en-US" sz="2000" i="1" dirty="0">
                <a:latin typeface="Helvetica" pitchFamily="2" charset="0"/>
              </a:rPr>
              <a:t>“</a:t>
            </a:r>
            <a:r>
              <a:rPr lang="en-US" sz="2000" dirty="0">
                <a:latin typeface="Helvetica" pitchFamily="2" charset="0"/>
              </a:rPr>
              <a:t>It’s probably the marathon training.</a:t>
            </a:r>
            <a:r>
              <a:rPr lang="en-US" sz="2000" i="1" dirty="0">
                <a:latin typeface="Helvetica" pitchFamily="2" charset="0"/>
              </a:rPr>
              <a:t>”</a:t>
            </a:r>
            <a:r>
              <a:rPr lang="en-US" sz="2000" dirty="0">
                <a:latin typeface="Helvetica" pitchFamily="2" charset="0"/>
              </a:rPr>
              <a:t> </a:t>
            </a:r>
          </a:p>
          <a:p>
            <a:pPr marL="342900" indent="-342900">
              <a:buFont typeface="Arial" panose="020B0604020202020204" pitchFamily="34" charset="0"/>
              <a:buChar char="•"/>
            </a:pPr>
            <a:r>
              <a:rPr lang="en-US" sz="2000" dirty="0">
                <a:latin typeface="Helvetica" pitchFamily="2" charset="0"/>
              </a:rPr>
              <a:t>Dr. Morales notes that Maya trains six days a week, running a total of 60–70 miles, and maintains a strict “clean eating” regimen heavy in protein, but light on overall calories.</a:t>
            </a:r>
          </a:p>
          <a:p>
            <a:pPr marL="342900" indent="-342900">
              <a:buFont typeface="Arial" panose="020B0604020202020204" pitchFamily="34" charset="0"/>
              <a:buChar char="•"/>
            </a:pPr>
            <a:r>
              <a:rPr lang="en-US" sz="2000" dirty="0">
                <a:latin typeface="Helvetica" pitchFamily="2" charset="0"/>
              </a:rPr>
              <a:t>She’s balancing medical coursework, tutoring shifts, and late-night study sessions. Sleep is short. Stress is high.</a:t>
            </a:r>
          </a:p>
          <a:p>
            <a:pPr marL="342900" indent="-342900">
              <a:buFont typeface="Arial" panose="020B0604020202020204" pitchFamily="34" charset="0"/>
              <a:buChar char="•"/>
            </a:pPr>
            <a:r>
              <a:rPr lang="en-US" sz="2000" dirty="0">
                <a:latin typeface="Helvetica" pitchFamily="2" charset="0"/>
              </a:rPr>
              <a:t>Maya mentions fatigue, irritability, and occasional lightheadedness. </a:t>
            </a:r>
          </a:p>
          <a:p>
            <a:pPr marL="342900" indent="-342900">
              <a:buFont typeface="Arial" panose="020B0604020202020204" pitchFamily="34" charset="0"/>
              <a:buChar char="•"/>
            </a:pPr>
            <a:r>
              <a:rPr lang="en-US" sz="2000" dirty="0">
                <a:latin typeface="Helvetica" pitchFamily="2" charset="0"/>
              </a:rPr>
              <a:t>She insists she is “fine” — if anything, she feels </a:t>
            </a:r>
            <a:r>
              <a:rPr lang="en-US" sz="2000" i="1" dirty="0">
                <a:latin typeface="Helvetica" pitchFamily="2" charset="0"/>
              </a:rPr>
              <a:t>stronger</a:t>
            </a:r>
            <a:r>
              <a:rPr lang="en-US" sz="2000" dirty="0">
                <a:latin typeface="Helvetica" pitchFamily="2" charset="0"/>
              </a:rPr>
              <a:t> than ever </a:t>
            </a:r>
          </a:p>
          <a:p>
            <a:pPr marL="342900" indent="-342900">
              <a:buFont typeface="Arial" panose="020B0604020202020204" pitchFamily="34" charset="0"/>
              <a:buChar char="•"/>
            </a:pPr>
            <a:r>
              <a:rPr lang="en-US" sz="2000" dirty="0">
                <a:latin typeface="Helvetica" pitchFamily="2" charset="0"/>
              </a:rPr>
              <a:t>Dr. Morales is concerned and orders a standard hormonal panel. Missing periods can be common in endurance athletes, yet Maya’s case feels less straightforward.</a:t>
            </a:r>
          </a:p>
          <a:p>
            <a:pPr marL="342900" indent="-342900">
              <a:buFont typeface="Arial" panose="020B0604020202020204" pitchFamily="34" charset="0"/>
              <a:buChar char="•"/>
            </a:pPr>
            <a:r>
              <a:rPr lang="en-US" sz="2000" dirty="0">
                <a:latin typeface="Helvetica" pitchFamily="2" charset="0"/>
              </a:rPr>
              <a:t>Her physical fitness appears excellent, but her physiological signals may be telling a different story.</a:t>
            </a:r>
          </a:p>
        </p:txBody>
      </p:sp>
      <p:sp>
        <p:nvSpPr>
          <p:cNvPr id="9" name="Slide Number Placeholder 8">
            <a:extLst>
              <a:ext uri="{FF2B5EF4-FFF2-40B4-BE49-F238E27FC236}">
                <a16:creationId xmlns:a16="http://schemas.microsoft.com/office/drawing/2014/main" id="{2386AACE-EEF0-78AC-4437-6673EC8E68D8}"/>
              </a:ext>
            </a:extLst>
          </p:cNvPr>
          <p:cNvSpPr>
            <a:spLocks noGrp="1"/>
          </p:cNvSpPr>
          <p:nvPr>
            <p:ph type="sldNum" sz="quarter" idx="12"/>
          </p:nvPr>
        </p:nvSpPr>
        <p:spPr/>
        <p:txBody>
          <a:bodyPr/>
          <a:lstStyle/>
          <a:p>
            <a:fld id="{69A02270-32A2-DD40-9D78-85491558A727}" type="slidenum">
              <a:rPr lang="en-US" smtClean="0"/>
              <a:t>4</a:t>
            </a:fld>
            <a:endParaRPr lang="en-US"/>
          </a:p>
        </p:txBody>
      </p:sp>
    </p:spTree>
    <p:extLst>
      <p:ext uri="{BB962C8B-B14F-4D97-AF65-F5344CB8AC3E}">
        <p14:creationId xmlns:p14="http://schemas.microsoft.com/office/powerpoint/2010/main" val="17777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D5AF-F47D-5A8F-3745-7470A835BC4C}"/>
              </a:ext>
            </a:extLst>
          </p:cNvPr>
          <p:cNvSpPr>
            <a:spLocks noGrp="1"/>
          </p:cNvSpPr>
          <p:nvPr>
            <p:ph type="title"/>
          </p:nvPr>
        </p:nvSpPr>
        <p:spPr>
          <a:xfrm>
            <a:off x="0" y="68863"/>
            <a:ext cx="3835862" cy="630331"/>
          </a:xfrm>
        </p:spPr>
        <p:txBody>
          <a:bodyPr>
            <a:noAutofit/>
          </a:bodyPr>
          <a:lstStyle/>
          <a:p>
            <a:r>
              <a:rPr lang="en-US" sz="4000" dirty="0">
                <a:latin typeface="Helvetica" pitchFamily="2" charset="0"/>
              </a:rPr>
              <a:t>HPO Axis</a:t>
            </a:r>
          </a:p>
        </p:txBody>
      </p:sp>
      <p:pic>
        <p:nvPicPr>
          <p:cNvPr id="6" name="Online Media 5" descr="The hypothalamic- pituitary- ovarian axis #medicaleducation #mrcgpakt #generalpractitioner">
            <a:hlinkClick r:id="" action="ppaction://media"/>
            <a:extLst>
              <a:ext uri="{FF2B5EF4-FFF2-40B4-BE49-F238E27FC236}">
                <a16:creationId xmlns:a16="http://schemas.microsoft.com/office/drawing/2014/main" id="{9CA70687-42DB-3EFB-D3D3-5FE1A775B5FC}"/>
              </a:ext>
            </a:extLst>
          </p:cNvPr>
          <p:cNvPicPr>
            <a:picLocks noRot="1" noChangeAspect="1"/>
          </p:cNvPicPr>
          <p:nvPr>
            <a:videoFile r:link="rId1"/>
          </p:nvPr>
        </p:nvPicPr>
        <p:blipFill>
          <a:blip r:embed="rId4"/>
          <a:stretch>
            <a:fillRect/>
          </a:stretch>
        </p:blipFill>
        <p:spPr>
          <a:xfrm>
            <a:off x="7493863" y="68863"/>
            <a:ext cx="3725155" cy="6593194"/>
          </a:xfrm>
          <a:prstGeom prst="rect">
            <a:avLst/>
          </a:prstGeom>
        </p:spPr>
      </p:pic>
      <p:sp>
        <p:nvSpPr>
          <p:cNvPr id="5" name="TextBox 4">
            <a:extLst>
              <a:ext uri="{FF2B5EF4-FFF2-40B4-BE49-F238E27FC236}">
                <a16:creationId xmlns:a16="http://schemas.microsoft.com/office/drawing/2014/main" id="{B6E78826-213B-5496-6EAE-08A7C6B118B9}"/>
              </a:ext>
            </a:extLst>
          </p:cNvPr>
          <p:cNvSpPr txBox="1"/>
          <p:nvPr/>
        </p:nvSpPr>
        <p:spPr>
          <a:xfrm>
            <a:off x="331714" y="945218"/>
            <a:ext cx="6204856" cy="5262979"/>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Helvetica" pitchFamily="2" charset="0"/>
              </a:rPr>
              <a:t>The </a:t>
            </a:r>
            <a:r>
              <a:rPr lang="en-US" sz="2400" b="0" i="0" dirty="0">
                <a:effectLst/>
                <a:latin typeface="Helvetica" pitchFamily="2" charset="0"/>
                <a:hlinkClick r:id="rId5">
                  <a:extLst>
                    <a:ext uri="{A12FA001-AC4F-418D-AE19-62706E023703}">
                      <ahyp:hlinkClr xmlns:ahyp="http://schemas.microsoft.com/office/drawing/2018/hyperlinkcolor" val="tx"/>
                    </a:ext>
                  </a:extLst>
                </a:hlinkClick>
              </a:rPr>
              <a:t>Hypothalamic-Pituitary-Ovarian (HPO) axis</a:t>
            </a:r>
            <a:r>
              <a:rPr lang="en-US" sz="2400" b="0" i="0" dirty="0">
                <a:effectLst/>
                <a:latin typeface="Helvetica" pitchFamily="2" charset="0"/>
              </a:rPr>
              <a:t> is </a:t>
            </a:r>
            <a:r>
              <a:rPr lang="en-US" sz="2400" dirty="0">
                <a:latin typeface="Helvetica" pitchFamily="2" charset="0"/>
              </a:rPr>
              <a:t>the primary endocrine system controlling female reproduction.</a:t>
            </a:r>
          </a:p>
          <a:p>
            <a:endParaRPr lang="en-US" sz="2400" dirty="0">
              <a:latin typeface="Helvetica" pitchFamily="2" charset="0"/>
            </a:endParaRPr>
          </a:p>
          <a:p>
            <a:pPr marL="285750" indent="-285750">
              <a:buFont typeface="Arial" panose="020B0604020202020204" pitchFamily="34" charset="0"/>
              <a:buChar char="•"/>
            </a:pPr>
            <a:r>
              <a:rPr lang="en-US" sz="2400" dirty="0">
                <a:latin typeface="Helvetica" pitchFamily="2" charset="0"/>
              </a:rPr>
              <a:t>It regulates the menstrual cycle, ovulation, and hormone production via a complex feedback loop.</a:t>
            </a:r>
            <a:endParaRPr lang="en-US" sz="2400" b="0" i="0" dirty="0">
              <a:effectLst/>
              <a:latin typeface="Helvetica" pitchFamily="2" charset="0"/>
            </a:endParaRPr>
          </a:p>
          <a:p>
            <a:endParaRPr lang="en-US" sz="2400" dirty="0">
              <a:latin typeface="Helvetica" pitchFamily="2" charset="0"/>
            </a:endParaRPr>
          </a:p>
          <a:p>
            <a:pPr marL="285750" indent="-285750">
              <a:buFont typeface="Arial" panose="020B0604020202020204" pitchFamily="34" charset="0"/>
              <a:buChar char="•"/>
            </a:pPr>
            <a:r>
              <a:rPr lang="en-US" sz="2400" b="0" i="0" dirty="0">
                <a:effectLst/>
                <a:latin typeface="Helvetica" pitchFamily="2" charset="0"/>
              </a:rPr>
              <a:t>This occurs when:</a:t>
            </a:r>
          </a:p>
          <a:p>
            <a:pPr marL="742950" lvl="1" indent="-285750">
              <a:buFont typeface="Arial" panose="020B0604020202020204" pitchFamily="34" charset="0"/>
              <a:buChar char="•"/>
            </a:pPr>
            <a:r>
              <a:rPr lang="en-US" sz="2400" dirty="0">
                <a:latin typeface="Helvetica" pitchFamily="2" charset="0"/>
              </a:rPr>
              <a:t>h</a:t>
            </a:r>
            <a:r>
              <a:rPr lang="en-US" sz="2400" b="0" i="0" dirty="0">
                <a:effectLst/>
                <a:latin typeface="Helvetica" pitchFamily="2" charset="0"/>
              </a:rPr>
              <a:t>ypothalamus releases GnRH.</a:t>
            </a:r>
          </a:p>
          <a:p>
            <a:pPr marL="742950" lvl="1" indent="-285750">
              <a:buFont typeface="Arial" panose="020B0604020202020204" pitchFamily="34" charset="0"/>
              <a:buChar char="•"/>
            </a:pPr>
            <a:r>
              <a:rPr lang="en-US" sz="2400" dirty="0">
                <a:latin typeface="Helvetica" pitchFamily="2" charset="0"/>
              </a:rPr>
              <a:t>GnRH </a:t>
            </a:r>
            <a:r>
              <a:rPr lang="en-US" sz="2400" b="0" i="0" dirty="0">
                <a:effectLst/>
                <a:latin typeface="Helvetica" pitchFamily="2" charset="0"/>
              </a:rPr>
              <a:t>signals the pituitary to produce FSH/LH.</a:t>
            </a:r>
          </a:p>
          <a:p>
            <a:pPr marL="742950" lvl="1" indent="-285750">
              <a:buFont typeface="Arial" panose="020B0604020202020204" pitchFamily="34" charset="0"/>
              <a:buChar char="•"/>
            </a:pPr>
            <a:r>
              <a:rPr lang="en-US" sz="2400" b="0" i="0" dirty="0">
                <a:effectLst/>
                <a:latin typeface="Helvetica" pitchFamily="2" charset="0"/>
              </a:rPr>
              <a:t>FSH/LH stimulate the ovaries to produce estrogen and progesterone.</a:t>
            </a:r>
            <a:endParaRPr lang="en-US" sz="2400" dirty="0">
              <a:latin typeface="Helvetica" pitchFamily="2" charset="0"/>
            </a:endParaRPr>
          </a:p>
        </p:txBody>
      </p:sp>
      <p:sp>
        <p:nvSpPr>
          <p:cNvPr id="3" name="Slide Number Placeholder 2">
            <a:extLst>
              <a:ext uri="{FF2B5EF4-FFF2-40B4-BE49-F238E27FC236}">
                <a16:creationId xmlns:a16="http://schemas.microsoft.com/office/drawing/2014/main" id="{FA28F83D-6546-5A22-680E-DC17DD083AEC}"/>
              </a:ext>
            </a:extLst>
          </p:cNvPr>
          <p:cNvSpPr>
            <a:spLocks noGrp="1"/>
          </p:cNvSpPr>
          <p:nvPr>
            <p:ph type="sldNum" sz="quarter" idx="12"/>
          </p:nvPr>
        </p:nvSpPr>
        <p:spPr>
          <a:xfrm>
            <a:off x="8911936" y="6424012"/>
            <a:ext cx="2743200" cy="365125"/>
          </a:xfrm>
        </p:spPr>
        <p:txBody>
          <a:bodyPr/>
          <a:lstStyle/>
          <a:p>
            <a:fld id="{69A02270-32A2-DD40-9D78-85491558A727}" type="slidenum">
              <a:rPr lang="en-US" smtClean="0"/>
              <a:t>5</a:t>
            </a:fld>
            <a:endParaRPr lang="en-US" dirty="0"/>
          </a:p>
        </p:txBody>
      </p:sp>
    </p:spTree>
    <p:extLst>
      <p:ext uri="{BB962C8B-B14F-4D97-AF65-F5344CB8AC3E}">
        <p14:creationId xmlns:p14="http://schemas.microsoft.com/office/powerpoint/2010/main" val="1263768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558A5-9453-733F-D295-790CC15CB473}"/>
              </a:ext>
            </a:extLst>
          </p:cNvPr>
          <p:cNvSpPr>
            <a:spLocks noGrp="1"/>
          </p:cNvSpPr>
          <p:nvPr>
            <p:ph type="title"/>
          </p:nvPr>
        </p:nvSpPr>
        <p:spPr>
          <a:xfrm>
            <a:off x="0" y="1"/>
            <a:ext cx="8115300" cy="971550"/>
          </a:xfrm>
        </p:spPr>
        <p:txBody>
          <a:bodyPr>
            <a:normAutofit/>
          </a:bodyPr>
          <a:lstStyle/>
          <a:p>
            <a:r>
              <a:rPr lang="en-US" dirty="0">
                <a:latin typeface="Helvetica" pitchFamily="2" charset="0"/>
              </a:rPr>
              <a:t>Part I – The Disrupted Rhythm</a:t>
            </a:r>
          </a:p>
        </p:txBody>
      </p:sp>
      <p:graphicFrame>
        <p:nvGraphicFramePr>
          <p:cNvPr id="6" name="Table 5">
            <a:extLst>
              <a:ext uri="{FF2B5EF4-FFF2-40B4-BE49-F238E27FC236}">
                <a16:creationId xmlns:a16="http://schemas.microsoft.com/office/drawing/2014/main" id="{1E71B898-E756-1D68-847D-E0A50A5822AE}"/>
              </a:ext>
            </a:extLst>
          </p:cNvPr>
          <p:cNvGraphicFramePr>
            <a:graphicFrameLocks noGrp="1"/>
          </p:cNvGraphicFramePr>
          <p:nvPr>
            <p:extLst>
              <p:ext uri="{D42A27DB-BD31-4B8C-83A1-F6EECF244321}">
                <p14:modId xmlns:p14="http://schemas.microsoft.com/office/powerpoint/2010/main" val="801146370"/>
              </p:ext>
            </p:extLst>
          </p:nvPr>
        </p:nvGraphicFramePr>
        <p:xfrm>
          <a:off x="6432884" y="1669180"/>
          <a:ext cx="5556990" cy="3490302"/>
        </p:xfrm>
        <a:graphic>
          <a:graphicData uri="http://schemas.openxmlformats.org/drawingml/2006/table">
            <a:tbl>
              <a:tblPr firstRow="1" firstCol="1" bandRow="1">
                <a:tableStyleId>{5C22544A-7EE6-4342-B048-85BDC9FD1C3A}</a:tableStyleId>
              </a:tblPr>
              <a:tblGrid>
                <a:gridCol w="1702141">
                  <a:extLst>
                    <a:ext uri="{9D8B030D-6E8A-4147-A177-3AD203B41FA5}">
                      <a16:colId xmlns:a16="http://schemas.microsoft.com/office/drawing/2014/main" val="2397135000"/>
                    </a:ext>
                  </a:extLst>
                </a:gridCol>
                <a:gridCol w="1101384">
                  <a:extLst>
                    <a:ext uri="{9D8B030D-6E8A-4147-A177-3AD203B41FA5}">
                      <a16:colId xmlns:a16="http://schemas.microsoft.com/office/drawing/2014/main" val="2040091018"/>
                    </a:ext>
                  </a:extLst>
                </a:gridCol>
                <a:gridCol w="1251575">
                  <a:extLst>
                    <a:ext uri="{9D8B030D-6E8A-4147-A177-3AD203B41FA5}">
                      <a16:colId xmlns:a16="http://schemas.microsoft.com/office/drawing/2014/main" val="2504462390"/>
                    </a:ext>
                  </a:extLst>
                </a:gridCol>
                <a:gridCol w="1501890">
                  <a:extLst>
                    <a:ext uri="{9D8B030D-6E8A-4147-A177-3AD203B41FA5}">
                      <a16:colId xmlns:a16="http://schemas.microsoft.com/office/drawing/2014/main" val="1090069540"/>
                    </a:ext>
                  </a:extLst>
                </a:gridCol>
              </a:tblGrid>
              <a:tr h="713406">
                <a:tc>
                  <a:txBody>
                    <a:bodyPr/>
                    <a:lstStyle/>
                    <a:p>
                      <a:pPr marL="0" marR="0" algn="ctr">
                        <a:lnSpc>
                          <a:spcPct val="115000"/>
                        </a:lnSpc>
                        <a:spcAft>
                          <a:spcPts val="800"/>
                        </a:spcAft>
                        <a:buNone/>
                      </a:pPr>
                      <a:r>
                        <a:rPr lang="en-US" sz="1600" kern="100" dirty="0">
                          <a:effectLst/>
                          <a:latin typeface="Helvetica" pitchFamily="2" charset="0"/>
                        </a:rPr>
                        <a:t>Hormone</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Maya’s Value</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Reference Range</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Interpretation</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9676220"/>
                  </a:ext>
                </a:extLst>
              </a:tr>
              <a:tr h="602045">
                <a:tc>
                  <a:txBody>
                    <a:bodyPr/>
                    <a:lstStyle/>
                    <a:p>
                      <a:pPr marL="0" marR="0" algn="ctr">
                        <a:lnSpc>
                          <a:spcPct val="115000"/>
                        </a:lnSpc>
                        <a:spcAft>
                          <a:spcPts val="800"/>
                        </a:spcAft>
                        <a:buNone/>
                      </a:pPr>
                      <a:r>
                        <a:rPr lang="en-US" sz="1600" kern="100" dirty="0">
                          <a:effectLst/>
                          <a:latin typeface="Helvetica" pitchFamily="2" charset="0"/>
                        </a:rPr>
                        <a:t>Follicle-stimulating Hormone (FSH)</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dirty="0">
                          <a:effectLst/>
                          <a:latin typeface="Helvetica" pitchFamily="2" charset="0"/>
                        </a:rPr>
                        <a:t>6.1 IU/L</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3 – 10 IU/L</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Normal</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80867448"/>
                  </a:ext>
                </a:extLst>
              </a:tr>
              <a:tr h="605196">
                <a:tc>
                  <a:txBody>
                    <a:bodyPr/>
                    <a:lstStyle/>
                    <a:p>
                      <a:pPr marL="0" marR="0" algn="ctr">
                        <a:lnSpc>
                          <a:spcPct val="115000"/>
                        </a:lnSpc>
                        <a:spcAft>
                          <a:spcPts val="800"/>
                        </a:spcAft>
                        <a:buNone/>
                      </a:pPr>
                      <a:r>
                        <a:rPr lang="en-US" sz="1600" kern="100">
                          <a:effectLst/>
                          <a:latin typeface="Helvetica" pitchFamily="2" charset="0"/>
                        </a:rPr>
                        <a:t>Luteinizing Hormone (LH)</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dirty="0">
                          <a:effectLst/>
                          <a:latin typeface="Helvetica" pitchFamily="2" charset="0"/>
                        </a:rPr>
                        <a:t>19.0 IU/L</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2 – 15 IU/L</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Slightly elevated</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5878366"/>
                  </a:ext>
                </a:extLst>
              </a:tr>
              <a:tr h="465222">
                <a:tc>
                  <a:txBody>
                    <a:bodyPr/>
                    <a:lstStyle/>
                    <a:p>
                      <a:pPr marL="0" marR="0" algn="ctr">
                        <a:lnSpc>
                          <a:spcPct val="115000"/>
                        </a:lnSpc>
                        <a:spcAft>
                          <a:spcPts val="800"/>
                        </a:spcAft>
                        <a:buNone/>
                      </a:pPr>
                      <a:r>
                        <a:rPr lang="en-US" sz="1600" kern="100">
                          <a:effectLst/>
                          <a:latin typeface="Helvetica" pitchFamily="2" charset="0"/>
                        </a:rPr>
                        <a:t>Estradiol</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dirty="0">
                          <a:effectLst/>
                          <a:latin typeface="Helvetica" pitchFamily="2" charset="0"/>
                        </a:rPr>
                        <a:t>20 </a:t>
                      </a:r>
                      <a:r>
                        <a:rPr lang="en-US" sz="1600" kern="100" dirty="0" err="1">
                          <a:effectLst/>
                          <a:latin typeface="Helvetica" pitchFamily="2" charset="0"/>
                        </a:rPr>
                        <a:t>pg</a:t>
                      </a:r>
                      <a:r>
                        <a:rPr lang="en-US" sz="1600" kern="100" dirty="0">
                          <a:effectLst/>
                          <a:latin typeface="Helvetica" pitchFamily="2" charset="0"/>
                        </a:rPr>
                        <a:t>/mL</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dirty="0">
                          <a:effectLst/>
                          <a:latin typeface="Helvetica" pitchFamily="2" charset="0"/>
                        </a:rPr>
                        <a:t>30 – 400 </a:t>
                      </a:r>
                      <a:r>
                        <a:rPr lang="en-US" sz="1600" kern="100" dirty="0" err="1">
                          <a:effectLst/>
                          <a:latin typeface="Helvetica" pitchFamily="2" charset="0"/>
                        </a:rPr>
                        <a:t>pg</a:t>
                      </a:r>
                      <a:r>
                        <a:rPr lang="en-US" sz="1600" kern="100" dirty="0">
                          <a:effectLst/>
                          <a:latin typeface="Helvetica" pitchFamily="2" charset="0"/>
                        </a:rPr>
                        <a:t>/mL</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Low</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0169196"/>
                  </a:ext>
                </a:extLst>
              </a:tr>
              <a:tr h="344501">
                <a:tc>
                  <a:txBody>
                    <a:bodyPr/>
                    <a:lstStyle/>
                    <a:p>
                      <a:pPr marL="0" marR="0" algn="ctr">
                        <a:lnSpc>
                          <a:spcPct val="115000"/>
                        </a:lnSpc>
                        <a:spcAft>
                          <a:spcPts val="800"/>
                        </a:spcAft>
                        <a:buNone/>
                      </a:pPr>
                      <a:r>
                        <a:rPr lang="en-US" sz="1600" kern="100">
                          <a:effectLst/>
                          <a:latin typeface="Helvetica" pitchFamily="2" charset="0"/>
                        </a:rPr>
                        <a:t>Progesterone</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a:effectLst/>
                          <a:latin typeface="Helvetica" pitchFamily="2" charset="0"/>
                        </a:rPr>
                        <a:t>3 ng/mL</a:t>
                      </a:r>
                      <a:endParaRPr lang="en-US" sz="1600" kern="10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dirty="0">
                          <a:effectLst/>
                          <a:latin typeface="Helvetica" pitchFamily="2" charset="0"/>
                        </a:rPr>
                        <a:t>5 – 20 ng/mL (luteal)</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800"/>
                        </a:spcAft>
                        <a:buNone/>
                      </a:pPr>
                      <a:r>
                        <a:rPr lang="en-US" sz="1600" kern="100" dirty="0">
                          <a:effectLst/>
                          <a:latin typeface="Helvetica" pitchFamily="2" charset="0"/>
                        </a:rPr>
                        <a:t>Slightly Low</a:t>
                      </a:r>
                      <a:endParaRPr lang="en-US" sz="1600" kern="100" dirty="0">
                        <a:effectLst/>
                        <a:latin typeface="Helvetica"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1541754"/>
                  </a:ext>
                </a:extLst>
              </a:tr>
            </a:tbl>
          </a:graphicData>
        </a:graphic>
      </p:graphicFrame>
      <p:sp>
        <p:nvSpPr>
          <p:cNvPr id="8" name="Rectangle 1">
            <a:extLst>
              <a:ext uri="{FF2B5EF4-FFF2-40B4-BE49-F238E27FC236}">
                <a16:creationId xmlns:a16="http://schemas.microsoft.com/office/drawing/2014/main" id="{697E9BDE-1C56-4A56-D448-814D858236B2}"/>
              </a:ext>
            </a:extLst>
          </p:cNvPr>
          <p:cNvSpPr>
            <a:spLocks noChangeArrowheads="1"/>
          </p:cNvSpPr>
          <p:nvPr/>
        </p:nvSpPr>
        <p:spPr bwMode="auto">
          <a:xfrm>
            <a:off x="160420" y="971551"/>
            <a:ext cx="6272464"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Maya returns to the clinic to review her test results.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She scans the page, everything looks… </a:t>
            </a:r>
            <a:r>
              <a:rPr kumimoji="0" lang="en-US" altLang="en-US" sz="2200" b="1" i="0" u="none" strike="noStrike" cap="none" normalizeH="0" baseline="0" dirty="0">
                <a:ln>
                  <a:noFill/>
                </a:ln>
                <a:solidFill>
                  <a:schemeClr val="tx1"/>
                </a:solidFill>
                <a:effectLst/>
                <a:latin typeface="Helvetica" pitchFamily="2" charset="0"/>
              </a:rPr>
              <a:t>normal</a:t>
            </a:r>
            <a:r>
              <a:rPr kumimoji="0" lang="en-US" altLang="en-US" sz="2200" b="0" i="0" u="none" strike="noStrike" cap="none" normalizeH="0" baseline="0" dirty="0">
                <a:ln>
                  <a:noFill/>
                </a:ln>
                <a:solidFill>
                  <a:schemeClr val="tx1"/>
                </a:solidFill>
                <a:effectLst/>
                <a:latin typeface="Helvetica" pitchFamily="2"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Most values sit comfortably within reference ranges.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But she has missed </a:t>
            </a:r>
            <a:r>
              <a:rPr kumimoji="0" lang="en-US" altLang="en-US" sz="2200" b="1" i="0" u="none" strike="noStrike" cap="none" normalizeH="0" baseline="0" dirty="0">
                <a:ln>
                  <a:noFill/>
                </a:ln>
                <a:solidFill>
                  <a:schemeClr val="tx1"/>
                </a:solidFill>
                <a:effectLst/>
                <a:latin typeface="Helvetica" pitchFamily="2" charset="0"/>
              </a:rPr>
              <a:t>three consecutive periods.</a:t>
            </a:r>
            <a:endParaRPr kumimoji="0" lang="en-US" altLang="en-US" sz="2200" b="0" i="0" u="none" strike="noStrike" cap="none" normalizeH="0" baseline="0" dirty="0">
              <a:ln>
                <a:noFill/>
              </a:ln>
              <a:solidFill>
                <a:schemeClr val="tx1"/>
              </a:solidFill>
              <a:effectLst/>
              <a:latin typeface="Helvetica" pitchFamily="2"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If the numbers are normal, why isn’t her body?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Dr. Morales pauses at the report, sensing something doesn’t add up.</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When physiology and lab values conflict, the clinic consults the university research lab.</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Maya is referred for deeper endocrine analysis.</a:t>
            </a:r>
          </a:p>
        </p:txBody>
      </p:sp>
      <p:sp>
        <p:nvSpPr>
          <p:cNvPr id="3" name="Slide Number Placeholder 2">
            <a:extLst>
              <a:ext uri="{FF2B5EF4-FFF2-40B4-BE49-F238E27FC236}">
                <a16:creationId xmlns:a16="http://schemas.microsoft.com/office/drawing/2014/main" id="{12CFA61D-2C26-E36C-3008-FAC37A9A10F4}"/>
              </a:ext>
            </a:extLst>
          </p:cNvPr>
          <p:cNvSpPr>
            <a:spLocks noGrp="1"/>
          </p:cNvSpPr>
          <p:nvPr>
            <p:ph type="sldNum" sz="quarter" idx="12"/>
          </p:nvPr>
        </p:nvSpPr>
        <p:spPr/>
        <p:txBody>
          <a:bodyPr/>
          <a:lstStyle/>
          <a:p>
            <a:fld id="{69A02270-32A2-DD40-9D78-85491558A727}" type="slidenum">
              <a:rPr lang="en-US" smtClean="0"/>
              <a:t>6</a:t>
            </a:fld>
            <a:endParaRPr lang="en-US"/>
          </a:p>
        </p:txBody>
      </p:sp>
    </p:spTree>
    <p:extLst>
      <p:ext uri="{BB962C8B-B14F-4D97-AF65-F5344CB8AC3E}">
        <p14:creationId xmlns:p14="http://schemas.microsoft.com/office/powerpoint/2010/main" val="2038187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AC6D0-0A40-6D2B-59D8-4F2C669A47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D7A42-ED29-A48C-81E3-4A4DE5E0EB4C}"/>
              </a:ext>
            </a:extLst>
          </p:cNvPr>
          <p:cNvSpPr>
            <a:spLocks noGrp="1"/>
          </p:cNvSpPr>
          <p:nvPr>
            <p:ph type="title"/>
          </p:nvPr>
        </p:nvSpPr>
        <p:spPr>
          <a:xfrm>
            <a:off x="0" y="-118753"/>
            <a:ext cx="10414660" cy="971550"/>
          </a:xfrm>
        </p:spPr>
        <p:txBody>
          <a:bodyPr>
            <a:normAutofit/>
          </a:bodyPr>
          <a:lstStyle/>
          <a:p>
            <a:r>
              <a:rPr lang="en-US" sz="4000" dirty="0">
                <a:latin typeface="Helvetica" pitchFamily="2" charset="0"/>
              </a:rPr>
              <a:t>Questions</a:t>
            </a:r>
            <a:r>
              <a:rPr lang="en-US" b="1" dirty="0">
                <a:latin typeface="Helvetica" pitchFamily="2" charset="0"/>
              </a:rPr>
              <a:t> </a:t>
            </a:r>
          </a:p>
        </p:txBody>
      </p:sp>
      <p:graphicFrame>
        <p:nvGraphicFramePr>
          <p:cNvPr id="6" name="Table 5">
            <a:extLst>
              <a:ext uri="{FF2B5EF4-FFF2-40B4-BE49-F238E27FC236}">
                <a16:creationId xmlns:a16="http://schemas.microsoft.com/office/drawing/2014/main" id="{BC3C9485-9897-C41C-3D16-5807554C0F5B}"/>
              </a:ext>
            </a:extLst>
          </p:cNvPr>
          <p:cNvGraphicFramePr>
            <a:graphicFrameLocks noGrp="1"/>
          </p:cNvGraphicFramePr>
          <p:nvPr>
            <p:extLst>
              <p:ext uri="{D42A27DB-BD31-4B8C-83A1-F6EECF244321}">
                <p14:modId xmlns:p14="http://schemas.microsoft.com/office/powerpoint/2010/main" val="2967291589"/>
              </p:ext>
            </p:extLst>
          </p:nvPr>
        </p:nvGraphicFramePr>
        <p:xfrm>
          <a:off x="5814189" y="706008"/>
          <a:ext cx="6246419" cy="2361623"/>
        </p:xfrm>
        <a:graphic>
          <a:graphicData uri="http://schemas.openxmlformats.org/drawingml/2006/table">
            <a:tbl>
              <a:tblPr firstRow="1" firstCol="1" bandRow="1">
                <a:tableStyleId>{5C22544A-7EE6-4342-B048-85BDC9FD1C3A}</a:tableStyleId>
              </a:tblPr>
              <a:tblGrid>
                <a:gridCol w="1825749">
                  <a:extLst>
                    <a:ext uri="{9D8B030D-6E8A-4147-A177-3AD203B41FA5}">
                      <a16:colId xmlns:a16="http://schemas.microsoft.com/office/drawing/2014/main" val="2397135000"/>
                    </a:ext>
                  </a:extLst>
                </a:gridCol>
                <a:gridCol w="1325596">
                  <a:extLst>
                    <a:ext uri="{9D8B030D-6E8A-4147-A177-3AD203B41FA5}">
                      <a16:colId xmlns:a16="http://schemas.microsoft.com/office/drawing/2014/main" val="2040091018"/>
                    </a:ext>
                  </a:extLst>
                </a:gridCol>
                <a:gridCol w="1406851">
                  <a:extLst>
                    <a:ext uri="{9D8B030D-6E8A-4147-A177-3AD203B41FA5}">
                      <a16:colId xmlns:a16="http://schemas.microsoft.com/office/drawing/2014/main" val="2504462390"/>
                    </a:ext>
                  </a:extLst>
                </a:gridCol>
                <a:gridCol w="1688223">
                  <a:extLst>
                    <a:ext uri="{9D8B030D-6E8A-4147-A177-3AD203B41FA5}">
                      <a16:colId xmlns:a16="http://schemas.microsoft.com/office/drawing/2014/main" val="1090069540"/>
                    </a:ext>
                  </a:extLst>
                </a:gridCol>
              </a:tblGrid>
              <a:tr h="431697">
                <a:tc>
                  <a:txBody>
                    <a:bodyPr/>
                    <a:lstStyle/>
                    <a:p>
                      <a:pPr marL="0" marR="0" algn="ctr">
                        <a:lnSpc>
                          <a:spcPct val="115000"/>
                        </a:lnSpc>
                        <a:spcAft>
                          <a:spcPts val="800"/>
                        </a:spcAft>
                        <a:buNone/>
                      </a:pPr>
                      <a:r>
                        <a:rPr lang="en-US" sz="1200" kern="100" dirty="0">
                          <a:effectLst/>
                          <a:latin typeface="Helvetica" pitchFamily="2" charset="0"/>
                        </a:rPr>
                        <a:t>Hormone</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a:effectLst/>
                          <a:latin typeface="Helvetica" pitchFamily="2" charset="0"/>
                        </a:rPr>
                        <a:t>Maya’s Value</a:t>
                      </a:r>
                      <a:endParaRPr lang="en-US" sz="1200" kern="10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a:effectLst/>
                          <a:latin typeface="Helvetica" pitchFamily="2" charset="0"/>
                        </a:rPr>
                        <a:t>Reference Range</a:t>
                      </a:r>
                      <a:endParaRPr lang="en-US" sz="1200" kern="10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a:effectLst/>
                          <a:latin typeface="Helvetica" pitchFamily="2" charset="0"/>
                        </a:rPr>
                        <a:t>Interpretation</a:t>
                      </a:r>
                      <a:endParaRPr lang="en-US" sz="1200" kern="100">
                        <a:effectLst/>
                        <a:latin typeface="Helvetica" pitchFamily="2" charset="0"/>
                        <a:ea typeface="Calibri" panose="020F0502020204030204" pitchFamily="34" charset="0"/>
                        <a:cs typeface="Times New Roman" panose="02020603050405020304" pitchFamily="18" charset="0"/>
                      </a:endParaRPr>
                    </a:p>
                  </a:txBody>
                  <a:tcPr marL="63218" marR="63218" marT="0" marB="0"/>
                </a:tc>
                <a:extLst>
                  <a:ext uri="{0D108BD9-81ED-4DB2-BD59-A6C34878D82A}">
                    <a16:rowId xmlns:a16="http://schemas.microsoft.com/office/drawing/2014/main" val="819676220"/>
                  </a:ext>
                </a:extLst>
              </a:tr>
              <a:tr h="681622">
                <a:tc>
                  <a:txBody>
                    <a:bodyPr/>
                    <a:lstStyle/>
                    <a:p>
                      <a:pPr marL="0" marR="0" algn="ctr">
                        <a:lnSpc>
                          <a:spcPct val="115000"/>
                        </a:lnSpc>
                        <a:spcAft>
                          <a:spcPts val="800"/>
                        </a:spcAft>
                        <a:buNone/>
                      </a:pPr>
                      <a:r>
                        <a:rPr lang="en-US" sz="1200" kern="100" dirty="0">
                          <a:effectLst/>
                          <a:latin typeface="Helvetica" pitchFamily="2" charset="0"/>
                        </a:rPr>
                        <a:t>Follicle-stimulating Hormone (FSH)</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6.1 IU/L</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3 – 10 IU/L</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a:effectLst/>
                          <a:latin typeface="Helvetica" pitchFamily="2" charset="0"/>
                        </a:rPr>
                        <a:t>Normal</a:t>
                      </a:r>
                      <a:endParaRPr lang="en-US" sz="1200" kern="100">
                        <a:effectLst/>
                        <a:latin typeface="Helvetica" pitchFamily="2" charset="0"/>
                        <a:ea typeface="Calibri" panose="020F0502020204030204" pitchFamily="34" charset="0"/>
                        <a:cs typeface="Times New Roman" panose="02020603050405020304" pitchFamily="18" charset="0"/>
                      </a:endParaRPr>
                    </a:p>
                  </a:txBody>
                  <a:tcPr marL="63218" marR="63218" marT="0" marB="0"/>
                </a:tc>
                <a:extLst>
                  <a:ext uri="{0D108BD9-81ED-4DB2-BD59-A6C34878D82A}">
                    <a16:rowId xmlns:a16="http://schemas.microsoft.com/office/drawing/2014/main" val="1980867448"/>
                  </a:ext>
                </a:extLst>
              </a:tr>
              <a:tr h="385764">
                <a:tc>
                  <a:txBody>
                    <a:bodyPr/>
                    <a:lstStyle/>
                    <a:p>
                      <a:pPr marL="0" marR="0" algn="ctr">
                        <a:lnSpc>
                          <a:spcPct val="115000"/>
                        </a:lnSpc>
                        <a:spcAft>
                          <a:spcPts val="800"/>
                        </a:spcAft>
                        <a:buNone/>
                      </a:pPr>
                      <a:r>
                        <a:rPr lang="en-US" sz="1200" kern="100">
                          <a:effectLst/>
                          <a:latin typeface="Helvetica" pitchFamily="2" charset="0"/>
                        </a:rPr>
                        <a:t>Luteinizing Hormone (LH)</a:t>
                      </a:r>
                      <a:endParaRPr lang="en-US" sz="1200" kern="10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19.0 IU/L</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a:effectLst/>
                          <a:latin typeface="Helvetica" pitchFamily="2" charset="0"/>
                        </a:rPr>
                        <a:t>2 – 15 IU/L</a:t>
                      </a:r>
                      <a:endParaRPr lang="en-US" sz="1200" kern="10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Slightly elevated</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extLst>
                  <a:ext uri="{0D108BD9-81ED-4DB2-BD59-A6C34878D82A}">
                    <a16:rowId xmlns:a16="http://schemas.microsoft.com/office/drawing/2014/main" val="3305878366"/>
                  </a:ext>
                </a:extLst>
              </a:tr>
              <a:tr h="336474">
                <a:tc>
                  <a:txBody>
                    <a:bodyPr/>
                    <a:lstStyle/>
                    <a:p>
                      <a:pPr marL="0" marR="0" algn="ctr">
                        <a:lnSpc>
                          <a:spcPct val="115000"/>
                        </a:lnSpc>
                        <a:spcAft>
                          <a:spcPts val="800"/>
                        </a:spcAft>
                        <a:buNone/>
                      </a:pPr>
                      <a:r>
                        <a:rPr lang="en-US" sz="1200" kern="100">
                          <a:effectLst/>
                          <a:latin typeface="Helvetica" pitchFamily="2" charset="0"/>
                        </a:rPr>
                        <a:t>Estradiol</a:t>
                      </a:r>
                      <a:endParaRPr lang="en-US" sz="1200" kern="10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20 </a:t>
                      </a:r>
                      <a:r>
                        <a:rPr lang="en-US" sz="1200" kern="100" dirty="0" err="1">
                          <a:effectLst/>
                          <a:latin typeface="Helvetica" pitchFamily="2" charset="0"/>
                        </a:rPr>
                        <a:t>pg</a:t>
                      </a:r>
                      <a:r>
                        <a:rPr lang="en-US" sz="1200" kern="100" dirty="0">
                          <a:effectLst/>
                          <a:latin typeface="Helvetica" pitchFamily="2" charset="0"/>
                        </a:rPr>
                        <a:t>/mL</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30 – 400 </a:t>
                      </a:r>
                      <a:r>
                        <a:rPr lang="en-US" sz="1200" kern="100" dirty="0" err="1">
                          <a:effectLst/>
                          <a:latin typeface="Helvetica" pitchFamily="2" charset="0"/>
                        </a:rPr>
                        <a:t>pg</a:t>
                      </a:r>
                      <a:r>
                        <a:rPr lang="en-US" sz="1200" kern="100" dirty="0">
                          <a:effectLst/>
                          <a:latin typeface="Helvetica" pitchFamily="2" charset="0"/>
                        </a:rPr>
                        <a:t>/mL</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Low</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extLst>
                  <a:ext uri="{0D108BD9-81ED-4DB2-BD59-A6C34878D82A}">
                    <a16:rowId xmlns:a16="http://schemas.microsoft.com/office/drawing/2014/main" val="640169196"/>
                  </a:ext>
                </a:extLst>
              </a:tr>
              <a:tr h="509049">
                <a:tc>
                  <a:txBody>
                    <a:bodyPr/>
                    <a:lstStyle/>
                    <a:p>
                      <a:pPr marL="0" marR="0" algn="ctr">
                        <a:lnSpc>
                          <a:spcPct val="115000"/>
                        </a:lnSpc>
                        <a:spcAft>
                          <a:spcPts val="800"/>
                        </a:spcAft>
                        <a:buNone/>
                      </a:pPr>
                      <a:r>
                        <a:rPr lang="en-US" sz="1200" kern="100" dirty="0">
                          <a:effectLst/>
                          <a:latin typeface="Helvetica" pitchFamily="2" charset="0"/>
                        </a:rPr>
                        <a:t>Progesterone</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3 ng/mL</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5 – 20 ng/mL (luteal)</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tc>
                  <a:txBody>
                    <a:bodyPr/>
                    <a:lstStyle/>
                    <a:p>
                      <a:pPr marL="0" marR="0" algn="ctr">
                        <a:lnSpc>
                          <a:spcPct val="115000"/>
                        </a:lnSpc>
                        <a:spcAft>
                          <a:spcPts val="800"/>
                        </a:spcAft>
                        <a:buNone/>
                      </a:pPr>
                      <a:r>
                        <a:rPr lang="en-US" sz="1200" kern="100" dirty="0">
                          <a:effectLst/>
                          <a:latin typeface="Helvetica" pitchFamily="2" charset="0"/>
                        </a:rPr>
                        <a:t>Slightly Low</a:t>
                      </a:r>
                      <a:endParaRPr lang="en-US" sz="1200" kern="100" dirty="0">
                        <a:effectLst/>
                        <a:latin typeface="Helvetica" pitchFamily="2" charset="0"/>
                        <a:ea typeface="Calibri" panose="020F0502020204030204" pitchFamily="34" charset="0"/>
                        <a:cs typeface="Times New Roman" panose="02020603050405020304" pitchFamily="18" charset="0"/>
                      </a:endParaRPr>
                    </a:p>
                  </a:txBody>
                  <a:tcPr marL="63218" marR="63218" marT="0" marB="0"/>
                </a:tc>
                <a:extLst>
                  <a:ext uri="{0D108BD9-81ED-4DB2-BD59-A6C34878D82A}">
                    <a16:rowId xmlns:a16="http://schemas.microsoft.com/office/drawing/2014/main" val="4031541754"/>
                  </a:ext>
                </a:extLst>
              </a:tr>
            </a:tbl>
          </a:graphicData>
        </a:graphic>
      </p:graphicFrame>
      <p:sp>
        <p:nvSpPr>
          <p:cNvPr id="8" name="Rectangle 1">
            <a:extLst>
              <a:ext uri="{FF2B5EF4-FFF2-40B4-BE49-F238E27FC236}">
                <a16:creationId xmlns:a16="http://schemas.microsoft.com/office/drawing/2014/main" id="{93FBDD76-7E97-D041-6A3B-61E36A8D7B00}"/>
              </a:ext>
            </a:extLst>
          </p:cNvPr>
          <p:cNvSpPr>
            <a:spLocks noChangeArrowheads="1"/>
          </p:cNvSpPr>
          <p:nvPr/>
        </p:nvSpPr>
        <p:spPr bwMode="auto">
          <a:xfrm>
            <a:off x="160317" y="921823"/>
            <a:ext cx="5047013"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lvl="0" indent="-342900">
              <a:buFont typeface="+mj-lt"/>
              <a:buAutoNum type="arabicPeriod"/>
            </a:pPr>
            <a:r>
              <a:rPr lang="en-US" sz="2200" dirty="0">
                <a:latin typeface="Helvetica" pitchFamily="2" charset="0"/>
              </a:rPr>
              <a:t>Examine Maya’s hormone panel. Which results stand out and what patterns do you notice?</a:t>
            </a:r>
          </a:p>
          <a:p>
            <a:pPr marL="342900" lvl="0" indent="-342900">
              <a:buFont typeface="+mj-lt"/>
              <a:buAutoNum type="arabicPeriod"/>
            </a:pPr>
            <a:endParaRPr lang="en-US" sz="2200" dirty="0">
              <a:latin typeface="Helvetica" pitchFamily="2" charset="0"/>
            </a:endParaRPr>
          </a:p>
          <a:p>
            <a:pPr marL="342900" lvl="0" indent="-342900">
              <a:buFont typeface="+mj-lt"/>
              <a:buAutoNum type="arabicPeriod"/>
            </a:pPr>
            <a:r>
              <a:rPr lang="en-US" sz="2200" dirty="0">
                <a:latin typeface="Helvetica" pitchFamily="2" charset="0"/>
              </a:rPr>
              <a:t>Using the HPO axis schematic provided, how would you describe the communication among the hypothalamus, pituitary, and ovaries based on these data?</a:t>
            </a:r>
          </a:p>
          <a:p>
            <a:pPr marL="342900" lvl="0" indent="-342900">
              <a:buFont typeface="+mj-lt"/>
              <a:buAutoNum type="arabicPeriod"/>
            </a:pPr>
            <a:endParaRPr lang="en-US" sz="2200" dirty="0">
              <a:latin typeface="Helvetica" pitchFamily="2" charset="0"/>
            </a:endParaRPr>
          </a:p>
          <a:p>
            <a:pPr marL="342900" lvl="0" indent="-342900">
              <a:buFont typeface="+mj-lt"/>
              <a:buAutoNum type="arabicPeriod"/>
            </a:pPr>
            <a:r>
              <a:rPr lang="en-US" sz="2200" dirty="0">
                <a:latin typeface="Helvetica" pitchFamily="2" charset="0"/>
              </a:rPr>
              <a:t>If Maya’s hormone concentrations appear mostly normal, what factors could interfere with how these hormones actually work in the body? Brainstorm some ideas (hypotheses).</a:t>
            </a:r>
          </a:p>
        </p:txBody>
      </p:sp>
      <p:grpSp>
        <p:nvGrpSpPr>
          <p:cNvPr id="7" name="Group 6">
            <a:extLst>
              <a:ext uri="{FF2B5EF4-FFF2-40B4-BE49-F238E27FC236}">
                <a16:creationId xmlns:a16="http://schemas.microsoft.com/office/drawing/2014/main" id="{F339691D-F6CF-3557-0FAA-0E0C2E8E8DD6}"/>
              </a:ext>
            </a:extLst>
          </p:cNvPr>
          <p:cNvGrpSpPr/>
          <p:nvPr/>
        </p:nvGrpSpPr>
        <p:grpSpPr>
          <a:xfrm>
            <a:off x="7068124" y="3183805"/>
            <a:ext cx="3929644" cy="3674195"/>
            <a:chOff x="0" y="214008"/>
            <a:chExt cx="3149600" cy="2694305"/>
          </a:xfrm>
        </p:grpSpPr>
        <p:pic>
          <p:nvPicPr>
            <p:cNvPr id="9" name="Picture 8" descr="A diagram of a human body&#10;&#10;AI-generated content may be incorrect.">
              <a:extLst>
                <a:ext uri="{FF2B5EF4-FFF2-40B4-BE49-F238E27FC236}">
                  <a16:creationId xmlns:a16="http://schemas.microsoft.com/office/drawing/2014/main" id="{3F9B2743-857C-EE43-6B70-9B500F1171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14008"/>
              <a:ext cx="3149600" cy="2694305"/>
            </a:xfrm>
            <a:prstGeom prst="rect">
              <a:avLst/>
            </a:prstGeom>
          </p:spPr>
        </p:pic>
        <p:sp>
          <p:nvSpPr>
            <p:cNvPr id="10" name="Rectangle 9">
              <a:extLst>
                <a:ext uri="{FF2B5EF4-FFF2-40B4-BE49-F238E27FC236}">
                  <a16:creationId xmlns:a16="http://schemas.microsoft.com/office/drawing/2014/main" id="{B205D5CA-27A0-172A-529A-54F401590660}"/>
                </a:ext>
              </a:extLst>
            </p:cNvPr>
            <p:cNvSpPr/>
            <p:nvPr/>
          </p:nvSpPr>
          <p:spPr>
            <a:xfrm>
              <a:off x="635" y="214008"/>
              <a:ext cx="3148965" cy="261674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3" name="Slide Number Placeholder 2">
            <a:extLst>
              <a:ext uri="{FF2B5EF4-FFF2-40B4-BE49-F238E27FC236}">
                <a16:creationId xmlns:a16="http://schemas.microsoft.com/office/drawing/2014/main" id="{7C64A31D-9E69-266C-38BF-493AD3AAA63E}"/>
              </a:ext>
            </a:extLst>
          </p:cNvPr>
          <p:cNvSpPr>
            <a:spLocks noGrp="1"/>
          </p:cNvSpPr>
          <p:nvPr>
            <p:ph type="sldNum" sz="quarter" idx="12"/>
          </p:nvPr>
        </p:nvSpPr>
        <p:spPr/>
        <p:txBody>
          <a:bodyPr/>
          <a:lstStyle/>
          <a:p>
            <a:fld id="{69A02270-32A2-DD40-9D78-85491558A727}" type="slidenum">
              <a:rPr lang="en-US" smtClean="0"/>
              <a:t>7</a:t>
            </a:fld>
            <a:endParaRPr lang="en-US"/>
          </a:p>
        </p:txBody>
      </p:sp>
    </p:spTree>
    <p:extLst>
      <p:ext uri="{BB962C8B-B14F-4D97-AF65-F5344CB8AC3E}">
        <p14:creationId xmlns:p14="http://schemas.microsoft.com/office/powerpoint/2010/main" val="761321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BEC5-30C6-E5E8-66BC-5B69A2049F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9D2F-430A-9911-F38B-CD5091F11296}"/>
              </a:ext>
            </a:extLst>
          </p:cNvPr>
          <p:cNvSpPr>
            <a:spLocks noGrp="1"/>
          </p:cNvSpPr>
          <p:nvPr>
            <p:ph type="title"/>
          </p:nvPr>
        </p:nvSpPr>
        <p:spPr>
          <a:xfrm>
            <a:off x="0" y="14897"/>
            <a:ext cx="7427495" cy="707886"/>
          </a:xfrm>
        </p:spPr>
        <p:txBody>
          <a:bodyPr>
            <a:normAutofit fontScale="90000"/>
          </a:bodyPr>
          <a:lstStyle/>
          <a:p>
            <a:r>
              <a:rPr lang="en-US" dirty="0">
                <a:latin typeface="Helvetica" pitchFamily="2" charset="0"/>
              </a:rPr>
              <a:t>Part II – The Bioactivity Puzzle</a:t>
            </a:r>
          </a:p>
        </p:txBody>
      </p:sp>
      <p:grpSp>
        <p:nvGrpSpPr>
          <p:cNvPr id="3" name="Group 2">
            <a:extLst>
              <a:ext uri="{FF2B5EF4-FFF2-40B4-BE49-F238E27FC236}">
                <a16:creationId xmlns:a16="http://schemas.microsoft.com/office/drawing/2014/main" id="{B5D69F00-288E-B714-94BA-DD55A8E16D74}"/>
              </a:ext>
            </a:extLst>
          </p:cNvPr>
          <p:cNvGrpSpPr/>
          <p:nvPr/>
        </p:nvGrpSpPr>
        <p:grpSpPr>
          <a:xfrm>
            <a:off x="6030580" y="840058"/>
            <a:ext cx="5903600" cy="4700337"/>
            <a:chOff x="0" y="0"/>
            <a:chExt cx="4453890" cy="3209925"/>
          </a:xfrm>
        </p:grpSpPr>
        <p:sp>
          <p:nvSpPr>
            <p:cNvPr id="4" name="Rectangle 3">
              <a:extLst>
                <a:ext uri="{FF2B5EF4-FFF2-40B4-BE49-F238E27FC236}">
                  <a16:creationId xmlns:a16="http://schemas.microsoft.com/office/drawing/2014/main" id="{2D823515-0DE6-1217-0A76-E49E60DBD48E}"/>
                </a:ext>
              </a:extLst>
            </p:cNvPr>
            <p:cNvSpPr/>
            <p:nvPr/>
          </p:nvSpPr>
          <p:spPr>
            <a:xfrm>
              <a:off x="0" y="0"/>
              <a:ext cx="4453890" cy="320992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5" name="Picture 4" descr="A graph of a number of people&#10;&#10;AI-generated content may be incorrect.">
              <a:extLst>
                <a:ext uri="{FF2B5EF4-FFF2-40B4-BE49-F238E27FC236}">
                  <a16:creationId xmlns:a16="http://schemas.microsoft.com/office/drawing/2014/main" id="{DB08F4D3-CE99-9F38-F20E-898921AD66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10" y="87549"/>
              <a:ext cx="4365625" cy="3092450"/>
            </a:xfrm>
            <a:prstGeom prst="rect">
              <a:avLst/>
            </a:prstGeom>
          </p:spPr>
        </p:pic>
      </p:grpSp>
      <p:sp>
        <p:nvSpPr>
          <p:cNvPr id="6" name="Rectangle 1">
            <a:extLst>
              <a:ext uri="{FF2B5EF4-FFF2-40B4-BE49-F238E27FC236}">
                <a16:creationId xmlns:a16="http://schemas.microsoft.com/office/drawing/2014/main" id="{CAFAE0C1-AEE4-C766-7D26-482111B05AEF}"/>
              </a:ext>
            </a:extLst>
          </p:cNvPr>
          <p:cNvSpPr>
            <a:spLocks noChangeArrowheads="1"/>
          </p:cNvSpPr>
          <p:nvPr/>
        </p:nvSpPr>
        <p:spPr bwMode="auto">
          <a:xfrm>
            <a:off x="129485" y="791572"/>
            <a:ext cx="587036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Helvetica" pitchFamily="2" charset="0"/>
              </a:rPr>
              <a:t>Maya visits the endocrinology research lab for further evaluation.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400" dirty="0">
                <a:latin typeface="Helvetica" pitchFamily="2" charset="0"/>
              </a:rPr>
              <a:t>Noah from the team </a:t>
            </a:r>
            <a:r>
              <a:rPr kumimoji="0" lang="en-US" altLang="en-US" sz="2400" b="0" i="0" u="none" strike="noStrike" cap="none" normalizeH="0" baseline="0" dirty="0">
                <a:ln>
                  <a:noFill/>
                </a:ln>
                <a:solidFill>
                  <a:schemeClr val="tx1"/>
                </a:solidFill>
                <a:effectLst/>
                <a:latin typeface="Helvetica" pitchFamily="2" charset="0"/>
              </a:rPr>
              <a:t>measures </a:t>
            </a:r>
            <a:r>
              <a:rPr kumimoji="0" lang="en-US" altLang="en-US" sz="2400" b="1" i="0" u="none" strike="noStrike" cap="none" normalizeH="0" baseline="0" dirty="0">
                <a:ln>
                  <a:noFill/>
                </a:ln>
                <a:solidFill>
                  <a:schemeClr val="tx1"/>
                </a:solidFill>
                <a:effectLst/>
                <a:latin typeface="Helvetica" pitchFamily="2" charset="0"/>
              </a:rPr>
              <a:t>LH bioactivity</a:t>
            </a:r>
            <a:r>
              <a:rPr kumimoji="0" lang="en-US" altLang="en-US" sz="2400" b="0" i="0" u="none" strike="noStrike" cap="none" normalizeH="0" baseline="0" dirty="0">
                <a:ln>
                  <a:noFill/>
                </a:ln>
                <a:solidFill>
                  <a:schemeClr val="tx1"/>
                </a:solidFill>
                <a:effectLst/>
                <a:latin typeface="Helvetica" pitchFamily="2" charset="0"/>
              </a:rPr>
              <a:t>, not just LH concentration.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Helvetica" pitchFamily="2" charset="0"/>
              </a:rPr>
              <a:t>A functional assay tests how strongly Maya’s LH activates LH receptors in cultured ovarian cells.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Helvetica" pitchFamily="2" charset="0"/>
              </a:rPr>
              <a:t>Her sample is analyzed </a:t>
            </a:r>
            <a:r>
              <a:rPr kumimoji="0" lang="en-US" altLang="en-US" sz="2400" b="1" i="0" u="none" strike="noStrike" cap="none" normalizeH="0" baseline="0" dirty="0">
                <a:ln>
                  <a:noFill/>
                </a:ln>
                <a:solidFill>
                  <a:schemeClr val="tx1"/>
                </a:solidFill>
                <a:effectLst/>
                <a:latin typeface="Helvetica" pitchFamily="2" charset="0"/>
              </a:rPr>
              <a:t>alongside recombinant (reference) LH.</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Helvetica" pitchFamily="2" charset="0"/>
              </a:rPr>
              <a:t>Receptor activation data are generated and plotted as response curves.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Helvetica" pitchFamily="2" charset="0"/>
              </a:rPr>
              <a:t>The curves are compared side-by-side.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Helvetica" pitchFamily="2" charset="0"/>
              </a:rPr>
              <a:t>Noah notes the results are </a:t>
            </a:r>
            <a:r>
              <a:rPr kumimoji="0" lang="en-US" altLang="en-US" sz="2400" b="1" i="0" u="none" strike="noStrike" cap="none" normalizeH="0" baseline="0" dirty="0">
                <a:ln>
                  <a:noFill/>
                </a:ln>
                <a:solidFill>
                  <a:schemeClr val="tx1"/>
                </a:solidFill>
                <a:effectLst/>
                <a:latin typeface="Helvetica" pitchFamily="2" charset="0"/>
              </a:rPr>
              <a:t>“interesting.”</a:t>
            </a:r>
          </a:p>
        </p:txBody>
      </p:sp>
      <p:sp>
        <p:nvSpPr>
          <p:cNvPr id="7" name="TextBox 6">
            <a:extLst>
              <a:ext uri="{FF2B5EF4-FFF2-40B4-BE49-F238E27FC236}">
                <a16:creationId xmlns:a16="http://schemas.microsoft.com/office/drawing/2014/main" id="{4DF35939-8BA8-C109-29A0-3F73F21729E9}"/>
              </a:ext>
            </a:extLst>
          </p:cNvPr>
          <p:cNvSpPr txBox="1"/>
          <p:nvPr/>
        </p:nvSpPr>
        <p:spPr>
          <a:xfrm>
            <a:off x="5820887" y="5624773"/>
            <a:ext cx="6828313" cy="1200329"/>
          </a:xfrm>
          <a:prstGeom prst="rect">
            <a:avLst/>
          </a:prstGeom>
          <a:noFill/>
        </p:spPr>
        <p:txBody>
          <a:bodyPr wrap="square">
            <a:spAutoFit/>
          </a:bodyPr>
          <a:lstStyle/>
          <a:p>
            <a:pPr marL="514350" marR="0" lvl="0" indent="-514350" defTabSz="914400" rtl="0" eaLnBrk="0" fontAlgn="base" latinLnBrk="0" hangingPunct="0">
              <a:lnSpc>
                <a:spcPct val="100000"/>
              </a:lnSpc>
              <a:spcBef>
                <a:spcPct val="0"/>
              </a:spcBef>
              <a:spcAft>
                <a:spcPct val="0"/>
              </a:spcAft>
              <a:buClrTx/>
              <a:buSzTx/>
              <a:buFont typeface="+mj-lt"/>
              <a:buAutoNum type="arabicPeriod"/>
              <a:tabLst/>
            </a:pPr>
            <a:r>
              <a:rPr lang="en-US" altLang="en-US" sz="2400" b="1" dirty="0">
                <a:solidFill>
                  <a:srgbClr val="0432FF"/>
                </a:solidFill>
                <a:latin typeface="Helvetica" pitchFamily="2" charset="0"/>
              </a:rPr>
              <a:t>How can you measure bioactivity (i.e., when a receptor is activated in cells)? </a:t>
            </a:r>
          </a:p>
          <a:p>
            <a:pPr marL="514350" marR="0" lvl="0" indent="-514350" defTabSz="914400" rtl="0" eaLnBrk="0" fontAlgn="base" latinLnBrk="0" hangingPunct="0">
              <a:lnSpc>
                <a:spcPct val="100000"/>
              </a:lnSpc>
              <a:spcBef>
                <a:spcPct val="0"/>
              </a:spcBef>
              <a:spcAft>
                <a:spcPct val="0"/>
              </a:spcAft>
              <a:buClrTx/>
              <a:buSzTx/>
              <a:buFont typeface="+mj-lt"/>
              <a:buAutoNum type="arabicPeriod"/>
              <a:tabLst/>
            </a:pPr>
            <a:r>
              <a:rPr lang="en-US" altLang="en-US" sz="2400" b="1" dirty="0">
                <a:solidFill>
                  <a:srgbClr val="0432FF"/>
                </a:solidFill>
                <a:latin typeface="Helvetica" pitchFamily="2" charset="0"/>
              </a:rPr>
              <a:t>How do we analyze the activation data? </a:t>
            </a:r>
            <a:endParaRPr kumimoji="0" lang="en-US" altLang="en-US" sz="2400" b="1" i="0" u="none" strike="noStrike" cap="none" normalizeH="0" baseline="0" dirty="0">
              <a:ln>
                <a:noFill/>
              </a:ln>
              <a:solidFill>
                <a:srgbClr val="0432FF"/>
              </a:solidFill>
              <a:effectLst/>
              <a:latin typeface="Helvetica" pitchFamily="2" charset="0"/>
            </a:endParaRPr>
          </a:p>
        </p:txBody>
      </p:sp>
      <p:sp>
        <p:nvSpPr>
          <p:cNvPr id="8" name="Slide Number Placeholder 7">
            <a:extLst>
              <a:ext uri="{FF2B5EF4-FFF2-40B4-BE49-F238E27FC236}">
                <a16:creationId xmlns:a16="http://schemas.microsoft.com/office/drawing/2014/main" id="{1191C4A7-8B05-899B-6698-8136EB5B718B}"/>
              </a:ext>
            </a:extLst>
          </p:cNvPr>
          <p:cNvSpPr>
            <a:spLocks noGrp="1"/>
          </p:cNvSpPr>
          <p:nvPr>
            <p:ph type="sldNum" sz="quarter" idx="12"/>
          </p:nvPr>
        </p:nvSpPr>
        <p:spPr/>
        <p:txBody>
          <a:bodyPr/>
          <a:lstStyle/>
          <a:p>
            <a:fld id="{69A02270-32A2-DD40-9D78-85491558A727}" type="slidenum">
              <a:rPr lang="en-US" smtClean="0"/>
              <a:t>8</a:t>
            </a:fld>
            <a:endParaRPr lang="en-US"/>
          </a:p>
        </p:txBody>
      </p:sp>
    </p:spTree>
    <p:extLst>
      <p:ext uri="{BB962C8B-B14F-4D97-AF65-F5344CB8AC3E}">
        <p14:creationId xmlns:p14="http://schemas.microsoft.com/office/powerpoint/2010/main" val="316692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FFAFC-C4BD-7C0B-95FE-BE02CB2F438D}"/>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478902F9-C9AA-DAD6-D551-A7408A57F4F9}"/>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3FD29CDF-0667-57DD-E419-D1F1AE6EAB03}"/>
              </a:ext>
            </a:extLst>
          </p:cNvPr>
          <p:cNvSpPr txBox="1">
            <a:spLocks/>
          </p:cNvSpPr>
          <p:nvPr/>
        </p:nvSpPr>
        <p:spPr>
          <a:xfrm>
            <a:off x="144379" y="180794"/>
            <a:ext cx="8069179" cy="118621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eaLnBrk="0" fontAlgn="base" hangingPunct="0">
              <a:lnSpc>
                <a:spcPct val="100000"/>
              </a:lnSpc>
              <a:spcAft>
                <a:spcPct val="0"/>
              </a:spcAft>
            </a:pPr>
            <a:r>
              <a:rPr lang="en-US" altLang="en-US" sz="3600" dirty="0">
                <a:latin typeface="Helvetica" pitchFamily="2" charset="0"/>
              </a:rPr>
              <a:t>How do you measure bioactivity (i.e., when a receptor is activated in cells)? </a:t>
            </a:r>
          </a:p>
        </p:txBody>
      </p:sp>
      <p:pic>
        <p:nvPicPr>
          <p:cNvPr id="3" name="Online Media 2" descr="Detection of oxidative stress with CellROX® Green in U2-OS cells">
            <a:hlinkClick r:id="" action="ppaction://media"/>
            <a:extLst>
              <a:ext uri="{FF2B5EF4-FFF2-40B4-BE49-F238E27FC236}">
                <a16:creationId xmlns:a16="http://schemas.microsoft.com/office/drawing/2014/main" id="{96024951-ACA6-9239-49AB-36E36F59E1C3}"/>
              </a:ext>
            </a:extLst>
          </p:cNvPr>
          <p:cNvPicPr>
            <a:picLocks noRot="1" noChangeAspect="1"/>
          </p:cNvPicPr>
          <p:nvPr>
            <a:videoFile r:link="rId1"/>
          </p:nvPr>
        </p:nvPicPr>
        <p:blipFill>
          <a:blip r:embed="rId4"/>
          <a:stretch>
            <a:fillRect/>
          </a:stretch>
        </p:blipFill>
        <p:spPr>
          <a:xfrm>
            <a:off x="8087095" y="91298"/>
            <a:ext cx="3771603" cy="6675403"/>
          </a:xfrm>
          <a:prstGeom prst="rect">
            <a:avLst/>
          </a:prstGeom>
        </p:spPr>
      </p:pic>
      <p:sp>
        <p:nvSpPr>
          <p:cNvPr id="10" name="TextBox 9">
            <a:extLst>
              <a:ext uri="{FF2B5EF4-FFF2-40B4-BE49-F238E27FC236}">
                <a16:creationId xmlns:a16="http://schemas.microsoft.com/office/drawing/2014/main" id="{D739DC65-89C4-6108-1D17-94BF2E1D223C}"/>
              </a:ext>
            </a:extLst>
          </p:cNvPr>
          <p:cNvSpPr txBox="1"/>
          <p:nvPr/>
        </p:nvSpPr>
        <p:spPr>
          <a:xfrm>
            <a:off x="231647" y="5637060"/>
            <a:ext cx="7635119" cy="1015663"/>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tabLst/>
            </a:pPr>
            <a:r>
              <a:rPr kumimoji="0" lang="en-US" altLang="en-US" sz="2000" i="0" u="none" strike="noStrike" cap="none" normalizeH="0" baseline="0" dirty="0">
                <a:ln>
                  <a:noFill/>
                </a:ln>
                <a:solidFill>
                  <a:schemeClr val="tx1"/>
                </a:solidFill>
                <a:effectLst/>
                <a:latin typeface="Arial" panose="020B0604020202020204" pitchFamily="34" charset="0"/>
              </a:rPr>
              <a:t>This assay does not directly measure how much LH binds the receptor; it measures what happens after binding</a:t>
            </a:r>
            <a:r>
              <a:rPr lang="en-US" altLang="en-US" sz="2000" dirty="0">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It tells us how well LH can trigger a cellular response.</a:t>
            </a:r>
          </a:p>
        </p:txBody>
      </p:sp>
      <p:grpSp>
        <p:nvGrpSpPr>
          <p:cNvPr id="22" name="Group 21">
            <a:extLst>
              <a:ext uri="{FF2B5EF4-FFF2-40B4-BE49-F238E27FC236}">
                <a16:creationId xmlns:a16="http://schemas.microsoft.com/office/drawing/2014/main" id="{5FC75E9B-D481-8E30-8217-BB5F420AAFBA}"/>
              </a:ext>
            </a:extLst>
          </p:cNvPr>
          <p:cNvGrpSpPr/>
          <p:nvPr/>
        </p:nvGrpSpPr>
        <p:grpSpPr>
          <a:xfrm>
            <a:off x="42114" y="1707510"/>
            <a:ext cx="3771603" cy="3711984"/>
            <a:chOff x="42114" y="1707510"/>
            <a:chExt cx="3771603" cy="3711984"/>
          </a:xfrm>
        </p:grpSpPr>
        <p:pic>
          <p:nvPicPr>
            <p:cNvPr id="8" name="Picture 7">
              <a:extLst>
                <a:ext uri="{FF2B5EF4-FFF2-40B4-BE49-F238E27FC236}">
                  <a16:creationId xmlns:a16="http://schemas.microsoft.com/office/drawing/2014/main" id="{CD4A1AB9-FEDD-A68F-200E-2D280D8E0B1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94866" y="1733625"/>
              <a:ext cx="1631297" cy="3416866"/>
            </a:xfrm>
            <a:prstGeom prst="rect">
              <a:avLst/>
            </a:prstGeom>
          </p:spPr>
        </p:pic>
        <p:sp>
          <p:nvSpPr>
            <p:cNvPr id="16" name="TextBox 15">
              <a:extLst>
                <a:ext uri="{FF2B5EF4-FFF2-40B4-BE49-F238E27FC236}">
                  <a16:creationId xmlns:a16="http://schemas.microsoft.com/office/drawing/2014/main" id="{C76A0760-9994-E310-3F37-A69634DB1C9E}"/>
                </a:ext>
              </a:extLst>
            </p:cNvPr>
            <p:cNvSpPr txBox="1"/>
            <p:nvPr/>
          </p:nvSpPr>
          <p:spPr>
            <a:xfrm>
              <a:off x="1861619" y="2728026"/>
              <a:ext cx="1849066" cy="1815882"/>
            </a:xfrm>
            <a:prstGeom prst="rect">
              <a:avLst/>
            </a:prstGeom>
            <a:noFill/>
          </p:spPr>
          <p:txBody>
            <a:bodyPr wrap="square">
              <a:spAutoFit/>
            </a:bodyPr>
            <a:lstStyle/>
            <a:p>
              <a:pPr algn="ctr"/>
              <a:r>
                <a:rPr kumimoji="0" lang="en-US" altLang="en-US" sz="1600" b="0" i="0" u="none" strike="noStrike" cap="none" normalizeH="0" baseline="0" dirty="0">
                  <a:ln>
                    <a:noFill/>
                  </a:ln>
                  <a:solidFill>
                    <a:schemeClr val="tx1"/>
                  </a:solidFill>
                  <a:effectLst/>
                  <a:latin typeface="Arial" panose="020B0604020202020204" pitchFamily="34" charset="0"/>
                </a:rPr>
                <a:t>LH is added to ovarian cells that have LH receptors on their surface. If LH binds the receptor, it turns the receptor </a:t>
              </a:r>
              <a:r>
                <a:rPr kumimoji="0" lang="en-US" altLang="en-US" sz="1600" b="1" i="0" u="none" strike="noStrike" cap="none" normalizeH="0" baseline="0" dirty="0">
                  <a:ln>
                    <a:noFill/>
                  </a:ln>
                  <a:solidFill>
                    <a:schemeClr val="tx1"/>
                  </a:solidFill>
                  <a:effectLst/>
                  <a:latin typeface="Arial" panose="020B0604020202020204" pitchFamily="34" charset="0"/>
                </a:rPr>
                <a:t>“on.” </a:t>
              </a:r>
              <a:endParaRPr lang="en-US" sz="1600" b="1" dirty="0"/>
            </a:p>
          </p:txBody>
        </p:sp>
        <p:sp>
          <p:nvSpPr>
            <p:cNvPr id="19" name="Rectangle 18">
              <a:extLst>
                <a:ext uri="{FF2B5EF4-FFF2-40B4-BE49-F238E27FC236}">
                  <a16:creationId xmlns:a16="http://schemas.microsoft.com/office/drawing/2014/main" id="{28E40FB4-991D-D643-286F-51549D2FC888}"/>
                </a:ext>
              </a:extLst>
            </p:cNvPr>
            <p:cNvSpPr/>
            <p:nvPr/>
          </p:nvSpPr>
          <p:spPr>
            <a:xfrm>
              <a:off x="42114" y="1707510"/>
              <a:ext cx="3771603" cy="371198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1D2539A8-DC26-F81F-3256-281CAE317594}"/>
              </a:ext>
            </a:extLst>
          </p:cNvPr>
          <p:cNvGrpSpPr/>
          <p:nvPr/>
        </p:nvGrpSpPr>
        <p:grpSpPr>
          <a:xfrm>
            <a:off x="4034046" y="1707510"/>
            <a:ext cx="3771603" cy="3711984"/>
            <a:chOff x="4034046" y="1707510"/>
            <a:chExt cx="3771603" cy="3711984"/>
          </a:xfrm>
        </p:grpSpPr>
        <p:pic>
          <p:nvPicPr>
            <p:cNvPr id="13" name="Picture 12">
              <a:extLst>
                <a:ext uri="{FF2B5EF4-FFF2-40B4-BE49-F238E27FC236}">
                  <a16:creationId xmlns:a16="http://schemas.microsoft.com/office/drawing/2014/main" id="{245BAEC1-6AA3-962E-F3D7-6C9F34B4A73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098558" y="1855069"/>
              <a:ext cx="1631297" cy="3416866"/>
            </a:xfrm>
            <a:prstGeom prst="rect">
              <a:avLst/>
            </a:prstGeom>
          </p:spPr>
        </p:pic>
        <p:sp>
          <p:nvSpPr>
            <p:cNvPr id="18" name="TextBox 17">
              <a:extLst>
                <a:ext uri="{FF2B5EF4-FFF2-40B4-BE49-F238E27FC236}">
                  <a16:creationId xmlns:a16="http://schemas.microsoft.com/office/drawing/2014/main" id="{F73201B5-36EC-6011-E857-EA8F783DB4F4}"/>
                </a:ext>
              </a:extLst>
            </p:cNvPr>
            <p:cNvSpPr txBox="1"/>
            <p:nvPr/>
          </p:nvSpPr>
          <p:spPr>
            <a:xfrm>
              <a:off x="5797431" y="2728027"/>
              <a:ext cx="2008217" cy="181588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tabLst/>
              </a:pPr>
              <a:r>
                <a:rPr kumimoji="0" lang="en-US" altLang="en-US" sz="1600" b="0" i="0" u="none" strike="noStrike" cap="none" normalizeH="0" baseline="0" dirty="0">
                  <a:ln>
                    <a:noFill/>
                  </a:ln>
                  <a:solidFill>
                    <a:schemeClr val="tx1"/>
                  </a:solidFill>
                  <a:effectLst/>
                  <a:latin typeface="Arial" panose="020B0604020202020204" pitchFamily="34" charset="0"/>
                </a:rPr>
                <a:t>When the receptor is turned on, the cell produces a fluorescent signal. More fluorescence means lots of receptor activation. </a:t>
              </a:r>
            </a:p>
          </p:txBody>
        </p:sp>
        <p:sp>
          <p:nvSpPr>
            <p:cNvPr id="20" name="Rectangle 19">
              <a:extLst>
                <a:ext uri="{FF2B5EF4-FFF2-40B4-BE49-F238E27FC236}">
                  <a16:creationId xmlns:a16="http://schemas.microsoft.com/office/drawing/2014/main" id="{802BA7BC-8E0D-9C31-5F50-4BBA80700524}"/>
                </a:ext>
              </a:extLst>
            </p:cNvPr>
            <p:cNvSpPr/>
            <p:nvPr/>
          </p:nvSpPr>
          <p:spPr>
            <a:xfrm>
              <a:off x="4034046" y="1707510"/>
              <a:ext cx="3771603" cy="3711984"/>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sp>
        <p:nvSpPr>
          <p:cNvPr id="2" name="Slide Number Placeholder 1">
            <a:extLst>
              <a:ext uri="{FF2B5EF4-FFF2-40B4-BE49-F238E27FC236}">
                <a16:creationId xmlns:a16="http://schemas.microsoft.com/office/drawing/2014/main" id="{F71ECB3D-DB45-7676-C827-1A3274462336}"/>
              </a:ext>
            </a:extLst>
          </p:cNvPr>
          <p:cNvSpPr>
            <a:spLocks noGrp="1"/>
          </p:cNvSpPr>
          <p:nvPr>
            <p:ph type="sldNum" sz="quarter" idx="12"/>
          </p:nvPr>
        </p:nvSpPr>
        <p:spPr/>
        <p:txBody>
          <a:bodyPr/>
          <a:lstStyle/>
          <a:p>
            <a:fld id="{69A02270-32A2-DD40-9D78-85491558A727}" type="slidenum">
              <a:rPr lang="en-US" smtClean="0"/>
              <a:t>9</a:t>
            </a:fld>
            <a:endParaRPr lang="en-US"/>
          </a:p>
        </p:txBody>
      </p:sp>
    </p:spTree>
    <p:extLst>
      <p:ext uri="{BB962C8B-B14F-4D97-AF65-F5344CB8AC3E}">
        <p14:creationId xmlns:p14="http://schemas.microsoft.com/office/powerpoint/2010/main" val="405164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3"/>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3"/>
                </p:tgtEl>
              </p:cMediaNode>
            </p:video>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3"/>
                                        </p:tgtEl>
                                      </p:cBhvr>
                                    </p:cmd>
                                  </p:childTnLst>
                                </p:cTn>
                              </p:par>
                            </p:childTnLst>
                          </p:cTn>
                        </p:par>
                      </p:childTnLst>
                    </p:cTn>
                  </p:par>
                </p:childTnLst>
              </p:cTn>
              <p:nextCondLst>
                <p:cond evt="onClick" delay="0">
                  <p:tgtEl>
                    <p:spTgt spid="3"/>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23D3E-61B6-DA13-9B5F-F4ECDB2B6DFE}"/>
            </a:ext>
          </a:extLst>
        </p:cNvPr>
        <p:cNvGrpSpPr/>
        <p:nvPr/>
      </p:nvGrpSpPr>
      <p:grpSpPr>
        <a:xfrm>
          <a:off x="0" y="0"/>
          <a:ext cx="0" cy="0"/>
          <a:chOff x="0" y="0"/>
          <a:chExt cx="0" cy="0"/>
        </a:xfrm>
      </p:grpSpPr>
      <p:pic>
        <p:nvPicPr>
          <p:cNvPr id="1026" name="Picture 2" descr="Do We Really Need to Be Worried about &quot;Cleaning&quot; Our Receptors? - Tisserand  Institute">
            <a:extLst>
              <a:ext uri="{FF2B5EF4-FFF2-40B4-BE49-F238E27FC236}">
                <a16:creationId xmlns:a16="http://schemas.microsoft.com/office/drawing/2014/main" id="{3B08D377-6FC2-B998-3640-2352E34F1D8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12519" y="335900"/>
            <a:ext cx="4376314" cy="43763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1D7AD1-028A-8A6E-BABC-E4F44C6AD82E}"/>
              </a:ext>
            </a:extLst>
          </p:cNvPr>
          <p:cNvSpPr>
            <a:spLocks noGrp="1"/>
          </p:cNvSpPr>
          <p:nvPr>
            <p:ph type="title"/>
          </p:nvPr>
        </p:nvSpPr>
        <p:spPr>
          <a:xfrm>
            <a:off x="0" y="-145578"/>
            <a:ext cx="8111613" cy="977186"/>
          </a:xfrm>
        </p:spPr>
        <p:txBody>
          <a:bodyPr>
            <a:normAutofit/>
          </a:bodyPr>
          <a:lstStyle/>
          <a:p>
            <a:r>
              <a:rPr lang="en-US" sz="4200" dirty="0">
                <a:latin typeface="Helvetica" pitchFamily="2" charset="0"/>
              </a:rPr>
              <a:t>Ligand receptor-activation data</a:t>
            </a:r>
          </a:p>
        </p:txBody>
      </p:sp>
      <p:sp>
        <p:nvSpPr>
          <p:cNvPr id="12" name="TextBox 11">
            <a:extLst>
              <a:ext uri="{FF2B5EF4-FFF2-40B4-BE49-F238E27FC236}">
                <a16:creationId xmlns:a16="http://schemas.microsoft.com/office/drawing/2014/main" id="{2281FF1C-983A-93C7-62B0-3E8999A2AE45}"/>
              </a:ext>
            </a:extLst>
          </p:cNvPr>
          <p:cNvSpPr txBox="1"/>
          <p:nvPr/>
        </p:nvSpPr>
        <p:spPr>
          <a:xfrm>
            <a:off x="6757061" y="4712214"/>
            <a:ext cx="5493490" cy="1569660"/>
          </a:xfrm>
          <a:prstGeom prst="rect">
            <a:avLst/>
          </a:prstGeom>
          <a:noFill/>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en-US" sz="2400" b="1" i="0" u="none" strike="noStrike" cap="none" normalizeH="0" baseline="0" dirty="0">
                <a:ln>
                  <a:noFill/>
                </a:ln>
                <a:solidFill>
                  <a:srgbClr val="0432FF"/>
                </a:solidFill>
                <a:effectLst/>
                <a:latin typeface="Helvetica" pitchFamily="2" charset="0"/>
              </a:rPr>
              <a:t>To consider:</a:t>
            </a:r>
          </a:p>
          <a:p>
            <a:pPr marL="457200" marR="0" lvl="0" indent="-457200" defTabSz="914400" rtl="0" eaLnBrk="0" fontAlgn="base" latinLnBrk="0" hangingPunct="0">
              <a:lnSpc>
                <a:spcPct val="100000"/>
              </a:lnSpc>
              <a:spcBef>
                <a:spcPct val="0"/>
              </a:spcBef>
              <a:spcAft>
                <a:spcPct val="0"/>
              </a:spcAft>
              <a:buClrTx/>
              <a:buSzTx/>
              <a:buFont typeface="+mj-lt"/>
              <a:buAutoNum type="arabicPeriod"/>
              <a:tabLst/>
            </a:pPr>
            <a:r>
              <a:rPr lang="en-US" altLang="en-US" sz="2400" b="1" dirty="0">
                <a:solidFill>
                  <a:srgbClr val="0432FF"/>
                </a:solidFill>
                <a:latin typeface="Helvetica" pitchFamily="2" charset="0"/>
              </a:rPr>
              <a:t>How much ligand do you need to bind the receptor to activate it?</a:t>
            </a:r>
          </a:p>
          <a:p>
            <a:pPr marL="457200" marR="0" lvl="0" indent="-457200" defTabSz="914400" rtl="0" eaLnBrk="0" fontAlgn="base" latinLnBrk="0" hangingPunct="0">
              <a:lnSpc>
                <a:spcPct val="100000"/>
              </a:lnSpc>
              <a:spcBef>
                <a:spcPct val="0"/>
              </a:spcBef>
              <a:spcAft>
                <a:spcPct val="0"/>
              </a:spcAft>
              <a:buClrTx/>
              <a:buSzTx/>
              <a:buFont typeface="+mj-lt"/>
              <a:buAutoNum type="arabicPeriod"/>
              <a:tabLst/>
            </a:pPr>
            <a:r>
              <a:rPr lang="en-US" altLang="en-US" sz="2400" b="1" dirty="0">
                <a:solidFill>
                  <a:srgbClr val="0432FF"/>
                </a:solidFill>
                <a:latin typeface="Helvetica" pitchFamily="2" charset="0"/>
              </a:rPr>
              <a:t>Is the ligand the perfect fit</a:t>
            </a:r>
            <a:r>
              <a:rPr kumimoji="0" lang="en-US" altLang="en-US" sz="2400" b="1" i="0" u="none" strike="noStrike" cap="none" normalizeH="0" baseline="0" dirty="0">
                <a:ln>
                  <a:noFill/>
                </a:ln>
                <a:solidFill>
                  <a:srgbClr val="0432FF"/>
                </a:solidFill>
                <a:effectLst/>
                <a:latin typeface="Helvetica" pitchFamily="2" charset="0"/>
              </a:rPr>
              <a:t>?</a:t>
            </a:r>
          </a:p>
        </p:txBody>
      </p:sp>
      <p:grpSp>
        <p:nvGrpSpPr>
          <p:cNvPr id="4" name="Group 3">
            <a:extLst>
              <a:ext uri="{FF2B5EF4-FFF2-40B4-BE49-F238E27FC236}">
                <a16:creationId xmlns:a16="http://schemas.microsoft.com/office/drawing/2014/main" id="{7DCEEBE1-B81C-2685-4EB7-CF43040BC910}"/>
              </a:ext>
            </a:extLst>
          </p:cNvPr>
          <p:cNvGrpSpPr/>
          <p:nvPr/>
        </p:nvGrpSpPr>
        <p:grpSpPr>
          <a:xfrm>
            <a:off x="348594" y="1317425"/>
            <a:ext cx="5903600" cy="4700337"/>
            <a:chOff x="0" y="0"/>
            <a:chExt cx="4453890" cy="3209925"/>
          </a:xfrm>
        </p:grpSpPr>
        <p:sp>
          <p:nvSpPr>
            <p:cNvPr id="5" name="Rectangle 4">
              <a:extLst>
                <a:ext uri="{FF2B5EF4-FFF2-40B4-BE49-F238E27FC236}">
                  <a16:creationId xmlns:a16="http://schemas.microsoft.com/office/drawing/2014/main" id="{9E69807C-DF9B-DE41-918C-8CD77FB5BE95}"/>
                </a:ext>
              </a:extLst>
            </p:cNvPr>
            <p:cNvSpPr/>
            <p:nvPr/>
          </p:nvSpPr>
          <p:spPr>
            <a:xfrm>
              <a:off x="0" y="0"/>
              <a:ext cx="4453890" cy="320992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6" name="Picture 5" descr="A graph of a number of people&#10;&#10;AI-generated content may be incorrect.">
              <a:extLst>
                <a:ext uri="{FF2B5EF4-FFF2-40B4-BE49-F238E27FC236}">
                  <a16:creationId xmlns:a16="http://schemas.microsoft.com/office/drawing/2014/main" id="{50674E25-12F1-0453-CAD7-9DE6815CCF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910" y="87549"/>
              <a:ext cx="4365625" cy="3092450"/>
            </a:xfrm>
            <a:prstGeom prst="rect">
              <a:avLst/>
            </a:prstGeom>
          </p:spPr>
        </p:pic>
      </p:grpSp>
      <p:sp>
        <p:nvSpPr>
          <p:cNvPr id="3" name="TextBox 2">
            <a:extLst>
              <a:ext uri="{FF2B5EF4-FFF2-40B4-BE49-F238E27FC236}">
                <a16:creationId xmlns:a16="http://schemas.microsoft.com/office/drawing/2014/main" id="{8FE902D9-B4B9-8894-1105-BA5F2027186F}"/>
              </a:ext>
            </a:extLst>
          </p:cNvPr>
          <p:cNvSpPr txBox="1"/>
          <p:nvPr/>
        </p:nvSpPr>
        <p:spPr>
          <a:xfrm>
            <a:off x="1226331" y="2924952"/>
            <a:ext cx="4611290" cy="1569660"/>
          </a:xfrm>
          <a:prstGeom prst="rect">
            <a:avLst/>
          </a:prstGeom>
          <a:solidFill>
            <a:schemeClr val="bg1"/>
          </a:solidFill>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en-US" sz="2400" b="1" i="0" u="none" strike="noStrike" cap="none" normalizeH="0" baseline="0" dirty="0">
                <a:ln>
                  <a:noFill/>
                </a:ln>
                <a:solidFill>
                  <a:srgbClr val="0432FF"/>
                </a:solidFill>
                <a:effectLst/>
                <a:latin typeface="Helvetica" pitchFamily="2" charset="0"/>
              </a:rPr>
              <a:t>This graph shows how receptor activation changes as ligand concentration increases </a:t>
            </a:r>
          </a:p>
        </p:txBody>
      </p:sp>
      <p:sp>
        <p:nvSpPr>
          <p:cNvPr id="7" name="Slide Number Placeholder 6">
            <a:extLst>
              <a:ext uri="{FF2B5EF4-FFF2-40B4-BE49-F238E27FC236}">
                <a16:creationId xmlns:a16="http://schemas.microsoft.com/office/drawing/2014/main" id="{A4BD1CD2-A585-AC8C-B08E-8F5FCCEF2B7B}"/>
              </a:ext>
            </a:extLst>
          </p:cNvPr>
          <p:cNvSpPr>
            <a:spLocks noGrp="1"/>
          </p:cNvSpPr>
          <p:nvPr>
            <p:ph type="sldNum" sz="quarter" idx="12"/>
          </p:nvPr>
        </p:nvSpPr>
        <p:spPr/>
        <p:txBody>
          <a:bodyPr/>
          <a:lstStyle/>
          <a:p>
            <a:fld id="{69A02270-32A2-DD40-9D78-85491558A727}" type="slidenum">
              <a:rPr lang="en-US" smtClean="0"/>
              <a:t>10</a:t>
            </a:fld>
            <a:endParaRPr lang="en-US"/>
          </a:p>
        </p:txBody>
      </p:sp>
    </p:spTree>
    <p:extLst>
      <p:ext uri="{BB962C8B-B14F-4D97-AF65-F5344CB8AC3E}">
        <p14:creationId xmlns:p14="http://schemas.microsoft.com/office/powerpoint/2010/main" val="63039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3E403-E94D-438B-B4FD-97DA4A4CD19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10F2E1E-15E3-DA84-3C11-F69C9D1FC3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67127" y="833718"/>
            <a:ext cx="7883157" cy="5384973"/>
          </a:xfrm>
          <a:prstGeom prst="rect">
            <a:avLst/>
          </a:prstGeom>
        </p:spPr>
      </p:pic>
      <p:sp>
        <p:nvSpPr>
          <p:cNvPr id="5" name="Rectangle 3">
            <a:extLst>
              <a:ext uri="{FF2B5EF4-FFF2-40B4-BE49-F238E27FC236}">
                <a16:creationId xmlns:a16="http://schemas.microsoft.com/office/drawing/2014/main" id="{F532AE2F-D139-8DFF-799F-654CB4B15EEB}"/>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1E39D646-6DA9-5DCD-72ED-50411CC78D60}"/>
              </a:ext>
            </a:extLst>
          </p:cNvPr>
          <p:cNvSpPr txBox="1">
            <a:spLocks/>
          </p:cNvSpPr>
          <p:nvPr/>
        </p:nvSpPr>
        <p:spPr>
          <a:xfrm>
            <a:off x="-189075" y="102435"/>
            <a:ext cx="10167257" cy="457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Helvetica" pitchFamily="2" charset="0"/>
              </a:rPr>
              <a:t>Analyzing Activation Data: Step 1-X and Y axes</a:t>
            </a:r>
          </a:p>
        </p:txBody>
      </p:sp>
      <p:sp>
        <p:nvSpPr>
          <p:cNvPr id="4" name="TextBox 3">
            <a:extLst>
              <a:ext uri="{FF2B5EF4-FFF2-40B4-BE49-F238E27FC236}">
                <a16:creationId xmlns:a16="http://schemas.microsoft.com/office/drawing/2014/main" id="{F26D2FD4-AB15-1644-18C1-E4EB6A3754CA}"/>
              </a:ext>
            </a:extLst>
          </p:cNvPr>
          <p:cNvSpPr txBox="1"/>
          <p:nvPr/>
        </p:nvSpPr>
        <p:spPr>
          <a:xfrm>
            <a:off x="134924" y="1674674"/>
            <a:ext cx="2592233" cy="1754326"/>
          </a:xfrm>
          <a:prstGeom prst="rect">
            <a:avLst/>
          </a:prstGeom>
          <a:noFill/>
        </p:spPr>
        <p:txBody>
          <a:bodyPr wrap="square">
            <a:spAutoFit/>
          </a:bodyPr>
          <a:lstStyle/>
          <a:p>
            <a:pPr algn="ctr"/>
            <a:r>
              <a:rPr kumimoji="0" lang="en-US" altLang="en-US" sz="1800" b="1" i="0" u="none" strike="noStrike" cap="none" normalizeH="0" baseline="0" dirty="0">
                <a:ln>
                  <a:noFill/>
                </a:ln>
                <a:solidFill>
                  <a:srgbClr val="0432FF"/>
                </a:solidFill>
                <a:effectLst/>
                <a:latin typeface="Helvetica" pitchFamily="2" charset="0"/>
              </a:rPr>
              <a:t>Y axis:</a:t>
            </a:r>
          </a:p>
          <a:p>
            <a:pPr algn="ctr"/>
            <a:r>
              <a:rPr lang="en-US" b="1" dirty="0">
                <a:solidFill>
                  <a:srgbClr val="0432FF"/>
                </a:solidFill>
                <a:latin typeface="Helvetica" pitchFamily="2" charset="0"/>
              </a:rPr>
              <a:t>tells us the amount of receptor activation upon addition of ligand aka a cellular response</a:t>
            </a:r>
          </a:p>
        </p:txBody>
      </p:sp>
      <p:sp>
        <p:nvSpPr>
          <p:cNvPr id="11" name="TextBox 10">
            <a:extLst>
              <a:ext uri="{FF2B5EF4-FFF2-40B4-BE49-F238E27FC236}">
                <a16:creationId xmlns:a16="http://schemas.microsoft.com/office/drawing/2014/main" id="{8474129E-F9E9-466D-1844-A270E60E2707}"/>
              </a:ext>
            </a:extLst>
          </p:cNvPr>
          <p:cNvSpPr txBox="1"/>
          <p:nvPr/>
        </p:nvSpPr>
        <p:spPr>
          <a:xfrm>
            <a:off x="2842285" y="6218691"/>
            <a:ext cx="7114066" cy="707886"/>
          </a:xfrm>
          <a:prstGeom prst="rect">
            <a:avLst/>
          </a:prstGeom>
          <a:noFill/>
        </p:spPr>
        <p:txBody>
          <a:bodyPr wrap="square">
            <a:spAutoFit/>
          </a:bodyPr>
          <a:lstStyle/>
          <a:p>
            <a:pPr algn="ctr"/>
            <a:r>
              <a:rPr kumimoji="0" lang="en-US" altLang="en-US" sz="2000" b="1" i="0" u="none" strike="noStrike" cap="none" normalizeH="0" baseline="0" dirty="0">
                <a:ln>
                  <a:noFill/>
                </a:ln>
                <a:solidFill>
                  <a:srgbClr val="0432FF"/>
                </a:solidFill>
                <a:effectLst/>
                <a:latin typeface="Helvetica" pitchFamily="2" charset="0"/>
              </a:rPr>
              <a:t>X axis: </a:t>
            </a:r>
            <a:r>
              <a:rPr lang="en-US" sz="2000" b="1" dirty="0">
                <a:solidFill>
                  <a:srgbClr val="0432FF"/>
                </a:solidFill>
                <a:latin typeface="Helvetica" pitchFamily="2" charset="0"/>
              </a:rPr>
              <a:t>tells us how much of the ligand is being added to achieve activation of its respective receptor </a:t>
            </a:r>
          </a:p>
        </p:txBody>
      </p:sp>
      <p:sp>
        <p:nvSpPr>
          <p:cNvPr id="2" name="Slide Number Placeholder 1">
            <a:extLst>
              <a:ext uri="{FF2B5EF4-FFF2-40B4-BE49-F238E27FC236}">
                <a16:creationId xmlns:a16="http://schemas.microsoft.com/office/drawing/2014/main" id="{6948F042-1109-7571-D7A5-60D6B05C11CA}"/>
              </a:ext>
            </a:extLst>
          </p:cNvPr>
          <p:cNvSpPr>
            <a:spLocks noGrp="1"/>
          </p:cNvSpPr>
          <p:nvPr>
            <p:ph type="sldNum" sz="quarter" idx="12"/>
          </p:nvPr>
        </p:nvSpPr>
        <p:spPr/>
        <p:txBody>
          <a:bodyPr/>
          <a:lstStyle/>
          <a:p>
            <a:fld id="{69A02270-32A2-DD40-9D78-85491558A727}" type="slidenum">
              <a:rPr lang="en-US" smtClean="0"/>
              <a:t>11</a:t>
            </a:fld>
            <a:endParaRPr lang="en-US"/>
          </a:p>
        </p:txBody>
      </p:sp>
    </p:spTree>
    <p:extLst>
      <p:ext uri="{BB962C8B-B14F-4D97-AF65-F5344CB8AC3E}">
        <p14:creationId xmlns:p14="http://schemas.microsoft.com/office/powerpoint/2010/main" val="306495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87483-D13F-8D0F-5D23-BD61D73508D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C571D59-954D-C052-6293-4FCF7A462E6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8367" y="1189978"/>
            <a:ext cx="7883157" cy="5384973"/>
          </a:xfrm>
          <a:prstGeom prst="rect">
            <a:avLst/>
          </a:prstGeom>
        </p:spPr>
      </p:pic>
      <p:sp>
        <p:nvSpPr>
          <p:cNvPr id="5" name="Rectangle 3">
            <a:extLst>
              <a:ext uri="{FF2B5EF4-FFF2-40B4-BE49-F238E27FC236}">
                <a16:creationId xmlns:a16="http://schemas.microsoft.com/office/drawing/2014/main" id="{1B607234-BCF7-3D7F-96A2-B284ADDECB45}"/>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C9FFCED3-CBB8-5A00-B142-FBEEA9DC207D}"/>
              </a:ext>
            </a:extLst>
          </p:cNvPr>
          <p:cNvSpPr txBox="1">
            <a:spLocks/>
          </p:cNvSpPr>
          <p:nvPr/>
        </p:nvSpPr>
        <p:spPr>
          <a:xfrm>
            <a:off x="2" y="136697"/>
            <a:ext cx="12191998" cy="8127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Analyzing Activation Data: Step 2-understanding controls and samples </a:t>
            </a:r>
          </a:p>
        </p:txBody>
      </p:sp>
      <p:sp>
        <p:nvSpPr>
          <p:cNvPr id="3" name="TextBox 2">
            <a:extLst>
              <a:ext uri="{FF2B5EF4-FFF2-40B4-BE49-F238E27FC236}">
                <a16:creationId xmlns:a16="http://schemas.microsoft.com/office/drawing/2014/main" id="{26E269CA-4E45-6525-79BB-53359755D096}"/>
              </a:ext>
            </a:extLst>
          </p:cNvPr>
          <p:cNvSpPr txBox="1"/>
          <p:nvPr/>
        </p:nvSpPr>
        <p:spPr>
          <a:xfrm>
            <a:off x="4761391" y="1189978"/>
            <a:ext cx="3968881" cy="1200329"/>
          </a:xfrm>
          <a:prstGeom prst="rect">
            <a:avLst/>
          </a:prstGeom>
          <a:solidFill>
            <a:schemeClr val="bg1"/>
          </a:solidFill>
          <a:ln>
            <a:solidFill>
              <a:schemeClr val="accent1"/>
            </a:solidFill>
          </a:ln>
        </p:spPr>
        <p:txBody>
          <a:bodyPr wrap="square">
            <a:spAutoFit/>
          </a:bodyPr>
          <a:lstStyle/>
          <a:p>
            <a:pPr algn="ctr"/>
            <a:r>
              <a:rPr lang="en-US" sz="2400" dirty="0">
                <a:solidFill>
                  <a:srgbClr val="C00000"/>
                </a:solidFill>
                <a:latin typeface="Helvetica" pitchFamily="2" charset="0"/>
              </a:rPr>
              <a:t>We always compare our patient samples </a:t>
            </a:r>
            <a:r>
              <a:rPr lang="en-US" sz="2400" b="1" dirty="0">
                <a:solidFill>
                  <a:srgbClr val="C00000"/>
                </a:solidFill>
                <a:latin typeface="Helvetica" pitchFamily="2" charset="0"/>
              </a:rPr>
              <a:t>to our control samples.</a:t>
            </a:r>
            <a:endParaRPr lang="en-US" sz="2400" dirty="0">
              <a:solidFill>
                <a:srgbClr val="C00000"/>
              </a:solidFill>
              <a:latin typeface="Helvetica" pitchFamily="2" charset="0"/>
            </a:endParaRPr>
          </a:p>
        </p:txBody>
      </p:sp>
      <p:sp>
        <p:nvSpPr>
          <p:cNvPr id="12" name="TextBox 11">
            <a:extLst>
              <a:ext uri="{FF2B5EF4-FFF2-40B4-BE49-F238E27FC236}">
                <a16:creationId xmlns:a16="http://schemas.microsoft.com/office/drawing/2014/main" id="{631A62B6-533E-E3A8-76CA-38C0AD5686D1}"/>
              </a:ext>
            </a:extLst>
          </p:cNvPr>
          <p:cNvSpPr txBox="1"/>
          <p:nvPr/>
        </p:nvSpPr>
        <p:spPr>
          <a:xfrm>
            <a:off x="2940476" y="2517967"/>
            <a:ext cx="5749560" cy="3046988"/>
          </a:xfrm>
          <a:prstGeom prst="rect">
            <a:avLst/>
          </a:prstGeom>
          <a:solidFill>
            <a:schemeClr val="bg1"/>
          </a:solidFill>
          <a:ln>
            <a:solidFill>
              <a:schemeClr val="accent1"/>
            </a:solidFill>
          </a:ln>
        </p:spPr>
        <p:txBody>
          <a:bodyPr wrap="square">
            <a:spAutoFit/>
          </a:bodyPr>
          <a:lstStyle/>
          <a:p>
            <a:pPr marL="514350" indent="-514350">
              <a:buFont typeface="+mj-lt"/>
              <a:buAutoNum type="arabicPeriod"/>
            </a:pPr>
            <a:r>
              <a:rPr lang="en-US" sz="2400" b="1" dirty="0">
                <a:solidFill>
                  <a:srgbClr val="C00000"/>
                </a:solidFill>
                <a:latin typeface="Helvetica" pitchFamily="2" charset="0"/>
              </a:rPr>
              <a:t>Recombinant protein: </a:t>
            </a:r>
            <a:r>
              <a:rPr lang="en-US" sz="2400" dirty="0">
                <a:solidFill>
                  <a:srgbClr val="C00000"/>
                </a:solidFill>
                <a:latin typeface="Helvetica" pitchFamily="2" charset="0"/>
              </a:rPr>
              <a:t>refers to commercially produced and fully functional. Protein X is a </a:t>
            </a:r>
            <a:r>
              <a:rPr lang="en-US" sz="2400" b="1" dirty="0">
                <a:solidFill>
                  <a:srgbClr val="C00000"/>
                </a:solidFill>
                <a:latin typeface="Helvetica" pitchFamily="2" charset="0"/>
              </a:rPr>
              <a:t>positive</a:t>
            </a:r>
            <a:r>
              <a:rPr lang="en-US" sz="2400" dirty="0">
                <a:solidFill>
                  <a:srgbClr val="C00000"/>
                </a:solidFill>
                <a:latin typeface="Helvetica" pitchFamily="2" charset="0"/>
              </a:rPr>
              <a:t> control.</a:t>
            </a:r>
          </a:p>
          <a:p>
            <a:pPr marL="514350" indent="-514350">
              <a:buFont typeface="+mj-lt"/>
              <a:buAutoNum type="arabicPeriod"/>
            </a:pPr>
            <a:r>
              <a:rPr lang="en-US" sz="2400" b="1" dirty="0">
                <a:solidFill>
                  <a:srgbClr val="C00000"/>
                </a:solidFill>
                <a:latin typeface="Helvetica" pitchFamily="2" charset="0"/>
              </a:rPr>
              <a:t>Blank: </a:t>
            </a:r>
            <a:r>
              <a:rPr lang="en-US" sz="2400" dirty="0">
                <a:solidFill>
                  <a:srgbClr val="C00000"/>
                </a:solidFill>
                <a:latin typeface="Helvetica" pitchFamily="2" charset="0"/>
              </a:rPr>
              <a:t>refers to cells exposed to the assay buffer, BUT with no protein added. Blank is your </a:t>
            </a:r>
            <a:r>
              <a:rPr lang="en-US" sz="2400" b="1" dirty="0">
                <a:solidFill>
                  <a:srgbClr val="C00000"/>
                </a:solidFill>
                <a:latin typeface="Helvetica" pitchFamily="2" charset="0"/>
              </a:rPr>
              <a:t>negative </a:t>
            </a:r>
            <a:r>
              <a:rPr lang="en-US" sz="2400" dirty="0">
                <a:solidFill>
                  <a:srgbClr val="C00000"/>
                </a:solidFill>
                <a:latin typeface="Helvetica" pitchFamily="2" charset="0"/>
              </a:rPr>
              <a:t>control.</a:t>
            </a:r>
          </a:p>
        </p:txBody>
      </p:sp>
      <p:sp>
        <p:nvSpPr>
          <p:cNvPr id="11" name="TextBox 10">
            <a:extLst>
              <a:ext uri="{FF2B5EF4-FFF2-40B4-BE49-F238E27FC236}">
                <a16:creationId xmlns:a16="http://schemas.microsoft.com/office/drawing/2014/main" id="{4BF5434D-7DD0-2453-F2BD-3C276D0999C6}"/>
              </a:ext>
            </a:extLst>
          </p:cNvPr>
          <p:cNvSpPr txBox="1"/>
          <p:nvPr/>
        </p:nvSpPr>
        <p:spPr>
          <a:xfrm>
            <a:off x="9251524" y="2937436"/>
            <a:ext cx="2624446" cy="1938992"/>
          </a:xfrm>
          <a:prstGeom prst="rect">
            <a:avLst/>
          </a:prstGeom>
          <a:solidFill>
            <a:schemeClr val="bg1"/>
          </a:solidFill>
          <a:ln>
            <a:solidFill>
              <a:schemeClr val="accent6"/>
            </a:solidFill>
          </a:ln>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rgbClr val="941100"/>
                </a:solidFill>
                <a:effectLst/>
                <a:latin typeface="Helvetica" pitchFamily="2" charset="0"/>
              </a:rPr>
              <a:t>Think of positive: </a:t>
            </a:r>
          </a:p>
          <a:p>
            <a:pPr marR="0" lvl="0" algn="ctr"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rgbClr val="941100"/>
                </a:solidFill>
                <a:effectLst/>
                <a:latin typeface="Helvetica" pitchFamily="2" charset="0"/>
              </a:rPr>
              <a:t>you know it’s right.</a:t>
            </a:r>
          </a:p>
          <a:p>
            <a:pPr marR="0" lvl="0" algn="ctr" defTabSz="914400" rtl="0" eaLnBrk="0" fontAlgn="base" latinLnBrk="0" hangingPunct="0">
              <a:lnSpc>
                <a:spcPct val="100000"/>
              </a:lnSpc>
              <a:spcBef>
                <a:spcPct val="0"/>
              </a:spcBef>
              <a:spcAft>
                <a:spcPct val="0"/>
              </a:spcAft>
              <a:buClrTx/>
              <a:buSzTx/>
              <a:tabLst/>
            </a:pPr>
            <a:endParaRPr kumimoji="0" lang="en-US" altLang="en-US" sz="2000" b="1" i="0" u="none" strike="noStrike" cap="none" normalizeH="0" baseline="0" dirty="0">
              <a:ln>
                <a:noFill/>
              </a:ln>
              <a:solidFill>
                <a:srgbClr val="941100"/>
              </a:solidFill>
              <a:effectLst/>
              <a:latin typeface="Helvetica" pitchFamily="2" charset="0"/>
            </a:endParaRPr>
          </a:p>
          <a:p>
            <a:pPr marR="0" lvl="0" algn="ctr" defTabSz="914400" rtl="0" eaLnBrk="0" fontAlgn="base" latinLnBrk="0" hangingPunct="0">
              <a:lnSpc>
                <a:spcPct val="100000"/>
              </a:lnSpc>
              <a:spcBef>
                <a:spcPct val="0"/>
              </a:spcBef>
              <a:spcAft>
                <a:spcPct val="0"/>
              </a:spcAft>
              <a:buClrTx/>
              <a:buSzTx/>
              <a:tabLst/>
            </a:pPr>
            <a:r>
              <a:rPr lang="en-US" altLang="en-US" sz="2000" b="1" dirty="0">
                <a:solidFill>
                  <a:srgbClr val="941100"/>
                </a:solidFill>
                <a:latin typeface="Helvetica" pitchFamily="2" charset="0"/>
              </a:rPr>
              <a:t>Think of negative:</a:t>
            </a:r>
          </a:p>
          <a:p>
            <a:pPr marR="0" lvl="0" algn="ctr" defTabSz="914400" rtl="0" eaLnBrk="0" fontAlgn="base" latinLnBrk="0" hangingPunct="0">
              <a:lnSpc>
                <a:spcPct val="100000"/>
              </a:lnSpc>
              <a:spcBef>
                <a:spcPct val="0"/>
              </a:spcBef>
              <a:spcAft>
                <a:spcPct val="0"/>
              </a:spcAft>
              <a:buClrTx/>
              <a:buSzTx/>
              <a:tabLst/>
            </a:pPr>
            <a:r>
              <a:rPr lang="en-US" altLang="en-US" sz="2000" b="1" dirty="0">
                <a:solidFill>
                  <a:srgbClr val="941100"/>
                </a:solidFill>
                <a:latin typeface="Helvetica" pitchFamily="2" charset="0"/>
              </a:rPr>
              <a:t> you know it’s wrong.</a:t>
            </a:r>
            <a:endParaRPr kumimoji="0" lang="en-US" altLang="en-US" sz="2000" b="1" i="0" u="none" strike="noStrike" cap="none" normalizeH="0" baseline="0" dirty="0">
              <a:ln>
                <a:noFill/>
              </a:ln>
              <a:solidFill>
                <a:srgbClr val="941100"/>
              </a:solidFill>
              <a:effectLst/>
              <a:latin typeface="Helvetica" pitchFamily="2" charset="0"/>
            </a:endParaRPr>
          </a:p>
        </p:txBody>
      </p:sp>
      <p:sp>
        <p:nvSpPr>
          <p:cNvPr id="2" name="Slide Number Placeholder 1">
            <a:extLst>
              <a:ext uri="{FF2B5EF4-FFF2-40B4-BE49-F238E27FC236}">
                <a16:creationId xmlns:a16="http://schemas.microsoft.com/office/drawing/2014/main" id="{25E21381-8E8D-B2F0-AC2E-4201381624FB}"/>
              </a:ext>
            </a:extLst>
          </p:cNvPr>
          <p:cNvSpPr>
            <a:spLocks noGrp="1"/>
          </p:cNvSpPr>
          <p:nvPr>
            <p:ph type="sldNum" sz="quarter" idx="12"/>
          </p:nvPr>
        </p:nvSpPr>
        <p:spPr/>
        <p:txBody>
          <a:bodyPr/>
          <a:lstStyle/>
          <a:p>
            <a:fld id="{69A02270-32A2-DD40-9D78-85491558A727}" type="slidenum">
              <a:rPr lang="en-US" smtClean="0"/>
              <a:t>12</a:t>
            </a:fld>
            <a:endParaRPr lang="en-US"/>
          </a:p>
        </p:txBody>
      </p:sp>
    </p:spTree>
    <p:extLst>
      <p:ext uri="{BB962C8B-B14F-4D97-AF65-F5344CB8AC3E}">
        <p14:creationId xmlns:p14="http://schemas.microsoft.com/office/powerpoint/2010/main" val="162673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986D1-8F80-6D92-1E98-1F5958608C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2AEC900-1F29-C58C-65A2-8F736A8323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8367" y="1189978"/>
            <a:ext cx="7883157" cy="5384973"/>
          </a:xfrm>
          <a:prstGeom prst="rect">
            <a:avLst/>
          </a:prstGeom>
        </p:spPr>
      </p:pic>
      <p:sp>
        <p:nvSpPr>
          <p:cNvPr id="6" name="Title 1">
            <a:extLst>
              <a:ext uri="{FF2B5EF4-FFF2-40B4-BE49-F238E27FC236}">
                <a16:creationId xmlns:a16="http://schemas.microsoft.com/office/drawing/2014/main" id="{AEF24C4D-98E0-9573-3989-46947E6D5697}"/>
              </a:ext>
            </a:extLst>
          </p:cNvPr>
          <p:cNvSpPr txBox="1">
            <a:spLocks/>
          </p:cNvSpPr>
          <p:nvPr/>
        </p:nvSpPr>
        <p:spPr>
          <a:xfrm>
            <a:off x="2" y="-27382"/>
            <a:ext cx="12191998" cy="8127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Analyzing Activation Data: Step 3-analyzing line graphs</a:t>
            </a:r>
          </a:p>
        </p:txBody>
      </p:sp>
      <p:sp>
        <p:nvSpPr>
          <p:cNvPr id="4" name="TextBox 3">
            <a:extLst>
              <a:ext uri="{FF2B5EF4-FFF2-40B4-BE49-F238E27FC236}">
                <a16:creationId xmlns:a16="http://schemas.microsoft.com/office/drawing/2014/main" id="{20C9ADC0-E8D6-CB90-93C5-AB465AC0FA8A}"/>
              </a:ext>
            </a:extLst>
          </p:cNvPr>
          <p:cNvSpPr txBox="1"/>
          <p:nvPr/>
        </p:nvSpPr>
        <p:spPr>
          <a:xfrm>
            <a:off x="6336634" y="3702325"/>
            <a:ext cx="5527230" cy="1384995"/>
          </a:xfrm>
          <a:prstGeom prst="rect">
            <a:avLst/>
          </a:prstGeom>
          <a:solidFill>
            <a:schemeClr val="bg1"/>
          </a:solidFill>
          <a:ln>
            <a:solidFill>
              <a:schemeClr val="tx1"/>
            </a:solidFill>
          </a:ln>
        </p:spPr>
        <p:txBody>
          <a:bodyPr wrap="square">
            <a:spAutoFit/>
          </a:bodyPr>
          <a:lstStyle/>
          <a:p>
            <a:pPr algn="ctr">
              <a:buNone/>
            </a:pPr>
            <a:r>
              <a:rPr lang="en-US" sz="2800" b="1" dirty="0">
                <a:solidFill>
                  <a:schemeClr val="accent6">
                    <a:lumMod val="75000"/>
                  </a:schemeClr>
                </a:solidFill>
                <a:latin typeface="Helvetica" pitchFamily="2" charset="0"/>
              </a:rPr>
              <a:t>Now we will determine the difference in activation for each sample.</a:t>
            </a:r>
          </a:p>
        </p:txBody>
      </p:sp>
      <p:sp>
        <p:nvSpPr>
          <p:cNvPr id="12" name="TextBox 11">
            <a:extLst>
              <a:ext uri="{FF2B5EF4-FFF2-40B4-BE49-F238E27FC236}">
                <a16:creationId xmlns:a16="http://schemas.microsoft.com/office/drawing/2014/main" id="{92C0BB97-672A-5617-64AC-E649259D0EF3}"/>
              </a:ext>
            </a:extLst>
          </p:cNvPr>
          <p:cNvSpPr txBox="1"/>
          <p:nvPr/>
        </p:nvSpPr>
        <p:spPr>
          <a:xfrm>
            <a:off x="7325030" y="1699513"/>
            <a:ext cx="3550438" cy="1200329"/>
          </a:xfrm>
          <a:prstGeom prst="rect">
            <a:avLst/>
          </a:prstGeom>
          <a:solidFill>
            <a:schemeClr val="bg1"/>
          </a:solidFill>
          <a:ln>
            <a:solidFill>
              <a:schemeClr val="tx1"/>
            </a:solidFill>
          </a:ln>
        </p:spPr>
        <p:txBody>
          <a:bodyPr wrap="square">
            <a:spAutoFit/>
          </a:bodyPr>
          <a:lstStyle/>
          <a:p>
            <a:pPr>
              <a:buNone/>
            </a:pPr>
            <a:r>
              <a:rPr lang="en-US" sz="2400" b="1" dirty="0">
                <a:solidFill>
                  <a:schemeClr val="accent6">
                    <a:lumMod val="75000"/>
                  </a:schemeClr>
                </a:solidFill>
                <a:latin typeface="Helvetica" pitchFamily="2" charset="0"/>
              </a:rPr>
              <a:t>Recombinant protein:</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Nearly 100% activation reached at 10^4 </a:t>
            </a:r>
          </a:p>
        </p:txBody>
      </p:sp>
      <p:sp>
        <p:nvSpPr>
          <p:cNvPr id="2" name="Slide Number Placeholder 1">
            <a:extLst>
              <a:ext uri="{FF2B5EF4-FFF2-40B4-BE49-F238E27FC236}">
                <a16:creationId xmlns:a16="http://schemas.microsoft.com/office/drawing/2014/main" id="{58102616-FFA0-23E2-7245-1D3035EBD71E}"/>
              </a:ext>
            </a:extLst>
          </p:cNvPr>
          <p:cNvSpPr>
            <a:spLocks noGrp="1"/>
          </p:cNvSpPr>
          <p:nvPr>
            <p:ph type="sldNum" sz="quarter" idx="12"/>
          </p:nvPr>
        </p:nvSpPr>
        <p:spPr/>
        <p:txBody>
          <a:bodyPr/>
          <a:lstStyle/>
          <a:p>
            <a:fld id="{69A02270-32A2-DD40-9D78-85491558A727}" type="slidenum">
              <a:rPr lang="en-US" smtClean="0"/>
              <a:t>13</a:t>
            </a:fld>
            <a:endParaRPr lang="en-US"/>
          </a:p>
        </p:txBody>
      </p:sp>
    </p:spTree>
    <p:extLst>
      <p:ext uri="{BB962C8B-B14F-4D97-AF65-F5344CB8AC3E}">
        <p14:creationId xmlns:p14="http://schemas.microsoft.com/office/powerpoint/2010/main" val="46631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82219-CF4C-1521-2896-96763D88A6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16F0504-BD1E-A021-C72E-5BBA745750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8367" y="1189978"/>
            <a:ext cx="7883157" cy="5384973"/>
          </a:xfrm>
          <a:prstGeom prst="rect">
            <a:avLst/>
          </a:prstGeom>
        </p:spPr>
      </p:pic>
      <p:sp>
        <p:nvSpPr>
          <p:cNvPr id="6" name="Title 1">
            <a:extLst>
              <a:ext uri="{FF2B5EF4-FFF2-40B4-BE49-F238E27FC236}">
                <a16:creationId xmlns:a16="http://schemas.microsoft.com/office/drawing/2014/main" id="{40BC4E18-608C-B0AF-143B-DA3580F26E8F}"/>
              </a:ext>
            </a:extLst>
          </p:cNvPr>
          <p:cNvSpPr txBox="1">
            <a:spLocks/>
          </p:cNvSpPr>
          <p:nvPr/>
        </p:nvSpPr>
        <p:spPr>
          <a:xfrm>
            <a:off x="2" y="-27382"/>
            <a:ext cx="12191998" cy="8127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Analyzing Activation Data: Step 3-analyzing line graphs</a:t>
            </a:r>
          </a:p>
        </p:txBody>
      </p:sp>
      <p:sp>
        <p:nvSpPr>
          <p:cNvPr id="4" name="TextBox 3">
            <a:extLst>
              <a:ext uri="{FF2B5EF4-FFF2-40B4-BE49-F238E27FC236}">
                <a16:creationId xmlns:a16="http://schemas.microsoft.com/office/drawing/2014/main" id="{CAAE2E44-F14E-1D07-1A55-E9B4DB48518B}"/>
              </a:ext>
            </a:extLst>
          </p:cNvPr>
          <p:cNvSpPr txBox="1"/>
          <p:nvPr/>
        </p:nvSpPr>
        <p:spPr>
          <a:xfrm>
            <a:off x="6384135" y="4011959"/>
            <a:ext cx="5527230" cy="1384995"/>
          </a:xfrm>
          <a:prstGeom prst="rect">
            <a:avLst/>
          </a:prstGeom>
          <a:solidFill>
            <a:schemeClr val="bg1"/>
          </a:solidFill>
          <a:ln>
            <a:solidFill>
              <a:schemeClr val="tx1"/>
            </a:solidFill>
          </a:ln>
        </p:spPr>
        <p:txBody>
          <a:bodyPr wrap="square">
            <a:spAutoFit/>
          </a:bodyPr>
          <a:lstStyle/>
          <a:p>
            <a:pPr algn="ctr">
              <a:buNone/>
            </a:pPr>
            <a:r>
              <a:rPr lang="en-US" sz="2800" b="1" dirty="0">
                <a:solidFill>
                  <a:schemeClr val="accent6">
                    <a:lumMod val="75000"/>
                  </a:schemeClr>
                </a:solidFill>
                <a:latin typeface="Helvetica" pitchFamily="2" charset="0"/>
              </a:rPr>
              <a:t>Now we will determine the difference in activation for each sample.</a:t>
            </a:r>
          </a:p>
        </p:txBody>
      </p:sp>
      <p:sp>
        <p:nvSpPr>
          <p:cNvPr id="12" name="TextBox 11">
            <a:extLst>
              <a:ext uri="{FF2B5EF4-FFF2-40B4-BE49-F238E27FC236}">
                <a16:creationId xmlns:a16="http://schemas.microsoft.com/office/drawing/2014/main" id="{DBFCFC15-C937-E86D-E4E6-E1B48A4EDEDD}"/>
              </a:ext>
            </a:extLst>
          </p:cNvPr>
          <p:cNvSpPr txBox="1"/>
          <p:nvPr/>
        </p:nvSpPr>
        <p:spPr>
          <a:xfrm>
            <a:off x="8212575" y="2406993"/>
            <a:ext cx="3550438" cy="1200329"/>
          </a:xfrm>
          <a:prstGeom prst="rect">
            <a:avLst/>
          </a:prstGeom>
          <a:solidFill>
            <a:schemeClr val="bg1"/>
          </a:solidFill>
          <a:ln>
            <a:solidFill>
              <a:schemeClr val="tx1"/>
            </a:solidFill>
          </a:ln>
        </p:spPr>
        <p:txBody>
          <a:bodyPr wrap="square">
            <a:spAutoFit/>
          </a:bodyPr>
          <a:lstStyle/>
          <a:p>
            <a:pPr>
              <a:buNone/>
            </a:pPr>
            <a:r>
              <a:rPr lang="en-US" sz="2400" b="1" dirty="0">
                <a:solidFill>
                  <a:schemeClr val="accent6">
                    <a:lumMod val="75000"/>
                  </a:schemeClr>
                </a:solidFill>
                <a:latin typeface="Helvetica" pitchFamily="2" charset="0"/>
              </a:rPr>
              <a:t>Patient sample:</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80% activation max reached at 10^5 </a:t>
            </a:r>
          </a:p>
        </p:txBody>
      </p:sp>
      <p:sp>
        <p:nvSpPr>
          <p:cNvPr id="2" name="Slide Number Placeholder 1">
            <a:extLst>
              <a:ext uri="{FF2B5EF4-FFF2-40B4-BE49-F238E27FC236}">
                <a16:creationId xmlns:a16="http://schemas.microsoft.com/office/drawing/2014/main" id="{BAA571DF-B5B2-27D2-903B-D87C4EF6F755}"/>
              </a:ext>
            </a:extLst>
          </p:cNvPr>
          <p:cNvSpPr>
            <a:spLocks noGrp="1"/>
          </p:cNvSpPr>
          <p:nvPr>
            <p:ph type="sldNum" sz="quarter" idx="12"/>
          </p:nvPr>
        </p:nvSpPr>
        <p:spPr/>
        <p:txBody>
          <a:bodyPr/>
          <a:lstStyle/>
          <a:p>
            <a:fld id="{69A02270-32A2-DD40-9D78-85491558A727}" type="slidenum">
              <a:rPr lang="en-US" smtClean="0"/>
              <a:t>14</a:t>
            </a:fld>
            <a:endParaRPr lang="en-US"/>
          </a:p>
        </p:txBody>
      </p:sp>
    </p:spTree>
    <p:extLst>
      <p:ext uri="{BB962C8B-B14F-4D97-AF65-F5344CB8AC3E}">
        <p14:creationId xmlns:p14="http://schemas.microsoft.com/office/powerpoint/2010/main" val="316570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7C148-51A6-CD52-8C08-5BCA214CA88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9CD7A4C-4F27-B79D-73FC-0E20588B4C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8367" y="1189978"/>
            <a:ext cx="7883157" cy="5384973"/>
          </a:xfrm>
          <a:prstGeom prst="rect">
            <a:avLst/>
          </a:prstGeom>
        </p:spPr>
      </p:pic>
      <p:sp>
        <p:nvSpPr>
          <p:cNvPr id="6" name="Title 1">
            <a:extLst>
              <a:ext uri="{FF2B5EF4-FFF2-40B4-BE49-F238E27FC236}">
                <a16:creationId xmlns:a16="http://schemas.microsoft.com/office/drawing/2014/main" id="{2FB6A7B3-4DF2-F6C3-1508-C85A526C4E90}"/>
              </a:ext>
            </a:extLst>
          </p:cNvPr>
          <p:cNvSpPr txBox="1">
            <a:spLocks/>
          </p:cNvSpPr>
          <p:nvPr/>
        </p:nvSpPr>
        <p:spPr>
          <a:xfrm>
            <a:off x="2" y="-27382"/>
            <a:ext cx="12191998" cy="8127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Analyzing Activation Data: Step 3-analyzing line graphs</a:t>
            </a:r>
          </a:p>
        </p:txBody>
      </p:sp>
      <p:sp>
        <p:nvSpPr>
          <p:cNvPr id="4" name="TextBox 3">
            <a:extLst>
              <a:ext uri="{FF2B5EF4-FFF2-40B4-BE49-F238E27FC236}">
                <a16:creationId xmlns:a16="http://schemas.microsoft.com/office/drawing/2014/main" id="{05EB9A17-89DC-AF17-9B42-E8D3B2CFF03E}"/>
              </a:ext>
            </a:extLst>
          </p:cNvPr>
          <p:cNvSpPr txBox="1"/>
          <p:nvPr/>
        </p:nvSpPr>
        <p:spPr>
          <a:xfrm>
            <a:off x="6487909" y="2172690"/>
            <a:ext cx="5527230" cy="1384995"/>
          </a:xfrm>
          <a:prstGeom prst="rect">
            <a:avLst/>
          </a:prstGeom>
          <a:solidFill>
            <a:schemeClr val="bg1"/>
          </a:solidFill>
          <a:ln>
            <a:solidFill>
              <a:schemeClr val="tx1"/>
            </a:solidFill>
          </a:ln>
        </p:spPr>
        <p:txBody>
          <a:bodyPr wrap="square">
            <a:spAutoFit/>
          </a:bodyPr>
          <a:lstStyle/>
          <a:p>
            <a:pPr algn="ctr">
              <a:buNone/>
            </a:pPr>
            <a:r>
              <a:rPr lang="en-US" sz="2800" b="1" dirty="0">
                <a:solidFill>
                  <a:schemeClr val="accent6">
                    <a:lumMod val="75000"/>
                  </a:schemeClr>
                </a:solidFill>
                <a:latin typeface="Helvetica" pitchFamily="2" charset="0"/>
              </a:rPr>
              <a:t>Now we will determine the difference in activation for each sample.</a:t>
            </a:r>
          </a:p>
        </p:txBody>
      </p:sp>
      <p:sp>
        <p:nvSpPr>
          <p:cNvPr id="12" name="TextBox 11">
            <a:extLst>
              <a:ext uri="{FF2B5EF4-FFF2-40B4-BE49-F238E27FC236}">
                <a16:creationId xmlns:a16="http://schemas.microsoft.com/office/drawing/2014/main" id="{F2CEE9FE-7197-7471-C51A-523BA83A9994}"/>
              </a:ext>
            </a:extLst>
          </p:cNvPr>
          <p:cNvSpPr txBox="1"/>
          <p:nvPr/>
        </p:nvSpPr>
        <p:spPr>
          <a:xfrm>
            <a:off x="7368197" y="3962322"/>
            <a:ext cx="3550438" cy="1200329"/>
          </a:xfrm>
          <a:prstGeom prst="rect">
            <a:avLst/>
          </a:prstGeom>
          <a:solidFill>
            <a:schemeClr val="bg1"/>
          </a:solidFill>
          <a:ln>
            <a:solidFill>
              <a:schemeClr val="tx1"/>
            </a:solidFill>
          </a:ln>
        </p:spPr>
        <p:txBody>
          <a:bodyPr wrap="square">
            <a:spAutoFit/>
          </a:bodyPr>
          <a:lstStyle/>
          <a:p>
            <a:pPr>
              <a:buNone/>
            </a:pPr>
            <a:r>
              <a:rPr lang="en-US" sz="2400" b="1" dirty="0">
                <a:solidFill>
                  <a:schemeClr val="accent6">
                    <a:lumMod val="75000"/>
                  </a:schemeClr>
                </a:solidFill>
                <a:latin typeface="Helvetica" pitchFamily="2" charset="0"/>
              </a:rPr>
              <a:t>Blank sample:</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Less than 10% activation max reached</a:t>
            </a:r>
          </a:p>
        </p:txBody>
      </p:sp>
      <p:sp>
        <p:nvSpPr>
          <p:cNvPr id="2" name="Slide Number Placeholder 1">
            <a:extLst>
              <a:ext uri="{FF2B5EF4-FFF2-40B4-BE49-F238E27FC236}">
                <a16:creationId xmlns:a16="http://schemas.microsoft.com/office/drawing/2014/main" id="{5DBBBFF1-E46B-37D1-BA0B-5DD3821128A9}"/>
              </a:ext>
            </a:extLst>
          </p:cNvPr>
          <p:cNvSpPr>
            <a:spLocks noGrp="1"/>
          </p:cNvSpPr>
          <p:nvPr>
            <p:ph type="sldNum" sz="quarter" idx="12"/>
          </p:nvPr>
        </p:nvSpPr>
        <p:spPr/>
        <p:txBody>
          <a:bodyPr/>
          <a:lstStyle/>
          <a:p>
            <a:fld id="{69A02270-32A2-DD40-9D78-85491558A727}" type="slidenum">
              <a:rPr lang="en-US" smtClean="0"/>
              <a:t>15</a:t>
            </a:fld>
            <a:endParaRPr lang="en-US"/>
          </a:p>
        </p:txBody>
      </p:sp>
    </p:spTree>
    <p:extLst>
      <p:ext uri="{BB962C8B-B14F-4D97-AF65-F5344CB8AC3E}">
        <p14:creationId xmlns:p14="http://schemas.microsoft.com/office/powerpoint/2010/main" val="138152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1B86D-797C-518F-6BA4-1A287912A0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90AF9B9-F616-A6EC-9E04-56D6D2378A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8367" y="1189978"/>
            <a:ext cx="7883157" cy="5384973"/>
          </a:xfrm>
          <a:prstGeom prst="rect">
            <a:avLst/>
          </a:prstGeom>
        </p:spPr>
      </p:pic>
      <p:sp>
        <p:nvSpPr>
          <p:cNvPr id="6" name="Title 1">
            <a:extLst>
              <a:ext uri="{FF2B5EF4-FFF2-40B4-BE49-F238E27FC236}">
                <a16:creationId xmlns:a16="http://schemas.microsoft.com/office/drawing/2014/main" id="{4D3353FA-F40B-0954-A426-2DA9C84BABD2}"/>
              </a:ext>
            </a:extLst>
          </p:cNvPr>
          <p:cNvSpPr txBox="1">
            <a:spLocks/>
          </p:cNvSpPr>
          <p:nvPr/>
        </p:nvSpPr>
        <p:spPr>
          <a:xfrm>
            <a:off x="0" y="0"/>
            <a:ext cx="12191998" cy="8127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Analyzing Activation Data: Step 3-intreperting results</a:t>
            </a:r>
          </a:p>
        </p:txBody>
      </p:sp>
      <p:sp>
        <p:nvSpPr>
          <p:cNvPr id="12" name="TextBox 11">
            <a:extLst>
              <a:ext uri="{FF2B5EF4-FFF2-40B4-BE49-F238E27FC236}">
                <a16:creationId xmlns:a16="http://schemas.microsoft.com/office/drawing/2014/main" id="{438760E7-A8B4-CC49-7EC6-A41EDFE4AB1F}"/>
              </a:ext>
            </a:extLst>
          </p:cNvPr>
          <p:cNvSpPr txBox="1"/>
          <p:nvPr/>
        </p:nvSpPr>
        <p:spPr>
          <a:xfrm>
            <a:off x="8345757" y="3965107"/>
            <a:ext cx="3586709" cy="1200329"/>
          </a:xfrm>
          <a:prstGeom prst="rect">
            <a:avLst/>
          </a:prstGeom>
          <a:solidFill>
            <a:schemeClr val="bg1"/>
          </a:solidFill>
          <a:ln>
            <a:solidFill>
              <a:schemeClr val="tx1"/>
            </a:solidFill>
          </a:ln>
        </p:spPr>
        <p:txBody>
          <a:bodyPr wrap="square">
            <a:spAutoFit/>
          </a:bodyPr>
          <a:lstStyle/>
          <a:p>
            <a:pPr algn="ctr">
              <a:buNone/>
            </a:pPr>
            <a:r>
              <a:rPr lang="en-US" sz="2400" b="1" dirty="0">
                <a:solidFill>
                  <a:schemeClr val="accent6">
                    <a:lumMod val="75000"/>
                  </a:schemeClr>
                </a:solidFill>
                <a:latin typeface="Helvetica" pitchFamily="2" charset="0"/>
              </a:rPr>
              <a:t>Blank sample:</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Less than 10% activation max reached</a:t>
            </a:r>
          </a:p>
        </p:txBody>
      </p:sp>
      <p:sp>
        <p:nvSpPr>
          <p:cNvPr id="2" name="TextBox 1">
            <a:extLst>
              <a:ext uri="{FF2B5EF4-FFF2-40B4-BE49-F238E27FC236}">
                <a16:creationId xmlns:a16="http://schemas.microsoft.com/office/drawing/2014/main" id="{D40BF7BC-5D0D-A8AB-B1A6-F474D4A18ED6}"/>
              </a:ext>
            </a:extLst>
          </p:cNvPr>
          <p:cNvSpPr txBox="1"/>
          <p:nvPr/>
        </p:nvSpPr>
        <p:spPr>
          <a:xfrm>
            <a:off x="8345757" y="2387523"/>
            <a:ext cx="3550438" cy="1200329"/>
          </a:xfrm>
          <a:prstGeom prst="rect">
            <a:avLst/>
          </a:prstGeom>
          <a:solidFill>
            <a:schemeClr val="bg1"/>
          </a:solidFill>
          <a:ln>
            <a:solidFill>
              <a:schemeClr val="tx1"/>
            </a:solidFill>
          </a:ln>
        </p:spPr>
        <p:txBody>
          <a:bodyPr wrap="square">
            <a:spAutoFit/>
          </a:bodyPr>
          <a:lstStyle/>
          <a:p>
            <a:pPr algn="ctr">
              <a:buNone/>
            </a:pPr>
            <a:r>
              <a:rPr lang="en-US" sz="2400" b="1" dirty="0">
                <a:solidFill>
                  <a:schemeClr val="accent6">
                    <a:lumMod val="75000"/>
                  </a:schemeClr>
                </a:solidFill>
                <a:latin typeface="Helvetica" pitchFamily="2" charset="0"/>
              </a:rPr>
              <a:t>Patient sample:</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80% activation max reached at 10^5 </a:t>
            </a:r>
          </a:p>
        </p:txBody>
      </p:sp>
      <p:sp>
        <p:nvSpPr>
          <p:cNvPr id="5" name="TextBox 4">
            <a:extLst>
              <a:ext uri="{FF2B5EF4-FFF2-40B4-BE49-F238E27FC236}">
                <a16:creationId xmlns:a16="http://schemas.microsoft.com/office/drawing/2014/main" id="{CB93C931-F082-4E30-E6EF-E57EA12820AD}"/>
              </a:ext>
            </a:extLst>
          </p:cNvPr>
          <p:cNvSpPr txBox="1"/>
          <p:nvPr/>
        </p:nvSpPr>
        <p:spPr>
          <a:xfrm>
            <a:off x="8309485" y="809939"/>
            <a:ext cx="3550438" cy="1200329"/>
          </a:xfrm>
          <a:prstGeom prst="rect">
            <a:avLst/>
          </a:prstGeom>
          <a:solidFill>
            <a:schemeClr val="bg1"/>
          </a:solidFill>
          <a:ln>
            <a:solidFill>
              <a:schemeClr val="tx1"/>
            </a:solidFill>
          </a:ln>
        </p:spPr>
        <p:txBody>
          <a:bodyPr wrap="square">
            <a:spAutoFit/>
          </a:bodyPr>
          <a:lstStyle/>
          <a:p>
            <a:pPr algn="ctr">
              <a:buNone/>
            </a:pPr>
            <a:r>
              <a:rPr lang="en-US" sz="2400" b="1" dirty="0">
                <a:solidFill>
                  <a:schemeClr val="accent6">
                    <a:lumMod val="75000"/>
                  </a:schemeClr>
                </a:solidFill>
                <a:latin typeface="Helvetica" pitchFamily="2" charset="0"/>
              </a:rPr>
              <a:t>Recombinant protein:</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Nearly 100% activation reached at 10^4 </a:t>
            </a:r>
          </a:p>
        </p:txBody>
      </p:sp>
      <p:sp>
        <p:nvSpPr>
          <p:cNvPr id="7" name="TextBox 6">
            <a:extLst>
              <a:ext uri="{FF2B5EF4-FFF2-40B4-BE49-F238E27FC236}">
                <a16:creationId xmlns:a16="http://schemas.microsoft.com/office/drawing/2014/main" id="{2C9725F8-D72D-6AD5-9D3E-C53F68F295BC}"/>
              </a:ext>
            </a:extLst>
          </p:cNvPr>
          <p:cNvSpPr txBox="1"/>
          <p:nvPr/>
        </p:nvSpPr>
        <p:spPr>
          <a:xfrm>
            <a:off x="88242" y="3429000"/>
            <a:ext cx="5758515" cy="3046988"/>
          </a:xfrm>
          <a:prstGeom prst="rect">
            <a:avLst/>
          </a:prstGeom>
          <a:solidFill>
            <a:schemeClr val="bg1"/>
          </a:solidFill>
          <a:ln>
            <a:solidFill>
              <a:schemeClr val="accent5"/>
            </a:solidFill>
          </a:ln>
        </p:spPr>
        <p:txBody>
          <a:bodyPr wrap="square">
            <a:spAutoFit/>
          </a:bodyPr>
          <a:lstStyle/>
          <a:p>
            <a:pPr algn="ctr"/>
            <a:r>
              <a:rPr lang="en-US" sz="2400" dirty="0">
                <a:solidFill>
                  <a:schemeClr val="accent6">
                    <a:lumMod val="75000"/>
                  </a:schemeClr>
                </a:solidFill>
                <a:latin typeface="Helvetica" pitchFamily="2" charset="0"/>
              </a:rPr>
              <a:t>We can interpret from this data set that the </a:t>
            </a:r>
            <a:r>
              <a:rPr lang="en-US" sz="2400" b="1" dirty="0">
                <a:solidFill>
                  <a:schemeClr val="accent6">
                    <a:lumMod val="75000"/>
                  </a:schemeClr>
                </a:solidFill>
                <a:latin typeface="Helvetica" pitchFamily="2" charset="0"/>
              </a:rPr>
              <a:t>patient sample produces less receptor activation than Recombinant Protein X at the same concentration</a:t>
            </a:r>
            <a:r>
              <a:rPr lang="en-US" sz="2400" dirty="0">
                <a:solidFill>
                  <a:schemeClr val="accent6">
                    <a:lumMod val="75000"/>
                  </a:schemeClr>
                </a:solidFill>
                <a:latin typeface="Helvetica" pitchFamily="2" charset="0"/>
              </a:rPr>
              <a:t>. This suggests that the patient sample protein does not behave like a fully functional protein, making the protein less effective at activating the receptor.</a:t>
            </a:r>
            <a:endParaRPr lang="en-US" sz="2400" b="1" dirty="0">
              <a:solidFill>
                <a:schemeClr val="accent6">
                  <a:lumMod val="75000"/>
                </a:schemeClr>
              </a:solidFill>
              <a:latin typeface="Helvetica" pitchFamily="2" charset="0"/>
            </a:endParaRPr>
          </a:p>
        </p:txBody>
      </p:sp>
      <p:sp>
        <p:nvSpPr>
          <p:cNvPr id="4" name="Slide Number Placeholder 3">
            <a:extLst>
              <a:ext uri="{FF2B5EF4-FFF2-40B4-BE49-F238E27FC236}">
                <a16:creationId xmlns:a16="http://schemas.microsoft.com/office/drawing/2014/main" id="{D4633D0E-E5B2-F00F-72FB-F82A7A6BD459}"/>
              </a:ext>
            </a:extLst>
          </p:cNvPr>
          <p:cNvSpPr>
            <a:spLocks noGrp="1"/>
          </p:cNvSpPr>
          <p:nvPr>
            <p:ph type="sldNum" sz="quarter" idx="12"/>
          </p:nvPr>
        </p:nvSpPr>
        <p:spPr/>
        <p:txBody>
          <a:bodyPr/>
          <a:lstStyle/>
          <a:p>
            <a:fld id="{69A02270-32A2-DD40-9D78-85491558A727}" type="slidenum">
              <a:rPr lang="en-US" smtClean="0"/>
              <a:t>16</a:t>
            </a:fld>
            <a:endParaRPr lang="en-US"/>
          </a:p>
        </p:txBody>
      </p:sp>
    </p:spTree>
    <p:extLst>
      <p:ext uri="{BB962C8B-B14F-4D97-AF65-F5344CB8AC3E}">
        <p14:creationId xmlns:p14="http://schemas.microsoft.com/office/powerpoint/2010/main" val="141582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P spid="5"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BA9A9-147D-6EDF-F27E-4DCFFD9C65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A8FD513-1CD6-7220-01FA-381108912C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8367" y="1189978"/>
            <a:ext cx="7883157" cy="5384973"/>
          </a:xfrm>
          <a:prstGeom prst="rect">
            <a:avLst/>
          </a:prstGeom>
        </p:spPr>
      </p:pic>
      <p:sp>
        <p:nvSpPr>
          <p:cNvPr id="6" name="Title 1">
            <a:extLst>
              <a:ext uri="{FF2B5EF4-FFF2-40B4-BE49-F238E27FC236}">
                <a16:creationId xmlns:a16="http://schemas.microsoft.com/office/drawing/2014/main" id="{375EC77F-1F96-419C-6D63-2DD0737E3864}"/>
              </a:ext>
            </a:extLst>
          </p:cNvPr>
          <p:cNvSpPr txBox="1">
            <a:spLocks/>
          </p:cNvSpPr>
          <p:nvPr/>
        </p:nvSpPr>
        <p:spPr>
          <a:xfrm>
            <a:off x="0" y="0"/>
            <a:ext cx="12191998" cy="8127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Analyzing Adhesion Data: Cheat sheet</a:t>
            </a:r>
          </a:p>
        </p:txBody>
      </p:sp>
      <p:sp>
        <p:nvSpPr>
          <p:cNvPr id="12" name="TextBox 11">
            <a:extLst>
              <a:ext uri="{FF2B5EF4-FFF2-40B4-BE49-F238E27FC236}">
                <a16:creationId xmlns:a16="http://schemas.microsoft.com/office/drawing/2014/main" id="{87587A00-4355-3FEC-88C3-E6A936227C47}"/>
              </a:ext>
            </a:extLst>
          </p:cNvPr>
          <p:cNvSpPr txBox="1"/>
          <p:nvPr/>
        </p:nvSpPr>
        <p:spPr>
          <a:xfrm>
            <a:off x="8345757" y="3965107"/>
            <a:ext cx="3586709" cy="1200329"/>
          </a:xfrm>
          <a:prstGeom prst="rect">
            <a:avLst/>
          </a:prstGeom>
          <a:solidFill>
            <a:schemeClr val="bg1"/>
          </a:solidFill>
          <a:ln>
            <a:solidFill>
              <a:schemeClr val="tx1"/>
            </a:solidFill>
          </a:ln>
        </p:spPr>
        <p:txBody>
          <a:bodyPr wrap="square">
            <a:spAutoFit/>
          </a:bodyPr>
          <a:lstStyle/>
          <a:p>
            <a:pPr algn="ctr">
              <a:buNone/>
            </a:pPr>
            <a:r>
              <a:rPr lang="en-US" sz="2400" b="1" dirty="0">
                <a:solidFill>
                  <a:schemeClr val="accent6">
                    <a:lumMod val="75000"/>
                  </a:schemeClr>
                </a:solidFill>
                <a:latin typeface="Helvetica" pitchFamily="2" charset="0"/>
              </a:rPr>
              <a:t>Blank sample:</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Less than 10% activation max reached</a:t>
            </a:r>
          </a:p>
        </p:txBody>
      </p:sp>
      <p:sp>
        <p:nvSpPr>
          <p:cNvPr id="2" name="TextBox 1">
            <a:extLst>
              <a:ext uri="{FF2B5EF4-FFF2-40B4-BE49-F238E27FC236}">
                <a16:creationId xmlns:a16="http://schemas.microsoft.com/office/drawing/2014/main" id="{2E05BE48-8A1E-11B2-83EF-6761AC65847E}"/>
              </a:ext>
            </a:extLst>
          </p:cNvPr>
          <p:cNvSpPr txBox="1"/>
          <p:nvPr/>
        </p:nvSpPr>
        <p:spPr>
          <a:xfrm>
            <a:off x="8345757" y="2387523"/>
            <a:ext cx="3550438" cy="1200329"/>
          </a:xfrm>
          <a:prstGeom prst="rect">
            <a:avLst/>
          </a:prstGeom>
          <a:solidFill>
            <a:schemeClr val="bg1"/>
          </a:solidFill>
          <a:ln>
            <a:solidFill>
              <a:schemeClr val="tx1"/>
            </a:solidFill>
          </a:ln>
        </p:spPr>
        <p:txBody>
          <a:bodyPr wrap="square">
            <a:spAutoFit/>
          </a:bodyPr>
          <a:lstStyle/>
          <a:p>
            <a:pPr algn="ctr">
              <a:buNone/>
            </a:pPr>
            <a:r>
              <a:rPr lang="en-US" sz="2400" b="1" dirty="0">
                <a:solidFill>
                  <a:schemeClr val="accent6">
                    <a:lumMod val="75000"/>
                  </a:schemeClr>
                </a:solidFill>
                <a:latin typeface="Helvetica" pitchFamily="2" charset="0"/>
              </a:rPr>
              <a:t>Patient sample:</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80% activation max reached at 10^5 </a:t>
            </a:r>
          </a:p>
        </p:txBody>
      </p:sp>
      <p:sp>
        <p:nvSpPr>
          <p:cNvPr id="5" name="TextBox 4">
            <a:extLst>
              <a:ext uri="{FF2B5EF4-FFF2-40B4-BE49-F238E27FC236}">
                <a16:creationId xmlns:a16="http://schemas.microsoft.com/office/drawing/2014/main" id="{604524E0-6228-362D-1E56-A9BED7AA0029}"/>
              </a:ext>
            </a:extLst>
          </p:cNvPr>
          <p:cNvSpPr txBox="1"/>
          <p:nvPr/>
        </p:nvSpPr>
        <p:spPr>
          <a:xfrm>
            <a:off x="8309485" y="809939"/>
            <a:ext cx="3550438" cy="1200329"/>
          </a:xfrm>
          <a:prstGeom prst="rect">
            <a:avLst/>
          </a:prstGeom>
          <a:solidFill>
            <a:schemeClr val="bg1"/>
          </a:solidFill>
          <a:ln>
            <a:solidFill>
              <a:schemeClr val="tx1"/>
            </a:solidFill>
          </a:ln>
        </p:spPr>
        <p:txBody>
          <a:bodyPr wrap="square">
            <a:spAutoFit/>
          </a:bodyPr>
          <a:lstStyle/>
          <a:p>
            <a:pPr algn="ctr">
              <a:buNone/>
            </a:pPr>
            <a:r>
              <a:rPr lang="en-US" sz="2400" b="1" dirty="0">
                <a:solidFill>
                  <a:schemeClr val="accent6">
                    <a:lumMod val="75000"/>
                  </a:schemeClr>
                </a:solidFill>
                <a:latin typeface="Helvetica" pitchFamily="2" charset="0"/>
              </a:rPr>
              <a:t>Recombinant protein:</a:t>
            </a:r>
            <a:br>
              <a:rPr lang="en-US" sz="2400" dirty="0">
                <a:solidFill>
                  <a:schemeClr val="accent6">
                    <a:lumMod val="75000"/>
                  </a:schemeClr>
                </a:solidFill>
                <a:latin typeface="Helvetica" pitchFamily="2" charset="0"/>
              </a:rPr>
            </a:br>
            <a:r>
              <a:rPr lang="en-US" sz="2400" dirty="0">
                <a:solidFill>
                  <a:schemeClr val="accent6">
                    <a:lumMod val="75000"/>
                  </a:schemeClr>
                </a:solidFill>
                <a:latin typeface="Helvetica" pitchFamily="2" charset="0"/>
              </a:rPr>
              <a:t>Nearly 100% activation reached at 10^4 </a:t>
            </a:r>
          </a:p>
        </p:txBody>
      </p:sp>
      <p:sp>
        <p:nvSpPr>
          <p:cNvPr id="7" name="TextBox 6">
            <a:extLst>
              <a:ext uri="{FF2B5EF4-FFF2-40B4-BE49-F238E27FC236}">
                <a16:creationId xmlns:a16="http://schemas.microsoft.com/office/drawing/2014/main" id="{1D39F3ED-62DF-7479-1700-FEC4D2830DE0}"/>
              </a:ext>
            </a:extLst>
          </p:cNvPr>
          <p:cNvSpPr txBox="1"/>
          <p:nvPr/>
        </p:nvSpPr>
        <p:spPr>
          <a:xfrm>
            <a:off x="88243" y="2944534"/>
            <a:ext cx="4732423" cy="3785652"/>
          </a:xfrm>
          <a:prstGeom prst="rect">
            <a:avLst/>
          </a:prstGeom>
          <a:solidFill>
            <a:schemeClr val="bg1"/>
          </a:solidFill>
          <a:ln>
            <a:solidFill>
              <a:schemeClr val="accent5"/>
            </a:solidFill>
          </a:ln>
        </p:spPr>
        <p:txBody>
          <a:bodyPr wrap="square">
            <a:spAutoFit/>
          </a:bodyPr>
          <a:lstStyle/>
          <a:p>
            <a:pPr algn="ctr"/>
            <a:r>
              <a:rPr lang="en-US" sz="2400" dirty="0">
                <a:solidFill>
                  <a:schemeClr val="accent6">
                    <a:lumMod val="75000"/>
                  </a:schemeClr>
                </a:solidFill>
                <a:latin typeface="Helvetica" pitchFamily="2" charset="0"/>
              </a:rPr>
              <a:t>We can interpret from this data set that the </a:t>
            </a:r>
            <a:r>
              <a:rPr lang="en-US" sz="2400" b="1" dirty="0">
                <a:solidFill>
                  <a:schemeClr val="accent6">
                    <a:lumMod val="75000"/>
                  </a:schemeClr>
                </a:solidFill>
                <a:latin typeface="Helvetica" pitchFamily="2" charset="0"/>
              </a:rPr>
              <a:t>patient sample produces less receptor activation than Recombinant Protein X at the same concentration</a:t>
            </a:r>
            <a:r>
              <a:rPr lang="en-US" sz="2400" dirty="0">
                <a:solidFill>
                  <a:schemeClr val="accent6">
                    <a:lumMod val="75000"/>
                  </a:schemeClr>
                </a:solidFill>
                <a:latin typeface="Helvetica" pitchFamily="2" charset="0"/>
              </a:rPr>
              <a:t>. This suggests that the protein does not behave as a fully functional protein, making the protein less effective at activating the receptor.</a:t>
            </a:r>
            <a:endParaRPr lang="en-US" sz="2400" b="1" dirty="0">
              <a:solidFill>
                <a:schemeClr val="accent6">
                  <a:lumMod val="75000"/>
                </a:schemeClr>
              </a:solidFill>
              <a:latin typeface="Helvetica" pitchFamily="2" charset="0"/>
            </a:endParaRPr>
          </a:p>
        </p:txBody>
      </p:sp>
      <p:sp>
        <p:nvSpPr>
          <p:cNvPr id="4" name="TextBox 3">
            <a:extLst>
              <a:ext uri="{FF2B5EF4-FFF2-40B4-BE49-F238E27FC236}">
                <a16:creationId xmlns:a16="http://schemas.microsoft.com/office/drawing/2014/main" id="{471BF1E8-D11B-7B81-75BA-47786F2BD91F}"/>
              </a:ext>
            </a:extLst>
          </p:cNvPr>
          <p:cNvSpPr txBox="1"/>
          <p:nvPr/>
        </p:nvSpPr>
        <p:spPr>
          <a:xfrm>
            <a:off x="4820666" y="684649"/>
            <a:ext cx="2971562" cy="1569660"/>
          </a:xfrm>
          <a:prstGeom prst="rect">
            <a:avLst/>
          </a:prstGeom>
          <a:solidFill>
            <a:schemeClr val="bg1"/>
          </a:solidFill>
          <a:ln>
            <a:solidFill>
              <a:schemeClr val="accent1"/>
            </a:solidFill>
          </a:ln>
        </p:spPr>
        <p:txBody>
          <a:bodyPr wrap="square">
            <a:spAutoFit/>
          </a:bodyPr>
          <a:lstStyle/>
          <a:p>
            <a:pPr algn="ctr"/>
            <a:r>
              <a:rPr lang="en-US" sz="2400" dirty="0">
                <a:solidFill>
                  <a:srgbClr val="C00000"/>
                </a:solidFill>
                <a:latin typeface="Helvetica" pitchFamily="2" charset="0"/>
              </a:rPr>
              <a:t>We always compare our patient samples </a:t>
            </a:r>
            <a:r>
              <a:rPr lang="en-US" sz="2400" b="1" dirty="0">
                <a:solidFill>
                  <a:srgbClr val="C00000"/>
                </a:solidFill>
                <a:latin typeface="Helvetica" pitchFamily="2" charset="0"/>
              </a:rPr>
              <a:t>to our control samples.</a:t>
            </a:r>
            <a:endParaRPr lang="en-US" sz="2400" dirty="0">
              <a:solidFill>
                <a:srgbClr val="C00000"/>
              </a:solidFill>
              <a:latin typeface="Helvetica" pitchFamily="2" charset="0"/>
            </a:endParaRPr>
          </a:p>
        </p:txBody>
      </p:sp>
      <p:sp>
        <p:nvSpPr>
          <p:cNvPr id="8" name="TextBox 7">
            <a:extLst>
              <a:ext uri="{FF2B5EF4-FFF2-40B4-BE49-F238E27FC236}">
                <a16:creationId xmlns:a16="http://schemas.microsoft.com/office/drawing/2014/main" id="{F8B57F21-74EE-8D98-BFA3-C86A266F9793}"/>
              </a:ext>
            </a:extLst>
          </p:cNvPr>
          <p:cNvSpPr txBox="1"/>
          <p:nvPr/>
        </p:nvSpPr>
        <p:spPr>
          <a:xfrm>
            <a:off x="4924694" y="2333891"/>
            <a:ext cx="2624446" cy="1938992"/>
          </a:xfrm>
          <a:prstGeom prst="rect">
            <a:avLst/>
          </a:prstGeom>
          <a:solidFill>
            <a:schemeClr val="bg1"/>
          </a:solidFill>
          <a:ln>
            <a:solidFill>
              <a:schemeClr val="accent6"/>
            </a:solidFill>
          </a:ln>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rgbClr val="941100"/>
                </a:solidFill>
                <a:effectLst/>
                <a:latin typeface="Helvetica" pitchFamily="2" charset="0"/>
              </a:rPr>
              <a:t>Think of positive: </a:t>
            </a:r>
          </a:p>
          <a:p>
            <a:pPr marR="0" lvl="0" algn="ctr"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rgbClr val="941100"/>
                </a:solidFill>
                <a:effectLst/>
                <a:latin typeface="Helvetica" pitchFamily="2" charset="0"/>
              </a:rPr>
              <a:t>you know it’s right.</a:t>
            </a:r>
          </a:p>
          <a:p>
            <a:pPr marR="0" lvl="0" algn="ctr" defTabSz="914400" rtl="0" eaLnBrk="0" fontAlgn="base" latinLnBrk="0" hangingPunct="0">
              <a:lnSpc>
                <a:spcPct val="100000"/>
              </a:lnSpc>
              <a:spcBef>
                <a:spcPct val="0"/>
              </a:spcBef>
              <a:spcAft>
                <a:spcPct val="0"/>
              </a:spcAft>
              <a:buClrTx/>
              <a:buSzTx/>
              <a:tabLst/>
            </a:pPr>
            <a:endParaRPr kumimoji="0" lang="en-US" altLang="en-US" sz="2000" b="1" i="0" u="none" strike="noStrike" cap="none" normalizeH="0" baseline="0" dirty="0">
              <a:ln>
                <a:noFill/>
              </a:ln>
              <a:solidFill>
                <a:srgbClr val="941100"/>
              </a:solidFill>
              <a:effectLst/>
              <a:latin typeface="Helvetica" pitchFamily="2" charset="0"/>
            </a:endParaRPr>
          </a:p>
          <a:p>
            <a:pPr marR="0" lvl="0" algn="ctr" defTabSz="914400" rtl="0" eaLnBrk="0" fontAlgn="base" latinLnBrk="0" hangingPunct="0">
              <a:lnSpc>
                <a:spcPct val="100000"/>
              </a:lnSpc>
              <a:spcBef>
                <a:spcPct val="0"/>
              </a:spcBef>
              <a:spcAft>
                <a:spcPct val="0"/>
              </a:spcAft>
              <a:buClrTx/>
              <a:buSzTx/>
              <a:tabLst/>
            </a:pPr>
            <a:r>
              <a:rPr lang="en-US" altLang="en-US" sz="2000" b="1" dirty="0">
                <a:solidFill>
                  <a:srgbClr val="941100"/>
                </a:solidFill>
                <a:latin typeface="Helvetica" pitchFamily="2" charset="0"/>
              </a:rPr>
              <a:t>Think of negative:</a:t>
            </a:r>
          </a:p>
          <a:p>
            <a:pPr marR="0" lvl="0" algn="ctr" defTabSz="914400" rtl="0" eaLnBrk="0" fontAlgn="base" latinLnBrk="0" hangingPunct="0">
              <a:lnSpc>
                <a:spcPct val="100000"/>
              </a:lnSpc>
              <a:spcBef>
                <a:spcPct val="0"/>
              </a:spcBef>
              <a:spcAft>
                <a:spcPct val="0"/>
              </a:spcAft>
              <a:buClrTx/>
              <a:buSzTx/>
              <a:tabLst/>
            </a:pPr>
            <a:r>
              <a:rPr lang="en-US" altLang="en-US" sz="2000" b="1" dirty="0">
                <a:solidFill>
                  <a:srgbClr val="941100"/>
                </a:solidFill>
                <a:latin typeface="Helvetica" pitchFamily="2" charset="0"/>
              </a:rPr>
              <a:t> you know it’s wrong.</a:t>
            </a:r>
            <a:endParaRPr kumimoji="0" lang="en-US" altLang="en-US" sz="2000" b="1" i="0" u="none" strike="noStrike" cap="none" normalizeH="0" baseline="0" dirty="0">
              <a:ln>
                <a:noFill/>
              </a:ln>
              <a:solidFill>
                <a:srgbClr val="941100"/>
              </a:solidFill>
              <a:effectLst/>
              <a:latin typeface="Helvetica" pitchFamily="2" charset="0"/>
            </a:endParaRPr>
          </a:p>
        </p:txBody>
      </p:sp>
      <p:sp>
        <p:nvSpPr>
          <p:cNvPr id="9" name="TextBox 8">
            <a:extLst>
              <a:ext uri="{FF2B5EF4-FFF2-40B4-BE49-F238E27FC236}">
                <a16:creationId xmlns:a16="http://schemas.microsoft.com/office/drawing/2014/main" id="{A4DB2B1F-5602-0867-4EB8-21BA580E669E}"/>
              </a:ext>
            </a:extLst>
          </p:cNvPr>
          <p:cNvSpPr txBox="1"/>
          <p:nvPr/>
        </p:nvSpPr>
        <p:spPr>
          <a:xfrm>
            <a:off x="88243" y="633198"/>
            <a:ext cx="1517534" cy="2031325"/>
          </a:xfrm>
          <a:prstGeom prst="rect">
            <a:avLst/>
          </a:prstGeom>
          <a:noFill/>
        </p:spPr>
        <p:txBody>
          <a:bodyPr wrap="square">
            <a:spAutoFit/>
          </a:bodyPr>
          <a:lstStyle/>
          <a:p>
            <a:pPr algn="ctr"/>
            <a:r>
              <a:rPr kumimoji="0" lang="en-US" altLang="en-US" sz="1400" b="1" i="0" u="none" strike="noStrike" cap="none" normalizeH="0" baseline="0" dirty="0">
                <a:ln>
                  <a:noFill/>
                </a:ln>
                <a:solidFill>
                  <a:srgbClr val="0432FF"/>
                </a:solidFill>
                <a:effectLst/>
                <a:latin typeface="Helvetica" pitchFamily="2" charset="0"/>
              </a:rPr>
              <a:t>Y axis:</a:t>
            </a:r>
          </a:p>
          <a:p>
            <a:pPr algn="ctr"/>
            <a:r>
              <a:rPr lang="en-US" sz="1400" b="1" dirty="0">
                <a:solidFill>
                  <a:srgbClr val="0432FF"/>
                </a:solidFill>
                <a:latin typeface="Helvetica" pitchFamily="2" charset="0"/>
              </a:rPr>
              <a:t>tells us how much of the ligand is binding to its receptor and activating it for downstream signaling</a:t>
            </a:r>
          </a:p>
        </p:txBody>
      </p:sp>
      <p:sp>
        <p:nvSpPr>
          <p:cNvPr id="10" name="TextBox 9">
            <a:extLst>
              <a:ext uri="{FF2B5EF4-FFF2-40B4-BE49-F238E27FC236}">
                <a16:creationId xmlns:a16="http://schemas.microsoft.com/office/drawing/2014/main" id="{9C752949-003E-2CD6-1E8D-75137B34F7CC}"/>
              </a:ext>
            </a:extLst>
          </p:cNvPr>
          <p:cNvSpPr txBox="1"/>
          <p:nvPr/>
        </p:nvSpPr>
        <p:spPr>
          <a:xfrm>
            <a:off x="7262253" y="6240359"/>
            <a:ext cx="4752295" cy="523220"/>
          </a:xfrm>
          <a:prstGeom prst="rect">
            <a:avLst/>
          </a:prstGeom>
          <a:noFill/>
        </p:spPr>
        <p:txBody>
          <a:bodyPr wrap="square">
            <a:spAutoFit/>
          </a:bodyPr>
          <a:lstStyle/>
          <a:p>
            <a:pPr algn="ctr"/>
            <a:r>
              <a:rPr kumimoji="0" lang="en-US" altLang="en-US" sz="1400" b="1" i="0" u="none" strike="noStrike" cap="none" normalizeH="0" baseline="0" dirty="0">
                <a:ln>
                  <a:noFill/>
                </a:ln>
                <a:solidFill>
                  <a:srgbClr val="0432FF"/>
                </a:solidFill>
                <a:effectLst/>
                <a:latin typeface="Helvetica" pitchFamily="2" charset="0"/>
              </a:rPr>
              <a:t>X axis: </a:t>
            </a:r>
            <a:r>
              <a:rPr lang="en-US" sz="1400" b="1" dirty="0">
                <a:solidFill>
                  <a:srgbClr val="0432FF"/>
                </a:solidFill>
                <a:latin typeface="Helvetica" pitchFamily="2" charset="0"/>
              </a:rPr>
              <a:t>tells us how much of the ligand is being added to achieve activation of its respective receptor </a:t>
            </a:r>
          </a:p>
        </p:txBody>
      </p:sp>
      <p:sp>
        <p:nvSpPr>
          <p:cNvPr id="11" name="Slide Number Placeholder 10">
            <a:extLst>
              <a:ext uri="{FF2B5EF4-FFF2-40B4-BE49-F238E27FC236}">
                <a16:creationId xmlns:a16="http://schemas.microsoft.com/office/drawing/2014/main" id="{0256F9CB-37C7-3242-2634-8F6DAE983537}"/>
              </a:ext>
            </a:extLst>
          </p:cNvPr>
          <p:cNvSpPr>
            <a:spLocks noGrp="1"/>
          </p:cNvSpPr>
          <p:nvPr>
            <p:ph type="sldNum" sz="quarter" idx="12"/>
          </p:nvPr>
        </p:nvSpPr>
        <p:spPr/>
        <p:txBody>
          <a:bodyPr/>
          <a:lstStyle/>
          <a:p>
            <a:fld id="{69A02270-32A2-DD40-9D78-85491558A727}" type="slidenum">
              <a:rPr lang="en-US" smtClean="0"/>
              <a:t>17</a:t>
            </a:fld>
            <a:endParaRPr lang="en-US"/>
          </a:p>
        </p:txBody>
      </p:sp>
    </p:spTree>
    <p:extLst>
      <p:ext uri="{BB962C8B-B14F-4D97-AF65-F5344CB8AC3E}">
        <p14:creationId xmlns:p14="http://schemas.microsoft.com/office/powerpoint/2010/main" val="4055678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C890BD1-057B-23B5-BDCE-2E04E9DC00F0}"/>
              </a:ext>
            </a:extLst>
          </p:cNvPr>
          <p:cNvGraphicFramePr>
            <a:graphicFrameLocks noGrp="1"/>
          </p:cNvGraphicFramePr>
          <p:nvPr>
            <p:extLst>
              <p:ext uri="{D42A27DB-BD31-4B8C-83A1-F6EECF244321}">
                <p14:modId xmlns:p14="http://schemas.microsoft.com/office/powerpoint/2010/main" val="2690378183"/>
              </p:ext>
            </p:extLst>
          </p:nvPr>
        </p:nvGraphicFramePr>
        <p:xfrm>
          <a:off x="184762" y="1767472"/>
          <a:ext cx="3750953" cy="2501984"/>
        </p:xfrm>
        <a:graphic>
          <a:graphicData uri="http://schemas.openxmlformats.org/drawingml/2006/table">
            <a:tbl>
              <a:tblPr firstRow="1" firstCol="1" bandRow="1">
                <a:tableStyleId>{5C22544A-7EE6-4342-B048-85BDC9FD1C3A}</a:tableStyleId>
              </a:tblPr>
              <a:tblGrid>
                <a:gridCol w="1148940">
                  <a:extLst>
                    <a:ext uri="{9D8B030D-6E8A-4147-A177-3AD203B41FA5}">
                      <a16:colId xmlns:a16="http://schemas.microsoft.com/office/drawing/2014/main" val="2397135000"/>
                    </a:ext>
                  </a:extLst>
                </a:gridCol>
                <a:gridCol w="743432">
                  <a:extLst>
                    <a:ext uri="{9D8B030D-6E8A-4147-A177-3AD203B41FA5}">
                      <a16:colId xmlns:a16="http://schemas.microsoft.com/office/drawing/2014/main" val="2040091018"/>
                    </a:ext>
                  </a:extLst>
                </a:gridCol>
                <a:gridCol w="844810">
                  <a:extLst>
                    <a:ext uri="{9D8B030D-6E8A-4147-A177-3AD203B41FA5}">
                      <a16:colId xmlns:a16="http://schemas.microsoft.com/office/drawing/2014/main" val="2504462390"/>
                    </a:ext>
                  </a:extLst>
                </a:gridCol>
                <a:gridCol w="1013771">
                  <a:extLst>
                    <a:ext uri="{9D8B030D-6E8A-4147-A177-3AD203B41FA5}">
                      <a16:colId xmlns:a16="http://schemas.microsoft.com/office/drawing/2014/main" val="1090069540"/>
                    </a:ext>
                  </a:extLst>
                </a:gridCol>
              </a:tblGrid>
              <a:tr h="498655">
                <a:tc>
                  <a:txBody>
                    <a:bodyPr/>
                    <a:lstStyle/>
                    <a:p>
                      <a:pPr marL="0" marR="0" algn="ctr">
                        <a:lnSpc>
                          <a:spcPct val="115000"/>
                        </a:lnSpc>
                        <a:spcAft>
                          <a:spcPts val="800"/>
                        </a:spcAft>
                        <a:buNone/>
                      </a:pPr>
                      <a:r>
                        <a:rPr lang="en-US" sz="1100" b="0" kern="100" dirty="0">
                          <a:effectLst/>
                          <a:latin typeface="Helvetica" pitchFamily="2" charset="0"/>
                        </a:rPr>
                        <a:t>Hormone</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a:effectLst/>
                          <a:latin typeface="Helvetica" pitchFamily="2" charset="0"/>
                        </a:rPr>
                        <a:t>Maya’s Value</a:t>
                      </a:r>
                      <a:endParaRPr lang="en-US" sz="1100" b="0" kern="10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Reference Range</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Interpretation</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extLst>
                  <a:ext uri="{0D108BD9-81ED-4DB2-BD59-A6C34878D82A}">
                    <a16:rowId xmlns:a16="http://schemas.microsoft.com/office/drawing/2014/main" val="819676220"/>
                  </a:ext>
                </a:extLst>
              </a:tr>
              <a:tr h="593885">
                <a:tc>
                  <a:txBody>
                    <a:bodyPr/>
                    <a:lstStyle/>
                    <a:p>
                      <a:pPr marL="0" marR="0" algn="ctr">
                        <a:lnSpc>
                          <a:spcPct val="115000"/>
                        </a:lnSpc>
                        <a:spcAft>
                          <a:spcPts val="800"/>
                        </a:spcAft>
                        <a:buNone/>
                      </a:pPr>
                      <a:r>
                        <a:rPr lang="en-US" sz="1100" b="0" kern="100" dirty="0">
                          <a:effectLst/>
                          <a:latin typeface="Helvetica" pitchFamily="2" charset="0"/>
                        </a:rPr>
                        <a:t>Follicle-stimulating Hormone (FSH)</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6.1 IU/L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3 – 10 IU/L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Normal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extLst>
                  <a:ext uri="{0D108BD9-81ED-4DB2-BD59-A6C34878D82A}">
                    <a16:rowId xmlns:a16="http://schemas.microsoft.com/office/drawing/2014/main" val="1980867448"/>
                  </a:ext>
                </a:extLst>
              </a:tr>
              <a:tr h="423019">
                <a:tc>
                  <a:txBody>
                    <a:bodyPr/>
                    <a:lstStyle/>
                    <a:p>
                      <a:pPr marL="0" marR="0" algn="ctr">
                        <a:lnSpc>
                          <a:spcPct val="115000"/>
                        </a:lnSpc>
                        <a:spcAft>
                          <a:spcPts val="800"/>
                        </a:spcAft>
                        <a:buNone/>
                      </a:pPr>
                      <a:r>
                        <a:rPr lang="en-US" sz="1100" b="0" kern="100">
                          <a:effectLst/>
                          <a:latin typeface="Helvetica" pitchFamily="2" charset="0"/>
                        </a:rPr>
                        <a:t>Luteinizing Hormone (LH)</a:t>
                      </a:r>
                      <a:endParaRPr lang="en-US" sz="1100" b="0" kern="10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19.0 IU/L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2 – 15 IU/L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Slightly elevated</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extLst>
                  <a:ext uri="{0D108BD9-81ED-4DB2-BD59-A6C34878D82A}">
                    <a16:rowId xmlns:a16="http://schemas.microsoft.com/office/drawing/2014/main" val="3305878366"/>
                  </a:ext>
                </a:extLst>
              </a:tr>
              <a:tr h="392540">
                <a:tc>
                  <a:txBody>
                    <a:bodyPr/>
                    <a:lstStyle/>
                    <a:p>
                      <a:pPr marL="0" marR="0" algn="ctr">
                        <a:lnSpc>
                          <a:spcPct val="115000"/>
                        </a:lnSpc>
                        <a:spcAft>
                          <a:spcPts val="800"/>
                        </a:spcAft>
                        <a:buNone/>
                      </a:pPr>
                      <a:r>
                        <a:rPr lang="en-US" sz="1100" b="0" kern="100">
                          <a:effectLst/>
                          <a:latin typeface="Helvetica" pitchFamily="2" charset="0"/>
                        </a:rPr>
                        <a:t>Estradiol</a:t>
                      </a:r>
                      <a:endParaRPr lang="en-US" sz="1100" b="0" kern="10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20 </a:t>
                      </a:r>
                      <a:r>
                        <a:rPr lang="en-US" sz="1100" b="0" kern="100" dirty="0" err="1">
                          <a:effectLst/>
                          <a:latin typeface="Helvetica" pitchFamily="2" charset="0"/>
                        </a:rPr>
                        <a:t>pg</a:t>
                      </a:r>
                      <a:r>
                        <a:rPr lang="en-US" sz="1100" b="0" kern="100" dirty="0">
                          <a:effectLst/>
                          <a:latin typeface="Helvetica" pitchFamily="2" charset="0"/>
                        </a:rPr>
                        <a:t>/mL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30 – 400 </a:t>
                      </a:r>
                      <a:r>
                        <a:rPr lang="en-US" sz="1100" b="0" kern="100" dirty="0" err="1">
                          <a:effectLst/>
                          <a:latin typeface="Helvetica" pitchFamily="2" charset="0"/>
                        </a:rPr>
                        <a:t>pg</a:t>
                      </a:r>
                      <a:r>
                        <a:rPr lang="en-US" sz="1100" b="0" kern="100" dirty="0">
                          <a:effectLst/>
                          <a:latin typeface="Helvetica" pitchFamily="2" charset="0"/>
                        </a:rPr>
                        <a:t>/mL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Low</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extLst>
                  <a:ext uri="{0D108BD9-81ED-4DB2-BD59-A6C34878D82A}">
                    <a16:rowId xmlns:a16="http://schemas.microsoft.com/office/drawing/2014/main" val="640169196"/>
                  </a:ext>
                </a:extLst>
              </a:tr>
              <a:tr h="593885">
                <a:tc>
                  <a:txBody>
                    <a:bodyPr/>
                    <a:lstStyle/>
                    <a:p>
                      <a:pPr marL="0" marR="0" algn="ctr">
                        <a:lnSpc>
                          <a:spcPct val="115000"/>
                        </a:lnSpc>
                        <a:spcAft>
                          <a:spcPts val="800"/>
                        </a:spcAft>
                        <a:buNone/>
                      </a:pPr>
                      <a:r>
                        <a:rPr lang="en-US" sz="1100" b="0" kern="100">
                          <a:effectLst/>
                          <a:latin typeface="Helvetica" pitchFamily="2" charset="0"/>
                        </a:rPr>
                        <a:t>Progesterone</a:t>
                      </a:r>
                      <a:endParaRPr lang="en-US" sz="1100" b="0" kern="10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3 ng/mL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5 – 20 ng/mL (luteal)</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tc>
                  <a:txBody>
                    <a:bodyPr/>
                    <a:lstStyle/>
                    <a:p>
                      <a:pPr marL="0" marR="0" algn="ctr">
                        <a:lnSpc>
                          <a:spcPct val="115000"/>
                        </a:lnSpc>
                        <a:spcAft>
                          <a:spcPts val="800"/>
                        </a:spcAft>
                        <a:buNone/>
                      </a:pPr>
                      <a:r>
                        <a:rPr lang="en-US" sz="1100" b="0" kern="100" dirty="0">
                          <a:effectLst/>
                          <a:latin typeface="Helvetica" pitchFamily="2" charset="0"/>
                        </a:rPr>
                        <a:t>Slightly Low</a:t>
                      </a:r>
                      <a:endParaRPr lang="en-US" sz="1100" b="0" kern="100" dirty="0">
                        <a:effectLst/>
                        <a:latin typeface="Helvetica" pitchFamily="2" charset="0"/>
                        <a:ea typeface="Calibri" panose="020F0502020204030204" pitchFamily="34" charset="0"/>
                        <a:cs typeface="Times New Roman" panose="02020603050405020304" pitchFamily="18" charset="0"/>
                      </a:endParaRPr>
                    </a:p>
                  </a:txBody>
                  <a:tcPr marL="50940" marR="50940" marT="0" marB="0"/>
                </a:tc>
                <a:extLst>
                  <a:ext uri="{0D108BD9-81ED-4DB2-BD59-A6C34878D82A}">
                    <a16:rowId xmlns:a16="http://schemas.microsoft.com/office/drawing/2014/main" val="4031541754"/>
                  </a:ext>
                </a:extLst>
              </a:tr>
            </a:tbl>
          </a:graphicData>
        </a:graphic>
      </p:graphicFrame>
      <p:grpSp>
        <p:nvGrpSpPr>
          <p:cNvPr id="5" name="Group 4">
            <a:extLst>
              <a:ext uri="{FF2B5EF4-FFF2-40B4-BE49-F238E27FC236}">
                <a16:creationId xmlns:a16="http://schemas.microsoft.com/office/drawing/2014/main" id="{777C51CF-F95A-6030-02F1-D420E7802A2B}"/>
              </a:ext>
            </a:extLst>
          </p:cNvPr>
          <p:cNvGrpSpPr/>
          <p:nvPr/>
        </p:nvGrpSpPr>
        <p:grpSpPr>
          <a:xfrm>
            <a:off x="4046094" y="1756586"/>
            <a:ext cx="2777895" cy="2613350"/>
            <a:chOff x="0" y="214008"/>
            <a:chExt cx="3149600" cy="2694305"/>
          </a:xfrm>
        </p:grpSpPr>
        <p:pic>
          <p:nvPicPr>
            <p:cNvPr id="6" name="Picture 5" descr="A diagram of a human body&#10;&#10;AI-generated content may be incorrect.">
              <a:extLst>
                <a:ext uri="{FF2B5EF4-FFF2-40B4-BE49-F238E27FC236}">
                  <a16:creationId xmlns:a16="http://schemas.microsoft.com/office/drawing/2014/main" id="{042DA564-C8F8-F22F-444E-5642BD1543B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14008"/>
              <a:ext cx="3149600" cy="2694305"/>
            </a:xfrm>
            <a:prstGeom prst="rect">
              <a:avLst/>
            </a:prstGeom>
          </p:spPr>
        </p:pic>
        <p:sp>
          <p:nvSpPr>
            <p:cNvPr id="7" name="Rectangle 6">
              <a:extLst>
                <a:ext uri="{FF2B5EF4-FFF2-40B4-BE49-F238E27FC236}">
                  <a16:creationId xmlns:a16="http://schemas.microsoft.com/office/drawing/2014/main" id="{E4CAA804-BB86-4E47-ECC3-97E799D4D52D}"/>
                </a:ext>
              </a:extLst>
            </p:cNvPr>
            <p:cNvSpPr/>
            <p:nvPr/>
          </p:nvSpPr>
          <p:spPr>
            <a:xfrm>
              <a:off x="635" y="214008"/>
              <a:ext cx="3148965" cy="261674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8" name="Group 7">
            <a:extLst>
              <a:ext uri="{FF2B5EF4-FFF2-40B4-BE49-F238E27FC236}">
                <a16:creationId xmlns:a16="http://schemas.microsoft.com/office/drawing/2014/main" id="{22C85C41-2AFF-D37B-5EE5-D7086170D23B}"/>
              </a:ext>
            </a:extLst>
          </p:cNvPr>
          <p:cNvGrpSpPr/>
          <p:nvPr/>
        </p:nvGrpSpPr>
        <p:grpSpPr>
          <a:xfrm>
            <a:off x="8051049" y="1741908"/>
            <a:ext cx="3286449" cy="2616610"/>
            <a:chOff x="0" y="0"/>
            <a:chExt cx="4453890" cy="3209925"/>
          </a:xfrm>
        </p:grpSpPr>
        <p:sp>
          <p:nvSpPr>
            <p:cNvPr id="9" name="Rectangle 8">
              <a:extLst>
                <a:ext uri="{FF2B5EF4-FFF2-40B4-BE49-F238E27FC236}">
                  <a16:creationId xmlns:a16="http://schemas.microsoft.com/office/drawing/2014/main" id="{E3460D5B-A343-E75A-5BDE-73D02978ACF5}"/>
                </a:ext>
              </a:extLst>
            </p:cNvPr>
            <p:cNvSpPr/>
            <p:nvPr/>
          </p:nvSpPr>
          <p:spPr>
            <a:xfrm>
              <a:off x="0" y="0"/>
              <a:ext cx="4453890" cy="320992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0" name="Picture 9" descr="A graph of a number of people&#10;&#10;AI-generated content may be incorrect.">
              <a:extLst>
                <a:ext uri="{FF2B5EF4-FFF2-40B4-BE49-F238E27FC236}">
                  <a16:creationId xmlns:a16="http://schemas.microsoft.com/office/drawing/2014/main" id="{1792D62B-55C0-5DB4-4358-0B7641A0A9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10" y="87549"/>
              <a:ext cx="4365625" cy="3092450"/>
            </a:xfrm>
            <a:prstGeom prst="rect">
              <a:avLst/>
            </a:prstGeom>
          </p:spPr>
        </p:pic>
      </p:grpSp>
      <p:sp>
        <p:nvSpPr>
          <p:cNvPr id="3" name="Title 1">
            <a:extLst>
              <a:ext uri="{FF2B5EF4-FFF2-40B4-BE49-F238E27FC236}">
                <a16:creationId xmlns:a16="http://schemas.microsoft.com/office/drawing/2014/main" id="{A1A54E0D-2B85-636D-461C-0BF22ADF3A4F}"/>
              </a:ext>
            </a:extLst>
          </p:cNvPr>
          <p:cNvSpPr txBox="1">
            <a:spLocks/>
          </p:cNvSpPr>
          <p:nvPr/>
        </p:nvSpPr>
        <p:spPr>
          <a:xfrm>
            <a:off x="1792496" y="-17504"/>
            <a:ext cx="8607008" cy="889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Big Picture for Clues So Far </a:t>
            </a:r>
          </a:p>
        </p:txBody>
      </p:sp>
      <p:sp>
        <p:nvSpPr>
          <p:cNvPr id="11" name="TextBox 10">
            <a:extLst>
              <a:ext uri="{FF2B5EF4-FFF2-40B4-BE49-F238E27FC236}">
                <a16:creationId xmlns:a16="http://schemas.microsoft.com/office/drawing/2014/main" id="{6A1396F0-A022-6EFB-C092-F663775CFA81}"/>
              </a:ext>
            </a:extLst>
          </p:cNvPr>
          <p:cNvSpPr txBox="1"/>
          <p:nvPr/>
        </p:nvSpPr>
        <p:spPr>
          <a:xfrm>
            <a:off x="298156" y="830588"/>
            <a:ext cx="6404138" cy="830997"/>
          </a:xfrm>
          <a:prstGeom prst="rect">
            <a:avLst/>
          </a:prstGeom>
          <a:noFill/>
        </p:spPr>
        <p:txBody>
          <a:bodyPr wrap="square">
            <a:spAutoFit/>
          </a:bodyPr>
          <a:lstStyle/>
          <a:p>
            <a:pPr algn="ctr"/>
            <a:r>
              <a:rPr lang="en-US" altLang="en-US" sz="2400" b="1" dirty="0">
                <a:solidFill>
                  <a:srgbClr val="0432FF"/>
                </a:solidFill>
                <a:latin typeface="Helvetica" pitchFamily="2" charset="0"/>
              </a:rPr>
              <a:t>Part</a:t>
            </a:r>
            <a:r>
              <a:rPr kumimoji="0" lang="en-US" altLang="en-US" sz="2400" b="1" i="0" u="none" strike="noStrike" cap="none" normalizeH="0" baseline="0" dirty="0">
                <a:ln>
                  <a:noFill/>
                </a:ln>
                <a:solidFill>
                  <a:srgbClr val="0432FF"/>
                </a:solidFill>
                <a:effectLst/>
                <a:latin typeface="Helvetica" pitchFamily="2" charset="0"/>
              </a:rPr>
              <a:t> I: Maya goes to the clinic for a hormone panel</a:t>
            </a:r>
            <a:endParaRPr lang="en-US" sz="2400" dirty="0"/>
          </a:p>
        </p:txBody>
      </p:sp>
      <p:sp>
        <p:nvSpPr>
          <p:cNvPr id="13" name="TextBox 12">
            <a:extLst>
              <a:ext uri="{FF2B5EF4-FFF2-40B4-BE49-F238E27FC236}">
                <a16:creationId xmlns:a16="http://schemas.microsoft.com/office/drawing/2014/main" id="{7D4948E6-CE9B-027C-7DD0-A073267C96EE}"/>
              </a:ext>
            </a:extLst>
          </p:cNvPr>
          <p:cNvSpPr txBox="1"/>
          <p:nvPr/>
        </p:nvSpPr>
        <p:spPr>
          <a:xfrm>
            <a:off x="6988627" y="891464"/>
            <a:ext cx="5237378" cy="800219"/>
          </a:xfrm>
          <a:prstGeom prst="rect">
            <a:avLst/>
          </a:prstGeom>
          <a:noFill/>
        </p:spPr>
        <p:txBody>
          <a:bodyPr wrap="square">
            <a:spAutoFit/>
          </a:bodyPr>
          <a:lstStyle/>
          <a:p>
            <a:pPr algn="ctr"/>
            <a:r>
              <a:rPr lang="en-US" altLang="en-US" sz="2300" b="1" dirty="0">
                <a:solidFill>
                  <a:srgbClr val="0432FF"/>
                </a:solidFill>
                <a:latin typeface="Helvetica" pitchFamily="2" charset="0"/>
              </a:rPr>
              <a:t>Part II: Maya goes to endocrinology lab to see if her LH is functioning</a:t>
            </a:r>
            <a:endParaRPr lang="en-US" sz="2300" dirty="0"/>
          </a:p>
        </p:txBody>
      </p:sp>
      <p:sp>
        <p:nvSpPr>
          <p:cNvPr id="14" name="Rectangle 13">
            <a:extLst>
              <a:ext uri="{FF2B5EF4-FFF2-40B4-BE49-F238E27FC236}">
                <a16:creationId xmlns:a16="http://schemas.microsoft.com/office/drawing/2014/main" id="{91FBB888-C62F-BCC4-3DE8-1DAA31F0A1DA}"/>
              </a:ext>
            </a:extLst>
          </p:cNvPr>
          <p:cNvSpPr/>
          <p:nvPr/>
        </p:nvSpPr>
        <p:spPr>
          <a:xfrm>
            <a:off x="74385" y="827649"/>
            <a:ext cx="6859815" cy="5379183"/>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33FD047-2217-BD5E-3845-0AFEA67A8DA2}"/>
              </a:ext>
            </a:extLst>
          </p:cNvPr>
          <p:cNvSpPr/>
          <p:nvPr/>
        </p:nvSpPr>
        <p:spPr>
          <a:xfrm>
            <a:off x="7078880" y="827650"/>
            <a:ext cx="5028147" cy="537918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6EB48C7-BCD8-16C3-A9F9-0EB47654D0F0}"/>
              </a:ext>
            </a:extLst>
          </p:cNvPr>
          <p:cNvSpPr txBox="1"/>
          <p:nvPr/>
        </p:nvSpPr>
        <p:spPr>
          <a:xfrm>
            <a:off x="419851" y="4358518"/>
            <a:ext cx="5978372" cy="584775"/>
          </a:xfrm>
          <a:prstGeom prst="rect">
            <a:avLst/>
          </a:prstGeom>
          <a:noFill/>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en-US" sz="1600" i="0" u="none" strike="noStrike" cap="none" normalizeH="0" baseline="0" dirty="0">
                <a:ln>
                  <a:noFill/>
                </a:ln>
                <a:solidFill>
                  <a:srgbClr val="0432FF"/>
                </a:solidFill>
                <a:effectLst/>
                <a:latin typeface="Helvetica" pitchFamily="2" charset="0"/>
              </a:rPr>
              <a:t>Normal FSH</a:t>
            </a:r>
            <a:r>
              <a:rPr kumimoji="0" lang="en-US" altLang="en-US" sz="1600" i="0" u="none" strike="noStrike" cap="none" normalizeH="0" dirty="0">
                <a:ln>
                  <a:noFill/>
                </a:ln>
                <a:solidFill>
                  <a:srgbClr val="0432FF"/>
                </a:solidFill>
                <a:effectLst/>
                <a:latin typeface="Helvetica" pitchFamily="2" charset="0"/>
              </a:rPr>
              <a:t> and LH levels, but low estradiol and progesterone</a:t>
            </a:r>
            <a:r>
              <a:rPr lang="en-US" altLang="en-US" sz="1600" dirty="0">
                <a:solidFill>
                  <a:srgbClr val="0432FF"/>
                </a:solidFill>
                <a:latin typeface="Helvetica" pitchFamily="2" charset="0"/>
              </a:rPr>
              <a:t> =  Ovaries are not responding to LH</a:t>
            </a:r>
            <a:r>
              <a:rPr kumimoji="0" lang="en-US" altLang="en-US" sz="1600" i="0" u="none" strike="noStrike" cap="none" normalizeH="0" dirty="0">
                <a:ln>
                  <a:noFill/>
                </a:ln>
                <a:solidFill>
                  <a:srgbClr val="0432FF"/>
                </a:solidFill>
                <a:effectLst/>
                <a:latin typeface="Helvetica" pitchFamily="2" charset="0"/>
              </a:rPr>
              <a:t> </a:t>
            </a:r>
            <a:endParaRPr kumimoji="0" lang="en-US" altLang="en-US" sz="1600" i="0" u="none" strike="noStrike" cap="none" normalizeH="0" baseline="0" dirty="0">
              <a:ln>
                <a:noFill/>
              </a:ln>
              <a:solidFill>
                <a:srgbClr val="0432FF"/>
              </a:solidFill>
              <a:effectLst/>
              <a:latin typeface="Helvetica" pitchFamily="2" charset="0"/>
            </a:endParaRPr>
          </a:p>
        </p:txBody>
      </p:sp>
      <p:sp>
        <p:nvSpPr>
          <p:cNvPr id="18" name="TextBox 17">
            <a:extLst>
              <a:ext uri="{FF2B5EF4-FFF2-40B4-BE49-F238E27FC236}">
                <a16:creationId xmlns:a16="http://schemas.microsoft.com/office/drawing/2014/main" id="{04ACD63D-B8CC-7EB6-A674-CB999F1F352D}"/>
              </a:ext>
            </a:extLst>
          </p:cNvPr>
          <p:cNvSpPr txBox="1"/>
          <p:nvPr/>
        </p:nvSpPr>
        <p:spPr>
          <a:xfrm>
            <a:off x="164638" y="5007108"/>
            <a:ext cx="6823989" cy="1015663"/>
          </a:xfrm>
          <a:prstGeom prst="rect">
            <a:avLst/>
          </a:prstGeom>
          <a:noFill/>
        </p:spPr>
        <p:txBody>
          <a:bodyPr wrap="square">
            <a:spAutoFit/>
          </a:bodyPr>
          <a:lstStyle/>
          <a:p>
            <a:pPr algn="ctr"/>
            <a:r>
              <a:rPr lang="en-US" sz="2000" b="1" dirty="0">
                <a:latin typeface="Helvetica" pitchFamily="2" charset="0"/>
              </a:rPr>
              <a:t>Endocrine function is not determined by concentration alone! Depends on how effectively a hormone works once released!</a:t>
            </a:r>
            <a:endParaRPr lang="en-US" sz="2000" dirty="0">
              <a:latin typeface="Helvetica" pitchFamily="2" charset="0"/>
            </a:endParaRPr>
          </a:p>
        </p:txBody>
      </p:sp>
      <p:sp>
        <p:nvSpPr>
          <p:cNvPr id="20" name="TextBox 19">
            <a:extLst>
              <a:ext uri="{FF2B5EF4-FFF2-40B4-BE49-F238E27FC236}">
                <a16:creationId xmlns:a16="http://schemas.microsoft.com/office/drawing/2014/main" id="{6D215D80-2917-C1A0-0A9F-1540B7621492}"/>
              </a:ext>
            </a:extLst>
          </p:cNvPr>
          <p:cNvSpPr txBox="1"/>
          <p:nvPr/>
        </p:nvSpPr>
        <p:spPr>
          <a:xfrm>
            <a:off x="7099301" y="4462317"/>
            <a:ext cx="4928061" cy="1815882"/>
          </a:xfrm>
          <a:prstGeom prst="rect">
            <a:avLst/>
          </a:prstGeom>
          <a:noFill/>
        </p:spPr>
        <p:txBody>
          <a:bodyPr wrap="square">
            <a:spAutoFit/>
          </a:bodyPr>
          <a:lstStyle/>
          <a:p>
            <a:pPr algn="ctr"/>
            <a:r>
              <a:rPr lang="en-US" sz="1600" dirty="0">
                <a:latin typeface="Helvetica" pitchFamily="2" charset="0"/>
              </a:rPr>
              <a:t>Maya’s LH shows </a:t>
            </a:r>
            <a:r>
              <a:rPr lang="en-US" sz="1600" b="1" dirty="0">
                <a:latin typeface="Helvetica" pitchFamily="2" charset="0"/>
              </a:rPr>
              <a:t>reduced receptor activation compared to healthy donor LH</a:t>
            </a:r>
            <a:r>
              <a:rPr lang="en-US" sz="1600" dirty="0">
                <a:latin typeface="Helvetica" pitchFamily="2" charset="0"/>
              </a:rPr>
              <a:t>, requiring a higher concentration to approach saturation and never achieving full receptor binding—</a:t>
            </a:r>
            <a:r>
              <a:rPr lang="en-US" sz="1600" b="1" dirty="0">
                <a:latin typeface="Helvetica" pitchFamily="2" charset="0"/>
              </a:rPr>
              <a:t>hormone concentration does not equal potency, as function depends on effective receptor interaction!</a:t>
            </a:r>
          </a:p>
        </p:txBody>
      </p:sp>
      <p:sp>
        <p:nvSpPr>
          <p:cNvPr id="21" name="Rectangle 20">
            <a:extLst>
              <a:ext uri="{FF2B5EF4-FFF2-40B4-BE49-F238E27FC236}">
                <a16:creationId xmlns:a16="http://schemas.microsoft.com/office/drawing/2014/main" id="{70C78BE2-5859-C2A4-6D9B-C06D5F4CE4BB}"/>
              </a:ext>
            </a:extLst>
          </p:cNvPr>
          <p:cNvSpPr/>
          <p:nvPr/>
        </p:nvSpPr>
        <p:spPr>
          <a:xfrm>
            <a:off x="4731026" y="2782957"/>
            <a:ext cx="1802296" cy="151174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EBDAF32-C6AB-52AD-01E7-51A19E5C7F8B}"/>
              </a:ext>
            </a:extLst>
          </p:cNvPr>
          <p:cNvSpPr>
            <a:spLocks noGrp="1"/>
          </p:cNvSpPr>
          <p:nvPr>
            <p:ph type="sldNum" sz="quarter" idx="12"/>
          </p:nvPr>
        </p:nvSpPr>
        <p:spPr/>
        <p:txBody>
          <a:bodyPr/>
          <a:lstStyle/>
          <a:p>
            <a:fld id="{69A02270-32A2-DD40-9D78-85491558A727}" type="slidenum">
              <a:rPr lang="en-US" smtClean="0"/>
              <a:t>18</a:t>
            </a:fld>
            <a:endParaRPr lang="en-US"/>
          </a:p>
        </p:txBody>
      </p:sp>
    </p:spTree>
    <p:extLst>
      <p:ext uri="{BB962C8B-B14F-4D97-AF65-F5344CB8AC3E}">
        <p14:creationId xmlns:p14="http://schemas.microsoft.com/office/powerpoint/2010/main" val="296347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animBg="1"/>
      <p:bldP spid="16" grpId="0" animBg="1"/>
      <p:bldP spid="17" grpId="0"/>
      <p:bldP spid="18" grpId="0"/>
      <p:bldP spid="20" grpId="0"/>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45C49-A600-9B7B-BC0E-4E88509DB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8FDCFF-BB52-F94D-9094-98AC75CE8F51}"/>
              </a:ext>
            </a:extLst>
          </p:cNvPr>
          <p:cNvSpPr>
            <a:spLocks noGrp="1"/>
          </p:cNvSpPr>
          <p:nvPr>
            <p:ph type="title"/>
          </p:nvPr>
        </p:nvSpPr>
        <p:spPr>
          <a:xfrm>
            <a:off x="0" y="1"/>
            <a:ext cx="11855116" cy="971550"/>
          </a:xfrm>
        </p:spPr>
        <p:txBody>
          <a:bodyPr>
            <a:normAutofit/>
          </a:bodyPr>
          <a:lstStyle/>
          <a:p>
            <a:r>
              <a:rPr lang="en-US">
                <a:latin typeface="Helvetica" pitchFamily="2" charset="0"/>
              </a:rPr>
              <a:t>Part III –  </a:t>
            </a:r>
            <a:r>
              <a:rPr lang="en-US" dirty="0">
                <a:latin typeface="Helvetica" pitchFamily="2" charset="0"/>
              </a:rPr>
              <a:t>The Architecture of LH</a:t>
            </a:r>
            <a:endParaRPr lang="en-US" b="1" dirty="0">
              <a:latin typeface="Helvetica" pitchFamily="2" charset="0"/>
            </a:endParaRPr>
          </a:p>
        </p:txBody>
      </p:sp>
      <p:grpSp>
        <p:nvGrpSpPr>
          <p:cNvPr id="8" name="Group 7">
            <a:extLst>
              <a:ext uri="{FF2B5EF4-FFF2-40B4-BE49-F238E27FC236}">
                <a16:creationId xmlns:a16="http://schemas.microsoft.com/office/drawing/2014/main" id="{0E6B4455-7F5E-E98A-792B-96A5714D7E72}"/>
              </a:ext>
            </a:extLst>
          </p:cNvPr>
          <p:cNvGrpSpPr/>
          <p:nvPr/>
        </p:nvGrpSpPr>
        <p:grpSpPr>
          <a:xfrm>
            <a:off x="6147250" y="794913"/>
            <a:ext cx="5874946" cy="4398135"/>
            <a:chOff x="0" y="0"/>
            <a:chExt cx="4157980" cy="3112770"/>
          </a:xfrm>
        </p:grpSpPr>
        <p:sp>
          <p:nvSpPr>
            <p:cNvPr id="11" name="Rectangle 10">
              <a:extLst>
                <a:ext uri="{FF2B5EF4-FFF2-40B4-BE49-F238E27FC236}">
                  <a16:creationId xmlns:a16="http://schemas.microsoft.com/office/drawing/2014/main" id="{F34D81C9-1D33-DA34-FB7A-C015AEF7FF20}"/>
                </a:ext>
              </a:extLst>
            </p:cNvPr>
            <p:cNvSpPr/>
            <p:nvPr/>
          </p:nvSpPr>
          <p:spPr>
            <a:xfrm>
              <a:off x="0" y="0"/>
              <a:ext cx="4157980" cy="311277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2" name="Group 11">
              <a:extLst>
                <a:ext uri="{FF2B5EF4-FFF2-40B4-BE49-F238E27FC236}">
                  <a16:creationId xmlns:a16="http://schemas.microsoft.com/office/drawing/2014/main" id="{4AE6D08F-E39E-7BD8-3460-EA2050ED583A}"/>
                </a:ext>
              </a:extLst>
            </p:cNvPr>
            <p:cNvGrpSpPr/>
            <p:nvPr/>
          </p:nvGrpSpPr>
          <p:grpSpPr>
            <a:xfrm>
              <a:off x="155643" y="68093"/>
              <a:ext cx="3986530" cy="3005334"/>
              <a:chOff x="0" y="0"/>
              <a:chExt cx="3986530" cy="3005334"/>
            </a:xfrm>
          </p:grpSpPr>
          <p:pic>
            <p:nvPicPr>
              <p:cNvPr id="13" name="Picture 12" descr="A diagram of different types of substances&#10;&#10;AI-generated content may be incorrect.">
                <a:extLst>
                  <a:ext uri="{FF2B5EF4-FFF2-40B4-BE49-F238E27FC236}">
                    <a16:creationId xmlns:a16="http://schemas.microsoft.com/office/drawing/2014/main" id="{5158A9E1-D3CF-A63E-26A2-129BE00B03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8289" y="1731524"/>
                <a:ext cx="2917825" cy="1273810"/>
              </a:xfrm>
              <a:prstGeom prst="rect">
                <a:avLst/>
              </a:prstGeom>
            </p:spPr>
          </p:pic>
          <p:pic>
            <p:nvPicPr>
              <p:cNvPr id="14" name="Picture 13" descr="A close-up of a couple of colorful bubbles&#10;&#10;AI-generated content may be incorrect.">
                <a:extLst>
                  <a:ext uri="{FF2B5EF4-FFF2-40B4-BE49-F238E27FC236}">
                    <a16:creationId xmlns:a16="http://schemas.microsoft.com/office/drawing/2014/main" id="{AD48600C-BFF8-4B7C-18EF-03D912851C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3986530" cy="1461135"/>
              </a:xfrm>
              <a:prstGeom prst="rect">
                <a:avLst/>
              </a:prstGeom>
            </p:spPr>
          </p:pic>
          <p:sp>
            <p:nvSpPr>
              <p:cNvPr id="15" name="Text Box 11">
                <a:extLst>
                  <a:ext uri="{FF2B5EF4-FFF2-40B4-BE49-F238E27FC236}">
                    <a16:creationId xmlns:a16="http://schemas.microsoft.com/office/drawing/2014/main" id="{296B118A-8FF5-C045-CFF6-18F607C80671}"/>
                  </a:ext>
                </a:extLst>
              </p:cNvPr>
              <p:cNvSpPr txBox="1"/>
              <p:nvPr/>
            </p:nvSpPr>
            <p:spPr>
              <a:xfrm>
                <a:off x="642025" y="1536970"/>
                <a:ext cx="2451100" cy="25273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800" kern="0">
                    <a:solidFill>
                      <a:srgbClr val="000000"/>
                    </a:solidFill>
                    <a:effectLst/>
                    <a:latin typeface="Helvetica" pitchFamily="2" charset="0"/>
                    <a:ea typeface="Calibri" panose="020F0502020204030204" pitchFamily="34" charset="0"/>
                    <a:cs typeface="Helvetica" pitchFamily="2" charset="0"/>
                  </a:rPr>
                  <a:t>Symbol Nomenclature for Glycans (SNFG) Key:</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16" name="Rectangle 1">
            <a:extLst>
              <a:ext uri="{FF2B5EF4-FFF2-40B4-BE49-F238E27FC236}">
                <a16:creationId xmlns:a16="http://schemas.microsoft.com/office/drawing/2014/main" id="{59DC2EBE-A469-17DA-9B5C-A35D87D20BDD}"/>
              </a:ext>
            </a:extLst>
          </p:cNvPr>
          <p:cNvSpPr>
            <a:spLocks noChangeArrowheads="1"/>
          </p:cNvSpPr>
          <p:nvPr/>
        </p:nvSpPr>
        <p:spPr bwMode="auto">
          <a:xfrm>
            <a:off x="336884" y="794913"/>
            <a:ext cx="5902963"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Noah explains that LH is not just a hormone-it is a </a:t>
            </a:r>
            <a:r>
              <a:rPr kumimoji="0" lang="en-US" altLang="en-US" sz="2200" b="1" i="0" u="none" strike="noStrike" cap="none" normalizeH="0" baseline="0" dirty="0">
                <a:ln>
                  <a:noFill/>
                </a:ln>
                <a:solidFill>
                  <a:schemeClr val="tx1"/>
                </a:solidFill>
                <a:effectLst/>
                <a:latin typeface="Helvetica" pitchFamily="2" charset="0"/>
              </a:rPr>
              <a:t>glycoprotein</a:t>
            </a:r>
            <a:r>
              <a:rPr kumimoji="0" lang="en-US" altLang="en-US" sz="2200" b="0" i="0" u="none" strike="noStrike" cap="none" normalizeH="0" baseline="0" dirty="0">
                <a:ln>
                  <a:noFill/>
                </a:ln>
                <a:solidFill>
                  <a:schemeClr val="tx1"/>
                </a:solidFill>
                <a:effectLst/>
                <a:latin typeface="Helvetica" pitchFamily="2" charset="0"/>
              </a:rPr>
              <a:t> decorated with branching sugar chains.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These glycans contribute to LH’s overall shape and may influence how it circulates and interacts with its receptor.</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The </a:t>
            </a:r>
            <a:r>
              <a:rPr kumimoji="0" lang="en-US" altLang="en-US" sz="2200" b="1" i="0" u="none" strike="noStrike" cap="none" normalizeH="0" baseline="0" dirty="0">
                <a:ln>
                  <a:noFill/>
                </a:ln>
                <a:solidFill>
                  <a:schemeClr val="tx1"/>
                </a:solidFill>
                <a:effectLst/>
                <a:latin typeface="Helvetica" pitchFamily="2" charset="0"/>
              </a:rPr>
              <a:t>β-subunit</a:t>
            </a:r>
            <a:r>
              <a:rPr kumimoji="0" lang="en-US" altLang="en-US" sz="2200" b="0" i="0" u="none" strike="noStrike" cap="none" normalizeH="0" baseline="0" dirty="0">
                <a:ln>
                  <a:noFill/>
                </a:ln>
                <a:solidFill>
                  <a:schemeClr val="tx1"/>
                </a:solidFill>
                <a:effectLst/>
                <a:latin typeface="Helvetica" pitchFamily="2" charset="0"/>
              </a:rPr>
              <a:t> binds the LH receptor; the </a:t>
            </a:r>
            <a:r>
              <a:rPr kumimoji="0" lang="en-US" altLang="en-US" sz="2200" b="1" i="0" u="none" strike="noStrike" cap="none" normalizeH="0" baseline="0" dirty="0">
                <a:ln>
                  <a:noFill/>
                </a:ln>
                <a:solidFill>
                  <a:schemeClr val="tx1"/>
                </a:solidFill>
                <a:effectLst/>
                <a:latin typeface="Helvetica" pitchFamily="2" charset="0"/>
              </a:rPr>
              <a:t>α-subunit</a:t>
            </a:r>
            <a:r>
              <a:rPr kumimoji="0" lang="en-US" altLang="en-US" sz="2200" b="0" i="0" u="none" strike="noStrike" cap="none" normalizeH="0" baseline="0" dirty="0">
                <a:ln>
                  <a:noFill/>
                </a:ln>
                <a:solidFill>
                  <a:schemeClr val="tx1"/>
                </a:solidFill>
                <a:effectLst/>
                <a:latin typeface="Helvetica" pitchFamily="2" charset="0"/>
              </a:rPr>
              <a:t> stabilizes the hormone’s structure.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1" i="0" u="none" strike="noStrike" cap="none" normalizeH="0" baseline="0" dirty="0">
                <a:ln>
                  <a:noFill/>
                </a:ln>
                <a:solidFill>
                  <a:srgbClr val="0432FF"/>
                </a:solidFill>
                <a:effectLst/>
                <a:latin typeface="Helvetica" pitchFamily="2" charset="0"/>
              </a:rPr>
              <a:t>Small structural differences can change how strongly a hormone signals.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He also explains that hormone </a:t>
            </a:r>
            <a:r>
              <a:rPr kumimoji="0" lang="en-US" altLang="en-US" sz="2200" b="1" i="0" u="none" strike="noStrike" cap="none" normalizeH="0" baseline="0" dirty="0">
                <a:ln>
                  <a:noFill/>
                </a:ln>
                <a:solidFill>
                  <a:schemeClr val="tx1"/>
                </a:solidFill>
                <a:effectLst/>
                <a:latin typeface="Helvetica" pitchFamily="2" charset="0"/>
              </a:rPr>
              <a:t>half-life</a:t>
            </a:r>
            <a:r>
              <a:rPr kumimoji="0" lang="en-US" altLang="en-US" sz="2200" b="0" i="0" u="none" strike="noStrike" cap="none" normalizeH="0" baseline="0" dirty="0">
                <a:ln>
                  <a:noFill/>
                </a:ln>
                <a:solidFill>
                  <a:schemeClr val="tx1"/>
                </a:solidFill>
                <a:effectLst/>
                <a:latin typeface="Helvetica" pitchFamily="2" charset="0"/>
              </a:rPr>
              <a:t> depends on both protein structure and attached sugars.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latin typeface="Helvetica" pitchFamily="2" charset="0"/>
              </a:rPr>
              <a:t>Structure can influence how long LH stays in circulation and how effectively it works.</a:t>
            </a:r>
          </a:p>
        </p:txBody>
      </p:sp>
      <p:sp>
        <p:nvSpPr>
          <p:cNvPr id="17" name="TextBox 16">
            <a:extLst>
              <a:ext uri="{FF2B5EF4-FFF2-40B4-BE49-F238E27FC236}">
                <a16:creationId xmlns:a16="http://schemas.microsoft.com/office/drawing/2014/main" id="{29D25787-BB73-DE45-627A-8347BEE2652B}"/>
              </a:ext>
            </a:extLst>
          </p:cNvPr>
          <p:cNvSpPr txBox="1"/>
          <p:nvPr/>
        </p:nvSpPr>
        <p:spPr>
          <a:xfrm>
            <a:off x="6478983" y="5462922"/>
            <a:ext cx="5211479" cy="1200329"/>
          </a:xfrm>
          <a:prstGeom prst="rect">
            <a:avLst/>
          </a:prstGeom>
          <a:noFill/>
        </p:spPr>
        <p:txBody>
          <a:bodyPr wrap="square">
            <a:spAutoFit/>
          </a:bodyPr>
          <a:lstStyle/>
          <a:p>
            <a:pPr marL="457200" marR="0" lvl="0" indent="-457200" defTabSz="914400" rtl="0" eaLnBrk="0" fontAlgn="base" latinLnBrk="0" hangingPunct="0">
              <a:lnSpc>
                <a:spcPct val="100000"/>
              </a:lnSpc>
              <a:spcBef>
                <a:spcPct val="0"/>
              </a:spcBef>
              <a:spcAft>
                <a:spcPct val="0"/>
              </a:spcAft>
              <a:buClrTx/>
              <a:buSzTx/>
              <a:buFont typeface="+mj-lt"/>
              <a:buAutoNum type="arabicPeriod"/>
              <a:tabLst/>
            </a:pPr>
            <a:r>
              <a:rPr lang="en-US" altLang="en-US" sz="2400" b="1" dirty="0">
                <a:solidFill>
                  <a:srgbClr val="0432FF"/>
                </a:solidFill>
                <a:latin typeface="Helvetica" pitchFamily="2" charset="0"/>
              </a:rPr>
              <a:t>What are glycans?</a:t>
            </a:r>
          </a:p>
          <a:p>
            <a:pPr marL="457200" marR="0" lvl="0" indent="-457200" defTabSz="914400" rtl="0" eaLnBrk="0" fontAlgn="base" latinLnBrk="0" hangingPunct="0">
              <a:lnSpc>
                <a:spcPct val="100000"/>
              </a:lnSpc>
              <a:spcBef>
                <a:spcPct val="0"/>
              </a:spcBef>
              <a:spcAft>
                <a:spcPct val="0"/>
              </a:spcAft>
              <a:buClrTx/>
              <a:buSzTx/>
              <a:buFont typeface="+mj-lt"/>
              <a:buAutoNum type="arabicPeriod"/>
              <a:tabLst/>
            </a:pPr>
            <a:r>
              <a:rPr lang="en-US" altLang="en-US" sz="2400" b="1" dirty="0">
                <a:solidFill>
                  <a:srgbClr val="0432FF"/>
                </a:solidFill>
                <a:latin typeface="Helvetica" pitchFamily="2" charset="0"/>
              </a:rPr>
              <a:t>How might they influence LH’s activity? </a:t>
            </a:r>
            <a:endParaRPr kumimoji="0" lang="en-US" altLang="en-US" sz="2400" b="1" i="0" u="none" strike="noStrike" cap="none" normalizeH="0" baseline="0" dirty="0">
              <a:ln>
                <a:noFill/>
              </a:ln>
              <a:solidFill>
                <a:srgbClr val="0432FF"/>
              </a:solidFill>
              <a:effectLst/>
              <a:latin typeface="Helvetica" pitchFamily="2" charset="0"/>
            </a:endParaRPr>
          </a:p>
        </p:txBody>
      </p:sp>
      <p:sp>
        <p:nvSpPr>
          <p:cNvPr id="3" name="Slide Number Placeholder 2">
            <a:extLst>
              <a:ext uri="{FF2B5EF4-FFF2-40B4-BE49-F238E27FC236}">
                <a16:creationId xmlns:a16="http://schemas.microsoft.com/office/drawing/2014/main" id="{6763BAB6-0CD4-73C5-2E0D-144862F2BBE9}"/>
              </a:ext>
            </a:extLst>
          </p:cNvPr>
          <p:cNvSpPr>
            <a:spLocks noGrp="1"/>
          </p:cNvSpPr>
          <p:nvPr>
            <p:ph type="sldNum" sz="quarter" idx="12"/>
          </p:nvPr>
        </p:nvSpPr>
        <p:spPr/>
        <p:txBody>
          <a:bodyPr/>
          <a:lstStyle/>
          <a:p>
            <a:fld id="{69A02270-32A2-DD40-9D78-85491558A727}" type="slidenum">
              <a:rPr lang="en-US" smtClean="0"/>
              <a:t>19</a:t>
            </a:fld>
            <a:endParaRPr lang="en-US"/>
          </a:p>
        </p:txBody>
      </p:sp>
    </p:spTree>
    <p:extLst>
      <p:ext uri="{BB962C8B-B14F-4D97-AF65-F5344CB8AC3E}">
        <p14:creationId xmlns:p14="http://schemas.microsoft.com/office/powerpoint/2010/main" val="2184266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descr="A green outline of a map&#10;&#10;AI-generated content may be incorrect.">
            <a:extLst>
              <a:ext uri="{FF2B5EF4-FFF2-40B4-BE49-F238E27FC236}">
                <a16:creationId xmlns:a16="http://schemas.microsoft.com/office/drawing/2014/main" id="{A661C864-B2D9-0B70-62C4-674879F9F1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4310598">
            <a:off x="8771641" y="3760461"/>
            <a:ext cx="1495919" cy="1708243"/>
          </a:xfrm>
          <a:prstGeom prst="rect">
            <a:avLst/>
          </a:prstGeom>
        </p:spPr>
      </p:pic>
      <p:sp>
        <p:nvSpPr>
          <p:cNvPr id="2" name="Title 1">
            <a:extLst>
              <a:ext uri="{FF2B5EF4-FFF2-40B4-BE49-F238E27FC236}">
                <a16:creationId xmlns:a16="http://schemas.microsoft.com/office/drawing/2014/main" id="{7462E5CF-5A69-008F-4B38-C295B67D8AC3}"/>
              </a:ext>
            </a:extLst>
          </p:cNvPr>
          <p:cNvSpPr>
            <a:spLocks noGrp="1"/>
          </p:cNvSpPr>
          <p:nvPr>
            <p:ph type="title"/>
          </p:nvPr>
        </p:nvSpPr>
        <p:spPr>
          <a:xfrm>
            <a:off x="6047" y="18361"/>
            <a:ext cx="11004565" cy="826356"/>
          </a:xfrm>
        </p:spPr>
        <p:txBody>
          <a:bodyPr>
            <a:noAutofit/>
          </a:bodyPr>
          <a:lstStyle/>
          <a:p>
            <a:r>
              <a:rPr lang="en-US" dirty="0">
                <a:latin typeface="Helvetica" pitchFamily="2" charset="0"/>
              </a:rPr>
              <a:t>From blueprint to function: central dogma </a:t>
            </a:r>
          </a:p>
        </p:txBody>
      </p:sp>
      <p:pic>
        <p:nvPicPr>
          <p:cNvPr id="12" name="Picture 11">
            <a:extLst>
              <a:ext uri="{FF2B5EF4-FFF2-40B4-BE49-F238E27FC236}">
                <a16:creationId xmlns:a16="http://schemas.microsoft.com/office/drawing/2014/main" id="{38ED582A-1097-E0D0-0E78-31F1BCBC64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0943" y="1315043"/>
            <a:ext cx="4452973" cy="4452973"/>
          </a:xfrm>
          <a:prstGeom prst="rect">
            <a:avLst/>
          </a:prstGeom>
        </p:spPr>
      </p:pic>
      <p:pic>
        <p:nvPicPr>
          <p:cNvPr id="13" name="Picture 12">
            <a:extLst>
              <a:ext uri="{FF2B5EF4-FFF2-40B4-BE49-F238E27FC236}">
                <a16:creationId xmlns:a16="http://schemas.microsoft.com/office/drawing/2014/main" id="{DD579256-7C07-4B2E-F190-B88C9E3E95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144785">
            <a:off x="3742220" y="1883226"/>
            <a:ext cx="3295229" cy="3330285"/>
          </a:xfrm>
          <a:prstGeom prst="rect">
            <a:avLst/>
          </a:prstGeom>
        </p:spPr>
      </p:pic>
      <p:pic>
        <p:nvPicPr>
          <p:cNvPr id="14" name="Picture 13">
            <a:extLst>
              <a:ext uri="{FF2B5EF4-FFF2-40B4-BE49-F238E27FC236}">
                <a16:creationId xmlns:a16="http://schemas.microsoft.com/office/drawing/2014/main" id="{C8E678FC-7675-F451-6459-BC3F0382036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a:off x="5749273" y="2944062"/>
            <a:ext cx="3929500" cy="1137986"/>
          </a:xfrm>
          <a:prstGeom prst="rect">
            <a:avLst/>
          </a:prstGeom>
        </p:spPr>
      </p:pic>
      <p:sp>
        <p:nvSpPr>
          <p:cNvPr id="15" name="Title 1">
            <a:extLst>
              <a:ext uri="{FF2B5EF4-FFF2-40B4-BE49-F238E27FC236}">
                <a16:creationId xmlns:a16="http://schemas.microsoft.com/office/drawing/2014/main" id="{63D3FD23-5CAF-A3DD-98CB-F068112B6BC4}"/>
              </a:ext>
            </a:extLst>
          </p:cNvPr>
          <p:cNvSpPr txBox="1">
            <a:spLocks/>
          </p:cNvSpPr>
          <p:nvPr/>
        </p:nvSpPr>
        <p:spPr>
          <a:xfrm>
            <a:off x="1290557" y="974615"/>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Cell</a:t>
            </a:r>
          </a:p>
        </p:txBody>
      </p:sp>
      <p:sp>
        <p:nvSpPr>
          <p:cNvPr id="16" name="Title 1">
            <a:extLst>
              <a:ext uri="{FF2B5EF4-FFF2-40B4-BE49-F238E27FC236}">
                <a16:creationId xmlns:a16="http://schemas.microsoft.com/office/drawing/2014/main" id="{FBB7A683-067D-6798-55E9-52A9A3F4010F}"/>
              </a:ext>
            </a:extLst>
          </p:cNvPr>
          <p:cNvSpPr txBox="1">
            <a:spLocks/>
          </p:cNvSpPr>
          <p:nvPr/>
        </p:nvSpPr>
        <p:spPr>
          <a:xfrm>
            <a:off x="7232620" y="1013576"/>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RNA</a:t>
            </a:r>
          </a:p>
        </p:txBody>
      </p:sp>
      <p:sp>
        <p:nvSpPr>
          <p:cNvPr id="17" name="Title 1">
            <a:extLst>
              <a:ext uri="{FF2B5EF4-FFF2-40B4-BE49-F238E27FC236}">
                <a16:creationId xmlns:a16="http://schemas.microsoft.com/office/drawing/2014/main" id="{9EBB46B1-E5F7-5F9D-F009-E6E65836339B}"/>
              </a:ext>
            </a:extLst>
          </p:cNvPr>
          <p:cNvSpPr txBox="1">
            <a:spLocks/>
          </p:cNvSpPr>
          <p:nvPr/>
        </p:nvSpPr>
        <p:spPr>
          <a:xfrm>
            <a:off x="9876296" y="837671"/>
            <a:ext cx="2148974" cy="8954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Protein</a:t>
            </a:r>
          </a:p>
        </p:txBody>
      </p:sp>
      <p:cxnSp>
        <p:nvCxnSpPr>
          <p:cNvPr id="18" name="Straight Arrow Connector 17">
            <a:extLst>
              <a:ext uri="{FF2B5EF4-FFF2-40B4-BE49-F238E27FC236}">
                <a16:creationId xmlns:a16="http://schemas.microsoft.com/office/drawing/2014/main" id="{BA7E515C-FB94-AE27-701B-67EE6B48FC92}"/>
              </a:ext>
            </a:extLst>
          </p:cNvPr>
          <p:cNvCxnSpPr>
            <a:cxnSpLocks/>
          </p:cNvCxnSpPr>
          <p:nvPr/>
        </p:nvCxnSpPr>
        <p:spPr>
          <a:xfrm>
            <a:off x="5667630" y="2967041"/>
            <a:ext cx="135984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AB3B8FC6-5796-1E83-06D6-2D980CBD22E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39560" y="1685508"/>
            <a:ext cx="1231098" cy="1962722"/>
          </a:xfrm>
          <a:prstGeom prst="rect">
            <a:avLst/>
          </a:prstGeom>
        </p:spPr>
      </p:pic>
      <p:cxnSp>
        <p:nvCxnSpPr>
          <p:cNvPr id="20" name="Straight Arrow Connector 19">
            <a:extLst>
              <a:ext uri="{FF2B5EF4-FFF2-40B4-BE49-F238E27FC236}">
                <a16:creationId xmlns:a16="http://schemas.microsoft.com/office/drawing/2014/main" id="{8B02831A-40CD-9376-230C-C7DE68A3DCB9}"/>
              </a:ext>
            </a:extLst>
          </p:cNvPr>
          <p:cNvCxnSpPr>
            <a:cxnSpLocks/>
          </p:cNvCxnSpPr>
          <p:nvPr/>
        </p:nvCxnSpPr>
        <p:spPr>
          <a:xfrm>
            <a:off x="8062682" y="3001065"/>
            <a:ext cx="13819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97320C2-E46B-21A6-DF69-4028B521D828}"/>
              </a:ext>
            </a:extLst>
          </p:cNvPr>
          <p:cNvCxnSpPr>
            <a:cxnSpLocks/>
          </p:cNvCxnSpPr>
          <p:nvPr/>
        </p:nvCxnSpPr>
        <p:spPr>
          <a:xfrm flipH="1">
            <a:off x="2155523" y="2117159"/>
            <a:ext cx="2021829" cy="539065"/>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41A9B6A-9565-B791-65C5-7E0BCC794A6F}"/>
              </a:ext>
            </a:extLst>
          </p:cNvPr>
          <p:cNvCxnSpPr>
            <a:cxnSpLocks/>
          </p:cNvCxnSpPr>
          <p:nvPr/>
        </p:nvCxnSpPr>
        <p:spPr>
          <a:xfrm flipH="1" flipV="1">
            <a:off x="2230582" y="3875722"/>
            <a:ext cx="3159252" cy="468853"/>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52" name="Title 1">
            <a:extLst>
              <a:ext uri="{FF2B5EF4-FFF2-40B4-BE49-F238E27FC236}">
                <a16:creationId xmlns:a16="http://schemas.microsoft.com/office/drawing/2014/main" id="{F17F8624-D85E-EA41-23C0-5B707843F312}"/>
              </a:ext>
            </a:extLst>
          </p:cNvPr>
          <p:cNvSpPr txBox="1">
            <a:spLocks/>
          </p:cNvSpPr>
          <p:nvPr/>
        </p:nvSpPr>
        <p:spPr>
          <a:xfrm>
            <a:off x="4083405" y="932894"/>
            <a:ext cx="1660125" cy="76197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DNA</a:t>
            </a:r>
          </a:p>
        </p:txBody>
      </p:sp>
      <p:sp>
        <p:nvSpPr>
          <p:cNvPr id="55" name="TextBox 54">
            <a:extLst>
              <a:ext uri="{FF2B5EF4-FFF2-40B4-BE49-F238E27FC236}">
                <a16:creationId xmlns:a16="http://schemas.microsoft.com/office/drawing/2014/main" id="{D79F3FC0-9996-EFCD-D9A9-263457AFA758}"/>
              </a:ext>
            </a:extLst>
          </p:cNvPr>
          <p:cNvSpPr txBox="1"/>
          <p:nvPr/>
        </p:nvSpPr>
        <p:spPr>
          <a:xfrm>
            <a:off x="868249" y="6089969"/>
            <a:ext cx="10901444" cy="830997"/>
          </a:xfrm>
          <a:prstGeom prst="rect">
            <a:avLst/>
          </a:prstGeom>
          <a:noFill/>
        </p:spPr>
        <p:txBody>
          <a:bodyPr wrap="square">
            <a:spAutoFit/>
          </a:bodyPr>
          <a:lstStyle/>
          <a:p>
            <a:pPr algn="ctr"/>
            <a:r>
              <a:rPr lang="en-US" sz="2400" dirty="0">
                <a:latin typeface="Helvetica" pitchFamily="2" charset="0"/>
              </a:rPr>
              <a:t>Depending on how RNA is processed we get a </a:t>
            </a:r>
            <a:r>
              <a:rPr lang="en-US" sz="2400" b="1" dirty="0">
                <a:latin typeface="Helvetica" pitchFamily="2" charset="0"/>
              </a:rPr>
              <a:t>variety of proteins with different functions.</a:t>
            </a:r>
          </a:p>
        </p:txBody>
      </p:sp>
      <p:pic>
        <p:nvPicPr>
          <p:cNvPr id="57" name="Picture 56" descr="A pink outline of a horse&#10;&#10;AI-generated content may be incorrect.">
            <a:extLst>
              <a:ext uri="{FF2B5EF4-FFF2-40B4-BE49-F238E27FC236}">
                <a16:creationId xmlns:a16="http://schemas.microsoft.com/office/drawing/2014/main" id="{D5B6DDBA-A6DE-4389-1790-ED571CCB447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1813939">
            <a:off x="10553927" y="3655237"/>
            <a:ext cx="1268503" cy="1949930"/>
          </a:xfrm>
          <a:prstGeom prst="rect">
            <a:avLst/>
          </a:prstGeom>
        </p:spPr>
      </p:pic>
      <p:pic>
        <p:nvPicPr>
          <p:cNvPr id="59" name="Picture 58" descr="A cartoon of a lion&#10;&#10;AI-generated content may be incorrect.">
            <a:extLst>
              <a:ext uri="{FF2B5EF4-FFF2-40B4-BE49-F238E27FC236}">
                <a16:creationId xmlns:a16="http://schemas.microsoft.com/office/drawing/2014/main" id="{51983812-9F23-82D1-192E-84EE207F620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187069">
            <a:off x="10786481" y="1850584"/>
            <a:ext cx="1269271" cy="1573288"/>
          </a:xfrm>
          <a:prstGeom prst="rect">
            <a:avLst/>
          </a:prstGeom>
        </p:spPr>
      </p:pic>
      <p:sp>
        <p:nvSpPr>
          <p:cNvPr id="64" name="Title 1">
            <a:extLst>
              <a:ext uri="{FF2B5EF4-FFF2-40B4-BE49-F238E27FC236}">
                <a16:creationId xmlns:a16="http://schemas.microsoft.com/office/drawing/2014/main" id="{01B0EB8F-D15E-6094-B2D8-0F2023F5A058}"/>
              </a:ext>
            </a:extLst>
          </p:cNvPr>
          <p:cNvSpPr txBox="1">
            <a:spLocks/>
          </p:cNvSpPr>
          <p:nvPr/>
        </p:nvSpPr>
        <p:spPr>
          <a:xfrm>
            <a:off x="5654896" y="5535676"/>
            <a:ext cx="1328150" cy="46885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latin typeface="Helvetica" pitchFamily="2" charset="0"/>
              </a:rPr>
              <a:t>Genome</a:t>
            </a:r>
          </a:p>
        </p:txBody>
      </p:sp>
      <p:sp>
        <p:nvSpPr>
          <p:cNvPr id="65" name="Title 1">
            <a:extLst>
              <a:ext uri="{FF2B5EF4-FFF2-40B4-BE49-F238E27FC236}">
                <a16:creationId xmlns:a16="http://schemas.microsoft.com/office/drawing/2014/main" id="{EF18A12A-140C-2D91-4F9A-0513D0F18A1A}"/>
              </a:ext>
            </a:extLst>
          </p:cNvPr>
          <p:cNvSpPr txBox="1">
            <a:spLocks/>
          </p:cNvSpPr>
          <p:nvPr/>
        </p:nvSpPr>
        <p:spPr>
          <a:xfrm>
            <a:off x="7232621" y="5557487"/>
            <a:ext cx="1660124" cy="46885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latin typeface="Helvetica" pitchFamily="2" charset="0"/>
              </a:rPr>
              <a:t>Transcriptome</a:t>
            </a:r>
          </a:p>
        </p:txBody>
      </p:sp>
      <p:sp>
        <p:nvSpPr>
          <p:cNvPr id="66" name="Title 1">
            <a:extLst>
              <a:ext uri="{FF2B5EF4-FFF2-40B4-BE49-F238E27FC236}">
                <a16:creationId xmlns:a16="http://schemas.microsoft.com/office/drawing/2014/main" id="{BBCFAB80-2661-A46F-BBEC-77C4A65FDDEB}"/>
              </a:ext>
            </a:extLst>
          </p:cNvPr>
          <p:cNvSpPr txBox="1">
            <a:spLocks/>
          </p:cNvSpPr>
          <p:nvPr/>
        </p:nvSpPr>
        <p:spPr>
          <a:xfrm>
            <a:off x="9588718" y="5541413"/>
            <a:ext cx="1421894" cy="48492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latin typeface="Helvetica" pitchFamily="2" charset="0"/>
              </a:rPr>
              <a:t>Proteome </a:t>
            </a:r>
          </a:p>
        </p:txBody>
      </p:sp>
      <p:sp>
        <p:nvSpPr>
          <p:cNvPr id="3" name="Slide Number Placeholder 2">
            <a:extLst>
              <a:ext uri="{FF2B5EF4-FFF2-40B4-BE49-F238E27FC236}">
                <a16:creationId xmlns:a16="http://schemas.microsoft.com/office/drawing/2014/main" id="{E942D153-70A5-78DD-F52A-B0BBC1474898}"/>
              </a:ext>
            </a:extLst>
          </p:cNvPr>
          <p:cNvSpPr>
            <a:spLocks noGrp="1"/>
          </p:cNvSpPr>
          <p:nvPr>
            <p:ph type="sldNum" sz="quarter" idx="12"/>
          </p:nvPr>
        </p:nvSpPr>
        <p:spPr/>
        <p:txBody>
          <a:bodyPr/>
          <a:lstStyle/>
          <a:p>
            <a:fld id="{69A02270-32A2-DD40-9D78-85491558A727}" type="slidenum">
              <a:rPr lang="en-US" smtClean="0"/>
              <a:t>20</a:t>
            </a:fld>
            <a:endParaRPr lang="en-US"/>
          </a:p>
        </p:txBody>
      </p:sp>
    </p:spTree>
    <p:extLst>
      <p:ext uri="{BB962C8B-B14F-4D97-AF65-F5344CB8AC3E}">
        <p14:creationId xmlns:p14="http://schemas.microsoft.com/office/powerpoint/2010/main" val="235224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52" grpId="0"/>
      <p:bldP spid="55" grpId="0"/>
      <p:bldP spid="64" grpId="0"/>
      <p:bldP spid="65" grpId="0"/>
      <p:bldP spid="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3A6E5-CDD4-E6A0-F92B-A18C8AAA4D82}"/>
            </a:ext>
          </a:extLst>
        </p:cNvPr>
        <p:cNvGrpSpPr/>
        <p:nvPr/>
      </p:nvGrpSpPr>
      <p:grpSpPr>
        <a:xfrm>
          <a:off x="0" y="0"/>
          <a:ext cx="0" cy="0"/>
          <a:chOff x="0" y="0"/>
          <a:chExt cx="0" cy="0"/>
        </a:xfrm>
      </p:grpSpPr>
      <p:pic>
        <p:nvPicPr>
          <p:cNvPr id="61" name="Picture 60" descr="A green outline of a map&#10;&#10;AI-generated content may be incorrect.">
            <a:extLst>
              <a:ext uri="{FF2B5EF4-FFF2-40B4-BE49-F238E27FC236}">
                <a16:creationId xmlns:a16="http://schemas.microsoft.com/office/drawing/2014/main" id="{F8083B72-4E4C-B363-5A29-CEDFCF830B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4310598">
            <a:off x="4550540" y="3549353"/>
            <a:ext cx="1252137" cy="1429860"/>
          </a:xfrm>
          <a:prstGeom prst="rect">
            <a:avLst/>
          </a:prstGeom>
        </p:spPr>
      </p:pic>
      <p:sp>
        <p:nvSpPr>
          <p:cNvPr id="2" name="Title 1">
            <a:extLst>
              <a:ext uri="{FF2B5EF4-FFF2-40B4-BE49-F238E27FC236}">
                <a16:creationId xmlns:a16="http://schemas.microsoft.com/office/drawing/2014/main" id="{FDF3B772-19FC-54F0-2E00-E2C8FB6A88A5}"/>
              </a:ext>
            </a:extLst>
          </p:cNvPr>
          <p:cNvSpPr>
            <a:spLocks noGrp="1"/>
          </p:cNvSpPr>
          <p:nvPr>
            <p:ph type="title"/>
          </p:nvPr>
        </p:nvSpPr>
        <p:spPr>
          <a:xfrm>
            <a:off x="6047" y="-10951"/>
            <a:ext cx="9814840" cy="826356"/>
          </a:xfrm>
        </p:spPr>
        <p:txBody>
          <a:bodyPr>
            <a:normAutofit/>
          </a:bodyPr>
          <a:lstStyle/>
          <a:p>
            <a:r>
              <a:rPr lang="en-US" sz="4000" dirty="0">
                <a:latin typeface="Helvetica" pitchFamily="2" charset="0"/>
              </a:rPr>
              <a:t>Are all proteins created equally? </a:t>
            </a:r>
          </a:p>
        </p:txBody>
      </p:sp>
      <p:pic>
        <p:nvPicPr>
          <p:cNvPr id="13" name="Picture 12">
            <a:extLst>
              <a:ext uri="{FF2B5EF4-FFF2-40B4-BE49-F238E27FC236}">
                <a16:creationId xmlns:a16="http://schemas.microsoft.com/office/drawing/2014/main" id="{DC5A78D8-181A-0670-EE6F-2375159A1E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144785">
            <a:off x="-42329" y="2102411"/>
            <a:ext cx="2758224" cy="2787567"/>
          </a:xfrm>
          <a:prstGeom prst="rect">
            <a:avLst/>
          </a:prstGeom>
        </p:spPr>
      </p:pic>
      <p:pic>
        <p:nvPicPr>
          <p:cNvPr id="14" name="Picture 13">
            <a:extLst>
              <a:ext uri="{FF2B5EF4-FFF2-40B4-BE49-F238E27FC236}">
                <a16:creationId xmlns:a16="http://schemas.microsoft.com/office/drawing/2014/main" id="{58E97350-7D6D-5FD0-A342-84662C0133E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1636406" y="2922116"/>
            <a:ext cx="3289132" cy="952535"/>
          </a:xfrm>
          <a:prstGeom prst="rect">
            <a:avLst/>
          </a:prstGeom>
        </p:spPr>
      </p:pic>
      <p:sp>
        <p:nvSpPr>
          <p:cNvPr id="16" name="Title 1">
            <a:extLst>
              <a:ext uri="{FF2B5EF4-FFF2-40B4-BE49-F238E27FC236}">
                <a16:creationId xmlns:a16="http://schemas.microsoft.com/office/drawing/2014/main" id="{1ACB340D-FE87-DB1C-09C2-CB76B991219E}"/>
              </a:ext>
            </a:extLst>
          </p:cNvPr>
          <p:cNvSpPr txBox="1">
            <a:spLocks/>
          </p:cNvSpPr>
          <p:nvPr/>
        </p:nvSpPr>
        <p:spPr>
          <a:xfrm>
            <a:off x="2814755" y="994045"/>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RNA</a:t>
            </a:r>
          </a:p>
        </p:txBody>
      </p:sp>
      <p:sp>
        <p:nvSpPr>
          <p:cNvPr id="17" name="Title 1">
            <a:extLst>
              <a:ext uri="{FF2B5EF4-FFF2-40B4-BE49-F238E27FC236}">
                <a16:creationId xmlns:a16="http://schemas.microsoft.com/office/drawing/2014/main" id="{C9FC7B39-4A49-A242-9B72-88B0B29810BF}"/>
              </a:ext>
            </a:extLst>
          </p:cNvPr>
          <p:cNvSpPr txBox="1">
            <a:spLocks/>
          </p:cNvSpPr>
          <p:nvPr/>
        </p:nvSpPr>
        <p:spPr>
          <a:xfrm>
            <a:off x="5272977" y="816836"/>
            <a:ext cx="2148974" cy="8954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Protein</a:t>
            </a:r>
          </a:p>
        </p:txBody>
      </p:sp>
      <p:cxnSp>
        <p:nvCxnSpPr>
          <p:cNvPr id="18" name="Straight Arrow Connector 17">
            <a:extLst>
              <a:ext uri="{FF2B5EF4-FFF2-40B4-BE49-F238E27FC236}">
                <a16:creationId xmlns:a16="http://schemas.microsoft.com/office/drawing/2014/main" id="{00EB3243-2B2E-1137-4BD0-27B740FF5506}"/>
              </a:ext>
            </a:extLst>
          </p:cNvPr>
          <p:cNvCxnSpPr>
            <a:cxnSpLocks/>
          </p:cNvCxnSpPr>
          <p:nvPr/>
        </p:nvCxnSpPr>
        <p:spPr>
          <a:xfrm>
            <a:off x="1336733" y="3141277"/>
            <a:ext cx="135984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9AF6FD32-DC19-2926-A2C6-8C39A3939D8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65873" y="1715294"/>
            <a:ext cx="1030473" cy="1642868"/>
          </a:xfrm>
          <a:prstGeom prst="rect">
            <a:avLst/>
          </a:prstGeom>
        </p:spPr>
      </p:pic>
      <p:cxnSp>
        <p:nvCxnSpPr>
          <p:cNvPr id="20" name="Straight Arrow Connector 19">
            <a:extLst>
              <a:ext uri="{FF2B5EF4-FFF2-40B4-BE49-F238E27FC236}">
                <a16:creationId xmlns:a16="http://schemas.microsoft.com/office/drawing/2014/main" id="{392514C9-8C48-ACA5-2241-5AE7A14B1328}"/>
              </a:ext>
            </a:extLst>
          </p:cNvPr>
          <p:cNvCxnSpPr>
            <a:cxnSpLocks/>
          </p:cNvCxnSpPr>
          <p:nvPr/>
        </p:nvCxnSpPr>
        <p:spPr>
          <a:xfrm>
            <a:off x="3783888" y="3141277"/>
            <a:ext cx="13819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itle 1">
            <a:extLst>
              <a:ext uri="{FF2B5EF4-FFF2-40B4-BE49-F238E27FC236}">
                <a16:creationId xmlns:a16="http://schemas.microsoft.com/office/drawing/2014/main" id="{A0EF9167-8632-A290-954E-C2E47DBFA486}"/>
              </a:ext>
            </a:extLst>
          </p:cNvPr>
          <p:cNvSpPr txBox="1">
            <a:spLocks/>
          </p:cNvSpPr>
          <p:nvPr/>
        </p:nvSpPr>
        <p:spPr>
          <a:xfrm>
            <a:off x="356533" y="953575"/>
            <a:ext cx="1660125" cy="761978"/>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DNA</a:t>
            </a:r>
          </a:p>
        </p:txBody>
      </p:sp>
      <p:pic>
        <p:nvPicPr>
          <p:cNvPr id="57" name="Picture 56" descr="A pink outline of a horse&#10;&#10;AI-generated content may be incorrect.">
            <a:extLst>
              <a:ext uri="{FF2B5EF4-FFF2-40B4-BE49-F238E27FC236}">
                <a16:creationId xmlns:a16="http://schemas.microsoft.com/office/drawing/2014/main" id="{2F0B893F-665C-7C5F-E1DA-3E2B6F618F7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813939">
            <a:off x="6118871" y="3394275"/>
            <a:ext cx="1061782" cy="1632161"/>
          </a:xfrm>
          <a:prstGeom prst="rect">
            <a:avLst/>
          </a:prstGeom>
        </p:spPr>
      </p:pic>
      <p:pic>
        <p:nvPicPr>
          <p:cNvPr id="59" name="Picture 58" descr="A cartoon of a lion&#10;&#10;AI-generated content may be incorrect.">
            <a:extLst>
              <a:ext uri="{FF2B5EF4-FFF2-40B4-BE49-F238E27FC236}">
                <a16:creationId xmlns:a16="http://schemas.microsoft.com/office/drawing/2014/main" id="{EF05F583-00CE-F5E5-9B42-49AB0E1E3F6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1332023">
            <a:off x="6208441" y="1796685"/>
            <a:ext cx="1062425" cy="1316898"/>
          </a:xfrm>
          <a:prstGeom prst="rect">
            <a:avLst/>
          </a:prstGeom>
        </p:spPr>
      </p:pic>
      <p:cxnSp>
        <p:nvCxnSpPr>
          <p:cNvPr id="3" name="Straight Arrow Connector 2">
            <a:extLst>
              <a:ext uri="{FF2B5EF4-FFF2-40B4-BE49-F238E27FC236}">
                <a16:creationId xmlns:a16="http://schemas.microsoft.com/office/drawing/2014/main" id="{4421964E-BF8F-B7FD-1DC0-04CA58528D9E}"/>
              </a:ext>
            </a:extLst>
          </p:cNvPr>
          <p:cNvCxnSpPr>
            <a:cxnSpLocks/>
          </p:cNvCxnSpPr>
          <p:nvPr/>
        </p:nvCxnSpPr>
        <p:spPr>
          <a:xfrm>
            <a:off x="7226096" y="3152951"/>
            <a:ext cx="13819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E55BA3B-8251-13EC-1F40-2AE2A935E321}"/>
              </a:ext>
            </a:extLst>
          </p:cNvPr>
          <p:cNvSpPr txBox="1"/>
          <p:nvPr/>
        </p:nvSpPr>
        <p:spPr>
          <a:xfrm>
            <a:off x="7519350" y="5543480"/>
            <a:ext cx="4556699" cy="1200329"/>
          </a:xfrm>
          <a:prstGeom prst="rect">
            <a:avLst/>
          </a:prstGeom>
          <a:noFill/>
        </p:spPr>
        <p:txBody>
          <a:bodyPr wrap="square">
            <a:spAutoFit/>
          </a:bodyPr>
          <a:lstStyle/>
          <a:p>
            <a:pPr marL="285750" indent="-285750" algn="ctr">
              <a:buFont typeface="Arial" panose="020B0604020202020204" pitchFamily="34" charset="0"/>
              <a:buChar char="•"/>
            </a:pPr>
            <a:r>
              <a:rPr lang="en-US" sz="2400" dirty="0">
                <a:latin typeface="Helvetica" pitchFamily="2" charset="0"/>
              </a:rPr>
              <a:t>These </a:t>
            </a:r>
            <a:r>
              <a:rPr lang="en-US" sz="2400" b="1" dirty="0">
                <a:latin typeface="Helvetica" pitchFamily="2" charset="0"/>
              </a:rPr>
              <a:t>modifications are known as post-translational modifications (PTMs).</a:t>
            </a:r>
            <a:endParaRPr lang="en-US" sz="2400" dirty="0">
              <a:latin typeface="Helvetica" pitchFamily="2" charset="0"/>
            </a:endParaRPr>
          </a:p>
        </p:txBody>
      </p:sp>
      <p:sp>
        <p:nvSpPr>
          <p:cNvPr id="30" name="TextBox 29">
            <a:extLst>
              <a:ext uri="{FF2B5EF4-FFF2-40B4-BE49-F238E27FC236}">
                <a16:creationId xmlns:a16="http://schemas.microsoft.com/office/drawing/2014/main" id="{7494C013-5718-9DC0-8B05-82C67B505EB6}"/>
              </a:ext>
            </a:extLst>
          </p:cNvPr>
          <p:cNvSpPr txBox="1"/>
          <p:nvPr/>
        </p:nvSpPr>
        <p:spPr>
          <a:xfrm>
            <a:off x="417588" y="5478823"/>
            <a:ext cx="6732599" cy="1200329"/>
          </a:xfrm>
          <a:prstGeom prst="rect">
            <a:avLst/>
          </a:prstGeom>
          <a:noFill/>
        </p:spPr>
        <p:txBody>
          <a:bodyPr wrap="square">
            <a:spAutoFit/>
          </a:bodyPr>
          <a:lstStyle/>
          <a:p>
            <a:pPr marL="285750" indent="-285750" algn="ctr">
              <a:buFont typeface="Arial" panose="020B0604020202020204" pitchFamily="34" charset="0"/>
              <a:buChar char="•"/>
            </a:pPr>
            <a:r>
              <a:rPr lang="en-US" sz="2400" dirty="0">
                <a:latin typeface="Helvetica" pitchFamily="2" charset="0"/>
              </a:rPr>
              <a:t>A protein starts as a “basic model,” but cells can </a:t>
            </a:r>
            <a:r>
              <a:rPr lang="en-US" sz="2400" b="1" dirty="0">
                <a:latin typeface="Helvetica" pitchFamily="2" charset="0"/>
              </a:rPr>
              <a:t>add upgrades or adjustments to the protein.</a:t>
            </a:r>
          </a:p>
        </p:txBody>
      </p:sp>
      <p:sp>
        <p:nvSpPr>
          <p:cNvPr id="31" name="Title 1">
            <a:extLst>
              <a:ext uri="{FF2B5EF4-FFF2-40B4-BE49-F238E27FC236}">
                <a16:creationId xmlns:a16="http://schemas.microsoft.com/office/drawing/2014/main" id="{78C497E9-38AC-7AC9-FB9F-CEFFFA4FD6E6}"/>
              </a:ext>
            </a:extLst>
          </p:cNvPr>
          <p:cNvSpPr txBox="1">
            <a:spLocks/>
          </p:cNvSpPr>
          <p:nvPr/>
        </p:nvSpPr>
        <p:spPr>
          <a:xfrm>
            <a:off x="8380925" y="797739"/>
            <a:ext cx="3550609" cy="8954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dirty="0">
                <a:latin typeface="Helvetica" pitchFamily="2" charset="0"/>
              </a:rPr>
              <a:t>Different variations of the original protein</a:t>
            </a:r>
          </a:p>
        </p:txBody>
      </p:sp>
      <p:grpSp>
        <p:nvGrpSpPr>
          <p:cNvPr id="7" name="Group 6">
            <a:extLst>
              <a:ext uri="{FF2B5EF4-FFF2-40B4-BE49-F238E27FC236}">
                <a16:creationId xmlns:a16="http://schemas.microsoft.com/office/drawing/2014/main" id="{A2AE0B75-331B-7042-70C5-511CE97A4616}"/>
              </a:ext>
            </a:extLst>
          </p:cNvPr>
          <p:cNvGrpSpPr/>
          <p:nvPr/>
        </p:nvGrpSpPr>
        <p:grpSpPr>
          <a:xfrm>
            <a:off x="8362669" y="1681605"/>
            <a:ext cx="3390305" cy="3629178"/>
            <a:chOff x="9569209" y="1712301"/>
            <a:chExt cx="3390305" cy="3629178"/>
          </a:xfrm>
        </p:grpSpPr>
        <p:grpSp>
          <p:nvGrpSpPr>
            <p:cNvPr id="4" name="Group 3">
              <a:extLst>
                <a:ext uri="{FF2B5EF4-FFF2-40B4-BE49-F238E27FC236}">
                  <a16:creationId xmlns:a16="http://schemas.microsoft.com/office/drawing/2014/main" id="{5849F97B-C586-E4F1-6E2E-C5A87DD2A7D3}"/>
                </a:ext>
              </a:extLst>
            </p:cNvPr>
            <p:cNvGrpSpPr/>
            <p:nvPr/>
          </p:nvGrpSpPr>
          <p:grpSpPr>
            <a:xfrm>
              <a:off x="9569209" y="1712301"/>
              <a:ext cx="3390305" cy="3629178"/>
              <a:chOff x="8371384" y="1675537"/>
              <a:chExt cx="3390305" cy="3629178"/>
            </a:xfrm>
          </p:grpSpPr>
          <p:pic>
            <p:nvPicPr>
              <p:cNvPr id="6" name="Picture 5">
                <a:extLst>
                  <a:ext uri="{FF2B5EF4-FFF2-40B4-BE49-F238E27FC236}">
                    <a16:creationId xmlns:a16="http://schemas.microsoft.com/office/drawing/2014/main" id="{69BE4D43-8D54-0E37-126A-4FD7FF536E6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939937" y="1675537"/>
                <a:ext cx="753202" cy="1200819"/>
              </a:xfrm>
              <a:prstGeom prst="rect">
                <a:avLst/>
              </a:prstGeom>
            </p:spPr>
          </p:pic>
          <p:pic>
            <p:nvPicPr>
              <p:cNvPr id="8" name="Picture 7">
                <a:extLst>
                  <a:ext uri="{FF2B5EF4-FFF2-40B4-BE49-F238E27FC236}">
                    <a16:creationId xmlns:a16="http://schemas.microsoft.com/office/drawing/2014/main" id="{D59330A3-F836-0B9E-8677-A2846FF1BFE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788941" y="1675537"/>
                <a:ext cx="753202" cy="1200819"/>
              </a:xfrm>
              <a:prstGeom prst="rect">
                <a:avLst/>
              </a:prstGeom>
            </p:spPr>
          </p:pic>
          <p:pic>
            <p:nvPicPr>
              <p:cNvPr id="9" name="Picture 8">
                <a:extLst>
                  <a:ext uri="{FF2B5EF4-FFF2-40B4-BE49-F238E27FC236}">
                    <a16:creationId xmlns:a16="http://schemas.microsoft.com/office/drawing/2014/main" id="{0F51B374-00B0-B04C-AC36-C100E7648CE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587492" y="1675537"/>
                <a:ext cx="753202" cy="1200819"/>
              </a:xfrm>
              <a:prstGeom prst="rect">
                <a:avLst/>
              </a:prstGeom>
            </p:spPr>
          </p:pic>
          <p:pic>
            <p:nvPicPr>
              <p:cNvPr id="10" name="Picture 9" descr="A green outline of a map&#10;&#10;AI-generated content may be incorrect.">
                <a:extLst>
                  <a:ext uri="{FF2B5EF4-FFF2-40B4-BE49-F238E27FC236}">
                    <a16:creationId xmlns:a16="http://schemas.microsoft.com/office/drawing/2014/main" id="{5877A992-89FB-FE40-C96A-090C64F10B0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4310598">
                <a:off x="8598811" y="3145893"/>
                <a:ext cx="878366" cy="1003038"/>
              </a:xfrm>
              <a:prstGeom prst="rect">
                <a:avLst/>
              </a:prstGeom>
            </p:spPr>
          </p:pic>
          <p:pic>
            <p:nvPicPr>
              <p:cNvPr id="21" name="Picture 20" descr="A green outline of a map&#10;&#10;AI-generated content may be incorrect.">
                <a:extLst>
                  <a:ext uri="{FF2B5EF4-FFF2-40B4-BE49-F238E27FC236}">
                    <a16:creationId xmlns:a16="http://schemas.microsoft.com/office/drawing/2014/main" id="{0D85A55E-0F1F-9085-15F4-C079114611A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4310598">
                <a:off x="9722992" y="3128019"/>
                <a:ext cx="878366" cy="1003038"/>
              </a:xfrm>
              <a:prstGeom prst="rect">
                <a:avLst/>
              </a:prstGeom>
            </p:spPr>
          </p:pic>
          <p:pic>
            <p:nvPicPr>
              <p:cNvPr id="22" name="Picture 21" descr="A green outline of a map&#10;&#10;AI-generated content may be incorrect.">
                <a:extLst>
                  <a:ext uri="{FF2B5EF4-FFF2-40B4-BE49-F238E27FC236}">
                    <a16:creationId xmlns:a16="http://schemas.microsoft.com/office/drawing/2014/main" id="{F2B4C0C3-12DB-D003-5B2C-FA59B157B75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4310598">
                <a:off x="10820987" y="3112299"/>
                <a:ext cx="878366" cy="1003038"/>
              </a:xfrm>
              <a:prstGeom prst="rect">
                <a:avLst/>
              </a:prstGeom>
            </p:spPr>
          </p:pic>
          <p:pic>
            <p:nvPicPr>
              <p:cNvPr id="24" name="Picture 23" descr="A pink outline of a horse&#10;&#10;AI-generated content may be incorrect.">
                <a:extLst>
                  <a:ext uri="{FF2B5EF4-FFF2-40B4-BE49-F238E27FC236}">
                    <a16:creationId xmlns:a16="http://schemas.microsoft.com/office/drawing/2014/main" id="{1AD72EEE-E5FE-E1AE-DE34-123271C9316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1813939">
                <a:off x="8371384" y="4221053"/>
                <a:ext cx="696940" cy="1071329"/>
              </a:xfrm>
              <a:prstGeom prst="rect">
                <a:avLst/>
              </a:prstGeom>
            </p:spPr>
          </p:pic>
          <p:pic>
            <p:nvPicPr>
              <p:cNvPr id="25" name="Picture 24" descr="A pink outline of a horse&#10;&#10;AI-generated content may be incorrect.">
                <a:extLst>
                  <a:ext uri="{FF2B5EF4-FFF2-40B4-BE49-F238E27FC236}">
                    <a16:creationId xmlns:a16="http://schemas.microsoft.com/office/drawing/2014/main" id="{2C34D4F6-2CFA-AD60-F51A-C4D8A856BA8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1813939">
                <a:off x="9229826" y="4233386"/>
                <a:ext cx="696940" cy="1071329"/>
              </a:xfrm>
              <a:prstGeom prst="rect">
                <a:avLst/>
              </a:prstGeom>
            </p:spPr>
          </p:pic>
          <p:pic>
            <p:nvPicPr>
              <p:cNvPr id="26" name="Picture 25" descr="A cartoon of a lion&#10;&#10;AI-generated content may be incorrect.">
                <a:extLst>
                  <a:ext uri="{FF2B5EF4-FFF2-40B4-BE49-F238E27FC236}">
                    <a16:creationId xmlns:a16="http://schemas.microsoft.com/office/drawing/2014/main" id="{71185A67-0BC8-E8E4-3F15-F5293302D76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21332023">
                <a:off x="10028913" y="4269034"/>
                <a:ext cx="796123" cy="986811"/>
              </a:xfrm>
              <a:prstGeom prst="rect">
                <a:avLst/>
              </a:prstGeom>
            </p:spPr>
          </p:pic>
          <p:pic>
            <p:nvPicPr>
              <p:cNvPr id="28" name="Picture 27" descr="A cartoon of a lion&#10;&#10;AI-generated content may be incorrect.">
                <a:extLst>
                  <a:ext uri="{FF2B5EF4-FFF2-40B4-BE49-F238E27FC236}">
                    <a16:creationId xmlns:a16="http://schemas.microsoft.com/office/drawing/2014/main" id="{1E81E01C-DA73-01AC-A8FA-567AA766317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rot="21332023">
                <a:off x="10942633" y="4225289"/>
                <a:ext cx="796123" cy="986811"/>
              </a:xfrm>
              <a:prstGeom prst="rect">
                <a:avLst/>
              </a:prstGeom>
            </p:spPr>
          </p:pic>
          <p:sp>
            <p:nvSpPr>
              <p:cNvPr id="32" name="TextBox 31">
                <a:extLst>
                  <a:ext uri="{FF2B5EF4-FFF2-40B4-BE49-F238E27FC236}">
                    <a16:creationId xmlns:a16="http://schemas.microsoft.com/office/drawing/2014/main" id="{F743187B-6DF0-8864-C14C-BDB598959E15}"/>
                  </a:ext>
                </a:extLst>
              </p:cNvPr>
              <p:cNvSpPr txBox="1"/>
              <p:nvPr/>
            </p:nvSpPr>
            <p:spPr>
              <a:xfrm>
                <a:off x="9149924" y="2149531"/>
                <a:ext cx="459013" cy="369332"/>
              </a:xfrm>
              <a:prstGeom prst="rect">
                <a:avLst/>
              </a:prstGeom>
              <a:noFill/>
            </p:spPr>
            <p:txBody>
              <a:bodyPr wrap="square" rtlCol="0">
                <a:spAutoFit/>
              </a:bodyPr>
              <a:lstStyle/>
              <a:p>
                <a:r>
                  <a:rPr lang="en-US" b="1" dirty="0">
                    <a:latin typeface="Helvetica" pitchFamily="2" charset="0"/>
                  </a:rPr>
                  <a:t>A</a:t>
                </a:r>
              </a:p>
            </p:txBody>
          </p:sp>
          <p:sp>
            <p:nvSpPr>
              <p:cNvPr id="33" name="TextBox 32">
                <a:extLst>
                  <a:ext uri="{FF2B5EF4-FFF2-40B4-BE49-F238E27FC236}">
                    <a16:creationId xmlns:a16="http://schemas.microsoft.com/office/drawing/2014/main" id="{56C74026-C1ED-83A4-EB98-28C87A3DA281}"/>
                  </a:ext>
                </a:extLst>
              </p:cNvPr>
              <p:cNvSpPr txBox="1"/>
              <p:nvPr/>
            </p:nvSpPr>
            <p:spPr>
              <a:xfrm>
                <a:off x="10022644" y="2149531"/>
                <a:ext cx="459013" cy="369332"/>
              </a:xfrm>
              <a:prstGeom prst="rect">
                <a:avLst/>
              </a:prstGeom>
              <a:noFill/>
            </p:spPr>
            <p:txBody>
              <a:bodyPr wrap="square" rtlCol="0">
                <a:spAutoFit/>
              </a:bodyPr>
              <a:lstStyle/>
              <a:p>
                <a:r>
                  <a:rPr lang="en-US" b="1" dirty="0">
                    <a:latin typeface="Helvetica" pitchFamily="2" charset="0"/>
                  </a:rPr>
                  <a:t>B</a:t>
                </a:r>
              </a:p>
            </p:txBody>
          </p:sp>
          <p:sp>
            <p:nvSpPr>
              <p:cNvPr id="34" name="TextBox 33">
                <a:extLst>
                  <a:ext uri="{FF2B5EF4-FFF2-40B4-BE49-F238E27FC236}">
                    <a16:creationId xmlns:a16="http://schemas.microsoft.com/office/drawing/2014/main" id="{BDB90F6A-B0D2-9204-2438-E7AF08E466DE}"/>
                  </a:ext>
                </a:extLst>
              </p:cNvPr>
              <p:cNvSpPr txBox="1"/>
              <p:nvPr/>
            </p:nvSpPr>
            <p:spPr>
              <a:xfrm>
                <a:off x="10819244" y="2177303"/>
                <a:ext cx="459013" cy="369332"/>
              </a:xfrm>
              <a:prstGeom prst="rect">
                <a:avLst/>
              </a:prstGeom>
              <a:noFill/>
            </p:spPr>
            <p:txBody>
              <a:bodyPr wrap="square" rtlCol="0">
                <a:spAutoFit/>
              </a:bodyPr>
              <a:lstStyle/>
              <a:p>
                <a:r>
                  <a:rPr lang="en-US" b="1" dirty="0">
                    <a:latin typeface="Helvetica" pitchFamily="2" charset="0"/>
                  </a:rPr>
                  <a:t>C</a:t>
                </a:r>
              </a:p>
            </p:txBody>
          </p:sp>
          <p:sp>
            <p:nvSpPr>
              <p:cNvPr id="35" name="TextBox 34">
                <a:extLst>
                  <a:ext uri="{FF2B5EF4-FFF2-40B4-BE49-F238E27FC236}">
                    <a16:creationId xmlns:a16="http://schemas.microsoft.com/office/drawing/2014/main" id="{8C63EED1-F57C-7E28-FB31-48F7CCB6BE6E}"/>
                  </a:ext>
                </a:extLst>
              </p:cNvPr>
              <p:cNvSpPr txBox="1"/>
              <p:nvPr/>
            </p:nvSpPr>
            <p:spPr>
              <a:xfrm>
                <a:off x="8877304" y="3380987"/>
                <a:ext cx="459013" cy="369332"/>
              </a:xfrm>
              <a:prstGeom prst="rect">
                <a:avLst/>
              </a:prstGeom>
              <a:noFill/>
            </p:spPr>
            <p:txBody>
              <a:bodyPr wrap="square" rtlCol="0">
                <a:spAutoFit/>
              </a:bodyPr>
              <a:lstStyle/>
              <a:p>
                <a:r>
                  <a:rPr lang="en-US" b="1" dirty="0">
                    <a:latin typeface="Helvetica" pitchFamily="2" charset="0"/>
                  </a:rPr>
                  <a:t>A</a:t>
                </a:r>
              </a:p>
            </p:txBody>
          </p:sp>
          <p:sp>
            <p:nvSpPr>
              <p:cNvPr id="36" name="TextBox 35">
                <a:extLst>
                  <a:ext uri="{FF2B5EF4-FFF2-40B4-BE49-F238E27FC236}">
                    <a16:creationId xmlns:a16="http://schemas.microsoft.com/office/drawing/2014/main" id="{A6ECB37F-9C4E-62CF-FD94-713193419FD5}"/>
                  </a:ext>
                </a:extLst>
              </p:cNvPr>
              <p:cNvSpPr txBox="1"/>
              <p:nvPr/>
            </p:nvSpPr>
            <p:spPr>
              <a:xfrm>
                <a:off x="10014554" y="3384822"/>
                <a:ext cx="459013" cy="369332"/>
              </a:xfrm>
              <a:prstGeom prst="rect">
                <a:avLst/>
              </a:prstGeom>
              <a:noFill/>
            </p:spPr>
            <p:txBody>
              <a:bodyPr wrap="square" rtlCol="0">
                <a:spAutoFit/>
              </a:bodyPr>
              <a:lstStyle/>
              <a:p>
                <a:r>
                  <a:rPr lang="en-US" b="1" dirty="0">
                    <a:latin typeface="Helvetica" pitchFamily="2" charset="0"/>
                  </a:rPr>
                  <a:t>B</a:t>
                </a:r>
              </a:p>
            </p:txBody>
          </p:sp>
          <p:sp>
            <p:nvSpPr>
              <p:cNvPr id="37" name="TextBox 36">
                <a:extLst>
                  <a:ext uri="{FF2B5EF4-FFF2-40B4-BE49-F238E27FC236}">
                    <a16:creationId xmlns:a16="http://schemas.microsoft.com/office/drawing/2014/main" id="{2FB29484-A1FD-97D2-BDD5-145BE249BEB3}"/>
                  </a:ext>
                </a:extLst>
              </p:cNvPr>
              <p:cNvSpPr txBox="1"/>
              <p:nvPr/>
            </p:nvSpPr>
            <p:spPr>
              <a:xfrm>
                <a:off x="11107183" y="3395753"/>
                <a:ext cx="459013" cy="369332"/>
              </a:xfrm>
              <a:prstGeom prst="rect">
                <a:avLst/>
              </a:prstGeom>
              <a:noFill/>
            </p:spPr>
            <p:txBody>
              <a:bodyPr wrap="square" rtlCol="0">
                <a:spAutoFit/>
              </a:bodyPr>
              <a:lstStyle/>
              <a:p>
                <a:r>
                  <a:rPr lang="en-US" b="1" dirty="0">
                    <a:latin typeface="Helvetica" pitchFamily="2" charset="0"/>
                  </a:rPr>
                  <a:t>C</a:t>
                </a:r>
              </a:p>
            </p:txBody>
          </p:sp>
          <p:sp>
            <p:nvSpPr>
              <p:cNvPr id="39" name="TextBox 38">
                <a:extLst>
                  <a:ext uri="{FF2B5EF4-FFF2-40B4-BE49-F238E27FC236}">
                    <a16:creationId xmlns:a16="http://schemas.microsoft.com/office/drawing/2014/main" id="{55285DEC-49DB-DBEA-90C2-33F2008FBEAD}"/>
                  </a:ext>
                </a:extLst>
              </p:cNvPr>
              <p:cNvSpPr txBox="1"/>
              <p:nvPr/>
            </p:nvSpPr>
            <p:spPr>
              <a:xfrm>
                <a:off x="9411663" y="4671527"/>
                <a:ext cx="459013" cy="369332"/>
              </a:xfrm>
              <a:prstGeom prst="rect">
                <a:avLst/>
              </a:prstGeom>
              <a:noFill/>
            </p:spPr>
            <p:txBody>
              <a:bodyPr wrap="square" rtlCol="0">
                <a:spAutoFit/>
              </a:bodyPr>
              <a:lstStyle/>
              <a:p>
                <a:r>
                  <a:rPr lang="en-US" b="1" dirty="0">
                    <a:latin typeface="Helvetica" pitchFamily="2" charset="0"/>
                  </a:rPr>
                  <a:t>B</a:t>
                </a:r>
              </a:p>
            </p:txBody>
          </p:sp>
          <p:sp>
            <p:nvSpPr>
              <p:cNvPr id="40" name="TextBox 39">
                <a:extLst>
                  <a:ext uri="{FF2B5EF4-FFF2-40B4-BE49-F238E27FC236}">
                    <a16:creationId xmlns:a16="http://schemas.microsoft.com/office/drawing/2014/main" id="{816A651E-5454-F1B3-91F2-28603F1599C7}"/>
                  </a:ext>
                </a:extLst>
              </p:cNvPr>
              <p:cNvSpPr txBox="1"/>
              <p:nvPr/>
            </p:nvSpPr>
            <p:spPr>
              <a:xfrm>
                <a:off x="10274513" y="4584384"/>
                <a:ext cx="459013" cy="369332"/>
              </a:xfrm>
              <a:prstGeom prst="rect">
                <a:avLst/>
              </a:prstGeom>
              <a:noFill/>
            </p:spPr>
            <p:txBody>
              <a:bodyPr wrap="square" rtlCol="0">
                <a:spAutoFit/>
              </a:bodyPr>
              <a:lstStyle/>
              <a:p>
                <a:r>
                  <a:rPr lang="en-US" b="1" dirty="0">
                    <a:latin typeface="Helvetica" pitchFamily="2" charset="0"/>
                  </a:rPr>
                  <a:t>A</a:t>
                </a:r>
              </a:p>
            </p:txBody>
          </p:sp>
          <p:sp>
            <p:nvSpPr>
              <p:cNvPr id="41" name="TextBox 40">
                <a:extLst>
                  <a:ext uri="{FF2B5EF4-FFF2-40B4-BE49-F238E27FC236}">
                    <a16:creationId xmlns:a16="http://schemas.microsoft.com/office/drawing/2014/main" id="{C8AD0B74-FEB7-F8CF-B28A-CFCB1579506B}"/>
                  </a:ext>
                </a:extLst>
              </p:cNvPr>
              <p:cNvSpPr txBox="1"/>
              <p:nvPr/>
            </p:nvSpPr>
            <p:spPr>
              <a:xfrm>
                <a:off x="11197136" y="4545907"/>
                <a:ext cx="459013" cy="369332"/>
              </a:xfrm>
              <a:prstGeom prst="rect">
                <a:avLst/>
              </a:prstGeom>
              <a:noFill/>
            </p:spPr>
            <p:txBody>
              <a:bodyPr wrap="square" rtlCol="0">
                <a:spAutoFit/>
              </a:bodyPr>
              <a:lstStyle/>
              <a:p>
                <a:r>
                  <a:rPr lang="en-US" b="1" dirty="0">
                    <a:latin typeface="Helvetica" pitchFamily="2" charset="0"/>
                  </a:rPr>
                  <a:t>B</a:t>
                </a:r>
              </a:p>
            </p:txBody>
          </p:sp>
        </p:grpSp>
        <p:sp>
          <p:nvSpPr>
            <p:cNvPr id="38" name="TextBox 37">
              <a:extLst>
                <a:ext uri="{FF2B5EF4-FFF2-40B4-BE49-F238E27FC236}">
                  <a16:creationId xmlns:a16="http://schemas.microsoft.com/office/drawing/2014/main" id="{DB73194F-C118-8849-DF80-15DD0ACD5974}"/>
                </a:ext>
              </a:extLst>
            </p:cNvPr>
            <p:cNvSpPr txBox="1"/>
            <p:nvPr/>
          </p:nvSpPr>
          <p:spPr>
            <a:xfrm>
              <a:off x="9703234" y="4697699"/>
              <a:ext cx="459013" cy="369332"/>
            </a:xfrm>
            <a:prstGeom prst="rect">
              <a:avLst/>
            </a:prstGeom>
            <a:noFill/>
          </p:spPr>
          <p:txBody>
            <a:bodyPr wrap="square" rtlCol="0">
              <a:spAutoFit/>
            </a:bodyPr>
            <a:lstStyle/>
            <a:p>
              <a:r>
                <a:rPr lang="en-US" b="1" dirty="0">
                  <a:latin typeface="Helvetica" pitchFamily="2" charset="0"/>
                </a:rPr>
                <a:t>A</a:t>
              </a:r>
            </a:p>
          </p:txBody>
        </p:sp>
      </p:grpSp>
      <p:sp>
        <p:nvSpPr>
          <p:cNvPr id="11" name="Slide Number Placeholder 10">
            <a:extLst>
              <a:ext uri="{FF2B5EF4-FFF2-40B4-BE49-F238E27FC236}">
                <a16:creationId xmlns:a16="http://schemas.microsoft.com/office/drawing/2014/main" id="{5C2A48EA-3037-03C0-1837-099BE4397839}"/>
              </a:ext>
            </a:extLst>
          </p:cNvPr>
          <p:cNvSpPr>
            <a:spLocks noGrp="1"/>
          </p:cNvSpPr>
          <p:nvPr>
            <p:ph type="sldNum" sz="quarter" idx="12"/>
          </p:nvPr>
        </p:nvSpPr>
        <p:spPr>
          <a:xfrm>
            <a:off x="9246337" y="6378684"/>
            <a:ext cx="2743200" cy="365125"/>
          </a:xfrm>
        </p:spPr>
        <p:txBody>
          <a:bodyPr/>
          <a:lstStyle/>
          <a:p>
            <a:fld id="{69A02270-32A2-DD40-9D78-85491558A727}" type="slidenum">
              <a:rPr lang="en-US" smtClean="0"/>
              <a:t>21</a:t>
            </a:fld>
            <a:endParaRPr lang="en-US" dirty="0"/>
          </a:p>
        </p:txBody>
      </p:sp>
    </p:spTree>
    <p:extLst>
      <p:ext uri="{BB962C8B-B14F-4D97-AF65-F5344CB8AC3E}">
        <p14:creationId xmlns:p14="http://schemas.microsoft.com/office/powerpoint/2010/main" val="3217400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52" grpId="0"/>
      <p:bldP spid="5"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AF468-6A00-C323-9171-3FAFC0F5172E}"/>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EEB3331-7F89-5734-B6B2-682112667A26}"/>
              </a:ext>
            </a:extLst>
          </p:cNvPr>
          <p:cNvSpPr txBox="1"/>
          <p:nvPr/>
        </p:nvSpPr>
        <p:spPr>
          <a:xfrm>
            <a:off x="10633" y="2566455"/>
            <a:ext cx="5183217" cy="3046988"/>
          </a:xfrm>
          <a:prstGeom prst="rect">
            <a:avLst/>
          </a:prstGeom>
          <a:noFill/>
        </p:spPr>
        <p:txBody>
          <a:bodyPr wrap="square">
            <a:spAutoFit/>
          </a:bodyPr>
          <a:lstStyle/>
          <a:p>
            <a:pPr algn="ctr"/>
            <a:r>
              <a:rPr lang="en-US" sz="3200" b="1" dirty="0">
                <a:latin typeface="Helvetica" pitchFamily="2" charset="0"/>
              </a:rPr>
              <a:t>“Post-it-notes of the cell”</a:t>
            </a:r>
          </a:p>
          <a:p>
            <a:pPr algn="ctr"/>
            <a:endParaRPr lang="en-US" sz="3200" dirty="0">
              <a:latin typeface="Helvetica" pitchFamily="2" charset="0"/>
            </a:endParaRPr>
          </a:p>
          <a:p>
            <a:pPr algn="ctr"/>
            <a:r>
              <a:rPr lang="en-US" sz="3200" dirty="0">
                <a:latin typeface="Helvetica" pitchFamily="2" charset="0"/>
              </a:rPr>
              <a:t>Help carry important messages about what the cell is, needs, and how to protect itself.</a:t>
            </a:r>
          </a:p>
        </p:txBody>
      </p:sp>
      <p:sp>
        <p:nvSpPr>
          <p:cNvPr id="2" name="Title 1">
            <a:extLst>
              <a:ext uri="{FF2B5EF4-FFF2-40B4-BE49-F238E27FC236}">
                <a16:creationId xmlns:a16="http://schemas.microsoft.com/office/drawing/2014/main" id="{BB6A1323-73C6-97F3-0936-6566BCEA1277}"/>
              </a:ext>
            </a:extLst>
          </p:cNvPr>
          <p:cNvSpPr>
            <a:spLocks noGrp="1"/>
          </p:cNvSpPr>
          <p:nvPr>
            <p:ph type="title"/>
          </p:nvPr>
        </p:nvSpPr>
        <p:spPr>
          <a:xfrm>
            <a:off x="10633" y="-144967"/>
            <a:ext cx="5877211" cy="1929161"/>
          </a:xfrm>
        </p:spPr>
        <p:txBody>
          <a:bodyPr>
            <a:normAutofit fontScale="90000"/>
          </a:bodyPr>
          <a:lstStyle/>
          <a:p>
            <a:r>
              <a:rPr lang="en-US" sz="3600" dirty="0">
                <a:latin typeface="Helvetica" pitchFamily="2" charset="0"/>
              </a:rPr>
              <a:t>Post-translational modifications (PTMs) increase the functional diversity of a cell’s proteome.</a:t>
            </a:r>
          </a:p>
        </p:txBody>
      </p:sp>
      <p:pic>
        <p:nvPicPr>
          <p:cNvPr id="3" name="Picture 2">
            <a:extLst>
              <a:ext uri="{FF2B5EF4-FFF2-40B4-BE49-F238E27FC236}">
                <a16:creationId xmlns:a16="http://schemas.microsoft.com/office/drawing/2014/main" id="{9A42556C-59F2-4B17-D3D5-DD2328AB7E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1579" y="-310113"/>
            <a:ext cx="7478226" cy="7478226"/>
          </a:xfrm>
          <a:prstGeom prst="rect">
            <a:avLst/>
          </a:prstGeom>
        </p:spPr>
      </p:pic>
      <p:sp>
        <p:nvSpPr>
          <p:cNvPr id="4" name="TextBox 3">
            <a:extLst>
              <a:ext uri="{FF2B5EF4-FFF2-40B4-BE49-F238E27FC236}">
                <a16:creationId xmlns:a16="http://schemas.microsoft.com/office/drawing/2014/main" id="{B1E0825C-4E58-364D-174B-170850136F16}"/>
              </a:ext>
            </a:extLst>
          </p:cNvPr>
          <p:cNvSpPr txBox="1"/>
          <p:nvPr/>
        </p:nvSpPr>
        <p:spPr>
          <a:xfrm>
            <a:off x="6795419" y="2824371"/>
            <a:ext cx="4385081" cy="1446550"/>
          </a:xfrm>
          <a:prstGeom prst="rect">
            <a:avLst/>
          </a:prstGeom>
          <a:solidFill>
            <a:schemeClr val="bg1"/>
          </a:solidFill>
          <a:ln>
            <a:solidFill>
              <a:schemeClr val="tx1"/>
            </a:solidFill>
          </a:ln>
        </p:spPr>
        <p:txBody>
          <a:bodyPr wrap="square" rtlCol="0">
            <a:spAutoFit/>
          </a:bodyPr>
          <a:lstStyle/>
          <a:p>
            <a:pPr algn="ctr"/>
            <a:r>
              <a:rPr lang="en-US" sz="4400" dirty="0">
                <a:latin typeface="Helvetica" pitchFamily="2" charset="0"/>
              </a:rPr>
              <a:t>Phosphorylation</a:t>
            </a:r>
          </a:p>
          <a:p>
            <a:pPr algn="ctr"/>
            <a:r>
              <a:rPr lang="en-US" sz="4400" dirty="0">
                <a:latin typeface="Helvetica" pitchFamily="2" charset="0"/>
              </a:rPr>
              <a:t>Methylation</a:t>
            </a:r>
          </a:p>
        </p:txBody>
      </p:sp>
      <p:sp>
        <p:nvSpPr>
          <p:cNvPr id="5" name="Slide Number Placeholder 4">
            <a:extLst>
              <a:ext uri="{FF2B5EF4-FFF2-40B4-BE49-F238E27FC236}">
                <a16:creationId xmlns:a16="http://schemas.microsoft.com/office/drawing/2014/main" id="{A62F67EE-38B1-FE7D-3166-13223733BF8A}"/>
              </a:ext>
            </a:extLst>
          </p:cNvPr>
          <p:cNvSpPr>
            <a:spLocks noGrp="1"/>
          </p:cNvSpPr>
          <p:nvPr>
            <p:ph type="sldNum" sz="quarter" idx="12"/>
          </p:nvPr>
        </p:nvSpPr>
        <p:spPr/>
        <p:txBody>
          <a:bodyPr/>
          <a:lstStyle/>
          <a:p>
            <a:fld id="{69A02270-32A2-DD40-9D78-85491558A727}" type="slidenum">
              <a:rPr lang="en-US" smtClean="0"/>
              <a:t>22</a:t>
            </a:fld>
            <a:endParaRPr lang="en-US"/>
          </a:p>
        </p:txBody>
      </p:sp>
    </p:spTree>
    <p:extLst>
      <p:ext uri="{BB962C8B-B14F-4D97-AF65-F5344CB8AC3E}">
        <p14:creationId xmlns:p14="http://schemas.microsoft.com/office/powerpoint/2010/main" val="309326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DF9895-5DC5-3F74-1828-0A355B6266A1}"/>
              </a:ext>
            </a:extLst>
          </p:cNvPr>
          <p:cNvSpPr>
            <a:spLocks noGrp="1"/>
          </p:cNvSpPr>
          <p:nvPr>
            <p:ph type="sldNum" sz="quarter" idx="12"/>
          </p:nvPr>
        </p:nvSpPr>
        <p:spPr/>
        <p:txBody>
          <a:bodyPr/>
          <a:lstStyle/>
          <a:p>
            <a:fld id="{6E20AE52-6AB0-D744-95C3-B3F2441F4238}" type="slidenum">
              <a:rPr lang="en-US" smtClean="0"/>
              <a:t>23</a:t>
            </a:fld>
            <a:endParaRPr lang="en-US"/>
          </a:p>
        </p:txBody>
      </p:sp>
      <p:sp>
        <p:nvSpPr>
          <p:cNvPr id="8" name="TextBox 7">
            <a:extLst>
              <a:ext uri="{FF2B5EF4-FFF2-40B4-BE49-F238E27FC236}">
                <a16:creationId xmlns:a16="http://schemas.microsoft.com/office/drawing/2014/main" id="{696CF396-8CBD-3398-2081-905ABBA42F40}"/>
              </a:ext>
            </a:extLst>
          </p:cNvPr>
          <p:cNvSpPr txBox="1"/>
          <p:nvPr/>
        </p:nvSpPr>
        <p:spPr>
          <a:xfrm>
            <a:off x="101600" y="55395"/>
            <a:ext cx="11988800" cy="646331"/>
          </a:xfrm>
          <a:prstGeom prst="rect">
            <a:avLst/>
          </a:prstGeom>
          <a:noFill/>
        </p:spPr>
        <p:txBody>
          <a:bodyPr wrap="square">
            <a:spAutoFit/>
          </a:bodyPr>
          <a:lstStyle/>
          <a:p>
            <a:r>
              <a:rPr lang="en-US" sz="3600" dirty="0">
                <a:latin typeface="Helvetica" pitchFamily="2" charset="0"/>
              </a:rPr>
              <a:t>The creativity behind PTMs </a:t>
            </a:r>
          </a:p>
        </p:txBody>
      </p:sp>
      <p:sp>
        <p:nvSpPr>
          <p:cNvPr id="12" name="TextBox 11">
            <a:extLst>
              <a:ext uri="{FF2B5EF4-FFF2-40B4-BE49-F238E27FC236}">
                <a16:creationId xmlns:a16="http://schemas.microsoft.com/office/drawing/2014/main" id="{E57337A0-A33A-4215-85BA-CCAA464EF49F}"/>
              </a:ext>
            </a:extLst>
          </p:cNvPr>
          <p:cNvSpPr txBox="1"/>
          <p:nvPr/>
        </p:nvSpPr>
        <p:spPr>
          <a:xfrm>
            <a:off x="101599" y="1093371"/>
            <a:ext cx="3831771"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Helvetica" pitchFamily="2" charset="0"/>
              </a:rPr>
              <a:t>PTMs are not just small atoms or chemical groups.</a:t>
            </a:r>
          </a:p>
          <a:p>
            <a:pPr marL="285750" indent="-285750">
              <a:buFont typeface="Arial" panose="020B0604020202020204" pitchFamily="34" charset="0"/>
              <a:buChar char="•"/>
            </a:pPr>
            <a:endParaRPr lang="en-US" sz="2400" dirty="0">
              <a:latin typeface="Helvetica" pitchFamily="2" charset="0"/>
            </a:endParaRPr>
          </a:p>
          <a:p>
            <a:pPr marL="285750" indent="-285750">
              <a:buFont typeface="Arial" panose="020B0604020202020204" pitchFamily="34" charset="0"/>
              <a:buChar char="•"/>
            </a:pPr>
            <a:r>
              <a:rPr lang="en-US" sz="2400" dirty="0">
                <a:latin typeface="Helvetica" pitchFamily="2" charset="0"/>
              </a:rPr>
              <a:t>Proteins can have larger modifications, like whole sugars </a:t>
            </a:r>
            <a:r>
              <a:rPr lang="en-US" sz="2400" b="1" dirty="0">
                <a:latin typeface="Helvetica" pitchFamily="2" charset="0"/>
              </a:rPr>
              <a:t>(glycans).</a:t>
            </a:r>
          </a:p>
          <a:p>
            <a:pPr marL="285750" indent="-285750">
              <a:buFont typeface="Arial" panose="020B0604020202020204" pitchFamily="34" charset="0"/>
              <a:buChar char="•"/>
            </a:pPr>
            <a:endParaRPr lang="en-US" sz="2400" dirty="0">
              <a:latin typeface="Helvetica" pitchFamily="2" charset="0"/>
            </a:endParaRPr>
          </a:p>
          <a:p>
            <a:pPr marL="285750" indent="-285750">
              <a:buFont typeface="Arial" panose="020B0604020202020204" pitchFamily="34" charset="0"/>
              <a:buChar char="•"/>
            </a:pPr>
            <a:r>
              <a:rPr lang="en-US" sz="2400" dirty="0">
                <a:latin typeface="Helvetica" pitchFamily="2" charset="0"/>
              </a:rPr>
              <a:t>Sugars can even be added on top of other sugars, creating branched structures.</a:t>
            </a:r>
          </a:p>
        </p:txBody>
      </p:sp>
      <p:sp>
        <p:nvSpPr>
          <p:cNvPr id="15" name="TextBox 14">
            <a:extLst>
              <a:ext uri="{FF2B5EF4-FFF2-40B4-BE49-F238E27FC236}">
                <a16:creationId xmlns:a16="http://schemas.microsoft.com/office/drawing/2014/main" id="{ED4E9346-0A2A-F9D2-5AF3-7610FC27DE7E}"/>
              </a:ext>
            </a:extLst>
          </p:cNvPr>
          <p:cNvSpPr txBox="1"/>
          <p:nvPr/>
        </p:nvSpPr>
        <p:spPr>
          <a:xfrm>
            <a:off x="3323772" y="6288837"/>
            <a:ext cx="9013372" cy="461665"/>
          </a:xfrm>
          <a:prstGeom prst="rect">
            <a:avLst/>
          </a:prstGeom>
          <a:noFill/>
        </p:spPr>
        <p:txBody>
          <a:bodyPr wrap="square" rtlCol="0">
            <a:spAutoFit/>
          </a:bodyPr>
          <a:lstStyle/>
          <a:p>
            <a:pPr algn="ctr"/>
            <a:r>
              <a:rPr lang="en-US" sz="2400" b="1" dirty="0">
                <a:solidFill>
                  <a:srgbClr val="0432FF"/>
                </a:solidFill>
                <a:latin typeface="Helvetica" pitchFamily="2" charset="0"/>
              </a:rPr>
              <a:t>There is no limit to how big a sugar chain or branch can be!</a:t>
            </a:r>
          </a:p>
        </p:txBody>
      </p:sp>
      <p:pic>
        <p:nvPicPr>
          <p:cNvPr id="25" name="Picture 24" descr="A blue map with colorful squares and dots&#10;&#10;AI-generated content may be incorrect.">
            <a:extLst>
              <a:ext uri="{FF2B5EF4-FFF2-40B4-BE49-F238E27FC236}">
                <a16:creationId xmlns:a16="http://schemas.microsoft.com/office/drawing/2014/main" id="{6CB35B59-DB82-B643-9FC6-7D866A6113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6200000">
            <a:off x="5618365" y="-180574"/>
            <a:ext cx="5411514" cy="7034193"/>
          </a:xfrm>
          <a:prstGeom prst="rect">
            <a:avLst/>
          </a:prstGeom>
        </p:spPr>
      </p:pic>
      <p:pic>
        <p:nvPicPr>
          <p:cNvPr id="23" name="Picture 22" descr="A blue map with squares and dots&#10;&#10;AI-generated content may be incorrect.">
            <a:extLst>
              <a:ext uri="{FF2B5EF4-FFF2-40B4-BE49-F238E27FC236}">
                <a16:creationId xmlns:a16="http://schemas.microsoft.com/office/drawing/2014/main" id="{086C123F-F70C-2959-3677-681D2D122F9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6200000">
            <a:off x="6832111" y="732332"/>
            <a:ext cx="3032800" cy="4735286"/>
          </a:xfrm>
          <a:prstGeom prst="rect">
            <a:avLst/>
          </a:prstGeom>
        </p:spPr>
      </p:pic>
    </p:spTree>
    <p:extLst>
      <p:ext uri="{BB962C8B-B14F-4D97-AF65-F5344CB8AC3E}">
        <p14:creationId xmlns:p14="http://schemas.microsoft.com/office/powerpoint/2010/main" val="229810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2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0B030-215E-A1F4-74A4-D83D09421786}"/>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1529D8F-9BD6-DF97-F769-70A0DF8A69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6835" y="1160978"/>
            <a:ext cx="6133452" cy="6133452"/>
          </a:xfrm>
          <a:prstGeom prst="rect">
            <a:avLst/>
          </a:prstGeom>
        </p:spPr>
      </p:pic>
      <p:sp>
        <p:nvSpPr>
          <p:cNvPr id="2" name="Title 1">
            <a:extLst>
              <a:ext uri="{FF2B5EF4-FFF2-40B4-BE49-F238E27FC236}">
                <a16:creationId xmlns:a16="http://schemas.microsoft.com/office/drawing/2014/main" id="{E725F5BA-A698-FA6A-872B-C2BA1989D553}"/>
              </a:ext>
            </a:extLst>
          </p:cNvPr>
          <p:cNvSpPr>
            <a:spLocks noGrp="1"/>
          </p:cNvSpPr>
          <p:nvPr>
            <p:ph type="title"/>
          </p:nvPr>
        </p:nvSpPr>
        <p:spPr>
          <a:xfrm>
            <a:off x="0" y="-43798"/>
            <a:ext cx="11555896" cy="895697"/>
          </a:xfrm>
        </p:spPr>
        <p:txBody>
          <a:bodyPr>
            <a:noAutofit/>
          </a:bodyPr>
          <a:lstStyle/>
          <a:p>
            <a:r>
              <a:rPr lang="en-US" sz="4000" dirty="0">
                <a:latin typeface="Helvetica" pitchFamily="2" charset="0"/>
              </a:rPr>
              <a:t>Glycosylation: a key post translational modification</a:t>
            </a:r>
          </a:p>
        </p:txBody>
      </p:sp>
      <p:sp>
        <p:nvSpPr>
          <p:cNvPr id="3" name="TextBox 2">
            <a:extLst>
              <a:ext uri="{FF2B5EF4-FFF2-40B4-BE49-F238E27FC236}">
                <a16:creationId xmlns:a16="http://schemas.microsoft.com/office/drawing/2014/main" id="{181F9A12-068A-0849-57DB-A5115DC063D2}"/>
              </a:ext>
            </a:extLst>
          </p:cNvPr>
          <p:cNvSpPr txBox="1"/>
          <p:nvPr/>
        </p:nvSpPr>
        <p:spPr>
          <a:xfrm>
            <a:off x="-485891" y="750102"/>
            <a:ext cx="6756736" cy="707886"/>
          </a:xfrm>
          <a:prstGeom prst="rect">
            <a:avLst/>
          </a:prstGeom>
          <a:noFill/>
        </p:spPr>
        <p:txBody>
          <a:bodyPr wrap="square" rtlCol="0">
            <a:spAutoFit/>
          </a:bodyPr>
          <a:lstStyle/>
          <a:p>
            <a:pPr algn="ctr"/>
            <a:r>
              <a:rPr lang="en-US" sz="2000" b="1" dirty="0">
                <a:latin typeface="Helvetica" pitchFamily="2" charset="0"/>
              </a:rPr>
              <a:t>Glycans</a:t>
            </a:r>
            <a:r>
              <a:rPr lang="en-US" sz="2000" dirty="0">
                <a:latin typeface="Helvetica" pitchFamily="2" charset="0"/>
              </a:rPr>
              <a:t> (sugars) are transferred to a protein by a </a:t>
            </a:r>
            <a:r>
              <a:rPr lang="en-US" sz="2000" b="1" dirty="0">
                <a:latin typeface="Helvetica" pitchFamily="2" charset="0"/>
              </a:rPr>
              <a:t>glycosyltransferase.</a:t>
            </a:r>
          </a:p>
        </p:txBody>
      </p:sp>
      <p:sp>
        <p:nvSpPr>
          <p:cNvPr id="6" name="TextBox 5">
            <a:extLst>
              <a:ext uri="{FF2B5EF4-FFF2-40B4-BE49-F238E27FC236}">
                <a16:creationId xmlns:a16="http://schemas.microsoft.com/office/drawing/2014/main" id="{391CE88F-7B27-863F-ADC9-3B1AC799FD80}"/>
              </a:ext>
            </a:extLst>
          </p:cNvPr>
          <p:cNvSpPr txBox="1"/>
          <p:nvPr/>
        </p:nvSpPr>
        <p:spPr>
          <a:xfrm>
            <a:off x="6580280" y="781072"/>
            <a:ext cx="5824017" cy="400110"/>
          </a:xfrm>
          <a:prstGeom prst="rect">
            <a:avLst/>
          </a:prstGeom>
          <a:noFill/>
        </p:spPr>
        <p:txBody>
          <a:bodyPr wrap="square">
            <a:spAutoFit/>
          </a:bodyPr>
          <a:lstStyle/>
          <a:p>
            <a:r>
              <a:rPr lang="en-US" sz="2000" dirty="0">
                <a:latin typeface="Helvetica" pitchFamily="2" charset="0"/>
              </a:rPr>
              <a:t>Glycosylated proteins (</a:t>
            </a:r>
            <a:r>
              <a:rPr lang="en-US" sz="2000" b="1" dirty="0">
                <a:latin typeface="Helvetica" pitchFamily="2" charset="0"/>
              </a:rPr>
              <a:t>glycoproteins</a:t>
            </a:r>
            <a:r>
              <a:rPr lang="en-US" sz="2000" dirty="0">
                <a:latin typeface="Helvetica" pitchFamily="2" charset="0"/>
              </a:rPr>
              <a:t>) can be:</a:t>
            </a:r>
          </a:p>
        </p:txBody>
      </p:sp>
      <p:pic>
        <p:nvPicPr>
          <p:cNvPr id="8" name="Picture 7">
            <a:extLst>
              <a:ext uri="{FF2B5EF4-FFF2-40B4-BE49-F238E27FC236}">
                <a16:creationId xmlns:a16="http://schemas.microsoft.com/office/drawing/2014/main" id="{866CCC88-EDC1-4AEF-8B69-FAC814823C4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4197" y="4735773"/>
            <a:ext cx="4093035" cy="2105733"/>
          </a:xfrm>
          <a:prstGeom prst="rect">
            <a:avLst/>
          </a:prstGeom>
        </p:spPr>
      </p:pic>
      <p:pic>
        <p:nvPicPr>
          <p:cNvPr id="25" name="Picture 24">
            <a:extLst>
              <a:ext uri="{FF2B5EF4-FFF2-40B4-BE49-F238E27FC236}">
                <a16:creationId xmlns:a16="http://schemas.microsoft.com/office/drawing/2014/main" id="{D3F7E2D5-958B-A4CD-11ED-EECD9F2D94B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03595" y="2789918"/>
            <a:ext cx="4093035" cy="2045656"/>
          </a:xfrm>
          <a:prstGeom prst="rect">
            <a:avLst/>
          </a:prstGeom>
        </p:spPr>
      </p:pic>
      <p:pic>
        <p:nvPicPr>
          <p:cNvPr id="32" name="Picture 31">
            <a:extLst>
              <a:ext uri="{FF2B5EF4-FFF2-40B4-BE49-F238E27FC236}">
                <a16:creationId xmlns:a16="http://schemas.microsoft.com/office/drawing/2014/main" id="{FC5CC5BC-3274-EAC7-A243-EA80A5F281E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14197" y="1245755"/>
            <a:ext cx="4093035" cy="1524741"/>
          </a:xfrm>
          <a:prstGeom prst="rect">
            <a:avLst/>
          </a:prstGeom>
        </p:spPr>
      </p:pic>
      <p:pic>
        <p:nvPicPr>
          <p:cNvPr id="11" name="Picture 10">
            <a:extLst>
              <a:ext uri="{FF2B5EF4-FFF2-40B4-BE49-F238E27FC236}">
                <a16:creationId xmlns:a16="http://schemas.microsoft.com/office/drawing/2014/main" id="{A23087C1-F08A-D4ED-33AD-99719C8C85B0}"/>
              </a:ext>
            </a:extLst>
          </p:cNvPr>
          <p:cNvPicPr>
            <a:picLocks noChangeAspect="1"/>
          </p:cNvPicPr>
          <p:nvPr/>
        </p:nvPicPr>
        <p:blipFill>
          <a:blip r:embed="rId7"/>
          <a:stretch>
            <a:fillRect/>
          </a:stretch>
        </p:blipFill>
        <p:spPr>
          <a:xfrm rot="17100000">
            <a:off x="5972827" y="3713012"/>
            <a:ext cx="572888" cy="1101398"/>
          </a:xfrm>
          <a:prstGeom prst="rect">
            <a:avLst/>
          </a:prstGeom>
        </p:spPr>
      </p:pic>
      <p:pic>
        <p:nvPicPr>
          <p:cNvPr id="12" name="Picture 11">
            <a:extLst>
              <a:ext uri="{FF2B5EF4-FFF2-40B4-BE49-F238E27FC236}">
                <a16:creationId xmlns:a16="http://schemas.microsoft.com/office/drawing/2014/main" id="{B2E4E430-9E0B-AC84-03B1-573618F8FAD3}"/>
              </a:ext>
            </a:extLst>
          </p:cNvPr>
          <p:cNvPicPr>
            <a:picLocks noChangeAspect="1"/>
          </p:cNvPicPr>
          <p:nvPr/>
        </p:nvPicPr>
        <p:blipFill>
          <a:blip r:embed="rId7"/>
          <a:stretch>
            <a:fillRect/>
          </a:stretch>
        </p:blipFill>
        <p:spPr>
          <a:xfrm rot="15027886">
            <a:off x="6120391" y="5159351"/>
            <a:ext cx="572888" cy="1101398"/>
          </a:xfrm>
          <a:prstGeom prst="rect">
            <a:avLst/>
          </a:prstGeom>
        </p:spPr>
      </p:pic>
      <p:pic>
        <p:nvPicPr>
          <p:cNvPr id="14" name="Picture 13">
            <a:extLst>
              <a:ext uri="{FF2B5EF4-FFF2-40B4-BE49-F238E27FC236}">
                <a16:creationId xmlns:a16="http://schemas.microsoft.com/office/drawing/2014/main" id="{3FE4BE9C-73EA-45B5-8C79-C99EF85D455C}"/>
              </a:ext>
            </a:extLst>
          </p:cNvPr>
          <p:cNvPicPr>
            <a:picLocks noChangeAspect="1"/>
          </p:cNvPicPr>
          <p:nvPr/>
        </p:nvPicPr>
        <p:blipFill>
          <a:blip r:embed="rId7"/>
          <a:stretch>
            <a:fillRect/>
          </a:stretch>
        </p:blipFill>
        <p:spPr>
          <a:xfrm rot="15646679">
            <a:off x="5920440" y="4420742"/>
            <a:ext cx="572888" cy="1101398"/>
          </a:xfrm>
          <a:prstGeom prst="rect">
            <a:avLst/>
          </a:prstGeom>
        </p:spPr>
      </p:pic>
      <p:pic>
        <p:nvPicPr>
          <p:cNvPr id="15" name="Picture 14">
            <a:extLst>
              <a:ext uri="{FF2B5EF4-FFF2-40B4-BE49-F238E27FC236}">
                <a16:creationId xmlns:a16="http://schemas.microsoft.com/office/drawing/2014/main" id="{E7CAA7B8-15E2-FD48-49BB-7EC6C17DCDE5}"/>
              </a:ext>
            </a:extLst>
          </p:cNvPr>
          <p:cNvPicPr>
            <a:picLocks noChangeAspect="1"/>
          </p:cNvPicPr>
          <p:nvPr/>
        </p:nvPicPr>
        <p:blipFill>
          <a:blip r:embed="rId7"/>
          <a:stretch>
            <a:fillRect/>
          </a:stretch>
        </p:blipFill>
        <p:spPr>
          <a:xfrm rot="13857775">
            <a:off x="6708695" y="5807275"/>
            <a:ext cx="572888" cy="1101398"/>
          </a:xfrm>
          <a:prstGeom prst="rect">
            <a:avLst/>
          </a:prstGeom>
        </p:spPr>
      </p:pic>
      <p:pic>
        <p:nvPicPr>
          <p:cNvPr id="18" name="Picture 17">
            <a:extLst>
              <a:ext uri="{FF2B5EF4-FFF2-40B4-BE49-F238E27FC236}">
                <a16:creationId xmlns:a16="http://schemas.microsoft.com/office/drawing/2014/main" id="{FA855178-935A-96A2-A63E-2E080980EF09}"/>
              </a:ext>
            </a:extLst>
          </p:cNvPr>
          <p:cNvPicPr>
            <a:picLocks noChangeAspect="1"/>
          </p:cNvPicPr>
          <p:nvPr/>
        </p:nvPicPr>
        <p:blipFill>
          <a:blip r:embed="rId8"/>
          <a:stretch>
            <a:fillRect/>
          </a:stretch>
        </p:blipFill>
        <p:spPr>
          <a:xfrm>
            <a:off x="6748085" y="1463598"/>
            <a:ext cx="581609" cy="843742"/>
          </a:xfrm>
          <a:prstGeom prst="rect">
            <a:avLst/>
          </a:prstGeom>
        </p:spPr>
      </p:pic>
      <p:pic>
        <p:nvPicPr>
          <p:cNvPr id="19" name="Picture 18">
            <a:extLst>
              <a:ext uri="{FF2B5EF4-FFF2-40B4-BE49-F238E27FC236}">
                <a16:creationId xmlns:a16="http://schemas.microsoft.com/office/drawing/2014/main" id="{A9ACF4BD-373D-244E-7DEF-3A1E06D8F571}"/>
              </a:ext>
            </a:extLst>
          </p:cNvPr>
          <p:cNvPicPr>
            <a:picLocks noChangeAspect="1"/>
          </p:cNvPicPr>
          <p:nvPr/>
        </p:nvPicPr>
        <p:blipFill>
          <a:blip r:embed="rId8"/>
          <a:stretch>
            <a:fillRect/>
          </a:stretch>
        </p:blipFill>
        <p:spPr>
          <a:xfrm>
            <a:off x="6079000" y="1259817"/>
            <a:ext cx="590256" cy="856287"/>
          </a:xfrm>
          <a:prstGeom prst="rect">
            <a:avLst/>
          </a:prstGeom>
        </p:spPr>
      </p:pic>
      <p:pic>
        <p:nvPicPr>
          <p:cNvPr id="20" name="Picture 19">
            <a:extLst>
              <a:ext uri="{FF2B5EF4-FFF2-40B4-BE49-F238E27FC236}">
                <a16:creationId xmlns:a16="http://schemas.microsoft.com/office/drawing/2014/main" id="{5EB541E5-4DF5-3E2E-2B1E-010E81A62FF3}"/>
              </a:ext>
            </a:extLst>
          </p:cNvPr>
          <p:cNvPicPr>
            <a:picLocks noChangeAspect="1"/>
          </p:cNvPicPr>
          <p:nvPr/>
        </p:nvPicPr>
        <p:blipFill>
          <a:blip r:embed="rId8"/>
          <a:stretch>
            <a:fillRect/>
          </a:stretch>
        </p:blipFill>
        <p:spPr>
          <a:xfrm rot="181178">
            <a:off x="7487828" y="1062118"/>
            <a:ext cx="590256" cy="856287"/>
          </a:xfrm>
          <a:prstGeom prst="rect">
            <a:avLst/>
          </a:prstGeom>
        </p:spPr>
      </p:pic>
      <p:pic>
        <p:nvPicPr>
          <p:cNvPr id="22" name="Picture 21">
            <a:extLst>
              <a:ext uri="{FF2B5EF4-FFF2-40B4-BE49-F238E27FC236}">
                <a16:creationId xmlns:a16="http://schemas.microsoft.com/office/drawing/2014/main" id="{D63BCC8F-B6CC-804D-847D-5396CF8DA733}"/>
              </a:ext>
            </a:extLst>
          </p:cNvPr>
          <p:cNvPicPr>
            <a:picLocks noChangeAspect="1"/>
          </p:cNvPicPr>
          <p:nvPr/>
        </p:nvPicPr>
        <p:blipFill>
          <a:blip r:embed="rId8"/>
          <a:stretch>
            <a:fillRect/>
          </a:stretch>
        </p:blipFill>
        <p:spPr>
          <a:xfrm rot="181178">
            <a:off x="11344850" y="1295494"/>
            <a:ext cx="590256" cy="856287"/>
          </a:xfrm>
          <a:prstGeom prst="rect">
            <a:avLst/>
          </a:prstGeom>
        </p:spPr>
      </p:pic>
      <p:pic>
        <p:nvPicPr>
          <p:cNvPr id="26" name="Picture 25">
            <a:extLst>
              <a:ext uri="{FF2B5EF4-FFF2-40B4-BE49-F238E27FC236}">
                <a16:creationId xmlns:a16="http://schemas.microsoft.com/office/drawing/2014/main" id="{24A7A995-1DD4-58C2-67FD-2A2A5EBA9F80}"/>
              </a:ext>
            </a:extLst>
          </p:cNvPr>
          <p:cNvPicPr>
            <a:picLocks noChangeAspect="1"/>
          </p:cNvPicPr>
          <p:nvPr/>
        </p:nvPicPr>
        <p:blipFill>
          <a:blip r:embed="rId8"/>
          <a:stretch>
            <a:fillRect/>
          </a:stretch>
        </p:blipFill>
        <p:spPr>
          <a:xfrm rot="3937711">
            <a:off x="10463424" y="948916"/>
            <a:ext cx="590256" cy="856287"/>
          </a:xfrm>
          <a:prstGeom prst="rect">
            <a:avLst/>
          </a:prstGeom>
        </p:spPr>
      </p:pic>
      <p:pic>
        <p:nvPicPr>
          <p:cNvPr id="33" name="Picture 32">
            <a:extLst>
              <a:ext uri="{FF2B5EF4-FFF2-40B4-BE49-F238E27FC236}">
                <a16:creationId xmlns:a16="http://schemas.microsoft.com/office/drawing/2014/main" id="{6FFCFD1B-2264-595A-697C-2358A18F0E67}"/>
              </a:ext>
            </a:extLst>
          </p:cNvPr>
          <p:cNvPicPr>
            <a:picLocks noChangeAspect="1"/>
          </p:cNvPicPr>
          <p:nvPr/>
        </p:nvPicPr>
        <p:blipFill>
          <a:blip r:embed="rId9"/>
          <a:stretch>
            <a:fillRect/>
          </a:stretch>
        </p:blipFill>
        <p:spPr>
          <a:xfrm>
            <a:off x="7569338" y="2623117"/>
            <a:ext cx="559810" cy="685565"/>
          </a:xfrm>
          <a:prstGeom prst="rect">
            <a:avLst/>
          </a:prstGeom>
        </p:spPr>
      </p:pic>
      <p:pic>
        <p:nvPicPr>
          <p:cNvPr id="38" name="Picture 37">
            <a:extLst>
              <a:ext uri="{FF2B5EF4-FFF2-40B4-BE49-F238E27FC236}">
                <a16:creationId xmlns:a16="http://schemas.microsoft.com/office/drawing/2014/main" id="{2C3FBA90-CD81-EC69-1628-A2E972DCF15D}"/>
              </a:ext>
            </a:extLst>
          </p:cNvPr>
          <p:cNvPicPr>
            <a:picLocks noChangeAspect="1"/>
          </p:cNvPicPr>
          <p:nvPr/>
        </p:nvPicPr>
        <p:blipFill>
          <a:blip r:embed="rId9"/>
          <a:stretch>
            <a:fillRect/>
          </a:stretch>
        </p:blipFill>
        <p:spPr>
          <a:xfrm>
            <a:off x="11121822" y="4656873"/>
            <a:ext cx="559810" cy="685565"/>
          </a:xfrm>
          <a:prstGeom prst="rect">
            <a:avLst/>
          </a:prstGeom>
        </p:spPr>
      </p:pic>
      <p:pic>
        <p:nvPicPr>
          <p:cNvPr id="40" name="Picture 39">
            <a:extLst>
              <a:ext uri="{FF2B5EF4-FFF2-40B4-BE49-F238E27FC236}">
                <a16:creationId xmlns:a16="http://schemas.microsoft.com/office/drawing/2014/main" id="{F8E95731-3F36-B7AC-4737-48ADEF953A5D}"/>
              </a:ext>
            </a:extLst>
          </p:cNvPr>
          <p:cNvPicPr>
            <a:picLocks noChangeAspect="1"/>
          </p:cNvPicPr>
          <p:nvPr/>
        </p:nvPicPr>
        <p:blipFill>
          <a:blip r:embed="rId9"/>
          <a:stretch>
            <a:fillRect/>
          </a:stretch>
        </p:blipFill>
        <p:spPr>
          <a:xfrm>
            <a:off x="8680874" y="4155528"/>
            <a:ext cx="559810" cy="685565"/>
          </a:xfrm>
          <a:prstGeom prst="rect">
            <a:avLst/>
          </a:prstGeom>
        </p:spPr>
      </p:pic>
      <p:pic>
        <p:nvPicPr>
          <p:cNvPr id="41" name="Picture 40">
            <a:extLst>
              <a:ext uri="{FF2B5EF4-FFF2-40B4-BE49-F238E27FC236}">
                <a16:creationId xmlns:a16="http://schemas.microsoft.com/office/drawing/2014/main" id="{02046D14-908A-0256-82AF-D0A74332CF32}"/>
              </a:ext>
            </a:extLst>
          </p:cNvPr>
          <p:cNvPicPr>
            <a:picLocks noChangeAspect="1"/>
          </p:cNvPicPr>
          <p:nvPr/>
        </p:nvPicPr>
        <p:blipFill>
          <a:blip r:embed="rId9"/>
          <a:stretch>
            <a:fillRect/>
          </a:stretch>
        </p:blipFill>
        <p:spPr>
          <a:xfrm>
            <a:off x="10386789" y="5391363"/>
            <a:ext cx="559810" cy="685565"/>
          </a:xfrm>
          <a:prstGeom prst="rect">
            <a:avLst/>
          </a:prstGeom>
        </p:spPr>
      </p:pic>
      <p:pic>
        <p:nvPicPr>
          <p:cNvPr id="42" name="Picture 41">
            <a:extLst>
              <a:ext uri="{FF2B5EF4-FFF2-40B4-BE49-F238E27FC236}">
                <a16:creationId xmlns:a16="http://schemas.microsoft.com/office/drawing/2014/main" id="{AE2E4E65-D30F-C249-3CE2-E61700C6F5E0}"/>
              </a:ext>
            </a:extLst>
          </p:cNvPr>
          <p:cNvPicPr>
            <a:picLocks noChangeAspect="1"/>
          </p:cNvPicPr>
          <p:nvPr/>
        </p:nvPicPr>
        <p:blipFill>
          <a:blip r:embed="rId9"/>
          <a:stretch>
            <a:fillRect/>
          </a:stretch>
        </p:blipFill>
        <p:spPr>
          <a:xfrm>
            <a:off x="9420533" y="3006713"/>
            <a:ext cx="483928" cy="592637"/>
          </a:xfrm>
          <a:prstGeom prst="rect">
            <a:avLst/>
          </a:prstGeom>
        </p:spPr>
      </p:pic>
      <p:pic>
        <p:nvPicPr>
          <p:cNvPr id="43" name="Picture 42">
            <a:extLst>
              <a:ext uri="{FF2B5EF4-FFF2-40B4-BE49-F238E27FC236}">
                <a16:creationId xmlns:a16="http://schemas.microsoft.com/office/drawing/2014/main" id="{63D450C8-3113-29F6-980E-31118E11415C}"/>
              </a:ext>
            </a:extLst>
          </p:cNvPr>
          <p:cNvPicPr>
            <a:picLocks noChangeAspect="1"/>
          </p:cNvPicPr>
          <p:nvPr/>
        </p:nvPicPr>
        <p:blipFill>
          <a:blip r:embed="rId9"/>
          <a:stretch>
            <a:fillRect/>
          </a:stretch>
        </p:blipFill>
        <p:spPr>
          <a:xfrm>
            <a:off x="9596092" y="4050208"/>
            <a:ext cx="459824" cy="563118"/>
          </a:xfrm>
          <a:prstGeom prst="rect">
            <a:avLst/>
          </a:prstGeom>
        </p:spPr>
      </p:pic>
      <p:pic>
        <p:nvPicPr>
          <p:cNvPr id="44" name="Picture 43">
            <a:extLst>
              <a:ext uri="{FF2B5EF4-FFF2-40B4-BE49-F238E27FC236}">
                <a16:creationId xmlns:a16="http://schemas.microsoft.com/office/drawing/2014/main" id="{BDC0334A-B1D0-9B0F-B7E6-1C15D1F6FF19}"/>
              </a:ext>
            </a:extLst>
          </p:cNvPr>
          <p:cNvPicPr>
            <a:picLocks noChangeAspect="1"/>
          </p:cNvPicPr>
          <p:nvPr/>
        </p:nvPicPr>
        <p:blipFill>
          <a:blip r:embed="rId9"/>
          <a:stretch>
            <a:fillRect/>
          </a:stretch>
        </p:blipFill>
        <p:spPr>
          <a:xfrm>
            <a:off x="10133395" y="3531187"/>
            <a:ext cx="459824" cy="563118"/>
          </a:xfrm>
          <a:prstGeom prst="rect">
            <a:avLst/>
          </a:prstGeom>
        </p:spPr>
      </p:pic>
      <p:pic>
        <p:nvPicPr>
          <p:cNvPr id="45" name="Picture 44">
            <a:extLst>
              <a:ext uri="{FF2B5EF4-FFF2-40B4-BE49-F238E27FC236}">
                <a16:creationId xmlns:a16="http://schemas.microsoft.com/office/drawing/2014/main" id="{C8FBAB5B-6431-26AF-3442-AD380EEA099D}"/>
              </a:ext>
            </a:extLst>
          </p:cNvPr>
          <p:cNvPicPr>
            <a:picLocks noChangeAspect="1"/>
          </p:cNvPicPr>
          <p:nvPr/>
        </p:nvPicPr>
        <p:blipFill>
          <a:blip r:embed="rId9"/>
          <a:stretch>
            <a:fillRect/>
          </a:stretch>
        </p:blipFill>
        <p:spPr>
          <a:xfrm>
            <a:off x="10661998" y="2373888"/>
            <a:ext cx="459824" cy="563118"/>
          </a:xfrm>
          <a:prstGeom prst="rect">
            <a:avLst/>
          </a:prstGeom>
        </p:spPr>
      </p:pic>
      <p:pic>
        <p:nvPicPr>
          <p:cNvPr id="46" name="Picture 45">
            <a:extLst>
              <a:ext uri="{FF2B5EF4-FFF2-40B4-BE49-F238E27FC236}">
                <a16:creationId xmlns:a16="http://schemas.microsoft.com/office/drawing/2014/main" id="{8E169CFD-E8DE-AA4B-C227-92899F81CCBF}"/>
              </a:ext>
            </a:extLst>
          </p:cNvPr>
          <p:cNvPicPr>
            <a:picLocks noChangeAspect="1"/>
          </p:cNvPicPr>
          <p:nvPr/>
        </p:nvPicPr>
        <p:blipFill>
          <a:blip r:embed="rId9"/>
          <a:stretch>
            <a:fillRect/>
          </a:stretch>
        </p:blipFill>
        <p:spPr>
          <a:xfrm>
            <a:off x="7830475" y="5255948"/>
            <a:ext cx="459824" cy="563118"/>
          </a:xfrm>
          <a:prstGeom prst="rect">
            <a:avLst/>
          </a:prstGeom>
        </p:spPr>
      </p:pic>
      <p:pic>
        <p:nvPicPr>
          <p:cNvPr id="47" name="Picture 46">
            <a:extLst>
              <a:ext uri="{FF2B5EF4-FFF2-40B4-BE49-F238E27FC236}">
                <a16:creationId xmlns:a16="http://schemas.microsoft.com/office/drawing/2014/main" id="{3F568279-8C55-ACED-994E-18CE715DAB11}"/>
              </a:ext>
            </a:extLst>
          </p:cNvPr>
          <p:cNvPicPr>
            <a:picLocks noChangeAspect="1"/>
          </p:cNvPicPr>
          <p:nvPr/>
        </p:nvPicPr>
        <p:blipFill>
          <a:blip r:embed="rId9"/>
          <a:stretch>
            <a:fillRect/>
          </a:stretch>
        </p:blipFill>
        <p:spPr>
          <a:xfrm>
            <a:off x="7277348" y="3500593"/>
            <a:ext cx="559810" cy="685565"/>
          </a:xfrm>
          <a:prstGeom prst="rect">
            <a:avLst/>
          </a:prstGeom>
        </p:spPr>
      </p:pic>
      <p:pic>
        <p:nvPicPr>
          <p:cNvPr id="48" name="Picture 47">
            <a:extLst>
              <a:ext uri="{FF2B5EF4-FFF2-40B4-BE49-F238E27FC236}">
                <a16:creationId xmlns:a16="http://schemas.microsoft.com/office/drawing/2014/main" id="{E3B6C661-1A93-8C37-38AA-4D0BC91874CC}"/>
              </a:ext>
            </a:extLst>
          </p:cNvPr>
          <p:cNvPicPr>
            <a:picLocks noChangeAspect="1"/>
          </p:cNvPicPr>
          <p:nvPr/>
        </p:nvPicPr>
        <p:blipFill>
          <a:blip r:embed="rId9"/>
          <a:stretch>
            <a:fillRect/>
          </a:stretch>
        </p:blipFill>
        <p:spPr>
          <a:xfrm>
            <a:off x="10731952" y="3157811"/>
            <a:ext cx="559810" cy="685565"/>
          </a:xfrm>
          <a:prstGeom prst="rect">
            <a:avLst/>
          </a:prstGeom>
        </p:spPr>
      </p:pic>
      <p:pic>
        <p:nvPicPr>
          <p:cNvPr id="49" name="Picture 48">
            <a:extLst>
              <a:ext uri="{FF2B5EF4-FFF2-40B4-BE49-F238E27FC236}">
                <a16:creationId xmlns:a16="http://schemas.microsoft.com/office/drawing/2014/main" id="{F4028710-BC24-FE6F-0556-97BD44B1AEBF}"/>
              </a:ext>
            </a:extLst>
          </p:cNvPr>
          <p:cNvPicPr>
            <a:picLocks noChangeAspect="1"/>
          </p:cNvPicPr>
          <p:nvPr/>
        </p:nvPicPr>
        <p:blipFill>
          <a:blip r:embed="rId9"/>
          <a:stretch>
            <a:fillRect/>
          </a:stretch>
        </p:blipFill>
        <p:spPr>
          <a:xfrm>
            <a:off x="9674719" y="1886111"/>
            <a:ext cx="559810" cy="685565"/>
          </a:xfrm>
          <a:prstGeom prst="rect">
            <a:avLst/>
          </a:prstGeom>
        </p:spPr>
      </p:pic>
      <p:pic>
        <p:nvPicPr>
          <p:cNvPr id="50" name="Picture 49">
            <a:extLst>
              <a:ext uri="{FF2B5EF4-FFF2-40B4-BE49-F238E27FC236}">
                <a16:creationId xmlns:a16="http://schemas.microsoft.com/office/drawing/2014/main" id="{74460120-1036-9C66-101E-67F79A097B3C}"/>
              </a:ext>
            </a:extLst>
          </p:cNvPr>
          <p:cNvPicPr>
            <a:picLocks noChangeAspect="1"/>
          </p:cNvPicPr>
          <p:nvPr/>
        </p:nvPicPr>
        <p:blipFill>
          <a:blip r:embed="rId9"/>
          <a:stretch>
            <a:fillRect/>
          </a:stretch>
        </p:blipFill>
        <p:spPr>
          <a:xfrm>
            <a:off x="8575220" y="5476283"/>
            <a:ext cx="559810" cy="685565"/>
          </a:xfrm>
          <a:prstGeom prst="rect">
            <a:avLst/>
          </a:prstGeom>
        </p:spPr>
      </p:pic>
      <p:pic>
        <p:nvPicPr>
          <p:cNvPr id="51" name="Picture 50">
            <a:extLst>
              <a:ext uri="{FF2B5EF4-FFF2-40B4-BE49-F238E27FC236}">
                <a16:creationId xmlns:a16="http://schemas.microsoft.com/office/drawing/2014/main" id="{17A45624-5442-82EF-4163-8BF132290232}"/>
              </a:ext>
            </a:extLst>
          </p:cNvPr>
          <p:cNvPicPr>
            <a:picLocks noChangeAspect="1"/>
          </p:cNvPicPr>
          <p:nvPr/>
        </p:nvPicPr>
        <p:blipFill>
          <a:blip r:embed="rId9"/>
          <a:stretch>
            <a:fillRect/>
          </a:stretch>
        </p:blipFill>
        <p:spPr>
          <a:xfrm>
            <a:off x="7394296" y="4378069"/>
            <a:ext cx="559810" cy="685565"/>
          </a:xfrm>
          <a:prstGeom prst="rect">
            <a:avLst/>
          </a:prstGeom>
        </p:spPr>
      </p:pic>
      <p:sp>
        <p:nvSpPr>
          <p:cNvPr id="4" name="Slide Number Placeholder 3">
            <a:extLst>
              <a:ext uri="{FF2B5EF4-FFF2-40B4-BE49-F238E27FC236}">
                <a16:creationId xmlns:a16="http://schemas.microsoft.com/office/drawing/2014/main" id="{4C1472A6-20CD-1BC4-6FAE-B6A076C0618A}"/>
              </a:ext>
            </a:extLst>
          </p:cNvPr>
          <p:cNvSpPr>
            <a:spLocks noGrp="1"/>
          </p:cNvSpPr>
          <p:nvPr>
            <p:ph type="sldNum" sz="quarter" idx="12"/>
          </p:nvPr>
        </p:nvSpPr>
        <p:spPr/>
        <p:txBody>
          <a:bodyPr/>
          <a:lstStyle/>
          <a:p>
            <a:fld id="{69A02270-32A2-DD40-9D78-85491558A727}" type="slidenum">
              <a:rPr lang="en-US" smtClean="0"/>
              <a:t>24</a:t>
            </a:fld>
            <a:endParaRPr lang="en-US"/>
          </a:p>
        </p:txBody>
      </p:sp>
    </p:spTree>
    <p:extLst>
      <p:ext uri="{BB962C8B-B14F-4D97-AF65-F5344CB8AC3E}">
        <p14:creationId xmlns:p14="http://schemas.microsoft.com/office/powerpoint/2010/main" val="378338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3269E-79B1-DFDA-1F0B-B3C0E9098A5D}"/>
              </a:ext>
            </a:extLst>
          </p:cNvPr>
          <p:cNvSpPr>
            <a:spLocks noGrp="1"/>
          </p:cNvSpPr>
          <p:nvPr>
            <p:ph type="title"/>
          </p:nvPr>
        </p:nvSpPr>
        <p:spPr>
          <a:xfrm>
            <a:off x="0" y="18428"/>
            <a:ext cx="9899374" cy="681037"/>
          </a:xfrm>
        </p:spPr>
        <p:txBody>
          <a:bodyPr>
            <a:normAutofit fontScale="90000"/>
          </a:bodyPr>
          <a:lstStyle/>
          <a:p>
            <a:r>
              <a:rPr lang="en-US" dirty="0">
                <a:latin typeface="Helvetica" pitchFamily="2" charset="0"/>
              </a:rPr>
              <a:t>How do we make them? </a:t>
            </a:r>
          </a:p>
        </p:txBody>
      </p:sp>
      <p:pic>
        <p:nvPicPr>
          <p:cNvPr id="5" name="Picture 4">
            <a:extLst>
              <a:ext uri="{FF2B5EF4-FFF2-40B4-BE49-F238E27FC236}">
                <a16:creationId xmlns:a16="http://schemas.microsoft.com/office/drawing/2014/main" id="{DF43B3D5-4D5C-72BC-5F2F-49F5A3902C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341802">
            <a:off x="-51570" y="1565818"/>
            <a:ext cx="3430113" cy="3466604"/>
          </a:xfrm>
          <a:prstGeom prst="rect">
            <a:avLst/>
          </a:prstGeom>
        </p:spPr>
      </p:pic>
      <p:pic>
        <p:nvPicPr>
          <p:cNvPr id="7" name="Picture 6">
            <a:extLst>
              <a:ext uri="{FF2B5EF4-FFF2-40B4-BE49-F238E27FC236}">
                <a16:creationId xmlns:a16="http://schemas.microsoft.com/office/drawing/2014/main" id="{66FB47F4-A51B-885E-C8FD-37329C1C4C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2280984" y="2857269"/>
            <a:ext cx="3608897" cy="1045139"/>
          </a:xfrm>
          <a:prstGeom prst="rect">
            <a:avLst/>
          </a:prstGeom>
        </p:spPr>
      </p:pic>
      <p:pic>
        <p:nvPicPr>
          <p:cNvPr id="11" name="Picture 10">
            <a:extLst>
              <a:ext uri="{FF2B5EF4-FFF2-40B4-BE49-F238E27FC236}">
                <a16:creationId xmlns:a16="http://schemas.microsoft.com/office/drawing/2014/main" id="{900FB60A-1AD2-BEF6-C379-E21C809531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67365" y="136525"/>
            <a:ext cx="4400245" cy="5485639"/>
          </a:xfrm>
          <a:prstGeom prst="rect">
            <a:avLst/>
          </a:prstGeom>
        </p:spPr>
      </p:pic>
      <p:sp>
        <p:nvSpPr>
          <p:cNvPr id="12" name="Title 1">
            <a:extLst>
              <a:ext uri="{FF2B5EF4-FFF2-40B4-BE49-F238E27FC236}">
                <a16:creationId xmlns:a16="http://schemas.microsoft.com/office/drawing/2014/main" id="{A106E93B-4790-902E-A4B4-8B8FF8B60BBE}"/>
              </a:ext>
            </a:extLst>
          </p:cNvPr>
          <p:cNvSpPr txBox="1">
            <a:spLocks/>
          </p:cNvSpPr>
          <p:nvPr/>
        </p:nvSpPr>
        <p:spPr>
          <a:xfrm>
            <a:off x="92265" y="973965"/>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DNA</a:t>
            </a:r>
          </a:p>
        </p:txBody>
      </p:sp>
      <p:sp>
        <p:nvSpPr>
          <p:cNvPr id="13" name="Title 1">
            <a:extLst>
              <a:ext uri="{FF2B5EF4-FFF2-40B4-BE49-F238E27FC236}">
                <a16:creationId xmlns:a16="http://schemas.microsoft.com/office/drawing/2014/main" id="{D6228E76-A766-1914-8204-033E0E29B503}"/>
              </a:ext>
            </a:extLst>
          </p:cNvPr>
          <p:cNvSpPr txBox="1">
            <a:spLocks/>
          </p:cNvSpPr>
          <p:nvPr/>
        </p:nvSpPr>
        <p:spPr>
          <a:xfrm>
            <a:off x="3371661" y="1048877"/>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RNA</a:t>
            </a:r>
          </a:p>
        </p:txBody>
      </p:sp>
      <p:sp>
        <p:nvSpPr>
          <p:cNvPr id="14" name="Title 1">
            <a:extLst>
              <a:ext uri="{FF2B5EF4-FFF2-40B4-BE49-F238E27FC236}">
                <a16:creationId xmlns:a16="http://schemas.microsoft.com/office/drawing/2014/main" id="{80AA6422-F8C7-3BA0-057A-5F34C2FD52B5}"/>
              </a:ext>
            </a:extLst>
          </p:cNvPr>
          <p:cNvSpPr txBox="1">
            <a:spLocks/>
          </p:cNvSpPr>
          <p:nvPr/>
        </p:nvSpPr>
        <p:spPr>
          <a:xfrm>
            <a:off x="5309656" y="945737"/>
            <a:ext cx="2663163" cy="8954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PROTEIN</a:t>
            </a:r>
          </a:p>
        </p:txBody>
      </p:sp>
      <p:cxnSp>
        <p:nvCxnSpPr>
          <p:cNvPr id="16" name="Straight Arrow Connector 15">
            <a:extLst>
              <a:ext uri="{FF2B5EF4-FFF2-40B4-BE49-F238E27FC236}">
                <a16:creationId xmlns:a16="http://schemas.microsoft.com/office/drawing/2014/main" id="{C7D9931C-C070-A3B5-180C-D2D84ADCA33C}"/>
              </a:ext>
            </a:extLst>
          </p:cNvPr>
          <p:cNvCxnSpPr>
            <a:cxnSpLocks/>
          </p:cNvCxnSpPr>
          <p:nvPr/>
        </p:nvCxnSpPr>
        <p:spPr>
          <a:xfrm>
            <a:off x="1692635" y="2720448"/>
            <a:ext cx="134640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5926360-86E7-7469-A082-3265ACE894E7}"/>
              </a:ext>
            </a:extLst>
          </p:cNvPr>
          <p:cNvSpPr txBox="1"/>
          <p:nvPr/>
        </p:nvSpPr>
        <p:spPr>
          <a:xfrm>
            <a:off x="92265" y="6024550"/>
            <a:ext cx="12007470" cy="1200329"/>
          </a:xfrm>
          <a:prstGeom prst="rect">
            <a:avLst/>
          </a:prstGeom>
          <a:noFill/>
        </p:spPr>
        <p:txBody>
          <a:bodyPr wrap="square" rtlCol="0">
            <a:spAutoFit/>
          </a:bodyPr>
          <a:lstStyle/>
          <a:p>
            <a:pPr algn="ctr"/>
            <a:r>
              <a:rPr lang="en-US" sz="2400" b="1" dirty="0">
                <a:solidFill>
                  <a:srgbClr val="2926F4"/>
                </a:solidFill>
                <a:latin typeface="Helvetica" pitchFamily="2" charset="0"/>
              </a:rPr>
              <a:t>NO!!! Double edged sword: </a:t>
            </a:r>
            <a:r>
              <a:rPr lang="en-US" sz="2400" dirty="0">
                <a:solidFill>
                  <a:srgbClr val="2926F4"/>
                </a:solidFill>
                <a:latin typeface="Helvetica" pitchFamily="2" charset="0"/>
              </a:rPr>
              <a:t>Glycobiology is hard to study due to the lack of a template and glycoprotein diversity, but this same complexity makes it a vital field of research.</a:t>
            </a:r>
          </a:p>
        </p:txBody>
      </p:sp>
      <p:sp>
        <p:nvSpPr>
          <p:cNvPr id="3" name="Slide Number Placeholder 2">
            <a:extLst>
              <a:ext uri="{FF2B5EF4-FFF2-40B4-BE49-F238E27FC236}">
                <a16:creationId xmlns:a16="http://schemas.microsoft.com/office/drawing/2014/main" id="{4891E2E0-6CEE-6123-44B0-1AFF3078704A}"/>
              </a:ext>
            </a:extLst>
          </p:cNvPr>
          <p:cNvSpPr>
            <a:spLocks noGrp="1"/>
          </p:cNvSpPr>
          <p:nvPr>
            <p:ph type="sldNum" sz="quarter" idx="12"/>
          </p:nvPr>
        </p:nvSpPr>
        <p:spPr/>
        <p:txBody>
          <a:bodyPr/>
          <a:lstStyle/>
          <a:p>
            <a:fld id="{6E20AE52-6AB0-D744-95C3-B3F2441F4238}" type="slidenum">
              <a:rPr lang="en-US" smtClean="0"/>
              <a:t>25</a:t>
            </a:fld>
            <a:endParaRPr lang="en-US"/>
          </a:p>
        </p:txBody>
      </p:sp>
      <p:pic>
        <p:nvPicPr>
          <p:cNvPr id="4" name="Picture 3">
            <a:extLst>
              <a:ext uri="{FF2B5EF4-FFF2-40B4-BE49-F238E27FC236}">
                <a16:creationId xmlns:a16="http://schemas.microsoft.com/office/drawing/2014/main" id="{53FC514B-F8F5-180D-20EE-12A1CF806FA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04081" y="1575390"/>
            <a:ext cx="2346110" cy="3740369"/>
          </a:xfrm>
          <a:prstGeom prst="rect">
            <a:avLst/>
          </a:prstGeom>
        </p:spPr>
      </p:pic>
      <p:cxnSp>
        <p:nvCxnSpPr>
          <p:cNvPr id="8" name="Straight Arrow Connector 7">
            <a:extLst>
              <a:ext uri="{FF2B5EF4-FFF2-40B4-BE49-F238E27FC236}">
                <a16:creationId xmlns:a16="http://schemas.microsoft.com/office/drawing/2014/main" id="{6834DF62-68F8-0D66-AE4B-36049F731F9A}"/>
              </a:ext>
            </a:extLst>
          </p:cNvPr>
          <p:cNvCxnSpPr>
            <a:cxnSpLocks/>
          </p:cNvCxnSpPr>
          <p:nvPr/>
        </p:nvCxnSpPr>
        <p:spPr>
          <a:xfrm>
            <a:off x="4462766" y="2720448"/>
            <a:ext cx="134640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CA2685B-9ED0-C4F2-4FE8-92505F1D4CAF}"/>
              </a:ext>
            </a:extLst>
          </p:cNvPr>
          <p:cNvCxnSpPr>
            <a:cxnSpLocks/>
          </p:cNvCxnSpPr>
          <p:nvPr/>
        </p:nvCxnSpPr>
        <p:spPr>
          <a:xfrm>
            <a:off x="7644320" y="2720448"/>
            <a:ext cx="134640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55883E3-23C4-B22F-999A-D55884EF3E70}"/>
              </a:ext>
            </a:extLst>
          </p:cNvPr>
          <p:cNvCxnSpPr/>
          <p:nvPr/>
        </p:nvCxnSpPr>
        <p:spPr>
          <a:xfrm>
            <a:off x="242047" y="5468603"/>
            <a:ext cx="7180729" cy="0"/>
          </a:xfrm>
          <a:prstGeom prst="line">
            <a:avLst/>
          </a:prstGeom>
          <a:ln w="66675">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itle 1">
            <a:extLst>
              <a:ext uri="{FF2B5EF4-FFF2-40B4-BE49-F238E27FC236}">
                <a16:creationId xmlns:a16="http://schemas.microsoft.com/office/drawing/2014/main" id="{0152DAA9-19EF-4216-DCC1-2B9860508A09}"/>
              </a:ext>
            </a:extLst>
          </p:cNvPr>
          <p:cNvSpPr txBox="1">
            <a:spLocks/>
          </p:cNvSpPr>
          <p:nvPr/>
        </p:nvSpPr>
        <p:spPr>
          <a:xfrm>
            <a:off x="2807038" y="5430581"/>
            <a:ext cx="2328928" cy="553895"/>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latin typeface="Helvetica" pitchFamily="2" charset="0"/>
              </a:rPr>
              <a:t>Template driven</a:t>
            </a:r>
          </a:p>
        </p:txBody>
      </p:sp>
    </p:spTree>
    <p:extLst>
      <p:ext uri="{BB962C8B-B14F-4D97-AF65-F5344CB8AC3E}">
        <p14:creationId xmlns:p14="http://schemas.microsoft.com/office/powerpoint/2010/main" val="405885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20"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A36B5-EC20-8E6A-E1A5-94D526CE996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4CE85D5-7C49-97F0-EEA9-C16B4C2A33F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8900000">
            <a:off x="392995" y="1695724"/>
            <a:ext cx="1693527" cy="1711544"/>
          </a:xfrm>
          <a:prstGeom prst="rect">
            <a:avLst/>
          </a:prstGeom>
        </p:spPr>
      </p:pic>
      <p:pic>
        <p:nvPicPr>
          <p:cNvPr id="7" name="Picture 6">
            <a:extLst>
              <a:ext uri="{FF2B5EF4-FFF2-40B4-BE49-F238E27FC236}">
                <a16:creationId xmlns:a16="http://schemas.microsoft.com/office/drawing/2014/main" id="{3CBD2DEE-BD03-686E-2D71-D55B8CFB0D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90609" y="2304854"/>
            <a:ext cx="2559697" cy="741290"/>
          </a:xfrm>
          <a:prstGeom prst="rect">
            <a:avLst/>
          </a:prstGeom>
        </p:spPr>
      </p:pic>
      <p:sp>
        <p:nvSpPr>
          <p:cNvPr id="12" name="Title 1">
            <a:extLst>
              <a:ext uri="{FF2B5EF4-FFF2-40B4-BE49-F238E27FC236}">
                <a16:creationId xmlns:a16="http://schemas.microsoft.com/office/drawing/2014/main" id="{6CC596B1-4BDB-3F38-6ACC-29EE37F4CEC1}"/>
              </a:ext>
            </a:extLst>
          </p:cNvPr>
          <p:cNvSpPr txBox="1">
            <a:spLocks/>
          </p:cNvSpPr>
          <p:nvPr/>
        </p:nvSpPr>
        <p:spPr>
          <a:xfrm>
            <a:off x="580465" y="1434183"/>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DNA</a:t>
            </a:r>
          </a:p>
        </p:txBody>
      </p:sp>
      <p:sp>
        <p:nvSpPr>
          <p:cNvPr id="13" name="Title 1">
            <a:extLst>
              <a:ext uri="{FF2B5EF4-FFF2-40B4-BE49-F238E27FC236}">
                <a16:creationId xmlns:a16="http://schemas.microsoft.com/office/drawing/2014/main" id="{DEA67E98-4C6D-4FE3-E483-76A5CB186498}"/>
              </a:ext>
            </a:extLst>
          </p:cNvPr>
          <p:cNvSpPr txBox="1">
            <a:spLocks/>
          </p:cNvSpPr>
          <p:nvPr/>
        </p:nvSpPr>
        <p:spPr>
          <a:xfrm>
            <a:off x="3448793" y="1488172"/>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RNA</a:t>
            </a:r>
          </a:p>
        </p:txBody>
      </p:sp>
      <p:sp>
        <p:nvSpPr>
          <p:cNvPr id="14" name="Title 1">
            <a:extLst>
              <a:ext uri="{FF2B5EF4-FFF2-40B4-BE49-F238E27FC236}">
                <a16:creationId xmlns:a16="http://schemas.microsoft.com/office/drawing/2014/main" id="{A8B4B541-C785-6293-610A-8375AE1766BA}"/>
              </a:ext>
            </a:extLst>
          </p:cNvPr>
          <p:cNvSpPr txBox="1">
            <a:spLocks/>
          </p:cNvSpPr>
          <p:nvPr/>
        </p:nvSpPr>
        <p:spPr>
          <a:xfrm>
            <a:off x="6031780" y="1368025"/>
            <a:ext cx="2663163" cy="8954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PROTEIN</a:t>
            </a:r>
          </a:p>
        </p:txBody>
      </p:sp>
      <p:pic>
        <p:nvPicPr>
          <p:cNvPr id="4" name="Picture 3">
            <a:extLst>
              <a:ext uri="{FF2B5EF4-FFF2-40B4-BE49-F238E27FC236}">
                <a16:creationId xmlns:a16="http://schemas.microsoft.com/office/drawing/2014/main" id="{D87D7562-5562-4EBE-F107-DD7E626C715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4500000">
            <a:off x="6797957" y="1677229"/>
            <a:ext cx="1103488" cy="1759275"/>
          </a:xfrm>
          <a:prstGeom prst="rect">
            <a:avLst/>
          </a:prstGeom>
        </p:spPr>
      </p:pic>
      <p:cxnSp>
        <p:nvCxnSpPr>
          <p:cNvPr id="8" name="Straight Arrow Connector 7">
            <a:extLst>
              <a:ext uri="{FF2B5EF4-FFF2-40B4-BE49-F238E27FC236}">
                <a16:creationId xmlns:a16="http://schemas.microsoft.com/office/drawing/2014/main" id="{BDE2DC94-A7E1-3814-8A09-1B24470BCCFE}"/>
              </a:ext>
            </a:extLst>
          </p:cNvPr>
          <p:cNvCxnSpPr>
            <a:cxnSpLocks/>
          </p:cNvCxnSpPr>
          <p:nvPr/>
        </p:nvCxnSpPr>
        <p:spPr>
          <a:xfrm>
            <a:off x="2240590" y="1727849"/>
            <a:ext cx="84231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103F433-6A12-593A-F20E-0894E5C3BF97}"/>
              </a:ext>
            </a:extLst>
          </p:cNvPr>
          <p:cNvSpPr txBox="1"/>
          <p:nvPr/>
        </p:nvSpPr>
        <p:spPr>
          <a:xfrm>
            <a:off x="303109" y="5759407"/>
            <a:ext cx="7847639" cy="954107"/>
          </a:xfrm>
          <a:prstGeom prst="rect">
            <a:avLst/>
          </a:prstGeom>
          <a:noFill/>
        </p:spPr>
        <p:txBody>
          <a:bodyPr wrap="square">
            <a:spAutoFit/>
          </a:bodyPr>
          <a:lstStyle/>
          <a:p>
            <a:pPr algn="ctr"/>
            <a:r>
              <a:rPr lang="en-US" sz="2800" b="1" dirty="0">
                <a:solidFill>
                  <a:srgbClr val="0432FF"/>
                </a:solidFill>
                <a:latin typeface="Helvetica" pitchFamily="2" charset="0"/>
              </a:rPr>
              <a:t>Different bakers </a:t>
            </a:r>
            <a:r>
              <a:rPr lang="en-US" sz="2800" dirty="0">
                <a:solidFill>
                  <a:srgbClr val="0432FF"/>
                </a:solidFill>
                <a:latin typeface="Helvetica" pitchFamily="2" charset="0"/>
              </a:rPr>
              <a:t>(enzymes/cells) make </a:t>
            </a:r>
            <a:r>
              <a:rPr lang="en-US" sz="2800" b="1" dirty="0">
                <a:solidFill>
                  <a:srgbClr val="0432FF"/>
                </a:solidFill>
                <a:latin typeface="Helvetica" pitchFamily="2" charset="0"/>
              </a:rPr>
              <a:t>different versions </a:t>
            </a:r>
            <a:r>
              <a:rPr lang="en-US" sz="2800" dirty="0">
                <a:solidFill>
                  <a:srgbClr val="0432FF"/>
                </a:solidFill>
                <a:latin typeface="Helvetica" pitchFamily="2" charset="0"/>
              </a:rPr>
              <a:t>of the same cake (protein).</a:t>
            </a:r>
          </a:p>
        </p:txBody>
      </p:sp>
      <p:sp>
        <p:nvSpPr>
          <p:cNvPr id="19" name="Title 1">
            <a:extLst>
              <a:ext uri="{FF2B5EF4-FFF2-40B4-BE49-F238E27FC236}">
                <a16:creationId xmlns:a16="http://schemas.microsoft.com/office/drawing/2014/main" id="{3B6A05B8-92E9-D0FD-432D-F26D672EC29A}"/>
              </a:ext>
            </a:extLst>
          </p:cNvPr>
          <p:cNvSpPr txBox="1">
            <a:spLocks/>
          </p:cNvSpPr>
          <p:nvPr/>
        </p:nvSpPr>
        <p:spPr>
          <a:xfrm>
            <a:off x="-69423" y="40744"/>
            <a:ext cx="9899374" cy="681037"/>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Why</a:t>
            </a:r>
            <a:r>
              <a:rPr lang="en-US" dirty="0">
                <a:latin typeface="Helvetica" pitchFamily="2" charset="0"/>
              </a:rPr>
              <a:t> is there no blueprint for glycoproteins? </a:t>
            </a:r>
          </a:p>
        </p:txBody>
      </p:sp>
      <p:pic>
        <p:nvPicPr>
          <p:cNvPr id="22" name="Picture 21" descr="A cake with a slice cut&#10;&#10;AI-generated content may be incorrect.">
            <a:extLst>
              <a:ext uri="{FF2B5EF4-FFF2-40B4-BE49-F238E27FC236}">
                <a16:creationId xmlns:a16="http://schemas.microsoft.com/office/drawing/2014/main" id="{83E265C0-2CA9-1402-4482-0C5DBB33157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8829" y="3104710"/>
            <a:ext cx="2405979" cy="1598493"/>
          </a:xfrm>
          <a:prstGeom prst="rect">
            <a:avLst/>
          </a:prstGeom>
        </p:spPr>
      </p:pic>
      <p:pic>
        <p:nvPicPr>
          <p:cNvPr id="11" name="Picture 10">
            <a:extLst>
              <a:ext uri="{FF2B5EF4-FFF2-40B4-BE49-F238E27FC236}">
                <a16:creationId xmlns:a16="http://schemas.microsoft.com/office/drawing/2014/main" id="{F324EF95-3EC6-1388-99C5-128133017CE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4500000">
            <a:off x="9187276" y="-550752"/>
            <a:ext cx="2598578" cy="3239559"/>
          </a:xfrm>
          <a:prstGeom prst="rect">
            <a:avLst/>
          </a:prstGeom>
        </p:spPr>
      </p:pic>
      <p:pic>
        <p:nvPicPr>
          <p:cNvPr id="26" name="Picture 25" descr="A book with pasta and vegetables on it&#10;&#10;AI-generated content may be incorrect.">
            <a:extLst>
              <a:ext uri="{FF2B5EF4-FFF2-40B4-BE49-F238E27FC236}">
                <a16:creationId xmlns:a16="http://schemas.microsoft.com/office/drawing/2014/main" id="{E9A6353A-C0C0-9D3C-0918-4A0D50D2AD8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113" y="3055568"/>
            <a:ext cx="2405022" cy="1597857"/>
          </a:xfrm>
          <a:prstGeom prst="rect">
            <a:avLst/>
          </a:prstGeom>
        </p:spPr>
      </p:pic>
      <p:pic>
        <p:nvPicPr>
          <p:cNvPr id="28" name="Picture 27" descr="A recipe card with a recipe and recipe&#10;&#10;AI-generated content may be incorrect.">
            <a:extLst>
              <a:ext uri="{FF2B5EF4-FFF2-40B4-BE49-F238E27FC236}">
                <a16:creationId xmlns:a16="http://schemas.microsoft.com/office/drawing/2014/main" id="{00D27E55-CA27-DFA4-B2E6-FA07F17A9DC9}"/>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2867945" y="3103634"/>
            <a:ext cx="2405022" cy="1597855"/>
          </a:xfrm>
          <a:prstGeom prst="rect">
            <a:avLst/>
          </a:prstGeom>
        </p:spPr>
      </p:pic>
      <p:cxnSp>
        <p:nvCxnSpPr>
          <p:cNvPr id="31" name="Straight Arrow Connector 30">
            <a:extLst>
              <a:ext uri="{FF2B5EF4-FFF2-40B4-BE49-F238E27FC236}">
                <a16:creationId xmlns:a16="http://schemas.microsoft.com/office/drawing/2014/main" id="{2D9ECCD7-1B19-4C7D-40E0-86E0329FFD0E}"/>
              </a:ext>
            </a:extLst>
          </p:cNvPr>
          <p:cNvCxnSpPr>
            <a:cxnSpLocks/>
          </p:cNvCxnSpPr>
          <p:nvPr/>
        </p:nvCxnSpPr>
        <p:spPr>
          <a:xfrm>
            <a:off x="4929150" y="1720683"/>
            <a:ext cx="842312"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6CC1B76-E8C4-7610-C0AC-42FB99312CD9}"/>
              </a:ext>
            </a:extLst>
          </p:cNvPr>
          <p:cNvSpPr txBox="1"/>
          <p:nvPr/>
        </p:nvSpPr>
        <p:spPr>
          <a:xfrm>
            <a:off x="8608753" y="5255735"/>
            <a:ext cx="3669437" cy="1477328"/>
          </a:xfrm>
          <a:prstGeom prst="rect">
            <a:avLst/>
          </a:prstGeom>
          <a:noFill/>
        </p:spPr>
        <p:txBody>
          <a:bodyPr wrap="square">
            <a:spAutoFit/>
          </a:bodyPr>
          <a:lstStyle/>
          <a:p>
            <a:pPr algn="ctr"/>
            <a:r>
              <a:rPr lang="en-US" sz="1800" b="1" dirty="0">
                <a:latin typeface="Helvetica" pitchFamily="2" charset="0"/>
              </a:rPr>
              <a:t>Glycosylation</a:t>
            </a:r>
            <a:r>
              <a:rPr lang="en-US" sz="1800" dirty="0">
                <a:latin typeface="Helvetica" pitchFamily="2" charset="0"/>
              </a:rPr>
              <a:t> is like decorating a cake: no recipe tells you exactly where or how much frosting/sprinkles go on</a:t>
            </a:r>
          </a:p>
          <a:p>
            <a:pPr marL="457200" indent="-457200" algn="ctr">
              <a:buFont typeface="Arial" panose="020B0604020202020204" pitchFamily="34" charset="0"/>
              <a:buChar char="•"/>
            </a:pPr>
            <a:endParaRPr lang="en-US" sz="1800" dirty="0">
              <a:latin typeface="Helvetica" pitchFamily="2" charset="0"/>
            </a:endParaRPr>
          </a:p>
        </p:txBody>
      </p:sp>
      <p:sp>
        <p:nvSpPr>
          <p:cNvPr id="36" name="TextBox 35">
            <a:extLst>
              <a:ext uri="{FF2B5EF4-FFF2-40B4-BE49-F238E27FC236}">
                <a16:creationId xmlns:a16="http://schemas.microsoft.com/office/drawing/2014/main" id="{8C9ABAA2-E2C1-B149-09A2-D190CE665EDB}"/>
              </a:ext>
            </a:extLst>
          </p:cNvPr>
          <p:cNvSpPr txBox="1"/>
          <p:nvPr/>
        </p:nvSpPr>
        <p:spPr>
          <a:xfrm>
            <a:off x="126299" y="5178260"/>
            <a:ext cx="8623840" cy="369332"/>
          </a:xfrm>
          <a:prstGeom prst="rect">
            <a:avLst/>
          </a:prstGeom>
          <a:noFill/>
        </p:spPr>
        <p:txBody>
          <a:bodyPr wrap="square">
            <a:spAutoFit/>
          </a:bodyPr>
          <a:lstStyle/>
          <a:p>
            <a:r>
              <a:rPr lang="en-US" sz="1800" b="1" dirty="0">
                <a:latin typeface="Helvetica" pitchFamily="2" charset="0"/>
              </a:rPr>
              <a:t>Following a recipe from a cookbook step-by-step, the outcome is predictable.</a:t>
            </a:r>
          </a:p>
        </p:txBody>
      </p:sp>
      <p:cxnSp>
        <p:nvCxnSpPr>
          <p:cNvPr id="37" name="Straight Connector 36">
            <a:extLst>
              <a:ext uri="{FF2B5EF4-FFF2-40B4-BE49-F238E27FC236}">
                <a16:creationId xmlns:a16="http://schemas.microsoft.com/office/drawing/2014/main" id="{04AF587D-45F5-7004-3C28-6E40CD1348EE}"/>
              </a:ext>
            </a:extLst>
          </p:cNvPr>
          <p:cNvCxnSpPr>
            <a:cxnSpLocks/>
          </p:cNvCxnSpPr>
          <p:nvPr/>
        </p:nvCxnSpPr>
        <p:spPr>
          <a:xfrm>
            <a:off x="126299" y="5106233"/>
            <a:ext cx="8482454" cy="0"/>
          </a:xfrm>
          <a:prstGeom prst="line">
            <a:avLst/>
          </a:prstGeom>
          <a:ln w="66675">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AA809258-1B31-0E15-E0D6-A25C10B134EB}"/>
              </a:ext>
            </a:extLst>
          </p:cNvPr>
          <p:cNvSpPr txBox="1"/>
          <p:nvPr/>
        </p:nvSpPr>
        <p:spPr>
          <a:xfrm>
            <a:off x="584223" y="4654442"/>
            <a:ext cx="1231713" cy="369332"/>
          </a:xfrm>
          <a:prstGeom prst="rect">
            <a:avLst/>
          </a:prstGeom>
          <a:noFill/>
        </p:spPr>
        <p:txBody>
          <a:bodyPr wrap="square">
            <a:spAutoFit/>
          </a:bodyPr>
          <a:lstStyle/>
          <a:p>
            <a:r>
              <a:rPr lang="en-US" sz="1800" dirty="0">
                <a:latin typeface="Helvetica" pitchFamily="2" charset="0"/>
              </a:rPr>
              <a:t>Cookbook</a:t>
            </a:r>
          </a:p>
        </p:txBody>
      </p:sp>
      <p:sp>
        <p:nvSpPr>
          <p:cNvPr id="40" name="TextBox 39">
            <a:extLst>
              <a:ext uri="{FF2B5EF4-FFF2-40B4-BE49-F238E27FC236}">
                <a16:creationId xmlns:a16="http://schemas.microsoft.com/office/drawing/2014/main" id="{CE01FD5A-0025-9F52-A7BD-00C4579BCE4B}"/>
              </a:ext>
            </a:extLst>
          </p:cNvPr>
          <p:cNvSpPr txBox="1"/>
          <p:nvPr/>
        </p:nvSpPr>
        <p:spPr>
          <a:xfrm>
            <a:off x="3648551" y="4654442"/>
            <a:ext cx="1231713" cy="369332"/>
          </a:xfrm>
          <a:prstGeom prst="rect">
            <a:avLst/>
          </a:prstGeom>
          <a:noFill/>
        </p:spPr>
        <p:txBody>
          <a:bodyPr wrap="square">
            <a:spAutoFit/>
          </a:bodyPr>
          <a:lstStyle/>
          <a:p>
            <a:r>
              <a:rPr lang="en-US" sz="1800" dirty="0">
                <a:latin typeface="Helvetica" pitchFamily="2" charset="0"/>
              </a:rPr>
              <a:t>Recipe </a:t>
            </a:r>
          </a:p>
        </p:txBody>
      </p:sp>
      <p:sp>
        <p:nvSpPr>
          <p:cNvPr id="41" name="TextBox 40">
            <a:extLst>
              <a:ext uri="{FF2B5EF4-FFF2-40B4-BE49-F238E27FC236}">
                <a16:creationId xmlns:a16="http://schemas.microsoft.com/office/drawing/2014/main" id="{AAD0FFB4-EAB4-2CC8-5470-5AA697D8F9E0}"/>
              </a:ext>
            </a:extLst>
          </p:cNvPr>
          <p:cNvSpPr txBox="1"/>
          <p:nvPr/>
        </p:nvSpPr>
        <p:spPr>
          <a:xfrm>
            <a:off x="6919035" y="4663250"/>
            <a:ext cx="1231713" cy="369332"/>
          </a:xfrm>
          <a:prstGeom prst="rect">
            <a:avLst/>
          </a:prstGeom>
          <a:noFill/>
        </p:spPr>
        <p:txBody>
          <a:bodyPr wrap="square">
            <a:spAutoFit/>
          </a:bodyPr>
          <a:lstStyle/>
          <a:p>
            <a:r>
              <a:rPr lang="en-US" sz="1800" dirty="0">
                <a:latin typeface="Helvetica" pitchFamily="2" charset="0"/>
              </a:rPr>
              <a:t>Cake  </a:t>
            </a:r>
          </a:p>
        </p:txBody>
      </p:sp>
      <p:pic>
        <p:nvPicPr>
          <p:cNvPr id="3" name="Picture 2" descr="A cake with a red sash on top&#10;&#10;AI-generated content may be incorrect.">
            <a:extLst>
              <a:ext uri="{FF2B5EF4-FFF2-40B4-BE49-F238E27FC236}">
                <a16:creationId xmlns:a16="http://schemas.microsoft.com/office/drawing/2014/main" id="{FCC6916B-2FAF-A736-C26B-0E756485959D}"/>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8898683" y="3631642"/>
            <a:ext cx="1611796" cy="1640281"/>
          </a:xfrm>
          <a:prstGeom prst="rect">
            <a:avLst/>
          </a:prstGeom>
        </p:spPr>
      </p:pic>
      <p:pic>
        <p:nvPicPr>
          <p:cNvPr id="1026" name="Picture 2" descr="Graveyard Halloween Cake • A Table Full Of Joy">
            <a:extLst>
              <a:ext uri="{FF2B5EF4-FFF2-40B4-BE49-F238E27FC236}">
                <a16:creationId xmlns:a16="http://schemas.microsoft.com/office/drawing/2014/main" id="{AB0D48FE-F7F7-EFAB-23A5-4C5BE0B8FA9C}"/>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a:fillRect/>
          </a:stretch>
        </p:blipFill>
        <p:spPr bwMode="auto">
          <a:xfrm>
            <a:off x="10577152" y="3631641"/>
            <a:ext cx="1553395" cy="16436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14 Valentine's Day Cake Designs and Flavors You'll Love - Cake by Courtney">
            <a:extLst>
              <a:ext uri="{FF2B5EF4-FFF2-40B4-BE49-F238E27FC236}">
                <a16:creationId xmlns:a16="http://schemas.microsoft.com/office/drawing/2014/main" id="{43FF2050-5BA1-FD74-2B71-DF07714DC7C9}"/>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a:fillRect/>
          </a:stretch>
        </p:blipFill>
        <p:spPr bwMode="auto">
          <a:xfrm>
            <a:off x="10577152" y="2379961"/>
            <a:ext cx="1546735" cy="11993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prinkle on the Fun Birthday Cake">
            <a:extLst>
              <a:ext uri="{FF2B5EF4-FFF2-40B4-BE49-F238E27FC236}">
                <a16:creationId xmlns:a16="http://schemas.microsoft.com/office/drawing/2014/main" id="{B2E7DD69-D609-0113-2B31-37F714525342}"/>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a:fillRect/>
          </a:stretch>
        </p:blipFill>
        <p:spPr bwMode="auto">
          <a:xfrm>
            <a:off x="8897575" y="2377046"/>
            <a:ext cx="1611796" cy="120225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B6CAFD3-E5B5-31E3-419D-EF3EB413506E}"/>
              </a:ext>
            </a:extLst>
          </p:cNvPr>
          <p:cNvSpPr>
            <a:spLocks noGrp="1"/>
          </p:cNvSpPr>
          <p:nvPr>
            <p:ph type="sldNum" sz="quarter" idx="12"/>
          </p:nvPr>
        </p:nvSpPr>
        <p:spPr/>
        <p:txBody>
          <a:bodyPr/>
          <a:lstStyle/>
          <a:p>
            <a:fld id="{69A02270-32A2-DD40-9D78-85491558A727}" type="slidenum">
              <a:rPr lang="en-US" smtClean="0"/>
              <a:t>26</a:t>
            </a:fld>
            <a:endParaRPr lang="en-US"/>
          </a:p>
        </p:txBody>
      </p:sp>
    </p:spTree>
    <p:extLst>
      <p:ext uri="{BB962C8B-B14F-4D97-AF65-F5344CB8AC3E}">
        <p14:creationId xmlns:p14="http://schemas.microsoft.com/office/powerpoint/2010/main" val="171334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3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3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26"/>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6" grpId="0"/>
      <p:bldP spid="34" grpId="0"/>
      <p:bldP spid="34" grpId="1"/>
      <p:bldP spid="36" grpId="0"/>
      <p:bldP spid="39" grpId="0"/>
      <p:bldP spid="40" grpId="0"/>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F43B3-AF36-A1FF-4EED-02FF85CEF8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0BB894-BDFC-2311-067F-306E2845ED2D}"/>
              </a:ext>
            </a:extLst>
          </p:cNvPr>
          <p:cNvSpPr>
            <a:spLocks noGrp="1"/>
          </p:cNvSpPr>
          <p:nvPr>
            <p:ph type="title"/>
          </p:nvPr>
        </p:nvSpPr>
        <p:spPr>
          <a:xfrm>
            <a:off x="-47625" y="0"/>
            <a:ext cx="9899374" cy="681037"/>
          </a:xfrm>
        </p:spPr>
        <p:txBody>
          <a:bodyPr>
            <a:normAutofit fontScale="90000"/>
          </a:bodyPr>
          <a:lstStyle/>
          <a:p>
            <a:r>
              <a:rPr lang="en-US" sz="4400" dirty="0">
                <a:latin typeface="Helvetica" pitchFamily="2" charset="0"/>
              </a:rPr>
              <a:t>How do glycoscientists communicate</a:t>
            </a:r>
            <a:r>
              <a:rPr lang="en-US" dirty="0">
                <a:latin typeface="Helvetica" pitchFamily="2" charset="0"/>
              </a:rPr>
              <a:t>? </a:t>
            </a:r>
          </a:p>
        </p:txBody>
      </p:sp>
      <p:pic>
        <p:nvPicPr>
          <p:cNvPr id="5" name="Picture 4">
            <a:extLst>
              <a:ext uri="{FF2B5EF4-FFF2-40B4-BE49-F238E27FC236}">
                <a16:creationId xmlns:a16="http://schemas.microsoft.com/office/drawing/2014/main" id="{BB0F3FDD-F16A-97E4-A9D6-C25E3DEE8F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814268">
            <a:off x="-149569" y="1668023"/>
            <a:ext cx="3295229" cy="3330285"/>
          </a:xfrm>
          <a:prstGeom prst="rect">
            <a:avLst/>
          </a:prstGeom>
        </p:spPr>
      </p:pic>
      <p:pic>
        <p:nvPicPr>
          <p:cNvPr id="7" name="Picture 6">
            <a:extLst>
              <a:ext uri="{FF2B5EF4-FFF2-40B4-BE49-F238E27FC236}">
                <a16:creationId xmlns:a16="http://schemas.microsoft.com/office/drawing/2014/main" id="{874E47D0-FE9A-4624-A411-5C37AE75246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1897552" y="2783287"/>
            <a:ext cx="3693064" cy="1069514"/>
          </a:xfrm>
          <a:prstGeom prst="rect">
            <a:avLst/>
          </a:prstGeom>
        </p:spPr>
      </p:pic>
      <p:pic>
        <p:nvPicPr>
          <p:cNvPr id="11" name="Picture 10">
            <a:extLst>
              <a:ext uri="{FF2B5EF4-FFF2-40B4-BE49-F238E27FC236}">
                <a16:creationId xmlns:a16="http://schemas.microsoft.com/office/drawing/2014/main" id="{372C3AB4-DD94-CD47-33DD-BAF12AACC3B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177882" y="1831913"/>
            <a:ext cx="3957059" cy="3632524"/>
          </a:xfrm>
          <a:prstGeom prst="rect">
            <a:avLst/>
          </a:prstGeom>
        </p:spPr>
      </p:pic>
      <p:sp>
        <p:nvSpPr>
          <p:cNvPr id="12" name="Title 1">
            <a:extLst>
              <a:ext uri="{FF2B5EF4-FFF2-40B4-BE49-F238E27FC236}">
                <a16:creationId xmlns:a16="http://schemas.microsoft.com/office/drawing/2014/main" id="{8A046460-503C-D015-BF7C-CF65D8523EBF}"/>
              </a:ext>
            </a:extLst>
          </p:cNvPr>
          <p:cNvSpPr txBox="1">
            <a:spLocks/>
          </p:cNvSpPr>
          <p:nvPr/>
        </p:nvSpPr>
        <p:spPr>
          <a:xfrm>
            <a:off x="273591" y="944902"/>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DNA</a:t>
            </a:r>
          </a:p>
        </p:txBody>
      </p:sp>
      <p:sp>
        <p:nvSpPr>
          <p:cNvPr id="13" name="Title 1">
            <a:extLst>
              <a:ext uri="{FF2B5EF4-FFF2-40B4-BE49-F238E27FC236}">
                <a16:creationId xmlns:a16="http://schemas.microsoft.com/office/drawing/2014/main" id="{9153F9DA-54B0-D5E4-075C-7804A7BCC731}"/>
              </a:ext>
            </a:extLst>
          </p:cNvPr>
          <p:cNvSpPr txBox="1">
            <a:spLocks/>
          </p:cNvSpPr>
          <p:nvPr/>
        </p:nvSpPr>
        <p:spPr>
          <a:xfrm>
            <a:off x="3166559" y="944902"/>
            <a:ext cx="1660125" cy="681037"/>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RNA</a:t>
            </a:r>
          </a:p>
        </p:txBody>
      </p:sp>
      <p:sp>
        <p:nvSpPr>
          <p:cNvPr id="14" name="Title 1">
            <a:extLst>
              <a:ext uri="{FF2B5EF4-FFF2-40B4-BE49-F238E27FC236}">
                <a16:creationId xmlns:a16="http://schemas.microsoft.com/office/drawing/2014/main" id="{B4414D46-4DB7-AE73-BC8A-C0788E178BCB}"/>
              </a:ext>
            </a:extLst>
          </p:cNvPr>
          <p:cNvSpPr txBox="1">
            <a:spLocks/>
          </p:cNvSpPr>
          <p:nvPr/>
        </p:nvSpPr>
        <p:spPr>
          <a:xfrm>
            <a:off x="5971756" y="837688"/>
            <a:ext cx="2148974" cy="89546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Helvetica" pitchFamily="2" charset="0"/>
              </a:rPr>
              <a:t>Protein</a:t>
            </a:r>
          </a:p>
        </p:txBody>
      </p:sp>
      <p:cxnSp>
        <p:nvCxnSpPr>
          <p:cNvPr id="16" name="Straight Arrow Connector 15">
            <a:extLst>
              <a:ext uri="{FF2B5EF4-FFF2-40B4-BE49-F238E27FC236}">
                <a16:creationId xmlns:a16="http://schemas.microsoft.com/office/drawing/2014/main" id="{85BDDF96-6E84-00A1-09C0-933C49F5EEF0}"/>
              </a:ext>
            </a:extLst>
          </p:cNvPr>
          <p:cNvCxnSpPr>
            <a:cxnSpLocks/>
          </p:cNvCxnSpPr>
          <p:nvPr/>
        </p:nvCxnSpPr>
        <p:spPr>
          <a:xfrm>
            <a:off x="1596360" y="2709124"/>
            <a:ext cx="135984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6BC1C18-CF6D-4B78-6EAF-ADC998289B1A}"/>
              </a:ext>
            </a:extLst>
          </p:cNvPr>
          <p:cNvSpPr txBox="1"/>
          <p:nvPr/>
        </p:nvSpPr>
        <p:spPr>
          <a:xfrm>
            <a:off x="511386" y="5547638"/>
            <a:ext cx="4309937" cy="707886"/>
          </a:xfrm>
          <a:prstGeom prst="rect">
            <a:avLst/>
          </a:prstGeom>
          <a:noFill/>
        </p:spPr>
        <p:txBody>
          <a:bodyPr wrap="square">
            <a:spAutoFit/>
          </a:bodyPr>
          <a:lstStyle/>
          <a:p>
            <a:pPr algn="ctr"/>
            <a:r>
              <a:rPr lang="en-US" sz="2000" dirty="0">
                <a:latin typeface="Helvetica" pitchFamily="2" charset="0"/>
              </a:rPr>
              <a:t>Nucleotide sequences (4):</a:t>
            </a:r>
          </a:p>
          <a:p>
            <a:pPr algn="ctr"/>
            <a:r>
              <a:rPr lang="en-US" sz="2000" dirty="0">
                <a:solidFill>
                  <a:srgbClr val="2926F4"/>
                </a:solidFill>
                <a:latin typeface="Helvetica" pitchFamily="2" charset="0"/>
              </a:rPr>
              <a:t>A/</a:t>
            </a:r>
            <a:r>
              <a:rPr lang="en-US" sz="2000" b="1" dirty="0">
                <a:solidFill>
                  <a:srgbClr val="2926F4"/>
                </a:solidFill>
                <a:latin typeface="Helvetica" pitchFamily="2" charset="0"/>
              </a:rPr>
              <a:t>T</a:t>
            </a:r>
            <a:r>
              <a:rPr lang="en-US" sz="2000" dirty="0">
                <a:solidFill>
                  <a:srgbClr val="2926F4"/>
                </a:solidFill>
                <a:latin typeface="Helvetica" pitchFamily="2" charset="0"/>
              </a:rPr>
              <a:t>/G/C (DNA) and A/</a:t>
            </a:r>
            <a:r>
              <a:rPr lang="en-US" sz="2000" b="1" dirty="0">
                <a:solidFill>
                  <a:srgbClr val="2926F4"/>
                </a:solidFill>
                <a:latin typeface="Helvetica" pitchFamily="2" charset="0"/>
              </a:rPr>
              <a:t>U</a:t>
            </a:r>
            <a:r>
              <a:rPr lang="en-US" sz="2000" dirty="0">
                <a:solidFill>
                  <a:srgbClr val="2926F4"/>
                </a:solidFill>
                <a:latin typeface="Helvetica" pitchFamily="2" charset="0"/>
              </a:rPr>
              <a:t>/G/C (RNA)</a:t>
            </a:r>
          </a:p>
        </p:txBody>
      </p:sp>
      <p:sp>
        <p:nvSpPr>
          <p:cNvPr id="15" name="TextBox 14">
            <a:extLst>
              <a:ext uri="{FF2B5EF4-FFF2-40B4-BE49-F238E27FC236}">
                <a16:creationId xmlns:a16="http://schemas.microsoft.com/office/drawing/2014/main" id="{C17CCABE-4BE1-3ABB-E47C-A20FF07D7B58}"/>
              </a:ext>
            </a:extLst>
          </p:cNvPr>
          <p:cNvSpPr txBox="1"/>
          <p:nvPr/>
        </p:nvSpPr>
        <p:spPr>
          <a:xfrm>
            <a:off x="4556593" y="5464437"/>
            <a:ext cx="3705923" cy="1015663"/>
          </a:xfrm>
          <a:prstGeom prst="rect">
            <a:avLst/>
          </a:prstGeom>
          <a:noFill/>
        </p:spPr>
        <p:txBody>
          <a:bodyPr wrap="square">
            <a:spAutoFit/>
          </a:bodyPr>
          <a:lstStyle/>
          <a:p>
            <a:pPr algn="ctr"/>
            <a:r>
              <a:rPr lang="en-US" sz="2000" dirty="0">
                <a:latin typeface="Helvetica" pitchFamily="2" charset="0"/>
              </a:rPr>
              <a:t>Codon tables for </a:t>
            </a:r>
          </a:p>
          <a:p>
            <a:pPr algn="ctr"/>
            <a:r>
              <a:rPr lang="en-US" sz="2000" dirty="0">
                <a:latin typeface="Helvetica" pitchFamily="2" charset="0"/>
              </a:rPr>
              <a:t>(20) amino acids:</a:t>
            </a:r>
          </a:p>
          <a:p>
            <a:pPr algn="ctr"/>
            <a:r>
              <a:rPr lang="en-US" sz="2000" dirty="0">
                <a:solidFill>
                  <a:srgbClr val="2926F4"/>
                </a:solidFill>
                <a:latin typeface="Helvetica" pitchFamily="2" charset="0"/>
              </a:rPr>
              <a:t>UGA is a _______ codon?</a:t>
            </a:r>
          </a:p>
        </p:txBody>
      </p:sp>
      <p:pic>
        <p:nvPicPr>
          <p:cNvPr id="18" name="Picture 17">
            <a:extLst>
              <a:ext uri="{FF2B5EF4-FFF2-40B4-BE49-F238E27FC236}">
                <a16:creationId xmlns:a16="http://schemas.microsoft.com/office/drawing/2014/main" id="{89B70200-E842-CA90-A0C0-46387FC3EFC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355561" y="1640473"/>
            <a:ext cx="2185540" cy="3484373"/>
          </a:xfrm>
          <a:prstGeom prst="rect">
            <a:avLst/>
          </a:prstGeom>
        </p:spPr>
      </p:pic>
      <p:pic>
        <p:nvPicPr>
          <p:cNvPr id="21" name="Picture 20">
            <a:extLst>
              <a:ext uri="{FF2B5EF4-FFF2-40B4-BE49-F238E27FC236}">
                <a16:creationId xmlns:a16="http://schemas.microsoft.com/office/drawing/2014/main" id="{4CD916AF-7927-F970-44A0-644791297D3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53152" y="6090953"/>
            <a:ext cx="611565" cy="605416"/>
          </a:xfrm>
          <a:prstGeom prst="rect">
            <a:avLst/>
          </a:prstGeom>
        </p:spPr>
      </p:pic>
      <p:cxnSp>
        <p:nvCxnSpPr>
          <p:cNvPr id="27" name="Straight Arrow Connector 26">
            <a:extLst>
              <a:ext uri="{FF2B5EF4-FFF2-40B4-BE49-F238E27FC236}">
                <a16:creationId xmlns:a16="http://schemas.microsoft.com/office/drawing/2014/main" id="{B8C7C96B-F0E9-E084-146A-E93CADD2C5B3}"/>
              </a:ext>
            </a:extLst>
          </p:cNvPr>
          <p:cNvCxnSpPr>
            <a:cxnSpLocks/>
          </p:cNvCxnSpPr>
          <p:nvPr/>
        </p:nvCxnSpPr>
        <p:spPr>
          <a:xfrm>
            <a:off x="4361585" y="2740983"/>
            <a:ext cx="13819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F2DF578-08CC-BE82-9AF7-8E2D19562D40}"/>
              </a:ext>
            </a:extLst>
          </p:cNvPr>
          <p:cNvCxnSpPr>
            <a:cxnSpLocks/>
          </p:cNvCxnSpPr>
          <p:nvPr/>
        </p:nvCxnSpPr>
        <p:spPr>
          <a:xfrm>
            <a:off x="7628679" y="2750505"/>
            <a:ext cx="13819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C43893F-19E3-0D86-B528-EDA9B85E40AC}"/>
              </a:ext>
            </a:extLst>
          </p:cNvPr>
          <p:cNvSpPr txBox="1"/>
          <p:nvPr/>
        </p:nvSpPr>
        <p:spPr>
          <a:xfrm>
            <a:off x="8462003" y="5563197"/>
            <a:ext cx="3705923" cy="1323439"/>
          </a:xfrm>
          <a:prstGeom prst="rect">
            <a:avLst/>
          </a:prstGeom>
          <a:noFill/>
        </p:spPr>
        <p:txBody>
          <a:bodyPr wrap="square">
            <a:spAutoFit/>
          </a:bodyPr>
          <a:lstStyle/>
          <a:p>
            <a:pPr algn="ctr"/>
            <a:r>
              <a:rPr lang="en-US" sz="2000" dirty="0">
                <a:latin typeface="Helvetica" pitchFamily="2" charset="0"/>
              </a:rPr>
              <a:t>Symbol Nomenclature for Glycans </a:t>
            </a:r>
            <a:r>
              <a:rPr lang="en-US" sz="2000" b="1" dirty="0">
                <a:latin typeface="Helvetica" pitchFamily="2" charset="0"/>
              </a:rPr>
              <a:t>(SNFG):</a:t>
            </a:r>
          </a:p>
          <a:p>
            <a:pPr algn="ctr"/>
            <a:r>
              <a:rPr lang="en-US" sz="2000" dirty="0">
                <a:solidFill>
                  <a:srgbClr val="2926F4"/>
                </a:solidFill>
                <a:latin typeface="Helvetica" pitchFamily="2" charset="0"/>
              </a:rPr>
              <a:t>Geometric shapes and colors</a:t>
            </a:r>
          </a:p>
          <a:p>
            <a:pPr algn="ctr"/>
            <a:r>
              <a:rPr lang="en-US" sz="2000" dirty="0">
                <a:solidFill>
                  <a:srgbClr val="2926F4"/>
                </a:solidFill>
                <a:latin typeface="Helvetica" pitchFamily="2" charset="0"/>
              </a:rPr>
              <a:t>(Over a 100 glycans!)</a:t>
            </a:r>
            <a:endParaRPr lang="en-US" sz="2000" dirty="0">
              <a:solidFill>
                <a:srgbClr val="2926F4"/>
              </a:solidFill>
            </a:endParaRPr>
          </a:p>
        </p:txBody>
      </p:sp>
      <p:sp>
        <p:nvSpPr>
          <p:cNvPr id="31" name="Title 1">
            <a:extLst>
              <a:ext uri="{FF2B5EF4-FFF2-40B4-BE49-F238E27FC236}">
                <a16:creationId xmlns:a16="http://schemas.microsoft.com/office/drawing/2014/main" id="{4EBE73A6-CDDB-208F-64DE-5DF4CED09BC1}"/>
              </a:ext>
            </a:extLst>
          </p:cNvPr>
          <p:cNvSpPr txBox="1">
            <a:spLocks/>
          </p:cNvSpPr>
          <p:nvPr/>
        </p:nvSpPr>
        <p:spPr>
          <a:xfrm>
            <a:off x="8490579" y="837688"/>
            <a:ext cx="3917423" cy="8954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latin typeface="Helvetica" pitchFamily="2" charset="0"/>
              </a:rPr>
              <a:t>Glycosylated</a:t>
            </a:r>
          </a:p>
          <a:p>
            <a:pPr algn="ctr"/>
            <a:r>
              <a:rPr lang="en-US" sz="4000" dirty="0">
                <a:latin typeface="Helvetica" pitchFamily="2" charset="0"/>
              </a:rPr>
              <a:t>Protein</a:t>
            </a:r>
          </a:p>
        </p:txBody>
      </p:sp>
      <p:sp>
        <p:nvSpPr>
          <p:cNvPr id="3" name="Slide Number Placeholder 2">
            <a:extLst>
              <a:ext uri="{FF2B5EF4-FFF2-40B4-BE49-F238E27FC236}">
                <a16:creationId xmlns:a16="http://schemas.microsoft.com/office/drawing/2014/main" id="{2DF40CCB-CDA7-921D-9C2E-BD6D909F632A}"/>
              </a:ext>
            </a:extLst>
          </p:cNvPr>
          <p:cNvSpPr>
            <a:spLocks noGrp="1"/>
          </p:cNvSpPr>
          <p:nvPr>
            <p:ph type="sldNum" sz="quarter" idx="12"/>
          </p:nvPr>
        </p:nvSpPr>
        <p:spPr/>
        <p:txBody>
          <a:bodyPr/>
          <a:lstStyle/>
          <a:p>
            <a:fld id="{69A02270-32A2-DD40-9D78-85491558A727}" type="slidenum">
              <a:rPr lang="en-US" smtClean="0"/>
              <a:t>27</a:t>
            </a:fld>
            <a:endParaRPr lang="en-US"/>
          </a:p>
        </p:txBody>
      </p:sp>
    </p:spTree>
    <p:extLst>
      <p:ext uri="{BB962C8B-B14F-4D97-AF65-F5344CB8AC3E}">
        <p14:creationId xmlns:p14="http://schemas.microsoft.com/office/powerpoint/2010/main" val="255128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8" grpId="0"/>
      <p:bldP spid="15"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C731E-BBED-4003-4450-82E40F8A5979}"/>
              </a:ext>
            </a:extLst>
          </p:cNvPr>
          <p:cNvSpPr>
            <a:spLocks noGrp="1"/>
          </p:cNvSpPr>
          <p:nvPr>
            <p:ph type="title"/>
          </p:nvPr>
        </p:nvSpPr>
        <p:spPr>
          <a:xfrm>
            <a:off x="0" y="39756"/>
            <a:ext cx="10515600" cy="695049"/>
          </a:xfrm>
        </p:spPr>
        <p:txBody>
          <a:bodyPr>
            <a:normAutofit fontScale="90000"/>
          </a:bodyPr>
          <a:lstStyle/>
          <a:p>
            <a:r>
              <a:rPr lang="en-US" dirty="0">
                <a:latin typeface="Helvetica" pitchFamily="2" charset="0"/>
              </a:rPr>
              <a:t>How did scientists produce the SNFG code?</a:t>
            </a:r>
          </a:p>
        </p:txBody>
      </p:sp>
      <p:grpSp>
        <p:nvGrpSpPr>
          <p:cNvPr id="17" name="Group 16">
            <a:extLst>
              <a:ext uri="{FF2B5EF4-FFF2-40B4-BE49-F238E27FC236}">
                <a16:creationId xmlns:a16="http://schemas.microsoft.com/office/drawing/2014/main" id="{694F4A77-123C-C4C4-C05A-7A78153C45F7}"/>
              </a:ext>
            </a:extLst>
          </p:cNvPr>
          <p:cNvGrpSpPr/>
          <p:nvPr/>
        </p:nvGrpSpPr>
        <p:grpSpPr>
          <a:xfrm>
            <a:off x="6796682" y="690719"/>
            <a:ext cx="2454500" cy="2243203"/>
            <a:chOff x="7029963" y="2650085"/>
            <a:chExt cx="1971126" cy="1801440"/>
          </a:xfrm>
        </p:grpSpPr>
        <p:grpSp>
          <p:nvGrpSpPr>
            <p:cNvPr id="18" name="Group 17">
              <a:extLst>
                <a:ext uri="{FF2B5EF4-FFF2-40B4-BE49-F238E27FC236}">
                  <a16:creationId xmlns:a16="http://schemas.microsoft.com/office/drawing/2014/main" id="{36646234-6E72-694C-626E-B906D3AAD07D}"/>
                </a:ext>
              </a:extLst>
            </p:cNvPr>
            <p:cNvGrpSpPr/>
            <p:nvPr/>
          </p:nvGrpSpPr>
          <p:grpSpPr>
            <a:xfrm>
              <a:off x="7029963" y="2650085"/>
              <a:ext cx="1872041" cy="1801440"/>
              <a:chOff x="7029963" y="2650085"/>
              <a:chExt cx="1872041" cy="1801440"/>
            </a:xfrm>
          </p:grpSpPr>
          <p:sp>
            <p:nvSpPr>
              <p:cNvPr id="20" name="Oval 19">
                <a:extLst>
                  <a:ext uri="{FF2B5EF4-FFF2-40B4-BE49-F238E27FC236}">
                    <a16:creationId xmlns:a16="http://schemas.microsoft.com/office/drawing/2014/main" id="{B2804515-C51F-FABB-9E23-894B582A3092}"/>
                  </a:ext>
                </a:extLst>
              </p:cNvPr>
              <p:cNvSpPr/>
              <p:nvPr/>
            </p:nvSpPr>
            <p:spPr>
              <a:xfrm>
                <a:off x="7112525" y="2650085"/>
                <a:ext cx="1789479" cy="1801440"/>
              </a:xfrm>
              <a:prstGeom prst="ellipse">
                <a:avLst/>
              </a:prstGeom>
              <a:solidFill>
                <a:srgbClr val="2926F4"/>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509E86AB-1809-BCD9-A36E-DF49DA8E3862}"/>
                  </a:ext>
                </a:extLst>
              </p:cNvPr>
              <p:cNvSpPr/>
              <p:nvPr/>
            </p:nvSpPr>
            <p:spPr>
              <a:xfrm>
                <a:off x="7307055" y="2782858"/>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6C6DE6E-1962-1CB7-0507-D7B7F61AC490}"/>
                  </a:ext>
                </a:extLst>
              </p:cNvPr>
              <p:cNvSpPr/>
              <p:nvPr/>
            </p:nvSpPr>
            <p:spPr>
              <a:xfrm>
                <a:off x="8556928" y="2796305"/>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23D8F70-6F38-C492-2C78-35FC7327695B}"/>
                  </a:ext>
                </a:extLst>
              </p:cNvPr>
              <p:cNvSpPr/>
              <p:nvPr/>
            </p:nvSpPr>
            <p:spPr>
              <a:xfrm>
                <a:off x="7029963" y="3366996"/>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CDDBF96-4762-7DB9-FA6A-D82357469F23}"/>
                  </a:ext>
                </a:extLst>
              </p:cNvPr>
              <p:cNvSpPr/>
              <p:nvPr/>
            </p:nvSpPr>
            <p:spPr>
              <a:xfrm>
                <a:off x="8502997" y="4082419"/>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2931E890-B378-4D61-0D24-6C98559F44CD}"/>
                  </a:ext>
                </a:extLst>
              </p:cNvPr>
              <p:cNvSpPr/>
              <p:nvPr/>
            </p:nvSpPr>
            <p:spPr>
              <a:xfrm>
                <a:off x="7229278" y="4082418"/>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a:extLst>
                <a:ext uri="{FF2B5EF4-FFF2-40B4-BE49-F238E27FC236}">
                  <a16:creationId xmlns:a16="http://schemas.microsoft.com/office/drawing/2014/main" id="{7819EE90-0A1C-6FDB-FD67-359035FDC01E}"/>
                </a:ext>
              </a:extLst>
            </p:cNvPr>
            <p:cNvSpPr/>
            <p:nvPr/>
          </p:nvSpPr>
          <p:spPr>
            <a:xfrm>
              <a:off x="8802918" y="3392500"/>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4" name="Picture 33" descr="A diagram of glucose and glucose&#10;&#10;AI-generated content may be incorrect.">
            <a:extLst>
              <a:ext uri="{FF2B5EF4-FFF2-40B4-BE49-F238E27FC236}">
                <a16:creationId xmlns:a16="http://schemas.microsoft.com/office/drawing/2014/main" id="{3EC0E950-4FCD-A6D9-1C2B-A07A83723B1E}"/>
              </a:ext>
            </a:extLst>
          </p:cNvPr>
          <p:cNvPicPr>
            <a:picLocks noChangeAspect="1"/>
          </p:cNvPicPr>
          <p:nvPr/>
        </p:nvPicPr>
        <p:blipFill>
          <a:blip r:embed="rId3" cstate="email">
            <a:extLst>
              <a:ext uri="{28A0092B-C50C-407E-A947-70E740481C1C}">
                <a14:useLocalDpi xmlns:a14="http://schemas.microsoft.com/office/drawing/2010/main"/>
              </a:ext>
            </a:extLst>
          </a:blip>
          <a:srcRect t="2446" r="51394" b="59570"/>
          <a:stretch>
            <a:fillRect/>
          </a:stretch>
        </p:blipFill>
        <p:spPr>
          <a:xfrm>
            <a:off x="2789578" y="693301"/>
            <a:ext cx="3490004" cy="2181921"/>
          </a:xfrm>
          <a:prstGeom prst="rect">
            <a:avLst/>
          </a:prstGeom>
        </p:spPr>
      </p:pic>
      <p:cxnSp>
        <p:nvCxnSpPr>
          <p:cNvPr id="35" name="Straight Arrow Connector 34">
            <a:extLst>
              <a:ext uri="{FF2B5EF4-FFF2-40B4-BE49-F238E27FC236}">
                <a16:creationId xmlns:a16="http://schemas.microsoft.com/office/drawing/2014/main" id="{0105D12D-F9AF-242A-8095-EA90E5860459}"/>
              </a:ext>
            </a:extLst>
          </p:cNvPr>
          <p:cNvCxnSpPr>
            <a:cxnSpLocks/>
          </p:cNvCxnSpPr>
          <p:nvPr/>
        </p:nvCxnSpPr>
        <p:spPr>
          <a:xfrm flipV="1">
            <a:off x="5647104" y="1689595"/>
            <a:ext cx="1045101"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55EFD36-38DB-805F-1AA0-30BB91B5BCB4}"/>
              </a:ext>
            </a:extLst>
          </p:cNvPr>
          <p:cNvSpPr txBox="1"/>
          <p:nvPr/>
        </p:nvSpPr>
        <p:spPr>
          <a:xfrm>
            <a:off x="7388493" y="2912145"/>
            <a:ext cx="1314784" cy="461665"/>
          </a:xfrm>
          <a:prstGeom prst="rect">
            <a:avLst/>
          </a:prstGeom>
          <a:noFill/>
        </p:spPr>
        <p:txBody>
          <a:bodyPr wrap="none" rtlCol="0">
            <a:spAutoFit/>
          </a:bodyPr>
          <a:lstStyle/>
          <a:p>
            <a:r>
              <a:rPr lang="en-US" sz="2400" dirty="0">
                <a:latin typeface="Helvetica" pitchFamily="2" charset="0"/>
              </a:rPr>
              <a:t>Glucose</a:t>
            </a:r>
            <a:endParaRPr lang="en-US" sz="2400" b="1" dirty="0">
              <a:latin typeface="Helvetica" pitchFamily="2" charset="0"/>
            </a:endParaRPr>
          </a:p>
        </p:txBody>
      </p:sp>
      <p:sp>
        <p:nvSpPr>
          <p:cNvPr id="65" name="TextBox 64">
            <a:extLst>
              <a:ext uri="{FF2B5EF4-FFF2-40B4-BE49-F238E27FC236}">
                <a16:creationId xmlns:a16="http://schemas.microsoft.com/office/drawing/2014/main" id="{CD999A71-612D-CAD6-6D17-1F604DDD5359}"/>
              </a:ext>
            </a:extLst>
          </p:cNvPr>
          <p:cNvSpPr txBox="1"/>
          <p:nvPr/>
        </p:nvSpPr>
        <p:spPr>
          <a:xfrm>
            <a:off x="2544003" y="2756539"/>
            <a:ext cx="2869389" cy="461665"/>
          </a:xfrm>
          <a:prstGeom prst="rect">
            <a:avLst/>
          </a:prstGeom>
          <a:noFill/>
          <a:ln w="15875">
            <a:solidFill>
              <a:schemeClr val="dk1"/>
            </a:solidFill>
          </a:ln>
        </p:spPr>
        <p:txBody>
          <a:bodyPr wrap="square" rtlCol="0">
            <a:spAutoFit/>
          </a:bodyPr>
          <a:lstStyle/>
          <a:p>
            <a:pPr algn="ctr"/>
            <a:r>
              <a:rPr lang="en-US" sz="2400" dirty="0">
                <a:latin typeface="Helvetica" pitchFamily="2" charset="0"/>
              </a:rPr>
              <a:t>Carbon # </a:t>
            </a:r>
            <a:r>
              <a:rPr lang="en-US" sz="2400" b="1" dirty="0">
                <a:latin typeface="Helvetica" pitchFamily="2" charset="0"/>
              </a:rPr>
              <a:t>= shape</a:t>
            </a:r>
          </a:p>
        </p:txBody>
      </p:sp>
      <p:sp>
        <p:nvSpPr>
          <p:cNvPr id="3" name="Oval 2">
            <a:extLst>
              <a:ext uri="{FF2B5EF4-FFF2-40B4-BE49-F238E27FC236}">
                <a16:creationId xmlns:a16="http://schemas.microsoft.com/office/drawing/2014/main" id="{E9CD662A-040F-3B14-9B7E-AB05DD53810D}"/>
              </a:ext>
            </a:extLst>
          </p:cNvPr>
          <p:cNvSpPr/>
          <p:nvPr/>
        </p:nvSpPr>
        <p:spPr>
          <a:xfrm>
            <a:off x="277895" y="3459876"/>
            <a:ext cx="1340041" cy="1212414"/>
          </a:xfrm>
          <a:prstGeom prst="ellipse">
            <a:avLst/>
          </a:prstGeom>
          <a:solidFill>
            <a:srgbClr val="FFFF00"/>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4C04EC0B-4AB5-7958-05E6-26BAFC6DD07E}"/>
              </a:ext>
            </a:extLst>
          </p:cNvPr>
          <p:cNvSpPr/>
          <p:nvPr/>
        </p:nvSpPr>
        <p:spPr>
          <a:xfrm>
            <a:off x="277895" y="4873198"/>
            <a:ext cx="1340041" cy="1212414"/>
          </a:xfrm>
          <a:prstGeom prst="ellipse">
            <a:avLst/>
          </a:prstGeom>
          <a:solidFill>
            <a:srgbClr val="00A803"/>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6F9731E-8E5C-EBB6-2F89-5636B47F4E3E}"/>
              </a:ext>
            </a:extLst>
          </p:cNvPr>
          <p:cNvSpPr txBox="1"/>
          <p:nvPr/>
        </p:nvSpPr>
        <p:spPr>
          <a:xfrm>
            <a:off x="1619539" y="3854322"/>
            <a:ext cx="2340705" cy="461665"/>
          </a:xfrm>
          <a:prstGeom prst="rect">
            <a:avLst/>
          </a:prstGeom>
          <a:noFill/>
        </p:spPr>
        <p:txBody>
          <a:bodyPr wrap="square" rtlCol="0">
            <a:spAutoFit/>
          </a:bodyPr>
          <a:lstStyle/>
          <a:p>
            <a:r>
              <a:rPr lang="en-US" sz="2400" dirty="0">
                <a:latin typeface="Helvetica" pitchFamily="2" charset="0"/>
              </a:rPr>
              <a:t>Galactose </a:t>
            </a:r>
            <a:r>
              <a:rPr lang="en-US" sz="2400" b="1" dirty="0">
                <a:latin typeface="Helvetica" pitchFamily="2" charset="0"/>
              </a:rPr>
              <a:t>(Gal)</a:t>
            </a:r>
          </a:p>
        </p:txBody>
      </p:sp>
      <p:sp>
        <p:nvSpPr>
          <p:cNvPr id="6" name="TextBox 5">
            <a:extLst>
              <a:ext uri="{FF2B5EF4-FFF2-40B4-BE49-F238E27FC236}">
                <a16:creationId xmlns:a16="http://schemas.microsoft.com/office/drawing/2014/main" id="{7D4C77C3-5AC6-D7F7-CCDB-1E1428FE9A1C}"/>
              </a:ext>
            </a:extLst>
          </p:cNvPr>
          <p:cNvSpPr txBox="1"/>
          <p:nvPr/>
        </p:nvSpPr>
        <p:spPr>
          <a:xfrm>
            <a:off x="1617936" y="5262568"/>
            <a:ext cx="2342308" cy="461665"/>
          </a:xfrm>
          <a:prstGeom prst="rect">
            <a:avLst/>
          </a:prstGeom>
          <a:noFill/>
        </p:spPr>
        <p:txBody>
          <a:bodyPr wrap="square" rtlCol="0">
            <a:spAutoFit/>
          </a:bodyPr>
          <a:lstStyle/>
          <a:p>
            <a:r>
              <a:rPr lang="en-US" sz="2400" dirty="0">
                <a:latin typeface="Helvetica" pitchFamily="2" charset="0"/>
              </a:rPr>
              <a:t>Mannose </a:t>
            </a:r>
            <a:r>
              <a:rPr lang="en-US" sz="2400" b="1" dirty="0">
                <a:latin typeface="Helvetica" pitchFamily="2" charset="0"/>
              </a:rPr>
              <a:t>(Man)</a:t>
            </a:r>
          </a:p>
        </p:txBody>
      </p:sp>
      <p:sp>
        <p:nvSpPr>
          <p:cNvPr id="7" name="Oval 6">
            <a:extLst>
              <a:ext uri="{FF2B5EF4-FFF2-40B4-BE49-F238E27FC236}">
                <a16:creationId xmlns:a16="http://schemas.microsoft.com/office/drawing/2014/main" id="{EEC0F6DD-A5C4-BFFF-70AD-859E72A75468}"/>
              </a:ext>
            </a:extLst>
          </p:cNvPr>
          <p:cNvSpPr/>
          <p:nvPr/>
        </p:nvSpPr>
        <p:spPr>
          <a:xfrm>
            <a:off x="4698496" y="3407801"/>
            <a:ext cx="1340041" cy="1212414"/>
          </a:xfrm>
          <a:prstGeom prst="ellipse">
            <a:avLst/>
          </a:prstGeom>
          <a:solidFill>
            <a:srgbClr val="FF9300"/>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9300"/>
              </a:solidFill>
            </a:endParaRPr>
          </a:p>
        </p:txBody>
      </p:sp>
      <p:sp>
        <p:nvSpPr>
          <p:cNvPr id="8" name="TextBox 7">
            <a:extLst>
              <a:ext uri="{FF2B5EF4-FFF2-40B4-BE49-F238E27FC236}">
                <a16:creationId xmlns:a16="http://schemas.microsoft.com/office/drawing/2014/main" id="{5391520D-F926-0CEF-24E1-80EA97456D1C}"/>
              </a:ext>
            </a:extLst>
          </p:cNvPr>
          <p:cNvSpPr txBox="1"/>
          <p:nvPr/>
        </p:nvSpPr>
        <p:spPr>
          <a:xfrm>
            <a:off x="6136516" y="3795724"/>
            <a:ext cx="2342308" cy="461665"/>
          </a:xfrm>
          <a:prstGeom prst="rect">
            <a:avLst/>
          </a:prstGeom>
          <a:noFill/>
        </p:spPr>
        <p:txBody>
          <a:bodyPr wrap="square" rtlCol="0">
            <a:spAutoFit/>
          </a:bodyPr>
          <a:lstStyle/>
          <a:p>
            <a:r>
              <a:rPr lang="en-US" sz="2400" dirty="0" err="1">
                <a:latin typeface="Helvetica" pitchFamily="2" charset="0"/>
              </a:rPr>
              <a:t>Gulose</a:t>
            </a:r>
            <a:r>
              <a:rPr lang="en-US" sz="2400" dirty="0">
                <a:latin typeface="Helvetica" pitchFamily="2" charset="0"/>
              </a:rPr>
              <a:t> </a:t>
            </a:r>
            <a:r>
              <a:rPr lang="en-US" sz="2400" b="1" dirty="0">
                <a:latin typeface="Helvetica" pitchFamily="2" charset="0"/>
              </a:rPr>
              <a:t>(Gul)</a:t>
            </a:r>
          </a:p>
        </p:txBody>
      </p:sp>
      <p:sp>
        <p:nvSpPr>
          <p:cNvPr id="9" name="Oval 8">
            <a:extLst>
              <a:ext uri="{FF2B5EF4-FFF2-40B4-BE49-F238E27FC236}">
                <a16:creationId xmlns:a16="http://schemas.microsoft.com/office/drawing/2014/main" id="{6EEDD958-EB9C-85C7-BFE9-D85976A645A2}"/>
              </a:ext>
            </a:extLst>
          </p:cNvPr>
          <p:cNvSpPr/>
          <p:nvPr/>
        </p:nvSpPr>
        <p:spPr>
          <a:xfrm>
            <a:off x="4672485" y="4919483"/>
            <a:ext cx="1340041" cy="1212414"/>
          </a:xfrm>
          <a:prstGeom prst="ellipse">
            <a:avLst/>
          </a:prstGeom>
          <a:solidFill>
            <a:srgbClr val="FF40FF">
              <a:alpha val="44314"/>
            </a:srgbClr>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F656E9BE-5306-1832-A9D3-EFB51FD4460A}"/>
              </a:ext>
            </a:extLst>
          </p:cNvPr>
          <p:cNvSpPr txBox="1"/>
          <p:nvPr/>
        </p:nvSpPr>
        <p:spPr>
          <a:xfrm>
            <a:off x="6179240" y="5356377"/>
            <a:ext cx="2342308" cy="461665"/>
          </a:xfrm>
          <a:prstGeom prst="rect">
            <a:avLst/>
          </a:prstGeom>
          <a:noFill/>
        </p:spPr>
        <p:txBody>
          <a:bodyPr wrap="square" rtlCol="0">
            <a:spAutoFit/>
          </a:bodyPr>
          <a:lstStyle/>
          <a:p>
            <a:r>
              <a:rPr lang="en-US" sz="2400" dirty="0" err="1">
                <a:latin typeface="Helvetica" pitchFamily="2" charset="0"/>
              </a:rPr>
              <a:t>Altose</a:t>
            </a:r>
            <a:r>
              <a:rPr lang="en-US" sz="2400" dirty="0">
                <a:latin typeface="Helvetica" pitchFamily="2" charset="0"/>
              </a:rPr>
              <a:t> </a:t>
            </a:r>
            <a:r>
              <a:rPr lang="en-US" sz="2400" b="1" dirty="0">
                <a:latin typeface="Helvetica" pitchFamily="2" charset="0"/>
              </a:rPr>
              <a:t>(Gul)</a:t>
            </a:r>
          </a:p>
        </p:txBody>
      </p:sp>
      <p:sp>
        <p:nvSpPr>
          <p:cNvPr id="11" name="Oval 10">
            <a:extLst>
              <a:ext uri="{FF2B5EF4-FFF2-40B4-BE49-F238E27FC236}">
                <a16:creationId xmlns:a16="http://schemas.microsoft.com/office/drawing/2014/main" id="{DA92C9EB-CBD5-5EA3-D2B5-6BECEBD6E6A0}"/>
              </a:ext>
            </a:extLst>
          </p:cNvPr>
          <p:cNvSpPr/>
          <p:nvPr/>
        </p:nvSpPr>
        <p:spPr>
          <a:xfrm>
            <a:off x="8585537" y="3390518"/>
            <a:ext cx="1340041" cy="1212414"/>
          </a:xfrm>
          <a:prstGeom prst="ellipse">
            <a:avLst/>
          </a:prstGeom>
          <a:solidFill>
            <a:schemeClr val="accent5"/>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C546CA6-DC7D-DB37-0939-66CED2661D0C}"/>
              </a:ext>
            </a:extLst>
          </p:cNvPr>
          <p:cNvSpPr txBox="1"/>
          <p:nvPr/>
        </p:nvSpPr>
        <p:spPr>
          <a:xfrm>
            <a:off x="10023557" y="3778441"/>
            <a:ext cx="2342308" cy="461665"/>
          </a:xfrm>
          <a:prstGeom prst="rect">
            <a:avLst/>
          </a:prstGeom>
          <a:noFill/>
        </p:spPr>
        <p:txBody>
          <a:bodyPr wrap="square" rtlCol="0">
            <a:spAutoFit/>
          </a:bodyPr>
          <a:lstStyle/>
          <a:p>
            <a:r>
              <a:rPr lang="en-US" sz="2400" dirty="0" err="1">
                <a:latin typeface="Helvetica" pitchFamily="2" charset="0"/>
              </a:rPr>
              <a:t>Allose</a:t>
            </a:r>
            <a:r>
              <a:rPr lang="en-US" sz="2400" dirty="0">
                <a:latin typeface="Helvetica" pitchFamily="2" charset="0"/>
              </a:rPr>
              <a:t> </a:t>
            </a:r>
            <a:r>
              <a:rPr lang="en-US" sz="2400" b="1" dirty="0">
                <a:latin typeface="Helvetica" pitchFamily="2" charset="0"/>
              </a:rPr>
              <a:t>(Gul)</a:t>
            </a:r>
          </a:p>
        </p:txBody>
      </p:sp>
      <p:sp>
        <p:nvSpPr>
          <p:cNvPr id="13" name="Oval 12">
            <a:extLst>
              <a:ext uri="{FF2B5EF4-FFF2-40B4-BE49-F238E27FC236}">
                <a16:creationId xmlns:a16="http://schemas.microsoft.com/office/drawing/2014/main" id="{8C4459F0-9583-4B83-74CA-3200A4F211C5}"/>
              </a:ext>
            </a:extLst>
          </p:cNvPr>
          <p:cNvSpPr/>
          <p:nvPr/>
        </p:nvSpPr>
        <p:spPr>
          <a:xfrm>
            <a:off x="8559526" y="4902200"/>
            <a:ext cx="1340041" cy="1212414"/>
          </a:xfrm>
          <a:prstGeom prst="ellipse">
            <a:avLst/>
          </a:prstGeom>
          <a:solidFill>
            <a:schemeClr val="accent1">
              <a:lumMod val="40000"/>
              <a:lumOff val="60000"/>
            </a:schemeClr>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E653E1F1-5ACF-16D7-C970-406730BD0B44}"/>
              </a:ext>
            </a:extLst>
          </p:cNvPr>
          <p:cNvSpPr txBox="1"/>
          <p:nvPr/>
        </p:nvSpPr>
        <p:spPr>
          <a:xfrm>
            <a:off x="10066281" y="5339094"/>
            <a:ext cx="2342308" cy="461665"/>
          </a:xfrm>
          <a:prstGeom prst="rect">
            <a:avLst/>
          </a:prstGeom>
          <a:noFill/>
        </p:spPr>
        <p:txBody>
          <a:bodyPr wrap="square" rtlCol="0">
            <a:spAutoFit/>
          </a:bodyPr>
          <a:lstStyle/>
          <a:p>
            <a:r>
              <a:rPr lang="en-US" sz="2400" dirty="0" err="1">
                <a:latin typeface="Helvetica" pitchFamily="2" charset="0"/>
              </a:rPr>
              <a:t>Talose</a:t>
            </a:r>
            <a:r>
              <a:rPr lang="en-US" sz="2400" dirty="0">
                <a:latin typeface="Helvetica" pitchFamily="2" charset="0"/>
              </a:rPr>
              <a:t> </a:t>
            </a:r>
            <a:r>
              <a:rPr lang="en-US" sz="2400" b="1" dirty="0">
                <a:latin typeface="Helvetica" pitchFamily="2" charset="0"/>
              </a:rPr>
              <a:t>(Tal)</a:t>
            </a:r>
          </a:p>
        </p:txBody>
      </p:sp>
      <p:sp>
        <p:nvSpPr>
          <p:cNvPr id="26" name="TextBox 25">
            <a:extLst>
              <a:ext uri="{FF2B5EF4-FFF2-40B4-BE49-F238E27FC236}">
                <a16:creationId xmlns:a16="http://schemas.microsoft.com/office/drawing/2014/main" id="{A0354B67-51A4-B72E-9722-C333AB45CEF3}"/>
              </a:ext>
            </a:extLst>
          </p:cNvPr>
          <p:cNvSpPr txBox="1"/>
          <p:nvPr/>
        </p:nvSpPr>
        <p:spPr>
          <a:xfrm>
            <a:off x="1396721" y="6261841"/>
            <a:ext cx="9676563" cy="523220"/>
          </a:xfrm>
          <a:prstGeom prst="rect">
            <a:avLst/>
          </a:prstGeom>
          <a:noFill/>
        </p:spPr>
        <p:txBody>
          <a:bodyPr wrap="square">
            <a:spAutoFit/>
          </a:bodyPr>
          <a:lstStyle/>
          <a:p>
            <a:r>
              <a:rPr lang="en-US" sz="2800" b="1" kern="1200" dirty="0">
                <a:solidFill>
                  <a:srgbClr val="0432FF"/>
                </a:solidFill>
                <a:effectLst/>
                <a:latin typeface="Helvetica" pitchFamily="2" charset="0"/>
              </a:rPr>
              <a:t>The number of carbons gives you the shape (mostly).</a:t>
            </a:r>
          </a:p>
        </p:txBody>
      </p:sp>
      <p:sp>
        <p:nvSpPr>
          <p:cNvPr id="14" name="Slide Number Placeholder 13">
            <a:extLst>
              <a:ext uri="{FF2B5EF4-FFF2-40B4-BE49-F238E27FC236}">
                <a16:creationId xmlns:a16="http://schemas.microsoft.com/office/drawing/2014/main" id="{BD604C9E-0287-C773-46BE-FDA49A9A991D}"/>
              </a:ext>
            </a:extLst>
          </p:cNvPr>
          <p:cNvSpPr>
            <a:spLocks noGrp="1"/>
          </p:cNvSpPr>
          <p:nvPr>
            <p:ph type="sldNum" sz="quarter" idx="12"/>
          </p:nvPr>
        </p:nvSpPr>
        <p:spPr/>
        <p:txBody>
          <a:bodyPr/>
          <a:lstStyle/>
          <a:p>
            <a:fld id="{69A02270-32A2-DD40-9D78-85491558A727}" type="slidenum">
              <a:rPr lang="en-US" smtClean="0"/>
              <a:t>28</a:t>
            </a:fld>
            <a:endParaRPr lang="en-US"/>
          </a:p>
        </p:txBody>
      </p:sp>
    </p:spTree>
    <p:extLst>
      <p:ext uri="{BB962C8B-B14F-4D97-AF65-F5344CB8AC3E}">
        <p14:creationId xmlns:p14="http://schemas.microsoft.com/office/powerpoint/2010/main" val="207670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65" grpId="0" animBg="1"/>
      <p:bldP spid="3" grpId="0" animBg="1"/>
      <p:bldP spid="4" grpId="0" animBg="1"/>
      <p:bldP spid="5" grpId="0"/>
      <p:bldP spid="6" grpId="0"/>
      <p:bldP spid="7" grpId="0" animBg="1"/>
      <p:bldP spid="8" grpId="0"/>
      <p:bldP spid="9" grpId="0" animBg="1"/>
      <p:bldP spid="10" grpId="0"/>
      <p:bldP spid="11" grpId="0" animBg="1"/>
      <p:bldP spid="12" grpId="0"/>
      <p:bldP spid="13" grpId="0" animBg="1"/>
      <p:bldP spid="1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8F4E7-3486-3947-55B2-EAB13AC2B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8A2AF-B22F-2E4B-9D59-136E988882D4}"/>
              </a:ext>
            </a:extLst>
          </p:cNvPr>
          <p:cNvSpPr>
            <a:spLocks noGrp="1"/>
          </p:cNvSpPr>
          <p:nvPr>
            <p:ph type="title"/>
          </p:nvPr>
        </p:nvSpPr>
        <p:spPr>
          <a:xfrm>
            <a:off x="0" y="39756"/>
            <a:ext cx="10515600" cy="695049"/>
          </a:xfrm>
        </p:spPr>
        <p:txBody>
          <a:bodyPr>
            <a:normAutofit fontScale="90000"/>
          </a:bodyPr>
          <a:lstStyle/>
          <a:p>
            <a:r>
              <a:rPr lang="en-US" dirty="0">
                <a:latin typeface="Helvetica" pitchFamily="2" charset="0"/>
              </a:rPr>
              <a:t>How did scientists produce the SNFG code?</a:t>
            </a:r>
          </a:p>
        </p:txBody>
      </p:sp>
      <p:grpSp>
        <p:nvGrpSpPr>
          <p:cNvPr id="17" name="Group 16">
            <a:extLst>
              <a:ext uri="{FF2B5EF4-FFF2-40B4-BE49-F238E27FC236}">
                <a16:creationId xmlns:a16="http://schemas.microsoft.com/office/drawing/2014/main" id="{ECC48C27-4B23-68CF-5E31-BD94DBDAE4A8}"/>
              </a:ext>
            </a:extLst>
          </p:cNvPr>
          <p:cNvGrpSpPr/>
          <p:nvPr/>
        </p:nvGrpSpPr>
        <p:grpSpPr>
          <a:xfrm>
            <a:off x="3954151" y="1132834"/>
            <a:ext cx="1885623" cy="1723298"/>
            <a:chOff x="7029963" y="2650085"/>
            <a:chExt cx="1971126" cy="1801440"/>
          </a:xfrm>
        </p:grpSpPr>
        <p:grpSp>
          <p:nvGrpSpPr>
            <p:cNvPr id="18" name="Group 17">
              <a:extLst>
                <a:ext uri="{FF2B5EF4-FFF2-40B4-BE49-F238E27FC236}">
                  <a16:creationId xmlns:a16="http://schemas.microsoft.com/office/drawing/2014/main" id="{F5D740CD-744A-E08F-23D3-773C49EAD03E}"/>
                </a:ext>
              </a:extLst>
            </p:cNvPr>
            <p:cNvGrpSpPr/>
            <p:nvPr/>
          </p:nvGrpSpPr>
          <p:grpSpPr>
            <a:xfrm>
              <a:off x="7029963" y="2650085"/>
              <a:ext cx="1872041" cy="1801440"/>
              <a:chOff x="7029963" y="2650085"/>
              <a:chExt cx="1872041" cy="1801440"/>
            </a:xfrm>
          </p:grpSpPr>
          <p:sp>
            <p:nvSpPr>
              <p:cNvPr id="20" name="Oval 19">
                <a:extLst>
                  <a:ext uri="{FF2B5EF4-FFF2-40B4-BE49-F238E27FC236}">
                    <a16:creationId xmlns:a16="http://schemas.microsoft.com/office/drawing/2014/main" id="{9D63B71E-4D22-8150-B01D-E5636949A5D5}"/>
                  </a:ext>
                </a:extLst>
              </p:cNvPr>
              <p:cNvSpPr/>
              <p:nvPr/>
            </p:nvSpPr>
            <p:spPr>
              <a:xfrm>
                <a:off x="7112525" y="2650085"/>
                <a:ext cx="1789479" cy="1801440"/>
              </a:xfrm>
              <a:prstGeom prst="ellipse">
                <a:avLst/>
              </a:prstGeom>
              <a:solidFill>
                <a:srgbClr val="2926F4"/>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BE91E08C-AED9-0191-3C61-EE357580A62D}"/>
                  </a:ext>
                </a:extLst>
              </p:cNvPr>
              <p:cNvSpPr/>
              <p:nvPr/>
            </p:nvSpPr>
            <p:spPr>
              <a:xfrm>
                <a:off x="7307055" y="2782858"/>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BF147D7-DF9C-9957-7A66-DDC4820B3FC8}"/>
                  </a:ext>
                </a:extLst>
              </p:cNvPr>
              <p:cNvSpPr/>
              <p:nvPr/>
            </p:nvSpPr>
            <p:spPr>
              <a:xfrm>
                <a:off x="8556928" y="2796305"/>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F25D131-2A3A-77ED-A8F9-151F51CC01A9}"/>
                  </a:ext>
                </a:extLst>
              </p:cNvPr>
              <p:cNvSpPr/>
              <p:nvPr/>
            </p:nvSpPr>
            <p:spPr>
              <a:xfrm>
                <a:off x="7029963" y="3366996"/>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6BC443DC-72F5-333E-7D53-4484FA5BCA66}"/>
                  </a:ext>
                </a:extLst>
              </p:cNvPr>
              <p:cNvSpPr/>
              <p:nvPr/>
            </p:nvSpPr>
            <p:spPr>
              <a:xfrm>
                <a:off x="8502997" y="4082419"/>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8C812C1-F33C-4F30-0506-B8DFA67CD5C2}"/>
                  </a:ext>
                </a:extLst>
              </p:cNvPr>
              <p:cNvSpPr/>
              <p:nvPr/>
            </p:nvSpPr>
            <p:spPr>
              <a:xfrm>
                <a:off x="7229278" y="4082418"/>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a:extLst>
                <a:ext uri="{FF2B5EF4-FFF2-40B4-BE49-F238E27FC236}">
                  <a16:creationId xmlns:a16="http://schemas.microsoft.com/office/drawing/2014/main" id="{050D8BAA-6E49-525A-39C0-9D83EE5A4DCD}"/>
                </a:ext>
              </a:extLst>
            </p:cNvPr>
            <p:cNvSpPr/>
            <p:nvPr/>
          </p:nvSpPr>
          <p:spPr>
            <a:xfrm>
              <a:off x="8802918" y="3392500"/>
              <a:ext cx="198171" cy="21967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4" name="Picture 33" descr="A diagram of glucose and glucose&#10;&#10;AI-generated content may be incorrect.">
            <a:extLst>
              <a:ext uri="{FF2B5EF4-FFF2-40B4-BE49-F238E27FC236}">
                <a16:creationId xmlns:a16="http://schemas.microsoft.com/office/drawing/2014/main" id="{877472A5-4B37-7E70-AB92-B760619D42CD}"/>
              </a:ext>
            </a:extLst>
          </p:cNvPr>
          <p:cNvPicPr>
            <a:picLocks noChangeAspect="1"/>
          </p:cNvPicPr>
          <p:nvPr/>
        </p:nvPicPr>
        <p:blipFill>
          <a:blip r:embed="rId3" cstate="email">
            <a:extLst>
              <a:ext uri="{28A0092B-C50C-407E-A947-70E740481C1C}">
                <a14:useLocalDpi xmlns:a14="http://schemas.microsoft.com/office/drawing/2010/main"/>
              </a:ext>
            </a:extLst>
          </a:blip>
          <a:srcRect t="2446" r="51394" b="59570"/>
          <a:stretch>
            <a:fillRect/>
          </a:stretch>
        </p:blipFill>
        <p:spPr>
          <a:xfrm>
            <a:off x="58604" y="1041001"/>
            <a:ext cx="3411943" cy="2133118"/>
          </a:xfrm>
          <a:prstGeom prst="rect">
            <a:avLst/>
          </a:prstGeom>
        </p:spPr>
      </p:pic>
      <p:cxnSp>
        <p:nvCxnSpPr>
          <p:cNvPr id="35" name="Straight Arrow Connector 34">
            <a:extLst>
              <a:ext uri="{FF2B5EF4-FFF2-40B4-BE49-F238E27FC236}">
                <a16:creationId xmlns:a16="http://schemas.microsoft.com/office/drawing/2014/main" id="{24E3F43D-8DC3-72E0-806D-1A13DA1B065B}"/>
              </a:ext>
            </a:extLst>
          </p:cNvPr>
          <p:cNvCxnSpPr>
            <a:cxnSpLocks/>
          </p:cNvCxnSpPr>
          <p:nvPr/>
        </p:nvCxnSpPr>
        <p:spPr>
          <a:xfrm flipV="1">
            <a:off x="2829215" y="2072440"/>
            <a:ext cx="1045101" cy="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09427EF1-573D-4F78-F3CF-B227F8A54238}"/>
              </a:ext>
            </a:extLst>
          </p:cNvPr>
          <p:cNvSpPr/>
          <p:nvPr/>
        </p:nvSpPr>
        <p:spPr>
          <a:xfrm>
            <a:off x="10195186" y="1134605"/>
            <a:ext cx="1578231" cy="1578231"/>
          </a:xfrm>
          <a:prstGeom prst="rect">
            <a:avLst/>
          </a:prstGeom>
          <a:solidFill>
            <a:srgbClr val="2926F4"/>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C7BB40F-73A6-FC56-21BE-7E1450670CF0}"/>
              </a:ext>
            </a:extLst>
          </p:cNvPr>
          <p:cNvSpPr txBox="1"/>
          <p:nvPr/>
        </p:nvSpPr>
        <p:spPr>
          <a:xfrm>
            <a:off x="4365486" y="2920818"/>
            <a:ext cx="1314784" cy="461665"/>
          </a:xfrm>
          <a:prstGeom prst="rect">
            <a:avLst/>
          </a:prstGeom>
          <a:noFill/>
        </p:spPr>
        <p:txBody>
          <a:bodyPr wrap="none" rtlCol="0">
            <a:spAutoFit/>
          </a:bodyPr>
          <a:lstStyle/>
          <a:p>
            <a:r>
              <a:rPr lang="en-US" sz="2400" dirty="0">
                <a:latin typeface="Helvetica" pitchFamily="2" charset="0"/>
              </a:rPr>
              <a:t>Glucose</a:t>
            </a:r>
            <a:endParaRPr lang="en-US" sz="2400" b="1" dirty="0">
              <a:latin typeface="Helvetica" pitchFamily="2" charset="0"/>
            </a:endParaRPr>
          </a:p>
        </p:txBody>
      </p:sp>
      <p:sp>
        <p:nvSpPr>
          <p:cNvPr id="48" name="TextBox 47">
            <a:extLst>
              <a:ext uri="{FF2B5EF4-FFF2-40B4-BE49-F238E27FC236}">
                <a16:creationId xmlns:a16="http://schemas.microsoft.com/office/drawing/2014/main" id="{FF38B6AA-4FCD-7B2B-C014-BADC8147AF6A}"/>
              </a:ext>
            </a:extLst>
          </p:cNvPr>
          <p:cNvSpPr txBox="1"/>
          <p:nvPr/>
        </p:nvSpPr>
        <p:spPr>
          <a:xfrm>
            <a:off x="9094387" y="2771145"/>
            <a:ext cx="3079689" cy="461665"/>
          </a:xfrm>
          <a:prstGeom prst="rect">
            <a:avLst/>
          </a:prstGeom>
          <a:noFill/>
        </p:spPr>
        <p:txBody>
          <a:bodyPr wrap="none" rtlCol="0">
            <a:spAutoFit/>
          </a:bodyPr>
          <a:lstStyle/>
          <a:p>
            <a:r>
              <a:rPr lang="en-US" sz="2400" i="1" dirty="0">
                <a:latin typeface="Helvetica" pitchFamily="2" charset="0"/>
              </a:rPr>
              <a:t>N</a:t>
            </a:r>
            <a:r>
              <a:rPr lang="en-US" sz="2400" dirty="0">
                <a:latin typeface="Helvetica" pitchFamily="2" charset="0"/>
              </a:rPr>
              <a:t>-Acetylglucosamine</a:t>
            </a:r>
            <a:endParaRPr lang="en-US" sz="2400" b="1" dirty="0">
              <a:latin typeface="Helvetica" pitchFamily="2" charset="0"/>
            </a:endParaRPr>
          </a:p>
        </p:txBody>
      </p:sp>
      <p:pic>
        <p:nvPicPr>
          <p:cNvPr id="62" name="Picture 61" descr="A diagram of a chemical formula&#10;&#10;AI-generated content may be incorrect.">
            <a:extLst>
              <a:ext uri="{FF2B5EF4-FFF2-40B4-BE49-F238E27FC236}">
                <a16:creationId xmlns:a16="http://schemas.microsoft.com/office/drawing/2014/main" id="{414206DA-666D-6557-A081-11788B3091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25460" y="560451"/>
            <a:ext cx="2690915" cy="2516683"/>
          </a:xfrm>
          <a:prstGeom prst="rect">
            <a:avLst/>
          </a:prstGeom>
        </p:spPr>
      </p:pic>
      <p:cxnSp>
        <p:nvCxnSpPr>
          <p:cNvPr id="64" name="Straight Arrow Connector 63">
            <a:extLst>
              <a:ext uri="{FF2B5EF4-FFF2-40B4-BE49-F238E27FC236}">
                <a16:creationId xmlns:a16="http://schemas.microsoft.com/office/drawing/2014/main" id="{C19C61A8-AF9F-F8D0-D1AE-469D8136EF15}"/>
              </a:ext>
            </a:extLst>
          </p:cNvPr>
          <p:cNvCxnSpPr>
            <a:cxnSpLocks/>
          </p:cNvCxnSpPr>
          <p:nvPr/>
        </p:nvCxnSpPr>
        <p:spPr>
          <a:xfrm>
            <a:off x="8911447" y="1843045"/>
            <a:ext cx="1201357"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4774D1D2-5153-43C6-9647-AE47D9BB2041}"/>
              </a:ext>
            </a:extLst>
          </p:cNvPr>
          <p:cNvSpPr txBox="1"/>
          <p:nvPr/>
        </p:nvSpPr>
        <p:spPr>
          <a:xfrm>
            <a:off x="1626667" y="3462939"/>
            <a:ext cx="8938665" cy="523220"/>
          </a:xfrm>
          <a:prstGeom prst="rect">
            <a:avLst/>
          </a:prstGeom>
          <a:noFill/>
          <a:ln w="15875">
            <a:solidFill>
              <a:schemeClr val="dk1"/>
            </a:solidFill>
          </a:ln>
        </p:spPr>
        <p:txBody>
          <a:bodyPr wrap="none" rtlCol="0">
            <a:spAutoFit/>
          </a:bodyPr>
          <a:lstStyle/>
          <a:p>
            <a:r>
              <a:rPr lang="en-US" sz="2800" dirty="0">
                <a:latin typeface="Helvetica" pitchFamily="2" charset="0"/>
              </a:rPr>
              <a:t>6 carbons with </a:t>
            </a:r>
            <a:r>
              <a:rPr lang="en-US" sz="2800" b="1" dirty="0">
                <a:latin typeface="Helvetica" pitchFamily="2" charset="0"/>
              </a:rPr>
              <a:t>an amine </a:t>
            </a:r>
            <a:r>
              <a:rPr lang="en-US" sz="2800" dirty="0">
                <a:latin typeface="Helvetica" pitchFamily="2" charset="0"/>
              </a:rPr>
              <a:t>and</a:t>
            </a:r>
            <a:r>
              <a:rPr lang="en-US" sz="2800" b="1" dirty="0">
                <a:latin typeface="Helvetica" pitchFamily="2" charset="0"/>
              </a:rPr>
              <a:t> </a:t>
            </a:r>
            <a:r>
              <a:rPr lang="en-US" sz="2800" dirty="0">
                <a:latin typeface="Helvetica" pitchFamily="2" charset="0"/>
              </a:rPr>
              <a:t>a </a:t>
            </a:r>
            <a:r>
              <a:rPr lang="en-US" sz="2800" b="1" dirty="0">
                <a:latin typeface="Helvetica" pitchFamily="2" charset="0"/>
              </a:rPr>
              <a:t>derivative of glucose </a:t>
            </a:r>
          </a:p>
        </p:txBody>
      </p:sp>
      <p:sp>
        <p:nvSpPr>
          <p:cNvPr id="72" name="Rectangle 71">
            <a:extLst>
              <a:ext uri="{FF2B5EF4-FFF2-40B4-BE49-F238E27FC236}">
                <a16:creationId xmlns:a16="http://schemas.microsoft.com/office/drawing/2014/main" id="{79497648-1C36-6293-DFD3-CD0C6C4A7A97}"/>
              </a:ext>
            </a:extLst>
          </p:cNvPr>
          <p:cNvSpPr/>
          <p:nvPr/>
        </p:nvSpPr>
        <p:spPr>
          <a:xfrm>
            <a:off x="7370618" y="2112562"/>
            <a:ext cx="1073725" cy="964572"/>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1FB1599-8E04-0533-B2F8-B4361F2CB79C}"/>
              </a:ext>
            </a:extLst>
          </p:cNvPr>
          <p:cNvSpPr/>
          <p:nvPr/>
        </p:nvSpPr>
        <p:spPr>
          <a:xfrm>
            <a:off x="141494" y="4382074"/>
            <a:ext cx="1233747" cy="1241994"/>
          </a:xfrm>
          <a:prstGeom prst="ellipse">
            <a:avLst/>
          </a:prstGeom>
          <a:solidFill>
            <a:srgbClr val="FFFF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cxnSp>
        <p:nvCxnSpPr>
          <p:cNvPr id="13" name="Straight Arrow Connector 12">
            <a:extLst>
              <a:ext uri="{FF2B5EF4-FFF2-40B4-BE49-F238E27FC236}">
                <a16:creationId xmlns:a16="http://schemas.microsoft.com/office/drawing/2014/main" id="{593B0441-BDC2-7AD0-680D-02D65864BF91}"/>
              </a:ext>
            </a:extLst>
          </p:cNvPr>
          <p:cNvCxnSpPr>
            <a:cxnSpLocks/>
          </p:cNvCxnSpPr>
          <p:nvPr/>
        </p:nvCxnSpPr>
        <p:spPr>
          <a:xfrm>
            <a:off x="1445259" y="5091499"/>
            <a:ext cx="689061"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6C51821-6FA3-E36E-6C3E-85F4C319F537}"/>
              </a:ext>
            </a:extLst>
          </p:cNvPr>
          <p:cNvSpPr/>
          <p:nvPr/>
        </p:nvSpPr>
        <p:spPr>
          <a:xfrm>
            <a:off x="2250222" y="4463216"/>
            <a:ext cx="1157985" cy="1157985"/>
          </a:xfrm>
          <a:prstGeom prst="rect">
            <a:avLst/>
          </a:prstGeom>
          <a:solidFill>
            <a:srgbClr val="FFFF00"/>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726F732-8E71-9F8D-3611-80339DECE1D4}"/>
              </a:ext>
            </a:extLst>
          </p:cNvPr>
          <p:cNvSpPr txBox="1"/>
          <p:nvPr/>
        </p:nvSpPr>
        <p:spPr>
          <a:xfrm>
            <a:off x="58604" y="5624068"/>
            <a:ext cx="1223412" cy="369332"/>
          </a:xfrm>
          <a:prstGeom prst="rect">
            <a:avLst/>
          </a:prstGeom>
          <a:noFill/>
        </p:spPr>
        <p:txBody>
          <a:bodyPr wrap="none" rtlCol="0">
            <a:spAutoFit/>
          </a:bodyPr>
          <a:lstStyle/>
          <a:p>
            <a:r>
              <a:rPr lang="en-US" dirty="0">
                <a:latin typeface="Helvetica" pitchFamily="2" charset="0"/>
              </a:rPr>
              <a:t>Galactose</a:t>
            </a:r>
            <a:endParaRPr lang="en-US" b="1" dirty="0">
              <a:latin typeface="Helvetica" pitchFamily="2" charset="0"/>
            </a:endParaRPr>
          </a:p>
        </p:txBody>
      </p:sp>
      <p:sp>
        <p:nvSpPr>
          <p:cNvPr id="32" name="TextBox 31">
            <a:extLst>
              <a:ext uri="{FF2B5EF4-FFF2-40B4-BE49-F238E27FC236}">
                <a16:creationId xmlns:a16="http://schemas.microsoft.com/office/drawing/2014/main" id="{D9C80ED6-953B-1FC2-5161-D85B1B9EFA8E}"/>
              </a:ext>
            </a:extLst>
          </p:cNvPr>
          <p:cNvSpPr txBox="1"/>
          <p:nvPr/>
        </p:nvSpPr>
        <p:spPr>
          <a:xfrm>
            <a:off x="1380775" y="5621201"/>
            <a:ext cx="2544286" cy="369332"/>
          </a:xfrm>
          <a:prstGeom prst="rect">
            <a:avLst/>
          </a:prstGeom>
          <a:noFill/>
        </p:spPr>
        <p:txBody>
          <a:bodyPr wrap="none" rtlCol="0">
            <a:spAutoFit/>
          </a:bodyPr>
          <a:lstStyle/>
          <a:p>
            <a:r>
              <a:rPr lang="en-US" i="1" dirty="0">
                <a:latin typeface="Helvetica" pitchFamily="2" charset="0"/>
              </a:rPr>
              <a:t>N</a:t>
            </a:r>
            <a:r>
              <a:rPr lang="en-US" dirty="0">
                <a:latin typeface="Helvetica" pitchFamily="2" charset="0"/>
              </a:rPr>
              <a:t>-Acetylgalactosamine</a:t>
            </a:r>
            <a:endParaRPr lang="en-US" b="1" dirty="0">
              <a:latin typeface="Helvetica" pitchFamily="2" charset="0"/>
            </a:endParaRPr>
          </a:p>
        </p:txBody>
      </p:sp>
      <p:sp>
        <p:nvSpPr>
          <p:cNvPr id="33" name="Oval 32">
            <a:extLst>
              <a:ext uri="{FF2B5EF4-FFF2-40B4-BE49-F238E27FC236}">
                <a16:creationId xmlns:a16="http://schemas.microsoft.com/office/drawing/2014/main" id="{6719B05C-4975-7564-409E-5B2B559F68FC}"/>
              </a:ext>
            </a:extLst>
          </p:cNvPr>
          <p:cNvSpPr/>
          <p:nvPr/>
        </p:nvSpPr>
        <p:spPr>
          <a:xfrm>
            <a:off x="4372635" y="4382074"/>
            <a:ext cx="1233747" cy="1241994"/>
          </a:xfrm>
          <a:prstGeom prst="ellipse">
            <a:avLst/>
          </a:prstGeom>
          <a:solidFill>
            <a:srgbClr val="00B05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cxnSp>
        <p:nvCxnSpPr>
          <p:cNvPr id="36" name="Straight Arrow Connector 35">
            <a:extLst>
              <a:ext uri="{FF2B5EF4-FFF2-40B4-BE49-F238E27FC236}">
                <a16:creationId xmlns:a16="http://schemas.microsoft.com/office/drawing/2014/main" id="{98A4B592-BEB6-C1CE-8837-19562634274A}"/>
              </a:ext>
            </a:extLst>
          </p:cNvPr>
          <p:cNvCxnSpPr>
            <a:cxnSpLocks/>
          </p:cNvCxnSpPr>
          <p:nvPr/>
        </p:nvCxnSpPr>
        <p:spPr>
          <a:xfrm>
            <a:off x="5698251" y="5091499"/>
            <a:ext cx="68515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76E0BF9E-7657-1359-E971-BC6A7EDBBA26}"/>
              </a:ext>
            </a:extLst>
          </p:cNvPr>
          <p:cNvSpPr/>
          <p:nvPr/>
        </p:nvSpPr>
        <p:spPr>
          <a:xfrm>
            <a:off x="6512035" y="4463216"/>
            <a:ext cx="1157985" cy="1157985"/>
          </a:xfrm>
          <a:prstGeom prst="rect">
            <a:avLst/>
          </a:prstGeom>
          <a:solidFill>
            <a:srgbClr val="00B050"/>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49771FDF-F958-DFD1-4383-65B82165A56A}"/>
              </a:ext>
            </a:extLst>
          </p:cNvPr>
          <p:cNvSpPr txBox="1"/>
          <p:nvPr/>
        </p:nvSpPr>
        <p:spPr>
          <a:xfrm>
            <a:off x="4326593" y="5637036"/>
            <a:ext cx="1133644" cy="369332"/>
          </a:xfrm>
          <a:prstGeom prst="rect">
            <a:avLst/>
          </a:prstGeom>
          <a:noFill/>
        </p:spPr>
        <p:txBody>
          <a:bodyPr wrap="none" rtlCol="0">
            <a:spAutoFit/>
          </a:bodyPr>
          <a:lstStyle/>
          <a:p>
            <a:r>
              <a:rPr lang="en-US" dirty="0">
                <a:latin typeface="Helvetica" pitchFamily="2" charset="0"/>
              </a:rPr>
              <a:t>Mannose</a:t>
            </a:r>
            <a:endParaRPr lang="en-US" b="1" dirty="0">
              <a:latin typeface="Helvetica" pitchFamily="2" charset="0"/>
            </a:endParaRPr>
          </a:p>
        </p:txBody>
      </p:sp>
      <p:sp>
        <p:nvSpPr>
          <p:cNvPr id="46" name="TextBox 45">
            <a:extLst>
              <a:ext uri="{FF2B5EF4-FFF2-40B4-BE49-F238E27FC236}">
                <a16:creationId xmlns:a16="http://schemas.microsoft.com/office/drawing/2014/main" id="{C16D790C-734C-932F-6F4C-80317AC5D944}"/>
              </a:ext>
            </a:extLst>
          </p:cNvPr>
          <p:cNvSpPr txBox="1"/>
          <p:nvPr/>
        </p:nvSpPr>
        <p:spPr>
          <a:xfrm>
            <a:off x="5620020" y="5634169"/>
            <a:ext cx="2505814" cy="369332"/>
          </a:xfrm>
          <a:prstGeom prst="rect">
            <a:avLst/>
          </a:prstGeom>
          <a:noFill/>
        </p:spPr>
        <p:txBody>
          <a:bodyPr wrap="none" rtlCol="0">
            <a:spAutoFit/>
          </a:bodyPr>
          <a:lstStyle/>
          <a:p>
            <a:r>
              <a:rPr lang="en-US" i="1" dirty="0">
                <a:latin typeface="Helvetica" pitchFamily="2" charset="0"/>
              </a:rPr>
              <a:t>N</a:t>
            </a:r>
            <a:r>
              <a:rPr lang="en-US" dirty="0">
                <a:latin typeface="Helvetica" pitchFamily="2" charset="0"/>
              </a:rPr>
              <a:t>-</a:t>
            </a:r>
            <a:r>
              <a:rPr lang="en-US" dirty="0" err="1">
                <a:latin typeface="Helvetica" pitchFamily="2" charset="0"/>
              </a:rPr>
              <a:t>Acetylmannosamine</a:t>
            </a:r>
            <a:endParaRPr lang="en-US" b="1" dirty="0">
              <a:latin typeface="Helvetica" pitchFamily="2" charset="0"/>
            </a:endParaRPr>
          </a:p>
        </p:txBody>
      </p:sp>
      <p:sp>
        <p:nvSpPr>
          <p:cNvPr id="63" name="Oval 62">
            <a:extLst>
              <a:ext uri="{FF2B5EF4-FFF2-40B4-BE49-F238E27FC236}">
                <a16:creationId xmlns:a16="http://schemas.microsoft.com/office/drawing/2014/main" id="{D5CED5E7-E490-5571-83B6-5BB787E90AC3}"/>
              </a:ext>
            </a:extLst>
          </p:cNvPr>
          <p:cNvSpPr/>
          <p:nvPr/>
        </p:nvSpPr>
        <p:spPr>
          <a:xfrm>
            <a:off x="8478580" y="4359270"/>
            <a:ext cx="1233747" cy="1241994"/>
          </a:xfrm>
          <a:prstGeom prst="ellipse">
            <a:avLst/>
          </a:prstGeom>
          <a:solidFill>
            <a:srgbClr val="FF9300"/>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cxnSp>
        <p:nvCxnSpPr>
          <p:cNvPr id="70" name="Straight Arrow Connector 69">
            <a:extLst>
              <a:ext uri="{FF2B5EF4-FFF2-40B4-BE49-F238E27FC236}">
                <a16:creationId xmlns:a16="http://schemas.microsoft.com/office/drawing/2014/main" id="{62F73AAC-46A2-E6AE-D979-76A67F00E5A3}"/>
              </a:ext>
            </a:extLst>
          </p:cNvPr>
          <p:cNvCxnSpPr>
            <a:cxnSpLocks/>
          </p:cNvCxnSpPr>
          <p:nvPr/>
        </p:nvCxnSpPr>
        <p:spPr>
          <a:xfrm>
            <a:off x="9820463" y="5086563"/>
            <a:ext cx="685159"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A2320184-5375-9F17-8D0E-2D474E4AE02B}"/>
              </a:ext>
            </a:extLst>
          </p:cNvPr>
          <p:cNvSpPr/>
          <p:nvPr/>
        </p:nvSpPr>
        <p:spPr>
          <a:xfrm>
            <a:off x="10613758" y="4463216"/>
            <a:ext cx="1157985" cy="1157985"/>
          </a:xfrm>
          <a:prstGeom prst="rect">
            <a:avLst/>
          </a:prstGeom>
          <a:solidFill>
            <a:srgbClr val="FF9300"/>
          </a:solid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71FF5716-E7A3-37C9-65CE-FF640852B3DF}"/>
              </a:ext>
            </a:extLst>
          </p:cNvPr>
          <p:cNvSpPr txBox="1"/>
          <p:nvPr/>
        </p:nvSpPr>
        <p:spPr>
          <a:xfrm>
            <a:off x="8636569" y="5640282"/>
            <a:ext cx="915635" cy="369332"/>
          </a:xfrm>
          <a:prstGeom prst="rect">
            <a:avLst/>
          </a:prstGeom>
          <a:noFill/>
        </p:spPr>
        <p:txBody>
          <a:bodyPr wrap="none" rtlCol="0">
            <a:spAutoFit/>
          </a:bodyPr>
          <a:lstStyle/>
          <a:p>
            <a:r>
              <a:rPr lang="en-US" dirty="0" err="1">
                <a:latin typeface="Helvetica" pitchFamily="2" charset="0"/>
              </a:rPr>
              <a:t>Gulose</a:t>
            </a:r>
            <a:endParaRPr lang="en-US" b="1" dirty="0">
              <a:latin typeface="Helvetica" pitchFamily="2" charset="0"/>
            </a:endParaRPr>
          </a:p>
        </p:txBody>
      </p:sp>
      <p:sp>
        <p:nvSpPr>
          <p:cNvPr id="75" name="TextBox 74">
            <a:extLst>
              <a:ext uri="{FF2B5EF4-FFF2-40B4-BE49-F238E27FC236}">
                <a16:creationId xmlns:a16="http://schemas.microsoft.com/office/drawing/2014/main" id="{E4AE57B4-0E96-72D8-638C-8008970552FE}"/>
              </a:ext>
            </a:extLst>
          </p:cNvPr>
          <p:cNvSpPr txBox="1"/>
          <p:nvPr/>
        </p:nvSpPr>
        <p:spPr>
          <a:xfrm>
            <a:off x="10006786" y="5634169"/>
            <a:ext cx="2185214" cy="369332"/>
          </a:xfrm>
          <a:prstGeom prst="rect">
            <a:avLst/>
          </a:prstGeom>
          <a:noFill/>
        </p:spPr>
        <p:txBody>
          <a:bodyPr wrap="none" rtlCol="0">
            <a:spAutoFit/>
          </a:bodyPr>
          <a:lstStyle/>
          <a:p>
            <a:r>
              <a:rPr lang="en-US" i="1" dirty="0">
                <a:latin typeface="Helvetica" pitchFamily="2" charset="0"/>
              </a:rPr>
              <a:t>N</a:t>
            </a:r>
            <a:r>
              <a:rPr lang="en-US" dirty="0">
                <a:latin typeface="Helvetica" pitchFamily="2" charset="0"/>
              </a:rPr>
              <a:t>-</a:t>
            </a:r>
            <a:r>
              <a:rPr lang="en-US" dirty="0" err="1">
                <a:latin typeface="Helvetica" pitchFamily="2" charset="0"/>
              </a:rPr>
              <a:t>Acetylguosamine</a:t>
            </a:r>
            <a:endParaRPr lang="en-US" b="1" dirty="0">
              <a:latin typeface="Helvetica" pitchFamily="2" charset="0"/>
            </a:endParaRPr>
          </a:p>
        </p:txBody>
      </p:sp>
      <p:sp>
        <p:nvSpPr>
          <p:cNvPr id="76" name="TextBox 75">
            <a:extLst>
              <a:ext uri="{FF2B5EF4-FFF2-40B4-BE49-F238E27FC236}">
                <a16:creationId xmlns:a16="http://schemas.microsoft.com/office/drawing/2014/main" id="{93DDB376-B3A7-8EBA-465C-EC96ECEC59A2}"/>
              </a:ext>
            </a:extLst>
          </p:cNvPr>
          <p:cNvSpPr txBox="1"/>
          <p:nvPr/>
        </p:nvSpPr>
        <p:spPr>
          <a:xfrm>
            <a:off x="1622174" y="6233192"/>
            <a:ext cx="9779721" cy="523220"/>
          </a:xfrm>
          <a:prstGeom prst="rect">
            <a:avLst/>
          </a:prstGeom>
          <a:noFill/>
        </p:spPr>
        <p:txBody>
          <a:bodyPr wrap="square">
            <a:spAutoFit/>
          </a:bodyPr>
          <a:lstStyle/>
          <a:p>
            <a:r>
              <a:rPr lang="en-US" sz="2800" b="1" kern="1200" dirty="0">
                <a:solidFill>
                  <a:srgbClr val="0432FF"/>
                </a:solidFill>
                <a:effectLst/>
                <a:latin typeface="Helvetica" pitchFamily="2" charset="0"/>
              </a:rPr>
              <a:t>Color tells you what the starting point of the sugar was.</a:t>
            </a:r>
          </a:p>
        </p:txBody>
      </p:sp>
      <p:sp>
        <p:nvSpPr>
          <p:cNvPr id="3" name="Slide Number Placeholder 2">
            <a:extLst>
              <a:ext uri="{FF2B5EF4-FFF2-40B4-BE49-F238E27FC236}">
                <a16:creationId xmlns:a16="http://schemas.microsoft.com/office/drawing/2014/main" id="{DB0A54E6-8980-ABD2-17DD-D371850E8191}"/>
              </a:ext>
            </a:extLst>
          </p:cNvPr>
          <p:cNvSpPr>
            <a:spLocks noGrp="1"/>
          </p:cNvSpPr>
          <p:nvPr>
            <p:ph type="sldNum" sz="quarter" idx="12"/>
          </p:nvPr>
        </p:nvSpPr>
        <p:spPr/>
        <p:txBody>
          <a:bodyPr/>
          <a:lstStyle/>
          <a:p>
            <a:fld id="{69A02270-32A2-DD40-9D78-85491558A727}" type="slidenum">
              <a:rPr lang="en-US" smtClean="0"/>
              <a:t>29</a:t>
            </a:fld>
            <a:endParaRPr lang="en-US"/>
          </a:p>
        </p:txBody>
      </p:sp>
    </p:spTree>
    <p:extLst>
      <p:ext uri="{BB962C8B-B14F-4D97-AF65-F5344CB8AC3E}">
        <p14:creationId xmlns:p14="http://schemas.microsoft.com/office/powerpoint/2010/main" val="330441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3" grpId="0"/>
      <p:bldP spid="48" grpId="0"/>
      <p:bldP spid="69" grpId="0" animBg="1"/>
      <p:bldP spid="72" grpId="0" animBg="1"/>
      <p:bldP spid="6" grpId="0" animBg="1"/>
      <p:bldP spid="15" grpId="0" animBg="1"/>
      <p:bldP spid="16" grpId="0"/>
      <p:bldP spid="32" grpId="0"/>
      <p:bldP spid="33" grpId="0" animBg="1"/>
      <p:bldP spid="37" grpId="0" animBg="1"/>
      <p:bldP spid="45" grpId="0"/>
      <p:bldP spid="46" grpId="0"/>
      <p:bldP spid="63" grpId="0" animBg="1"/>
      <p:bldP spid="73" grpId="0" animBg="1"/>
      <p:bldP spid="74" grpId="0"/>
      <p:bldP spid="75" grpId="0"/>
      <p:bldP spid="7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6BA77-CEEB-E5DC-193C-DD3E3FE505FC}"/>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DAB39CD5-E8BF-BECB-481C-5271E7E782BD}"/>
              </a:ext>
            </a:extLst>
          </p:cNvPr>
          <p:cNvGrpSpPr/>
          <p:nvPr/>
        </p:nvGrpSpPr>
        <p:grpSpPr>
          <a:xfrm>
            <a:off x="7204841" y="3917908"/>
            <a:ext cx="4959738" cy="2868538"/>
            <a:chOff x="7165455" y="3495802"/>
            <a:chExt cx="4191000" cy="2523026"/>
          </a:xfrm>
        </p:grpSpPr>
        <p:pic>
          <p:nvPicPr>
            <p:cNvPr id="3" name="Picture 1" descr="N and O linkage.png">
              <a:extLst>
                <a:ext uri="{FF2B5EF4-FFF2-40B4-BE49-F238E27FC236}">
                  <a16:creationId xmlns:a16="http://schemas.microsoft.com/office/drawing/2014/main" id="{BC40606C-1B01-3CE0-818A-2EA300C379C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bwMode="auto">
            <a:xfrm>
              <a:off x="7165455" y="3495802"/>
              <a:ext cx="4191000" cy="25230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6635" name="Straight Arrow Connector 13">
              <a:extLst>
                <a:ext uri="{FF2B5EF4-FFF2-40B4-BE49-F238E27FC236}">
                  <a16:creationId xmlns:a16="http://schemas.microsoft.com/office/drawing/2014/main" id="{336AF7F5-E75F-B6D3-BBFC-234E28F4E724}"/>
                </a:ext>
              </a:extLst>
            </p:cNvPr>
            <p:cNvCxnSpPr>
              <a:cxnSpLocks noChangeShapeType="1"/>
            </p:cNvCxnSpPr>
            <p:nvPr/>
          </p:nvCxnSpPr>
          <p:spPr bwMode="auto">
            <a:xfrm flipV="1">
              <a:off x="8979182" y="4779352"/>
              <a:ext cx="823544" cy="1129892"/>
            </a:xfrm>
            <a:prstGeom prst="straightConnector1">
              <a:avLst/>
            </a:prstGeom>
            <a:noFill/>
            <a:ln w="38100">
              <a:solidFill>
                <a:srgbClr val="00B050"/>
              </a:solidFill>
              <a:round/>
              <a:headEnd/>
              <a:tailEnd type="arrow" w="med" len="med"/>
            </a:ln>
            <a:extLst>
              <a:ext uri="{909E8E84-426E-40dd-AFC4-6F175D3DCCD1}">
                <a14:hiddenFill xmlns="" xmlns:a14="http://schemas.microsoft.com/office/drawing/2010/main">
                  <a:noFill/>
                </a14:hiddenFill>
              </a:ext>
            </a:extLst>
          </p:spPr>
        </p:cxnSp>
      </p:grpSp>
      <p:sp>
        <p:nvSpPr>
          <p:cNvPr id="6" name="TextBox 5">
            <a:extLst>
              <a:ext uri="{FF2B5EF4-FFF2-40B4-BE49-F238E27FC236}">
                <a16:creationId xmlns:a16="http://schemas.microsoft.com/office/drawing/2014/main" id="{175BF792-3835-6F60-3716-075372FC5C66}"/>
              </a:ext>
            </a:extLst>
          </p:cNvPr>
          <p:cNvSpPr txBox="1"/>
          <p:nvPr/>
        </p:nvSpPr>
        <p:spPr>
          <a:xfrm>
            <a:off x="6153642" y="6179584"/>
            <a:ext cx="3255252" cy="707886"/>
          </a:xfrm>
          <a:prstGeom prst="rect">
            <a:avLst/>
          </a:prstGeom>
          <a:noFill/>
        </p:spPr>
        <p:txBody>
          <a:bodyPr wrap="square" rtlCol="0">
            <a:spAutoFit/>
          </a:bodyPr>
          <a:lstStyle/>
          <a:p>
            <a:pPr algn="ctr"/>
            <a:r>
              <a:rPr lang="en-US" sz="2000" b="1" dirty="0">
                <a:solidFill>
                  <a:srgbClr val="00A803"/>
                </a:solidFill>
                <a:latin typeface="Helvetica" pitchFamily="2" charset="0"/>
              </a:rPr>
              <a:t>Glycans are attached to the nitrogen (N) on ASN.</a:t>
            </a:r>
            <a:endParaRPr lang="en-US" sz="2000" dirty="0">
              <a:solidFill>
                <a:srgbClr val="00A803"/>
              </a:solidFill>
              <a:latin typeface="Helvetica" pitchFamily="2" charset="0"/>
            </a:endParaRPr>
          </a:p>
        </p:txBody>
      </p:sp>
      <p:pic>
        <p:nvPicPr>
          <p:cNvPr id="26625" name="Picture 1" descr="N and O linkage.png">
            <a:extLst>
              <a:ext uri="{FF2B5EF4-FFF2-40B4-BE49-F238E27FC236}">
                <a16:creationId xmlns:a16="http://schemas.microsoft.com/office/drawing/2014/main" id="{EFE10454-7388-6961-63C8-B18A3F16F2C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bwMode="auto">
          <a:xfrm>
            <a:off x="1294033" y="4024942"/>
            <a:ext cx="4442207" cy="30198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D8C47E4-A0F9-AD74-FB24-77C85B9EBED2}"/>
              </a:ext>
            </a:extLst>
          </p:cNvPr>
          <p:cNvSpPr>
            <a:spLocks noGrp="1"/>
          </p:cNvSpPr>
          <p:nvPr>
            <p:ph type="title"/>
          </p:nvPr>
        </p:nvSpPr>
        <p:spPr>
          <a:xfrm>
            <a:off x="0" y="-76221"/>
            <a:ext cx="12164578" cy="882893"/>
          </a:xfrm>
        </p:spPr>
        <p:txBody>
          <a:bodyPr>
            <a:noAutofit/>
          </a:bodyPr>
          <a:lstStyle/>
          <a:p>
            <a:r>
              <a:rPr lang="en-US" sz="3800" dirty="0">
                <a:latin typeface="Helvetica" pitchFamily="2" charset="0"/>
              </a:rPr>
              <a:t>Major types of glycosylation: </a:t>
            </a:r>
            <a:r>
              <a:rPr lang="en-US" sz="3800" b="1" dirty="0">
                <a:latin typeface="Helvetica" pitchFamily="2" charset="0"/>
              </a:rPr>
              <a:t>O</a:t>
            </a:r>
            <a:r>
              <a:rPr lang="en-US" sz="3800" dirty="0">
                <a:latin typeface="Helvetica" pitchFamily="2" charset="0"/>
              </a:rPr>
              <a:t>-linked vs. </a:t>
            </a:r>
            <a:r>
              <a:rPr lang="en-US" sz="3800" b="1" dirty="0">
                <a:latin typeface="Helvetica" pitchFamily="2" charset="0"/>
              </a:rPr>
              <a:t>N</a:t>
            </a:r>
            <a:r>
              <a:rPr lang="en-US" sz="3800" dirty="0">
                <a:latin typeface="Helvetica" pitchFamily="2" charset="0"/>
              </a:rPr>
              <a:t>-linked</a:t>
            </a:r>
          </a:p>
        </p:txBody>
      </p:sp>
      <p:cxnSp>
        <p:nvCxnSpPr>
          <p:cNvPr id="7" name="Straight Connector 6">
            <a:extLst>
              <a:ext uri="{FF2B5EF4-FFF2-40B4-BE49-F238E27FC236}">
                <a16:creationId xmlns:a16="http://schemas.microsoft.com/office/drawing/2014/main" id="{68AC1C7C-C6B3-C0D2-7A52-4936622B4B78}"/>
              </a:ext>
            </a:extLst>
          </p:cNvPr>
          <p:cNvCxnSpPr>
            <a:cxnSpLocks/>
          </p:cNvCxnSpPr>
          <p:nvPr/>
        </p:nvCxnSpPr>
        <p:spPr>
          <a:xfrm>
            <a:off x="6199027" y="947973"/>
            <a:ext cx="0" cy="5869740"/>
          </a:xfrm>
          <a:prstGeom prst="line">
            <a:avLst/>
          </a:prstGeom>
          <a:ln w="254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2F8646A-A10B-E5E9-9237-D467B0031F2F}"/>
              </a:ext>
            </a:extLst>
          </p:cNvPr>
          <p:cNvSpPr txBox="1"/>
          <p:nvPr/>
        </p:nvSpPr>
        <p:spPr>
          <a:xfrm>
            <a:off x="100059" y="774528"/>
            <a:ext cx="6196521" cy="769441"/>
          </a:xfrm>
          <a:prstGeom prst="rect">
            <a:avLst/>
          </a:prstGeom>
          <a:noFill/>
        </p:spPr>
        <p:txBody>
          <a:bodyPr wrap="square" rtlCol="0">
            <a:spAutoFit/>
          </a:bodyPr>
          <a:lstStyle/>
          <a:p>
            <a:pPr algn="ctr"/>
            <a:r>
              <a:rPr lang="en-US" sz="2200" dirty="0">
                <a:latin typeface="Helvetica" pitchFamily="2" charset="0"/>
              </a:rPr>
              <a:t>O-linked glycosylation occurs on </a:t>
            </a:r>
            <a:r>
              <a:rPr lang="en-US" sz="2200" b="1" dirty="0">
                <a:latin typeface="Helvetica" pitchFamily="2" charset="0"/>
              </a:rPr>
              <a:t>serine (Ser) and threonine (</a:t>
            </a:r>
            <a:r>
              <a:rPr lang="en-US" sz="2200" b="1" dirty="0" err="1">
                <a:latin typeface="Helvetica" pitchFamily="2" charset="0"/>
              </a:rPr>
              <a:t>Thr</a:t>
            </a:r>
            <a:r>
              <a:rPr lang="en-US" sz="2200" b="1" dirty="0">
                <a:latin typeface="Helvetica" pitchFamily="2" charset="0"/>
              </a:rPr>
              <a:t>)</a:t>
            </a:r>
            <a:r>
              <a:rPr lang="en-US" sz="2200" dirty="0">
                <a:latin typeface="Helvetica" pitchFamily="2" charset="0"/>
              </a:rPr>
              <a:t> residues of proteins.</a:t>
            </a:r>
          </a:p>
        </p:txBody>
      </p:sp>
      <p:sp>
        <p:nvSpPr>
          <p:cNvPr id="9" name="TextBox 8">
            <a:extLst>
              <a:ext uri="{FF2B5EF4-FFF2-40B4-BE49-F238E27FC236}">
                <a16:creationId xmlns:a16="http://schemas.microsoft.com/office/drawing/2014/main" id="{2E94CB9A-919B-3AFD-B8F6-420DF20FB5B0}"/>
              </a:ext>
            </a:extLst>
          </p:cNvPr>
          <p:cNvSpPr txBox="1"/>
          <p:nvPr/>
        </p:nvSpPr>
        <p:spPr>
          <a:xfrm>
            <a:off x="6296580" y="768387"/>
            <a:ext cx="5947587" cy="769441"/>
          </a:xfrm>
          <a:prstGeom prst="rect">
            <a:avLst/>
          </a:prstGeom>
          <a:noFill/>
        </p:spPr>
        <p:txBody>
          <a:bodyPr wrap="square" rtlCol="0">
            <a:spAutoFit/>
          </a:bodyPr>
          <a:lstStyle/>
          <a:p>
            <a:pPr algn="ctr"/>
            <a:r>
              <a:rPr lang="en-US" sz="2200" dirty="0">
                <a:latin typeface="Helvetica" pitchFamily="2" charset="0"/>
              </a:rPr>
              <a:t>N-linked glycosylation occurs on </a:t>
            </a:r>
            <a:r>
              <a:rPr lang="en-US" sz="2200" b="1" dirty="0">
                <a:latin typeface="Helvetica" pitchFamily="2" charset="0"/>
              </a:rPr>
              <a:t>asparagine (Asn) </a:t>
            </a:r>
            <a:r>
              <a:rPr lang="en-US" sz="2200" dirty="0">
                <a:latin typeface="Helvetica" pitchFamily="2" charset="0"/>
              </a:rPr>
              <a:t>residues of proteins. </a:t>
            </a:r>
          </a:p>
        </p:txBody>
      </p:sp>
      <p:sp>
        <p:nvSpPr>
          <p:cNvPr id="13" name="TextBox 12">
            <a:extLst>
              <a:ext uri="{FF2B5EF4-FFF2-40B4-BE49-F238E27FC236}">
                <a16:creationId xmlns:a16="http://schemas.microsoft.com/office/drawing/2014/main" id="{E6EE64C2-FAC7-EC60-CCEB-995D288AED78}"/>
              </a:ext>
            </a:extLst>
          </p:cNvPr>
          <p:cNvSpPr txBox="1"/>
          <p:nvPr/>
        </p:nvSpPr>
        <p:spPr>
          <a:xfrm>
            <a:off x="36740" y="5877810"/>
            <a:ext cx="3101331" cy="1015663"/>
          </a:xfrm>
          <a:prstGeom prst="rect">
            <a:avLst/>
          </a:prstGeom>
          <a:noFill/>
        </p:spPr>
        <p:txBody>
          <a:bodyPr wrap="square" rtlCol="0">
            <a:spAutoFit/>
          </a:bodyPr>
          <a:lstStyle/>
          <a:p>
            <a:pPr algn="ctr"/>
            <a:r>
              <a:rPr lang="en-US" sz="2000" b="1" dirty="0">
                <a:solidFill>
                  <a:srgbClr val="00A803"/>
                </a:solidFill>
                <a:latin typeface="Helvetica" pitchFamily="2" charset="0"/>
              </a:rPr>
              <a:t>Glycans are attached to the hydroxyl (OH) on Ser/</a:t>
            </a:r>
            <a:r>
              <a:rPr lang="en-US" sz="2000" b="1" dirty="0" err="1">
                <a:solidFill>
                  <a:srgbClr val="00A803"/>
                </a:solidFill>
                <a:latin typeface="Helvetica" pitchFamily="2" charset="0"/>
              </a:rPr>
              <a:t>Thr</a:t>
            </a:r>
            <a:r>
              <a:rPr lang="en-US" sz="2000" b="1" dirty="0">
                <a:solidFill>
                  <a:srgbClr val="00A803"/>
                </a:solidFill>
                <a:latin typeface="Helvetica" pitchFamily="2" charset="0"/>
              </a:rPr>
              <a:t>.</a:t>
            </a:r>
            <a:endParaRPr lang="en-US" sz="2000" dirty="0">
              <a:solidFill>
                <a:srgbClr val="00A803"/>
              </a:solidFill>
              <a:latin typeface="Helvetica" pitchFamily="2" charset="0"/>
            </a:endParaRPr>
          </a:p>
        </p:txBody>
      </p:sp>
      <p:cxnSp>
        <p:nvCxnSpPr>
          <p:cNvPr id="14" name="Straight Arrow Connector 13">
            <a:extLst>
              <a:ext uri="{FF2B5EF4-FFF2-40B4-BE49-F238E27FC236}">
                <a16:creationId xmlns:a16="http://schemas.microsoft.com/office/drawing/2014/main" id="{04E19FBA-B4A5-3861-B427-CD93404201F2}"/>
              </a:ext>
            </a:extLst>
          </p:cNvPr>
          <p:cNvCxnSpPr>
            <a:cxnSpLocks noChangeShapeType="1"/>
          </p:cNvCxnSpPr>
          <p:nvPr/>
        </p:nvCxnSpPr>
        <p:spPr bwMode="auto">
          <a:xfrm flipV="1">
            <a:off x="2943776" y="5803086"/>
            <a:ext cx="825599" cy="983360"/>
          </a:xfrm>
          <a:prstGeom prst="straightConnector1">
            <a:avLst/>
          </a:prstGeom>
          <a:noFill/>
          <a:ln w="38100">
            <a:solidFill>
              <a:srgbClr val="00B050"/>
            </a:solidFill>
            <a:round/>
            <a:headEnd/>
            <a:tailEnd type="arrow" w="med" len="med"/>
          </a:ln>
          <a:extLst>
            <a:ext uri="{909E8E84-426E-40dd-AFC4-6F175D3DCCD1}">
              <a14:hiddenFill xmlns="" xmlns:a14="http://schemas.microsoft.com/office/drawing/2010/main">
                <a:noFill/>
              </a14:hiddenFill>
            </a:ext>
          </a:extLst>
        </p:spPr>
      </p:cxnSp>
      <p:pic>
        <p:nvPicPr>
          <p:cNvPr id="26" name="Picture 25">
            <a:extLst>
              <a:ext uri="{FF2B5EF4-FFF2-40B4-BE49-F238E27FC236}">
                <a16:creationId xmlns:a16="http://schemas.microsoft.com/office/drawing/2014/main" id="{A4A5EF64-9ED8-7C95-94DD-EE574788863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7339393">
            <a:off x="926720" y="1901157"/>
            <a:ext cx="1783699" cy="2514600"/>
          </a:xfrm>
          <a:prstGeom prst="rect">
            <a:avLst/>
          </a:prstGeom>
        </p:spPr>
      </p:pic>
      <p:pic>
        <p:nvPicPr>
          <p:cNvPr id="27" name="Picture 26">
            <a:extLst>
              <a:ext uri="{FF2B5EF4-FFF2-40B4-BE49-F238E27FC236}">
                <a16:creationId xmlns:a16="http://schemas.microsoft.com/office/drawing/2014/main" id="{257B0112-E7B7-9B32-FC4F-E618131760B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7245654">
            <a:off x="6961682" y="2283436"/>
            <a:ext cx="1831450" cy="2514600"/>
          </a:xfrm>
          <a:prstGeom prst="rect">
            <a:avLst/>
          </a:prstGeom>
        </p:spPr>
      </p:pic>
      <p:pic>
        <p:nvPicPr>
          <p:cNvPr id="31" name="Picture 30">
            <a:extLst>
              <a:ext uri="{FF2B5EF4-FFF2-40B4-BE49-F238E27FC236}">
                <a16:creationId xmlns:a16="http://schemas.microsoft.com/office/drawing/2014/main" id="{206E1EF3-D947-9D74-2113-73E28AEBFA9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7245654">
            <a:off x="9575845" y="2238366"/>
            <a:ext cx="1831450" cy="2514600"/>
          </a:xfrm>
          <a:prstGeom prst="rect">
            <a:avLst/>
          </a:prstGeom>
        </p:spPr>
      </p:pic>
      <p:pic>
        <p:nvPicPr>
          <p:cNvPr id="42" name="Picture 41">
            <a:extLst>
              <a:ext uri="{FF2B5EF4-FFF2-40B4-BE49-F238E27FC236}">
                <a16:creationId xmlns:a16="http://schemas.microsoft.com/office/drawing/2014/main" id="{38EE102A-572C-5FDF-2492-952611DE224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7339393">
            <a:off x="3782711" y="1903559"/>
            <a:ext cx="1783699" cy="2514600"/>
          </a:xfrm>
          <a:prstGeom prst="rect">
            <a:avLst/>
          </a:prstGeom>
        </p:spPr>
      </p:pic>
      <p:grpSp>
        <p:nvGrpSpPr>
          <p:cNvPr id="26657" name="Group 26656">
            <a:extLst>
              <a:ext uri="{FF2B5EF4-FFF2-40B4-BE49-F238E27FC236}">
                <a16:creationId xmlns:a16="http://schemas.microsoft.com/office/drawing/2014/main" id="{FAEF8C8B-143B-FC27-F72B-BD6DFC52116A}"/>
              </a:ext>
            </a:extLst>
          </p:cNvPr>
          <p:cNvGrpSpPr/>
          <p:nvPr/>
        </p:nvGrpSpPr>
        <p:grpSpPr>
          <a:xfrm>
            <a:off x="7433432" y="1611277"/>
            <a:ext cx="967077" cy="1198261"/>
            <a:chOff x="7382373" y="1608734"/>
            <a:chExt cx="967077" cy="1198261"/>
          </a:xfrm>
        </p:grpSpPr>
        <p:grpSp>
          <p:nvGrpSpPr>
            <p:cNvPr id="26639" name="Group 26638">
              <a:extLst>
                <a:ext uri="{FF2B5EF4-FFF2-40B4-BE49-F238E27FC236}">
                  <a16:creationId xmlns:a16="http://schemas.microsoft.com/office/drawing/2014/main" id="{BF5907BA-4549-4F09-2D7B-7BAE64DD1C52}"/>
                </a:ext>
              </a:extLst>
            </p:cNvPr>
            <p:cNvGrpSpPr/>
            <p:nvPr/>
          </p:nvGrpSpPr>
          <p:grpSpPr>
            <a:xfrm>
              <a:off x="7382373" y="1608734"/>
              <a:ext cx="967077" cy="1046836"/>
              <a:chOff x="5751097" y="4106555"/>
              <a:chExt cx="967077" cy="1046836"/>
            </a:xfrm>
          </p:grpSpPr>
          <p:sp>
            <p:nvSpPr>
              <p:cNvPr id="26642" name="Line 24">
                <a:extLst>
                  <a:ext uri="{FF2B5EF4-FFF2-40B4-BE49-F238E27FC236}">
                    <a16:creationId xmlns:a16="http://schemas.microsoft.com/office/drawing/2014/main" id="{F4785F1C-9E9C-64CA-0ECB-2898A187AD85}"/>
                  </a:ext>
                </a:extLst>
              </p:cNvPr>
              <p:cNvSpPr>
                <a:spLocks noChangeShapeType="1"/>
              </p:cNvSpPr>
              <p:nvPr/>
            </p:nvSpPr>
            <p:spPr bwMode="auto">
              <a:xfrm>
                <a:off x="6221832" y="4713830"/>
                <a:ext cx="0" cy="143566"/>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6643" name="Group 25">
                <a:extLst>
                  <a:ext uri="{FF2B5EF4-FFF2-40B4-BE49-F238E27FC236}">
                    <a16:creationId xmlns:a16="http://schemas.microsoft.com/office/drawing/2014/main" id="{FA5865B4-31E3-9F7B-CAD8-3974381216DB}"/>
                  </a:ext>
                </a:extLst>
              </p:cNvPr>
              <p:cNvGrpSpPr>
                <a:grpSpLocks/>
              </p:cNvGrpSpPr>
              <p:nvPr/>
            </p:nvGrpSpPr>
            <p:grpSpPr bwMode="auto">
              <a:xfrm>
                <a:off x="5751097" y="4106555"/>
                <a:ext cx="967077" cy="1046836"/>
                <a:chOff x="4407" y="1932"/>
                <a:chExt cx="970" cy="1050"/>
              </a:xfrm>
            </p:grpSpPr>
            <p:grpSp>
              <p:nvGrpSpPr>
                <p:cNvPr id="26644" name="Group 26">
                  <a:extLst>
                    <a:ext uri="{FF2B5EF4-FFF2-40B4-BE49-F238E27FC236}">
                      <a16:creationId xmlns:a16="http://schemas.microsoft.com/office/drawing/2014/main" id="{3D67C20C-B405-E5FB-0AC5-3DA774EFEEBE}"/>
                    </a:ext>
                  </a:extLst>
                </p:cNvPr>
                <p:cNvGrpSpPr>
                  <a:grpSpLocks/>
                </p:cNvGrpSpPr>
                <p:nvPr/>
              </p:nvGrpSpPr>
              <p:grpSpPr bwMode="auto">
                <a:xfrm>
                  <a:off x="4566" y="2253"/>
                  <a:ext cx="584" cy="729"/>
                  <a:chOff x="4566" y="2253"/>
                  <a:chExt cx="584" cy="729"/>
                </a:xfrm>
              </p:grpSpPr>
              <p:sp>
                <p:nvSpPr>
                  <p:cNvPr id="26646" name="Text Box 27">
                    <a:extLst>
                      <a:ext uri="{FF2B5EF4-FFF2-40B4-BE49-F238E27FC236}">
                        <a16:creationId xmlns:a16="http://schemas.microsoft.com/office/drawing/2014/main" id="{1F1C0F56-8880-08F5-0E37-D3947DDB587C}"/>
                      </a:ext>
                    </a:extLst>
                  </p:cNvPr>
                  <p:cNvSpPr txBox="1">
                    <a:spLocks noChangeArrowheads="1"/>
                  </p:cNvSpPr>
                  <p:nvPr/>
                </p:nvSpPr>
                <p:spPr bwMode="auto">
                  <a:xfrm>
                    <a:off x="4566" y="2612"/>
                    <a:ext cx="584" cy="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cs typeface="Arial" charset="0"/>
                      </a:rPr>
                      <a:t>Asn</a:t>
                    </a:r>
                  </a:p>
                </p:txBody>
              </p:sp>
              <p:sp>
                <p:nvSpPr>
                  <p:cNvPr id="26647" name="Rectangle 28">
                    <a:extLst>
                      <a:ext uri="{FF2B5EF4-FFF2-40B4-BE49-F238E27FC236}">
                        <a16:creationId xmlns:a16="http://schemas.microsoft.com/office/drawing/2014/main" id="{7A742910-2B9F-9589-3ADD-42735EE77388}"/>
                      </a:ext>
                    </a:extLst>
                  </p:cNvPr>
                  <p:cNvSpPr>
                    <a:spLocks noChangeArrowheads="1"/>
                  </p:cNvSpPr>
                  <p:nvPr/>
                </p:nvSpPr>
                <p:spPr bwMode="auto">
                  <a:xfrm>
                    <a:off x="4735" y="2253"/>
                    <a:ext cx="288" cy="288"/>
                  </a:xfrm>
                  <a:prstGeom prst="rect">
                    <a:avLst/>
                  </a:prstGeom>
                  <a:solidFill>
                    <a:srgbClr val="0000FA"/>
                  </a:solidFill>
                  <a:ln w="38100">
                    <a:solidFill>
                      <a:schemeClr val="tx1"/>
                    </a:solidFill>
                    <a:miter lim="800000"/>
                    <a:headEnd/>
                    <a:tailEnd/>
                  </a:ln>
                </p:spPr>
                <p:txBody>
                  <a:bodyPr wrap="none" anchor="ctr"/>
                  <a:lstStyle/>
                  <a:p>
                    <a:endParaRPr lang="en-US">
                      <a:cs typeface="Arial" charset="0"/>
                    </a:endParaRPr>
                  </a:p>
                </p:txBody>
              </p:sp>
            </p:grpSp>
            <p:sp>
              <p:nvSpPr>
                <p:cNvPr id="26645" name="Rectangle 29">
                  <a:extLst>
                    <a:ext uri="{FF2B5EF4-FFF2-40B4-BE49-F238E27FC236}">
                      <a16:creationId xmlns:a16="http://schemas.microsoft.com/office/drawing/2014/main" id="{277C2176-A750-844E-B9FC-52F5B0B6A567}"/>
                    </a:ext>
                  </a:extLst>
                </p:cNvPr>
                <p:cNvSpPr>
                  <a:spLocks noChangeArrowheads="1"/>
                </p:cNvSpPr>
                <p:nvPr/>
              </p:nvSpPr>
              <p:spPr bwMode="auto">
                <a:xfrm>
                  <a:off x="4407" y="1932"/>
                  <a:ext cx="970" cy="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latin typeface="Helvetica" pitchFamily="2" charset="0"/>
                      <a:cs typeface="Arial" charset="0"/>
                    </a:rPr>
                    <a:t>GlcNAc</a:t>
                  </a:r>
                </a:p>
              </p:txBody>
            </p:sp>
          </p:grpSp>
        </p:grpSp>
        <p:cxnSp>
          <p:nvCxnSpPr>
            <p:cNvPr id="26653" name="Straight Connector 26652">
              <a:extLst>
                <a:ext uri="{FF2B5EF4-FFF2-40B4-BE49-F238E27FC236}">
                  <a16:creationId xmlns:a16="http://schemas.microsoft.com/office/drawing/2014/main" id="{DBD18624-8739-1D3D-C03E-3B3C360186D3}"/>
                </a:ext>
              </a:extLst>
            </p:cNvPr>
            <p:cNvCxnSpPr>
              <a:cxnSpLocks/>
            </p:cNvCxnSpPr>
            <p:nvPr/>
          </p:nvCxnSpPr>
          <p:spPr>
            <a:xfrm>
              <a:off x="7857463" y="2580012"/>
              <a:ext cx="0" cy="226983"/>
            </a:xfrm>
            <a:prstGeom prst="line">
              <a:avLst/>
            </a:prstGeom>
            <a:ln w="19050">
              <a:solidFill>
                <a:schemeClr val="dk1"/>
              </a:solidFill>
            </a:ln>
          </p:spPr>
          <p:style>
            <a:lnRef idx="1">
              <a:schemeClr val="dk1"/>
            </a:lnRef>
            <a:fillRef idx="0">
              <a:schemeClr val="dk1"/>
            </a:fillRef>
            <a:effectRef idx="0">
              <a:schemeClr val="dk1"/>
            </a:effectRef>
            <a:fontRef idx="minor">
              <a:schemeClr val="tx1"/>
            </a:fontRef>
          </p:style>
        </p:cxnSp>
      </p:grpSp>
      <p:grpSp>
        <p:nvGrpSpPr>
          <p:cNvPr id="26688" name="Group 26687">
            <a:extLst>
              <a:ext uri="{FF2B5EF4-FFF2-40B4-BE49-F238E27FC236}">
                <a16:creationId xmlns:a16="http://schemas.microsoft.com/office/drawing/2014/main" id="{253B8B7F-041C-0E84-3BD4-8E147343F796}"/>
              </a:ext>
            </a:extLst>
          </p:cNvPr>
          <p:cNvGrpSpPr/>
          <p:nvPr/>
        </p:nvGrpSpPr>
        <p:grpSpPr>
          <a:xfrm>
            <a:off x="10210057" y="1582898"/>
            <a:ext cx="861396" cy="1167504"/>
            <a:chOff x="10210057" y="1582898"/>
            <a:chExt cx="861396" cy="1167504"/>
          </a:xfrm>
        </p:grpSpPr>
        <p:sp>
          <p:nvSpPr>
            <p:cNvPr id="26676" name="Text Box 27">
              <a:extLst>
                <a:ext uri="{FF2B5EF4-FFF2-40B4-BE49-F238E27FC236}">
                  <a16:creationId xmlns:a16="http://schemas.microsoft.com/office/drawing/2014/main" id="{A6EEEC60-B836-B0A5-35B5-148335E677E2}"/>
                </a:ext>
              </a:extLst>
            </p:cNvPr>
            <p:cNvSpPr txBox="1">
              <a:spLocks noChangeArrowheads="1"/>
            </p:cNvSpPr>
            <p:nvPr/>
          </p:nvSpPr>
          <p:spPr bwMode="auto">
            <a:xfrm>
              <a:off x="10213253" y="2230092"/>
              <a:ext cx="582240" cy="368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cs typeface="Arial" charset="0"/>
                </a:rPr>
                <a:t>Asn</a:t>
              </a:r>
            </a:p>
          </p:txBody>
        </p:sp>
        <p:cxnSp>
          <p:nvCxnSpPr>
            <p:cNvPr id="26671" name="Straight Connector 26670">
              <a:extLst>
                <a:ext uri="{FF2B5EF4-FFF2-40B4-BE49-F238E27FC236}">
                  <a16:creationId xmlns:a16="http://schemas.microsoft.com/office/drawing/2014/main" id="{A7660F22-552B-15AB-2741-2F1B981036E7}"/>
                </a:ext>
              </a:extLst>
            </p:cNvPr>
            <p:cNvCxnSpPr>
              <a:cxnSpLocks/>
            </p:cNvCxnSpPr>
            <p:nvPr/>
          </p:nvCxnSpPr>
          <p:spPr>
            <a:xfrm>
              <a:off x="10529824" y="2523419"/>
              <a:ext cx="0" cy="226983"/>
            </a:xfrm>
            <a:prstGeom prst="line">
              <a:avLst/>
            </a:prstGeom>
            <a:ln w="19050">
              <a:solidFill>
                <a:schemeClr val="dk1"/>
              </a:solidFill>
            </a:ln>
          </p:spPr>
          <p:style>
            <a:lnRef idx="1">
              <a:schemeClr val="dk1"/>
            </a:lnRef>
            <a:fillRef idx="0">
              <a:schemeClr val="dk1"/>
            </a:fillRef>
            <a:effectRef idx="0">
              <a:schemeClr val="dk1"/>
            </a:effectRef>
            <a:fontRef idx="minor">
              <a:schemeClr val="tx1"/>
            </a:fontRef>
          </p:style>
        </p:cxnSp>
        <p:grpSp>
          <p:nvGrpSpPr>
            <p:cNvPr id="26681" name="Group 26680">
              <a:extLst>
                <a:ext uri="{FF2B5EF4-FFF2-40B4-BE49-F238E27FC236}">
                  <a16:creationId xmlns:a16="http://schemas.microsoft.com/office/drawing/2014/main" id="{D114EEE2-0E64-C079-B24F-F37D96945C02}"/>
                </a:ext>
              </a:extLst>
            </p:cNvPr>
            <p:cNvGrpSpPr/>
            <p:nvPr/>
          </p:nvGrpSpPr>
          <p:grpSpPr>
            <a:xfrm>
              <a:off x="10210057" y="1582898"/>
              <a:ext cx="861396" cy="768453"/>
              <a:chOff x="9095715" y="1562381"/>
              <a:chExt cx="861396" cy="768453"/>
            </a:xfrm>
          </p:grpSpPr>
          <p:sp>
            <p:nvSpPr>
              <p:cNvPr id="26678" name="Line 24">
                <a:extLst>
                  <a:ext uri="{FF2B5EF4-FFF2-40B4-BE49-F238E27FC236}">
                    <a16:creationId xmlns:a16="http://schemas.microsoft.com/office/drawing/2014/main" id="{F49DE3F0-3CFD-2130-CA8A-16AD432B5528}"/>
                  </a:ext>
                </a:extLst>
              </p:cNvPr>
              <p:cNvSpPr>
                <a:spLocks noChangeShapeType="1"/>
              </p:cNvSpPr>
              <p:nvPr/>
            </p:nvSpPr>
            <p:spPr bwMode="auto">
              <a:xfrm>
                <a:off x="9407264" y="2187268"/>
                <a:ext cx="0" cy="143566"/>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79" name="Rectangle 29">
                <a:extLst>
                  <a:ext uri="{FF2B5EF4-FFF2-40B4-BE49-F238E27FC236}">
                    <a16:creationId xmlns:a16="http://schemas.microsoft.com/office/drawing/2014/main" id="{94EAD25F-2560-465B-4841-0BD85B7E4D6E}"/>
                  </a:ext>
                </a:extLst>
              </p:cNvPr>
              <p:cNvSpPr>
                <a:spLocks noChangeArrowheads="1"/>
              </p:cNvSpPr>
              <p:nvPr/>
            </p:nvSpPr>
            <p:spPr bwMode="auto">
              <a:xfrm>
                <a:off x="9095715" y="1562381"/>
                <a:ext cx="861396" cy="368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dirty="0" err="1">
                    <a:latin typeface="Helvetica" pitchFamily="2" charset="0"/>
                    <a:cs typeface="Arial" charset="0"/>
                  </a:rPr>
                  <a:t>Fuc</a:t>
                </a:r>
                <a:endParaRPr lang="en-US" dirty="0">
                  <a:latin typeface="Helvetica" pitchFamily="2" charset="0"/>
                  <a:cs typeface="Arial" charset="0"/>
                </a:endParaRPr>
              </a:p>
            </p:txBody>
          </p:sp>
          <p:sp>
            <p:nvSpPr>
              <p:cNvPr id="26680" name="AutoShape 21">
                <a:extLst>
                  <a:ext uri="{FF2B5EF4-FFF2-40B4-BE49-F238E27FC236}">
                    <a16:creationId xmlns:a16="http://schemas.microsoft.com/office/drawing/2014/main" id="{D84BB2D2-084F-5A64-14BC-CE8138D0048D}"/>
                  </a:ext>
                </a:extLst>
              </p:cNvPr>
              <p:cNvSpPr>
                <a:spLocks noChangeAspect="1" noChangeArrowheads="1"/>
              </p:cNvSpPr>
              <p:nvPr/>
            </p:nvSpPr>
            <p:spPr bwMode="auto">
              <a:xfrm>
                <a:off x="9254932" y="1878761"/>
                <a:ext cx="287133" cy="287132"/>
              </a:xfrm>
              <a:prstGeom prst="triangle">
                <a:avLst>
                  <a:gd name="adj" fmla="val 50000"/>
                </a:avLst>
              </a:prstGeom>
              <a:solidFill>
                <a:srgbClr val="FA0000"/>
              </a:solidFill>
              <a:ln w="38100">
                <a:solidFill>
                  <a:schemeClr val="tx1"/>
                </a:solidFill>
                <a:miter lim="800000"/>
                <a:headEnd/>
                <a:tailEnd/>
              </a:ln>
            </p:spPr>
            <p:txBody>
              <a:bodyPr wrap="none" anchor="ctr"/>
              <a:lstStyle/>
              <a:p>
                <a:endParaRPr lang="en-US">
                  <a:cs typeface="Arial" charset="0"/>
                </a:endParaRPr>
              </a:p>
            </p:txBody>
          </p:sp>
        </p:grpSp>
      </p:grpSp>
      <p:grpSp>
        <p:nvGrpSpPr>
          <p:cNvPr id="21" name="Group 20">
            <a:extLst>
              <a:ext uri="{FF2B5EF4-FFF2-40B4-BE49-F238E27FC236}">
                <a16:creationId xmlns:a16="http://schemas.microsoft.com/office/drawing/2014/main" id="{D49F8CB0-105D-1606-FB0C-E5A07644ECDC}"/>
              </a:ext>
            </a:extLst>
          </p:cNvPr>
          <p:cNvGrpSpPr/>
          <p:nvPr/>
        </p:nvGrpSpPr>
        <p:grpSpPr>
          <a:xfrm>
            <a:off x="1255038" y="1678016"/>
            <a:ext cx="967077" cy="1198261"/>
            <a:chOff x="7382373" y="1608734"/>
            <a:chExt cx="967077" cy="1198261"/>
          </a:xfrm>
        </p:grpSpPr>
        <p:grpSp>
          <p:nvGrpSpPr>
            <p:cNvPr id="22" name="Group 21">
              <a:extLst>
                <a:ext uri="{FF2B5EF4-FFF2-40B4-BE49-F238E27FC236}">
                  <a16:creationId xmlns:a16="http://schemas.microsoft.com/office/drawing/2014/main" id="{741C9B47-A082-32C0-BCE1-69CE3BF41749}"/>
                </a:ext>
              </a:extLst>
            </p:cNvPr>
            <p:cNvGrpSpPr/>
            <p:nvPr/>
          </p:nvGrpSpPr>
          <p:grpSpPr>
            <a:xfrm>
              <a:off x="7382373" y="1608734"/>
              <a:ext cx="967077" cy="1046836"/>
              <a:chOff x="5751097" y="4106555"/>
              <a:chExt cx="967077" cy="1046836"/>
            </a:xfrm>
          </p:grpSpPr>
          <p:sp>
            <p:nvSpPr>
              <p:cNvPr id="24" name="Line 24">
                <a:extLst>
                  <a:ext uri="{FF2B5EF4-FFF2-40B4-BE49-F238E27FC236}">
                    <a16:creationId xmlns:a16="http://schemas.microsoft.com/office/drawing/2014/main" id="{D40D0610-DD40-63E4-5DFD-2E1B27125A28}"/>
                  </a:ext>
                </a:extLst>
              </p:cNvPr>
              <p:cNvSpPr>
                <a:spLocks noChangeShapeType="1"/>
              </p:cNvSpPr>
              <p:nvPr/>
            </p:nvSpPr>
            <p:spPr bwMode="auto">
              <a:xfrm>
                <a:off x="6221832" y="4713830"/>
                <a:ext cx="0" cy="143566"/>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25" name="Group 25">
                <a:extLst>
                  <a:ext uri="{FF2B5EF4-FFF2-40B4-BE49-F238E27FC236}">
                    <a16:creationId xmlns:a16="http://schemas.microsoft.com/office/drawing/2014/main" id="{9F45E1BB-92C7-8454-7C40-2ECCCA27E172}"/>
                  </a:ext>
                </a:extLst>
              </p:cNvPr>
              <p:cNvGrpSpPr>
                <a:grpSpLocks/>
              </p:cNvGrpSpPr>
              <p:nvPr/>
            </p:nvGrpSpPr>
            <p:grpSpPr bwMode="auto">
              <a:xfrm>
                <a:off x="5751097" y="4106555"/>
                <a:ext cx="967077" cy="1046836"/>
                <a:chOff x="4407" y="1932"/>
                <a:chExt cx="970" cy="1050"/>
              </a:xfrm>
            </p:grpSpPr>
            <p:grpSp>
              <p:nvGrpSpPr>
                <p:cNvPr id="28" name="Group 26">
                  <a:extLst>
                    <a:ext uri="{FF2B5EF4-FFF2-40B4-BE49-F238E27FC236}">
                      <a16:creationId xmlns:a16="http://schemas.microsoft.com/office/drawing/2014/main" id="{66DB51CD-E1E5-3462-F8DE-52B6AA83A862}"/>
                    </a:ext>
                  </a:extLst>
                </p:cNvPr>
                <p:cNvGrpSpPr>
                  <a:grpSpLocks/>
                </p:cNvGrpSpPr>
                <p:nvPr/>
              </p:nvGrpSpPr>
              <p:grpSpPr bwMode="auto">
                <a:xfrm>
                  <a:off x="4566" y="2253"/>
                  <a:ext cx="545" cy="729"/>
                  <a:chOff x="4566" y="2253"/>
                  <a:chExt cx="545" cy="729"/>
                </a:xfrm>
              </p:grpSpPr>
              <p:sp>
                <p:nvSpPr>
                  <p:cNvPr id="30" name="Text Box 27">
                    <a:extLst>
                      <a:ext uri="{FF2B5EF4-FFF2-40B4-BE49-F238E27FC236}">
                        <a16:creationId xmlns:a16="http://schemas.microsoft.com/office/drawing/2014/main" id="{F6B2100F-9F45-9884-3CD2-1D7AC8B10927}"/>
                      </a:ext>
                    </a:extLst>
                  </p:cNvPr>
                  <p:cNvSpPr txBox="1">
                    <a:spLocks noChangeArrowheads="1"/>
                  </p:cNvSpPr>
                  <p:nvPr/>
                </p:nvSpPr>
                <p:spPr bwMode="auto">
                  <a:xfrm>
                    <a:off x="4566" y="2612"/>
                    <a:ext cx="545" cy="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cs typeface="Arial" charset="0"/>
                      </a:rPr>
                      <a:t>Ser</a:t>
                    </a:r>
                  </a:p>
                </p:txBody>
              </p:sp>
              <p:sp>
                <p:nvSpPr>
                  <p:cNvPr id="32" name="Rectangle 28">
                    <a:extLst>
                      <a:ext uri="{FF2B5EF4-FFF2-40B4-BE49-F238E27FC236}">
                        <a16:creationId xmlns:a16="http://schemas.microsoft.com/office/drawing/2014/main" id="{E5FB670A-A070-4FEF-45AB-01D97B7563AD}"/>
                      </a:ext>
                    </a:extLst>
                  </p:cNvPr>
                  <p:cNvSpPr>
                    <a:spLocks noChangeArrowheads="1"/>
                  </p:cNvSpPr>
                  <p:nvPr/>
                </p:nvSpPr>
                <p:spPr bwMode="auto">
                  <a:xfrm>
                    <a:off x="4735" y="2253"/>
                    <a:ext cx="288" cy="288"/>
                  </a:xfrm>
                  <a:prstGeom prst="rect">
                    <a:avLst/>
                  </a:prstGeom>
                  <a:solidFill>
                    <a:srgbClr val="0000FA"/>
                  </a:solidFill>
                  <a:ln w="38100">
                    <a:solidFill>
                      <a:schemeClr val="tx1"/>
                    </a:solidFill>
                    <a:miter lim="800000"/>
                    <a:headEnd/>
                    <a:tailEnd/>
                  </a:ln>
                </p:spPr>
                <p:txBody>
                  <a:bodyPr wrap="none" anchor="ctr"/>
                  <a:lstStyle/>
                  <a:p>
                    <a:endParaRPr lang="en-US">
                      <a:cs typeface="Arial" charset="0"/>
                    </a:endParaRPr>
                  </a:p>
                </p:txBody>
              </p:sp>
            </p:grpSp>
            <p:sp>
              <p:nvSpPr>
                <p:cNvPr id="29" name="Rectangle 29">
                  <a:extLst>
                    <a:ext uri="{FF2B5EF4-FFF2-40B4-BE49-F238E27FC236}">
                      <a16:creationId xmlns:a16="http://schemas.microsoft.com/office/drawing/2014/main" id="{ED0695D4-D8EF-2B2D-7B60-240802ED38F8}"/>
                    </a:ext>
                  </a:extLst>
                </p:cNvPr>
                <p:cNvSpPr>
                  <a:spLocks noChangeArrowheads="1"/>
                </p:cNvSpPr>
                <p:nvPr/>
              </p:nvSpPr>
              <p:spPr bwMode="auto">
                <a:xfrm>
                  <a:off x="4407" y="1932"/>
                  <a:ext cx="970" cy="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latin typeface="Helvetica" pitchFamily="2" charset="0"/>
                      <a:cs typeface="Arial" charset="0"/>
                    </a:rPr>
                    <a:t>GlcNAc</a:t>
                  </a:r>
                </a:p>
              </p:txBody>
            </p:sp>
          </p:grpSp>
        </p:grpSp>
        <p:cxnSp>
          <p:nvCxnSpPr>
            <p:cNvPr id="23" name="Straight Connector 22">
              <a:extLst>
                <a:ext uri="{FF2B5EF4-FFF2-40B4-BE49-F238E27FC236}">
                  <a16:creationId xmlns:a16="http://schemas.microsoft.com/office/drawing/2014/main" id="{D3E2F4C3-8C4E-B8FA-660B-DDE952B13B9B}"/>
                </a:ext>
              </a:extLst>
            </p:cNvPr>
            <p:cNvCxnSpPr>
              <a:cxnSpLocks/>
            </p:cNvCxnSpPr>
            <p:nvPr/>
          </p:nvCxnSpPr>
          <p:spPr>
            <a:xfrm>
              <a:off x="7857463" y="2580012"/>
              <a:ext cx="0" cy="226983"/>
            </a:xfrm>
            <a:prstGeom prst="line">
              <a:avLst/>
            </a:prstGeom>
            <a:ln w="19050">
              <a:solidFill>
                <a:schemeClr val="dk1"/>
              </a:solidFill>
            </a:ln>
          </p:spPr>
          <p:style>
            <a:lnRef idx="1">
              <a:schemeClr val="dk1"/>
            </a:lnRef>
            <a:fillRef idx="0">
              <a:schemeClr val="dk1"/>
            </a:fillRef>
            <a:effectRef idx="0">
              <a:schemeClr val="dk1"/>
            </a:effectRef>
            <a:fontRef idx="minor">
              <a:schemeClr val="tx1"/>
            </a:fontRef>
          </p:style>
        </p:cxnSp>
      </p:grpSp>
      <p:grpSp>
        <p:nvGrpSpPr>
          <p:cNvPr id="33" name="Group 32">
            <a:extLst>
              <a:ext uri="{FF2B5EF4-FFF2-40B4-BE49-F238E27FC236}">
                <a16:creationId xmlns:a16="http://schemas.microsoft.com/office/drawing/2014/main" id="{29481A76-7518-A285-5553-72CE75C3015D}"/>
              </a:ext>
            </a:extLst>
          </p:cNvPr>
          <p:cNvGrpSpPr/>
          <p:nvPr/>
        </p:nvGrpSpPr>
        <p:grpSpPr>
          <a:xfrm>
            <a:off x="2436503" y="1845734"/>
            <a:ext cx="967077" cy="1198261"/>
            <a:chOff x="7382373" y="1608734"/>
            <a:chExt cx="967077" cy="1198261"/>
          </a:xfrm>
        </p:grpSpPr>
        <p:grpSp>
          <p:nvGrpSpPr>
            <p:cNvPr id="34" name="Group 33">
              <a:extLst>
                <a:ext uri="{FF2B5EF4-FFF2-40B4-BE49-F238E27FC236}">
                  <a16:creationId xmlns:a16="http://schemas.microsoft.com/office/drawing/2014/main" id="{7A39BC55-9196-E09A-C80E-2F604ABD6155}"/>
                </a:ext>
              </a:extLst>
            </p:cNvPr>
            <p:cNvGrpSpPr/>
            <p:nvPr/>
          </p:nvGrpSpPr>
          <p:grpSpPr>
            <a:xfrm>
              <a:off x="7382373" y="1608734"/>
              <a:ext cx="967077" cy="1046836"/>
              <a:chOff x="5751097" y="4106555"/>
              <a:chExt cx="967077" cy="1046836"/>
            </a:xfrm>
          </p:grpSpPr>
          <p:sp>
            <p:nvSpPr>
              <p:cNvPr id="36" name="Line 24">
                <a:extLst>
                  <a:ext uri="{FF2B5EF4-FFF2-40B4-BE49-F238E27FC236}">
                    <a16:creationId xmlns:a16="http://schemas.microsoft.com/office/drawing/2014/main" id="{56D0E9D7-33A3-2752-428F-025F9A855083}"/>
                  </a:ext>
                </a:extLst>
              </p:cNvPr>
              <p:cNvSpPr>
                <a:spLocks noChangeShapeType="1"/>
              </p:cNvSpPr>
              <p:nvPr/>
            </p:nvSpPr>
            <p:spPr bwMode="auto">
              <a:xfrm>
                <a:off x="6221832" y="4713830"/>
                <a:ext cx="0" cy="143566"/>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37" name="Group 25">
                <a:extLst>
                  <a:ext uri="{FF2B5EF4-FFF2-40B4-BE49-F238E27FC236}">
                    <a16:creationId xmlns:a16="http://schemas.microsoft.com/office/drawing/2014/main" id="{A1EA5F45-109D-726A-52EF-CCD1614185BF}"/>
                  </a:ext>
                </a:extLst>
              </p:cNvPr>
              <p:cNvGrpSpPr>
                <a:grpSpLocks/>
              </p:cNvGrpSpPr>
              <p:nvPr/>
            </p:nvGrpSpPr>
            <p:grpSpPr bwMode="auto">
              <a:xfrm>
                <a:off x="5751097" y="4106555"/>
                <a:ext cx="967077" cy="1046836"/>
                <a:chOff x="4407" y="1932"/>
                <a:chExt cx="970" cy="1050"/>
              </a:xfrm>
            </p:grpSpPr>
            <p:grpSp>
              <p:nvGrpSpPr>
                <p:cNvPr id="38" name="Group 26">
                  <a:extLst>
                    <a:ext uri="{FF2B5EF4-FFF2-40B4-BE49-F238E27FC236}">
                      <a16:creationId xmlns:a16="http://schemas.microsoft.com/office/drawing/2014/main" id="{83FD73B2-9B6E-4566-FD91-19DFC3B99C15}"/>
                    </a:ext>
                  </a:extLst>
                </p:cNvPr>
                <p:cNvGrpSpPr>
                  <a:grpSpLocks/>
                </p:cNvGrpSpPr>
                <p:nvPr/>
              </p:nvGrpSpPr>
              <p:grpSpPr bwMode="auto">
                <a:xfrm>
                  <a:off x="4566" y="2253"/>
                  <a:ext cx="533" cy="729"/>
                  <a:chOff x="4566" y="2253"/>
                  <a:chExt cx="533" cy="729"/>
                </a:xfrm>
              </p:grpSpPr>
              <p:sp>
                <p:nvSpPr>
                  <p:cNvPr id="40" name="Text Box 27">
                    <a:extLst>
                      <a:ext uri="{FF2B5EF4-FFF2-40B4-BE49-F238E27FC236}">
                        <a16:creationId xmlns:a16="http://schemas.microsoft.com/office/drawing/2014/main" id="{855E281B-B079-787B-7B9D-53FC19A6C17C}"/>
                      </a:ext>
                    </a:extLst>
                  </p:cNvPr>
                  <p:cNvSpPr txBox="1">
                    <a:spLocks noChangeArrowheads="1"/>
                  </p:cNvSpPr>
                  <p:nvPr/>
                </p:nvSpPr>
                <p:spPr bwMode="auto">
                  <a:xfrm>
                    <a:off x="4566" y="2612"/>
                    <a:ext cx="533" cy="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err="1">
                        <a:cs typeface="Arial" charset="0"/>
                      </a:rPr>
                      <a:t>Thr</a:t>
                    </a:r>
                    <a:endParaRPr lang="en-US" sz="1800" dirty="0">
                      <a:cs typeface="Arial" charset="0"/>
                    </a:endParaRPr>
                  </a:p>
                </p:txBody>
              </p:sp>
              <p:sp>
                <p:nvSpPr>
                  <p:cNvPr id="41" name="Rectangle 28">
                    <a:extLst>
                      <a:ext uri="{FF2B5EF4-FFF2-40B4-BE49-F238E27FC236}">
                        <a16:creationId xmlns:a16="http://schemas.microsoft.com/office/drawing/2014/main" id="{8BAEB030-CA29-6598-665C-6477B1E4D897}"/>
                      </a:ext>
                    </a:extLst>
                  </p:cNvPr>
                  <p:cNvSpPr>
                    <a:spLocks noChangeArrowheads="1"/>
                  </p:cNvSpPr>
                  <p:nvPr/>
                </p:nvSpPr>
                <p:spPr bwMode="auto">
                  <a:xfrm>
                    <a:off x="4735" y="2253"/>
                    <a:ext cx="288" cy="288"/>
                  </a:xfrm>
                  <a:prstGeom prst="rect">
                    <a:avLst/>
                  </a:prstGeom>
                  <a:solidFill>
                    <a:srgbClr val="0000FA"/>
                  </a:solidFill>
                  <a:ln w="38100">
                    <a:solidFill>
                      <a:schemeClr val="tx1"/>
                    </a:solidFill>
                    <a:miter lim="800000"/>
                    <a:headEnd/>
                    <a:tailEnd/>
                  </a:ln>
                </p:spPr>
                <p:txBody>
                  <a:bodyPr wrap="none" anchor="ctr"/>
                  <a:lstStyle/>
                  <a:p>
                    <a:endParaRPr lang="en-US">
                      <a:cs typeface="Arial" charset="0"/>
                    </a:endParaRPr>
                  </a:p>
                </p:txBody>
              </p:sp>
            </p:grpSp>
            <p:sp>
              <p:nvSpPr>
                <p:cNvPr id="39" name="Rectangle 29">
                  <a:extLst>
                    <a:ext uri="{FF2B5EF4-FFF2-40B4-BE49-F238E27FC236}">
                      <a16:creationId xmlns:a16="http://schemas.microsoft.com/office/drawing/2014/main" id="{9376373B-FFB5-9E80-AA5B-9A8843F3A7AA}"/>
                    </a:ext>
                  </a:extLst>
                </p:cNvPr>
                <p:cNvSpPr>
                  <a:spLocks noChangeArrowheads="1"/>
                </p:cNvSpPr>
                <p:nvPr/>
              </p:nvSpPr>
              <p:spPr bwMode="auto">
                <a:xfrm>
                  <a:off x="4407" y="1932"/>
                  <a:ext cx="970" cy="3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latin typeface="Helvetica" pitchFamily="2" charset="0"/>
                      <a:cs typeface="Arial" charset="0"/>
                    </a:rPr>
                    <a:t>GlcNAc</a:t>
                  </a:r>
                </a:p>
              </p:txBody>
            </p:sp>
          </p:grpSp>
        </p:grpSp>
        <p:cxnSp>
          <p:nvCxnSpPr>
            <p:cNvPr id="35" name="Straight Connector 34">
              <a:extLst>
                <a:ext uri="{FF2B5EF4-FFF2-40B4-BE49-F238E27FC236}">
                  <a16:creationId xmlns:a16="http://schemas.microsoft.com/office/drawing/2014/main" id="{6F37170F-D259-F6D5-C102-DA8E94712E3C}"/>
                </a:ext>
              </a:extLst>
            </p:cNvPr>
            <p:cNvCxnSpPr>
              <a:cxnSpLocks/>
            </p:cNvCxnSpPr>
            <p:nvPr/>
          </p:nvCxnSpPr>
          <p:spPr>
            <a:xfrm>
              <a:off x="7857463" y="2580012"/>
              <a:ext cx="0" cy="226983"/>
            </a:xfrm>
            <a:prstGeom prst="line">
              <a:avLst/>
            </a:prstGeom>
            <a:ln w="19050">
              <a:solidFill>
                <a:schemeClr val="dk1"/>
              </a:solidFill>
            </a:ln>
          </p:spPr>
          <p:style>
            <a:lnRef idx="1">
              <a:schemeClr val="dk1"/>
            </a:lnRef>
            <a:fillRef idx="0">
              <a:schemeClr val="dk1"/>
            </a:fillRef>
            <a:effectRef idx="0">
              <a:schemeClr val="dk1"/>
            </a:effectRef>
            <a:fontRef idx="minor">
              <a:schemeClr val="tx1"/>
            </a:fontRef>
          </p:style>
        </p:cxnSp>
      </p:grpSp>
      <p:grpSp>
        <p:nvGrpSpPr>
          <p:cNvPr id="50" name="Group 49">
            <a:extLst>
              <a:ext uri="{FF2B5EF4-FFF2-40B4-BE49-F238E27FC236}">
                <a16:creationId xmlns:a16="http://schemas.microsoft.com/office/drawing/2014/main" id="{294F65BB-A047-40A6-FA95-2929B5FD13FC}"/>
              </a:ext>
            </a:extLst>
          </p:cNvPr>
          <p:cNvGrpSpPr/>
          <p:nvPr/>
        </p:nvGrpSpPr>
        <p:grpSpPr>
          <a:xfrm>
            <a:off x="3976723" y="1536283"/>
            <a:ext cx="861396" cy="1167504"/>
            <a:chOff x="10210057" y="1582898"/>
            <a:chExt cx="861396" cy="1167504"/>
          </a:xfrm>
        </p:grpSpPr>
        <p:sp>
          <p:nvSpPr>
            <p:cNvPr id="52" name="Text Box 27">
              <a:extLst>
                <a:ext uri="{FF2B5EF4-FFF2-40B4-BE49-F238E27FC236}">
                  <a16:creationId xmlns:a16="http://schemas.microsoft.com/office/drawing/2014/main" id="{A1A19400-5E1B-A7B6-5792-8E593E910369}"/>
                </a:ext>
              </a:extLst>
            </p:cNvPr>
            <p:cNvSpPr txBox="1">
              <a:spLocks noChangeArrowheads="1"/>
            </p:cNvSpPr>
            <p:nvPr/>
          </p:nvSpPr>
          <p:spPr bwMode="auto">
            <a:xfrm>
              <a:off x="10213253" y="2230092"/>
              <a:ext cx="54373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cs typeface="Arial" charset="0"/>
                </a:rPr>
                <a:t>Ser</a:t>
              </a:r>
            </a:p>
          </p:txBody>
        </p:sp>
        <p:cxnSp>
          <p:nvCxnSpPr>
            <p:cNvPr id="54" name="Straight Connector 53">
              <a:extLst>
                <a:ext uri="{FF2B5EF4-FFF2-40B4-BE49-F238E27FC236}">
                  <a16:creationId xmlns:a16="http://schemas.microsoft.com/office/drawing/2014/main" id="{48C8B484-86FD-647E-6AD3-E5A97FBD2FA2}"/>
                </a:ext>
              </a:extLst>
            </p:cNvPr>
            <p:cNvCxnSpPr>
              <a:cxnSpLocks/>
            </p:cNvCxnSpPr>
            <p:nvPr/>
          </p:nvCxnSpPr>
          <p:spPr>
            <a:xfrm>
              <a:off x="10529824" y="2523419"/>
              <a:ext cx="0" cy="226983"/>
            </a:xfrm>
            <a:prstGeom prst="line">
              <a:avLst/>
            </a:prstGeom>
            <a:ln w="19050">
              <a:solidFill>
                <a:schemeClr val="dk1"/>
              </a:solidFill>
            </a:ln>
          </p:spPr>
          <p:style>
            <a:lnRef idx="1">
              <a:schemeClr val="dk1"/>
            </a:lnRef>
            <a:fillRef idx="0">
              <a:schemeClr val="dk1"/>
            </a:fillRef>
            <a:effectRef idx="0">
              <a:schemeClr val="dk1"/>
            </a:effectRef>
            <a:fontRef idx="minor">
              <a:schemeClr val="tx1"/>
            </a:fontRef>
          </p:style>
        </p:cxnSp>
        <p:grpSp>
          <p:nvGrpSpPr>
            <p:cNvPr id="55" name="Group 54">
              <a:extLst>
                <a:ext uri="{FF2B5EF4-FFF2-40B4-BE49-F238E27FC236}">
                  <a16:creationId xmlns:a16="http://schemas.microsoft.com/office/drawing/2014/main" id="{7A655CBA-337C-75D4-CE8C-0A7006797ACB}"/>
                </a:ext>
              </a:extLst>
            </p:cNvPr>
            <p:cNvGrpSpPr/>
            <p:nvPr/>
          </p:nvGrpSpPr>
          <p:grpSpPr>
            <a:xfrm>
              <a:off x="10210057" y="1582898"/>
              <a:ext cx="861396" cy="768453"/>
              <a:chOff x="9095715" y="1562381"/>
              <a:chExt cx="861396" cy="768453"/>
            </a:xfrm>
          </p:grpSpPr>
          <p:sp>
            <p:nvSpPr>
              <p:cNvPr id="56" name="Line 24">
                <a:extLst>
                  <a:ext uri="{FF2B5EF4-FFF2-40B4-BE49-F238E27FC236}">
                    <a16:creationId xmlns:a16="http://schemas.microsoft.com/office/drawing/2014/main" id="{E21A575B-AD03-1386-E313-DBBC1B043E73}"/>
                  </a:ext>
                </a:extLst>
              </p:cNvPr>
              <p:cNvSpPr>
                <a:spLocks noChangeShapeType="1"/>
              </p:cNvSpPr>
              <p:nvPr/>
            </p:nvSpPr>
            <p:spPr bwMode="auto">
              <a:xfrm>
                <a:off x="9407264" y="2187268"/>
                <a:ext cx="0" cy="143566"/>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Rectangle 29">
                <a:extLst>
                  <a:ext uri="{FF2B5EF4-FFF2-40B4-BE49-F238E27FC236}">
                    <a16:creationId xmlns:a16="http://schemas.microsoft.com/office/drawing/2014/main" id="{789B1D61-6188-341B-CE9C-CDAC4E4137A5}"/>
                  </a:ext>
                </a:extLst>
              </p:cNvPr>
              <p:cNvSpPr>
                <a:spLocks noChangeArrowheads="1"/>
              </p:cNvSpPr>
              <p:nvPr/>
            </p:nvSpPr>
            <p:spPr bwMode="auto">
              <a:xfrm>
                <a:off x="9095715" y="1562381"/>
                <a:ext cx="861396" cy="368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dirty="0" err="1">
                    <a:latin typeface="Helvetica" pitchFamily="2" charset="0"/>
                    <a:cs typeface="Arial" charset="0"/>
                  </a:rPr>
                  <a:t>Fuc</a:t>
                </a:r>
                <a:endParaRPr lang="en-US" dirty="0">
                  <a:latin typeface="Helvetica" pitchFamily="2" charset="0"/>
                  <a:cs typeface="Arial" charset="0"/>
                </a:endParaRPr>
              </a:p>
            </p:txBody>
          </p:sp>
          <p:sp>
            <p:nvSpPr>
              <p:cNvPr id="58" name="AutoShape 21">
                <a:extLst>
                  <a:ext uri="{FF2B5EF4-FFF2-40B4-BE49-F238E27FC236}">
                    <a16:creationId xmlns:a16="http://schemas.microsoft.com/office/drawing/2014/main" id="{E1B49CEB-D469-42F4-61D9-688817E5D8DE}"/>
                  </a:ext>
                </a:extLst>
              </p:cNvPr>
              <p:cNvSpPr>
                <a:spLocks noChangeAspect="1" noChangeArrowheads="1"/>
              </p:cNvSpPr>
              <p:nvPr/>
            </p:nvSpPr>
            <p:spPr bwMode="auto">
              <a:xfrm>
                <a:off x="9254932" y="1878761"/>
                <a:ext cx="287133" cy="287132"/>
              </a:xfrm>
              <a:prstGeom prst="triangle">
                <a:avLst>
                  <a:gd name="adj" fmla="val 50000"/>
                </a:avLst>
              </a:prstGeom>
              <a:solidFill>
                <a:srgbClr val="FA0000"/>
              </a:solidFill>
              <a:ln w="38100">
                <a:solidFill>
                  <a:schemeClr val="tx1"/>
                </a:solidFill>
                <a:miter lim="800000"/>
                <a:headEnd/>
                <a:tailEnd/>
              </a:ln>
            </p:spPr>
            <p:txBody>
              <a:bodyPr wrap="none" anchor="ctr"/>
              <a:lstStyle/>
              <a:p>
                <a:endParaRPr lang="en-US">
                  <a:cs typeface="Arial" charset="0"/>
                </a:endParaRPr>
              </a:p>
            </p:txBody>
          </p:sp>
        </p:grpSp>
      </p:grpSp>
      <p:grpSp>
        <p:nvGrpSpPr>
          <p:cNvPr id="59" name="Group 58">
            <a:extLst>
              <a:ext uri="{FF2B5EF4-FFF2-40B4-BE49-F238E27FC236}">
                <a16:creationId xmlns:a16="http://schemas.microsoft.com/office/drawing/2014/main" id="{DB9E590A-8B0F-E7BE-9D4E-8EA8CFE52A2D}"/>
              </a:ext>
            </a:extLst>
          </p:cNvPr>
          <p:cNvGrpSpPr/>
          <p:nvPr/>
        </p:nvGrpSpPr>
        <p:grpSpPr>
          <a:xfrm>
            <a:off x="4675988" y="1778366"/>
            <a:ext cx="861396" cy="1167504"/>
            <a:chOff x="10210057" y="1582898"/>
            <a:chExt cx="861396" cy="1167504"/>
          </a:xfrm>
        </p:grpSpPr>
        <p:sp>
          <p:nvSpPr>
            <p:cNvPr id="60" name="Text Box 27">
              <a:extLst>
                <a:ext uri="{FF2B5EF4-FFF2-40B4-BE49-F238E27FC236}">
                  <a16:creationId xmlns:a16="http://schemas.microsoft.com/office/drawing/2014/main" id="{2562BC9E-F399-3FED-2439-5EE6E842D505}"/>
                </a:ext>
              </a:extLst>
            </p:cNvPr>
            <p:cNvSpPr txBox="1">
              <a:spLocks noChangeArrowheads="1"/>
            </p:cNvSpPr>
            <p:nvPr/>
          </p:nvSpPr>
          <p:spPr bwMode="auto">
            <a:xfrm>
              <a:off x="10213253" y="2230092"/>
              <a:ext cx="530915"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err="1">
                  <a:cs typeface="Arial" charset="0"/>
                </a:rPr>
                <a:t>Thr</a:t>
              </a:r>
              <a:endParaRPr lang="en-US" sz="1800" dirty="0">
                <a:cs typeface="Arial" charset="0"/>
              </a:endParaRPr>
            </a:p>
          </p:txBody>
        </p:sp>
        <p:cxnSp>
          <p:nvCxnSpPr>
            <p:cNvPr id="26628" name="Straight Connector 26627">
              <a:extLst>
                <a:ext uri="{FF2B5EF4-FFF2-40B4-BE49-F238E27FC236}">
                  <a16:creationId xmlns:a16="http://schemas.microsoft.com/office/drawing/2014/main" id="{9D54481F-07C2-0730-E1B3-D4C8E8F639F6}"/>
                </a:ext>
              </a:extLst>
            </p:cNvPr>
            <p:cNvCxnSpPr>
              <a:cxnSpLocks/>
            </p:cNvCxnSpPr>
            <p:nvPr/>
          </p:nvCxnSpPr>
          <p:spPr>
            <a:xfrm>
              <a:off x="10529824" y="2523419"/>
              <a:ext cx="0" cy="226983"/>
            </a:xfrm>
            <a:prstGeom prst="line">
              <a:avLst/>
            </a:prstGeom>
            <a:ln w="19050">
              <a:solidFill>
                <a:schemeClr val="dk1"/>
              </a:solidFill>
            </a:ln>
          </p:spPr>
          <p:style>
            <a:lnRef idx="1">
              <a:schemeClr val="dk1"/>
            </a:lnRef>
            <a:fillRef idx="0">
              <a:schemeClr val="dk1"/>
            </a:fillRef>
            <a:effectRef idx="0">
              <a:schemeClr val="dk1"/>
            </a:effectRef>
            <a:fontRef idx="minor">
              <a:schemeClr val="tx1"/>
            </a:fontRef>
          </p:style>
        </p:cxnSp>
        <p:grpSp>
          <p:nvGrpSpPr>
            <p:cNvPr id="26629" name="Group 26628">
              <a:extLst>
                <a:ext uri="{FF2B5EF4-FFF2-40B4-BE49-F238E27FC236}">
                  <a16:creationId xmlns:a16="http://schemas.microsoft.com/office/drawing/2014/main" id="{3CCAFAE1-64CA-FB14-7D5A-3063FABC0367}"/>
                </a:ext>
              </a:extLst>
            </p:cNvPr>
            <p:cNvGrpSpPr/>
            <p:nvPr/>
          </p:nvGrpSpPr>
          <p:grpSpPr>
            <a:xfrm>
              <a:off x="10210057" y="1582898"/>
              <a:ext cx="861396" cy="768453"/>
              <a:chOff x="9095715" y="1562381"/>
              <a:chExt cx="861396" cy="768453"/>
            </a:xfrm>
          </p:grpSpPr>
          <p:sp>
            <p:nvSpPr>
              <p:cNvPr id="26631" name="Line 24">
                <a:extLst>
                  <a:ext uri="{FF2B5EF4-FFF2-40B4-BE49-F238E27FC236}">
                    <a16:creationId xmlns:a16="http://schemas.microsoft.com/office/drawing/2014/main" id="{A7E473A0-105D-501E-99FE-800DAAD37309}"/>
                  </a:ext>
                </a:extLst>
              </p:cNvPr>
              <p:cNvSpPr>
                <a:spLocks noChangeShapeType="1"/>
              </p:cNvSpPr>
              <p:nvPr/>
            </p:nvSpPr>
            <p:spPr bwMode="auto">
              <a:xfrm>
                <a:off x="9407264" y="2187268"/>
                <a:ext cx="0" cy="143566"/>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634" name="Rectangle 29">
                <a:extLst>
                  <a:ext uri="{FF2B5EF4-FFF2-40B4-BE49-F238E27FC236}">
                    <a16:creationId xmlns:a16="http://schemas.microsoft.com/office/drawing/2014/main" id="{15BD3733-4108-85A8-9ACD-347C141EA676}"/>
                  </a:ext>
                </a:extLst>
              </p:cNvPr>
              <p:cNvSpPr>
                <a:spLocks noChangeArrowheads="1"/>
              </p:cNvSpPr>
              <p:nvPr/>
            </p:nvSpPr>
            <p:spPr bwMode="auto">
              <a:xfrm>
                <a:off x="9095715" y="1562381"/>
                <a:ext cx="861396" cy="3688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dirty="0" err="1">
                    <a:latin typeface="Helvetica" pitchFamily="2" charset="0"/>
                    <a:cs typeface="Arial" charset="0"/>
                  </a:rPr>
                  <a:t>Fuc</a:t>
                </a:r>
                <a:endParaRPr lang="en-US" dirty="0">
                  <a:latin typeface="Helvetica" pitchFamily="2" charset="0"/>
                  <a:cs typeface="Arial" charset="0"/>
                </a:endParaRPr>
              </a:p>
            </p:txBody>
          </p:sp>
          <p:sp>
            <p:nvSpPr>
              <p:cNvPr id="26636" name="AutoShape 21">
                <a:extLst>
                  <a:ext uri="{FF2B5EF4-FFF2-40B4-BE49-F238E27FC236}">
                    <a16:creationId xmlns:a16="http://schemas.microsoft.com/office/drawing/2014/main" id="{89FFD8A8-FD25-74B5-522F-A228960B0700}"/>
                  </a:ext>
                </a:extLst>
              </p:cNvPr>
              <p:cNvSpPr>
                <a:spLocks noChangeAspect="1" noChangeArrowheads="1"/>
              </p:cNvSpPr>
              <p:nvPr/>
            </p:nvSpPr>
            <p:spPr bwMode="auto">
              <a:xfrm>
                <a:off x="9254932" y="1878761"/>
                <a:ext cx="287133" cy="287132"/>
              </a:xfrm>
              <a:prstGeom prst="triangle">
                <a:avLst>
                  <a:gd name="adj" fmla="val 50000"/>
                </a:avLst>
              </a:prstGeom>
              <a:solidFill>
                <a:srgbClr val="FA0000"/>
              </a:solidFill>
              <a:ln w="38100">
                <a:solidFill>
                  <a:schemeClr val="tx1"/>
                </a:solidFill>
                <a:miter lim="800000"/>
                <a:headEnd/>
                <a:tailEnd/>
              </a:ln>
            </p:spPr>
            <p:txBody>
              <a:bodyPr wrap="none" anchor="ctr"/>
              <a:lstStyle/>
              <a:p>
                <a:endParaRPr lang="en-US">
                  <a:cs typeface="Arial" charset="0"/>
                </a:endParaRPr>
              </a:p>
            </p:txBody>
          </p:sp>
        </p:grpSp>
      </p:grpSp>
      <p:sp>
        <p:nvSpPr>
          <p:cNvPr id="4" name="Slide Number Placeholder 3">
            <a:extLst>
              <a:ext uri="{FF2B5EF4-FFF2-40B4-BE49-F238E27FC236}">
                <a16:creationId xmlns:a16="http://schemas.microsoft.com/office/drawing/2014/main" id="{EC81EEF6-A3CD-8903-13E2-7E78FC71747A}"/>
              </a:ext>
            </a:extLst>
          </p:cNvPr>
          <p:cNvSpPr>
            <a:spLocks noGrp="1"/>
          </p:cNvSpPr>
          <p:nvPr>
            <p:ph type="sldNum" sz="quarter" idx="12"/>
          </p:nvPr>
        </p:nvSpPr>
        <p:spPr/>
        <p:txBody>
          <a:bodyPr/>
          <a:lstStyle/>
          <a:p>
            <a:fld id="{69A02270-32A2-DD40-9D78-85491558A727}" type="slidenum">
              <a:rPr lang="en-US" smtClean="0"/>
              <a:t>30</a:t>
            </a:fld>
            <a:endParaRPr lang="en-US" dirty="0"/>
          </a:p>
        </p:txBody>
      </p:sp>
    </p:spTree>
    <p:extLst>
      <p:ext uri="{BB962C8B-B14F-4D97-AF65-F5344CB8AC3E}">
        <p14:creationId xmlns:p14="http://schemas.microsoft.com/office/powerpoint/2010/main" val="1226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6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66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68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E9E0-7B9D-FC7C-0507-714CFEBFC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6A581-2F15-5717-8415-081C3DC91C66}"/>
              </a:ext>
            </a:extLst>
          </p:cNvPr>
          <p:cNvSpPr>
            <a:spLocks noGrp="1"/>
          </p:cNvSpPr>
          <p:nvPr>
            <p:ph type="title"/>
          </p:nvPr>
        </p:nvSpPr>
        <p:spPr>
          <a:xfrm>
            <a:off x="0" y="1"/>
            <a:ext cx="11855116" cy="971550"/>
          </a:xfrm>
        </p:spPr>
        <p:txBody>
          <a:bodyPr>
            <a:normAutofit/>
          </a:bodyPr>
          <a:lstStyle/>
          <a:p>
            <a:r>
              <a:rPr lang="en-US" sz="3800" dirty="0">
                <a:latin typeface="Helvetica" pitchFamily="2" charset="0"/>
              </a:rPr>
              <a:t>Questions </a:t>
            </a:r>
          </a:p>
        </p:txBody>
      </p:sp>
      <p:grpSp>
        <p:nvGrpSpPr>
          <p:cNvPr id="8" name="Group 7">
            <a:extLst>
              <a:ext uri="{FF2B5EF4-FFF2-40B4-BE49-F238E27FC236}">
                <a16:creationId xmlns:a16="http://schemas.microsoft.com/office/drawing/2014/main" id="{D396C901-7314-6801-5859-05350B76E904}"/>
              </a:ext>
            </a:extLst>
          </p:cNvPr>
          <p:cNvGrpSpPr/>
          <p:nvPr/>
        </p:nvGrpSpPr>
        <p:grpSpPr>
          <a:xfrm>
            <a:off x="5370164" y="1161934"/>
            <a:ext cx="6621722" cy="4957190"/>
            <a:chOff x="0" y="0"/>
            <a:chExt cx="4157980" cy="3112770"/>
          </a:xfrm>
        </p:grpSpPr>
        <p:sp>
          <p:nvSpPr>
            <p:cNvPr id="11" name="Rectangle 10">
              <a:extLst>
                <a:ext uri="{FF2B5EF4-FFF2-40B4-BE49-F238E27FC236}">
                  <a16:creationId xmlns:a16="http://schemas.microsoft.com/office/drawing/2014/main" id="{2F53F8C9-5171-19C1-C496-5F76FA994F54}"/>
                </a:ext>
              </a:extLst>
            </p:cNvPr>
            <p:cNvSpPr/>
            <p:nvPr/>
          </p:nvSpPr>
          <p:spPr>
            <a:xfrm>
              <a:off x="0" y="0"/>
              <a:ext cx="4157980" cy="311277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2" name="Group 11">
              <a:extLst>
                <a:ext uri="{FF2B5EF4-FFF2-40B4-BE49-F238E27FC236}">
                  <a16:creationId xmlns:a16="http://schemas.microsoft.com/office/drawing/2014/main" id="{949CD831-4337-FB06-6115-ADFAAEA7E602}"/>
                </a:ext>
              </a:extLst>
            </p:cNvPr>
            <p:cNvGrpSpPr/>
            <p:nvPr/>
          </p:nvGrpSpPr>
          <p:grpSpPr>
            <a:xfrm>
              <a:off x="155643" y="68093"/>
              <a:ext cx="3986530" cy="3005334"/>
              <a:chOff x="0" y="0"/>
              <a:chExt cx="3986530" cy="3005334"/>
            </a:xfrm>
          </p:grpSpPr>
          <p:pic>
            <p:nvPicPr>
              <p:cNvPr id="13" name="Picture 12" descr="A diagram of different types of substances&#10;&#10;AI-generated content may be incorrect.">
                <a:extLst>
                  <a:ext uri="{FF2B5EF4-FFF2-40B4-BE49-F238E27FC236}">
                    <a16:creationId xmlns:a16="http://schemas.microsoft.com/office/drawing/2014/main" id="{98513FC3-E418-6AD5-CB23-89C693CCB9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8289" y="1731524"/>
                <a:ext cx="2917825" cy="1273810"/>
              </a:xfrm>
              <a:prstGeom prst="rect">
                <a:avLst/>
              </a:prstGeom>
            </p:spPr>
          </p:pic>
          <p:pic>
            <p:nvPicPr>
              <p:cNvPr id="14" name="Picture 13" descr="A close-up of a couple of colorful bubbles&#10;&#10;AI-generated content may be incorrect.">
                <a:extLst>
                  <a:ext uri="{FF2B5EF4-FFF2-40B4-BE49-F238E27FC236}">
                    <a16:creationId xmlns:a16="http://schemas.microsoft.com/office/drawing/2014/main" id="{AA6D87DE-9476-6B20-BDC3-79B55AAF2CB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3986530" cy="1461135"/>
              </a:xfrm>
              <a:prstGeom prst="rect">
                <a:avLst/>
              </a:prstGeom>
            </p:spPr>
          </p:pic>
          <p:sp>
            <p:nvSpPr>
              <p:cNvPr id="15" name="Text Box 11">
                <a:extLst>
                  <a:ext uri="{FF2B5EF4-FFF2-40B4-BE49-F238E27FC236}">
                    <a16:creationId xmlns:a16="http://schemas.microsoft.com/office/drawing/2014/main" id="{AB4FC4C1-F21B-4D9E-3013-37A98D3E1329}"/>
                  </a:ext>
                </a:extLst>
              </p:cNvPr>
              <p:cNvSpPr txBox="1"/>
              <p:nvPr/>
            </p:nvSpPr>
            <p:spPr>
              <a:xfrm>
                <a:off x="642025" y="1536970"/>
                <a:ext cx="2451100" cy="25273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Aft>
                    <a:spcPts val="800"/>
                  </a:spcAft>
                  <a:buNone/>
                </a:pPr>
                <a:r>
                  <a:rPr lang="en-US" sz="800" kern="0">
                    <a:solidFill>
                      <a:srgbClr val="000000"/>
                    </a:solidFill>
                    <a:effectLst/>
                    <a:latin typeface="Helvetica" pitchFamily="2" charset="0"/>
                    <a:ea typeface="Calibri" panose="020F0502020204030204" pitchFamily="34" charset="0"/>
                    <a:cs typeface="Helvetica" pitchFamily="2" charset="0"/>
                  </a:rPr>
                  <a:t>Symbol Nomenclature for Glycans (SNFG) Key:</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4" name="TextBox 3">
            <a:extLst>
              <a:ext uri="{FF2B5EF4-FFF2-40B4-BE49-F238E27FC236}">
                <a16:creationId xmlns:a16="http://schemas.microsoft.com/office/drawing/2014/main" id="{6D93E766-5A2F-70C8-0E52-76BDD3DDC1AB}"/>
              </a:ext>
            </a:extLst>
          </p:cNvPr>
          <p:cNvSpPr txBox="1"/>
          <p:nvPr/>
        </p:nvSpPr>
        <p:spPr>
          <a:xfrm>
            <a:off x="391782" y="856738"/>
            <a:ext cx="4913624" cy="5480603"/>
          </a:xfrm>
          <a:prstGeom prst="rect">
            <a:avLst/>
          </a:prstGeom>
          <a:noFill/>
        </p:spPr>
        <p:txBody>
          <a:bodyPr wrap="square">
            <a:spAutoFit/>
          </a:bodyPr>
          <a:lstStyle/>
          <a:p>
            <a:pPr marL="342900" marR="0" lvl="0" indent="-342900">
              <a:lnSpc>
                <a:spcPct val="115000"/>
              </a:lnSpc>
              <a:buClr>
                <a:srgbClr val="000000"/>
              </a:buClr>
              <a:buSzPct val="100000"/>
              <a:buFont typeface="+mj-lt"/>
              <a:buAutoNum type="arabicPeriod"/>
            </a:pPr>
            <a:r>
              <a:rPr lang="en-US" dirty="0">
                <a:latin typeface="Helvetica" pitchFamily="2" charset="0"/>
              </a:rPr>
              <a:t>Use the symbol nomenclature for glycans (SNFG) key in Figure 2, list the glycans linked to the alpha subunit and beta subunit in order. Are there any structural differences between the alpha and beta subunit glycan chains?</a:t>
            </a:r>
            <a:br>
              <a:rPr lang="en-US" dirty="0">
                <a:latin typeface="Helvetica" pitchFamily="2" charset="0"/>
              </a:rPr>
            </a:br>
            <a:endParaRPr lang="en-US" dirty="0">
              <a:latin typeface="Helvetica" pitchFamily="2" charset="0"/>
            </a:endParaRPr>
          </a:p>
          <a:p>
            <a:pPr marL="342900" marR="0" lvl="0" indent="-342900">
              <a:lnSpc>
                <a:spcPct val="115000"/>
              </a:lnSpc>
              <a:buClr>
                <a:srgbClr val="000000"/>
              </a:buClr>
              <a:buSzPct val="100000"/>
              <a:buFont typeface="+mj-lt"/>
              <a:buAutoNum type="arabicPeriod"/>
            </a:pPr>
            <a:r>
              <a:rPr lang="en-US" dirty="0">
                <a:latin typeface="Helvetica" pitchFamily="2" charset="0"/>
              </a:rPr>
              <a:t>How might the addition or removal of glycans influence measurable properties such as mass of a protein even though the protein sequence stays the same?</a:t>
            </a:r>
            <a:br>
              <a:rPr lang="en-US" dirty="0">
                <a:latin typeface="Helvetica" pitchFamily="2" charset="0"/>
              </a:rPr>
            </a:br>
            <a:endParaRPr lang="en-US" dirty="0">
              <a:latin typeface="Helvetica" pitchFamily="2" charset="0"/>
            </a:endParaRPr>
          </a:p>
          <a:p>
            <a:pPr marL="342900" marR="0" lvl="0" indent="-342900">
              <a:lnSpc>
                <a:spcPct val="115000"/>
              </a:lnSpc>
              <a:buClr>
                <a:srgbClr val="000000"/>
              </a:buClr>
              <a:buSzPct val="100000"/>
              <a:buFont typeface="+mj-lt"/>
              <a:buAutoNum type="arabicPeriod"/>
            </a:pPr>
            <a:r>
              <a:rPr lang="en-US" dirty="0">
                <a:latin typeface="Helvetica" pitchFamily="2" charset="0"/>
              </a:rPr>
              <a:t>LH’s half-life refers to how long it stays in the bloodstream before being cleared. Propose and justify two hypotheses why glycosylation might affect LH’s half-life  (a general explanation is enough).</a:t>
            </a:r>
          </a:p>
        </p:txBody>
      </p:sp>
      <p:sp>
        <p:nvSpPr>
          <p:cNvPr id="3" name="Slide Number Placeholder 2">
            <a:extLst>
              <a:ext uri="{FF2B5EF4-FFF2-40B4-BE49-F238E27FC236}">
                <a16:creationId xmlns:a16="http://schemas.microsoft.com/office/drawing/2014/main" id="{84DB6AE4-2D85-492F-EDC5-28B9ADDE94AD}"/>
              </a:ext>
            </a:extLst>
          </p:cNvPr>
          <p:cNvSpPr>
            <a:spLocks noGrp="1"/>
          </p:cNvSpPr>
          <p:nvPr>
            <p:ph type="sldNum" sz="quarter" idx="12"/>
          </p:nvPr>
        </p:nvSpPr>
        <p:spPr/>
        <p:txBody>
          <a:bodyPr/>
          <a:lstStyle/>
          <a:p>
            <a:fld id="{69A02270-32A2-DD40-9D78-85491558A727}" type="slidenum">
              <a:rPr lang="en-US" smtClean="0"/>
              <a:t>31</a:t>
            </a:fld>
            <a:endParaRPr lang="en-US"/>
          </a:p>
        </p:txBody>
      </p:sp>
    </p:spTree>
    <p:extLst>
      <p:ext uri="{BB962C8B-B14F-4D97-AF65-F5344CB8AC3E}">
        <p14:creationId xmlns:p14="http://schemas.microsoft.com/office/powerpoint/2010/main" val="3641627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07A89-3E51-B2C7-51A7-5A6045DE14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A15F2B-2CD2-9129-196B-BAFD2C09FFB1}"/>
              </a:ext>
            </a:extLst>
          </p:cNvPr>
          <p:cNvSpPr>
            <a:spLocks noGrp="1"/>
          </p:cNvSpPr>
          <p:nvPr>
            <p:ph type="title"/>
          </p:nvPr>
        </p:nvSpPr>
        <p:spPr>
          <a:xfrm>
            <a:off x="3326219" y="5266"/>
            <a:ext cx="5539562" cy="841913"/>
          </a:xfrm>
        </p:spPr>
        <p:txBody>
          <a:bodyPr>
            <a:normAutofit fontScale="90000"/>
          </a:bodyPr>
          <a:lstStyle/>
          <a:p>
            <a:r>
              <a:rPr lang="en-US" dirty="0"/>
              <a:t>Learning Objectives Day 2</a:t>
            </a:r>
          </a:p>
        </p:txBody>
      </p:sp>
      <p:sp>
        <p:nvSpPr>
          <p:cNvPr id="4" name="TextBox 3">
            <a:extLst>
              <a:ext uri="{FF2B5EF4-FFF2-40B4-BE49-F238E27FC236}">
                <a16:creationId xmlns:a16="http://schemas.microsoft.com/office/drawing/2014/main" id="{C8A5B6F5-8E2E-DB4D-FC32-895449CB01BC}"/>
              </a:ext>
            </a:extLst>
          </p:cNvPr>
          <p:cNvSpPr txBox="1"/>
          <p:nvPr/>
        </p:nvSpPr>
        <p:spPr>
          <a:xfrm>
            <a:off x="0" y="841913"/>
            <a:ext cx="12063663" cy="6007350"/>
          </a:xfrm>
          <a:prstGeom prst="rect">
            <a:avLst/>
          </a:prstGeom>
          <a:noFill/>
        </p:spPr>
        <p:txBody>
          <a:bodyPr wrap="square">
            <a:spAutoFit/>
          </a:bodyPr>
          <a:lstStyle/>
          <a:p>
            <a:pPr marL="342900" marR="0" lvl="0" indent="-342900">
              <a:lnSpc>
                <a:spcPct val="115000"/>
              </a:lnSpc>
              <a:buClr>
                <a:srgbClr val="000000"/>
              </a:buClr>
              <a:buFont typeface="Symbol" pitchFamily="2" charset="2"/>
              <a:buChar char=""/>
            </a:pPr>
            <a:r>
              <a:rPr lang="en-US" sz="3000" kern="100" dirty="0">
                <a:solidFill>
                  <a:schemeClr val="bg1">
                    <a:lumMod val="75000"/>
                  </a:schemeClr>
                </a:solidFill>
                <a:effectLst/>
                <a:latin typeface="Helvetica" pitchFamily="2" charset="0"/>
                <a:ea typeface="Calibri" panose="020F0502020204030204" pitchFamily="34" charset="0"/>
                <a:cs typeface="Arial" panose="020B0604020202020204" pitchFamily="34" charset="0"/>
              </a:rPr>
              <a:t>Differentiate between hormone concentration and bioactivity and explain why standard assays can misrepresent physiological function.</a:t>
            </a:r>
            <a:endParaRPr lang="en-US" sz="3000" kern="1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3000" kern="100" dirty="0">
                <a:solidFill>
                  <a:schemeClr val="bg1">
                    <a:lumMod val="75000"/>
                  </a:schemeClr>
                </a:solidFill>
                <a:effectLst/>
                <a:latin typeface="Helvetica" pitchFamily="2" charset="0"/>
                <a:ea typeface="Calibri" panose="020F0502020204030204" pitchFamily="34" charset="0"/>
                <a:cs typeface="Arial" panose="020B0604020202020204" pitchFamily="34" charset="0"/>
              </a:rPr>
              <a:t>Interpret biochemical or physiological data to infer how hormone variation affects endocrine function.</a:t>
            </a:r>
            <a:endParaRPr lang="en-US" sz="3000" kern="1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Explain the biochemical role of glycosylation in modulating LH structure, half-life, and receptor activity.</a:t>
            </a:r>
            <a:endParaRPr lang="en-US" sz="3000" kern="100" dirty="0">
              <a:effectLst/>
              <a:latin typeface="Helvetica" pitchFamily="2" charset="0"/>
              <a:ea typeface="Calibri" panose="020F0502020204030204" pitchFamily="34" charset="0"/>
              <a:cs typeface="Times New Roman" panose="02020603050405020304" pitchFamily="18" charset="0"/>
            </a:endParaRPr>
          </a:p>
          <a:p>
            <a:pPr marL="342900" marR="0" lvl="0" indent="-342900">
              <a:lnSpc>
                <a:spcPct val="115000"/>
              </a:lnSpc>
              <a:spcAft>
                <a:spcPts val="800"/>
              </a:spcAft>
              <a:buClr>
                <a:srgbClr val="000000"/>
              </a:buClr>
              <a:buFont typeface="Symbol" pitchFamily="2" charset="2"/>
              <a:buChar char=""/>
            </a:pPr>
            <a:r>
              <a:rPr lang="en-US" sz="3000" kern="100" dirty="0">
                <a:effectLst/>
                <a:latin typeface="Helvetica" pitchFamily="2" charset="0"/>
                <a:ea typeface="Calibri" panose="020F0502020204030204" pitchFamily="34" charset="0"/>
                <a:cs typeface="Times New Roman" panose="02020603050405020304" pitchFamily="18" charset="0"/>
              </a:rPr>
              <a:t>Predict how lifestyle factors (stress, exercise, nutrition) could alter LH glycosylation and influence reproductive function.</a:t>
            </a:r>
          </a:p>
          <a:p>
            <a:pPr marL="342900" marR="0" lvl="0" indent="-342900">
              <a:lnSpc>
                <a:spcPct val="115000"/>
              </a:lnSpc>
              <a:spcAft>
                <a:spcPts val="800"/>
              </a:spcAft>
              <a:buClr>
                <a:srgbClr val="000000"/>
              </a:buClr>
              <a:buFont typeface="Symbol" pitchFamily="2" charset="2"/>
              <a:buChar char=""/>
            </a:pPr>
            <a:r>
              <a:rPr lang="en-US" sz="3000" kern="100" dirty="0">
                <a:effectLst/>
                <a:latin typeface="Helvetica" pitchFamily="2" charset="0"/>
                <a:ea typeface="Calibri" panose="020F0502020204030204" pitchFamily="34" charset="0"/>
                <a:cs typeface="Arial" panose="020B0604020202020204" pitchFamily="34" charset="0"/>
              </a:rPr>
              <a:t>Integrate structural, functional, and hormonal data to propose mechanistic explanations for endocrine dysregulation.</a:t>
            </a:r>
            <a:endParaRPr lang="en-US" sz="3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DB96757C-B3A9-627B-81AF-E774A3EBE2A4}"/>
              </a:ext>
            </a:extLst>
          </p:cNvPr>
          <p:cNvSpPr>
            <a:spLocks noGrp="1"/>
          </p:cNvSpPr>
          <p:nvPr>
            <p:ph type="sldNum" sz="quarter" idx="12"/>
          </p:nvPr>
        </p:nvSpPr>
        <p:spPr/>
        <p:txBody>
          <a:bodyPr/>
          <a:lstStyle/>
          <a:p>
            <a:fld id="{69A02270-32A2-DD40-9D78-85491558A727}" type="slidenum">
              <a:rPr lang="en-US" smtClean="0"/>
              <a:t>32</a:t>
            </a:fld>
            <a:endParaRPr lang="en-US"/>
          </a:p>
        </p:txBody>
      </p:sp>
    </p:spTree>
    <p:extLst>
      <p:ext uri="{BB962C8B-B14F-4D97-AF65-F5344CB8AC3E}">
        <p14:creationId xmlns:p14="http://schemas.microsoft.com/office/powerpoint/2010/main" val="4243361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CEBD4-931D-30B1-74E2-99FBF0061FD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84CAAFE-68EC-0FD7-7637-05B6036440AE}"/>
              </a:ext>
            </a:extLst>
          </p:cNvPr>
          <p:cNvGraphicFramePr>
            <a:graphicFrameLocks noGrp="1"/>
          </p:cNvGraphicFramePr>
          <p:nvPr>
            <p:extLst>
              <p:ext uri="{D42A27DB-BD31-4B8C-83A1-F6EECF244321}">
                <p14:modId xmlns:p14="http://schemas.microsoft.com/office/powerpoint/2010/main" val="3353913529"/>
              </p:ext>
            </p:extLst>
          </p:nvPr>
        </p:nvGraphicFramePr>
        <p:xfrm>
          <a:off x="228318" y="1045985"/>
          <a:ext cx="2828213" cy="1886492"/>
        </p:xfrm>
        <a:graphic>
          <a:graphicData uri="http://schemas.openxmlformats.org/drawingml/2006/table">
            <a:tbl>
              <a:tblPr firstRow="1" firstCol="1" bandRow="1">
                <a:tableStyleId>{5C22544A-7EE6-4342-B048-85BDC9FD1C3A}</a:tableStyleId>
              </a:tblPr>
              <a:tblGrid>
                <a:gridCol w="866299">
                  <a:extLst>
                    <a:ext uri="{9D8B030D-6E8A-4147-A177-3AD203B41FA5}">
                      <a16:colId xmlns:a16="http://schemas.microsoft.com/office/drawing/2014/main" val="2397135000"/>
                    </a:ext>
                  </a:extLst>
                </a:gridCol>
                <a:gridCol w="560547">
                  <a:extLst>
                    <a:ext uri="{9D8B030D-6E8A-4147-A177-3AD203B41FA5}">
                      <a16:colId xmlns:a16="http://schemas.microsoft.com/office/drawing/2014/main" val="2040091018"/>
                    </a:ext>
                  </a:extLst>
                </a:gridCol>
                <a:gridCol w="636985">
                  <a:extLst>
                    <a:ext uri="{9D8B030D-6E8A-4147-A177-3AD203B41FA5}">
                      <a16:colId xmlns:a16="http://schemas.microsoft.com/office/drawing/2014/main" val="2504462390"/>
                    </a:ext>
                  </a:extLst>
                </a:gridCol>
                <a:gridCol w="764382">
                  <a:extLst>
                    <a:ext uri="{9D8B030D-6E8A-4147-A177-3AD203B41FA5}">
                      <a16:colId xmlns:a16="http://schemas.microsoft.com/office/drawing/2014/main" val="1090069540"/>
                    </a:ext>
                  </a:extLst>
                </a:gridCol>
              </a:tblGrid>
              <a:tr h="375985">
                <a:tc>
                  <a:txBody>
                    <a:bodyPr/>
                    <a:lstStyle/>
                    <a:p>
                      <a:pPr marL="0" marR="0" algn="ctr">
                        <a:lnSpc>
                          <a:spcPct val="115000"/>
                        </a:lnSpc>
                        <a:spcAft>
                          <a:spcPts val="800"/>
                        </a:spcAft>
                        <a:buNone/>
                      </a:pPr>
                      <a:r>
                        <a:rPr lang="en-US" sz="800" b="0" kern="100" dirty="0">
                          <a:effectLst/>
                          <a:latin typeface="Helvetica" pitchFamily="2" charset="0"/>
                        </a:rPr>
                        <a:t>Hormone</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a:effectLst/>
                          <a:latin typeface="Helvetica" pitchFamily="2" charset="0"/>
                        </a:rPr>
                        <a:t>Maya’s Value</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Reference Range</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Interpretation</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819676220"/>
                  </a:ext>
                </a:extLst>
              </a:tr>
              <a:tr h="447788">
                <a:tc>
                  <a:txBody>
                    <a:bodyPr/>
                    <a:lstStyle/>
                    <a:p>
                      <a:pPr marL="0" marR="0" algn="ctr">
                        <a:lnSpc>
                          <a:spcPct val="115000"/>
                        </a:lnSpc>
                        <a:spcAft>
                          <a:spcPts val="800"/>
                        </a:spcAft>
                        <a:buNone/>
                      </a:pPr>
                      <a:r>
                        <a:rPr lang="en-US" sz="800" b="0" kern="100" dirty="0">
                          <a:effectLst/>
                          <a:latin typeface="Helvetica" pitchFamily="2" charset="0"/>
                        </a:rPr>
                        <a:t>Follicle-stimulating Hormone (FSH)</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6.1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3 – 10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Normal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1980867448"/>
                  </a:ext>
                </a:extLst>
              </a:tr>
              <a:tr h="318956">
                <a:tc>
                  <a:txBody>
                    <a:bodyPr/>
                    <a:lstStyle/>
                    <a:p>
                      <a:pPr marL="0" marR="0" algn="ctr">
                        <a:lnSpc>
                          <a:spcPct val="115000"/>
                        </a:lnSpc>
                        <a:spcAft>
                          <a:spcPts val="800"/>
                        </a:spcAft>
                        <a:buNone/>
                      </a:pPr>
                      <a:r>
                        <a:rPr lang="en-US" sz="800" b="0" kern="100">
                          <a:effectLst/>
                          <a:latin typeface="Helvetica" pitchFamily="2" charset="0"/>
                        </a:rPr>
                        <a:t>Luteinizing Hormone (LH)</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19.0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2 – 15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Slightly elevated</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3305878366"/>
                  </a:ext>
                </a:extLst>
              </a:tr>
              <a:tr h="295975">
                <a:tc>
                  <a:txBody>
                    <a:bodyPr/>
                    <a:lstStyle/>
                    <a:p>
                      <a:pPr marL="0" marR="0" algn="ctr">
                        <a:lnSpc>
                          <a:spcPct val="115000"/>
                        </a:lnSpc>
                        <a:spcAft>
                          <a:spcPts val="800"/>
                        </a:spcAft>
                        <a:buNone/>
                      </a:pPr>
                      <a:r>
                        <a:rPr lang="en-US" sz="800" b="0" kern="100">
                          <a:effectLst/>
                          <a:latin typeface="Helvetica" pitchFamily="2" charset="0"/>
                        </a:rPr>
                        <a:t>Estradiol</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20 </a:t>
                      </a:r>
                      <a:r>
                        <a:rPr lang="en-US" sz="800" b="0" kern="100" dirty="0" err="1">
                          <a:effectLst/>
                          <a:latin typeface="Helvetica" pitchFamily="2" charset="0"/>
                        </a:rPr>
                        <a:t>pg</a:t>
                      </a:r>
                      <a:r>
                        <a:rPr lang="en-US" sz="800" b="0" kern="100" dirty="0">
                          <a:effectLst/>
                          <a:latin typeface="Helvetica" pitchFamily="2" charset="0"/>
                        </a:rPr>
                        <a:t>/mL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30 – 400 </a:t>
                      </a:r>
                      <a:r>
                        <a:rPr lang="en-US" sz="800" b="0" kern="100" dirty="0" err="1">
                          <a:effectLst/>
                          <a:latin typeface="Helvetica" pitchFamily="2" charset="0"/>
                        </a:rPr>
                        <a:t>pg</a:t>
                      </a:r>
                      <a:r>
                        <a:rPr lang="en-US" sz="800" b="0" kern="100" dirty="0">
                          <a:effectLst/>
                          <a:latin typeface="Helvetica" pitchFamily="2" charset="0"/>
                        </a:rPr>
                        <a:t>/mL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Low</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640169196"/>
                  </a:ext>
                </a:extLst>
              </a:tr>
              <a:tr h="447788">
                <a:tc>
                  <a:txBody>
                    <a:bodyPr/>
                    <a:lstStyle/>
                    <a:p>
                      <a:pPr marL="0" marR="0" algn="ctr">
                        <a:lnSpc>
                          <a:spcPct val="115000"/>
                        </a:lnSpc>
                        <a:spcAft>
                          <a:spcPts val="800"/>
                        </a:spcAft>
                        <a:buNone/>
                      </a:pPr>
                      <a:r>
                        <a:rPr lang="en-US" sz="800" b="0" kern="100">
                          <a:effectLst/>
                          <a:latin typeface="Helvetica" pitchFamily="2" charset="0"/>
                        </a:rPr>
                        <a:t>Progesterone</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3 ng/mL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5 – 20 ng/mL (luteal)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Slightly Low</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4031541754"/>
                  </a:ext>
                </a:extLst>
              </a:tr>
            </a:tbl>
          </a:graphicData>
        </a:graphic>
      </p:graphicFrame>
      <p:grpSp>
        <p:nvGrpSpPr>
          <p:cNvPr id="8" name="Group 7">
            <a:extLst>
              <a:ext uri="{FF2B5EF4-FFF2-40B4-BE49-F238E27FC236}">
                <a16:creationId xmlns:a16="http://schemas.microsoft.com/office/drawing/2014/main" id="{FE9918AB-C0ED-F91F-0C5E-4F21EC12BCF6}"/>
              </a:ext>
            </a:extLst>
          </p:cNvPr>
          <p:cNvGrpSpPr/>
          <p:nvPr/>
        </p:nvGrpSpPr>
        <p:grpSpPr>
          <a:xfrm>
            <a:off x="298156" y="4436939"/>
            <a:ext cx="2903055" cy="2260032"/>
            <a:chOff x="0" y="0"/>
            <a:chExt cx="4453890" cy="3209925"/>
          </a:xfrm>
        </p:grpSpPr>
        <p:sp>
          <p:nvSpPr>
            <p:cNvPr id="9" name="Rectangle 8">
              <a:extLst>
                <a:ext uri="{FF2B5EF4-FFF2-40B4-BE49-F238E27FC236}">
                  <a16:creationId xmlns:a16="http://schemas.microsoft.com/office/drawing/2014/main" id="{6EE6A29B-A3E1-D46F-F73F-136A06D78ADA}"/>
                </a:ext>
              </a:extLst>
            </p:cNvPr>
            <p:cNvSpPr/>
            <p:nvPr/>
          </p:nvSpPr>
          <p:spPr>
            <a:xfrm>
              <a:off x="0" y="0"/>
              <a:ext cx="4453890" cy="320992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0" name="Picture 9" descr="A graph of a number of people&#10;&#10;AI-generated content may be incorrect.">
              <a:extLst>
                <a:ext uri="{FF2B5EF4-FFF2-40B4-BE49-F238E27FC236}">
                  <a16:creationId xmlns:a16="http://schemas.microsoft.com/office/drawing/2014/main" id="{1B9D0D5A-9C2B-17A8-5758-C1961296A9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10" y="87549"/>
              <a:ext cx="4365625" cy="3092450"/>
            </a:xfrm>
            <a:prstGeom prst="rect">
              <a:avLst/>
            </a:prstGeom>
          </p:spPr>
        </p:pic>
      </p:grpSp>
      <p:sp>
        <p:nvSpPr>
          <p:cNvPr id="3" name="Title 1">
            <a:extLst>
              <a:ext uri="{FF2B5EF4-FFF2-40B4-BE49-F238E27FC236}">
                <a16:creationId xmlns:a16="http://schemas.microsoft.com/office/drawing/2014/main" id="{D6D387C5-B880-28F9-F12D-22EB6683590B}"/>
              </a:ext>
            </a:extLst>
          </p:cNvPr>
          <p:cNvSpPr txBox="1">
            <a:spLocks/>
          </p:cNvSpPr>
          <p:nvPr/>
        </p:nvSpPr>
        <p:spPr>
          <a:xfrm>
            <a:off x="4181033" y="-68308"/>
            <a:ext cx="5143703" cy="584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Helvetica" pitchFamily="2" charset="0"/>
              </a:rPr>
              <a:t>Big Picture So Far </a:t>
            </a:r>
          </a:p>
        </p:txBody>
      </p:sp>
      <p:sp>
        <p:nvSpPr>
          <p:cNvPr id="11" name="TextBox 10">
            <a:extLst>
              <a:ext uri="{FF2B5EF4-FFF2-40B4-BE49-F238E27FC236}">
                <a16:creationId xmlns:a16="http://schemas.microsoft.com/office/drawing/2014/main" id="{0844BEE8-4C95-B139-333C-19F2FBCB27DC}"/>
              </a:ext>
            </a:extLst>
          </p:cNvPr>
          <p:cNvSpPr txBox="1"/>
          <p:nvPr/>
        </p:nvSpPr>
        <p:spPr>
          <a:xfrm>
            <a:off x="298156" y="539718"/>
            <a:ext cx="6404138" cy="400110"/>
          </a:xfrm>
          <a:prstGeom prst="rect">
            <a:avLst/>
          </a:prstGeom>
          <a:noFill/>
        </p:spPr>
        <p:txBody>
          <a:bodyPr wrap="square">
            <a:spAutoFit/>
          </a:bodyPr>
          <a:lstStyle/>
          <a:p>
            <a:pPr algn="ctr"/>
            <a:r>
              <a:rPr lang="en-US" altLang="en-US" sz="2000" b="1" dirty="0">
                <a:solidFill>
                  <a:srgbClr val="0432FF"/>
                </a:solidFill>
                <a:latin typeface="Helvetica" pitchFamily="2" charset="0"/>
              </a:rPr>
              <a:t>Part</a:t>
            </a:r>
            <a:r>
              <a:rPr kumimoji="0" lang="en-US" altLang="en-US" sz="2000" b="1" i="0" u="none" strike="noStrike" cap="none" normalizeH="0" baseline="0" dirty="0">
                <a:ln>
                  <a:noFill/>
                </a:ln>
                <a:solidFill>
                  <a:srgbClr val="0432FF"/>
                </a:solidFill>
                <a:effectLst/>
                <a:latin typeface="Helvetica" pitchFamily="2" charset="0"/>
              </a:rPr>
              <a:t> I: Maya goes to the clinic for a hormone panel</a:t>
            </a:r>
            <a:endParaRPr lang="en-US" sz="2000" dirty="0"/>
          </a:p>
        </p:txBody>
      </p:sp>
      <p:sp>
        <p:nvSpPr>
          <p:cNvPr id="13" name="TextBox 12">
            <a:extLst>
              <a:ext uri="{FF2B5EF4-FFF2-40B4-BE49-F238E27FC236}">
                <a16:creationId xmlns:a16="http://schemas.microsoft.com/office/drawing/2014/main" id="{10AC21DB-FC12-72C6-5AE8-1E126014F4C9}"/>
              </a:ext>
            </a:extLst>
          </p:cNvPr>
          <p:cNvSpPr txBox="1"/>
          <p:nvPr/>
        </p:nvSpPr>
        <p:spPr>
          <a:xfrm>
            <a:off x="298155" y="3822346"/>
            <a:ext cx="6479921" cy="707886"/>
          </a:xfrm>
          <a:prstGeom prst="rect">
            <a:avLst/>
          </a:prstGeom>
          <a:noFill/>
        </p:spPr>
        <p:txBody>
          <a:bodyPr wrap="square">
            <a:spAutoFit/>
          </a:bodyPr>
          <a:lstStyle/>
          <a:p>
            <a:pPr algn="ctr"/>
            <a:r>
              <a:rPr lang="en-US" altLang="en-US" sz="2000" b="1" dirty="0">
                <a:solidFill>
                  <a:srgbClr val="0432FF"/>
                </a:solidFill>
                <a:latin typeface="Helvetica" pitchFamily="2" charset="0"/>
              </a:rPr>
              <a:t>Part II: Maya goes to endocrinology lab to see if her LH is functioning</a:t>
            </a:r>
            <a:endParaRPr lang="en-US" sz="2000" dirty="0"/>
          </a:p>
        </p:txBody>
      </p:sp>
      <p:sp>
        <p:nvSpPr>
          <p:cNvPr id="14" name="Rectangle 13">
            <a:extLst>
              <a:ext uri="{FF2B5EF4-FFF2-40B4-BE49-F238E27FC236}">
                <a16:creationId xmlns:a16="http://schemas.microsoft.com/office/drawing/2014/main" id="{6B1A9B86-C91D-FFD4-33CB-A805D5F670EB}"/>
              </a:ext>
            </a:extLst>
          </p:cNvPr>
          <p:cNvSpPr/>
          <p:nvPr/>
        </p:nvSpPr>
        <p:spPr>
          <a:xfrm>
            <a:off x="74385" y="536780"/>
            <a:ext cx="6859815" cy="317719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A0C30B8-0F7E-7EAC-C464-AAEF049549D6}"/>
              </a:ext>
            </a:extLst>
          </p:cNvPr>
          <p:cNvSpPr/>
          <p:nvPr/>
        </p:nvSpPr>
        <p:spPr>
          <a:xfrm>
            <a:off x="7078880" y="1428172"/>
            <a:ext cx="5028147" cy="4571600"/>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39A5977-F91D-27E9-6CD5-A6ABF7FC8A9E}"/>
              </a:ext>
            </a:extLst>
          </p:cNvPr>
          <p:cNvSpPr txBox="1"/>
          <p:nvPr/>
        </p:nvSpPr>
        <p:spPr>
          <a:xfrm>
            <a:off x="5304422" y="1014261"/>
            <a:ext cx="1583155" cy="2062103"/>
          </a:xfrm>
          <a:prstGeom prst="rect">
            <a:avLst/>
          </a:prstGeom>
          <a:noFill/>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en-US" sz="1600" i="0" u="none" strike="noStrike" cap="none" normalizeH="0" baseline="0" dirty="0">
                <a:ln>
                  <a:noFill/>
                </a:ln>
                <a:solidFill>
                  <a:srgbClr val="0432FF"/>
                </a:solidFill>
                <a:effectLst/>
                <a:latin typeface="Helvetica" pitchFamily="2" charset="0"/>
              </a:rPr>
              <a:t>Normal FSH</a:t>
            </a:r>
            <a:r>
              <a:rPr kumimoji="0" lang="en-US" altLang="en-US" sz="1600" i="0" u="none" strike="noStrike" cap="none" normalizeH="0" dirty="0">
                <a:ln>
                  <a:noFill/>
                </a:ln>
                <a:solidFill>
                  <a:srgbClr val="0432FF"/>
                </a:solidFill>
                <a:effectLst/>
                <a:latin typeface="Helvetica" pitchFamily="2" charset="0"/>
              </a:rPr>
              <a:t> and LH levels, but low estradiol and progesterone</a:t>
            </a:r>
            <a:r>
              <a:rPr lang="en-US" altLang="en-US" sz="1600" dirty="0">
                <a:solidFill>
                  <a:srgbClr val="0432FF"/>
                </a:solidFill>
                <a:latin typeface="Helvetica" pitchFamily="2" charset="0"/>
              </a:rPr>
              <a:t> =  Ovaries are not responding to LH</a:t>
            </a:r>
            <a:r>
              <a:rPr kumimoji="0" lang="en-US" altLang="en-US" sz="1600" i="0" u="none" strike="noStrike" cap="none" normalizeH="0" dirty="0">
                <a:ln>
                  <a:noFill/>
                </a:ln>
                <a:solidFill>
                  <a:srgbClr val="0432FF"/>
                </a:solidFill>
                <a:effectLst/>
                <a:latin typeface="Helvetica" pitchFamily="2" charset="0"/>
              </a:rPr>
              <a:t> </a:t>
            </a:r>
            <a:endParaRPr kumimoji="0" lang="en-US" altLang="en-US" sz="1600" i="0" u="none" strike="noStrike" cap="none" normalizeH="0" baseline="0" dirty="0">
              <a:ln>
                <a:noFill/>
              </a:ln>
              <a:solidFill>
                <a:srgbClr val="0432FF"/>
              </a:solidFill>
              <a:effectLst/>
              <a:latin typeface="Helvetica" pitchFamily="2" charset="0"/>
            </a:endParaRPr>
          </a:p>
        </p:txBody>
      </p:sp>
      <p:sp>
        <p:nvSpPr>
          <p:cNvPr id="18" name="TextBox 17">
            <a:extLst>
              <a:ext uri="{FF2B5EF4-FFF2-40B4-BE49-F238E27FC236}">
                <a16:creationId xmlns:a16="http://schemas.microsoft.com/office/drawing/2014/main" id="{4E80E9E9-6697-DC61-548D-266A97262A7E}"/>
              </a:ext>
            </a:extLst>
          </p:cNvPr>
          <p:cNvSpPr txBox="1"/>
          <p:nvPr/>
        </p:nvSpPr>
        <p:spPr>
          <a:xfrm>
            <a:off x="84973" y="3014324"/>
            <a:ext cx="6823989" cy="584775"/>
          </a:xfrm>
          <a:prstGeom prst="rect">
            <a:avLst/>
          </a:prstGeom>
          <a:noFill/>
        </p:spPr>
        <p:txBody>
          <a:bodyPr wrap="square">
            <a:spAutoFit/>
          </a:bodyPr>
          <a:lstStyle/>
          <a:p>
            <a:pPr algn="ctr"/>
            <a:r>
              <a:rPr lang="en-US" sz="1600" b="1" dirty="0">
                <a:latin typeface="Helvetica" pitchFamily="2" charset="0"/>
              </a:rPr>
              <a:t>Endocrine function is not determined by concentration alone! Depends on how effectively a hormone works once released!</a:t>
            </a:r>
            <a:endParaRPr lang="en-US" sz="1600" dirty="0">
              <a:latin typeface="Helvetica" pitchFamily="2" charset="0"/>
            </a:endParaRPr>
          </a:p>
        </p:txBody>
      </p:sp>
      <p:sp>
        <p:nvSpPr>
          <p:cNvPr id="20" name="TextBox 19">
            <a:extLst>
              <a:ext uri="{FF2B5EF4-FFF2-40B4-BE49-F238E27FC236}">
                <a16:creationId xmlns:a16="http://schemas.microsoft.com/office/drawing/2014/main" id="{485FBC53-F31F-BEC5-799D-AF8874F0B656}"/>
              </a:ext>
            </a:extLst>
          </p:cNvPr>
          <p:cNvSpPr txBox="1"/>
          <p:nvPr/>
        </p:nvSpPr>
        <p:spPr>
          <a:xfrm>
            <a:off x="3201211" y="4594679"/>
            <a:ext cx="3469510" cy="1815882"/>
          </a:xfrm>
          <a:prstGeom prst="rect">
            <a:avLst/>
          </a:prstGeom>
          <a:noFill/>
        </p:spPr>
        <p:txBody>
          <a:bodyPr wrap="square">
            <a:spAutoFit/>
          </a:bodyPr>
          <a:lstStyle/>
          <a:p>
            <a:pPr algn="ctr"/>
            <a:r>
              <a:rPr lang="en-US" sz="1600" dirty="0">
                <a:latin typeface="Helvetica" pitchFamily="2" charset="0"/>
              </a:rPr>
              <a:t>Maya’s LH shows </a:t>
            </a:r>
            <a:r>
              <a:rPr lang="en-US" sz="1600" b="1" dirty="0">
                <a:latin typeface="Helvetica" pitchFamily="2" charset="0"/>
              </a:rPr>
              <a:t>reduced receptor activation compared to healthy donor LH</a:t>
            </a:r>
            <a:r>
              <a:rPr lang="en-US" sz="1600" dirty="0">
                <a:latin typeface="Helvetica" pitchFamily="2" charset="0"/>
              </a:rPr>
              <a:t>-</a:t>
            </a:r>
            <a:r>
              <a:rPr lang="en-US" sz="1600" b="1" dirty="0">
                <a:latin typeface="Helvetica" pitchFamily="2" charset="0"/>
              </a:rPr>
              <a:t>highlighting that hormone concentration does not equal potency, as function depends on effective receptor interaction!</a:t>
            </a:r>
          </a:p>
        </p:txBody>
      </p:sp>
      <p:grpSp>
        <p:nvGrpSpPr>
          <p:cNvPr id="30" name="Group 29">
            <a:extLst>
              <a:ext uri="{FF2B5EF4-FFF2-40B4-BE49-F238E27FC236}">
                <a16:creationId xmlns:a16="http://schemas.microsoft.com/office/drawing/2014/main" id="{11A61468-E9DC-FBBC-FA99-077E38A128D8}"/>
              </a:ext>
            </a:extLst>
          </p:cNvPr>
          <p:cNvGrpSpPr/>
          <p:nvPr/>
        </p:nvGrpSpPr>
        <p:grpSpPr>
          <a:xfrm>
            <a:off x="3201211" y="1046468"/>
            <a:ext cx="2094529" cy="1970462"/>
            <a:chOff x="3201211" y="1105843"/>
            <a:chExt cx="2094529" cy="1970462"/>
          </a:xfrm>
        </p:grpSpPr>
        <p:grpSp>
          <p:nvGrpSpPr>
            <p:cNvPr id="5" name="Group 4">
              <a:extLst>
                <a:ext uri="{FF2B5EF4-FFF2-40B4-BE49-F238E27FC236}">
                  <a16:creationId xmlns:a16="http://schemas.microsoft.com/office/drawing/2014/main" id="{025016C8-29AD-2E1F-E3D4-CBDB2C0E0350}"/>
                </a:ext>
              </a:extLst>
            </p:cNvPr>
            <p:cNvGrpSpPr/>
            <p:nvPr/>
          </p:nvGrpSpPr>
          <p:grpSpPr>
            <a:xfrm>
              <a:off x="3201211" y="1105843"/>
              <a:ext cx="2094529" cy="1970462"/>
              <a:chOff x="0" y="214008"/>
              <a:chExt cx="3149600" cy="2694305"/>
            </a:xfrm>
          </p:grpSpPr>
          <p:pic>
            <p:nvPicPr>
              <p:cNvPr id="6" name="Picture 5" descr="A diagram of a human body&#10;&#10;AI-generated content may be incorrect.">
                <a:extLst>
                  <a:ext uri="{FF2B5EF4-FFF2-40B4-BE49-F238E27FC236}">
                    <a16:creationId xmlns:a16="http://schemas.microsoft.com/office/drawing/2014/main" id="{8D683DD9-5180-7E1F-AD0B-1241857730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14008"/>
                <a:ext cx="3149600" cy="2694305"/>
              </a:xfrm>
              <a:prstGeom prst="rect">
                <a:avLst/>
              </a:prstGeom>
            </p:spPr>
          </p:pic>
          <p:sp>
            <p:nvSpPr>
              <p:cNvPr id="7" name="Rectangle 6">
                <a:extLst>
                  <a:ext uri="{FF2B5EF4-FFF2-40B4-BE49-F238E27FC236}">
                    <a16:creationId xmlns:a16="http://schemas.microsoft.com/office/drawing/2014/main" id="{490D3019-FA07-BB3C-19A5-C33CD539B59F}"/>
                  </a:ext>
                </a:extLst>
              </p:cNvPr>
              <p:cNvSpPr/>
              <p:nvPr/>
            </p:nvSpPr>
            <p:spPr>
              <a:xfrm>
                <a:off x="635" y="214008"/>
                <a:ext cx="3148965" cy="261674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1" name="Rectangle 20">
              <a:extLst>
                <a:ext uri="{FF2B5EF4-FFF2-40B4-BE49-F238E27FC236}">
                  <a16:creationId xmlns:a16="http://schemas.microsoft.com/office/drawing/2014/main" id="{77A82929-3150-F049-21F7-91416752547F}"/>
                </a:ext>
              </a:extLst>
            </p:cNvPr>
            <p:cNvSpPr/>
            <p:nvPr/>
          </p:nvSpPr>
          <p:spPr>
            <a:xfrm>
              <a:off x="3655320" y="1877550"/>
              <a:ext cx="1504422" cy="112171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E15DD7A6-7D34-3014-1EB0-EF14E4F67DE4}"/>
              </a:ext>
            </a:extLst>
          </p:cNvPr>
          <p:cNvSpPr/>
          <p:nvPr/>
        </p:nvSpPr>
        <p:spPr>
          <a:xfrm>
            <a:off x="74386" y="3820128"/>
            <a:ext cx="6834576" cy="2961573"/>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close-up of a couple of colorful bubbles&#10;&#10;AI-generated content may be incorrect.">
            <a:extLst>
              <a:ext uri="{FF2B5EF4-FFF2-40B4-BE49-F238E27FC236}">
                <a16:creationId xmlns:a16="http://schemas.microsoft.com/office/drawing/2014/main" id="{B258AB8F-0C71-B5D2-A4A6-A475CA0A76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47381" y="2464969"/>
            <a:ext cx="4850144" cy="1777666"/>
          </a:xfrm>
          <a:prstGeom prst="rect">
            <a:avLst/>
          </a:prstGeom>
        </p:spPr>
      </p:pic>
      <p:sp>
        <p:nvSpPr>
          <p:cNvPr id="23" name="TextBox 22">
            <a:extLst>
              <a:ext uri="{FF2B5EF4-FFF2-40B4-BE49-F238E27FC236}">
                <a16:creationId xmlns:a16="http://schemas.microsoft.com/office/drawing/2014/main" id="{8B793B05-3648-F901-B574-481BAAC13F8F}"/>
              </a:ext>
            </a:extLst>
          </p:cNvPr>
          <p:cNvSpPr txBox="1"/>
          <p:nvPr/>
        </p:nvSpPr>
        <p:spPr>
          <a:xfrm>
            <a:off x="7188381" y="1686050"/>
            <a:ext cx="4936622" cy="707886"/>
          </a:xfrm>
          <a:prstGeom prst="rect">
            <a:avLst/>
          </a:prstGeom>
          <a:noFill/>
        </p:spPr>
        <p:txBody>
          <a:bodyPr wrap="square">
            <a:spAutoFit/>
          </a:bodyPr>
          <a:lstStyle/>
          <a:p>
            <a:pPr algn="ctr"/>
            <a:r>
              <a:rPr lang="en-US" altLang="en-US" sz="2000" b="1" dirty="0">
                <a:solidFill>
                  <a:srgbClr val="0432FF"/>
                </a:solidFill>
                <a:latin typeface="Helvetica" pitchFamily="2" charset="0"/>
              </a:rPr>
              <a:t>Part III: Maya and Noah dive into the structure of LH</a:t>
            </a:r>
            <a:endParaRPr lang="en-US" sz="2000" dirty="0"/>
          </a:p>
        </p:txBody>
      </p:sp>
      <p:sp>
        <p:nvSpPr>
          <p:cNvPr id="25" name="TextBox 24">
            <a:extLst>
              <a:ext uri="{FF2B5EF4-FFF2-40B4-BE49-F238E27FC236}">
                <a16:creationId xmlns:a16="http://schemas.microsoft.com/office/drawing/2014/main" id="{BA19A757-8E5D-DEBA-36D7-ABF7811C5090}"/>
              </a:ext>
            </a:extLst>
          </p:cNvPr>
          <p:cNvSpPr txBox="1"/>
          <p:nvPr/>
        </p:nvSpPr>
        <p:spPr>
          <a:xfrm>
            <a:off x="7447334" y="4545065"/>
            <a:ext cx="4552709" cy="927049"/>
          </a:xfrm>
          <a:prstGeom prst="rect">
            <a:avLst/>
          </a:prstGeom>
          <a:noFill/>
        </p:spPr>
        <p:txBody>
          <a:bodyPr wrap="square">
            <a:spAutoFit/>
          </a:bodyPr>
          <a:lstStyle/>
          <a:p>
            <a:pPr marL="0" marR="0" algn="ctr">
              <a:lnSpc>
                <a:spcPct val="115000"/>
              </a:lnSpc>
              <a:spcAft>
                <a:spcPts val="800"/>
              </a:spcAft>
              <a:buNone/>
            </a:pPr>
            <a:r>
              <a:rPr lang="en-US" sz="1600" kern="100" dirty="0">
                <a:effectLst/>
                <a:latin typeface="Helvetica" pitchFamily="2" charset="0"/>
                <a:ea typeface="Calibri" panose="020F0502020204030204" pitchFamily="34" charset="0"/>
                <a:cs typeface="Arial" panose="020B0604020202020204" pitchFamily="34" charset="0"/>
              </a:rPr>
              <a:t>LH is </a:t>
            </a:r>
            <a:r>
              <a:rPr lang="en-US" sz="1600" b="1" kern="100" dirty="0">
                <a:latin typeface="Helvetica" pitchFamily="2" charset="0"/>
                <a:ea typeface="Calibri" panose="020F0502020204030204" pitchFamily="34" charset="0"/>
                <a:cs typeface="Arial" panose="020B0604020202020204" pitchFamily="34" charset="0"/>
              </a:rPr>
              <a:t>decorated with glycans </a:t>
            </a:r>
            <a:r>
              <a:rPr lang="en-US" sz="1600" kern="100" dirty="0">
                <a:latin typeface="Helvetica" pitchFamily="2" charset="0"/>
                <a:ea typeface="Calibri" panose="020F0502020204030204" pitchFamily="34" charset="0"/>
                <a:cs typeface="Arial" panose="020B0604020202020204" pitchFamily="34" charset="0"/>
              </a:rPr>
              <a:t>and </a:t>
            </a:r>
            <a:r>
              <a:rPr lang="en-US" sz="1600" b="1" kern="100" dirty="0">
                <a:effectLst/>
                <a:latin typeface="Helvetica" pitchFamily="2" charset="0"/>
                <a:ea typeface="Calibri" panose="020F0502020204030204" pitchFamily="34" charset="0"/>
                <a:cs typeface="Arial" panose="020B0604020202020204" pitchFamily="34" charset="0"/>
              </a:rPr>
              <a:t>comprised of a β-subunit that binds the LH receptor</a:t>
            </a:r>
            <a:r>
              <a:rPr lang="en-US" sz="1600" kern="100" dirty="0">
                <a:effectLst/>
                <a:latin typeface="Helvetica" pitchFamily="2" charset="0"/>
                <a:ea typeface="Calibri" panose="020F0502020204030204" pitchFamily="34" charset="0"/>
                <a:cs typeface="Arial" panose="020B0604020202020204" pitchFamily="34" charset="0"/>
              </a:rPr>
              <a:t>, and an α-subunit that  provides stability.</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436EB75D-4C4C-9437-CDE4-B6C23E48E200}"/>
              </a:ext>
            </a:extLst>
          </p:cNvPr>
          <p:cNvSpPr>
            <a:spLocks noGrp="1"/>
          </p:cNvSpPr>
          <p:nvPr>
            <p:ph type="sldNum" sz="quarter" idx="12"/>
          </p:nvPr>
        </p:nvSpPr>
        <p:spPr/>
        <p:txBody>
          <a:bodyPr/>
          <a:lstStyle/>
          <a:p>
            <a:fld id="{69A02270-32A2-DD40-9D78-85491558A727}" type="slidenum">
              <a:rPr lang="en-US" smtClean="0"/>
              <a:t>33</a:t>
            </a:fld>
            <a:endParaRPr lang="en-US"/>
          </a:p>
        </p:txBody>
      </p:sp>
    </p:spTree>
    <p:extLst>
      <p:ext uri="{BB962C8B-B14F-4D97-AF65-F5344CB8AC3E}">
        <p14:creationId xmlns:p14="http://schemas.microsoft.com/office/powerpoint/2010/main" val="1184447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animBg="1"/>
      <p:bldP spid="16" grpId="0" animBg="1"/>
      <p:bldP spid="17" grpId="0"/>
      <p:bldP spid="18" grpId="0"/>
      <p:bldP spid="20" grpId="0"/>
      <p:bldP spid="12" grpId="0" animBg="1"/>
      <p:bldP spid="23"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B7005-E68E-716B-BE42-CC56C92FA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404B4-BF88-B4D1-550A-93BDFC8B1C08}"/>
              </a:ext>
            </a:extLst>
          </p:cNvPr>
          <p:cNvSpPr>
            <a:spLocks noGrp="1"/>
          </p:cNvSpPr>
          <p:nvPr>
            <p:ph type="title"/>
          </p:nvPr>
        </p:nvSpPr>
        <p:spPr>
          <a:xfrm>
            <a:off x="0" y="-1"/>
            <a:ext cx="11147612" cy="753035"/>
          </a:xfrm>
        </p:spPr>
        <p:txBody>
          <a:bodyPr>
            <a:normAutofit/>
          </a:bodyPr>
          <a:lstStyle/>
          <a:p>
            <a:r>
              <a:rPr lang="en-US" dirty="0">
                <a:latin typeface="Helvetica" pitchFamily="2" charset="0"/>
              </a:rPr>
              <a:t>Part IV – The Hidden Differences </a:t>
            </a:r>
          </a:p>
        </p:txBody>
      </p:sp>
      <p:sp>
        <p:nvSpPr>
          <p:cNvPr id="5" name="Rectangle 3">
            <a:extLst>
              <a:ext uri="{FF2B5EF4-FFF2-40B4-BE49-F238E27FC236}">
                <a16:creationId xmlns:a16="http://schemas.microsoft.com/office/drawing/2014/main" id="{DC7BC82B-4D43-D88A-BAA9-6A9A2E8BA846}"/>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3" name="TextBox 12">
            <a:extLst>
              <a:ext uri="{FF2B5EF4-FFF2-40B4-BE49-F238E27FC236}">
                <a16:creationId xmlns:a16="http://schemas.microsoft.com/office/drawing/2014/main" id="{B7FE640E-EEF4-35AE-98F5-E0E3421BD6FC}"/>
              </a:ext>
            </a:extLst>
          </p:cNvPr>
          <p:cNvSpPr txBox="1"/>
          <p:nvPr/>
        </p:nvSpPr>
        <p:spPr>
          <a:xfrm>
            <a:off x="5831357" y="5568587"/>
            <a:ext cx="6205840" cy="1015663"/>
          </a:xfrm>
          <a:prstGeom prst="rect">
            <a:avLst/>
          </a:prstGeom>
          <a:noFill/>
        </p:spPr>
        <p:txBody>
          <a:bodyPr wrap="square">
            <a:spAutoFit/>
          </a:bodyPr>
          <a:lstStyle/>
          <a:p>
            <a:pPr marL="514350" marR="0" lvl="0" indent="-514350" defTabSz="914400" rtl="0" eaLnBrk="0" fontAlgn="base" latinLnBrk="0" hangingPunct="0">
              <a:lnSpc>
                <a:spcPct val="100000"/>
              </a:lnSpc>
              <a:spcBef>
                <a:spcPct val="0"/>
              </a:spcBef>
              <a:spcAft>
                <a:spcPct val="0"/>
              </a:spcAft>
              <a:buClrTx/>
              <a:buSzTx/>
              <a:buFont typeface="+mj-lt"/>
              <a:buAutoNum type="arabicPeriod"/>
              <a:tabLst/>
            </a:pPr>
            <a:r>
              <a:rPr kumimoji="0" lang="en-US" altLang="en-US" sz="3000" b="1" i="0" u="none" strike="noStrike" cap="none" normalizeH="0" baseline="0" dirty="0">
                <a:ln>
                  <a:noFill/>
                </a:ln>
                <a:solidFill>
                  <a:srgbClr val="0432FF"/>
                </a:solidFill>
                <a:effectLst/>
                <a:latin typeface="Helvetica" pitchFamily="2" charset="0"/>
              </a:rPr>
              <a:t>What is mass spec (M/S)? </a:t>
            </a:r>
          </a:p>
          <a:p>
            <a:pPr marL="514350" marR="0" lvl="0" indent="-514350" defTabSz="914400" rtl="0" eaLnBrk="0" fontAlgn="base" latinLnBrk="0" hangingPunct="0">
              <a:lnSpc>
                <a:spcPct val="100000"/>
              </a:lnSpc>
              <a:spcBef>
                <a:spcPct val="0"/>
              </a:spcBef>
              <a:spcAft>
                <a:spcPct val="0"/>
              </a:spcAft>
              <a:buClrTx/>
              <a:buSzTx/>
              <a:buFont typeface="+mj-lt"/>
              <a:buAutoNum type="arabicPeriod"/>
              <a:tabLst/>
            </a:pPr>
            <a:r>
              <a:rPr lang="en-US" altLang="en-US" sz="3000" b="1" dirty="0">
                <a:solidFill>
                  <a:srgbClr val="0432FF"/>
                </a:solidFill>
                <a:latin typeface="Helvetica" pitchFamily="2" charset="0"/>
              </a:rPr>
              <a:t>How do we analyze M/S data? </a:t>
            </a:r>
            <a:endParaRPr kumimoji="0" lang="en-US" altLang="en-US" sz="3000" b="1" i="0" u="none" strike="noStrike" cap="none" normalizeH="0" baseline="0" dirty="0">
              <a:ln>
                <a:noFill/>
              </a:ln>
              <a:solidFill>
                <a:srgbClr val="0432FF"/>
              </a:solidFill>
              <a:effectLst/>
              <a:latin typeface="Helvetica" pitchFamily="2" charset="0"/>
            </a:endParaRPr>
          </a:p>
        </p:txBody>
      </p:sp>
      <p:grpSp>
        <p:nvGrpSpPr>
          <p:cNvPr id="3" name="Group 2">
            <a:extLst>
              <a:ext uri="{FF2B5EF4-FFF2-40B4-BE49-F238E27FC236}">
                <a16:creationId xmlns:a16="http://schemas.microsoft.com/office/drawing/2014/main" id="{CA691B21-F4C2-61F4-6554-62A3677D594E}"/>
              </a:ext>
            </a:extLst>
          </p:cNvPr>
          <p:cNvGrpSpPr/>
          <p:nvPr/>
        </p:nvGrpSpPr>
        <p:grpSpPr>
          <a:xfrm>
            <a:off x="5784371" y="833718"/>
            <a:ext cx="6252826" cy="4540387"/>
            <a:chOff x="0" y="0"/>
            <a:chExt cx="4545965" cy="3318934"/>
          </a:xfrm>
        </p:grpSpPr>
        <p:sp>
          <p:nvSpPr>
            <p:cNvPr id="4" name="Rectangle 3">
              <a:extLst>
                <a:ext uri="{FF2B5EF4-FFF2-40B4-BE49-F238E27FC236}">
                  <a16:creationId xmlns:a16="http://schemas.microsoft.com/office/drawing/2014/main" id="{626A7128-B664-B2F4-86E8-0DD8F8A90956}"/>
                </a:ext>
              </a:extLst>
            </p:cNvPr>
            <p:cNvSpPr/>
            <p:nvPr/>
          </p:nvSpPr>
          <p:spPr>
            <a:xfrm>
              <a:off x="0" y="0"/>
              <a:ext cx="4545965" cy="331893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6" name="Picture 5" descr="A graph with different colored lines&#10;&#10;AI-generated content may be incorrect.">
              <a:extLst>
                <a:ext uri="{FF2B5EF4-FFF2-40B4-BE49-F238E27FC236}">
                  <a16:creationId xmlns:a16="http://schemas.microsoft.com/office/drawing/2014/main" id="{088D9936-6454-59B8-A747-68D0CC4240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5730" y="177800"/>
              <a:ext cx="4344670" cy="2980055"/>
            </a:xfrm>
            <a:prstGeom prst="rect">
              <a:avLst/>
            </a:prstGeom>
          </p:spPr>
        </p:pic>
      </p:grpSp>
      <p:sp>
        <p:nvSpPr>
          <p:cNvPr id="7" name="Rectangle 1">
            <a:extLst>
              <a:ext uri="{FF2B5EF4-FFF2-40B4-BE49-F238E27FC236}">
                <a16:creationId xmlns:a16="http://schemas.microsoft.com/office/drawing/2014/main" id="{4820761C-192F-E98F-EC89-201B85CFAE88}"/>
              </a:ext>
            </a:extLst>
          </p:cNvPr>
          <p:cNvSpPr>
            <a:spLocks noChangeArrowheads="1"/>
          </p:cNvSpPr>
          <p:nvPr/>
        </p:nvSpPr>
        <p:spPr bwMode="auto">
          <a:xfrm>
            <a:off x="154803" y="833718"/>
            <a:ext cx="5518484" cy="572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Helvetica" pitchFamily="2" charset="0"/>
              </a:rPr>
              <a:t>Noah introduces </a:t>
            </a:r>
            <a:r>
              <a:rPr kumimoji="0" lang="en-US" altLang="en-US" sz="2000" b="1" i="0" u="none" strike="noStrike" cap="none" normalizeH="0" baseline="0" dirty="0">
                <a:ln>
                  <a:noFill/>
                </a:ln>
                <a:solidFill>
                  <a:schemeClr val="tx1"/>
                </a:solidFill>
                <a:effectLst/>
                <a:latin typeface="Helvetica" pitchFamily="2" charset="0"/>
              </a:rPr>
              <a:t>mass spectrometry</a:t>
            </a:r>
            <a:r>
              <a:rPr kumimoji="0" lang="en-US" altLang="en-US" sz="2000" b="0" i="0" u="none" strike="noStrike" cap="none" normalizeH="0" baseline="0" dirty="0">
                <a:ln>
                  <a:noFill/>
                </a:ln>
                <a:solidFill>
                  <a:schemeClr val="tx1"/>
                </a:solidFill>
                <a:effectLst/>
                <a:latin typeface="Helvetica" pitchFamily="2" charset="0"/>
              </a:rPr>
              <a:t> to analyze LH at the structural level.</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Helvetica" pitchFamily="2" charset="0"/>
              </a:rPr>
              <a:t>The goal is to compare Maya’s LH with a healthy reference sample.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Helvetica" pitchFamily="2" charset="0"/>
              </a:rPr>
              <a:t>Each peak represents a population of LH molecules with similar mass and charge.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1" i="0" u="none" strike="noStrike" cap="none" normalizeH="0" baseline="0" dirty="0">
                <a:ln>
                  <a:noFill/>
                </a:ln>
                <a:solidFill>
                  <a:srgbClr val="0432FF"/>
                </a:solidFill>
                <a:effectLst/>
                <a:latin typeface="Helvetica" pitchFamily="2" charset="0"/>
              </a:rPr>
              <a:t>The focus is on overall pattern differences, not exact structures.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Helvetica" pitchFamily="2" charset="0"/>
              </a:rPr>
              <a:t>When compared side-by-side, the spectra look noticeably different.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Helvetica" pitchFamily="2" charset="0"/>
              </a:rPr>
              <a:t>Several peaks shift in position and relative intensity.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Helvetica" pitchFamily="2" charset="0"/>
              </a:rPr>
              <a:t>Even small structural changes appear clearly in this type of analysis.</a:t>
            </a:r>
          </a:p>
          <a:p>
            <a:pPr marR="0" lvl="0" algn="l" defTabSz="914400" rtl="0" eaLnBrk="0" fontAlgn="base" latinLnBrk="0" hangingPunct="0">
              <a:lnSpc>
                <a:spcPct val="100000"/>
              </a:lnSpc>
              <a:spcBef>
                <a:spcPct val="0"/>
              </a:spcBef>
              <a:spcAft>
                <a:spcPct val="0"/>
              </a:spcAft>
              <a:buClrTx/>
              <a:buSzTx/>
              <a:tabLst/>
            </a:pPr>
            <a:endParaRPr kumimoji="0" lang="en-US" altLang="en-US" sz="2000" b="0" i="0" u="none" strike="noStrike" cap="none" normalizeH="0" baseline="0" dirty="0">
              <a:ln>
                <a:noFill/>
              </a:ln>
              <a:solidFill>
                <a:schemeClr val="tx1"/>
              </a:solidFill>
              <a:effectLst/>
              <a:latin typeface="Helvetica" pitchFamily="2" charset="0"/>
            </a:endParaRPr>
          </a:p>
          <a:p>
            <a:pPr marR="0" lvl="0" algn="ctr" defTabSz="914400" rtl="0" eaLnBrk="0" fontAlgn="base" latinLnBrk="0" hangingPunct="0">
              <a:lnSpc>
                <a:spcPct val="100000"/>
              </a:lnSpc>
              <a:spcBef>
                <a:spcPct val="0"/>
              </a:spcBef>
              <a:spcAft>
                <a:spcPct val="0"/>
              </a:spcAft>
              <a:buClrTx/>
              <a:buSzTx/>
              <a:tabLst/>
            </a:pPr>
            <a:r>
              <a:rPr kumimoji="0" lang="en-US" altLang="en-US" sz="2200" b="1" i="0" u="none" strike="noStrike" cap="none" normalizeH="0" baseline="0" dirty="0">
                <a:ln>
                  <a:noFill/>
                </a:ln>
                <a:solidFill>
                  <a:schemeClr val="tx1"/>
                </a:solidFill>
                <a:effectLst/>
                <a:latin typeface="Helvetica" pitchFamily="2" charset="0"/>
              </a:rPr>
              <a:t>Maya leaves knowing her LH follows an unusual structural pattern, but what that means remains unclear.</a:t>
            </a:r>
          </a:p>
        </p:txBody>
      </p:sp>
      <p:sp>
        <p:nvSpPr>
          <p:cNvPr id="8" name="Slide Number Placeholder 7">
            <a:extLst>
              <a:ext uri="{FF2B5EF4-FFF2-40B4-BE49-F238E27FC236}">
                <a16:creationId xmlns:a16="http://schemas.microsoft.com/office/drawing/2014/main" id="{F47A3D56-EE7C-0098-8FC9-A115333C0C5B}"/>
              </a:ext>
            </a:extLst>
          </p:cNvPr>
          <p:cNvSpPr>
            <a:spLocks noGrp="1"/>
          </p:cNvSpPr>
          <p:nvPr>
            <p:ph type="sldNum" sz="quarter" idx="12"/>
          </p:nvPr>
        </p:nvSpPr>
        <p:spPr/>
        <p:txBody>
          <a:bodyPr/>
          <a:lstStyle/>
          <a:p>
            <a:fld id="{69A02270-32A2-DD40-9D78-85491558A727}" type="slidenum">
              <a:rPr lang="en-US" smtClean="0"/>
              <a:t>34</a:t>
            </a:fld>
            <a:endParaRPr lang="en-US"/>
          </a:p>
        </p:txBody>
      </p:sp>
    </p:spTree>
    <p:extLst>
      <p:ext uri="{BB962C8B-B14F-4D97-AF65-F5344CB8AC3E}">
        <p14:creationId xmlns:p14="http://schemas.microsoft.com/office/powerpoint/2010/main" val="122479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FCAD7-3AB5-9EB7-4256-412C838C5D13}"/>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A0A87E12-34A7-906F-E487-38102191DAD5}"/>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itle 1">
            <a:extLst>
              <a:ext uri="{FF2B5EF4-FFF2-40B4-BE49-F238E27FC236}">
                <a16:creationId xmlns:a16="http://schemas.microsoft.com/office/drawing/2014/main" id="{1D30F9F6-2897-6960-0135-2ABA960AE806}"/>
              </a:ext>
            </a:extLst>
          </p:cNvPr>
          <p:cNvSpPr txBox="1">
            <a:spLocks/>
          </p:cNvSpPr>
          <p:nvPr/>
        </p:nvSpPr>
        <p:spPr>
          <a:xfrm>
            <a:off x="-41157" y="258919"/>
            <a:ext cx="7320498" cy="114959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latin typeface="Helvetica" pitchFamily="2" charset="0"/>
              </a:rPr>
              <a:t>Why do scientists conduct mass spec and how?  </a:t>
            </a:r>
          </a:p>
        </p:txBody>
      </p:sp>
      <p:sp>
        <p:nvSpPr>
          <p:cNvPr id="7" name="Rectangle 5">
            <a:extLst>
              <a:ext uri="{FF2B5EF4-FFF2-40B4-BE49-F238E27FC236}">
                <a16:creationId xmlns:a16="http://schemas.microsoft.com/office/drawing/2014/main" id="{E22BE22D-DE3C-0A74-EEC0-371C491C03E8}"/>
              </a:ext>
            </a:extLst>
          </p:cNvPr>
          <p:cNvSpPr>
            <a:spLocks noChangeArrowheads="1"/>
          </p:cNvSpPr>
          <p:nvPr/>
        </p:nvSpPr>
        <p:spPr bwMode="auto">
          <a:xfrm>
            <a:off x="574675" y="1905506"/>
            <a:ext cx="639639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200" b="0" i="0" u="none" strike="noStrike" cap="none" normalizeH="0" baseline="0" dirty="0">
                <a:ln>
                  <a:noFill/>
                </a:ln>
                <a:solidFill>
                  <a:srgbClr val="0A0A0A"/>
                </a:solidFill>
                <a:effectLst/>
                <a:latin typeface="Helvetica" pitchFamily="2" charset="0"/>
              </a:rPr>
              <a:t>Mass spectrometry (MS) is a powerful analytical technique used to </a:t>
            </a:r>
            <a:r>
              <a:rPr kumimoji="0" lang="en-US" altLang="en-US" sz="3200" b="1" i="0" u="none" strike="noStrike" cap="none" normalizeH="0" baseline="0" dirty="0">
                <a:ln>
                  <a:noFill/>
                </a:ln>
                <a:solidFill>
                  <a:srgbClr val="0A0A0A"/>
                </a:solidFill>
                <a:effectLst/>
                <a:latin typeface="Helvetica" pitchFamily="2" charset="0"/>
              </a:rPr>
              <a:t>identify, quantify, and determine the structure of molecules</a:t>
            </a:r>
            <a:r>
              <a:rPr kumimoji="0" lang="en-US" altLang="en-US" sz="3200" b="0" i="0" u="none" strike="noStrike" cap="none" normalizeH="0" baseline="0" dirty="0">
                <a:ln>
                  <a:noFill/>
                </a:ln>
                <a:solidFill>
                  <a:srgbClr val="0A0A0A"/>
                </a:solidFill>
                <a:effectLst/>
                <a:latin typeface="Helvetica" pitchFamily="2" charset="0"/>
              </a:rPr>
              <a:t> by measuring their mass-to-charge ratio.</a:t>
            </a:r>
            <a:endParaRPr kumimoji="0" lang="en-US" altLang="en-US" sz="3200" b="0" i="0" u="none" strike="noStrike" cap="none" normalizeH="0" baseline="0" dirty="0">
              <a:ln>
                <a:noFill/>
              </a:ln>
              <a:solidFill>
                <a:schemeClr val="tx1"/>
              </a:solidFill>
              <a:effectLst/>
              <a:latin typeface="Helvetica" pitchFamily="2" charset="0"/>
            </a:endParaRPr>
          </a:p>
        </p:txBody>
      </p:sp>
      <p:pic>
        <p:nvPicPr>
          <p:cNvPr id="8198" name="Picture 6">
            <a:extLst>
              <a:ext uri="{FF2B5EF4-FFF2-40B4-BE49-F238E27FC236}">
                <a16:creationId xmlns:a16="http://schemas.microsoft.com/office/drawing/2014/main" id="{EDFBC1C6-82CC-2556-1B5D-2A09EF8ED7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675" y="-76200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0" name="Online Media 9" descr="How Does Mass Spectrometry Work?">
            <a:hlinkClick r:id="" action="ppaction://media"/>
            <a:extLst>
              <a:ext uri="{FF2B5EF4-FFF2-40B4-BE49-F238E27FC236}">
                <a16:creationId xmlns:a16="http://schemas.microsoft.com/office/drawing/2014/main" id="{0A1D16B0-20DE-F602-9AEF-4C4E1EF79988}"/>
              </a:ext>
            </a:extLst>
          </p:cNvPr>
          <p:cNvPicPr>
            <a:picLocks noRot="1" noChangeAspect="1"/>
          </p:cNvPicPr>
          <p:nvPr>
            <a:videoFile r:link="rId1"/>
          </p:nvPr>
        </p:nvPicPr>
        <p:blipFill>
          <a:blip r:embed="rId5"/>
          <a:stretch>
            <a:fillRect/>
          </a:stretch>
        </p:blipFill>
        <p:spPr>
          <a:xfrm>
            <a:off x="7597206" y="140576"/>
            <a:ext cx="3728520" cy="6599150"/>
          </a:xfrm>
          <a:prstGeom prst="rect">
            <a:avLst/>
          </a:prstGeom>
        </p:spPr>
      </p:pic>
      <p:sp>
        <p:nvSpPr>
          <p:cNvPr id="2" name="Slide Number Placeholder 1">
            <a:extLst>
              <a:ext uri="{FF2B5EF4-FFF2-40B4-BE49-F238E27FC236}">
                <a16:creationId xmlns:a16="http://schemas.microsoft.com/office/drawing/2014/main" id="{89886C10-4514-650B-9F6E-B822A800804F}"/>
              </a:ext>
            </a:extLst>
          </p:cNvPr>
          <p:cNvSpPr>
            <a:spLocks noGrp="1"/>
          </p:cNvSpPr>
          <p:nvPr>
            <p:ph type="sldNum" sz="quarter" idx="12"/>
          </p:nvPr>
        </p:nvSpPr>
        <p:spPr/>
        <p:txBody>
          <a:bodyPr/>
          <a:lstStyle/>
          <a:p>
            <a:fld id="{69A02270-32A2-DD40-9D78-85491558A727}" type="slidenum">
              <a:rPr lang="en-US" smtClean="0"/>
              <a:t>35</a:t>
            </a:fld>
            <a:endParaRPr lang="en-US"/>
          </a:p>
        </p:txBody>
      </p:sp>
    </p:spTree>
    <p:extLst>
      <p:ext uri="{BB962C8B-B14F-4D97-AF65-F5344CB8AC3E}">
        <p14:creationId xmlns:p14="http://schemas.microsoft.com/office/powerpoint/2010/main" val="121618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FFAFC-C4BD-7C0B-95FE-BE02CB2F438D}"/>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478902F9-C9AA-DAD6-D551-A7408A57F4F9}"/>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3FD29CDF-0667-57DD-E419-D1F1AE6EAB03}"/>
              </a:ext>
            </a:extLst>
          </p:cNvPr>
          <p:cNvSpPr txBox="1">
            <a:spLocks/>
          </p:cNvSpPr>
          <p:nvPr/>
        </p:nvSpPr>
        <p:spPr>
          <a:xfrm>
            <a:off x="0" y="103094"/>
            <a:ext cx="10167257" cy="457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Helvetica" pitchFamily="2" charset="0"/>
              </a:rPr>
              <a:t>Analyzing Mass Spec Data: Step 1-X and Y axes</a:t>
            </a:r>
          </a:p>
        </p:txBody>
      </p:sp>
      <p:pic>
        <p:nvPicPr>
          <p:cNvPr id="3" name="Picture 2" descr="A graph of a sample control&#10;&#10;AI-generated content may be incorrect.">
            <a:extLst>
              <a:ext uri="{FF2B5EF4-FFF2-40B4-BE49-F238E27FC236}">
                <a16:creationId xmlns:a16="http://schemas.microsoft.com/office/drawing/2014/main" id="{C6C1BDB2-0F39-1676-ED15-2A6A148815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00963" y="693877"/>
            <a:ext cx="8790074" cy="6029294"/>
          </a:xfrm>
          <a:prstGeom prst="rect">
            <a:avLst/>
          </a:prstGeom>
        </p:spPr>
      </p:pic>
      <p:sp>
        <p:nvSpPr>
          <p:cNvPr id="7" name="TextBox 6">
            <a:extLst>
              <a:ext uri="{FF2B5EF4-FFF2-40B4-BE49-F238E27FC236}">
                <a16:creationId xmlns:a16="http://schemas.microsoft.com/office/drawing/2014/main" id="{20863B85-CC28-D9EC-2001-E0FF8A5CB52C}"/>
              </a:ext>
            </a:extLst>
          </p:cNvPr>
          <p:cNvSpPr txBox="1"/>
          <p:nvPr/>
        </p:nvSpPr>
        <p:spPr>
          <a:xfrm>
            <a:off x="6908280" y="6353839"/>
            <a:ext cx="5283720" cy="369332"/>
          </a:xfrm>
          <a:prstGeom prst="rect">
            <a:avLst/>
          </a:prstGeom>
          <a:noFill/>
        </p:spPr>
        <p:txBody>
          <a:bodyPr wrap="square">
            <a:spAutoFit/>
          </a:bodyPr>
          <a:lstStyle/>
          <a:p>
            <a:pPr algn="ctr"/>
            <a:r>
              <a:rPr kumimoji="0" lang="en-US" altLang="en-US" sz="1800" b="1" i="0" u="none" strike="noStrike" cap="none" normalizeH="0" baseline="0" dirty="0">
                <a:ln>
                  <a:noFill/>
                </a:ln>
                <a:solidFill>
                  <a:srgbClr val="0432FF"/>
                </a:solidFill>
                <a:effectLst/>
                <a:latin typeface="Helvetica" pitchFamily="2" charset="0"/>
              </a:rPr>
              <a:t>X axis: </a:t>
            </a:r>
            <a:r>
              <a:rPr lang="en-US" b="1" dirty="0">
                <a:solidFill>
                  <a:srgbClr val="0432FF"/>
                </a:solidFill>
                <a:latin typeface="Helvetica" pitchFamily="2" charset="0"/>
              </a:rPr>
              <a:t>tells us the mass of each protein form.</a:t>
            </a:r>
          </a:p>
        </p:txBody>
      </p:sp>
      <p:sp>
        <p:nvSpPr>
          <p:cNvPr id="10" name="TextBox 9">
            <a:extLst>
              <a:ext uri="{FF2B5EF4-FFF2-40B4-BE49-F238E27FC236}">
                <a16:creationId xmlns:a16="http://schemas.microsoft.com/office/drawing/2014/main" id="{45E75F79-C7A0-4CDC-D648-DE9558F55A82}"/>
              </a:ext>
            </a:extLst>
          </p:cNvPr>
          <p:cNvSpPr txBox="1"/>
          <p:nvPr/>
        </p:nvSpPr>
        <p:spPr>
          <a:xfrm>
            <a:off x="3122534" y="2761327"/>
            <a:ext cx="6882857" cy="1569660"/>
          </a:xfrm>
          <a:prstGeom prst="rect">
            <a:avLst/>
          </a:prstGeom>
          <a:solidFill>
            <a:schemeClr val="bg1"/>
          </a:solidFill>
          <a:ln>
            <a:solidFill>
              <a:schemeClr val="tx1"/>
            </a:solidFill>
          </a:ln>
        </p:spPr>
        <p:txBody>
          <a:bodyPr wrap="square">
            <a:spAutoFit/>
          </a:bodyPr>
          <a:lstStyle/>
          <a:p>
            <a:pPr algn="ctr"/>
            <a:r>
              <a:rPr lang="en-US" sz="3200" dirty="0">
                <a:solidFill>
                  <a:srgbClr val="0432FF"/>
                </a:solidFill>
                <a:latin typeface="Helvetica" pitchFamily="2" charset="0"/>
                <a:cs typeface="Arial" panose="020B0604020202020204" pitchFamily="34" charset="0"/>
              </a:rPr>
              <a:t>We care about </a:t>
            </a:r>
            <a:r>
              <a:rPr lang="en-US" sz="3200" b="1" dirty="0">
                <a:solidFill>
                  <a:srgbClr val="0432FF"/>
                </a:solidFill>
                <a:latin typeface="Helvetica" pitchFamily="2" charset="0"/>
                <a:cs typeface="Arial" panose="020B0604020202020204" pitchFamily="34" charset="0"/>
              </a:rPr>
              <a:t>where the peak sits horizontally, not how tall it is </a:t>
            </a:r>
          </a:p>
          <a:p>
            <a:pPr algn="ctr"/>
            <a:r>
              <a:rPr lang="en-US" sz="3200" dirty="0">
                <a:solidFill>
                  <a:srgbClr val="0432FF"/>
                </a:solidFill>
                <a:latin typeface="Helvetica" pitchFamily="2" charset="0"/>
                <a:cs typeface="Arial" panose="020B0604020202020204" pitchFamily="34" charset="0"/>
              </a:rPr>
              <a:t>(for this analysis).</a:t>
            </a:r>
          </a:p>
        </p:txBody>
      </p:sp>
      <p:sp>
        <p:nvSpPr>
          <p:cNvPr id="4" name="TextBox 3">
            <a:extLst>
              <a:ext uri="{FF2B5EF4-FFF2-40B4-BE49-F238E27FC236}">
                <a16:creationId xmlns:a16="http://schemas.microsoft.com/office/drawing/2014/main" id="{C6BADE9F-85B2-21C5-D7F1-B660A65C3E73}"/>
              </a:ext>
            </a:extLst>
          </p:cNvPr>
          <p:cNvSpPr txBox="1"/>
          <p:nvPr/>
        </p:nvSpPr>
        <p:spPr>
          <a:xfrm>
            <a:off x="70756" y="2415416"/>
            <a:ext cx="1630207" cy="1477328"/>
          </a:xfrm>
          <a:prstGeom prst="rect">
            <a:avLst/>
          </a:prstGeom>
          <a:noFill/>
        </p:spPr>
        <p:txBody>
          <a:bodyPr wrap="square">
            <a:spAutoFit/>
          </a:bodyPr>
          <a:lstStyle/>
          <a:p>
            <a:pPr algn="ctr"/>
            <a:r>
              <a:rPr kumimoji="0" lang="en-US" altLang="en-US" sz="1800" b="1" i="0" u="none" strike="noStrike" cap="none" normalizeH="0" baseline="0" dirty="0">
                <a:ln>
                  <a:noFill/>
                </a:ln>
                <a:solidFill>
                  <a:srgbClr val="0432FF"/>
                </a:solidFill>
                <a:effectLst/>
                <a:latin typeface="Helvetica" pitchFamily="2" charset="0"/>
              </a:rPr>
              <a:t>Y axis:</a:t>
            </a:r>
          </a:p>
          <a:p>
            <a:pPr algn="ctr"/>
            <a:r>
              <a:rPr lang="en-US" b="1" dirty="0">
                <a:solidFill>
                  <a:srgbClr val="0432FF"/>
                </a:solidFill>
                <a:latin typeface="Helvetica" pitchFamily="2" charset="0"/>
              </a:rPr>
              <a:t>tells us how much of that form is present</a:t>
            </a:r>
          </a:p>
        </p:txBody>
      </p:sp>
      <p:sp>
        <p:nvSpPr>
          <p:cNvPr id="2" name="Slide Number Placeholder 1">
            <a:extLst>
              <a:ext uri="{FF2B5EF4-FFF2-40B4-BE49-F238E27FC236}">
                <a16:creationId xmlns:a16="http://schemas.microsoft.com/office/drawing/2014/main" id="{F1A37019-1232-0F8C-7BF7-7CC9CA0FAACE}"/>
              </a:ext>
            </a:extLst>
          </p:cNvPr>
          <p:cNvSpPr>
            <a:spLocks noGrp="1"/>
          </p:cNvSpPr>
          <p:nvPr>
            <p:ph type="sldNum" sz="quarter" idx="12"/>
          </p:nvPr>
        </p:nvSpPr>
        <p:spPr/>
        <p:txBody>
          <a:bodyPr/>
          <a:lstStyle/>
          <a:p>
            <a:fld id="{69A02270-32A2-DD40-9D78-85491558A727}" type="slidenum">
              <a:rPr lang="en-US" smtClean="0"/>
              <a:t>36</a:t>
            </a:fld>
            <a:endParaRPr lang="en-US"/>
          </a:p>
        </p:txBody>
      </p:sp>
    </p:spTree>
    <p:extLst>
      <p:ext uri="{BB962C8B-B14F-4D97-AF65-F5344CB8AC3E}">
        <p14:creationId xmlns:p14="http://schemas.microsoft.com/office/powerpoint/2010/main" val="428696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0D1A-61C6-7435-390F-90D6F7B47C39}"/>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E608D5FA-E1E0-C607-D5E8-854021EB4470}"/>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4A13FC82-DA43-3FB7-62E5-F0119E44E840}"/>
              </a:ext>
            </a:extLst>
          </p:cNvPr>
          <p:cNvSpPr txBox="1">
            <a:spLocks/>
          </p:cNvSpPr>
          <p:nvPr/>
        </p:nvSpPr>
        <p:spPr>
          <a:xfrm>
            <a:off x="0" y="237566"/>
            <a:ext cx="12191999" cy="457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itchFamily="2" charset="0"/>
              </a:rPr>
              <a:t>Analyzing Mass Spec Data: Step 2-understanding controls and samples </a:t>
            </a:r>
          </a:p>
        </p:txBody>
      </p:sp>
      <p:pic>
        <p:nvPicPr>
          <p:cNvPr id="3" name="Picture 2" descr="A graph of a sample control&#10;&#10;AI-generated content may be incorrect.">
            <a:extLst>
              <a:ext uri="{FF2B5EF4-FFF2-40B4-BE49-F238E27FC236}">
                <a16:creationId xmlns:a16="http://schemas.microsoft.com/office/drawing/2014/main" id="{8509BE9A-5D9D-F9BB-CAE2-799FFFF922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92869" y="566708"/>
            <a:ext cx="9105759" cy="6245829"/>
          </a:xfrm>
          <a:prstGeom prst="rect">
            <a:avLst/>
          </a:prstGeom>
        </p:spPr>
      </p:pic>
      <p:sp>
        <p:nvSpPr>
          <p:cNvPr id="10" name="TextBox 9">
            <a:extLst>
              <a:ext uri="{FF2B5EF4-FFF2-40B4-BE49-F238E27FC236}">
                <a16:creationId xmlns:a16="http://schemas.microsoft.com/office/drawing/2014/main" id="{61F73CB9-DDF3-E074-7594-C6A17069629D}"/>
              </a:ext>
            </a:extLst>
          </p:cNvPr>
          <p:cNvSpPr txBox="1"/>
          <p:nvPr/>
        </p:nvSpPr>
        <p:spPr>
          <a:xfrm>
            <a:off x="2828619" y="1843192"/>
            <a:ext cx="3583065" cy="830997"/>
          </a:xfrm>
          <a:prstGeom prst="rect">
            <a:avLst/>
          </a:prstGeom>
          <a:solidFill>
            <a:schemeClr val="bg1"/>
          </a:solidFill>
          <a:ln>
            <a:solidFill>
              <a:schemeClr val="tx1"/>
            </a:solidFill>
          </a:ln>
        </p:spPr>
        <p:txBody>
          <a:bodyPr wrap="square">
            <a:spAutoFit/>
          </a:bodyPr>
          <a:lstStyle/>
          <a:p>
            <a:r>
              <a:rPr lang="en-US" sz="2400" dirty="0">
                <a:solidFill>
                  <a:srgbClr val="C00000"/>
                </a:solidFill>
                <a:latin typeface="Helvetica" pitchFamily="2" charset="0"/>
              </a:rPr>
              <a:t>Solid line = </a:t>
            </a:r>
            <a:r>
              <a:rPr lang="en-US" sz="2400" b="1" dirty="0">
                <a:solidFill>
                  <a:srgbClr val="C00000"/>
                </a:solidFill>
                <a:latin typeface="Helvetica" pitchFamily="2" charset="0"/>
              </a:rPr>
              <a:t>Control</a:t>
            </a:r>
            <a:endParaRPr lang="en-US" sz="2400" dirty="0">
              <a:solidFill>
                <a:srgbClr val="C00000"/>
              </a:solidFill>
              <a:latin typeface="Helvetica" pitchFamily="2" charset="0"/>
            </a:endParaRPr>
          </a:p>
          <a:p>
            <a:r>
              <a:rPr lang="en-US" sz="2400" dirty="0">
                <a:solidFill>
                  <a:srgbClr val="C00000"/>
                </a:solidFill>
                <a:latin typeface="Helvetica" pitchFamily="2" charset="0"/>
              </a:rPr>
              <a:t>Dashed line = </a:t>
            </a:r>
            <a:r>
              <a:rPr lang="en-US" sz="2400" b="1" dirty="0">
                <a:solidFill>
                  <a:srgbClr val="C00000"/>
                </a:solidFill>
                <a:latin typeface="Helvetica" pitchFamily="2" charset="0"/>
              </a:rPr>
              <a:t>Sample</a:t>
            </a:r>
            <a:endParaRPr lang="en-US" sz="2400" dirty="0">
              <a:solidFill>
                <a:srgbClr val="C00000"/>
              </a:solidFill>
              <a:latin typeface="Helvetica" pitchFamily="2" charset="0"/>
            </a:endParaRPr>
          </a:p>
        </p:txBody>
      </p:sp>
      <p:sp>
        <p:nvSpPr>
          <p:cNvPr id="8" name="TextBox 7">
            <a:extLst>
              <a:ext uri="{FF2B5EF4-FFF2-40B4-BE49-F238E27FC236}">
                <a16:creationId xmlns:a16="http://schemas.microsoft.com/office/drawing/2014/main" id="{7E03BD1C-5FE0-02F6-F40E-2A26EA0C244F}"/>
              </a:ext>
            </a:extLst>
          </p:cNvPr>
          <p:cNvSpPr txBox="1"/>
          <p:nvPr/>
        </p:nvSpPr>
        <p:spPr>
          <a:xfrm>
            <a:off x="2954831" y="3003331"/>
            <a:ext cx="3012621" cy="2246769"/>
          </a:xfrm>
          <a:prstGeom prst="rect">
            <a:avLst/>
          </a:prstGeom>
          <a:solidFill>
            <a:schemeClr val="bg1"/>
          </a:solidFill>
          <a:ln>
            <a:solidFill>
              <a:schemeClr val="accent1"/>
            </a:solidFill>
          </a:ln>
        </p:spPr>
        <p:txBody>
          <a:bodyPr wrap="square">
            <a:spAutoFit/>
          </a:bodyPr>
          <a:lstStyle/>
          <a:p>
            <a:pPr algn="ctr"/>
            <a:r>
              <a:rPr lang="en-US" sz="2800" dirty="0">
                <a:solidFill>
                  <a:srgbClr val="C00000"/>
                </a:solidFill>
                <a:latin typeface="Helvetica" pitchFamily="2" charset="0"/>
              </a:rPr>
              <a:t>We always compare </a:t>
            </a:r>
            <a:r>
              <a:rPr lang="en-US" sz="2800" b="1" dirty="0">
                <a:solidFill>
                  <a:srgbClr val="C00000"/>
                </a:solidFill>
                <a:latin typeface="Helvetica" pitchFamily="2" charset="0"/>
              </a:rPr>
              <a:t>peak position between these two lines</a:t>
            </a:r>
            <a:r>
              <a:rPr lang="en-US" sz="2800" dirty="0">
                <a:solidFill>
                  <a:srgbClr val="C00000"/>
                </a:solidFill>
                <a:latin typeface="Helvetica" pitchFamily="2" charset="0"/>
              </a:rPr>
              <a:t>.</a:t>
            </a:r>
          </a:p>
        </p:txBody>
      </p:sp>
      <p:cxnSp>
        <p:nvCxnSpPr>
          <p:cNvPr id="11" name="Straight Arrow Connector 10">
            <a:extLst>
              <a:ext uri="{FF2B5EF4-FFF2-40B4-BE49-F238E27FC236}">
                <a16:creationId xmlns:a16="http://schemas.microsoft.com/office/drawing/2014/main" id="{A188D2AC-7158-3350-852F-504B5FC65719}"/>
              </a:ext>
            </a:extLst>
          </p:cNvPr>
          <p:cNvCxnSpPr>
            <a:cxnSpLocks/>
          </p:cNvCxnSpPr>
          <p:nvPr/>
        </p:nvCxnSpPr>
        <p:spPr>
          <a:xfrm flipV="1">
            <a:off x="5967452" y="3253521"/>
            <a:ext cx="556591" cy="403083"/>
          </a:xfrm>
          <a:prstGeom prst="straightConnector1">
            <a:avLst/>
          </a:prstGeom>
          <a:ln w="50800">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ABDFEADC-6419-7071-6E2F-68B479B7A9FE}"/>
              </a:ext>
            </a:extLst>
          </p:cNvPr>
          <p:cNvCxnSpPr>
            <a:cxnSpLocks/>
          </p:cNvCxnSpPr>
          <p:nvPr/>
        </p:nvCxnSpPr>
        <p:spPr>
          <a:xfrm>
            <a:off x="5950226" y="3645725"/>
            <a:ext cx="1099931" cy="322192"/>
          </a:xfrm>
          <a:prstGeom prst="straightConnector1">
            <a:avLst/>
          </a:prstGeom>
          <a:ln w="44450">
            <a:tailEnd type="triangle"/>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84A998CE-D102-F3EB-41E6-C9FC1BCAB576}"/>
              </a:ext>
            </a:extLst>
          </p:cNvPr>
          <p:cNvSpPr>
            <a:spLocks noGrp="1"/>
          </p:cNvSpPr>
          <p:nvPr>
            <p:ph type="sldNum" sz="quarter" idx="12"/>
          </p:nvPr>
        </p:nvSpPr>
        <p:spPr/>
        <p:txBody>
          <a:bodyPr/>
          <a:lstStyle/>
          <a:p>
            <a:fld id="{69A02270-32A2-DD40-9D78-85491558A727}" type="slidenum">
              <a:rPr lang="en-US" smtClean="0"/>
              <a:t>37</a:t>
            </a:fld>
            <a:endParaRPr lang="en-US"/>
          </a:p>
        </p:txBody>
      </p:sp>
    </p:spTree>
    <p:extLst>
      <p:ext uri="{BB962C8B-B14F-4D97-AF65-F5344CB8AC3E}">
        <p14:creationId xmlns:p14="http://schemas.microsoft.com/office/powerpoint/2010/main" val="365999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09629-0BD5-865E-3A9F-A09311426CCE}"/>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AFCC3412-2F50-F81D-6358-6FDBEAA46E31}"/>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52F2845E-5C88-AD80-45AB-48E13AFD3403}"/>
              </a:ext>
            </a:extLst>
          </p:cNvPr>
          <p:cNvSpPr txBox="1">
            <a:spLocks/>
          </p:cNvSpPr>
          <p:nvPr/>
        </p:nvSpPr>
        <p:spPr>
          <a:xfrm>
            <a:off x="0" y="154126"/>
            <a:ext cx="12192000" cy="6795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itchFamily="2" charset="0"/>
              </a:rPr>
              <a:t>Analyzing Mass Spec Data: Step 3- find the main peak for each sample</a:t>
            </a:r>
          </a:p>
        </p:txBody>
      </p:sp>
      <p:pic>
        <p:nvPicPr>
          <p:cNvPr id="3" name="Picture 2" descr="A graph of a sample control&#10;&#10;AI-generated content may be incorrect.">
            <a:extLst>
              <a:ext uri="{FF2B5EF4-FFF2-40B4-BE49-F238E27FC236}">
                <a16:creationId xmlns:a16="http://schemas.microsoft.com/office/drawing/2014/main" id="{40FFAADA-BF36-B476-EF06-0FD4DB53AF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7183" y="694766"/>
            <a:ext cx="9105759" cy="6245829"/>
          </a:xfrm>
          <a:prstGeom prst="rect">
            <a:avLst/>
          </a:prstGeom>
        </p:spPr>
      </p:pic>
      <p:grpSp>
        <p:nvGrpSpPr>
          <p:cNvPr id="21" name="Group 20">
            <a:extLst>
              <a:ext uri="{FF2B5EF4-FFF2-40B4-BE49-F238E27FC236}">
                <a16:creationId xmlns:a16="http://schemas.microsoft.com/office/drawing/2014/main" id="{6C763F87-A616-98DA-7029-CCEEA332D6B1}"/>
              </a:ext>
            </a:extLst>
          </p:cNvPr>
          <p:cNvGrpSpPr/>
          <p:nvPr/>
        </p:nvGrpSpPr>
        <p:grpSpPr>
          <a:xfrm>
            <a:off x="6711696" y="833718"/>
            <a:ext cx="3387045" cy="5123329"/>
            <a:chOff x="6711696" y="833718"/>
            <a:chExt cx="3387045" cy="5123329"/>
          </a:xfrm>
        </p:grpSpPr>
        <p:sp>
          <p:nvSpPr>
            <p:cNvPr id="9" name="Rectangle 8">
              <a:extLst>
                <a:ext uri="{FF2B5EF4-FFF2-40B4-BE49-F238E27FC236}">
                  <a16:creationId xmlns:a16="http://schemas.microsoft.com/office/drawing/2014/main" id="{13036259-6CDF-3AE4-760F-1804145F971F}"/>
                </a:ext>
              </a:extLst>
            </p:cNvPr>
            <p:cNvSpPr/>
            <p:nvPr/>
          </p:nvSpPr>
          <p:spPr>
            <a:xfrm>
              <a:off x="7149054" y="833718"/>
              <a:ext cx="2949687" cy="5123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F986AFD9-9133-8FB9-94A8-BFE20DBA8054}"/>
                </a:ext>
              </a:extLst>
            </p:cNvPr>
            <p:cNvCxnSpPr>
              <a:cxnSpLocks/>
            </p:cNvCxnSpPr>
            <p:nvPr/>
          </p:nvCxnSpPr>
          <p:spPr>
            <a:xfrm>
              <a:off x="6711696" y="1913785"/>
              <a:ext cx="3387045"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ACC123F-D9D0-92C1-4392-26779BA2D374}"/>
                </a:ext>
              </a:extLst>
            </p:cNvPr>
            <p:cNvCxnSpPr>
              <a:cxnSpLocks/>
            </p:cNvCxnSpPr>
            <p:nvPr/>
          </p:nvCxnSpPr>
          <p:spPr>
            <a:xfrm>
              <a:off x="6839712" y="2934865"/>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2322321-48DC-8EFA-FA74-776C495999DB}"/>
                </a:ext>
              </a:extLst>
            </p:cNvPr>
            <p:cNvCxnSpPr>
              <a:cxnSpLocks/>
            </p:cNvCxnSpPr>
            <p:nvPr/>
          </p:nvCxnSpPr>
          <p:spPr>
            <a:xfrm>
              <a:off x="6839712" y="3955945"/>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171DF520-3E02-BA42-5638-1137BBA3E3CF}"/>
                </a:ext>
              </a:extLst>
            </p:cNvPr>
            <p:cNvCxnSpPr>
              <a:cxnSpLocks/>
            </p:cNvCxnSpPr>
            <p:nvPr/>
          </p:nvCxnSpPr>
          <p:spPr>
            <a:xfrm>
              <a:off x="6839712" y="4967881"/>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4DF8D74-103E-0FF8-1740-187855C3A157}"/>
                </a:ext>
              </a:extLst>
            </p:cNvPr>
            <p:cNvCxnSpPr>
              <a:cxnSpLocks/>
            </p:cNvCxnSpPr>
            <p:nvPr/>
          </p:nvCxnSpPr>
          <p:spPr>
            <a:xfrm>
              <a:off x="6839712" y="889657"/>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5B3240B0-CB47-7B55-F1CA-5551AA4C3AC9}"/>
              </a:ext>
            </a:extLst>
          </p:cNvPr>
          <p:cNvSpPr txBox="1"/>
          <p:nvPr/>
        </p:nvSpPr>
        <p:spPr>
          <a:xfrm>
            <a:off x="6764853" y="1062318"/>
            <a:ext cx="2251825" cy="584775"/>
          </a:xfrm>
          <a:prstGeom prst="rect">
            <a:avLst/>
          </a:prstGeom>
          <a:solidFill>
            <a:schemeClr val="bg1"/>
          </a:solidFill>
        </p:spPr>
        <p:txBody>
          <a:bodyPr wrap="square">
            <a:spAutoFit/>
          </a:bodyPr>
          <a:lstStyle/>
          <a:p>
            <a:pPr algn="ctr">
              <a:buNone/>
            </a:pPr>
            <a:r>
              <a:rPr lang="en-US" sz="3200" dirty="0">
                <a:solidFill>
                  <a:srgbClr val="00B050"/>
                </a:solidFill>
                <a:latin typeface="Helvetica" pitchFamily="2" charset="0"/>
              </a:rPr>
              <a:t>Sample 1</a:t>
            </a:r>
          </a:p>
        </p:txBody>
      </p:sp>
      <p:sp>
        <p:nvSpPr>
          <p:cNvPr id="8" name="TextBox 7">
            <a:extLst>
              <a:ext uri="{FF2B5EF4-FFF2-40B4-BE49-F238E27FC236}">
                <a16:creationId xmlns:a16="http://schemas.microsoft.com/office/drawing/2014/main" id="{C593BA1C-A725-69E7-487A-D397FCE755A5}"/>
              </a:ext>
            </a:extLst>
          </p:cNvPr>
          <p:cNvSpPr txBox="1"/>
          <p:nvPr/>
        </p:nvSpPr>
        <p:spPr>
          <a:xfrm>
            <a:off x="2671033" y="2268860"/>
            <a:ext cx="3259029" cy="1754326"/>
          </a:xfrm>
          <a:prstGeom prst="rect">
            <a:avLst/>
          </a:prstGeom>
          <a:solidFill>
            <a:schemeClr val="bg1"/>
          </a:solidFill>
          <a:ln>
            <a:solidFill>
              <a:schemeClr val="tx1"/>
            </a:solidFill>
          </a:ln>
        </p:spPr>
        <p:txBody>
          <a:bodyPr wrap="square">
            <a:spAutoFit/>
          </a:bodyPr>
          <a:lstStyle/>
          <a:p>
            <a:pPr algn="ctr"/>
            <a:r>
              <a:rPr lang="en-US" dirty="0">
                <a:solidFill>
                  <a:srgbClr val="00B050"/>
                </a:solidFill>
                <a:latin typeface="Helvetica" pitchFamily="2" charset="0"/>
              </a:rPr>
              <a:t>Control peak ≈ 10,500</a:t>
            </a:r>
          </a:p>
          <a:p>
            <a:pPr algn="ctr"/>
            <a:r>
              <a:rPr lang="en-US" dirty="0">
                <a:solidFill>
                  <a:srgbClr val="00B050"/>
                </a:solidFill>
                <a:latin typeface="Helvetica" pitchFamily="2" charset="0"/>
              </a:rPr>
              <a:t>Sample peak ≈ 10,600</a:t>
            </a:r>
          </a:p>
          <a:p>
            <a:pPr algn="ctr">
              <a:buNone/>
            </a:pPr>
            <a:endParaRPr lang="en-US" dirty="0">
              <a:solidFill>
                <a:srgbClr val="00B050"/>
              </a:solidFill>
              <a:latin typeface="Helvetica" pitchFamily="2" charset="0"/>
            </a:endParaRPr>
          </a:p>
          <a:p>
            <a:pPr algn="ctr">
              <a:buNone/>
            </a:pPr>
            <a:r>
              <a:rPr lang="en-US" b="1" dirty="0">
                <a:solidFill>
                  <a:srgbClr val="00B050"/>
                </a:solidFill>
                <a:latin typeface="Helvetica" pitchFamily="2" charset="0"/>
              </a:rPr>
              <a:t>We are not interpreting results yet, just locating peaks!</a:t>
            </a:r>
          </a:p>
        </p:txBody>
      </p:sp>
      <p:sp>
        <p:nvSpPr>
          <p:cNvPr id="2" name="Slide Number Placeholder 1">
            <a:extLst>
              <a:ext uri="{FF2B5EF4-FFF2-40B4-BE49-F238E27FC236}">
                <a16:creationId xmlns:a16="http://schemas.microsoft.com/office/drawing/2014/main" id="{F36B9EAC-5027-1E3C-2863-1F2977AB796C}"/>
              </a:ext>
            </a:extLst>
          </p:cNvPr>
          <p:cNvSpPr>
            <a:spLocks noGrp="1"/>
          </p:cNvSpPr>
          <p:nvPr>
            <p:ph type="sldNum" sz="quarter" idx="12"/>
          </p:nvPr>
        </p:nvSpPr>
        <p:spPr/>
        <p:txBody>
          <a:bodyPr/>
          <a:lstStyle/>
          <a:p>
            <a:fld id="{69A02270-32A2-DD40-9D78-85491558A727}" type="slidenum">
              <a:rPr lang="en-US" smtClean="0"/>
              <a:t>38</a:t>
            </a:fld>
            <a:endParaRPr lang="en-US"/>
          </a:p>
        </p:txBody>
      </p:sp>
    </p:spTree>
    <p:extLst>
      <p:ext uri="{BB962C8B-B14F-4D97-AF65-F5344CB8AC3E}">
        <p14:creationId xmlns:p14="http://schemas.microsoft.com/office/powerpoint/2010/main" val="594007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0C1D8-4AB0-16BB-674B-1AE4553434F1}"/>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427D2409-24B4-32D1-195B-490538AD24F3}"/>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030C579C-66F0-07D8-38BB-262BC8996879}"/>
              </a:ext>
            </a:extLst>
          </p:cNvPr>
          <p:cNvSpPr txBox="1">
            <a:spLocks/>
          </p:cNvSpPr>
          <p:nvPr/>
        </p:nvSpPr>
        <p:spPr>
          <a:xfrm>
            <a:off x="0" y="154126"/>
            <a:ext cx="12192000" cy="6795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itchFamily="2" charset="0"/>
              </a:rPr>
              <a:t>Analyzing Mass Spec Data: Step 3- find the main peak for each sample</a:t>
            </a:r>
          </a:p>
        </p:txBody>
      </p:sp>
      <p:pic>
        <p:nvPicPr>
          <p:cNvPr id="3" name="Picture 2" descr="A graph of a sample control&#10;&#10;AI-generated content may be incorrect.">
            <a:extLst>
              <a:ext uri="{FF2B5EF4-FFF2-40B4-BE49-F238E27FC236}">
                <a16:creationId xmlns:a16="http://schemas.microsoft.com/office/drawing/2014/main" id="{ACE88664-349C-94C7-1F26-2572B9424D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77183" y="694766"/>
            <a:ext cx="9105759" cy="6245829"/>
          </a:xfrm>
          <a:prstGeom prst="rect">
            <a:avLst/>
          </a:prstGeom>
        </p:spPr>
      </p:pic>
      <p:grpSp>
        <p:nvGrpSpPr>
          <p:cNvPr id="21" name="Group 20">
            <a:extLst>
              <a:ext uri="{FF2B5EF4-FFF2-40B4-BE49-F238E27FC236}">
                <a16:creationId xmlns:a16="http://schemas.microsoft.com/office/drawing/2014/main" id="{2CD5A0DD-E6B3-F66D-B829-558487DBA316}"/>
              </a:ext>
            </a:extLst>
          </p:cNvPr>
          <p:cNvGrpSpPr/>
          <p:nvPr/>
        </p:nvGrpSpPr>
        <p:grpSpPr>
          <a:xfrm>
            <a:off x="4595149" y="833718"/>
            <a:ext cx="2684192" cy="5123329"/>
            <a:chOff x="6711696" y="833718"/>
            <a:chExt cx="3387045" cy="5123329"/>
          </a:xfrm>
        </p:grpSpPr>
        <p:sp>
          <p:nvSpPr>
            <p:cNvPr id="9" name="Rectangle 8">
              <a:extLst>
                <a:ext uri="{FF2B5EF4-FFF2-40B4-BE49-F238E27FC236}">
                  <a16:creationId xmlns:a16="http://schemas.microsoft.com/office/drawing/2014/main" id="{E2860122-F041-7070-4BF8-D3BB42E922A6}"/>
                </a:ext>
              </a:extLst>
            </p:cNvPr>
            <p:cNvSpPr/>
            <p:nvPr/>
          </p:nvSpPr>
          <p:spPr>
            <a:xfrm>
              <a:off x="7149054" y="833718"/>
              <a:ext cx="2949687" cy="5123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CAC117B-3580-5794-1166-2FA6869541F4}"/>
                </a:ext>
              </a:extLst>
            </p:cNvPr>
            <p:cNvCxnSpPr>
              <a:cxnSpLocks/>
            </p:cNvCxnSpPr>
            <p:nvPr/>
          </p:nvCxnSpPr>
          <p:spPr>
            <a:xfrm>
              <a:off x="6711696" y="1913785"/>
              <a:ext cx="3387045"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46D6C9D2-3ED9-57DB-CDD8-F0F91A911F96}"/>
                </a:ext>
              </a:extLst>
            </p:cNvPr>
            <p:cNvCxnSpPr>
              <a:cxnSpLocks/>
            </p:cNvCxnSpPr>
            <p:nvPr/>
          </p:nvCxnSpPr>
          <p:spPr>
            <a:xfrm>
              <a:off x="6839712" y="2934865"/>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4B33463-65C5-9A2A-8E30-EC3709864BED}"/>
                </a:ext>
              </a:extLst>
            </p:cNvPr>
            <p:cNvCxnSpPr>
              <a:cxnSpLocks/>
            </p:cNvCxnSpPr>
            <p:nvPr/>
          </p:nvCxnSpPr>
          <p:spPr>
            <a:xfrm>
              <a:off x="6839712" y="3955945"/>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981C0EC4-A4A4-3699-B5E6-6D017A609B8A}"/>
                </a:ext>
              </a:extLst>
            </p:cNvPr>
            <p:cNvCxnSpPr>
              <a:cxnSpLocks/>
            </p:cNvCxnSpPr>
            <p:nvPr/>
          </p:nvCxnSpPr>
          <p:spPr>
            <a:xfrm>
              <a:off x="6839712" y="4967881"/>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E846F62-0DF6-4DC2-1B5C-E5EB663F834A}"/>
                </a:ext>
              </a:extLst>
            </p:cNvPr>
            <p:cNvCxnSpPr>
              <a:cxnSpLocks/>
            </p:cNvCxnSpPr>
            <p:nvPr/>
          </p:nvCxnSpPr>
          <p:spPr>
            <a:xfrm>
              <a:off x="6839712" y="889657"/>
              <a:ext cx="3259029" cy="0"/>
            </a:xfrm>
            <a:prstGeom prst="line">
              <a:avLst/>
            </a:prstGeom>
            <a:ln w="158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3" name="TextBox 22">
            <a:extLst>
              <a:ext uri="{FF2B5EF4-FFF2-40B4-BE49-F238E27FC236}">
                <a16:creationId xmlns:a16="http://schemas.microsoft.com/office/drawing/2014/main" id="{446539AF-8603-02E8-9B3F-2F07B2676A7B}"/>
              </a:ext>
            </a:extLst>
          </p:cNvPr>
          <p:cNvSpPr txBox="1"/>
          <p:nvPr/>
        </p:nvSpPr>
        <p:spPr>
          <a:xfrm>
            <a:off x="5221358" y="979306"/>
            <a:ext cx="2251825" cy="584775"/>
          </a:xfrm>
          <a:prstGeom prst="rect">
            <a:avLst/>
          </a:prstGeom>
          <a:solidFill>
            <a:schemeClr val="bg1"/>
          </a:solidFill>
        </p:spPr>
        <p:txBody>
          <a:bodyPr wrap="square">
            <a:spAutoFit/>
          </a:bodyPr>
          <a:lstStyle/>
          <a:p>
            <a:pPr algn="ctr">
              <a:buNone/>
            </a:pPr>
            <a:r>
              <a:rPr lang="en-US" sz="3200" dirty="0">
                <a:solidFill>
                  <a:srgbClr val="00B050"/>
                </a:solidFill>
                <a:latin typeface="Helvetica" pitchFamily="2" charset="0"/>
              </a:rPr>
              <a:t>Sample 2</a:t>
            </a:r>
          </a:p>
        </p:txBody>
      </p:sp>
      <p:sp>
        <p:nvSpPr>
          <p:cNvPr id="8" name="TextBox 7">
            <a:extLst>
              <a:ext uri="{FF2B5EF4-FFF2-40B4-BE49-F238E27FC236}">
                <a16:creationId xmlns:a16="http://schemas.microsoft.com/office/drawing/2014/main" id="{D80A56D7-594C-3C54-9C93-CC7A9CD8C23C}"/>
              </a:ext>
            </a:extLst>
          </p:cNvPr>
          <p:cNvSpPr txBox="1"/>
          <p:nvPr/>
        </p:nvSpPr>
        <p:spPr>
          <a:xfrm>
            <a:off x="3864005" y="2381638"/>
            <a:ext cx="3259029" cy="1754326"/>
          </a:xfrm>
          <a:prstGeom prst="rect">
            <a:avLst/>
          </a:prstGeom>
          <a:solidFill>
            <a:schemeClr val="bg1"/>
          </a:solidFill>
          <a:ln>
            <a:solidFill>
              <a:schemeClr val="tx1"/>
            </a:solidFill>
          </a:ln>
        </p:spPr>
        <p:txBody>
          <a:bodyPr wrap="square">
            <a:spAutoFit/>
          </a:bodyPr>
          <a:lstStyle/>
          <a:p>
            <a:pPr algn="ctr"/>
            <a:r>
              <a:rPr lang="en-US" dirty="0">
                <a:solidFill>
                  <a:srgbClr val="00B050"/>
                </a:solidFill>
                <a:latin typeface="Helvetica" pitchFamily="2" charset="0"/>
              </a:rPr>
              <a:t>Control peak ≈ 11,000</a:t>
            </a:r>
          </a:p>
          <a:p>
            <a:pPr algn="ctr"/>
            <a:r>
              <a:rPr lang="en-US" dirty="0">
                <a:solidFill>
                  <a:srgbClr val="00B050"/>
                </a:solidFill>
                <a:latin typeface="Helvetica" pitchFamily="2" charset="0"/>
              </a:rPr>
              <a:t>Sample peak ≈ 11,600</a:t>
            </a:r>
          </a:p>
          <a:p>
            <a:pPr algn="ctr">
              <a:buNone/>
            </a:pPr>
            <a:endParaRPr lang="en-US" dirty="0">
              <a:solidFill>
                <a:srgbClr val="00B050"/>
              </a:solidFill>
              <a:latin typeface="Helvetica" pitchFamily="2" charset="0"/>
            </a:endParaRPr>
          </a:p>
          <a:p>
            <a:pPr algn="ctr">
              <a:buNone/>
            </a:pPr>
            <a:r>
              <a:rPr lang="en-US" b="1" dirty="0">
                <a:solidFill>
                  <a:srgbClr val="00B050"/>
                </a:solidFill>
                <a:latin typeface="Helvetica" pitchFamily="2" charset="0"/>
              </a:rPr>
              <a:t>We are STILL not interpreting results yet, just locating peaks!</a:t>
            </a:r>
          </a:p>
        </p:txBody>
      </p:sp>
      <p:sp>
        <p:nvSpPr>
          <p:cNvPr id="2" name="Slide Number Placeholder 1">
            <a:extLst>
              <a:ext uri="{FF2B5EF4-FFF2-40B4-BE49-F238E27FC236}">
                <a16:creationId xmlns:a16="http://schemas.microsoft.com/office/drawing/2014/main" id="{309FD69B-7A22-D920-0DD1-65843FAEEBF0}"/>
              </a:ext>
            </a:extLst>
          </p:cNvPr>
          <p:cNvSpPr>
            <a:spLocks noGrp="1"/>
          </p:cNvSpPr>
          <p:nvPr>
            <p:ph type="sldNum" sz="quarter" idx="12"/>
          </p:nvPr>
        </p:nvSpPr>
        <p:spPr/>
        <p:txBody>
          <a:bodyPr/>
          <a:lstStyle/>
          <a:p>
            <a:fld id="{69A02270-32A2-DD40-9D78-85491558A727}" type="slidenum">
              <a:rPr lang="en-US" smtClean="0"/>
              <a:t>39</a:t>
            </a:fld>
            <a:endParaRPr lang="en-US"/>
          </a:p>
        </p:txBody>
      </p:sp>
    </p:spTree>
    <p:extLst>
      <p:ext uri="{BB962C8B-B14F-4D97-AF65-F5344CB8AC3E}">
        <p14:creationId xmlns:p14="http://schemas.microsoft.com/office/powerpoint/2010/main" val="27415177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A0963-E059-38C8-A850-FA42BCBFD5E8}"/>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CCF535B7-7D6A-C6AF-89B0-5B1C064581CD}"/>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17619FD8-A4C4-53B1-4631-B58361773CA0}"/>
              </a:ext>
            </a:extLst>
          </p:cNvPr>
          <p:cNvSpPr txBox="1">
            <a:spLocks/>
          </p:cNvSpPr>
          <p:nvPr/>
        </p:nvSpPr>
        <p:spPr>
          <a:xfrm>
            <a:off x="0" y="-74733"/>
            <a:ext cx="12192000" cy="6795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itchFamily="2" charset="0"/>
              </a:rPr>
              <a:t>Analyzing Mass Spec Data: Step 3- analyzing peaks</a:t>
            </a:r>
          </a:p>
        </p:txBody>
      </p:sp>
      <p:pic>
        <p:nvPicPr>
          <p:cNvPr id="3" name="Picture 2" descr="A graph of a sample control&#10;&#10;AI-generated content may be incorrect.">
            <a:extLst>
              <a:ext uri="{FF2B5EF4-FFF2-40B4-BE49-F238E27FC236}">
                <a16:creationId xmlns:a16="http://schemas.microsoft.com/office/drawing/2014/main" id="{6EEBB83B-613B-B444-DE79-975ADCB588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7825" y="1039990"/>
            <a:ext cx="8376350" cy="5745512"/>
          </a:xfrm>
          <a:prstGeom prst="rect">
            <a:avLst/>
          </a:prstGeom>
        </p:spPr>
      </p:pic>
      <p:sp>
        <p:nvSpPr>
          <p:cNvPr id="10" name="TextBox 9">
            <a:extLst>
              <a:ext uri="{FF2B5EF4-FFF2-40B4-BE49-F238E27FC236}">
                <a16:creationId xmlns:a16="http://schemas.microsoft.com/office/drawing/2014/main" id="{551B4515-D92D-E356-5D4B-2D7971CC3E4E}"/>
              </a:ext>
            </a:extLst>
          </p:cNvPr>
          <p:cNvSpPr txBox="1"/>
          <p:nvPr/>
        </p:nvSpPr>
        <p:spPr>
          <a:xfrm>
            <a:off x="3680172" y="585507"/>
            <a:ext cx="7198337" cy="369332"/>
          </a:xfrm>
          <a:prstGeom prst="rect">
            <a:avLst/>
          </a:prstGeom>
          <a:noFill/>
        </p:spPr>
        <p:txBody>
          <a:bodyPr wrap="square">
            <a:spAutoFit/>
          </a:bodyPr>
          <a:lstStyle/>
          <a:p>
            <a:pPr algn="ctr">
              <a:buNone/>
            </a:pPr>
            <a:r>
              <a:rPr lang="en-US" b="1" dirty="0">
                <a:solidFill>
                  <a:schemeClr val="accent5"/>
                </a:solidFill>
                <a:latin typeface="Helvetica" pitchFamily="2" charset="0"/>
              </a:rPr>
              <a:t>Now we will look at how far apart peaks are for each sample:</a:t>
            </a:r>
          </a:p>
        </p:txBody>
      </p:sp>
      <p:sp>
        <p:nvSpPr>
          <p:cNvPr id="11" name="TextBox 10">
            <a:extLst>
              <a:ext uri="{FF2B5EF4-FFF2-40B4-BE49-F238E27FC236}">
                <a16:creationId xmlns:a16="http://schemas.microsoft.com/office/drawing/2014/main" id="{BCA41300-9E7E-4C86-7FDC-8A92A5AB8273}"/>
              </a:ext>
            </a:extLst>
          </p:cNvPr>
          <p:cNvSpPr txBox="1"/>
          <p:nvPr/>
        </p:nvSpPr>
        <p:spPr>
          <a:xfrm>
            <a:off x="5751523" y="1055136"/>
            <a:ext cx="1527818" cy="461665"/>
          </a:xfrm>
          <a:prstGeom prst="rect">
            <a:avLst/>
          </a:prstGeom>
          <a:solidFill>
            <a:schemeClr val="bg1"/>
          </a:solidFill>
        </p:spPr>
        <p:txBody>
          <a:bodyPr wrap="square">
            <a:spAutoFit/>
          </a:bodyPr>
          <a:lstStyle/>
          <a:p>
            <a:pPr algn="ctr">
              <a:buNone/>
            </a:pPr>
            <a:r>
              <a:rPr lang="en-US" sz="2400" dirty="0">
                <a:latin typeface="Helvetica" pitchFamily="2" charset="0"/>
              </a:rPr>
              <a:t>Sample 1</a:t>
            </a:r>
          </a:p>
        </p:txBody>
      </p:sp>
      <p:sp>
        <p:nvSpPr>
          <p:cNvPr id="12" name="TextBox 11">
            <a:extLst>
              <a:ext uri="{FF2B5EF4-FFF2-40B4-BE49-F238E27FC236}">
                <a16:creationId xmlns:a16="http://schemas.microsoft.com/office/drawing/2014/main" id="{6819437A-4CE9-E201-366D-2689A3367E43}"/>
              </a:ext>
            </a:extLst>
          </p:cNvPr>
          <p:cNvSpPr txBox="1"/>
          <p:nvPr/>
        </p:nvSpPr>
        <p:spPr>
          <a:xfrm>
            <a:off x="7503138" y="1067889"/>
            <a:ext cx="1527818" cy="461665"/>
          </a:xfrm>
          <a:prstGeom prst="rect">
            <a:avLst/>
          </a:prstGeom>
          <a:solidFill>
            <a:schemeClr val="bg1"/>
          </a:solidFill>
        </p:spPr>
        <p:txBody>
          <a:bodyPr wrap="square">
            <a:spAutoFit/>
          </a:bodyPr>
          <a:lstStyle/>
          <a:p>
            <a:pPr algn="ctr">
              <a:buNone/>
            </a:pPr>
            <a:r>
              <a:rPr lang="en-US" sz="2400" dirty="0">
                <a:latin typeface="Helvetica" pitchFamily="2" charset="0"/>
              </a:rPr>
              <a:t>Sample 2</a:t>
            </a:r>
          </a:p>
        </p:txBody>
      </p:sp>
      <p:sp>
        <p:nvSpPr>
          <p:cNvPr id="14" name="TextBox 13">
            <a:extLst>
              <a:ext uri="{FF2B5EF4-FFF2-40B4-BE49-F238E27FC236}">
                <a16:creationId xmlns:a16="http://schemas.microsoft.com/office/drawing/2014/main" id="{E409B912-A41D-9977-4ABD-C59EB4238F05}"/>
              </a:ext>
            </a:extLst>
          </p:cNvPr>
          <p:cNvSpPr txBox="1"/>
          <p:nvPr/>
        </p:nvSpPr>
        <p:spPr>
          <a:xfrm>
            <a:off x="4025439" y="2665859"/>
            <a:ext cx="2197260" cy="1200329"/>
          </a:xfrm>
          <a:prstGeom prst="rect">
            <a:avLst/>
          </a:prstGeom>
          <a:solidFill>
            <a:schemeClr val="bg1"/>
          </a:solidFill>
          <a:ln>
            <a:solidFill>
              <a:schemeClr val="tx1"/>
            </a:solidFill>
          </a:ln>
        </p:spPr>
        <p:txBody>
          <a:bodyPr wrap="square">
            <a:spAutoFit/>
          </a:bodyPr>
          <a:lstStyle/>
          <a:p>
            <a:pPr algn="ctr">
              <a:buNone/>
            </a:pPr>
            <a:r>
              <a:rPr lang="en-US" b="1" dirty="0">
                <a:solidFill>
                  <a:schemeClr val="accent5"/>
                </a:solidFill>
                <a:latin typeface="Helvetica" pitchFamily="2" charset="0"/>
              </a:rPr>
              <a:t>Sample 1:</a:t>
            </a:r>
          </a:p>
          <a:p>
            <a:pPr algn="ctr"/>
            <a:r>
              <a:rPr lang="en-US" b="1" dirty="0">
                <a:solidFill>
                  <a:schemeClr val="accent5"/>
                </a:solidFill>
                <a:latin typeface="Helvetica" pitchFamily="2" charset="0"/>
              </a:rPr>
              <a:t>Small shift and lots of overlap (~100 m/z)</a:t>
            </a:r>
          </a:p>
        </p:txBody>
      </p:sp>
      <p:sp>
        <p:nvSpPr>
          <p:cNvPr id="16" name="TextBox 15">
            <a:extLst>
              <a:ext uri="{FF2B5EF4-FFF2-40B4-BE49-F238E27FC236}">
                <a16:creationId xmlns:a16="http://schemas.microsoft.com/office/drawing/2014/main" id="{F130FC88-9FB6-9DA5-E27B-7F0373ABB406}"/>
              </a:ext>
            </a:extLst>
          </p:cNvPr>
          <p:cNvSpPr txBox="1"/>
          <p:nvPr/>
        </p:nvSpPr>
        <p:spPr>
          <a:xfrm>
            <a:off x="9313865" y="2774229"/>
            <a:ext cx="2197260" cy="1754326"/>
          </a:xfrm>
          <a:prstGeom prst="rect">
            <a:avLst/>
          </a:prstGeom>
          <a:solidFill>
            <a:schemeClr val="bg1"/>
          </a:solidFill>
          <a:ln>
            <a:solidFill>
              <a:schemeClr val="tx1"/>
            </a:solidFill>
          </a:ln>
        </p:spPr>
        <p:txBody>
          <a:bodyPr wrap="square">
            <a:spAutoFit/>
          </a:bodyPr>
          <a:lstStyle/>
          <a:p>
            <a:pPr algn="ctr">
              <a:buNone/>
            </a:pPr>
            <a:r>
              <a:rPr lang="en-US" dirty="0">
                <a:solidFill>
                  <a:schemeClr val="accent5"/>
                </a:solidFill>
                <a:latin typeface="Helvetica" pitchFamily="2" charset="0"/>
              </a:rPr>
              <a:t>Sample 2</a:t>
            </a:r>
          </a:p>
          <a:p>
            <a:pPr algn="ctr"/>
            <a:r>
              <a:rPr lang="en-US" dirty="0">
                <a:solidFill>
                  <a:schemeClr val="accent5"/>
                </a:solidFill>
                <a:latin typeface="Helvetica" pitchFamily="2" charset="0"/>
              </a:rPr>
              <a:t>Large rightward shift (~600 m/z)</a:t>
            </a:r>
          </a:p>
          <a:p>
            <a:pPr algn="ctr">
              <a:buNone/>
            </a:pPr>
            <a:r>
              <a:rPr lang="en-US" dirty="0">
                <a:solidFill>
                  <a:schemeClr val="accent5"/>
                </a:solidFill>
                <a:latin typeface="Helvetica" pitchFamily="2" charset="0"/>
              </a:rPr>
              <a:t>Rightward shift = </a:t>
            </a:r>
            <a:r>
              <a:rPr lang="en-US" b="1" dirty="0">
                <a:solidFill>
                  <a:schemeClr val="accent5"/>
                </a:solidFill>
                <a:latin typeface="Helvetica" pitchFamily="2" charset="0"/>
              </a:rPr>
              <a:t>heavier protein form</a:t>
            </a:r>
            <a:endParaRPr lang="en-US" dirty="0">
              <a:solidFill>
                <a:schemeClr val="accent5"/>
              </a:solidFill>
              <a:latin typeface="Helvetica" pitchFamily="2" charset="0"/>
            </a:endParaRPr>
          </a:p>
        </p:txBody>
      </p:sp>
      <p:cxnSp>
        <p:nvCxnSpPr>
          <p:cNvPr id="18" name="Straight Arrow Connector 17">
            <a:extLst>
              <a:ext uri="{FF2B5EF4-FFF2-40B4-BE49-F238E27FC236}">
                <a16:creationId xmlns:a16="http://schemas.microsoft.com/office/drawing/2014/main" id="{C3B528E7-0541-20E6-4C8C-019D5DD28498}"/>
              </a:ext>
            </a:extLst>
          </p:cNvPr>
          <p:cNvCxnSpPr>
            <a:cxnSpLocks/>
          </p:cNvCxnSpPr>
          <p:nvPr/>
        </p:nvCxnSpPr>
        <p:spPr>
          <a:xfrm>
            <a:off x="7607291" y="4317357"/>
            <a:ext cx="1423665" cy="0"/>
          </a:xfrm>
          <a:prstGeom prst="straightConnector1">
            <a:avLst/>
          </a:prstGeom>
          <a:ln w="5715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86812E8C-13A3-B292-89DA-9B58BC41C26D}"/>
              </a:ext>
            </a:extLst>
          </p:cNvPr>
          <p:cNvCxnSpPr>
            <a:cxnSpLocks/>
          </p:cNvCxnSpPr>
          <p:nvPr/>
        </p:nvCxnSpPr>
        <p:spPr>
          <a:xfrm>
            <a:off x="6366076" y="5789271"/>
            <a:ext cx="544010" cy="0"/>
          </a:xfrm>
          <a:prstGeom prst="straightConnector1">
            <a:avLst/>
          </a:prstGeom>
          <a:ln w="5715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7FACD495-07EB-0046-1B7D-19866022DAA1}"/>
              </a:ext>
            </a:extLst>
          </p:cNvPr>
          <p:cNvSpPr>
            <a:spLocks noGrp="1"/>
          </p:cNvSpPr>
          <p:nvPr>
            <p:ph type="sldNum" sz="quarter" idx="12"/>
          </p:nvPr>
        </p:nvSpPr>
        <p:spPr/>
        <p:txBody>
          <a:bodyPr/>
          <a:lstStyle/>
          <a:p>
            <a:fld id="{69A02270-32A2-DD40-9D78-85491558A727}" type="slidenum">
              <a:rPr lang="en-US" smtClean="0"/>
              <a:t>40</a:t>
            </a:fld>
            <a:endParaRPr lang="en-US"/>
          </a:p>
        </p:txBody>
      </p:sp>
    </p:spTree>
    <p:extLst>
      <p:ext uri="{BB962C8B-B14F-4D97-AF65-F5344CB8AC3E}">
        <p14:creationId xmlns:p14="http://schemas.microsoft.com/office/powerpoint/2010/main" val="227075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4" grpId="0" animBg="1"/>
      <p:bldP spid="1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FCAD7-3AB5-9EB7-4256-412C838C5D13}"/>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A0A87E12-34A7-906F-E487-38102191DAD5}"/>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6E5E50E9-8195-4CD6-45EF-A79E19D190B5}"/>
              </a:ext>
            </a:extLst>
          </p:cNvPr>
          <p:cNvSpPr txBox="1">
            <a:spLocks/>
          </p:cNvSpPr>
          <p:nvPr/>
        </p:nvSpPr>
        <p:spPr>
          <a:xfrm>
            <a:off x="-300942" y="125951"/>
            <a:ext cx="10266744" cy="457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latin typeface="Helvetica" pitchFamily="2" charset="0"/>
              </a:rPr>
              <a:t>Analyzing Mass Spec Data: Interpreting results</a:t>
            </a:r>
          </a:p>
        </p:txBody>
      </p:sp>
      <p:pic>
        <p:nvPicPr>
          <p:cNvPr id="3" name="Picture 2" descr="A graph of a sample control&#10;&#10;AI-generated content may be incorrect.">
            <a:extLst>
              <a:ext uri="{FF2B5EF4-FFF2-40B4-BE49-F238E27FC236}">
                <a16:creationId xmlns:a16="http://schemas.microsoft.com/office/drawing/2014/main" id="{F72A89ED-B553-C256-DED2-8C6816F371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997" y="1084285"/>
            <a:ext cx="7955557" cy="5456881"/>
          </a:xfrm>
          <a:prstGeom prst="rect">
            <a:avLst/>
          </a:prstGeom>
        </p:spPr>
      </p:pic>
      <p:sp>
        <p:nvSpPr>
          <p:cNvPr id="14" name="TextBox 13">
            <a:extLst>
              <a:ext uri="{FF2B5EF4-FFF2-40B4-BE49-F238E27FC236}">
                <a16:creationId xmlns:a16="http://schemas.microsoft.com/office/drawing/2014/main" id="{407A6A27-C33E-348A-A71C-EA20C33F7173}"/>
              </a:ext>
            </a:extLst>
          </p:cNvPr>
          <p:cNvSpPr txBox="1"/>
          <p:nvPr/>
        </p:nvSpPr>
        <p:spPr>
          <a:xfrm>
            <a:off x="8383713" y="1154589"/>
            <a:ext cx="3518918" cy="2585323"/>
          </a:xfrm>
          <a:prstGeom prst="rect">
            <a:avLst/>
          </a:prstGeom>
          <a:noFill/>
          <a:ln>
            <a:solidFill>
              <a:schemeClr val="accent5"/>
            </a:solidFill>
          </a:ln>
        </p:spPr>
        <p:txBody>
          <a:bodyPr wrap="square">
            <a:spAutoFit/>
          </a:bodyPr>
          <a:lstStyle/>
          <a:p>
            <a:pPr algn="ctr">
              <a:buNone/>
            </a:pPr>
            <a:r>
              <a:rPr lang="en-US" dirty="0">
                <a:latin typeface="Helvetica" pitchFamily="2" charset="0"/>
              </a:rPr>
              <a:t>In this simplified dataset:</a:t>
            </a:r>
          </a:p>
          <a:p>
            <a:pPr marL="342900" indent="-342900">
              <a:buFont typeface="+mj-lt"/>
              <a:buAutoNum type="arabicPeriod"/>
            </a:pPr>
            <a:r>
              <a:rPr lang="en-US" dirty="0">
                <a:latin typeface="Helvetica" pitchFamily="2" charset="0"/>
              </a:rPr>
              <a:t>±25–100 m/z → expected minor variation (background)</a:t>
            </a:r>
          </a:p>
          <a:p>
            <a:pPr marL="342900" indent="-342900">
              <a:buFont typeface="+mj-lt"/>
              <a:buAutoNum type="arabicPeriod"/>
            </a:pPr>
            <a:r>
              <a:rPr lang="en-US" dirty="0">
                <a:latin typeface="Helvetica" pitchFamily="2" charset="0"/>
              </a:rPr>
              <a:t>~200-300 m/z → ~one added glycan</a:t>
            </a:r>
          </a:p>
          <a:p>
            <a:pPr marL="342900" indent="-342900">
              <a:buFont typeface="+mj-lt"/>
              <a:buAutoNum type="arabicPeriod"/>
            </a:pPr>
            <a:r>
              <a:rPr lang="en-US" dirty="0">
                <a:latin typeface="Helvetica" pitchFamily="2" charset="0"/>
              </a:rPr>
              <a:t>Larger shifts → multiple glycans </a:t>
            </a:r>
          </a:p>
          <a:p>
            <a:pPr algn="ctr"/>
            <a:r>
              <a:rPr lang="en-US" i="1" dirty="0">
                <a:latin typeface="Helvetica" pitchFamily="2" charset="0"/>
              </a:rPr>
              <a:t>*You will be given glycan sizes to interpret*</a:t>
            </a:r>
          </a:p>
        </p:txBody>
      </p:sp>
      <p:sp>
        <p:nvSpPr>
          <p:cNvPr id="17" name="TextBox 16">
            <a:extLst>
              <a:ext uri="{FF2B5EF4-FFF2-40B4-BE49-F238E27FC236}">
                <a16:creationId xmlns:a16="http://schemas.microsoft.com/office/drawing/2014/main" id="{E00D3490-49DA-DB97-5E32-FA4FA0A673E7}"/>
              </a:ext>
            </a:extLst>
          </p:cNvPr>
          <p:cNvSpPr txBox="1"/>
          <p:nvPr/>
        </p:nvSpPr>
        <p:spPr>
          <a:xfrm>
            <a:off x="8206341" y="3915002"/>
            <a:ext cx="3873661" cy="2308324"/>
          </a:xfrm>
          <a:prstGeom prst="rect">
            <a:avLst/>
          </a:prstGeom>
          <a:noFill/>
          <a:ln>
            <a:solidFill>
              <a:schemeClr val="accent5"/>
            </a:solidFill>
          </a:ln>
        </p:spPr>
        <p:txBody>
          <a:bodyPr wrap="square">
            <a:spAutoFit/>
          </a:bodyPr>
          <a:lstStyle/>
          <a:p>
            <a:pPr algn="ctr"/>
            <a:r>
              <a:rPr lang="en-US" dirty="0">
                <a:latin typeface="Helvetica" pitchFamily="2" charset="0"/>
              </a:rPr>
              <a:t>So we can interpret from this data set:</a:t>
            </a:r>
          </a:p>
          <a:p>
            <a:pPr marL="342900" indent="-342900">
              <a:buFont typeface="+mj-lt"/>
              <a:buAutoNum type="arabicPeriod"/>
            </a:pPr>
            <a:r>
              <a:rPr lang="en-US" dirty="0">
                <a:latin typeface="Helvetica" pitchFamily="2" charset="0"/>
              </a:rPr>
              <a:t>Sample 1: Small shift = no change between sample and control</a:t>
            </a:r>
          </a:p>
          <a:p>
            <a:pPr marL="342900" indent="-342900">
              <a:buFont typeface="+mj-lt"/>
              <a:buAutoNum type="arabicPeriod"/>
            </a:pPr>
            <a:r>
              <a:rPr lang="en-US" dirty="0">
                <a:latin typeface="Helvetica" pitchFamily="2" charset="0"/>
              </a:rPr>
              <a:t>Sample 2 Large shift = substantial glycan mass increase</a:t>
            </a:r>
          </a:p>
        </p:txBody>
      </p:sp>
      <p:sp>
        <p:nvSpPr>
          <p:cNvPr id="18" name="TextBox 17">
            <a:extLst>
              <a:ext uri="{FF2B5EF4-FFF2-40B4-BE49-F238E27FC236}">
                <a16:creationId xmlns:a16="http://schemas.microsoft.com/office/drawing/2014/main" id="{27545B24-985E-F4FB-C838-8DBB98DA4EE3}"/>
              </a:ext>
            </a:extLst>
          </p:cNvPr>
          <p:cNvSpPr txBox="1"/>
          <p:nvPr/>
        </p:nvSpPr>
        <p:spPr>
          <a:xfrm>
            <a:off x="1794076" y="2447251"/>
            <a:ext cx="2451096" cy="1200329"/>
          </a:xfrm>
          <a:prstGeom prst="rect">
            <a:avLst/>
          </a:prstGeom>
          <a:solidFill>
            <a:schemeClr val="bg1"/>
          </a:solidFill>
          <a:ln>
            <a:solidFill>
              <a:schemeClr val="tx1"/>
            </a:solidFill>
          </a:ln>
        </p:spPr>
        <p:txBody>
          <a:bodyPr wrap="square">
            <a:spAutoFit/>
          </a:bodyPr>
          <a:lstStyle/>
          <a:p>
            <a:pPr algn="ctr">
              <a:buNone/>
            </a:pPr>
            <a:r>
              <a:rPr lang="en-US" b="1" dirty="0">
                <a:solidFill>
                  <a:schemeClr val="accent5"/>
                </a:solidFill>
                <a:latin typeface="Helvetica" pitchFamily="2" charset="0"/>
              </a:rPr>
              <a:t>Sample 1:</a:t>
            </a:r>
          </a:p>
          <a:p>
            <a:pPr algn="ctr"/>
            <a:r>
              <a:rPr lang="en-US" b="1" u="sng" dirty="0">
                <a:solidFill>
                  <a:schemeClr val="accent5"/>
                </a:solidFill>
                <a:latin typeface="Helvetica" pitchFamily="2" charset="0"/>
              </a:rPr>
              <a:t>10,600-10,500= 100</a:t>
            </a:r>
          </a:p>
          <a:p>
            <a:pPr algn="ctr"/>
            <a:r>
              <a:rPr lang="en-US" b="1" dirty="0">
                <a:solidFill>
                  <a:schemeClr val="accent5"/>
                </a:solidFill>
                <a:latin typeface="Helvetica" pitchFamily="2" charset="0"/>
              </a:rPr>
              <a:t>Small shift and lots of overlap (~100 m/z)</a:t>
            </a:r>
          </a:p>
        </p:txBody>
      </p:sp>
      <p:sp>
        <p:nvSpPr>
          <p:cNvPr id="19" name="TextBox 18">
            <a:extLst>
              <a:ext uri="{FF2B5EF4-FFF2-40B4-BE49-F238E27FC236}">
                <a16:creationId xmlns:a16="http://schemas.microsoft.com/office/drawing/2014/main" id="{B0E571EC-DBBD-197A-799C-7D223B518C53}"/>
              </a:ext>
            </a:extLst>
          </p:cNvPr>
          <p:cNvSpPr txBox="1"/>
          <p:nvPr/>
        </p:nvSpPr>
        <p:spPr>
          <a:xfrm>
            <a:off x="5312780" y="2170253"/>
            <a:ext cx="2297676" cy="2031325"/>
          </a:xfrm>
          <a:prstGeom prst="rect">
            <a:avLst/>
          </a:prstGeom>
          <a:solidFill>
            <a:schemeClr val="bg1"/>
          </a:solidFill>
          <a:ln>
            <a:solidFill>
              <a:schemeClr val="tx1"/>
            </a:solidFill>
          </a:ln>
        </p:spPr>
        <p:txBody>
          <a:bodyPr wrap="square">
            <a:spAutoFit/>
          </a:bodyPr>
          <a:lstStyle/>
          <a:p>
            <a:pPr algn="ctr">
              <a:buNone/>
            </a:pPr>
            <a:r>
              <a:rPr lang="en-US" b="1" dirty="0">
                <a:solidFill>
                  <a:schemeClr val="accent5"/>
                </a:solidFill>
                <a:latin typeface="Helvetica" pitchFamily="2" charset="0"/>
              </a:rPr>
              <a:t>Sample 2:</a:t>
            </a:r>
          </a:p>
          <a:p>
            <a:pPr algn="ctr">
              <a:buNone/>
            </a:pPr>
            <a:r>
              <a:rPr lang="en-US" b="1" u="sng" dirty="0">
                <a:solidFill>
                  <a:schemeClr val="accent5"/>
                </a:solidFill>
                <a:latin typeface="Helvetica" pitchFamily="2" charset="0"/>
              </a:rPr>
              <a:t>11,600-11,000= 600</a:t>
            </a:r>
          </a:p>
          <a:p>
            <a:pPr algn="ctr"/>
            <a:r>
              <a:rPr lang="en-US" b="1" dirty="0">
                <a:solidFill>
                  <a:schemeClr val="accent5"/>
                </a:solidFill>
                <a:latin typeface="Helvetica" pitchFamily="2" charset="0"/>
              </a:rPr>
              <a:t>Large rightward shift (~600 m/z)</a:t>
            </a:r>
          </a:p>
          <a:p>
            <a:pPr algn="ctr">
              <a:buNone/>
            </a:pPr>
            <a:r>
              <a:rPr lang="en-US" b="1" dirty="0">
                <a:solidFill>
                  <a:schemeClr val="accent5"/>
                </a:solidFill>
                <a:latin typeface="Helvetica" pitchFamily="2" charset="0"/>
              </a:rPr>
              <a:t>Rightward shift = heavier protein form</a:t>
            </a:r>
          </a:p>
        </p:txBody>
      </p:sp>
      <p:cxnSp>
        <p:nvCxnSpPr>
          <p:cNvPr id="20" name="Straight Arrow Connector 19">
            <a:extLst>
              <a:ext uri="{FF2B5EF4-FFF2-40B4-BE49-F238E27FC236}">
                <a16:creationId xmlns:a16="http://schemas.microsoft.com/office/drawing/2014/main" id="{47CB1164-A5F4-A8AB-DA0E-F1B983FA3EF7}"/>
              </a:ext>
            </a:extLst>
          </p:cNvPr>
          <p:cNvCxnSpPr>
            <a:cxnSpLocks/>
          </p:cNvCxnSpPr>
          <p:nvPr/>
        </p:nvCxnSpPr>
        <p:spPr>
          <a:xfrm>
            <a:off x="5523848" y="4687747"/>
            <a:ext cx="1423665" cy="0"/>
          </a:xfrm>
          <a:prstGeom prst="straightConnector1">
            <a:avLst/>
          </a:prstGeom>
          <a:ln w="5715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66E9540F-4A5C-32E9-7287-E3E6BCBADFB9}"/>
              </a:ext>
            </a:extLst>
          </p:cNvPr>
          <p:cNvCxnSpPr>
            <a:cxnSpLocks/>
          </p:cNvCxnSpPr>
          <p:nvPr/>
        </p:nvCxnSpPr>
        <p:spPr>
          <a:xfrm>
            <a:off x="4323145" y="4782274"/>
            <a:ext cx="544010" cy="0"/>
          </a:xfrm>
          <a:prstGeom prst="straightConnector1">
            <a:avLst/>
          </a:prstGeom>
          <a:ln w="5715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A26D23B2-3C2B-9E7B-6218-BDB7D2C3A7A1}"/>
              </a:ext>
            </a:extLst>
          </p:cNvPr>
          <p:cNvSpPr>
            <a:spLocks noGrp="1"/>
          </p:cNvSpPr>
          <p:nvPr>
            <p:ph type="sldNum" sz="quarter" idx="12"/>
          </p:nvPr>
        </p:nvSpPr>
        <p:spPr/>
        <p:txBody>
          <a:bodyPr/>
          <a:lstStyle/>
          <a:p>
            <a:fld id="{69A02270-32A2-DD40-9D78-85491558A727}" type="slidenum">
              <a:rPr lang="en-US" smtClean="0"/>
              <a:t>41</a:t>
            </a:fld>
            <a:endParaRPr lang="en-US"/>
          </a:p>
        </p:txBody>
      </p:sp>
    </p:spTree>
    <p:extLst>
      <p:ext uri="{BB962C8B-B14F-4D97-AF65-F5344CB8AC3E}">
        <p14:creationId xmlns:p14="http://schemas.microsoft.com/office/powerpoint/2010/main" val="144949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1E3D1-5622-FA25-5DC3-41B10133D2F9}"/>
            </a:ext>
          </a:extLst>
        </p:cNvPr>
        <p:cNvGrpSpPr/>
        <p:nvPr/>
      </p:nvGrpSpPr>
      <p:grpSpPr>
        <a:xfrm>
          <a:off x="0" y="0"/>
          <a:ext cx="0" cy="0"/>
          <a:chOff x="0" y="0"/>
          <a:chExt cx="0" cy="0"/>
        </a:xfrm>
      </p:grpSpPr>
      <p:sp>
        <p:nvSpPr>
          <p:cNvPr id="5" name="Rectangle 3">
            <a:extLst>
              <a:ext uri="{FF2B5EF4-FFF2-40B4-BE49-F238E27FC236}">
                <a16:creationId xmlns:a16="http://schemas.microsoft.com/office/drawing/2014/main" id="{6BA1FE6E-C32B-3C7B-E0F0-6BEB2CECB6BC}"/>
              </a:ext>
            </a:extLst>
          </p:cNvPr>
          <p:cNvSpPr>
            <a:spLocks noChangeArrowheads="1"/>
          </p:cNvSpPr>
          <p:nvPr/>
        </p:nvSpPr>
        <p:spPr bwMode="auto">
          <a:xfrm>
            <a:off x="1183341" y="60511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itle 1">
            <a:extLst>
              <a:ext uri="{FF2B5EF4-FFF2-40B4-BE49-F238E27FC236}">
                <a16:creationId xmlns:a16="http://schemas.microsoft.com/office/drawing/2014/main" id="{169F0BAA-473D-5616-803F-F1393E90DC4E}"/>
              </a:ext>
            </a:extLst>
          </p:cNvPr>
          <p:cNvSpPr txBox="1">
            <a:spLocks/>
          </p:cNvSpPr>
          <p:nvPr/>
        </p:nvSpPr>
        <p:spPr>
          <a:xfrm>
            <a:off x="0" y="125951"/>
            <a:ext cx="10266744" cy="4572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Helvetica" pitchFamily="2" charset="0"/>
              </a:rPr>
              <a:t>Analyzing Mass Spec Data: Cheat Sheet </a:t>
            </a:r>
          </a:p>
        </p:txBody>
      </p:sp>
      <p:pic>
        <p:nvPicPr>
          <p:cNvPr id="3" name="Picture 2" descr="A graph of a sample control&#10;&#10;AI-generated content may be incorrect.">
            <a:extLst>
              <a:ext uri="{FF2B5EF4-FFF2-40B4-BE49-F238E27FC236}">
                <a16:creationId xmlns:a16="http://schemas.microsoft.com/office/drawing/2014/main" id="{7DAC9773-4B61-1349-8979-3A161341B0B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3377" y="1410086"/>
            <a:ext cx="7826361" cy="5368263"/>
          </a:xfrm>
          <a:prstGeom prst="rect">
            <a:avLst/>
          </a:prstGeom>
        </p:spPr>
      </p:pic>
      <p:sp>
        <p:nvSpPr>
          <p:cNvPr id="14" name="TextBox 13">
            <a:extLst>
              <a:ext uri="{FF2B5EF4-FFF2-40B4-BE49-F238E27FC236}">
                <a16:creationId xmlns:a16="http://schemas.microsoft.com/office/drawing/2014/main" id="{A1118C96-8C5D-248A-90A4-0F28D44D739C}"/>
              </a:ext>
            </a:extLst>
          </p:cNvPr>
          <p:cNvSpPr txBox="1"/>
          <p:nvPr/>
        </p:nvSpPr>
        <p:spPr>
          <a:xfrm>
            <a:off x="9060936" y="1010096"/>
            <a:ext cx="2839654" cy="2554545"/>
          </a:xfrm>
          <a:prstGeom prst="rect">
            <a:avLst/>
          </a:prstGeom>
          <a:noFill/>
          <a:ln w="22225">
            <a:solidFill>
              <a:schemeClr val="tx1"/>
            </a:solidFill>
          </a:ln>
        </p:spPr>
        <p:txBody>
          <a:bodyPr wrap="square">
            <a:spAutoFit/>
          </a:bodyPr>
          <a:lstStyle/>
          <a:p>
            <a:pPr algn="ctr">
              <a:buNone/>
            </a:pPr>
            <a:r>
              <a:rPr lang="en-US" sz="1600" dirty="0">
                <a:latin typeface="Helvetica" pitchFamily="2" charset="0"/>
              </a:rPr>
              <a:t>In this simplified dataset:</a:t>
            </a:r>
          </a:p>
          <a:p>
            <a:pPr marL="342900" indent="-342900">
              <a:buFont typeface="+mj-lt"/>
              <a:buAutoNum type="arabicPeriod"/>
            </a:pPr>
            <a:r>
              <a:rPr lang="en-US" sz="1600" dirty="0">
                <a:latin typeface="Helvetica" pitchFamily="2" charset="0"/>
              </a:rPr>
              <a:t>±25–100 m/z → expected minor variation (background)</a:t>
            </a:r>
          </a:p>
          <a:p>
            <a:pPr marL="342900" indent="-342900">
              <a:buFont typeface="+mj-lt"/>
              <a:buAutoNum type="arabicPeriod"/>
            </a:pPr>
            <a:r>
              <a:rPr lang="en-US" sz="1600" dirty="0">
                <a:latin typeface="Helvetica" pitchFamily="2" charset="0"/>
              </a:rPr>
              <a:t>~200-300 m/z → ~one added glycan</a:t>
            </a:r>
          </a:p>
          <a:p>
            <a:pPr marL="342900" indent="-342900">
              <a:buFont typeface="+mj-lt"/>
              <a:buAutoNum type="arabicPeriod"/>
            </a:pPr>
            <a:r>
              <a:rPr lang="en-US" sz="1600" dirty="0">
                <a:latin typeface="Helvetica" pitchFamily="2" charset="0"/>
              </a:rPr>
              <a:t>Larger shifts → multiple glycans </a:t>
            </a:r>
          </a:p>
          <a:p>
            <a:pPr algn="ctr"/>
            <a:r>
              <a:rPr lang="en-US" sz="1600" i="1" dirty="0">
                <a:latin typeface="Helvetica" pitchFamily="2" charset="0"/>
              </a:rPr>
              <a:t>*You will be given glycan sizes to interpret*</a:t>
            </a:r>
          </a:p>
        </p:txBody>
      </p:sp>
      <p:sp>
        <p:nvSpPr>
          <p:cNvPr id="17" name="TextBox 16">
            <a:extLst>
              <a:ext uri="{FF2B5EF4-FFF2-40B4-BE49-F238E27FC236}">
                <a16:creationId xmlns:a16="http://schemas.microsoft.com/office/drawing/2014/main" id="{48FB19CD-DE40-6F0C-46E9-C6196219773A}"/>
              </a:ext>
            </a:extLst>
          </p:cNvPr>
          <p:cNvSpPr txBox="1"/>
          <p:nvPr/>
        </p:nvSpPr>
        <p:spPr>
          <a:xfrm>
            <a:off x="8917803" y="3738885"/>
            <a:ext cx="3125920" cy="2062103"/>
          </a:xfrm>
          <a:prstGeom prst="rect">
            <a:avLst/>
          </a:prstGeom>
          <a:noFill/>
          <a:ln w="22225">
            <a:solidFill>
              <a:schemeClr val="tx1"/>
            </a:solidFill>
          </a:ln>
        </p:spPr>
        <p:txBody>
          <a:bodyPr wrap="square">
            <a:spAutoFit/>
          </a:bodyPr>
          <a:lstStyle/>
          <a:p>
            <a:pPr algn="ctr"/>
            <a:r>
              <a:rPr lang="en-US" sz="1600" dirty="0">
                <a:latin typeface="Helvetica" pitchFamily="2" charset="0"/>
              </a:rPr>
              <a:t>So we can interpret from this data set:</a:t>
            </a:r>
          </a:p>
          <a:p>
            <a:pPr marL="342900" indent="-342900">
              <a:buFont typeface="+mj-lt"/>
              <a:buAutoNum type="arabicPeriod"/>
            </a:pPr>
            <a:r>
              <a:rPr lang="en-US" sz="1600" dirty="0">
                <a:latin typeface="Helvetica" pitchFamily="2" charset="0"/>
              </a:rPr>
              <a:t>Sample 1: Small shift = no change between sample and control</a:t>
            </a:r>
          </a:p>
          <a:p>
            <a:pPr marL="342900" indent="-342900">
              <a:buFont typeface="+mj-lt"/>
              <a:buAutoNum type="arabicPeriod"/>
            </a:pPr>
            <a:r>
              <a:rPr lang="en-US" sz="1600" dirty="0">
                <a:latin typeface="Helvetica" pitchFamily="2" charset="0"/>
              </a:rPr>
              <a:t>Sample 2 Large shift = substantial glycan mass increase</a:t>
            </a:r>
          </a:p>
        </p:txBody>
      </p:sp>
      <p:sp>
        <p:nvSpPr>
          <p:cNvPr id="18" name="TextBox 17">
            <a:extLst>
              <a:ext uri="{FF2B5EF4-FFF2-40B4-BE49-F238E27FC236}">
                <a16:creationId xmlns:a16="http://schemas.microsoft.com/office/drawing/2014/main" id="{ADF2FDB8-255B-5FC2-C89A-7031C5088016}"/>
              </a:ext>
            </a:extLst>
          </p:cNvPr>
          <p:cNvSpPr txBox="1"/>
          <p:nvPr/>
        </p:nvSpPr>
        <p:spPr>
          <a:xfrm>
            <a:off x="2407534" y="3780582"/>
            <a:ext cx="2338699" cy="1477328"/>
          </a:xfrm>
          <a:prstGeom prst="rect">
            <a:avLst/>
          </a:prstGeom>
          <a:solidFill>
            <a:schemeClr val="bg1"/>
          </a:solidFill>
          <a:ln>
            <a:solidFill>
              <a:schemeClr val="tx1"/>
            </a:solidFill>
          </a:ln>
        </p:spPr>
        <p:txBody>
          <a:bodyPr wrap="square">
            <a:spAutoFit/>
          </a:bodyPr>
          <a:lstStyle/>
          <a:p>
            <a:pPr algn="ctr">
              <a:buNone/>
            </a:pPr>
            <a:r>
              <a:rPr lang="en-US" b="1" dirty="0">
                <a:solidFill>
                  <a:schemeClr val="accent5"/>
                </a:solidFill>
                <a:latin typeface="Helvetica" pitchFamily="2" charset="0"/>
              </a:rPr>
              <a:t>Sample 1:</a:t>
            </a:r>
          </a:p>
          <a:p>
            <a:pPr algn="ctr"/>
            <a:r>
              <a:rPr lang="en-US" b="1" u="sng" dirty="0">
                <a:solidFill>
                  <a:schemeClr val="accent5"/>
                </a:solidFill>
                <a:latin typeface="Helvetica" pitchFamily="2" charset="0"/>
              </a:rPr>
              <a:t>10,600-10,500= 100</a:t>
            </a:r>
            <a:endParaRPr lang="en-US" b="1" dirty="0">
              <a:solidFill>
                <a:schemeClr val="accent5"/>
              </a:solidFill>
              <a:latin typeface="Helvetica" pitchFamily="2" charset="0"/>
            </a:endParaRPr>
          </a:p>
          <a:p>
            <a:pPr algn="ctr"/>
            <a:r>
              <a:rPr lang="en-US" b="1" dirty="0">
                <a:solidFill>
                  <a:schemeClr val="accent5"/>
                </a:solidFill>
                <a:latin typeface="Helvetica" pitchFamily="2" charset="0"/>
              </a:rPr>
              <a:t>Small shift and lots of overlap (~100 m/z)</a:t>
            </a:r>
          </a:p>
        </p:txBody>
      </p:sp>
      <p:sp>
        <p:nvSpPr>
          <p:cNvPr id="19" name="TextBox 18">
            <a:extLst>
              <a:ext uri="{FF2B5EF4-FFF2-40B4-BE49-F238E27FC236}">
                <a16:creationId xmlns:a16="http://schemas.microsoft.com/office/drawing/2014/main" id="{57BEA9B9-756B-AC2D-665E-BA3639188E72}"/>
              </a:ext>
            </a:extLst>
          </p:cNvPr>
          <p:cNvSpPr txBox="1"/>
          <p:nvPr/>
        </p:nvSpPr>
        <p:spPr>
          <a:xfrm>
            <a:off x="5733388" y="2697664"/>
            <a:ext cx="2338698" cy="2031325"/>
          </a:xfrm>
          <a:prstGeom prst="rect">
            <a:avLst/>
          </a:prstGeom>
          <a:solidFill>
            <a:schemeClr val="bg1"/>
          </a:solidFill>
          <a:ln>
            <a:solidFill>
              <a:schemeClr val="tx1"/>
            </a:solidFill>
          </a:ln>
        </p:spPr>
        <p:txBody>
          <a:bodyPr wrap="square">
            <a:spAutoFit/>
          </a:bodyPr>
          <a:lstStyle/>
          <a:p>
            <a:pPr algn="ctr">
              <a:buNone/>
            </a:pPr>
            <a:r>
              <a:rPr lang="en-US" b="1" dirty="0">
                <a:solidFill>
                  <a:schemeClr val="accent5"/>
                </a:solidFill>
                <a:latin typeface="Helvetica" pitchFamily="2" charset="0"/>
              </a:rPr>
              <a:t>Sample 2:</a:t>
            </a:r>
          </a:p>
          <a:p>
            <a:pPr algn="ctr"/>
            <a:r>
              <a:rPr lang="en-US" b="1" u="sng" dirty="0">
                <a:solidFill>
                  <a:schemeClr val="accent5"/>
                </a:solidFill>
                <a:latin typeface="Helvetica" pitchFamily="2" charset="0"/>
              </a:rPr>
              <a:t>11,600-11,000= 600</a:t>
            </a:r>
            <a:endParaRPr lang="en-US" b="1" dirty="0">
              <a:solidFill>
                <a:schemeClr val="accent5"/>
              </a:solidFill>
              <a:latin typeface="Helvetica" pitchFamily="2" charset="0"/>
            </a:endParaRPr>
          </a:p>
          <a:p>
            <a:pPr algn="ctr"/>
            <a:r>
              <a:rPr lang="en-US" b="1" dirty="0">
                <a:solidFill>
                  <a:schemeClr val="accent5"/>
                </a:solidFill>
                <a:latin typeface="Helvetica" pitchFamily="2" charset="0"/>
              </a:rPr>
              <a:t>Large rightward shift (~600 m/z)</a:t>
            </a:r>
          </a:p>
          <a:p>
            <a:pPr algn="ctr">
              <a:buNone/>
            </a:pPr>
            <a:r>
              <a:rPr lang="en-US" b="1" dirty="0">
                <a:solidFill>
                  <a:schemeClr val="accent5"/>
                </a:solidFill>
                <a:latin typeface="Helvetica" pitchFamily="2" charset="0"/>
              </a:rPr>
              <a:t>Rightward shift = heavier protein form</a:t>
            </a:r>
          </a:p>
        </p:txBody>
      </p:sp>
      <p:cxnSp>
        <p:nvCxnSpPr>
          <p:cNvPr id="20" name="Straight Arrow Connector 19">
            <a:extLst>
              <a:ext uri="{FF2B5EF4-FFF2-40B4-BE49-F238E27FC236}">
                <a16:creationId xmlns:a16="http://schemas.microsoft.com/office/drawing/2014/main" id="{C458EA3D-25B4-0B05-99A9-224585901960}"/>
              </a:ext>
            </a:extLst>
          </p:cNvPr>
          <p:cNvCxnSpPr>
            <a:cxnSpLocks/>
          </p:cNvCxnSpPr>
          <p:nvPr/>
        </p:nvCxnSpPr>
        <p:spPr>
          <a:xfrm>
            <a:off x="6186791" y="4782274"/>
            <a:ext cx="1290455" cy="0"/>
          </a:xfrm>
          <a:prstGeom prst="straightConnector1">
            <a:avLst/>
          </a:prstGeom>
          <a:ln w="5715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FDA9682A-C485-AA3F-EC8D-A14D43A45EEE}"/>
              </a:ext>
            </a:extLst>
          </p:cNvPr>
          <p:cNvCxnSpPr>
            <a:cxnSpLocks/>
          </p:cNvCxnSpPr>
          <p:nvPr/>
        </p:nvCxnSpPr>
        <p:spPr>
          <a:xfrm>
            <a:off x="4979837" y="4967469"/>
            <a:ext cx="544010" cy="0"/>
          </a:xfrm>
          <a:prstGeom prst="straightConnector1">
            <a:avLst/>
          </a:prstGeom>
          <a:ln w="57150">
            <a:solidFill>
              <a:schemeClr val="accent5"/>
            </a:solidFill>
            <a:tailEnd type="triangle"/>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0BA0968B-54E0-C62B-D4CF-05E0D6321335}"/>
              </a:ext>
            </a:extLst>
          </p:cNvPr>
          <p:cNvSpPr txBox="1"/>
          <p:nvPr/>
        </p:nvSpPr>
        <p:spPr>
          <a:xfrm>
            <a:off x="5562671" y="6419667"/>
            <a:ext cx="4735954" cy="338554"/>
          </a:xfrm>
          <a:prstGeom prst="rect">
            <a:avLst/>
          </a:prstGeom>
          <a:solidFill>
            <a:schemeClr val="bg1"/>
          </a:solidFill>
          <a:ln>
            <a:solidFill>
              <a:schemeClr val="tx1"/>
            </a:solidFill>
          </a:ln>
        </p:spPr>
        <p:txBody>
          <a:bodyPr wrap="square">
            <a:spAutoFit/>
          </a:bodyPr>
          <a:lstStyle/>
          <a:p>
            <a:pPr algn="ctr"/>
            <a:r>
              <a:rPr kumimoji="0" lang="en-US" altLang="en-US" sz="1600" b="1" i="0" u="none" strike="noStrike" cap="none" normalizeH="0" baseline="0" dirty="0">
                <a:ln>
                  <a:noFill/>
                </a:ln>
                <a:solidFill>
                  <a:srgbClr val="0432FF"/>
                </a:solidFill>
                <a:effectLst/>
                <a:latin typeface="Helvetica" pitchFamily="2" charset="0"/>
              </a:rPr>
              <a:t>X axis: </a:t>
            </a:r>
            <a:r>
              <a:rPr lang="en-US" sz="1600" b="1" dirty="0">
                <a:solidFill>
                  <a:srgbClr val="0432FF"/>
                </a:solidFill>
                <a:latin typeface="Helvetica" pitchFamily="2" charset="0"/>
              </a:rPr>
              <a:t>tells us the mass of each protein form</a:t>
            </a:r>
          </a:p>
        </p:txBody>
      </p:sp>
      <p:sp>
        <p:nvSpPr>
          <p:cNvPr id="4" name="TextBox 3">
            <a:extLst>
              <a:ext uri="{FF2B5EF4-FFF2-40B4-BE49-F238E27FC236}">
                <a16:creationId xmlns:a16="http://schemas.microsoft.com/office/drawing/2014/main" id="{B26BF6D9-31B1-3B12-F831-1A21EEE9CA39}"/>
              </a:ext>
            </a:extLst>
          </p:cNvPr>
          <p:cNvSpPr txBox="1"/>
          <p:nvPr/>
        </p:nvSpPr>
        <p:spPr>
          <a:xfrm>
            <a:off x="251074" y="583151"/>
            <a:ext cx="2333856" cy="830997"/>
          </a:xfrm>
          <a:prstGeom prst="rect">
            <a:avLst/>
          </a:prstGeom>
          <a:solidFill>
            <a:schemeClr val="bg1"/>
          </a:solidFill>
          <a:ln>
            <a:solidFill>
              <a:schemeClr val="tx1"/>
            </a:solidFill>
          </a:ln>
        </p:spPr>
        <p:txBody>
          <a:bodyPr wrap="square">
            <a:spAutoFit/>
          </a:bodyPr>
          <a:lstStyle/>
          <a:p>
            <a:pPr algn="ctr"/>
            <a:r>
              <a:rPr kumimoji="0" lang="en-US" altLang="en-US" sz="1600" b="1" i="0" u="none" strike="noStrike" cap="none" normalizeH="0" baseline="0" dirty="0">
                <a:ln>
                  <a:noFill/>
                </a:ln>
                <a:solidFill>
                  <a:srgbClr val="0432FF"/>
                </a:solidFill>
                <a:effectLst/>
                <a:latin typeface="Helvetica" pitchFamily="2" charset="0"/>
              </a:rPr>
              <a:t>Y axis:</a:t>
            </a:r>
          </a:p>
          <a:p>
            <a:pPr algn="ctr"/>
            <a:r>
              <a:rPr lang="en-US" sz="1600" b="1" dirty="0">
                <a:solidFill>
                  <a:srgbClr val="0432FF"/>
                </a:solidFill>
                <a:latin typeface="Helvetica" pitchFamily="2" charset="0"/>
              </a:rPr>
              <a:t>tells us how much of that form is present</a:t>
            </a:r>
          </a:p>
        </p:txBody>
      </p:sp>
      <p:sp>
        <p:nvSpPr>
          <p:cNvPr id="7" name="TextBox 6">
            <a:extLst>
              <a:ext uri="{FF2B5EF4-FFF2-40B4-BE49-F238E27FC236}">
                <a16:creationId xmlns:a16="http://schemas.microsoft.com/office/drawing/2014/main" id="{A898273A-D58A-6F5E-8BB5-D035BB7FFC63}"/>
              </a:ext>
            </a:extLst>
          </p:cNvPr>
          <p:cNvSpPr txBox="1"/>
          <p:nvPr/>
        </p:nvSpPr>
        <p:spPr>
          <a:xfrm>
            <a:off x="4018190" y="688264"/>
            <a:ext cx="4522395" cy="1077218"/>
          </a:xfrm>
          <a:prstGeom prst="rect">
            <a:avLst/>
          </a:prstGeom>
          <a:solidFill>
            <a:schemeClr val="bg1"/>
          </a:solidFill>
          <a:ln>
            <a:solidFill>
              <a:schemeClr val="tx1"/>
            </a:solidFill>
          </a:ln>
        </p:spPr>
        <p:txBody>
          <a:bodyPr wrap="square">
            <a:spAutoFit/>
          </a:bodyPr>
          <a:lstStyle/>
          <a:p>
            <a:pPr algn="ctr"/>
            <a:r>
              <a:rPr lang="en-US" sz="1600" dirty="0">
                <a:solidFill>
                  <a:srgbClr val="C00000"/>
                </a:solidFill>
                <a:latin typeface="Helvetica" pitchFamily="2" charset="0"/>
              </a:rPr>
              <a:t>Solid line = </a:t>
            </a:r>
            <a:r>
              <a:rPr lang="en-US" sz="1600" b="1" dirty="0">
                <a:solidFill>
                  <a:srgbClr val="C00000"/>
                </a:solidFill>
                <a:latin typeface="Helvetica" pitchFamily="2" charset="0"/>
              </a:rPr>
              <a:t>Control</a:t>
            </a:r>
            <a:endParaRPr lang="en-US" sz="1600" dirty="0">
              <a:solidFill>
                <a:srgbClr val="C00000"/>
              </a:solidFill>
              <a:latin typeface="Helvetica" pitchFamily="2" charset="0"/>
            </a:endParaRPr>
          </a:p>
          <a:p>
            <a:pPr algn="ctr"/>
            <a:r>
              <a:rPr lang="en-US" sz="1600" dirty="0">
                <a:solidFill>
                  <a:srgbClr val="C00000"/>
                </a:solidFill>
                <a:latin typeface="Helvetica" pitchFamily="2" charset="0"/>
              </a:rPr>
              <a:t>Dashed line = </a:t>
            </a:r>
            <a:r>
              <a:rPr lang="en-US" sz="1600" b="1" dirty="0">
                <a:solidFill>
                  <a:srgbClr val="C00000"/>
                </a:solidFill>
                <a:latin typeface="Helvetica" pitchFamily="2" charset="0"/>
              </a:rPr>
              <a:t>Sample</a:t>
            </a:r>
          </a:p>
          <a:p>
            <a:pPr algn="ctr"/>
            <a:r>
              <a:rPr lang="en-US" sz="1600" dirty="0">
                <a:solidFill>
                  <a:srgbClr val="C00000"/>
                </a:solidFill>
                <a:latin typeface="Helvetica" pitchFamily="2" charset="0"/>
              </a:rPr>
              <a:t>We always compare </a:t>
            </a:r>
            <a:r>
              <a:rPr lang="en-US" sz="1600" b="1" dirty="0">
                <a:solidFill>
                  <a:srgbClr val="C00000"/>
                </a:solidFill>
                <a:latin typeface="Helvetica" pitchFamily="2" charset="0"/>
              </a:rPr>
              <a:t>peak position between these two lines</a:t>
            </a:r>
            <a:endParaRPr lang="en-US" sz="1600" dirty="0">
              <a:solidFill>
                <a:srgbClr val="C00000"/>
              </a:solidFill>
              <a:latin typeface="Helvetica" pitchFamily="2" charset="0"/>
            </a:endParaRPr>
          </a:p>
        </p:txBody>
      </p:sp>
      <p:sp>
        <p:nvSpPr>
          <p:cNvPr id="9" name="TextBox 8">
            <a:extLst>
              <a:ext uri="{FF2B5EF4-FFF2-40B4-BE49-F238E27FC236}">
                <a16:creationId xmlns:a16="http://schemas.microsoft.com/office/drawing/2014/main" id="{7F9FBA69-C869-4E5F-3E5C-60F4DCD87A24}"/>
              </a:ext>
            </a:extLst>
          </p:cNvPr>
          <p:cNvSpPr txBox="1"/>
          <p:nvPr/>
        </p:nvSpPr>
        <p:spPr>
          <a:xfrm>
            <a:off x="1898247" y="2538809"/>
            <a:ext cx="2942693" cy="1077218"/>
          </a:xfrm>
          <a:prstGeom prst="rect">
            <a:avLst/>
          </a:prstGeom>
          <a:solidFill>
            <a:schemeClr val="bg1"/>
          </a:solidFill>
          <a:ln>
            <a:solidFill>
              <a:schemeClr val="tx1"/>
            </a:solidFill>
          </a:ln>
        </p:spPr>
        <p:txBody>
          <a:bodyPr wrap="square">
            <a:spAutoFit/>
          </a:bodyPr>
          <a:lstStyle/>
          <a:p>
            <a:pPr algn="ctr"/>
            <a:r>
              <a:rPr lang="en-US" sz="1600" dirty="0">
                <a:solidFill>
                  <a:srgbClr val="0432FF"/>
                </a:solidFill>
                <a:latin typeface="Helvetica" pitchFamily="2" charset="0"/>
                <a:cs typeface="Arial" panose="020B0604020202020204" pitchFamily="34" charset="0"/>
              </a:rPr>
              <a:t>We care about </a:t>
            </a:r>
            <a:r>
              <a:rPr lang="en-US" sz="1600" b="1" dirty="0">
                <a:solidFill>
                  <a:srgbClr val="0432FF"/>
                </a:solidFill>
                <a:latin typeface="Helvetica" pitchFamily="2" charset="0"/>
                <a:cs typeface="Arial" panose="020B0604020202020204" pitchFamily="34" charset="0"/>
              </a:rPr>
              <a:t>where the peak sits horizontally, not how tall it is </a:t>
            </a:r>
          </a:p>
          <a:p>
            <a:pPr algn="ctr"/>
            <a:r>
              <a:rPr lang="en-US" sz="1600" dirty="0">
                <a:solidFill>
                  <a:srgbClr val="0432FF"/>
                </a:solidFill>
                <a:latin typeface="Helvetica" pitchFamily="2" charset="0"/>
                <a:cs typeface="Arial" panose="020B0604020202020204" pitchFamily="34" charset="0"/>
              </a:rPr>
              <a:t>(for this analysis)</a:t>
            </a:r>
          </a:p>
        </p:txBody>
      </p:sp>
      <p:sp>
        <p:nvSpPr>
          <p:cNvPr id="8" name="Slide Number Placeholder 7">
            <a:extLst>
              <a:ext uri="{FF2B5EF4-FFF2-40B4-BE49-F238E27FC236}">
                <a16:creationId xmlns:a16="http://schemas.microsoft.com/office/drawing/2014/main" id="{C4E4C392-8688-1CB5-7A05-6A4BF6575414}"/>
              </a:ext>
            </a:extLst>
          </p:cNvPr>
          <p:cNvSpPr>
            <a:spLocks noGrp="1"/>
          </p:cNvSpPr>
          <p:nvPr>
            <p:ph type="sldNum" sz="quarter" idx="12"/>
          </p:nvPr>
        </p:nvSpPr>
        <p:spPr/>
        <p:txBody>
          <a:bodyPr/>
          <a:lstStyle/>
          <a:p>
            <a:fld id="{69A02270-32A2-DD40-9D78-85491558A727}" type="slidenum">
              <a:rPr lang="en-US" smtClean="0"/>
              <a:t>42</a:t>
            </a:fld>
            <a:endParaRPr lang="en-US"/>
          </a:p>
        </p:txBody>
      </p:sp>
    </p:spTree>
    <p:extLst>
      <p:ext uri="{BB962C8B-B14F-4D97-AF65-F5344CB8AC3E}">
        <p14:creationId xmlns:p14="http://schemas.microsoft.com/office/powerpoint/2010/main" val="38073545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2977F-0DDD-F37C-054D-8D63226FAB2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F800D60-61FA-5F95-75FB-49236450B5F1}"/>
              </a:ext>
            </a:extLst>
          </p:cNvPr>
          <p:cNvSpPr txBox="1"/>
          <p:nvPr/>
        </p:nvSpPr>
        <p:spPr>
          <a:xfrm>
            <a:off x="111767" y="742367"/>
            <a:ext cx="12080233" cy="6068008"/>
          </a:xfrm>
          <a:prstGeom prst="rect">
            <a:avLst/>
          </a:prstGeom>
          <a:noFill/>
        </p:spPr>
        <p:txBody>
          <a:bodyPr wrap="square">
            <a:spAutoFit/>
          </a:bodyPr>
          <a:lstStyle/>
          <a:p>
            <a:pPr algn="ctr">
              <a:lnSpc>
                <a:spcPct val="115000"/>
              </a:lnSpc>
              <a:spcAft>
                <a:spcPts val="800"/>
              </a:spcAft>
            </a:pPr>
            <a:r>
              <a:rPr lang="en-US" sz="2800" kern="100" dirty="0">
                <a:solidFill>
                  <a:srgbClr val="0432FF"/>
                </a:solidFill>
                <a:effectLst/>
                <a:latin typeface="Helvetica" pitchFamily="2" charset="0"/>
                <a:ea typeface="Calibri" panose="020F0502020204030204" pitchFamily="34" charset="0"/>
                <a:cs typeface="Arial" panose="020B0604020202020204" pitchFamily="34" charset="0"/>
              </a:rPr>
              <a:t>Working in groups of 3–4, you will assign yourselves one role below. From your assigned perspective, you should discuss how Maya’s LH can appear “normal” in amount but produces a different physiological response </a:t>
            </a:r>
          </a:p>
          <a:p>
            <a:pPr algn="ctr">
              <a:lnSpc>
                <a:spcPct val="115000"/>
              </a:lnSpc>
              <a:spcAft>
                <a:spcPts val="800"/>
              </a:spcAft>
            </a:pPr>
            <a:endParaRPr lang="en-US" altLang="en-US" sz="900" dirty="0">
              <a:latin typeface="Arial" panose="020B0604020202020204" pitchFamily="34" charset="0"/>
            </a:endParaRPr>
          </a:p>
          <a:p>
            <a:pPr marL="342900" indent="-342900">
              <a:spcAft>
                <a:spcPts val="800"/>
              </a:spcAft>
              <a:buFont typeface="Arial" panose="020B0604020202020204" pitchFamily="34" charset="0"/>
              <a:buChar char="•"/>
            </a:pPr>
            <a:r>
              <a:rPr lang="en-US" sz="2000" b="1" dirty="0">
                <a:latin typeface="Helvetica" pitchFamily="2" charset="0"/>
              </a:rPr>
              <a:t>Hormone Detective</a:t>
            </a:r>
            <a:r>
              <a:rPr lang="en-US" sz="2000" dirty="0">
                <a:latin typeface="Helvetica" pitchFamily="2" charset="0"/>
              </a:rPr>
              <a:t> should use Maya’s symptoms and hormone panel to determine why reproductive signaling appears abnormal despite normal LH levels</a:t>
            </a:r>
          </a:p>
          <a:p>
            <a:pPr marL="342900" indent="-342900">
              <a:spcAft>
                <a:spcPts val="800"/>
              </a:spcAft>
              <a:buFont typeface="Arial" panose="020B0604020202020204" pitchFamily="34" charset="0"/>
              <a:buChar char="•"/>
            </a:pPr>
            <a:r>
              <a:rPr lang="en-US" sz="2000" b="1" dirty="0">
                <a:latin typeface="Helvetica" pitchFamily="2" charset="0"/>
              </a:rPr>
              <a:t>Protein Biologist</a:t>
            </a:r>
            <a:r>
              <a:rPr lang="en-US" sz="2000" dirty="0">
                <a:latin typeface="Helvetica" pitchFamily="2" charset="0"/>
              </a:rPr>
              <a:t> should use the LH structure and mass spectrometry data to decide whether the change is in the protein itself or its attached glycans.</a:t>
            </a:r>
          </a:p>
          <a:p>
            <a:pPr marL="342900" indent="-342900">
              <a:spcAft>
                <a:spcPts val="800"/>
              </a:spcAft>
              <a:buFont typeface="Arial" panose="020B0604020202020204" pitchFamily="34" charset="0"/>
              <a:buChar char="•"/>
            </a:pPr>
            <a:r>
              <a:rPr lang="en-US" sz="2000" b="1" dirty="0">
                <a:latin typeface="Helvetica" pitchFamily="2" charset="0"/>
              </a:rPr>
              <a:t>Receptor Analyst</a:t>
            </a:r>
            <a:r>
              <a:rPr lang="en-US" sz="2000" dirty="0">
                <a:latin typeface="Helvetica" pitchFamily="2" charset="0"/>
              </a:rPr>
              <a:t> should use the receptor activation data to explain how Maya’s LH functions differently from control LH.</a:t>
            </a:r>
          </a:p>
          <a:p>
            <a:pPr marL="342900" indent="-342900">
              <a:spcAft>
                <a:spcPts val="800"/>
              </a:spcAft>
              <a:buFont typeface="Arial" panose="020B0604020202020204" pitchFamily="34" charset="0"/>
              <a:buChar char="•"/>
            </a:pPr>
            <a:r>
              <a:rPr lang="en-US" sz="2000" b="1" dirty="0">
                <a:latin typeface="Helvetica" pitchFamily="2" charset="0"/>
              </a:rPr>
              <a:t>Glycan Specialist</a:t>
            </a:r>
            <a:r>
              <a:rPr lang="en-US" sz="2000" dirty="0">
                <a:latin typeface="Helvetica" pitchFamily="2" charset="0"/>
              </a:rPr>
              <a:t> should explain how altered glycosylation could connect Maya’s LH structure, function, and physiology.</a:t>
            </a:r>
            <a:endParaRPr lang="en-US" sz="2000" kern="100" dirty="0">
              <a:effectLst/>
              <a:latin typeface="Helvetica" pitchFamily="2" charset="0"/>
              <a:ea typeface="Calibri" panose="020F0502020204030204" pitchFamily="34" charset="0"/>
              <a:cs typeface="Times New Roman" panose="02020603050405020304" pitchFamily="18" charset="0"/>
            </a:endParaRPr>
          </a:p>
          <a:p>
            <a:pPr algn="ctr">
              <a:lnSpc>
                <a:spcPct val="115000"/>
              </a:lnSpc>
              <a:spcAft>
                <a:spcPts val="800"/>
              </a:spcAft>
            </a:pPr>
            <a:r>
              <a:rPr lang="en-US" sz="2400" kern="0" dirty="0">
                <a:solidFill>
                  <a:srgbClr val="0432FF"/>
                </a:solidFill>
                <a:effectLst/>
                <a:latin typeface="Helvetica" pitchFamily="2" charset="0"/>
                <a:ea typeface="Times New Roman" panose="02020603050405020304" pitchFamily="18" charset="0"/>
                <a:cs typeface="Times New Roman" panose="02020603050405020304" pitchFamily="18" charset="0"/>
              </a:rPr>
              <a:t>Hint: Use all your evidence from earlier clues in the case to</a:t>
            </a:r>
            <a:r>
              <a:rPr lang="en-US" sz="2400" b="1" kern="0" dirty="0">
                <a:solidFill>
                  <a:srgbClr val="0432FF"/>
                </a:solidFill>
                <a:effectLst/>
                <a:latin typeface="Helvetica" pitchFamily="2" charset="0"/>
                <a:ea typeface="Times New Roman" panose="02020603050405020304" pitchFamily="18" charset="0"/>
                <a:cs typeface="Times New Roman" panose="02020603050405020304" pitchFamily="18" charset="0"/>
              </a:rPr>
              <a:t> </a:t>
            </a:r>
            <a:r>
              <a:rPr lang="en-US" sz="2400" b="1" u="sng" kern="0" dirty="0">
                <a:solidFill>
                  <a:srgbClr val="0432FF"/>
                </a:solidFill>
                <a:effectLst/>
                <a:latin typeface="Helvetica" pitchFamily="2" charset="0"/>
                <a:ea typeface="Times New Roman" panose="02020603050405020304" pitchFamily="18" charset="0"/>
                <a:cs typeface="Times New Roman" panose="02020603050405020304" pitchFamily="18" charset="0"/>
              </a:rPr>
              <a:t>build a single “big picture” explanation</a:t>
            </a:r>
            <a:r>
              <a:rPr lang="en-US" sz="2400" b="1" kern="0" dirty="0">
                <a:solidFill>
                  <a:srgbClr val="0432FF"/>
                </a:solidFill>
                <a:effectLst/>
                <a:latin typeface="Helvetica" pitchFamily="2" charset="0"/>
                <a:ea typeface="Times New Roman" panose="02020603050405020304" pitchFamily="18" charset="0"/>
                <a:cs typeface="Times New Roman" panose="02020603050405020304" pitchFamily="18" charset="0"/>
              </a:rPr>
              <a:t> </a:t>
            </a:r>
            <a:r>
              <a:rPr lang="en-US" sz="2400" kern="0" dirty="0">
                <a:solidFill>
                  <a:srgbClr val="0432FF"/>
                </a:solidFill>
                <a:effectLst/>
                <a:latin typeface="Helvetica" pitchFamily="2" charset="0"/>
                <a:ea typeface="Times New Roman" panose="02020603050405020304" pitchFamily="18" charset="0"/>
                <a:cs typeface="Times New Roman" panose="02020603050405020304" pitchFamily="18" charset="0"/>
              </a:rPr>
              <a:t>that connects structure, function, and physiology. </a:t>
            </a:r>
            <a:r>
              <a:rPr lang="en-US" sz="2400" kern="0" dirty="0">
                <a:solidFill>
                  <a:srgbClr val="0432FF"/>
                </a:solidFill>
                <a:latin typeface="Helvetica" pitchFamily="2" charset="0"/>
                <a:ea typeface="Times New Roman" panose="02020603050405020304" pitchFamily="18" charset="0"/>
                <a:cs typeface="Times New Roman" panose="02020603050405020304" pitchFamily="18" charset="0"/>
              </a:rPr>
              <a:t>Is Maya’s condition reversible? If so, how? </a:t>
            </a:r>
            <a:endParaRPr lang="en-US" sz="2400" kern="100" dirty="0">
              <a:solidFill>
                <a:srgbClr val="0432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1">
            <a:extLst>
              <a:ext uri="{FF2B5EF4-FFF2-40B4-BE49-F238E27FC236}">
                <a16:creationId xmlns:a16="http://schemas.microsoft.com/office/drawing/2014/main" id="{A7F754CC-6CD6-60D7-ABAE-E7A17B776E14}"/>
              </a:ext>
            </a:extLst>
          </p:cNvPr>
          <p:cNvSpPr>
            <a:spLocks noGrp="1"/>
          </p:cNvSpPr>
          <p:nvPr>
            <p:ph type="title"/>
          </p:nvPr>
        </p:nvSpPr>
        <p:spPr>
          <a:xfrm>
            <a:off x="-1" y="-1"/>
            <a:ext cx="11685319" cy="611739"/>
          </a:xfrm>
        </p:spPr>
        <p:txBody>
          <a:bodyPr>
            <a:normAutofit fontScale="90000"/>
          </a:bodyPr>
          <a:lstStyle/>
          <a:p>
            <a:r>
              <a:rPr lang="en-US" dirty="0">
                <a:latin typeface="Helvetica" pitchFamily="2" charset="0"/>
              </a:rPr>
              <a:t>Part V – Resolution and Recovery</a:t>
            </a:r>
          </a:p>
        </p:txBody>
      </p:sp>
      <p:sp>
        <p:nvSpPr>
          <p:cNvPr id="2" name="Slide Number Placeholder 1">
            <a:extLst>
              <a:ext uri="{FF2B5EF4-FFF2-40B4-BE49-F238E27FC236}">
                <a16:creationId xmlns:a16="http://schemas.microsoft.com/office/drawing/2014/main" id="{78816F85-3EF3-BAAE-AA8F-51D0DAC48E58}"/>
              </a:ext>
            </a:extLst>
          </p:cNvPr>
          <p:cNvSpPr>
            <a:spLocks noGrp="1"/>
          </p:cNvSpPr>
          <p:nvPr>
            <p:ph type="sldNum" sz="quarter" idx="12"/>
          </p:nvPr>
        </p:nvSpPr>
        <p:spPr/>
        <p:txBody>
          <a:bodyPr/>
          <a:lstStyle/>
          <a:p>
            <a:fld id="{69A02270-32A2-DD40-9D78-85491558A727}" type="slidenum">
              <a:rPr lang="en-US" smtClean="0"/>
              <a:t>43</a:t>
            </a:fld>
            <a:endParaRPr lang="en-US"/>
          </a:p>
        </p:txBody>
      </p:sp>
    </p:spTree>
    <p:extLst>
      <p:ext uri="{BB962C8B-B14F-4D97-AF65-F5344CB8AC3E}">
        <p14:creationId xmlns:p14="http://schemas.microsoft.com/office/powerpoint/2010/main" val="3377657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45B3F8-AAF2-ABB2-7080-950D0F1833B5}"/>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11794B8-499D-6D26-2C05-F52717CA3011}"/>
              </a:ext>
            </a:extLst>
          </p:cNvPr>
          <p:cNvGraphicFramePr>
            <a:graphicFrameLocks noGrp="1"/>
          </p:cNvGraphicFramePr>
          <p:nvPr>
            <p:extLst>
              <p:ext uri="{D42A27DB-BD31-4B8C-83A1-F6EECF244321}">
                <p14:modId xmlns:p14="http://schemas.microsoft.com/office/powerpoint/2010/main" val="1473659083"/>
              </p:ext>
            </p:extLst>
          </p:nvPr>
        </p:nvGraphicFramePr>
        <p:xfrm>
          <a:off x="228318" y="1105360"/>
          <a:ext cx="2828213" cy="1886492"/>
        </p:xfrm>
        <a:graphic>
          <a:graphicData uri="http://schemas.openxmlformats.org/drawingml/2006/table">
            <a:tbl>
              <a:tblPr firstRow="1" firstCol="1" bandRow="1">
                <a:tableStyleId>{5C22544A-7EE6-4342-B048-85BDC9FD1C3A}</a:tableStyleId>
              </a:tblPr>
              <a:tblGrid>
                <a:gridCol w="866299">
                  <a:extLst>
                    <a:ext uri="{9D8B030D-6E8A-4147-A177-3AD203B41FA5}">
                      <a16:colId xmlns:a16="http://schemas.microsoft.com/office/drawing/2014/main" val="2397135000"/>
                    </a:ext>
                  </a:extLst>
                </a:gridCol>
                <a:gridCol w="560547">
                  <a:extLst>
                    <a:ext uri="{9D8B030D-6E8A-4147-A177-3AD203B41FA5}">
                      <a16:colId xmlns:a16="http://schemas.microsoft.com/office/drawing/2014/main" val="2040091018"/>
                    </a:ext>
                  </a:extLst>
                </a:gridCol>
                <a:gridCol w="636985">
                  <a:extLst>
                    <a:ext uri="{9D8B030D-6E8A-4147-A177-3AD203B41FA5}">
                      <a16:colId xmlns:a16="http://schemas.microsoft.com/office/drawing/2014/main" val="2504462390"/>
                    </a:ext>
                  </a:extLst>
                </a:gridCol>
                <a:gridCol w="764382">
                  <a:extLst>
                    <a:ext uri="{9D8B030D-6E8A-4147-A177-3AD203B41FA5}">
                      <a16:colId xmlns:a16="http://schemas.microsoft.com/office/drawing/2014/main" val="1090069540"/>
                    </a:ext>
                  </a:extLst>
                </a:gridCol>
              </a:tblGrid>
              <a:tr h="375985">
                <a:tc>
                  <a:txBody>
                    <a:bodyPr/>
                    <a:lstStyle/>
                    <a:p>
                      <a:pPr marL="0" marR="0" algn="ctr">
                        <a:lnSpc>
                          <a:spcPct val="115000"/>
                        </a:lnSpc>
                        <a:spcAft>
                          <a:spcPts val="800"/>
                        </a:spcAft>
                        <a:buNone/>
                      </a:pPr>
                      <a:r>
                        <a:rPr lang="en-US" sz="800" b="0" kern="100" dirty="0">
                          <a:effectLst/>
                          <a:latin typeface="Helvetica" pitchFamily="2" charset="0"/>
                        </a:rPr>
                        <a:t>Hormone</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a:effectLst/>
                          <a:latin typeface="Helvetica" pitchFamily="2" charset="0"/>
                        </a:rPr>
                        <a:t>Maya’s Value</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Reference Range</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Interpretation</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819676220"/>
                  </a:ext>
                </a:extLst>
              </a:tr>
              <a:tr h="447788">
                <a:tc>
                  <a:txBody>
                    <a:bodyPr/>
                    <a:lstStyle/>
                    <a:p>
                      <a:pPr marL="0" marR="0" algn="ctr">
                        <a:lnSpc>
                          <a:spcPct val="115000"/>
                        </a:lnSpc>
                        <a:spcAft>
                          <a:spcPts val="800"/>
                        </a:spcAft>
                        <a:buNone/>
                      </a:pPr>
                      <a:r>
                        <a:rPr lang="en-US" sz="800" b="0" kern="100" dirty="0">
                          <a:effectLst/>
                          <a:latin typeface="Helvetica" pitchFamily="2" charset="0"/>
                        </a:rPr>
                        <a:t>Follicle-stimulating Hormone (FSH)</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6.1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3 – 10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Normal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1980867448"/>
                  </a:ext>
                </a:extLst>
              </a:tr>
              <a:tr h="318956">
                <a:tc>
                  <a:txBody>
                    <a:bodyPr/>
                    <a:lstStyle/>
                    <a:p>
                      <a:pPr marL="0" marR="0" algn="ctr">
                        <a:lnSpc>
                          <a:spcPct val="115000"/>
                        </a:lnSpc>
                        <a:spcAft>
                          <a:spcPts val="800"/>
                        </a:spcAft>
                        <a:buNone/>
                      </a:pPr>
                      <a:r>
                        <a:rPr lang="en-US" sz="800" b="0" kern="100">
                          <a:effectLst/>
                          <a:latin typeface="Helvetica" pitchFamily="2" charset="0"/>
                        </a:rPr>
                        <a:t>Luteinizing Hormone (LH)</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19.0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2 – 15 IU/L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Slightly elevated</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3305878366"/>
                  </a:ext>
                </a:extLst>
              </a:tr>
              <a:tr h="295975">
                <a:tc>
                  <a:txBody>
                    <a:bodyPr/>
                    <a:lstStyle/>
                    <a:p>
                      <a:pPr marL="0" marR="0" algn="ctr">
                        <a:lnSpc>
                          <a:spcPct val="115000"/>
                        </a:lnSpc>
                        <a:spcAft>
                          <a:spcPts val="800"/>
                        </a:spcAft>
                        <a:buNone/>
                      </a:pPr>
                      <a:r>
                        <a:rPr lang="en-US" sz="800" b="0" kern="100">
                          <a:effectLst/>
                          <a:latin typeface="Helvetica" pitchFamily="2" charset="0"/>
                        </a:rPr>
                        <a:t>Estradiol</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20 </a:t>
                      </a:r>
                      <a:r>
                        <a:rPr lang="en-US" sz="800" b="0" kern="100" dirty="0" err="1">
                          <a:effectLst/>
                          <a:latin typeface="Helvetica" pitchFamily="2" charset="0"/>
                        </a:rPr>
                        <a:t>pg</a:t>
                      </a:r>
                      <a:r>
                        <a:rPr lang="en-US" sz="800" b="0" kern="100" dirty="0">
                          <a:effectLst/>
                          <a:latin typeface="Helvetica" pitchFamily="2" charset="0"/>
                        </a:rPr>
                        <a:t>/mL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30 – 400 </a:t>
                      </a:r>
                      <a:r>
                        <a:rPr lang="en-US" sz="800" b="0" kern="100" dirty="0" err="1">
                          <a:effectLst/>
                          <a:latin typeface="Helvetica" pitchFamily="2" charset="0"/>
                        </a:rPr>
                        <a:t>pg</a:t>
                      </a:r>
                      <a:r>
                        <a:rPr lang="en-US" sz="800" b="0" kern="100" dirty="0">
                          <a:effectLst/>
                          <a:latin typeface="Helvetica" pitchFamily="2" charset="0"/>
                        </a:rPr>
                        <a:t>/mL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Low</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640169196"/>
                  </a:ext>
                </a:extLst>
              </a:tr>
              <a:tr h="447788">
                <a:tc>
                  <a:txBody>
                    <a:bodyPr/>
                    <a:lstStyle/>
                    <a:p>
                      <a:pPr marL="0" marR="0" algn="ctr">
                        <a:lnSpc>
                          <a:spcPct val="115000"/>
                        </a:lnSpc>
                        <a:spcAft>
                          <a:spcPts val="800"/>
                        </a:spcAft>
                        <a:buNone/>
                      </a:pPr>
                      <a:r>
                        <a:rPr lang="en-US" sz="800" b="0" kern="100">
                          <a:effectLst/>
                          <a:latin typeface="Helvetica" pitchFamily="2" charset="0"/>
                        </a:rPr>
                        <a:t>Progesterone</a:t>
                      </a:r>
                      <a:endParaRPr lang="en-US" sz="800" b="0" kern="10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3 ng/mL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5 – 20 ng/mL (luteal)</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tc>
                  <a:txBody>
                    <a:bodyPr/>
                    <a:lstStyle/>
                    <a:p>
                      <a:pPr marL="0" marR="0" algn="ctr">
                        <a:lnSpc>
                          <a:spcPct val="115000"/>
                        </a:lnSpc>
                        <a:spcAft>
                          <a:spcPts val="800"/>
                        </a:spcAft>
                        <a:buNone/>
                      </a:pPr>
                      <a:r>
                        <a:rPr lang="en-US" sz="800" b="0" kern="100" dirty="0">
                          <a:effectLst/>
                          <a:latin typeface="Helvetica" pitchFamily="2" charset="0"/>
                        </a:rPr>
                        <a:t>Slightly Low</a:t>
                      </a:r>
                      <a:endParaRPr lang="en-US" sz="800" b="0" kern="100" dirty="0">
                        <a:effectLst/>
                        <a:latin typeface="Helvetica" pitchFamily="2" charset="0"/>
                        <a:ea typeface="Calibri" panose="020F0502020204030204" pitchFamily="34" charset="0"/>
                        <a:cs typeface="Times New Roman" panose="02020603050405020304" pitchFamily="18" charset="0"/>
                      </a:endParaRPr>
                    </a:p>
                  </a:txBody>
                  <a:tcPr marL="38409" marR="38409" marT="0" marB="0"/>
                </a:tc>
                <a:extLst>
                  <a:ext uri="{0D108BD9-81ED-4DB2-BD59-A6C34878D82A}">
                    <a16:rowId xmlns:a16="http://schemas.microsoft.com/office/drawing/2014/main" val="4031541754"/>
                  </a:ext>
                </a:extLst>
              </a:tr>
            </a:tbl>
          </a:graphicData>
        </a:graphic>
      </p:graphicFrame>
      <p:grpSp>
        <p:nvGrpSpPr>
          <p:cNvPr id="8" name="Group 7">
            <a:extLst>
              <a:ext uri="{FF2B5EF4-FFF2-40B4-BE49-F238E27FC236}">
                <a16:creationId xmlns:a16="http://schemas.microsoft.com/office/drawing/2014/main" id="{36CC83CA-34CB-653C-73A0-BD53991B1C60}"/>
              </a:ext>
            </a:extLst>
          </p:cNvPr>
          <p:cNvGrpSpPr/>
          <p:nvPr/>
        </p:nvGrpSpPr>
        <p:grpSpPr>
          <a:xfrm>
            <a:off x="298156" y="4581044"/>
            <a:ext cx="2464140" cy="1961903"/>
            <a:chOff x="0" y="0"/>
            <a:chExt cx="4453890" cy="3209925"/>
          </a:xfrm>
        </p:grpSpPr>
        <p:sp>
          <p:nvSpPr>
            <p:cNvPr id="9" name="Rectangle 8">
              <a:extLst>
                <a:ext uri="{FF2B5EF4-FFF2-40B4-BE49-F238E27FC236}">
                  <a16:creationId xmlns:a16="http://schemas.microsoft.com/office/drawing/2014/main" id="{C93A2797-A217-241F-A246-4877E1D421E6}"/>
                </a:ext>
              </a:extLst>
            </p:cNvPr>
            <p:cNvSpPr/>
            <p:nvPr/>
          </p:nvSpPr>
          <p:spPr>
            <a:xfrm>
              <a:off x="0" y="0"/>
              <a:ext cx="4453890" cy="320992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0" name="Picture 9" descr="A graph of a number of people&#10;&#10;AI-generated content may be incorrect.">
              <a:extLst>
                <a:ext uri="{FF2B5EF4-FFF2-40B4-BE49-F238E27FC236}">
                  <a16:creationId xmlns:a16="http://schemas.microsoft.com/office/drawing/2014/main" id="{96683D51-F59A-C205-4B7D-46642730E9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10" y="87549"/>
              <a:ext cx="4365625" cy="3092450"/>
            </a:xfrm>
            <a:prstGeom prst="rect">
              <a:avLst/>
            </a:prstGeom>
          </p:spPr>
        </p:pic>
      </p:grpSp>
      <p:sp>
        <p:nvSpPr>
          <p:cNvPr id="3" name="Title 1">
            <a:extLst>
              <a:ext uri="{FF2B5EF4-FFF2-40B4-BE49-F238E27FC236}">
                <a16:creationId xmlns:a16="http://schemas.microsoft.com/office/drawing/2014/main" id="{1D0D7ED5-66B3-224F-680F-5F81528B6A67}"/>
              </a:ext>
            </a:extLst>
          </p:cNvPr>
          <p:cNvSpPr txBox="1">
            <a:spLocks/>
          </p:cNvSpPr>
          <p:nvPr/>
        </p:nvSpPr>
        <p:spPr>
          <a:xfrm>
            <a:off x="2420879" y="16924"/>
            <a:ext cx="7734718" cy="5847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Helvetica" pitchFamily="2" charset="0"/>
              </a:rPr>
              <a:t>The Big Picture</a:t>
            </a:r>
          </a:p>
        </p:txBody>
      </p:sp>
      <p:sp>
        <p:nvSpPr>
          <p:cNvPr id="11" name="TextBox 10">
            <a:extLst>
              <a:ext uri="{FF2B5EF4-FFF2-40B4-BE49-F238E27FC236}">
                <a16:creationId xmlns:a16="http://schemas.microsoft.com/office/drawing/2014/main" id="{59C3E271-02A3-1B5C-7B0C-27C8BDE09974}"/>
              </a:ext>
            </a:extLst>
          </p:cNvPr>
          <p:cNvSpPr txBox="1"/>
          <p:nvPr/>
        </p:nvSpPr>
        <p:spPr>
          <a:xfrm>
            <a:off x="298156" y="599093"/>
            <a:ext cx="6404138" cy="400110"/>
          </a:xfrm>
          <a:prstGeom prst="rect">
            <a:avLst/>
          </a:prstGeom>
          <a:noFill/>
        </p:spPr>
        <p:txBody>
          <a:bodyPr wrap="square">
            <a:spAutoFit/>
          </a:bodyPr>
          <a:lstStyle/>
          <a:p>
            <a:pPr algn="ctr"/>
            <a:r>
              <a:rPr lang="en-US" altLang="en-US" sz="2000" b="1" dirty="0">
                <a:solidFill>
                  <a:srgbClr val="0432FF"/>
                </a:solidFill>
                <a:latin typeface="Helvetica" pitchFamily="2" charset="0"/>
              </a:rPr>
              <a:t>Part</a:t>
            </a:r>
            <a:r>
              <a:rPr kumimoji="0" lang="en-US" altLang="en-US" sz="2000" b="1" i="0" u="none" strike="noStrike" cap="none" normalizeH="0" baseline="0" dirty="0">
                <a:ln>
                  <a:noFill/>
                </a:ln>
                <a:solidFill>
                  <a:srgbClr val="0432FF"/>
                </a:solidFill>
                <a:effectLst/>
                <a:latin typeface="Helvetica" pitchFamily="2" charset="0"/>
              </a:rPr>
              <a:t> I: Maya goes to the clinic for a hormone panel</a:t>
            </a:r>
            <a:endParaRPr lang="en-US" sz="2000" dirty="0"/>
          </a:p>
        </p:txBody>
      </p:sp>
      <p:sp>
        <p:nvSpPr>
          <p:cNvPr id="13" name="TextBox 12">
            <a:extLst>
              <a:ext uri="{FF2B5EF4-FFF2-40B4-BE49-F238E27FC236}">
                <a16:creationId xmlns:a16="http://schemas.microsoft.com/office/drawing/2014/main" id="{FC5EC383-749C-7317-14CB-1C3463EEE00A}"/>
              </a:ext>
            </a:extLst>
          </p:cNvPr>
          <p:cNvSpPr txBox="1"/>
          <p:nvPr/>
        </p:nvSpPr>
        <p:spPr>
          <a:xfrm>
            <a:off x="190800" y="3928609"/>
            <a:ext cx="5816461" cy="707886"/>
          </a:xfrm>
          <a:prstGeom prst="rect">
            <a:avLst/>
          </a:prstGeom>
          <a:noFill/>
        </p:spPr>
        <p:txBody>
          <a:bodyPr wrap="square">
            <a:spAutoFit/>
          </a:bodyPr>
          <a:lstStyle/>
          <a:p>
            <a:pPr algn="ctr"/>
            <a:r>
              <a:rPr lang="en-US" altLang="en-US" sz="2000" b="1" dirty="0">
                <a:solidFill>
                  <a:srgbClr val="0432FF"/>
                </a:solidFill>
                <a:latin typeface="Helvetica" pitchFamily="2" charset="0"/>
              </a:rPr>
              <a:t>Part II: Maya goes to endocrinology lab to see if her LH is functioning</a:t>
            </a:r>
            <a:endParaRPr lang="en-US" sz="2000" dirty="0"/>
          </a:p>
        </p:txBody>
      </p:sp>
      <p:sp>
        <p:nvSpPr>
          <p:cNvPr id="14" name="Rectangle 13">
            <a:extLst>
              <a:ext uri="{FF2B5EF4-FFF2-40B4-BE49-F238E27FC236}">
                <a16:creationId xmlns:a16="http://schemas.microsoft.com/office/drawing/2014/main" id="{76B21C50-DB3A-A550-FDE6-0362D6CDD764}"/>
              </a:ext>
            </a:extLst>
          </p:cNvPr>
          <p:cNvSpPr/>
          <p:nvPr/>
        </p:nvSpPr>
        <p:spPr>
          <a:xfrm>
            <a:off x="74385" y="596155"/>
            <a:ext cx="6859815" cy="317719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0711CF7-A836-78FD-C45E-999422794CED}"/>
              </a:ext>
            </a:extLst>
          </p:cNvPr>
          <p:cNvSpPr/>
          <p:nvPr/>
        </p:nvSpPr>
        <p:spPr>
          <a:xfrm>
            <a:off x="7078880" y="596156"/>
            <a:ext cx="5028147" cy="3177192"/>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A2333F1-A68F-1DFD-406B-2C7F3319F1BF}"/>
              </a:ext>
            </a:extLst>
          </p:cNvPr>
          <p:cNvSpPr txBox="1"/>
          <p:nvPr/>
        </p:nvSpPr>
        <p:spPr>
          <a:xfrm>
            <a:off x="5304422" y="1073636"/>
            <a:ext cx="1583155" cy="2062103"/>
          </a:xfrm>
          <a:prstGeom prst="rect">
            <a:avLst/>
          </a:prstGeom>
          <a:noFill/>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en-US" sz="1600" i="0" u="none" strike="noStrike" cap="none" normalizeH="0" baseline="0" dirty="0">
                <a:ln>
                  <a:noFill/>
                </a:ln>
                <a:solidFill>
                  <a:srgbClr val="0432FF"/>
                </a:solidFill>
                <a:effectLst/>
                <a:latin typeface="Helvetica" pitchFamily="2" charset="0"/>
              </a:rPr>
              <a:t>Normal FSH</a:t>
            </a:r>
            <a:r>
              <a:rPr kumimoji="0" lang="en-US" altLang="en-US" sz="1600" i="0" u="none" strike="noStrike" cap="none" normalizeH="0" dirty="0">
                <a:ln>
                  <a:noFill/>
                </a:ln>
                <a:solidFill>
                  <a:srgbClr val="0432FF"/>
                </a:solidFill>
                <a:effectLst/>
                <a:latin typeface="Helvetica" pitchFamily="2" charset="0"/>
              </a:rPr>
              <a:t> and LH levels, but low estradiol and progesterone</a:t>
            </a:r>
            <a:r>
              <a:rPr lang="en-US" altLang="en-US" sz="1600" dirty="0">
                <a:solidFill>
                  <a:srgbClr val="0432FF"/>
                </a:solidFill>
                <a:latin typeface="Helvetica" pitchFamily="2" charset="0"/>
              </a:rPr>
              <a:t> =  Ovaries are not responding to LH</a:t>
            </a:r>
            <a:r>
              <a:rPr kumimoji="0" lang="en-US" altLang="en-US" sz="1600" i="0" u="none" strike="noStrike" cap="none" normalizeH="0" dirty="0">
                <a:ln>
                  <a:noFill/>
                </a:ln>
                <a:solidFill>
                  <a:srgbClr val="0432FF"/>
                </a:solidFill>
                <a:effectLst/>
                <a:latin typeface="Helvetica" pitchFamily="2" charset="0"/>
              </a:rPr>
              <a:t> </a:t>
            </a:r>
            <a:endParaRPr kumimoji="0" lang="en-US" altLang="en-US" sz="1600" i="0" u="none" strike="noStrike" cap="none" normalizeH="0" baseline="0" dirty="0">
              <a:ln>
                <a:noFill/>
              </a:ln>
              <a:solidFill>
                <a:srgbClr val="0432FF"/>
              </a:solidFill>
              <a:effectLst/>
              <a:latin typeface="Helvetica" pitchFamily="2" charset="0"/>
            </a:endParaRPr>
          </a:p>
        </p:txBody>
      </p:sp>
      <p:sp>
        <p:nvSpPr>
          <p:cNvPr id="18" name="TextBox 17">
            <a:extLst>
              <a:ext uri="{FF2B5EF4-FFF2-40B4-BE49-F238E27FC236}">
                <a16:creationId xmlns:a16="http://schemas.microsoft.com/office/drawing/2014/main" id="{416590CF-D8F9-5D0A-D46F-B5C5ACB91536}"/>
              </a:ext>
            </a:extLst>
          </p:cNvPr>
          <p:cNvSpPr txBox="1"/>
          <p:nvPr/>
        </p:nvSpPr>
        <p:spPr>
          <a:xfrm>
            <a:off x="84973" y="3073699"/>
            <a:ext cx="6823989" cy="584775"/>
          </a:xfrm>
          <a:prstGeom prst="rect">
            <a:avLst/>
          </a:prstGeom>
          <a:noFill/>
        </p:spPr>
        <p:txBody>
          <a:bodyPr wrap="square">
            <a:spAutoFit/>
          </a:bodyPr>
          <a:lstStyle/>
          <a:p>
            <a:pPr algn="ctr"/>
            <a:r>
              <a:rPr lang="en-US" sz="1600" b="1" dirty="0">
                <a:latin typeface="Helvetica" pitchFamily="2" charset="0"/>
              </a:rPr>
              <a:t>Endocrine function is not determined by concentration alone! Depends on how effectively a hormone works once released!</a:t>
            </a:r>
            <a:endParaRPr lang="en-US" sz="1600" dirty="0">
              <a:latin typeface="Helvetica" pitchFamily="2" charset="0"/>
            </a:endParaRPr>
          </a:p>
        </p:txBody>
      </p:sp>
      <p:sp>
        <p:nvSpPr>
          <p:cNvPr id="20" name="TextBox 19">
            <a:extLst>
              <a:ext uri="{FF2B5EF4-FFF2-40B4-BE49-F238E27FC236}">
                <a16:creationId xmlns:a16="http://schemas.microsoft.com/office/drawing/2014/main" id="{416A3BB3-F352-C0D6-FCC1-CA7E680FF8C3}"/>
              </a:ext>
            </a:extLst>
          </p:cNvPr>
          <p:cNvSpPr txBox="1"/>
          <p:nvPr/>
        </p:nvSpPr>
        <p:spPr>
          <a:xfrm>
            <a:off x="2711371" y="4757851"/>
            <a:ext cx="3469510" cy="1815882"/>
          </a:xfrm>
          <a:prstGeom prst="rect">
            <a:avLst/>
          </a:prstGeom>
          <a:noFill/>
        </p:spPr>
        <p:txBody>
          <a:bodyPr wrap="square">
            <a:spAutoFit/>
          </a:bodyPr>
          <a:lstStyle/>
          <a:p>
            <a:pPr algn="ctr"/>
            <a:r>
              <a:rPr lang="en-US" sz="1600" dirty="0">
                <a:latin typeface="Helvetica" pitchFamily="2" charset="0"/>
              </a:rPr>
              <a:t>Maya’s LH shows </a:t>
            </a:r>
            <a:r>
              <a:rPr lang="en-US" sz="1600" b="1" dirty="0">
                <a:latin typeface="Helvetica" pitchFamily="2" charset="0"/>
              </a:rPr>
              <a:t>reduced receptor activation compared to healthy donor LH</a:t>
            </a:r>
            <a:r>
              <a:rPr lang="en-US" sz="1600" dirty="0">
                <a:latin typeface="Helvetica" pitchFamily="2" charset="0"/>
              </a:rPr>
              <a:t>-</a:t>
            </a:r>
            <a:r>
              <a:rPr lang="en-US" sz="1600" b="1" dirty="0">
                <a:latin typeface="Helvetica" pitchFamily="2" charset="0"/>
              </a:rPr>
              <a:t>highlighting that hormone concentration does not equal potency, as function depends on effective receptor interaction!</a:t>
            </a:r>
          </a:p>
        </p:txBody>
      </p:sp>
      <p:grpSp>
        <p:nvGrpSpPr>
          <p:cNvPr id="30" name="Group 29">
            <a:extLst>
              <a:ext uri="{FF2B5EF4-FFF2-40B4-BE49-F238E27FC236}">
                <a16:creationId xmlns:a16="http://schemas.microsoft.com/office/drawing/2014/main" id="{9FB594CD-98D1-6904-7D72-5029A6D2A27E}"/>
              </a:ext>
            </a:extLst>
          </p:cNvPr>
          <p:cNvGrpSpPr/>
          <p:nvPr/>
        </p:nvGrpSpPr>
        <p:grpSpPr>
          <a:xfrm>
            <a:off x="3201211" y="1105843"/>
            <a:ext cx="2094529" cy="1970462"/>
            <a:chOff x="3201211" y="1105843"/>
            <a:chExt cx="2094529" cy="1970462"/>
          </a:xfrm>
        </p:grpSpPr>
        <p:grpSp>
          <p:nvGrpSpPr>
            <p:cNvPr id="5" name="Group 4">
              <a:extLst>
                <a:ext uri="{FF2B5EF4-FFF2-40B4-BE49-F238E27FC236}">
                  <a16:creationId xmlns:a16="http://schemas.microsoft.com/office/drawing/2014/main" id="{D6783671-DEC6-423A-3A96-6E0350D85032}"/>
                </a:ext>
              </a:extLst>
            </p:cNvPr>
            <p:cNvGrpSpPr/>
            <p:nvPr/>
          </p:nvGrpSpPr>
          <p:grpSpPr>
            <a:xfrm>
              <a:off x="3201211" y="1105843"/>
              <a:ext cx="2094529" cy="1970462"/>
              <a:chOff x="0" y="214008"/>
              <a:chExt cx="3149600" cy="2694305"/>
            </a:xfrm>
          </p:grpSpPr>
          <p:pic>
            <p:nvPicPr>
              <p:cNvPr id="6" name="Picture 5" descr="A diagram of a human body&#10;&#10;AI-generated content may be incorrect.">
                <a:extLst>
                  <a:ext uri="{FF2B5EF4-FFF2-40B4-BE49-F238E27FC236}">
                    <a16:creationId xmlns:a16="http://schemas.microsoft.com/office/drawing/2014/main" id="{749776E1-871C-9C9D-BD28-B557189857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14008"/>
                <a:ext cx="3149600" cy="2694305"/>
              </a:xfrm>
              <a:prstGeom prst="rect">
                <a:avLst/>
              </a:prstGeom>
            </p:spPr>
          </p:pic>
          <p:sp>
            <p:nvSpPr>
              <p:cNvPr id="7" name="Rectangle 6">
                <a:extLst>
                  <a:ext uri="{FF2B5EF4-FFF2-40B4-BE49-F238E27FC236}">
                    <a16:creationId xmlns:a16="http://schemas.microsoft.com/office/drawing/2014/main" id="{1C58CFD4-7FDB-7CBE-D6E8-C745A314B95F}"/>
                  </a:ext>
                </a:extLst>
              </p:cNvPr>
              <p:cNvSpPr/>
              <p:nvPr/>
            </p:nvSpPr>
            <p:spPr>
              <a:xfrm>
                <a:off x="635" y="214008"/>
                <a:ext cx="3148965" cy="261674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21" name="Rectangle 20">
              <a:extLst>
                <a:ext uri="{FF2B5EF4-FFF2-40B4-BE49-F238E27FC236}">
                  <a16:creationId xmlns:a16="http://schemas.microsoft.com/office/drawing/2014/main" id="{98DC22F5-AF44-6FDD-9E11-1A1CC1919C8B}"/>
                </a:ext>
              </a:extLst>
            </p:cNvPr>
            <p:cNvSpPr/>
            <p:nvPr/>
          </p:nvSpPr>
          <p:spPr>
            <a:xfrm>
              <a:off x="3655320" y="1877550"/>
              <a:ext cx="1504422" cy="112171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5CEA3EAF-2755-8323-4529-A166E4A2618B}"/>
              </a:ext>
            </a:extLst>
          </p:cNvPr>
          <p:cNvSpPr/>
          <p:nvPr/>
        </p:nvSpPr>
        <p:spPr>
          <a:xfrm>
            <a:off x="74386" y="3879503"/>
            <a:ext cx="6106496" cy="286853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close-up of a couple of colorful bubbles&#10;&#10;AI-generated content may be incorrect.">
            <a:extLst>
              <a:ext uri="{FF2B5EF4-FFF2-40B4-BE49-F238E27FC236}">
                <a16:creationId xmlns:a16="http://schemas.microsoft.com/office/drawing/2014/main" id="{685ACCB0-AAED-C4CA-BCDD-14D689575C6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84265" y="1249047"/>
            <a:ext cx="4481037" cy="1642381"/>
          </a:xfrm>
          <a:prstGeom prst="rect">
            <a:avLst/>
          </a:prstGeom>
        </p:spPr>
      </p:pic>
      <p:sp>
        <p:nvSpPr>
          <p:cNvPr id="23" name="TextBox 22">
            <a:extLst>
              <a:ext uri="{FF2B5EF4-FFF2-40B4-BE49-F238E27FC236}">
                <a16:creationId xmlns:a16="http://schemas.microsoft.com/office/drawing/2014/main" id="{5FE3A051-4FD2-E970-7D78-1BF9B1BC99C3}"/>
              </a:ext>
            </a:extLst>
          </p:cNvPr>
          <p:cNvSpPr txBox="1"/>
          <p:nvPr/>
        </p:nvSpPr>
        <p:spPr>
          <a:xfrm>
            <a:off x="7255378" y="599049"/>
            <a:ext cx="4936622" cy="707886"/>
          </a:xfrm>
          <a:prstGeom prst="rect">
            <a:avLst/>
          </a:prstGeom>
          <a:noFill/>
        </p:spPr>
        <p:txBody>
          <a:bodyPr wrap="square">
            <a:spAutoFit/>
          </a:bodyPr>
          <a:lstStyle/>
          <a:p>
            <a:pPr algn="ctr"/>
            <a:r>
              <a:rPr lang="en-US" altLang="en-US" sz="2000" b="1" dirty="0">
                <a:solidFill>
                  <a:srgbClr val="0432FF"/>
                </a:solidFill>
                <a:latin typeface="Helvetica" pitchFamily="2" charset="0"/>
              </a:rPr>
              <a:t>Part III: Maya and Noah dive into the structure of LH</a:t>
            </a:r>
            <a:endParaRPr lang="en-US" sz="2000" dirty="0"/>
          </a:p>
        </p:txBody>
      </p:sp>
      <p:sp>
        <p:nvSpPr>
          <p:cNvPr id="25" name="TextBox 24">
            <a:extLst>
              <a:ext uri="{FF2B5EF4-FFF2-40B4-BE49-F238E27FC236}">
                <a16:creationId xmlns:a16="http://schemas.microsoft.com/office/drawing/2014/main" id="{57F99699-E6F0-5831-B259-79FB6E1F11A4}"/>
              </a:ext>
            </a:extLst>
          </p:cNvPr>
          <p:cNvSpPr txBox="1"/>
          <p:nvPr/>
        </p:nvSpPr>
        <p:spPr>
          <a:xfrm>
            <a:off x="7530181" y="2787056"/>
            <a:ext cx="4552709" cy="927049"/>
          </a:xfrm>
          <a:prstGeom prst="rect">
            <a:avLst/>
          </a:prstGeom>
          <a:noFill/>
        </p:spPr>
        <p:txBody>
          <a:bodyPr wrap="square">
            <a:spAutoFit/>
          </a:bodyPr>
          <a:lstStyle/>
          <a:p>
            <a:pPr marL="0" marR="0" algn="ctr">
              <a:lnSpc>
                <a:spcPct val="115000"/>
              </a:lnSpc>
              <a:spcAft>
                <a:spcPts val="800"/>
              </a:spcAft>
              <a:buNone/>
            </a:pPr>
            <a:r>
              <a:rPr lang="en-US" sz="1600" kern="100" dirty="0">
                <a:effectLst/>
                <a:latin typeface="Helvetica" pitchFamily="2" charset="0"/>
                <a:ea typeface="Calibri" panose="020F0502020204030204" pitchFamily="34" charset="0"/>
                <a:cs typeface="Arial" panose="020B0604020202020204" pitchFamily="34" charset="0"/>
              </a:rPr>
              <a:t>LH is </a:t>
            </a:r>
            <a:r>
              <a:rPr lang="en-US" sz="1600" b="1" kern="100" dirty="0">
                <a:latin typeface="Helvetica" pitchFamily="2" charset="0"/>
                <a:ea typeface="Calibri" panose="020F0502020204030204" pitchFamily="34" charset="0"/>
                <a:cs typeface="Arial" panose="020B0604020202020204" pitchFamily="34" charset="0"/>
              </a:rPr>
              <a:t>decorated with glycans </a:t>
            </a:r>
            <a:r>
              <a:rPr lang="en-US" sz="1600" kern="100" dirty="0">
                <a:latin typeface="Helvetica" pitchFamily="2" charset="0"/>
                <a:ea typeface="Calibri" panose="020F0502020204030204" pitchFamily="34" charset="0"/>
                <a:cs typeface="Arial" panose="020B0604020202020204" pitchFamily="34" charset="0"/>
              </a:rPr>
              <a:t>and </a:t>
            </a:r>
            <a:r>
              <a:rPr lang="en-US" sz="1600" b="1" kern="100" dirty="0">
                <a:effectLst/>
                <a:latin typeface="Helvetica" pitchFamily="2" charset="0"/>
                <a:ea typeface="Calibri" panose="020F0502020204030204" pitchFamily="34" charset="0"/>
                <a:cs typeface="Arial" panose="020B0604020202020204" pitchFamily="34" charset="0"/>
              </a:rPr>
              <a:t>comprised of a β-subunit that binds the LH receptor</a:t>
            </a:r>
            <a:r>
              <a:rPr lang="en-US" sz="1600" kern="100" dirty="0">
                <a:effectLst/>
                <a:latin typeface="Helvetica" pitchFamily="2" charset="0"/>
                <a:ea typeface="Calibri" panose="020F0502020204030204" pitchFamily="34" charset="0"/>
                <a:cs typeface="Arial" panose="020B0604020202020204" pitchFamily="34" charset="0"/>
              </a:rPr>
              <a:t>, and an α-subunit that  provides stability.</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id="{82F132A1-221E-CFD7-FD7F-95EF960FC0A7}"/>
              </a:ext>
            </a:extLst>
          </p:cNvPr>
          <p:cNvSpPr/>
          <p:nvPr/>
        </p:nvSpPr>
        <p:spPr>
          <a:xfrm>
            <a:off x="6297296" y="3879502"/>
            <a:ext cx="5804905" cy="286853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3898B67-5EF6-0626-4F4C-5789F98548A5}"/>
              </a:ext>
            </a:extLst>
          </p:cNvPr>
          <p:cNvSpPr txBox="1"/>
          <p:nvPr/>
        </p:nvSpPr>
        <p:spPr>
          <a:xfrm>
            <a:off x="6288238" y="3944864"/>
            <a:ext cx="5727264" cy="707886"/>
          </a:xfrm>
          <a:prstGeom prst="rect">
            <a:avLst/>
          </a:prstGeom>
          <a:noFill/>
        </p:spPr>
        <p:txBody>
          <a:bodyPr wrap="square">
            <a:spAutoFit/>
          </a:bodyPr>
          <a:lstStyle/>
          <a:p>
            <a:pPr algn="ctr"/>
            <a:r>
              <a:rPr lang="en-US" altLang="en-US" sz="2000" b="1" dirty="0">
                <a:solidFill>
                  <a:srgbClr val="0432FF"/>
                </a:solidFill>
                <a:latin typeface="Helvetica" pitchFamily="2" charset="0"/>
              </a:rPr>
              <a:t>Part IV: Maya and Noah assess her LH structure with Mass Spectrometry</a:t>
            </a:r>
            <a:endParaRPr lang="en-US" sz="2000" dirty="0"/>
          </a:p>
        </p:txBody>
      </p:sp>
      <p:pic>
        <p:nvPicPr>
          <p:cNvPr id="28" name="Picture 27" descr="A graph with different colored lines&#10;&#10;AI-generated content may be incorrect.">
            <a:extLst>
              <a:ext uri="{FF2B5EF4-FFF2-40B4-BE49-F238E27FC236}">
                <a16:creationId xmlns:a16="http://schemas.microsoft.com/office/drawing/2014/main" id="{EC30BD87-51C9-36C7-B971-D73DCB561AF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54716" y="4704426"/>
            <a:ext cx="2609584" cy="1780257"/>
          </a:xfrm>
          <a:prstGeom prst="rect">
            <a:avLst/>
          </a:prstGeom>
        </p:spPr>
      </p:pic>
      <p:sp>
        <p:nvSpPr>
          <p:cNvPr id="29" name="TextBox 28">
            <a:extLst>
              <a:ext uri="{FF2B5EF4-FFF2-40B4-BE49-F238E27FC236}">
                <a16:creationId xmlns:a16="http://schemas.microsoft.com/office/drawing/2014/main" id="{96300F0F-795A-FF11-7883-142E94280D47}"/>
              </a:ext>
            </a:extLst>
          </p:cNvPr>
          <p:cNvSpPr txBox="1"/>
          <p:nvPr/>
        </p:nvSpPr>
        <p:spPr>
          <a:xfrm>
            <a:off x="8877602" y="4685936"/>
            <a:ext cx="3137900" cy="2062103"/>
          </a:xfrm>
          <a:prstGeom prst="rect">
            <a:avLst/>
          </a:prstGeom>
          <a:noFill/>
        </p:spPr>
        <p:txBody>
          <a:bodyPr wrap="square">
            <a:spAutoFit/>
          </a:bodyPr>
          <a:lstStyle/>
          <a:p>
            <a:pPr algn="ctr"/>
            <a:r>
              <a:rPr lang="en-US" sz="1600" dirty="0">
                <a:latin typeface="Helvetica" pitchFamily="2" charset="0"/>
              </a:rPr>
              <a:t>Maya’s LH </a:t>
            </a:r>
            <a:r>
              <a:rPr lang="el-GR" sz="1600" b="1" dirty="0">
                <a:latin typeface="Helvetica" pitchFamily="2" charset="0"/>
              </a:rPr>
              <a:t>β-</a:t>
            </a:r>
            <a:r>
              <a:rPr lang="en-US" sz="1600" b="1" dirty="0">
                <a:latin typeface="Helvetica" pitchFamily="2" charset="0"/>
              </a:rPr>
              <a:t>subunit </a:t>
            </a:r>
            <a:r>
              <a:rPr lang="en-US" sz="1600" dirty="0">
                <a:latin typeface="Helvetica" pitchFamily="2" charset="0"/>
              </a:rPr>
              <a:t>shows a peak shift from 11,000 to 11,600 m/z, indicating a </a:t>
            </a:r>
            <a:r>
              <a:rPr lang="en-US" sz="1600" b="1" dirty="0">
                <a:latin typeface="Helvetica" pitchFamily="2" charset="0"/>
              </a:rPr>
              <a:t>heavier protein form consistent with additional sialic acids </a:t>
            </a:r>
            <a:r>
              <a:rPr lang="en-US" sz="1600" dirty="0">
                <a:latin typeface="Helvetica" pitchFamily="2" charset="0"/>
              </a:rPr>
              <a:t>and suggesting that </a:t>
            </a:r>
            <a:r>
              <a:rPr lang="en-US" sz="1600" b="1" dirty="0">
                <a:latin typeface="Helvetica" pitchFamily="2" charset="0"/>
              </a:rPr>
              <a:t>her LH differs structurally from healthy control </a:t>
            </a:r>
            <a:r>
              <a:rPr lang="en-US" sz="1600" dirty="0">
                <a:latin typeface="Helvetica" pitchFamily="2" charset="0"/>
              </a:rPr>
              <a:t>LH.</a:t>
            </a:r>
          </a:p>
        </p:txBody>
      </p:sp>
      <p:sp>
        <p:nvSpPr>
          <p:cNvPr id="2" name="Slide Number Placeholder 1">
            <a:extLst>
              <a:ext uri="{FF2B5EF4-FFF2-40B4-BE49-F238E27FC236}">
                <a16:creationId xmlns:a16="http://schemas.microsoft.com/office/drawing/2014/main" id="{93CA8C34-BB96-37DA-B18B-140C9A75B43F}"/>
              </a:ext>
            </a:extLst>
          </p:cNvPr>
          <p:cNvSpPr>
            <a:spLocks noGrp="1"/>
          </p:cNvSpPr>
          <p:nvPr>
            <p:ph type="sldNum" sz="quarter" idx="12"/>
          </p:nvPr>
        </p:nvSpPr>
        <p:spPr/>
        <p:txBody>
          <a:bodyPr/>
          <a:lstStyle/>
          <a:p>
            <a:fld id="{69A02270-32A2-DD40-9D78-85491558A727}" type="slidenum">
              <a:rPr lang="en-US" smtClean="0"/>
              <a:t>44</a:t>
            </a:fld>
            <a:endParaRPr lang="en-US"/>
          </a:p>
        </p:txBody>
      </p:sp>
    </p:spTree>
    <p:extLst>
      <p:ext uri="{BB962C8B-B14F-4D97-AF65-F5344CB8AC3E}">
        <p14:creationId xmlns:p14="http://schemas.microsoft.com/office/powerpoint/2010/main" val="2102005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animBg="1"/>
      <p:bldP spid="16" grpId="0" animBg="1"/>
      <p:bldP spid="17" grpId="0"/>
      <p:bldP spid="18" grpId="0"/>
      <p:bldP spid="20" grpId="0"/>
      <p:bldP spid="12" grpId="0" animBg="1"/>
      <p:bldP spid="23" grpId="0"/>
      <p:bldP spid="25" grpId="0"/>
      <p:bldP spid="26" grpId="0" animBg="1"/>
      <p:bldP spid="27" grpId="0"/>
      <p:bldP spid="2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A63F-16BF-323F-D3A6-1E26558B94A7}"/>
              </a:ext>
            </a:extLst>
          </p:cNvPr>
          <p:cNvSpPr>
            <a:spLocks noGrp="1"/>
          </p:cNvSpPr>
          <p:nvPr>
            <p:ph type="title"/>
          </p:nvPr>
        </p:nvSpPr>
        <p:spPr>
          <a:xfrm>
            <a:off x="0" y="55755"/>
            <a:ext cx="9109276" cy="726141"/>
          </a:xfrm>
        </p:spPr>
        <p:txBody>
          <a:bodyPr>
            <a:normAutofit/>
          </a:bodyPr>
          <a:lstStyle/>
          <a:p>
            <a:r>
              <a:rPr lang="en-US" sz="4000" dirty="0">
                <a:latin typeface="Helvetica" pitchFamily="2" charset="0"/>
              </a:rPr>
              <a:t>REVEAL-glycosylation is key! </a:t>
            </a:r>
          </a:p>
        </p:txBody>
      </p:sp>
      <p:sp>
        <p:nvSpPr>
          <p:cNvPr id="16" name="Rectangle 2">
            <a:extLst>
              <a:ext uri="{FF2B5EF4-FFF2-40B4-BE49-F238E27FC236}">
                <a16:creationId xmlns:a16="http://schemas.microsoft.com/office/drawing/2014/main" id="{4B1BF40E-0F5E-05D0-CF1B-BD2F6CCE5DB3}"/>
              </a:ext>
            </a:extLst>
          </p:cNvPr>
          <p:cNvSpPr>
            <a:spLocks noChangeArrowheads="1"/>
          </p:cNvSpPr>
          <p:nvPr/>
        </p:nvSpPr>
        <p:spPr bwMode="auto">
          <a:xfrm>
            <a:off x="7469528" y="750596"/>
            <a:ext cx="471475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en-US" sz="2000" b="1" dirty="0">
                <a:latin typeface="Helvetica" pitchFamily="2" charset="0"/>
              </a:rPr>
              <a:t>Changes in glycans reduce downstream signaling</a:t>
            </a:r>
            <a:r>
              <a:rPr kumimoji="0" lang="en-US" altLang="en-US" sz="2000" b="1" i="0" u="none" strike="noStrike" cap="none" normalizeH="0" baseline="0" dirty="0">
                <a:ln>
                  <a:noFill/>
                </a:ln>
                <a:solidFill>
                  <a:schemeClr val="tx1"/>
                </a:solidFill>
                <a:effectLst/>
                <a:latin typeface="Helvetica" pitchFamily="2" charset="0"/>
              </a:rPr>
              <a:t>:</a:t>
            </a:r>
            <a:r>
              <a:rPr kumimoji="0" lang="en-US" altLang="en-US" sz="2000" b="0" i="0" u="none" strike="noStrike" cap="none" normalizeH="0" baseline="0" dirty="0">
                <a:ln>
                  <a:noFill/>
                </a:ln>
                <a:solidFill>
                  <a:schemeClr val="tx1"/>
                </a:solidFill>
                <a:effectLst/>
                <a:latin typeface="Helvetica" pitchFamily="2" charset="0"/>
              </a:rPr>
              <a:t> Maya’s LH</a:t>
            </a:r>
            <a:r>
              <a:rPr kumimoji="0" lang="en-US" altLang="en-US" sz="2000" b="0" i="0" u="none" strike="noStrike" cap="none" normalizeH="0" dirty="0">
                <a:ln>
                  <a:noFill/>
                </a:ln>
                <a:solidFill>
                  <a:schemeClr val="tx1"/>
                </a:solidFill>
                <a:effectLst/>
                <a:latin typeface="Helvetica" pitchFamily="2" charset="0"/>
              </a:rPr>
              <a:t> is structurally modified.</a:t>
            </a:r>
            <a:endParaRPr kumimoji="0" lang="en-US" altLang="en-US" sz="2000" b="0" i="0" u="none" strike="noStrike" cap="none" normalizeH="0" baseline="0" dirty="0">
              <a:ln>
                <a:noFill/>
              </a:ln>
              <a:solidFill>
                <a:schemeClr val="tx1"/>
              </a:solidFill>
              <a:effectLst/>
              <a:latin typeface="Helvetica" pitchFamily="2" charset="0"/>
            </a:endParaRPr>
          </a:p>
        </p:txBody>
      </p:sp>
      <p:sp>
        <p:nvSpPr>
          <p:cNvPr id="17" name="Rectangle 16">
            <a:extLst>
              <a:ext uri="{FF2B5EF4-FFF2-40B4-BE49-F238E27FC236}">
                <a16:creationId xmlns:a16="http://schemas.microsoft.com/office/drawing/2014/main" id="{8F97AD30-27A0-7682-370A-BCE4814D1D5D}"/>
              </a:ext>
            </a:extLst>
          </p:cNvPr>
          <p:cNvSpPr/>
          <p:nvPr/>
        </p:nvSpPr>
        <p:spPr>
          <a:xfrm>
            <a:off x="3692324" y="1527858"/>
            <a:ext cx="3649883" cy="39353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6E81724C-C0B8-A3D2-C49E-C900D6CEC987}"/>
              </a:ext>
            </a:extLst>
          </p:cNvPr>
          <p:cNvSpPr txBox="1"/>
          <p:nvPr/>
        </p:nvSpPr>
        <p:spPr>
          <a:xfrm>
            <a:off x="7326775" y="4597264"/>
            <a:ext cx="4714754" cy="1754326"/>
          </a:xfrm>
          <a:prstGeom prst="rect">
            <a:avLst/>
          </a:prstGeom>
          <a:noFill/>
        </p:spPr>
        <p:txBody>
          <a:bodyPr wrap="square">
            <a:spAutoFit/>
          </a:bodyPr>
          <a:lstStyle/>
          <a:p>
            <a:pPr algn="ctr" eaLnBrk="0" fontAlgn="base" hangingPunct="0">
              <a:spcBef>
                <a:spcPct val="0"/>
              </a:spcBef>
              <a:spcAft>
                <a:spcPct val="0"/>
              </a:spcAft>
            </a:pPr>
            <a:r>
              <a:rPr kumimoji="0" lang="en-US" altLang="en-US" sz="1800" b="1" i="0" u="none" strike="noStrike" cap="none" normalizeH="0" baseline="0" dirty="0">
                <a:ln>
                  <a:noFill/>
                </a:ln>
                <a:solidFill>
                  <a:srgbClr val="0432FF"/>
                </a:solidFill>
                <a:effectLst/>
                <a:latin typeface="Helvetica" pitchFamily="2" charset="0"/>
              </a:rPr>
              <a:t>Why this matters: </a:t>
            </a:r>
            <a:r>
              <a:rPr lang="en-US" sz="1800" b="1" dirty="0">
                <a:solidFill>
                  <a:srgbClr val="0432FF"/>
                </a:solidFill>
                <a:latin typeface="Helvetica" pitchFamily="2" charset="0"/>
              </a:rPr>
              <a:t>Maya’s cycle disruption results from low-potency LH </a:t>
            </a:r>
            <a:r>
              <a:rPr lang="en-US" sz="1800" b="1" dirty="0" err="1">
                <a:solidFill>
                  <a:srgbClr val="0432FF"/>
                </a:solidFill>
                <a:latin typeface="Helvetica" pitchFamily="2" charset="0"/>
              </a:rPr>
              <a:t>glycoforms</a:t>
            </a:r>
            <a:r>
              <a:rPr lang="en-US" sz="1800" b="1" dirty="0">
                <a:solidFill>
                  <a:srgbClr val="0432FF"/>
                </a:solidFill>
                <a:latin typeface="Helvetica" pitchFamily="2" charset="0"/>
              </a:rPr>
              <a:t> due to stress and poor lifestyle habits, not low hormone production. </a:t>
            </a:r>
          </a:p>
          <a:p>
            <a:pPr algn="ctr" eaLnBrk="0" fontAlgn="base" hangingPunct="0">
              <a:spcBef>
                <a:spcPct val="0"/>
              </a:spcBef>
              <a:spcAft>
                <a:spcPct val="0"/>
              </a:spcAft>
            </a:pPr>
            <a:r>
              <a:rPr lang="en-US" sz="1800" b="1" dirty="0">
                <a:latin typeface="Helvetica" pitchFamily="2" charset="0"/>
              </a:rPr>
              <a:t>This condition is reversible. </a:t>
            </a:r>
            <a:endParaRPr lang="en-US" sz="1800" b="1" dirty="0">
              <a:solidFill>
                <a:srgbClr val="0432FF"/>
              </a:solidFill>
              <a:latin typeface="Helvetica" pitchFamily="2" charset="0"/>
            </a:endParaRPr>
          </a:p>
        </p:txBody>
      </p:sp>
      <p:sp>
        <p:nvSpPr>
          <p:cNvPr id="24" name="TextBox 23">
            <a:extLst>
              <a:ext uri="{FF2B5EF4-FFF2-40B4-BE49-F238E27FC236}">
                <a16:creationId xmlns:a16="http://schemas.microsoft.com/office/drawing/2014/main" id="{C5DEF196-7523-053D-142E-E829A8719BAE}"/>
              </a:ext>
            </a:extLst>
          </p:cNvPr>
          <p:cNvSpPr txBox="1"/>
          <p:nvPr/>
        </p:nvSpPr>
        <p:spPr>
          <a:xfrm>
            <a:off x="7469528" y="1850116"/>
            <a:ext cx="4560426" cy="2554545"/>
          </a:xfrm>
          <a:prstGeom prst="rect">
            <a:avLst/>
          </a:prstGeom>
          <a:noFill/>
        </p:spPr>
        <p:txBody>
          <a:bodyPr wrap="square">
            <a:spAutoFit/>
          </a:bodyPr>
          <a:lstStyle/>
          <a:p>
            <a:pPr lvl="0" eaLnBrk="0" fontAlgn="base" hangingPunct="0">
              <a:spcBef>
                <a:spcPct val="0"/>
              </a:spcBef>
              <a:spcAft>
                <a:spcPct val="0"/>
              </a:spcAft>
            </a:pPr>
            <a:r>
              <a:rPr kumimoji="0" lang="en-US" altLang="en-US" sz="2000" b="1" i="0" u="none" strike="noStrike" cap="none" normalizeH="0" baseline="0" dirty="0">
                <a:ln>
                  <a:noFill/>
                </a:ln>
                <a:solidFill>
                  <a:schemeClr val="tx1"/>
                </a:solidFill>
                <a:effectLst/>
                <a:latin typeface="Helvetica" pitchFamily="2" charset="0"/>
              </a:rPr>
              <a:t>Sialic acids matter:</a:t>
            </a:r>
            <a:r>
              <a:rPr kumimoji="0" lang="en-US" altLang="en-US" sz="2000" b="0" i="0" u="none" strike="noStrike" cap="none" normalizeH="0" baseline="0" dirty="0">
                <a:ln>
                  <a:noFill/>
                </a:ln>
                <a:solidFill>
                  <a:schemeClr val="tx1"/>
                </a:solidFill>
                <a:effectLst/>
                <a:latin typeface="Helvetica" pitchFamily="2" charset="0"/>
              </a:rPr>
              <a:t> </a:t>
            </a:r>
            <a:r>
              <a:rPr lang="en-US" altLang="en-US" sz="2000" dirty="0">
                <a:latin typeface="Arial" panose="020B0604020202020204" pitchFamily="34" charset="0"/>
              </a:rPr>
              <a:t>This modification keeps LH production normal and circulation longer, but weakens receptor activation, resulting in reduced biological signaling.</a:t>
            </a:r>
          </a:p>
          <a:p>
            <a:pPr lvl="0" eaLnBrk="0" fontAlgn="base" hangingPunct="0">
              <a:spcBef>
                <a:spcPct val="0"/>
              </a:spcBef>
              <a:spcAft>
                <a:spcPct val="0"/>
              </a:spcAft>
              <a:buFontTx/>
              <a:buChar char="•"/>
            </a:pPr>
            <a:endParaRPr lang="en-US" altLang="en-US" sz="2000" dirty="0">
              <a:latin typeface="Arial" panose="020B0604020202020204" pitchFamily="34" charset="0"/>
            </a:endParaRPr>
          </a:p>
          <a:p>
            <a:pPr lvl="0" algn="ctr" eaLnBrk="0" fontAlgn="base" hangingPunct="0">
              <a:spcBef>
                <a:spcPct val="0"/>
              </a:spcBef>
              <a:spcAft>
                <a:spcPct val="0"/>
              </a:spcAft>
            </a:pPr>
            <a:r>
              <a:rPr lang="en-US" altLang="en-US" sz="2000" dirty="0">
                <a:latin typeface="Arial" panose="020B0604020202020204" pitchFamily="34" charset="0"/>
              </a:rPr>
              <a:t>So you have normal LH levels, but weak biological signaling to the brain!</a:t>
            </a:r>
          </a:p>
        </p:txBody>
      </p:sp>
      <p:sp>
        <p:nvSpPr>
          <p:cNvPr id="4" name="Slide Number Placeholder 3">
            <a:extLst>
              <a:ext uri="{FF2B5EF4-FFF2-40B4-BE49-F238E27FC236}">
                <a16:creationId xmlns:a16="http://schemas.microsoft.com/office/drawing/2014/main" id="{E784053D-4E37-EB0B-5EEA-A232B3C91384}"/>
              </a:ext>
            </a:extLst>
          </p:cNvPr>
          <p:cNvSpPr>
            <a:spLocks noGrp="1"/>
          </p:cNvSpPr>
          <p:nvPr>
            <p:ph type="sldNum" sz="quarter" idx="12"/>
          </p:nvPr>
        </p:nvSpPr>
        <p:spPr/>
        <p:txBody>
          <a:bodyPr/>
          <a:lstStyle/>
          <a:p>
            <a:fld id="{69A02270-32A2-DD40-9D78-85491558A727}" type="slidenum">
              <a:rPr lang="en-US" smtClean="0"/>
              <a:t>45</a:t>
            </a:fld>
            <a:endParaRPr lang="en-US"/>
          </a:p>
        </p:txBody>
      </p:sp>
      <p:pic>
        <p:nvPicPr>
          <p:cNvPr id="1026" name="Picture 2">
            <a:extLst>
              <a:ext uri="{FF2B5EF4-FFF2-40B4-BE49-F238E27FC236}">
                <a16:creationId xmlns:a16="http://schemas.microsoft.com/office/drawing/2014/main" id="{AECD8DB3-94C1-64F3-C895-4B98B70FB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571" y="934542"/>
            <a:ext cx="6750605" cy="536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88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22" grpId="0"/>
      <p:bldP spid="2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C5149-51F8-58C5-3181-7C187D904297}"/>
              </a:ext>
            </a:extLst>
          </p:cNvPr>
          <p:cNvSpPr>
            <a:spLocks noGrp="1"/>
          </p:cNvSpPr>
          <p:nvPr>
            <p:ph type="title"/>
          </p:nvPr>
        </p:nvSpPr>
        <p:spPr/>
        <p:txBody>
          <a:bodyPr/>
          <a:lstStyle/>
          <a:p>
            <a:r>
              <a:rPr lang="en-US" dirty="0"/>
              <a:t>Acknowledgments</a:t>
            </a:r>
          </a:p>
        </p:txBody>
      </p:sp>
      <p:sp>
        <p:nvSpPr>
          <p:cNvPr id="3" name="Content Placeholder 2">
            <a:extLst>
              <a:ext uri="{FF2B5EF4-FFF2-40B4-BE49-F238E27FC236}">
                <a16:creationId xmlns:a16="http://schemas.microsoft.com/office/drawing/2014/main" id="{71C2D782-AE3A-360F-8CD1-ED77680D8F6B}"/>
              </a:ext>
            </a:extLst>
          </p:cNvPr>
          <p:cNvSpPr>
            <a:spLocks noGrp="1"/>
          </p:cNvSpPr>
          <p:nvPr>
            <p:ph idx="1"/>
          </p:nvPr>
        </p:nvSpPr>
        <p:spPr/>
        <p:txBody>
          <a:bodyPr vert="horz" lIns="91440" tIns="45720" rIns="91440" bIns="45720" rtlCol="0">
            <a:normAutofit/>
          </a:bodyPr>
          <a:lstStyle/>
          <a:p>
            <a:pPr marL="0" indent="0">
              <a:buNone/>
            </a:pPr>
            <a:r>
              <a:rPr lang="en-US" baseline="30000" dirty="0"/>
              <a:t>This work was supported by the U.S. National Science Foundation under Grant No. 2400220 </a:t>
            </a:r>
            <a:r>
              <a:rPr lang="en-US" baseline="30000" dirty="0" err="1"/>
              <a:t>BioFoundry</a:t>
            </a:r>
            <a:r>
              <a:rPr lang="en-US" baseline="30000" dirty="0"/>
              <a:t>: </a:t>
            </a:r>
            <a:r>
              <a:rPr lang="en-US" baseline="30000" dirty="0" err="1"/>
              <a:t>Glycoscience</a:t>
            </a:r>
            <a:r>
              <a:rPr lang="en-US" baseline="30000" dirty="0"/>
              <a:t> Research, Education, and Training (</a:t>
            </a:r>
            <a:r>
              <a:rPr lang="en-US" baseline="30000" dirty="0" err="1"/>
              <a:t>BioF:GREAT</a:t>
            </a:r>
            <a:r>
              <a:rPr lang="en-US" baseline="30000" dirty="0"/>
              <a:t>). </a:t>
            </a:r>
            <a:r>
              <a:rPr lang="en-US" baseline="30000" dirty="0" err="1"/>
              <a:t>BioF:GREAT</a:t>
            </a:r>
            <a:r>
              <a:rPr lang="en-US" baseline="30000" dirty="0"/>
              <a:t> (</a:t>
            </a:r>
            <a:r>
              <a:rPr lang="en-US" baseline="30000" dirty="0">
                <a:hlinkClick r:id="rId2"/>
              </a:rPr>
              <a:t>https://biofgreat.</a:t>
            </a:r>
            <a:r>
              <a:rPr lang="en-US" baseline="30000">
                <a:hlinkClick r:id="rId2"/>
              </a:rPr>
              <a:t>org/</a:t>
            </a:r>
            <a:r>
              <a:rPr lang="en-US" baseline="30000"/>
              <a:t>) aims </a:t>
            </a:r>
            <a:r>
              <a:rPr lang="en-US" baseline="30000" dirty="0"/>
              <a:t>to democratize </a:t>
            </a:r>
            <a:r>
              <a:rPr lang="en-US" baseline="30000" dirty="0" err="1"/>
              <a:t>glycoscience</a:t>
            </a:r>
            <a:r>
              <a:rPr lang="en-US" baseline="30000" dirty="0"/>
              <a:t> by increasing accessibility to </a:t>
            </a:r>
            <a:r>
              <a:rPr lang="en-US" baseline="30000" dirty="0" err="1"/>
              <a:t>glycoscience</a:t>
            </a:r>
            <a:r>
              <a:rPr lang="en-US" baseline="30000" dirty="0"/>
              <a:t> research, education and training.</a:t>
            </a:r>
          </a:p>
          <a:p>
            <a:pPr marL="0" indent="0">
              <a:buNone/>
            </a:pPr>
            <a:endParaRPr lang="en-US" baseline="30000" dirty="0"/>
          </a:p>
        </p:txBody>
      </p:sp>
      <p:sp>
        <p:nvSpPr>
          <p:cNvPr id="4" name="Slide Number Placeholder 3">
            <a:extLst>
              <a:ext uri="{FF2B5EF4-FFF2-40B4-BE49-F238E27FC236}">
                <a16:creationId xmlns:a16="http://schemas.microsoft.com/office/drawing/2014/main" id="{4752670A-6C9D-42C2-B55F-62EA83BAC9BF}"/>
              </a:ext>
            </a:extLst>
          </p:cNvPr>
          <p:cNvSpPr>
            <a:spLocks noGrp="1"/>
          </p:cNvSpPr>
          <p:nvPr>
            <p:ph type="sldNum" sz="quarter" idx="12"/>
          </p:nvPr>
        </p:nvSpPr>
        <p:spPr/>
        <p:txBody>
          <a:bodyPr/>
          <a:lstStyle/>
          <a:p>
            <a:fld id="{69A02270-32A2-DD40-9D78-85491558A727}" type="slidenum">
              <a:rPr lang="en-US" smtClean="0"/>
              <a:t>46</a:t>
            </a:fld>
            <a:endParaRPr lang="en-US"/>
          </a:p>
        </p:txBody>
      </p:sp>
    </p:spTree>
    <p:extLst>
      <p:ext uri="{BB962C8B-B14F-4D97-AF65-F5344CB8AC3E}">
        <p14:creationId xmlns:p14="http://schemas.microsoft.com/office/powerpoint/2010/main" val="3465390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4685</Words>
  <Application>Microsoft Office PowerPoint</Application>
  <PresentationFormat>Widescreen</PresentationFormat>
  <Paragraphs>604</Paragraphs>
  <Slides>46</Slides>
  <Notes>44</Notes>
  <HiddenSlides>1</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Aptos</vt:lpstr>
      <vt:lpstr>Aptos Display</vt:lpstr>
      <vt:lpstr>Arial</vt:lpstr>
      <vt:lpstr>Calibri</vt:lpstr>
      <vt:lpstr>Helvetica</vt:lpstr>
      <vt:lpstr>Monotype Corsiva</vt:lpstr>
      <vt:lpstr>Palatino Linotype</vt:lpstr>
      <vt:lpstr>Symbol</vt:lpstr>
      <vt:lpstr>Office Theme</vt:lpstr>
      <vt:lpstr>PowerPoint Presentation</vt:lpstr>
      <vt:lpstr>Learning Objectives</vt:lpstr>
      <vt:lpstr>Learning Objectives Day 1</vt:lpstr>
      <vt:lpstr>Case Narrative</vt:lpstr>
      <vt:lpstr>HPO Axis</vt:lpstr>
      <vt:lpstr>Part I – The Disrupted Rhythm</vt:lpstr>
      <vt:lpstr>Questions </vt:lpstr>
      <vt:lpstr>Part II – The Bioactivity Puzzle</vt:lpstr>
      <vt:lpstr>PowerPoint Presentation</vt:lpstr>
      <vt:lpstr>Ligand receptor-activation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III –  The Architecture of LH</vt:lpstr>
      <vt:lpstr>From blueprint to function: central dogma </vt:lpstr>
      <vt:lpstr>Are all proteins created equally? </vt:lpstr>
      <vt:lpstr>Post-translational modifications (PTMs) increase the functional diversity of a cell’s proteome.</vt:lpstr>
      <vt:lpstr>PowerPoint Presentation</vt:lpstr>
      <vt:lpstr>Glycosylation: a key post translational modification</vt:lpstr>
      <vt:lpstr>How do we make them? </vt:lpstr>
      <vt:lpstr>PowerPoint Presentation</vt:lpstr>
      <vt:lpstr>How do glycoscientists communicate? </vt:lpstr>
      <vt:lpstr>How did scientists produce the SNFG code?</vt:lpstr>
      <vt:lpstr>How did scientists produce the SNFG code?</vt:lpstr>
      <vt:lpstr>Major types of glycosylation: O-linked vs. N-linked</vt:lpstr>
      <vt:lpstr>Questions </vt:lpstr>
      <vt:lpstr>Learning Objectives Day 2</vt:lpstr>
      <vt:lpstr>PowerPoint Presentation</vt:lpstr>
      <vt:lpstr>Part IV – The Hidden Differences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V – Resolution and Recovery</vt:lpstr>
      <vt:lpstr>PowerPoint Presentation</vt:lpstr>
      <vt:lpstr>REVEAL-glycosylation is key! </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2026-09-11T19:15:16Z</dcterms:created>
  <dcterms:modified xsi:type="dcterms:W3CDTF">2026-09-20T17:36:47Z</dcterms:modified>
</cp:coreProperties>
</file>