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8" r:id="rId2"/>
    <p:sldId id="336" r:id="rId3"/>
    <p:sldId id="294" r:id="rId4"/>
    <p:sldId id="295" r:id="rId5"/>
    <p:sldId id="347" r:id="rId6"/>
    <p:sldId id="299" r:id="rId7"/>
    <p:sldId id="341" r:id="rId8"/>
    <p:sldId id="334" r:id="rId9"/>
    <p:sldId id="301" r:id="rId10"/>
    <p:sldId id="302" r:id="rId11"/>
    <p:sldId id="342" r:id="rId12"/>
    <p:sldId id="343" r:id="rId13"/>
    <p:sldId id="268" r:id="rId14"/>
    <p:sldId id="264" r:id="rId15"/>
    <p:sldId id="344" r:id="rId16"/>
    <p:sldId id="345" r:id="rId17"/>
    <p:sldId id="346" r:id="rId18"/>
    <p:sldId id="325" r:id="rId19"/>
    <p:sldId id="337" r:id="rId20"/>
    <p:sldId id="34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5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B0A42-53D0-4E6C-8349-C2910A5075BB}" type="datetimeFigureOut">
              <a:rPr lang="en-US" smtClean="0"/>
              <a:pPr/>
              <a:t>7/26/2015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AE2BA-C737-4337-99CB-3D08F0A3BE3C}" type="slidenum">
              <a:rPr lang="en-US" smtClean="0"/>
              <a:pPr/>
              <a:t>‹#›</a:t>
            </a:fld>
            <a:endParaRPr lang="en-US"/>
          </a:p>
        </p:txBody>
      </p:sp>
    </p:spTree>
    <p:extLst>
      <p:ext uri="{BB962C8B-B14F-4D97-AF65-F5344CB8AC3E}">
        <p14:creationId xmlns:p14="http://schemas.microsoft.com/office/powerpoint/2010/main" val="258466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google.com/search?q=phospholipid+bilayer&amp;oe=utf-8&amp;aq=t&amp;rls=org.mozilla:en-US:official&amp;client=firefox-a&amp;um=1&amp;ie=UTF-8&amp;hl=en&amp;tbm=isch&amp;source=og&amp;sa=N&amp;tab=wi&amp;ei=FMkRUdzfAaaZyAH7kIDQDw&amp;biw=1280&amp;bih=659&amp;sei=F8kRUaGBGeOeywHi6YGgDA#imgrc=R9UnbR6fjKLzhM%3A%3Bbgyipp3YvEHsMM%3Bhttp%253A%252F%252Fupload.wikimedia.org%252Fwikipedia%252Fcommons%252Ff%252Ff0%252FLipid_bilayer_section.gif%3Bhttp%253A%252F%252Fen.wikipedia.org%252Fwiki%252FLipid_bilayer%3B300%3B195</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http://www.google.com/</a:t>
            </a:r>
            <a:r>
              <a:rPr lang="en-US" dirty="0" err="1" smtClean="0"/>
              <a:t>search?q</a:t>
            </a:r>
            <a:r>
              <a:rPr lang="en-US" dirty="0" smtClean="0"/>
              <a:t>=</a:t>
            </a:r>
            <a:r>
              <a:rPr lang="en-US" dirty="0" err="1" smtClean="0"/>
              <a:t>part+i&amp;hl</a:t>
            </a:r>
            <a:r>
              <a:rPr lang="en-US" dirty="0" smtClean="0"/>
              <a:t>=</a:t>
            </a:r>
            <a:r>
              <a:rPr lang="en-US" dirty="0" err="1" smtClean="0"/>
              <a:t>en&amp;tbo</a:t>
            </a:r>
            <a:r>
              <a:rPr lang="en-US" dirty="0" smtClean="0"/>
              <a:t>=</a:t>
            </a:r>
            <a:r>
              <a:rPr lang="en-US" dirty="0" err="1" smtClean="0"/>
              <a:t>d&amp;source</a:t>
            </a:r>
            <a:r>
              <a:rPr lang="en-US" dirty="0" smtClean="0"/>
              <a:t>=</a:t>
            </a:r>
            <a:r>
              <a:rPr lang="en-US" dirty="0" err="1" smtClean="0"/>
              <a:t>lnms&amp;tbm</a:t>
            </a:r>
            <a:r>
              <a:rPr lang="en-US" dirty="0" smtClean="0"/>
              <a:t>=</a:t>
            </a:r>
            <a:r>
              <a:rPr lang="en-US" dirty="0" err="1" smtClean="0"/>
              <a:t>isch&amp;sa</a:t>
            </a:r>
            <a:r>
              <a:rPr lang="en-US" dirty="0" smtClean="0"/>
              <a:t>=</a:t>
            </a:r>
            <a:r>
              <a:rPr lang="en-US" dirty="0" err="1" smtClean="0"/>
              <a:t>X&amp;ei</a:t>
            </a:r>
            <a:r>
              <a:rPr lang="en-US" dirty="0" smtClean="0"/>
              <a:t>=</a:t>
            </a:r>
            <a:r>
              <a:rPr lang="en-US" dirty="0" err="1" smtClean="0"/>
              <a:t>OekTUfnKArOMyAHQjYEQ&amp;ved</a:t>
            </a:r>
            <a:r>
              <a:rPr lang="en-US" dirty="0" smtClean="0"/>
              <a:t>=0CAcQ_AUoAA&amp;biw=1680&amp;bih=946#hl=</a:t>
            </a:r>
            <a:r>
              <a:rPr lang="en-US" dirty="0" err="1" smtClean="0"/>
              <a:t>en&amp;tbo</a:t>
            </a:r>
            <a:r>
              <a:rPr lang="en-US" dirty="0" smtClean="0"/>
              <a:t>=</a:t>
            </a:r>
            <a:r>
              <a:rPr lang="en-US" dirty="0" err="1" smtClean="0"/>
              <a:t>d&amp;tbm</a:t>
            </a:r>
            <a:r>
              <a:rPr lang="en-US" dirty="0" smtClean="0"/>
              <a:t>=</a:t>
            </a:r>
            <a:r>
              <a:rPr lang="en-US" dirty="0" err="1" smtClean="0"/>
              <a:t>isch&amp;sa</a:t>
            </a:r>
            <a:r>
              <a:rPr lang="en-US" dirty="0" smtClean="0"/>
              <a:t>=1&amp;q=</a:t>
            </a:r>
            <a:r>
              <a:rPr lang="en-US" dirty="0" err="1" smtClean="0"/>
              <a:t>mitochondria+man&amp;oq</a:t>
            </a:r>
            <a:r>
              <a:rPr lang="en-US" dirty="0" smtClean="0"/>
              <a:t>=</a:t>
            </a:r>
            <a:r>
              <a:rPr lang="en-US" dirty="0" err="1" smtClean="0"/>
              <a:t>mitochondria+man&amp;gs_l</a:t>
            </a:r>
            <a:r>
              <a:rPr lang="en-US" dirty="0" smtClean="0"/>
              <a:t>=img.3..0i24.104.11024.14.11217.17.4.13.0.5.0.82.227.4.4.0...0.0...1c.1.2.img.w9mFYyylydU&amp;bav=on.2,or.r_gc.r_pw.r_qf.&amp;bvm=bv.42080656,d.aWc&amp;fp=8b3ccabeaf5ce617&amp;biw=1680&amp;bih=946&amp;imgrc=WFvAJQ9TeDruFM%3A%3Bm9u_vMwhl1p-HM%3Bhttp%253A%252F%252Fchristinemarsh.com%252Fwp-content%252Fuploads%252F2010%252F01%252FMitochondria_Man1.jpg%3Bhttp%253A%252F%252Fchristinemarsh.com%252Findex.php%252Fstore%252Fmitochondria-man%252F%3B1086%3B1456</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15</a:t>
            </a:fld>
            <a:endParaRPr lang="en-US"/>
          </a:p>
        </p:txBody>
      </p:sp>
    </p:spTree>
    <p:extLst>
      <p:ext uri="{BB962C8B-B14F-4D97-AF65-F5344CB8AC3E}">
        <p14:creationId xmlns:p14="http://schemas.microsoft.com/office/powerpoint/2010/main" val="277255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http://www.google.com/</a:t>
            </a:r>
            <a:r>
              <a:rPr lang="en-US" dirty="0" err="1" smtClean="0"/>
              <a:t>search?q</a:t>
            </a:r>
            <a:r>
              <a:rPr lang="en-US" dirty="0" smtClean="0"/>
              <a:t>=</a:t>
            </a:r>
            <a:r>
              <a:rPr lang="en-US" dirty="0" err="1" smtClean="0"/>
              <a:t>part+i&amp;hl</a:t>
            </a:r>
            <a:r>
              <a:rPr lang="en-US" dirty="0" smtClean="0"/>
              <a:t>=</a:t>
            </a:r>
            <a:r>
              <a:rPr lang="en-US" dirty="0" err="1" smtClean="0"/>
              <a:t>en&amp;tbo</a:t>
            </a:r>
            <a:r>
              <a:rPr lang="en-US" dirty="0" smtClean="0"/>
              <a:t>=</a:t>
            </a:r>
            <a:r>
              <a:rPr lang="en-US" dirty="0" err="1" smtClean="0"/>
              <a:t>d&amp;source</a:t>
            </a:r>
            <a:r>
              <a:rPr lang="en-US" dirty="0" smtClean="0"/>
              <a:t>=</a:t>
            </a:r>
            <a:r>
              <a:rPr lang="en-US" dirty="0" err="1" smtClean="0"/>
              <a:t>lnms&amp;tbm</a:t>
            </a:r>
            <a:r>
              <a:rPr lang="en-US" dirty="0" smtClean="0"/>
              <a:t>=</a:t>
            </a:r>
            <a:r>
              <a:rPr lang="en-US" dirty="0" err="1" smtClean="0"/>
              <a:t>isch&amp;sa</a:t>
            </a:r>
            <a:r>
              <a:rPr lang="en-US" dirty="0" smtClean="0"/>
              <a:t>=</a:t>
            </a:r>
            <a:r>
              <a:rPr lang="en-US" dirty="0" err="1" smtClean="0"/>
              <a:t>X&amp;ei</a:t>
            </a:r>
            <a:r>
              <a:rPr lang="en-US" dirty="0" smtClean="0"/>
              <a:t>=</a:t>
            </a:r>
            <a:r>
              <a:rPr lang="en-US" dirty="0" err="1" smtClean="0"/>
              <a:t>OekTUfnKArOMyAHQjYEQ&amp;ved</a:t>
            </a:r>
            <a:r>
              <a:rPr lang="en-US" dirty="0" smtClean="0"/>
              <a:t>=0CAcQ_AUoAA&amp;biw=1680&amp;bih=946#hl=</a:t>
            </a:r>
            <a:r>
              <a:rPr lang="en-US" dirty="0" err="1" smtClean="0"/>
              <a:t>en&amp;tbo</a:t>
            </a:r>
            <a:r>
              <a:rPr lang="en-US" dirty="0" smtClean="0"/>
              <a:t>=</a:t>
            </a:r>
            <a:r>
              <a:rPr lang="en-US" dirty="0" err="1" smtClean="0"/>
              <a:t>d&amp;tbm</a:t>
            </a:r>
            <a:r>
              <a:rPr lang="en-US" dirty="0" smtClean="0"/>
              <a:t>=</a:t>
            </a:r>
            <a:r>
              <a:rPr lang="en-US" dirty="0" err="1" smtClean="0"/>
              <a:t>isch&amp;sa</a:t>
            </a:r>
            <a:r>
              <a:rPr lang="en-US" dirty="0" smtClean="0"/>
              <a:t>=1&amp;q=</a:t>
            </a:r>
            <a:r>
              <a:rPr lang="en-US" dirty="0" err="1" smtClean="0"/>
              <a:t>atp+synthase&amp;oq</a:t>
            </a:r>
            <a:r>
              <a:rPr lang="en-US" dirty="0" smtClean="0"/>
              <a:t>=</a:t>
            </a:r>
            <a:r>
              <a:rPr lang="en-US" dirty="0" err="1" smtClean="0"/>
              <a:t>atp+synthase&amp;gs_l</a:t>
            </a:r>
            <a:r>
              <a:rPr lang="en-US" dirty="0" smtClean="0"/>
              <a:t>=img.3..0l8j0i5l2.78.5877.11.6052.13.10.1.2.2.0.59.547.10.10.0...0.0...1c.1.2.img.q_HR5yyZol0&amp;bav=on.2,or.r_gc.r_pw.r_qf.&amp;bvm=bv.42080656,d.aWc&amp;fp=8b3ccabeaf5ce617&amp;biw=1680&amp;bih=946&amp;imgrc=vpzMZoZ3FWvg5M%3A%3B_mibCDTxFoJGEM%3Bhttp%253A%252F%252Ffiles.myopera.com%252FKYren%252Falbums%252F638725%252FATP%252520synthase.jpg%3Bhttp%253A%252F%252Fmy.opera.com%252FKYren%252Falbums%252Fshowpic.dml%253Falbum%253D638725%2526picture%253D42418081%3B796%3B958</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17</a:t>
            </a:fld>
            <a:endParaRPr lang="en-US"/>
          </a:p>
        </p:txBody>
      </p:sp>
    </p:spTree>
    <p:extLst>
      <p:ext uri="{BB962C8B-B14F-4D97-AF65-F5344CB8AC3E}">
        <p14:creationId xmlns:p14="http://schemas.microsoft.com/office/powerpoint/2010/main" val="93915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http://en.wikipedia.org/wiki/File:Hydroelectric_dam.svg</a:t>
            </a:r>
            <a:endParaRPr lang="en-US" dirty="0"/>
          </a:p>
        </p:txBody>
      </p:sp>
      <p:sp>
        <p:nvSpPr>
          <p:cNvPr id="4" name="Slide Number Placeholder 3"/>
          <p:cNvSpPr>
            <a:spLocks noGrp="1"/>
          </p:cNvSpPr>
          <p:nvPr>
            <p:ph type="sldNum" sz="quarter" idx="10"/>
          </p:nvPr>
        </p:nvSpPr>
        <p:spPr/>
        <p:txBody>
          <a:bodyPr/>
          <a:lstStyle/>
          <a:p>
            <a:fld id="{426AE2BA-C737-4337-99CB-3D08F0A3BE3C}" type="slidenum">
              <a:rPr lang="en-US" smtClean="0"/>
              <a:pPr/>
              <a:t>18</a:t>
            </a:fld>
            <a:endParaRPr lang="en-US"/>
          </a:p>
        </p:txBody>
      </p:sp>
    </p:spTree>
    <p:extLst>
      <p:ext uri="{BB962C8B-B14F-4D97-AF65-F5344CB8AC3E}">
        <p14:creationId xmlns:p14="http://schemas.microsoft.com/office/powerpoint/2010/main" val="2479919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EA44A8-3459-41E7-8FE2-4E9A63AA9D81}" type="datetime1">
              <a:rPr lang="en-US" smtClean="0"/>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A9DA1-9171-46CE-B5CC-91A5F727E8AA}" type="datetime1">
              <a:rPr lang="en-US" smtClean="0"/>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8F1BA-C32E-4669-B668-45780311C937}" type="datetime1">
              <a:rPr lang="en-US" smtClean="0"/>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A1EDA-77E6-416F-BB15-3DC1EF851195}" type="datetime1">
              <a:rPr lang="en-US" smtClean="0"/>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B3D60-327C-490D-ACA6-E1BDCBCE2FA4}" type="datetime1">
              <a:rPr lang="en-US" smtClean="0"/>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A6D2F0-3FC6-45DE-8E98-52B026AEA28F}" type="datetime1">
              <a:rPr lang="en-US" smtClean="0"/>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3BF2FE-D5C8-4CB3-A7A1-3874E0780D22}" type="datetime1">
              <a:rPr lang="en-US" smtClean="0"/>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732E2-E1D4-4E0D-9F74-3AD0060B490D}" type="datetime1">
              <a:rPr lang="en-US" smtClean="0"/>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4385F-EDB1-4E97-A920-634648475B0E}" type="datetime1">
              <a:rPr lang="en-US" smtClean="0"/>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84073-DE2C-42BA-9B1B-60901E4804B7}" type="datetime1">
              <a:rPr lang="en-US" smtClean="0"/>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DF4C1-E555-4387-A652-9DAB4F898B3D}" type="datetime1">
              <a:rPr lang="en-US" smtClean="0"/>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8B77B-0C3F-4422-9DD5-CF4ED73B38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0C263-C793-4AC5-A635-031924A53F81}" type="datetime1">
              <a:rPr lang="en-US" smtClean="0"/>
              <a:t>7/26/2015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8B77B-0C3F-4422-9DD5-CF4ED73B38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1524000"/>
            <a:ext cx="8001000" cy="5272323"/>
          </a:xfrm>
          <a:prstGeom prst="rect">
            <a:avLst/>
          </a:prstGeom>
        </p:spPr>
      </p:pic>
      <p:sp>
        <p:nvSpPr>
          <p:cNvPr id="2" name="Title 1"/>
          <p:cNvSpPr>
            <a:spLocks noGrp="1"/>
          </p:cNvSpPr>
          <p:nvPr>
            <p:ph type="ctrTitle"/>
          </p:nvPr>
        </p:nvSpPr>
        <p:spPr>
          <a:xfrm>
            <a:off x="381000" y="914401"/>
            <a:ext cx="8153400" cy="1676399"/>
          </a:xfrm>
        </p:spPr>
        <p:txBody>
          <a:bodyPr>
            <a:noAutofit/>
          </a:bodyPr>
          <a:lstStyle/>
          <a:p>
            <a:pPr algn="l"/>
            <a:r>
              <a:rPr lang="en-US" sz="3600" dirty="0" smtClean="0"/>
              <a:t>Three Cases from the Membrane Files:</a:t>
            </a:r>
            <a:br>
              <a:rPr lang="en-US" sz="3600" dirty="0" smtClean="0"/>
            </a:br>
            <a:r>
              <a:rPr lang="en-US" sz="3600" dirty="0" smtClean="0"/>
              <a:t>Pre-class Information to Learn</a:t>
            </a:r>
            <a:endParaRPr lang="en-US" sz="3600" i="1" dirty="0"/>
          </a:p>
        </p:txBody>
      </p:sp>
      <p:sp>
        <p:nvSpPr>
          <p:cNvPr id="3" name="Subtitle 2"/>
          <p:cNvSpPr>
            <a:spLocks noGrp="1"/>
          </p:cNvSpPr>
          <p:nvPr>
            <p:ph type="subTitle" idx="1"/>
          </p:nvPr>
        </p:nvSpPr>
        <p:spPr>
          <a:xfrm>
            <a:off x="457200" y="3733800"/>
            <a:ext cx="6400800" cy="1600200"/>
          </a:xfrm>
        </p:spPr>
        <p:txBody>
          <a:bodyPr>
            <a:noAutofit/>
          </a:bodyPr>
          <a:lstStyle/>
          <a:p>
            <a:pPr algn="l"/>
            <a:r>
              <a:rPr lang="en-US" sz="2000" dirty="0">
                <a:latin typeface="Monotype Corsiva" panose="03010101010201010101" pitchFamily="66" charset="0"/>
              </a:rPr>
              <a:t>b</a:t>
            </a:r>
            <a:r>
              <a:rPr lang="en-US" sz="2000" dirty="0" smtClean="0">
                <a:latin typeface="Monotype Corsiva" panose="03010101010201010101" pitchFamily="66" charset="0"/>
              </a:rPr>
              <a:t>y</a:t>
            </a:r>
          </a:p>
          <a:p>
            <a:pPr algn="l"/>
            <a:r>
              <a:rPr lang="en-US" sz="2000" dirty="0" smtClean="0"/>
              <a:t>Eric Ribbens</a:t>
            </a:r>
            <a:endParaRPr lang="en-US" sz="2000" dirty="0"/>
          </a:p>
          <a:p>
            <a:pPr algn="l"/>
            <a:r>
              <a:rPr lang="en-US" sz="2000" dirty="0" smtClean="0"/>
              <a:t>Western Illinois University</a:t>
            </a:r>
          </a:p>
          <a:p>
            <a:pPr algn="l"/>
            <a:r>
              <a:rPr lang="en-US" sz="2000" dirty="0" smtClean="0"/>
              <a:t>Department of Biology</a:t>
            </a:r>
            <a:endParaRPr lang="en-US" sz="2000" dirty="0"/>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b="6852"/>
          <a:stretch/>
        </p:blipFill>
        <p:spPr>
          <a:xfrm>
            <a:off x="0" y="0"/>
            <a:ext cx="9144000" cy="822960"/>
          </a:xfrm>
          <a:prstGeom prst="rect">
            <a:avLst/>
          </a:prstGeom>
        </p:spPr>
      </p:pic>
    </p:spTree>
    <p:extLst>
      <p:ext uri="{BB962C8B-B14F-4D97-AF65-F5344CB8AC3E}">
        <p14:creationId xmlns:p14="http://schemas.microsoft.com/office/powerpoint/2010/main" val="636390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2162"/>
          </a:xfrm>
        </p:spPr>
        <p:txBody>
          <a:bodyPr>
            <a:normAutofit fontScale="90000"/>
          </a:bodyPr>
          <a:lstStyle/>
          <a:p>
            <a:pPr algn="l"/>
            <a:r>
              <a:rPr lang="en-US" sz="3600" dirty="0" smtClean="0"/>
              <a:t>Remember it is important to think about the concentration of the substance that can move. Consider this question: </a:t>
            </a:r>
            <a:br>
              <a:rPr lang="en-US" sz="3600" dirty="0" smtClean="0"/>
            </a:br>
            <a:r>
              <a:rPr lang="en-US" sz="3600" dirty="0" smtClean="0"/>
              <a:t>The solution on the left is 10% salt. On the right it is 5% salt. Salt cannot cross the membrane, but water can. Which way will water move?</a:t>
            </a:r>
            <a:r>
              <a:rPr lang="en-US" dirty="0" smtClean="0"/>
              <a:t/>
            </a:r>
            <a:br>
              <a:rPr lang="en-US" dirty="0" smtClean="0"/>
            </a:br>
            <a:endParaRPr lang="en-US" dirty="0"/>
          </a:p>
        </p:txBody>
      </p:sp>
      <p:sp>
        <p:nvSpPr>
          <p:cNvPr id="3" name="Content Placeholder 2"/>
          <p:cNvSpPr>
            <a:spLocks noGrp="1"/>
          </p:cNvSpPr>
          <p:nvPr>
            <p:ph idx="1"/>
          </p:nvPr>
        </p:nvSpPr>
        <p:spPr>
          <a:xfrm>
            <a:off x="457200" y="5181600"/>
            <a:ext cx="8229600" cy="944563"/>
          </a:xfrm>
        </p:spPr>
        <p:txBody>
          <a:bodyPr/>
          <a:lstStyle/>
          <a:p>
            <a:endParaRPr lang="en-US" dirty="0" smtClean="0"/>
          </a:p>
          <a:p>
            <a:endParaRPr lang="en-US" dirty="0"/>
          </a:p>
        </p:txBody>
      </p:sp>
      <p:sp>
        <p:nvSpPr>
          <p:cNvPr id="4" name="TextBox 3"/>
          <p:cNvSpPr txBox="1"/>
          <p:nvPr/>
        </p:nvSpPr>
        <p:spPr>
          <a:xfrm>
            <a:off x="609600" y="3962400"/>
            <a:ext cx="7924800" cy="2339102"/>
          </a:xfrm>
          <a:prstGeom prst="rect">
            <a:avLst/>
          </a:prstGeom>
          <a:noFill/>
        </p:spPr>
        <p:txBody>
          <a:bodyPr wrap="square" rtlCol="0">
            <a:spAutoFit/>
          </a:bodyPr>
          <a:lstStyle/>
          <a:p>
            <a:pPr marL="514350" indent="-514350">
              <a:buFont typeface="+mj-lt"/>
              <a:buAutoNum type="alphaUcPeriod"/>
            </a:pPr>
            <a:r>
              <a:rPr lang="en-US" sz="3200" dirty="0" smtClean="0"/>
              <a:t>Water will move from left to right.</a:t>
            </a:r>
          </a:p>
          <a:p>
            <a:pPr marL="514350" indent="-514350">
              <a:buFont typeface="+mj-lt"/>
              <a:buAutoNum type="alphaUcPeriod"/>
            </a:pPr>
            <a:r>
              <a:rPr lang="en-US" sz="3200" dirty="0" smtClean="0"/>
              <a:t>Water will move from right to left.</a:t>
            </a:r>
          </a:p>
          <a:p>
            <a:pPr marL="514350" indent="-514350">
              <a:buFont typeface="+mj-lt"/>
              <a:buAutoNum type="alphaUcPeriod"/>
            </a:pPr>
            <a:r>
              <a:rPr lang="en-US" sz="3200" dirty="0" smtClean="0"/>
              <a:t>It depends.</a:t>
            </a:r>
          </a:p>
          <a:p>
            <a:pPr marL="514350" indent="-514350">
              <a:buFont typeface="+mj-lt"/>
              <a:buAutoNum type="alphaUcPeriod"/>
            </a:pPr>
            <a:r>
              <a:rPr lang="en-US" sz="3200" dirty="0" smtClean="0"/>
              <a:t>It is impossible to tell.</a:t>
            </a:r>
          </a:p>
          <a:p>
            <a:endParaRPr lang="en-US" dirty="0"/>
          </a:p>
        </p:txBody>
      </p:sp>
      <p:sp>
        <p:nvSpPr>
          <p:cNvPr id="5" name="Slide Number Placeholder 4"/>
          <p:cNvSpPr>
            <a:spLocks noGrp="1"/>
          </p:cNvSpPr>
          <p:nvPr>
            <p:ph type="sldNum" sz="quarter" idx="12"/>
          </p:nvPr>
        </p:nvSpPr>
        <p:spPr/>
        <p:txBody>
          <a:bodyPr/>
          <a:lstStyle/>
          <a:p>
            <a:fld id="{2328B77B-0C3F-4422-9DD5-CF4ED73B3863}" type="slidenum">
              <a:rPr lang="en-US" smtClean="0"/>
              <a:pPr/>
              <a:t>10</a:t>
            </a:fld>
            <a:endParaRPr lang="en-US"/>
          </a:p>
        </p:txBody>
      </p:sp>
    </p:spTree>
    <p:extLst>
      <p:ext uri="{BB962C8B-B14F-4D97-AF65-F5344CB8AC3E}">
        <p14:creationId xmlns:p14="http://schemas.microsoft.com/office/powerpoint/2010/main" val="1386703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le:Membrane Recepto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62400"/>
            <a:ext cx="4876800" cy="2743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0200" y="3886200"/>
            <a:ext cx="5638800" cy="1200329"/>
          </a:xfrm>
          <a:prstGeom prst="rect">
            <a:avLst/>
          </a:prstGeom>
          <a:noFill/>
        </p:spPr>
        <p:txBody>
          <a:bodyPr wrap="square" rtlCol="0">
            <a:spAutoFit/>
          </a:bodyPr>
          <a:lstStyle/>
          <a:p>
            <a:r>
              <a:rPr lang="en-US" dirty="0" smtClean="0">
                <a:solidFill>
                  <a:schemeClr val="bg1"/>
                </a:solidFill>
              </a:rPr>
              <a:t>A</a:t>
            </a:r>
          </a:p>
          <a:p>
            <a:r>
              <a:rPr lang="en-US" dirty="0" smtClean="0">
                <a:solidFill>
                  <a:schemeClr val="bg1"/>
                </a:solidFill>
              </a:rPr>
              <a:t>A</a:t>
            </a:r>
          </a:p>
          <a:p>
            <a:r>
              <a:rPr lang="en-US" dirty="0" smtClean="0">
                <a:solidFill>
                  <a:schemeClr val="bg1"/>
                </a:solidFill>
              </a:rPr>
              <a:t>A</a:t>
            </a:r>
          </a:p>
          <a:p>
            <a:endParaRPr lang="en-US" dirty="0" smtClean="0">
              <a:solidFill>
                <a:schemeClr val="bg1"/>
              </a:solidFill>
            </a:endParaRPr>
          </a:p>
        </p:txBody>
      </p:sp>
      <p:sp>
        <p:nvSpPr>
          <p:cNvPr id="2" name="Title 1"/>
          <p:cNvSpPr>
            <a:spLocks noGrp="1"/>
          </p:cNvSpPr>
          <p:nvPr>
            <p:ph type="title"/>
          </p:nvPr>
        </p:nvSpPr>
        <p:spPr/>
        <p:txBody>
          <a:bodyPr>
            <a:normAutofit fontScale="90000"/>
          </a:bodyPr>
          <a:lstStyle/>
          <a:p>
            <a:r>
              <a:rPr lang="en-US" dirty="0" smtClean="0"/>
              <a:t>Hmm. What is a membrane, anyhow?</a:t>
            </a:r>
            <a:endParaRPr lang="en-US" dirty="0"/>
          </a:p>
        </p:txBody>
      </p:sp>
      <p:sp>
        <p:nvSpPr>
          <p:cNvPr id="3" name="Content Placeholder 2"/>
          <p:cNvSpPr>
            <a:spLocks noGrp="1"/>
          </p:cNvSpPr>
          <p:nvPr>
            <p:ph idx="1"/>
          </p:nvPr>
        </p:nvSpPr>
        <p:spPr>
          <a:xfrm>
            <a:off x="0" y="1295400"/>
            <a:ext cx="9144000" cy="4830763"/>
          </a:xfrm>
        </p:spPr>
        <p:txBody>
          <a:bodyPr>
            <a:normAutofit/>
          </a:bodyPr>
          <a:lstStyle/>
          <a:p>
            <a:r>
              <a:rPr lang="en-US" sz="2800" dirty="0" smtClean="0"/>
              <a:t>Membranes, while very thin, are important barriers. </a:t>
            </a:r>
          </a:p>
          <a:p>
            <a:r>
              <a:rPr lang="en-US" sz="2800" dirty="0" smtClean="0"/>
              <a:t>They consist of a double layer of phospholipids, arranged with the tails pointing in and the heads pointing out.</a:t>
            </a:r>
          </a:p>
          <a:p>
            <a:r>
              <a:rPr lang="en-US" sz="2800" dirty="0" smtClean="0"/>
              <a:t>The head region is attracted to water, while the tail region is repelled by water.</a:t>
            </a:r>
            <a:endParaRPr lang="en-US" sz="2800"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11</a:t>
            </a:fld>
            <a:endParaRPr lang="en-US"/>
          </a:p>
        </p:txBody>
      </p:sp>
    </p:spTree>
    <p:extLst>
      <p:ext uri="{BB962C8B-B14F-4D97-AF65-F5344CB8AC3E}">
        <p14:creationId xmlns:p14="http://schemas.microsoft.com/office/powerpoint/2010/main" val="2635519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polarity, and why do we care?</a:t>
            </a:r>
            <a:endParaRPr lang="en-US" dirty="0"/>
          </a:p>
        </p:txBody>
      </p:sp>
      <p:sp>
        <p:nvSpPr>
          <p:cNvPr id="3" name="Content Placeholder 2"/>
          <p:cNvSpPr>
            <a:spLocks noGrp="1"/>
          </p:cNvSpPr>
          <p:nvPr>
            <p:ph idx="1"/>
          </p:nvPr>
        </p:nvSpPr>
        <p:spPr>
          <a:xfrm>
            <a:off x="152400" y="1600200"/>
            <a:ext cx="8763000" cy="4525963"/>
          </a:xfrm>
        </p:spPr>
        <p:txBody>
          <a:bodyPr>
            <a:normAutofit/>
          </a:bodyPr>
          <a:lstStyle/>
          <a:p>
            <a:pPr marL="0" indent="0">
              <a:buNone/>
            </a:pPr>
            <a:r>
              <a:rPr lang="en-US" sz="2800" dirty="0" smtClean="0"/>
              <a:t>It seems a bit of a love story, two hydrogens mated with an oxygen. But the oxygen was greedy, hogging the electrons. That left the hydrogens deprived, and the oxygen negative.  Oh, the imbalance was weak compared to the passion of their union. But the </a:t>
            </a:r>
            <a:r>
              <a:rPr lang="en-US" sz="2800" dirty="0" err="1" smtClean="0"/>
              <a:t>hydrogens</a:t>
            </a:r>
            <a:r>
              <a:rPr lang="en-US" sz="2800" dirty="0" smtClean="0"/>
              <a:t> would hook up with passing </a:t>
            </a:r>
            <a:r>
              <a:rPr lang="en-US" sz="2800" dirty="0" err="1" smtClean="0"/>
              <a:t>oxygens</a:t>
            </a:r>
            <a:r>
              <a:rPr lang="en-US" sz="2800" dirty="0" smtClean="0"/>
              <a:t>, at least for a moment of electrical connection.</a:t>
            </a:r>
            <a:endParaRPr lang="en-US" sz="2800"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4419599"/>
            <a:ext cx="3733800" cy="2235613"/>
          </a:xfrm>
          <a:prstGeom prst="rect">
            <a:avLst/>
          </a:prstGeom>
        </p:spPr>
      </p:pic>
    </p:spTree>
    <p:extLst>
      <p:ext uri="{BB962C8B-B14F-4D97-AF65-F5344CB8AC3E}">
        <p14:creationId xmlns:p14="http://schemas.microsoft.com/office/powerpoint/2010/main" val="3965938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Wikipedia’s Picture: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upload.wikimedia.org/wikipedia/commons/f/f0/Lipid_bilayer_section.gif"/>
          <p:cNvPicPr>
            <a:picLocks noChangeAspect="1" noChangeArrowheads="1" noCrop="1"/>
          </p:cNvPicPr>
          <p:nvPr/>
        </p:nvPicPr>
        <p:blipFill>
          <a:blip r:embed="rId3"/>
          <a:srcRect/>
          <a:stretch>
            <a:fillRect/>
          </a:stretch>
        </p:blipFill>
        <p:spPr bwMode="auto">
          <a:xfrm>
            <a:off x="0" y="1360167"/>
            <a:ext cx="9144000" cy="5497833"/>
          </a:xfrm>
          <a:prstGeom prst="rect">
            <a:avLst/>
          </a:prstGeom>
          <a:noFill/>
        </p:spPr>
      </p:pic>
      <p:sp>
        <p:nvSpPr>
          <p:cNvPr id="4" name="Slide Number Placeholder 3"/>
          <p:cNvSpPr>
            <a:spLocks noGrp="1"/>
          </p:cNvSpPr>
          <p:nvPr>
            <p:ph type="sldNum" sz="quarter" idx="12"/>
          </p:nvPr>
        </p:nvSpPr>
        <p:spPr/>
        <p:txBody>
          <a:bodyPr/>
          <a:lstStyle/>
          <a:p>
            <a:fld id="{2328B77B-0C3F-4422-9DD5-CF4ED73B386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What chemicals can get through a membrane?</a:t>
            </a:r>
            <a:endParaRPr lang="en-US" dirty="0"/>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r>
              <a:rPr lang="en-US" dirty="0" smtClean="0"/>
              <a:t>Not many. Any charged chemical cannot slip through a membrane, so ions cannot cross. Larger chemicals also cannot pass.</a:t>
            </a:r>
          </a:p>
          <a:p>
            <a:r>
              <a:rPr lang="en-US" dirty="0" smtClean="0"/>
              <a:t>Gases (such as O</a:t>
            </a:r>
            <a:r>
              <a:rPr lang="en-US" baseline="-25000" dirty="0" smtClean="0"/>
              <a:t>2</a:t>
            </a:r>
            <a:r>
              <a:rPr lang="en-US" dirty="0" smtClean="0"/>
              <a:t>, N</a:t>
            </a:r>
            <a:r>
              <a:rPr lang="en-US" baseline="-25000" dirty="0" smtClean="0"/>
              <a:t>2</a:t>
            </a:r>
            <a:r>
              <a:rPr lang="en-US" dirty="0" smtClean="0"/>
              <a:t>, or CO</a:t>
            </a:r>
            <a:r>
              <a:rPr lang="en-US" baseline="-25000" dirty="0" smtClean="0"/>
              <a:t>2</a:t>
            </a:r>
            <a:r>
              <a:rPr lang="en-US" dirty="0" smtClean="0"/>
              <a:t>) can cross membranes.</a:t>
            </a:r>
          </a:p>
          <a:p>
            <a:r>
              <a:rPr lang="en-US" dirty="0" smtClean="0"/>
              <a:t>Small uncharged particles (such as urea or water) can cross as well.</a:t>
            </a:r>
          </a:p>
          <a:p>
            <a:r>
              <a:rPr lang="en-US" dirty="0" smtClean="0"/>
              <a:t>But all other chemicals can only cross with the aid of proteins floating in the membrane.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70" y="228600"/>
            <a:ext cx="3276600" cy="1143000"/>
          </a:xfrm>
        </p:spPr>
        <p:txBody>
          <a:bodyPr/>
          <a:lstStyle/>
          <a:p>
            <a:r>
              <a:rPr lang="en-US" dirty="0" smtClean="0"/>
              <a:t>Mitochondria</a:t>
            </a:r>
            <a:endParaRPr lang="en-US" dirty="0"/>
          </a:p>
        </p:txBody>
      </p:sp>
      <p:sp>
        <p:nvSpPr>
          <p:cNvPr id="3" name="Content Placeholder 2"/>
          <p:cNvSpPr>
            <a:spLocks noGrp="1"/>
          </p:cNvSpPr>
          <p:nvPr>
            <p:ph idx="1"/>
          </p:nvPr>
        </p:nvSpPr>
        <p:spPr>
          <a:xfrm>
            <a:off x="460761" y="1219200"/>
            <a:ext cx="7924800" cy="762000"/>
          </a:xfrm>
        </p:spPr>
        <p:txBody>
          <a:bodyPr/>
          <a:lstStyle/>
          <a:p>
            <a:r>
              <a:rPr lang="en-US" dirty="0" smtClean="0"/>
              <a:t>Two membranes, inner one highly folded.</a:t>
            </a:r>
          </a:p>
        </p:txBody>
      </p:sp>
      <p:sp>
        <p:nvSpPr>
          <p:cNvPr id="4" name="Slide Number Placeholder 3"/>
          <p:cNvSpPr>
            <a:spLocks noGrp="1"/>
          </p:cNvSpPr>
          <p:nvPr>
            <p:ph type="sldNum" sz="quarter" idx="12"/>
          </p:nvPr>
        </p:nvSpPr>
        <p:spPr/>
        <p:txBody>
          <a:bodyPr/>
          <a:lstStyle/>
          <a:p>
            <a:fld id="{2328B77B-0C3F-4422-9DD5-CF4ED73B3863}" type="slidenum">
              <a:rPr lang="en-US" smtClean="0"/>
              <a:pPr/>
              <a:t>15</a:t>
            </a:fld>
            <a:endParaRPr lang="en-US"/>
          </a:p>
        </p:txBody>
      </p:sp>
      <p:pic>
        <p:nvPicPr>
          <p:cNvPr id="19458" name="Picture 2" descr="http://upload.wikimedia.org/wikipedia/commons/thumb/3/3b/Animal_mitochondrion_diagram_en.svg/582px-Animal_mitochondrion_diagram_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52724"/>
            <a:ext cx="5543550" cy="3800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2185" y="1752600"/>
            <a:ext cx="4114800" cy="1668149"/>
          </a:xfrm>
          <a:prstGeom prst="rect">
            <a:avLst/>
          </a:prstGeom>
        </p:spPr>
        <p:txBody>
          <a:bodyPr wrap="square">
            <a:spAutoFit/>
          </a:bodyPr>
          <a:lstStyle/>
          <a:p>
            <a:pPr marL="342900" lvl="0" indent="-342900">
              <a:spcBef>
                <a:spcPct val="20000"/>
              </a:spcBef>
              <a:buFont typeface="Arial" pitchFamily="34" charset="0"/>
              <a:buChar char="•"/>
            </a:pPr>
            <a:r>
              <a:rPr lang="en-US" sz="3200" dirty="0">
                <a:solidFill>
                  <a:prstClr val="black"/>
                </a:solidFill>
              </a:rPr>
              <a:t>Have their own </a:t>
            </a:r>
            <a:r>
              <a:rPr lang="en-US" sz="3200" dirty="0" smtClean="0">
                <a:solidFill>
                  <a:prstClr val="black"/>
                </a:solidFill>
              </a:rPr>
              <a:t>DNA.</a:t>
            </a:r>
            <a:endParaRPr lang="en-US" sz="3200" dirty="0">
              <a:solidFill>
                <a:prstClr val="black"/>
              </a:solidFill>
            </a:endParaRPr>
          </a:p>
          <a:p>
            <a:pPr marL="342900" lvl="0" indent="-342900">
              <a:spcBef>
                <a:spcPct val="20000"/>
              </a:spcBef>
              <a:buFont typeface="Arial" pitchFamily="34" charset="0"/>
              <a:buChar char="•"/>
            </a:pPr>
            <a:r>
              <a:rPr lang="en-US" sz="3200" dirty="0">
                <a:solidFill>
                  <a:prstClr val="black"/>
                </a:solidFill>
              </a:rPr>
              <a:t>Make ATP for all sorts of uses for </a:t>
            </a:r>
            <a:r>
              <a:rPr lang="en-US" sz="3200" dirty="0" smtClean="0">
                <a:solidFill>
                  <a:prstClr val="black"/>
                </a:solidFill>
              </a:rPr>
              <a:t>energy.</a:t>
            </a:r>
            <a:endParaRPr lang="en-US" sz="3200" dirty="0">
              <a:solidFill>
                <a:prstClr val="black"/>
              </a:solidFill>
            </a:endParaRPr>
          </a:p>
        </p:txBody>
      </p:sp>
    </p:spTree>
    <p:extLst>
      <p:ext uri="{BB962C8B-B14F-4D97-AF65-F5344CB8AC3E}">
        <p14:creationId xmlns:p14="http://schemas.microsoft.com/office/powerpoint/2010/main" val="1617866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a:t>
            </a:r>
            <a:endParaRPr lang="en-US" dirty="0"/>
          </a:p>
        </p:txBody>
      </p:sp>
      <p:sp>
        <p:nvSpPr>
          <p:cNvPr id="3" name="Content Placeholder 2"/>
          <p:cNvSpPr>
            <a:spLocks noGrp="1"/>
          </p:cNvSpPr>
          <p:nvPr>
            <p:ph idx="1"/>
          </p:nvPr>
        </p:nvSpPr>
        <p:spPr/>
        <p:txBody>
          <a:bodyPr>
            <a:normAutofit/>
          </a:bodyPr>
          <a:lstStyle/>
          <a:p>
            <a:r>
              <a:rPr lang="en-US" dirty="0" smtClean="0"/>
              <a:t>Break sugar down (eventually into water and carbon dioxide).</a:t>
            </a:r>
          </a:p>
          <a:p>
            <a:r>
              <a:rPr lang="en-US" dirty="0" smtClean="0"/>
              <a:t>Convert the energy from sugar to ATP:</a:t>
            </a:r>
          </a:p>
          <a:p>
            <a:pPr marL="914400" lvl="1" indent="-514350">
              <a:buFont typeface="Wingdings" panose="05000000000000000000" pitchFamily="2" charset="2"/>
              <a:buChar char="ü"/>
            </a:pPr>
            <a:r>
              <a:rPr lang="en-US" dirty="0" smtClean="0"/>
              <a:t>Pump protons into the intermembrane space, creating a pH gradient.</a:t>
            </a:r>
          </a:p>
          <a:p>
            <a:pPr marL="914400" lvl="1" indent="-514350">
              <a:buFont typeface="Wingdings" panose="05000000000000000000" pitchFamily="2" charset="2"/>
              <a:buChar char="ü"/>
            </a:pPr>
            <a:r>
              <a:rPr lang="en-US" dirty="0" smtClean="0"/>
              <a:t>The protons push back inside through an ATP synthase pump.</a:t>
            </a:r>
          </a:p>
          <a:p>
            <a:pPr marL="914400" lvl="1" indent="-514350">
              <a:buFont typeface="Wingdings" panose="05000000000000000000" pitchFamily="2" charset="2"/>
              <a:buChar char="ü"/>
            </a:pPr>
            <a:r>
              <a:rPr lang="en-US" dirty="0" smtClean="0"/>
              <a:t>The pump uses the force to attach a phosphate to adenosine diphosphate.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16</a:t>
            </a:fld>
            <a:endParaRPr lang="en-US"/>
          </a:p>
        </p:txBody>
      </p:sp>
    </p:spTree>
    <p:extLst>
      <p:ext uri="{BB962C8B-B14F-4D97-AF65-F5344CB8AC3E}">
        <p14:creationId xmlns:p14="http://schemas.microsoft.com/office/powerpoint/2010/main" val="938869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74638"/>
            <a:ext cx="3886200" cy="1143000"/>
          </a:xfrm>
        </p:spPr>
        <p:txBody>
          <a:bodyPr/>
          <a:lstStyle/>
          <a:p>
            <a:r>
              <a:rPr lang="en-US" dirty="0" smtClean="0"/>
              <a:t>ATP pump</a:t>
            </a:r>
            <a:endParaRPr lang="en-US" dirty="0"/>
          </a:p>
        </p:txBody>
      </p:sp>
      <p:sp>
        <p:nvSpPr>
          <p:cNvPr id="3" name="Content Placeholder 2"/>
          <p:cNvSpPr>
            <a:spLocks noGrp="1"/>
          </p:cNvSpPr>
          <p:nvPr>
            <p:ph idx="1"/>
          </p:nvPr>
        </p:nvSpPr>
        <p:spPr>
          <a:xfrm>
            <a:off x="5089524" y="1600200"/>
            <a:ext cx="4054476" cy="4525963"/>
          </a:xfrm>
        </p:spPr>
        <p:txBody>
          <a:bodyPr/>
          <a:lstStyle/>
          <a:p>
            <a:pPr marL="0" indent="0">
              <a:buNone/>
            </a:pPr>
            <a:r>
              <a:rPr lang="en-US" dirty="0" smtClean="0"/>
              <a:t>ADP and P+ and push produce ATP (with more energy).</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57200"/>
            <a:ext cx="4619624" cy="6065574"/>
          </a:xfrm>
          <a:prstGeom prst="rect">
            <a:avLst/>
          </a:prstGeom>
        </p:spPr>
      </p:pic>
    </p:spTree>
    <p:extLst>
      <p:ext uri="{BB962C8B-B14F-4D97-AF65-F5344CB8AC3E}">
        <p14:creationId xmlns:p14="http://schemas.microsoft.com/office/powerpoint/2010/main" val="3728604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885825"/>
          </a:xfrm>
        </p:spPr>
        <p:txBody>
          <a:bodyPr/>
          <a:lstStyle/>
          <a:p>
            <a:r>
              <a:rPr lang="en-US" dirty="0" smtClean="0"/>
              <a:t>Compare it to a hydroelectric dam</a:t>
            </a:r>
            <a:endParaRPr lang="en-US" dirty="0"/>
          </a:p>
        </p:txBody>
      </p:sp>
      <p:pic>
        <p:nvPicPr>
          <p:cNvPr id="1026" name="Picture 2" descr="http://upload.wikimedia.org/wikipedia/commons/thumb/5/57/Hydroelectric_dam.svg/575px-Hydroelectric_da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328B77B-0C3F-4422-9DD5-CF4ED73B3863}" type="slidenum">
              <a:rPr lang="en-US" smtClean="0"/>
              <a:pPr/>
              <a:t>18</a:t>
            </a:fld>
            <a:endParaRPr lang="en-US"/>
          </a:p>
        </p:txBody>
      </p:sp>
    </p:spTree>
    <p:extLst>
      <p:ext uri="{BB962C8B-B14F-4D97-AF65-F5344CB8AC3E}">
        <p14:creationId xmlns:p14="http://schemas.microsoft.com/office/powerpoint/2010/main" val="3559945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Using the analogy of a dam: in mitochondria what is the equivalent?</a:t>
            </a:r>
            <a:endParaRPr lang="en-US" dirty="0"/>
          </a:p>
        </p:txBody>
      </p:sp>
      <p:sp>
        <p:nvSpPr>
          <p:cNvPr id="3" name="Content Placeholder 2"/>
          <p:cNvSpPr>
            <a:spLocks noGrp="1"/>
          </p:cNvSpPr>
          <p:nvPr>
            <p:ph idx="1"/>
          </p:nvPr>
        </p:nvSpPr>
        <p:spPr/>
        <p:txBody>
          <a:bodyPr/>
          <a:lstStyle/>
          <a:p>
            <a:r>
              <a:rPr lang="en-US" dirty="0" smtClean="0"/>
              <a:t>The dam is?</a:t>
            </a:r>
          </a:p>
          <a:p>
            <a:r>
              <a:rPr lang="en-US" dirty="0" smtClean="0"/>
              <a:t>The turbine makes?</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19</a:t>
            </a:fld>
            <a:endParaRPr lang="en-US"/>
          </a:p>
        </p:txBody>
      </p:sp>
    </p:spTree>
    <p:extLst>
      <p:ext uri="{BB962C8B-B14F-4D97-AF65-F5344CB8AC3E}">
        <p14:creationId xmlns:p14="http://schemas.microsoft.com/office/powerpoint/2010/main" val="3915804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We will be applying these concepts in class. You need to know this material to understand the cases we will be doing. It is your responsibility to learn this information, and if you have any difficulties or questions to contact me and ask for help.</a:t>
            </a:r>
          </a:p>
          <a:p>
            <a:r>
              <a:rPr lang="en-US" dirty="0" smtClean="0"/>
              <a:t>Do well!</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2</a:t>
            </a:fld>
            <a:endParaRPr lang="en-US"/>
          </a:p>
        </p:txBody>
      </p:sp>
    </p:spTree>
    <p:extLst>
      <p:ext uri="{BB962C8B-B14F-4D97-AF65-F5344CB8AC3E}">
        <p14:creationId xmlns:p14="http://schemas.microsoft.com/office/powerpoint/2010/main" val="3906919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Image Credits</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20</a:t>
            </a:fld>
            <a:endParaRPr lang="en-US"/>
          </a:p>
        </p:txBody>
      </p:sp>
      <p:sp>
        <p:nvSpPr>
          <p:cNvPr id="5" name="Content Placeholder 2"/>
          <p:cNvSpPr txBox="1">
            <a:spLocks/>
          </p:cNvSpPr>
          <p:nvPr/>
        </p:nvSpPr>
        <p:spPr>
          <a:xfrm>
            <a:off x="159327" y="1295400"/>
            <a:ext cx="8839200"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smtClean="0"/>
              <a:t>Slide 1</a:t>
            </a:r>
            <a:r>
              <a:rPr lang="en-US" sz="1600" dirty="0"/>
              <a:t>:  Licensed image, ©Art3D | </a:t>
            </a:r>
            <a:r>
              <a:rPr lang="en-US" sz="1600" dirty="0" err="1"/>
              <a:t>Fotolia</a:t>
            </a:r>
            <a:r>
              <a:rPr lang="en-US" sz="1600" dirty="0"/>
              <a:t>,  ID#62321821</a:t>
            </a:r>
            <a:r>
              <a:rPr lang="en-US" sz="1600" dirty="0" smtClean="0"/>
              <a:t>.</a:t>
            </a:r>
            <a:endParaRPr lang="en-US" sz="1600" dirty="0"/>
          </a:p>
          <a:p>
            <a:pPr marL="0" indent="0">
              <a:buNone/>
              <a:defRPr/>
            </a:pPr>
            <a:r>
              <a:rPr lang="en-US" sz="1600" dirty="0" smtClean="0"/>
              <a:t>Slide 3: Illustration of </a:t>
            </a:r>
            <a:r>
              <a:rPr lang="en-US" sz="1600" dirty="0"/>
              <a:t>diffusion </a:t>
            </a:r>
            <a:r>
              <a:rPr lang="en-US" sz="1600" dirty="0" smtClean="0"/>
              <a:t>by Wikimedia Commons user </a:t>
            </a:r>
            <a:r>
              <a:rPr lang="en-US" sz="1600" dirty="0" err="1" smtClean="0"/>
              <a:t>JrPol</a:t>
            </a:r>
            <a:r>
              <a:rPr lang="en-US" sz="1600" dirty="0" smtClean="0"/>
              <a:t>, CC BY 3.0, http</a:t>
            </a:r>
            <a:r>
              <a:rPr lang="en-US" sz="1600" dirty="0"/>
              <a:t>://</a:t>
            </a:r>
            <a:r>
              <a:rPr lang="en-US" sz="1600" dirty="0" smtClean="0"/>
              <a:t>commons.wikimedia.org/wiki/Diffusion#mediaviewer/File:Diffusion.svg</a:t>
            </a:r>
          </a:p>
          <a:p>
            <a:pPr marL="0" indent="0">
              <a:buNone/>
              <a:defRPr/>
            </a:pPr>
            <a:r>
              <a:rPr lang="en-US" sz="1600" dirty="0" smtClean="0"/>
              <a:t>Slide 4:  Schematic </a:t>
            </a:r>
            <a:r>
              <a:rPr lang="en-US" sz="1600" dirty="0"/>
              <a:t>drawing of diffusion over a semipermeable </a:t>
            </a:r>
            <a:r>
              <a:rPr lang="en-US" sz="1600" dirty="0" smtClean="0"/>
              <a:t>membrane, by </a:t>
            </a:r>
            <a:r>
              <a:rPr lang="en-US" sz="1600" dirty="0"/>
              <a:t>Quasar </a:t>
            </a:r>
            <a:r>
              <a:rPr lang="en-US" sz="1600" dirty="0" err="1" smtClean="0"/>
              <a:t>Jarosz</a:t>
            </a:r>
            <a:r>
              <a:rPr lang="en-US" sz="1600" dirty="0" smtClean="0"/>
              <a:t>, </a:t>
            </a:r>
            <a:r>
              <a:rPr lang="en-US" sz="1600" i="1" dirty="0" err="1" smtClean="0"/>
              <a:t>p.d</a:t>
            </a:r>
            <a:r>
              <a:rPr lang="en-US" sz="1600" i="1" dirty="0" smtClean="0"/>
              <a:t>.,  </a:t>
            </a:r>
            <a:r>
              <a:rPr lang="en-US" sz="1600" dirty="0" smtClean="0"/>
              <a:t>http</a:t>
            </a:r>
            <a:r>
              <a:rPr lang="en-US" sz="1600" dirty="0"/>
              <a:t>://</a:t>
            </a:r>
            <a:r>
              <a:rPr lang="en-US" sz="1600" dirty="0" smtClean="0"/>
              <a:t>commons.wikimedia.org/wiki/File:Diffusion.en.svg</a:t>
            </a:r>
          </a:p>
          <a:p>
            <a:pPr marL="0" indent="0">
              <a:buNone/>
              <a:defRPr/>
            </a:pPr>
            <a:r>
              <a:rPr lang="en-US" sz="1600" dirty="0" smtClean="0"/>
              <a:t>Slide 5:  Licensed image</a:t>
            </a:r>
            <a:r>
              <a:rPr lang="en-US" sz="1600" dirty="0"/>
              <a:t>, </a:t>
            </a:r>
            <a:r>
              <a:rPr lang="en-US" sz="1600" dirty="0" smtClean="0"/>
              <a:t>©Ivx267 </a:t>
            </a:r>
            <a:r>
              <a:rPr lang="en-US" sz="1600" dirty="0"/>
              <a:t>| </a:t>
            </a:r>
            <a:r>
              <a:rPr lang="en-US" sz="1600" dirty="0" smtClean="0"/>
              <a:t>Dreamstime.com, ID#30027532.</a:t>
            </a:r>
            <a:endParaRPr lang="en-US" sz="1600" dirty="0"/>
          </a:p>
          <a:p>
            <a:pPr marL="0" indent="0">
              <a:buNone/>
              <a:defRPr/>
            </a:pPr>
            <a:r>
              <a:rPr lang="en-US" sz="1600" dirty="0" smtClean="0"/>
              <a:t>Slide 7: Rebekah </a:t>
            </a:r>
            <a:r>
              <a:rPr lang="en-US" sz="1600" dirty="0"/>
              <a:t>Ribbens, used with </a:t>
            </a:r>
            <a:r>
              <a:rPr lang="en-US" sz="1600" dirty="0" smtClean="0"/>
              <a:t>permission.</a:t>
            </a:r>
          </a:p>
          <a:p>
            <a:pPr marL="0" indent="0">
              <a:buNone/>
              <a:defRPr/>
            </a:pPr>
            <a:r>
              <a:rPr lang="en-US" sz="1600" dirty="0"/>
              <a:t>Slide </a:t>
            </a:r>
            <a:r>
              <a:rPr lang="en-US" sz="1600" dirty="0" smtClean="0"/>
              <a:t>11: </a:t>
            </a:r>
            <a:r>
              <a:rPr lang="en-US" sz="1600" dirty="0"/>
              <a:t>Illustration of membrane receptors  by Isaac Webb, CC BY-SA 3.0, http://commons.wikimedia.org/wiki/File:Membrane_Receptors.svg</a:t>
            </a:r>
          </a:p>
          <a:p>
            <a:pPr marL="0" indent="0">
              <a:buNone/>
              <a:defRPr/>
            </a:pPr>
            <a:r>
              <a:rPr lang="en-US" sz="1600" dirty="0"/>
              <a:t>Slide </a:t>
            </a:r>
            <a:r>
              <a:rPr lang="en-US" sz="1600" dirty="0" smtClean="0"/>
              <a:t>12: </a:t>
            </a:r>
            <a:r>
              <a:rPr lang="en-US" sz="1600" dirty="0"/>
              <a:t>Diagram of hydrogen bonds between water molecules,  </a:t>
            </a:r>
            <a:r>
              <a:rPr lang="en-US" sz="1600" dirty="0" err="1"/>
              <a:t>OpenStax</a:t>
            </a:r>
            <a:r>
              <a:rPr lang="en-US" sz="1600" dirty="0"/>
              <a:t> College, CC BY 3.0, http://</a:t>
            </a:r>
            <a:r>
              <a:rPr lang="en-US" sz="1600" dirty="0" smtClean="0"/>
              <a:t>commons.wikimedia.org/wiki/File:210_Hydrogen_Bonds_Between_Water_Molecules-01.jpg</a:t>
            </a:r>
          </a:p>
          <a:p>
            <a:pPr marL="0" indent="0">
              <a:buNone/>
              <a:defRPr/>
            </a:pPr>
            <a:r>
              <a:rPr lang="en-US" sz="1600" dirty="0" smtClean="0"/>
              <a:t>Slide 13: Lipid bilayer section, </a:t>
            </a:r>
            <a:r>
              <a:rPr lang="en-US" sz="1600" i="1" dirty="0" err="1" smtClean="0"/>
              <a:t>p.d</a:t>
            </a:r>
            <a:r>
              <a:rPr lang="en-US" sz="1600" i="1" dirty="0"/>
              <a:t>., </a:t>
            </a:r>
            <a:r>
              <a:rPr lang="en-US" sz="1600" dirty="0"/>
              <a:t>https://</a:t>
            </a:r>
            <a:r>
              <a:rPr lang="en-US" sz="1600" dirty="0" smtClean="0"/>
              <a:t>commons.wikimedia.org/wiki/File:Lipid_bilayer_section.gif</a:t>
            </a:r>
            <a:endParaRPr lang="en-US" sz="1600" dirty="0"/>
          </a:p>
          <a:p>
            <a:pPr marL="0" indent="0">
              <a:buNone/>
              <a:defRPr/>
            </a:pPr>
            <a:r>
              <a:rPr lang="en-US" sz="1600" dirty="0" smtClean="0"/>
              <a:t>Slide 15: </a:t>
            </a:r>
            <a:r>
              <a:rPr lang="en-US" sz="1600" dirty="0"/>
              <a:t>Mitochondrion diagram, </a:t>
            </a:r>
            <a:r>
              <a:rPr lang="en-US" sz="1600" i="1" dirty="0" err="1"/>
              <a:t>p.d</a:t>
            </a:r>
            <a:r>
              <a:rPr lang="en-US" sz="1600" i="1" dirty="0"/>
              <a:t>., </a:t>
            </a:r>
            <a:r>
              <a:rPr lang="en-US" sz="1600" dirty="0"/>
              <a:t>http://commons.wikimedia.org/wiki/Category:Mitochondria#mediaviewer/File:Animal_mitochondrion_diagram_en.svg</a:t>
            </a:r>
          </a:p>
          <a:p>
            <a:pPr marL="0" indent="0">
              <a:buNone/>
              <a:defRPr/>
            </a:pPr>
            <a:r>
              <a:rPr lang="en-US" sz="1600" dirty="0"/>
              <a:t>Slides </a:t>
            </a:r>
            <a:r>
              <a:rPr lang="en-US" sz="1600" dirty="0" smtClean="0"/>
              <a:t>17: </a:t>
            </a:r>
            <a:r>
              <a:rPr lang="en-US" sz="1600" dirty="0"/>
              <a:t>Diagram of ATP pump by Rebekah Ribbens, used with permission.</a:t>
            </a:r>
          </a:p>
          <a:p>
            <a:pPr marL="0" indent="0">
              <a:buNone/>
              <a:defRPr/>
            </a:pPr>
            <a:r>
              <a:rPr lang="en-US" sz="1600" dirty="0"/>
              <a:t>Slide </a:t>
            </a:r>
            <a:r>
              <a:rPr lang="en-US" sz="1600" dirty="0" smtClean="0"/>
              <a:t>18:  </a:t>
            </a:r>
            <a:r>
              <a:rPr lang="en-US" sz="1600" dirty="0"/>
              <a:t>Illustration of hydroelectric dam, </a:t>
            </a:r>
            <a:r>
              <a:rPr lang="en-US" sz="1600" i="1" dirty="0" err="1"/>
              <a:t>p.d</a:t>
            </a:r>
            <a:r>
              <a:rPr lang="en-US" sz="1600" dirty="0"/>
              <a:t>., http://</a:t>
            </a:r>
            <a:r>
              <a:rPr lang="en-US" sz="1600" dirty="0" smtClean="0"/>
              <a:t>commons.wikimedia.org/wiki/File:Hydroelectric_dam.png</a:t>
            </a:r>
            <a:endParaRPr lang="en-US" sz="1600" dirty="0"/>
          </a:p>
        </p:txBody>
      </p:sp>
    </p:spTree>
    <p:extLst>
      <p:ext uri="{BB962C8B-B14F-4D97-AF65-F5344CB8AC3E}">
        <p14:creationId xmlns:p14="http://schemas.microsoft.com/office/powerpoint/2010/main" val="1855311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a:t>
            </a:r>
            <a:endParaRPr lang="en-US" dirty="0"/>
          </a:p>
        </p:txBody>
      </p:sp>
      <p:sp>
        <p:nvSpPr>
          <p:cNvPr id="3" name="Content Placeholder 2"/>
          <p:cNvSpPr>
            <a:spLocks noGrp="1"/>
          </p:cNvSpPr>
          <p:nvPr>
            <p:ph idx="1"/>
          </p:nvPr>
        </p:nvSpPr>
        <p:spPr/>
        <p:txBody>
          <a:bodyPr/>
          <a:lstStyle/>
          <a:p>
            <a:r>
              <a:rPr lang="en-US" b="1" dirty="0" smtClean="0"/>
              <a:t>Diffusion: </a:t>
            </a:r>
            <a:r>
              <a:rPr lang="en-US" dirty="0" smtClean="0"/>
              <a:t>A chemical will spread out and become completely the same concentration wherever it can go (unless some other force is acting on it).</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886200"/>
            <a:ext cx="4684426" cy="2857500"/>
          </a:xfrm>
          <a:prstGeom prst="rect">
            <a:avLst/>
          </a:prstGeom>
        </p:spPr>
      </p:pic>
    </p:spTree>
    <p:extLst>
      <p:ext uri="{BB962C8B-B14F-4D97-AF65-F5344CB8AC3E}">
        <p14:creationId xmlns:p14="http://schemas.microsoft.com/office/powerpoint/2010/main" val="72896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across a membrane?</a:t>
            </a:r>
            <a:endParaRPr lang="en-US" dirty="0"/>
          </a:p>
        </p:txBody>
      </p:sp>
      <p:sp>
        <p:nvSpPr>
          <p:cNvPr id="3" name="Content Placeholder 2"/>
          <p:cNvSpPr>
            <a:spLocks noGrp="1"/>
          </p:cNvSpPr>
          <p:nvPr>
            <p:ph idx="1"/>
          </p:nvPr>
        </p:nvSpPr>
        <p:spPr/>
        <p:txBody>
          <a:bodyPr/>
          <a:lstStyle/>
          <a:p>
            <a:pPr marL="0" indent="0">
              <a:buNone/>
            </a:pPr>
            <a:r>
              <a:rPr lang="en-US" dirty="0" smtClean="0"/>
              <a:t>If it can cross the membrane, it will attempt to diffuse.</a:t>
            </a:r>
            <a:endParaRPr lang="en-US" dirty="0"/>
          </a:p>
        </p:txBody>
      </p:sp>
      <p:pic>
        <p:nvPicPr>
          <p:cNvPr id="16386" name="Picture 2" descr="http://environmentsofcells.wikispaces.com/file/view/800px-Diffusion_en_svg.png/217225506/800px-Diffusion_en_svg.png"/>
          <p:cNvPicPr>
            <a:picLocks noChangeAspect="1" noChangeArrowheads="1"/>
          </p:cNvPicPr>
          <p:nvPr/>
        </p:nvPicPr>
        <p:blipFill>
          <a:blip r:embed="rId2"/>
          <a:srcRect/>
          <a:stretch>
            <a:fillRect/>
          </a:stretch>
        </p:blipFill>
        <p:spPr bwMode="auto">
          <a:xfrm>
            <a:off x="838200" y="3352800"/>
            <a:ext cx="6753225" cy="3238501"/>
          </a:xfrm>
          <a:prstGeom prst="rect">
            <a:avLst/>
          </a:prstGeom>
          <a:noFill/>
        </p:spPr>
      </p:pic>
      <p:sp>
        <p:nvSpPr>
          <p:cNvPr id="4" name="Slide Number Placeholder 3"/>
          <p:cNvSpPr>
            <a:spLocks noGrp="1"/>
          </p:cNvSpPr>
          <p:nvPr>
            <p:ph type="sldNum" sz="quarter" idx="12"/>
          </p:nvPr>
        </p:nvSpPr>
        <p:spPr/>
        <p:txBody>
          <a:bodyPr/>
          <a:lstStyle/>
          <a:p>
            <a:fld id="{2328B77B-0C3F-4422-9DD5-CF4ED73B3863}" type="slidenum">
              <a:rPr lang="en-US" smtClean="0"/>
              <a:pPr/>
              <a:t>4</a:t>
            </a:fld>
            <a:endParaRPr lang="en-US"/>
          </a:p>
        </p:txBody>
      </p:sp>
    </p:spTree>
    <p:extLst>
      <p:ext uri="{BB962C8B-B14F-4D97-AF65-F5344CB8AC3E}">
        <p14:creationId xmlns:p14="http://schemas.microsoft.com/office/powerpoint/2010/main" val="1782619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20000" cy="4114800"/>
          </a:xfrm>
        </p:spPr>
        <p:txBody>
          <a:bodyPr>
            <a:normAutofit fontScale="90000"/>
          </a:bodyPr>
          <a:lstStyle/>
          <a:p>
            <a:pPr algn="l"/>
            <a:r>
              <a:rPr lang="en-US" dirty="0" smtClean="0"/>
              <a:t>So a semipermeable membrane </a:t>
            </a:r>
            <a:r>
              <a:rPr lang="en-US" dirty="0"/>
              <a:t>will allow some chemicals to diffuse across it, and prevent other chemicals from diffusing across it, and proteins can act as gates.</a:t>
            </a:r>
            <a:br>
              <a:rPr lang="en-US" dirty="0"/>
            </a:b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733800"/>
            <a:ext cx="4079193" cy="2957415"/>
          </a:xfrm>
          <a:prstGeom prst="rect">
            <a:avLst/>
          </a:prstGeom>
        </p:spPr>
      </p:pic>
    </p:spTree>
    <p:extLst>
      <p:ext uri="{BB962C8B-B14F-4D97-AF65-F5344CB8AC3E}">
        <p14:creationId xmlns:p14="http://schemas.microsoft.com/office/powerpoint/2010/main" val="3955263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tricky piece of diffusion</a:t>
            </a:r>
            <a:endParaRPr lang="en-US" dirty="0"/>
          </a:p>
        </p:txBody>
      </p:sp>
      <p:sp>
        <p:nvSpPr>
          <p:cNvPr id="3" name="Content Placeholder 2"/>
          <p:cNvSpPr>
            <a:spLocks noGrp="1"/>
          </p:cNvSpPr>
          <p:nvPr>
            <p:ph idx="1"/>
          </p:nvPr>
        </p:nvSpPr>
        <p:spPr/>
        <p:txBody>
          <a:bodyPr/>
          <a:lstStyle/>
          <a:p>
            <a:r>
              <a:rPr lang="en-US" dirty="0" smtClean="0"/>
              <a:t>The chemical tries to achieve equal concentration OF IT RELATIVE TO THE TOTAL SOLUTION</a:t>
            </a:r>
          </a:p>
          <a:p>
            <a:r>
              <a:rPr lang="en-US" dirty="0" smtClean="0"/>
              <a:t>So if there are equal amounts of water on each side of the membrane, but on one side the solution is only water while on the other side  it is a mixture, water will still keep moving to the mixture side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6</a:t>
            </a:fld>
            <a:endParaRPr lang="en-US"/>
          </a:p>
        </p:txBody>
      </p:sp>
    </p:spTree>
    <p:extLst>
      <p:ext uri="{BB962C8B-B14F-4D97-AF65-F5344CB8AC3E}">
        <p14:creationId xmlns:p14="http://schemas.microsoft.com/office/powerpoint/2010/main" val="1588460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Diffusing</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676400"/>
            <a:ext cx="6365881" cy="4953000"/>
          </a:xfrm>
        </p:spPr>
      </p:pic>
      <p:sp>
        <p:nvSpPr>
          <p:cNvPr id="5" name="Slide Number Placeholder 4"/>
          <p:cNvSpPr>
            <a:spLocks noGrp="1"/>
          </p:cNvSpPr>
          <p:nvPr>
            <p:ph type="sldNum" sz="quarter" idx="12"/>
          </p:nvPr>
        </p:nvSpPr>
        <p:spPr/>
        <p:txBody>
          <a:bodyPr/>
          <a:lstStyle/>
          <a:p>
            <a:fld id="{2328B77B-0C3F-4422-9DD5-CF4ED73B3863}" type="slidenum">
              <a:rPr lang="en-US" smtClean="0"/>
              <a:pPr/>
              <a:t>7</a:t>
            </a:fld>
            <a:endParaRPr lang="en-US"/>
          </a:p>
        </p:txBody>
      </p:sp>
    </p:spTree>
    <p:extLst>
      <p:ext uri="{BB962C8B-B14F-4D97-AF65-F5344CB8AC3E}">
        <p14:creationId xmlns:p14="http://schemas.microsoft.com/office/powerpoint/2010/main" val="132587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Preceding Diagram</a:t>
            </a:r>
            <a:endParaRPr lang="en-US" dirty="0"/>
          </a:p>
        </p:txBody>
      </p:sp>
      <p:sp>
        <p:nvSpPr>
          <p:cNvPr id="3" name="Content Placeholder 2"/>
          <p:cNvSpPr>
            <a:spLocks noGrp="1"/>
          </p:cNvSpPr>
          <p:nvPr>
            <p:ph idx="1"/>
          </p:nvPr>
        </p:nvSpPr>
        <p:spPr/>
        <p:txBody>
          <a:bodyPr/>
          <a:lstStyle/>
          <a:p>
            <a:r>
              <a:rPr lang="en-US" dirty="0" smtClean="0"/>
              <a:t>Can sucrose cross the membrane?</a:t>
            </a:r>
          </a:p>
          <a:p>
            <a:endParaRPr lang="en-US" dirty="0"/>
          </a:p>
          <a:p>
            <a:r>
              <a:rPr lang="en-US" dirty="0" smtClean="0"/>
              <a:t>Can water cross the membrane?</a:t>
            </a:r>
          </a:p>
          <a:p>
            <a:endParaRPr lang="en-US" dirty="0"/>
          </a:p>
          <a:p>
            <a:r>
              <a:rPr lang="en-US" dirty="0" smtClean="0"/>
              <a:t>What direction will water tend to move?</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8</a:t>
            </a:fld>
            <a:endParaRPr lang="en-US"/>
          </a:p>
        </p:txBody>
      </p:sp>
    </p:spTree>
    <p:extLst>
      <p:ext uri="{BB962C8B-B14F-4D97-AF65-F5344CB8AC3E}">
        <p14:creationId xmlns:p14="http://schemas.microsoft.com/office/powerpoint/2010/main" val="4146334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pPr algn="l"/>
            <a:r>
              <a:rPr lang="en-US" sz="3600" dirty="0" smtClean="0"/>
              <a:t>A solution is 90% water on the left, and 80% water on the right, of a membrane that only water can cross. Assuming no other forces are operating, which direction will water move?</a:t>
            </a:r>
            <a:endParaRPr lang="en-US" sz="3600" dirty="0"/>
          </a:p>
        </p:txBody>
      </p:sp>
      <p:sp>
        <p:nvSpPr>
          <p:cNvPr id="3" name="Content Placeholder 2"/>
          <p:cNvSpPr>
            <a:spLocks noGrp="1"/>
          </p:cNvSpPr>
          <p:nvPr>
            <p:ph idx="1"/>
          </p:nvPr>
        </p:nvSpPr>
        <p:spPr>
          <a:xfrm>
            <a:off x="457200" y="3352800"/>
            <a:ext cx="8229600" cy="2773363"/>
          </a:xfrm>
        </p:spPr>
        <p:txBody>
          <a:bodyPr/>
          <a:lstStyle/>
          <a:p>
            <a:pPr marL="514350" indent="-514350">
              <a:buFont typeface="+mj-lt"/>
              <a:buAutoNum type="alphaUcPeriod"/>
            </a:pPr>
            <a:r>
              <a:rPr lang="en-US" dirty="0" smtClean="0"/>
              <a:t>Water will move from left to right.</a:t>
            </a:r>
          </a:p>
          <a:p>
            <a:pPr marL="514350" indent="-514350">
              <a:buFont typeface="+mj-lt"/>
              <a:buAutoNum type="alphaUcPeriod"/>
            </a:pPr>
            <a:r>
              <a:rPr lang="en-US" dirty="0" smtClean="0"/>
              <a:t>Water will move from right to left.</a:t>
            </a:r>
          </a:p>
          <a:p>
            <a:pPr marL="514350" indent="-514350">
              <a:buFont typeface="+mj-lt"/>
              <a:buAutoNum type="alphaUcPeriod"/>
            </a:pPr>
            <a:r>
              <a:rPr lang="en-US" dirty="0" smtClean="0"/>
              <a:t>It depends.</a:t>
            </a:r>
          </a:p>
          <a:p>
            <a:pPr marL="514350" indent="-514350">
              <a:buFont typeface="+mj-lt"/>
              <a:buAutoNum type="alphaUcPeriod"/>
            </a:pPr>
            <a:r>
              <a:rPr lang="en-US" dirty="0" smtClean="0"/>
              <a:t>It is impossible to tell.</a:t>
            </a:r>
            <a:endParaRPr lang="en-US" dirty="0"/>
          </a:p>
        </p:txBody>
      </p:sp>
      <p:sp>
        <p:nvSpPr>
          <p:cNvPr id="4" name="Slide Number Placeholder 3"/>
          <p:cNvSpPr>
            <a:spLocks noGrp="1"/>
          </p:cNvSpPr>
          <p:nvPr>
            <p:ph type="sldNum" sz="quarter" idx="12"/>
          </p:nvPr>
        </p:nvSpPr>
        <p:spPr/>
        <p:txBody>
          <a:bodyPr/>
          <a:lstStyle/>
          <a:p>
            <a:fld id="{2328B77B-0C3F-4422-9DD5-CF4ED73B3863}" type="slidenum">
              <a:rPr lang="en-US" smtClean="0"/>
              <a:pPr/>
              <a:t>9</a:t>
            </a:fld>
            <a:endParaRPr lang="en-US"/>
          </a:p>
        </p:txBody>
      </p:sp>
    </p:spTree>
    <p:extLst>
      <p:ext uri="{BB962C8B-B14F-4D97-AF65-F5344CB8AC3E}">
        <p14:creationId xmlns:p14="http://schemas.microsoft.com/office/powerpoint/2010/main" val="3167632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1462</TotalTime>
  <Words>907</Words>
  <Application>Microsoft Office PowerPoint</Application>
  <PresentationFormat>On-screen Show (4:3)</PresentationFormat>
  <Paragraphs>104</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Three Cases from the Membrane Files: Pre-class Information to Learn</vt:lpstr>
      <vt:lpstr>Remember:</vt:lpstr>
      <vt:lpstr>Principle</vt:lpstr>
      <vt:lpstr>What about across a membrane?</vt:lpstr>
      <vt:lpstr>So a semipermeable membrane will allow some chemicals to diffuse across it, and prevent other chemicals from diffusing across it, and proteins can act as gates. </vt:lpstr>
      <vt:lpstr>Another tricky piece of diffusion</vt:lpstr>
      <vt:lpstr>Water Diffusing</vt:lpstr>
      <vt:lpstr>The Preceding Diagram</vt:lpstr>
      <vt:lpstr>A solution is 90% water on the left, and 80% water on the right, of a membrane that only water can cross. Assuming no other forces are operating, which direction will water move?</vt:lpstr>
      <vt:lpstr>Remember it is important to think about the concentration of the substance that can move. Consider this question:  The solution on the left is 10% salt. On the right it is 5% salt. Salt cannot cross the membrane, but water can. Which way will water move? </vt:lpstr>
      <vt:lpstr>Hmm. What is a membrane, anyhow?</vt:lpstr>
      <vt:lpstr>What is polarity, and why do we care?</vt:lpstr>
      <vt:lpstr>Wikipedia’s Picture:</vt:lpstr>
      <vt:lpstr>What chemicals can get through a membrane?</vt:lpstr>
      <vt:lpstr>Mitochondria</vt:lpstr>
      <vt:lpstr>Mitochondria</vt:lpstr>
      <vt:lpstr>ATP pump</vt:lpstr>
      <vt:lpstr>Compare it to a hydroelectric dam</vt:lpstr>
      <vt:lpstr>Using the analogy of a dam: in mitochondria what is the equivalent?</vt:lpstr>
      <vt:lpstr>Image Credits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Ky</cp:lastModifiedBy>
  <cp:revision>66</cp:revision>
  <dcterms:created xsi:type="dcterms:W3CDTF">2013-02-06T02:07:03Z</dcterms:created>
  <dcterms:modified xsi:type="dcterms:W3CDTF">2015-07-27T02:38:41Z</dcterms:modified>
</cp:coreProperties>
</file>