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
  </p:sldMasterIdLst>
  <p:notesMasterIdLst>
    <p:notesMasterId r:id="rId24"/>
  </p:notesMasterIdLst>
  <p:sldIdLst>
    <p:sldId id="386" r:id="rId2"/>
    <p:sldId id="346" r:id="rId3"/>
    <p:sldId id="387" r:id="rId4"/>
    <p:sldId id="388" r:id="rId5"/>
    <p:sldId id="368" r:id="rId6"/>
    <p:sldId id="390" r:id="rId7"/>
    <p:sldId id="391" r:id="rId8"/>
    <p:sldId id="392" r:id="rId9"/>
    <p:sldId id="393" r:id="rId10"/>
    <p:sldId id="342" r:id="rId11"/>
    <p:sldId id="347" r:id="rId12"/>
    <p:sldId id="357" r:id="rId13"/>
    <p:sldId id="349" r:id="rId14"/>
    <p:sldId id="350" r:id="rId15"/>
    <p:sldId id="338" r:id="rId16"/>
    <p:sldId id="354" r:id="rId17"/>
    <p:sldId id="352" r:id="rId18"/>
    <p:sldId id="359" r:id="rId19"/>
    <p:sldId id="355" r:id="rId20"/>
    <p:sldId id="366" r:id="rId21"/>
    <p:sldId id="364" r:id="rId22"/>
    <p:sldId id="38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thy, Jayashree" initials="SJ" lastIdx="1" clrIdx="0"/>
  <p:cmAuthor id="2" name="Gerda_Simkeviciute" initials="Ge" lastIdx="2" clrIdx="1"/>
  <p:cmAuthor id="3" name="Sarathy, Jayashree" initials="SJ [2]"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10000"/>
    <a:srgbClr val="9A1E00"/>
    <a:srgbClr val="FFFFFF"/>
    <a:srgbClr val="881900"/>
    <a:srgbClr val="7E1800"/>
    <a:srgbClr val="811800"/>
    <a:srgbClr val="A51F03"/>
    <a:srgbClr val="AE2103"/>
    <a:srgbClr val="D3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2"/>
    <p:restoredTop sz="73636"/>
  </p:normalViewPr>
  <p:slideViewPr>
    <p:cSldViewPr snapToGrid="0">
      <p:cViewPr varScale="1">
        <p:scale>
          <a:sx n="65" d="100"/>
          <a:sy n="65" d="100"/>
        </p:scale>
        <p:origin x="-1027" y="-67"/>
      </p:cViewPr>
      <p:guideLst>
        <p:guide orient="horz" pos="2160"/>
        <p:guide pos="3840"/>
      </p:guideLst>
    </p:cSldViewPr>
  </p:slideViewPr>
  <p:notesTextViewPr>
    <p:cViewPr>
      <p:scale>
        <a:sx n="130" d="100"/>
        <a:sy n="130" d="100"/>
      </p:scale>
      <p:origin x="0" y="0"/>
    </p:cViewPr>
  </p:notesTextViewPr>
  <p:sorterViewPr>
    <p:cViewPr>
      <p:scale>
        <a:sx n="80" d="100"/>
        <a:sy n="8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ECC882-3B86-2D4C-92D4-243C9B45E976}" type="datetimeFigureOut">
              <a:rPr lang="en-US" smtClean="0"/>
              <a:t>6/5/2022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EAA40-334F-8B48-BD40-69996D499ACA}" type="slidenum">
              <a:rPr lang="en-US" smtClean="0"/>
              <a:t>‹#›</a:t>
            </a:fld>
            <a:endParaRPr lang="en-US"/>
          </a:p>
        </p:txBody>
      </p:sp>
    </p:spTree>
    <p:extLst>
      <p:ext uri="{BB962C8B-B14F-4D97-AF65-F5344CB8AC3E}">
        <p14:creationId xmlns:p14="http://schemas.microsoft.com/office/powerpoint/2010/main" val="3099269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designed for students in upper-level biology electives and health science courses, such as  pathophysiology. They will learn pathophysiological terminology and research the symptoms, susceptibility, mechanism of action of SARS-CoV-2, COVID-related pulmonary distress and extra-pulmonary complications.</a:t>
            </a:r>
          </a:p>
          <a:p>
            <a:endParaRPr lang="en-US" dirty="0">
              <a:cs typeface="Calibri"/>
            </a:endParaRPr>
          </a:p>
        </p:txBody>
      </p:sp>
      <p:sp>
        <p:nvSpPr>
          <p:cNvPr id="4" name="Slide Number Placeholder 3"/>
          <p:cNvSpPr>
            <a:spLocks noGrp="1"/>
          </p:cNvSpPr>
          <p:nvPr>
            <p:ph type="sldNum" sz="quarter" idx="5"/>
          </p:nvPr>
        </p:nvSpPr>
        <p:spPr/>
        <p:txBody>
          <a:bodyPr/>
          <a:lstStyle/>
          <a:p>
            <a:fld id="{CCDEAA40-334F-8B48-BD40-69996D499ACA}" type="slidenum">
              <a:rPr lang="en-US" smtClean="0"/>
              <a:t>2</a:t>
            </a:fld>
            <a:endParaRPr lang="en-US"/>
          </a:p>
        </p:txBody>
      </p:sp>
    </p:spTree>
    <p:extLst>
      <p:ext uri="{BB962C8B-B14F-4D97-AF65-F5344CB8AC3E}">
        <p14:creationId xmlns:p14="http://schemas.microsoft.com/office/powerpoint/2010/main" val="909961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for COVID.</a:t>
            </a:r>
          </a:p>
          <a:p>
            <a:r>
              <a:rPr lang="en-US" dirty="0">
                <a:cs typeface="Calibri"/>
              </a:rPr>
              <a:t>He continues to have the digestive symptoms, which is not commonly associated with COVID. His dyspnea worsens.  His family members are tested and ….</a:t>
            </a:r>
          </a:p>
        </p:txBody>
      </p:sp>
      <p:sp>
        <p:nvSpPr>
          <p:cNvPr id="4" name="Slide Number Placeholder 3"/>
          <p:cNvSpPr>
            <a:spLocks noGrp="1"/>
          </p:cNvSpPr>
          <p:nvPr>
            <p:ph type="sldNum" sz="quarter" idx="5"/>
          </p:nvPr>
        </p:nvSpPr>
        <p:spPr/>
        <p:txBody>
          <a:bodyPr/>
          <a:lstStyle/>
          <a:p>
            <a:fld id="{CCDEAA40-334F-8B48-BD40-69996D499ACA}" type="slidenum">
              <a:rPr lang="en-US" smtClean="0"/>
              <a:t>11</a:t>
            </a:fld>
            <a:endParaRPr lang="en-US"/>
          </a:p>
        </p:txBody>
      </p:sp>
    </p:spTree>
    <p:extLst>
      <p:ext uri="{BB962C8B-B14F-4D97-AF65-F5344CB8AC3E}">
        <p14:creationId xmlns:p14="http://schemas.microsoft.com/office/powerpoint/2010/main" val="3119795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His parents 85 M and 80F test positive while his wife and daughter test negative. It is important to highlight that his wife quarantines herself and her daughter the moment 50M is sick. Her daughter is immunocompromised as she is getting treatment for colitis. </a:t>
            </a:r>
          </a:p>
          <a:p>
            <a:r>
              <a:rPr lang="en-US" dirty="0">
                <a:cs typeface="Calibri"/>
              </a:rPr>
              <a:t>85M starts showing symptoms.</a:t>
            </a:r>
          </a:p>
        </p:txBody>
      </p:sp>
      <p:sp>
        <p:nvSpPr>
          <p:cNvPr id="4" name="Slide Number Placeholder 3"/>
          <p:cNvSpPr>
            <a:spLocks noGrp="1"/>
          </p:cNvSpPr>
          <p:nvPr>
            <p:ph type="sldNum" sz="quarter" idx="5"/>
          </p:nvPr>
        </p:nvSpPr>
        <p:spPr/>
        <p:txBody>
          <a:bodyPr/>
          <a:lstStyle/>
          <a:p>
            <a:fld id="{CCDEAA40-334F-8B48-BD40-69996D499ACA}" type="slidenum">
              <a:rPr lang="en-US" smtClean="0"/>
              <a:t>12</a:t>
            </a:fld>
            <a:endParaRPr lang="en-US"/>
          </a:p>
        </p:txBody>
      </p:sp>
    </p:spTree>
    <p:extLst>
      <p:ext uri="{BB962C8B-B14F-4D97-AF65-F5344CB8AC3E}">
        <p14:creationId xmlns:p14="http://schemas.microsoft.com/office/powerpoint/2010/main" val="1898879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 also develops tachycardia and is hospitalized. His wife also exhibits similar symptoms</a:t>
            </a:r>
            <a:r>
              <a:rPr lang="en-US" baseline="0" dirty="0">
                <a:cs typeface="Calibri"/>
              </a:rPr>
              <a:t> …</a:t>
            </a:r>
            <a:endParaRPr lang="en-US" dirty="0">
              <a:cs typeface="Calibri"/>
            </a:endParaRPr>
          </a:p>
        </p:txBody>
      </p:sp>
      <p:sp>
        <p:nvSpPr>
          <p:cNvPr id="4" name="Slide Number Placeholder 3"/>
          <p:cNvSpPr>
            <a:spLocks noGrp="1"/>
          </p:cNvSpPr>
          <p:nvPr>
            <p:ph type="sldNum" sz="quarter" idx="5"/>
          </p:nvPr>
        </p:nvSpPr>
        <p:spPr/>
        <p:txBody>
          <a:bodyPr/>
          <a:lstStyle/>
          <a:p>
            <a:fld id="{CCDEAA40-334F-8B48-BD40-69996D499ACA}" type="slidenum">
              <a:rPr lang="en-US" smtClean="0"/>
              <a:t>13</a:t>
            </a:fld>
            <a:endParaRPr lang="en-US"/>
          </a:p>
        </p:txBody>
      </p:sp>
    </p:spTree>
    <p:extLst>
      <p:ext uri="{BB962C8B-B14F-4D97-AF65-F5344CB8AC3E}">
        <p14:creationId xmlns:p14="http://schemas.microsoft.com/office/powerpoint/2010/main" val="2437350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May 8. So comparing the initial symptoms, </a:t>
            </a:r>
          </a:p>
        </p:txBody>
      </p:sp>
      <p:sp>
        <p:nvSpPr>
          <p:cNvPr id="4" name="Slide Number Placeholder 3"/>
          <p:cNvSpPr>
            <a:spLocks noGrp="1"/>
          </p:cNvSpPr>
          <p:nvPr>
            <p:ph type="sldNum" sz="quarter" idx="5"/>
          </p:nvPr>
        </p:nvSpPr>
        <p:spPr/>
        <p:txBody>
          <a:bodyPr/>
          <a:lstStyle/>
          <a:p>
            <a:fld id="{CCDEAA40-334F-8B48-BD40-69996D499ACA}" type="slidenum">
              <a:rPr lang="en-US" smtClean="0"/>
              <a:t>14</a:t>
            </a:fld>
            <a:endParaRPr lang="en-US"/>
          </a:p>
        </p:txBody>
      </p:sp>
    </p:spTree>
    <p:extLst>
      <p:ext uri="{BB962C8B-B14F-4D97-AF65-F5344CB8AC3E}">
        <p14:creationId xmlns:p14="http://schemas.microsoft.com/office/powerpoint/2010/main" val="3369926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they are  different initially, they all eventually experience dyspnea! Let us first follow 80F as she had milder symptoms.</a:t>
            </a:r>
            <a:endParaRPr lang="en-US" dirty="0">
              <a:cs typeface="Calibri"/>
            </a:endParaRPr>
          </a:p>
        </p:txBody>
      </p:sp>
      <p:sp>
        <p:nvSpPr>
          <p:cNvPr id="4" name="Slide Number Placeholder 3"/>
          <p:cNvSpPr>
            <a:spLocks noGrp="1"/>
          </p:cNvSpPr>
          <p:nvPr>
            <p:ph type="sldNum" sz="quarter" idx="5"/>
          </p:nvPr>
        </p:nvSpPr>
        <p:spPr/>
        <p:txBody>
          <a:bodyPr/>
          <a:lstStyle/>
          <a:p>
            <a:fld id="{CCDEAA40-334F-8B48-BD40-69996D499ACA}" type="slidenum">
              <a:rPr lang="en-US" smtClean="0"/>
              <a:t>15</a:t>
            </a:fld>
            <a:endParaRPr lang="en-US"/>
          </a:p>
        </p:txBody>
      </p:sp>
    </p:spTree>
    <p:extLst>
      <p:ext uri="{BB962C8B-B14F-4D97-AF65-F5344CB8AC3E}">
        <p14:creationId xmlns:p14="http://schemas.microsoft.com/office/powerpoint/2010/main" val="110805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She is treated with acetaminophen to reduce her fever and antiviral </a:t>
            </a:r>
            <a:r>
              <a:rPr lang="en-US" dirty="0" err="1">
                <a:cs typeface="Calibri"/>
              </a:rPr>
              <a:t>remdesivir</a:t>
            </a:r>
            <a:r>
              <a:rPr lang="en-US" dirty="0">
                <a:cs typeface="Calibri"/>
              </a:rPr>
              <a:t>. She has two negative tests consecutively and is sent home on May 14 with an anticoagulant. Red arrows in the bottom indicate beginning of symptoms or treatment or change in their health status. </a:t>
            </a:r>
          </a:p>
        </p:txBody>
      </p:sp>
      <p:sp>
        <p:nvSpPr>
          <p:cNvPr id="4" name="Slide Number Placeholder 3"/>
          <p:cNvSpPr>
            <a:spLocks noGrp="1"/>
          </p:cNvSpPr>
          <p:nvPr>
            <p:ph type="sldNum" sz="quarter" idx="5"/>
          </p:nvPr>
        </p:nvSpPr>
        <p:spPr/>
        <p:txBody>
          <a:bodyPr/>
          <a:lstStyle/>
          <a:p>
            <a:fld id="{CCDEAA40-334F-8B48-BD40-69996D499ACA}" type="slidenum">
              <a:rPr lang="en-US" smtClean="0"/>
              <a:t>16</a:t>
            </a:fld>
            <a:endParaRPr lang="en-US"/>
          </a:p>
        </p:txBody>
      </p:sp>
    </p:spTree>
    <p:extLst>
      <p:ext uri="{BB962C8B-B14F-4D97-AF65-F5344CB8AC3E}">
        <p14:creationId xmlns:p14="http://schemas.microsoft.com/office/powerpoint/2010/main" val="35533784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Her husband</a:t>
            </a:r>
            <a:r>
              <a:rPr lang="en-US" dirty="0">
                <a:cs typeface="+mn-cs"/>
              </a:rPr>
              <a:t> </a:t>
            </a:r>
            <a:r>
              <a:rPr lang="en-US" dirty="0">
                <a:cs typeface="Calibri"/>
              </a:rPr>
              <a:t>85M's dyspnea continues, he is started on </a:t>
            </a:r>
            <a:r>
              <a:rPr lang="en-US" dirty="0" err="1">
                <a:cs typeface="Calibri"/>
              </a:rPr>
              <a:t>remdisivir</a:t>
            </a:r>
            <a:r>
              <a:rPr lang="en-US" dirty="0">
                <a:cs typeface="Calibri"/>
              </a:rPr>
              <a:t>, shifted to ICU, and placed on high flow nasal oxygen at 30 L per minute. He could not be treated with positive pressure ventilation due to his cardiac condition.  </a:t>
            </a:r>
          </a:p>
          <a:p>
            <a:endParaRPr lang="en-US" dirty="0">
              <a:cs typeface="Calibri"/>
            </a:endParaRPr>
          </a:p>
          <a:p>
            <a:r>
              <a:rPr lang="en-US" dirty="0">
                <a:cs typeface="Calibri"/>
              </a:rPr>
              <a:t>His O2 saturation at 65%, he is disoriented, develops respiratory alkalosis, and dies of cardiac arrest on May 16.</a:t>
            </a:r>
          </a:p>
          <a:p>
            <a:r>
              <a:rPr lang="en-US" dirty="0">
                <a:cs typeface="Calibri"/>
              </a:rPr>
              <a:t>Let us look at what is happening with 50M:</a:t>
            </a:r>
          </a:p>
        </p:txBody>
      </p:sp>
      <p:sp>
        <p:nvSpPr>
          <p:cNvPr id="4" name="Slide Number Placeholder 3"/>
          <p:cNvSpPr>
            <a:spLocks noGrp="1"/>
          </p:cNvSpPr>
          <p:nvPr>
            <p:ph type="sldNum" sz="quarter" idx="5"/>
          </p:nvPr>
        </p:nvSpPr>
        <p:spPr/>
        <p:txBody>
          <a:bodyPr/>
          <a:lstStyle/>
          <a:p>
            <a:fld id="{CCDEAA40-334F-8B48-BD40-69996D499ACA}" type="slidenum">
              <a:rPr lang="en-US" smtClean="0"/>
              <a:t>17</a:t>
            </a:fld>
            <a:endParaRPr lang="en-US"/>
          </a:p>
        </p:txBody>
      </p:sp>
    </p:spTree>
    <p:extLst>
      <p:ext uri="{BB962C8B-B14F-4D97-AF65-F5344CB8AC3E}">
        <p14:creationId xmlns:p14="http://schemas.microsoft.com/office/powerpoint/2010/main" val="311233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correct the pH and electrolyte imbalance, they prep him for dialysis. This means that they have to move him from prone to supine position for the procedure. Click X2 50M dies due to septic shock and hypoxia during the procedure.</a:t>
            </a:r>
          </a:p>
          <a:p>
            <a:endParaRPr lang="en-US" dirty="0"/>
          </a:p>
          <a:p>
            <a:r>
              <a:rPr lang="en-US" dirty="0"/>
              <a:t>Similar to the patients in our case, people of all walks of life seem to be susceptible to mild, moderate or severe infections. Why is this so? To answer this question let us first see what causes COVID.</a:t>
            </a:r>
          </a:p>
        </p:txBody>
      </p:sp>
      <p:sp>
        <p:nvSpPr>
          <p:cNvPr id="4" name="Slide Number Placeholder 3"/>
          <p:cNvSpPr>
            <a:spLocks noGrp="1"/>
          </p:cNvSpPr>
          <p:nvPr>
            <p:ph type="sldNum" sz="quarter" idx="5"/>
          </p:nvPr>
        </p:nvSpPr>
        <p:spPr/>
        <p:txBody>
          <a:bodyPr/>
          <a:lstStyle/>
          <a:p>
            <a:fld id="{CCDEAA40-334F-8B48-BD40-69996D499ACA}" type="slidenum">
              <a:rPr lang="en-US" smtClean="0"/>
              <a:t>18</a:t>
            </a:fld>
            <a:endParaRPr lang="en-US"/>
          </a:p>
        </p:txBody>
      </p:sp>
    </p:spTree>
    <p:extLst>
      <p:ext uri="{BB962C8B-B14F-4D97-AF65-F5344CB8AC3E}">
        <p14:creationId xmlns:p14="http://schemas.microsoft.com/office/powerpoint/2010/main" val="4206080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a:t>Mild multifocal ground glass opacity seem in right and left  lobes and posterior right lower lobe - most likely representing multifocal pneumonia.</a:t>
            </a:r>
          </a:p>
          <a:p>
            <a:pPr marL="228600" indent="-228600">
              <a:buAutoNum type="alphaUcPeriod"/>
            </a:pPr>
            <a:r>
              <a:rPr lang="en-US" dirty="0"/>
              <a:t>Heterogeneous ground glass density seen through out the lungs, predominantly within the bilateral lobes as well as upper lobes, right greater than left.  Moderate </a:t>
            </a:r>
            <a:r>
              <a:rPr lang="en-US" dirty="0" err="1"/>
              <a:t>ultifocal</a:t>
            </a:r>
            <a:r>
              <a:rPr lang="en-US" dirty="0"/>
              <a:t>  pneumonia with moderate to severe involvement of lower lobes. Findings consistent with known viral pneumonia.</a:t>
            </a:r>
          </a:p>
          <a:p>
            <a:pPr marL="228600" indent="-228600">
              <a:buAutoNum type="alphaUcPeriod"/>
            </a:pPr>
            <a:r>
              <a:rPr lang="en-US" dirty="0"/>
              <a:t>No remarkable abnormalities seen, Findings: normal and healthy lungs.</a:t>
            </a:r>
          </a:p>
        </p:txBody>
      </p:sp>
      <p:sp>
        <p:nvSpPr>
          <p:cNvPr id="4" name="Slide Number Placeholder 3"/>
          <p:cNvSpPr>
            <a:spLocks noGrp="1"/>
          </p:cNvSpPr>
          <p:nvPr>
            <p:ph type="sldNum" sz="quarter" idx="5"/>
          </p:nvPr>
        </p:nvSpPr>
        <p:spPr/>
        <p:txBody>
          <a:bodyPr/>
          <a:lstStyle/>
          <a:p>
            <a:fld id="{CCDEAA40-334F-8B48-BD40-69996D499ACA}" type="slidenum">
              <a:rPr lang="en-US" smtClean="0"/>
              <a:t>19</a:t>
            </a:fld>
            <a:endParaRPr lang="en-US"/>
          </a:p>
        </p:txBody>
      </p:sp>
    </p:spTree>
    <p:extLst>
      <p:ext uri="{BB962C8B-B14F-4D97-AF65-F5344CB8AC3E}">
        <p14:creationId xmlns:p14="http://schemas.microsoft.com/office/powerpoint/2010/main" val="24081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these parameters are within normal range in 80F, who has mild infection.</a:t>
            </a:r>
          </a:p>
        </p:txBody>
      </p:sp>
      <p:sp>
        <p:nvSpPr>
          <p:cNvPr id="4" name="Slide Number Placeholder 3"/>
          <p:cNvSpPr>
            <a:spLocks noGrp="1"/>
          </p:cNvSpPr>
          <p:nvPr>
            <p:ph type="sldNum" sz="quarter" idx="5"/>
          </p:nvPr>
        </p:nvSpPr>
        <p:spPr/>
        <p:txBody>
          <a:bodyPr/>
          <a:lstStyle/>
          <a:p>
            <a:fld id="{CCDEAA40-334F-8B48-BD40-69996D499ACA}" type="slidenum">
              <a:rPr lang="en-US" smtClean="0"/>
              <a:t>20</a:t>
            </a:fld>
            <a:endParaRPr lang="en-US"/>
          </a:p>
        </p:txBody>
      </p:sp>
    </p:spTree>
    <p:extLst>
      <p:ext uri="{BB962C8B-B14F-4D97-AF65-F5344CB8AC3E}">
        <p14:creationId xmlns:p14="http://schemas.microsoft.com/office/powerpoint/2010/main" val="3709185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SARS-</a:t>
            </a:r>
            <a:r>
              <a:rPr lang="en-US" dirty="0" err="1"/>
              <a:t>CoV</a:t>
            </a:r>
            <a:r>
              <a:rPr lang="en-US" dirty="0"/>
              <a:t>-s is a single stranded RNA virus with a genome length of 30 kb.</a:t>
            </a:r>
          </a:p>
          <a:p>
            <a:r>
              <a:rPr lang="en-US" dirty="0"/>
              <a:t>It codes for multiple proteins that include enzymes such as proteases and membrane proteins such as spike protein</a:t>
            </a:r>
          </a:p>
        </p:txBody>
      </p:sp>
      <p:sp>
        <p:nvSpPr>
          <p:cNvPr id="4" name="Slide Number Placeholder 3"/>
          <p:cNvSpPr>
            <a:spLocks noGrp="1"/>
          </p:cNvSpPr>
          <p:nvPr>
            <p:ph type="sldNum" sz="quarter" idx="5"/>
          </p:nvPr>
        </p:nvSpPr>
        <p:spPr/>
        <p:txBody>
          <a:bodyPr/>
          <a:lstStyle/>
          <a:p>
            <a:fld id="{CCDEAA40-334F-8B48-BD40-69996D499ACA}" type="slidenum">
              <a:rPr lang="en-US" smtClean="0"/>
              <a:t>3</a:t>
            </a:fld>
            <a:endParaRPr lang="en-US"/>
          </a:p>
        </p:txBody>
      </p:sp>
    </p:spTree>
    <p:extLst>
      <p:ext uri="{BB962C8B-B14F-4D97-AF65-F5344CB8AC3E}">
        <p14:creationId xmlns:p14="http://schemas.microsoft.com/office/powerpoint/2010/main" val="1686821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inflammatory markers are high for 50M and 85M indicating severe infection and these were slightly elevated for 80F indicating mild infection.</a:t>
            </a:r>
          </a:p>
          <a:p>
            <a:endParaRPr lang="en-US" dirty="0"/>
          </a:p>
          <a:p>
            <a:r>
              <a:rPr lang="en-US" dirty="0"/>
              <a:t>There is a cytokine storm and in the case of 50M there is a marked increase in cytokines(click)  IL-6, (click) IL-1 and TNF-a as he continues to fight the infection.  This “cytokine storm” signifies the second phase of infection which resulted in his </a:t>
            </a:r>
            <a:r>
              <a:rPr lang="en-US" dirty="0" err="1"/>
              <a:t>multiorgan</a:t>
            </a:r>
            <a:r>
              <a:rPr lang="en-US" dirty="0"/>
              <a:t> failure.</a:t>
            </a:r>
          </a:p>
        </p:txBody>
      </p:sp>
      <p:sp>
        <p:nvSpPr>
          <p:cNvPr id="4" name="Slide Number Placeholder 3"/>
          <p:cNvSpPr>
            <a:spLocks noGrp="1"/>
          </p:cNvSpPr>
          <p:nvPr>
            <p:ph type="sldNum" sz="quarter" idx="5"/>
          </p:nvPr>
        </p:nvSpPr>
        <p:spPr/>
        <p:txBody>
          <a:bodyPr/>
          <a:lstStyle/>
          <a:p>
            <a:fld id="{CCDEAA40-334F-8B48-BD40-69996D499ACA}" type="slidenum">
              <a:rPr lang="en-US" smtClean="0"/>
              <a:t>21</a:t>
            </a:fld>
            <a:endParaRPr lang="en-US"/>
          </a:p>
        </p:txBody>
      </p:sp>
    </p:spTree>
    <p:extLst>
      <p:ext uri="{BB962C8B-B14F-4D97-AF65-F5344CB8AC3E}">
        <p14:creationId xmlns:p14="http://schemas.microsoft.com/office/powerpoint/2010/main" val="3593964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DEAA40-334F-8B48-BD40-69996D499ACA}" type="slidenum">
              <a:rPr lang="en-US" smtClean="0"/>
              <a:t>22</a:t>
            </a:fld>
            <a:endParaRPr lang="en-US"/>
          </a:p>
        </p:txBody>
      </p:sp>
    </p:spTree>
    <p:extLst>
      <p:ext uri="{BB962C8B-B14F-4D97-AF65-F5344CB8AC3E}">
        <p14:creationId xmlns:p14="http://schemas.microsoft.com/office/powerpoint/2010/main" val="1614678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Enzymes such as proteases and membrane proteins </a:t>
            </a:r>
            <a:r>
              <a:rPr lang="en-US" u="sng" dirty="0"/>
              <a:t>click</a:t>
            </a:r>
            <a:r>
              <a:rPr lang="en-US" dirty="0"/>
              <a:t>, including spike protein.  </a:t>
            </a:r>
            <a:r>
              <a:rPr lang="en-US" u="sng" dirty="0"/>
              <a:t>click</a:t>
            </a:r>
          </a:p>
          <a:p>
            <a:endParaRPr lang="en-US" dirty="0"/>
          </a:p>
        </p:txBody>
      </p:sp>
      <p:sp>
        <p:nvSpPr>
          <p:cNvPr id="4" name="Slide Number Placeholder 3"/>
          <p:cNvSpPr>
            <a:spLocks noGrp="1"/>
          </p:cNvSpPr>
          <p:nvPr>
            <p:ph type="sldNum" sz="quarter" idx="5"/>
          </p:nvPr>
        </p:nvSpPr>
        <p:spPr/>
        <p:txBody>
          <a:bodyPr/>
          <a:lstStyle/>
          <a:p>
            <a:fld id="{CCDEAA40-334F-8B48-BD40-69996D499ACA}" type="slidenum">
              <a:rPr lang="en-US" smtClean="0"/>
              <a:t>4</a:t>
            </a:fld>
            <a:endParaRPr lang="en-US"/>
          </a:p>
        </p:txBody>
      </p:sp>
    </p:spTree>
    <p:extLst>
      <p:ext uri="{BB962C8B-B14F-4D97-AF65-F5344CB8AC3E}">
        <p14:creationId xmlns:p14="http://schemas.microsoft.com/office/powerpoint/2010/main" val="951092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spike proteins (click) contain two subunits, S1 &amp; S2. S1 contains a receptor binding domain that binds to angiotensin converting enzyme-2 receptor or ACE2 found on human cells. Our body’s cells also contain two proteases, (click) </a:t>
            </a:r>
            <a:r>
              <a:rPr lang="en-US" sz="1200" b="0" i="0" u="none" strike="noStrike" kern="1200" dirty="0" err="1">
                <a:solidFill>
                  <a:schemeClr val="tx1"/>
                </a:solidFill>
                <a:effectLst/>
                <a:latin typeface="+mn-lt"/>
                <a:ea typeface="+mn-ea"/>
                <a:cs typeface="+mn-cs"/>
              </a:rPr>
              <a:t>furin</a:t>
            </a:r>
            <a:r>
              <a:rPr lang="en-US" sz="1200" b="0" i="0" u="none" strike="noStrike" kern="1200" dirty="0">
                <a:solidFill>
                  <a:schemeClr val="tx1"/>
                </a:solidFill>
                <a:effectLst/>
                <a:latin typeface="+mn-lt"/>
                <a:ea typeface="+mn-ea"/>
                <a:cs typeface="+mn-cs"/>
              </a:rPr>
              <a:t> and (click) TMPRSS2 are needed for the virus to infect our cells. Particularly (click), the </a:t>
            </a:r>
            <a:r>
              <a:rPr lang="en-US" sz="1200" b="0" i="0" u="none" strike="noStrike" kern="1200" dirty="0" err="1">
                <a:solidFill>
                  <a:schemeClr val="tx1"/>
                </a:solidFill>
                <a:effectLst/>
                <a:latin typeface="+mn-lt"/>
                <a:ea typeface="+mn-ea"/>
                <a:cs typeface="+mn-cs"/>
              </a:rPr>
              <a:t>Furin</a:t>
            </a:r>
            <a:r>
              <a:rPr lang="en-US" sz="1200" b="0" i="0" u="none" strike="noStrike" kern="1200" dirty="0">
                <a:solidFill>
                  <a:schemeClr val="tx1"/>
                </a:solidFill>
                <a:effectLst/>
                <a:latin typeface="+mn-lt"/>
                <a:ea typeface="+mn-ea"/>
                <a:cs typeface="+mn-cs"/>
              </a:rPr>
              <a:t> protease acts by cleaving the S1 &amp; S2 subunits to remove S1 and expose S2 to be primed by, TMPRSS2 protease, which allows S2 to fuse with the host cell membrane, so (click) the virus can enter the cell.  </a:t>
            </a:r>
            <a:endParaRPr lang="en-US" dirty="0"/>
          </a:p>
          <a:p>
            <a:endParaRPr lang="en-US" dirty="0"/>
          </a:p>
          <a:p>
            <a:endParaRPr lang="en-US" dirty="0"/>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CDEAA40-334F-8B48-BD40-69996D499ACA}" type="slidenum">
              <a:rPr lang="en-US" smtClean="0"/>
              <a:t>5</a:t>
            </a:fld>
            <a:endParaRPr lang="en-US"/>
          </a:p>
        </p:txBody>
      </p:sp>
    </p:spTree>
    <p:extLst>
      <p:ext uri="{BB962C8B-B14F-4D97-AF65-F5344CB8AC3E}">
        <p14:creationId xmlns:p14="http://schemas.microsoft.com/office/powerpoint/2010/main" val="9084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ED1A8BCE-87B6-CA4C-814E-9650AE264C46}"/>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xmlns="" id="{868FD5F4-CED4-EA4A-BFDC-04ACAB33F1B8}"/>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ea typeface="msgothic" charset="0"/>
                <a:cs typeface="msgothic" charset="0"/>
              </a:rPr>
              <a:t>(1) The virus binds to ACE 2 as the host target cell receptor in synergy with the host’s transmembrane serine protease 2 (cell surface protein), which is principally expressed in the airway epithelial cells and vascular endothelial cells. This leads to membrane fusion and releases the viral genome into the host cytoplasm (2). Stages (3-7) show the remaining steps of viral replication, leading to viral assembly, maturation, and virus release</a:t>
            </a:r>
          </a:p>
        </p:txBody>
      </p:sp>
    </p:spTree>
    <p:extLst>
      <p:ext uri="{BB962C8B-B14F-4D97-AF65-F5344CB8AC3E}">
        <p14:creationId xmlns:p14="http://schemas.microsoft.com/office/powerpoint/2010/main" val="365463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ACE2 expression is highest in the​ airway epithelium and alveolus (air sacs) of the lungs!   SARS-CoV2 readily infects the cells causing air sacs to collapse. Hence the drop in oxygen levels in our blood stream.  ​</a:t>
            </a:r>
            <a:endParaRPr lang="en-US" b="0" dirty="0">
              <a:effectLst/>
            </a:endParaRPr>
          </a:p>
          <a:p>
            <a:pPr rtl="0"/>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ACE2 is also expressed in gastrointestinal (GI) epithelial cells and that is how SARS-CoV-2 infects and replicates in the GI tract leading to symptoms such as abdominal pain, nausea, vomiting and diarrhea.</a:t>
            </a:r>
            <a:endParaRPr lang="en-US" b="0" dirty="0">
              <a:effectLst/>
            </a:endParaRPr>
          </a:p>
          <a:p>
            <a:pPr rtl="0"/>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Virus enters host cells via ACE2.  ACE1 is angiotensin converting enzyme which results in ANGII which regulates blood pressure by increasing blood volume and vasoconstriction.  </a:t>
            </a:r>
            <a:r>
              <a:rPr lang="en-US" sz="1200" b="0" i="0" u="none" strike="noStrike" kern="1200" dirty="0" err="1">
                <a:solidFill>
                  <a:schemeClr val="tx1"/>
                </a:solidFill>
                <a:effectLst/>
                <a:latin typeface="+mn-lt"/>
                <a:ea typeface="+mn-ea"/>
                <a:cs typeface="+mn-cs"/>
              </a:rPr>
              <a:t>AngII</a:t>
            </a:r>
            <a:r>
              <a:rPr lang="en-US" sz="1200" b="0" i="0" u="none" strike="noStrike" kern="1200" dirty="0">
                <a:solidFill>
                  <a:schemeClr val="tx1"/>
                </a:solidFill>
                <a:effectLst/>
                <a:latin typeface="+mn-lt"/>
                <a:ea typeface="+mn-ea"/>
                <a:cs typeface="+mn-cs"/>
              </a:rPr>
              <a:t> is kept within normal levels by ACE2 which helps clear it by breaking it down to Ang 1-7, a vasodilator.  Binding of virus to ACE2 causes a dysregulation of the above pathway, accumulation of ANG II leading to vasoconstriction, reabsorption of salt and water in the kidney and hence increase in blood pressure.​</a:t>
            </a:r>
            <a:endParaRPr lang="en-US"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Primarily seen in late phase of infection, COVID-19 patients showed​ diffuse alveolar damage with the formation of hyaline membranes, mononuclear cells, and macrophages infiltrating air spaces, and a diffuse thickening of the alveolar wall. The cytokines released at this time can cause an increase in capillary permeability, and vasodilation resulting in a drop in blood pressure and fluid accumulation in the lungs. </a:t>
            </a:r>
            <a:endParaRPr lang="en-US" dirty="0"/>
          </a:p>
        </p:txBody>
      </p:sp>
      <p:sp>
        <p:nvSpPr>
          <p:cNvPr id="4" name="Slide Number Placeholder 3"/>
          <p:cNvSpPr>
            <a:spLocks noGrp="1"/>
          </p:cNvSpPr>
          <p:nvPr>
            <p:ph type="sldNum" sz="quarter" idx="5"/>
          </p:nvPr>
        </p:nvSpPr>
        <p:spPr/>
        <p:txBody>
          <a:bodyPr/>
          <a:lstStyle/>
          <a:p>
            <a:fld id="{CCDEAA40-334F-8B48-BD40-69996D499ACA}" type="slidenum">
              <a:rPr lang="en-US" smtClean="0"/>
              <a:t>7</a:t>
            </a:fld>
            <a:endParaRPr lang="en-US"/>
          </a:p>
        </p:txBody>
      </p:sp>
    </p:spTree>
    <p:extLst>
      <p:ext uri="{BB962C8B-B14F-4D97-AF65-F5344CB8AC3E}">
        <p14:creationId xmlns:p14="http://schemas.microsoft.com/office/powerpoint/2010/main" val="226918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xmlns="" id="{D67DB4D4-F68B-1248-AD8F-638C853F3642}"/>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Text Box 2">
            <a:extLst>
              <a:ext uri="{FF2B5EF4-FFF2-40B4-BE49-F238E27FC236}">
                <a16:creationId xmlns:a16="http://schemas.microsoft.com/office/drawing/2014/main" xmlns="" id="{65889AE2-58B5-5942-BDDE-B2317CFCD300}"/>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dirty="0">
                <a:latin typeface="Arial" panose="020B0604020202020204" pitchFamily="34" charset="0"/>
                <a:ea typeface="msgothic" charset="0"/>
                <a:cs typeface="msgothic" charset="0"/>
              </a:rPr>
              <a:t>After the initial exposure, patients typically develop symptoms within 5-6 days (incubation period). SARS-CoV-2 generates a diverse range of clinical manifestations, ranging from mild infection to severe disease accompanied by high mortality. In patients with mild infection, initial host immune response is capable of controlling the infection. In severe disease, excessive immune response leads to organ damage, intensive care admission, or death. The viral load peaks in the first week of infection, declines thereafter gradually, while the antibody response gradually increases and is often detectable by day 14 (figure adapted from https://</a:t>
            </a:r>
            <a:r>
              <a:rPr lang="en-GB" altLang="en-US" dirty="0" err="1">
                <a:latin typeface="Arial" panose="020B0604020202020204" pitchFamily="34" charset="0"/>
                <a:ea typeface="msgothic" charset="0"/>
                <a:cs typeface="msgothic" charset="0"/>
              </a:rPr>
              <a:t>www.sciencedirect.com</a:t>
            </a:r>
            <a:r>
              <a:rPr lang="en-GB" altLang="en-US" dirty="0">
                <a:latin typeface="Arial" panose="020B0604020202020204" pitchFamily="34" charset="0"/>
                <a:ea typeface="msgothic" charset="0"/>
                <a:cs typeface="msgothic" charset="0"/>
              </a:rPr>
              <a:t>/science/article/</a:t>
            </a:r>
            <a:r>
              <a:rPr lang="en-GB" altLang="en-US" dirty="0" err="1">
                <a:latin typeface="Arial" panose="020B0604020202020204" pitchFamily="34" charset="0"/>
                <a:ea typeface="msgothic" charset="0"/>
                <a:cs typeface="msgothic" charset="0"/>
              </a:rPr>
              <a:t>pii</a:t>
            </a:r>
            <a:r>
              <a:rPr lang="en-GB" altLang="en-US" dirty="0">
                <a:latin typeface="Arial" panose="020B0604020202020204" pitchFamily="34" charset="0"/>
                <a:ea typeface="msgothic" charset="0"/>
                <a:cs typeface="msgothic" charset="0"/>
              </a:rPr>
              <a:t>/S009286742030475X; https://</a:t>
            </a:r>
            <a:r>
              <a:rPr lang="en-GB" altLang="en-US" dirty="0" err="1">
                <a:latin typeface="Arial" panose="020B0604020202020204" pitchFamily="34" charset="0"/>
                <a:ea typeface="msgothic" charset="0"/>
                <a:cs typeface="msgothic" charset="0"/>
              </a:rPr>
              <a:t>www.thelancet.com</a:t>
            </a:r>
            <a:r>
              <a:rPr lang="en-GB" altLang="en-US" dirty="0">
                <a:latin typeface="Arial" panose="020B0604020202020204" pitchFamily="34" charset="0"/>
                <a:ea typeface="msgothic" charset="0"/>
                <a:cs typeface="msgothic" charset="0"/>
              </a:rPr>
              <a:t>/journals/</a:t>
            </a:r>
            <a:r>
              <a:rPr lang="en-GB" altLang="en-US" dirty="0" err="1">
                <a:latin typeface="Arial" panose="020B0604020202020204" pitchFamily="34" charset="0"/>
                <a:ea typeface="msgothic" charset="0"/>
                <a:cs typeface="msgothic" charset="0"/>
              </a:rPr>
              <a:t>lanres</a:t>
            </a:r>
            <a:r>
              <a:rPr lang="en-GB" altLang="en-US" dirty="0">
                <a:latin typeface="Arial" panose="020B0604020202020204" pitchFamily="34" charset="0"/>
                <a:ea typeface="msgothic" charset="0"/>
                <a:cs typeface="msgothic" charset="0"/>
              </a:rPr>
              <a:t>/article/PIIS2213-2600(20)30230-7/</a:t>
            </a:r>
            <a:r>
              <a:rPr lang="en-GB" altLang="en-US" dirty="0" err="1">
                <a:latin typeface="Arial" panose="020B0604020202020204" pitchFamily="34" charset="0"/>
                <a:ea typeface="msgothic" charset="0"/>
                <a:cs typeface="msgothic" charset="0"/>
              </a:rPr>
              <a:t>fulltext</a:t>
            </a:r>
            <a:r>
              <a:rPr lang="en-GB" altLang="en-US" dirty="0">
                <a:latin typeface="Arial" panose="020B0604020202020204" pitchFamily="34" charset="0"/>
                <a:ea typeface="msgothic" charset="0"/>
                <a:cs typeface="msgothic" charset="0"/>
              </a:rPr>
              <a:t>)</a:t>
            </a:r>
            <a:r>
              <a:rPr lang="ar-SA" altLang="en-US" dirty="0">
                <a:latin typeface="Arial" panose="020B0604020202020204" pitchFamily="34" charset="0"/>
              </a:rPr>
              <a:t>‏</a:t>
            </a:r>
            <a:endParaRPr lang="en-GB" altLang="en-US" dirty="0">
              <a:latin typeface="Arial" panose="020B0604020202020204" pitchFamily="34" charset="0"/>
              <a:ea typeface="msgothic" charset="0"/>
              <a:cs typeface="msgothic" charset="0"/>
            </a:endParaRPr>
          </a:p>
        </p:txBody>
      </p:sp>
    </p:spTree>
    <p:extLst>
      <p:ext uri="{BB962C8B-B14F-4D97-AF65-F5344CB8AC3E}">
        <p14:creationId xmlns:p14="http://schemas.microsoft.com/office/powerpoint/2010/main" val="1687560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CCDEAA40-334F-8B48-BD40-69996D499ACA}" type="slidenum">
              <a:rPr lang="en-US" smtClean="0"/>
              <a:t>9</a:t>
            </a:fld>
            <a:endParaRPr lang="en-US"/>
          </a:p>
        </p:txBody>
      </p:sp>
    </p:spTree>
    <p:extLst>
      <p:ext uri="{BB962C8B-B14F-4D97-AF65-F5344CB8AC3E}">
        <p14:creationId xmlns:p14="http://schemas.microsoft.com/office/powerpoint/2010/main" val="909961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storyline follows a 50-year-old healthy male and his family during the present coronavirus outbreak in the United States. 50M is healthy with no medical history of preexisting conditions, except occasional ulcers. His father, 85M, has a pre-existing cardiac condition and mother, 80F, has no other condition except glaucoma. His wife, 45F, is healthy and his daughter, 13F, was recently diagnosed with colitis and is on immunosuppressants. 50M is infected possibly when he tested …</a:t>
            </a:r>
          </a:p>
        </p:txBody>
      </p:sp>
      <p:sp>
        <p:nvSpPr>
          <p:cNvPr id="4" name="Slide Number Placeholder 3"/>
          <p:cNvSpPr>
            <a:spLocks noGrp="1"/>
          </p:cNvSpPr>
          <p:nvPr>
            <p:ph type="sldNum" sz="quarter" idx="5"/>
          </p:nvPr>
        </p:nvSpPr>
        <p:spPr/>
        <p:txBody>
          <a:bodyPr/>
          <a:lstStyle/>
          <a:p>
            <a:fld id="{CCDEAA40-334F-8B48-BD40-69996D499ACA}" type="slidenum">
              <a:rPr lang="en-US" smtClean="0"/>
              <a:t>10</a:t>
            </a:fld>
            <a:endParaRPr lang="en-US"/>
          </a:p>
        </p:txBody>
      </p:sp>
    </p:spTree>
    <p:extLst>
      <p:ext uri="{BB962C8B-B14F-4D97-AF65-F5344CB8AC3E}">
        <p14:creationId xmlns:p14="http://schemas.microsoft.com/office/powerpoint/2010/main" val="51103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9DBD1-5F1E-414B-8AE7-7268842E9C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F72207F-6F90-B640-9C24-3C0043C65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71101EB-346C-A140-8B1D-5818186DA45D}"/>
              </a:ext>
            </a:extLst>
          </p:cNvPr>
          <p:cNvSpPr>
            <a:spLocks noGrp="1"/>
          </p:cNvSpPr>
          <p:nvPr>
            <p:ph type="dt" sz="half" idx="10"/>
          </p:nvPr>
        </p:nvSpPr>
        <p:spPr/>
        <p:txBody>
          <a:bodyPr/>
          <a:lstStyle/>
          <a:p>
            <a:fld id="{99345C6C-CFA3-4B6F-8A93-89DB95B69A56}" type="datetime1">
              <a:rPr lang="en-US" smtClean="0"/>
              <a:t>6/5/2022</a:t>
            </a:fld>
            <a:endParaRPr lang="en-US"/>
          </a:p>
        </p:txBody>
      </p:sp>
      <p:sp>
        <p:nvSpPr>
          <p:cNvPr id="5" name="Footer Placeholder 4">
            <a:extLst>
              <a:ext uri="{FF2B5EF4-FFF2-40B4-BE49-F238E27FC236}">
                <a16:creationId xmlns:a16="http://schemas.microsoft.com/office/drawing/2014/main" xmlns="" id="{726821DC-2F32-E144-9707-D3FBDFCE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4FA3548-5D98-B740-9820-C6D75D089ED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6493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21C55-63A7-DA43-B894-9980238B87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E5C5512-9EB9-0645-BC9E-0488BA23E4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5B9980E-231B-7147-83A7-524D48F716CC}"/>
              </a:ext>
            </a:extLst>
          </p:cNvPr>
          <p:cNvSpPr>
            <a:spLocks noGrp="1"/>
          </p:cNvSpPr>
          <p:nvPr>
            <p:ph type="dt" sz="half" idx="10"/>
          </p:nvPr>
        </p:nvSpPr>
        <p:spPr/>
        <p:txBody>
          <a:bodyPr/>
          <a:lstStyle/>
          <a:p>
            <a:fld id="{D520BE1B-4C14-4790-B780-B62CEB93158E}" type="datetime1">
              <a:rPr lang="en-US" smtClean="0"/>
              <a:t>6/5/2022</a:t>
            </a:fld>
            <a:endParaRPr lang="en-US"/>
          </a:p>
        </p:txBody>
      </p:sp>
      <p:sp>
        <p:nvSpPr>
          <p:cNvPr id="5" name="Footer Placeholder 4">
            <a:extLst>
              <a:ext uri="{FF2B5EF4-FFF2-40B4-BE49-F238E27FC236}">
                <a16:creationId xmlns:a16="http://schemas.microsoft.com/office/drawing/2014/main" xmlns="" id="{1C27787D-9A05-844D-9E27-629090586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9654A90-3D48-8941-9FB1-DB67597F5F46}"/>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4478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1BB1487-8766-6443-8C9F-A2862F7612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6E72C45-5638-A84C-8D95-6F775B640B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56BCED-250D-D346-BF07-4524CEC095BE}"/>
              </a:ext>
            </a:extLst>
          </p:cNvPr>
          <p:cNvSpPr>
            <a:spLocks noGrp="1"/>
          </p:cNvSpPr>
          <p:nvPr>
            <p:ph type="dt" sz="half" idx="10"/>
          </p:nvPr>
        </p:nvSpPr>
        <p:spPr/>
        <p:txBody>
          <a:bodyPr/>
          <a:lstStyle/>
          <a:p>
            <a:fld id="{4050E28A-7D29-4499-90FA-33E9E83BEDCA}" type="datetime1">
              <a:rPr lang="en-US" smtClean="0"/>
              <a:t>6/5/2022</a:t>
            </a:fld>
            <a:endParaRPr lang="en-US"/>
          </a:p>
        </p:txBody>
      </p:sp>
      <p:sp>
        <p:nvSpPr>
          <p:cNvPr id="5" name="Footer Placeholder 4">
            <a:extLst>
              <a:ext uri="{FF2B5EF4-FFF2-40B4-BE49-F238E27FC236}">
                <a16:creationId xmlns:a16="http://schemas.microsoft.com/office/drawing/2014/main" xmlns="" id="{2457922A-D4AF-134E-9CC1-BBE5637C7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6A156E-482A-7948-97C9-BC9BA091649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4452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A2340D-6E90-FB46-801F-36CB143905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DBE9C0A-12DF-D84F-94D7-A2D038DF9C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DD8CC76-2B1A-8A46-AB83-E5E15E91F632}"/>
              </a:ext>
            </a:extLst>
          </p:cNvPr>
          <p:cNvSpPr>
            <a:spLocks noGrp="1"/>
          </p:cNvSpPr>
          <p:nvPr>
            <p:ph type="dt" sz="half" idx="10"/>
          </p:nvPr>
        </p:nvSpPr>
        <p:spPr/>
        <p:txBody>
          <a:bodyPr/>
          <a:lstStyle/>
          <a:p>
            <a:fld id="{21E0CEAB-27A8-44CF-8922-D96AF31DF670}" type="datetime1">
              <a:rPr lang="en-US" smtClean="0"/>
              <a:t>6/5/2022</a:t>
            </a:fld>
            <a:endParaRPr lang="en-US"/>
          </a:p>
        </p:txBody>
      </p:sp>
      <p:sp>
        <p:nvSpPr>
          <p:cNvPr id="5" name="Footer Placeholder 4">
            <a:extLst>
              <a:ext uri="{FF2B5EF4-FFF2-40B4-BE49-F238E27FC236}">
                <a16:creationId xmlns:a16="http://schemas.microsoft.com/office/drawing/2014/main" xmlns="" id="{5067072C-B082-B441-8F27-B8662F763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B1C691A-FB96-C34E-9474-5B9660A6D03C}"/>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74412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C58200-0DFA-B546-B771-7F8309A39B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77A77A4-F59B-1C4E-98DF-8A7890DB79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13BE3F-6031-5F4A-A832-E556E0D1B2A1}"/>
              </a:ext>
            </a:extLst>
          </p:cNvPr>
          <p:cNvSpPr>
            <a:spLocks noGrp="1"/>
          </p:cNvSpPr>
          <p:nvPr>
            <p:ph type="dt" sz="half" idx="10"/>
          </p:nvPr>
        </p:nvSpPr>
        <p:spPr/>
        <p:txBody>
          <a:bodyPr/>
          <a:lstStyle/>
          <a:p>
            <a:fld id="{003B7BD4-70D9-4CAD-84AB-6F6253DEE262}" type="datetime1">
              <a:rPr lang="en-US" smtClean="0"/>
              <a:t>6/5/2022</a:t>
            </a:fld>
            <a:endParaRPr lang="en-US"/>
          </a:p>
        </p:txBody>
      </p:sp>
      <p:sp>
        <p:nvSpPr>
          <p:cNvPr id="5" name="Footer Placeholder 4">
            <a:extLst>
              <a:ext uri="{FF2B5EF4-FFF2-40B4-BE49-F238E27FC236}">
                <a16:creationId xmlns:a16="http://schemas.microsoft.com/office/drawing/2014/main" xmlns="" id="{E1D4A817-0C01-854F-A82D-49BCEEB9E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09032F-6320-7E44-97BD-033ECE29C63F}"/>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9932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3C649-9B1F-9143-8BB5-1B4CC4230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295A3A5-F6F8-1B42-A81A-929F01CE67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F5C860A-F888-2E46-844D-5D82E35350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38471D5-8E07-324D-BF4C-205259BD46A3}"/>
              </a:ext>
            </a:extLst>
          </p:cNvPr>
          <p:cNvSpPr>
            <a:spLocks noGrp="1"/>
          </p:cNvSpPr>
          <p:nvPr>
            <p:ph type="dt" sz="half" idx="10"/>
          </p:nvPr>
        </p:nvSpPr>
        <p:spPr/>
        <p:txBody>
          <a:bodyPr/>
          <a:lstStyle/>
          <a:p>
            <a:fld id="{A63A2359-DE7B-442A-9A18-78115AFF476B}" type="datetime1">
              <a:rPr lang="en-US" smtClean="0"/>
              <a:t>6/5/2022</a:t>
            </a:fld>
            <a:endParaRPr lang="en-US"/>
          </a:p>
        </p:txBody>
      </p:sp>
      <p:sp>
        <p:nvSpPr>
          <p:cNvPr id="6" name="Footer Placeholder 5">
            <a:extLst>
              <a:ext uri="{FF2B5EF4-FFF2-40B4-BE49-F238E27FC236}">
                <a16:creationId xmlns:a16="http://schemas.microsoft.com/office/drawing/2014/main" xmlns="" id="{B92DC47C-6B84-064D-86BE-7D5D633D88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4211EB2-A557-754E-AD9D-6D56BC47A5C5}"/>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65764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7FBFF-680F-4147-BF4E-376F3B534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210A47-C038-8347-AC49-DA2917DD17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2218E5F-BFEB-5443-A5BC-387A090F7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8A9D72A-2C6E-FC47-A551-36B8919BBB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2E64863-0DAE-7E4B-8CBE-891F13A70A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93B0A3-41CD-D945-8E69-09B859BA9C40}"/>
              </a:ext>
            </a:extLst>
          </p:cNvPr>
          <p:cNvSpPr>
            <a:spLocks noGrp="1"/>
          </p:cNvSpPr>
          <p:nvPr>
            <p:ph type="dt" sz="half" idx="10"/>
          </p:nvPr>
        </p:nvSpPr>
        <p:spPr/>
        <p:txBody>
          <a:bodyPr/>
          <a:lstStyle/>
          <a:p>
            <a:fld id="{A627D31B-F9FD-4957-8F06-2820A4184DF2}" type="datetime1">
              <a:rPr lang="en-US" smtClean="0"/>
              <a:t>6/5/2022</a:t>
            </a:fld>
            <a:endParaRPr lang="en-US"/>
          </a:p>
        </p:txBody>
      </p:sp>
      <p:sp>
        <p:nvSpPr>
          <p:cNvPr id="8" name="Footer Placeholder 7">
            <a:extLst>
              <a:ext uri="{FF2B5EF4-FFF2-40B4-BE49-F238E27FC236}">
                <a16:creationId xmlns:a16="http://schemas.microsoft.com/office/drawing/2014/main" xmlns="" id="{25E20054-03BD-D147-990B-2C52EAF94A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015151D-CAAD-6A4E-9669-BBB2152EB73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8712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3C272-5DDB-FB45-B3C8-E8897B8C49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99241AF-9E19-9F4E-A42D-D9CF1F4BC55E}"/>
              </a:ext>
            </a:extLst>
          </p:cNvPr>
          <p:cNvSpPr>
            <a:spLocks noGrp="1"/>
          </p:cNvSpPr>
          <p:nvPr>
            <p:ph type="dt" sz="half" idx="10"/>
          </p:nvPr>
        </p:nvSpPr>
        <p:spPr/>
        <p:txBody>
          <a:bodyPr/>
          <a:lstStyle/>
          <a:p>
            <a:fld id="{D515B755-2C62-4202-B725-F72E915C8BC6}" type="datetime1">
              <a:rPr lang="en-US" smtClean="0"/>
              <a:t>6/5/2022</a:t>
            </a:fld>
            <a:endParaRPr lang="en-US"/>
          </a:p>
        </p:txBody>
      </p:sp>
      <p:sp>
        <p:nvSpPr>
          <p:cNvPr id="4" name="Footer Placeholder 3">
            <a:extLst>
              <a:ext uri="{FF2B5EF4-FFF2-40B4-BE49-F238E27FC236}">
                <a16:creationId xmlns:a16="http://schemas.microsoft.com/office/drawing/2014/main" xmlns="" id="{BE056ECC-1CFB-C14C-89E2-70E349BE20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B72834E-A336-0C4C-A16C-283A292F37D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91520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1CB34BF-ED63-4044-806E-3DC0C1324ADB}"/>
              </a:ext>
            </a:extLst>
          </p:cNvPr>
          <p:cNvSpPr>
            <a:spLocks noGrp="1"/>
          </p:cNvSpPr>
          <p:nvPr>
            <p:ph type="dt" sz="half" idx="10"/>
          </p:nvPr>
        </p:nvSpPr>
        <p:spPr/>
        <p:txBody>
          <a:bodyPr/>
          <a:lstStyle/>
          <a:p>
            <a:fld id="{5092CF07-FD77-40C1-9D0E-5C5E0669B9ED}" type="datetime1">
              <a:rPr lang="en-US" smtClean="0"/>
              <a:t>6/5/2022</a:t>
            </a:fld>
            <a:endParaRPr lang="en-US"/>
          </a:p>
        </p:txBody>
      </p:sp>
      <p:sp>
        <p:nvSpPr>
          <p:cNvPr id="3" name="Footer Placeholder 2">
            <a:extLst>
              <a:ext uri="{FF2B5EF4-FFF2-40B4-BE49-F238E27FC236}">
                <a16:creationId xmlns:a16="http://schemas.microsoft.com/office/drawing/2014/main" xmlns="" id="{60C09D05-8614-1542-BA94-C10F65424C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2F5A8D-1C05-4445-B1BB-059236E54E24}"/>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280997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CB5865-C26F-FF47-A328-EA3AF8DAB9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8079B8A-4851-0942-A1A9-2EC4C50B98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A7B99FA8-8FE6-A445-9EC0-FC84BD503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A74ED0F-3DBD-BA44-BF02-18C61F96802B}"/>
              </a:ext>
            </a:extLst>
          </p:cNvPr>
          <p:cNvSpPr>
            <a:spLocks noGrp="1"/>
          </p:cNvSpPr>
          <p:nvPr>
            <p:ph type="dt" sz="half" idx="10"/>
          </p:nvPr>
        </p:nvSpPr>
        <p:spPr/>
        <p:txBody>
          <a:bodyPr/>
          <a:lstStyle/>
          <a:p>
            <a:fld id="{2E6408FE-31FE-4F1A-90BC-CBC869AD28C6}" type="datetime1">
              <a:rPr lang="en-US" smtClean="0"/>
              <a:t>6/5/2022</a:t>
            </a:fld>
            <a:endParaRPr lang="en-US"/>
          </a:p>
        </p:txBody>
      </p:sp>
      <p:sp>
        <p:nvSpPr>
          <p:cNvPr id="6" name="Footer Placeholder 5">
            <a:extLst>
              <a:ext uri="{FF2B5EF4-FFF2-40B4-BE49-F238E27FC236}">
                <a16:creationId xmlns:a16="http://schemas.microsoft.com/office/drawing/2014/main" xmlns="" id="{3DABBBBF-BE53-5242-9091-3D7255E60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4484879-4246-B344-9B73-38DEB7DA31F7}"/>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940238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E2FD6-171F-1A41-9EAF-59049CBE4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C106D3-C0B0-D148-800D-361279228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C90BD8D-D013-114B-ACE5-D920E60FF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E4CAE11-E59D-0B4B-999C-CFDE8DDBBC08}"/>
              </a:ext>
            </a:extLst>
          </p:cNvPr>
          <p:cNvSpPr>
            <a:spLocks noGrp="1"/>
          </p:cNvSpPr>
          <p:nvPr>
            <p:ph type="dt" sz="half" idx="10"/>
          </p:nvPr>
        </p:nvSpPr>
        <p:spPr/>
        <p:txBody>
          <a:bodyPr/>
          <a:lstStyle/>
          <a:p>
            <a:fld id="{AC5FB6E4-A8F5-41E3-8838-752F0A5CC1E2}" type="datetime1">
              <a:rPr lang="en-US" smtClean="0"/>
              <a:t>6/5/2022</a:t>
            </a:fld>
            <a:endParaRPr lang="en-US"/>
          </a:p>
        </p:txBody>
      </p:sp>
      <p:sp>
        <p:nvSpPr>
          <p:cNvPr id="6" name="Footer Placeholder 5">
            <a:extLst>
              <a:ext uri="{FF2B5EF4-FFF2-40B4-BE49-F238E27FC236}">
                <a16:creationId xmlns:a16="http://schemas.microsoft.com/office/drawing/2014/main" xmlns="" id="{CA62589C-256F-DC43-8E2A-14CC1B74C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03955C-A7D0-034A-9023-380089550972}"/>
              </a:ext>
            </a:extLst>
          </p:cNvPr>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7410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6FBF704-BF6D-014F-92A0-8B766239B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1CC3157-204E-0E47-81C8-77EB475770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2F1A13-1A65-BE42-9D9D-A4936A691B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5C383-5736-4672-A21B-2709496AB5B4}" type="datetime1">
              <a:rPr lang="en-US" smtClean="0"/>
              <a:t>6/5/2022</a:t>
            </a:fld>
            <a:endParaRPr lang="en-US"/>
          </a:p>
        </p:txBody>
      </p:sp>
      <p:sp>
        <p:nvSpPr>
          <p:cNvPr id="5" name="Footer Placeholder 4">
            <a:extLst>
              <a:ext uri="{FF2B5EF4-FFF2-40B4-BE49-F238E27FC236}">
                <a16:creationId xmlns:a16="http://schemas.microsoft.com/office/drawing/2014/main" xmlns="" id="{2187C109-5EF7-DB45-BC44-4E56BB536F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81AFB778-78F2-A74E-BE3C-4A8182CEAE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9613028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tif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tiff"/><Relationship Id="rId5" Type="http://schemas.openxmlformats.org/officeDocument/2006/relationships/image" Target="../media/image20.tiff"/><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en.wikipedia.org/wiki/File:Scissors_icon_black.sv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515815" y="3402180"/>
            <a:ext cx="6646985" cy="1077218"/>
          </a:xfrm>
          <a:prstGeom prst="rect">
            <a:avLst/>
          </a:prstGeom>
          <a:noFill/>
        </p:spPr>
        <p:txBody>
          <a:bodyPr wrap="square" rtlCol="0">
            <a:spAutoFit/>
          </a:bodyPr>
          <a:lstStyle/>
          <a:p>
            <a:r>
              <a:rPr lang="en-US" sz="4800" baseline="30000" dirty="0">
                <a:solidFill>
                  <a:schemeClr val="bg1"/>
                </a:solidFill>
              </a:rPr>
              <a:t>Susceptibility, Symptoms, Progression, and Complications of COVID-19</a:t>
            </a:r>
          </a:p>
        </p:txBody>
      </p:sp>
      <p:sp>
        <p:nvSpPr>
          <p:cNvPr id="8" name="Rectangle 7"/>
          <p:cNvSpPr/>
          <p:nvPr/>
        </p:nvSpPr>
        <p:spPr>
          <a:xfrm>
            <a:off x="515815" y="1415533"/>
            <a:ext cx="4887364" cy="400110"/>
          </a:xfrm>
          <a:prstGeom prst="rect">
            <a:avLst/>
          </a:prstGeom>
        </p:spPr>
        <p:txBody>
          <a:bodyPr wrap="none">
            <a:spAutoFit/>
          </a:bodyPr>
          <a:lstStyle/>
          <a:p>
            <a:pPr>
              <a:spcBef>
                <a:spcPct val="0"/>
              </a:spcBef>
            </a:pPr>
            <a:r>
              <a:rPr lang="en-US" altLang="en-US" sz="2000" i="1" dirty="0">
                <a:solidFill>
                  <a:schemeClr val="bg1"/>
                </a:solidFill>
                <a:latin typeface="Calibri" pitchFamily="34" charset="0"/>
              </a:rPr>
              <a:t>A Presentation to Accompany the Case Study:</a:t>
            </a:r>
          </a:p>
        </p:txBody>
      </p:sp>
      <p:sp>
        <p:nvSpPr>
          <p:cNvPr id="9" name="Rectangle 8"/>
          <p:cNvSpPr/>
          <p:nvPr/>
        </p:nvSpPr>
        <p:spPr>
          <a:xfrm>
            <a:off x="515815" y="489411"/>
            <a:ext cx="5785558" cy="369332"/>
          </a:xfrm>
          <a:prstGeom prst="rect">
            <a:avLst/>
          </a:prstGeom>
        </p:spPr>
        <p:txBody>
          <a:bodyPr wrap="none">
            <a:spAutoFit/>
          </a:bodyPr>
          <a:lstStyle/>
          <a:p>
            <a:pPr>
              <a:spcBef>
                <a:spcPct val="0"/>
              </a:spcBef>
              <a:buFontTx/>
              <a:buNone/>
            </a:pPr>
            <a:r>
              <a:rPr lang="en-US" altLang="en-US" b="1" dirty="0">
                <a:solidFill>
                  <a:schemeClr val="accent1">
                    <a:lumMod val="60000"/>
                    <a:lumOff val="40000"/>
                  </a:schemeClr>
                </a:solidFill>
                <a:latin typeface="Calibri" pitchFamily="34" charset="0"/>
                <a:cs typeface="Calibri" pitchFamily="34" charset="0"/>
              </a:rPr>
              <a:t>NATIONAL CENTER FOR CASE STUDY TEACHING IN SCIENCE</a:t>
            </a:r>
            <a:endParaRPr lang="en-US" altLang="en-US" b="1" dirty="0">
              <a:solidFill>
                <a:schemeClr val="accent1">
                  <a:lumMod val="60000"/>
                  <a:lumOff val="40000"/>
                </a:schemeClr>
              </a:solidFill>
              <a:latin typeface="Palatino Linotype" pitchFamily="18" charset="0"/>
              <a:cs typeface="Calibri" pitchFamily="34" charset="0"/>
            </a:endParaRPr>
          </a:p>
        </p:txBody>
      </p:sp>
      <p:sp>
        <p:nvSpPr>
          <p:cNvPr id="10" name="Rectangle 9"/>
          <p:cNvSpPr/>
          <p:nvPr/>
        </p:nvSpPr>
        <p:spPr>
          <a:xfrm>
            <a:off x="536504" y="5144966"/>
            <a:ext cx="6708358" cy="1077218"/>
          </a:xfrm>
          <a:prstGeom prst="rect">
            <a:avLst/>
          </a:prstGeom>
        </p:spPr>
        <p:txBody>
          <a:bodyPr wrap="square">
            <a:spAutoFit/>
          </a:bodyPr>
          <a:lstStyle/>
          <a:p>
            <a:r>
              <a:rPr lang="en-US" sz="3200" baseline="30000" dirty="0">
                <a:solidFill>
                  <a:schemeClr val="bg1"/>
                </a:solidFill>
                <a:latin typeface="Monotype Corsiva" panose="03010101010201010101" pitchFamily="66" charset="0"/>
              </a:rPr>
              <a:t>by </a:t>
            </a:r>
          </a:p>
          <a:p>
            <a:r>
              <a:rPr lang="en-US" sz="3200" baseline="30000" dirty="0" err="1" smtClean="0">
                <a:solidFill>
                  <a:schemeClr val="bg1"/>
                </a:solidFill>
              </a:rPr>
              <a:t>Jayashree</a:t>
            </a:r>
            <a:r>
              <a:rPr lang="en-US" sz="3200" baseline="30000" dirty="0" smtClean="0">
                <a:solidFill>
                  <a:schemeClr val="bg1"/>
                </a:solidFill>
              </a:rPr>
              <a:t> </a:t>
            </a:r>
            <a:r>
              <a:rPr lang="en-US" sz="3200" baseline="30000" dirty="0" err="1" smtClean="0">
                <a:solidFill>
                  <a:schemeClr val="bg1"/>
                </a:solidFill>
              </a:rPr>
              <a:t>Sarathy</a:t>
            </a:r>
            <a:r>
              <a:rPr lang="en-US" sz="3200" baseline="30000" dirty="0" smtClean="0">
                <a:solidFill>
                  <a:schemeClr val="bg1"/>
                </a:solidFill>
              </a:rPr>
              <a:t>, Faith Donner</a:t>
            </a:r>
            <a:r>
              <a:rPr lang="en-US" sz="3200" baseline="30000" dirty="0">
                <a:solidFill>
                  <a:schemeClr val="bg1"/>
                </a:solidFill>
              </a:rPr>
              <a:t>, Tiara G. Pérez Morales, </a:t>
            </a:r>
            <a:r>
              <a:rPr lang="en-US" sz="3200" baseline="30000" dirty="0" err="1" smtClean="0">
                <a:solidFill>
                  <a:schemeClr val="bg1"/>
                </a:solidFill>
              </a:rPr>
              <a:t>Daniyal</a:t>
            </a:r>
            <a:r>
              <a:rPr lang="en-US" sz="3200" baseline="30000" dirty="0" smtClean="0">
                <a:solidFill>
                  <a:schemeClr val="bg1"/>
                </a:solidFill>
              </a:rPr>
              <a:t> </a:t>
            </a:r>
            <a:r>
              <a:rPr lang="en-US" sz="3200" baseline="30000" dirty="0" err="1" smtClean="0">
                <a:solidFill>
                  <a:schemeClr val="bg1"/>
                </a:solidFill>
              </a:rPr>
              <a:t>Mehmood</a:t>
            </a:r>
            <a:r>
              <a:rPr lang="en-US" sz="3200" baseline="30000" dirty="0" smtClean="0">
                <a:solidFill>
                  <a:schemeClr val="bg1"/>
                </a:solidFill>
              </a:rPr>
              <a:t>, and Gerda </a:t>
            </a:r>
            <a:r>
              <a:rPr lang="en-US" sz="3200" baseline="30000" dirty="0" err="1" smtClean="0">
                <a:solidFill>
                  <a:schemeClr val="bg1"/>
                </a:solidFill>
              </a:rPr>
              <a:t>Simkeviciute</a:t>
            </a:r>
            <a:endParaRPr lang="en-US" sz="3200" baseline="30000" dirty="0">
              <a:solidFill>
                <a:schemeClr val="bg1"/>
              </a:solidFill>
            </a:endParaRPr>
          </a:p>
        </p:txBody>
      </p:sp>
      <p:sp>
        <p:nvSpPr>
          <p:cNvPr id="11" name="Rectangle 10"/>
          <p:cNvSpPr/>
          <p:nvPr/>
        </p:nvSpPr>
        <p:spPr>
          <a:xfrm>
            <a:off x="481706" y="1825844"/>
            <a:ext cx="6920869" cy="1323439"/>
          </a:xfrm>
          <a:prstGeom prst="rect">
            <a:avLst/>
          </a:prstGeom>
        </p:spPr>
        <p:txBody>
          <a:bodyPr wrap="none">
            <a:spAutoFit/>
          </a:bodyPr>
          <a:lstStyle/>
          <a:p>
            <a:r>
              <a:rPr lang="en-US" sz="8000" dirty="0">
                <a:solidFill>
                  <a:schemeClr val="bg1"/>
                </a:solidFill>
              </a:rPr>
              <a:t>Mayhem in May</a:t>
            </a:r>
          </a:p>
        </p:txBody>
      </p:sp>
      <p:sp>
        <p:nvSpPr>
          <p:cNvPr id="12" name="Slide Number Placeholder 11"/>
          <p:cNvSpPr>
            <a:spLocks noGrp="1"/>
          </p:cNvSpPr>
          <p:nvPr>
            <p:ph type="sldNum" sz="quarter" idx="12"/>
          </p:nvPr>
        </p:nvSpPr>
        <p:spPr/>
        <p:txBody>
          <a:bodyPr/>
          <a:lstStyle/>
          <a:p>
            <a:fld id="{48F63A3B-78C7-47BE-AE5E-E10140E04643}" type="slidenum">
              <a:rPr lang="en-US" smtClean="0"/>
              <a:t>1</a:t>
            </a:fld>
            <a:endParaRPr lang="en-US"/>
          </a:p>
        </p:txBody>
      </p:sp>
    </p:spTree>
    <p:extLst>
      <p:ext uri="{BB962C8B-B14F-4D97-AF65-F5344CB8AC3E}">
        <p14:creationId xmlns:p14="http://schemas.microsoft.com/office/powerpoint/2010/main" val="1948801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xmlns="" id="{19A8AA56-1746-9C4C-BFEF-9968DA2DAF98}"/>
              </a:ext>
            </a:extLst>
          </p:cNvPr>
          <p:cNvSpPr txBox="1"/>
          <p:nvPr/>
        </p:nvSpPr>
        <p:spPr>
          <a:xfrm>
            <a:off x="2222695" y="161930"/>
            <a:ext cx="8440616" cy="707886"/>
          </a:xfrm>
          <a:prstGeom prst="rect">
            <a:avLst/>
          </a:prstGeom>
          <a:noFill/>
        </p:spPr>
        <p:txBody>
          <a:bodyPr wrap="square" rtlCol="0" anchor="t">
            <a:spAutoFit/>
          </a:bodyPr>
          <a:lstStyle/>
          <a:p>
            <a:r>
              <a:rPr lang="en-US" sz="4000" b="1" dirty="0"/>
              <a:t>Pedigree and Family History of 50M</a:t>
            </a:r>
          </a:p>
        </p:txBody>
      </p:sp>
      <p:grpSp>
        <p:nvGrpSpPr>
          <p:cNvPr id="25" name="Group 24">
            <a:extLst>
              <a:ext uri="{FF2B5EF4-FFF2-40B4-BE49-F238E27FC236}">
                <a16:creationId xmlns:a16="http://schemas.microsoft.com/office/drawing/2014/main" xmlns="" id="{DAC1482E-7BE5-4DBC-A130-940D335A3FDE}"/>
              </a:ext>
            </a:extLst>
          </p:cNvPr>
          <p:cNvGrpSpPr/>
          <p:nvPr/>
        </p:nvGrpSpPr>
        <p:grpSpPr>
          <a:xfrm>
            <a:off x="4573177" y="1541962"/>
            <a:ext cx="4142613" cy="4244849"/>
            <a:chOff x="3998083" y="2044701"/>
            <a:chExt cx="3799714" cy="3914648"/>
          </a:xfrm>
        </p:grpSpPr>
        <p:grpSp>
          <p:nvGrpSpPr>
            <p:cNvPr id="26" name="Group 25">
              <a:extLst>
                <a:ext uri="{FF2B5EF4-FFF2-40B4-BE49-F238E27FC236}">
                  <a16:creationId xmlns:a16="http://schemas.microsoft.com/office/drawing/2014/main" xmlns="" id="{2C0B3853-2AFE-4287-ADED-AB32FCE3D496}"/>
                </a:ext>
              </a:extLst>
            </p:cNvPr>
            <p:cNvGrpSpPr/>
            <p:nvPr/>
          </p:nvGrpSpPr>
          <p:grpSpPr>
            <a:xfrm>
              <a:off x="3998083" y="2044701"/>
              <a:ext cx="3799714" cy="3914648"/>
              <a:chOff x="5483988" y="2438499"/>
              <a:chExt cx="3355141" cy="3622449"/>
            </a:xfrm>
          </p:grpSpPr>
          <p:sp>
            <p:nvSpPr>
              <p:cNvPr id="33" name="Rectangle 32">
                <a:extLst>
                  <a:ext uri="{FF2B5EF4-FFF2-40B4-BE49-F238E27FC236}">
                    <a16:creationId xmlns:a16="http://schemas.microsoft.com/office/drawing/2014/main" xmlns="" id="{D03D81AB-CE4A-44AA-ABD8-48E04D31049D}"/>
                  </a:ext>
                </a:extLst>
              </p:cNvPr>
              <p:cNvSpPr/>
              <p:nvPr/>
            </p:nvSpPr>
            <p:spPr>
              <a:xfrm>
                <a:off x="5483988" y="2457690"/>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bg1"/>
                  </a:solidFill>
                  <a:effectLst>
                    <a:outerShdw blurRad="38100" dist="19050" dir="2700000" algn="tl" rotWithShape="0">
                      <a:schemeClr val="dk1">
                        <a:alpha val="40000"/>
                      </a:schemeClr>
                    </a:outerShdw>
                  </a:effectLst>
                </a:endParaRPr>
              </a:p>
            </p:txBody>
          </p:sp>
          <p:sp>
            <p:nvSpPr>
              <p:cNvPr id="34" name="Oval 33">
                <a:extLst>
                  <a:ext uri="{FF2B5EF4-FFF2-40B4-BE49-F238E27FC236}">
                    <a16:creationId xmlns:a16="http://schemas.microsoft.com/office/drawing/2014/main" xmlns="" id="{9D0AE57D-1EF7-466B-B5D0-11EBC9C9C4CF}"/>
                  </a:ext>
                </a:extLst>
              </p:cNvPr>
              <p:cNvSpPr/>
              <p:nvPr/>
            </p:nvSpPr>
            <p:spPr>
              <a:xfrm>
                <a:off x="7232579" y="5375148"/>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95BE3576-837D-41A0-8413-CC63A5C78B10}"/>
                  </a:ext>
                </a:extLst>
              </p:cNvPr>
              <p:cNvSpPr/>
              <p:nvPr/>
            </p:nvSpPr>
            <p:spPr>
              <a:xfrm>
                <a:off x="8153329" y="4029865"/>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F4215887-4C69-4563-9E0F-C8E04C7BCFCA}"/>
                  </a:ext>
                </a:extLst>
              </p:cNvPr>
              <p:cNvSpPr/>
              <p:nvPr/>
            </p:nvSpPr>
            <p:spPr>
              <a:xfrm>
                <a:off x="7139671" y="2438499"/>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178378B-3483-4944-8B77-867C75C10A86}"/>
                  </a:ext>
                </a:extLst>
              </p:cNvPr>
              <p:cNvSpPr/>
              <p:nvPr/>
            </p:nvSpPr>
            <p:spPr>
              <a:xfrm>
                <a:off x="6311829" y="4029865"/>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38" name="Rectangle 37">
                <a:extLst>
                  <a:ext uri="{FF2B5EF4-FFF2-40B4-BE49-F238E27FC236}">
                    <a16:creationId xmlns:a16="http://schemas.microsoft.com/office/drawing/2014/main" xmlns="" id="{E580F721-F72A-414B-B20C-E5CC0F6CC669}"/>
                  </a:ext>
                </a:extLst>
              </p:cNvPr>
              <p:cNvSpPr/>
              <p:nvPr/>
            </p:nvSpPr>
            <p:spPr>
              <a:xfrm flipV="1">
                <a:off x="6147168" y="2758539"/>
                <a:ext cx="1113639"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xmlns="" id="{B187F82F-99D1-4B1F-8B29-975EBE8BCB5F}"/>
                  </a:ext>
                </a:extLst>
              </p:cNvPr>
              <p:cNvSpPr/>
              <p:nvPr/>
            </p:nvSpPr>
            <p:spPr>
              <a:xfrm rot="5400000">
                <a:off x="6047488" y="3399766"/>
                <a:ext cx="121448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xmlns="" id="{619A6431-C6E1-4EB9-88E1-2B2105FB7A9C}"/>
                  </a:ext>
                </a:extLst>
              </p:cNvPr>
              <p:cNvSpPr/>
              <p:nvPr/>
            </p:nvSpPr>
            <p:spPr>
              <a:xfrm flipV="1">
                <a:off x="6997629" y="4323589"/>
                <a:ext cx="11557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513F57DD-31CF-4E7E-B6C2-6A1351CE7169}"/>
                  </a:ext>
                </a:extLst>
              </p:cNvPr>
              <p:cNvSpPr/>
              <p:nvPr/>
            </p:nvSpPr>
            <p:spPr>
              <a:xfrm rot="5400000">
                <a:off x="7072559" y="4849368"/>
                <a:ext cx="1005840"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xmlns="" id="{CBEEF9C4-1773-4AD1-B4E9-51C6D07512FA}"/>
                </a:ext>
              </a:extLst>
            </p:cNvPr>
            <p:cNvGrpSpPr/>
            <p:nvPr/>
          </p:nvGrpSpPr>
          <p:grpSpPr>
            <a:xfrm>
              <a:off x="4029954" y="2183044"/>
              <a:ext cx="3670781" cy="3635195"/>
              <a:chOff x="4048888" y="2133627"/>
              <a:chExt cx="3670781" cy="3635195"/>
            </a:xfrm>
          </p:grpSpPr>
          <p:sp>
            <p:nvSpPr>
              <p:cNvPr id="28" name="TextBox 27">
                <a:extLst>
                  <a:ext uri="{FF2B5EF4-FFF2-40B4-BE49-F238E27FC236}">
                    <a16:creationId xmlns:a16="http://schemas.microsoft.com/office/drawing/2014/main" xmlns="" id="{1276421C-58DC-44B2-9736-8ECE6387FA3C}"/>
                  </a:ext>
                </a:extLst>
              </p:cNvPr>
              <p:cNvSpPr txBox="1"/>
              <p:nvPr/>
            </p:nvSpPr>
            <p:spPr>
              <a:xfrm>
                <a:off x="4048888" y="2146327"/>
                <a:ext cx="719188" cy="425753"/>
              </a:xfrm>
              <a:prstGeom prst="rect">
                <a:avLst/>
              </a:prstGeom>
              <a:solidFill>
                <a:schemeClr val="tx1"/>
              </a:solidFill>
            </p:spPr>
            <p:txBody>
              <a:bodyPr wrap="square" rtlCol="0">
                <a:spAutoFit/>
              </a:bodyPr>
              <a:lstStyle/>
              <a:p>
                <a:r>
                  <a:rPr lang="en-US" sz="2400" b="1">
                    <a:solidFill>
                      <a:schemeClr val="bg1"/>
                    </a:solidFill>
                  </a:rPr>
                  <a:t>85M</a:t>
                </a:r>
              </a:p>
            </p:txBody>
          </p:sp>
          <p:sp>
            <p:nvSpPr>
              <p:cNvPr id="29" name="TextBox 28">
                <a:extLst>
                  <a:ext uri="{FF2B5EF4-FFF2-40B4-BE49-F238E27FC236}">
                    <a16:creationId xmlns:a16="http://schemas.microsoft.com/office/drawing/2014/main" xmlns="" id="{F1DD678F-230E-4667-A382-751EDB4FEC38}"/>
                  </a:ext>
                </a:extLst>
              </p:cNvPr>
              <p:cNvSpPr txBox="1"/>
              <p:nvPr/>
            </p:nvSpPr>
            <p:spPr>
              <a:xfrm>
                <a:off x="5967421" y="2133627"/>
                <a:ext cx="626263" cy="425753"/>
              </a:xfrm>
              <a:prstGeom prst="rect">
                <a:avLst/>
              </a:prstGeom>
              <a:solidFill>
                <a:schemeClr val="tx1"/>
              </a:solidFill>
            </p:spPr>
            <p:txBody>
              <a:bodyPr wrap="square" rtlCol="0">
                <a:spAutoFit/>
              </a:bodyPr>
              <a:lstStyle/>
              <a:p>
                <a:r>
                  <a:rPr lang="en-US" sz="2400" b="1">
                    <a:solidFill>
                      <a:schemeClr val="bg1"/>
                    </a:solidFill>
                  </a:rPr>
                  <a:t>80F</a:t>
                </a:r>
              </a:p>
            </p:txBody>
          </p:sp>
          <p:sp>
            <p:nvSpPr>
              <p:cNvPr id="30" name="TextBox 29">
                <a:extLst>
                  <a:ext uri="{FF2B5EF4-FFF2-40B4-BE49-F238E27FC236}">
                    <a16:creationId xmlns:a16="http://schemas.microsoft.com/office/drawing/2014/main" xmlns="" id="{5F9BFFD1-3965-4F8E-B964-4B24F37A17C5}"/>
                  </a:ext>
                </a:extLst>
              </p:cNvPr>
              <p:cNvSpPr txBox="1"/>
              <p:nvPr/>
            </p:nvSpPr>
            <p:spPr>
              <a:xfrm>
                <a:off x="7130248" y="3850319"/>
                <a:ext cx="589421" cy="425753"/>
              </a:xfrm>
              <a:prstGeom prst="rect">
                <a:avLst/>
              </a:prstGeom>
              <a:solidFill>
                <a:schemeClr val="tx1"/>
              </a:solidFill>
            </p:spPr>
            <p:txBody>
              <a:bodyPr wrap="square" rtlCol="0">
                <a:spAutoFit/>
              </a:bodyPr>
              <a:lstStyle/>
              <a:p>
                <a:r>
                  <a:rPr lang="en-US" sz="2400" b="1">
                    <a:solidFill>
                      <a:schemeClr val="bg1"/>
                    </a:solidFill>
                  </a:rPr>
                  <a:t>45F</a:t>
                </a:r>
              </a:p>
            </p:txBody>
          </p:sp>
          <p:sp>
            <p:nvSpPr>
              <p:cNvPr id="31" name="TextBox 30">
                <a:extLst>
                  <a:ext uri="{FF2B5EF4-FFF2-40B4-BE49-F238E27FC236}">
                    <a16:creationId xmlns:a16="http://schemas.microsoft.com/office/drawing/2014/main" xmlns="" id="{E56394A7-E5E3-4B8C-8058-5B99D617BA2E}"/>
                  </a:ext>
                </a:extLst>
              </p:cNvPr>
              <p:cNvSpPr txBox="1"/>
              <p:nvPr/>
            </p:nvSpPr>
            <p:spPr>
              <a:xfrm>
                <a:off x="4986910" y="3849331"/>
                <a:ext cx="726375" cy="425753"/>
              </a:xfrm>
              <a:prstGeom prst="rect">
                <a:avLst/>
              </a:prstGeom>
              <a:solidFill>
                <a:schemeClr val="tx1"/>
              </a:solidFill>
            </p:spPr>
            <p:txBody>
              <a:bodyPr wrap="square" rtlCol="0">
                <a:spAutoFit/>
              </a:bodyPr>
              <a:lstStyle/>
              <a:p>
                <a:r>
                  <a:rPr lang="en-US" sz="2400" b="1">
                    <a:solidFill>
                      <a:schemeClr val="bg1"/>
                    </a:solidFill>
                  </a:rPr>
                  <a:t>50M</a:t>
                </a:r>
              </a:p>
            </p:txBody>
          </p:sp>
          <p:sp>
            <p:nvSpPr>
              <p:cNvPr id="32" name="TextBox 31">
                <a:extLst>
                  <a:ext uri="{FF2B5EF4-FFF2-40B4-BE49-F238E27FC236}">
                    <a16:creationId xmlns:a16="http://schemas.microsoft.com/office/drawing/2014/main" xmlns="" id="{A914FE55-DC18-4775-AAF0-D4C054524A3D}"/>
                  </a:ext>
                </a:extLst>
              </p:cNvPr>
              <p:cNvSpPr txBox="1"/>
              <p:nvPr/>
            </p:nvSpPr>
            <p:spPr>
              <a:xfrm>
                <a:off x="6071028" y="5307157"/>
                <a:ext cx="668544" cy="461665"/>
              </a:xfrm>
              <a:prstGeom prst="rect">
                <a:avLst/>
              </a:prstGeom>
              <a:solidFill>
                <a:schemeClr val="tx1"/>
              </a:solidFill>
            </p:spPr>
            <p:txBody>
              <a:bodyPr wrap="square" rtlCol="0">
                <a:spAutoFit/>
              </a:bodyPr>
              <a:lstStyle/>
              <a:p>
                <a:r>
                  <a:rPr lang="en-US" sz="2400" b="1">
                    <a:solidFill>
                      <a:schemeClr val="bg1"/>
                    </a:solidFill>
                  </a:rPr>
                  <a:t>13F</a:t>
                </a:r>
              </a:p>
            </p:txBody>
          </p:sp>
        </p:grpSp>
      </p:grpSp>
      <p:grpSp>
        <p:nvGrpSpPr>
          <p:cNvPr id="42" name="Group 41">
            <a:extLst>
              <a:ext uri="{FF2B5EF4-FFF2-40B4-BE49-F238E27FC236}">
                <a16:creationId xmlns:a16="http://schemas.microsoft.com/office/drawing/2014/main" xmlns="" id="{D3FB54A3-15C2-4980-A4FD-F440253AE7A5}"/>
              </a:ext>
            </a:extLst>
          </p:cNvPr>
          <p:cNvGrpSpPr/>
          <p:nvPr/>
        </p:nvGrpSpPr>
        <p:grpSpPr>
          <a:xfrm>
            <a:off x="4573182" y="1541968"/>
            <a:ext cx="4142613" cy="4244849"/>
            <a:chOff x="3998088" y="1714496"/>
            <a:chExt cx="3799714" cy="3914648"/>
          </a:xfrm>
        </p:grpSpPr>
        <p:grpSp>
          <p:nvGrpSpPr>
            <p:cNvPr id="43" name="Group 42">
              <a:extLst>
                <a:ext uri="{FF2B5EF4-FFF2-40B4-BE49-F238E27FC236}">
                  <a16:creationId xmlns:a16="http://schemas.microsoft.com/office/drawing/2014/main" xmlns="" id="{8FF030F4-B6C7-40A7-9DFC-FEAC52B12D60}"/>
                </a:ext>
              </a:extLst>
            </p:cNvPr>
            <p:cNvGrpSpPr/>
            <p:nvPr/>
          </p:nvGrpSpPr>
          <p:grpSpPr>
            <a:xfrm>
              <a:off x="3998088" y="1714496"/>
              <a:ext cx="3799714" cy="3914648"/>
              <a:chOff x="3998088" y="1714496"/>
              <a:chExt cx="3355141" cy="3622449"/>
            </a:xfrm>
          </p:grpSpPr>
          <p:sp>
            <p:nvSpPr>
              <p:cNvPr id="50" name="Rectangle 49">
                <a:extLst>
                  <a:ext uri="{FF2B5EF4-FFF2-40B4-BE49-F238E27FC236}">
                    <a16:creationId xmlns:a16="http://schemas.microsoft.com/office/drawing/2014/main" xmlns="" id="{5E892216-A7C1-43A7-A829-9D81071332DB}"/>
                  </a:ext>
                </a:extLst>
              </p:cNvPr>
              <p:cNvSpPr/>
              <p:nvPr/>
            </p:nvSpPr>
            <p:spPr>
              <a:xfrm>
                <a:off x="3998088" y="1733687"/>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0"/>
                  <a:solidFill>
                    <a:schemeClr val="bg1"/>
                  </a:solidFill>
                  <a:effectLst>
                    <a:outerShdw blurRad="38100" dist="19050" dir="2700000" algn="tl" rotWithShape="0">
                      <a:schemeClr val="dk1">
                        <a:alpha val="40000"/>
                      </a:schemeClr>
                    </a:outerShdw>
                  </a:effectLst>
                </a:endParaRPr>
              </a:p>
            </p:txBody>
          </p:sp>
          <p:sp>
            <p:nvSpPr>
              <p:cNvPr id="51" name="Oval 50">
                <a:extLst>
                  <a:ext uri="{FF2B5EF4-FFF2-40B4-BE49-F238E27FC236}">
                    <a16:creationId xmlns:a16="http://schemas.microsoft.com/office/drawing/2014/main" xmlns="" id="{A6F5E7AC-DACB-4952-B68C-CC6C0F01624A}"/>
                  </a:ext>
                </a:extLst>
              </p:cNvPr>
              <p:cNvSpPr/>
              <p:nvPr/>
            </p:nvSpPr>
            <p:spPr>
              <a:xfrm>
                <a:off x="5746679" y="4651145"/>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xmlns="" id="{8A4D21B3-2F03-40F6-82D6-B7B29A9BF547}"/>
                  </a:ext>
                </a:extLst>
              </p:cNvPr>
              <p:cNvSpPr/>
              <p:nvPr/>
            </p:nvSpPr>
            <p:spPr>
              <a:xfrm>
                <a:off x="6667429" y="3305862"/>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a:extLst>
                  <a:ext uri="{FF2B5EF4-FFF2-40B4-BE49-F238E27FC236}">
                    <a16:creationId xmlns:a16="http://schemas.microsoft.com/office/drawing/2014/main" xmlns="" id="{25EA0CD0-3262-44B8-B438-3E15DA004079}"/>
                  </a:ext>
                </a:extLst>
              </p:cNvPr>
              <p:cNvSpPr/>
              <p:nvPr/>
            </p:nvSpPr>
            <p:spPr>
              <a:xfrm>
                <a:off x="5653771" y="1714496"/>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Rectangle 53">
                <a:extLst>
                  <a:ext uri="{FF2B5EF4-FFF2-40B4-BE49-F238E27FC236}">
                    <a16:creationId xmlns:a16="http://schemas.microsoft.com/office/drawing/2014/main" xmlns="" id="{EA55FD7D-0517-4B3C-8E0A-3481D5EDFD9D}"/>
                  </a:ext>
                </a:extLst>
              </p:cNvPr>
              <p:cNvSpPr/>
              <p:nvPr/>
            </p:nvSpPr>
            <p:spPr>
              <a:xfrm>
                <a:off x="4825929" y="3305862"/>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55" name="Rectangle 54">
                <a:extLst>
                  <a:ext uri="{FF2B5EF4-FFF2-40B4-BE49-F238E27FC236}">
                    <a16:creationId xmlns:a16="http://schemas.microsoft.com/office/drawing/2014/main" xmlns="" id="{3C88415A-901D-4F3F-9116-9E6916FF7474}"/>
                  </a:ext>
                </a:extLst>
              </p:cNvPr>
              <p:cNvSpPr/>
              <p:nvPr/>
            </p:nvSpPr>
            <p:spPr>
              <a:xfrm flipV="1">
                <a:off x="4661268" y="2034536"/>
                <a:ext cx="1113639"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Rectangle 55">
                <a:extLst>
                  <a:ext uri="{FF2B5EF4-FFF2-40B4-BE49-F238E27FC236}">
                    <a16:creationId xmlns:a16="http://schemas.microsoft.com/office/drawing/2014/main" xmlns="" id="{3343AADD-DDDF-432A-8DF7-FD8D959EC6B7}"/>
                  </a:ext>
                </a:extLst>
              </p:cNvPr>
              <p:cNvSpPr/>
              <p:nvPr/>
            </p:nvSpPr>
            <p:spPr>
              <a:xfrm rot="5400000">
                <a:off x="4561588" y="2675763"/>
                <a:ext cx="121448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Rectangle 56">
                <a:extLst>
                  <a:ext uri="{FF2B5EF4-FFF2-40B4-BE49-F238E27FC236}">
                    <a16:creationId xmlns:a16="http://schemas.microsoft.com/office/drawing/2014/main" xmlns="" id="{D750126A-AEEB-4A90-9817-C22AC50A419F}"/>
                  </a:ext>
                </a:extLst>
              </p:cNvPr>
              <p:cNvSpPr/>
              <p:nvPr/>
            </p:nvSpPr>
            <p:spPr>
              <a:xfrm flipV="1">
                <a:off x="5511729" y="3599586"/>
                <a:ext cx="11557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Rectangle 57">
                <a:extLst>
                  <a:ext uri="{FF2B5EF4-FFF2-40B4-BE49-F238E27FC236}">
                    <a16:creationId xmlns:a16="http://schemas.microsoft.com/office/drawing/2014/main" xmlns="" id="{E398481A-BEC3-4798-B5C7-DDFE27746AEB}"/>
                  </a:ext>
                </a:extLst>
              </p:cNvPr>
              <p:cNvSpPr/>
              <p:nvPr/>
            </p:nvSpPr>
            <p:spPr>
              <a:xfrm rot="5400000">
                <a:off x="5586659" y="4125365"/>
                <a:ext cx="1005840"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4" name="Group 43">
              <a:extLst>
                <a:ext uri="{FF2B5EF4-FFF2-40B4-BE49-F238E27FC236}">
                  <a16:creationId xmlns:a16="http://schemas.microsoft.com/office/drawing/2014/main" xmlns="" id="{72776C24-75C7-45E7-B256-53C7BFAAF957}"/>
                </a:ext>
              </a:extLst>
            </p:cNvPr>
            <p:cNvGrpSpPr/>
            <p:nvPr/>
          </p:nvGrpSpPr>
          <p:grpSpPr>
            <a:xfrm>
              <a:off x="4029954" y="1852840"/>
              <a:ext cx="3749904" cy="3599282"/>
              <a:chOff x="4029954" y="1852840"/>
              <a:chExt cx="3749904" cy="3599282"/>
            </a:xfrm>
          </p:grpSpPr>
          <p:sp>
            <p:nvSpPr>
              <p:cNvPr id="45" name="TextBox 4">
                <a:extLst>
                  <a:ext uri="{FF2B5EF4-FFF2-40B4-BE49-F238E27FC236}">
                    <a16:creationId xmlns:a16="http://schemas.microsoft.com/office/drawing/2014/main" xmlns="" id="{08493814-9D65-48F2-A897-F5F81A39B701}"/>
                  </a:ext>
                </a:extLst>
              </p:cNvPr>
              <p:cNvSpPr txBox="1"/>
              <p:nvPr/>
            </p:nvSpPr>
            <p:spPr>
              <a:xfrm>
                <a:off x="4029954" y="1865539"/>
                <a:ext cx="719188" cy="42575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85M</a:t>
                </a:r>
              </a:p>
            </p:txBody>
          </p:sp>
          <p:sp>
            <p:nvSpPr>
              <p:cNvPr id="46" name="TextBox 5">
                <a:extLst>
                  <a:ext uri="{FF2B5EF4-FFF2-40B4-BE49-F238E27FC236}">
                    <a16:creationId xmlns:a16="http://schemas.microsoft.com/office/drawing/2014/main" xmlns="" id="{2A610E95-212C-4559-B1B6-7E7349483F83}"/>
                  </a:ext>
                </a:extLst>
              </p:cNvPr>
              <p:cNvSpPr txBox="1"/>
              <p:nvPr/>
            </p:nvSpPr>
            <p:spPr>
              <a:xfrm>
                <a:off x="5948488" y="1852840"/>
                <a:ext cx="585165" cy="425753"/>
              </a:xfrm>
              <a:prstGeom prst="rect">
                <a:avLst/>
              </a:prstGeom>
              <a:solidFill>
                <a:schemeClr val="tx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80F</a:t>
                </a:r>
              </a:p>
            </p:txBody>
          </p:sp>
          <p:sp>
            <p:nvSpPr>
              <p:cNvPr id="47" name="TextBox 6">
                <a:extLst>
                  <a:ext uri="{FF2B5EF4-FFF2-40B4-BE49-F238E27FC236}">
                    <a16:creationId xmlns:a16="http://schemas.microsoft.com/office/drawing/2014/main" xmlns="" id="{B7E47EED-BFA6-41F8-9718-4DE7D63A1DB3}"/>
                  </a:ext>
                </a:extLst>
              </p:cNvPr>
              <p:cNvSpPr txBox="1"/>
              <p:nvPr/>
            </p:nvSpPr>
            <p:spPr>
              <a:xfrm>
                <a:off x="7111314" y="3569531"/>
                <a:ext cx="6685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45F</a:t>
                </a:r>
              </a:p>
            </p:txBody>
          </p:sp>
          <p:sp>
            <p:nvSpPr>
              <p:cNvPr id="48" name="TextBox 7">
                <a:extLst>
                  <a:ext uri="{FF2B5EF4-FFF2-40B4-BE49-F238E27FC236}">
                    <a16:creationId xmlns:a16="http://schemas.microsoft.com/office/drawing/2014/main" xmlns="" id="{A3125E2E-DC46-40A8-A7D1-EDDEBC186C83}"/>
                  </a:ext>
                </a:extLst>
              </p:cNvPr>
              <p:cNvSpPr txBox="1"/>
              <p:nvPr/>
            </p:nvSpPr>
            <p:spPr>
              <a:xfrm>
                <a:off x="4967976" y="3568543"/>
                <a:ext cx="726375" cy="42575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50M</a:t>
                </a:r>
              </a:p>
            </p:txBody>
          </p:sp>
          <p:sp>
            <p:nvSpPr>
              <p:cNvPr id="49" name="TextBox 8">
                <a:extLst>
                  <a:ext uri="{FF2B5EF4-FFF2-40B4-BE49-F238E27FC236}">
                    <a16:creationId xmlns:a16="http://schemas.microsoft.com/office/drawing/2014/main" xmlns="" id="{B0D9EDE8-37D0-4221-B06A-366793519D03}"/>
                  </a:ext>
                </a:extLst>
              </p:cNvPr>
              <p:cNvSpPr txBox="1"/>
              <p:nvPr/>
            </p:nvSpPr>
            <p:spPr>
              <a:xfrm>
                <a:off x="6052094" y="5026369"/>
                <a:ext cx="597730" cy="425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13F</a:t>
                </a:r>
              </a:p>
            </p:txBody>
          </p:sp>
        </p:grpSp>
      </p:grpSp>
      <p:sp>
        <p:nvSpPr>
          <p:cNvPr id="3" name="TextBox 2">
            <a:extLst>
              <a:ext uri="{FF2B5EF4-FFF2-40B4-BE49-F238E27FC236}">
                <a16:creationId xmlns:a16="http://schemas.microsoft.com/office/drawing/2014/main" xmlns="" id="{242054A7-8CD3-44AE-86E6-E069B87A07CD}"/>
              </a:ext>
            </a:extLst>
          </p:cNvPr>
          <p:cNvSpPr txBox="1"/>
          <p:nvPr/>
        </p:nvSpPr>
        <p:spPr>
          <a:xfrm>
            <a:off x="6578180" y="107165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Glaucoma</a:t>
            </a:r>
          </a:p>
        </p:txBody>
      </p:sp>
      <p:sp>
        <p:nvSpPr>
          <p:cNvPr id="59" name="TextBox 58">
            <a:extLst>
              <a:ext uri="{FF2B5EF4-FFF2-40B4-BE49-F238E27FC236}">
                <a16:creationId xmlns:a16="http://schemas.microsoft.com/office/drawing/2014/main" xmlns="" id="{FF4425C8-8953-44A2-A56F-20785B9F56FF}"/>
              </a:ext>
            </a:extLst>
          </p:cNvPr>
          <p:cNvSpPr txBox="1"/>
          <p:nvPr/>
        </p:nvSpPr>
        <p:spPr>
          <a:xfrm>
            <a:off x="4435953" y="107165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Cardiac stent</a:t>
            </a:r>
          </a:p>
        </p:txBody>
      </p:sp>
      <p:sp>
        <p:nvSpPr>
          <p:cNvPr id="60" name="TextBox 59">
            <a:extLst>
              <a:ext uri="{FF2B5EF4-FFF2-40B4-BE49-F238E27FC236}">
                <a16:creationId xmlns:a16="http://schemas.microsoft.com/office/drawing/2014/main" xmlns="" id="{E6CA8788-D11F-48F4-8FF6-0D78DC96A37A}"/>
              </a:ext>
            </a:extLst>
          </p:cNvPr>
          <p:cNvSpPr txBox="1"/>
          <p:nvPr/>
        </p:nvSpPr>
        <p:spPr>
          <a:xfrm>
            <a:off x="6793840" y="588806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Colitis</a:t>
            </a:r>
          </a:p>
        </p:txBody>
      </p:sp>
      <p:sp>
        <p:nvSpPr>
          <p:cNvPr id="61" name="TextBox 60">
            <a:extLst>
              <a:ext uri="{FF2B5EF4-FFF2-40B4-BE49-F238E27FC236}">
                <a16:creationId xmlns:a16="http://schemas.microsoft.com/office/drawing/2014/main" xmlns="" id="{F7542663-B8EA-4A97-A94C-86BCA0A0A80A}"/>
              </a:ext>
            </a:extLst>
          </p:cNvPr>
          <p:cNvSpPr txBox="1"/>
          <p:nvPr/>
        </p:nvSpPr>
        <p:spPr>
          <a:xfrm>
            <a:off x="6650066" y="324263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Healthy</a:t>
            </a:r>
          </a:p>
        </p:txBody>
      </p:sp>
      <p:sp>
        <p:nvSpPr>
          <p:cNvPr id="62" name="TextBox 61">
            <a:extLst>
              <a:ext uri="{FF2B5EF4-FFF2-40B4-BE49-F238E27FC236}">
                <a16:creationId xmlns:a16="http://schemas.microsoft.com/office/drawing/2014/main" xmlns="" id="{5E4FEA1F-E0C8-AC4F-B4BD-1D554A786C98}"/>
              </a:ext>
            </a:extLst>
          </p:cNvPr>
          <p:cNvSpPr txBox="1"/>
          <p:nvPr/>
        </p:nvSpPr>
        <p:spPr>
          <a:xfrm>
            <a:off x="4824260" y="32458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Ulcers</a:t>
            </a:r>
          </a:p>
        </p:txBody>
      </p:sp>
      <p:pic>
        <p:nvPicPr>
          <p:cNvPr id="63" name="Picture 3" descr="A close up of a logo&#10;&#10;Description automatically generated">
            <a:extLst>
              <a:ext uri="{FF2B5EF4-FFF2-40B4-BE49-F238E27FC236}">
                <a16:creationId xmlns:a16="http://schemas.microsoft.com/office/drawing/2014/main" xmlns="" id="{66602556-8435-7042-8059-45AB7622D1CD}"/>
              </a:ext>
            </a:extLst>
          </p:cNvPr>
          <p:cNvPicPr>
            <a:picLocks noChangeAspect="1"/>
          </p:cNvPicPr>
          <p:nvPr/>
        </p:nvPicPr>
        <p:blipFill>
          <a:blip r:embed="rId3"/>
          <a:stretch>
            <a:fillRect/>
          </a:stretch>
        </p:blipFill>
        <p:spPr>
          <a:xfrm>
            <a:off x="5459823" y="4228212"/>
            <a:ext cx="1143000" cy="1143000"/>
          </a:xfrm>
          <a:prstGeom prst="rect">
            <a:avLst/>
          </a:prstGeom>
        </p:spPr>
      </p:pic>
      <p:pic>
        <p:nvPicPr>
          <p:cNvPr id="64" name="Picture 8" descr="A close up of a toy&#10;&#10;Description automatically generated">
            <a:extLst>
              <a:ext uri="{FF2B5EF4-FFF2-40B4-BE49-F238E27FC236}">
                <a16:creationId xmlns:a16="http://schemas.microsoft.com/office/drawing/2014/main" xmlns="" id="{A3DFA5FC-7310-3C40-BD12-4532D3D2455D}"/>
              </a:ext>
            </a:extLst>
          </p:cNvPr>
          <p:cNvPicPr>
            <a:picLocks noChangeAspect="1"/>
          </p:cNvPicPr>
          <p:nvPr/>
        </p:nvPicPr>
        <p:blipFill>
          <a:blip r:embed="rId4"/>
          <a:stretch>
            <a:fillRect/>
          </a:stretch>
        </p:blipFill>
        <p:spPr>
          <a:xfrm>
            <a:off x="3303522" y="1412104"/>
            <a:ext cx="1143000" cy="1143000"/>
          </a:xfrm>
          <a:prstGeom prst="rect">
            <a:avLst/>
          </a:prstGeom>
        </p:spPr>
      </p:pic>
      <p:pic>
        <p:nvPicPr>
          <p:cNvPr id="65" name="Picture 12" descr="A picture containing remote, sitting, monitor, table&#10;&#10;Description automatically generated">
            <a:extLst>
              <a:ext uri="{FF2B5EF4-FFF2-40B4-BE49-F238E27FC236}">
                <a16:creationId xmlns:a16="http://schemas.microsoft.com/office/drawing/2014/main" xmlns="" id="{0A85E7C0-21FC-BC42-99BF-9729AD24D38F}"/>
              </a:ext>
            </a:extLst>
          </p:cNvPr>
          <p:cNvPicPr>
            <a:picLocks noChangeAspect="1"/>
          </p:cNvPicPr>
          <p:nvPr/>
        </p:nvPicPr>
        <p:blipFill>
          <a:blip r:embed="rId5"/>
          <a:stretch>
            <a:fillRect/>
          </a:stretch>
        </p:blipFill>
        <p:spPr>
          <a:xfrm>
            <a:off x="7539634" y="1372277"/>
            <a:ext cx="1143000" cy="1143000"/>
          </a:xfrm>
          <a:prstGeom prst="rect">
            <a:avLst/>
          </a:prstGeom>
        </p:spPr>
      </p:pic>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a:p>
        </p:txBody>
      </p:sp>
    </p:spTree>
    <p:extLst>
      <p:ext uri="{BB962C8B-B14F-4D97-AF65-F5344CB8AC3E}">
        <p14:creationId xmlns:p14="http://schemas.microsoft.com/office/powerpoint/2010/main" val="68431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000"/>
            <a:lum/>
            <a:extLst>
              <a:ext uri="{28A0092B-C50C-407E-A947-70E740481C1C}">
                <a14:useLocalDpi xmlns:a14="http://schemas.microsoft.com/office/drawing/2010/main"/>
              </a:ext>
            </a:extLst>
          </a:blip>
          <a:srcRect/>
          <a:stretch>
            <a:fillRect l="43000"/>
          </a:stretch>
        </a:blipFill>
        <a:effectLst/>
      </p:bgPr>
    </p:bg>
    <p:spTree>
      <p:nvGrpSpPr>
        <p:cNvPr id="1" name=""/>
        <p:cNvGrpSpPr/>
        <p:nvPr/>
      </p:nvGrpSpPr>
      <p:grpSpPr>
        <a:xfrm>
          <a:off x="0" y="0"/>
          <a:ext cx="0" cy="0"/>
          <a:chOff x="0" y="0"/>
          <a:chExt cx="0" cy="0"/>
        </a:xfrm>
      </p:grpSpPr>
      <p:pic>
        <p:nvPicPr>
          <p:cNvPr id="2" name="Picture 2" descr="A picture containing table, drawing&#10;&#10;Description automatically generated">
            <a:extLst>
              <a:ext uri="{FF2B5EF4-FFF2-40B4-BE49-F238E27FC236}">
                <a16:creationId xmlns:a16="http://schemas.microsoft.com/office/drawing/2014/main" xmlns="" id="{B6099AB4-2351-4325-B4DA-155B59800C84}"/>
              </a:ext>
            </a:extLst>
          </p:cNvPr>
          <p:cNvPicPr>
            <a:picLocks noChangeAspect="1"/>
          </p:cNvPicPr>
          <p:nvPr/>
        </p:nvPicPr>
        <p:blipFill>
          <a:blip r:embed="rId4"/>
          <a:stretch>
            <a:fillRect/>
          </a:stretch>
        </p:blipFill>
        <p:spPr>
          <a:xfrm>
            <a:off x="510486" y="296982"/>
            <a:ext cx="1983895" cy="1792676"/>
          </a:xfrm>
          <a:prstGeom prst="rect">
            <a:avLst/>
          </a:prstGeom>
        </p:spPr>
      </p:pic>
      <p:pic>
        <p:nvPicPr>
          <p:cNvPr id="3" name="Picture 3" descr="A close up of a logo&#10;&#10;Description automatically generated">
            <a:extLst>
              <a:ext uri="{FF2B5EF4-FFF2-40B4-BE49-F238E27FC236}">
                <a16:creationId xmlns:a16="http://schemas.microsoft.com/office/drawing/2014/main" xmlns="" id="{6324CF28-1A63-4DA9-9E6F-340C58844D05}"/>
              </a:ext>
            </a:extLst>
          </p:cNvPr>
          <p:cNvPicPr>
            <a:picLocks noChangeAspect="1"/>
          </p:cNvPicPr>
          <p:nvPr/>
        </p:nvPicPr>
        <p:blipFill>
          <a:blip r:embed="rId5"/>
          <a:stretch>
            <a:fillRect/>
          </a:stretch>
        </p:blipFill>
        <p:spPr>
          <a:xfrm>
            <a:off x="2950953" y="614632"/>
            <a:ext cx="1143000" cy="1143000"/>
          </a:xfrm>
          <a:prstGeom prst="rect">
            <a:avLst/>
          </a:prstGeom>
        </p:spPr>
      </p:pic>
      <p:sp>
        <p:nvSpPr>
          <p:cNvPr id="4" name="TextBox 3">
            <a:extLst>
              <a:ext uri="{FF2B5EF4-FFF2-40B4-BE49-F238E27FC236}">
                <a16:creationId xmlns:a16="http://schemas.microsoft.com/office/drawing/2014/main" xmlns="" id="{C4852E2C-23CB-6D40-A41B-0A824F9393CC}"/>
              </a:ext>
            </a:extLst>
          </p:cNvPr>
          <p:cNvSpPr txBox="1"/>
          <p:nvPr/>
        </p:nvSpPr>
        <p:spPr>
          <a:xfrm>
            <a:off x="3068355" y="1615205"/>
            <a:ext cx="1143000" cy="646331"/>
          </a:xfrm>
          <a:prstGeom prst="rect">
            <a:avLst/>
          </a:prstGeom>
          <a:noFill/>
        </p:spPr>
        <p:txBody>
          <a:bodyPr wrap="square" rtlCol="0">
            <a:spAutoFit/>
          </a:bodyPr>
          <a:lstStyle/>
          <a:p>
            <a:r>
              <a:rPr lang="en-US" sz="3600"/>
              <a:t>50M</a:t>
            </a:r>
          </a:p>
        </p:txBody>
      </p:sp>
      <p:sp>
        <p:nvSpPr>
          <p:cNvPr id="5" name="TextBox 4">
            <a:extLst>
              <a:ext uri="{FF2B5EF4-FFF2-40B4-BE49-F238E27FC236}">
                <a16:creationId xmlns:a16="http://schemas.microsoft.com/office/drawing/2014/main" xmlns="" id="{4CA1C9D7-96B2-AD44-A495-B54CC5B53D36}"/>
              </a:ext>
            </a:extLst>
          </p:cNvPr>
          <p:cNvSpPr txBox="1"/>
          <p:nvPr/>
        </p:nvSpPr>
        <p:spPr>
          <a:xfrm>
            <a:off x="1227221" y="1812658"/>
            <a:ext cx="902366" cy="646331"/>
          </a:xfrm>
          <a:prstGeom prst="rect">
            <a:avLst/>
          </a:prstGeom>
          <a:noFill/>
        </p:spPr>
        <p:txBody>
          <a:bodyPr wrap="square" rtlCol="0">
            <a:spAutoFit/>
          </a:bodyPr>
          <a:lstStyle/>
          <a:p>
            <a:r>
              <a:rPr lang="en-US" sz="3600" b="1" err="1"/>
              <a:t>Sx</a:t>
            </a:r>
            <a:endParaRPr lang="en-US" sz="3600" b="1"/>
          </a:p>
        </p:txBody>
      </p:sp>
      <p:sp>
        <p:nvSpPr>
          <p:cNvPr id="6" name="TextBox 5">
            <a:extLst>
              <a:ext uri="{FF2B5EF4-FFF2-40B4-BE49-F238E27FC236}">
                <a16:creationId xmlns:a16="http://schemas.microsoft.com/office/drawing/2014/main" xmlns="" id="{960312D3-EE95-4B13-A2BF-645C979EE95F}"/>
              </a:ext>
            </a:extLst>
          </p:cNvPr>
          <p:cNvSpPr txBox="1"/>
          <p:nvPr/>
        </p:nvSpPr>
        <p:spPr>
          <a:xfrm>
            <a:off x="1892061" y="3200400"/>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 Abdominal pain</a:t>
            </a:r>
            <a:endParaRPr lang="en-US" dirty="0">
              <a:cs typeface="Arial"/>
            </a:endParaRPr>
          </a:p>
        </p:txBody>
      </p:sp>
      <p:sp>
        <p:nvSpPr>
          <p:cNvPr id="7" name="TextBox 6">
            <a:extLst>
              <a:ext uri="{FF2B5EF4-FFF2-40B4-BE49-F238E27FC236}">
                <a16:creationId xmlns:a16="http://schemas.microsoft.com/office/drawing/2014/main" xmlns="" id="{440497DD-A365-46EE-ADCC-04F2976EAEB4}"/>
              </a:ext>
            </a:extLst>
          </p:cNvPr>
          <p:cNvSpPr txBox="1"/>
          <p:nvPr/>
        </p:nvSpPr>
        <p:spPr>
          <a:xfrm>
            <a:off x="1892060" y="3660475"/>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 Nausea</a:t>
            </a:r>
            <a:endParaRPr lang="en-US">
              <a:cs typeface="Calibri" panose="020F0502020204030204"/>
            </a:endParaRPr>
          </a:p>
        </p:txBody>
      </p:sp>
      <p:sp>
        <p:nvSpPr>
          <p:cNvPr id="8" name="TextBox 7">
            <a:extLst>
              <a:ext uri="{FF2B5EF4-FFF2-40B4-BE49-F238E27FC236}">
                <a16:creationId xmlns:a16="http://schemas.microsoft.com/office/drawing/2014/main" xmlns="" id="{21FA8AA0-D296-4E55-B64C-08DF0FA52BED}"/>
              </a:ext>
            </a:extLst>
          </p:cNvPr>
          <p:cNvSpPr txBox="1"/>
          <p:nvPr/>
        </p:nvSpPr>
        <p:spPr>
          <a:xfrm>
            <a:off x="1949570" y="4149306"/>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Hematochezia (Bloody diarrhea)</a:t>
            </a:r>
            <a:endParaRPr lang="en-US"/>
          </a:p>
        </p:txBody>
      </p:sp>
      <p:sp>
        <p:nvSpPr>
          <p:cNvPr id="9" name="TextBox 8">
            <a:extLst>
              <a:ext uri="{FF2B5EF4-FFF2-40B4-BE49-F238E27FC236}">
                <a16:creationId xmlns:a16="http://schemas.microsoft.com/office/drawing/2014/main" xmlns="" id="{986977BD-2FB3-4522-9173-F6DBE1D256D2}"/>
              </a:ext>
            </a:extLst>
          </p:cNvPr>
          <p:cNvSpPr txBox="1"/>
          <p:nvPr/>
        </p:nvSpPr>
        <p:spPr>
          <a:xfrm>
            <a:off x="1949570" y="4638135"/>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Hematemesis (Vomiting blood)</a:t>
            </a:r>
            <a:endParaRPr lang="en-US"/>
          </a:p>
        </p:txBody>
      </p:sp>
      <p:sp>
        <p:nvSpPr>
          <p:cNvPr id="10" name="TextBox 9">
            <a:extLst>
              <a:ext uri="{FF2B5EF4-FFF2-40B4-BE49-F238E27FC236}">
                <a16:creationId xmlns:a16="http://schemas.microsoft.com/office/drawing/2014/main" xmlns="" id="{534659FB-45A8-46EE-9E1E-6AE496AE02A0}"/>
              </a:ext>
            </a:extLst>
          </p:cNvPr>
          <p:cNvSpPr txBox="1"/>
          <p:nvPr/>
        </p:nvSpPr>
        <p:spPr>
          <a:xfrm>
            <a:off x="1949569" y="5098210"/>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Pyrexia (fever)</a:t>
            </a:r>
            <a:endParaRPr lang="en-US"/>
          </a:p>
        </p:txBody>
      </p:sp>
      <p:sp>
        <p:nvSpPr>
          <p:cNvPr id="12" name="TextBox 11">
            <a:extLst>
              <a:ext uri="{FF2B5EF4-FFF2-40B4-BE49-F238E27FC236}">
                <a16:creationId xmlns:a16="http://schemas.microsoft.com/office/drawing/2014/main" xmlns="" id="{AB4854D5-DC38-4BBA-AFBD-D0816132F6A8}"/>
              </a:ext>
            </a:extLst>
          </p:cNvPr>
          <p:cNvSpPr txBox="1"/>
          <p:nvPr/>
        </p:nvSpPr>
        <p:spPr>
          <a:xfrm>
            <a:off x="1871932" y="2461403"/>
            <a:ext cx="82065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Calibri" panose="020F0502020204030204"/>
              </a:rPr>
              <a:t>Symptoms </a:t>
            </a:r>
            <a:endParaRPr lang="en-US" sz="4000"/>
          </a:p>
        </p:txBody>
      </p:sp>
      <p:sp>
        <p:nvSpPr>
          <p:cNvPr id="14" name="TextBox 13">
            <a:extLst>
              <a:ext uri="{FF2B5EF4-FFF2-40B4-BE49-F238E27FC236}">
                <a16:creationId xmlns:a16="http://schemas.microsoft.com/office/drawing/2014/main" xmlns="" id="{677ABBFE-B88F-4BEC-9A97-55D81BEB175F}"/>
              </a:ext>
            </a:extLst>
          </p:cNvPr>
          <p:cNvSpPr txBox="1"/>
          <p:nvPr/>
        </p:nvSpPr>
        <p:spPr>
          <a:xfrm>
            <a:off x="1943818" y="5538157"/>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Dyspnea (shortness of breath)</a:t>
            </a:r>
            <a:endParaRPr lang="en-US" dirty="0"/>
          </a:p>
        </p:txBody>
      </p:sp>
      <p:sp>
        <p:nvSpPr>
          <p:cNvPr id="11" name="Slide Number Placeholder 10"/>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41357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74AEC6DF-D9ED-6540-B4C0-2C6E6B0C74B9}"/>
              </a:ext>
            </a:extLst>
          </p:cNvPr>
          <p:cNvGrpSpPr/>
          <p:nvPr/>
        </p:nvGrpSpPr>
        <p:grpSpPr>
          <a:xfrm>
            <a:off x="2877520" y="1215425"/>
            <a:ext cx="7220237" cy="5185747"/>
            <a:chOff x="2877520" y="1215425"/>
            <a:chExt cx="7220237" cy="5185747"/>
          </a:xfrm>
        </p:grpSpPr>
        <p:grpSp>
          <p:nvGrpSpPr>
            <p:cNvPr id="20" name="Group 19">
              <a:extLst>
                <a:ext uri="{FF2B5EF4-FFF2-40B4-BE49-F238E27FC236}">
                  <a16:creationId xmlns:a16="http://schemas.microsoft.com/office/drawing/2014/main" xmlns="" id="{155F2B73-A698-594E-862A-A82D0BC71C4F}"/>
                </a:ext>
              </a:extLst>
            </p:cNvPr>
            <p:cNvGrpSpPr/>
            <p:nvPr/>
          </p:nvGrpSpPr>
          <p:grpSpPr>
            <a:xfrm>
              <a:off x="3817727" y="1215425"/>
              <a:ext cx="6280030" cy="5185747"/>
              <a:chOff x="3817727" y="1215425"/>
              <a:chExt cx="6280030" cy="5185747"/>
            </a:xfrm>
          </p:grpSpPr>
          <p:grpSp>
            <p:nvGrpSpPr>
              <p:cNvPr id="19" name="Group 18">
                <a:extLst>
                  <a:ext uri="{FF2B5EF4-FFF2-40B4-BE49-F238E27FC236}">
                    <a16:creationId xmlns:a16="http://schemas.microsoft.com/office/drawing/2014/main" xmlns="" id="{8C7B7FEA-675A-4CEF-80A6-A44F9B1CD92B}"/>
                  </a:ext>
                </a:extLst>
              </p:cNvPr>
              <p:cNvGrpSpPr/>
              <p:nvPr/>
            </p:nvGrpSpPr>
            <p:grpSpPr>
              <a:xfrm>
                <a:off x="4026842" y="1714496"/>
                <a:ext cx="4142613" cy="4244849"/>
                <a:chOff x="3998088" y="1714496"/>
                <a:chExt cx="3799714" cy="3914648"/>
              </a:xfrm>
            </p:grpSpPr>
            <p:grpSp>
              <p:nvGrpSpPr>
                <p:cNvPr id="3" name="Group 2">
                  <a:extLst>
                    <a:ext uri="{FF2B5EF4-FFF2-40B4-BE49-F238E27FC236}">
                      <a16:creationId xmlns:a16="http://schemas.microsoft.com/office/drawing/2014/main" xmlns="" id="{6C4A30B6-D517-41BF-8FA4-D1F567DE7146}"/>
                    </a:ext>
                  </a:extLst>
                </p:cNvPr>
                <p:cNvGrpSpPr/>
                <p:nvPr/>
              </p:nvGrpSpPr>
              <p:grpSpPr>
                <a:xfrm>
                  <a:off x="3998088" y="1714496"/>
                  <a:ext cx="3799714" cy="3914648"/>
                  <a:chOff x="3998088" y="1714496"/>
                  <a:chExt cx="3355141" cy="3622449"/>
                </a:xfrm>
              </p:grpSpPr>
              <p:sp>
                <p:nvSpPr>
                  <p:cNvPr id="10" name="Rectangle 9">
                    <a:extLst>
                      <a:ext uri="{FF2B5EF4-FFF2-40B4-BE49-F238E27FC236}">
                        <a16:creationId xmlns:a16="http://schemas.microsoft.com/office/drawing/2014/main" xmlns="" id="{7279CEAA-029D-40B4-984E-841951EAC4E5}"/>
                      </a:ext>
                    </a:extLst>
                  </p:cNvPr>
                  <p:cNvSpPr/>
                  <p:nvPr/>
                </p:nvSpPr>
                <p:spPr>
                  <a:xfrm>
                    <a:off x="3998088" y="1733687"/>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0"/>
                      <a:solidFill>
                        <a:schemeClr val="bg1"/>
                      </a:solidFill>
                      <a:effectLst>
                        <a:outerShdw blurRad="38100" dist="19050" dir="2700000" algn="tl" rotWithShape="0">
                          <a:schemeClr val="dk1">
                            <a:alpha val="40000"/>
                          </a:schemeClr>
                        </a:outerShdw>
                      </a:effectLst>
                    </a:endParaRPr>
                  </a:p>
                </p:txBody>
              </p:sp>
              <p:sp>
                <p:nvSpPr>
                  <p:cNvPr id="11" name="Oval 10">
                    <a:extLst>
                      <a:ext uri="{FF2B5EF4-FFF2-40B4-BE49-F238E27FC236}">
                        <a16:creationId xmlns:a16="http://schemas.microsoft.com/office/drawing/2014/main" xmlns="" id="{E1CFDF0E-2EEF-42F1-88B5-468692881DD7}"/>
                      </a:ext>
                    </a:extLst>
                  </p:cNvPr>
                  <p:cNvSpPr/>
                  <p:nvPr/>
                </p:nvSpPr>
                <p:spPr>
                  <a:xfrm>
                    <a:off x="5746679" y="4651145"/>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a:extLst>
                      <a:ext uri="{FF2B5EF4-FFF2-40B4-BE49-F238E27FC236}">
                        <a16:creationId xmlns:a16="http://schemas.microsoft.com/office/drawing/2014/main" xmlns="" id="{07CBFE84-A907-4459-AACA-1CD92ED2D88A}"/>
                      </a:ext>
                    </a:extLst>
                  </p:cNvPr>
                  <p:cNvSpPr/>
                  <p:nvPr/>
                </p:nvSpPr>
                <p:spPr>
                  <a:xfrm>
                    <a:off x="6667429" y="3305862"/>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Oval 12">
                    <a:extLst>
                      <a:ext uri="{FF2B5EF4-FFF2-40B4-BE49-F238E27FC236}">
                        <a16:creationId xmlns:a16="http://schemas.microsoft.com/office/drawing/2014/main" xmlns="" id="{C7DE0789-161A-4261-B535-FC27F1DF0241}"/>
                      </a:ext>
                    </a:extLst>
                  </p:cNvPr>
                  <p:cNvSpPr/>
                  <p:nvPr/>
                </p:nvSpPr>
                <p:spPr>
                  <a:xfrm>
                    <a:off x="5653771" y="1714496"/>
                    <a:ext cx="685800" cy="685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xmlns="" id="{D828A547-DB8E-4A0E-BDD9-172529D5665C}"/>
                      </a:ext>
                    </a:extLst>
                  </p:cNvPr>
                  <p:cNvSpPr/>
                  <p:nvPr/>
                </p:nvSpPr>
                <p:spPr>
                  <a:xfrm>
                    <a:off x="4825929" y="3305862"/>
                    <a:ext cx="685800" cy="685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n w="0"/>
                      <a:solidFill>
                        <a:schemeClr val="tx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xmlns="" id="{9CA38EA5-B4E8-436C-AE08-839D2D3E99E4}"/>
                      </a:ext>
                    </a:extLst>
                  </p:cNvPr>
                  <p:cNvSpPr/>
                  <p:nvPr/>
                </p:nvSpPr>
                <p:spPr>
                  <a:xfrm flipV="1">
                    <a:off x="4661268" y="2034536"/>
                    <a:ext cx="1113639"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xmlns="" id="{CC80CD44-062D-4C51-84AD-770192EC9C0A}"/>
                      </a:ext>
                    </a:extLst>
                  </p:cNvPr>
                  <p:cNvSpPr/>
                  <p:nvPr/>
                </p:nvSpPr>
                <p:spPr>
                  <a:xfrm rot="5400000">
                    <a:off x="4561588" y="2675763"/>
                    <a:ext cx="1214481"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xmlns="" id="{B1C3E920-CD57-419C-B80C-73B79DB09994}"/>
                      </a:ext>
                    </a:extLst>
                  </p:cNvPr>
                  <p:cNvSpPr/>
                  <p:nvPr/>
                </p:nvSpPr>
                <p:spPr>
                  <a:xfrm flipV="1">
                    <a:off x="5511729" y="3599586"/>
                    <a:ext cx="1155700"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Rectangle 17">
                    <a:extLst>
                      <a:ext uri="{FF2B5EF4-FFF2-40B4-BE49-F238E27FC236}">
                        <a16:creationId xmlns:a16="http://schemas.microsoft.com/office/drawing/2014/main" xmlns="" id="{5BC7DC56-40FC-4AFD-BB3F-87F0D65B2988}"/>
                      </a:ext>
                    </a:extLst>
                  </p:cNvPr>
                  <p:cNvSpPr/>
                  <p:nvPr/>
                </p:nvSpPr>
                <p:spPr>
                  <a:xfrm rot="5400000">
                    <a:off x="5586659" y="4125365"/>
                    <a:ext cx="1005840" cy="45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 name="Group 3">
                  <a:extLst>
                    <a:ext uri="{FF2B5EF4-FFF2-40B4-BE49-F238E27FC236}">
                      <a16:creationId xmlns:a16="http://schemas.microsoft.com/office/drawing/2014/main" xmlns="" id="{B5EEB472-354A-412C-8E8F-F5051723B93D}"/>
                    </a:ext>
                  </a:extLst>
                </p:cNvPr>
                <p:cNvGrpSpPr/>
                <p:nvPr/>
              </p:nvGrpSpPr>
              <p:grpSpPr>
                <a:xfrm>
                  <a:off x="4029954" y="1852840"/>
                  <a:ext cx="3749904" cy="3599282"/>
                  <a:chOff x="4029954" y="1852840"/>
                  <a:chExt cx="3749904" cy="3599282"/>
                </a:xfrm>
              </p:grpSpPr>
              <p:sp>
                <p:nvSpPr>
                  <p:cNvPr id="5" name="TextBox 4">
                    <a:extLst>
                      <a:ext uri="{FF2B5EF4-FFF2-40B4-BE49-F238E27FC236}">
                        <a16:creationId xmlns:a16="http://schemas.microsoft.com/office/drawing/2014/main" xmlns="" id="{78B9D594-18E3-4EF4-A036-0D2130A9863E}"/>
                      </a:ext>
                    </a:extLst>
                  </p:cNvPr>
                  <p:cNvSpPr txBox="1"/>
                  <p:nvPr/>
                </p:nvSpPr>
                <p:spPr>
                  <a:xfrm>
                    <a:off x="4029954" y="1865539"/>
                    <a:ext cx="719188" cy="42575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bg1"/>
                        </a:solidFill>
                      </a:rPr>
                      <a:t>85M</a:t>
                    </a:r>
                  </a:p>
                </p:txBody>
              </p:sp>
              <p:sp>
                <p:nvSpPr>
                  <p:cNvPr id="6" name="TextBox 5">
                    <a:extLst>
                      <a:ext uri="{FF2B5EF4-FFF2-40B4-BE49-F238E27FC236}">
                        <a16:creationId xmlns:a16="http://schemas.microsoft.com/office/drawing/2014/main" xmlns="" id="{9F9C1178-E974-4770-8CC1-C26BDFF72676}"/>
                      </a:ext>
                    </a:extLst>
                  </p:cNvPr>
                  <p:cNvSpPr txBox="1"/>
                  <p:nvPr/>
                </p:nvSpPr>
                <p:spPr>
                  <a:xfrm>
                    <a:off x="5948488" y="1852840"/>
                    <a:ext cx="585165" cy="42575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80F</a:t>
                    </a:r>
                  </a:p>
                </p:txBody>
              </p:sp>
              <p:sp>
                <p:nvSpPr>
                  <p:cNvPr id="7" name="TextBox 6">
                    <a:extLst>
                      <a:ext uri="{FF2B5EF4-FFF2-40B4-BE49-F238E27FC236}">
                        <a16:creationId xmlns:a16="http://schemas.microsoft.com/office/drawing/2014/main" xmlns="" id="{6B06E15F-85AA-41E5-A8CC-838492A637B7}"/>
                      </a:ext>
                    </a:extLst>
                  </p:cNvPr>
                  <p:cNvSpPr txBox="1"/>
                  <p:nvPr/>
                </p:nvSpPr>
                <p:spPr>
                  <a:xfrm>
                    <a:off x="7111314" y="3569531"/>
                    <a:ext cx="6685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45F</a:t>
                    </a:r>
                  </a:p>
                </p:txBody>
              </p:sp>
              <p:sp>
                <p:nvSpPr>
                  <p:cNvPr id="8" name="TextBox 7">
                    <a:extLst>
                      <a:ext uri="{FF2B5EF4-FFF2-40B4-BE49-F238E27FC236}">
                        <a16:creationId xmlns:a16="http://schemas.microsoft.com/office/drawing/2014/main" xmlns="" id="{37CDC9D4-44A6-4514-87C4-D108BD24A9D5}"/>
                      </a:ext>
                    </a:extLst>
                  </p:cNvPr>
                  <p:cNvSpPr txBox="1"/>
                  <p:nvPr/>
                </p:nvSpPr>
                <p:spPr>
                  <a:xfrm>
                    <a:off x="4967976" y="3568543"/>
                    <a:ext cx="726375" cy="425753"/>
                  </a:xfrm>
                  <a:prstGeom prst="rect">
                    <a:avLst/>
                  </a:prstGeom>
                  <a:solidFill>
                    <a:srgbClr val="C000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50M</a:t>
                    </a:r>
                  </a:p>
                </p:txBody>
              </p:sp>
              <p:sp>
                <p:nvSpPr>
                  <p:cNvPr id="9" name="TextBox 8">
                    <a:extLst>
                      <a:ext uri="{FF2B5EF4-FFF2-40B4-BE49-F238E27FC236}">
                        <a16:creationId xmlns:a16="http://schemas.microsoft.com/office/drawing/2014/main" xmlns="" id="{C9FFB464-ABDD-4884-BA6C-D6E7DAF6CD26}"/>
                      </a:ext>
                    </a:extLst>
                  </p:cNvPr>
                  <p:cNvSpPr txBox="1"/>
                  <p:nvPr/>
                </p:nvSpPr>
                <p:spPr>
                  <a:xfrm>
                    <a:off x="6052094" y="5026369"/>
                    <a:ext cx="597730" cy="425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bg1"/>
                        </a:solidFill>
                      </a:rPr>
                      <a:t>13F</a:t>
                    </a:r>
                  </a:p>
                </p:txBody>
              </p:sp>
            </p:grpSp>
          </p:grpSp>
          <p:sp>
            <p:nvSpPr>
              <p:cNvPr id="2" name="TextBox 1">
                <a:extLst>
                  <a:ext uri="{FF2B5EF4-FFF2-40B4-BE49-F238E27FC236}">
                    <a16:creationId xmlns:a16="http://schemas.microsoft.com/office/drawing/2014/main" xmlns="" id="{695969AB-04EC-4C57-9836-8CE32AB525FD}"/>
                  </a:ext>
                </a:extLst>
              </p:cNvPr>
              <p:cNvSpPr txBox="1"/>
              <p:nvPr/>
            </p:nvSpPr>
            <p:spPr>
              <a:xfrm>
                <a:off x="6089350" y="121542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Glaucoma</a:t>
                </a:r>
              </a:p>
            </p:txBody>
          </p:sp>
          <p:sp>
            <p:nvSpPr>
              <p:cNvPr id="22" name="TextBox 21">
                <a:extLst>
                  <a:ext uri="{FF2B5EF4-FFF2-40B4-BE49-F238E27FC236}">
                    <a16:creationId xmlns:a16="http://schemas.microsoft.com/office/drawing/2014/main" xmlns="" id="{8FC444A2-E9FF-4EB0-B0A5-4302F4C1321F}"/>
                  </a:ext>
                </a:extLst>
              </p:cNvPr>
              <p:cNvSpPr txBox="1"/>
              <p:nvPr/>
            </p:nvSpPr>
            <p:spPr>
              <a:xfrm>
                <a:off x="3817727" y="12154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Cardiac stent</a:t>
                </a:r>
              </a:p>
            </p:txBody>
          </p:sp>
          <p:sp>
            <p:nvSpPr>
              <p:cNvPr id="23" name="TextBox 22">
                <a:extLst>
                  <a:ext uri="{FF2B5EF4-FFF2-40B4-BE49-F238E27FC236}">
                    <a16:creationId xmlns:a16="http://schemas.microsoft.com/office/drawing/2014/main" xmlns="" id="{973A265A-4FAE-468A-84B5-3307304C1B9F}"/>
                  </a:ext>
                </a:extLst>
              </p:cNvPr>
              <p:cNvSpPr txBox="1"/>
              <p:nvPr/>
            </p:nvSpPr>
            <p:spPr>
              <a:xfrm>
                <a:off x="7354557" y="317074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Healthy</a:t>
                </a:r>
              </a:p>
            </p:txBody>
          </p:sp>
          <p:sp>
            <p:nvSpPr>
              <p:cNvPr id="24" name="TextBox 23">
                <a:extLst>
                  <a:ext uri="{FF2B5EF4-FFF2-40B4-BE49-F238E27FC236}">
                    <a16:creationId xmlns:a16="http://schemas.microsoft.com/office/drawing/2014/main" xmlns="" id="{FCC80C86-066A-4575-8263-FEBAC398E0D5}"/>
                  </a:ext>
                </a:extLst>
              </p:cNvPr>
              <p:cNvSpPr txBox="1"/>
              <p:nvPr/>
            </p:nvSpPr>
            <p:spPr>
              <a:xfrm>
                <a:off x="6175613" y="603184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Colitis</a:t>
                </a:r>
              </a:p>
            </p:txBody>
          </p:sp>
        </p:grpSp>
        <p:sp>
          <p:nvSpPr>
            <p:cNvPr id="25" name="TextBox 24">
              <a:extLst>
                <a:ext uri="{FF2B5EF4-FFF2-40B4-BE49-F238E27FC236}">
                  <a16:creationId xmlns:a16="http://schemas.microsoft.com/office/drawing/2014/main" xmlns="" id="{29033183-3586-3E48-8660-2612659EF02B}"/>
                </a:ext>
              </a:extLst>
            </p:cNvPr>
            <p:cNvSpPr txBox="1"/>
            <p:nvPr/>
          </p:nvSpPr>
          <p:spPr>
            <a:xfrm>
              <a:off x="4450222" y="32229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rPr>
                <a:t>Ulcers</a:t>
              </a:r>
            </a:p>
          </p:txBody>
        </p:sp>
        <p:pic>
          <p:nvPicPr>
            <p:cNvPr id="26" name="Picture 3" descr="A close up of a logo&#10;&#10;Description automatically generated">
              <a:extLst>
                <a:ext uri="{FF2B5EF4-FFF2-40B4-BE49-F238E27FC236}">
                  <a16:creationId xmlns:a16="http://schemas.microsoft.com/office/drawing/2014/main" xmlns="" id="{ACBEBBAB-5531-3A43-A65B-AB9FF8C0F2CC}"/>
                </a:ext>
              </a:extLst>
            </p:cNvPr>
            <p:cNvPicPr>
              <a:picLocks noChangeAspect="1"/>
            </p:cNvPicPr>
            <p:nvPr/>
          </p:nvPicPr>
          <p:blipFill>
            <a:blip r:embed="rId3"/>
            <a:stretch>
              <a:fillRect/>
            </a:stretch>
          </p:blipFill>
          <p:spPr>
            <a:xfrm>
              <a:off x="4877561" y="4421749"/>
              <a:ext cx="1143000" cy="1143000"/>
            </a:xfrm>
            <a:prstGeom prst="rect">
              <a:avLst/>
            </a:prstGeom>
          </p:spPr>
        </p:pic>
        <p:pic>
          <p:nvPicPr>
            <p:cNvPr id="27" name="Picture 8" descr="A close up of a toy&#10;&#10;Description automatically generated">
              <a:extLst>
                <a:ext uri="{FF2B5EF4-FFF2-40B4-BE49-F238E27FC236}">
                  <a16:creationId xmlns:a16="http://schemas.microsoft.com/office/drawing/2014/main" xmlns="" id="{24B3CB58-BEA6-084E-A550-00E634B5A4CF}"/>
                </a:ext>
              </a:extLst>
            </p:cNvPr>
            <p:cNvPicPr>
              <a:picLocks noChangeAspect="1"/>
            </p:cNvPicPr>
            <p:nvPr/>
          </p:nvPicPr>
          <p:blipFill>
            <a:blip r:embed="rId4"/>
            <a:stretch>
              <a:fillRect/>
            </a:stretch>
          </p:blipFill>
          <p:spPr>
            <a:xfrm>
              <a:off x="2877520" y="1712147"/>
              <a:ext cx="1143000" cy="1143000"/>
            </a:xfrm>
            <a:prstGeom prst="rect">
              <a:avLst/>
            </a:prstGeom>
          </p:spPr>
        </p:pic>
        <p:pic>
          <p:nvPicPr>
            <p:cNvPr id="28" name="Picture 12" descr="A picture containing remote, sitting, monitor, table&#10;&#10;Description automatically generated">
              <a:extLst>
                <a:ext uri="{FF2B5EF4-FFF2-40B4-BE49-F238E27FC236}">
                  <a16:creationId xmlns:a16="http://schemas.microsoft.com/office/drawing/2014/main" xmlns="" id="{E0F4EA93-1552-3F48-A103-428E03104834}"/>
                </a:ext>
              </a:extLst>
            </p:cNvPr>
            <p:cNvPicPr>
              <a:picLocks noChangeAspect="1"/>
            </p:cNvPicPr>
            <p:nvPr/>
          </p:nvPicPr>
          <p:blipFill>
            <a:blip r:embed="rId5"/>
            <a:stretch>
              <a:fillRect/>
            </a:stretch>
          </p:blipFill>
          <p:spPr>
            <a:xfrm>
              <a:off x="7026455" y="1695637"/>
              <a:ext cx="1143000" cy="1143000"/>
            </a:xfrm>
            <a:prstGeom prst="rect">
              <a:avLst/>
            </a:prstGeom>
          </p:spPr>
        </p:pic>
      </p:grpSp>
      <p:sp>
        <p:nvSpPr>
          <p:cNvPr id="29" name="Slide Number Placeholder 28"/>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9388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000"/>
            <a:lum/>
            <a:extLst>
              <a:ext uri="{28A0092B-C50C-407E-A947-70E740481C1C}">
                <a14:useLocalDpi xmlns:a14="http://schemas.microsoft.com/office/drawing/2010/main"/>
              </a:ext>
            </a:extLst>
          </a:blip>
          <a:srcRect/>
          <a:stretch>
            <a:fillRect l="43000"/>
          </a:stretch>
        </a:blipFill>
        <a:effectLst/>
      </p:bgPr>
    </p:bg>
    <p:spTree>
      <p:nvGrpSpPr>
        <p:cNvPr id="1" name=""/>
        <p:cNvGrpSpPr/>
        <p:nvPr/>
      </p:nvGrpSpPr>
      <p:grpSpPr>
        <a:xfrm>
          <a:off x="0" y="0"/>
          <a:ext cx="0" cy="0"/>
          <a:chOff x="0" y="0"/>
          <a:chExt cx="0" cy="0"/>
        </a:xfrm>
      </p:grpSpPr>
      <p:pic>
        <p:nvPicPr>
          <p:cNvPr id="2" name="Picture 2" descr="A picture containing table, drawing&#10;&#10;Description automatically generated">
            <a:extLst>
              <a:ext uri="{FF2B5EF4-FFF2-40B4-BE49-F238E27FC236}">
                <a16:creationId xmlns:a16="http://schemas.microsoft.com/office/drawing/2014/main" xmlns="" id="{B6099AB4-2351-4325-B4DA-155B59800C84}"/>
              </a:ext>
            </a:extLst>
          </p:cNvPr>
          <p:cNvPicPr>
            <a:picLocks noChangeAspect="1"/>
          </p:cNvPicPr>
          <p:nvPr/>
        </p:nvPicPr>
        <p:blipFill>
          <a:blip r:embed="rId4"/>
          <a:stretch>
            <a:fillRect/>
          </a:stretch>
        </p:blipFill>
        <p:spPr>
          <a:xfrm>
            <a:off x="510486" y="296982"/>
            <a:ext cx="1983895" cy="1792676"/>
          </a:xfrm>
          <a:prstGeom prst="rect">
            <a:avLst/>
          </a:prstGeom>
        </p:spPr>
      </p:pic>
      <p:sp>
        <p:nvSpPr>
          <p:cNvPr id="4" name="TextBox 3">
            <a:extLst>
              <a:ext uri="{FF2B5EF4-FFF2-40B4-BE49-F238E27FC236}">
                <a16:creationId xmlns:a16="http://schemas.microsoft.com/office/drawing/2014/main" xmlns="" id="{C4852E2C-23CB-6D40-A41B-0A824F9393CC}"/>
              </a:ext>
            </a:extLst>
          </p:cNvPr>
          <p:cNvSpPr txBox="1"/>
          <p:nvPr/>
        </p:nvSpPr>
        <p:spPr>
          <a:xfrm>
            <a:off x="3183374" y="1730224"/>
            <a:ext cx="1143000" cy="646331"/>
          </a:xfrm>
          <a:prstGeom prst="rect">
            <a:avLst/>
          </a:prstGeom>
          <a:noFill/>
        </p:spPr>
        <p:txBody>
          <a:bodyPr wrap="square" rtlCol="0">
            <a:spAutoFit/>
          </a:bodyPr>
          <a:lstStyle/>
          <a:p>
            <a:r>
              <a:rPr lang="en-US" sz="3600"/>
              <a:t>85M</a:t>
            </a:r>
          </a:p>
        </p:txBody>
      </p:sp>
      <p:sp>
        <p:nvSpPr>
          <p:cNvPr id="5" name="TextBox 4">
            <a:extLst>
              <a:ext uri="{FF2B5EF4-FFF2-40B4-BE49-F238E27FC236}">
                <a16:creationId xmlns:a16="http://schemas.microsoft.com/office/drawing/2014/main" xmlns="" id="{4CA1C9D7-96B2-AD44-A495-B54CC5B53D36}"/>
              </a:ext>
            </a:extLst>
          </p:cNvPr>
          <p:cNvSpPr txBox="1"/>
          <p:nvPr/>
        </p:nvSpPr>
        <p:spPr>
          <a:xfrm>
            <a:off x="1227221" y="1812658"/>
            <a:ext cx="902366" cy="646331"/>
          </a:xfrm>
          <a:prstGeom prst="rect">
            <a:avLst/>
          </a:prstGeom>
          <a:noFill/>
        </p:spPr>
        <p:txBody>
          <a:bodyPr wrap="square" rtlCol="0">
            <a:spAutoFit/>
          </a:bodyPr>
          <a:lstStyle/>
          <a:p>
            <a:r>
              <a:rPr lang="en-US" sz="3600" b="1" err="1"/>
              <a:t>Sx</a:t>
            </a:r>
            <a:endParaRPr lang="en-US" sz="3600" b="1"/>
          </a:p>
        </p:txBody>
      </p:sp>
      <p:sp>
        <p:nvSpPr>
          <p:cNvPr id="6" name="TextBox 5">
            <a:extLst>
              <a:ext uri="{FF2B5EF4-FFF2-40B4-BE49-F238E27FC236}">
                <a16:creationId xmlns:a16="http://schemas.microsoft.com/office/drawing/2014/main" xmlns="" id="{960312D3-EE95-4B13-A2BF-645C979EE95F}"/>
              </a:ext>
            </a:extLst>
          </p:cNvPr>
          <p:cNvSpPr txBox="1"/>
          <p:nvPr/>
        </p:nvSpPr>
        <p:spPr>
          <a:xfrm>
            <a:off x="1892061" y="3200400"/>
            <a:ext cx="8206595"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 Pyrexia (fever)</a:t>
            </a:r>
            <a:endParaRPr lang="en-US" dirty="0">
              <a:cs typeface="Arial"/>
            </a:endParaRPr>
          </a:p>
          <a:p>
            <a:endParaRPr lang="en-US" sz="3200" dirty="0">
              <a:cs typeface="Arial"/>
            </a:endParaRPr>
          </a:p>
        </p:txBody>
      </p:sp>
      <p:sp>
        <p:nvSpPr>
          <p:cNvPr id="7" name="TextBox 6">
            <a:extLst>
              <a:ext uri="{FF2B5EF4-FFF2-40B4-BE49-F238E27FC236}">
                <a16:creationId xmlns:a16="http://schemas.microsoft.com/office/drawing/2014/main" xmlns="" id="{440497DD-A365-46EE-ADCC-04F2976EAEB4}"/>
              </a:ext>
            </a:extLst>
          </p:cNvPr>
          <p:cNvSpPr txBox="1"/>
          <p:nvPr/>
        </p:nvSpPr>
        <p:spPr>
          <a:xfrm>
            <a:off x="1892060" y="3660475"/>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 Cough/sore throat</a:t>
            </a:r>
            <a:endParaRPr lang="en-US">
              <a:cs typeface="Calibri" panose="020F0502020204030204"/>
            </a:endParaRPr>
          </a:p>
        </p:txBody>
      </p:sp>
      <p:sp>
        <p:nvSpPr>
          <p:cNvPr id="8" name="TextBox 7">
            <a:extLst>
              <a:ext uri="{FF2B5EF4-FFF2-40B4-BE49-F238E27FC236}">
                <a16:creationId xmlns:a16="http://schemas.microsoft.com/office/drawing/2014/main" xmlns="" id="{21FA8AA0-D296-4E55-B64C-08DF0FA52BED}"/>
              </a:ext>
            </a:extLst>
          </p:cNvPr>
          <p:cNvSpPr txBox="1"/>
          <p:nvPr/>
        </p:nvSpPr>
        <p:spPr>
          <a:xfrm>
            <a:off x="1949570" y="4623759"/>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Tachycardia  (fast heartbeat)</a:t>
            </a:r>
            <a:endParaRPr lang="en-US" dirty="0"/>
          </a:p>
        </p:txBody>
      </p:sp>
      <p:sp>
        <p:nvSpPr>
          <p:cNvPr id="10" name="TextBox 9">
            <a:extLst>
              <a:ext uri="{FF2B5EF4-FFF2-40B4-BE49-F238E27FC236}">
                <a16:creationId xmlns:a16="http://schemas.microsoft.com/office/drawing/2014/main" xmlns="" id="{534659FB-45A8-46EE-9E1E-6AE496AE02A0}"/>
              </a:ext>
            </a:extLst>
          </p:cNvPr>
          <p:cNvSpPr txBox="1"/>
          <p:nvPr/>
        </p:nvSpPr>
        <p:spPr>
          <a:xfrm>
            <a:off x="1949569" y="5204360"/>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a:cs typeface="Arial"/>
            </a:endParaRPr>
          </a:p>
        </p:txBody>
      </p:sp>
      <p:sp>
        <p:nvSpPr>
          <p:cNvPr id="12" name="TextBox 11">
            <a:extLst>
              <a:ext uri="{FF2B5EF4-FFF2-40B4-BE49-F238E27FC236}">
                <a16:creationId xmlns:a16="http://schemas.microsoft.com/office/drawing/2014/main" xmlns="" id="{AB4854D5-DC38-4BBA-AFBD-D0816132F6A8}"/>
              </a:ext>
            </a:extLst>
          </p:cNvPr>
          <p:cNvSpPr txBox="1"/>
          <p:nvPr/>
        </p:nvSpPr>
        <p:spPr>
          <a:xfrm>
            <a:off x="1892059" y="2474524"/>
            <a:ext cx="82065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Calibri" panose="020F0502020204030204"/>
              </a:rPr>
              <a:t>Symptoms </a:t>
            </a:r>
            <a:endParaRPr lang="en-US" sz="4000"/>
          </a:p>
        </p:txBody>
      </p:sp>
      <p:pic>
        <p:nvPicPr>
          <p:cNvPr id="3" name="Picture 8" descr="A close up of a toy&#10;&#10;Description automatically generated">
            <a:extLst>
              <a:ext uri="{FF2B5EF4-FFF2-40B4-BE49-F238E27FC236}">
                <a16:creationId xmlns:a16="http://schemas.microsoft.com/office/drawing/2014/main" xmlns="" id="{556DB414-F132-4EF2-93C0-106AF088AD8E}"/>
              </a:ext>
            </a:extLst>
          </p:cNvPr>
          <p:cNvPicPr>
            <a:picLocks noChangeAspect="1"/>
          </p:cNvPicPr>
          <p:nvPr/>
        </p:nvPicPr>
        <p:blipFill>
          <a:blip r:embed="rId5"/>
          <a:stretch>
            <a:fillRect/>
          </a:stretch>
        </p:blipFill>
        <p:spPr>
          <a:xfrm>
            <a:off x="3180991" y="585877"/>
            <a:ext cx="1143000" cy="1143000"/>
          </a:xfrm>
          <a:prstGeom prst="rect">
            <a:avLst/>
          </a:prstGeom>
        </p:spPr>
      </p:pic>
      <p:sp>
        <p:nvSpPr>
          <p:cNvPr id="9" name="TextBox 8">
            <a:extLst>
              <a:ext uri="{FF2B5EF4-FFF2-40B4-BE49-F238E27FC236}">
                <a16:creationId xmlns:a16="http://schemas.microsoft.com/office/drawing/2014/main" xmlns="" id="{D50158E0-DD2B-4FD0-BBA2-90DC74A01611}"/>
              </a:ext>
            </a:extLst>
          </p:cNvPr>
          <p:cNvSpPr txBox="1"/>
          <p:nvPr/>
        </p:nvSpPr>
        <p:spPr>
          <a:xfrm>
            <a:off x="1871932" y="4114800"/>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 Dyspnea (shortness of breath)</a:t>
            </a:r>
            <a:endParaRPr lang="en-US" dirty="0">
              <a:cs typeface="Calibri" panose="020F0502020204030204"/>
            </a:endParaRPr>
          </a:p>
        </p:txBody>
      </p:sp>
      <p:sp>
        <p:nvSpPr>
          <p:cNvPr id="11" name="Slide Number Placeholder 10"/>
          <p:cNvSpPr>
            <a:spLocks noGrp="1"/>
          </p:cNvSpPr>
          <p:nvPr>
            <p:ph type="sldNum" sz="quarter" idx="12"/>
          </p:nvPr>
        </p:nvSpPr>
        <p:spPr/>
        <p:txBody>
          <a:bodyPr/>
          <a:lstStyle/>
          <a:p>
            <a:fld id="{48F63A3B-78C7-47BE-AE5E-E10140E04643}" type="slidenum">
              <a:rPr lang="en-US" smtClean="0"/>
              <a:t>13</a:t>
            </a:fld>
            <a:endParaRPr lang="en-US"/>
          </a:p>
        </p:txBody>
      </p:sp>
    </p:spTree>
    <p:extLst>
      <p:ext uri="{BB962C8B-B14F-4D97-AF65-F5344CB8AC3E}">
        <p14:creationId xmlns:p14="http://schemas.microsoft.com/office/powerpoint/2010/main" val="927188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8000"/>
            <a:lum/>
            <a:extLst>
              <a:ext uri="{28A0092B-C50C-407E-A947-70E740481C1C}">
                <a14:useLocalDpi xmlns:a14="http://schemas.microsoft.com/office/drawing/2010/main"/>
              </a:ext>
            </a:extLst>
          </a:blip>
          <a:srcRect/>
          <a:stretch>
            <a:fillRect l="43000"/>
          </a:stretch>
        </a:blipFill>
        <a:effectLst/>
      </p:bgPr>
    </p:bg>
    <p:spTree>
      <p:nvGrpSpPr>
        <p:cNvPr id="1" name=""/>
        <p:cNvGrpSpPr/>
        <p:nvPr/>
      </p:nvGrpSpPr>
      <p:grpSpPr>
        <a:xfrm>
          <a:off x="0" y="0"/>
          <a:ext cx="0" cy="0"/>
          <a:chOff x="0" y="0"/>
          <a:chExt cx="0" cy="0"/>
        </a:xfrm>
      </p:grpSpPr>
      <p:pic>
        <p:nvPicPr>
          <p:cNvPr id="2" name="Picture 2" descr="A picture containing table, drawing&#10;&#10;Description automatically generated">
            <a:extLst>
              <a:ext uri="{FF2B5EF4-FFF2-40B4-BE49-F238E27FC236}">
                <a16:creationId xmlns:a16="http://schemas.microsoft.com/office/drawing/2014/main" xmlns="" id="{B6099AB4-2351-4325-B4DA-155B59800C84}"/>
              </a:ext>
            </a:extLst>
          </p:cNvPr>
          <p:cNvPicPr>
            <a:picLocks noChangeAspect="1"/>
          </p:cNvPicPr>
          <p:nvPr/>
        </p:nvPicPr>
        <p:blipFill>
          <a:blip r:embed="rId4"/>
          <a:stretch>
            <a:fillRect/>
          </a:stretch>
        </p:blipFill>
        <p:spPr>
          <a:xfrm>
            <a:off x="510486" y="296982"/>
            <a:ext cx="1983895" cy="1792676"/>
          </a:xfrm>
          <a:prstGeom prst="rect">
            <a:avLst/>
          </a:prstGeom>
        </p:spPr>
      </p:pic>
      <p:sp>
        <p:nvSpPr>
          <p:cNvPr id="4" name="TextBox 3">
            <a:extLst>
              <a:ext uri="{FF2B5EF4-FFF2-40B4-BE49-F238E27FC236}">
                <a16:creationId xmlns:a16="http://schemas.microsoft.com/office/drawing/2014/main" xmlns="" id="{C4852E2C-23CB-6D40-A41B-0A824F9393CC}"/>
              </a:ext>
            </a:extLst>
          </p:cNvPr>
          <p:cNvSpPr txBox="1"/>
          <p:nvPr/>
        </p:nvSpPr>
        <p:spPr>
          <a:xfrm>
            <a:off x="3068355" y="1615205"/>
            <a:ext cx="1143000" cy="646331"/>
          </a:xfrm>
          <a:prstGeom prst="rect">
            <a:avLst/>
          </a:prstGeom>
          <a:noFill/>
        </p:spPr>
        <p:txBody>
          <a:bodyPr wrap="square" rtlCol="0">
            <a:spAutoFit/>
          </a:bodyPr>
          <a:lstStyle/>
          <a:p>
            <a:r>
              <a:rPr lang="en-US" sz="3600"/>
              <a:t>80F</a:t>
            </a:r>
          </a:p>
        </p:txBody>
      </p:sp>
      <p:sp>
        <p:nvSpPr>
          <p:cNvPr id="5" name="TextBox 4">
            <a:extLst>
              <a:ext uri="{FF2B5EF4-FFF2-40B4-BE49-F238E27FC236}">
                <a16:creationId xmlns:a16="http://schemas.microsoft.com/office/drawing/2014/main" xmlns="" id="{4CA1C9D7-96B2-AD44-A495-B54CC5B53D36}"/>
              </a:ext>
            </a:extLst>
          </p:cNvPr>
          <p:cNvSpPr txBox="1"/>
          <p:nvPr/>
        </p:nvSpPr>
        <p:spPr>
          <a:xfrm>
            <a:off x="1227221" y="1812658"/>
            <a:ext cx="902366" cy="646331"/>
          </a:xfrm>
          <a:prstGeom prst="rect">
            <a:avLst/>
          </a:prstGeom>
          <a:noFill/>
        </p:spPr>
        <p:txBody>
          <a:bodyPr wrap="square" rtlCol="0">
            <a:spAutoFit/>
          </a:bodyPr>
          <a:lstStyle/>
          <a:p>
            <a:r>
              <a:rPr lang="en-US" sz="3600" b="1" err="1"/>
              <a:t>Sx</a:t>
            </a:r>
            <a:endParaRPr lang="en-US" sz="3600" b="1"/>
          </a:p>
        </p:txBody>
      </p:sp>
      <p:sp>
        <p:nvSpPr>
          <p:cNvPr id="10" name="TextBox 9">
            <a:extLst>
              <a:ext uri="{FF2B5EF4-FFF2-40B4-BE49-F238E27FC236}">
                <a16:creationId xmlns:a16="http://schemas.microsoft.com/office/drawing/2014/main" xmlns="" id="{534659FB-45A8-46EE-9E1E-6AE496AE02A0}"/>
              </a:ext>
            </a:extLst>
          </p:cNvPr>
          <p:cNvSpPr txBox="1"/>
          <p:nvPr/>
        </p:nvSpPr>
        <p:spPr>
          <a:xfrm>
            <a:off x="1686425" y="3169289"/>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cs typeface="Arial"/>
              </a:rPr>
              <a:t>• Pyrexia (fever)</a:t>
            </a:r>
            <a:endParaRPr lang="en-US"/>
          </a:p>
        </p:txBody>
      </p:sp>
      <p:sp>
        <p:nvSpPr>
          <p:cNvPr id="12" name="TextBox 11">
            <a:extLst>
              <a:ext uri="{FF2B5EF4-FFF2-40B4-BE49-F238E27FC236}">
                <a16:creationId xmlns:a16="http://schemas.microsoft.com/office/drawing/2014/main" xmlns="" id="{AB4854D5-DC38-4BBA-AFBD-D0816132F6A8}"/>
              </a:ext>
            </a:extLst>
          </p:cNvPr>
          <p:cNvSpPr txBox="1"/>
          <p:nvPr/>
        </p:nvSpPr>
        <p:spPr>
          <a:xfrm>
            <a:off x="1871932" y="2461403"/>
            <a:ext cx="82065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cs typeface="Calibri" panose="020F0502020204030204"/>
              </a:rPr>
              <a:t>Symptoms </a:t>
            </a:r>
            <a:endParaRPr lang="en-US" sz="4000"/>
          </a:p>
        </p:txBody>
      </p:sp>
      <p:pic>
        <p:nvPicPr>
          <p:cNvPr id="11" name="Picture 12" descr="A picture containing remote, sitting, monitor, table&#10;&#10;Description automatically generated">
            <a:extLst>
              <a:ext uri="{FF2B5EF4-FFF2-40B4-BE49-F238E27FC236}">
                <a16:creationId xmlns:a16="http://schemas.microsoft.com/office/drawing/2014/main" xmlns="" id="{2406D312-591E-410F-A224-172862D5E232}"/>
              </a:ext>
            </a:extLst>
          </p:cNvPr>
          <p:cNvPicPr>
            <a:picLocks noChangeAspect="1"/>
          </p:cNvPicPr>
          <p:nvPr/>
        </p:nvPicPr>
        <p:blipFill>
          <a:blip r:embed="rId5"/>
          <a:stretch>
            <a:fillRect/>
          </a:stretch>
        </p:blipFill>
        <p:spPr>
          <a:xfrm>
            <a:off x="2922198" y="485236"/>
            <a:ext cx="1143000" cy="1143000"/>
          </a:xfrm>
          <a:prstGeom prst="rect">
            <a:avLst/>
          </a:prstGeom>
        </p:spPr>
      </p:pic>
      <p:sp>
        <p:nvSpPr>
          <p:cNvPr id="14" name="TextBox 13">
            <a:extLst>
              <a:ext uri="{FF2B5EF4-FFF2-40B4-BE49-F238E27FC236}">
                <a16:creationId xmlns:a16="http://schemas.microsoft.com/office/drawing/2014/main" xmlns="" id="{81D837A7-97AA-0346-9F97-D33FC58CA701}"/>
              </a:ext>
            </a:extLst>
          </p:cNvPr>
          <p:cNvSpPr txBox="1"/>
          <p:nvPr/>
        </p:nvSpPr>
        <p:spPr>
          <a:xfrm>
            <a:off x="1686425" y="3754064"/>
            <a:ext cx="5291891" cy="962315"/>
          </a:xfrm>
          <a:prstGeom prst="rect">
            <a:avLst/>
          </a:prstGeom>
          <a:noFill/>
        </p:spPr>
        <p:txBody>
          <a:bodyPr wrap="square" rtlCol="0">
            <a:spAutoFit/>
          </a:bodyPr>
          <a:lstStyle/>
          <a:p>
            <a:endParaRPr lang="en-US"/>
          </a:p>
        </p:txBody>
      </p:sp>
      <p:sp>
        <p:nvSpPr>
          <p:cNvPr id="15" name="TextBox 14">
            <a:extLst>
              <a:ext uri="{FF2B5EF4-FFF2-40B4-BE49-F238E27FC236}">
                <a16:creationId xmlns:a16="http://schemas.microsoft.com/office/drawing/2014/main" xmlns="" id="{B04D03E0-DE1F-144A-995C-3EABE103B320}"/>
              </a:ext>
            </a:extLst>
          </p:cNvPr>
          <p:cNvSpPr txBox="1"/>
          <p:nvPr/>
        </p:nvSpPr>
        <p:spPr>
          <a:xfrm>
            <a:off x="1678404" y="3754064"/>
            <a:ext cx="820659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Arial"/>
              </a:rPr>
              <a:t>• Dyspnea (shortness of breath) </a:t>
            </a:r>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608861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3466" y="4837477"/>
            <a:ext cx="10905068" cy="923330"/>
          </a:xfrm>
          <a:prstGeom prst="rect">
            <a:avLst/>
          </a:prstGeom>
          <a:noFill/>
        </p:spPr>
        <p:txBody>
          <a:bodyPr wrap="square" rtlCol="0">
            <a:spAutoFit/>
          </a:bodyPr>
          <a:lstStyle/>
          <a:p>
            <a:r>
              <a:rPr lang="en-US" b="1" dirty="0">
                <a:solidFill>
                  <a:schemeClr val="bg1">
                    <a:lumMod val="50000"/>
                  </a:schemeClr>
                </a:solidFill>
              </a:rPr>
              <a:t>Table 1. </a:t>
            </a:r>
            <a:r>
              <a:rPr lang="en-US" b="1" i="1" dirty="0">
                <a:solidFill>
                  <a:schemeClr val="bg1">
                    <a:lumMod val="50000"/>
                  </a:schemeClr>
                </a:solidFill>
              </a:rPr>
              <a:t>Symptoms and history of Patient 50M and his family</a:t>
            </a:r>
          </a:p>
          <a:p>
            <a:r>
              <a:rPr lang="en-US" b="1" i="1" dirty="0">
                <a:solidFill>
                  <a:schemeClr val="bg1">
                    <a:lumMod val="50000"/>
                  </a:schemeClr>
                </a:solidFill>
              </a:rPr>
              <a:t>Presence or absence of symptoms is expressed using + or –, with additional + indicating increasing severity of symptoms</a:t>
            </a:r>
          </a:p>
        </p:txBody>
      </p:sp>
      <p:sp>
        <p:nvSpPr>
          <p:cNvPr id="2" name="Slide Number Placeholder 1"/>
          <p:cNvSpPr>
            <a:spLocks noGrp="1"/>
          </p:cNvSpPr>
          <p:nvPr>
            <p:ph type="sldNum" sz="quarter" idx="12"/>
          </p:nvPr>
        </p:nvSpPr>
        <p:spPr/>
        <p:txBody>
          <a:bodyPr/>
          <a:lstStyle/>
          <a:p>
            <a:fld id="{AFA83616-6B0E-194E-8AE6-46B5B4CFD94B}" type="slidenum">
              <a:rPr lang="en-US" smtClean="0"/>
              <a:t>15</a:t>
            </a:fld>
            <a:endParaRPr lang="en-US"/>
          </a:p>
        </p:txBody>
      </p:sp>
      <p:graphicFrame>
        <p:nvGraphicFramePr>
          <p:cNvPr id="5" name="Table 4">
            <a:extLst>
              <a:ext uri="{FF2B5EF4-FFF2-40B4-BE49-F238E27FC236}">
                <a16:creationId xmlns:a16="http://schemas.microsoft.com/office/drawing/2014/main" xmlns="" id="{BBD2A342-F781-6045-9E5A-58942A6F2775}"/>
              </a:ext>
            </a:extLst>
          </p:cNvPr>
          <p:cNvGraphicFramePr>
            <a:graphicFrameLocks noGrp="1"/>
          </p:cNvGraphicFramePr>
          <p:nvPr>
            <p:extLst>
              <p:ext uri="{D42A27DB-BD31-4B8C-83A1-F6EECF244321}">
                <p14:modId xmlns:p14="http://schemas.microsoft.com/office/powerpoint/2010/main" val="73981215"/>
              </p:ext>
            </p:extLst>
          </p:nvPr>
        </p:nvGraphicFramePr>
        <p:xfrm>
          <a:off x="643466" y="136525"/>
          <a:ext cx="10905068" cy="4700952"/>
        </p:xfrm>
        <a:graphic>
          <a:graphicData uri="http://schemas.openxmlformats.org/drawingml/2006/table">
            <a:tbl>
              <a:tblPr firstRow="1" bandRow="1">
                <a:tableStyleId>{69012ECD-51FC-41F1-AA8D-1B2483CD663E}</a:tableStyleId>
              </a:tblPr>
              <a:tblGrid>
                <a:gridCol w="2716285">
                  <a:extLst>
                    <a:ext uri="{9D8B030D-6E8A-4147-A177-3AD203B41FA5}">
                      <a16:colId xmlns:a16="http://schemas.microsoft.com/office/drawing/2014/main" xmlns="" val="3961670952"/>
                    </a:ext>
                  </a:extLst>
                </a:gridCol>
                <a:gridCol w="1547381">
                  <a:extLst>
                    <a:ext uri="{9D8B030D-6E8A-4147-A177-3AD203B41FA5}">
                      <a16:colId xmlns:a16="http://schemas.microsoft.com/office/drawing/2014/main" xmlns="" val="1351294642"/>
                    </a:ext>
                  </a:extLst>
                </a:gridCol>
                <a:gridCol w="1553628">
                  <a:extLst>
                    <a:ext uri="{9D8B030D-6E8A-4147-A177-3AD203B41FA5}">
                      <a16:colId xmlns:a16="http://schemas.microsoft.com/office/drawing/2014/main" xmlns="" val="2494244712"/>
                    </a:ext>
                  </a:extLst>
                </a:gridCol>
                <a:gridCol w="1889653">
                  <a:extLst>
                    <a:ext uri="{9D8B030D-6E8A-4147-A177-3AD203B41FA5}">
                      <a16:colId xmlns:a16="http://schemas.microsoft.com/office/drawing/2014/main" xmlns="" val="654473826"/>
                    </a:ext>
                  </a:extLst>
                </a:gridCol>
                <a:gridCol w="1372631">
                  <a:extLst>
                    <a:ext uri="{9D8B030D-6E8A-4147-A177-3AD203B41FA5}">
                      <a16:colId xmlns:a16="http://schemas.microsoft.com/office/drawing/2014/main" xmlns="" val="3079102724"/>
                    </a:ext>
                  </a:extLst>
                </a:gridCol>
                <a:gridCol w="1825490">
                  <a:extLst>
                    <a:ext uri="{9D8B030D-6E8A-4147-A177-3AD203B41FA5}">
                      <a16:colId xmlns:a16="http://schemas.microsoft.com/office/drawing/2014/main" xmlns="" val="4105535250"/>
                    </a:ext>
                  </a:extLst>
                </a:gridCol>
              </a:tblGrid>
              <a:tr h="382560">
                <a:tc>
                  <a:txBody>
                    <a:bodyPr/>
                    <a:lstStyle/>
                    <a:p>
                      <a:endParaRPr lang="en-US" sz="2000" dirty="0"/>
                    </a:p>
                  </a:txBody>
                  <a:tcPr marL="86945" marR="86945" marT="43473" marB="43473">
                    <a:solidFill>
                      <a:schemeClr val="tx1"/>
                    </a:solidFill>
                  </a:tcPr>
                </a:tc>
                <a:tc>
                  <a:txBody>
                    <a:bodyPr/>
                    <a:lstStyle/>
                    <a:p>
                      <a:r>
                        <a:rPr lang="en-US" sz="2000"/>
                        <a:t>Patient 50M</a:t>
                      </a:r>
                    </a:p>
                  </a:txBody>
                  <a:tcPr marL="86945" marR="86945" marT="43473" marB="43473">
                    <a:solidFill>
                      <a:schemeClr val="tx1"/>
                    </a:solidFill>
                  </a:tcPr>
                </a:tc>
                <a:tc>
                  <a:txBody>
                    <a:bodyPr/>
                    <a:lstStyle/>
                    <a:p>
                      <a:r>
                        <a:rPr lang="en-US" sz="2000" dirty="0"/>
                        <a:t>Patient 85M</a:t>
                      </a:r>
                    </a:p>
                  </a:txBody>
                  <a:tcPr marL="86945" marR="86945" marT="43473" marB="43473">
                    <a:solidFill>
                      <a:schemeClr val="tx1"/>
                    </a:solidFill>
                  </a:tcPr>
                </a:tc>
                <a:tc>
                  <a:txBody>
                    <a:bodyPr/>
                    <a:lstStyle/>
                    <a:p>
                      <a:r>
                        <a:rPr lang="en-US" sz="2000" dirty="0"/>
                        <a:t>Patient 80F</a:t>
                      </a:r>
                    </a:p>
                  </a:txBody>
                  <a:tcPr marL="86945" marR="86945" marT="43473" marB="43473">
                    <a:solidFill>
                      <a:schemeClr val="tx1"/>
                    </a:solidFill>
                  </a:tcPr>
                </a:tc>
                <a:tc>
                  <a:txBody>
                    <a:bodyPr/>
                    <a:lstStyle/>
                    <a:p>
                      <a:r>
                        <a:rPr lang="en-US" sz="2000"/>
                        <a:t>45F</a:t>
                      </a:r>
                    </a:p>
                  </a:txBody>
                  <a:tcPr marL="86945" marR="86945" marT="43473" marB="43473">
                    <a:solidFill>
                      <a:schemeClr val="tx1"/>
                    </a:solidFill>
                  </a:tcPr>
                </a:tc>
                <a:tc>
                  <a:txBody>
                    <a:bodyPr/>
                    <a:lstStyle/>
                    <a:p>
                      <a:r>
                        <a:rPr lang="en-US" sz="2000" dirty="0"/>
                        <a:t>13F</a:t>
                      </a:r>
                    </a:p>
                  </a:txBody>
                  <a:tcPr marL="86945" marR="86945" marT="43473" marB="43473">
                    <a:solidFill>
                      <a:schemeClr val="tx1"/>
                    </a:solidFill>
                  </a:tcPr>
                </a:tc>
                <a:extLst>
                  <a:ext uri="{0D108BD9-81ED-4DB2-BD59-A6C34878D82A}">
                    <a16:rowId xmlns:a16="http://schemas.microsoft.com/office/drawing/2014/main" xmlns="" val="1621589118"/>
                  </a:ext>
                </a:extLst>
              </a:tr>
              <a:tr h="382560">
                <a:tc>
                  <a:txBody>
                    <a:bodyPr/>
                    <a:lstStyle/>
                    <a:p>
                      <a:r>
                        <a:rPr lang="en-US" sz="2000"/>
                        <a:t>Relationship to 50M</a:t>
                      </a:r>
                    </a:p>
                  </a:txBody>
                  <a:tcPr marL="86945" marR="86945" marT="43473" marB="43473"/>
                </a:tc>
                <a:tc>
                  <a:txBody>
                    <a:bodyPr/>
                    <a:lstStyle/>
                    <a:p>
                      <a:r>
                        <a:rPr lang="en-US" sz="2000"/>
                        <a:t> Self</a:t>
                      </a:r>
                    </a:p>
                  </a:txBody>
                  <a:tcPr marL="86945" marR="86945" marT="43473" marB="43473"/>
                </a:tc>
                <a:tc>
                  <a:txBody>
                    <a:bodyPr/>
                    <a:lstStyle/>
                    <a:p>
                      <a:r>
                        <a:rPr lang="en-US" sz="2000"/>
                        <a:t>Father</a:t>
                      </a:r>
                    </a:p>
                  </a:txBody>
                  <a:tcPr marL="86945" marR="86945" marT="43473" marB="43473"/>
                </a:tc>
                <a:tc>
                  <a:txBody>
                    <a:bodyPr/>
                    <a:lstStyle/>
                    <a:p>
                      <a:r>
                        <a:rPr lang="en-US" sz="2000"/>
                        <a:t>Mother</a:t>
                      </a:r>
                    </a:p>
                  </a:txBody>
                  <a:tcPr marL="86945" marR="86945" marT="43473" marB="43473"/>
                </a:tc>
                <a:tc>
                  <a:txBody>
                    <a:bodyPr/>
                    <a:lstStyle/>
                    <a:p>
                      <a:r>
                        <a:rPr lang="en-US" sz="2000" dirty="0"/>
                        <a:t>Wife</a:t>
                      </a:r>
                    </a:p>
                  </a:txBody>
                  <a:tcPr marL="86945" marR="86945" marT="43473" marB="43473"/>
                </a:tc>
                <a:tc>
                  <a:txBody>
                    <a:bodyPr/>
                    <a:lstStyle/>
                    <a:p>
                      <a:r>
                        <a:rPr lang="en-US" sz="2000"/>
                        <a:t>Daughter</a:t>
                      </a:r>
                    </a:p>
                  </a:txBody>
                  <a:tcPr marL="86945" marR="86945" marT="43473" marB="43473"/>
                </a:tc>
                <a:extLst>
                  <a:ext uri="{0D108BD9-81ED-4DB2-BD59-A6C34878D82A}">
                    <a16:rowId xmlns:a16="http://schemas.microsoft.com/office/drawing/2014/main" xmlns="" val="1344367630"/>
                  </a:ext>
                </a:extLst>
              </a:tr>
              <a:tr h="382560">
                <a:tc>
                  <a:txBody>
                    <a:bodyPr/>
                    <a:lstStyle/>
                    <a:p>
                      <a:r>
                        <a:rPr lang="en-US" sz="2000"/>
                        <a:t>Health History</a:t>
                      </a:r>
                    </a:p>
                  </a:txBody>
                  <a:tcPr marL="86945" marR="86945" marT="43473" marB="43473"/>
                </a:tc>
                <a:tc>
                  <a:txBody>
                    <a:bodyPr/>
                    <a:lstStyle/>
                    <a:p>
                      <a:r>
                        <a:rPr lang="en-US" sz="2000"/>
                        <a:t>None</a:t>
                      </a:r>
                    </a:p>
                  </a:txBody>
                  <a:tcPr marL="86945" marR="86945" marT="43473" marB="43473"/>
                </a:tc>
                <a:tc>
                  <a:txBody>
                    <a:bodyPr/>
                    <a:lstStyle/>
                    <a:p>
                      <a:r>
                        <a:rPr lang="en-US" sz="2000"/>
                        <a:t>Cardiac</a:t>
                      </a:r>
                    </a:p>
                  </a:txBody>
                  <a:tcPr marL="86945" marR="86945" marT="43473" marB="43473"/>
                </a:tc>
                <a:tc>
                  <a:txBody>
                    <a:bodyPr/>
                    <a:lstStyle/>
                    <a:p>
                      <a:r>
                        <a:rPr lang="en-US" sz="2000"/>
                        <a:t>Glaucoma</a:t>
                      </a:r>
                    </a:p>
                  </a:txBody>
                  <a:tcPr marL="86945" marR="86945" marT="43473" marB="43473"/>
                </a:tc>
                <a:tc>
                  <a:txBody>
                    <a:bodyPr/>
                    <a:lstStyle/>
                    <a:p>
                      <a:r>
                        <a:rPr lang="en-US" sz="2000"/>
                        <a:t>None</a:t>
                      </a:r>
                    </a:p>
                  </a:txBody>
                  <a:tcPr marL="86945" marR="86945" marT="43473" marB="43473"/>
                </a:tc>
                <a:tc>
                  <a:txBody>
                    <a:bodyPr/>
                    <a:lstStyle/>
                    <a:p>
                      <a:r>
                        <a:rPr lang="en-US" sz="2000"/>
                        <a:t>Colitis</a:t>
                      </a:r>
                    </a:p>
                  </a:txBody>
                  <a:tcPr marL="86945" marR="86945" marT="43473" marB="43473"/>
                </a:tc>
                <a:extLst>
                  <a:ext uri="{0D108BD9-81ED-4DB2-BD59-A6C34878D82A}">
                    <a16:rowId xmlns:a16="http://schemas.microsoft.com/office/drawing/2014/main" xmlns="" val="3076600223"/>
                  </a:ext>
                </a:extLst>
              </a:tr>
              <a:tr h="382560">
                <a:tc>
                  <a:txBody>
                    <a:bodyPr/>
                    <a:lstStyle/>
                    <a:p>
                      <a:r>
                        <a:rPr lang="en-US" sz="1800"/>
                        <a:t>COVID Test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67497669"/>
                  </a:ext>
                </a:extLst>
              </a:tr>
              <a:tr h="382560">
                <a:tc>
                  <a:txBody>
                    <a:bodyPr/>
                    <a:lstStyle/>
                    <a:p>
                      <a:r>
                        <a:rPr lang="en-US" sz="1800"/>
                        <a:t>Fever</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2263696693"/>
                  </a:ext>
                </a:extLst>
              </a:tr>
              <a:tr h="382560">
                <a:tc>
                  <a:txBody>
                    <a:bodyPr/>
                    <a:lstStyle/>
                    <a:p>
                      <a:r>
                        <a:rPr lang="en-US" sz="1800" dirty="0"/>
                        <a:t>Cough</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1210228916"/>
                  </a:ext>
                </a:extLst>
              </a:tr>
              <a:tr h="382560">
                <a:tc>
                  <a:txBody>
                    <a:bodyPr/>
                    <a:lstStyle/>
                    <a:p>
                      <a:r>
                        <a:rPr lang="en-US" sz="1800"/>
                        <a:t>Dyspnea</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1434085766"/>
                  </a:ext>
                </a:extLst>
              </a:tr>
              <a:tr h="382560">
                <a:tc>
                  <a:txBody>
                    <a:bodyPr/>
                    <a:lstStyle/>
                    <a:p>
                      <a:r>
                        <a:rPr lang="en-US" sz="1800"/>
                        <a:t>GI symptoms</a:t>
                      </a:r>
                    </a:p>
                  </a:txBody>
                  <a:tcPr marL="86945" marR="86945" marT="43473" marB="43473"/>
                </a:tc>
                <a:tc>
                  <a:txBody>
                    <a:bodyPr/>
                    <a:lstStyle/>
                    <a:p>
                      <a:r>
                        <a:rPr lang="en-US" sz="1800"/>
                        <a:t>+++ 3 days</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dirty="0"/>
                        <a:t>+</a:t>
                      </a:r>
                    </a:p>
                  </a:txBody>
                  <a:tcPr marL="86945" marR="86945" marT="43473" marB="43473"/>
                </a:tc>
                <a:extLst>
                  <a:ext uri="{0D108BD9-81ED-4DB2-BD59-A6C34878D82A}">
                    <a16:rowId xmlns:a16="http://schemas.microsoft.com/office/drawing/2014/main" xmlns="" val="3029025285"/>
                  </a:ext>
                </a:extLst>
              </a:tr>
              <a:tr h="382560">
                <a:tc>
                  <a:txBody>
                    <a:bodyPr/>
                    <a:lstStyle/>
                    <a:p>
                      <a:r>
                        <a:rPr lang="en-US" sz="1800"/>
                        <a:t>Sore Throat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3104785289"/>
                  </a:ext>
                </a:extLst>
              </a:tr>
              <a:tr h="382560">
                <a:tc>
                  <a:txBody>
                    <a:bodyPr/>
                    <a:lstStyle/>
                    <a:p>
                      <a:r>
                        <a:rPr lang="en-US" sz="1800"/>
                        <a:t>Pneumonia</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1800"/>
                        <a:t>+</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544878410"/>
                  </a:ext>
                </a:extLst>
              </a:tr>
              <a:tr h="382560">
                <a:tc>
                  <a:txBody>
                    <a:bodyPr/>
                    <a:lstStyle/>
                    <a:p>
                      <a:r>
                        <a:rPr lang="en-US" sz="1800"/>
                        <a:t>Ventilation</a:t>
                      </a:r>
                    </a:p>
                  </a:txBody>
                  <a:tcPr marL="86945" marR="86945" marT="43473" marB="43473"/>
                </a:tc>
                <a:tc>
                  <a:txBody>
                    <a:bodyPr/>
                    <a:lstStyle/>
                    <a:p>
                      <a:r>
                        <a:rPr lang="en-US" sz="1800"/>
                        <a:t>YES</a:t>
                      </a:r>
                    </a:p>
                  </a:txBody>
                  <a:tcPr marL="86945" marR="86945" marT="43473" marB="43473"/>
                </a:tc>
                <a:tc>
                  <a:txBody>
                    <a:bodyPr/>
                    <a:lstStyle/>
                    <a:p>
                      <a:r>
                        <a:rPr lang="en-US" sz="1800"/>
                        <a:t>NO</a:t>
                      </a:r>
                    </a:p>
                  </a:txBody>
                  <a:tcPr marL="86945" marR="86945" marT="43473" marB="43473"/>
                </a:tc>
                <a:tc>
                  <a:txBody>
                    <a:bodyPr/>
                    <a:lstStyle/>
                    <a:p>
                      <a:r>
                        <a:rPr lang="en-US" sz="1800"/>
                        <a:t>NO</a:t>
                      </a:r>
                    </a:p>
                  </a:txBody>
                  <a:tcPr marL="86945" marR="86945" marT="43473" marB="43473"/>
                </a:tc>
                <a:tc>
                  <a:txBody>
                    <a:bodyPr/>
                    <a:lstStyle/>
                    <a:p>
                      <a:r>
                        <a:rPr lang="en-US" sz="2000"/>
                        <a:t>-</a:t>
                      </a:r>
                    </a:p>
                  </a:txBody>
                  <a:tcPr marL="86945" marR="86945" marT="43473" marB="43473"/>
                </a:tc>
                <a:tc>
                  <a:txBody>
                    <a:bodyPr/>
                    <a:lstStyle/>
                    <a:p>
                      <a:r>
                        <a:rPr lang="en-US" sz="2000"/>
                        <a:t>-</a:t>
                      </a:r>
                    </a:p>
                  </a:txBody>
                  <a:tcPr marL="86945" marR="86945" marT="43473" marB="43473"/>
                </a:tc>
                <a:extLst>
                  <a:ext uri="{0D108BD9-81ED-4DB2-BD59-A6C34878D82A}">
                    <a16:rowId xmlns:a16="http://schemas.microsoft.com/office/drawing/2014/main" xmlns="" val="4228421509"/>
                  </a:ext>
                </a:extLst>
              </a:tr>
              <a:tr h="382560">
                <a:tc>
                  <a:txBody>
                    <a:bodyPr/>
                    <a:lstStyle/>
                    <a:p>
                      <a:r>
                        <a:rPr lang="en-US" sz="1800"/>
                        <a:t>O2 supplementation</a:t>
                      </a:r>
                    </a:p>
                  </a:txBody>
                  <a:tcPr marL="86945" marR="86945" marT="43473" marB="43473"/>
                </a:tc>
                <a:tc>
                  <a:txBody>
                    <a:bodyPr/>
                    <a:lstStyle/>
                    <a:p>
                      <a:r>
                        <a:rPr lang="en-US" sz="1800"/>
                        <a:t>YES</a:t>
                      </a:r>
                    </a:p>
                  </a:txBody>
                  <a:tcPr marL="86945" marR="86945" marT="43473" marB="43473"/>
                </a:tc>
                <a:tc>
                  <a:txBody>
                    <a:bodyPr/>
                    <a:lstStyle/>
                    <a:p>
                      <a:r>
                        <a:rPr lang="en-US" sz="1800"/>
                        <a:t>YES</a:t>
                      </a:r>
                    </a:p>
                  </a:txBody>
                  <a:tcPr marL="86945" marR="86945" marT="43473" marB="43473"/>
                </a:tc>
                <a:tc>
                  <a:txBody>
                    <a:bodyPr/>
                    <a:lstStyle/>
                    <a:p>
                      <a:r>
                        <a:rPr lang="en-US" sz="1800"/>
                        <a:t>YES; 2 days</a:t>
                      </a:r>
                    </a:p>
                  </a:txBody>
                  <a:tcPr marL="86945" marR="86945" marT="43473" marB="43473"/>
                </a:tc>
                <a:tc>
                  <a:txBody>
                    <a:bodyPr/>
                    <a:lstStyle/>
                    <a:p>
                      <a:r>
                        <a:rPr lang="en-US" sz="2000"/>
                        <a:t>-</a:t>
                      </a:r>
                    </a:p>
                  </a:txBody>
                  <a:tcPr marL="86945" marR="86945" marT="43473" marB="43473"/>
                </a:tc>
                <a:tc>
                  <a:txBody>
                    <a:bodyPr/>
                    <a:lstStyle/>
                    <a:p>
                      <a:r>
                        <a:rPr lang="en-US" sz="2000" dirty="0"/>
                        <a:t>-</a:t>
                      </a:r>
                    </a:p>
                  </a:txBody>
                  <a:tcPr marL="86945" marR="86945" marT="43473" marB="43473"/>
                </a:tc>
                <a:extLst>
                  <a:ext uri="{0D108BD9-81ED-4DB2-BD59-A6C34878D82A}">
                    <a16:rowId xmlns:a16="http://schemas.microsoft.com/office/drawing/2014/main" xmlns="" val="1191362448"/>
                  </a:ext>
                </a:extLst>
              </a:tr>
            </a:tbl>
          </a:graphicData>
        </a:graphic>
      </p:graphicFrame>
      <p:sp>
        <p:nvSpPr>
          <p:cNvPr id="6" name="Rectangle 5">
            <a:extLst>
              <a:ext uri="{FF2B5EF4-FFF2-40B4-BE49-F238E27FC236}">
                <a16:creationId xmlns:a16="http://schemas.microsoft.com/office/drawing/2014/main" xmlns="" id="{3B98FE08-2E6F-E04C-8FEC-8B1E40576B35}"/>
              </a:ext>
            </a:extLst>
          </p:cNvPr>
          <p:cNvSpPr/>
          <p:nvPr/>
        </p:nvSpPr>
        <p:spPr>
          <a:xfrm rot="20512298">
            <a:off x="7621314" y="3620415"/>
            <a:ext cx="3535003" cy="769441"/>
          </a:xfrm>
          <a:prstGeom prst="rect">
            <a:avLst/>
          </a:prstGeom>
          <a:noFill/>
        </p:spPr>
        <p:txBody>
          <a:bodyPr wrap="square" lIns="91440" tIns="45720" rIns="91440" bIns="45720">
            <a:spAutoFit/>
          </a:bodyPr>
          <a:lstStyle/>
          <a:p>
            <a:pPr algn="ctr"/>
            <a:r>
              <a:rPr lang="en-US" sz="4400" b="1" cap="none" spc="0" dirty="0">
                <a:ln w="12700">
                  <a:solidFill>
                    <a:schemeClr val="tx2">
                      <a:lumMod val="75000"/>
                    </a:schemeClr>
                  </a:solidFill>
                  <a:prstDash val="solid"/>
                </a:ln>
                <a:solidFill>
                  <a:srgbClr val="C00000"/>
                </a:solidFill>
                <a:effectLst>
                  <a:outerShdw dist="38100" dir="2640000" algn="bl" rotWithShape="0">
                    <a:schemeClr val="tx2">
                      <a:lumMod val="75000"/>
                    </a:schemeClr>
                  </a:outerShdw>
                </a:effectLst>
              </a:rPr>
              <a:t>Quarantine</a:t>
            </a:r>
          </a:p>
        </p:txBody>
      </p:sp>
    </p:spTree>
    <p:extLst>
      <p:ext uri="{BB962C8B-B14F-4D97-AF65-F5344CB8AC3E}">
        <p14:creationId xmlns:p14="http://schemas.microsoft.com/office/powerpoint/2010/main" val="406451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C28A393-0B16-AB49-8233-0A9E965C8DD9}"/>
              </a:ext>
            </a:extLst>
          </p:cNvPr>
          <p:cNvGraphicFramePr>
            <a:graphicFrameLocks noGrp="1"/>
          </p:cNvGraphicFramePr>
          <p:nvPr/>
        </p:nvGraphicFramePr>
        <p:xfrm>
          <a:off x="-5" y="0"/>
          <a:ext cx="11030331" cy="6724542"/>
        </p:xfrm>
        <a:graphic>
          <a:graphicData uri="http://schemas.openxmlformats.org/drawingml/2006/table">
            <a:tbl>
              <a:tblPr firstRow="1" firstCol="1" bandRow="1">
                <a:tableStyleId>{3B4B98B0-60AC-42C2-AFA5-B58CD77FA1E5}</a:tableStyleId>
              </a:tblPr>
              <a:tblGrid>
                <a:gridCol w="1810173">
                  <a:extLst>
                    <a:ext uri="{9D8B030D-6E8A-4147-A177-3AD203B41FA5}">
                      <a16:colId xmlns:a16="http://schemas.microsoft.com/office/drawing/2014/main" xmlns="" val="3389799267"/>
                    </a:ext>
                  </a:extLst>
                </a:gridCol>
                <a:gridCol w="1103323">
                  <a:extLst>
                    <a:ext uri="{9D8B030D-6E8A-4147-A177-3AD203B41FA5}">
                      <a16:colId xmlns:a16="http://schemas.microsoft.com/office/drawing/2014/main" xmlns="" val="2143620043"/>
                    </a:ext>
                  </a:extLst>
                </a:gridCol>
                <a:gridCol w="1067405">
                  <a:extLst>
                    <a:ext uri="{9D8B030D-6E8A-4147-A177-3AD203B41FA5}">
                      <a16:colId xmlns:a16="http://schemas.microsoft.com/office/drawing/2014/main" xmlns="" val="967182200"/>
                    </a:ext>
                  </a:extLst>
                </a:gridCol>
                <a:gridCol w="1198643">
                  <a:extLst>
                    <a:ext uri="{9D8B030D-6E8A-4147-A177-3AD203B41FA5}">
                      <a16:colId xmlns:a16="http://schemas.microsoft.com/office/drawing/2014/main" xmlns="" val="3321232930"/>
                    </a:ext>
                  </a:extLst>
                </a:gridCol>
                <a:gridCol w="1198643">
                  <a:extLst>
                    <a:ext uri="{9D8B030D-6E8A-4147-A177-3AD203B41FA5}">
                      <a16:colId xmlns:a16="http://schemas.microsoft.com/office/drawing/2014/main" xmlns="" val="2348925286"/>
                    </a:ext>
                  </a:extLst>
                </a:gridCol>
                <a:gridCol w="1198643">
                  <a:extLst>
                    <a:ext uri="{9D8B030D-6E8A-4147-A177-3AD203B41FA5}">
                      <a16:colId xmlns:a16="http://schemas.microsoft.com/office/drawing/2014/main" xmlns="" val="3614553013"/>
                    </a:ext>
                  </a:extLst>
                </a:gridCol>
                <a:gridCol w="1137399">
                  <a:extLst>
                    <a:ext uri="{9D8B030D-6E8A-4147-A177-3AD203B41FA5}">
                      <a16:colId xmlns:a16="http://schemas.microsoft.com/office/drawing/2014/main" xmlns="" val="1237184953"/>
                    </a:ext>
                  </a:extLst>
                </a:gridCol>
                <a:gridCol w="1137399">
                  <a:extLst>
                    <a:ext uri="{9D8B030D-6E8A-4147-A177-3AD203B41FA5}">
                      <a16:colId xmlns:a16="http://schemas.microsoft.com/office/drawing/2014/main" xmlns="" val="1439593909"/>
                    </a:ext>
                  </a:extLst>
                </a:gridCol>
                <a:gridCol w="1178703">
                  <a:extLst>
                    <a:ext uri="{9D8B030D-6E8A-4147-A177-3AD203B41FA5}">
                      <a16:colId xmlns:a16="http://schemas.microsoft.com/office/drawing/2014/main" xmlns="" val="18958452"/>
                    </a:ext>
                  </a:extLst>
                </a:gridCol>
              </a:tblGrid>
              <a:tr h="453677">
                <a:tc gridSpan="4">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buNone/>
                      </a:pPr>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lvl="0">
                        <a:buNone/>
                      </a:pPr>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35543478"/>
                  </a:ext>
                </a:extLst>
              </a:tr>
              <a:tr h="453677">
                <a:tc gridSpan="9">
                  <a:txBody>
                    <a:bodyPr/>
                    <a:lstStyle/>
                    <a:p>
                      <a:r>
                        <a:rPr lang="en-US"/>
                        <a:t>Patient (80F)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56423481"/>
                  </a:ext>
                </a:extLst>
              </a:tr>
              <a:tr h="431546">
                <a:tc>
                  <a:txBody>
                    <a:bodyPr/>
                    <a:lstStyle/>
                    <a:p>
                      <a:r>
                        <a:rPr lang="en-US" sz="1600"/>
                        <a:t>Day of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40644700"/>
                  </a:ext>
                </a:extLst>
              </a:tr>
              <a:tr h="387285">
                <a:tc>
                  <a:txBody>
                    <a:bodyPr/>
                    <a:lstStyle/>
                    <a:p>
                      <a:pPr lvl="0">
                        <a:buNone/>
                      </a:pPr>
                      <a:r>
                        <a:rPr lang="en-US" sz="1600" b="1" i="0" u="none" strike="noStrike" noProof="0">
                          <a:latin typeface="Calibri"/>
                        </a:rPr>
                        <a:t>Fever (°F)</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45598613"/>
                  </a:ext>
                </a:extLst>
              </a:tr>
              <a:tr h="398351">
                <a:tc>
                  <a:txBody>
                    <a:bodyPr/>
                    <a:lstStyle/>
                    <a:p>
                      <a:pPr lvl="0">
                        <a:buNone/>
                      </a:pPr>
                      <a:r>
                        <a:rPr lang="en-US" sz="1600" b="1" i="0" u="none" strike="noStrike" noProof="0">
                          <a:latin typeface="Calibri"/>
                        </a:rPr>
                        <a:t>Dyspnea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46614632"/>
                  </a:ext>
                </a:extLst>
              </a:tr>
              <a:tr h="387285">
                <a:tc>
                  <a:txBody>
                    <a:bodyPr/>
                    <a:lstStyle/>
                    <a:p>
                      <a:r>
                        <a:rPr lang="en-US" sz="1600"/>
                        <a:t>Hematochezia</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98774348"/>
                  </a:ext>
                </a:extLst>
              </a:tr>
              <a:tr h="420481">
                <a:tc>
                  <a:txBody>
                    <a:bodyPr/>
                    <a:lstStyle/>
                    <a:p>
                      <a:r>
                        <a:rPr lang="en-US" sz="1600"/>
                        <a:t>Diarrhea/emesis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08328593"/>
                  </a:ext>
                </a:extLst>
              </a:tr>
              <a:tr h="387285">
                <a:tc>
                  <a:txBody>
                    <a:bodyPr/>
                    <a:lstStyle/>
                    <a:p>
                      <a:r>
                        <a:rPr lang="en-US" sz="1600"/>
                        <a:t>Tachycardia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82603050"/>
                  </a:ext>
                </a:extLst>
              </a:tr>
              <a:tr h="398351">
                <a:tc>
                  <a:txBody>
                    <a:bodyPr/>
                    <a:lstStyle/>
                    <a:p>
                      <a:r>
                        <a:rPr lang="en-US" sz="1600"/>
                        <a:t>Bacterial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38073996"/>
                  </a:ext>
                </a:extLst>
              </a:tr>
              <a:tr h="387285">
                <a:tc>
                  <a:txBody>
                    <a:bodyPr/>
                    <a:lstStyle/>
                    <a:p>
                      <a:r>
                        <a:rPr lang="en-US" sz="1600"/>
                        <a:t>Fungal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47551031"/>
                  </a:ext>
                </a:extLst>
              </a:tr>
              <a:tr h="608592">
                <a:tc>
                  <a:txBody>
                    <a:bodyPr/>
                    <a:lstStyle/>
                    <a:p>
                      <a:r>
                        <a:rPr lang="en-US" sz="1600"/>
                        <a:t>Electrolyte/pH imbalance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37625857"/>
                  </a:ext>
                </a:extLst>
              </a:tr>
              <a:tr h="460375">
                <a:tc>
                  <a:txBody>
                    <a:bodyPr/>
                    <a:lstStyle/>
                    <a:p>
                      <a:r>
                        <a:rPr lang="en-US" sz="1600"/>
                        <a:t>Renal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38976244"/>
                  </a:ext>
                </a:extLst>
              </a:tr>
              <a:tr h="619657">
                <a:tc>
                  <a:txBody>
                    <a:bodyPr/>
                    <a:lstStyle/>
                    <a:p>
                      <a:pPr lvl="0">
                        <a:buNone/>
                      </a:pPr>
                      <a:r>
                        <a:rPr lang="en-US" sz="1600"/>
                        <a:t>Treatments &amp;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Symptom starts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lvl="0" algn="ctr">
                        <a:buNone/>
                      </a:pPr>
                      <a:r>
                        <a:rPr lang="en-US" sz="1200" b="1"/>
                        <a:t>Hospitalization</a:t>
                      </a:r>
                    </a:p>
                    <a:p>
                      <a:pPr lvl="0" algn="ctr">
                        <a:buNone/>
                      </a:pPr>
                      <a:r>
                        <a:rPr lang="en-US" sz="1200" b="1"/>
                        <a:t>Imaging</a:t>
                      </a:r>
                    </a:p>
                    <a:p>
                      <a:pPr lvl="0" algn="ctr">
                        <a:buNone/>
                      </a:pPr>
                      <a:r>
                        <a:rPr lang="en-US" sz="1200" b="1" err="1"/>
                        <a:t>Acetominophen</a:t>
                      </a:r>
                      <a:r>
                        <a:rPr lang="en-US" sz="1200" b="1"/>
                        <a:t> &amp; Remdesivir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ctr">
                        <a:buNone/>
                      </a:pP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a:t>N</a:t>
                      </a:r>
                      <a:r>
                        <a:rPr lang="en-US" sz="1200"/>
                        <a:t>egative  SARS-CoV-2 </a:t>
                      </a:r>
                      <a:r>
                        <a:rPr lang="en-US" sz="1200" b="0" i="0" u="none" strike="noStrike" noProof="0">
                          <a:latin typeface="Calibri"/>
                        </a:rPr>
                        <a:t>test</a:t>
                      </a:r>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400"/>
                        <a:t>Sent home with Enoxaparin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65247932"/>
                  </a:ext>
                </a:extLst>
              </a:tr>
              <a:tr h="81883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a:t>Apr 29- May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May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May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a:t>May 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a:t>May 11-13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May 14-16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a:t>May 17-19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t>May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57383080"/>
                  </a:ext>
                </a:extLst>
              </a:tr>
            </a:tbl>
          </a:graphicData>
        </a:graphic>
      </p:graphicFrame>
      <p:sp>
        <p:nvSpPr>
          <p:cNvPr id="6" name="Rectangle 5">
            <a:extLst>
              <a:ext uri="{FF2B5EF4-FFF2-40B4-BE49-F238E27FC236}">
                <a16:creationId xmlns:a16="http://schemas.microsoft.com/office/drawing/2014/main" xmlns="" id="{391676F4-9068-4640-BCE3-AD3A49A5ABAD}"/>
              </a:ext>
            </a:extLst>
          </p:cNvPr>
          <p:cNvSpPr/>
          <p:nvPr/>
        </p:nvSpPr>
        <p:spPr>
          <a:xfrm>
            <a:off x="5708822" y="0"/>
            <a:ext cx="4868562" cy="420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1EF4F6EA-9880-0C4B-8246-252001ABCC91}"/>
              </a:ext>
            </a:extLst>
          </p:cNvPr>
          <p:cNvSpPr/>
          <p:nvPr/>
        </p:nvSpPr>
        <p:spPr>
          <a:xfrm>
            <a:off x="5820032" y="111211"/>
            <a:ext cx="275968" cy="24713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2EEF827-6249-2943-ACB9-598C6D4B82D4}"/>
              </a:ext>
            </a:extLst>
          </p:cNvPr>
          <p:cNvSpPr/>
          <p:nvPr/>
        </p:nvSpPr>
        <p:spPr>
          <a:xfrm>
            <a:off x="7203989" y="111211"/>
            <a:ext cx="284206" cy="24713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3E0B4D1-BD69-6F45-8961-67437423CA1A}"/>
              </a:ext>
            </a:extLst>
          </p:cNvPr>
          <p:cNvSpPr/>
          <p:nvPr/>
        </p:nvSpPr>
        <p:spPr>
          <a:xfrm>
            <a:off x="8863913" y="122883"/>
            <a:ext cx="284205" cy="24713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3C067B93-7C3C-094B-AA84-39F962C2C4A3}"/>
              </a:ext>
            </a:extLst>
          </p:cNvPr>
          <p:cNvSpPr txBox="1"/>
          <p:nvPr/>
        </p:nvSpPr>
        <p:spPr>
          <a:xfrm>
            <a:off x="6095997" y="61784"/>
            <a:ext cx="885568" cy="369332"/>
          </a:xfrm>
          <a:prstGeom prst="rect">
            <a:avLst/>
          </a:prstGeom>
          <a:noFill/>
        </p:spPr>
        <p:txBody>
          <a:bodyPr wrap="square" rtlCol="0">
            <a:spAutoFit/>
          </a:bodyPr>
          <a:lstStyle/>
          <a:p>
            <a:r>
              <a:rPr lang="en-US"/>
              <a:t>-Light</a:t>
            </a:r>
          </a:p>
        </p:txBody>
      </p:sp>
      <p:sp>
        <p:nvSpPr>
          <p:cNvPr id="11" name="TextBox 10">
            <a:extLst>
              <a:ext uri="{FF2B5EF4-FFF2-40B4-BE49-F238E27FC236}">
                <a16:creationId xmlns:a16="http://schemas.microsoft.com/office/drawing/2014/main" xmlns="" id="{D42EDA8F-996C-D94D-86CB-44136AE05608}"/>
              </a:ext>
            </a:extLst>
          </p:cNvPr>
          <p:cNvSpPr txBox="1"/>
          <p:nvPr/>
        </p:nvSpPr>
        <p:spPr>
          <a:xfrm>
            <a:off x="7466570" y="61784"/>
            <a:ext cx="1335559" cy="369332"/>
          </a:xfrm>
          <a:prstGeom prst="rect">
            <a:avLst/>
          </a:prstGeom>
          <a:noFill/>
        </p:spPr>
        <p:txBody>
          <a:bodyPr wrap="square" rtlCol="0">
            <a:spAutoFit/>
          </a:bodyPr>
          <a:lstStyle/>
          <a:p>
            <a:r>
              <a:rPr lang="en-US"/>
              <a:t>- Moderate</a:t>
            </a:r>
          </a:p>
        </p:txBody>
      </p:sp>
      <p:sp>
        <p:nvSpPr>
          <p:cNvPr id="12" name="TextBox 11">
            <a:extLst>
              <a:ext uri="{FF2B5EF4-FFF2-40B4-BE49-F238E27FC236}">
                <a16:creationId xmlns:a16="http://schemas.microsoft.com/office/drawing/2014/main" xmlns="" id="{C47E1AD5-84BA-B347-BD39-2BBEC1482871}"/>
              </a:ext>
            </a:extLst>
          </p:cNvPr>
          <p:cNvSpPr txBox="1"/>
          <p:nvPr/>
        </p:nvSpPr>
        <p:spPr>
          <a:xfrm>
            <a:off x="9109504" y="61784"/>
            <a:ext cx="1273775" cy="369332"/>
          </a:xfrm>
          <a:prstGeom prst="rect">
            <a:avLst/>
          </a:prstGeom>
          <a:noFill/>
        </p:spPr>
        <p:txBody>
          <a:bodyPr wrap="square" rtlCol="0">
            <a:spAutoFit/>
          </a:bodyPr>
          <a:lstStyle/>
          <a:p>
            <a:r>
              <a:rPr lang="en-US"/>
              <a:t>- Severe</a:t>
            </a:r>
          </a:p>
        </p:txBody>
      </p:sp>
      <p:sp>
        <p:nvSpPr>
          <p:cNvPr id="15" name="Rectangle 14">
            <a:extLst>
              <a:ext uri="{FF2B5EF4-FFF2-40B4-BE49-F238E27FC236}">
                <a16:creationId xmlns:a16="http://schemas.microsoft.com/office/drawing/2014/main" xmlns="" id="{99148509-DD07-4353-96B4-79DC156D6B58}"/>
              </a:ext>
            </a:extLst>
          </p:cNvPr>
          <p:cNvSpPr/>
          <p:nvPr/>
        </p:nvSpPr>
        <p:spPr>
          <a:xfrm>
            <a:off x="3452811" y="1373401"/>
            <a:ext cx="3162302" cy="362564"/>
          </a:xfrm>
          <a:prstGeom prst="rect">
            <a:avLst/>
          </a:prstGeom>
          <a:gradFill>
            <a:gsLst>
              <a:gs pos="0">
                <a:schemeClr val="accent2">
                  <a:lumMod val="20000"/>
                  <a:lumOff val="80000"/>
                </a:schemeClr>
              </a:gs>
              <a:gs pos="56000">
                <a:schemeClr val="accent2">
                  <a:lumMod val="40000"/>
                  <a:lumOff val="60000"/>
                </a:schemeClr>
              </a:gs>
              <a:gs pos="71000">
                <a:schemeClr val="accent2">
                  <a:lumMod val="40000"/>
                  <a:lumOff val="60000"/>
                </a:schemeClr>
              </a:gs>
              <a:gs pos="100000">
                <a:schemeClr val="accent2">
                  <a:lumMod val="60000"/>
                  <a:lumOff val="40000"/>
                </a:schemeClr>
              </a:gs>
            </a:gsLst>
            <a:path path="circle">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7B4755A2-495F-EF4D-ADA3-53D694BA8BA8}"/>
              </a:ext>
            </a:extLst>
          </p:cNvPr>
          <p:cNvSpPr/>
          <p:nvPr/>
        </p:nvSpPr>
        <p:spPr>
          <a:xfrm>
            <a:off x="5038514" y="1750342"/>
            <a:ext cx="1575880" cy="360947"/>
          </a:xfrm>
          <a:prstGeom prst="rect">
            <a:avLst/>
          </a:prstGeom>
          <a:gradFill>
            <a:gsLst>
              <a:gs pos="25000">
                <a:schemeClr val="accent2">
                  <a:lumMod val="20000"/>
                  <a:lumOff val="80000"/>
                </a:schemeClr>
              </a:gs>
              <a:gs pos="72000">
                <a:schemeClr val="accent2">
                  <a:lumMod val="60000"/>
                  <a:lumOff val="40000"/>
                </a:schemeClr>
              </a:gs>
              <a:gs pos="88000">
                <a:schemeClr val="accent2">
                  <a:lumMod val="60000"/>
                  <a:lumOff val="40000"/>
                </a:schemeClr>
              </a:gs>
              <a:gs pos="98000">
                <a:schemeClr val="accent2">
                  <a:lumMod val="60000"/>
                  <a:lumOff val="40000"/>
                </a:schemeClr>
              </a:gs>
              <a:gs pos="99000">
                <a:schemeClr val="accent2">
                  <a:lumMod val="60000"/>
                  <a:lumOff val="40000"/>
                </a:schemeClr>
              </a:gs>
            </a:gsLst>
            <a:lin ang="0" scaled="1"/>
          </a:gra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Up Arrow 3">
            <a:extLst>
              <a:ext uri="{FF2B5EF4-FFF2-40B4-BE49-F238E27FC236}">
                <a16:creationId xmlns:a16="http://schemas.microsoft.com/office/drawing/2014/main" xmlns="" id="{DCEA4526-FBA9-5848-A80B-86BD9DF3DC5B}"/>
              </a:ext>
            </a:extLst>
          </p:cNvPr>
          <p:cNvSpPr/>
          <p:nvPr/>
        </p:nvSpPr>
        <p:spPr>
          <a:xfrm>
            <a:off x="3338511" y="6130243"/>
            <a:ext cx="228600" cy="55833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xmlns="" id="{AB629F8C-0734-0B4B-B28A-91BBF5B55760}"/>
              </a:ext>
            </a:extLst>
          </p:cNvPr>
          <p:cNvSpPr/>
          <p:nvPr/>
        </p:nvSpPr>
        <p:spPr>
          <a:xfrm>
            <a:off x="5339113" y="6133364"/>
            <a:ext cx="228600" cy="558332"/>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a:extLst>
              <a:ext uri="{FF2B5EF4-FFF2-40B4-BE49-F238E27FC236}">
                <a16:creationId xmlns:a16="http://schemas.microsoft.com/office/drawing/2014/main" xmlns="" id="{C2EB4BCC-541E-5A4C-9E1D-E63599EFCC36}"/>
              </a:ext>
            </a:extLst>
          </p:cNvPr>
          <p:cNvSpPr/>
          <p:nvPr/>
        </p:nvSpPr>
        <p:spPr>
          <a:xfrm>
            <a:off x="6905627" y="6140642"/>
            <a:ext cx="228600" cy="48626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a:extLst>
              <a:ext uri="{FF2B5EF4-FFF2-40B4-BE49-F238E27FC236}">
                <a16:creationId xmlns:a16="http://schemas.microsoft.com/office/drawing/2014/main" xmlns="" id="{68C85458-1A04-FF43-9264-216E04D37498}"/>
              </a:ext>
            </a:extLst>
          </p:cNvPr>
          <p:cNvSpPr/>
          <p:nvPr/>
        </p:nvSpPr>
        <p:spPr>
          <a:xfrm flipH="1">
            <a:off x="7638582" y="6140642"/>
            <a:ext cx="228600" cy="486266"/>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2" descr="A picture containing remote, sitting, monitor, table&#10;&#10;Description automatically generated">
            <a:extLst>
              <a:ext uri="{FF2B5EF4-FFF2-40B4-BE49-F238E27FC236}">
                <a16:creationId xmlns:a16="http://schemas.microsoft.com/office/drawing/2014/main" xmlns="" id="{899E1A76-4037-754E-9A25-1C2AFD41C8B8}"/>
              </a:ext>
            </a:extLst>
          </p:cNvPr>
          <p:cNvPicPr>
            <a:picLocks noChangeAspect="1"/>
          </p:cNvPicPr>
          <p:nvPr/>
        </p:nvPicPr>
        <p:blipFill>
          <a:blip r:embed="rId3"/>
          <a:stretch>
            <a:fillRect/>
          </a:stretch>
        </p:blipFill>
        <p:spPr>
          <a:xfrm>
            <a:off x="11030326" y="61784"/>
            <a:ext cx="1143000" cy="1143000"/>
          </a:xfrm>
          <a:prstGeom prst="rect">
            <a:avLst/>
          </a:prstGeom>
        </p:spPr>
      </p:pic>
      <p:sp>
        <p:nvSpPr>
          <p:cNvPr id="5" name="Slide Number Placeholder 4"/>
          <p:cNvSpPr>
            <a:spLocks noGrp="1"/>
          </p:cNvSpPr>
          <p:nvPr>
            <p:ph type="sldNum" sz="quarter" idx="12"/>
          </p:nvPr>
        </p:nvSpPr>
        <p:spPr>
          <a:xfrm>
            <a:off x="9145184" y="6426690"/>
            <a:ext cx="2743200" cy="365125"/>
          </a:xfrm>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42762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0C28A393-0B16-AB49-8233-0A9E965C8DD9}"/>
              </a:ext>
            </a:extLst>
          </p:cNvPr>
          <p:cNvGraphicFramePr>
            <a:graphicFrameLocks noGrp="1"/>
          </p:cNvGraphicFramePr>
          <p:nvPr>
            <p:extLst>
              <p:ext uri="{D42A27DB-BD31-4B8C-83A1-F6EECF244321}">
                <p14:modId xmlns:p14="http://schemas.microsoft.com/office/powerpoint/2010/main" val="3882633791"/>
              </p:ext>
            </p:extLst>
          </p:nvPr>
        </p:nvGraphicFramePr>
        <p:xfrm>
          <a:off x="7" y="0"/>
          <a:ext cx="12191993" cy="6569677"/>
        </p:xfrm>
        <a:graphic>
          <a:graphicData uri="http://schemas.openxmlformats.org/drawingml/2006/table">
            <a:tbl>
              <a:tblPr firstRow="1" firstCol="1" bandRow="1">
                <a:tableStyleId>{3B4B98B0-60AC-42C2-AFA5-B58CD77FA1E5}</a:tableStyleId>
              </a:tblPr>
              <a:tblGrid>
                <a:gridCol w="1813853">
                  <a:extLst>
                    <a:ext uri="{9D8B030D-6E8A-4147-A177-3AD203B41FA5}">
                      <a16:colId xmlns:a16="http://schemas.microsoft.com/office/drawing/2014/main" xmlns="" val="3389799267"/>
                    </a:ext>
                  </a:extLst>
                </a:gridCol>
                <a:gridCol w="1105566">
                  <a:extLst>
                    <a:ext uri="{9D8B030D-6E8A-4147-A177-3AD203B41FA5}">
                      <a16:colId xmlns:a16="http://schemas.microsoft.com/office/drawing/2014/main" xmlns="" val="2143620043"/>
                    </a:ext>
                  </a:extLst>
                </a:gridCol>
                <a:gridCol w="1069575">
                  <a:extLst>
                    <a:ext uri="{9D8B030D-6E8A-4147-A177-3AD203B41FA5}">
                      <a16:colId xmlns:a16="http://schemas.microsoft.com/office/drawing/2014/main" xmlns="" val="967182200"/>
                    </a:ext>
                  </a:extLst>
                </a:gridCol>
                <a:gridCol w="1201080">
                  <a:extLst>
                    <a:ext uri="{9D8B030D-6E8A-4147-A177-3AD203B41FA5}">
                      <a16:colId xmlns:a16="http://schemas.microsoft.com/office/drawing/2014/main" xmlns="" val="3321232930"/>
                    </a:ext>
                  </a:extLst>
                </a:gridCol>
                <a:gridCol w="1201080">
                  <a:extLst>
                    <a:ext uri="{9D8B030D-6E8A-4147-A177-3AD203B41FA5}">
                      <a16:colId xmlns:a16="http://schemas.microsoft.com/office/drawing/2014/main" xmlns="" val="2348925286"/>
                    </a:ext>
                  </a:extLst>
                </a:gridCol>
                <a:gridCol w="1201080">
                  <a:extLst>
                    <a:ext uri="{9D8B030D-6E8A-4147-A177-3AD203B41FA5}">
                      <a16:colId xmlns:a16="http://schemas.microsoft.com/office/drawing/2014/main" xmlns="" val="3614553013"/>
                    </a:ext>
                  </a:extLst>
                </a:gridCol>
                <a:gridCol w="1139711">
                  <a:extLst>
                    <a:ext uri="{9D8B030D-6E8A-4147-A177-3AD203B41FA5}">
                      <a16:colId xmlns:a16="http://schemas.microsoft.com/office/drawing/2014/main" xmlns="" val="1237184953"/>
                    </a:ext>
                  </a:extLst>
                </a:gridCol>
                <a:gridCol w="1139711">
                  <a:extLst>
                    <a:ext uri="{9D8B030D-6E8A-4147-A177-3AD203B41FA5}">
                      <a16:colId xmlns:a16="http://schemas.microsoft.com/office/drawing/2014/main" xmlns="" val="1439593909"/>
                    </a:ext>
                  </a:extLst>
                </a:gridCol>
                <a:gridCol w="1181099">
                  <a:extLst>
                    <a:ext uri="{9D8B030D-6E8A-4147-A177-3AD203B41FA5}">
                      <a16:colId xmlns:a16="http://schemas.microsoft.com/office/drawing/2014/main" xmlns="" val="18958452"/>
                    </a:ext>
                  </a:extLst>
                </a:gridCol>
                <a:gridCol w="1139238">
                  <a:extLst>
                    <a:ext uri="{9D8B030D-6E8A-4147-A177-3AD203B41FA5}">
                      <a16:colId xmlns:a16="http://schemas.microsoft.com/office/drawing/2014/main" xmlns="" val="3334240658"/>
                    </a:ext>
                  </a:extLst>
                </a:gridCol>
              </a:tblGrid>
              <a:tr h="384080">
                <a:tc gridSpan="4">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buNone/>
                      </a:pPr>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lvl="0">
                        <a:buNone/>
                      </a:pPr>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3635543478"/>
                  </a:ext>
                </a:extLst>
              </a:tr>
              <a:tr h="384080">
                <a:tc gridSpan="9">
                  <a:txBody>
                    <a:bodyPr/>
                    <a:lstStyle/>
                    <a:p>
                      <a:r>
                        <a:rPr lang="en-US"/>
                        <a:t>Patient (85M)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3156423481"/>
                  </a:ext>
                </a:extLst>
              </a:tr>
              <a:tr h="383443">
                <a:tc>
                  <a:txBody>
                    <a:bodyPr/>
                    <a:lstStyle/>
                    <a:p>
                      <a:r>
                        <a:rPr lang="en-US" sz="1600"/>
                        <a:t>Day of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40644700"/>
                  </a:ext>
                </a:extLst>
              </a:tr>
              <a:tr h="389448">
                <a:tc>
                  <a:txBody>
                    <a:bodyPr/>
                    <a:lstStyle/>
                    <a:p>
                      <a:pPr lvl="0">
                        <a:buNone/>
                      </a:pPr>
                      <a:r>
                        <a:rPr lang="en-US" sz="1600" b="1" i="0" u="none" strike="noStrike" noProof="0">
                          <a:latin typeface="Calibri"/>
                        </a:rPr>
                        <a:t>Fever (°F)</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45598613"/>
                  </a:ext>
                </a:extLst>
              </a:tr>
              <a:tr h="410605">
                <a:tc>
                  <a:txBody>
                    <a:bodyPr/>
                    <a:lstStyle/>
                    <a:p>
                      <a:pPr lvl="0">
                        <a:buNone/>
                      </a:pPr>
                      <a:r>
                        <a:rPr lang="en-US" sz="1600" b="1" i="0" u="none" strike="noStrike" noProof="0">
                          <a:latin typeface="Calibri"/>
                        </a:rPr>
                        <a:t>Dyspnea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46614632"/>
                  </a:ext>
                </a:extLst>
              </a:tr>
              <a:tr h="405988">
                <a:tc>
                  <a:txBody>
                    <a:bodyPr/>
                    <a:lstStyle/>
                    <a:p>
                      <a:r>
                        <a:rPr lang="en-US" sz="1600"/>
                        <a:t>Hematochezia</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8774348"/>
                  </a:ext>
                </a:extLst>
              </a:tr>
              <a:tr h="388297">
                <a:tc>
                  <a:txBody>
                    <a:bodyPr/>
                    <a:lstStyle/>
                    <a:p>
                      <a:r>
                        <a:rPr lang="en-US" sz="1600"/>
                        <a:t>Diarrhea/emesis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8328593"/>
                  </a:ext>
                </a:extLst>
              </a:tr>
              <a:tr h="439793">
                <a:tc>
                  <a:txBody>
                    <a:bodyPr/>
                    <a:lstStyle/>
                    <a:p>
                      <a:r>
                        <a:rPr lang="en-US" sz="1600"/>
                        <a:t>Tachycardia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2603050"/>
                  </a:ext>
                </a:extLst>
              </a:tr>
              <a:tr h="493180">
                <a:tc>
                  <a:txBody>
                    <a:bodyPr/>
                    <a:lstStyle/>
                    <a:p>
                      <a:r>
                        <a:rPr lang="en-US" sz="1600"/>
                        <a:t>Bacterial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8073996"/>
                  </a:ext>
                </a:extLst>
              </a:tr>
              <a:tr h="459772">
                <a:tc>
                  <a:txBody>
                    <a:bodyPr/>
                    <a:lstStyle/>
                    <a:p>
                      <a:r>
                        <a:rPr lang="en-US" sz="1600"/>
                        <a:t>Fungal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47551031"/>
                  </a:ext>
                </a:extLst>
              </a:tr>
              <a:tr h="607118">
                <a:tc>
                  <a:txBody>
                    <a:bodyPr/>
                    <a:lstStyle/>
                    <a:p>
                      <a:r>
                        <a:rPr lang="en-US" sz="1600"/>
                        <a:t>Electrolyte/pH imbalance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7625857"/>
                  </a:ext>
                </a:extLst>
              </a:tr>
              <a:tr h="399127">
                <a:tc>
                  <a:txBody>
                    <a:bodyPr/>
                    <a:lstStyle/>
                    <a:p>
                      <a:r>
                        <a:rPr lang="en-US" sz="1600"/>
                        <a:t>Renal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38976244"/>
                  </a:ext>
                </a:extLst>
              </a:tr>
              <a:tr h="694496">
                <a:tc>
                  <a:txBody>
                    <a:bodyPr/>
                    <a:lstStyle/>
                    <a:p>
                      <a:r>
                        <a:rPr lang="en-US" sz="1600"/>
                        <a:t>Treatments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b="0" i="0" u="none" strike="noStrike" noProof="0">
                          <a:latin typeface="Calibri"/>
                        </a:rPr>
                        <a:t>Symptom  starts</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lvl="0" algn="ctr">
                        <a:lnSpc>
                          <a:spcPct val="100000"/>
                        </a:lnSpc>
                        <a:spcBef>
                          <a:spcPts val="0"/>
                        </a:spcBef>
                        <a:spcAft>
                          <a:spcPts val="0"/>
                        </a:spcAft>
                        <a:buNone/>
                      </a:pPr>
                      <a:r>
                        <a:rPr lang="en-US" sz="1200" b="1" i="0" u="none" strike="noStrike" noProof="0">
                          <a:latin typeface="Calibri"/>
                        </a:rPr>
                        <a:t>Hospitalization</a:t>
                      </a:r>
                    </a:p>
                    <a:p>
                      <a:pPr lvl="0" algn="ctr">
                        <a:lnSpc>
                          <a:spcPct val="100000"/>
                        </a:lnSpc>
                        <a:spcBef>
                          <a:spcPts val="0"/>
                        </a:spcBef>
                        <a:spcAft>
                          <a:spcPts val="0"/>
                        </a:spcAft>
                        <a:buNone/>
                      </a:pPr>
                      <a:r>
                        <a:rPr lang="en-US" sz="1200" b="1" i="0" u="none" strike="noStrike" noProof="0">
                          <a:latin typeface="Calibri"/>
                        </a:rPr>
                        <a:t>Imaging/</a:t>
                      </a:r>
                      <a:r>
                        <a:rPr lang="en-US" sz="1200" b="1"/>
                        <a:t>ICU/</a:t>
                      </a:r>
                      <a:r>
                        <a:rPr lang="en-US" sz="1200" b="1" i="0" u="none" strike="noStrike" noProof="0">
                          <a:latin typeface="Calibri"/>
                        </a:rPr>
                        <a:t> HFNO</a:t>
                      </a:r>
                      <a:endParaRPr lang="en-US" b="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lvl="0" algn="ctr">
                        <a:lnSpc>
                          <a:spcPct val="100000"/>
                        </a:lnSpc>
                        <a:spcBef>
                          <a:spcPts val="0"/>
                        </a:spcBef>
                        <a:spcAft>
                          <a:spcPts val="0"/>
                        </a:spcAft>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410895373"/>
                  </a:ext>
                </a:extLst>
              </a:tr>
              <a:tr h="73025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buNone/>
                      </a:pPr>
                      <a:r>
                        <a:rPr lang="en-US" sz="1600"/>
                        <a:t> May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11-13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US" sz="1600"/>
                        <a:t>May 14-16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17-19</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20-22</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1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1857383080"/>
                  </a:ext>
                </a:extLst>
              </a:tr>
            </a:tbl>
          </a:graphicData>
        </a:graphic>
      </p:graphicFrame>
      <p:sp>
        <p:nvSpPr>
          <p:cNvPr id="6" name="Rectangle 5">
            <a:extLst>
              <a:ext uri="{FF2B5EF4-FFF2-40B4-BE49-F238E27FC236}">
                <a16:creationId xmlns:a16="http://schemas.microsoft.com/office/drawing/2014/main" xmlns="" id="{391676F4-9068-4640-BCE3-AD3A49A5ABAD}"/>
              </a:ext>
            </a:extLst>
          </p:cNvPr>
          <p:cNvSpPr/>
          <p:nvPr/>
        </p:nvSpPr>
        <p:spPr>
          <a:xfrm>
            <a:off x="5708822" y="0"/>
            <a:ext cx="4868562" cy="420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1EF4F6EA-9880-0C4B-8246-252001ABCC91}"/>
              </a:ext>
            </a:extLst>
          </p:cNvPr>
          <p:cNvSpPr/>
          <p:nvPr/>
        </p:nvSpPr>
        <p:spPr>
          <a:xfrm>
            <a:off x="5820032" y="111211"/>
            <a:ext cx="275968" cy="24713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62EEF827-6249-2943-ACB9-598C6D4B82D4}"/>
              </a:ext>
            </a:extLst>
          </p:cNvPr>
          <p:cNvSpPr/>
          <p:nvPr/>
        </p:nvSpPr>
        <p:spPr>
          <a:xfrm>
            <a:off x="7203989" y="111211"/>
            <a:ext cx="284206" cy="24713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3E0B4D1-BD69-6F45-8961-67437423CA1A}"/>
              </a:ext>
            </a:extLst>
          </p:cNvPr>
          <p:cNvSpPr/>
          <p:nvPr/>
        </p:nvSpPr>
        <p:spPr>
          <a:xfrm>
            <a:off x="8863913" y="122883"/>
            <a:ext cx="284205" cy="24713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3C067B93-7C3C-094B-AA84-39F962C2C4A3}"/>
              </a:ext>
            </a:extLst>
          </p:cNvPr>
          <p:cNvSpPr txBox="1"/>
          <p:nvPr/>
        </p:nvSpPr>
        <p:spPr>
          <a:xfrm>
            <a:off x="6095997" y="61784"/>
            <a:ext cx="885568" cy="369332"/>
          </a:xfrm>
          <a:prstGeom prst="rect">
            <a:avLst/>
          </a:prstGeom>
          <a:noFill/>
        </p:spPr>
        <p:txBody>
          <a:bodyPr wrap="square" rtlCol="0">
            <a:spAutoFit/>
          </a:bodyPr>
          <a:lstStyle/>
          <a:p>
            <a:r>
              <a:rPr lang="en-US"/>
              <a:t>-Light</a:t>
            </a:r>
          </a:p>
        </p:txBody>
      </p:sp>
      <p:sp>
        <p:nvSpPr>
          <p:cNvPr id="11" name="TextBox 10">
            <a:extLst>
              <a:ext uri="{FF2B5EF4-FFF2-40B4-BE49-F238E27FC236}">
                <a16:creationId xmlns:a16="http://schemas.microsoft.com/office/drawing/2014/main" xmlns="" id="{D42EDA8F-996C-D94D-86CB-44136AE05608}"/>
              </a:ext>
            </a:extLst>
          </p:cNvPr>
          <p:cNvSpPr txBox="1"/>
          <p:nvPr/>
        </p:nvSpPr>
        <p:spPr>
          <a:xfrm>
            <a:off x="7466570" y="61784"/>
            <a:ext cx="1335559" cy="369332"/>
          </a:xfrm>
          <a:prstGeom prst="rect">
            <a:avLst/>
          </a:prstGeom>
          <a:noFill/>
        </p:spPr>
        <p:txBody>
          <a:bodyPr wrap="square" rtlCol="0">
            <a:spAutoFit/>
          </a:bodyPr>
          <a:lstStyle/>
          <a:p>
            <a:r>
              <a:rPr lang="en-US"/>
              <a:t>- Moderate</a:t>
            </a:r>
          </a:p>
        </p:txBody>
      </p:sp>
      <p:sp>
        <p:nvSpPr>
          <p:cNvPr id="12" name="TextBox 11">
            <a:extLst>
              <a:ext uri="{FF2B5EF4-FFF2-40B4-BE49-F238E27FC236}">
                <a16:creationId xmlns:a16="http://schemas.microsoft.com/office/drawing/2014/main" xmlns="" id="{C47E1AD5-84BA-B347-BD39-2BBEC1482871}"/>
              </a:ext>
            </a:extLst>
          </p:cNvPr>
          <p:cNvSpPr txBox="1"/>
          <p:nvPr/>
        </p:nvSpPr>
        <p:spPr>
          <a:xfrm>
            <a:off x="9109504" y="61784"/>
            <a:ext cx="1273775" cy="369332"/>
          </a:xfrm>
          <a:prstGeom prst="rect">
            <a:avLst/>
          </a:prstGeom>
          <a:noFill/>
        </p:spPr>
        <p:txBody>
          <a:bodyPr wrap="square" rtlCol="0">
            <a:spAutoFit/>
          </a:bodyPr>
          <a:lstStyle/>
          <a:p>
            <a:r>
              <a:rPr lang="en-US"/>
              <a:t>- Severe</a:t>
            </a:r>
          </a:p>
        </p:txBody>
      </p:sp>
      <p:sp>
        <p:nvSpPr>
          <p:cNvPr id="19" name="Rectangle 18">
            <a:extLst>
              <a:ext uri="{FF2B5EF4-FFF2-40B4-BE49-F238E27FC236}">
                <a16:creationId xmlns:a16="http://schemas.microsoft.com/office/drawing/2014/main" xmlns="" id="{FB7E5EC6-F3B8-432A-ACF8-22FFE15D068A}"/>
              </a:ext>
            </a:extLst>
          </p:cNvPr>
          <p:cNvSpPr/>
          <p:nvPr/>
        </p:nvSpPr>
        <p:spPr>
          <a:xfrm>
            <a:off x="5084914" y="2784893"/>
            <a:ext cx="3529282" cy="373811"/>
          </a:xfrm>
          <a:prstGeom prst="rect">
            <a:avLst/>
          </a:prstGeom>
          <a:gradFill flip="none" rotWithShape="1">
            <a:gsLst>
              <a:gs pos="0">
                <a:schemeClr val="accent2">
                  <a:lumMod val="20000"/>
                  <a:lumOff val="80000"/>
                </a:schemeClr>
              </a:gs>
              <a:gs pos="39000">
                <a:schemeClr val="accent2">
                  <a:lumMod val="75000"/>
                </a:schemeClr>
              </a:gs>
              <a:gs pos="71000">
                <a:srgbClr val="843C0C"/>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2" name="Rectangle 21">
            <a:extLst>
              <a:ext uri="{FF2B5EF4-FFF2-40B4-BE49-F238E27FC236}">
                <a16:creationId xmlns:a16="http://schemas.microsoft.com/office/drawing/2014/main" xmlns="" id="{BEF8188D-B714-3A45-AFD6-D5BABD93B14A}"/>
              </a:ext>
            </a:extLst>
          </p:cNvPr>
          <p:cNvSpPr/>
          <p:nvPr/>
        </p:nvSpPr>
        <p:spPr>
          <a:xfrm>
            <a:off x="2914289" y="1148161"/>
            <a:ext cx="2909474" cy="373811"/>
          </a:xfrm>
          <a:prstGeom prst="rect">
            <a:avLst/>
          </a:prstGeom>
          <a:gradFill flip="none" rotWithShape="1">
            <a:gsLst>
              <a:gs pos="48000">
                <a:schemeClr val="accent2">
                  <a:lumMod val="20000"/>
                  <a:lumOff val="80000"/>
                </a:schemeClr>
              </a:gs>
              <a:gs pos="67000">
                <a:schemeClr val="accent2">
                  <a:lumMod val="60000"/>
                  <a:lumOff val="40000"/>
                </a:schemeClr>
              </a:gs>
              <a:gs pos="86000">
                <a:schemeClr val="accent2">
                  <a:lumMod val="75000"/>
                </a:schemeClr>
              </a:gs>
              <a:gs pos="100000">
                <a:schemeClr val="accent2">
                  <a:lumMod val="75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5" name="Rectangle 24">
            <a:extLst>
              <a:ext uri="{FF2B5EF4-FFF2-40B4-BE49-F238E27FC236}">
                <a16:creationId xmlns:a16="http://schemas.microsoft.com/office/drawing/2014/main" xmlns="" id="{9843423C-5C4F-644B-8349-087C10EAFCF3}"/>
              </a:ext>
            </a:extLst>
          </p:cNvPr>
          <p:cNvSpPr/>
          <p:nvPr/>
        </p:nvSpPr>
        <p:spPr>
          <a:xfrm>
            <a:off x="6673251" y="4236068"/>
            <a:ext cx="1955321" cy="373811"/>
          </a:xfrm>
          <a:prstGeom prst="rect">
            <a:avLst/>
          </a:prstGeom>
          <a:gradFill flip="none" rotWithShape="1">
            <a:gsLst>
              <a:gs pos="0">
                <a:schemeClr val="bg1"/>
              </a:gs>
              <a:gs pos="39000">
                <a:schemeClr val="accent2">
                  <a:lumMod val="20000"/>
                  <a:lumOff val="80000"/>
                </a:schemeClr>
              </a:gs>
              <a:gs pos="59000">
                <a:schemeClr val="accent2">
                  <a:lumMod val="75000"/>
                </a:schemeClr>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8" name="Rectangle 27">
            <a:extLst>
              <a:ext uri="{FF2B5EF4-FFF2-40B4-BE49-F238E27FC236}">
                <a16:creationId xmlns:a16="http://schemas.microsoft.com/office/drawing/2014/main" xmlns="" id="{DBDA48F0-53F0-4B0D-A3BB-7B24F5167DD9}"/>
              </a:ext>
            </a:extLst>
          </p:cNvPr>
          <p:cNvSpPr/>
          <p:nvPr/>
        </p:nvSpPr>
        <p:spPr>
          <a:xfrm>
            <a:off x="4804554" y="1528703"/>
            <a:ext cx="3802451" cy="388188"/>
          </a:xfrm>
          <a:prstGeom prst="rect">
            <a:avLst/>
          </a:prstGeom>
          <a:gradFill flip="none" rotWithShape="1">
            <a:gsLst>
              <a:gs pos="0">
                <a:schemeClr val="accent2">
                  <a:lumMod val="20000"/>
                  <a:lumOff val="80000"/>
                </a:schemeClr>
              </a:gs>
              <a:gs pos="37000">
                <a:schemeClr val="accent2">
                  <a:lumMod val="75000"/>
                </a:schemeClr>
              </a:gs>
              <a:gs pos="71000">
                <a:schemeClr val="accent2">
                  <a:lumMod val="50000"/>
                </a:schemeClr>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 name="Arrow: Up 2">
            <a:extLst>
              <a:ext uri="{FF2B5EF4-FFF2-40B4-BE49-F238E27FC236}">
                <a16:creationId xmlns:a16="http://schemas.microsoft.com/office/drawing/2014/main" xmlns="" id="{7337B58E-B1F3-451C-B2B0-8D014D0B1C7A}"/>
              </a:ext>
            </a:extLst>
          </p:cNvPr>
          <p:cNvSpPr/>
          <p:nvPr/>
        </p:nvSpPr>
        <p:spPr>
          <a:xfrm>
            <a:off x="5082910" y="6131569"/>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Up 3">
            <a:extLst>
              <a:ext uri="{FF2B5EF4-FFF2-40B4-BE49-F238E27FC236}">
                <a16:creationId xmlns:a16="http://schemas.microsoft.com/office/drawing/2014/main" xmlns="" id="{01250339-226E-43A5-A2C6-FC4A59915046}"/>
              </a:ext>
            </a:extLst>
          </p:cNvPr>
          <p:cNvSpPr/>
          <p:nvPr/>
        </p:nvSpPr>
        <p:spPr>
          <a:xfrm>
            <a:off x="3864002" y="6102815"/>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xmlns="" id="{D11D261C-32BC-4489-944B-CC95A7FE9EA9}"/>
              </a:ext>
            </a:extLst>
          </p:cNvPr>
          <p:cNvSpPr/>
          <p:nvPr/>
        </p:nvSpPr>
        <p:spPr>
          <a:xfrm>
            <a:off x="8478526" y="6131570"/>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E8C41CAC-9DDB-4B6E-8F8F-116C56054501}"/>
              </a:ext>
            </a:extLst>
          </p:cNvPr>
          <p:cNvSpPr/>
          <p:nvPr/>
        </p:nvSpPr>
        <p:spPr>
          <a:xfrm>
            <a:off x="5089211" y="5530194"/>
            <a:ext cx="2458529" cy="316301"/>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err="1">
                <a:solidFill>
                  <a:schemeClr val="tx1"/>
                </a:solidFill>
                <a:cs typeface="Calibri"/>
              </a:rPr>
              <a:t>Remdesivir</a:t>
            </a:r>
            <a:endParaRPr lang="en-US" sz="1400" err="1">
              <a:solidFill>
                <a:schemeClr val="tx1"/>
              </a:solidFill>
            </a:endParaRPr>
          </a:p>
        </p:txBody>
      </p:sp>
      <p:pic>
        <p:nvPicPr>
          <p:cNvPr id="18" name="Picture 8" descr="A close up of a toy&#10;&#10;Description automatically generated">
            <a:extLst>
              <a:ext uri="{FF2B5EF4-FFF2-40B4-BE49-F238E27FC236}">
                <a16:creationId xmlns:a16="http://schemas.microsoft.com/office/drawing/2014/main" xmlns="" id="{B14871C2-6A29-F74A-8A86-28E11EC16A13}"/>
              </a:ext>
            </a:extLst>
          </p:cNvPr>
          <p:cNvPicPr>
            <a:picLocks noChangeAspect="1"/>
          </p:cNvPicPr>
          <p:nvPr/>
        </p:nvPicPr>
        <p:blipFill>
          <a:blip r:embed="rId3"/>
          <a:stretch>
            <a:fillRect/>
          </a:stretch>
        </p:blipFill>
        <p:spPr>
          <a:xfrm>
            <a:off x="11062389" y="127768"/>
            <a:ext cx="1143000" cy="1143000"/>
          </a:xfrm>
          <a:prstGeom prst="rect">
            <a:avLst/>
          </a:prstGeom>
        </p:spPr>
      </p:pic>
      <p:sp>
        <p:nvSpPr>
          <p:cNvPr id="5" name="Slide Number Placeholder 4"/>
          <p:cNvSpPr>
            <a:spLocks noGrp="1"/>
          </p:cNvSpPr>
          <p:nvPr>
            <p:ph type="sldNum" sz="quarter" idx="12"/>
          </p:nvPr>
        </p:nvSpPr>
        <p:spPr>
          <a:xfrm>
            <a:off x="9145184" y="6454826"/>
            <a:ext cx="2743200" cy="365125"/>
          </a:xfrm>
        </p:spPr>
        <p:txBody>
          <a:bodyPr/>
          <a:lstStyle/>
          <a:p>
            <a:fld id="{48F63A3B-78C7-47BE-AE5E-E10140E04643}" type="slidenum">
              <a:rPr lang="en-US" smtClean="0"/>
              <a:t>17</a:t>
            </a:fld>
            <a:endParaRPr lang="en-US" dirty="0"/>
          </a:p>
        </p:txBody>
      </p:sp>
      <p:sp>
        <p:nvSpPr>
          <p:cNvPr id="14" name="TextBox 13">
            <a:extLst>
              <a:ext uri="{FF2B5EF4-FFF2-40B4-BE49-F238E27FC236}">
                <a16:creationId xmlns:a16="http://schemas.microsoft.com/office/drawing/2014/main" xmlns="" id="{319C6C08-7C9E-CF48-8370-9D3ECA56AC0D}"/>
              </a:ext>
            </a:extLst>
          </p:cNvPr>
          <p:cNvSpPr txBox="1"/>
          <p:nvPr/>
        </p:nvSpPr>
        <p:spPr>
          <a:xfrm>
            <a:off x="7650911" y="5169653"/>
            <a:ext cx="1448648" cy="646331"/>
          </a:xfrm>
          <a:prstGeom prst="rect">
            <a:avLst/>
          </a:prstGeom>
          <a:noFill/>
        </p:spPr>
        <p:txBody>
          <a:bodyPr wrap="square" rtlCol="0">
            <a:spAutoFit/>
          </a:bodyPr>
          <a:lstStyle/>
          <a:p>
            <a:r>
              <a:rPr lang="en-US" b="1" dirty="0"/>
              <a:t>Death at 6:00 PM</a:t>
            </a:r>
          </a:p>
        </p:txBody>
      </p:sp>
    </p:spTree>
    <p:extLst>
      <p:ext uri="{BB962C8B-B14F-4D97-AF65-F5344CB8AC3E}">
        <p14:creationId xmlns:p14="http://schemas.microsoft.com/office/powerpoint/2010/main" val="19309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8" grpId="0" animBg="1"/>
      <p:bldP spid="3" grpId="0" animBg="1"/>
      <p:bldP spid="13" grpId="0" animBg="1"/>
      <p:bldP spid="15" grpId="0" animBg="1"/>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60E4279B-1161-4949-9E1A-73F3281DE238}"/>
              </a:ext>
            </a:extLst>
          </p:cNvPr>
          <p:cNvGraphicFramePr>
            <a:graphicFrameLocks noGrp="1"/>
          </p:cNvGraphicFramePr>
          <p:nvPr>
            <p:extLst>
              <p:ext uri="{D42A27DB-BD31-4B8C-83A1-F6EECF244321}">
                <p14:modId xmlns:p14="http://schemas.microsoft.com/office/powerpoint/2010/main" val="650777337"/>
              </p:ext>
            </p:extLst>
          </p:nvPr>
        </p:nvGraphicFramePr>
        <p:xfrm>
          <a:off x="-5" y="1"/>
          <a:ext cx="12191996" cy="6857998"/>
        </p:xfrm>
        <a:graphic>
          <a:graphicData uri="http://schemas.openxmlformats.org/drawingml/2006/table">
            <a:tbl>
              <a:tblPr firstRow="1" firstCol="1" bandRow="1">
                <a:tableStyleId>{3B4B98B0-60AC-42C2-AFA5-B58CD77FA1E5}</a:tableStyleId>
              </a:tblPr>
              <a:tblGrid>
                <a:gridCol w="1813853">
                  <a:extLst>
                    <a:ext uri="{9D8B030D-6E8A-4147-A177-3AD203B41FA5}">
                      <a16:colId xmlns:a16="http://schemas.microsoft.com/office/drawing/2014/main" xmlns="" val="3389799267"/>
                    </a:ext>
                  </a:extLst>
                </a:gridCol>
                <a:gridCol w="1105567">
                  <a:extLst>
                    <a:ext uri="{9D8B030D-6E8A-4147-A177-3AD203B41FA5}">
                      <a16:colId xmlns:a16="http://schemas.microsoft.com/office/drawing/2014/main" xmlns="" val="2143620043"/>
                    </a:ext>
                  </a:extLst>
                </a:gridCol>
                <a:gridCol w="1069575">
                  <a:extLst>
                    <a:ext uri="{9D8B030D-6E8A-4147-A177-3AD203B41FA5}">
                      <a16:colId xmlns:a16="http://schemas.microsoft.com/office/drawing/2014/main" xmlns="" val="967182200"/>
                    </a:ext>
                  </a:extLst>
                </a:gridCol>
                <a:gridCol w="1201080">
                  <a:extLst>
                    <a:ext uri="{9D8B030D-6E8A-4147-A177-3AD203B41FA5}">
                      <a16:colId xmlns:a16="http://schemas.microsoft.com/office/drawing/2014/main" xmlns="" val="3321232930"/>
                    </a:ext>
                  </a:extLst>
                </a:gridCol>
                <a:gridCol w="1201080">
                  <a:extLst>
                    <a:ext uri="{9D8B030D-6E8A-4147-A177-3AD203B41FA5}">
                      <a16:colId xmlns:a16="http://schemas.microsoft.com/office/drawing/2014/main" xmlns="" val="2348925286"/>
                    </a:ext>
                  </a:extLst>
                </a:gridCol>
                <a:gridCol w="1201080">
                  <a:extLst>
                    <a:ext uri="{9D8B030D-6E8A-4147-A177-3AD203B41FA5}">
                      <a16:colId xmlns:a16="http://schemas.microsoft.com/office/drawing/2014/main" xmlns="" val="3614553013"/>
                    </a:ext>
                  </a:extLst>
                </a:gridCol>
                <a:gridCol w="1139712">
                  <a:extLst>
                    <a:ext uri="{9D8B030D-6E8A-4147-A177-3AD203B41FA5}">
                      <a16:colId xmlns:a16="http://schemas.microsoft.com/office/drawing/2014/main" xmlns="" val="1237184953"/>
                    </a:ext>
                  </a:extLst>
                </a:gridCol>
                <a:gridCol w="1139712">
                  <a:extLst>
                    <a:ext uri="{9D8B030D-6E8A-4147-A177-3AD203B41FA5}">
                      <a16:colId xmlns:a16="http://schemas.microsoft.com/office/drawing/2014/main" xmlns="" val="1439593909"/>
                    </a:ext>
                  </a:extLst>
                </a:gridCol>
                <a:gridCol w="1181099">
                  <a:extLst>
                    <a:ext uri="{9D8B030D-6E8A-4147-A177-3AD203B41FA5}">
                      <a16:colId xmlns:a16="http://schemas.microsoft.com/office/drawing/2014/main" xmlns="" val="18958452"/>
                    </a:ext>
                  </a:extLst>
                </a:gridCol>
                <a:gridCol w="1139238">
                  <a:extLst>
                    <a:ext uri="{9D8B030D-6E8A-4147-A177-3AD203B41FA5}">
                      <a16:colId xmlns:a16="http://schemas.microsoft.com/office/drawing/2014/main" xmlns="" val="3334240658"/>
                    </a:ext>
                  </a:extLst>
                </a:gridCol>
              </a:tblGrid>
              <a:tr h="396273">
                <a:tc gridSpan="4">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buNone/>
                      </a:pP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pPr lvl="0">
                        <a:buNone/>
                      </a:pPr>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noFill/>
                      <a:prstDash val="solid"/>
                      <a:round/>
                      <a:headEnd type="none" w="med" len="med"/>
                      <a:tailEnd type="none" w="med" len="med"/>
                    </a:lnB>
                  </a:tcPr>
                </a:tc>
                <a:extLst>
                  <a:ext uri="{0D108BD9-81ED-4DB2-BD59-A6C34878D82A}">
                    <a16:rowId xmlns:a16="http://schemas.microsoft.com/office/drawing/2014/main" xmlns="" val="3635543478"/>
                  </a:ext>
                </a:extLst>
              </a:tr>
              <a:tr h="396273">
                <a:tc gridSpan="9">
                  <a:txBody>
                    <a:bodyPr/>
                    <a:lstStyle/>
                    <a:p>
                      <a:r>
                        <a:rPr lang="en-US" dirty="0"/>
                        <a:t>Patient (50M)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xmlns="" val="3156423481"/>
                  </a:ext>
                </a:extLst>
              </a:tr>
              <a:tr h="389477">
                <a:tc>
                  <a:txBody>
                    <a:bodyPr/>
                    <a:lstStyle/>
                    <a:p>
                      <a:r>
                        <a:rPr lang="en-US" sz="1600"/>
                        <a:t>Day of illness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13-15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16-18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a:t>19-21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21-24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40644700"/>
                  </a:ext>
                </a:extLst>
              </a:tr>
              <a:tr h="389477">
                <a:tc>
                  <a:txBody>
                    <a:bodyPr/>
                    <a:lstStyle/>
                    <a:p>
                      <a:pPr lvl="0">
                        <a:buNone/>
                      </a:pPr>
                      <a:r>
                        <a:rPr lang="en-US" sz="1600" b="1" i="0" u="none" strike="noStrike" noProof="0">
                          <a:latin typeface="Calibri"/>
                        </a:rPr>
                        <a:t>Fever (°F)</a:t>
                      </a:r>
                      <a:endParaRPr lang="en-US" sz="16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45598613"/>
                  </a:ext>
                </a:extLst>
              </a:tr>
              <a:tr h="389477">
                <a:tc>
                  <a:txBody>
                    <a:bodyPr/>
                    <a:lstStyle/>
                    <a:p>
                      <a:pPr lvl="0">
                        <a:buNone/>
                      </a:pPr>
                      <a:r>
                        <a:rPr lang="en-US" sz="1600" b="1" i="0" u="none" strike="noStrike" noProof="0">
                          <a:latin typeface="Calibri"/>
                        </a:rPr>
                        <a:t>Dyspnea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46614632"/>
                  </a:ext>
                </a:extLst>
              </a:tr>
              <a:tr h="389477">
                <a:tc>
                  <a:txBody>
                    <a:bodyPr/>
                    <a:lstStyle/>
                    <a:p>
                      <a:r>
                        <a:rPr lang="en-US" sz="1600"/>
                        <a:t>Hematochezia</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498774348"/>
                  </a:ext>
                </a:extLst>
              </a:tr>
              <a:tr h="468672">
                <a:tc>
                  <a:txBody>
                    <a:bodyPr/>
                    <a:lstStyle/>
                    <a:p>
                      <a:r>
                        <a:rPr lang="en-US" sz="1600"/>
                        <a:t>Diarrhea/emesis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08328593"/>
                  </a:ext>
                </a:extLst>
              </a:tr>
              <a:tr h="453755">
                <a:tc>
                  <a:txBody>
                    <a:bodyPr/>
                    <a:lstStyle/>
                    <a:p>
                      <a:r>
                        <a:rPr lang="en-US" sz="1600"/>
                        <a:t>Tachycardia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682603050"/>
                  </a:ext>
                </a:extLst>
              </a:tr>
              <a:tr h="508833">
                <a:tc>
                  <a:txBody>
                    <a:bodyPr/>
                    <a:lstStyle/>
                    <a:p>
                      <a:r>
                        <a:rPr lang="en-US" sz="1600"/>
                        <a:t>Bacterial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138073996"/>
                  </a:ext>
                </a:extLst>
              </a:tr>
              <a:tr h="474365">
                <a:tc>
                  <a:txBody>
                    <a:bodyPr/>
                    <a:lstStyle/>
                    <a:p>
                      <a:r>
                        <a:rPr lang="en-US" sz="1600"/>
                        <a:t>Fungal Infection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47551031"/>
                  </a:ext>
                </a:extLst>
              </a:tr>
              <a:tr h="616672">
                <a:tc>
                  <a:txBody>
                    <a:bodyPr/>
                    <a:lstStyle/>
                    <a:p>
                      <a:r>
                        <a:rPr lang="en-US" sz="1600"/>
                        <a:t>Electrolyte/pH imbalance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137625857"/>
                  </a:ext>
                </a:extLst>
              </a:tr>
              <a:tr h="541222">
                <a:tc>
                  <a:txBody>
                    <a:bodyPr/>
                    <a:lstStyle/>
                    <a:p>
                      <a:r>
                        <a:rPr lang="en-US" sz="1600"/>
                        <a:t>Renal Failure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238976244"/>
                  </a:ext>
                </a:extLst>
              </a:tr>
              <a:tr h="653262">
                <a:tc>
                  <a:txBody>
                    <a:bodyPr/>
                    <a:lstStyle/>
                    <a:p>
                      <a:r>
                        <a:rPr lang="en-US" sz="1600"/>
                        <a:t>Treatments &amp; 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t>Symptom  starts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4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783629347"/>
                  </a:ext>
                </a:extLst>
              </a:tr>
              <a:tr h="790763">
                <a:tc>
                  <a:txBody>
                    <a:bodyPr/>
                    <a:lstStyle/>
                    <a:p>
                      <a:r>
                        <a:rPr lang="en-US" sz="1400"/>
                        <a:t>Visited aunt's farm </a:t>
                      </a:r>
                      <a:r>
                        <a:rPr lang="en-US"/>
                        <a:t>– April 22nd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a:t>Apr 29 - May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May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a:t>May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8-10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11-13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600"/>
                        <a:t>May 14-16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ctr">
                        <a:buNone/>
                      </a:pPr>
                      <a:r>
                        <a:rPr lang="en-US" sz="1600"/>
                        <a:t>May 17-19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a:t>May 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500" b="1"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xmlns="" val="1857383080"/>
                  </a:ext>
                </a:extLst>
              </a:tr>
            </a:tbl>
          </a:graphicData>
        </a:graphic>
      </p:graphicFrame>
      <p:sp>
        <p:nvSpPr>
          <p:cNvPr id="5" name="Rectangle 4">
            <a:extLst>
              <a:ext uri="{FF2B5EF4-FFF2-40B4-BE49-F238E27FC236}">
                <a16:creationId xmlns:a16="http://schemas.microsoft.com/office/drawing/2014/main" xmlns="" id="{957FF337-6E5A-4332-85BF-F046E4346DF6}"/>
              </a:ext>
            </a:extLst>
          </p:cNvPr>
          <p:cNvSpPr/>
          <p:nvPr/>
        </p:nvSpPr>
        <p:spPr>
          <a:xfrm>
            <a:off x="5708822" y="0"/>
            <a:ext cx="4868562" cy="4201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8D85B30D-DB31-40CD-B214-EBD7C9940538}"/>
              </a:ext>
            </a:extLst>
          </p:cNvPr>
          <p:cNvSpPr/>
          <p:nvPr/>
        </p:nvSpPr>
        <p:spPr>
          <a:xfrm>
            <a:off x="5820032" y="111211"/>
            <a:ext cx="275968" cy="247135"/>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262FB391-1042-4F76-AB3B-A925695306A0}"/>
              </a:ext>
            </a:extLst>
          </p:cNvPr>
          <p:cNvSpPr/>
          <p:nvPr/>
        </p:nvSpPr>
        <p:spPr>
          <a:xfrm>
            <a:off x="7203989" y="111211"/>
            <a:ext cx="284206" cy="24713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E405BBA1-0F01-4BAC-A823-2263C6B8CB2E}"/>
              </a:ext>
            </a:extLst>
          </p:cNvPr>
          <p:cNvSpPr/>
          <p:nvPr/>
        </p:nvSpPr>
        <p:spPr>
          <a:xfrm>
            <a:off x="8863913" y="122883"/>
            <a:ext cx="284205" cy="24713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1300C4CF-FC3C-4C2F-8B60-F78F1BFB070F}"/>
              </a:ext>
            </a:extLst>
          </p:cNvPr>
          <p:cNvSpPr txBox="1"/>
          <p:nvPr/>
        </p:nvSpPr>
        <p:spPr>
          <a:xfrm>
            <a:off x="6095997" y="61784"/>
            <a:ext cx="885568" cy="369332"/>
          </a:xfrm>
          <a:prstGeom prst="rect">
            <a:avLst/>
          </a:prstGeom>
          <a:noFill/>
        </p:spPr>
        <p:txBody>
          <a:bodyPr wrap="square" rtlCol="0">
            <a:spAutoFit/>
          </a:bodyPr>
          <a:lstStyle/>
          <a:p>
            <a:r>
              <a:rPr lang="en-US" dirty="0"/>
              <a:t>-Light</a:t>
            </a:r>
          </a:p>
        </p:txBody>
      </p:sp>
      <p:sp>
        <p:nvSpPr>
          <p:cNvPr id="15" name="TextBox 14">
            <a:extLst>
              <a:ext uri="{FF2B5EF4-FFF2-40B4-BE49-F238E27FC236}">
                <a16:creationId xmlns:a16="http://schemas.microsoft.com/office/drawing/2014/main" xmlns="" id="{8FA00016-CCFE-4D07-8F84-D988E68D5F0F}"/>
              </a:ext>
            </a:extLst>
          </p:cNvPr>
          <p:cNvSpPr txBox="1"/>
          <p:nvPr/>
        </p:nvSpPr>
        <p:spPr>
          <a:xfrm>
            <a:off x="7466570" y="61784"/>
            <a:ext cx="1335559" cy="369332"/>
          </a:xfrm>
          <a:prstGeom prst="rect">
            <a:avLst/>
          </a:prstGeom>
          <a:noFill/>
        </p:spPr>
        <p:txBody>
          <a:bodyPr wrap="square" rtlCol="0">
            <a:spAutoFit/>
          </a:bodyPr>
          <a:lstStyle/>
          <a:p>
            <a:r>
              <a:rPr lang="en-US"/>
              <a:t>- Moderate</a:t>
            </a:r>
          </a:p>
        </p:txBody>
      </p:sp>
      <p:sp>
        <p:nvSpPr>
          <p:cNvPr id="17" name="TextBox 16">
            <a:extLst>
              <a:ext uri="{FF2B5EF4-FFF2-40B4-BE49-F238E27FC236}">
                <a16:creationId xmlns:a16="http://schemas.microsoft.com/office/drawing/2014/main" xmlns="" id="{664DA13C-F66B-4825-9A35-E7633419641D}"/>
              </a:ext>
            </a:extLst>
          </p:cNvPr>
          <p:cNvSpPr txBox="1"/>
          <p:nvPr/>
        </p:nvSpPr>
        <p:spPr>
          <a:xfrm>
            <a:off x="9109504" y="61784"/>
            <a:ext cx="1273775" cy="369332"/>
          </a:xfrm>
          <a:prstGeom prst="rect">
            <a:avLst/>
          </a:prstGeom>
          <a:noFill/>
        </p:spPr>
        <p:txBody>
          <a:bodyPr wrap="square" rtlCol="0">
            <a:spAutoFit/>
          </a:bodyPr>
          <a:lstStyle/>
          <a:p>
            <a:r>
              <a:rPr lang="en-US" dirty="0"/>
              <a:t>- Severe</a:t>
            </a:r>
          </a:p>
        </p:txBody>
      </p:sp>
      <p:sp>
        <p:nvSpPr>
          <p:cNvPr id="19" name="Rectangle 18">
            <a:extLst>
              <a:ext uri="{FF2B5EF4-FFF2-40B4-BE49-F238E27FC236}">
                <a16:creationId xmlns:a16="http://schemas.microsoft.com/office/drawing/2014/main" xmlns="" id="{852156D4-889C-415B-8D75-ADB56BB808AE}"/>
              </a:ext>
            </a:extLst>
          </p:cNvPr>
          <p:cNvSpPr/>
          <p:nvPr/>
        </p:nvSpPr>
        <p:spPr>
          <a:xfrm>
            <a:off x="1807023" y="2414025"/>
            <a:ext cx="1408980" cy="394121"/>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1" name="Rectangle 20">
            <a:extLst>
              <a:ext uri="{FF2B5EF4-FFF2-40B4-BE49-F238E27FC236}">
                <a16:creationId xmlns:a16="http://schemas.microsoft.com/office/drawing/2014/main" xmlns="" id="{31C62932-8C4B-4324-8D9D-E94917FC6221}"/>
              </a:ext>
            </a:extLst>
          </p:cNvPr>
          <p:cNvSpPr/>
          <p:nvPr/>
        </p:nvSpPr>
        <p:spPr>
          <a:xfrm>
            <a:off x="5243068" y="2844843"/>
            <a:ext cx="5743393" cy="394121"/>
          </a:xfrm>
          <a:prstGeom prst="rect">
            <a:avLst/>
          </a:prstGeom>
          <a:gradFill flip="none" rotWithShape="1">
            <a:gsLst>
              <a:gs pos="0">
                <a:schemeClr val="accent2">
                  <a:lumMod val="20000"/>
                  <a:lumOff val="80000"/>
                </a:schemeClr>
              </a:gs>
              <a:gs pos="39000">
                <a:schemeClr val="accent2">
                  <a:lumMod val="75000"/>
                </a:schemeClr>
              </a:gs>
              <a:gs pos="71000">
                <a:srgbClr val="843C0C"/>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3" name="Rectangle 22">
            <a:extLst>
              <a:ext uri="{FF2B5EF4-FFF2-40B4-BE49-F238E27FC236}">
                <a16:creationId xmlns:a16="http://schemas.microsoft.com/office/drawing/2014/main" xmlns="" id="{25959EC5-74D5-4F5C-AC73-2D39008A302E}"/>
              </a:ext>
            </a:extLst>
          </p:cNvPr>
          <p:cNvSpPr/>
          <p:nvPr/>
        </p:nvSpPr>
        <p:spPr>
          <a:xfrm>
            <a:off x="6371330" y="3307337"/>
            <a:ext cx="4615131" cy="452081"/>
          </a:xfrm>
          <a:prstGeom prst="rect">
            <a:avLst/>
          </a:prstGeom>
          <a:solidFill>
            <a:srgbClr val="843C0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Bef>
                <a:spcPts val="1000"/>
              </a:spcBef>
            </a:pPr>
            <a:endParaRPr lang="en-US">
              <a:cs typeface="Calibri"/>
            </a:endParaRPr>
          </a:p>
        </p:txBody>
      </p:sp>
      <p:sp>
        <p:nvSpPr>
          <p:cNvPr id="25" name="Rectangle 24">
            <a:extLst>
              <a:ext uri="{FF2B5EF4-FFF2-40B4-BE49-F238E27FC236}">
                <a16:creationId xmlns:a16="http://schemas.microsoft.com/office/drawing/2014/main" xmlns="" id="{F3D07170-F308-4258-AF43-3A0FD86092B9}"/>
              </a:ext>
            </a:extLst>
          </p:cNvPr>
          <p:cNvSpPr/>
          <p:nvPr/>
        </p:nvSpPr>
        <p:spPr>
          <a:xfrm>
            <a:off x="9146873" y="3820616"/>
            <a:ext cx="1624644" cy="412434"/>
          </a:xfrm>
          <a:prstGeom prst="rect">
            <a:avLst/>
          </a:prstGeom>
          <a:gradFill>
            <a:gsLst>
              <a:gs pos="99000">
                <a:schemeClr val="accent2">
                  <a:lumMod val="20000"/>
                  <a:lumOff val="80000"/>
                </a:schemeClr>
              </a:gs>
              <a:gs pos="48000">
                <a:schemeClr val="accent2">
                  <a:lumMod val="75000"/>
                </a:schemeClr>
              </a:gs>
              <a:gs pos="80000">
                <a:schemeClr val="accent2">
                  <a:lumMod val="75000"/>
                </a:schemeClr>
              </a:gs>
              <a:gs pos="3000">
                <a:schemeClr val="accent2">
                  <a:lumMod val="50000"/>
                </a:schemeClr>
              </a:gs>
            </a:gsLst>
            <a:path path="circle">
              <a:fillToRect r="100000" b="100000"/>
            </a:path>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7" name="Rectangle 26">
            <a:extLst>
              <a:ext uri="{FF2B5EF4-FFF2-40B4-BE49-F238E27FC236}">
                <a16:creationId xmlns:a16="http://schemas.microsoft.com/office/drawing/2014/main" xmlns="" id="{18350B64-BC82-48B2-969C-FC07DF8947CA}"/>
              </a:ext>
            </a:extLst>
          </p:cNvPr>
          <p:cNvSpPr/>
          <p:nvPr/>
        </p:nvSpPr>
        <p:spPr>
          <a:xfrm>
            <a:off x="1807651" y="1217808"/>
            <a:ext cx="4012381" cy="358345"/>
          </a:xfrm>
          <a:prstGeom prst="rect">
            <a:avLst/>
          </a:prstGeom>
          <a:gradFill flip="none" rotWithShape="1">
            <a:gsLst>
              <a:gs pos="0">
                <a:schemeClr val="accent2">
                  <a:lumMod val="20000"/>
                  <a:lumOff val="80000"/>
                </a:schemeClr>
              </a:gs>
              <a:gs pos="56000">
                <a:schemeClr val="accent2">
                  <a:lumMod val="75000"/>
                </a:schemeClr>
              </a:gs>
              <a:gs pos="71000">
                <a:schemeClr val="accent2">
                  <a:lumMod val="75000"/>
                </a:schemeClr>
              </a:gs>
              <a:gs pos="100000">
                <a:schemeClr val="accent2">
                  <a:lumMod val="75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29" name="Rectangle 28">
            <a:extLst>
              <a:ext uri="{FF2B5EF4-FFF2-40B4-BE49-F238E27FC236}">
                <a16:creationId xmlns:a16="http://schemas.microsoft.com/office/drawing/2014/main" xmlns="" id="{6025F32F-FEC9-4295-B755-39E6B8800613}"/>
              </a:ext>
            </a:extLst>
          </p:cNvPr>
          <p:cNvSpPr/>
          <p:nvPr/>
        </p:nvSpPr>
        <p:spPr>
          <a:xfrm>
            <a:off x="2921479" y="1576153"/>
            <a:ext cx="2898554" cy="403457"/>
          </a:xfrm>
          <a:prstGeom prst="rect">
            <a:avLst/>
          </a:prstGeom>
          <a:gradFill flip="none" rotWithShape="1">
            <a:gsLst>
              <a:gs pos="0">
                <a:schemeClr val="bg1"/>
              </a:gs>
              <a:gs pos="14000">
                <a:schemeClr val="accent2">
                  <a:lumMod val="20000"/>
                  <a:lumOff val="80000"/>
                </a:schemeClr>
              </a:gs>
              <a:gs pos="44000">
                <a:schemeClr val="accent2">
                  <a:lumMod val="75000"/>
                </a:schemeClr>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1" name="Rectangle 30">
            <a:extLst>
              <a:ext uri="{FF2B5EF4-FFF2-40B4-BE49-F238E27FC236}">
                <a16:creationId xmlns:a16="http://schemas.microsoft.com/office/drawing/2014/main" xmlns="" id="{82F73CEC-B7E3-4F28-A170-717C7000C706}"/>
              </a:ext>
            </a:extLst>
          </p:cNvPr>
          <p:cNvSpPr/>
          <p:nvPr/>
        </p:nvSpPr>
        <p:spPr>
          <a:xfrm>
            <a:off x="1814421" y="1975298"/>
            <a:ext cx="1401582" cy="343728"/>
          </a:xfrm>
          <a:prstGeom prst="rect">
            <a:avLst/>
          </a:prstGeom>
          <a:gradFill flip="none" rotWithShape="1">
            <a:gsLst>
              <a:gs pos="0">
                <a:schemeClr val="accent2">
                  <a:lumMod val="20000"/>
                  <a:lumOff val="80000"/>
                </a:schemeClr>
              </a:gs>
              <a:gs pos="56000">
                <a:schemeClr val="accent2">
                  <a:lumMod val="75000"/>
                </a:schemeClr>
              </a:gs>
              <a:gs pos="71000">
                <a:schemeClr val="accent2">
                  <a:lumMod val="75000"/>
                </a:schemeClr>
              </a:gs>
              <a:gs pos="100000">
                <a:schemeClr val="accent2">
                  <a:lumMod val="20000"/>
                  <a:lumOff val="80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3" name="Rectangle 32">
            <a:extLst>
              <a:ext uri="{FF2B5EF4-FFF2-40B4-BE49-F238E27FC236}">
                <a16:creationId xmlns:a16="http://schemas.microsoft.com/office/drawing/2014/main" xmlns="" id="{87F8C8A8-7136-4A13-A90A-54B30BBE6408}"/>
              </a:ext>
            </a:extLst>
          </p:cNvPr>
          <p:cNvSpPr/>
          <p:nvPr/>
        </p:nvSpPr>
        <p:spPr>
          <a:xfrm>
            <a:off x="9793139" y="4344136"/>
            <a:ext cx="1178944" cy="444654"/>
          </a:xfrm>
          <a:prstGeom prst="rect">
            <a:avLst/>
          </a:prstGeom>
          <a:gradFill flip="none" rotWithShape="1">
            <a:gsLst>
              <a:gs pos="0">
                <a:schemeClr val="bg1"/>
              </a:gs>
              <a:gs pos="39000">
                <a:schemeClr val="accent2">
                  <a:lumMod val="20000"/>
                  <a:lumOff val="80000"/>
                </a:schemeClr>
              </a:gs>
              <a:gs pos="59000">
                <a:schemeClr val="accent2">
                  <a:lumMod val="75000"/>
                </a:schemeClr>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5" name="Rectangle 34">
            <a:extLst>
              <a:ext uri="{FF2B5EF4-FFF2-40B4-BE49-F238E27FC236}">
                <a16:creationId xmlns:a16="http://schemas.microsoft.com/office/drawing/2014/main" xmlns="" id="{144E15E7-189F-437A-8970-E917B107268D}"/>
              </a:ext>
            </a:extLst>
          </p:cNvPr>
          <p:cNvSpPr/>
          <p:nvPr/>
        </p:nvSpPr>
        <p:spPr>
          <a:xfrm>
            <a:off x="10799554" y="4914807"/>
            <a:ext cx="172529" cy="445697"/>
          </a:xfrm>
          <a:prstGeom prst="rect">
            <a:avLst/>
          </a:prstGeom>
          <a:gradFill flip="none" rotWithShape="1">
            <a:gsLst>
              <a:gs pos="0">
                <a:schemeClr val="bg1"/>
              </a:gs>
              <a:gs pos="39000">
                <a:schemeClr val="accent2">
                  <a:lumMod val="20000"/>
                  <a:lumOff val="80000"/>
                </a:schemeClr>
              </a:gs>
              <a:gs pos="57000">
                <a:schemeClr val="accent2">
                  <a:lumMod val="75000"/>
                </a:schemeClr>
              </a:gs>
              <a:gs pos="100000">
                <a:schemeClr val="accent2">
                  <a:lumMod val="50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37" name="Arrow: Up 36">
            <a:extLst>
              <a:ext uri="{FF2B5EF4-FFF2-40B4-BE49-F238E27FC236}">
                <a16:creationId xmlns:a16="http://schemas.microsoft.com/office/drawing/2014/main" xmlns="" id="{A1611DEF-7223-4A09-9C03-CEC34943A0E9}"/>
              </a:ext>
            </a:extLst>
          </p:cNvPr>
          <p:cNvSpPr/>
          <p:nvPr/>
        </p:nvSpPr>
        <p:spPr>
          <a:xfrm>
            <a:off x="3754589" y="6332853"/>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Up 38">
            <a:extLst>
              <a:ext uri="{FF2B5EF4-FFF2-40B4-BE49-F238E27FC236}">
                <a16:creationId xmlns:a16="http://schemas.microsoft.com/office/drawing/2014/main" xmlns="" id="{0B4B5E4B-785F-4FB2-83E7-335C011294F6}"/>
              </a:ext>
            </a:extLst>
          </p:cNvPr>
          <p:cNvSpPr/>
          <p:nvPr/>
        </p:nvSpPr>
        <p:spPr>
          <a:xfrm>
            <a:off x="1698626" y="6318475"/>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Up 40">
            <a:extLst>
              <a:ext uri="{FF2B5EF4-FFF2-40B4-BE49-F238E27FC236}">
                <a16:creationId xmlns:a16="http://schemas.microsoft.com/office/drawing/2014/main" xmlns="" id="{6DF960B6-CB78-410B-8765-1CC3E6E52B37}"/>
              </a:ext>
            </a:extLst>
          </p:cNvPr>
          <p:cNvSpPr/>
          <p:nvPr/>
        </p:nvSpPr>
        <p:spPr>
          <a:xfrm>
            <a:off x="4387192" y="6347230"/>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Up 42">
            <a:extLst>
              <a:ext uri="{FF2B5EF4-FFF2-40B4-BE49-F238E27FC236}">
                <a16:creationId xmlns:a16="http://schemas.microsoft.com/office/drawing/2014/main" xmlns="" id="{805213F8-E2F1-4366-8265-8C57DE18D757}"/>
              </a:ext>
            </a:extLst>
          </p:cNvPr>
          <p:cNvSpPr/>
          <p:nvPr/>
        </p:nvSpPr>
        <p:spPr>
          <a:xfrm>
            <a:off x="6860098" y="6361607"/>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Up 30">
            <a:extLst>
              <a:ext uri="{FF2B5EF4-FFF2-40B4-BE49-F238E27FC236}">
                <a16:creationId xmlns:a16="http://schemas.microsoft.com/office/drawing/2014/main" xmlns="" id="{4A05646C-B393-44F9-B4EB-C4CB07247AC2}"/>
              </a:ext>
            </a:extLst>
          </p:cNvPr>
          <p:cNvSpPr/>
          <p:nvPr/>
        </p:nvSpPr>
        <p:spPr>
          <a:xfrm>
            <a:off x="5695532" y="6377959"/>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Up 46">
            <a:extLst>
              <a:ext uri="{FF2B5EF4-FFF2-40B4-BE49-F238E27FC236}">
                <a16:creationId xmlns:a16="http://schemas.microsoft.com/office/drawing/2014/main" xmlns="" id="{43885D98-9486-4F37-B775-1134370D5E7B}"/>
              </a:ext>
            </a:extLst>
          </p:cNvPr>
          <p:cNvSpPr/>
          <p:nvPr/>
        </p:nvSpPr>
        <p:spPr>
          <a:xfrm>
            <a:off x="9318626" y="6332852"/>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Up 48">
            <a:extLst>
              <a:ext uri="{FF2B5EF4-FFF2-40B4-BE49-F238E27FC236}">
                <a16:creationId xmlns:a16="http://schemas.microsoft.com/office/drawing/2014/main" xmlns="" id="{35174F7D-6BBC-45FB-908D-2E05E294F5D8}"/>
              </a:ext>
            </a:extLst>
          </p:cNvPr>
          <p:cNvSpPr/>
          <p:nvPr/>
        </p:nvSpPr>
        <p:spPr>
          <a:xfrm>
            <a:off x="10727607" y="6304096"/>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xmlns="" id="{F6231A17-AB03-4E74-9A59-6D7643E3C34B}"/>
              </a:ext>
            </a:extLst>
          </p:cNvPr>
          <p:cNvSpPr/>
          <p:nvPr/>
        </p:nvSpPr>
        <p:spPr>
          <a:xfrm>
            <a:off x="4497050" y="5768675"/>
            <a:ext cx="4359030" cy="394121"/>
          </a:xfrm>
          <a:prstGeom prst="rightArrow">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cs typeface="Calibri"/>
              </a:rPr>
              <a:t>Remdesivir</a:t>
            </a:r>
            <a:endParaRPr lang="en-US" sz="1400">
              <a:solidFill>
                <a:schemeClr val="tx1"/>
              </a:solidFill>
            </a:endParaRPr>
          </a:p>
        </p:txBody>
      </p:sp>
      <p:sp>
        <p:nvSpPr>
          <p:cNvPr id="53" name="Arrow: Up 52">
            <a:extLst>
              <a:ext uri="{FF2B5EF4-FFF2-40B4-BE49-F238E27FC236}">
                <a16:creationId xmlns:a16="http://schemas.microsoft.com/office/drawing/2014/main" xmlns="" id="{AD92B521-B60B-4882-8638-79B5550411EE}"/>
              </a:ext>
            </a:extLst>
          </p:cNvPr>
          <p:cNvSpPr/>
          <p:nvPr/>
        </p:nvSpPr>
        <p:spPr>
          <a:xfrm>
            <a:off x="-127299" y="6304097"/>
            <a:ext cx="244416" cy="445698"/>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D2ACC4B6-DE7C-2C4F-AC6B-A129D5BF140E}"/>
              </a:ext>
            </a:extLst>
          </p:cNvPr>
          <p:cNvSpPr txBox="1"/>
          <p:nvPr/>
        </p:nvSpPr>
        <p:spPr>
          <a:xfrm>
            <a:off x="11092721" y="5534848"/>
            <a:ext cx="1043867" cy="584775"/>
          </a:xfrm>
          <a:prstGeom prst="rect">
            <a:avLst/>
          </a:prstGeom>
          <a:noFill/>
        </p:spPr>
        <p:txBody>
          <a:bodyPr wrap="square" rtlCol="0">
            <a:spAutoFit/>
          </a:bodyPr>
          <a:lstStyle/>
          <a:p>
            <a:pPr lvl="0" algn="ctr">
              <a:defRPr/>
            </a:pPr>
            <a:r>
              <a:rPr lang="en-US" sz="1600" b="1" dirty="0">
                <a:solidFill>
                  <a:srgbClr val="C00000"/>
                </a:solidFill>
              </a:rPr>
              <a:t>Death at 11:30 PM</a:t>
            </a:r>
          </a:p>
        </p:txBody>
      </p:sp>
      <p:sp>
        <p:nvSpPr>
          <p:cNvPr id="4" name="TextBox 3">
            <a:extLst>
              <a:ext uri="{FF2B5EF4-FFF2-40B4-BE49-F238E27FC236}">
                <a16:creationId xmlns:a16="http://schemas.microsoft.com/office/drawing/2014/main" xmlns="" id="{C439CB61-5625-444A-B9FB-EEB949BB2BC8}"/>
              </a:ext>
            </a:extLst>
          </p:cNvPr>
          <p:cNvSpPr txBox="1"/>
          <p:nvPr/>
        </p:nvSpPr>
        <p:spPr>
          <a:xfrm>
            <a:off x="9953468" y="5534848"/>
            <a:ext cx="891056" cy="369332"/>
          </a:xfrm>
          <a:prstGeom prst="rect">
            <a:avLst/>
          </a:prstGeom>
          <a:noFill/>
        </p:spPr>
        <p:txBody>
          <a:bodyPr wrap="square" rtlCol="0">
            <a:spAutoFit/>
          </a:bodyPr>
          <a:lstStyle/>
          <a:p>
            <a:pPr algn="ctr"/>
            <a:r>
              <a:rPr lang="en-US" dirty="0"/>
              <a:t>Dialysis</a:t>
            </a:r>
          </a:p>
        </p:txBody>
      </p:sp>
      <p:pic>
        <p:nvPicPr>
          <p:cNvPr id="30" name="Picture 3" descr="A close up of a logo&#10;&#10;Description automatically generated">
            <a:extLst>
              <a:ext uri="{FF2B5EF4-FFF2-40B4-BE49-F238E27FC236}">
                <a16:creationId xmlns:a16="http://schemas.microsoft.com/office/drawing/2014/main" xmlns="" id="{BDB7DE20-878C-884D-BEFF-405EBE9F3E91}"/>
              </a:ext>
            </a:extLst>
          </p:cNvPr>
          <p:cNvPicPr>
            <a:picLocks noChangeAspect="1"/>
          </p:cNvPicPr>
          <p:nvPr/>
        </p:nvPicPr>
        <p:blipFill>
          <a:blip r:embed="rId3"/>
          <a:stretch>
            <a:fillRect/>
          </a:stretch>
        </p:blipFill>
        <p:spPr>
          <a:xfrm>
            <a:off x="11047312" y="253980"/>
            <a:ext cx="1143000" cy="1143000"/>
          </a:xfrm>
          <a:prstGeom prst="rect">
            <a:avLst/>
          </a:prstGeom>
        </p:spPr>
      </p:pic>
      <p:sp>
        <p:nvSpPr>
          <p:cNvPr id="6" name="Slide Number Placeholder 5"/>
          <p:cNvSpPr>
            <a:spLocks noGrp="1"/>
          </p:cNvSpPr>
          <p:nvPr>
            <p:ph type="sldNum" sz="quarter" idx="12"/>
          </p:nvPr>
        </p:nvSpPr>
        <p:spPr>
          <a:xfrm>
            <a:off x="9187388" y="6468894"/>
            <a:ext cx="2743200" cy="365125"/>
          </a:xfrm>
        </p:spPr>
        <p:txBody>
          <a:bodyPr/>
          <a:lstStyle/>
          <a:p>
            <a:fld id="{48F63A3B-78C7-47BE-AE5E-E10140E04643}" type="slidenum">
              <a:rPr lang="en-US" smtClean="0"/>
              <a:t>18</a:t>
            </a:fld>
            <a:endParaRPr lang="en-US" dirty="0"/>
          </a:p>
        </p:txBody>
      </p:sp>
      <p:sp>
        <p:nvSpPr>
          <p:cNvPr id="8" name="TextBox 7">
            <a:extLst>
              <a:ext uri="{FF2B5EF4-FFF2-40B4-BE49-F238E27FC236}">
                <a16:creationId xmlns:a16="http://schemas.microsoft.com/office/drawing/2014/main" xmlns="" id="{BCEEF4D0-ABFA-9D4F-A237-A298436BE04F}"/>
              </a:ext>
            </a:extLst>
          </p:cNvPr>
          <p:cNvSpPr txBox="1"/>
          <p:nvPr/>
        </p:nvSpPr>
        <p:spPr>
          <a:xfrm>
            <a:off x="4191327" y="5473292"/>
            <a:ext cx="880562" cy="369332"/>
          </a:xfrm>
          <a:prstGeom prst="rect">
            <a:avLst/>
          </a:prstGeom>
          <a:noFill/>
        </p:spPr>
        <p:txBody>
          <a:bodyPr wrap="none" rtlCol="0">
            <a:spAutoFit/>
          </a:bodyPr>
          <a:lstStyle/>
          <a:p>
            <a:r>
              <a:rPr lang="en-US" dirty="0"/>
              <a:t>Oxygen</a:t>
            </a:r>
          </a:p>
        </p:txBody>
      </p:sp>
      <p:sp>
        <p:nvSpPr>
          <p:cNvPr id="10" name="TextBox 9">
            <a:extLst>
              <a:ext uri="{FF2B5EF4-FFF2-40B4-BE49-F238E27FC236}">
                <a16:creationId xmlns:a16="http://schemas.microsoft.com/office/drawing/2014/main" xmlns="" id="{12BE1813-A698-B443-9116-B4C348BE5B14}"/>
              </a:ext>
            </a:extLst>
          </p:cNvPr>
          <p:cNvSpPr txBox="1"/>
          <p:nvPr/>
        </p:nvSpPr>
        <p:spPr>
          <a:xfrm>
            <a:off x="5257907" y="5479011"/>
            <a:ext cx="1119665" cy="369332"/>
          </a:xfrm>
          <a:prstGeom prst="rect">
            <a:avLst/>
          </a:prstGeom>
          <a:noFill/>
        </p:spPr>
        <p:txBody>
          <a:bodyPr wrap="none" rtlCol="0">
            <a:spAutoFit/>
          </a:bodyPr>
          <a:lstStyle/>
          <a:p>
            <a:r>
              <a:rPr lang="en-US" dirty="0"/>
              <a:t>ICU/NPPV</a:t>
            </a:r>
          </a:p>
        </p:txBody>
      </p:sp>
      <p:sp>
        <p:nvSpPr>
          <p:cNvPr id="12" name="TextBox 11">
            <a:extLst>
              <a:ext uri="{FF2B5EF4-FFF2-40B4-BE49-F238E27FC236}">
                <a16:creationId xmlns:a16="http://schemas.microsoft.com/office/drawing/2014/main" xmlns="" id="{A119D2EB-3A7D-D04F-AFE2-6D2D9B41AD2E}"/>
              </a:ext>
            </a:extLst>
          </p:cNvPr>
          <p:cNvSpPr txBox="1"/>
          <p:nvPr/>
        </p:nvSpPr>
        <p:spPr>
          <a:xfrm>
            <a:off x="6474863" y="5484604"/>
            <a:ext cx="1033873" cy="369332"/>
          </a:xfrm>
          <a:prstGeom prst="rect">
            <a:avLst/>
          </a:prstGeom>
          <a:noFill/>
        </p:spPr>
        <p:txBody>
          <a:bodyPr wrap="none" rtlCol="0">
            <a:spAutoFit/>
          </a:bodyPr>
          <a:lstStyle/>
          <a:p>
            <a:r>
              <a:rPr lang="en-US" dirty="0"/>
              <a:t>Cefazolin</a:t>
            </a:r>
          </a:p>
        </p:txBody>
      </p:sp>
      <p:sp>
        <p:nvSpPr>
          <p:cNvPr id="14" name="TextBox 13">
            <a:extLst>
              <a:ext uri="{FF2B5EF4-FFF2-40B4-BE49-F238E27FC236}">
                <a16:creationId xmlns:a16="http://schemas.microsoft.com/office/drawing/2014/main" xmlns="" id="{CD091DD7-BADF-D641-8455-85969718F3EE}"/>
              </a:ext>
            </a:extLst>
          </p:cNvPr>
          <p:cNvSpPr txBox="1"/>
          <p:nvPr/>
        </p:nvSpPr>
        <p:spPr>
          <a:xfrm>
            <a:off x="8759710" y="5408267"/>
            <a:ext cx="1156278" cy="584775"/>
          </a:xfrm>
          <a:prstGeom prst="rect">
            <a:avLst/>
          </a:prstGeom>
          <a:noFill/>
        </p:spPr>
        <p:txBody>
          <a:bodyPr wrap="none" rtlCol="0">
            <a:spAutoFit/>
          </a:bodyPr>
          <a:lstStyle/>
          <a:p>
            <a:pPr algn="ctr"/>
            <a:r>
              <a:rPr lang="en-US" sz="1600" dirty="0"/>
              <a:t>MRI</a:t>
            </a:r>
          </a:p>
          <a:p>
            <a:pPr algn="ctr"/>
            <a:r>
              <a:rPr lang="en-US" sz="1600" dirty="0"/>
              <a:t>Fluconazole</a:t>
            </a:r>
          </a:p>
        </p:txBody>
      </p:sp>
      <p:sp>
        <p:nvSpPr>
          <p:cNvPr id="16" name="TextBox 15">
            <a:extLst>
              <a:ext uri="{FF2B5EF4-FFF2-40B4-BE49-F238E27FC236}">
                <a16:creationId xmlns:a16="http://schemas.microsoft.com/office/drawing/2014/main" xmlns="" id="{42C1980E-805D-E54C-81B7-C2DDDB0A9350}"/>
              </a:ext>
            </a:extLst>
          </p:cNvPr>
          <p:cNvSpPr txBox="1"/>
          <p:nvPr/>
        </p:nvSpPr>
        <p:spPr>
          <a:xfrm>
            <a:off x="2854151" y="5473292"/>
            <a:ext cx="1283493" cy="646331"/>
          </a:xfrm>
          <a:prstGeom prst="rect">
            <a:avLst/>
          </a:prstGeom>
          <a:noFill/>
        </p:spPr>
        <p:txBody>
          <a:bodyPr wrap="none" rtlCol="0">
            <a:spAutoFit/>
          </a:bodyPr>
          <a:lstStyle/>
          <a:p>
            <a:pPr algn="ctr"/>
            <a:r>
              <a:rPr lang="en-US" sz="1200" b="1" dirty="0"/>
              <a:t>Hospitalization</a:t>
            </a:r>
          </a:p>
          <a:p>
            <a:pPr lvl="0" algn="ctr">
              <a:buNone/>
            </a:pPr>
            <a:r>
              <a:rPr lang="en-US" sz="1200" b="1" dirty="0"/>
              <a:t>Imaging</a:t>
            </a:r>
          </a:p>
          <a:p>
            <a:endParaRPr lang="en-US" sz="1200" dirty="0"/>
          </a:p>
        </p:txBody>
      </p:sp>
    </p:spTree>
    <p:extLst>
      <p:ext uri="{BB962C8B-B14F-4D97-AF65-F5344CB8AC3E}">
        <p14:creationId xmlns:p14="http://schemas.microsoft.com/office/powerpoint/2010/main" val="220262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5" grpId="0" animBg="1"/>
      <p:bldP spid="29" grpId="0" animBg="1"/>
      <p:bldP spid="33" grpId="0" animBg="1"/>
      <p:bldP spid="35" grpId="0" animBg="1"/>
      <p:bldP spid="37" grpId="0" animBg="1"/>
      <p:bldP spid="41" grpId="0" animBg="1"/>
      <p:bldP spid="43" grpId="0" animBg="1"/>
      <p:bldP spid="45" grpId="0" animBg="1"/>
      <p:bldP spid="47" grpId="0" animBg="1"/>
      <p:bldP spid="49" grpId="0" animBg="1"/>
      <p:bldP spid="51" grpId="0" animBg="1"/>
      <p:bldP spid="2" grpId="0"/>
      <p:bldP spid="4" grpId="0"/>
      <p:bldP spid="8" grpId="0"/>
      <p:bldP spid="10" grpId="0"/>
      <p:bldP spid="12" grpId="0"/>
      <p:bldP spid="14"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C630338C-7965-0342-8F4B-0E191D1C75A3}"/>
              </a:ext>
            </a:extLst>
          </p:cNvPr>
          <p:cNvGrpSpPr/>
          <p:nvPr/>
        </p:nvGrpSpPr>
        <p:grpSpPr>
          <a:xfrm>
            <a:off x="640947" y="1365523"/>
            <a:ext cx="10625767" cy="2945221"/>
            <a:chOff x="673604" y="728708"/>
            <a:chExt cx="11535113" cy="3320780"/>
          </a:xfrm>
        </p:grpSpPr>
        <p:grpSp>
          <p:nvGrpSpPr>
            <p:cNvPr id="10" name="Group 9">
              <a:extLst>
                <a:ext uri="{FF2B5EF4-FFF2-40B4-BE49-F238E27FC236}">
                  <a16:creationId xmlns:a16="http://schemas.microsoft.com/office/drawing/2014/main" xmlns="" id="{96C30F23-AB41-0540-AC33-93555699F390}"/>
                </a:ext>
              </a:extLst>
            </p:cNvPr>
            <p:cNvGrpSpPr/>
            <p:nvPr/>
          </p:nvGrpSpPr>
          <p:grpSpPr>
            <a:xfrm>
              <a:off x="673604" y="728708"/>
              <a:ext cx="3541273" cy="3320780"/>
              <a:chOff x="1196118" y="1022622"/>
              <a:chExt cx="4609384" cy="3712304"/>
            </a:xfrm>
          </p:grpSpPr>
          <p:pic>
            <p:nvPicPr>
              <p:cNvPr id="2" name="Picture 1">
                <a:extLst>
                  <a:ext uri="{FF2B5EF4-FFF2-40B4-BE49-F238E27FC236}">
                    <a16:creationId xmlns:a16="http://schemas.microsoft.com/office/drawing/2014/main" xmlns="" id="{B2896A39-B78A-274E-8503-18DCFD0FB0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6118" y="1022624"/>
                <a:ext cx="4609384" cy="3712302"/>
              </a:xfrm>
              <a:prstGeom prst="rect">
                <a:avLst/>
              </a:prstGeom>
            </p:spPr>
          </p:pic>
          <p:sp>
            <p:nvSpPr>
              <p:cNvPr id="4" name="TextBox 3">
                <a:extLst>
                  <a:ext uri="{FF2B5EF4-FFF2-40B4-BE49-F238E27FC236}">
                    <a16:creationId xmlns:a16="http://schemas.microsoft.com/office/drawing/2014/main" xmlns="" id="{B024ED12-7596-8441-A734-2F3CCDEBBD8F}"/>
                  </a:ext>
                </a:extLst>
              </p:cNvPr>
              <p:cNvSpPr txBox="1"/>
              <p:nvPr/>
            </p:nvSpPr>
            <p:spPr>
              <a:xfrm>
                <a:off x="1196118" y="1022622"/>
                <a:ext cx="402674" cy="523220"/>
              </a:xfrm>
              <a:prstGeom prst="rect">
                <a:avLst/>
              </a:prstGeom>
              <a:noFill/>
            </p:spPr>
            <p:txBody>
              <a:bodyPr wrap="none" rtlCol="0">
                <a:spAutoFit/>
              </a:bodyPr>
              <a:lstStyle/>
              <a:p>
                <a:r>
                  <a:rPr lang="en-US" sz="2800" b="1" dirty="0"/>
                  <a:t>A</a:t>
                </a:r>
              </a:p>
            </p:txBody>
          </p:sp>
        </p:grpSp>
        <p:grpSp>
          <p:nvGrpSpPr>
            <p:cNvPr id="6" name="Group 5">
              <a:extLst>
                <a:ext uri="{FF2B5EF4-FFF2-40B4-BE49-F238E27FC236}">
                  <a16:creationId xmlns:a16="http://schemas.microsoft.com/office/drawing/2014/main" xmlns="" id="{7C19B2D7-4903-6F43-A632-424F93BF7E1B}"/>
                </a:ext>
              </a:extLst>
            </p:cNvPr>
            <p:cNvGrpSpPr/>
            <p:nvPr/>
          </p:nvGrpSpPr>
          <p:grpSpPr>
            <a:xfrm>
              <a:off x="4691889" y="728708"/>
              <a:ext cx="3541274" cy="3320778"/>
              <a:chOff x="6386497" y="1022622"/>
              <a:chExt cx="4609385" cy="3712302"/>
            </a:xfrm>
          </p:grpSpPr>
          <p:pic>
            <p:nvPicPr>
              <p:cNvPr id="3" name="Picture 2">
                <a:extLst>
                  <a:ext uri="{FF2B5EF4-FFF2-40B4-BE49-F238E27FC236}">
                    <a16:creationId xmlns:a16="http://schemas.microsoft.com/office/drawing/2014/main" xmlns="" id="{66FCB7FB-F404-4D44-9C77-A9A60C128E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54"/>
              <a:stretch/>
            </p:blipFill>
            <p:spPr>
              <a:xfrm>
                <a:off x="6386497" y="1022622"/>
                <a:ext cx="4609385" cy="3712302"/>
              </a:xfrm>
              <a:prstGeom prst="rect">
                <a:avLst/>
              </a:prstGeom>
            </p:spPr>
          </p:pic>
          <p:sp>
            <p:nvSpPr>
              <p:cNvPr id="8" name="TextBox 7">
                <a:extLst>
                  <a:ext uri="{FF2B5EF4-FFF2-40B4-BE49-F238E27FC236}">
                    <a16:creationId xmlns:a16="http://schemas.microsoft.com/office/drawing/2014/main" xmlns="" id="{2CD15F79-426A-F344-B8E4-CE7DD027A836}"/>
                  </a:ext>
                </a:extLst>
              </p:cNvPr>
              <p:cNvSpPr txBox="1"/>
              <p:nvPr/>
            </p:nvSpPr>
            <p:spPr>
              <a:xfrm>
                <a:off x="6442118" y="1022622"/>
                <a:ext cx="386644" cy="523220"/>
              </a:xfrm>
              <a:prstGeom prst="rect">
                <a:avLst/>
              </a:prstGeom>
              <a:noFill/>
            </p:spPr>
            <p:txBody>
              <a:bodyPr wrap="none" rtlCol="0">
                <a:spAutoFit/>
              </a:bodyPr>
              <a:lstStyle/>
              <a:p>
                <a:r>
                  <a:rPr lang="en-US" sz="2800" b="1" dirty="0"/>
                  <a:t>B</a:t>
                </a:r>
              </a:p>
            </p:txBody>
          </p:sp>
        </p:grpSp>
        <p:grpSp>
          <p:nvGrpSpPr>
            <p:cNvPr id="5" name="Group 4">
              <a:extLst>
                <a:ext uri="{FF2B5EF4-FFF2-40B4-BE49-F238E27FC236}">
                  <a16:creationId xmlns:a16="http://schemas.microsoft.com/office/drawing/2014/main" xmlns="" id="{19AA62F5-75B5-E947-A8B4-39A6867AB6C1}"/>
                </a:ext>
              </a:extLst>
            </p:cNvPr>
            <p:cNvGrpSpPr/>
            <p:nvPr/>
          </p:nvGrpSpPr>
          <p:grpSpPr>
            <a:xfrm>
              <a:off x="8710175" y="728708"/>
              <a:ext cx="3498542" cy="3320778"/>
              <a:chOff x="8710175" y="728708"/>
              <a:chExt cx="3498542" cy="3320778"/>
            </a:xfrm>
          </p:grpSpPr>
          <p:pic>
            <p:nvPicPr>
              <p:cNvPr id="11" name="Picture 10" descr="A picture containing text, X-ray film&#10;&#10;Description automatically generated">
                <a:extLst>
                  <a:ext uri="{FF2B5EF4-FFF2-40B4-BE49-F238E27FC236}">
                    <a16:creationId xmlns:a16="http://schemas.microsoft.com/office/drawing/2014/main" xmlns="" id="{4DDA2B43-6EAB-BF4F-805E-8110EA22B4D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10175" y="728708"/>
                <a:ext cx="3498542" cy="3320778"/>
              </a:xfrm>
              <a:prstGeom prst="rect">
                <a:avLst/>
              </a:prstGeom>
            </p:spPr>
          </p:pic>
          <p:sp>
            <p:nvSpPr>
              <p:cNvPr id="12" name="TextBox 11">
                <a:extLst>
                  <a:ext uri="{FF2B5EF4-FFF2-40B4-BE49-F238E27FC236}">
                    <a16:creationId xmlns:a16="http://schemas.microsoft.com/office/drawing/2014/main" xmlns="" id="{D277FF43-4354-AB4A-9D0F-677C502C04EF}"/>
                  </a:ext>
                </a:extLst>
              </p:cNvPr>
              <p:cNvSpPr txBox="1"/>
              <p:nvPr/>
            </p:nvSpPr>
            <p:spPr>
              <a:xfrm>
                <a:off x="8710175" y="809692"/>
                <a:ext cx="375424" cy="523220"/>
              </a:xfrm>
              <a:prstGeom prst="rect">
                <a:avLst/>
              </a:prstGeom>
              <a:noFill/>
            </p:spPr>
            <p:txBody>
              <a:bodyPr wrap="none" rtlCol="0">
                <a:spAutoFit/>
              </a:bodyPr>
              <a:lstStyle/>
              <a:p>
                <a:r>
                  <a:rPr lang="en-US" sz="2800" b="1" dirty="0"/>
                  <a:t>C</a:t>
                </a:r>
              </a:p>
            </p:txBody>
          </p:sp>
        </p:grpSp>
      </p:grpSp>
      <p:sp>
        <p:nvSpPr>
          <p:cNvPr id="14" name="TextBox 13">
            <a:extLst>
              <a:ext uri="{FF2B5EF4-FFF2-40B4-BE49-F238E27FC236}">
                <a16:creationId xmlns:a16="http://schemas.microsoft.com/office/drawing/2014/main" xmlns="" id="{CC55D3E1-7E32-A946-A564-2FCB5007CD8B}"/>
              </a:ext>
            </a:extLst>
          </p:cNvPr>
          <p:cNvSpPr txBox="1"/>
          <p:nvPr/>
        </p:nvSpPr>
        <p:spPr>
          <a:xfrm>
            <a:off x="3199429" y="1437348"/>
            <a:ext cx="615874" cy="369332"/>
          </a:xfrm>
          <a:prstGeom prst="rect">
            <a:avLst/>
          </a:prstGeom>
          <a:noFill/>
        </p:spPr>
        <p:txBody>
          <a:bodyPr wrap="none" rtlCol="0">
            <a:spAutoFit/>
          </a:bodyPr>
          <a:lstStyle/>
          <a:p>
            <a:r>
              <a:rPr lang="en-US" b="1" dirty="0"/>
              <a:t>50M</a:t>
            </a:r>
          </a:p>
        </p:txBody>
      </p:sp>
      <p:sp>
        <p:nvSpPr>
          <p:cNvPr id="15" name="TextBox 14">
            <a:extLst>
              <a:ext uri="{FF2B5EF4-FFF2-40B4-BE49-F238E27FC236}">
                <a16:creationId xmlns:a16="http://schemas.microsoft.com/office/drawing/2014/main" xmlns="" id="{146B1555-9175-DC43-8945-21C978366FB2}"/>
              </a:ext>
            </a:extLst>
          </p:cNvPr>
          <p:cNvSpPr txBox="1"/>
          <p:nvPr/>
        </p:nvSpPr>
        <p:spPr>
          <a:xfrm>
            <a:off x="6951086" y="1442881"/>
            <a:ext cx="620683" cy="369332"/>
          </a:xfrm>
          <a:prstGeom prst="rect">
            <a:avLst/>
          </a:prstGeom>
          <a:noFill/>
        </p:spPr>
        <p:txBody>
          <a:bodyPr wrap="none" rtlCol="0">
            <a:spAutoFit/>
          </a:bodyPr>
          <a:lstStyle/>
          <a:p>
            <a:r>
              <a:rPr lang="en-US" b="1" dirty="0"/>
              <a:t>85M</a:t>
            </a:r>
          </a:p>
        </p:txBody>
      </p:sp>
      <p:sp>
        <p:nvSpPr>
          <p:cNvPr id="16" name="TextBox 15">
            <a:extLst>
              <a:ext uri="{FF2B5EF4-FFF2-40B4-BE49-F238E27FC236}">
                <a16:creationId xmlns:a16="http://schemas.microsoft.com/office/drawing/2014/main" xmlns="" id="{2E5DCF79-EBB9-B145-9299-25419C92F947}"/>
              </a:ext>
            </a:extLst>
          </p:cNvPr>
          <p:cNvSpPr txBox="1"/>
          <p:nvPr/>
        </p:nvSpPr>
        <p:spPr>
          <a:xfrm>
            <a:off x="10581409" y="1433111"/>
            <a:ext cx="524503" cy="369332"/>
          </a:xfrm>
          <a:prstGeom prst="rect">
            <a:avLst/>
          </a:prstGeom>
          <a:noFill/>
        </p:spPr>
        <p:txBody>
          <a:bodyPr wrap="none" rtlCol="0">
            <a:spAutoFit/>
          </a:bodyPr>
          <a:lstStyle/>
          <a:p>
            <a:r>
              <a:rPr lang="en-US" b="1" dirty="0"/>
              <a:t>80F</a:t>
            </a:r>
          </a:p>
        </p:txBody>
      </p:sp>
      <p:sp>
        <p:nvSpPr>
          <p:cNvPr id="19" name="Oval 18">
            <a:extLst>
              <a:ext uri="{FF2B5EF4-FFF2-40B4-BE49-F238E27FC236}">
                <a16:creationId xmlns:a16="http://schemas.microsoft.com/office/drawing/2014/main" xmlns="" id="{BEC86299-BB4F-DB4A-B3E2-862A727B5EF1}"/>
              </a:ext>
            </a:extLst>
          </p:cNvPr>
          <p:cNvSpPr/>
          <p:nvPr/>
        </p:nvSpPr>
        <p:spPr>
          <a:xfrm>
            <a:off x="4708611" y="2278704"/>
            <a:ext cx="789295" cy="645019"/>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0" name="Oval 19">
            <a:extLst>
              <a:ext uri="{FF2B5EF4-FFF2-40B4-BE49-F238E27FC236}">
                <a16:creationId xmlns:a16="http://schemas.microsoft.com/office/drawing/2014/main" xmlns="" id="{0887E248-237B-1143-AFAF-49CB4EB34467}"/>
              </a:ext>
            </a:extLst>
          </p:cNvPr>
          <p:cNvSpPr/>
          <p:nvPr/>
        </p:nvSpPr>
        <p:spPr>
          <a:xfrm>
            <a:off x="6267474" y="2484751"/>
            <a:ext cx="606302" cy="578092"/>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1" name="Oval 20">
            <a:extLst>
              <a:ext uri="{FF2B5EF4-FFF2-40B4-BE49-F238E27FC236}">
                <a16:creationId xmlns:a16="http://schemas.microsoft.com/office/drawing/2014/main" xmlns="" id="{DE7A4CBD-BDF9-1040-85CE-C893EBF7E1DF}"/>
              </a:ext>
            </a:extLst>
          </p:cNvPr>
          <p:cNvSpPr/>
          <p:nvPr/>
        </p:nvSpPr>
        <p:spPr>
          <a:xfrm>
            <a:off x="6318274" y="3142852"/>
            <a:ext cx="632812" cy="578091"/>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2" name="Oval 21">
            <a:extLst>
              <a:ext uri="{FF2B5EF4-FFF2-40B4-BE49-F238E27FC236}">
                <a16:creationId xmlns:a16="http://schemas.microsoft.com/office/drawing/2014/main" xmlns="" id="{E494A176-8B86-EC46-A00A-8CB054AA6BC5}"/>
              </a:ext>
            </a:extLst>
          </p:cNvPr>
          <p:cNvSpPr/>
          <p:nvPr/>
        </p:nvSpPr>
        <p:spPr>
          <a:xfrm>
            <a:off x="5020337" y="2950734"/>
            <a:ext cx="606302" cy="760040"/>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3" name="Right Arrow 22">
            <a:extLst>
              <a:ext uri="{FF2B5EF4-FFF2-40B4-BE49-F238E27FC236}">
                <a16:creationId xmlns:a16="http://schemas.microsoft.com/office/drawing/2014/main" xmlns="" id="{26BC680D-263F-354C-B86B-B74DCF305C50}"/>
              </a:ext>
            </a:extLst>
          </p:cNvPr>
          <p:cNvSpPr/>
          <p:nvPr/>
        </p:nvSpPr>
        <p:spPr>
          <a:xfrm>
            <a:off x="1215420" y="2718675"/>
            <a:ext cx="305349" cy="159147"/>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4" name="Right Arrow 23">
            <a:extLst>
              <a:ext uri="{FF2B5EF4-FFF2-40B4-BE49-F238E27FC236}">
                <a16:creationId xmlns:a16="http://schemas.microsoft.com/office/drawing/2014/main" xmlns="" id="{1BE0DE26-5F7D-AC47-9196-1711BD7A8B44}"/>
              </a:ext>
            </a:extLst>
          </p:cNvPr>
          <p:cNvSpPr/>
          <p:nvPr/>
        </p:nvSpPr>
        <p:spPr>
          <a:xfrm>
            <a:off x="1265297" y="2987452"/>
            <a:ext cx="305349" cy="159147"/>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5" name="Right Arrow 24">
            <a:extLst>
              <a:ext uri="{FF2B5EF4-FFF2-40B4-BE49-F238E27FC236}">
                <a16:creationId xmlns:a16="http://schemas.microsoft.com/office/drawing/2014/main" xmlns="" id="{5A021E0D-D398-2846-A86C-491360294E3E}"/>
              </a:ext>
            </a:extLst>
          </p:cNvPr>
          <p:cNvSpPr/>
          <p:nvPr/>
        </p:nvSpPr>
        <p:spPr>
          <a:xfrm>
            <a:off x="1157697" y="3585727"/>
            <a:ext cx="305349" cy="159147"/>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6" name="Right Arrow 25">
            <a:extLst>
              <a:ext uri="{FF2B5EF4-FFF2-40B4-BE49-F238E27FC236}">
                <a16:creationId xmlns:a16="http://schemas.microsoft.com/office/drawing/2014/main" xmlns="" id="{55D799B5-5DFF-0F4B-B4C0-C6649DE079CC}"/>
              </a:ext>
            </a:extLst>
          </p:cNvPr>
          <p:cNvSpPr/>
          <p:nvPr/>
        </p:nvSpPr>
        <p:spPr>
          <a:xfrm rot="9808142">
            <a:off x="2809628" y="2312829"/>
            <a:ext cx="286192" cy="144754"/>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7" name="Right Arrow 26">
            <a:extLst>
              <a:ext uri="{FF2B5EF4-FFF2-40B4-BE49-F238E27FC236}">
                <a16:creationId xmlns:a16="http://schemas.microsoft.com/office/drawing/2014/main" xmlns="" id="{8E7BCE3D-A230-014C-9BD8-AB627B62312F}"/>
              </a:ext>
            </a:extLst>
          </p:cNvPr>
          <p:cNvSpPr/>
          <p:nvPr/>
        </p:nvSpPr>
        <p:spPr>
          <a:xfrm rot="9808142">
            <a:off x="2911228" y="2617629"/>
            <a:ext cx="286192" cy="144754"/>
          </a:xfrm>
          <a:prstGeom prst="rightArrow">
            <a:avLst>
              <a:gd name="adj1" fmla="val 50000"/>
              <a:gd name="adj2" fmla="val 50000"/>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28" name="Oval 27">
            <a:extLst>
              <a:ext uri="{FF2B5EF4-FFF2-40B4-BE49-F238E27FC236}">
                <a16:creationId xmlns:a16="http://schemas.microsoft.com/office/drawing/2014/main" xmlns="" id="{5E62B529-2269-D94B-B0EB-1AD13F2577A3}"/>
              </a:ext>
            </a:extLst>
          </p:cNvPr>
          <p:cNvSpPr/>
          <p:nvPr/>
        </p:nvSpPr>
        <p:spPr>
          <a:xfrm>
            <a:off x="4530812" y="2484751"/>
            <a:ext cx="606302" cy="667572"/>
          </a:xfrm>
          <a:prstGeom prst="ellipse">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a:lnSpc>
                <a:spcPct val="115000"/>
              </a:lnSpc>
              <a:spcBef>
                <a:spcPts val="0"/>
              </a:spcBef>
              <a:spcAft>
                <a:spcPts val="0"/>
              </a:spcAft>
            </a:pPr>
            <a:r>
              <a:rPr lang="en-US" sz="1100">
                <a:effectLst/>
                <a:latin typeface="Arial" panose="020B0604020202020204" pitchFamily="34" charset="0"/>
                <a:ea typeface="Arial" panose="020B0604020202020204" pitchFamily="34" charset="0"/>
              </a:rPr>
              <a:t> </a:t>
            </a:r>
          </a:p>
        </p:txBody>
      </p:sp>
      <p:sp>
        <p:nvSpPr>
          <p:cNvPr id="17" name="Slide Number Placeholder 16"/>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269606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hand holding a flower&#10;&#10;Description automatically generated">
            <a:extLst>
              <a:ext uri="{FF2B5EF4-FFF2-40B4-BE49-F238E27FC236}">
                <a16:creationId xmlns:a16="http://schemas.microsoft.com/office/drawing/2014/main" xmlns="" id="{5583FFC6-7473-452C-A5B2-60F0D536B8BA}"/>
              </a:ext>
            </a:extLst>
          </p:cNvPr>
          <p:cNvPicPr>
            <a:picLocks noChangeAspect="1"/>
          </p:cNvPicPr>
          <p:nvPr/>
        </p:nvPicPr>
        <p:blipFill rotWithShape="1">
          <a:blip r:embed="rId3" cstate="screen">
            <a:alphaModFix amt="45000"/>
            <a:extLst>
              <a:ext uri="{28A0092B-C50C-407E-A947-70E740481C1C}">
                <a14:useLocalDpi xmlns:a14="http://schemas.microsoft.com/office/drawing/2010/main"/>
              </a:ext>
            </a:extLst>
          </a:blip>
          <a:srcRect r="-1"/>
          <a:stretch/>
        </p:blipFill>
        <p:spPr>
          <a:xfrm>
            <a:off x="20" y="1"/>
            <a:ext cx="12191980" cy="6857999"/>
          </a:xfrm>
          <a:prstGeom prst="rect">
            <a:avLst/>
          </a:prstGeom>
        </p:spPr>
      </p:pic>
      <p:sp>
        <p:nvSpPr>
          <p:cNvPr id="16" name="Rectangle 15">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 name="Title 3">
            <a:extLst>
              <a:ext uri="{FF2B5EF4-FFF2-40B4-BE49-F238E27FC236}">
                <a16:creationId xmlns:a16="http://schemas.microsoft.com/office/drawing/2014/main" xmlns="" id="{A047AB58-E107-8142-8400-0ED04F44B4A8}"/>
              </a:ext>
            </a:extLst>
          </p:cNvPr>
          <p:cNvSpPr>
            <a:spLocks noGrp="1"/>
          </p:cNvSpPr>
          <p:nvPr>
            <p:ph type="title"/>
          </p:nvPr>
        </p:nvSpPr>
        <p:spPr>
          <a:xfrm>
            <a:off x="1167937" y="1695576"/>
            <a:ext cx="9576261" cy="2857191"/>
          </a:xfrm>
        </p:spPr>
        <p:txBody>
          <a:bodyPr vert="horz" lIns="91440" tIns="45720" rIns="91440" bIns="45720" rtlCol="0" anchor="ctr">
            <a:normAutofit/>
          </a:bodyPr>
          <a:lstStyle/>
          <a:p>
            <a:pPr algn="ctr"/>
            <a:r>
              <a:rPr lang="en-US" sz="6200" dirty="0"/>
              <a:t>Background</a:t>
            </a:r>
          </a:p>
        </p:txBody>
      </p:sp>
      <p:sp>
        <p:nvSpPr>
          <p:cNvPr id="18" name="Rectangle 17">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3" name="Slide Number Placeholder 2"/>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319522117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C1960620-1801-8746-9785-318D9BD36641}"/>
              </a:ext>
            </a:extLst>
          </p:cNvPr>
          <p:cNvGraphicFramePr>
            <a:graphicFrameLocks noGrp="1"/>
          </p:cNvGraphicFramePr>
          <p:nvPr>
            <p:extLst>
              <p:ext uri="{D42A27DB-BD31-4B8C-83A1-F6EECF244321}">
                <p14:modId xmlns:p14="http://schemas.microsoft.com/office/powerpoint/2010/main" val="2228218051"/>
              </p:ext>
            </p:extLst>
          </p:nvPr>
        </p:nvGraphicFramePr>
        <p:xfrm>
          <a:off x="374754" y="607060"/>
          <a:ext cx="9197632" cy="5664200"/>
        </p:xfrm>
        <a:graphic>
          <a:graphicData uri="http://schemas.openxmlformats.org/drawingml/2006/table">
            <a:tbl>
              <a:tblPr firstRow="1" bandRow="1">
                <a:tableStyleId>{9DCAF9ED-07DC-4A11-8D7F-57B35C25682E}</a:tableStyleId>
              </a:tblPr>
              <a:tblGrid>
                <a:gridCol w="1886124">
                  <a:extLst>
                    <a:ext uri="{9D8B030D-6E8A-4147-A177-3AD203B41FA5}">
                      <a16:colId xmlns:a16="http://schemas.microsoft.com/office/drawing/2014/main" xmlns="" val="667245888"/>
                    </a:ext>
                  </a:extLst>
                </a:gridCol>
                <a:gridCol w="1209339">
                  <a:extLst>
                    <a:ext uri="{9D8B030D-6E8A-4147-A177-3AD203B41FA5}">
                      <a16:colId xmlns:a16="http://schemas.microsoft.com/office/drawing/2014/main" xmlns="" val="2786628069"/>
                    </a:ext>
                  </a:extLst>
                </a:gridCol>
                <a:gridCol w="1209339">
                  <a:extLst>
                    <a:ext uri="{9D8B030D-6E8A-4147-A177-3AD203B41FA5}">
                      <a16:colId xmlns:a16="http://schemas.microsoft.com/office/drawing/2014/main" xmlns="" val="2249777480"/>
                    </a:ext>
                  </a:extLst>
                </a:gridCol>
                <a:gridCol w="1209339">
                  <a:extLst>
                    <a:ext uri="{9D8B030D-6E8A-4147-A177-3AD203B41FA5}">
                      <a16:colId xmlns:a16="http://schemas.microsoft.com/office/drawing/2014/main" xmlns="" val="3366800963"/>
                    </a:ext>
                  </a:extLst>
                </a:gridCol>
                <a:gridCol w="943063">
                  <a:extLst>
                    <a:ext uri="{9D8B030D-6E8A-4147-A177-3AD203B41FA5}">
                      <a16:colId xmlns:a16="http://schemas.microsoft.com/office/drawing/2014/main" xmlns="" val="3190247763"/>
                    </a:ext>
                  </a:extLst>
                </a:gridCol>
                <a:gridCol w="1364667">
                  <a:extLst>
                    <a:ext uri="{9D8B030D-6E8A-4147-A177-3AD203B41FA5}">
                      <a16:colId xmlns:a16="http://schemas.microsoft.com/office/drawing/2014/main" xmlns="" val="1416755563"/>
                    </a:ext>
                  </a:extLst>
                </a:gridCol>
                <a:gridCol w="1375761">
                  <a:extLst>
                    <a:ext uri="{9D8B030D-6E8A-4147-A177-3AD203B41FA5}">
                      <a16:colId xmlns:a16="http://schemas.microsoft.com/office/drawing/2014/main" xmlns="" val="1636928949"/>
                    </a:ext>
                  </a:extLst>
                </a:gridCol>
              </a:tblGrid>
              <a:tr h="0">
                <a:tc>
                  <a:txBody>
                    <a:bodyPr/>
                    <a:lstStyle/>
                    <a:p>
                      <a:pPr algn="l" fontAlgn="t"/>
                      <a:endParaRPr lang="en-US" sz="18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1800" dirty="0">
                          <a:effectLst/>
                        </a:rPr>
                        <a:t>Normal Range</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1800" dirty="0">
                          <a:effectLst/>
                        </a:rPr>
                        <a:t>50M</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t">
                        <a:spcBef>
                          <a:spcPts val="0"/>
                        </a:spcBef>
                        <a:spcAft>
                          <a:spcPts val="0"/>
                        </a:spcAft>
                      </a:pPr>
                      <a:r>
                        <a:rPr lang="en-US" sz="1800" dirty="0">
                          <a:effectLst/>
                        </a:rPr>
                        <a:t>85M</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dirty="0">
                          <a:effectLst/>
                        </a:rPr>
                        <a:t>80F</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21457873"/>
                  </a:ext>
                </a:extLst>
              </a:tr>
              <a:tr h="285750">
                <a:tc>
                  <a:txBody>
                    <a:bodyPr/>
                    <a:lstStyle/>
                    <a:p>
                      <a:pPr algn="l" rtl="0" fontAlgn="t">
                        <a:spcBef>
                          <a:spcPts val="0"/>
                        </a:spcBef>
                        <a:spcAft>
                          <a:spcPts val="0"/>
                        </a:spcAft>
                      </a:pPr>
                      <a:r>
                        <a:rPr lang="en-US" sz="1800" b="1" dirty="0">
                          <a:effectLst/>
                        </a:rPr>
                        <a:t>Date</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Male</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Female</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solidFill>
                            <a:schemeClr val="tx1"/>
                          </a:solidFill>
                          <a:effectLst/>
                        </a:rPr>
                        <a:t>May 6th</a:t>
                      </a:r>
                      <a:endParaRPr lang="en-US" sz="3600" b="1"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solidFill>
                            <a:schemeClr val="tx1"/>
                          </a:solidFill>
                          <a:effectLst/>
                        </a:rPr>
                        <a:t>May 18th</a:t>
                      </a:r>
                      <a:endParaRPr lang="en-US" sz="3600" b="1"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solidFill>
                            <a:schemeClr val="tx1"/>
                          </a:solidFill>
                          <a:effectLst/>
                        </a:rPr>
                        <a:t>May 8th</a:t>
                      </a:r>
                      <a:endParaRPr lang="en-US" sz="3600" b="1" dirty="0">
                        <a:solidFill>
                          <a:schemeClr val="tx1"/>
                        </a:solidFill>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May 8th</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5762089"/>
                  </a:ext>
                </a:extLst>
              </a:tr>
              <a:tr h="285750">
                <a:tc>
                  <a:txBody>
                    <a:bodyPr/>
                    <a:lstStyle/>
                    <a:p>
                      <a:pPr algn="l" rtl="0" fontAlgn="b">
                        <a:spcBef>
                          <a:spcPts val="0"/>
                        </a:spcBef>
                        <a:spcAft>
                          <a:spcPts val="0"/>
                        </a:spcAft>
                      </a:pPr>
                      <a:r>
                        <a:rPr lang="en-US" sz="1800" b="1" dirty="0">
                          <a:effectLst/>
                        </a:rPr>
                        <a:t>ALT (U/L)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10-40 </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solidFill>
                            <a:schemeClr val="tx1"/>
                          </a:solidFill>
                          <a:effectLst/>
                        </a:rPr>
                        <a:t>146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solidFill>
                  </a:tcPr>
                </a:tc>
                <a:tc>
                  <a:txBody>
                    <a:bodyPr/>
                    <a:lstStyle/>
                    <a:p>
                      <a:pPr algn="ctr" rtl="0" fontAlgn="b">
                        <a:spcBef>
                          <a:spcPts val="0"/>
                        </a:spcBef>
                        <a:spcAft>
                          <a:spcPts val="0"/>
                        </a:spcAft>
                      </a:pPr>
                      <a:r>
                        <a:rPr lang="en-US" sz="2400" dirty="0">
                          <a:solidFill>
                            <a:schemeClr val="tx1"/>
                          </a:solidFill>
                          <a:effectLst/>
                        </a:rPr>
                        <a:t>279</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11800"/>
                    </a:solidFill>
                  </a:tcPr>
                </a:tc>
                <a:tc>
                  <a:txBody>
                    <a:bodyPr/>
                    <a:lstStyle/>
                    <a:p>
                      <a:pPr algn="ctr" rtl="0" fontAlgn="b">
                        <a:spcBef>
                          <a:spcPts val="0"/>
                        </a:spcBef>
                        <a:spcAft>
                          <a:spcPts val="0"/>
                        </a:spcAft>
                      </a:pPr>
                      <a:r>
                        <a:rPr lang="en-US" sz="2400" dirty="0">
                          <a:solidFill>
                            <a:schemeClr val="tx1"/>
                          </a:solidFill>
                          <a:effectLst/>
                        </a:rPr>
                        <a:t>84</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0196"/>
                      </a:srgbClr>
                    </a:solidFill>
                  </a:tcPr>
                </a:tc>
                <a:tc>
                  <a:txBody>
                    <a:bodyPr/>
                    <a:lstStyle/>
                    <a:p>
                      <a:pPr algn="ctr" rtl="0" fontAlgn="b">
                        <a:spcBef>
                          <a:spcPts val="0"/>
                        </a:spcBef>
                        <a:spcAft>
                          <a:spcPts val="0"/>
                        </a:spcAft>
                      </a:pPr>
                      <a:r>
                        <a:rPr lang="en-US" sz="2400" dirty="0">
                          <a:effectLst/>
                        </a:rPr>
                        <a:t>14.4</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85268661"/>
                  </a:ext>
                </a:extLst>
              </a:tr>
              <a:tr h="285750">
                <a:tc>
                  <a:txBody>
                    <a:bodyPr/>
                    <a:lstStyle/>
                    <a:p>
                      <a:pPr algn="l" rtl="0" fontAlgn="b">
                        <a:spcBef>
                          <a:spcPts val="0"/>
                        </a:spcBef>
                        <a:spcAft>
                          <a:spcPts val="0"/>
                        </a:spcAft>
                      </a:pPr>
                      <a:r>
                        <a:rPr lang="en-US" sz="1800" b="1" dirty="0">
                          <a:effectLst/>
                        </a:rPr>
                        <a:t>LDH (U/L)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80-225</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solidFill>
                  </a:tcPr>
                </a:tc>
                <a:tc>
                  <a:txBody>
                    <a:bodyPr/>
                    <a:lstStyle/>
                    <a:p>
                      <a:pPr algn="ctr" rtl="0" fontAlgn="b">
                        <a:spcBef>
                          <a:spcPts val="0"/>
                        </a:spcBef>
                        <a:spcAft>
                          <a:spcPts val="0"/>
                        </a:spcAft>
                      </a:pPr>
                      <a:r>
                        <a:rPr lang="en-US" sz="2400" dirty="0">
                          <a:solidFill>
                            <a:schemeClr val="tx1"/>
                          </a:solidFill>
                          <a:effectLst/>
                        </a:rPr>
                        <a:t>756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solidFill>
                  </a:tcPr>
                </a:tc>
                <a:tc>
                  <a:txBody>
                    <a:bodyPr/>
                    <a:lstStyle/>
                    <a:p>
                      <a:pPr algn="ctr" rtl="0" fontAlgn="b">
                        <a:spcBef>
                          <a:spcPts val="0"/>
                        </a:spcBef>
                        <a:spcAft>
                          <a:spcPts val="0"/>
                        </a:spcAft>
                      </a:pPr>
                      <a:r>
                        <a:rPr lang="en-US" sz="2400" dirty="0">
                          <a:solidFill>
                            <a:schemeClr val="tx1"/>
                          </a:solidFill>
                          <a:effectLst/>
                        </a:rPr>
                        <a:t>959</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E1800"/>
                    </a:solidFill>
                  </a:tcPr>
                </a:tc>
                <a:tc>
                  <a:txBody>
                    <a:bodyPr/>
                    <a:lstStyle/>
                    <a:p>
                      <a:pPr algn="ctr" rtl="0" fontAlgn="b">
                        <a:spcBef>
                          <a:spcPts val="0"/>
                        </a:spcBef>
                        <a:spcAft>
                          <a:spcPts val="0"/>
                        </a:spcAft>
                      </a:pPr>
                      <a:r>
                        <a:rPr lang="en-US" sz="2400" dirty="0">
                          <a:solidFill>
                            <a:schemeClr val="tx1"/>
                          </a:solidFill>
                          <a:effectLst/>
                        </a:rPr>
                        <a:t>432.6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74118"/>
                      </a:srgbClr>
                    </a:solidFill>
                  </a:tcPr>
                </a:tc>
                <a:tc>
                  <a:txBody>
                    <a:bodyPr/>
                    <a:lstStyle/>
                    <a:p>
                      <a:pPr algn="ctr" rtl="0" fontAlgn="b">
                        <a:spcBef>
                          <a:spcPts val="0"/>
                        </a:spcBef>
                        <a:spcAft>
                          <a:spcPts val="0"/>
                        </a:spcAft>
                      </a:pPr>
                      <a:r>
                        <a:rPr lang="en-US" sz="2400" dirty="0">
                          <a:effectLst/>
                        </a:rPr>
                        <a:t>152.6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98024667"/>
                  </a:ext>
                </a:extLst>
              </a:tr>
              <a:tr h="285750">
                <a:tc>
                  <a:txBody>
                    <a:bodyPr/>
                    <a:lstStyle/>
                    <a:p>
                      <a:pPr algn="l" rtl="0" fontAlgn="b">
                        <a:spcBef>
                          <a:spcPts val="0"/>
                        </a:spcBef>
                        <a:spcAft>
                          <a:spcPts val="0"/>
                        </a:spcAft>
                      </a:pPr>
                      <a:r>
                        <a:rPr lang="en-US" sz="1800" b="1" dirty="0">
                          <a:effectLst/>
                        </a:rPr>
                        <a:t>Albumin (g/dL)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3.5-5.5</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8039"/>
                      </a:srgbClr>
                    </a:solidFill>
                  </a:tcPr>
                </a:tc>
                <a:tc>
                  <a:txBody>
                    <a:bodyPr/>
                    <a:lstStyle/>
                    <a:p>
                      <a:pPr algn="ctr" rtl="0" fontAlgn="b">
                        <a:spcBef>
                          <a:spcPts val="0"/>
                        </a:spcBef>
                        <a:spcAft>
                          <a:spcPts val="0"/>
                        </a:spcAft>
                      </a:pPr>
                      <a:r>
                        <a:rPr lang="en-US" sz="2400" dirty="0">
                          <a:solidFill>
                            <a:schemeClr val="tx1"/>
                          </a:solidFill>
                          <a:effectLst/>
                        </a:rPr>
                        <a:t>3.24</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34902"/>
                      </a:srgbClr>
                    </a:solidFill>
                  </a:tcPr>
                </a:tc>
                <a:tc>
                  <a:txBody>
                    <a:bodyPr/>
                    <a:lstStyle/>
                    <a:p>
                      <a:pPr algn="ctr" rtl="0" fontAlgn="b">
                        <a:spcBef>
                          <a:spcPts val="0"/>
                        </a:spcBef>
                        <a:spcAft>
                          <a:spcPts val="0"/>
                        </a:spcAft>
                      </a:pPr>
                      <a:r>
                        <a:rPr lang="en-US" sz="2400" dirty="0">
                          <a:solidFill>
                            <a:schemeClr val="tx1"/>
                          </a:solidFill>
                          <a:effectLst/>
                        </a:rPr>
                        <a:t>2.8</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8039"/>
                      </a:srgbClr>
                    </a:solidFill>
                  </a:tcPr>
                </a:tc>
                <a:tc>
                  <a:txBody>
                    <a:bodyPr/>
                    <a:lstStyle/>
                    <a:p>
                      <a:pPr algn="ctr" rtl="0" fontAlgn="b">
                        <a:spcBef>
                          <a:spcPts val="0"/>
                        </a:spcBef>
                        <a:spcAft>
                          <a:spcPts val="0"/>
                        </a:spcAft>
                      </a:pPr>
                      <a:r>
                        <a:rPr lang="en-US" sz="2400" dirty="0">
                          <a:solidFill>
                            <a:schemeClr val="tx1"/>
                          </a:solidFill>
                          <a:effectLst/>
                        </a:rPr>
                        <a:t>3.4</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25882"/>
                      </a:srgbClr>
                    </a:solidFill>
                  </a:tcPr>
                </a:tc>
                <a:tc>
                  <a:txBody>
                    <a:bodyPr/>
                    <a:lstStyle/>
                    <a:p>
                      <a:pPr algn="ctr" rtl="0" fontAlgn="b">
                        <a:spcBef>
                          <a:spcPts val="0"/>
                        </a:spcBef>
                        <a:spcAft>
                          <a:spcPts val="0"/>
                        </a:spcAft>
                      </a:pPr>
                      <a:r>
                        <a:rPr lang="en-US" sz="2400" dirty="0">
                          <a:effectLst/>
                        </a:rPr>
                        <a:t>4.0</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90391191"/>
                  </a:ext>
                </a:extLst>
              </a:tr>
              <a:tr h="285750">
                <a:tc>
                  <a:txBody>
                    <a:bodyPr/>
                    <a:lstStyle/>
                    <a:p>
                      <a:pPr algn="l" rtl="0" fontAlgn="b">
                        <a:spcBef>
                          <a:spcPts val="0"/>
                        </a:spcBef>
                        <a:spcAft>
                          <a:spcPts val="0"/>
                        </a:spcAft>
                      </a:pPr>
                      <a:r>
                        <a:rPr lang="en-US" sz="1800" b="1" dirty="0">
                          <a:effectLst/>
                        </a:rPr>
                        <a:t>Lymphocytes (Ux10</a:t>
                      </a:r>
                      <a:r>
                        <a:rPr lang="en-US" sz="1800" b="1" baseline="30000" dirty="0">
                          <a:effectLst/>
                        </a:rPr>
                        <a:t>3</a:t>
                      </a:r>
                      <a:r>
                        <a:rPr lang="en-US" sz="1800" b="1" dirty="0">
                          <a:effectLst/>
                        </a:rPr>
                        <a:t>/µL)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1.0-4.8</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80000"/>
                      </a:srgbClr>
                    </a:solidFill>
                  </a:tcPr>
                </a:tc>
                <a:tc>
                  <a:txBody>
                    <a:bodyPr/>
                    <a:lstStyle/>
                    <a:p>
                      <a:pPr algn="ctr" rtl="0" fontAlgn="b">
                        <a:spcBef>
                          <a:spcPts val="0"/>
                        </a:spcBef>
                        <a:spcAft>
                          <a:spcPts val="0"/>
                        </a:spcAft>
                      </a:pPr>
                      <a:r>
                        <a:rPr lang="en-US" sz="2400" b="1" dirty="0">
                          <a:solidFill>
                            <a:schemeClr val="tx1"/>
                          </a:solidFill>
                          <a:effectLst/>
                        </a:rPr>
                        <a:t>0.50</a:t>
                      </a:r>
                      <a:endParaRPr lang="en-US" sz="4800" b="1"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80000"/>
                      </a:srgbClr>
                    </a:solidFill>
                  </a:tcPr>
                </a:tc>
                <a:tc>
                  <a:txBody>
                    <a:bodyPr/>
                    <a:lstStyle/>
                    <a:p>
                      <a:pPr algn="ctr" rtl="0" fontAlgn="b">
                        <a:spcBef>
                          <a:spcPts val="0"/>
                        </a:spcBef>
                        <a:spcAft>
                          <a:spcPts val="0"/>
                        </a:spcAft>
                      </a:pPr>
                      <a:r>
                        <a:rPr lang="en-US" sz="2400" b="1" dirty="0">
                          <a:solidFill>
                            <a:schemeClr val="tx1"/>
                          </a:solidFill>
                          <a:effectLst/>
                        </a:rPr>
                        <a:t>0.41</a:t>
                      </a:r>
                      <a:endParaRPr lang="en-US" sz="4800" b="1"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83922"/>
                      </a:srgbClr>
                    </a:solidFill>
                  </a:tcPr>
                </a:tc>
                <a:tc>
                  <a:txBody>
                    <a:bodyPr/>
                    <a:lstStyle/>
                    <a:p>
                      <a:pPr algn="ctr" rtl="0" fontAlgn="b">
                        <a:spcBef>
                          <a:spcPts val="0"/>
                        </a:spcBef>
                        <a:spcAft>
                          <a:spcPts val="0"/>
                        </a:spcAft>
                      </a:pPr>
                      <a:r>
                        <a:rPr lang="en-US" sz="2400" b="1" dirty="0">
                          <a:solidFill>
                            <a:schemeClr val="tx1"/>
                          </a:solidFill>
                          <a:effectLst/>
                        </a:rPr>
                        <a:t>0.84</a:t>
                      </a:r>
                      <a:endParaRPr lang="en-US" sz="4800" b="1"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0196"/>
                      </a:srgbClr>
                    </a:solidFill>
                  </a:tcPr>
                </a:tc>
                <a:tc>
                  <a:txBody>
                    <a:bodyPr/>
                    <a:lstStyle/>
                    <a:p>
                      <a:pPr algn="ctr" rtl="0" fontAlgn="b">
                        <a:spcBef>
                          <a:spcPts val="0"/>
                        </a:spcBef>
                        <a:spcAft>
                          <a:spcPts val="0"/>
                        </a:spcAft>
                      </a:pPr>
                      <a:r>
                        <a:rPr lang="en-US" sz="2400" dirty="0">
                          <a:effectLst/>
                        </a:rPr>
                        <a:t>1.39</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6021003"/>
                  </a:ext>
                </a:extLst>
              </a:tr>
              <a:tr h="285750">
                <a:tc>
                  <a:txBody>
                    <a:bodyPr/>
                    <a:lstStyle/>
                    <a:p>
                      <a:pPr algn="l" rtl="0" fontAlgn="b">
                        <a:spcBef>
                          <a:spcPts val="0"/>
                        </a:spcBef>
                        <a:spcAft>
                          <a:spcPts val="0"/>
                        </a:spcAft>
                      </a:pPr>
                      <a:r>
                        <a:rPr lang="en-US" sz="1800" b="1" dirty="0">
                          <a:effectLst/>
                        </a:rPr>
                        <a:t>Neutrophils (Ux10</a:t>
                      </a:r>
                      <a:r>
                        <a:rPr lang="en-US" sz="1800" b="1" baseline="30000" dirty="0">
                          <a:effectLst/>
                        </a:rPr>
                        <a:t>3</a:t>
                      </a:r>
                      <a:r>
                        <a:rPr lang="en-US" sz="1800" b="1" dirty="0">
                          <a:effectLst/>
                        </a:rPr>
                        <a:t>/µL)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1.8-7.7</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72941"/>
                      </a:srgbClr>
                    </a:solidFill>
                  </a:tcPr>
                </a:tc>
                <a:tc>
                  <a:txBody>
                    <a:bodyPr/>
                    <a:lstStyle/>
                    <a:p>
                      <a:pPr algn="ctr" rtl="0" fontAlgn="b">
                        <a:spcBef>
                          <a:spcPts val="0"/>
                        </a:spcBef>
                        <a:spcAft>
                          <a:spcPts val="0"/>
                        </a:spcAft>
                      </a:pPr>
                      <a:r>
                        <a:rPr lang="en-US" sz="2400" dirty="0">
                          <a:solidFill>
                            <a:schemeClr val="tx1"/>
                          </a:solidFill>
                          <a:effectLst/>
                        </a:rPr>
                        <a:t>9.4</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72941"/>
                      </a:srgbClr>
                    </a:solidFill>
                  </a:tcPr>
                </a:tc>
                <a:tc>
                  <a:txBody>
                    <a:bodyPr/>
                    <a:lstStyle/>
                    <a:p>
                      <a:pPr algn="ctr" rtl="0" fontAlgn="b">
                        <a:spcBef>
                          <a:spcPts val="0"/>
                        </a:spcBef>
                        <a:spcAft>
                          <a:spcPts val="0"/>
                        </a:spcAft>
                      </a:pPr>
                      <a:r>
                        <a:rPr lang="en-US" sz="2400" dirty="0">
                          <a:solidFill>
                            <a:schemeClr val="tx1"/>
                          </a:solidFill>
                          <a:effectLst/>
                        </a:rPr>
                        <a:t>14.3</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89804"/>
                      </a:srgbClr>
                    </a:solidFill>
                  </a:tcPr>
                </a:tc>
                <a:tc>
                  <a:txBody>
                    <a:bodyPr/>
                    <a:lstStyle/>
                    <a:p>
                      <a:pPr algn="ctr" rtl="0" fontAlgn="b">
                        <a:spcBef>
                          <a:spcPts val="0"/>
                        </a:spcBef>
                        <a:spcAft>
                          <a:spcPts val="0"/>
                        </a:spcAft>
                      </a:pPr>
                      <a:r>
                        <a:rPr lang="en-US" sz="2400" dirty="0">
                          <a:solidFill>
                            <a:schemeClr val="tx1"/>
                          </a:solidFill>
                          <a:effectLst/>
                        </a:rPr>
                        <a:t>7.0</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45098"/>
                      </a:srgbClr>
                    </a:solidFill>
                  </a:tcPr>
                </a:tc>
                <a:tc>
                  <a:txBody>
                    <a:bodyPr/>
                    <a:lstStyle/>
                    <a:p>
                      <a:pPr algn="ctr" rtl="0" fontAlgn="b">
                        <a:spcBef>
                          <a:spcPts val="0"/>
                        </a:spcBef>
                        <a:spcAft>
                          <a:spcPts val="0"/>
                        </a:spcAft>
                      </a:pPr>
                      <a:r>
                        <a:rPr lang="en-US" sz="2400" dirty="0">
                          <a:effectLst/>
                        </a:rPr>
                        <a:t>2.87</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19579557"/>
                  </a:ext>
                </a:extLst>
              </a:tr>
              <a:tr h="285750">
                <a:tc>
                  <a:txBody>
                    <a:bodyPr/>
                    <a:lstStyle/>
                    <a:p>
                      <a:pPr algn="l" rtl="0" fontAlgn="b">
                        <a:spcBef>
                          <a:spcPts val="0"/>
                        </a:spcBef>
                        <a:spcAft>
                          <a:spcPts val="0"/>
                        </a:spcAft>
                      </a:pPr>
                      <a:r>
                        <a:rPr lang="en-US" sz="1800" b="1" dirty="0">
                          <a:effectLst/>
                        </a:rPr>
                        <a:t>Red blood cells (Ux10</a:t>
                      </a:r>
                      <a:r>
                        <a:rPr lang="en-US" sz="1800" b="1" baseline="30000" dirty="0">
                          <a:effectLst/>
                        </a:rPr>
                        <a:t>6</a:t>
                      </a:r>
                      <a:r>
                        <a:rPr lang="en-US" sz="1800" b="1" dirty="0">
                          <a:effectLst/>
                        </a:rPr>
                        <a:t>/µL)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4.7-6.1</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Bef>
                          <a:spcPts val="0"/>
                        </a:spcBef>
                        <a:spcAft>
                          <a:spcPts val="0"/>
                        </a:spcAft>
                      </a:pPr>
                      <a:r>
                        <a:rPr lang="en-US" sz="2400" dirty="0">
                          <a:effectLst/>
                        </a:rPr>
                        <a:t>4.2-5.4</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spcBef>
                          <a:spcPts val="0"/>
                        </a:spcBef>
                        <a:spcAft>
                          <a:spcPts val="0"/>
                        </a:spcAft>
                      </a:pPr>
                      <a:r>
                        <a:rPr lang="en-US" sz="2400" dirty="0">
                          <a:solidFill>
                            <a:schemeClr val="tx1"/>
                          </a:solidFill>
                          <a:effectLst/>
                        </a:rPr>
                        <a:t>4.5</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0196"/>
                      </a:srgbClr>
                    </a:solidFill>
                  </a:tcPr>
                </a:tc>
                <a:tc>
                  <a:txBody>
                    <a:bodyPr/>
                    <a:lstStyle/>
                    <a:p>
                      <a:pPr algn="ctr" rtl="0" fontAlgn="b">
                        <a:spcBef>
                          <a:spcPts val="0"/>
                        </a:spcBef>
                        <a:spcAft>
                          <a:spcPts val="0"/>
                        </a:spcAft>
                      </a:pPr>
                      <a:r>
                        <a:rPr lang="en-US" sz="2400" dirty="0">
                          <a:solidFill>
                            <a:schemeClr val="tx1"/>
                          </a:solidFill>
                          <a:effectLst/>
                        </a:rPr>
                        <a:t>4.6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1900">
                        <a:alpha val="29804"/>
                      </a:srgbClr>
                    </a:solidFill>
                  </a:tcPr>
                </a:tc>
                <a:tc>
                  <a:txBody>
                    <a:bodyPr/>
                    <a:lstStyle/>
                    <a:p>
                      <a:pPr algn="ctr" rtl="0" fontAlgn="b">
                        <a:spcBef>
                          <a:spcPts val="0"/>
                        </a:spcBef>
                        <a:spcAft>
                          <a:spcPts val="0"/>
                        </a:spcAft>
                      </a:pPr>
                      <a:r>
                        <a:rPr lang="en-US" sz="2400" dirty="0">
                          <a:solidFill>
                            <a:schemeClr val="tx1"/>
                          </a:solidFill>
                          <a:effectLst/>
                        </a:rPr>
                        <a:t>4.6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29804"/>
                      </a:srgbClr>
                    </a:solidFill>
                  </a:tcPr>
                </a:tc>
                <a:tc>
                  <a:txBody>
                    <a:bodyPr/>
                    <a:lstStyle/>
                    <a:p>
                      <a:pPr algn="ctr" rtl="0" fontAlgn="b">
                        <a:spcBef>
                          <a:spcPts val="0"/>
                        </a:spcBef>
                        <a:spcAft>
                          <a:spcPts val="0"/>
                        </a:spcAft>
                      </a:pPr>
                      <a:r>
                        <a:rPr lang="en-US" sz="2400" dirty="0">
                          <a:effectLst/>
                        </a:rPr>
                        <a:t>4.21</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7022635"/>
                  </a:ext>
                </a:extLst>
              </a:tr>
              <a:tr h="285750">
                <a:tc>
                  <a:txBody>
                    <a:bodyPr/>
                    <a:lstStyle/>
                    <a:p>
                      <a:pPr algn="l" rtl="0" fontAlgn="b">
                        <a:spcBef>
                          <a:spcPts val="0"/>
                        </a:spcBef>
                        <a:spcAft>
                          <a:spcPts val="0"/>
                        </a:spcAft>
                      </a:pPr>
                      <a:r>
                        <a:rPr lang="en-US" sz="1800" b="1" dirty="0">
                          <a:effectLst/>
                        </a:rPr>
                        <a:t>Hemoglobin (g/dL)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14-18</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t">
                        <a:spcBef>
                          <a:spcPts val="0"/>
                        </a:spcBef>
                        <a:spcAft>
                          <a:spcPts val="0"/>
                        </a:spcAft>
                      </a:pPr>
                      <a:r>
                        <a:rPr lang="en-US" sz="2400" dirty="0">
                          <a:effectLst/>
                        </a:rPr>
                        <a:t>12-16</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spcBef>
                          <a:spcPts val="0"/>
                        </a:spcBef>
                        <a:spcAft>
                          <a:spcPts val="0"/>
                        </a:spcAft>
                      </a:pPr>
                      <a:r>
                        <a:rPr lang="en-US" sz="2400" dirty="0">
                          <a:solidFill>
                            <a:schemeClr val="tx1"/>
                          </a:solidFill>
                          <a:effectLst/>
                        </a:rPr>
                        <a:t>12.0</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0196"/>
                      </a:srgbClr>
                    </a:solidFill>
                  </a:tcPr>
                </a:tc>
                <a:tc>
                  <a:txBody>
                    <a:bodyPr/>
                    <a:lstStyle/>
                    <a:p>
                      <a:pPr algn="ctr" rtl="0" fontAlgn="b">
                        <a:spcBef>
                          <a:spcPts val="0"/>
                        </a:spcBef>
                        <a:spcAft>
                          <a:spcPts val="0"/>
                        </a:spcAft>
                      </a:pPr>
                      <a:r>
                        <a:rPr lang="en-US" sz="2400" dirty="0">
                          <a:solidFill>
                            <a:schemeClr val="tx1"/>
                          </a:solidFill>
                          <a:effectLst/>
                        </a:rPr>
                        <a:t>13.9</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23922"/>
                      </a:srgbClr>
                    </a:solidFill>
                  </a:tcPr>
                </a:tc>
                <a:tc>
                  <a:txBody>
                    <a:bodyPr/>
                    <a:lstStyle/>
                    <a:p>
                      <a:pPr algn="ctr" rtl="0" fontAlgn="b">
                        <a:spcBef>
                          <a:spcPts val="0"/>
                        </a:spcBef>
                        <a:spcAft>
                          <a:spcPts val="0"/>
                        </a:spcAft>
                      </a:pPr>
                      <a:r>
                        <a:rPr lang="en-US" sz="2400" dirty="0">
                          <a:solidFill>
                            <a:schemeClr val="tx1"/>
                          </a:solidFill>
                          <a:effectLst/>
                        </a:rPr>
                        <a:t>11.6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56863"/>
                      </a:srgbClr>
                    </a:solidFill>
                  </a:tcPr>
                </a:tc>
                <a:tc>
                  <a:txBody>
                    <a:bodyPr/>
                    <a:lstStyle/>
                    <a:p>
                      <a:pPr algn="ctr" rtl="0" fontAlgn="b">
                        <a:spcBef>
                          <a:spcPts val="0"/>
                        </a:spcBef>
                        <a:spcAft>
                          <a:spcPts val="0"/>
                        </a:spcAft>
                      </a:pPr>
                      <a:r>
                        <a:rPr lang="en-US" sz="2400" dirty="0">
                          <a:effectLst/>
                        </a:rPr>
                        <a:t>12.8</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0772137"/>
                  </a:ext>
                </a:extLst>
              </a:tr>
              <a:tr h="285750">
                <a:tc>
                  <a:txBody>
                    <a:bodyPr/>
                    <a:lstStyle/>
                    <a:p>
                      <a:pPr algn="l" rtl="0" fontAlgn="b">
                        <a:spcBef>
                          <a:spcPts val="0"/>
                        </a:spcBef>
                        <a:spcAft>
                          <a:spcPts val="0"/>
                        </a:spcAft>
                      </a:pPr>
                      <a:r>
                        <a:rPr lang="en-US" sz="1800" b="1" dirty="0">
                          <a:effectLst/>
                        </a:rPr>
                        <a:t>BUN (mg/dL)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6-20</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solidFill>
                            <a:schemeClr val="tx1"/>
                          </a:solidFill>
                          <a:effectLst/>
                        </a:rPr>
                        <a:t>5.6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81900">
                        <a:alpha val="36078"/>
                      </a:srgbClr>
                    </a:solidFill>
                  </a:tcPr>
                </a:tc>
                <a:tc>
                  <a:txBody>
                    <a:bodyPr/>
                    <a:lstStyle/>
                    <a:p>
                      <a:pPr algn="ctr" rtl="0" fontAlgn="b">
                        <a:spcBef>
                          <a:spcPts val="0"/>
                        </a:spcBef>
                        <a:spcAft>
                          <a:spcPts val="0"/>
                        </a:spcAft>
                      </a:pPr>
                      <a:r>
                        <a:rPr lang="en-US" sz="2400" dirty="0">
                          <a:solidFill>
                            <a:schemeClr val="tx1"/>
                          </a:solidFill>
                          <a:effectLst/>
                        </a:rPr>
                        <a:t>16</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en-US" sz="2400" dirty="0">
                          <a:solidFill>
                            <a:schemeClr val="tx1"/>
                          </a:solidFill>
                          <a:effectLst/>
                        </a:rPr>
                        <a:t>7</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en-US" sz="2400" dirty="0">
                          <a:effectLst/>
                        </a:rPr>
                        <a:t>13</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486214655"/>
                  </a:ext>
                </a:extLst>
              </a:tr>
              <a:tr h="285750">
                <a:tc>
                  <a:txBody>
                    <a:bodyPr/>
                    <a:lstStyle/>
                    <a:p>
                      <a:pPr algn="l" rtl="0" fontAlgn="b">
                        <a:spcBef>
                          <a:spcPts val="0"/>
                        </a:spcBef>
                        <a:spcAft>
                          <a:spcPts val="0"/>
                        </a:spcAft>
                      </a:pPr>
                      <a:r>
                        <a:rPr lang="en-US" sz="1800" b="1" dirty="0">
                          <a:effectLst/>
                        </a:rPr>
                        <a:t>Creatinine, serum (mg/dL)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0.6-1.3</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0.5-1.1</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solidFill>
                            <a:schemeClr val="tx1"/>
                          </a:solidFill>
                          <a:effectLst/>
                        </a:rPr>
                        <a:t>0.75</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solidFill>
                            <a:schemeClr val="tx1"/>
                          </a:solidFill>
                          <a:effectLst/>
                        </a:rPr>
                        <a:t>3.2</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1E00">
                        <a:alpha val="69020"/>
                      </a:srgbClr>
                    </a:solidFill>
                  </a:tcPr>
                </a:tc>
                <a:tc>
                  <a:txBody>
                    <a:bodyPr/>
                    <a:lstStyle/>
                    <a:p>
                      <a:pPr algn="ctr" rtl="0" fontAlgn="b">
                        <a:spcBef>
                          <a:spcPts val="0"/>
                        </a:spcBef>
                        <a:spcAft>
                          <a:spcPts val="0"/>
                        </a:spcAft>
                      </a:pPr>
                      <a:r>
                        <a:rPr lang="en-US" sz="2400" dirty="0">
                          <a:solidFill>
                            <a:schemeClr val="tx1"/>
                          </a:solidFill>
                          <a:effectLst/>
                        </a:rPr>
                        <a:t>0.85</a:t>
                      </a:r>
                      <a:endParaRPr lang="en-US" sz="4800" dirty="0">
                        <a:solidFill>
                          <a:schemeClr val="tx1"/>
                        </a:solidFill>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0.7</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54156024"/>
                  </a:ext>
                </a:extLst>
              </a:tr>
            </a:tbl>
          </a:graphicData>
        </a:graphic>
      </p:graphicFrame>
      <p:sp>
        <p:nvSpPr>
          <p:cNvPr id="3" name="TextBox 2">
            <a:extLst>
              <a:ext uri="{FF2B5EF4-FFF2-40B4-BE49-F238E27FC236}">
                <a16:creationId xmlns:a16="http://schemas.microsoft.com/office/drawing/2014/main" xmlns="" id="{25182D82-E3FF-8F4E-825C-DE29D2BEF7C7}"/>
              </a:ext>
            </a:extLst>
          </p:cNvPr>
          <p:cNvSpPr txBox="1"/>
          <p:nvPr/>
        </p:nvSpPr>
        <p:spPr>
          <a:xfrm>
            <a:off x="3016111" y="125075"/>
            <a:ext cx="5514715" cy="461665"/>
          </a:xfrm>
          <a:prstGeom prst="rect">
            <a:avLst/>
          </a:prstGeom>
          <a:noFill/>
        </p:spPr>
        <p:txBody>
          <a:bodyPr wrap="none" rtlCol="0">
            <a:spAutoFit/>
          </a:bodyPr>
          <a:lstStyle/>
          <a:p>
            <a:r>
              <a:rPr lang="en-US" sz="2400" b="1" dirty="0"/>
              <a:t>Laboratory Parameters for 50M, 85M, 80F</a:t>
            </a:r>
          </a:p>
        </p:txBody>
      </p:sp>
      <p:pic>
        <p:nvPicPr>
          <p:cNvPr id="4" name="Picture 12" descr="A picture containing remote, sitting, monitor, table&#10;&#10;Description automatically generated">
            <a:extLst>
              <a:ext uri="{FF2B5EF4-FFF2-40B4-BE49-F238E27FC236}">
                <a16:creationId xmlns:a16="http://schemas.microsoft.com/office/drawing/2014/main" xmlns="" id="{2BA49EE9-ABCF-414D-9B31-8577D0ED6021}"/>
              </a:ext>
            </a:extLst>
          </p:cNvPr>
          <p:cNvPicPr>
            <a:picLocks noChangeAspect="1"/>
          </p:cNvPicPr>
          <p:nvPr/>
        </p:nvPicPr>
        <p:blipFill>
          <a:blip r:embed="rId3"/>
          <a:stretch>
            <a:fillRect/>
          </a:stretch>
        </p:blipFill>
        <p:spPr>
          <a:xfrm>
            <a:off x="10844367" y="125075"/>
            <a:ext cx="1143000" cy="1143000"/>
          </a:xfrm>
          <a:prstGeom prst="rect">
            <a:avLst/>
          </a:prstGeom>
        </p:spPr>
      </p:pic>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a:p>
        </p:txBody>
      </p:sp>
    </p:spTree>
    <p:extLst>
      <p:ext uri="{BB962C8B-B14F-4D97-AF65-F5344CB8AC3E}">
        <p14:creationId xmlns:p14="http://schemas.microsoft.com/office/powerpoint/2010/main" val="350355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xmlns="" id="{3EB9C661-A272-4E40-A29F-8BE399FDE638}"/>
              </a:ext>
            </a:extLst>
          </p:cNvPr>
          <p:cNvGraphicFramePr>
            <a:graphicFrameLocks noGrp="1"/>
          </p:cNvGraphicFramePr>
          <p:nvPr>
            <p:extLst>
              <p:ext uri="{D42A27DB-BD31-4B8C-83A1-F6EECF244321}">
                <p14:modId xmlns:p14="http://schemas.microsoft.com/office/powerpoint/2010/main" val="870726413"/>
              </p:ext>
            </p:extLst>
          </p:nvPr>
        </p:nvGraphicFramePr>
        <p:xfrm>
          <a:off x="449705" y="966757"/>
          <a:ext cx="9884027" cy="5481320"/>
        </p:xfrm>
        <a:graphic>
          <a:graphicData uri="http://schemas.openxmlformats.org/drawingml/2006/table">
            <a:tbl>
              <a:tblPr firstRow="1" bandRow="1">
                <a:tableStyleId>{9DCAF9ED-07DC-4A11-8D7F-57B35C25682E}</a:tableStyleId>
              </a:tblPr>
              <a:tblGrid>
                <a:gridCol w="2053652">
                  <a:extLst>
                    <a:ext uri="{9D8B030D-6E8A-4147-A177-3AD203B41FA5}">
                      <a16:colId xmlns:a16="http://schemas.microsoft.com/office/drawing/2014/main" xmlns="" val="667245888"/>
                    </a:ext>
                  </a:extLst>
                </a:gridCol>
                <a:gridCol w="1199213">
                  <a:extLst>
                    <a:ext uri="{9D8B030D-6E8A-4147-A177-3AD203B41FA5}">
                      <a16:colId xmlns:a16="http://schemas.microsoft.com/office/drawing/2014/main" xmlns="" val="2851804179"/>
                    </a:ext>
                  </a:extLst>
                </a:gridCol>
                <a:gridCol w="1211290">
                  <a:extLst>
                    <a:ext uri="{9D8B030D-6E8A-4147-A177-3AD203B41FA5}">
                      <a16:colId xmlns:a16="http://schemas.microsoft.com/office/drawing/2014/main" xmlns="" val="1434834169"/>
                    </a:ext>
                  </a:extLst>
                </a:gridCol>
                <a:gridCol w="1354968">
                  <a:extLst>
                    <a:ext uri="{9D8B030D-6E8A-4147-A177-3AD203B41FA5}">
                      <a16:colId xmlns:a16="http://schemas.microsoft.com/office/drawing/2014/main" xmlns="" val="3366800963"/>
                    </a:ext>
                  </a:extLst>
                </a:gridCol>
                <a:gridCol w="1354968">
                  <a:extLst>
                    <a:ext uri="{9D8B030D-6E8A-4147-A177-3AD203B41FA5}">
                      <a16:colId xmlns:a16="http://schemas.microsoft.com/office/drawing/2014/main" xmlns="" val="3190247763"/>
                    </a:ext>
                  </a:extLst>
                </a:gridCol>
                <a:gridCol w="1354968">
                  <a:extLst>
                    <a:ext uri="{9D8B030D-6E8A-4147-A177-3AD203B41FA5}">
                      <a16:colId xmlns:a16="http://schemas.microsoft.com/office/drawing/2014/main" xmlns="" val="1416755563"/>
                    </a:ext>
                  </a:extLst>
                </a:gridCol>
                <a:gridCol w="1354968">
                  <a:extLst>
                    <a:ext uri="{9D8B030D-6E8A-4147-A177-3AD203B41FA5}">
                      <a16:colId xmlns:a16="http://schemas.microsoft.com/office/drawing/2014/main" xmlns="" val="1636928949"/>
                    </a:ext>
                  </a:extLst>
                </a:gridCol>
              </a:tblGrid>
              <a:tr h="0">
                <a:tc>
                  <a:txBody>
                    <a:bodyPr/>
                    <a:lstStyle/>
                    <a:p>
                      <a:pPr algn="l" fontAlgn="t"/>
                      <a:endParaRPr lang="en-US" sz="20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1800" dirty="0">
                          <a:effectLst/>
                        </a:rPr>
                        <a:t>Normal Range</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1800" dirty="0">
                          <a:effectLst/>
                        </a:rPr>
                        <a:t>50M</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rtl="0" fontAlgn="t">
                        <a:spcBef>
                          <a:spcPts val="0"/>
                        </a:spcBef>
                        <a:spcAft>
                          <a:spcPts val="0"/>
                        </a:spcAft>
                      </a:pPr>
                      <a:r>
                        <a:rPr lang="en-US" sz="1800" dirty="0">
                          <a:effectLst/>
                        </a:rPr>
                        <a:t>85M</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800" dirty="0">
                          <a:effectLst/>
                        </a:rPr>
                        <a:t>80F</a:t>
                      </a:r>
                      <a:endParaRPr lang="en-US" sz="40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21457873"/>
                  </a:ext>
                </a:extLst>
              </a:tr>
              <a:tr h="285750">
                <a:tc>
                  <a:txBody>
                    <a:bodyPr/>
                    <a:lstStyle/>
                    <a:p>
                      <a:pPr algn="l" rtl="0" fontAlgn="t">
                        <a:spcBef>
                          <a:spcPts val="0"/>
                        </a:spcBef>
                        <a:spcAft>
                          <a:spcPts val="0"/>
                        </a:spcAft>
                      </a:pPr>
                      <a:r>
                        <a:rPr lang="en-US" sz="1800" b="1" dirty="0">
                          <a:effectLst/>
                        </a:rPr>
                        <a:t>Components</a:t>
                      </a: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Male</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Female</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May 6th</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May 18th</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May 8th</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1600" b="1" dirty="0">
                          <a:effectLst/>
                        </a:rPr>
                        <a:t>May 8th</a:t>
                      </a:r>
                      <a:endParaRPr lang="en-US" sz="3600" b="1"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25762089"/>
                  </a:ext>
                </a:extLst>
              </a:tr>
              <a:tr h="285750">
                <a:tc>
                  <a:txBody>
                    <a:bodyPr/>
                    <a:lstStyle/>
                    <a:p>
                      <a:pPr algn="l" rtl="0" fontAlgn="b">
                        <a:spcBef>
                          <a:spcPts val="0"/>
                        </a:spcBef>
                        <a:spcAft>
                          <a:spcPts val="0"/>
                        </a:spcAft>
                      </a:pPr>
                      <a:r>
                        <a:rPr lang="en-US" sz="1800" b="1" dirty="0">
                          <a:effectLst/>
                        </a:rPr>
                        <a:t>C-reactive protein (mg/L)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&lt;5</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150.6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0000">
                        <a:alpha val="80000"/>
                      </a:srgbClr>
                    </a:solidFill>
                  </a:tcPr>
                </a:tc>
                <a:tc>
                  <a:txBody>
                    <a:bodyPr/>
                    <a:lstStyle/>
                    <a:p>
                      <a:pPr algn="ctr" rtl="0" fontAlgn="b">
                        <a:spcBef>
                          <a:spcPts val="0"/>
                        </a:spcBef>
                        <a:spcAft>
                          <a:spcPts val="0"/>
                        </a:spcAft>
                      </a:pPr>
                      <a:r>
                        <a:rPr lang="en-US" sz="2400" dirty="0">
                          <a:effectLst/>
                        </a:rPr>
                        <a:t>219.6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120.5</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67843"/>
                      </a:srgbClr>
                    </a:solidFill>
                  </a:tcPr>
                </a:tc>
                <a:tc>
                  <a:txBody>
                    <a:bodyPr/>
                    <a:lstStyle/>
                    <a:p>
                      <a:pPr algn="ctr" rtl="0" fontAlgn="b">
                        <a:spcBef>
                          <a:spcPts val="0"/>
                        </a:spcBef>
                        <a:spcAft>
                          <a:spcPts val="0"/>
                        </a:spcAft>
                      </a:pPr>
                      <a:r>
                        <a:rPr lang="en-US" sz="2400" dirty="0">
                          <a:effectLst/>
                        </a:rPr>
                        <a:t>7.93</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27843"/>
                      </a:srgbClr>
                    </a:solidFill>
                  </a:tcPr>
                </a:tc>
                <a:extLst>
                  <a:ext uri="{0D108BD9-81ED-4DB2-BD59-A6C34878D82A}">
                    <a16:rowId xmlns:a16="http://schemas.microsoft.com/office/drawing/2014/main" xmlns="" val="2974194268"/>
                  </a:ext>
                </a:extLst>
              </a:tr>
              <a:tr h="285750">
                <a:tc>
                  <a:txBody>
                    <a:bodyPr/>
                    <a:lstStyle/>
                    <a:p>
                      <a:pPr algn="l" rtl="0" fontAlgn="b">
                        <a:spcBef>
                          <a:spcPts val="0"/>
                        </a:spcBef>
                        <a:spcAft>
                          <a:spcPts val="0"/>
                        </a:spcAft>
                      </a:pPr>
                      <a:r>
                        <a:rPr lang="en-US" sz="1800" b="1" dirty="0">
                          <a:effectLst/>
                        </a:rPr>
                        <a:t>Serum ferritin (ng/mL)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24-336</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a:effectLst/>
                        </a:rPr>
                        <a:t>11-307</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1965.3</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90980"/>
                      </a:srgbClr>
                    </a:solidFill>
                  </a:tcPr>
                </a:tc>
                <a:tc>
                  <a:txBody>
                    <a:bodyPr/>
                    <a:lstStyle/>
                    <a:p>
                      <a:pPr algn="ctr" rtl="0" fontAlgn="b">
                        <a:spcBef>
                          <a:spcPts val="0"/>
                        </a:spcBef>
                        <a:spcAft>
                          <a:spcPts val="0"/>
                        </a:spcAft>
                      </a:pPr>
                      <a:r>
                        <a:rPr lang="en-US" sz="2400" dirty="0">
                          <a:effectLst/>
                        </a:rPr>
                        <a:t>2250.7</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1094</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65882"/>
                      </a:srgbClr>
                    </a:solidFill>
                  </a:tcPr>
                </a:tc>
                <a:tc>
                  <a:txBody>
                    <a:bodyPr/>
                    <a:lstStyle/>
                    <a:p>
                      <a:pPr algn="ctr" rtl="0" fontAlgn="b">
                        <a:spcBef>
                          <a:spcPts val="0"/>
                        </a:spcBef>
                        <a:spcAft>
                          <a:spcPts val="0"/>
                        </a:spcAft>
                      </a:pPr>
                      <a:r>
                        <a:rPr lang="en-US" sz="2400" dirty="0">
                          <a:effectLst/>
                        </a:rPr>
                        <a:t>113.5</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9804"/>
                      </a:srgbClr>
                    </a:solidFill>
                  </a:tcPr>
                </a:tc>
                <a:extLst>
                  <a:ext uri="{0D108BD9-81ED-4DB2-BD59-A6C34878D82A}">
                    <a16:rowId xmlns:a16="http://schemas.microsoft.com/office/drawing/2014/main" xmlns="" val="1906981032"/>
                  </a:ext>
                </a:extLst>
              </a:tr>
              <a:tr h="285750">
                <a:tc>
                  <a:txBody>
                    <a:bodyPr/>
                    <a:lstStyle/>
                    <a:p>
                      <a:pPr algn="l" rtl="0" fontAlgn="b">
                        <a:spcBef>
                          <a:spcPts val="0"/>
                        </a:spcBef>
                        <a:spcAft>
                          <a:spcPts val="0"/>
                        </a:spcAft>
                      </a:pPr>
                      <a:r>
                        <a:rPr lang="en-US" sz="1800" b="1" dirty="0">
                          <a:effectLst/>
                        </a:rPr>
                        <a:t>ESR (mm/h)</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&lt;15</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t">
                        <a:spcBef>
                          <a:spcPts val="0"/>
                        </a:spcBef>
                        <a:spcAft>
                          <a:spcPts val="0"/>
                        </a:spcAft>
                      </a:pPr>
                      <a:r>
                        <a:rPr lang="en-US" sz="2400" dirty="0">
                          <a:effectLst/>
                        </a:rPr>
                        <a:t>&lt;20</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83</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0980"/>
                      </a:srgbClr>
                    </a:solidFill>
                  </a:tcPr>
                </a:tc>
                <a:tc>
                  <a:txBody>
                    <a:bodyPr/>
                    <a:lstStyle/>
                    <a:p>
                      <a:pPr algn="ctr" rtl="0" fontAlgn="b">
                        <a:spcBef>
                          <a:spcPts val="0"/>
                        </a:spcBef>
                        <a:spcAft>
                          <a:spcPts val="0"/>
                        </a:spcAft>
                      </a:pPr>
                      <a:r>
                        <a:rPr lang="en-US" sz="2400" dirty="0">
                          <a:effectLst/>
                        </a:rPr>
                        <a:t>95</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8039"/>
                      </a:srgbClr>
                    </a:solidFill>
                  </a:tcPr>
                </a:tc>
                <a:tc>
                  <a:txBody>
                    <a:bodyPr/>
                    <a:lstStyle/>
                    <a:p>
                      <a:pPr algn="ctr" rtl="0" fontAlgn="b">
                        <a:spcBef>
                          <a:spcPts val="0"/>
                        </a:spcBef>
                        <a:spcAft>
                          <a:spcPts val="0"/>
                        </a:spcAft>
                      </a:pPr>
                      <a:r>
                        <a:rPr lang="en-US" sz="2400" dirty="0">
                          <a:effectLst/>
                        </a:rPr>
                        <a:t>82</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67843"/>
                      </a:srgbClr>
                    </a:solidFill>
                  </a:tcPr>
                </a:tc>
                <a:tc>
                  <a:txBody>
                    <a:bodyPr/>
                    <a:lstStyle/>
                    <a:p>
                      <a:pPr algn="ctr" rtl="0" fontAlgn="b">
                        <a:spcBef>
                          <a:spcPts val="0"/>
                        </a:spcBef>
                        <a:spcAft>
                          <a:spcPts val="0"/>
                        </a:spcAft>
                      </a:pPr>
                      <a:r>
                        <a:rPr lang="en-US" sz="2400" dirty="0">
                          <a:effectLst/>
                        </a:rPr>
                        <a:t>8</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47292982"/>
                  </a:ext>
                </a:extLst>
              </a:tr>
              <a:tr h="285750">
                <a:tc>
                  <a:txBody>
                    <a:bodyPr/>
                    <a:lstStyle/>
                    <a:p>
                      <a:pPr algn="l" rtl="0" fontAlgn="b">
                        <a:spcBef>
                          <a:spcPts val="0"/>
                        </a:spcBef>
                        <a:spcAft>
                          <a:spcPts val="0"/>
                        </a:spcAft>
                      </a:pPr>
                      <a:r>
                        <a:rPr lang="en-US" sz="1800" b="1" dirty="0">
                          <a:effectLst/>
                        </a:rPr>
                        <a:t>IL-6 (</a:t>
                      </a:r>
                      <a:r>
                        <a:rPr lang="en-US" sz="1800" b="1" dirty="0" err="1">
                          <a:effectLst/>
                        </a:rPr>
                        <a:t>pg</a:t>
                      </a:r>
                      <a:r>
                        <a:rPr lang="en-US" sz="1800" b="1" dirty="0">
                          <a:effectLst/>
                        </a:rPr>
                        <a:t>/mL)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0.1-2.9</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25.28</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83922"/>
                      </a:srgbClr>
                    </a:solidFill>
                  </a:tcPr>
                </a:tc>
                <a:tc>
                  <a:txBody>
                    <a:bodyPr/>
                    <a:lstStyle/>
                    <a:p>
                      <a:pPr algn="ctr" rtl="0" fontAlgn="b">
                        <a:spcBef>
                          <a:spcPts val="0"/>
                        </a:spcBef>
                        <a:spcAft>
                          <a:spcPts val="0"/>
                        </a:spcAft>
                      </a:pPr>
                      <a:r>
                        <a:rPr lang="en-US" sz="2400" dirty="0">
                          <a:effectLst/>
                        </a:rPr>
                        <a:t>29.52</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18.4</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2157"/>
                      </a:srgbClr>
                    </a:solidFill>
                  </a:tcPr>
                </a:tc>
                <a:tc>
                  <a:txBody>
                    <a:bodyPr/>
                    <a:lstStyle/>
                    <a:p>
                      <a:pPr algn="ctr" rtl="0" fontAlgn="b">
                        <a:spcBef>
                          <a:spcPts val="0"/>
                        </a:spcBef>
                        <a:spcAft>
                          <a:spcPts val="0"/>
                        </a:spcAft>
                      </a:pPr>
                      <a:r>
                        <a:rPr lang="en-US" sz="2400" dirty="0">
                          <a:effectLst/>
                        </a:rPr>
                        <a:t>4.27</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27843"/>
                      </a:srgbClr>
                    </a:solidFill>
                  </a:tcPr>
                </a:tc>
                <a:extLst>
                  <a:ext uri="{0D108BD9-81ED-4DB2-BD59-A6C34878D82A}">
                    <a16:rowId xmlns:a16="http://schemas.microsoft.com/office/drawing/2014/main" xmlns="" val="82172197"/>
                  </a:ext>
                </a:extLst>
              </a:tr>
              <a:tr h="285750">
                <a:tc>
                  <a:txBody>
                    <a:bodyPr/>
                    <a:lstStyle/>
                    <a:p>
                      <a:pPr algn="l" rtl="0" fontAlgn="b">
                        <a:spcBef>
                          <a:spcPts val="0"/>
                        </a:spcBef>
                        <a:spcAft>
                          <a:spcPts val="0"/>
                        </a:spcAft>
                      </a:pPr>
                      <a:r>
                        <a:rPr lang="en-US" sz="1800" b="1" dirty="0">
                          <a:effectLst/>
                        </a:rPr>
                        <a:t>D-dimer (ng/mL)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&lt;=0.50</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0.86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76863"/>
                      </a:srgbClr>
                    </a:solidFill>
                  </a:tcPr>
                </a:tc>
                <a:tc>
                  <a:txBody>
                    <a:bodyPr/>
                    <a:lstStyle/>
                    <a:p>
                      <a:pPr algn="ctr" rtl="0" fontAlgn="b">
                        <a:spcBef>
                          <a:spcPts val="0"/>
                        </a:spcBef>
                        <a:spcAft>
                          <a:spcPts val="0"/>
                        </a:spcAft>
                      </a:pPr>
                      <a:r>
                        <a:rPr lang="en-US" sz="2400" dirty="0">
                          <a:effectLst/>
                        </a:rPr>
                        <a:t>1.06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0.74</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63922"/>
                      </a:srgbClr>
                    </a:solidFill>
                  </a:tcPr>
                </a:tc>
                <a:tc>
                  <a:txBody>
                    <a:bodyPr/>
                    <a:lstStyle/>
                    <a:p>
                      <a:pPr algn="ctr" rtl="0" fontAlgn="b">
                        <a:spcBef>
                          <a:spcPts val="0"/>
                        </a:spcBef>
                        <a:spcAft>
                          <a:spcPts val="0"/>
                        </a:spcAft>
                      </a:pPr>
                      <a:r>
                        <a:rPr lang="en-US" sz="2400" dirty="0">
                          <a:effectLst/>
                        </a:rPr>
                        <a:t>0.4</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800220574"/>
                  </a:ext>
                </a:extLst>
              </a:tr>
              <a:tr h="285750">
                <a:tc>
                  <a:txBody>
                    <a:bodyPr/>
                    <a:lstStyle/>
                    <a:p>
                      <a:pPr algn="l" rtl="0" fontAlgn="b">
                        <a:spcBef>
                          <a:spcPts val="0"/>
                        </a:spcBef>
                        <a:spcAft>
                          <a:spcPts val="0"/>
                        </a:spcAft>
                      </a:pPr>
                      <a:r>
                        <a:rPr lang="en-US" sz="1800" b="1" dirty="0">
                          <a:effectLst/>
                        </a:rPr>
                        <a:t>SAA (mg/L)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0-10</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170.6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89020"/>
                      </a:srgbClr>
                    </a:solidFill>
                  </a:tcPr>
                </a:tc>
                <a:tc>
                  <a:txBody>
                    <a:bodyPr/>
                    <a:lstStyle/>
                    <a:p>
                      <a:pPr algn="ctr" rtl="0" fontAlgn="b">
                        <a:spcBef>
                          <a:spcPts val="0"/>
                        </a:spcBef>
                        <a:spcAft>
                          <a:spcPts val="0"/>
                        </a:spcAft>
                      </a:pPr>
                      <a:r>
                        <a:rPr lang="en-US" sz="2400" dirty="0">
                          <a:effectLst/>
                        </a:rPr>
                        <a:t>215.3</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125.2</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80000"/>
                      </a:srgbClr>
                    </a:solidFill>
                  </a:tcPr>
                </a:tc>
                <a:tc>
                  <a:txBody>
                    <a:bodyPr/>
                    <a:lstStyle/>
                    <a:p>
                      <a:pPr algn="ctr" rtl="0" fontAlgn="b">
                        <a:spcBef>
                          <a:spcPts val="0"/>
                        </a:spcBef>
                        <a:spcAft>
                          <a:spcPts val="0"/>
                        </a:spcAft>
                      </a:pPr>
                      <a:r>
                        <a:rPr lang="en-US" sz="2400" dirty="0">
                          <a:effectLst/>
                        </a:rPr>
                        <a:t>3.5</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25755360"/>
                  </a:ext>
                </a:extLst>
              </a:tr>
              <a:tr h="285750">
                <a:tc>
                  <a:txBody>
                    <a:bodyPr/>
                    <a:lstStyle/>
                    <a:p>
                      <a:pPr algn="l" rtl="0" fontAlgn="b">
                        <a:spcBef>
                          <a:spcPts val="0"/>
                        </a:spcBef>
                        <a:spcAft>
                          <a:spcPts val="0"/>
                        </a:spcAft>
                      </a:pPr>
                      <a:r>
                        <a:rPr lang="en-US" sz="1800" b="1" dirty="0">
                          <a:effectLst/>
                        </a:rPr>
                        <a:t>FIB (mg/dL)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200-400</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581</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89020"/>
                      </a:srgbClr>
                    </a:solidFill>
                  </a:tcPr>
                </a:tc>
                <a:tc>
                  <a:txBody>
                    <a:bodyPr/>
                    <a:lstStyle/>
                    <a:p>
                      <a:pPr algn="ctr" rtl="0" fontAlgn="b">
                        <a:spcBef>
                          <a:spcPts val="0"/>
                        </a:spcBef>
                        <a:spcAft>
                          <a:spcPts val="0"/>
                        </a:spcAft>
                      </a:pPr>
                      <a:r>
                        <a:rPr lang="en-US" sz="2400" dirty="0">
                          <a:effectLst/>
                        </a:rPr>
                        <a:t>727</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576</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alpha val="89020"/>
                      </a:srgbClr>
                    </a:solidFill>
                  </a:tcPr>
                </a:tc>
                <a:tc>
                  <a:txBody>
                    <a:bodyPr/>
                    <a:lstStyle/>
                    <a:p>
                      <a:pPr algn="ctr" rtl="0" fontAlgn="b">
                        <a:spcBef>
                          <a:spcPts val="0"/>
                        </a:spcBef>
                        <a:spcAft>
                          <a:spcPts val="0"/>
                        </a:spcAft>
                      </a:pPr>
                      <a:r>
                        <a:rPr lang="en-US" sz="2400">
                          <a:effectLst/>
                        </a:rPr>
                        <a:t>371</a:t>
                      </a:r>
                      <a:endParaRPr lang="en-US" sz="480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6778422"/>
                  </a:ext>
                </a:extLst>
              </a:tr>
              <a:tr h="285750">
                <a:tc>
                  <a:txBody>
                    <a:bodyPr/>
                    <a:lstStyle/>
                    <a:p>
                      <a:pPr algn="l" rtl="0" fontAlgn="b">
                        <a:spcBef>
                          <a:spcPts val="0"/>
                        </a:spcBef>
                        <a:spcAft>
                          <a:spcPts val="0"/>
                        </a:spcAft>
                      </a:pPr>
                      <a:r>
                        <a:rPr lang="en-US" sz="1800" b="1" dirty="0">
                          <a:effectLst/>
                        </a:rPr>
                        <a:t>IL-1 (</a:t>
                      </a:r>
                      <a:r>
                        <a:rPr lang="en-US" sz="1800" b="1" dirty="0" err="1">
                          <a:effectLst/>
                        </a:rPr>
                        <a:t>pg</a:t>
                      </a:r>
                      <a:r>
                        <a:rPr lang="en-US" sz="1800" b="1" dirty="0">
                          <a:effectLst/>
                        </a:rPr>
                        <a:t>/mL)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0-5</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a:effectLst/>
                        </a:rPr>
                        <a:t>-</a:t>
                      </a:r>
                      <a:endParaRPr lang="en-US" sz="480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26.78</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0790381"/>
                  </a:ext>
                </a:extLst>
              </a:tr>
              <a:tr h="285750">
                <a:tc>
                  <a:txBody>
                    <a:bodyPr/>
                    <a:lstStyle/>
                    <a:p>
                      <a:pPr algn="l" rtl="0" fontAlgn="b">
                        <a:spcBef>
                          <a:spcPts val="0"/>
                        </a:spcBef>
                        <a:spcAft>
                          <a:spcPts val="0"/>
                        </a:spcAft>
                      </a:pPr>
                      <a:r>
                        <a:rPr lang="en-US" sz="1800" b="1" dirty="0">
                          <a:effectLst/>
                        </a:rPr>
                        <a:t>TNF-alpha (</a:t>
                      </a:r>
                      <a:r>
                        <a:rPr lang="en-US" sz="1800" b="1" dirty="0" err="1">
                          <a:effectLst/>
                        </a:rPr>
                        <a:t>pg</a:t>
                      </a:r>
                      <a:r>
                        <a:rPr lang="en-US" sz="1800" b="1" dirty="0">
                          <a:effectLst/>
                        </a:rPr>
                        <a:t>/mL)</a:t>
                      </a: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t">
                        <a:spcBef>
                          <a:spcPts val="0"/>
                        </a:spcBef>
                        <a:spcAft>
                          <a:spcPts val="0"/>
                        </a:spcAft>
                      </a:pPr>
                      <a:r>
                        <a:rPr lang="en-US" sz="2400" dirty="0">
                          <a:effectLst/>
                        </a:rPr>
                        <a:t>0-16</a:t>
                      </a: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rtl="0" fontAlgn="t">
                        <a:spcBef>
                          <a:spcPts val="0"/>
                        </a:spcBef>
                        <a:spcAft>
                          <a:spcPts val="0"/>
                        </a:spcAft>
                      </a:pPr>
                      <a:endParaRPr lang="en-US" sz="4800" dirty="0">
                        <a:effectLst/>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a:effectLst/>
                        </a:rPr>
                        <a:t>-</a:t>
                      </a:r>
                      <a:endParaRPr lang="en-US" sz="480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47.1</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rtl="0" fontAlgn="b">
                        <a:spcBef>
                          <a:spcPts val="0"/>
                        </a:spcBef>
                        <a:spcAft>
                          <a:spcPts val="0"/>
                        </a:spcAft>
                      </a:pPr>
                      <a:r>
                        <a:rPr lang="en-US" sz="2400" dirty="0">
                          <a:effectLst/>
                        </a:rPr>
                        <a:t>-</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spcBef>
                          <a:spcPts val="0"/>
                        </a:spcBef>
                        <a:spcAft>
                          <a:spcPts val="0"/>
                        </a:spcAft>
                      </a:pPr>
                      <a:r>
                        <a:rPr lang="en-US" sz="2400" dirty="0">
                          <a:effectLst/>
                        </a:rPr>
                        <a:t>-</a:t>
                      </a:r>
                      <a:endParaRPr lang="en-US" sz="4800" dirty="0">
                        <a:effectLst/>
                      </a:endParaRPr>
                    </a:p>
                  </a:txBody>
                  <a:tcPr marL="25400" marR="25400" marT="25400" marB="2540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904736465"/>
                  </a:ext>
                </a:extLst>
              </a:tr>
            </a:tbl>
          </a:graphicData>
        </a:graphic>
      </p:graphicFrame>
      <p:sp>
        <p:nvSpPr>
          <p:cNvPr id="4" name="TextBox 3">
            <a:extLst>
              <a:ext uri="{FF2B5EF4-FFF2-40B4-BE49-F238E27FC236}">
                <a16:creationId xmlns:a16="http://schemas.microsoft.com/office/drawing/2014/main" xmlns="" id="{AC70F6AD-3388-2548-943F-4728CFCA3915}"/>
              </a:ext>
            </a:extLst>
          </p:cNvPr>
          <p:cNvSpPr txBox="1"/>
          <p:nvPr/>
        </p:nvSpPr>
        <p:spPr>
          <a:xfrm>
            <a:off x="2966393" y="409923"/>
            <a:ext cx="6259214" cy="461665"/>
          </a:xfrm>
          <a:prstGeom prst="rect">
            <a:avLst/>
          </a:prstGeom>
          <a:noFill/>
        </p:spPr>
        <p:txBody>
          <a:bodyPr wrap="none" rtlCol="0">
            <a:spAutoFit/>
          </a:bodyPr>
          <a:lstStyle/>
          <a:p>
            <a:r>
              <a:rPr lang="en-US" sz="2400" b="1" dirty="0"/>
              <a:t>Laboratory Parameters – Inflammatory Markers</a:t>
            </a:r>
          </a:p>
        </p:txBody>
      </p:sp>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a:p>
        </p:txBody>
      </p:sp>
    </p:spTree>
    <p:extLst>
      <p:ext uri="{BB962C8B-B14F-4D97-AF65-F5344CB8AC3E}">
        <p14:creationId xmlns:p14="http://schemas.microsoft.com/office/powerpoint/2010/main" val="18898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ADDDAA04-05DB-8B4A-A5E8-F6F04A6BB4A4}"/>
              </a:ext>
            </a:extLst>
          </p:cNvPr>
          <p:cNvGrpSpPr/>
          <p:nvPr/>
        </p:nvGrpSpPr>
        <p:grpSpPr>
          <a:xfrm>
            <a:off x="4942118" y="183612"/>
            <a:ext cx="2831962" cy="2804512"/>
            <a:chOff x="8806044" y="3270749"/>
            <a:chExt cx="3385956" cy="3428990"/>
          </a:xfrm>
        </p:grpSpPr>
        <p:pic>
          <p:nvPicPr>
            <p:cNvPr id="5" name="Picture 4">
              <a:extLst>
                <a:ext uri="{FF2B5EF4-FFF2-40B4-BE49-F238E27FC236}">
                  <a16:creationId xmlns:a16="http://schemas.microsoft.com/office/drawing/2014/main" xmlns="" id="{9DD3ACB1-FFC0-1245-AFCE-2FFA2B10F8F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a:ext>
              </a:extLst>
            </a:blip>
            <a:srcRect/>
            <a:stretch/>
          </p:blipFill>
          <p:spPr>
            <a:xfrm>
              <a:off x="8806044" y="3270749"/>
              <a:ext cx="3385956" cy="3428990"/>
            </a:xfrm>
            <a:prstGeom prst="rect">
              <a:avLst/>
            </a:prstGeom>
          </p:spPr>
        </p:pic>
        <p:sp>
          <p:nvSpPr>
            <p:cNvPr id="6" name="Oval 5">
              <a:extLst>
                <a:ext uri="{FF2B5EF4-FFF2-40B4-BE49-F238E27FC236}">
                  <a16:creationId xmlns:a16="http://schemas.microsoft.com/office/drawing/2014/main" xmlns="" id="{0C73B4A3-903B-EE4D-82F2-5FB10BF65354}"/>
                </a:ext>
              </a:extLst>
            </p:cNvPr>
            <p:cNvSpPr/>
            <p:nvPr/>
          </p:nvSpPr>
          <p:spPr>
            <a:xfrm flipV="1">
              <a:off x="10526235" y="4401876"/>
              <a:ext cx="63795" cy="4571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xmlns="" id="{02EFF768-BA88-1F45-B01C-52B1AC24AB6D}"/>
              </a:ext>
            </a:extLst>
          </p:cNvPr>
          <p:cNvPicPr>
            <a:picLocks noChangeAspect="1"/>
          </p:cNvPicPr>
          <p:nvPr/>
        </p:nvPicPr>
        <p:blipFill rotWithShape="1">
          <a:blip r:embed="rId5">
            <a:extLst>
              <a:ext uri="{28A0092B-C50C-407E-A947-70E740481C1C}">
                <a14:useLocalDpi xmlns:a14="http://schemas.microsoft.com/office/drawing/2010/main"/>
              </a:ext>
            </a:extLst>
          </a:blip>
          <a:srcRect l="12042"/>
          <a:stretch/>
        </p:blipFill>
        <p:spPr>
          <a:xfrm>
            <a:off x="7347857" y="1942398"/>
            <a:ext cx="2331334" cy="2973204"/>
          </a:xfrm>
          <a:prstGeom prst="rect">
            <a:avLst/>
          </a:prstGeom>
        </p:spPr>
      </p:pic>
      <p:sp>
        <p:nvSpPr>
          <p:cNvPr id="10" name="Rectangle 9">
            <a:extLst>
              <a:ext uri="{FF2B5EF4-FFF2-40B4-BE49-F238E27FC236}">
                <a16:creationId xmlns:a16="http://schemas.microsoft.com/office/drawing/2014/main" xmlns="" id="{7CA0DAA6-33B8-4A25-810D-2F4D816FB4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75308A5-4698-D047-8F25-B5C0D2208190}"/>
              </a:ext>
            </a:extLst>
          </p:cNvPr>
          <p:cNvSpPr>
            <a:spLocks noGrp="1"/>
          </p:cNvSpPr>
          <p:nvPr>
            <p:ph type="title"/>
          </p:nvPr>
        </p:nvSpPr>
        <p:spPr>
          <a:xfrm>
            <a:off x="212651" y="129721"/>
            <a:ext cx="4303245" cy="3681976"/>
          </a:xfrm>
          <a:noFill/>
        </p:spPr>
        <p:txBody>
          <a:bodyPr vert="horz" lIns="91440" tIns="45720" rIns="91440" bIns="45720" rtlCol="0" anchor="b">
            <a:normAutofit/>
          </a:bodyPr>
          <a:lstStyle/>
          <a:p>
            <a:r>
              <a:rPr lang="en-US" sz="6000" dirty="0">
                <a:solidFill>
                  <a:schemeClr val="bg1"/>
                </a:solidFill>
              </a:rPr>
              <a:t>Stay Safe and Science on!</a:t>
            </a:r>
          </a:p>
        </p:txBody>
      </p:sp>
      <p:pic>
        <p:nvPicPr>
          <p:cNvPr id="4" name="Picture 3">
            <a:extLst>
              <a:ext uri="{FF2B5EF4-FFF2-40B4-BE49-F238E27FC236}">
                <a16:creationId xmlns:a16="http://schemas.microsoft.com/office/drawing/2014/main" xmlns="" id="{D48073B8-B81D-5041-9D2F-D2CAB8C14D4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120207" y="3811697"/>
            <a:ext cx="3018720" cy="2734681"/>
          </a:xfrm>
          <a:prstGeom prst="rect">
            <a:avLst/>
          </a:prstGeom>
        </p:spPr>
      </p:pic>
      <p:sp>
        <p:nvSpPr>
          <p:cNvPr id="3" name="Slide Number Placeholder 2"/>
          <p:cNvSpPr>
            <a:spLocks noGrp="1"/>
          </p:cNvSpPr>
          <p:nvPr>
            <p:ph type="sldNum" sz="quarter" idx="12"/>
          </p:nvPr>
        </p:nvSpPr>
        <p:spPr>
          <a:xfrm>
            <a:off x="8610600" y="6511098"/>
            <a:ext cx="2743200" cy="365125"/>
          </a:xfrm>
        </p:spPr>
        <p:txBody>
          <a:bodyPr/>
          <a:lstStyle/>
          <a:p>
            <a:fld id="{48F63A3B-78C7-47BE-AE5E-E10140E04643}" type="slidenum">
              <a:rPr lang="en-US" smtClean="0"/>
              <a:t>22</a:t>
            </a:fld>
            <a:endParaRPr lang="en-US" dirty="0"/>
          </a:p>
        </p:txBody>
      </p:sp>
      <p:pic>
        <p:nvPicPr>
          <p:cNvPr id="11" name="Picture 10">
            <a:extLst>
              <a:ext uri="{FF2B5EF4-FFF2-40B4-BE49-F238E27FC236}">
                <a16:creationId xmlns:a16="http://schemas.microsoft.com/office/drawing/2014/main" xmlns="" id="{2564C5D8-2203-9D4A-8BFE-AAF666DCAF0B}"/>
              </a:ext>
            </a:extLst>
          </p:cNvPr>
          <p:cNvPicPr>
            <a:picLocks noChangeAspect="1"/>
          </p:cNvPicPr>
          <p:nvPr/>
        </p:nvPicPr>
        <p:blipFill>
          <a:blip r:embed="rId7"/>
          <a:stretch>
            <a:fillRect/>
          </a:stretch>
        </p:blipFill>
        <p:spPr>
          <a:xfrm>
            <a:off x="4746632" y="3414668"/>
            <a:ext cx="3321811" cy="3321811"/>
          </a:xfrm>
          <a:prstGeom prst="rect">
            <a:avLst/>
          </a:prstGeom>
        </p:spPr>
      </p:pic>
      <p:pic>
        <p:nvPicPr>
          <p:cNvPr id="1028" name="Picture 4" descr="Image preview">
            <a:extLst>
              <a:ext uri="{FF2B5EF4-FFF2-40B4-BE49-F238E27FC236}">
                <a16:creationId xmlns:a16="http://schemas.microsoft.com/office/drawing/2014/main" xmlns="" id="{5798328F-C297-E742-AF40-C5F03F8C6506}"/>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234535" y="-141672"/>
            <a:ext cx="3018720" cy="301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53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xmlns="" id="{923B6ED5-83E1-004E-9BD3-B7DCF14819B4}"/>
              </a:ext>
            </a:extLst>
          </p:cNvPr>
          <p:cNvGrpSpPr/>
          <p:nvPr/>
        </p:nvGrpSpPr>
        <p:grpSpPr>
          <a:xfrm>
            <a:off x="237307" y="226715"/>
            <a:ext cx="11558805" cy="6438303"/>
            <a:chOff x="237307" y="226715"/>
            <a:chExt cx="11558805" cy="6438303"/>
          </a:xfrm>
        </p:grpSpPr>
        <p:sp>
          <p:nvSpPr>
            <p:cNvPr id="95" name="Rectangle 94">
              <a:extLst>
                <a:ext uri="{FF2B5EF4-FFF2-40B4-BE49-F238E27FC236}">
                  <a16:creationId xmlns:a16="http://schemas.microsoft.com/office/drawing/2014/main" xmlns="" id="{785B8BC6-89E1-F24E-85FC-18550C086448}"/>
                </a:ext>
              </a:extLst>
            </p:cNvPr>
            <p:cNvSpPr/>
            <p:nvPr/>
          </p:nvSpPr>
          <p:spPr>
            <a:xfrm>
              <a:off x="4122081" y="226715"/>
              <a:ext cx="3032112" cy="769441"/>
            </a:xfrm>
            <a:prstGeom prst="rect">
              <a:avLst/>
            </a:prstGeom>
          </p:spPr>
          <p:txBody>
            <a:bodyPr wrap="none">
              <a:spAutoFit/>
            </a:bodyPr>
            <a:lstStyle/>
            <a:p>
              <a:r>
                <a:rPr lang="en-US" sz="4400" b="1" dirty="0"/>
                <a:t>SARS-CoV-2 </a:t>
              </a:r>
            </a:p>
          </p:txBody>
        </p:sp>
        <p:grpSp>
          <p:nvGrpSpPr>
            <p:cNvPr id="102" name="Group 101">
              <a:extLst>
                <a:ext uri="{FF2B5EF4-FFF2-40B4-BE49-F238E27FC236}">
                  <a16:creationId xmlns:a16="http://schemas.microsoft.com/office/drawing/2014/main" xmlns="" id="{96C8F4BC-E570-094C-9B53-759CEE628529}"/>
                </a:ext>
              </a:extLst>
            </p:cNvPr>
            <p:cNvGrpSpPr/>
            <p:nvPr/>
          </p:nvGrpSpPr>
          <p:grpSpPr>
            <a:xfrm>
              <a:off x="7334569" y="297967"/>
              <a:ext cx="2382837" cy="2303407"/>
              <a:chOff x="7408862" y="33393"/>
              <a:chExt cx="3114675" cy="3000375"/>
            </a:xfrm>
          </p:grpSpPr>
          <p:grpSp>
            <p:nvGrpSpPr>
              <p:cNvPr id="4" name="Group 3">
                <a:extLst>
                  <a:ext uri="{FF2B5EF4-FFF2-40B4-BE49-F238E27FC236}">
                    <a16:creationId xmlns:a16="http://schemas.microsoft.com/office/drawing/2014/main" xmlns="" id="{64BDA1F7-7A30-484D-88E7-2883CCB2041E}"/>
                  </a:ext>
                </a:extLst>
              </p:cNvPr>
              <p:cNvGrpSpPr/>
              <p:nvPr/>
            </p:nvGrpSpPr>
            <p:grpSpPr>
              <a:xfrm>
                <a:off x="7991809" y="611435"/>
                <a:ext cx="1948781" cy="1915539"/>
                <a:chOff x="8205538" y="101967"/>
                <a:chExt cx="1948781" cy="1915539"/>
              </a:xfrm>
            </p:grpSpPr>
            <p:grpSp>
              <p:nvGrpSpPr>
                <p:cNvPr id="5" name="Group 4">
                  <a:extLst>
                    <a:ext uri="{FF2B5EF4-FFF2-40B4-BE49-F238E27FC236}">
                      <a16:creationId xmlns:a16="http://schemas.microsoft.com/office/drawing/2014/main" xmlns="" id="{D754662B-E5BB-C840-A5BB-A846A5D62DF9}"/>
                    </a:ext>
                  </a:extLst>
                </p:cNvPr>
                <p:cNvGrpSpPr/>
                <p:nvPr/>
              </p:nvGrpSpPr>
              <p:grpSpPr>
                <a:xfrm>
                  <a:off x="8205538" y="101967"/>
                  <a:ext cx="1891631" cy="1871089"/>
                  <a:chOff x="8205538" y="101967"/>
                  <a:chExt cx="1891631" cy="1871089"/>
                </a:xfrm>
              </p:grpSpPr>
              <p:sp>
                <p:nvSpPr>
                  <p:cNvPr id="51" name="Freeform 50">
                    <a:extLst>
                      <a:ext uri="{FF2B5EF4-FFF2-40B4-BE49-F238E27FC236}">
                        <a16:creationId xmlns:a16="http://schemas.microsoft.com/office/drawing/2014/main" xmlns="" id="{818385EB-E636-9345-A00E-46D1CEF84525}"/>
                      </a:ext>
                    </a:extLst>
                  </p:cNvPr>
                  <p:cNvSpPr/>
                  <p:nvPr/>
                </p:nvSpPr>
                <p:spPr>
                  <a:xfrm>
                    <a:off x="8205538" y="183142"/>
                    <a:ext cx="1844842" cy="1748590"/>
                  </a:xfrm>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extrusionOk="0">
                        <a:moveTo>
                          <a:pt x="1283368" y="336884"/>
                        </a:moveTo>
                        <a:cubicBezTo>
                          <a:pt x="1400985" y="295689"/>
                          <a:pt x="1559124" y="281040"/>
                          <a:pt x="1732547" y="272716"/>
                        </a:cubicBezTo>
                        <a:cubicBezTo>
                          <a:pt x="1757147" y="272860"/>
                          <a:pt x="1756642" y="313236"/>
                          <a:pt x="1764631" y="336884"/>
                        </a:cubicBezTo>
                        <a:cubicBezTo>
                          <a:pt x="1758907" y="394381"/>
                          <a:pt x="1755613" y="438676"/>
                          <a:pt x="1748589" y="481263"/>
                        </a:cubicBezTo>
                        <a:cubicBezTo>
                          <a:pt x="1744998" y="497499"/>
                          <a:pt x="1741774" y="515093"/>
                          <a:pt x="1732547" y="529390"/>
                        </a:cubicBezTo>
                        <a:cubicBezTo>
                          <a:pt x="1725534" y="562914"/>
                          <a:pt x="1634051" y="683078"/>
                          <a:pt x="1588168" y="705853"/>
                        </a:cubicBezTo>
                        <a:cubicBezTo>
                          <a:pt x="1570927" y="712833"/>
                          <a:pt x="1550887" y="718263"/>
                          <a:pt x="1540042" y="721895"/>
                        </a:cubicBezTo>
                        <a:cubicBezTo>
                          <a:pt x="1509685" y="718762"/>
                          <a:pt x="1449334" y="724305"/>
                          <a:pt x="1411705" y="705853"/>
                        </a:cubicBezTo>
                        <a:cubicBezTo>
                          <a:pt x="1355000" y="687540"/>
                          <a:pt x="1384745" y="634093"/>
                          <a:pt x="1395663" y="593558"/>
                        </a:cubicBezTo>
                        <a:cubicBezTo>
                          <a:pt x="1396617" y="581366"/>
                          <a:pt x="1444274" y="515535"/>
                          <a:pt x="1459831" y="513347"/>
                        </a:cubicBezTo>
                        <a:cubicBezTo>
                          <a:pt x="1485109" y="503275"/>
                          <a:pt x="1518919" y="497105"/>
                          <a:pt x="1540042" y="497305"/>
                        </a:cubicBezTo>
                        <a:cubicBezTo>
                          <a:pt x="1616021" y="495036"/>
                          <a:pt x="1650533" y="500183"/>
                          <a:pt x="1732547" y="513347"/>
                        </a:cubicBezTo>
                        <a:cubicBezTo>
                          <a:pt x="1751423" y="512957"/>
                          <a:pt x="1767769" y="517066"/>
                          <a:pt x="1780674" y="529390"/>
                        </a:cubicBezTo>
                        <a:cubicBezTo>
                          <a:pt x="1807940" y="556656"/>
                          <a:pt x="1844841" y="625641"/>
                          <a:pt x="1844842" y="625642"/>
                        </a:cubicBezTo>
                        <a:cubicBezTo>
                          <a:pt x="1836983" y="680707"/>
                          <a:pt x="1843940" y="751186"/>
                          <a:pt x="1828800" y="802105"/>
                        </a:cubicBezTo>
                        <a:cubicBezTo>
                          <a:pt x="1816477" y="830912"/>
                          <a:pt x="1765267" y="915728"/>
                          <a:pt x="1716505" y="946484"/>
                        </a:cubicBezTo>
                        <a:cubicBezTo>
                          <a:pt x="1690724" y="970914"/>
                          <a:pt x="1650098" y="998736"/>
                          <a:pt x="1620253" y="1010653"/>
                        </a:cubicBezTo>
                        <a:cubicBezTo>
                          <a:pt x="1552660" y="1036354"/>
                          <a:pt x="1520540" y="1025863"/>
                          <a:pt x="1475874" y="1058779"/>
                        </a:cubicBezTo>
                        <a:cubicBezTo>
                          <a:pt x="1454378" y="1071330"/>
                          <a:pt x="1448018" y="1067421"/>
                          <a:pt x="1427747" y="1074821"/>
                        </a:cubicBezTo>
                        <a:cubicBezTo>
                          <a:pt x="1349811" y="1055047"/>
                          <a:pt x="1317894" y="1080698"/>
                          <a:pt x="1363579" y="978568"/>
                        </a:cubicBezTo>
                        <a:cubicBezTo>
                          <a:pt x="1373426" y="958649"/>
                          <a:pt x="1395766" y="940387"/>
                          <a:pt x="1411705" y="930442"/>
                        </a:cubicBezTo>
                        <a:cubicBezTo>
                          <a:pt x="1439856" y="909732"/>
                          <a:pt x="1494156" y="879392"/>
                          <a:pt x="1524000" y="866274"/>
                        </a:cubicBezTo>
                        <a:cubicBezTo>
                          <a:pt x="1555401" y="853714"/>
                          <a:pt x="1620253" y="834190"/>
                          <a:pt x="1620253" y="834190"/>
                        </a:cubicBezTo>
                        <a:cubicBezTo>
                          <a:pt x="1659619" y="837396"/>
                          <a:pt x="1688692" y="835405"/>
                          <a:pt x="1716505" y="850232"/>
                        </a:cubicBezTo>
                        <a:cubicBezTo>
                          <a:pt x="1734170" y="859200"/>
                          <a:pt x="1744954" y="878282"/>
                          <a:pt x="1748589" y="898358"/>
                        </a:cubicBezTo>
                        <a:cubicBezTo>
                          <a:pt x="1746536" y="974424"/>
                          <a:pt x="1737938" y="1049771"/>
                          <a:pt x="1732547" y="1106905"/>
                        </a:cubicBezTo>
                        <a:cubicBezTo>
                          <a:pt x="1731044" y="1135807"/>
                          <a:pt x="1712027" y="1171880"/>
                          <a:pt x="1700463" y="1203158"/>
                        </a:cubicBezTo>
                        <a:cubicBezTo>
                          <a:pt x="1689308" y="1241168"/>
                          <a:pt x="1683257" y="1269887"/>
                          <a:pt x="1652337" y="1299411"/>
                        </a:cubicBezTo>
                        <a:cubicBezTo>
                          <a:pt x="1639002" y="1311742"/>
                          <a:pt x="1616190" y="1320669"/>
                          <a:pt x="1604210" y="1331495"/>
                        </a:cubicBezTo>
                        <a:cubicBezTo>
                          <a:pt x="1548933" y="1421563"/>
                          <a:pt x="1617764" y="1346981"/>
                          <a:pt x="1524000" y="1395663"/>
                        </a:cubicBezTo>
                        <a:cubicBezTo>
                          <a:pt x="1363169" y="1514078"/>
                          <a:pt x="1499160" y="1471397"/>
                          <a:pt x="1363579" y="1475874"/>
                        </a:cubicBezTo>
                        <a:cubicBezTo>
                          <a:pt x="1339323" y="1471019"/>
                          <a:pt x="1303683" y="1472773"/>
                          <a:pt x="1283368" y="1459832"/>
                        </a:cubicBezTo>
                        <a:cubicBezTo>
                          <a:pt x="1239933" y="1439115"/>
                          <a:pt x="1216361" y="1416404"/>
                          <a:pt x="1203158" y="1379621"/>
                        </a:cubicBezTo>
                        <a:cubicBezTo>
                          <a:pt x="1198181" y="1367211"/>
                          <a:pt x="1192092" y="1349541"/>
                          <a:pt x="1187116" y="1331495"/>
                        </a:cubicBezTo>
                        <a:cubicBezTo>
                          <a:pt x="1196292" y="1303905"/>
                          <a:pt x="1200995" y="1259465"/>
                          <a:pt x="1203158" y="1219200"/>
                        </a:cubicBezTo>
                        <a:cubicBezTo>
                          <a:pt x="1210464" y="1202460"/>
                          <a:pt x="1217204" y="1178126"/>
                          <a:pt x="1235242" y="1171074"/>
                        </a:cubicBezTo>
                        <a:cubicBezTo>
                          <a:pt x="1265682" y="1165361"/>
                          <a:pt x="1285706" y="1182325"/>
                          <a:pt x="1315453" y="1187116"/>
                        </a:cubicBezTo>
                        <a:cubicBezTo>
                          <a:pt x="1379054" y="1419082"/>
                          <a:pt x="1364755" y="1274966"/>
                          <a:pt x="1331495" y="1668379"/>
                        </a:cubicBezTo>
                        <a:cubicBezTo>
                          <a:pt x="1325257" y="1717421"/>
                          <a:pt x="1311879" y="1725485"/>
                          <a:pt x="1283368" y="1748590"/>
                        </a:cubicBezTo>
                        <a:cubicBezTo>
                          <a:pt x="1249254" y="1735467"/>
                          <a:pt x="1192509" y="1756795"/>
                          <a:pt x="1155031" y="1732547"/>
                        </a:cubicBezTo>
                        <a:cubicBezTo>
                          <a:pt x="1118717" y="1719578"/>
                          <a:pt x="1058779" y="1668378"/>
                          <a:pt x="1058779" y="1668379"/>
                        </a:cubicBezTo>
                        <a:cubicBezTo>
                          <a:pt x="1033705" y="1544518"/>
                          <a:pt x="1073856" y="1692963"/>
                          <a:pt x="1010653" y="1572126"/>
                        </a:cubicBezTo>
                        <a:cubicBezTo>
                          <a:pt x="996939" y="1545189"/>
                          <a:pt x="983861" y="1479054"/>
                          <a:pt x="978568" y="1459832"/>
                        </a:cubicBezTo>
                        <a:cubicBezTo>
                          <a:pt x="989881" y="1400656"/>
                          <a:pt x="933745" y="1262786"/>
                          <a:pt x="1042737" y="1251284"/>
                        </a:cubicBezTo>
                        <a:cubicBezTo>
                          <a:pt x="1058752" y="1251519"/>
                          <a:pt x="1073366" y="1266374"/>
                          <a:pt x="1090863" y="1267326"/>
                        </a:cubicBezTo>
                        <a:cubicBezTo>
                          <a:pt x="1103020" y="1280597"/>
                          <a:pt x="1118312" y="1287911"/>
                          <a:pt x="1122947" y="1299411"/>
                        </a:cubicBezTo>
                        <a:cubicBezTo>
                          <a:pt x="1145884" y="1323237"/>
                          <a:pt x="1131304" y="1366298"/>
                          <a:pt x="1155031" y="1395663"/>
                        </a:cubicBezTo>
                        <a:cubicBezTo>
                          <a:pt x="1167795" y="1406413"/>
                          <a:pt x="1174024" y="1420656"/>
                          <a:pt x="1187116" y="1427747"/>
                        </a:cubicBezTo>
                        <a:cubicBezTo>
                          <a:pt x="1174593" y="1469840"/>
                          <a:pt x="1175001" y="1517740"/>
                          <a:pt x="1171074" y="1556084"/>
                        </a:cubicBezTo>
                        <a:cubicBezTo>
                          <a:pt x="1163673" y="1571973"/>
                          <a:pt x="1153573" y="1590583"/>
                          <a:pt x="1138989" y="1604211"/>
                        </a:cubicBezTo>
                        <a:cubicBezTo>
                          <a:pt x="1070623" y="1664307"/>
                          <a:pt x="1059547" y="1665295"/>
                          <a:pt x="994610" y="1684421"/>
                        </a:cubicBezTo>
                        <a:cubicBezTo>
                          <a:pt x="977535" y="1695364"/>
                          <a:pt x="964868" y="1711007"/>
                          <a:pt x="946484" y="1716505"/>
                        </a:cubicBezTo>
                        <a:cubicBezTo>
                          <a:pt x="877729" y="1748546"/>
                          <a:pt x="854218" y="1716909"/>
                          <a:pt x="770021" y="1716505"/>
                        </a:cubicBezTo>
                        <a:cubicBezTo>
                          <a:pt x="757038" y="1694607"/>
                          <a:pt x="739138" y="1682410"/>
                          <a:pt x="721895" y="1668379"/>
                        </a:cubicBezTo>
                        <a:cubicBezTo>
                          <a:pt x="681212" y="1604711"/>
                          <a:pt x="722161" y="1423409"/>
                          <a:pt x="721895" y="1411705"/>
                        </a:cubicBezTo>
                        <a:cubicBezTo>
                          <a:pt x="724522" y="1397919"/>
                          <a:pt x="729038" y="1374766"/>
                          <a:pt x="737937" y="1363579"/>
                        </a:cubicBezTo>
                        <a:cubicBezTo>
                          <a:pt x="761314" y="1343424"/>
                          <a:pt x="781665" y="1329105"/>
                          <a:pt x="802105" y="1315453"/>
                        </a:cubicBezTo>
                        <a:cubicBezTo>
                          <a:pt x="824869" y="1295534"/>
                          <a:pt x="866274" y="1251285"/>
                          <a:pt x="866274" y="1251284"/>
                        </a:cubicBezTo>
                        <a:cubicBezTo>
                          <a:pt x="889931" y="1264135"/>
                          <a:pt x="942061" y="1239984"/>
                          <a:pt x="946484" y="1267326"/>
                        </a:cubicBezTo>
                        <a:cubicBezTo>
                          <a:pt x="971440" y="1308294"/>
                          <a:pt x="952486" y="1391113"/>
                          <a:pt x="930442" y="1443790"/>
                        </a:cubicBezTo>
                        <a:cubicBezTo>
                          <a:pt x="932758" y="1481344"/>
                          <a:pt x="914116" y="1609651"/>
                          <a:pt x="834189" y="1636295"/>
                        </a:cubicBezTo>
                        <a:cubicBezTo>
                          <a:pt x="813221" y="1647643"/>
                          <a:pt x="807716" y="1641317"/>
                          <a:pt x="786063" y="1652337"/>
                        </a:cubicBezTo>
                        <a:cubicBezTo>
                          <a:pt x="731897" y="1640037"/>
                          <a:pt x="654317" y="1652832"/>
                          <a:pt x="609600" y="1636295"/>
                        </a:cubicBezTo>
                        <a:cubicBezTo>
                          <a:pt x="574759" y="1630753"/>
                          <a:pt x="542309" y="1614819"/>
                          <a:pt x="513347" y="1604211"/>
                        </a:cubicBezTo>
                        <a:cubicBezTo>
                          <a:pt x="499307" y="1602783"/>
                          <a:pt x="478597" y="1589920"/>
                          <a:pt x="465221" y="1588168"/>
                        </a:cubicBezTo>
                        <a:cubicBezTo>
                          <a:pt x="456317" y="1551892"/>
                          <a:pt x="432961" y="1527480"/>
                          <a:pt x="433137" y="1491916"/>
                        </a:cubicBezTo>
                        <a:cubicBezTo>
                          <a:pt x="448557" y="1442297"/>
                          <a:pt x="453389" y="1380012"/>
                          <a:pt x="465221" y="1331495"/>
                        </a:cubicBezTo>
                        <a:cubicBezTo>
                          <a:pt x="474161" y="1312359"/>
                          <a:pt x="486773" y="1296396"/>
                          <a:pt x="497305" y="1283368"/>
                        </a:cubicBezTo>
                        <a:cubicBezTo>
                          <a:pt x="505478" y="1272827"/>
                          <a:pt x="501307" y="1248093"/>
                          <a:pt x="513347" y="1235242"/>
                        </a:cubicBezTo>
                        <a:cubicBezTo>
                          <a:pt x="525260" y="1216619"/>
                          <a:pt x="543962" y="1212578"/>
                          <a:pt x="561474" y="1203158"/>
                        </a:cubicBezTo>
                        <a:cubicBezTo>
                          <a:pt x="585759" y="1164968"/>
                          <a:pt x="620121" y="1107011"/>
                          <a:pt x="689810" y="1171074"/>
                        </a:cubicBezTo>
                        <a:cubicBezTo>
                          <a:pt x="715262" y="1193344"/>
                          <a:pt x="721896" y="1267326"/>
                          <a:pt x="721895" y="1267326"/>
                        </a:cubicBezTo>
                        <a:cubicBezTo>
                          <a:pt x="720082" y="1307040"/>
                          <a:pt x="718005" y="1355750"/>
                          <a:pt x="705853" y="1379621"/>
                        </a:cubicBezTo>
                        <a:cubicBezTo>
                          <a:pt x="677880" y="1454013"/>
                          <a:pt x="642520" y="1430164"/>
                          <a:pt x="593558" y="1459832"/>
                        </a:cubicBezTo>
                        <a:cubicBezTo>
                          <a:pt x="575098" y="1466527"/>
                          <a:pt x="562242" y="1486495"/>
                          <a:pt x="545431" y="1491916"/>
                        </a:cubicBezTo>
                        <a:cubicBezTo>
                          <a:pt x="449521" y="1589030"/>
                          <a:pt x="591300" y="1429782"/>
                          <a:pt x="449179" y="1540042"/>
                        </a:cubicBezTo>
                        <a:cubicBezTo>
                          <a:pt x="420894" y="1527852"/>
                          <a:pt x="391069" y="1535962"/>
                          <a:pt x="352926" y="1524000"/>
                        </a:cubicBezTo>
                        <a:cubicBezTo>
                          <a:pt x="298605" y="1507604"/>
                          <a:pt x="301914" y="1486068"/>
                          <a:pt x="272716" y="1443790"/>
                        </a:cubicBezTo>
                        <a:cubicBezTo>
                          <a:pt x="263859" y="1432088"/>
                          <a:pt x="254712" y="1420771"/>
                          <a:pt x="240631" y="1411705"/>
                        </a:cubicBezTo>
                        <a:cubicBezTo>
                          <a:pt x="193527" y="1284540"/>
                          <a:pt x="208725" y="1371341"/>
                          <a:pt x="240631" y="1138990"/>
                        </a:cubicBezTo>
                        <a:cubicBezTo>
                          <a:pt x="244519" y="1124615"/>
                          <a:pt x="244845" y="1105255"/>
                          <a:pt x="256674" y="1090863"/>
                        </a:cubicBezTo>
                        <a:cubicBezTo>
                          <a:pt x="272728" y="1068770"/>
                          <a:pt x="317977" y="1024331"/>
                          <a:pt x="352926" y="1010653"/>
                        </a:cubicBezTo>
                        <a:cubicBezTo>
                          <a:pt x="383831" y="996918"/>
                          <a:pt x="449179" y="978568"/>
                          <a:pt x="449179" y="978568"/>
                        </a:cubicBezTo>
                        <a:cubicBezTo>
                          <a:pt x="502611" y="986962"/>
                          <a:pt x="574187" y="960493"/>
                          <a:pt x="625642" y="994611"/>
                        </a:cubicBezTo>
                        <a:cubicBezTo>
                          <a:pt x="637575" y="997540"/>
                          <a:pt x="643681" y="1026499"/>
                          <a:pt x="641684" y="1042737"/>
                        </a:cubicBezTo>
                        <a:cubicBezTo>
                          <a:pt x="638581" y="1078090"/>
                          <a:pt x="645941" y="1116188"/>
                          <a:pt x="609600" y="1138990"/>
                        </a:cubicBezTo>
                        <a:cubicBezTo>
                          <a:pt x="576511" y="1171495"/>
                          <a:pt x="556144" y="1199766"/>
                          <a:pt x="513347" y="1203158"/>
                        </a:cubicBezTo>
                        <a:cubicBezTo>
                          <a:pt x="397574" y="1234393"/>
                          <a:pt x="432994" y="1235968"/>
                          <a:pt x="320842" y="1251284"/>
                        </a:cubicBezTo>
                        <a:cubicBezTo>
                          <a:pt x="208122" y="1291263"/>
                          <a:pt x="269707" y="1300267"/>
                          <a:pt x="160421" y="1267326"/>
                        </a:cubicBezTo>
                        <a:cubicBezTo>
                          <a:pt x="90476" y="1154003"/>
                          <a:pt x="112029" y="1216018"/>
                          <a:pt x="80210" y="1122947"/>
                        </a:cubicBezTo>
                        <a:cubicBezTo>
                          <a:pt x="90090" y="1039627"/>
                          <a:pt x="70311" y="897404"/>
                          <a:pt x="160421" y="834190"/>
                        </a:cubicBezTo>
                        <a:cubicBezTo>
                          <a:pt x="177667" y="822609"/>
                          <a:pt x="193403" y="809805"/>
                          <a:pt x="208547" y="802105"/>
                        </a:cubicBezTo>
                        <a:cubicBezTo>
                          <a:pt x="239452" y="788368"/>
                          <a:pt x="304800" y="770021"/>
                          <a:pt x="304800" y="770021"/>
                        </a:cubicBezTo>
                        <a:cubicBezTo>
                          <a:pt x="342798" y="783465"/>
                          <a:pt x="382205" y="778373"/>
                          <a:pt x="417095" y="786063"/>
                        </a:cubicBezTo>
                        <a:cubicBezTo>
                          <a:pt x="436197" y="785262"/>
                          <a:pt x="454347" y="784610"/>
                          <a:pt x="465221" y="802105"/>
                        </a:cubicBezTo>
                        <a:cubicBezTo>
                          <a:pt x="484878" y="829625"/>
                          <a:pt x="497306" y="898358"/>
                          <a:pt x="497305" y="898358"/>
                        </a:cubicBezTo>
                        <a:cubicBezTo>
                          <a:pt x="477020" y="930184"/>
                          <a:pt x="449028" y="971180"/>
                          <a:pt x="417095" y="994611"/>
                        </a:cubicBezTo>
                        <a:cubicBezTo>
                          <a:pt x="401729" y="1003515"/>
                          <a:pt x="384659" y="1004096"/>
                          <a:pt x="368968" y="1010653"/>
                        </a:cubicBezTo>
                        <a:cubicBezTo>
                          <a:pt x="353548" y="1022447"/>
                          <a:pt x="339349" y="1042251"/>
                          <a:pt x="320842" y="1042737"/>
                        </a:cubicBezTo>
                        <a:cubicBezTo>
                          <a:pt x="250358" y="1058083"/>
                          <a:pt x="172479" y="1038275"/>
                          <a:pt x="112295" y="1026695"/>
                        </a:cubicBezTo>
                        <a:cubicBezTo>
                          <a:pt x="93509" y="1019290"/>
                          <a:pt x="77158" y="1008359"/>
                          <a:pt x="64168" y="994611"/>
                        </a:cubicBezTo>
                        <a:cubicBezTo>
                          <a:pt x="31109" y="968701"/>
                          <a:pt x="24153" y="951040"/>
                          <a:pt x="0" y="914400"/>
                        </a:cubicBezTo>
                        <a:cubicBezTo>
                          <a:pt x="14095" y="846970"/>
                          <a:pt x="16449" y="770985"/>
                          <a:pt x="16042" y="721895"/>
                        </a:cubicBezTo>
                        <a:cubicBezTo>
                          <a:pt x="26965" y="677773"/>
                          <a:pt x="84721" y="652827"/>
                          <a:pt x="112295" y="625642"/>
                        </a:cubicBezTo>
                        <a:cubicBezTo>
                          <a:pt x="131650" y="611319"/>
                          <a:pt x="137031" y="592245"/>
                          <a:pt x="160421" y="577516"/>
                        </a:cubicBezTo>
                        <a:cubicBezTo>
                          <a:pt x="200409" y="541976"/>
                          <a:pt x="210251" y="544748"/>
                          <a:pt x="256674" y="529390"/>
                        </a:cubicBezTo>
                        <a:cubicBezTo>
                          <a:pt x="304738" y="531918"/>
                          <a:pt x="359868" y="531708"/>
                          <a:pt x="401053" y="545432"/>
                        </a:cubicBezTo>
                        <a:cubicBezTo>
                          <a:pt x="437634" y="557626"/>
                          <a:pt x="497305" y="609601"/>
                          <a:pt x="497305" y="609600"/>
                        </a:cubicBezTo>
                        <a:cubicBezTo>
                          <a:pt x="500401" y="645655"/>
                          <a:pt x="546991" y="698256"/>
                          <a:pt x="513347" y="753979"/>
                        </a:cubicBezTo>
                        <a:cubicBezTo>
                          <a:pt x="501960" y="765357"/>
                          <a:pt x="479015" y="763857"/>
                          <a:pt x="465221" y="770021"/>
                        </a:cubicBezTo>
                        <a:cubicBezTo>
                          <a:pt x="444718" y="775645"/>
                          <a:pt x="413890" y="778064"/>
                          <a:pt x="385010" y="786063"/>
                        </a:cubicBezTo>
                        <a:cubicBezTo>
                          <a:pt x="317075" y="766833"/>
                          <a:pt x="278359" y="780781"/>
                          <a:pt x="224589" y="737937"/>
                        </a:cubicBezTo>
                        <a:cubicBezTo>
                          <a:pt x="209217" y="723695"/>
                          <a:pt x="199514" y="702594"/>
                          <a:pt x="192505" y="689811"/>
                        </a:cubicBezTo>
                        <a:cubicBezTo>
                          <a:pt x="165504" y="563535"/>
                          <a:pt x="164921" y="586152"/>
                          <a:pt x="192505" y="385011"/>
                        </a:cubicBezTo>
                        <a:cubicBezTo>
                          <a:pt x="194702" y="373899"/>
                          <a:pt x="241280" y="314592"/>
                          <a:pt x="256674" y="304800"/>
                        </a:cubicBezTo>
                        <a:cubicBezTo>
                          <a:pt x="286923" y="289676"/>
                          <a:pt x="352925" y="272717"/>
                          <a:pt x="352926" y="272716"/>
                        </a:cubicBezTo>
                        <a:cubicBezTo>
                          <a:pt x="414623" y="280865"/>
                          <a:pt x="478262" y="269791"/>
                          <a:pt x="529389" y="320842"/>
                        </a:cubicBezTo>
                        <a:cubicBezTo>
                          <a:pt x="545249" y="334280"/>
                          <a:pt x="550628" y="348706"/>
                          <a:pt x="561474" y="368968"/>
                        </a:cubicBezTo>
                        <a:cubicBezTo>
                          <a:pt x="590627" y="497187"/>
                          <a:pt x="605470" y="432423"/>
                          <a:pt x="577516" y="529390"/>
                        </a:cubicBezTo>
                        <a:cubicBezTo>
                          <a:pt x="542413" y="527758"/>
                          <a:pt x="495633" y="534890"/>
                          <a:pt x="465221" y="513347"/>
                        </a:cubicBezTo>
                        <a:cubicBezTo>
                          <a:pt x="432689" y="492645"/>
                          <a:pt x="401053" y="417095"/>
                          <a:pt x="401053" y="417095"/>
                        </a:cubicBezTo>
                        <a:cubicBezTo>
                          <a:pt x="394809" y="394147"/>
                          <a:pt x="384779" y="369622"/>
                          <a:pt x="385010" y="352926"/>
                        </a:cubicBezTo>
                        <a:cubicBezTo>
                          <a:pt x="388628" y="316901"/>
                          <a:pt x="385492" y="285907"/>
                          <a:pt x="401053" y="240632"/>
                        </a:cubicBezTo>
                        <a:cubicBezTo>
                          <a:pt x="406777" y="222625"/>
                          <a:pt x="419698" y="211268"/>
                          <a:pt x="433137" y="192505"/>
                        </a:cubicBezTo>
                        <a:cubicBezTo>
                          <a:pt x="461501" y="157170"/>
                          <a:pt x="491676" y="127082"/>
                          <a:pt x="529389" y="112295"/>
                        </a:cubicBezTo>
                        <a:cubicBezTo>
                          <a:pt x="548186" y="103528"/>
                          <a:pt x="562907" y="99066"/>
                          <a:pt x="577516" y="96253"/>
                        </a:cubicBezTo>
                        <a:cubicBezTo>
                          <a:pt x="649631" y="109398"/>
                          <a:pt x="690111" y="100605"/>
                          <a:pt x="737937" y="144379"/>
                        </a:cubicBezTo>
                        <a:cubicBezTo>
                          <a:pt x="752064" y="158753"/>
                          <a:pt x="757285" y="175009"/>
                          <a:pt x="770021" y="192505"/>
                        </a:cubicBezTo>
                        <a:cubicBezTo>
                          <a:pt x="815325" y="309983"/>
                          <a:pt x="856577" y="377017"/>
                          <a:pt x="770021" y="513347"/>
                        </a:cubicBezTo>
                        <a:cubicBezTo>
                          <a:pt x="754065" y="548451"/>
                          <a:pt x="705853" y="417095"/>
                          <a:pt x="705853" y="417095"/>
                        </a:cubicBezTo>
                        <a:cubicBezTo>
                          <a:pt x="685877" y="323262"/>
                          <a:pt x="659166" y="44126"/>
                          <a:pt x="818147" y="16042"/>
                        </a:cubicBezTo>
                        <a:cubicBezTo>
                          <a:pt x="826561" y="7902"/>
                          <a:pt x="848734" y="9732"/>
                          <a:pt x="866274" y="0"/>
                        </a:cubicBezTo>
                        <a:cubicBezTo>
                          <a:pt x="889054" y="2744"/>
                          <a:pt x="921421" y="5766"/>
                          <a:pt x="946484" y="16042"/>
                        </a:cubicBezTo>
                        <a:cubicBezTo>
                          <a:pt x="969438" y="22295"/>
                          <a:pt x="984295" y="33415"/>
                          <a:pt x="994610" y="48126"/>
                        </a:cubicBezTo>
                        <a:cubicBezTo>
                          <a:pt x="1005920" y="61935"/>
                          <a:pt x="1005219" y="84450"/>
                          <a:pt x="1010653" y="96253"/>
                        </a:cubicBezTo>
                        <a:cubicBezTo>
                          <a:pt x="1023948" y="158703"/>
                          <a:pt x="1027699" y="194070"/>
                          <a:pt x="1042737" y="240632"/>
                        </a:cubicBezTo>
                        <a:cubicBezTo>
                          <a:pt x="1035044" y="290099"/>
                          <a:pt x="1027920" y="336917"/>
                          <a:pt x="1026695" y="385011"/>
                        </a:cubicBezTo>
                        <a:cubicBezTo>
                          <a:pt x="1026695" y="412278"/>
                          <a:pt x="1042737" y="465221"/>
                          <a:pt x="1042737" y="465221"/>
                        </a:cubicBezTo>
                      </a:path>
                    </a:pathLst>
                  </a:custGeom>
                  <a:noFill/>
                  <a:ln w="101600">
                    <a:solidFill>
                      <a:schemeClr val="accent1">
                        <a:lumMod val="20000"/>
                        <a:lumOff val="80000"/>
                      </a:schemeClr>
                    </a:solidFill>
                    <a:prstDash val="solid"/>
                    <a:extLst>
                      <a:ext uri="{C807C97D-BFC1-408E-A445-0C87EB9F89A2}">
                        <ask:lineSketchStyleProps xmlns:ask="http://schemas.microsoft.com/office/drawing/2018/sketchyshapes" xmlns="" sd="1219033472">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a:moveTo>
                                  <a:pt x="1283368" y="336884"/>
                                </a:moveTo>
                                <a:cubicBezTo>
                                  <a:pt x="1433094" y="315495"/>
                                  <a:pt x="1581301" y="272716"/>
                                  <a:pt x="1732547" y="272716"/>
                                </a:cubicBezTo>
                                <a:cubicBezTo>
                                  <a:pt x="1756461" y="272716"/>
                                  <a:pt x="1762797" y="313040"/>
                                  <a:pt x="1764631" y="336884"/>
                                </a:cubicBezTo>
                                <a:cubicBezTo>
                                  <a:pt x="1768345" y="385164"/>
                                  <a:pt x="1756550" y="433499"/>
                                  <a:pt x="1748589" y="481263"/>
                                </a:cubicBezTo>
                                <a:cubicBezTo>
                                  <a:pt x="1745809" y="497943"/>
                                  <a:pt x="1740759" y="514608"/>
                                  <a:pt x="1732547" y="529390"/>
                                </a:cubicBezTo>
                                <a:cubicBezTo>
                                  <a:pt x="1714640" y="561622"/>
                                  <a:pt x="1629714" y="692004"/>
                                  <a:pt x="1588168" y="705853"/>
                                </a:cubicBezTo>
                                <a:lnTo>
                                  <a:pt x="1540042" y="721895"/>
                                </a:lnTo>
                                <a:cubicBezTo>
                                  <a:pt x="1497263" y="716548"/>
                                  <a:pt x="1452999" y="718241"/>
                                  <a:pt x="1411705" y="705853"/>
                                </a:cubicBezTo>
                                <a:cubicBezTo>
                                  <a:pt x="1356514" y="689296"/>
                                  <a:pt x="1383554" y="625849"/>
                                  <a:pt x="1395663" y="593558"/>
                                </a:cubicBezTo>
                                <a:cubicBezTo>
                                  <a:pt x="1400159" y="581569"/>
                                  <a:pt x="1442338" y="520844"/>
                                  <a:pt x="1459831" y="513347"/>
                                </a:cubicBezTo>
                                <a:cubicBezTo>
                                  <a:pt x="1484893" y="502606"/>
                                  <a:pt x="1513305" y="502652"/>
                                  <a:pt x="1540042" y="497305"/>
                                </a:cubicBezTo>
                                <a:cubicBezTo>
                                  <a:pt x="1604210" y="502652"/>
                                  <a:pt x="1668721" y="504837"/>
                                  <a:pt x="1732547" y="513347"/>
                                </a:cubicBezTo>
                                <a:cubicBezTo>
                                  <a:pt x="1749309" y="515582"/>
                                  <a:pt x="1768717" y="517433"/>
                                  <a:pt x="1780674" y="529390"/>
                                </a:cubicBezTo>
                                <a:cubicBezTo>
                                  <a:pt x="1807940" y="556656"/>
                                  <a:pt x="1844842" y="625642"/>
                                  <a:pt x="1844842" y="625642"/>
                                </a:cubicBezTo>
                                <a:cubicBezTo>
                                  <a:pt x="1839495" y="684463"/>
                                  <a:pt x="1845466" y="745441"/>
                                  <a:pt x="1828800" y="802105"/>
                                </a:cubicBezTo>
                                <a:cubicBezTo>
                                  <a:pt x="1818520" y="837057"/>
                                  <a:pt x="1752788" y="918263"/>
                                  <a:pt x="1716505" y="946484"/>
                                </a:cubicBezTo>
                                <a:cubicBezTo>
                                  <a:pt x="1686067" y="970158"/>
                                  <a:pt x="1656835" y="998459"/>
                                  <a:pt x="1620253" y="1010653"/>
                                </a:cubicBezTo>
                                <a:lnTo>
                                  <a:pt x="1475874" y="1058779"/>
                                </a:lnTo>
                                <a:lnTo>
                                  <a:pt x="1427747" y="1074821"/>
                                </a:lnTo>
                                <a:cubicBezTo>
                                  <a:pt x="1349967" y="1059265"/>
                                  <a:pt x="1313022" y="1079682"/>
                                  <a:pt x="1363579" y="978568"/>
                                </a:cubicBezTo>
                                <a:cubicBezTo>
                                  <a:pt x="1373725" y="958276"/>
                                  <a:pt x="1394277" y="944966"/>
                                  <a:pt x="1411705" y="930442"/>
                                </a:cubicBezTo>
                                <a:cubicBezTo>
                                  <a:pt x="1438420" y="908180"/>
                                  <a:pt x="1493825" y="878344"/>
                                  <a:pt x="1524000" y="866274"/>
                                </a:cubicBezTo>
                                <a:cubicBezTo>
                                  <a:pt x="1555401" y="853714"/>
                                  <a:pt x="1620253" y="834190"/>
                                  <a:pt x="1620253" y="834190"/>
                                </a:cubicBezTo>
                                <a:cubicBezTo>
                                  <a:pt x="1652337" y="839537"/>
                                  <a:pt x="1687412" y="835686"/>
                                  <a:pt x="1716505" y="850232"/>
                                </a:cubicBezTo>
                                <a:cubicBezTo>
                                  <a:pt x="1733750" y="858854"/>
                                  <a:pt x="1747386" y="879115"/>
                                  <a:pt x="1748589" y="898358"/>
                                </a:cubicBezTo>
                                <a:cubicBezTo>
                                  <a:pt x="1752938" y="967943"/>
                                  <a:pt x="1743421" y="1038037"/>
                                  <a:pt x="1732547" y="1106905"/>
                                </a:cubicBezTo>
                                <a:cubicBezTo>
                                  <a:pt x="1727272" y="1140311"/>
                                  <a:pt x="1711158" y="1171074"/>
                                  <a:pt x="1700463" y="1203158"/>
                                </a:cubicBezTo>
                                <a:cubicBezTo>
                                  <a:pt x="1687416" y="1242299"/>
                                  <a:pt x="1683434" y="1268314"/>
                                  <a:pt x="1652337" y="1299411"/>
                                </a:cubicBezTo>
                                <a:cubicBezTo>
                                  <a:pt x="1638704" y="1313044"/>
                                  <a:pt x="1620252" y="1320800"/>
                                  <a:pt x="1604210" y="1331495"/>
                                </a:cubicBezTo>
                                <a:cubicBezTo>
                                  <a:pt x="1544928" y="1420418"/>
                                  <a:pt x="1606044" y="1350083"/>
                                  <a:pt x="1524000" y="1395663"/>
                                </a:cubicBezTo>
                                <a:cubicBezTo>
                                  <a:pt x="1367731" y="1482480"/>
                                  <a:pt x="1488983" y="1444523"/>
                                  <a:pt x="1363579" y="1475874"/>
                                </a:cubicBezTo>
                                <a:cubicBezTo>
                                  <a:pt x="1336842" y="1470527"/>
                                  <a:pt x="1308898" y="1469406"/>
                                  <a:pt x="1283368" y="1459832"/>
                                </a:cubicBezTo>
                                <a:cubicBezTo>
                                  <a:pt x="1243881" y="1445024"/>
                                  <a:pt x="1221256" y="1415817"/>
                                  <a:pt x="1203158" y="1379621"/>
                                </a:cubicBezTo>
                                <a:cubicBezTo>
                                  <a:pt x="1195596" y="1364496"/>
                                  <a:pt x="1192463" y="1347537"/>
                                  <a:pt x="1187116" y="1331495"/>
                                </a:cubicBezTo>
                                <a:cubicBezTo>
                                  <a:pt x="1192463" y="1294063"/>
                                  <a:pt x="1192293" y="1255417"/>
                                  <a:pt x="1203158" y="1219200"/>
                                </a:cubicBezTo>
                                <a:cubicBezTo>
                                  <a:pt x="1208698" y="1200733"/>
                                  <a:pt x="1216704" y="1176371"/>
                                  <a:pt x="1235242" y="1171074"/>
                                </a:cubicBezTo>
                                <a:cubicBezTo>
                                  <a:pt x="1261459" y="1163583"/>
                                  <a:pt x="1288716" y="1181769"/>
                                  <a:pt x="1315453" y="1187116"/>
                                </a:cubicBezTo>
                                <a:cubicBezTo>
                                  <a:pt x="1385232" y="1396454"/>
                                  <a:pt x="1360049" y="1282891"/>
                                  <a:pt x="1331495" y="1668379"/>
                                </a:cubicBezTo>
                                <a:cubicBezTo>
                                  <a:pt x="1328163" y="1713361"/>
                                  <a:pt x="1311763" y="1720195"/>
                                  <a:pt x="1283368" y="1748590"/>
                                </a:cubicBezTo>
                                <a:cubicBezTo>
                                  <a:pt x="1240589" y="1743242"/>
                                  <a:pt x="1195631" y="1747047"/>
                                  <a:pt x="1155031" y="1732547"/>
                                </a:cubicBezTo>
                                <a:cubicBezTo>
                                  <a:pt x="1118717" y="1719578"/>
                                  <a:pt x="1058779" y="1668379"/>
                                  <a:pt x="1058779" y="1668379"/>
                                </a:cubicBezTo>
                                <a:cubicBezTo>
                                  <a:pt x="1018460" y="1547421"/>
                                  <a:pt x="1072846" y="1696511"/>
                                  <a:pt x="1010653" y="1572126"/>
                                </a:cubicBezTo>
                                <a:cubicBezTo>
                                  <a:pt x="999143" y="1549107"/>
                                  <a:pt x="983710" y="1480399"/>
                                  <a:pt x="978568" y="1459832"/>
                                </a:cubicBezTo>
                                <a:cubicBezTo>
                                  <a:pt x="984463" y="1389095"/>
                                  <a:pt x="936557" y="1251284"/>
                                  <a:pt x="1042737" y="1251284"/>
                                </a:cubicBezTo>
                                <a:cubicBezTo>
                                  <a:pt x="1059647" y="1251284"/>
                                  <a:pt x="1074821" y="1261979"/>
                                  <a:pt x="1090863" y="1267326"/>
                                </a:cubicBezTo>
                                <a:cubicBezTo>
                                  <a:pt x="1101558" y="1278021"/>
                                  <a:pt x="1116183" y="1285883"/>
                                  <a:pt x="1122947" y="1299411"/>
                                </a:cubicBezTo>
                                <a:cubicBezTo>
                                  <a:pt x="1138071" y="1329660"/>
                                  <a:pt x="1131117" y="1371749"/>
                                  <a:pt x="1155031" y="1395663"/>
                                </a:cubicBezTo>
                                <a:lnTo>
                                  <a:pt x="1187116" y="1427747"/>
                                </a:lnTo>
                                <a:cubicBezTo>
                                  <a:pt x="1181769" y="1470526"/>
                                  <a:pt x="1182418" y="1514491"/>
                                  <a:pt x="1171074" y="1556084"/>
                                </a:cubicBezTo>
                                <a:cubicBezTo>
                                  <a:pt x="1166001" y="1574685"/>
                                  <a:pt x="1153499" y="1591515"/>
                                  <a:pt x="1138989" y="1604211"/>
                                </a:cubicBezTo>
                                <a:cubicBezTo>
                                  <a:pt x="1071098" y="1663616"/>
                                  <a:pt x="1060711" y="1662388"/>
                                  <a:pt x="994610" y="1684421"/>
                                </a:cubicBezTo>
                                <a:cubicBezTo>
                                  <a:pt x="978568" y="1695116"/>
                                  <a:pt x="963729" y="1707883"/>
                                  <a:pt x="946484" y="1716505"/>
                                </a:cubicBezTo>
                                <a:cubicBezTo>
                                  <a:pt x="881199" y="1749148"/>
                                  <a:pt x="854611" y="1727079"/>
                                  <a:pt x="770021" y="1716505"/>
                                </a:cubicBezTo>
                                <a:cubicBezTo>
                                  <a:pt x="753979" y="1700463"/>
                                  <a:pt x="734479" y="1687256"/>
                                  <a:pt x="721895" y="1668379"/>
                                </a:cubicBezTo>
                                <a:cubicBezTo>
                                  <a:pt x="680004" y="1605543"/>
                                  <a:pt x="720227" y="1425045"/>
                                  <a:pt x="721895" y="1411705"/>
                                </a:cubicBezTo>
                                <a:cubicBezTo>
                                  <a:pt x="723992" y="1394926"/>
                                  <a:pt x="727112" y="1376569"/>
                                  <a:pt x="737937" y="1363579"/>
                                </a:cubicBezTo>
                                <a:cubicBezTo>
                                  <a:pt x="755053" y="1343039"/>
                                  <a:pt x="781984" y="1333059"/>
                                  <a:pt x="802105" y="1315453"/>
                                </a:cubicBezTo>
                                <a:cubicBezTo>
                                  <a:pt x="824870" y="1295534"/>
                                  <a:pt x="866274" y="1251284"/>
                                  <a:pt x="866274" y="1251284"/>
                                </a:cubicBezTo>
                                <a:cubicBezTo>
                                  <a:pt x="893011" y="1256631"/>
                                  <a:pt x="937862" y="1241459"/>
                                  <a:pt x="946484" y="1267326"/>
                                </a:cubicBezTo>
                                <a:cubicBezTo>
                                  <a:pt x="965161" y="1323359"/>
                                  <a:pt x="939654" y="1385449"/>
                                  <a:pt x="930442" y="1443790"/>
                                </a:cubicBezTo>
                                <a:cubicBezTo>
                                  <a:pt x="921795" y="1498553"/>
                                  <a:pt x="908427" y="1611549"/>
                                  <a:pt x="834189" y="1636295"/>
                                </a:cubicBezTo>
                                <a:lnTo>
                                  <a:pt x="786063" y="1652337"/>
                                </a:lnTo>
                                <a:cubicBezTo>
                                  <a:pt x="727242" y="1646990"/>
                                  <a:pt x="667765" y="1646559"/>
                                  <a:pt x="609600" y="1636295"/>
                                </a:cubicBezTo>
                                <a:cubicBezTo>
                                  <a:pt x="576295" y="1630418"/>
                                  <a:pt x="545431" y="1614906"/>
                                  <a:pt x="513347" y="1604211"/>
                                </a:cubicBezTo>
                                <a:lnTo>
                                  <a:pt x="465221" y="1588168"/>
                                </a:lnTo>
                                <a:cubicBezTo>
                                  <a:pt x="454526" y="1556084"/>
                                  <a:pt x="428354" y="1525396"/>
                                  <a:pt x="433137" y="1491916"/>
                                </a:cubicBezTo>
                                <a:cubicBezTo>
                                  <a:pt x="439049" y="1450531"/>
                                  <a:pt x="442822" y="1376294"/>
                                  <a:pt x="465221" y="1331495"/>
                                </a:cubicBezTo>
                                <a:cubicBezTo>
                                  <a:pt x="473843" y="1314250"/>
                                  <a:pt x="488683" y="1300613"/>
                                  <a:pt x="497305" y="1283368"/>
                                </a:cubicBezTo>
                                <a:cubicBezTo>
                                  <a:pt x="504867" y="1268243"/>
                                  <a:pt x="502783" y="1248446"/>
                                  <a:pt x="513347" y="1235242"/>
                                </a:cubicBezTo>
                                <a:cubicBezTo>
                                  <a:pt x="525391" y="1220187"/>
                                  <a:pt x="545432" y="1213853"/>
                                  <a:pt x="561474" y="1203158"/>
                                </a:cubicBezTo>
                                <a:cubicBezTo>
                                  <a:pt x="591223" y="1158535"/>
                                  <a:pt x="608919" y="1100295"/>
                                  <a:pt x="689810" y="1171074"/>
                                </a:cubicBezTo>
                                <a:cubicBezTo>
                                  <a:pt x="715262" y="1193344"/>
                                  <a:pt x="721895" y="1267326"/>
                                  <a:pt x="721895" y="1267326"/>
                                </a:cubicBezTo>
                                <a:cubicBezTo>
                                  <a:pt x="716548" y="1304758"/>
                                  <a:pt x="721500" y="1345199"/>
                                  <a:pt x="705853" y="1379621"/>
                                </a:cubicBezTo>
                                <a:cubicBezTo>
                                  <a:pt x="669990" y="1458520"/>
                                  <a:pt x="647874" y="1432674"/>
                                  <a:pt x="593558" y="1459832"/>
                                </a:cubicBezTo>
                                <a:cubicBezTo>
                                  <a:pt x="576313" y="1468454"/>
                                  <a:pt x="562676" y="1483294"/>
                                  <a:pt x="545431" y="1491916"/>
                                </a:cubicBezTo>
                                <a:cubicBezTo>
                                  <a:pt x="412602" y="1558330"/>
                                  <a:pt x="587097" y="1448097"/>
                                  <a:pt x="449179" y="1540042"/>
                                </a:cubicBezTo>
                                <a:cubicBezTo>
                                  <a:pt x="417095" y="1534695"/>
                                  <a:pt x="383784" y="1534286"/>
                                  <a:pt x="352926" y="1524000"/>
                                </a:cubicBezTo>
                                <a:cubicBezTo>
                                  <a:pt x="300425" y="1506500"/>
                                  <a:pt x="303828" y="1482680"/>
                                  <a:pt x="272716" y="1443790"/>
                                </a:cubicBezTo>
                                <a:cubicBezTo>
                                  <a:pt x="263267" y="1431979"/>
                                  <a:pt x="251326" y="1422400"/>
                                  <a:pt x="240631" y="1411705"/>
                                </a:cubicBezTo>
                                <a:cubicBezTo>
                                  <a:pt x="202713" y="1297952"/>
                                  <a:pt x="215135" y="1355699"/>
                                  <a:pt x="240631" y="1138990"/>
                                </a:cubicBezTo>
                                <a:cubicBezTo>
                                  <a:pt x="242607" y="1122196"/>
                                  <a:pt x="247294" y="1104933"/>
                                  <a:pt x="256674" y="1090863"/>
                                </a:cubicBezTo>
                                <a:cubicBezTo>
                                  <a:pt x="272581" y="1067003"/>
                                  <a:pt x="324890" y="1023113"/>
                                  <a:pt x="352926" y="1010653"/>
                                </a:cubicBezTo>
                                <a:cubicBezTo>
                                  <a:pt x="383831" y="996917"/>
                                  <a:pt x="449179" y="978568"/>
                                  <a:pt x="449179" y="978568"/>
                                </a:cubicBezTo>
                                <a:cubicBezTo>
                                  <a:pt x="508000" y="983916"/>
                                  <a:pt x="569609" y="975933"/>
                                  <a:pt x="625642" y="994611"/>
                                </a:cubicBezTo>
                                <a:cubicBezTo>
                                  <a:pt x="641684" y="999958"/>
                                  <a:pt x="643551" y="1025931"/>
                                  <a:pt x="641684" y="1042737"/>
                                </a:cubicBezTo>
                                <a:cubicBezTo>
                                  <a:pt x="637949" y="1076350"/>
                                  <a:pt x="637740" y="1120230"/>
                                  <a:pt x="609600" y="1138990"/>
                                </a:cubicBezTo>
                                <a:cubicBezTo>
                                  <a:pt x="577516" y="1160379"/>
                                  <a:pt x="549929" y="1190964"/>
                                  <a:pt x="513347" y="1203158"/>
                                </a:cubicBezTo>
                                <a:cubicBezTo>
                                  <a:pt x="386237" y="1245528"/>
                                  <a:pt x="450454" y="1229682"/>
                                  <a:pt x="320842" y="1251284"/>
                                </a:cubicBezTo>
                                <a:cubicBezTo>
                                  <a:pt x="203673" y="1290340"/>
                                  <a:pt x="257399" y="1291571"/>
                                  <a:pt x="160421" y="1267326"/>
                                </a:cubicBezTo>
                                <a:cubicBezTo>
                                  <a:pt x="86873" y="1157004"/>
                                  <a:pt x="108447" y="1207655"/>
                                  <a:pt x="80210" y="1122947"/>
                                </a:cubicBezTo>
                                <a:cubicBezTo>
                                  <a:pt x="87191" y="1039186"/>
                                  <a:pt x="67880" y="895886"/>
                                  <a:pt x="160421" y="834190"/>
                                </a:cubicBezTo>
                                <a:cubicBezTo>
                                  <a:pt x="176463" y="823495"/>
                                  <a:pt x="190928" y="809936"/>
                                  <a:pt x="208547" y="802105"/>
                                </a:cubicBezTo>
                                <a:cubicBezTo>
                                  <a:pt x="239452" y="788369"/>
                                  <a:pt x="304800" y="770021"/>
                                  <a:pt x="304800" y="770021"/>
                                </a:cubicBezTo>
                                <a:cubicBezTo>
                                  <a:pt x="342232" y="775368"/>
                                  <a:pt x="380018" y="778648"/>
                                  <a:pt x="417095" y="786063"/>
                                </a:cubicBezTo>
                                <a:cubicBezTo>
                                  <a:pt x="433676" y="789379"/>
                                  <a:pt x="455392" y="788345"/>
                                  <a:pt x="465221" y="802105"/>
                                </a:cubicBezTo>
                                <a:cubicBezTo>
                                  <a:pt x="484878" y="829625"/>
                                  <a:pt x="497305" y="898358"/>
                                  <a:pt x="497305" y="898358"/>
                                </a:cubicBezTo>
                                <a:cubicBezTo>
                                  <a:pt x="473631" y="933868"/>
                                  <a:pt x="454149" y="969908"/>
                                  <a:pt x="417095" y="994611"/>
                                </a:cubicBezTo>
                                <a:cubicBezTo>
                                  <a:pt x="403025" y="1003991"/>
                                  <a:pt x="385010" y="1005306"/>
                                  <a:pt x="368968" y="1010653"/>
                                </a:cubicBezTo>
                                <a:cubicBezTo>
                                  <a:pt x="352926" y="1021348"/>
                                  <a:pt x="340085" y="1041534"/>
                                  <a:pt x="320842" y="1042737"/>
                                </a:cubicBezTo>
                                <a:cubicBezTo>
                                  <a:pt x="251257" y="1047086"/>
                                  <a:pt x="180822" y="1039544"/>
                                  <a:pt x="112295" y="1026695"/>
                                </a:cubicBezTo>
                                <a:cubicBezTo>
                                  <a:pt x="93345" y="1023142"/>
                                  <a:pt x="79223" y="1006655"/>
                                  <a:pt x="64168" y="994611"/>
                                </a:cubicBezTo>
                                <a:cubicBezTo>
                                  <a:pt x="31515" y="968489"/>
                                  <a:pt x="23821" y="950131"/>
                                  <a:pt x="0" y="914400"/>
                                </a:cubicBezTo>
                                <a:cubicBezTo>
                                  <a:pt x="5347" y="850232"/>
                                  <a:pt x="3414" y="785035"/>
                                  <a:pt x="16042" y="721895"/>
                                </a:cubicBezTo>
                                <a:cubicBezTo>
                                  <a:pt x="24807" y="678071"/>
                                  <a:pt x="85606" y="648518"/>
                                  <a:pt x="112295" y="625642"/>
                                </a:cubicBezTo>
                                <a:cubicBezTo>
                                  <a:pt x="129520" y="610878"/>
                                  <a:pt x="142993" y="592040"/>
                                  <a:pt x="160421" y="577516"/>
                                </a:cubicBezTo>
                                <a:cubicBezTo>
                                  <a:pt x="201885" y="542962"/>
                                  <a:pt x="208440" y="545468"/>
                                  <a:pt x="256674" y="529390"/>
                                </a:cubicBezTo>
                                <a:cubicBezTo>
                                  <a:pt x="304800" y="534737"/>
                                  <a:pt x="355115" y="530120"/>
                                  <a:pt x="401053" y="545432"/>
                                </a:cubicBezTo>
                                <a:cubicBezTo>
                                  <a:pt x="437634" y="557626"/>
                                  <a:pt x="497305" y="609600"/>
                                  <a:pt x="497305" y="609600"/>
                                </a:cubicBezTo>
                                <a:cubicBezTo>
                                  <a:pt x="507999" y="641684"/>
                                  <a:pt x="553452" y="713874"/>
                                  <a:pt x="513347" y="753979"/>
                                </a:cubicBezTo>
                                <a:cubicBezTo>
                                  <a:pt x="501390" y="765936"/>
                                  <a:pt x="481626" y="765920"/>
                                  <a:pt x="465221" y="770021"/>
                                </a:cubicBezTo>
                                <a:cubicBezTo>
                                  <a:pt x="438769" y="776634"/>
                                  <a:pt x="411747" y="780716"/>
                                  <a:pt x="385010" y="786063"/>
                                </a:cubicBezTo>
                                <a:cubicBezTo>
                                  <a:pt x="314329" y="775966"/>
                                  <a:pt x="273226" y="786573"/>
                                  <a:pt x="224589" y="737937"/>
                                </a:cubicBezTo>
                                <a:cubicBezTo>
                                  <a:pt x="210956" y="724304"/>
                                  <a:pt x="203200" y="705853"/>
                                  <a:pt x="192505" y="689811"/>
                                </a:cubicBezTo>
                                <a:cubicBezTo>
                                  <a:pt x="161288" y="564941"/>
                                  <a:pt x="159239" y="584610"/>
                                  <a:pt x="192505" y="385011"/>
                                </a:cubicBezTo>
                                <a:cubicBezTo>
                                  <a:pt x="194566" y="372644"/>
                                  <a:pt x="241089" y="312593"/>
                                  <a:pt x="256674" y="304800"/>
                                </a:cubicBezTo>
                                <a:cubicBezTo>
                                  <a:pt x="286923" y="289676"/>
                                  <a:pt x="352926" y="272716"/>
                                  <a:pt x="352926" y="272716"/>
                                </a:cubicBezTo>
                                <a:cubicBezTo>
                                  <a:pt x="428844" y="282206"/>
                                  <a:pt x="477390" y="268844"/>
                                  <a:pt x="529389" y="320842"/>
                                </a:cubicBezTo>
                                <a:cubicBezTo>
                                  <a:pt x="543022" y="334475"/>
                                  <a:pt x="550779" y="352926"/>
                                  <a:pt x="561474" y="368968"/>
                                </a:cubicBezTo>
                                <a:cubicBezTo>
                                  <a:pt x="600530" y="486138"/>
                                  <a:pt x="601760" y="432411"/>
                                  <a:pt x="577516" y="529390"/>
                                </a:cubicBezTo>
                                <a:cubicBezTo>
                                  <a:pt x="540084" y="524042"/>
                                  <a:pt x="497121" y="533647"/>
                                  <a:pt x="465221" y="513347"/>
                                </a:cubicBezTo>
                                <a:cubicBezTo>
                                  <a:pt x="432689" y="492645"/>
                                  <a:pt x="401053" y="417095"/>
                                  <a:pt x="401053" y="417095"/>
                                </a:cubicBezTo>
                                <a:cubicBezTo>
                                  <a:pt x="395705" y="395705"/>
                                  <a:pt x="385010" y="374974"/>
                                  <a:pt x="385010" y="352926"/>
                                </a:cubicBezTo>
                                <a:cubicBezTo>
                                  <a:pt x="385010" y="315115"/>
                                  <a:pt x="390188" y="276849"/>
                                  <a:pt x="401053" y="240632"/>
                                </a:cubicBezTo>
                                <a:cubicBezTo>
                                  <a:pt x="406593" y="222165"/>
                                  <a:pt x="420794" y="207317"/>
                                  <a:pt x="433137" y="192505"/>
                                </a:cubicBezTo>
                                <a:cubicBezTo>
                                  <a:pt x="458478" y="162095"/>
                                  <a:pt x="493336" y="130321"/>
                                  <a:pt x="529389" y="112295"/>
                                </a:cubicBezTo>
                                <a:cubicBezTo>
                                  <a:pt x="544514" y="104733"/>
                                  <a:pt x="561474" y="101600"/>
                                  <a:pt x="577516" y="96253"/>
                                </a:cubicBezTo>
                                <a:cubicBezTo>
                                  <a:pt x="648197" y="106350"/>
                                  <a:pt x="689300" y="95743"/>
                                  <a:pt x="737937" y="144379"/>
                                </a:cubicBezTo>
                                <a:cubicBezTo>
                                  <a:pt x="751570" y="158012"/>
                                  <a:pt x="759326" y="176463"/>
                                  <a:pt x="770021" y="192505"/>
                                </a:cubicBezTo>
                                <a:cubicBezTo>
                                  <a:pt x="805856" y="300011"/>
                                  <a:pt x="835540" y="369205"/>
                                  <a:pt x="770021" y="513347"/>
                                </a:cubicBezTo>
                                <a:cubicBezTo>
                                  <a:pt x="754065" y="548451"/>
                                  <a:pt x="705853" y="417095"/>
                                  <a:pt x="705853" y="417095"/>
                                </a:cubicBezTo>
                                <a:cubicBezTo>
                                  <a:pt x="710810" y="322903"/>
                                  <a:pt x="655961" y="70103"/>
                                  <a:pt x="818147" y="16042"/>
                                </a:cubicBezTo>
                                <a:lnTo>
                                  <a:pt x="866274" y="0"/>
                                </a:lnTo>
                                <a:cubicBezTo>
                                  <a:pt x="893011" y="5347"/>
                                  <a:pt x="920954" y="6468"/>
                                  <a:pt x="946484" y="16042"/>
                                </a:cubicBezTo>
                                <a:cubicBezTo>
                                  <a:pt x="964537" y="22812"/>
                                  <a:pt x="982566" y="33071"/>
                                  <a:pt x="994610" y="48126"/>
                                </a:cubicBezTo>
                                <a:cubicBezTo>
                                  <a:pt x="1005174" y="61331"/>
                                  <a:pt x="1006007" y="79993"/>
                                  <a:pt x="1010653" y="96253"/>
                                </a:cubicBezTo>
                                <a:cubicBezTo>
                                  <a:pt x="1025756" y="149112"/>
                                  <a:pt x="1031711" y="185501"/>
                                  <a:pt x="1042737" y="240632"/>
                                </a:cubicBezTo>
                                <a:cubicBezTo>
                                  <a:pt x="1037390" y="288758"/>
                                  <a:pt x="1026695" y="336589"/>
                                  <a:pt x="1026695" y="385011"/>
                                </a:cubicBezTo>
                                <a:cubicBezTo>
                                  <a:pt x="1026695" y="412277"/>
                                  <a:pt x="1042737" y="465221"/>
                                  <a:pt x="1042737" y="46522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xmlns="" id="{32846201-6934-954D-B83F-82F9CB446F03}"/>
                      </a:ext>
                    </a:extLst>
                  </p:cNvPr>
                  <p:cNvSpPr/>
                  <p:nvPr/>
                </p:nvSpPr>
                <p:spPr>
                  <a:xfrm>
                    <a:off x="9448800" y="48126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xmlns="" id="{F0F7EF1E-7288-264F-8384-A0CB7A3BBA93}"/>
                      </a:ext>
                    </a:extLst>
                  </p:cNvPr>
                  <p:cNvSpPr/>
                  <p:nvPr/>
                </p:nvSpPr>
                <p:spPr>
                  <a:xfrm>
                    <a:off x="9649334" y="41848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BE2916BD-6A38-2242-8134-C8803D697CAB}"/>
                      </a:ext>
                    </a:extLst>
                  </p:cNvPr>
                  <p:cNvSpPr/>
                  <p:nvPr/>
                </p:nvSpPr>
                <p:spPr>
                  <a:xfrm>
                    <a:off x="9881936" y="38436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1C6B2F9F-D8AE-B94B-B170-BB81EAA5EEA2}"/>
                      </a:ext>
                    </a:extLst>
                  </p:cNvPr>
                  <p:cNvSpPr/>
                  <p:nvPr/>
                </p:nvSpPr>
                <p:spPr>
                  <a:xfrm>
                    <a:off x="9894637" y="60681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xmlns="" id="{B3A770DC-1B9A-1244-BA3B-B7FE74655E81}"/>
                      </a:ext>
                    </a:extLst>
                  </p:cNvPr>
                  <p:cNvSpPr/>
                  <p:nvPr/>
                </p:nvSpPr>
                <p:spPr>
                  <a:xfrm>
                    <a:off x="9688436" y="60681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xmlns="" id="{D165ECDC-D7B4-C142-BA98-C12F0845A945}"/>
                      </a:ext>
                    </a:extLst>
                  </p:cNvPr>
                  <p:cNvSpPr/>
                  <p:nvPr/>
                </p:nvSpPr>
                <p:spPr>
                  <a:xfrm rot="14817023">
                    <a:off x="9553081" y="77337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xmlns="" id="{D0E15E6A-B8BF-1146-8128-6B6D03893769}"/>
                      </a:ext>
                    </a:extLst>
                  </p:cNvPr>
                  <p:cNvSpPr/>
                  <p:nvPr/>
                </p:nvSpPr>
                <p:spPr>
                  <a:xfrm>
                    <a:off x="9745587" y="826109"/>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xmlns="" id="{B54B7AF2-C65C-FA44-BB13-A2CF43825C43}"/>
                      </a:ext>
                    </a:extLst>
                  </p:cNvPr>
                  <p:cNvSpPr/>
                  <p:nvPr/>
                </p:nvSpPr>
                <p:spPr>
                  <a:xfrm>
                    <a:off x="10000916" y="81922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xmlns="" id="{D3E1A8E0-2D05-D948-8638-1AD220B88084}"/>
                      </a:ext>
                    </a:extLst>
                  </p:cNvPr>
                  <p:cNvSpPr/>
                  <p:nvPr/>
                </p:nvSpPr>
                <p:spPr>
                  <a:xfrm>
                    <a:off x="9908339" y="102754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75C43A07-05CF-C343-BAE9-89218B7C8490}"/>
                      </a:ext>
                    </a:extLst>
                  </p:cNvPr>
                  <p:cNvSpPr/>
                  <p:nvPr/>
                </p:nvSpPr>
                <p:spPr>
                  <a:xfrm>
                    <a:off x="9629689" y="101818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D841084D-6C76-BD47-92E1-CC10C8F78E19}"/>
                      </a:ext>
                    </a:extLst>
                  </p:cNvPr>
                  <p:cNvSpPr/>
                  <p:nvPr/>
                </p:nvSpPr>
                <p:spPr>
                  <a:xfrm rot="15505843">
                    <a:off x="9545053" y="115516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xmlns="" id="{5E530BE4-69EB-9240-86C2-6CAD7D2E3318}"/>
                      </a:ext>
                    </a:extLst>
                  </p:cNvPr>
                  <p:cNvSpPr/>
                  <p:nvPr/>
                </p:nvSpPr>
                <p:spPr>
                  <a:xfrm>
                    <a:off x="9735968" y="114012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xmlns="" id="{CF48E5AC-5990-F344-B829-CC5EB4483987}"/>
                      </a:ext>
                    </a:extLst>
                  </p:cNvPr>
                  <p:cNvSpPr/>
                  <p:nvPr/>
                </p:nvSpPr>
                <p:spPr>
                  <a:xfrm>
                    <a:off x="9881935" y="127628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xmlns="" id="{BCC33D5A-FD3D-A24E-9038-11AB823304E9}"/>
                      </a:ext>
                    </a:extLst>
                  </p:cNvPr>
                  <p:cNvSpPr/>
                  <p:nvPr/>
                </p:nvSpPr>
                <p:spPr>
                  <a:xfrm>
                    <a:off x="9681491" y="150962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xmlns="" id="{CF831100-D451-E145-8C6D-DA764F8BFC38}"/>
                      </a:ext>
                    </a:extLst>
                  </p:cNvPr>
                  <p:cNvSpPr/>
                  <p:nvPr/>
                </p:nvSpPr>
                <p:spPr>
                  <a:xfrm>
                    <a:off x="9504954" y="145433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xmlns="" id="{99645926-C9AD-1744-8F5E-E2D5C5F83AC8}"/>
                      </a:ext>
                    </a:extLst>
                  </p:cNvPr>
                  <p:cNvSpPr/>
                  <p:nvPr/>
                </p:nvSpPr>
                <p:spPr>
                  <a:xfrm>
                    <a:off x="9404049" y="131604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xmlns="" id="{C9149C3C-4F85-954C-8A24-E90B91D8C7D8}"/>
                      </a:ext>
                    </a:extLst>
                  </p:cNvPr>
                  <p:cNvSpPr/>
                  <p:nvPr/>
                </p:nvSpPr>
                <p:spPr>
                  <a:xfrm>
                    <a:off x="9376543" y="151013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xmlns="" id="{9B083199-3CE4-0549-A6C7-ECC61188E769}"/>
                      </a:ext>
                    </a:extLst>
                  </p:cNvPr>
                  <p:cNvSpPr/>
                  <p:nvPr/>
                </p:nvSpPr>
                <p:spPr>
                  <a:xfrm>
                    <a:off x="9253832" y="178472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xmlns="" id="{A530F6C9-4B49-EF45-B57D-F413BD2C411A}"/>
                      </a:ext>
                    </a:extLst>
                  </p:cNvPr>
                  <p:cNvSpPr/>
                  <p:nvPr/>
                </p:nvSpPr>
                <p:spPr>
                  <a:xfrm>
                    <a:off x="9408701" y="184750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6FB4F88A-312D-E442-887D-C2FA8D69879D}"/>
                      </a:ext>
                    </a:extLst>
                  </p:cNvPr>
                  <p:cNvSpPr/>
                  <p:nvPr/>
                </p:nvSpPr>
                <p:spPr>
                  <a:xfrm>
                    <a:off x="9132664" y="148583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xmlns="" id="{C6E77FEC-BF64-2345-A2F5-AC310D22EE5A}"/>
                      </a:ext>
                    </a:extLst>
                  </p:cNvPr>
                  <p:cNvSpPr/>
                  <p:nvPr/>
                </p:nvSpPr>
                <p:spPr>
                  <a:xfrm>
                    <a:off x="9031706" y="171141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520CEC30-7B92-F544-BCED-F0A94CA7B0B4}"/>
                      </a:ext>
                    </a:extLst>
                  </p:cNvPr>
                  <p:cNvSpPr/>
                  <p:nvPr/>
                </p:nvSpPr>
                <p:spPr>
                  <a:xfrm>
                    <a:off x="8872516" y="166050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5F0FB411-97BA-CB4E-92A6-59E8548B47C1}"/>
                      </a:ext>
                    </a:extLst>
                  </p:cNvPr>
                  <p:cNvSpPr/>
                  <p:nvPr/>
                </p:nvSpPr>
                <p:spPr>
                  <a:xfrm>
                    <a:off x="9006942" y="137940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F914208D-5F98-9D46-A485-F8DEE4B498FB}"/>
                      </a:ext>
                    </a:extLst>
                  </p:cNvPr>
                  <p:cNvSpPr/>
                  <p:nvPr/>
                </p:nvSpPr>
                <p:spPr>
                  <a:xfrm>
                    <a:off x="8594171" y="16351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0BDF85DA-A942-D546-BC31-977351507F50}"/>
                      </a:ext>
                    </a:extLst>
                  </p:cNvPr>
                  <p:cNvSpPr/>
                  <p:nvPr/>
                </p:nvSpPr>
                <p:spPr>
                  <a:xfrm>
                    <a:off x="8787134" y="129498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0F7E638A-9EC3-A14F-8EDB-DF36E229B3B0}"/>
                      </a:ext>
                    </a:extLst>
                  </p:cNvPr>
                  <p:cNvSpPr/>
                  <p:nvPr/>
                </p:nvSpPr>
                <p:spPr>
                  <a:xfrm>
                    <a:off x="8628924" y="142305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xmlns="" id="{81291813-5397-5B49-B0EC-9586159E87D1}"/>
                      </a:ext>
                    </a:extLst>
                  </p:cNvPr>
                  <p:cNvSpPr/>
                  <p:nvPr/>
                </p:nvSpPr>
                <p:spPr>
                  <a:xfrm>
                    <a:off x="8339722" y="14751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xmlns="" id="{EDB9606A-B498-8941-9FA8-25CFC7041F48}"/>
                      </a:ext>
                    </a:extLst>
                  </p:cNvPr>
                  <p:cNvSpPr/>
                  <p:nvPr/>
                </p:nvSpPr>
                <p:spPr>
                  <a:xfrm>
                    <a:off x="8549297" y="1119212"/>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xmlns="" id="{213A3F54-5A53-0640-9249-1BE40A4C0B91}"/>
                      </a:ext>
                    </a:extLst>
                  </p:cNvPr>
                  <p:cNvSpPr/>
                  <p:nvPr/>
                </p:nvSpPr>
                <p:spPr>
                  <a:xfrm>
                    <a:off x="8773234" y="1073161"/>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xmlns="" id="{FF1EAD0E-9A17-4F40-93CB-6F04911ECF1A}"/>
                      </a:ext>
                    </a:extLst>
                  </p:cNvPr>
                  <p:cNvSpPr/>
                  <p:nvPr/>
                </p:nvSpPr>
                <p:spPr>
                  <a:xfrm>
                    <a:off x="8224859" y="111442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xmlns="" id="{E35F7BE0-D22B-0140-80CC-09699E69E848}"/>
                      </a:ext>
                    </a:extLst>
                  </p:cNvPr>
                  <p:cNvSpPr/>
                  <p:nvPr/>
                </p:nvSpPr>
                <p:spPr>
                  <a:xfrm>
                    <a:off x="8638922" y="9503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xmlns="" id="{17AFC16F-ED91-C94E-A72B-FD1EFFFA8DFE}"/>
                      </a:ext>
                    </a:extLst>
                  </p:cNvPr>
                  <p:cNvSpPr/>
                  <p:nvPr/>
                </p:nvSpPr>
                <p:spPr>
                  <a:xfrm>
                    <a:off x="8207394" y="83615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E57DA72E-7A23-0340-96A6-B6471428FECC}"/>
                      </a:ext>
                    </a:extLst>
                  </p:cNvPr>
                  <p:cNvSpPr/>
                  <p:nvPr/>
                </p:nvSpPr>
                <p:spPr>
                  <a:xfrm>
                    <a:off x="8677050" y="75291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87034F26-B325-C444-89F4-95E6E2DB2741}"/>
                      </a:ext>
                    </a:extLst>
                  </p:cNvPr>
                  <p:cNvSpPr/>
                  <p:nvPr/>
                </p:nvSpPr>
                <p:spPr>
                  <a:xfrm>
                    <a:off x="8343973" y="57612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xmlns="" id="{327C6D27-9200-594F-9EBA-3C6947F9570B}"/>
                      </a:ext>
                    </a:extLst>
                  </p:cNvPr>
                  <p:cNvSpPr/>
                  <p:nvPr/>
                </p:nvSpPr>
                <p:spPr>
                  <a:xfrm>
                    <a:off x="8739007" y="5869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xmlns="" id="{7260878D-9910-0B45-9014-96836ACA0070}"/>
                      </a:ext>
                    </a:extLst>
                  </p:cNvPr>
                  <p:cNvSpPr/>
                  <p:nvPr/>
                </p:nvSpPr>
                <p:spPr>
                  <a:xfrm>
                    <a:off x="8549297" y="40037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xmlns="" id="{87E8D08B-CD0A-F441-8FA3-C418BAB302F2}"/>
                      </a:ext>
                    </a:extLst>
                  </p:cNvPr>
                  <p:cNvSpPr/>
                  <p:nvPr/>
                </p:nvSpPr>
                <p:spPr>
                  <a:xfrm>
                    <a:off x="8739007" y="22145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xmlns="" id="{68B9A1A8-A57F-0049-9F31-AE93BF1C48A7}"/>
                      </a:ext>
                    </a:extLst>
                  </p:cNvPr>
                  <p:cNvSpPr/>
                  <p:nvPr/>
                </p:nvSpPr>
                <p:spPr>
                  <a:xfrm>
                    <a:off x="8922652" y="59250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xmlns="" id="{A34DCBAC-89B8-0D4A-BECF-695DEBAFEE31}"/>
                      </a:ext>
                    </a:extLst>
                  </p:cNvPr>
                  <p:cNvSpPr/>
                  <p:nvPr/>
                </p:nvSpPr>
                <p:spPr>
                  <a:xfrm>
                    <a:off x="8883387" y="27099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6060D670-EFFA-DD43-BA18-D472C62614FF}"/>
                      </a:ext>
                    </a:extLst>
                  </p:cNvPr>
                  <p:cNvSpPr/>
                  <p:nvPr/>
                </p:nvSpPr>
                <p:spPr>
                  <a:xfrm>
                    <a:off x="9035351" y="10196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xmlns="" id="{C8D4C7C9-BB4B-2D42-B9AF-FFDAA3306158}"/>
                      </a:ext>
                    </a:extLst>
                  </p:cNvPr>
                  <p:cNvSpPr/>
                  <p:nvPr/>
                </p:nvSpPr>
                <p:spPr>
                  <a:xfrm>
                    <a:off x="9187751" y="25436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xmlns="" id="{8AF39AB6-72A1-E841-A109-69972FAA7BDC}"/>
                      </a:ext>
                    </a:extLst>
                  </p:cNvPr>
                  <p:cNvSpPr/>
                  <p:nvPr/>
                </p:nvSpPr>
                <p:spPr>
                  <a:xfrm>
                    <a:off x="9183109" y="53722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xmlns="" id="{169BDC0C-025E-FC42-9AB1-F6334D0520F9}"/>
                    </a:ext>
                  </a:extLst>
                </p:cNvPr>
                <p:cNvGrpSpPr/>
                <p:nvPr/>
              </p:nvGrpSpPr>
              <p:grpSpPr>
                <a:xfrm>
                  <a:off x="8262688" y="146417"/>
                  <a:ext cx="1891631" cy="1871089"/>
                  <a:chOff x="8205538" y="101967"/>
                  <a:chExt cx="1891631" cy="1871089"/>
                </a:xfrm>
              </p:grpSpPr>
              <p:sp>
                <p:nvSpPr>
                  <p:cNvPr id="7" name="Freeform 6">
                    <a:extLst>
                      <a:ext uri="{FF2B5EF4-FFF2-40B4-BE49-F238E27FC236}">
                        <a16:creationId xmlns:a16="http://schemas.microsoft.com/office/drawing/2014/main" xmlns="" id="{27902BF3-B1D6-024C-B0EE-65CE75A64CC8}"/>
                      </a:ext>
                    </a:extLst>
                  </p:cNvPr>
                  <p:cNvSpPr/>
                  <p:nvPr/>
                </p:nvSpPr>
                <p:spPr>
                  <a:xfrm>
                    <a:off x="8205538" y="183142"/>
                    <a:ext cx="1844842" cy="1748590"/>
                  </a:xfrm>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extrusionOk="0">
                        <a:moveTo>
                          <a:pt x="1283368" y="336884"/>
                        </a:moveTo>
                        <a:cubicBezTo>
                          <a:pt x="1400985" y="295689"/>
                          <a:pt x="1559124" y="281040"/>
                          <a:pt x="1732547" y="272716"/>
                        </a:cubicBezTo>
                        <a:cubicBezTo>
                          <a:pt x="1757147" y="272860"/>
                          <a:pt x="1756642" y="313236"/>
                          <a:pt x="1764631" y="336884"/>
                        </a:cubicBezTo>
                        <a:cubicBezTo>
                          <a:pt x="1758907" y="394381"/>
                          <a:pt x="1755613" y="438676"/>
                          <a:pt x="1748589" y="481263"/>
                        </a:cubicBezTo>
                        <a:cubicBezTo>
                          <a:pt x="1744998" y="497499"/>
                          <a:pt x="1741774" y="515093"/>
                          <a:pt x="1732547" y="529390"/>
                        </a:cubicBezTo>
                        <a:cubicBezTo>
                          <a:pt x="1725534" y="562914"/>
                          <a:pt x="1634051" y="683078"/>
                          <a:pt x="1588168" y="705853"/>
                        </a:cubicBezTo>
                        <a:cubicBezTo>
                          <a:pt x="1570927" y="712833"/>
                          <a:pt x="1550887" y="718263"/>
                          <a:pt x="1540042" y="721895"/>
                        </a:cubicBezTo>
                        <a:cubicBezTo>
                          <a:pt x="1509685" y="718762"/>
                          <a:pt x="1449334" y="724305"/>
                          <a:pt x="1411705" y="705853"/>
                        </a:cubicBezTo>
                        <a:cubicBezTo>
                          <a:pt x="1355000" y="687540"/>
                          <a:pt x="1384745" y="634093"/>
                          <a:pt x="1395663" y="593558"/>
                        </a:cubicBezTo>
                        <a:cubicBezTo>
                          <a:pt x="1396617" y="581366"/>
                          <a:pt x="1444274" y="515535"/>
                          <a:pt x="1459831" y="513347"/>
                        </a:cubicBezTo>
                        <a:cubicBezTo>
                          <a:pt x="1485109" y="503275"/>
                          <a:pt x="1518919" y="497105"/>
                          <a:pt x="1540042" y="497305"/>
                        </a:cubicBezTo>
                        <a:cubicBezTo>
                          <a:pt x="1616021" y="495036"/>
                          <a:pt x="1650533" y="500183"/>
                          <a:pt x="1732547" y="513347"/>
                        </a:cubicBezTo>
                        <a:cubicBezTo>
                          <a:pt x="1751423" y="512957"/>
                          <a:pt x="1767769" y="517066"/>
                          <a:pt x="1780674" y="529390"/>
                        </a:cubicBezTo>
                        <a:cubicBezTo>
                          <a:pt x="1807940" y="556656"/>
                          <a:pt x="1844841" y="625641"/>
                          <a:pt x="1844842" y="625642"/>
                        </a:cubicBezTo>
                        <a:cubicBezTo>
                          <a:pt x="1836983" y="680707"/>
                          <a:pt x="1843940" y="751186"/>
                          <a:pt x="1828800" y="802105"/>
                        </a:cubicBezTo>
                        <a:cubicBezTo>
                          <a:pt x="1816477" y="830912"/>
                          <a:pt x="1765267" y="915728"/>
                          <a:pt x="1716505" y="946484"/>
                        </a:cubicBezTo>
                        <a:cubicBezTo>
                          <a:pt x="1690724" y="970914"/>
                          <a:pt x="1650098" y="998736"/>
                          <a:pt x="1620253" y="1010653"/>
                        </a:cubicBezTo>
                        <a:cubicBezTo>
                          <a:pt x="1552660" y="1036354"/>
                          <a:pt x="1520540" y="1025863"/>
                          <a:pt x="1475874" y="1058779"/>
                        </a:cubicBezTo>
                        <a:cubicBezTo>
                          <a:pt x="1454378" y="1071330"/>
                          <a:pt x="1448018" y="1067421"/>
                          <a:pt x="1427747" y="1074821"/>
                        </a:cubicBezTo>
                        <a:cubicBezTo>
                          <a:pt x="1349811" y="1055047"/>
                          <a:pt x="1317894" y="1080698"/>
                          <a:pt x="1363579" y="978568"/>
                        </a:cubicBezTo>
                        <a:cubicBezTo>
                          <a:pt x="1373426" y="958649"/>
                          <a:pt x="1395766" y="940387"/>
                          <a:pt x="1411705" y="930442"/>
                        </a:cubicBezTo>
                        <a:cubicBezTo>
                          <a:pt x="1439856" y="909732"/>
                          <a:pt x="1494156" y="879392"/>
                          <a:pt x="1524000" y="866274"/>
                        </a:cubicBezTo>
                        <a:cubicBezTo>
                          <a:pt x="1555401" y="853714"/>
                          <a:pt x="1620253" y="834190"/>
                          <a:pt x="1620253" y="834190"/>
                        </a:cubicBezTo>
                        <a:cubicBezTo>
                          <a:pt x="1659619" y="837396"/>
                          <a:pt x="1688692" y="835405"/>
                          <a:pt x="1716505" y="850232"/>
                        </a:cubicBezTo>
                        <a:cubicBezTo>
                          <a:pt x="1734170" y="859200"/>
                          <a:pt x="1744954" y="878282"/>
                          <a:pt x="1748589" y="898358"/>
                        </a:cubicBezTo>
                        <a:cubicBezTo>
                          <a:pt x="1746536" y="974424"/>
                          <a:pt x="1737938" y="1049771"/>
                          <a:pt x="1732547" y="1106905"/>
                        </a:cubicBezTo>
                        <a:cubicBezTo>
                          <a:pt x="1731044" y="1135807"/>
                          <a:pt x="1712027" y="1171880"/>
                          <a:pt x="1700463" y="1203158"/>
                        </a:cubicBezTo>
                        <a:cubicBezTo>
                          <a:pt x="1689308" y="1241168"/>
                          <a:pt x="1683257" y="1269887"/>
                          <a:pt x="1652337" y="1299411"/>
                        </a:cubicBezTo>
                        <a:cubicBezTo>
                          <a:pt x="1639002" y="1311742"/>
                          <a:pt x="1616190" y="1320669"/>
                          <a:pt x="1604210" y="1331495"/>
                        </a:cubicBezTo>
                        <a:cubicBezTo>
                          <a:pt x="1548933" y="1421563"/>
                          <a:pt x="1617764" y="1346981"/>
                          <a:pt x="1524000" y="1395663"/>
                        </a:cubicBezTo>
                        <a:cubicBezTo>
                          <a:pt x="1363169" y="1514078"/>
                          <a:pt x="1499160" y="1471397"/>
                          <a:pt x="1363579" y="1475874"/>
                        </a:cubicBezTo>
                        <a:cubicBezTo>
                          <a:pt x="1339323" y="1471019"/>
                          <a:pt x="1303683" y="1472773"/>
                          <a:pt x="1283368" y="1459832"/>
                        </a:cubicBezTo>
                        <a:cubicBezTo>
                          <a:pt x="1239933" y="1439115"/>
                          <a:pt x="1216361" y="1416404"/>
                          <a:pt x="1203158" y="1379621"/>
                        </a:cubicBezTo>
                        <a:cubicBezTo>
                          <a:pt x="1198181" y="1367211"/>
                          <a:pt x="1192092" y="1349541"/>
                          <a:pt x="1187116" y="1331495"/>
                        </a:cubicBezTo>
                        <a:cubicBezTo>
                          <a:pt x="1196292" y="1303905"/>
                          <a:pt x="1200995" y="1259465"/>
                          <a:pt x="1203158" y="1219200"/>
                        </a:cubicBezTo>
                        <a:cubicBezTo>
                          <a:pt x="1210464" y="1202460"/>
                          <a:pt x="1217204" y="1178126"/>
                          <a:pt x="1235242" y="1171074"/>
                        </a:cubicBezTo>
                        <a:cubicBezTo>
                          <a:pt x="1265682" y="1165361"/>
                          <a:pt x="1285706" y="1182325"/>
                          <a:pt x="1315453" y="1187116"/>
                        </a:cubicBezTo>
                        <a:cubicBezTo>
                          <a:pt x="1379054" y="1419082"/>
                          <a:pt x="1364755" y="1274966"/>
                          <a:pt x="1331495" y="1668379"/>
                        </a:cubicBezTo>
                        <a:cubicBezTo>
                          <a:pt x="1325257" y="1717421"/>
                          <a:pt x="1311879" y="1725485"/>
                          <a:pt x="1283368" y="1748590"/>
                        </a:cubicBezTo>
                        <a:cubicBezTo>
                          <a:pt x="1249254" y="1735467"/>
                          <a:pt x="1192509" y="1756795"/>
                          <a:pt x="1155031" y="1732547"/>
                        </a:cubicBezTo>
                        <a:cubicBezTo>
                          <a:pt x="1118717" y="1719578"/>
                          <a:pt x="1058779" y="1668378"/>
                          <a:pt x="1058779" y="1668379"/>
                        </a:cubicBezTo>
                        <a:cubicBezTo>
                          <a:pt x="1033705" y="1544518"/>
                          <a:pt x="1073856" y="1692963"/>
                          <a:pt x="1010653" y="1572126"/>
                        </a:cubicBezTo>
                        <a:cubicBezTo>
                          <a:pt x="996939" y="1545189"/>
                          <a:pt x="983861" y="1479054"/>
                          <a:pt x="978568" y="1459832"/>
                        </a:cubicBezTo>
                        <a:cubicBezTo>
                          <a:pt x="989881" y="1400656"/>
                          <a:pt x="933745" y="1262786"/>
                          <a:pt x="1042737" y="1251284"/>
                        </a:cubicBezTo>
                        <a:cubicBezTo>
                          <a:pt x="1058752" y="1251519"/>
                          <a:pt x="1073366" y="1266374"/>
                          <a:pt x="1090863" y="1267326"/>
                        </a:cubicBezTo>
                        <a:cubicBezTo>
                          <a:pt x="1103020" y="1280597"/>
                          <a:pt x="1118312" y="1287911"/>
                          <a:pt x="1122947" y="1299411"/>
                        </a:cubicBezTo>
                        <a:cubicBezTo>
                          <a:pt x="1145884" y="1323237"/>
                          <a:pt x="1131304" y="1366298"/>
                          <a:pt x="1155031" y="1395663"/>
                        </a:cubicBezTo>
                        <a:cubicBezTo>
                          <a:pt x="1167795" y="1406413"/>
                          <a:pt x="1174024" y="1420656"/>
                          <a:pt x="1187116" y="1427747"/>
                        </a:cubicBezTo>
                        <a:cubicBezTo>
                          <a:pt x="1174593" y="1469840"/>
                          <a:pt x="1175001" y="1517740"/>
                          <a:pt x="1171074" y="1556084"/>
                        </a:cubicBezTo>
                        <a:cubicBezTo>
                          <a:pt x="1163673" y="1571973"/>
                          <a:pt x="1153573" y="1590583"/>
                          <a:pt x="1138989" y="1604211"/>
                        </a:cubicBezTo>
                        <a:cubicBezTo>
                          <a:pt x="1070623" y="1664307"/>
                          <a:pt x="1059547" y="1665295"/>
                          <a:pt x="994610" y="1684421"/>
                        </a:cubicBezTo>
                        <a:cubicBezTo>
                          <a:pt x="977535" y="1695364"/>
                          <a:pt x="964868" y="1711007"/>
                          <a:pt x="946484" y="1716505"/>
                        </a:cubicBezTo>
                        <a:cubicBezTo>
                          <a:pt x="877729" y="1748546"/>
                          <a:pt x="854218" y="1716909"/>
                          <a:pt x="770021" y="1716505"/>
                        </a:cubicBezTo>
                        <a:cubicBezTo>
                          <a:pt x="757038" y="1694607"/>
                          <a:pt x="739138" y="1682410"/>
                          <a:pt x="721895" y="1668379"/>
                        </a:cubicBezTo>
                        <a:cubicBezTo>
                          <a:pt x="681212" y="1604711"/>
                          <a:pt x="722161" y="1423409"/>
                          <a:pt x="721895" y="1411705"/>
                        </a:cubicBezTo>
                        <a:cubicBezTo>
                          <a:pt x="724522" y="1397919"/>
                          <a:pt x="729038" y="1374766"/>
                          <a:pt x="737937" y="1363579"/>
                        </a:cubicBezTo>
                        <a:cubicBezTo>
                          <a:pt x="761314" y="1343424"/>
                          <a:pt x="781665" y="1329105"/>
                          <a:pt x="802105" y="1315453"/>
                        </a:cubicBezTo>
                        <a:cubicBezTo>
                          <a:pt x="824869" y="1295534"/>
                          <a:pt x="866274" y="1251285"/>
                          <a:pt x="866274" y="1251284"/>
                        </a:cubicBezTo>
                        <a:cubicBezTo>
                          <a:pt x="889931" y="1264135"/>
                          <a:pt x="942061" y="1239984"/>
                          <a:pt x="946484" y="1267326"/>
                        </a:cubicBezTo>
                        <a:cubicBezTo>
                          <a:pt x="971440" y="1308294"/>
                          <a:pt x="952486" y="1391113"/>
                          <a:pt x="930442" y="1443790"/>
                        </a:cubicBezTo>
                        <a:cubicBezTo>
                          <a:pt x="932758" y="1481344"/>
                          <a:pt x="914116" y="1609651"/>
                          <a:pt x="834189" y="1636295"/>
                        </a:cubicBezTo>
                        <a:cubicBezTo>
                          <a:pt x="813221" y="1647643"/>
                          <a:pt x="807716" y="1641317"/>
                          <a:pt x="786063" y="1652337"/>
                        </a:cubicBezTo>
                        <a:cubicBezTo>
                          <a:pt x="731897" y="1640037"/>
                          <a:pt x="654317" y="1652832"/>
                          <a:pt x="609600" y="1636295"/>
                        </a:cubicBezTo>
                        <a:cubicBezTo>
                          <a:pt x="574759" y="1630753"/>
                          <a:pt x="542309" y="1614819"/>
                          <a:pt x="513347" y="1604211"/>
                        </a:cubicBezTo>
                        <a:cubicBezTo>
                          <a:pt x="499307" y="1602783"/>
                          <a:pt x="478597" y="1589920"/>
                          <a:pt x="465221" y="1588168"/>
                        </a:cubicBezTo>
                        <a:cubicBezTo>
                          <a:pt x="456317" y="1551892"/>
                          <a:pt x="432961" y="1527480"/>
                          <a:pt x="433137" y="1491916"/>
                        </a:cubicBezTo>
                        <a:cubicBezTo>
                          <a:pt x="448557" y="1442297"/>
                          <a:pt x="453389" y="1380012"/>
                          <a:pt x="465221" y="1331495"/>
                        </a:cubicBezTo>
                        <a:cubicBezTo>
                          <a:pt x="474161" y="1312359"/>
                          <a:pt x="486773" y="1296396"/>
                          <a:pt x="497305" y="1283368"/>
                        </a:cubicBezTo>
                        <a:cubicBezTo>
                          <a:pt x="505478" y="1272827"/>
                          <a:pt x="501307" y="1248093"/>
                          <a:pt x="513347" y="1235242"/>
                        </a:cubicBezTo>
                        <a:cubicBezTo>
                          <a:pt x="525260" y="1216619"/>
                          <a:pt x="543962" y="1212578"/>
                          <a:pt x="561474" y="1203158"/>
                        </a:cubicBezTo>
                        <a:cubicBezTo>
                          <a:pt x="585759" y="1164968"/>
                          <a:pt x="620121" y="1107011"/>
                          <a:pt x="689810" y="1171074"/>
                        </a:cubicBezTo>
                        <a:cubicBezTo>
                          <a:pt x="715262" y="1193344"/>
                          <a:pt x="721896" y="1267326"/>
                          <a:pt x="721895" y="1267326"/>
                        </a:cubicBezTo>
                        <a:cubicBezTo>
                          <a:pt x="720082" y="1307040"/>
                          <a:pt x="718005" y="1355750"/>
                          <a:pt x="705853" y="1379621"/>
                        </a:cubicBezTo>
                        <a:cubicBezTo>
                          <a:pt x="677880" y="1454013"/>
                          <a:pt x="642520" y="1430164"/>
                          <a:pt x="593558" y="1459832"/>
                        </a:cubicBezTo>
                        <a:cubicBezTo>
                          <a:pt x="575098" y="1466527"/>
                          <a:pt x="562242" y="1486495"/>
                          <a:pt x="545431" y="1491916"/>
                        </a:cubicBezTo>
                        <a:cubicBezTo>
                          <a:pt x="449521" y="1589030"/>
                          <a:pt x="591300" y="1429782"/>
                          <a:pt x="449179" y="1540042"/>
                        </a:cubicBezTo>
                        <a:cubicBezTo>
                          <a:pt x="420894" y="1527852"/>
                          <a:pt x="391069" y="1535962"/>
                          <a:pt x="352926" y="1524000"/>
                        </a:cubicBezTo>
                        <a:cubicBezTo>
                          <a:pt x="298605" y="1507604"/>
                          <a:pt x="301914" y="1486068"/>
                          <a:pt x="272716" y="1443790"/>
                        </a:cubicBezTo>
                        <a:cubicBezTo>
                          <a:pt x="263859" y="1432088"/>
                          <a:pt x="254712" y="1420771"/>
                          <a:pt x="240631" y="1411705"/>
                        </a:cubicBezTo>
                        <a:cubicBezTo>
                          <a:pt x="193527" y="1284540"/>
                          <a:pt x="208725" y="1371341"/>
                          <a:pt x="240631" y="1138990"/>
                        </a:cubicBezTo>
                        <a:cubicBezTo>
                          <a:pt x="244519" y="1124615"/>
                          <a:pt x="244845" y="1105255"/>
                          <a:pt x="256674" y="1090863"/>
                        </a:cubicBezTo>
                        <a:cubicBezTo>
                          <a:pt x="272728" y="1068770"/>
                          <a:pt x="317977" y="1024331"/>
                          <a:pt x="352926" y="1010653"/>
                        </a:cubicBezTo>
                        <a:cubicBezTo>
                          <a:pt x="383831" y="996918"/>
                          <a:pt x="449179" y="978568"/>
                          <a:pt x="449179" y="978568"/>
                        </a:cubicBezTo>
                        <a:cubicBezTo>
                          <a:pt x="502611" y="986962"/>
                          <a:pt x="574187" y="960493"/>
                          <a:pt x="625642" y="994611"/>
                        </a:cubicBezTo>
                        <a:cubicBezTo>
                          <a:pt x="637575" y="997540"/>
                          <a:pt x="643681" y="1026499"/>
                          <a:pt x="641684" y="1042737"/>
                        </a:cubicBezTo>
                        <a:cubicBezTo>
                          <a:pt x="638581" y="1078090"/>
                          <a:pt x="645941" y="1116188"/>
                          <a:pt x="609600" y="1138990"/>
                        </a:cubicBezTo>
                        <a:cubicBezTo>
                          <a:pt x="576511" y="1171495"/>
                          <a:pt x="556144" y="1199766"/>
                          <a:pt x="513347" y="1203158"/>
                        </a:cubicBezTo>
                        <a:cubicBezTo>
                          <a:pt x="397574" y="1234393"/>
                          <a:pt x="432994" y="1235968"/>
                          <a:pt x="320842" y="1251284"/>
                        </a:cubicBezTo>
                        <a:cubicBezTo>
                          <a:pt x="208122" y="1291263"/>
                          <a:pt x="269707" y="1300267"/>
                          <a:pt x="160421" y="1267326"/>
                        </a:cubicBezTo>
                        <a:cubicBezTo>
                          <a:pt x="90476" y="1154003"/>
                          <a:pt x="112029" y="1216018"/>
                          <a:pt x="80210" y="1122947"/>
                        </a:cubicBezTo>
                        <a:cubicBezTo>
                          <a:pt x="90090" y="1039627"/>
                          <a:pt x="70311" y="897404"/>
                          <a:pt x="160421" y="834190"/>
                        </a:cubicBezTo>
                        <a:cubicBezTo>
                          <a:pt x="177667" y="822609"/>
                          <a:pt x="193403" y="809805"/>
                          <a:pt x="208547" y="802105"/>
                        </a:cubicBezTo>
                        <a:cubicBezTo>
                          <a:pt x="239452" y="788368"/>
                          <a:pt x="304800" y="770021"/>
                          <a:pt x="304800" y="770021"/>
                        </a:cubicBezTo>
                        <a:cubicBezTo>
                          <a:pt x="342798" y="783465"/>
                          <a:pt x="382205" y="778373"/>
                          <a:pt x="417095" y="786063"/>
                        </a:cubicBezTo>
                        <a:cubicBezTo>
                          <a:pt x="436197" y="785262"/>
                          <a:pt x="454347" y="784610"/>
                          <a:pt x="465221" y="802105"/>
                        </a:cubicBezTo>
                        <a:cubicBezTo>
                          <a:pt x="484878" y="829625"/>
                          <a:pt x="497306" y="898358"/>
                          <a:pt x="497305" y="898358"/>
                        </a:cubicBezTo>
                        <a:cubicBezTo>
                          <a:pt x="477020" y="930184"/>
                          <a:pt x="449028" y="971180"/>
                          <a:pt x="417095" y="994611"/>
                        </a:cubicBezTo>
                        <a:cubicBezTo>
                          <a:pt x="401729" y="1003515"/>
                          <a:pt x="384659" y="1004096"/>
                          <a:pt x="368968" y="1010653"/>
                        </a:cubicBezTo>
                        <a:cubicBezTo>
                          <a:pt x="353548" y="1022447"/>
                          <a:pt x="339349" y="1042251"/>
                          <a:pt x="320842" y="1042737"/>
                        </a:cubicBezTo>
                        <a:cubicBezTo>
                          <a:pt x="250358" y="1058083"/>
                          <a:pt x="172479" y="1038275"/>
                          <a:pt x="112295" y="1026695"/>
                        </a:cubicBezTo>
                        <a:cubicBezTo>
                          <a:pt x="93509" y="1019290"/>
                          <a:pt x="77158" y="1008359"/>
                          <a:pt x="64168" y="994611"/>
                        </a:cubicBezTo>
                        <a:cubicBezTo>
                          <a:pt x="31109" y="968701"/>
                          <a:pt x="24153" y="951040"/>
                          <a:pt x="0" y="914400"/>
                        </a:cubicBezTo>
                        <a:cubicBezTo>
                          <a:pt x="14095" y="846970"/>
                          <a:pt x="16449" y="770985"/>
                          <a:pt x="16042" y="721895"/>
                        </a:cubicBezTo>
                        <a:cubicBezTo>
                          <a:pt x="26965" y="677773"/>
                          <a:pt x="84721" y="652827"/>
                          <a:pt x="112295" y="625642"/>
                        </a:cubicBezTo>
                        <a:cubicBezTo>
                          <a:pt x="131650" y="611319"/>
                          <a:pt x="137031" y="592245"/>
                          <a:pt x="160421" y="577516"/>
                        </a:cubicBezTo>
                        <a:cubicBezTo>
                          <a:pt x="200409" y="541976"/>
                          <a:pt x="210251" y="544748"/>
                          <a:pt x="256674" y="529390"/>
                        </a:cubicBezTo>
                        <a:cubicBezTo>
                          <a:pt x="304738" y="531918"/>
                          <a:pt x="359868" y="531708"/>
                          <a:pt x="401053" y="545432"/>
                        </a:cubicBezTo>
                        <a:cubicBezTo>
                          <a:pt x="437634" y="557626"/>
                          <a:pt x="497305" y="609601"/>
                          <a:pt x="497305" y="609600"/>
                        </a:cubicBezTo>
                        <a:cubicBezTo>
                          <a:pt x="500401" y="645655"/>
                          <a:pt x="546991" y="698256"/>
                          <a:pt x="513347" y="753979"/>
                        </a:cubicBezTo>
                        <a:cubicBezTo>
                          <a:pt x="501960" y="765357"/>
                          <a:pt x="479015" y="763857"/>
                          <a:pt x="465221" y="770021"/>
                        </a:cubicBezTo>
                        <a:cubicBezTo>
                          <a:pt x="444718" y="775645"/>
                          <a:pt x="413890" y="778064"/>
                          <a:pt x="385010" y="786063"/>
                        </a:cubicBezTo>
                        <a:cubicBezTo>
                          <a:pt x="317075" y="766833"/>
                          <a:pt x="278359" y="780781"/>
                          <a:pt x="224589" y="737937"/>
                        </a:cubicBezTo>
                        <a:cubicBezTo>
                          <a:pt x="209217" y="723695"/>
                          <a:pt x="199514" y="702594"/>
                          <a:pt x="192505" y="689811"/>
                        </a:cubicBezTo>
                        <a:cubicBezTo>
                          <a:pt x="165504" y="563535"/>
                          <a:pt x="164921" y="586152"/>
                          <a:pt x="192505" y="385011"/>
                        </a:cubicBezTo>
                        <a:cubicBezTo>
                          <a:pt x="194702" y="373899"/>
                          <a:pt x="241280" y="314592"/>
                          <a:pt x="256674" y="304800"/>
                        </a:cubicBezTo>
                        <a:cubicBezTo>
                          <a:pt x="286923" y="289676"/>
                          <a:pt x="352925" y="272717"/>
                          <a:pt x="352926" y="272716"/>
                        </a:cubicBezTo>
                        <a:cubicBezTo>
                          <a:pt x="414623" y="280865"/>
                          <a:pt x="478262" y="269791"/>
                          <a:pt x="529389" y="320842"/>
                        </a:cubicBezTo>
                        <a:cubicBezTo>
                          <a:pt x="545249" y="334280"/>
                          <a:pt x="550628" y="348706"/>
                          <a:pt x="561474" y="368968"/>
                        </a:cubicBezTo>
                        <a:cubicBezTo>
                          <a:pt x="590627" y="497187"/>
                          <a:pt x="605470" y="432423"/>
                          <a:pt x="577516" y="529390"/>
                        </a:cubicBezTo>
                        <a:cubicBezTo>
                          <a:pt x="542413" y="527758"/>
                          <a:pt x="495633" y="534890"/>
                          <a:pt x="465221" y="513347"/>
                        </a:cubicBezTo>
                        <a:cubicBezTo>
                          <a:pt x="432689" y="492645"/>
                          <a:pt x="401053" y="417095"/>
                          <a:pt x="401053" y="417095"/>
                        </a:cubicBezTo>
                        <a:cubicBezTo>
                          <a:pt x="394809" y="394147"/>
                          <a:pt x="384779" y="369622"/>
                          <a:pt x="385010" y="352926"/>
                        </a:cubicBezTo>
                        <a:cubicBezTo>
                          <a:pt x="388628" y="316901"/>
                          <a:pt x="385492" y="285907"/>
                          <a:pt x="401053" y="240632"/>
                        </a:cubicBezTo>
                        <a:cubicBezTo>
                          <a:pt x="406777" y="222625"/>
                          <a:pt x="419698" y="211268"/>
                          <a:pt x="433137" y="192505"/>
                        </a:cubicBezTo>
                        <a:cubicBezTo>
                          <a:pt x="461501" y="157170"/>
                          <a:pt x="491676" y="127082"/>
                          <a:pt x="529389" y="112295"/>
                        </a:cubicBezTo>
                        <a:cubicBezTo>
                          <a:pt x="548186" y="103528"/>
                          <a:pt x="562907" y="99066"/>
                          <a:pt x="577516" y="96253"/>
                        </a:cubicBezTo>
                        <a:cubicBezTo>
                          <a:pt x="649631" y="109398"/>
                          <a:pt x="690111" y="100605"/>
                          <a:pt x="737937" y="144379"/>
                        </a:cubicBezTo>
                        <a:cubicBezTo>
                          <a:pt x="752064" y="158753"/>
                          <a:pt x="757285" y="175009"/>
                          <a:pt x="770021" y="192505"/>
                        </a:cubicBezTo>
                        <a:cubicBezTo>
                          <a:pt x="815325" y="309983"/>
                          <a:pt x="856577" y="377017"/>
                          <a:pt x="770021" y="513347"/>
                        </a:cubicBezTo>
                        <a:cubicBezTo>
                          <a:pt x="754065" y="548451"/>
                          <a:pt x="705853" y="417095"/>
                          <a:pt x="705853" y="417095"/>
                        </a:cubicBezTo>
                        <a:cubicBezTo>
                          <a:pt x="685877" y="323262"/>
                          <a:pt x="659166" y="44126"/>
                          <a:pt x="818147" y="16042"/>
                        </a:cubicBezTo>
                        <a:cubicBezTo>
                          <a:pt x="826561" y="7902"/>
                          <a:pt x="848734" y="9732"/>
                          <a:pt x="866274" y="0"/>
                        </a:cubicBezTo>
                        <a:cubicBezTo>
                          <a:pt x="889054" y="2744"/>
                          <a:pt x="921421" y="5766"/>
                          <a:pt x="946484" y="16042"/>
                        </a:cubicBezTo>
                        <a:cubicBezTo>
                          <a:pt x="969438" y="22295"/>
                          <a:pt x="984295" y="33415"/>
                          <a:pt x="994610" y="48126"/>
                        </a:cubicBezTo>
                        <a:cubicBezTo>
                          <a:pt x="1005920" y="61935"/>
                          <a:pt x="1005219" y="84450"/>
                          <a:pt x="1010653" y="96253"/>
                        </a:cubicBezTo>
                        <a:cubicBezTo>
                          <a:pt x="1023948" y="158703"/>
                          <a:pt x="1027699" y="194070"/>
                          <a:pt x="1042737" y="240632"/>
                        </a:cubicBezTo>
                        <a:cubicBezTo>
                          <a:pt x="1035044" y="290099"/>
                          <a:pt x="1027920" y="336917"/>
                          <a:pt x="1026695" y="385011"/>
                        </a:cubicBezTo>
                        <a:cubicBezTo>
                          <a:pt x="1026695" y="412278"/>
                          <a:pt x="1042737" y="465221"/>
                          <a:pt x="1042737" y="465221"/>
                        </a:cubicBezTo>
                      </a:path>
                    </a:pathLst>
                  </a:custGeom>
                  <a:noFill/>
                  <a:ln w="101600">
                    <a:solidFill>
                      <a:schemeClr val="accent1">
                        <a:lumMod val="20000"/>
                        <a:lumOff val="80000"/>
                      </a:schemeClr>
                    </a:solidFill>
                    <a:prstDash val="solid"/>
                    <a:extLst>
                      <a:ext uri="{C807C97D-BFC1-408E-A445-0C87EB9F89A2}">
                        <ask:lineSketchStyleProps xmlns:ask="http://schemas.microsoft.com/office/drawing/2018/sketchyshapes" xmlns="" sd="1219033472">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a:moveTo>
                                  <a:pt x="1283368" y="336884"/>
                                </a:moveTo>
                                <a:cubicBezTo>
                                  <a:pt x="1433094" y="315495"/>
                                  <a:pt x="1581301" y="272716"/>
                                  <a:pt x="1732547" y="272716"/>
                                </a:cubicBezTo>
                                <a:cubicBezTo>
                                  <a:pt x="1756461" y="272716"/>
                                  <a:pt x="1762797" y="313040"/>
                                  <a:pt x="1764631" y="336884"/>
                                </a:cubicBezTo>
                                <a:cubicBezTo>
                                  <a:pt x="1768345" y="385164"/>
                                  <a:pt x="1756550" y="433499"/>
                                  <a:pt x="1748589" y="481263"/>
                                </a:cubicBezTo>
                                <a:cubicBezTo>
                                  <a:pt x="1745809" y="497943"/>
                                  <a:pt x="1740759" y="514608"/>
                                  <a:pt x="1732547" y="529390"/>
                                </a:cubicBezTo>
                                <a:cubicBezTo>
                                  <a:pt x="1714640" y="561622"/>
                                  <a:pt x="1629714" y="692004"/>
                                  <a:pt x="1588168" y="705853"/>
                                </a:cubicBezTo>
                                <a:lnTo>
                                  <a:pt x="1540042" y="721895"/>
                                </a:lnTo>
                                <a:cubicBezTo>
                                  <a:pt x="1497263" y="716548"/>
                                  <a:pt x="1452999" y="718241"/>
                                  <a:pt x="1411705" y="705853"/>
                                </a:cubicBezTo>
                                <a:cubicBezTo>
                                  <a:pt x="1356514" y="689296"/>
                                  <a:pt x="1383554" y="625849"/>
                                  <a:pt x="1395663" y="593558"/>
                                </a:cubicBezTo>
                                <a:cubicBezTo>
                                  <a:pt x="1400159" y="581569"/>
                                  <a:pt x="1442338" y="520844"/>
                                  <a:pt x="1459831" y="513347"/>
                                </a:cubicBezTo>
                                <a:cubicBezTo>
                                  <a:pt x="1484893" y="502606"/>
                                  <a:pt x="1513305" y="502652"/>
                                  <a:pt x="1540042" y="497305"/>
                                </a:cubicBezTo>
                                <a:cubicBezTo>
                                  <a:pt x="1604210" y="502652"/>
                                  <a:pt x="1668721" y="504837"/>
                                  <a:pt x="1732547" y="513347"/>
                                </a:cubicBezTo>
                                <a:cubicBezTo>
                                  <a:pt x="1749309" y="515582"/>
                                  <a:pt x="1768717" y="517433"/>
                                  <a:pt x="1780674" y="529390"/>
                                </a:cubicBezTo>
                                <a:cubicBezTo>
                                  <a:pt x="1807940" y="556656"/>
                                  <a:pt x="1844842" y="625642"/>
                                  <a:pt x="1844842" y="625642"/>
                                </a:cubicBezTo>
                                <a:cubicBezTo>
                                  <a:pt x="1839495" y="684463"/>
                                  <a:pt x="1845466" y="745441"/>
                                  <a:pt x="1828800" y="802105"/>
                                </a:cubicBezTo>
                                <a:cubicBezTo>
                                  <a:pt x="1818520" y="837057"/>
                                  <a:pt x="1752788" y="918263"/>
                                  <a:pt x="1716505" y="946484"/>
                                </a:cubicBezTo>
                                <a:cubicBezTo>
                                  <a:pt x="1686067" y="970158"/>
                                  <a:pt x="1656835" y="998459"/>
                                  <a:pt x="1620253" y="1010653"/>
                                </a:cubicBezTo>
                                <a:lnTo>
                                  <a:pt x="1475874" y="1058779"/>
                                </a:lnTo>
                                <a:lnTo>
                                  <a:pt x="1427747" y="1074821"/>
                                </a:lnTo>
                                <a:cubicBezTo>
                                  <a:pt x="1349967" y="1059265"/>
                                  <a:pt x="1313022" y="1079682"/>
                                  <a:pt x="1363579" y="978568"/>
                                </a:cubicBezTo>
                                <a:cubicBezTo>
                                  <a:pt x="1373725" y="958276"/>
                                  <a:pt x="1394277" y="944966"/>
                                  <a:pt x="1411705" y="930442"/>
                                </a:cubicBezTo>
                                <a:cubicBezTo>
                                  <a:pt x="1438420" y="908180"/>
                                  <a:pt x="1493825" y="878344"/>
                                  <a:pt x="1524000" y="866274"/>
                                </a:cubicBezTo>
                                <a:cubicBezTo>
                                  <a:pt x="1555401" y="853714"/>
                                  <a:pt x="1620253" y="834190"/>
                                  <a:pt x="1620253" y="834190"/>
                                </a:cubicBezTo>
                                <a:cubicBezTo>
                                  <a:pt x="1652337" y="839537"/>
                                  <a:pt x="1687412" y="835686"/>
                                  <a:pt x="1716505" y="850232"/>
                                </a:cubicBezTo>
                                <a:cubicBezTo>
                                  <a:pt x="1733750" y="858854"/>
                                  <a:pt x="1747386" y="879115"/>
                                  <a:pt x="1748589" y="898358"/>
                                </a:cubicBezTo>
                                <a:cubicBezTo>
                                  <a:pt x="1752938" y="967943"/>
                                  <a:pt x="1743421" y="1038037"/>
                                  <a:pt x="1732547" y="1106905"/>
                                </a:cubicBezTo>
                                <a:cubicBezTo>
                                  <a:pt x="1727272" y="1140311"/>
                                  <a:pt x="1711158" y="1171074"/>
                                  <a:pt x="1700463" y="1203158"/>
                                </a:cubicBezTo>
                                <a:cubicBezTo>
                                  <a:pt x="1687416" y="1242299"/>
                                  <a:pt x="1683434" y="1268314"/>
                                  <a:pt x="1652337" y="1299411"/>
                                </a:cubicBezTo>
                                <a:cubicBezTo>
                                  <a:pt x="1638704" y="1313044"/>
                                  <a:pt x="1620252" y="1320800"/>
                                  <a:pt x="1604210" y="1331495"/>
                                </a:cubicBezTo>
                                <a:cubicBezTo>
                                  <a:pt x="1544928" y="1420418"/>
                                  <a:pt x="1606044" y="1350083"/>
                                  <a:pt x="1524000" y="1395663"/>
                                </a:cubicBezTo>
                                <a:cubicBezTo>
                                  <a:pt x="1367731" y="1482480"/>
                                  <a:pt x="1488983" y="1444523"/>
                                  <a:pt x="1363579" y="1475874"/>
                                </a:cubicBezTo>
                                <a:cubicBezTo>
                                  <a:pt x="1336842" y="1470527"/>
                                  <a:pt x="1308898" y="1469406"/>
                                  <a:pt x="1283368" y="1459832"/>
                                </a:cubicBezTo>
                                <a:cubicBezTo>
                                  <a:pt x="1243881" y="1445024"/>
                                  <a:pt x="1221256" y="1415817"/>
                                  <a:pt x="1203158" y="1379621"/>
                                </a:cubicBezTo>
                                <a:cubicBezTo>
                                  <a:pt x="1195596" y="1364496"/>
                                  <a:pt x="1192463" y="1347537"/>
                                  <a:pt x="1187116" y="1331495"/>
                                </a:cubicBezTo>
                                <a:cubicBezTo>
                                  <a:pt x="1192463" y="1294063"/>
                                  <a:pt x="1192293" y="1255417"/>
                                  <a:pt x="1203158" y="1219200"/>
                                </a:cubicBezTo>
                                <a:cubicBezTo>
                                  <a:pt x="1208698" y="1200733"/>
                                  <a:pt x="1216704" y="1176371"/>
                                  <a:pt x="1235242" y="1171074"/>
                                </a:cubicBezTo>
                                <a:cubicBezTo>
                                  <a:pt x="1261459" y="1163583"/>
                                  <a:pt x="1288716" y="1181769"/>
                                  <a:pt x="1315453" y="1187116"/>
                                </a:cubicBezTo>
                                <a:cubicBezTo>
                                  <a:pt x="1385232" y="1396454"/>
                                  <a:pt x="1360049" y="1282891"/>
                                  <a:pt x="1331495" y="1668379"/>
                                </a:cubicBezTo>
                                <a:cubicBezTo>
                                  <a:pt x="1328163" y="1713361"/>
                                  <a:pt x="1311763" y="1720195"/>
                                  <a:pt x="1283368" y="1748590"/>
                                </a:cubicBezTo>
                                <a:cubicBezTo>
                                  <a:pt x="1240589" y="1743242"/>
                                  <a:pt x="1195631" y="1747047"/>
                                  <a:pt x="1155031" y="1732547"/>
                                </a:cubicBezTo>
                                <a:cubicBezTo>
                                  <a:pt x="1118717" y="1719578"/>
                                  <a:pt x="1058779" y="1668379"/>
                                  <a:pt x="1058779" y="1668379"/>
                                </a:cubicBezTo>
                                <a:cubicBezTo>
                                  <a:pt x="1018460" y="1547421"/>
                                  <a:pt x="1072846" y="1696511"/>
                                  <a:pt x="1010653" y="1572126"/>
                                </a:cubicBezTo>
                                <a:cubicBezTo>
                                  <a:pt x="999143" y="1549107"/>
                                  <a:pt x="983710" y="1480399"/>
                                  <a:pt x="978568" y="1459832"/>
                                </a:cubicBezTo>
                                <a:cubicBezTo>
                                  <a:pt x="984463" y="1389095"/>
                                  <a:pt x="936557" y="1251284"/>
                                  <a:pt x="1042737" y="1251284"/>
                                </a:cubicBezTo>
                                <a:cubicBezTo>
                                  <a:pt x="1059647" y="1251284"/>
                                  <a:pt x="1074821" y="1261979"/>
                                  <a:pt x="1090863" y="1267326"/>
                                </a:cubicBezTo>
                                <a:cubicBezTo>
                                  <a:pt x="1101558" y="1278021"/>
                                  <a:pt x="1116183" y="1285883"/>
                                  <a:pt x="1122947" y="1299411"/>
                                </a:cubicBezTo>
                                <a:cubicBezTo>
                                  <a:pt x="1138071" y="1329660"/>
                                  <a:pt x="1131117" y="1371749"/>
                                  <a:pt x="1155031" y="1395663"/>
                                </a:cubicBezTo>
                                <a:lnTo>
                                  <a:pt x="1187116" y="1427747"/>
                                </a:lnTo>
                                <a:cubicBezTo>
                                  <a:pt x="1181769" y="1470526"/>
                                  <a:pt x="1182418" y="1514491"/>
                                  <a:pt x="1171074" y="1556084"/>
                                </a:cubicBezTo>
                                <a:cubicBezTo>
                                  <a:pt x="1166001" y="1574685"/>
                                  <a:pt x="1153499" y="1591515"/>
                                  <a:pt x="1138989" y="1604211"/>
                                </a:cubicBezTo>
                                <a:cubicBezTo>
                                  <a:pt x="1071098" y="1663616"/>
                                  <a:pt x="1060711" y="1662388"/>
                                  <a:pt x="994610" y="1684421"/>
                                </a:cubicBezTo>
                                <a:cubicBezTo>
                                  <a:pt x="978568" y="1695116"/>
                                  <a:pt x="963729" y="1707883"/>
                                  <a:pt x="946484" y="1716505"/>
                                </a:cubicBezTo>
                                <a:cubicBezTo>
                                  <a:pt x="881199" y="1749148"/>
                                  <a:pt x="854611" y="1727079"/>
                                  <a:pt x="770021" y="1716505"/>
                                </a:cubicBezTo>
                                <a:cubicBezTo>
                                  <a:pt x="753979" y="1700463"/>
                                  <a:pt x="734479" y="1687256"/>
                                  <a:pt x="721895" y="1668379"/>
                                </a:cubicBezTo>
                                <a:cubicBezTo>
                                  <a:pt x="680004" y="1605543"/>
                                  <a:pt x="720227" y="1425045"/>
                                  <a:pt x="721895" y="1411705"/>
                                </a:cubicBezTo>
                                <a:cubicBezTo>
                                  <a:pt x="723992" y="1394926"/>
                                  <a:pt x="727112" y="1376569"/>
                                  <a:pt x="737937" y="1363579"/>
                                </a:cubicBezTo>
                                <a:cubicBezTo>
                                  <a:pt x="755053" y="1343039"/>
                                  <a:pt x="781984" y="1333059"/>
                                  <a:pt x="802105" y="1315453"/>
                                </a:cubicBezTo>
                                <a:cubicBezTo>
                                  <a:pt x="824870" y="1295534"/>
                                  <a:pt x="866274" y="1251284"/>
                                  <a:pt x="866274" y="1251284"/>
                                </a:cubicBezTo>
                                <a:cubicBezTo>
                                  <a:pt x="893011" y="1256631"/>
                                  <a:pt x="937862" y="1241459"/>
                                  <a:pt x="946484" y="1267326"/>
                                </a:cubicBezTo>
                                <a:cubicBezTo>
                                  <a:pt x="965161" y="1323359"/>
                                  <a:pt x="939654" y="1385449"/>
                                  <a:pt x="930442" y="1443790"/>
                                </a:cubicBezTo>
                                <a:cubicBezTo>
                                  <a:pt x="921795" y="1498553"/>
                                  <a:pt x="908427" y="1611549"/>
                                  <a:pt x="834189" y="1636295"/>
                                </a:cubicBezTo>
                                <a:lnTo>
                                  <a:pt x="786063" y="1652337"/>
                                </a:lnTo>
                                <a:cubicBezTo>
                                  <a:pt x="727242" y="1646990"/>
                                  <a:pt x="667765" y="1646559"/>
                                  <a:pt x="609600" y="1636295"/>
                                </a:cubicBezTo>
                                <a:cubicBezTo>
                                  <a:pt x="576295" y="1630418"/>
                                  <a:pt x="545431" y="1614906"/>
                                  <a:pt x="513347" y="1604211"/>
                                </a:cubicBezTo>
                                <a:lnTo>
                                  <a:pt x="465221" y="1588168"/>
                                </a:lnTo>
                                <a:cubicBezTo>
                                  <a:pt x="454526" y="1556084"/>
                                  <a:pt x="428354" y="1525396"/>
                                  <a:pt x="433137" y="1491916"/>
                                </a:cubicBezTo>
                                <a:cubicBezTo>
                                  <a:pt x="439049" y="1450531"/>
                                  <a:pt x="442822" y="1376294"/>
                                  <a:pt x="465221" y="1331495"/>
                                </a:cubicBezTo>
                                <a:cubicBezTo>
                                  <a:pt x="473843" y="1314250"/>
                                  <a:pt x="488683" y="1300613"/>
                                  <a:pt x="497305" y="1283368"/>
                                </a:cubicBezTo>
                                <a:cubicBezTo>
                                  <a:pt x="504867" y="1268243"/>
                                  <a:pt x="502783" y="1248446"/>
                                  <a:pt x="513347" y="1235242"/>
                                </a:cubicBezTo>
                                <a:cubicBezTo>
                                  <a:pt x="525391" y="1220187"/>
                                  <a:pt x="545432" y="1213853"/>
                                  <a:pt x="561474" y="1203158"/>
                                </a:cubicBezTo>
                                <a:cubicBezTo>
                                  <a:pt x="591223" y="1158535"/>
                                  <a:pt x="608919" y="1100295"/>
                                  <a:pt x="689810" y="1171074"/>
                                </a:cubicBezTo>
                                <a:cubicBezTo>
                                  <a:pt x="715262" y="1193344"/>
                                  <a:pt x="721895" y="1267326"/>
                                  <a:pt x="721895" y="1267326"/>
                                </a:cubicBezTo>
                                <a:cubicBezTo>
                                  <a:pt x="716548" y="1304758"/>
                                  <a:pt x="721500" y="1345199"/>
                                  <a:pt x="705853" y="1379621"/>
                                </a:cubicBezTo>
                                <a:cubicBezTo>
                                  <a:pt x="669990" y="1458520"/>
                                  <a:pt x="647874" y="1432674"/>
                                  <a:pt x="593558" y="1459832"/>
                                </a:cubicBezTo>
                                <a:cubicBezTo>
                                  <a:pt x="576313" y="1468454"/>
                                  <a:pt x="562676" y="1483294"/>
                                  <a:pt x="545431" y="1491916"/>
                                </a:cubicBezTo>
                                <a:cubicBezTo>
                                  <a:pt x="412602" y="1558330"/>
                                  <a:pt x="587097" y="1448097"/>
                                  <a:pt x="449179" y="1540042"/>
                                </a:cubicBezTo>
                                <a:cubicBezTo>
                                  <a:pt x="417095" y="1534695"/>
                                  <a:pt x="383784" y="1534286"/>
                                  <a:pt x="352926" y="1524000"/>
                                </a:cubicBezTo>
                                <a:cubicBezTo>
                                  <a:pt x="300425" y="1506500"/>
                                  <a:pt x="303828" y="1482680"/>
                                  <a:pt x="272716" y="1443790"/>
                                </a:cubicBezTo>
                                <a:cubicBezTo>
                                  <a:pt x="263267" y="1431979"/>
                                  <a:pt x="251326" y="1422400"/>
                                  <a:pt x="240631" y="1411705"/>
                                </a:cubicBezTo>
                                <a:cubicBezTo>
                                  <a:pt x="202713" y="1297952"/>
                                  <a:pt x="215135" y="1355699"/>
                                  <a:pt x="240631" y="1138990"/>
                                </a:cubicBezTo>
                                <a:cubicBezTo>
                                  <a:pt x="242607" y="1122196"/>
                                  <a:pt x="247294" y="1104933"/>
                                  <a:pt x="256674" y="1090863"/>
                                </a:cubicBezTo>
                                <a:cubicBezTo>
                                  <a:pt x="272581" y="1067003"/>
                                  <a:pt x="324890" y="1023113"/>
                                  <a:pt x="352926" y="1010653"/>
                                </a:cubicBezTo>
                                <a:cubicBezTo>
                                  <a:pt x="383831" y="996917"/>
                                  <a:pt x="449179" y="978568"/>
                                  <a:pt x="449179" y="978568"/>
                                </a:cubicBezTo>
                                <a:cubicBezTo>
                                  <a:pt x="508000" y="983916"/>
                                  <a:pt x="569609" y="975933"/>
                                  <a:pt x="625642" y="994611"/>
                                </a:cubicBezTo>
                                <a:cubicBezTo>
                                  <a:pt x="641684" y="999958"/>
                                  <a:pt x="643551" y="1025931"/>
                                  <a:pt x="641684" y="1042737"/>
                                </a:cubicBezTo>
                                <a:cubicBezTo>
                                  <a:pt x="637949" y="1076350"/>
                                  <a:pt x="637740" y="1120230"/>
                                  <a:pt x="609600" y="1138990"/>
                                </a:cubicBezTo>
                                <a:cubicBezTo>
                                  <a:pt x="577516" y="1160379"/>
                                  <a:pt x="549929" y="1190964"/>
                                  <a:pt x="513347" y="1203158"/>
                                </a:cubicBezTo>
                                <a:cubicBezTo>
                                  <a:pt x="386237" y="1245528"/>
                                  <a:pt x="450454" y="1229682"/>
                                  <a:pt x="320842" y="1251284"/>
                                </a:cubicBezTo>
                                <a:cubicBezTo>
                                  <a:pt x="203673" y="1290340"/>
                                  <a:pt x="257399" y="1291571"/>
                                  <a:pt x="160421" y="1267326"/>
                                </a:cubicBezTo>
                                <a:cubicBezTo>
                                  <a:pt x="86873" y="1157004"/>
                                  <a:pt x="108447" y="1207655"/>
                                  <a:pt x="80210" y="1122947"/>
                                </a:cubicBezTo>
                                <a:cubicBezTo>
                                  <a:pt x="87191" y="1039186"/>
                                  <a:pt x="67880" y="895886"/>
                                  <a:pt x="160421" y="834190"/>
                                </a:cubicBezTo>
                                <a:cubicBezTo>
                                  <a:pt x="176463" y="823495"/>
                                  <a:pt x="190928" y="809936"/>
                                  <a:pt x="208547" y="802105"/>
                                </a:cubicBezTo>
                                <a:cubicBezTo>
                                  <a:pt x="239452" y="788369"/>
                                  <a:pt x="304800" y="770021"/>
                                  <a:pt x="304800" y="770021"/>
                                </a:cubicBezTo>
                                <a:cubicBezTo>
                                  <a:pt x="342232" y="775368"/>
                                  <a:pt x="380018" y="778648"/>
                                  <a:pt x="417095" y="786063"/>
                                </a:cubicBezTo>
                                <a:cubicBezTo>
                                  <a:pt x="433676" y="789379"/>
                                  <a:pt x="455392" y="788345"/>
                                  <a:pt x="465221" y="802105"/>
                                </a:cubicBezTo>
                                <a:cubicBezTo>
                                  <a:pt x="484878" y="829625"/>
                                  <a:pt x="497305" y="898358"/>
                                  <a:pt x="497305" y="898358"/>
                                </a:cubicBezTo>
                                <a:cubicBezTo>
                                  <a:pt x="473631" y="933868"/>
                                  <a:pt x="454149" y="969908"/>
                                  <a:pt x="417095" y="994611"/>
                                </a:cubicBezTo>
                                <a:cubicBezTo>
                                  <a:pt x="403025" y="1003991"/>
                                  <a:pt x="385010" y="1005306"/>
                                  <a:pt x="368968" y="1010653"/>
                                </a:cubicBezTo>
                                <a:cubicBezTo>
                                  <a:pt x="352926" y="1021348"/>
                                  <a:pt x="340085" y="1041534"/>
                                  <a:pt x="320842" y="1042737"/>
                                </a:cubicBezTo>
                                <a:cubicBezTo>
                                  <a:pt x="251257" y="1047086"/>
                                  <a:pt x="180822" y="1039544"/>
                                  <a:pt x="112295" y="1026695"/>
                                </a:cubicBezTo>
                                <a:cubicBezTo>
                                  <a:pt x="93345" y="1023142"/>
                                  <a:pt x="79223" y="1006655"/>
                                  <a:pt x="64168" y="994611"/>
                                </a:cubicBezTo>
                                <a:cubicBezTo>
                                  <a:pt x="31515" y="968489"/>
                                  <a:pt x="23821" y="950131"/>
                                  <a:pt x="0" y="914400"/>
                                </a:cubicBezTo>
                                <a:cubicBezTo>
                                  <a:pt x="5347" y="850232"/>
                                  <a:pt x="3414" y="785035"/>
                                  <a:pt x="16042" y="721895"/>
                                </a:cubicBezTo>
                                <a:cubicBezTo>
                                  <a:pt x="24807" y="678071"/>
                                  <a:pt x="85606" y="648518"/>
                                  <a:pt x="112295" y="625642"/>
                                </a:cubicBezTo>
                                <a:cubicBezTo>
                                  <a:pt x="129520" y="610878"/>
                                  <a:pt x="142993" y="592040"/>
                                  <a:pt x="160421" y="577516"/>
                                </a:cubicBezTo>
                                <a:cubicBezTo>
                                  <a:pt x="201885" y="542962"/>
                                  <a:pt x="208440" y="545468"/>
                                  <a:pt x="256674" y="529390"/>
                                </a:cubicBezTo>
                                <a:cubicBezTo>
                                  <a:pt x="304800" y="534737"/>
                                  <a:pt x="355115" y="530120"/>
                                  <a:pt x="401053" y="545432"/>
                                </a:cubicBezTo>
                                <a:cubicBezTo>
                                  <a:pt x="437634" y="557626"/>
                                  <a:pt x="497305" y="609600"/>
                                  <a:pt x="497305" y="609600"/>
                                </a:cubicBezTo>
                                <a:cubicBezTo>
                                  <a:pt x="507999" y="641684"/>
                                  <a:pt x="553452" y="713874"/>
                                  <a:pt x="513347" y="753979"/>
                                </a:cubicBezTo>
                                <a:cubicBezTo>
                                  <a:pt x="501390" y="765936"/>
                                  <a:pt x="481626" y="765920"/>
                                  <a:pt x="465221" y="770021"/>
                                </a:cubicBezTo>
                                <a:cubicBezTo>
                                  <a:pt x="438769" y="776634"/>
                                  <a:pt x="411747" y="780716"/>
                                  <a:pt x="385010" y="786063"/>
                                </a:cubicBezTo>
                                <a:cubicBezTo>
                                  <a:pt x="314329" y="775966"/>
                                  <a:pt x="273226" y="786573"/>
                                  <a:pt x="224589" y="737937"/>
                                </a:cubicBezTo>
                                <a:cubicBezTo>
                                  <a:pt x="210956" y="724304"/>
                                  <a:pt x="203200" y="705853"/>
                                  <a:pt x="192505" y="689811"/>
                                </a:cubicBezTo>
                                <a:cubicBezTo>
                                  <a:pt x="161288" y="564941"/>
                                  <a:pt x="159239" y="584610"/>
                                  <a:pt x="192505" y="385011"/>
                                </a:cubicBezTo>
                                <a:cubicBezTo>
                                  <a:pt x="194566" y="372644"/>
                                  <a:pt x="241089" y="312593"/>
                                  <a:pt x="256674" y="304800"/>
                                </a:cubicBezTo>
                                <a:cubicBezTo>
                                  <a:pt x="286923" y="289676"/>
                                  <a:pt x="352926" y="272716"/>
                                  <a:pt x="352926" y="272716"/>
                                </a:cubicBezTo>
                                <a:cubicBezTo>
                                  <a:pt x="428844" y="282206"/>
                                  <a:pt x="477390" y="268844"/>
                                  <a:pt x="529389" y="320842"/>
                                </a:cubicBezTo>
                                <a:cubicBezTo>
                                  <a:pt x="543022" y="334475"/>
                                  <a:pt x="550779" y="352926"/>
                                  <a:pt x="561474" y="368968"/>
                                </a:cubicBezTo>
                                <a:cubicBezTo>
                                  <a:pt x="600530" y="486138"/>
                                  <a:pt x="601760" y="432411"/>
                                  <a:pt x="577516" y="529390"/>
                                </a:cubicBezTo>
                                <a:cubicBezTo>
                                  <a:pt x="540084" y="524042"/>
                                  <a:pt x="497121" y="533647"/>
                                  <a:pt x="465221" y="513347"/>
                                </a:cubicBezTo>
                                <a:cubicBezTo>
                                  <a:pt x="432689" y="492645"/>
                                  <a:pt x="401053" y="417095"/>
                                  <a:pt x="401053" y="417095"/>
                                </a:cubicBezTo>
                                <a:cubicBezTo>
                                  <a:pt x="395705" y="395705"/>
                                  <a:pt x="385010" y="374974"/>
                                  <a:pt x="385010" y="352926"/>
                                </a:cubicBezTo>
                                <a:cubicBezTo>
                                  <a:pt x="385010" y="315115"/>
                                  <a:pt x="390188" y="276849"/>
                                  <a:pt x="401053" y="240632"/>
                                </a:cubicBezTo>
                                <a:cubicBezTo>
                                  <a:pt x="406593" y="222165"/>
                                  <a:pt x="420794" y="207317"/>
                                  <a:pt x="433137" y="192505"/>
                                </a:cubicBezTo>
                                <a:cubicBezTo>
                                  <a:pt x="458478" y="162095"/>
                                  <a:pt x="493336" y="130321"/>
                                  <a:pt x="529389" y="112295"/>
                                </a:cubicBezTo>
                                <a:cubicBezTo>
                                  <a:pt x="544514" y="104733"/>
                                  <a:pt x="561474" y="101600"/>
                                  <a:pt x="577516" y="96253"/>
                                </a:cubicBezTo>
                                <a:cubicBezTo>
                                  <a:pt x="648197" y="106350"/>
                                  <a:pt x="689300" y="95743"/>
                                  <a:pt x="737937" y="144379"/>
                                </a:cubicBezTo>
                                <a:cubicBezTo>
                                  <a:pt x="751570" y="158012"/>
                                  <a:pt x="759326" y="176463"/>
                                  <a:pt x="770021" y="192505"/>
                                </a:cubicBezTo>
                                <a:cubicBezTo>
                                  <a:pt x="805856" y="300011"/>
                                  <a:pt x="835540" y="369205"/>
                                  <a:pt x="770021" y="513347"/>
                                </a:cubicBezTo>
                                <a:cubicBezTo>
                                  <a:pt x="754065" y="548451"/>
                                  <a:pt x="705853" y="417095"/>
                                  <a:pt x="705853" y="417095"/>
                                </a:cubicBezTo>
                                <a:cubicBezTo>
                                  <a:pt x="710810" y="322903"/>
                                  <a:pt x="655961" y="70103"/>
                                  <a:pt x="818147" y="16042"/>
                                </a:cubicBezTo>
                                <a:lnTo>
                                  <a:pt x="866274" y="0"/>
                                </a:lnTo>
                                <a:cubicBezTo>
                                  <a:pt x="893011" y="5347"/>
                                  <a:pt x="920954" y="6468"/>
                                  <a:pt x="946484" y="16042"/>
                                </a:cubicBezTo>
                                <a:cubicBezTo>
                                  <a:pt x="964537" y="22812"/>
                                  <a:pt x="982566" y="33071"/>
                                  <a:pt x="994610" y="48126"/>
                                </a:cubicBezTo>
                                <a:cubicBezTo>
                                  <a:pt x="1005174" y="61331"/>
                                  <a:pt x="1006007" y="79993"/>
                                  <a:pt x="1010653" y="96253"/>
                                </a:cubicBezTo>
                                <a:cubicBezTo>
                                  <a:pt x="1025756" y="149112"/>
                                  <a:pt x="1031711" y="185501"/>
                                  <a:pt x="1042737" y="240632"/>
                                </a:cubicBezTo>
                                <a:cubicBezTo>
                                  <a:pt x="1037390" y="288758"/>
                                  <a:pt x="1026695" y="336589"/>
                                  <a:pt x="1026695" y="385011"/>
                                </a:cubicBezTo>
                                <a:cubicBezTo>
                                  <a:pt x="1026695" y="412277"/>
                                  <a:pt x="1042737" y="465221"/>
                                  <a:pt x="1042737" y="46522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a:extLst>
                      <a:ext uri="{FF2B5EF4-FFF2-40B4-BE49-F238E27FC236}">
                        <a16:creationId xmlns:a16="http://schemas.microsoft.com/office/drawing/2014/main" xmlns="" id="{42062712-7524-6D40-80CF-3BD9D06DC3C5}"/>
                      </a:ext>
                    </a:extLst>
                  </p:cNvPr>
                  <p:cNvSpPr/>
                  <p:nvPr/>
                </p:nvSpPr>
                <p:spPr>
                  <a:xfrm>
                    <a:off x="8205538" y="173943"/>
                    <a:ext cx="1844842" cy="1748590"/>
                  </a:xfrm>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extrusionOk="0">
                        <a:moveTo>
                          <a:pt x="1283368" y="336884"/>
                        </a:moveTo>
                        <a:cubicBezTo>
                          <a:pt x="1400985" y="295689"/>
                          <a:pt x="1559124" y="281040"/>
                          <a:pt x="1732547" y="272716"/>
                        </a:cubicBezTo>
                        <a:cubicBezTo>
                          <a:pt x="1757147" y="272860"/>
                          <a:pt x="1756642" y="313236"/>
                          <a:pt x="1764631" y="336884"/>
                        </a:cubicBezTo>
                        <a:cubicBezTo>
                          <a:pt x="1758907" y="394381"/>
                          <a:pt x="1755613" y="438676"/>
                          <a:pt x="1748589" y="481263"/>
                        </a:cubicBezTo>
                        <a:cubicBezTo>
                          <a:pt x="1744998" y="497499"/>
                          <a:pt x="1741774" y="515093"/>
                          <a:pt x="1732547" y="529390"/>
                        </a:cubicBezTo>
                        <a:cubicBezTo>
                          <a:pt x="1725534" y="562914"/>
                          <a:pt x="1634051" y="683078"/>
                          <a:pt x="1588168" y="705853"/>
                        </a:cubicBezTo>
                        <a:cubicBezTo>
                          <a:pt x="1570927" y="712833"/>
                          <a:pt x="1550887" y="718263"/>
                          <a:pt x="1540042" y="721895"/>
                        </a:cubicBezTo>
                        <a:cubicBezTo>
                          <a:pt x="1509685" y="718762"/>
                          <a:pt x="1449334" y="724305"/>
                          <a:pt x="1411705" y="705853"/>
                        </a:cubicBezTo>
                        <a:cubicBezTo>
                          <a:pt x="1355000" y="687540"/>
                          <a:pt x="1384745" y="634093"/>
                          <a:pt x="1395663" y="593558"/>
                        </a:cubicBezTo>
                        <a:cubicBezTo>
                          <a:pt x="1396617" y="581366"/>
                          <a:pt x="1444274" y="515535"/>
                          <a:pt x="1459831" y="513347"/>
                        </a:cubicBezTo>
                        <a:cubicBezTo>
                          <a:pt x="1485109" y="503275"/>
                          <a:pt x="1518919" y="497105"/>
                          <a:pt x="1540042" y="497305"/>
                        </a:cubicBezTo>
                        <a:cubicBezTo>
                          <a:pt x="1616021" y="495036"/>
                          <a:pt x="1650533" y="500183"/>
                          <a:pt x="1732547" y="513347"/>
                        </a:cubicBezTo>
                        <a:cubicBezTo>
                          <a:pt x="1751423" y="512957"/>
                          <a:pt x="1767769" y="517066"/>
                          <a:pt x="1780674" y="529390"/>
                        </a:cubicBezTo>
                        <a:cubicBezTo>
                          <a:pt x="1807940" y="556656"/>
                          <a:pt x="1844841" y="625641"/>
                          <a:pt x="1844842" y="625642"/>
                        </a:cubicBezTo>
                        <a:cubicBezTo>
                          <a:pt x="1836983" y="680707"/>
                          <a:pt x="1843940" y="751186"/>
                          <a:pt x="1828800" y="802105"/>
                        </a:cubicBezTo>
                        <a:cubicBezTo>
                          <a:pt x="1816477" y="830912"/>
                          <a:pt x="1765267" y="915728"/>
                          <a:pt x="1716505" y="946484"/>
                        </a:cubicBezTo>
                        <a:cubicBezTo>
                          <a:pt x="1690724" y="970914"/>
                          <a:pt x="1650098" y="998736"/>
                          <a:pt x="1620253" y="1010653"/>
                        </a:cubicBezTo>
                        <a:cubicBezTo>
                          <a:pt x="1552660" y="1036354"/>
                          <a:pt x="1520540" y="1025863"/>
                          <a:pt x="1475874" y="1058779"/>
                        </a:cubicBezTo>
                        <a:cubicBezTo>
                          <a:pt x="1454378" y="1071330"/>
                          <a:pt x="1448018" y="1067421"/>
                          <a:pt x="1427747" y="1074821"/>
                        </a:cubicBezTo>
                        <a:cubicBezTo>
                          <a:pt x="1349811" y="1055047"/>
                          <a:pt x="1317894" y="1080698"/>
                          <a:pt x="1363579" y="978568"/>
                        </a:cubicBezTo>
                        <a:cubicBezTo>
                          <a:pt x="1373426" y="958649"/>
                          <a:pt x="1395766" y="940387"/>
                          <a:pt x="1411705" y="930442"/>
                        </a:cubicBezTo>
                        <a:cubicBezTo>
                          <a:pt x="1439856" y="909732"/>
                          <a:pt x="1494156" y="879392"/>
                          <a:pt x="1524000" y="866274"/>
                        </a:cubicBezTo>
                        <a:cubicBezTo>
                          <a:pt x="1555401" y="853714"/>
                          <a:pt x="1620253" y="834190"/>
                          <a:pt x="1620253" y="834190"/>
                        </a:cubicBezTo>
                        <a:cubicBezTo>
                          <a:pt x="1659619" y="837396"/>
                          <a:pt x="1688692" y="835405"/>
                          <a:pt x="1716505" y="850232"/>
                        </a:cubicBezTo>
                        <a:cubicBezTo>
                          <a:pt x="1734170" y="859200"/>
                          <a:pt x="1744954" y="878282"/>
                          <a:pt x="1748589" y="898358"/>
                        </a:cubicBezTo>
                        <a:cubicBezTo>
                          <a:pt x="1746536" y="974424"/>
                          <a:pt x="1737938" y="1049771"/>
                          <a:pt x="1732547" y="1106905"/>
                        </a:cubicBezTo>
                        <a:cubicBezTo>
                          <a:pt x="1731044" y="1135807"/>
                          <a:pt x="1712027" y="1171880"/>
                          <a:pt x="1700463" y="1203158"/>
                        </a:cubicBezTo>
                        <a:cubicBezTo>
                          <a:pt x="1689308" y="1241168"/>
                          <a:pt x="1683257" y="1269887"/>
                          <a:pt x="1652337" y="1299411"/>
                        </a:cubicBezTo>
                        <a:cubicBezTo>
                          <a:pt x="1639002" y="1311742"/>
                          <a:pt x="1616190" y="1320669"/>
                          <a:pt x="1604210" y="1331495"/>
                        </a:cubicBezTo>
                        <a:cubicBezTo>
                          <a:pt x="1548933" y="1421563"/>
                          <a:pt x="1617764" y="1346981"/>
                          <a:pt x="1524000" y="1395663"/>
                        </a:cubicBezTo>
                        <a:cubicBezTo>
                          <a:pt x="1363169" y="1514078"/>
                          <a:pt x="1499160" y="1471397"/>
                          <a:pt x="1363579" y="1475874"/>
                        </a:cubicBezTo>
                        <a:cubicBezTo>
                          <a:pt x="1339323" y="1471019"/>
                          <a:pt x="1303683" y="1472773"/>
                          <a:pt x="1283368" y="1459832"/>
                        </a:cubicBezTo>
                        <a:cubicBezTo>
                          <a:pt x="1239933" y="1439115"/>
                          <a:pt x="1216361" y="1416404"/>
                          <a:pt x="1203158" y="1379621"/>
                        </a:cubicBezTo>
                        <a:cubicBezTo>
                          <a:pt x="1198181" y="1367211"/>
                          <a:pt x="1192092" y="1349541"/>
                          <a:pt x="1187116" y="1331495"/>
                        </a:cubicBezTo>
                        <a:cubicBezTo>
                          <a:pt x="1196292" y="1303905"/>
                          <a:pt x="1200995" y="1259465"/>
                          <a:pt x="1203158" y="1219200"/>
                        </a:cubicBezTo>
                        <a:cubicBezTo>
                          <a:pt x="1210464" y="1202460"/>
                          <a:pt x="1217204" y="1178126"/>
                          <a:pt x="1235242" y="1171074"/>
                        </a:cubicBezTo>
                        <a:cubicBezTo>
                          <a:pt x="1265682" y="1165361"/>
                          <a:pt x="1285706" y="1182325"/>
                          <a:pt x="1315453" y="1187116"/>
                        </a:cubicBezTo>
                        <a:cubicBezTo>
                          <a:pt x="1379054" y="1419082"/>
                          <a:pt x="1364755" y="1274966"/>
                          <a:pt x="1331495" y="1668379"/>
                        </a:cubicBezTo>
                        <a:cubicBezTo>
                          <a:pt x="1325257" y="1717421"/>
                          <a:pt x="1311879" y="1725485"/>
                          <a:pt x="1283368" y="1748590"/>
                        </a:cubicBezTo>
                        <a:cubicBezTo>
                          <a:pt x="1249254" y="1735467"/>
                          <a:pt x="1192509" y="1756795"/>
                          <a:pt x="1155031" y="1732547"/>
                        </a:cubicBezTo>
                        <a:cubicBezTo>
                          <a:pt x="1118717" y="1719578"/>
                          <a:pt x="1058779" y="1668378"/>
                          <a:pt x="1058779" y="1668379"/>
                        </a:cubicBezTo>
                        <a:cubicBezTo>
                          <a:pt x="1033705" y="1544518"/>
                          <a:pt x="1073856" y="1692963"/>
                          <a:pt x="1010653" y="1572126"/>
                        </a:cubicBezTo>
                        <a:cubicBezTo>
                          <a:pt x="996939" y="1545189"/>
                          <a:pt x="983861" y="1479054"/>
                          <a:pt x="978568" y="1459832"/>
                        </a:cubicBezTo>
                        <a:cubicBezTo>
                          <a:pt x="989881" y="1400656"/>
                          <a:pt x="933745" y="1262786"/>
                          <a:pt x="1042737" y="1251284"/>
                        </a:cubicBezTo>
                        <a:cubicBezTo>
                          <a:pt x="1058752" y="1251519"/>
                          <a:pt x="1073366" y="1266374"/>
                          <a:pt x="1090863" y="1267326"/>
                        </a:cubicBezTo>
                        <a:cubicBezTo>
                          <a:pt x="1103020" y="1280597"/>
                          <a:pt x="1118312" y="1287911"/>
                          <a:pt x="1122947" y="1299411"/>
                        </a:cubicBezTo>
                        <a:cubicBezTo>
                          <a:pt x="1145884" y="1323237"/>
                          <a:pt x="1131304" y="1366298"/>
                          <a:pt x="1155031" y="1395663"/>
                        </a:cubicBezTo>
                        <a:cubicBezTo>
                          <a:pt x="1167795" y="1406413"/>
                          <a:pt x="1174024" y="1420656"/>
                          <a:pt x="1187116" y="1427747"/>
                        </a:cubicBezTo>
                        <a:cubicBezTo>
                          <a:pt x="1174593" y="1469840"/>
                          <a:pt x="1175001" y="1517740"/>
                          <a:pt x="1171074" y="1556084"/>
                        </a:cubicBezTo>
                        <a:cubicBezTo>
                          <a:pt x="1163673" y="1571973"/>
                          <a:pt x="1153573" y="1590583"/>
                          <a:pt x="1138989" y="1604211"/>
                        </a:cubicBezTo>
                        <a:cubicBezTo>
                          <a:pt x="1070623" y="1664307"/>
                          <a:pt x="1059547" y="1665295"/>
                          <a:pt x="994610" y="1684421"/>
                        </a:cubicBezTo>
                        <a:cubicBezTo>
                          <a:pt x="977535" y="1695364"/>
                          <a:pt x="964868" y="1711007"/>
                          <a:pt x="946484" y="1716505"/>
                        </a:cubicBezTo>
                        <a:cubicBezTo>
                          <a:pt x="877729" y="1748546"/>
                          <a:pt x="854218" y="1716909"/>
                          <a:pt x="770021" y="1716505"/>
                        </a:cubicBezTo>
                        <a:cubicBezTo>
                          <a:pt x="757038" y="1694607"/>
                          <a:pt x="739138" y="1682410"/>
                          <a:pt x="721895" y="1668379"/>
                        </a:cubicBezTo>
                        <a:cubicBezTo>
                          <a:pt x="681212" y="1604711"/>
                          <a:pt x="722161" y="1423409"/>
                          <a:pt x="721895" y="1411705"/>
                        </a:cubicBezTo>
                        <a:cubicBezTo>
                          <a:pt x="724522" y="1397919"/>
                          <a:pt x="729038" y="1374766"/>
                          <a:pt x="737937" y="1363579"/>
                        </a:cubicBezTo>
                        <a:cubicBezTo>
                          <a:pt x="761314" y="1343424"/>
                          <a:pt x="781665" y="1329105"/>
                          <a:pt x="802105" y="1315453"/>
                        </a:cubicBezTo>
                        <a:cubicBezTo>
                          <a:pt x="824869" y="1295534"/>
                          <a:pt x="866274" y="1251285"/>
                          <a:pt x="866274" y="1251284"/>
                        </a:cubicBezTo>
                        <a:cubicBezTo>
                          <a:pt x="889931" y="1264135"/>
                          <a:pt x="942061" y="1239984"/>
                          <a:pt x="946484" y="1267326"/>
                        </a:cubicBezTo>
                        <a:cubicBezTo>
                          <a:pt x="971440" y="1308294"/>
                          <a:pt x="952486" y="1391113"/>
                          <a:pt x="930442" y="1443790"/>
                        </a:cubicBezTo>
                        <a:cubicBezTo>
                          <a:pt x="932758" y="1481344"/>
                          <a:pt x="914116" y="1609651"/>
                          <a:pt x="834189" y="1636295"/>
                        </a:cubicBezTo>
                        <a:cubicBezTo>
                          <a:pt x="813221" y="1647643"/>
                          <a:pt x="807716" y="1641317"/>
                          <a:pt x="786063" y="1652337"/>
                        </a:cubicBezTo>
                        <a:cubicBezTo>
                          <a:pt x="731897" y="1640037"/>
                          <a:pt x="654317" y="1652832"/>
                          <a:pt x="609600" y="1636295"/>
                        </a:cubicBezTo>
                        <a:cubicBezTo>
                          <a:pt x="574759" y="1630753"/>
                          <a:pt x="542309" y="1614819"/>
                          <a:pt x="513347" y="1604211"/>
                        </a:cubicBezTo>
                        <a:cubicBezTo>
                          <a:pt x="499307" y="1602783"/>
                          <a:pt x="478597" y="1589920"/>
                          <a:pt x="465221" y="1588168"/>
                        </a:cubicBezTo>
                        <a:cubicBezTo>
                          <a:pt x="456317" y="1551892"/>
                          <a:pt x="432961" y="1527480"/>
                          <a:pt x="433137" y="1491916"/>
                        </a:cubicBezTo>
                        <a:cubicBezTo>
                          <a:pt x="448557" y="1442297"/>
                          <a:pt x="453389" y="1380012"/>
                          <a:pt x="465221" y="1331495"/>
                        </a:cubicBezTo>
                        <a:cubicBezTo>
                          <a:pt x="474161" y="1312359"/>
                          <a:pt x="486773" y="1296396"/>
                          <a:pt x="497305" y="1283368"/>
                        </a:cubicBezTo>
                        <a:cubicBezTo>
                          <a:pt x="505478" y="1272827"/>
                          <a:pt x="501307" y="1248093"/>
                          <a:pt x="513347" y="1235242"/>
                        </a:cubicBezTo>
                        <a:cubicBezTo>
                          <a:pt x="525260" y="1216619"/>
                          <a:pt x="543962" y="1212578"/>
                          <a:pt x="561474" y="1203158"/>
                        </a:cubicBezTo>
                        <a:cubicBezTo>
                          <a:pt x="585759" y="1164968"/>
                          <a:pt x="620121" y="1107011"/>
                          <a:pt x="689810" y="1171074"/>
                        </a:cubicBezTo>
                        <a:cubicBezTo>
                          <a:pt x="715262" y="1193344"/>
                          <a:pt x="721896" y="1267326"/>
                          <a:pt x="721895" y="1267326"/>
                        </a:cubicBezTo>
                        <a:cubicBezTo>
                          <a:pt x="720082" y="1307040"/>
                          <a:pt x="718005" y="1355750"/>
                          <a:pt x="705853" y="1379621"/>
                        </a:cubicBezTo>
                        <a:cubicBezTo>
                          <a:pt x="677880" y="1454013"/>
                          <a:pt x="642520" y="1430164"/>
                          <a:pt x="593558" y="1459832"/>
                        </a:cubicBezTo>
                        <a:cubicBezTo>
                          <a:pt x="575098" y="1466527"/>
                          <a:pt x="562242" y="1486495"/>
                          <a:pt x="545431" y="1491916"/>
                        </a:cubicBezTo>
                        <a:cubicBezTo>
                          <a:pt x="449521" y="1589030"/>
                          <a:pt x="591300" y="1429782"/>
                          <a:pt x="449179" y="1540042"/>
                        </a:cubicBezTo>
                        <a:cubicBezTo>
                          <a:pt x="420894" y="1527852"/>
                          <a:pt x="391069" y="1535962"/>
                          <a:pt x="352926" y="1524000"/>
                        </a:cubicBezTo>
                        <a:cubicBezTo>
                          <a:pt x="298605" y="1507604"/>
                          <a:pt x="301914" y="1486068"/>
                          <a:pt x="272716" y="1443790"/>
                        </a:cubicBezTo>
                        <a:cubicBezTo>
                          <a:pt x="263859" y="1432088"/>
                          <a:pt x="254712" y="1420771"/>
                          <a:pt x="240631" y="1411705"/>
                        </a:cubicBezTo>
                        <a:cubicBezTo>
                          <a:pt x="193527" y="1284540"/>
                          <a:pt x="208725" y="1371341"/>
                          <a:pt x="240631" y="1138990"/>
                        </a:cubicBezTo>
                        <a:cubicBezTo>
                          <a:pt x="244519" y="1124615"/>
                          <a:pt x="244845" y="1105255"/>
                          <a:pt x="256674" y="1090863"/>
                        </a:cubicBezTo>
                        <a:cubicBezTo>
                          <a:pt x="272728" y="1068770"/>
                          <a:pt x="317977" y="1024331"/>
                          <a:pt x="352926" y="1010653"/>
                        </a:cubicBezTo>
                        <a:cubicBezTo>
                          <a:pt x="383831" y="996918"/>
                          <a:pt x="449179" y="978568"/>
                          <a:pt x="449179" y="978568"/>
                        </a:cubicBezTo>
                        <a:cubicBezTo>
                          <a:pt x="502611" y="986962"/>
                          <a:pt x="574187" y="960493"/>
                          <a:pt x="625642" y="994611"/>
                        </a:cubicBezTo>
                        <a:cubicBezTo>
                          <a:pt x="637575" y="997540"/>
                          <a:pt x="643681" y="1026499"/>
                          <a:pt x="641684" y="1042737"/>
                        </a:cubicBezTo>
                        <a:cubicBezTo>
                          <a:pt x="638581" y="1078090"/>
                          <a:pt x="645941" y="1116188"/>
                          <a:pt x="609600" y="1138990"/>
                        </a:cubicBezTo>
                        <a:cubicBezTo>
                          <a:pt x="576511" y="1171495"/>
                          <a:pt x="556144" y="1199766"/>
                          <a:pt x="513347" y="1203158"/>
                        </a:cubicBezTo>
                        <a:cubicBezTo>
                          <a:pt x="397574" y="1234393"/>
                          <a:pt x="432994" y="1235968"/>
                          <a:pt x="320842" y="1251284"/>
                        </a:cubicBezTo>
                        <a:cubicBezTo>
                          <a:pt x="208122" y="1291263"/>
                          <a:pt x="269707" y="1300267"/>
                          <a:pt x="160421" y="1267326"/>
                        </a:cubicBezTo>
                        <a:cubicBezTo>
                          <a:pt x="90476" y="1154003"/>
                          <a:pt x="112029" y="1216018"/>
                          <a:pt x="80210" y="1122947"/>
                        </a:cubicBezTo>
                        <a:cubicBezTo>
                          <a:pt x="90090" y="1039627"/>
                          <a:pt x="70311" y="897404"/>
                          <a:pt x="160421" y="834190"/>
                        </a:cubicBezTo>
                        <a:cubicBezTo>
                          <a:pt x="177667" y="822609"/>
                          <a:pt x="193403" y="809805"/>
                          <a:pt x="208547" y="802105"/>
                        </a:cubicBezTo>
                        <a:cubicBezTo>
                          <a:pt x="239452" y="788368"/>
                          <a:pt x="304800" y="770021"/>
                          <a:pt x="304800" y="770021"/>
                        </a:cubicBezTo>
                        <a:cubicBezTo>
                          <a:pt x="342798" y="783465"/>
                          <a:pt x="382205" y="778373"/>
                          <a:pt x="417095" y="786063"/>
                        </a:cubicBezTo>
                        <a:cubicBezTo>
                          <a:pt x="436197" y="785262"/>
                          <a:pt x="454347" y="784610"/>
                          <a:pt x="465221" y="802105"/>
                        </a:cubicBezTo>
                        <a:cubicBezTo>
                          <a:pt x="484878" y="829625"/>
                          <a:pt x="497306" y="898358"/>
                          <a:pt x="497305" y="898358"/>
                        </a:cubicBezTo>
                        <a:cubicBezTo>
                          <a:pt x="477020" y="930184"/>
                          <a:pt x="449028" y="971180"/>
                          <a:pt x="417095" y="994611"/>
                        </a:cubicBezTo>
                        <a:cubicBezTo>
                          <a:pt x="401729" y="1003515"/>
                          <a:pt x="384659" y="1004096"/>
                          <a:pt x="368968" y="1010653"/>
                        </a:cubicBezTo>
                        <a:cubicBezTo>
                          <a:pt x="353548" y="1022447"/>
                          <a:pt x="339349" y="1042251"/>
                          <a:pt x="320842" y="1042737"/>
                        </a:cubicBezTo>
                        <a:cubicBezTo>
                          <a:pt x="250358" y="1058083"/>
                          <a:pt x="172479" y="1038275"/>
                          <a:pt x="112295" y="1026695"/>
                        </a:cubicBezTo>
                        <a:cubicBezTo>
                          <a:pt x="93509" y="1019290"/>
                          <a:pt x="77158" y="1008359"/>
                          <a:pt x="64168" y="994611"/>
                        </a:cubicBezTo>
                        <a:cubicBezTo>
                          <a:pt x="31109" y="968701"/>
                          <a:pt x="24153" y="951040"/>
                          <a:pt x="0" y="914400"/>
                        </a:cubicBezTo>
                        <a:cubicBezTo>
                          <a:pt x="14095" y="846970"/>
                          <a:pt x="16449" y="770985"/>
                          <a:pt x="16042" y="721895"/>
                        </a:cubicBezTo>
                        <a:cubicBezTo>
                          <a:pt x="26965" y="677773"/>
                          <a:pt x="84721" y="652827"/>
                          <a:pt x="112295" y="625642"/>
                        </a:cubicBezTo>
                        <a:cubicBezTo>
                          <a:pt x="131650" y="611319"/>
                          <a:pt x="137031" y="592245"/>
                          <a:pt x="160421" y="577516"/>
                        </a:cubicBezTo>
                        <a:cubicBezTo>
                          <a:pt x="200409" y="541976"/>
                          <a:pt x="210251" y="544748"/>
                          <a:pt x="256674" y="529390"/>
                        </a:cubicBezTo>
                        <a:cubicBezTo>
                          <a:pt x="304738" y="531918"/>
                          <a:pt x="359868" y="531708"/>
                          <a:pt x="401053" y="545432"/>
                        </a:cubicBezTo>
                        <a:cubicBezTo>
                          <a:pt x="437634" y="557626"/>
                          <a:pt x="497305" y="609601"/>
                          <a:pt x="497305" y="609600"/>
                        </a:cubicBezTo>
                        <a:cubicBezTo>
                          <a:pt x="500401" y="645655"/>
                          <a:pt x="546991" y="698256"/>
                          <a:pt x="513347" y="753979"/>
                        </a:cubicBezTo>
                        <a:cubicBezTo>
                          <a:pt x="501960" y="765357"/>
                          <a:pt x="479015" y="763857"/>
                          <a:pt x="465221" y="770021"/>
                        </a:cubicBezTo>
                        <a:cubicBezTo>
                          <a:pt x="444718" y="775645"/>
                          <a:pt x="413890" y="778064"/>
                          <a:pt x="385010" y="786063"/>
                        </a:cubicBezTo>
                        <a:cubicBezTo>
                          <a:pt x="317075" y="766833"/>
                          <a:pt x="278359" y="780781"/>
                          <a:pt x="224589" y="737937"/>
                        </a:cubicBezTo>
                        <a:cubicBezTo>
                          <a:pt x="209217" y="723695"/>
                          <a:pt x="199514" y="702594"/>
                          <a:pt x="192505" y="689811"/>
                        </a:cubicBezTo>
                        <a:cubicBezTo>
                          <a:pt x="165504" y="563535"/>
                          <a:pt x="164921" y="586152"/>
                          <a:pt x="192505" y="385011"/>
                        </a:cubicBezTo>
                        <a:cubicBezTo>
                          <a:pt x="194702" y="373899"/>
                          <a:pt x="241280" y="314592"/>
                          <a:pt x="256674" y="304800"/>
                        </a:cubicBezTo>
                        <a:cubicBezTo>
                          <a:pt x="286923" y="289676"/>
                          <a:pt x="352925" y="272717"/>
                          <a:pt x="352926" y="272716"/>
                        </a:cubicBezTo>
                        <a:cubicBezTo>
                          <a:pt x="414623" y="280865"/>
                          <a:pt x="478262" y="269791"/>
                          <a:pt x="529389" y="320842"/>
                        </a:cubicBezTo>
                        <a:cubicBezTo>
                          <a:pt x="545249" y="334280"/>
                          <a:pt x="550628" y="348706"/>
                          <a:pt x="561474" y="368968"/>
                        </a:cubicBezTo>
                        <a:cubicBezTo>
                          <a:pt x="590627" y="497187"/>
                          <a:pt x="605470" y="432423"/>
                          <a:pt x="577516" y="529390"/>
                        </a:cubicBezTo>
                        <a:cubicBezTo>
                          <a:pt x="542413" y="527758"/>
                          <a:pt x="495633" y="534890"/>
                          <a:pt x="465221" y="513347"/>
                        </a:cubicBezTo>
                        <a:cubicBezTo>
                          <a:pt x="432689" y="492645"/>
                          <a:pt x="401053" y="417095"/>
                          <a:pt x="401053" y="417095"/>
                        </a:cubicBezTo>
                        <a:cubicBezTo>
                          <a:pt x="394809" y="394147"/>
                          <a:pt x="384779" y="369622"/>
                          <a:pt x="385010" y="352926"/>
                        </a:cubicBezTo>
                        <a:cubicBezTo>
                          <a:pt x="388628" y="316901"/>
                          <a:pt x="385492" y="285907"/>
                          <a:pt x="401053" y="240632"/>
                        </a:cubicBezTo>
                        <a:cubicBezTo>
                          <a:pt x="406777" y="222625"/>
                          <a:pt x="419698" y="211268"/>
                          <a:pt x="433137" y="192505"/>
                        </a:cubicBezTo>
                        <a:cubicBezTo>
                          <a:pt x="461501" y="157170"/>
                          <a:pt x="491676" y="127082"/>
                          <a:pt x="529389" y="112295"/>
                        </a:cubicBezTo>
                        <a:cubicBezTo>
                          <a:pt x="548186" y="103528"/>
                          <a:pt x="562907" y="99066"/>
                          <a:pt x="577516" y="96253"/>
                        </a:cubicBezTo>
                        <a:cubicBezTo>
                          <a:pt x="649631" y="109398"/>
                          <a:pt x="690111" y="100605"/>
                          <a:pt x="737937" y="144379"/>
                        </a:cubicBezTo>
                        <a:cubicBezTo>
                          <a:pt x="752064" y="158753"/>
                          <a:pt x="757285" y="175009"/>
                          <a:pt x="770021" y="192505"/>
                        </a:cubicBezTo>
                        <a:cubicBezTo>
                          <a:pt x="815325" y="309983"/>
                          <a:pt x="856577" y="377017"/>
                          <a:pt x="770021" y="513347"/>
                        </a:cubicBezTo>
                        <a:cubicBezTo>
                          <a:pt x="754065" y="548451"/>
                          <a:pt x="705853" y="417095"/>
                          <a:pt x="705853" y="417095"/>
                        </a:cubicBezTo>
                        <a:cubicBezTo>
                          <a:pt x="685877" y="323262"/>
                          <a:pt x="659166" y="44126"/>
                          <a:pt x="818147" y="16042"/>
                        </a:cubicBezTo>
                        <a:cubicBezTo>
                          <a:pt x="826561" y="7902"/>
                          <a:pt x="848734" y="9732"/>
                          <a:pt x="866274" y="0"/>
                        </a:cubicBezTo>
                        <a:cubicBezTo>
                          <a:pt x="889054" y="2744"/>
                          <a:pt x="921421" y="5766"/>
                          <a:pt x="946484" y="16042"/>
                        </a:cubicBezTo>
                        <a:cubicBezTo>
                          <a:pt x="969438" y="22295"/>
                          <a:pt x="984295" y="33415"/>
                          <a:pt x="994610" y="48126"/>
                        </a:cubicBezTo>
                        <a:cubicBezTo>
                          <a:pt x="1005920" y="61935"/>
                          <a:pt x="1005219" y="84450"/>
                          <a:pt x="1010653" y="96253"/>
                        </a:cubicBezTo>
                        <a:cubicBezTo>
                          <a:pt x="1023948" y="158703"/>
                          <a:pt x="1027699" y="194070"/>
                          <a:pt x="1042737" y="240632"/>
                        </a:cubicBezTo>
                        <a:cubicBezTo>
                          <a:pt x="1035044" y="290099"/>
                          <a:pt x="1027920" y="336917"/>
                          <a:pt x="1026695" y="385011"/>
                        </a:cubicBezTo>
                        <a:cubicBezTo>
                          <a:pt x="1026695" y="412278"/>
                          <a:pt x="1042737" y="465221"/>
                          <a:pt x="1042737" y="465221"/>
                        </a:cubicBezTo>
                      </a:path>
                    </a:pathLst>
                  </a:custGeom>
                  <a:noFill/>
                  <a:ln w="12700">
                    <a:solidFill>
                      <a:schemeClr val="accent2">
                        <a:lumMod val="75000"/>
                      </a:schemeClr>
                    </a:solidFill>
                    <a:prstDash val="dash"/>
                    <a:extLst>
                      <a:ext uri="{C807C97D-BFC1-408E-A445-0C87EB9F89A2}">
                        <ask:lineSketchStyleProps xmlns:ask="http://schemas.microsoft.com/office/drawing/2018/sketchyshapes" xmlns="" sd="1219033472">
                          <a:custGeom>
                            <a:avLst/>
                            <a:gdLst>
                              <a:gd name="connsiteX0" fmla="*/ 1283368 w 1844842"/>
                              <a:gd name="connsiteY0" fmla="*/ 336884 h 1748590"/>
                              <a:gd name="connsiteX1" fmla="*/ 1732547 w 1844842"/>
                              <a:gd name="connsiteY1" fmla="*/ 272716 h 1748590"/>
                              <a:gd name="connsiteX2" fmla="*/ 1764631 w 1844842"/>
                              <a:gd name="connsiteY2" fmla="*/ 336884 h 1748590"/>
                              <a:gd name="connsiteX3" fmla="*/ 1748589 w 1844842"/>
                              <a:gd name="connsiteY3" fmla="*/ 481263 h 1748590"/>
                              <a:gd name="connsiteX4" fmla="*/ 1732547 w 1844842"/>
                              <a:gd name="connsiteY4" fmla="*/ 529390 h 1748590"/>
                              <a:gd name="connsiteX5" fmla="*/ 1588168 w 1844842"/>
                              <a:gd name="connsiteY5" fmla="*/ 705853 h 1748590"/>
                              <a:gd name="connsiteX6" fmla="*/ 1540042 w 1844842"/>
                              <a:gd name="connsiteY6" fmla="*/ 721895 h 1748590"/>
                              <a:gd name="connsiteX7" fmla="*/ 1411705 w 1844842"/>
                              <a:gd name="connsiteY7" fmla="*/ 705853 h 1748590"/>
                              <a:gd name="connsiteX8" fmla="*/ 1395663 w 1844842"/>
                              <a:gd name="connsiteY8" fmla="*/ 593558 h 1748590"/>
                              <a:gd name="connsiteX9" fmla="*/ 1459831 w 1844842"/>
                              <a:gd name="connsiteY9" fmla="*/ 513347 h 1748590"/>
                              <a:gd name="connsiteX10" fmla="*/ 1540042 w 1844842"/>
                              <a:gd name="connsiteY10" fmla="*/ 497305 h 1748590"/>
                              <a:gd name="connsiteX11" fmla="*/ 1732547 w 1844842"/>
                              <a:gd name="connsiteY11" fmla="*/ 513347 h 1748590"/>
                              <a:gd name="connsiteX12" fmla="*/ 1780674 w 1844842"/>
                              <a:gd name="connsiteY12" fmla="*/ 529390 h 1748590"/>
                              <a:gd name="connsiteX13" fmla="*/ 1844842 w 1844842"/>
                              <a:gd name="connsiteY13" fmla="*/ 625642 h 1748590"/>
                              <a:gd name="connsiteX14" fmla="*/ 1828800 w 1844842"/>
                              <a:gd name="connsiteY14" fmla="*/ 802105 h 1748590"/>
                              <a:gd name="connsiteX15" fmla="*/ 1716505 w 1844842"/>
                              <a:gd name="connsiteY15" fmla="*/ 946484 h 1748590"/>
                              <a:gd name="connsiteX16" fmla="*/ 1620253 w 1844842"/>
                              <a:gd name="connsiteY16" fmla="*/ 1010653 h 1748590"/>
                              <a:gd name="connsiteX17" fmla="*/ 1475874 w 1844842"/>
                              <a:gd name="connsiteY17" fmla="*/ 1058779 h 1748590"/>
                              <a:gd name="connsiteX18" fmla="*/ 1427747 w 1844842"/>
                              <a:gd name="connsiteY18" fmla="*/ 1074821 h 1748590"/>
                              <a:gd name="connsiteX19" fmla="*/ 1363579 w 1844842"/>
                              <a:gd name="connsiteY19" fmla="*/ 978568 h 1748590"/>
                              <a:gd name="connsiteX20" fmla="*/ 1411705 w 1844842"/>
                              <a:gd name="connsiteY20" fmla="*/ 930442 h 1748590"/>
                              <a:gd name="connsiteX21" fmla="*/ 1524000 w 1844842"/>
                              <a:gd name="connsiteY21" fmla="*/ 866274 h 1748590"/>
                              <a:gd name="connsiteX22" fmla="*/ 1620253 w 1844842"/>
                              <a:gd name="connsiteY22" fmla="*/ 834190 h 1748590"/>
                              <a:gd name="connsiteX23" fmla="*/ 1716505 w 1844842"/>
                              <a:gd name="connsiteY23" fmla="*/ 850232 h 1748590"/>
                              <a:gd name="connsiteX24" fmla="*/ 1748589 w 1844842"/>
                              <a:gd name="connsiteY24" fmla="*/ 898358 h 1748590"/>
                              <a:gd name="connsiteX25" fmla="*/ 1732547 w 1844842"/>
                              <a:gd name="connsiteY25" fmla="*/ 1106905 h 1748590"/>
                              <a:gd name="connsiteX26" fmla="*/ 1700463 w 1844842"/>
                              <a:gd name="connsiteY26" fmla="*/ 1203158 h 1748590"/>
                              <a:gd name="connsiteX27" fmla="*/ 1652337 w 1844842"/>
                              <a:gd name="connsiteY27" fmla="*/ 1299411 h 1748590"/>
                              <a:gd name="connsiteX28" fmla="*/ 1604210 w 1844842"/>
                              <a:gd name="connsiteY28" fmla="*/ 1331495 h 1748590"/>
                              <a:gd name="connsiteX29" fmla="*/ 1524000 w 1844842"/>
                              <a:gd name="connsiteY29" fmla="*/ 1395663 h 1748590"/>
                              <a:gd name="connsiteX30" fmla="*/ 1363579 w 1844842"/>
                              <a:gd name="connsiteY30" fmla="*/ 1475874 h 1748590"/>
                              <a:gd name="connsiteX31" fmla="*/ 1283368 w 1844842"/>
                              <a:gd name="connsiteY31" fmla="*/ 1459832 h 1748590"/>
                              <a:gd name="connsiteX32" fmla="*/ 1203158 w 1844842"/>
                              <a:gd name="connsiteY32" fmla="*/ 1379621 h 1748590"/>
                              <a:gd name="connsiteX33" fmla="*/ 1187116 w 1844842"/>
                              <a:gd name="connsiteY33" fmla="*/ 1331495 h 1748590"/>
                              <a:gd name="connsiteX34" fmla="*/ 1203158 w 1844842"/>
                              <a:gd name="connsiteY34" fmla="*/ 1219200 h 1748590"/>
                              <a:gd name="connsiteX35" fmla="*/ 1235242 w 1844842"/>
                              <a:gd name="connsiteY35" fmla="*/ 1171074 h 1748590"/>
                              <a:gd name="connsiteX36" fmla="*/ 1315453 w 1844842"/>
                              <a:gd name="connsiteY36" fmla="*/ 1187116 h 1748590"/>
                              <a:gd name="connsiteX37" fmla="*/ 1331495 w 1844842"/>
                              <a:gd name="connsiteY37" fmla="*/ 1668379 h 1748590"/>
                              <a:gd name="connsiteX38" fmla="*/ 1283368 w 1844842"/>
                              <a:gd name="connsiteY38" fmla="*/ 1748590 h 1748590"/>
                              <a:gd name="connsiteX39" fmla="*/ 1155031 w 1844842"/>
                              <a:gd name="connsiteY39" fmla="*/ 1732547 h 1748590"/>
                              <a:gd name="connsiteX40" fmla="*/ 1058779 w 1844842"/>
                              <a:gd name="connsiteY40" fmla="*/ 1668379 h 1748590"/>
                              <a:gd name="connsiteX41" fmla="*/ 1010653 w 1844842"/>
                              <a:gd name="connsiteY41" fmla="*/ 1572126 h 1748590"/>
                              <a:gd name="connsiteX42" fmla="*/ 978568 w 1844842"/>
                              <a:gd name="connsiteY42" fmla="*/ 1459832 h 1748590"/>
                              <a:gd name="connsiteX43" fmla="*/ 1042737 w 1844842"/>
                              <a:gd name="connsiteY43" fmla="*/ 1251284 h 1748590"/>
                              <a:gd name="connsiteX44" fmla="*/ 1090863 w 1844842"/>
                              <a:gd name="connsiteY44" fmla="*/ 1267326 h 1748590"/>
                              <a:gd name="connsiteX45" fmla="*/ 1122947 w 1844842"/>
                              <a:gd name="connsiteY45" fmla="*/ 1299411 h 1748590"/>
                              <a:gd name="connsiteX46" fmla="*/ 1155031 w 1844842"/>
                              <a:gd name="connsiteY46" fmla="*/ 1395663 h 1748590"/>
                              <a:gd name="connsiteX47" fmla="*/ 1187116 w 1844842"/>
                              <a:gd name="connsiteY47" fmla="*/ 1427747 h 1748590"/>
                              <a:gd name="connsiteX48" fmla="*/ 1171074 w 1844842"/>
                              <a:gd name="connsiteY48" fmla="*/ 1556084 h 1748590"/>
                              <a:gd name="connsiteX49" fmla="*/ 1138989 w 1844842"/>
                              <a:gd name="connsiteY49" fmla="*/ 1604211 h 1748590"/>
                              <a:gd name="connsiteX50" fmla="*/ 994610 w 1844842"/>
                              <a:gd name="connsiteY50" fmla="*/ 1684421 h 1748590"/>
                              <a:gd name="connsiteX51" fmla="*/ 946484 w 1844842"/>
                              <a:gd name="connsiteY51" fmla="*/ 1716505 h 1748590"/>
                              <a:gd name="connsiteX52" fmla="*/ 770021 w 1844842"/>
                              <a:gd name="connsiteY52" fmla="*/ 1716505 h 1748590"/>
                              <a:gd name="connsiteX53" fmla="*/ 721895 w 1844842"/>
                              <a:gd name="connsiteY53" fmla="*/ 1668379 h 1748590"/>
                              <a:gd name="connsiteX54" fmla="*/ 721895 w 1844842"/>
                              <a:gd name="connsiteY54" fmla="*/ 1411705 h 1748590"/>
                              <a:gd name="connsiteX55" fmla="*/ 737937 w 1844842"/>
                              <a:gd name="connsiteY55" fmla="*/ 1363579 h 1748590"/>
                              <a:gd name="connsiteX56" fmla="*/ 802105 w 1844842"/>
                              <a:gd name="connsiteY56" fmla="*/ 1315453 h 1748590"/>
                              <a:gd name="connsiteX57" fmla="*/ 866274 w 1844842"/>
                              <a:gd name="connsiteY57" fmla="*/ 1251284 h 1748590"/>
                              <a:gd name="connsiteX58" fmla="*/ 946484 w 1844842"/>
                              <a:gd name="connsiteY58" fmla="*/ 1267326 h 1748590"/>
                              <a:gd name="connsiteX59" fmla="*/ 930442 w 1844842"/>
                              <a:gd name="connsiteY59" fmla="*/ 1443790 h 1748590"/>
                              <a:gd name="connsiteX60" fmla="*/ 834189 w 1844842"/>
                              <a:gd name="connsiteY60" fmla="*/ 1636295 h 1748590"/>
                              <a:gd name="connsiteX61" fmla="*/ 786063 w 1844842"/>
                              <a:gd name="connsiteY61" fmla="*/ 1652337 h 1748590"/>
                              <a:gd name="connsiteX62" fmla="*/ 609600 w 1844842"/>
                              <a:gd name="connsiteY62" fmla="*/ 1636295 h 1748590"/>
                              <a:gd name="connsiteX63" fmla="*/ 513347 w 1844842"/>
                              <a:gd name="connsiteY63" fmla="*/ 1604211 h 1748590"/>
                              <a:gd name="connsiteX64" fmla="*/ 465221 w 1844842"/>
                              <a:gd name="connsiteY64" fmla="*/ 1588168 h 1748590"/>
                              <a:gd name="connsiteX65" fmla="*/ 433137 w 1844842"/>
                              <a:gd name="connsiteY65" fmla="*/ 1491916 h 1748590"/>
                              <a:gd name="connsiteX66" fmla="*/ 465221 w 1844842"/>
                              <a:gd name="connsiteY66" fmla="*/ 1331495 h 1748590"/>
                              <a:gd name="connsiteX67" fmla="*/ 497305 w 1844842"/>
                              <a:gd name="connsiteY67" fmla="*/ 1283368 h 1748590"/>
                              <a:gd name="connsiteX68" fmla="*/ 513347 w 1844842"/>
                              <a:gd name="connsiteY68" fmla="*/ 1235242 h 1748590"/>
                              <a:gd name="connsiteX69" fmla="*/ 561474 w 1844842"/>
                              <a:gd name="connsiteY69" fmla="*/ 1203158 h 1748590"/>
                              <a:gd name="connsiteX70" fmla="*/ 689810 w 1844842"/>
                              <a:gd name="connsiteY70" fmla="*/ 1171074 h 1748590"/>
                              <a:gd name="connsiteX71" fmla="*/ 721895 w 1844842"/>
                              <a:gd name="connsiteY71" fmla="*/ 1267326 h 1748590"/>
                              <a:gd name="connsiteX72" fmla="*/ 705853 w 1844842"/>
                              <a:gd name="connsiteY72" fmla="*/ 1379621 h 1748590"/>
                              <a:gd name="connsiteX73" fmla="*/ 593558 w 1844842"/>
                              <a:gd name="connsiteY73" fmla="*/ 1459832 h 1748590"/>
                              <a:gd name="connsiteX74" fmla="*/ 545431 w 1844842"/>
                              <a:gd name="connsiteY74" fmla="*/ 1491916 h 1748590"/>
                              <a:gd name="connsiteX75" fmla="*/ 449179 w 1844842"/>
                              <a:gd name="connsiteY75" fmla="*/ 1540042 h 1748590"/>
                              <a:gd name="connsiteX76" fmla="*/ 352926 w 1844842"/>
                              <a:gd name="connsiteY76" fmla="*/ 1524000 h 1748590"/>
                              <a:gd name="connsiteX77" fmla="*/ 272716 w 1844842"/>
                              <a:gd name="connsiteY77" fmla="*/ 1443790 h 1748590"/>
                              <a:gd name="connsiteX78" fmla="*/ 240631 w 1844842"/>
                              <a:gd name="connsiteY78" fmla="*/ 1411705 h 1748590"/>
                              <a:gd name="connsiteX79" fmla="*/ 240631 w 1844842"/>
                              <a:gd name="connsiteY79" fmla="*/ 1138990 h 1748590"/>
                              <a:gd name="connsiteX80" fmla="*/ 256674 w 1844842"/>
                              <a:gd name="connsiteY80" fmla="*/ 1090863 h 1748590"/>
                              <a:gd name="connsiteX81" fmla="*/ 352926 w 1844842"/>
                              <a:gd name="connsiteY81" fmla="*/ 1010653 h 1748590"/>
                              <a:gd name="connsiteX82" fmla="*/ 449179 w 1844842"/>
                              <a:gd name="connsiteY82" fmla="*/ 978568 h 1748590"/>
                              <a:gd name="connsiteX83" fmla="*/ 625642 w 1844842"/>
                              <a:gd name="connsiteY83" fmla="*/ 994611 h 1748590"/>
                              <a:gd name="connsiteX84" fmla="*/ 641684 w 1844842"/>
                              <a:gd name="connsiteY84" fmla="*/ 1042737 h 1748590"/>
                              <a:gd name="connsiteX85" fmla="*/ 609600 w 1844842"/>
                              <a:gd name="connsiteY85" fmla="*/ 1138990 h 1748590"/>
                              <a:gd name="connsiteX86" fmla="*/ 513347 w 1844842"/>
                              <a:gd name="connsiteY86" fmla="*/ 1203158 h 1748590"/>
                              <a:gd name="connsiteX87" fmla="*/ 320842 w 1844842"/>
                              <a:gd name="connsiteY87" fmla="*/ 1251284 h 1748590"/>
                              <a:gd name="connsiteX88" fmla="*/ 160421 w 1844842"/>
                              <a:gd name="connsiteY88" fmla="*/ 1267326 h 1748590"/>
                              <a:gd name="connsiteX89" fmla="*/ 80210 w 1844842"/>
                              <a:gd name="connsiteY89" fmla="*/ 1122947 h 1748590"/>
                              <a:gd name="connsiteX90" fmla="*/ 160421 w 1844842"/>
                              <a:gd name="connsiteY90" fmla="*/ 834190 h 1748590"/>
                              <a:gd name="connsiteX91" fmla="*/ 208547 w 1844842"/>
                              <a:gd name="connsiteY91" fmla="*/ 802105 h 1748590"/>
                              <a:gd name="connsiteX92" fmla="*/ 304800 w 1844842"/>
                              <a:gd name="connsiteY92" fmla="*/ 770021 h 1748590"/>
                              <a:gd name="connsiteX93" fmla="*/ 417095 w 1844842"/>
                              <a:gd name="connsiteY93" fmla="*/ 786063 h 1748590"/>
                              <a:gd name="connsiteX94" fmla="*/ 465221 w 1844842"/>
                              <a:gd name="connsiteY94" fmla="*/ 802105 h 1748590"/>
                              <a:gd name="connsiteX95" fmla="*/ 497305 w 1844842"/>
                              <a:gd name="connsiteY95" fmla="*/ 898358 h 1748590"/>
                              <a:gd name="connsiteX96" fmla="*/ 417095 w 1844842"/>
                              <a:gd name="connsiteY96" fmla="*/ 994611 h 1748590"/>
                              <a:gd name="connsiteX97" fmla="*/ 368968 w 1844842"/>
                              <a:gd name="connsiteY97" fmla="*/ 1010653 h 1748590"/>
                              <a:gd name="connsiteX98" fmla="*/ 320842 w 1844842"/>
                              <a:gd name="connsiteY98" fmla="*/ 1042737 h 1748590"/>
                              <a:gd name="connsiteX99" fmla="*/ 112295 w 1844842"/>
                              <a:gd name="connsiteY99" fmla="*/ 1026695 h 1748590"/>
                              <a:gd name="connsiteX100" fmla="*/ 64168 w 1844842"/>
                              <a:gd name="connsiteY100" fmla="*/ 994611 h 1748590"/>
                              <a:gd name="connsiteX101" fmla="*/ 0 w 1844842"/>
                              <a:gd name="connsiteY101" fmla="*/ 914400 h 1748590"/>
                              <a:gd name="connsiteX102" fmla="*/ 16042 w 1844842"/>
                              <a:gd name="connsiteY102" fmla="*/ 721895 h 1748590"/>
                              <a:gd name="connsiteX103" fmla="*/ 112295 w 1844842"/>
                              <a:gd name="connsiteY103" fmla="*/ 625642 h 1748590"/>
                              <a:gd name="connsiteX104" fmla="*/ 160421 w 1844842"/>
                              <a:gd name="connsiteY104" fmla="*/ 577516 h 1748590"/>
                              <a:gd name="connsiteX105" fmla="*/ 256674 w 1844842"/>
                              <a:gd name="connsiteY105" fmla="*/ 529390 h 1748590"/>
                              <a:gd name="connsiteX106" fmla="*/ 401053 w 1844842"/>
                              <a:gd name="connsiteY106" fmla="*/ 545432 h 1748590"/>
                              <a:gd name="connsiteX107" fmla="*/ 497305 w 1844842"/>
                              <a:gd name="connsiteY107" fmla="*/ 609600 h 1748590"/>
                              <a:gd name="connsiteX108" fmla="*/ 513347 w 1844842"/>
                              <a:gd name="connsiteY108" fmla="*/ 753979 h 1748590"/>
                              <a:gd name="connsiteX109" fmla="*/ 465221 w 1844842"/>
                              <a:gd name="connsiteY109" fmla="*/ 770021 h 1748590"/>
                              <a:gd name="connsiteX110" fmla="*/ 385010 w 1844842"/>
                              <a:gd name="connsiteY110" fmla="*/ 786063 h 1748590"/>
                              <a:gd name="connsiteX111" fmla="*/ 224589 w 1844842"/>
                              <a:gd name="connsiteY111" fmla="*/ 737937 h 1748590"/>
                              <a:gd name="connsiteX112" fmla="*/ 192505 w 1844842"/>
                              <a:gd name="connsiteY112" fmla="*/ 689811 h 1748590"/>
                              <a:gd name="connsiteX113" fmla="*/ 192505 w 1844842"/>
                              <a:gd name="connsiteY113" fmla="*/ 385011 h 1748590"/>
                              <a:gd name="connsiteX114" fmla="*/ 256674 w 1844842"/>
                              <a:gd name="connsiteY114" fmla="*/ 304800 h 1748590"/>
                              <a:gd name="connsiteX115" fmla="*/ 352926 w 1844842"/>
                              <a:gd name="connsiteY115" fmla="*/ 272716 h 1748590"/>
                              <a:gd name="connsiteX116" fmla="*/ 529389 w 1844842"/>
                              <a:gd name="connsiteY116" fmla="*/ 320842 h 1748590"/>
                              <a:gd name="connsiteX117" fmla="*/ 561474 w 1844842"/>
                              <a:gd name="connsiteY117" fmla="*/ 368968 h 1748590"/>
                              <a:gd name="connsiteX118" fmla="*/ 577516 w 1844842"/>
                              <a:gd name="connsiteY118" fmla="*/ 529390 h 1748590"/>
                              <a:gd name="connsiteX119" fmla="*/ 465221 w 1844842"/>
                              <a:gd name="connsiteY119" fmla="*/ 513347 h 1748590"/>
                              <a:gd name="connsiteX120" fmla="*/ 401053 w 1844842"/>
                              <a:gd name="connsiteY120" fmla="*/ 417095 h 1748590"/>
                              <a:gd name="connsiteX121" fmla="*/ 385010 w 1844842"/>
                              <a:gd name="connsiteY121" fmla="*/ 352926 h 1748590"/>
                              <a:gd name="connsiteX122" fmla="*/ 401053 w 1844842"/>
                              <a:gd name="connsiteY122" fmla="*/ 240632 h 1748590"/>
                              <a:gd name="connsiteX123" fmla="*/ 433137 w 1844842"/>
                              <a:gd name="connsiteY123" fmla="*/ 192505 h 1748590"/>
                              <a:gd name="connsiteX124" fmla="*/ 529389 w 1844842"/>
                              <a:gd name="connsiteY124" fmla="*/ 112295 h 1748590"/>
                              <a:gd name="connsiteX125" fmla="*/ 577516 w 1844842"/>
                              <a:gd name="connsiteY125" fmla="*/ 96253 h 1748590"/>
                              <a:gd name="connsiteX126" fmla="*/ 737937 w 1844842"/>
                              <a:gd name="connsiteY126" fmla="*/ 144379 h 1748590"/>
                              <a:gd name="connsiteX127" fmla="*/ 770021 w 1844842"/>
                              <a:gd name="connsiteY127" fmla="*/ 192505 h 1748590"/>
                              <a:gd name="connsiteX128" fmla="*/ 770021 w 1844842"/>
                              <a:gd name="connsiteY128" fmla="*/ 513347 h 1748590"/>
                              <a:gd name="connsiteX129" fmla="*/ 705853 w 1844842"/>
                              <a:gd name="connsiteY129" fmla="*/ 417095 h 1748590"/>
                              <a:gd name="connsiteX130" fmla="*/ 818147 w 1844842"/>
                              <a:gd name="connsiteY130" fmla="*/ 16042 h 1748590"/>
                              <a:gd name="connsiteX131" fmla="*/ 866274 w 1844842"/>
                              <a:gd name="connsiteY131" fmla="*/ 0 h 1748590"/>
                              <a:gd name="connsiteX132" fmla="*/ 946484 w 1844842"/>
                              <a:gd name="connsiteY132" fmla="*/ 16042 h 1748590"/>
                              <a:gd name="connsiteX133" fmla="*/ 994610 w 1844842"/>
                              <a:gd name="connsiteY133" fmla="*/ 48126 h 1748590"/>
                              <a:gd name="connsiteX134" fmla="*/ 1010653 w 1844842"/>
                              <a:gd name="connsiteY134" fmla="*/ 96253 h 1748590"/>
                              <a:gd name="connsiteX135" fmla="*/ 1042737 w 1844842"/>
                              <a:gd name="connsiteY135" fmla="*/ 240632 h 1748590"/>
                              <a:gd name="connsiteX136" fmla="*/ 1026695 w 1844842"/>
                              <a:gd name="connsiteY136" fmla="*/ 385011 h 1748590"/>
                              <a:gd name="connsiteX137" fmla="*/ 1042737 w 1844842"/>
                              <a:gd name="connsiteY137" fmla="*/ 465221 h 1748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844842" h="1748590">
                                <a:moveTo>
                                  <a:pt x="1283368" y="336884"/>
                                </a:moveTo>
                                <a:cubicBezTo>
                                  <a:pt x="1433094" y="315495"/>
                                  <a:pt x="1581301" y="272716"/>
                                  <a:pt x="1732547" y="272716"/>
                                </a:cubicBezTo>
                                <a:cubicBezTo>
                                  <a:pt x="1756461" y="272716"/>
                                  <a:pt x="1762797" y="313040"/>
                                  <a:pt x="1764631" y="336884"/>
                                </a:cubicBezTo>
                                <a:cubicBezTo>
                                  <a:pt x="1768345" y="385164"/>
                                  <a:pt x="1756550" y="433499"/>
                                  <a:pt x="1748589" y="481263"/>
                                </a:cubicBezTo>
                                <a:cubicBezTo>
                                  <a:pt x="1745809" y="497943"/>
                                  <a:pt x="1740759" y="514608"/>
                                  <a:pt x="1732547" y="529390"/>
                                </a:cubicBezTo>
                                <a:cubicBezTo>
                                  <a:pt x="1714640" y="561622"/>
                                  <a:pt x="1629714" y="692004"/>
                                  <a:pt x="1588168" y="705853"/>
                                </a:cubicBezTo>
                                <a:lnTo>
                                  <a:pt x="1540042" y="721895"/>
                                </a:lnTo>
                                <a:cubicBezTo>
                                  <a:pt x="1497263" y="716548"/>
                                  <a:pt x="1452999" y="718241"/>
                                  <a:pt x="1411705" y="705853"/>
                                </a:cubicBezTo>
                                <a:cubicBezTo>
                                  <a:pt x="1356514" y="689296"/>
                                  <a:pt x="1383554" y="625849"/>
                                  <a:pt x="1395663" y="593558"/>
                                </a:cubicBezTo>
                                <a:cubicBezTo>
                                  <a:pt x="1400159" y="581569"/>
                                  <a:pt x="1442338" y="520844"/>
                                  <a:pt x="1459831" y="513347"/>
                                </a:cubicBezTo>
                                <a:cubicBezTo>
                                  <a:pt x="1484893" y="502606"/>
                                  <a:pt x="1513305" y="502652"/>
                                  <a:pt x="1540042" y="497305"/>
                                </a:cubicBezTo>
                                <a:cubicBezTo>
                                  <a:pt x="1604210" y="502652"/>
                                  <a:pt x="1668721" y="504837"/>
                                  <a:pt x="1732547" y="513347"/>
                                </a:cubicBezTo>
                                <a:cubicBezTo>
                                  <a:pt x="1749309" y="515582"/>
                                  <a:pt x="1768717" y="517433"/>
                                  <a:pt x="1780674" y="529390"/>
                                </a:cubicBezTo>
                                <a:cubicBezTo>
                                  <a:pt x="1807940" y="556656"/>
                                  <a:pt x="1844842" y="625642"/>
                                  <a:pt x="1844842" y="625642"/>
                                </a:cubicBezTo>
                                <a:cubicBezTo>
                                  <a:pt x="1839495" y="684463"/>
                                  <a:pt x="1845466" y="745441"/>
                                  <a:pt x="1828800" y="802105"/>
                                </a:cubicBezTo>
                                <a:cubicBezTo>
                                  <a:pt x="1818520" y="837057"/>
                                  <a:pt x="1752788" y="918263"/>
                                  <a:pt x="1716505" y="946484"/>
                                </a:cubicBezTo>
                                <a:cubicBezTo>
                                  <a:pt x="1686067" y="970158"/>
                                  <a:pt x="1656835" y="998459"/>
                                  <a:pt x="1620253" y="1010653"/>
                                </a:cubicBezTo>
                                <a:lnTo>
                                  <a:pt x="1475874" y="1058779"/>
                                </a:lnTo>
                                <a:lnTo>
                                  <a:pt x="1427747" y="1074821"/>
                                </a:lnTo>
                                <a:cubicBezTo>
                                  <a:pt x="1349967" y="1059265"/>
                                  <a:pt x="1313022" y="1079682"/>
                                  <a:pt x="1363579" y="978568"/>
                                </a:cubicBezTo>
                                <a:cubicBezTo>
                                  <a:pt x="1373725" y="958276"/>
                                  <a:pt x="1394277" y="944966"/>
                                  <a:pt x="1411705" y="930442"/>
                                </a:cubicBezTo>
                                <a:cubicBezTo>
                                  <a:pt x="1438420" y="908180"/>
                                  <a:pt x="1493825" y="878344"/>
                                  <a:pt x="1524000" y="866274"/>
                                </a:cubicBezTo>
                                <a:cubicBezTo>
                                  <a:pt x="1555401" y="853714"/>
                                  <a:pt x="1620253" y="834190"/>
                                  <a:pt x="1620253" y="834190"/>
                                </a:cubicBezTo>
                                <a:cubicBezTo>
                                  <a:pt x="1652337" y="839537"/>
                                  <a:pt x="1687412" y="835686"/>
                                  <a:pt x="1716505" y="850232"/>
                                </a:cubicBezTo>
                                <a:cubicBezTo>
                                  <a:pt x="1733750" y="858854"/>
                                  <a:pt x="1747386" y="879115"/>
                                  <a:pt x="1748589" y="898358"/>
                                </a:cubicBezTo>
                                <a:cubicBezTo>
                                  <a:pt x="1752938" y="967943"/>
                                  <a:pt x="1743421" y="1038037"/>
                                  <a:pt x="1732547" y="1106905"/>
                                </a:cubicBezTo>
                                <a:cubicBezTo>
                                  <a:pt x="1727272" y="1140311"/>
                                  <a:pt x="1711158" y="1171074"/>
                                  <a:pt x="1700463" y="1203158"/>
                                </a:cubicBezTo>
                                <a:cubicBezTo>
                                  <a:pt x="1687416" y="1242299"/>
                                  <a:pt x="1683434" y="1268314"/>
                                  <a:pt x="1652337" y="1299411"/>
                                </a:cubicBezTo>
                                <a:cubicBezTo>
                                  <a:pt x="1638704" y="1313044"/>
                                  <a:pt x="1620252" y="1320800"/>
                                  <a:pt x="1604210" y="1331495"/>
                                </a:cubicBezTo>
                                <a:cubicBezTo>
                                  <a:pt x="1544928" y="1420418"/>
                                  <a:pt x="1606044" y="1350083"/>
                                  <a:pt x="1524000" y="1395663"/>
                                </a:cubicBezTo>
                                <a:cubicBezTo>
                                  <a:pt x="1367731" y="1482480"/>
                                  <a:pt x="1488983" y="1444523"/>
                                  <a:pt x="1363579" y="1475874"/>
                                </a:cubicBezTo>
                                <a:cubicBezTo>
                                  <a:pt x="1336842" y="1470527"/>
                                  <a:pt x="1308898" y="1469406"/>
                                  <a:pt x="1283368" y="1459832"/>
                                </a:cubicBezTo>
                                <a:cubicBezTo>
                                  <a:pt x="1243881" y="1445024"/>
                                  <a:pt x="1221256" y="1415817"/>
                                  <a:pt x="1203158" y="1379621"/>
                                </a:cubicBezTo>
                                <a:cubicBezTo>
                                  <a:pt x="1195596" y="1364496"/>
                                  <a:pt x="1192463" y="1347537"/>
                                  <a:pt x="1187116" y="1331495"/>
                                </a:cubicBezTo>
                                <a:cubicBezTo>
                                  <a:pt x="1192463" y="1294063"/>
                                  <a:pt x="1192293" y="1255417"/>
                                  <a:pt x="1203158" y="1219200"/>
                                </a:cubicBezTo>
                                <a:cubicBezTo>
                                  <a:pt x="1208698" y="1200733"/>
                                  <a:pt x="1216704" y="1176371"/>
                                  <a:pt x="1235242" y="1171074"/>
                                </a:cubicBezTo>
                                <a:cubicBezTo>
                                  <a:pt x="1261459" y="1163583"/>
                                  <a:pt x="1288716" y="1181769"/>
                                  <a:pt x="1315453" y="1187116"/>
                                </a:cubicBezTo>
                                <a:cubicBezTo>
                                  <a:pt x="1385232" y="1396454"/>
                                  <a:pt x="1360049" y="1282891"/>
                                  <a:pt x="1331495" y="1668379"/>
                                </a:cubicBezTo>
                                <a:cubicBezTo>
                                  <a:pt x="1328163" y="1713361"/>
                                  <a:pt x="1311763" y="1720195"/>
                                  <a:pt x="1283368" y="1748590"/>
                                </a:cubicBezTo>
                                <a:cubicBezTo>
                                  <a:pt x="1240589" y="1743242"/>
                                  <a:pt x="1195631" y="1747047"/>
                                  <a:pt x="1155031" y="1732547"/>
                                </a:cubicBezTo>
                                <a:cubicBezTo>
                                  <a:pt x="1118717" y="1719578"/>
                                  <a:pt x="1058779" y="1668379"/>
                                  <a:pt x="1058779" y="1668379"/>
                                </a:cubicBezTo>
                                <a:cubicBezTo>
                                  <a:pt x="1018460" y="1547421"/>
                                  <a:pt x="1072846" y="1696511"/>
                                  <a:pt x="1010653" y="1572126"/>
                                </a:cubicBezTo>
                                <a:cubicBezTo>
                                  <a:pt x="999143" y="1549107"/>
                                  <a:pt x="983710" y="1480399"/>
                                  <a:pt x="978568" y="1459832"/>
                                </a:cubicBezTo>
                                <a:cubicBezTo>
                                  <a:pt x="984463" y="1389095"/>
                                  <a:pt x="936557" y="1251284"/>
                                  <a:pt x="1042737" y="1251284"/>
                                </a:cubicBezTo>
                                <a:cubicBezTo>
                                  <a:pt x="1059647" y="1251284"/>
                                  <a:pt x="1074821" y="1261979"/>
                                  <a:pt x="1090863" y="1267326"/>
                                </a:cubicBezTo>
                                <a:cubicBezTo>
                                  <a:pt x="1101558" y="1278021"/>
                                  <a:pt x="1116183" y="1285883"/>
                                  <a:pt x="1122947" y="1299411"/>
                                </a:cubicBezTo>
                                <a:cubicBezTo>
                                  <a:pt x="1138071" y="1329660"/>
                                  <a:pt x="1131117" y="1371749"/>
                                  <a:pt x="1155031" y="1395663"/>
                                </a:cubicBezTo>
                                <a:lnTo>
                                  <a:pt x="1187116" y="1427747"/>
                                </a:lnTo>
                                <a:cubicBezTo>
                                  <a:pt x="1181769" y="1470526"/>
                                  <a:pt x="1182418" y="1514491"/>
                                  <a:pt x="1171074" y="1556084"/>
                                </a:cubicBezTo>
                                <a:cubicBezTo>
                                  <a:pt x="1166001" y="1574685"/>
                                  <a:pt x="1153499" y="1591515"/>
                                  <a:pt x="1138989" y="1604211"/>
                                </a:cubicBezTo>
                                <a:cubicBezTo>
                                  <a:pt x="1071098" y="1663616"/>
                                  <a:pt x="1060711" y="1662388"/>
                                  <a:pt x="994610" y="1684421"/>
                                </a:cubicBezTo>
                                <a:cubicBezTo>
                                  <a:pt x="978568" y="1695116"/>
                                  <a:pt x="963729" y="1707883"/>
                                  <a:pt x="946484" y="1716505"/>
                                </a:cubicBezTo>
                                <a:cubicBezTo>
                                  <a:pt x="881199" y="1749148"/>
                                  <a:pt x="854611" y="1727079"/>
                                  <a:pt x="770021" y="1716505"/>
                                </a:cubicBezTo>
                                <a:cubicBezTo>
                                  <a:pt x="753979" y="1700463"/>
                                  <a:pt x="734479" y="1687256"/>
                                  <a:pt x="721895" y="1668379"/>
                                </a:cubicBezTo>
                                <a:cubicBezTo>
                                  <a:pt x="680004" y="1605543"/>
                                  <a:pt x="720227" y="1425045"/>
                                  <a:pt x="721895" y="1411705"/>
                                </a:cubicBezTo>
                                <a:cubicBezTo>
                                  <a:pt x="723992" y="1394926"/>
                                  <a:pt x="727112" y="1376569"/>
                                  <a:pt x="737937" y="1363579"/>
                                </a:cubicBezTo>
                                <a:cubicBezTo>
                                  <a:pt x="755053" y="1343039"/>
                                  <a:pt x="781984" y="1333059"/>
                                  <a:pt x="802105" y="1315453"/>
                                </a:cubicBezTo>
                                <a:cubicBezTo>
                                  <a:pt x="824870" y="1295534"/>
                                  <a:pt x="866274" y="1251284"/>
                                  <a:pt x="866274" y="1251284"/>
                                </a:cubicBezTo>
                                <a:cubicBezTo>
                                  <a:pt x="893011" y="1256631"/>
                                  <a:pt x="937862" y="1241459"/>
                                  <a:pt x="946484" y="1267326"/>
                                </a:cubicBezTo>
                                <a:cubicBezTo>
                                  <a:pt x="965161" y="1323359"/>
                                  <a:pt x="939654" y="1385449"/>
                                  <a:pt x="930442" y="1443790"/>
                                </a:cubicBezTo>
                                <a:cubicBezTo>
                                  <a:pt x="921795" y="1498553"/>
                                  <a:pt x="908427" y="1611549"/>
                                  <a:pt x="834189" y="1636295"/>
                                </a:cubicBezTo>
                                <a:lnTo>
                                  <a:pt x="786063" y="1652337"/>
                                </a:lnTo>
                                <a:cubicBezTo>
                                  <a:pt x="727242" y="1646990"/>
                                  <a:pt x="667765" y="1646559"/>
                                  <a:pt x="609600" y="1636295"/>
                                </a:cubicBezTo>
                                <a:cubicBezTo>
                                  <a:pt x="576295" y="1630418"/>
                                  <a:pt x="545431" y="1614906"/>
                                  <a:pt x="513347" y="1604211"/>
                                </a:cubicBezTo>
                                <a:lnTo>
                                  <a:pt x="465221" y="1588168"/>
                                </a:lnTo>
                                <a:cubicBezTo>
                                  <a:pt x="454526" y="1556084"/>
                                  <a:pt x="428354" y="1525396"/>
                                  <a:pt x="433137" y="1491916"/>
                                </a:cubicBezTo>
                                <a:cubicBezTo>
                                  <a:pt x="439049" y="1450531"/>
                                  <a:pt x="442822" y="1376294"/>
                                  <a:pt x="465221" y="1331495"/>
                                </a:cubicBezTo>
                                <a:cubicBezTo>
                                  <a:pt x="473843" y="1314250"/>
                                  <a:pt x="488683" y="1300613"/>
                                  <a:pt x="497305" y="1283368"/>
                                </a:cubicBezTo>
                                <a:cubicBezTo>
                                  <a:pt x="504867" y="1268243"/>
                                  <a:pt x="502783" y="1248446"/>
                                  <a:pt x="513347" y="1235242"/>
                                </a:cubicBezTo>
                                <a:cubicBezTo>
                                  <a:pt x="525391" y="1220187"/>
                                  <a:pt x="545432" y="1213853"/>
                                  <a:pt x="561474" y="1203158"/>
                                </a:cubicBezTo>
                                <a:cubicBezTo>
                                  <a:pt x="591223" y="1158535"/>
                                  <a:pt x="608919" y="1100295"/>
                                  <a:pt x="689810" y="1171074"/>
                                </a:cubicBezTo>
                                <a:cubicBezTo>
                                  <a:pt x="715262" y="1193344"/>
                                  <a:pt x="721895" y="1267326"/>
                                  <a:pt x="721895" y="1267326"/>
                                </a:cubicBezTo>
                                <a:cubicBezTo>
                                  <a:pt x="716548" y="1304758"/>
                                  <a:pt x="721500" y="1345199"/>
                                  <a:pt x="705853" y="1379621"/>
                                </a:cubicBezTo>
                                <a:cubicBezTo>
                                  <a:pt x="669990" y="1458520"/>
                                  <a:pt x="647874" y="1432674"/>
                                  <a:pt x="593558" y="1459832"/>
                                </a:cubicBezTo>
                                <a:cubicBezTo>
                                  <a:pt x="576313" y="1468454"/>
                                  <a:pt x="562676" y="1483294"/>
                                  <a:pt x="545431" y="1491916"/>
                                </a:cubicBezTo>
                                <a:cubicBezTo>
                                  <a:pt x="412602" y="1558330"/>
                                  <a:pt x="587097" y="1448097"/>
                                  <a:pt x="449179" y="1540042"/>
                                </a:cubicBezTo>
                                <a:cubicBezTo>
                                  <a:pt x="417095" y="1534695"/>
                                  <a:pt x="383784" y="1534286"/>
                                  <a:pt x="352926" y="1524000"/>
                                </a:cubicBezTo>
                                <a:cubicBezTo>
                                  <a:pt x="300425" y="1506500"/>
                                  <a:pt x="303828" y="1482680"/>
                                  <a:pt x="272716" y="1443790"/>
                                </a:cubicBezTo>
                                <a:cubicBezTo>
                                  <a:pt x="263267" y="1431979"/>
                                  <a:pt x="251326" y="1422400"/>
                                  <a:pt x="240631" y="1411705"/>
                                </a:cubicBezTo>
                                <a:cubicBezTo>
                                  <a:pt x="202713" y="1297952"/>
                                  <a:pt x="215135" y="1355699"/>
                                  <a:pt x="240631" y="1138990"/>
                                </a:cubicBezTo>
                                <a:cubicBezTo>
                                  <a:pt x="242607" y="1122196"/>
                                  <a:pt x="247294" y="1104933"/>
                                  <a:pt x="256674" y="1090863"/>
                                </a:cubicBezTo>
                                <a:cubicBezTo>
                                  <a:pt x="272581" y="1067003"/>
                                  <a:pt x="324890" y="1023113"/>
                                  <a:pt x="352926" y="1010653"/>
                                </a:cubicBezTo>
                                <a:cubicBezTo>
                                  <a:pt x="383831" y="996917"/>
                                  <a:pt x="449179" y="978568"/>
                                  <a:pt x="449179" y="978568"/>
                                </a:cubicBezTo>
                                <a:cubicBezTo>
                                  <a:pt x="508000" y="983916"/>
                                  <a:pt x="569609" y="975933"/>
                                  <a:pt x="625642" y="994611"/>
                                </a:cubicBezTo>
                                <a:cubicBezTo>
                                  <a:pt x="641684" y="999958"/>
                                  <a:pt x="643551" y="1025931"/>
                                  <a:pt x="641684" y="1042737"/>
                                </a:cubicBezTo>
                                <a:cubicBezTo>
                                  <a:pt x="637949" y="1076350"/>
                                  <a:pt x="637740" y="1120230"/>
                                  <a:pt x="609600" y="1138990"/>
                                </a:cubicBezTo>
                                <a:cubicBezTo>
                                  <a:pt x="577516" y="1160379"/>
                                  <a:pt x="549929" y="1190964"/>
                                  <a:pt x="513347" y="1203158"/>
                                </a:cubicBezTo>
                                <a:cubicBezTo>
                                  <a:pt x="386237" y="1245528"/>
                                  <a:pt x="450454" y="1229682"/>
                                  <a:pt x="320842" y="1251284"/>
                                </a:cubicBezTo>
                                <a:cubicBezTo>
                                  <a:pt x="203673" y="1290340"/>
                                  <a:pt x="257399" y="1291571"/>
                                  <a:pt x="160421" y="1267326"/>
                                </a:cubicBezTo>
                                <a:cubicBezTo>
                                  <a:pt x="86873" y="1157004"/>
                                  <a:pt x="108447" y="1207655"/>
                                  <a:pt x="80210" y="1122947"/>
                                </a:cubicBezTo>
                                <a:cubicBezTo>
                                  <a:pt x="87191" y="1039186"/>
                                  <a:pt x="67880" y="895886"/>
                                  <a:pt x="160421" y="834190"/>
                                </a:cubicBezTo>
                                <a:cubicBezTo>
                                  <a:pt x="176463" y="823495"/>
                                  <a:pt x="190928" y="809936"/>
                                  <a:pt x="208547" y="802105"/>
                                </a:cubicBezTo>
                                <a:cubicBezTo>
                                  <a:pt x="239452" y="788369"/>
                                  <a:pt x="304800" y="770021"/>
                                  <a:pt x="304800" y="770021"/>
                                </a:cubicBezTo>
                                <a:cubicBezTo>
                                  <a:pt x="342232" y="775368"/>
                                  <a:pt x="380018" y="778648"/>
                                  <a:pt x="417095" y="786063"/>
                                </a:cubicBezTo>
                                <a:cubicBezTo>
                                  <a:pt x="433676" y="789379"/>
                                  <a:pt x="455392" y="788345"/>
                                  <a:pt x="465221" y="802105"/>
                                </a:cubicBezTo>
                                <a:cubicBezTo>
                                  <a:pt x="484878" y="829625"/>
                                  <a:pt x="497305" y="898358"/>
                                  <a:pt x="497305" y="898358"/>
                                </a:cubicBezTo>
                                <a:cubicBezTo>
                                  <a:pt x="473631" y="933868"/>
                                  <a:pt x="454149" y="969908"/>
                                  <a:pt x="417095" y="994611"/>
                                </a:cubicBezTo>
                                <a:cubicBezTo>
                                  <a:pt x="403025" y="1003991"/>
                                  <a:pt x="385010" y="1005306"/>
                                  <a:pt x="368968" y="1010653"/>
                                </a:cubicBezTo>
                                <a:cubicBezTo>
                                  <a:pt x="352926" y="1021348"/>
                                  <a:pt x="340085" y="1041534"/>
                                  <a:pt x="320842" y="1042737"/>
                                </a:cubicBezTo>
                                <a:cubicBezTo>
                                  <a:pt x="251257" y="1047086"/>
                                  <a:pt x="180822" y="1039544"/>
                                  <a:pt x="112295" y="1026695"/>
                                </a:cubicBezTo>
                                <a:cubicBezTo>
                                  <a:pt x="93345" y="1023142"/>
                                  <a:pt x="79223" y="1006655"/>
                                  <a:pt x="64168" y="994611"/>
                                </a:cubicBezTo>
                                <a:cubicBezTo>
                                  <a:pt x="31515" y="968489"/>
                                  <a:pt x="23821" y="950131"/>
                                  <a:pt x="0" y="914400"/>
                                </a:cubicBezTo>
                                <a:cubicBezTo>
                                  <a:pt x="5347" y="850232"/>
                                  <a:pt x="3414" y="785035"/>
                                  <a:pt x="16042" y="721895"/>
                                </a:cubicBezTo>
                                <a:cubicBezTo>
                                  <a:pt x="24807" y="678071"/>
                                  <a:pt x="85606" y="648518"/>
                                  <a:pt x="112295" y="625642"/>
                                </a:cubicBezTo>
                                <a:cubicBezTo>
                                  <a:pt x="129520" y="610878"/>
                                  <a:pt x="142993" y="592040"/>
                                  <a:pt x="160421" y="577516"/>
                                </a:cubicBezTo>
                                <a:cubicBezTo>
                                  <a:pt x="201885" y="542962"/>
                                  <a:pt x="208440" y="545468"/>
                                  <a:pt x="256674" y="529390"/>
                                </a:cubicBezTo>
                                <a:cubicBezTo>
                                  <a:pt x="304800" y="534737"/>
                                  <a:pt x="355115" y="530120"/>
                                  <a:pt x="401053" y="545432"/>
                                </a:cubicBezTo>
                                <a:cubicBezTo>
                                  <a:pt x="437634" y="557626"/>
                                  <a:pt x="497305" y="609600"/>
                                  <a:pt x="497305" y="609600"/>
                                </a:cubicBezTo>
                                <a:cubicBezTo>
                                  <a:pt x="507999" y="641684"/>
                                  <a:pt x="553452" y="713874"/>
                                  <a:pt x="513347" y="753979"/>
                                </a:cubicBezTo>
                                <a:cubicBezTo>
                                  <a:pt x="501390" y="765936"/>
                                  <a:pt x="481626" y="765920"/>
                                  <a:pt x="465221" y="770021"/>
                                </a:cubicBezTo>
                                <a:cubicBezTo>
                                  <a:pt x="438769" y="776634"/>
                                  <a:pt x="411747" y="780716"/>
                                  <a:pt x="385010" y="786063"/>
                                </a:cubicBezTo>
                                <a:cubicBezTo>
                                  <a:pt x="314329" y="775966"/>
                                  <a:pt x="273226" y="786573"/>
                                  <a:pt x="224589" y="737937"/>
                                </a:cubicBezTo>
                                <a:cubicBezTo>
                                  <a:pt x="210956" y="724304"/>
                                  <a:pt x="203200" y="705853"/>
                                  <a:pt x="192505" y="689811"/>
                                </a:cubicBezTo>
                                <a:cubicBezTo>
                                  <a:pt x="161288" y="564941"/>
                                  <a:pt x="159239" y="584610"/>
                                  <a:pt x="192505" y="385011"/>
                                </a:cubicBezTo>
                                <a:cubicBezTo>
                                  <a:pt x="194566" y="372644"/>
                                  <a:pt x="241089" y="312593"/>
                                  <a:pt x="256674" y="304800"/>
                                </a:cubicBezTo>
                                <a:cubicBezTo>
                                  <a:pt x="286923" y="289676"/>
                                  <a:pt x="352926" y="272716"/>
                                  <a:pt x="352926" y="272716"/>
                                </a:cubicBezTo>
                                <a:cubicBezTo>
                                  <a:pt x="428844" y="282206"/>
                                  <a:pt x="477390" y="268844"/>
                                  <a:pt x="529389" y="320842"/>
                                </a:cubicBezTo>
                                <a:cubicBezTo>
                                  <a:pt x="543022" y="334475"/>
                                  <a:pt x="550779" y="352926"/>
                                  <a:pt x="561474" y="368968"/>
                                </a:cubicBezTo>
                                <a:cubicBezTo>
                                  <a:pt x="600530" y="486138"/>
                                  <a:pt x="601760" y="432411"/>
                                  <a:pt x="577516" y="529390"/>
                                </a:cubicBezTo>
                                <a:cubicBezTo>
                                  <a:pt x="540084" y="524042"/>
                                  <a:pt x="497121" y="533647"/>
                                  <a:pt x="465221" y="513347"/>
                                </a:cubicBezTo>
                                <a:cubicBezTo>
                                  <a:pt x="432689" y="492645"/>
                                  <a:pt x="401053" y="417095"/>
                                  <a:pt x="401053" y="417095"/>
                                </a:cubicBezTo>
                                <a:cubicBezTo>
                                  <a:pt x="395705" y="395705"/>
                                  <a:pt x="385010" y="374974"/>
                                  <a:pt x="385010" y="352926"/>
                                </a:cubicBezTo>
                                <a:cubicBezTo>
                                  <a:pt x="385010" y="315115"/>
                                  <a:pt x="390188" y="276849"/>
                                  <a:pt x="401053" y="240632"/>
                                </a:cubicBezTo>
                                <a:cubicBezTo>
                                  <a:pt x="406593" y="222165"/>
                                  <a:pt x="420794" y="207317"/>
                                  <a:pt x="433137" y="192505"/>
                                </a:cubicBezTo>
                                <a:cubicBezTo>
                                  <a:pt x="458478" y="162095"/>
                                  <a:pt x="493336" y="130321"/>
                                  <a:pt x="529389" y="112295"/>
                                </a:cubicBezTo>
                                <a:cubicBezTo>
                                  <a:pt x="544514" y="104733"/>
                                  <a:pt x="561474" y="101600"/>
                                  <a:pt x="577516" y="96253"/>
                                </a:cubicBezTo>
                                <a:cubicBezTo>
                                  <a:pt x="648197" y="106350"/>
                                  <a:pt x="689300" y="95743"/>
                                  <a:pt x="737937" y="144379"/>
                                </a:cubicBezTo>
                                <a:cubicBezTo>
                                  <a:pt x="751570" y="158012"/>
                                  <a:pt x="759326" y="176463"/>
                                  <a:pt x="770021" y="192505"/>
                                </a:cubicBezTo>
                                <a:cubicBezTo>
                                  <a:pt x="805856" y="300011"/>
                                  <a:pt x="835540" y="369205"/>
                                  <a:pt x="770021" y="513347"/>
                                </a:cubicBezTo>
                                <a:cubicBezTo>
                                  <a:pt x="754065" y="548451"/>
                                  <a:pt x="705853" y="417095"/>
                                  <a:pt x="705853" y="417095"/>
                                </a:cubicBezTo>
                                <a:cubicBezTo>
                                  <a:pt x="710810" y="322903"/>
                                  <a:pt x="655961" y="70103"/>
                                  <a:pt x="818147" y="16042"/>
                                </a:cubicBezTo>
                                <a:lnTo>
                                  <a:pt x="866274" y="0"/>
                                </a:lnTo>
                                <a:cubicBezTo>
                                  <a:pt x="893011" y="5347"/>
                                  <a:pt x="920954" y="6468"/>
                                  <a:pt x="946484" y="16042"/>
                                </a:cubicBezTo>
                                <a:cubicBezTo>
                                  <a:pt x="964537" y="22812"/>
                                  <a:pt x="982566" y="33071"/>
                                  <a:pt x="994610" y="48126"/>
                                </a:cubicBezTo>
                                <a:cubicBezTo>
                                  <a:pt x="1005174" y="61331"/>
                                  <a:pt x="1006007" y="79993"/>
                                  <a:pt x="1010653" y="96253"/>
                                </a:cubicBezTo>
                                <a:cubicBezTo>
                                  <a:pt x="1025756" y="149112"/>
                                  <a:pt x="1031711" y="185501"/>
                                  <a:pt x="1042737" y="240632"/>
                                </a:cubicBezTo>
                                <a:cubicBezTo>
                                  <a:pt x="1037390" y="288758"/>
                                  <a:pt x="1026695" y="336589"/>
                                  <a:pt x="1026695" y="385011"/>
                                </a:cubicBezTo>
                                <a:cubicBezTo>
                                  <a:pt x="1026695" y="412277"/>
                                  <a:pt x="1042737" y="465221"/>
                                  <a:pt x="1042737" y="465221"/>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68AFA2B9-5CF0-4947-B8D2-E3CD3B20FC66}"/>
                      </a:ext>
                    </a:extLst>
                  </p:cNvPr>
                  <p:cNvSpPr/>
                  <p:nvPr/>
                </p:nvSpPr>
                <p:spPr>
                  <a:xfrm>
                    <a:off x="9448800" y="48126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920C4A78-155D-404B-B498-6F04C0266265}"/>
                      </a:ext>
                    </a:extLst>
                  </p:cNvPr>
                  <p:cNvSpPr/>
                  <p:nvPr/>
                </p:nvSpPr>
                <p:spPr>
                  <a:xfrm>
                    <a:off x="9649334" y="41848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E832CF06-5477-0544-BEC6-38FA8AFB50FC}"/>
                      </a:ext>
                    </a:extLst>
                  </p:cNvPr>
                  <p:cNvSpPr/>
                  <p:nvPr/>
                </p:nvSpPr>
                <p:spPr>
                  <a:xfrm>
                    <a:off x="9881936" y="38436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D45BB0A4-DB37-3846-95AB-6C34794DC120}"/>
                      </a:ext>
                    </a:extLst>
                  </p:cNvPr>
                  <p:cNvSpPr/>
                  <p:nvPr/>
                </p:nvSpPr>
                <p:spPr>
                  <a:xfrm>
                    <a:off x="9894637" y="60681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5558849B-EE7D-3F4C-BB1B-0796E2330CF6}"/>
                      </a:ext>
                    </a:extLst>
                  </p:cNvPr>
                  <p:cNvSpPr/>
                  <p:nvPr/>
                </p:nvSpPr>
                <p:spPr>
                  <a:xfrm>
                    <a:off x="9688436" y="60681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B42A29B4-96B7-994E-B8B8-FF12285C9867}"/>
                      </a:ext>
                    </a:extLst>
                  </p:cNvPr>
                  <p:cNvSpPr/>
                  <p:nvPr/>
                </p:nvSpPr>
                <p:spPr>
                  <a:xfrm rot="14817023">
                    <a:off x="9553081" y="77337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A695750D-8B67-9F49-B493-6B082B407D7E}"/>
                      </a:ext>
                    </a:extLst>
                  </p:cNvPr>
                  <p:cNvSpPr/>
                  <p:nvPr/>
                </p:nvSpPr>
                <p:spPr>
                  <a:xfrm>
                    <a:off x="9745587" y="826109"/>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F52CBCF2-1B30-2A48-BA04-36AFBB05AEAD}"/>
                      </a:ext>
                    </a:extLst>
                  </p:cNvPr>
                  <p:cNvSpPr/>
                  <p:nvPr/>
                </p:nvSpPr>
                <p:spPr>
                  <a:xfrm>
                    <a:off x="10000916" y="81922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16A0C2B5-10AA-0541-9186-6632E766C221}"/>
                      </a:ext>
                    </a:extLst>
                  </p:cNvPr>
                  <p:cNvSpPr/>
                  <p:nvPr/>
                </p:nvSpPr>
                <p:spPr>
                  <a:xfrm>
                    <a:off x="9908339" y="102754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D0D72BE9-024F-FF4C-A7B2-63579D65E9BD}"/>
                      </a:ext>
                    </a:extLst>
                  </p:cNvPr>
                  <p:cNvSpPr/>
                  <p:nvPr/>
                </p:nvSpPr>
                <p:spPr>
                  <a:xfrm>
                    <a:off x="9629689" y="101818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CF75770C-22AB-FE4D-9734-727260B96892}"/>
                      </a:ext>
                    </a:extLst>
                  </p:cNvPr>
                  <p:cNvSpPr/>
                  <p:nvPr/>
                </p:nvSpPr>
                <p:spPr>
                  <a:xfrm rot="15505843">
                    <a:off x="9545053" y="115516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7D08954-B4F6-4242-9F2B-BE6591248A03}"/>
                      </a:ext>
                    </a:extLst>
                  </p:cNvPr>
                  <p:cNvSpPr/>
                  <p:nvPr/>
                </p:nvSpPr>
                <p:spPr>
                  <a:xfrm>
                    <a:off x="9735968" y="114012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xmlns="" id="{EDE08958-B41E-DF41-9264-DEA321D4544F}"/>
                      </a:ext>
                    </a:extLst>
                  </p:cNvPr>
                  <p:cNvSpPr/>
                  <p:nvPr/>
                </p:nvSpPr>
                <p:spPr>
                  <a:xfrm>
                    <a:off x="9881935" y="127628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09DF27DD-F3BB-7944-8468-CC0CB9F543F3}"/>
                      </a:ext>
                    </a:extLst>
                  </p:cNvPr>
                  <p:cNvSpPr/>
                  <p:nvPr/>
                </p:nvSpPr>
                <p:spPr>
                  <a:xfrm>
                    <a:off x="9681491" y="150962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2F433B6C-7253-8449-9014-1F15407B3492}"/>
                      </a:ext>
                    </a:extLst>
                  </p:cNvPr>
                  <p:cNvSpPr/>
                  <p:nvPr/>
                </p:nvSpPr>
                <p:spPr>
                  <a:xfrm>
                    <a:off x="9504954" y="145433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xmlns="" id="{31239240-0631-5649-AB2A-4828E2FB499F}"/>
                      </a:ext>
                    </a:extLst>
                  </p:cNvPr>
                  <p:cNvSpPr/>
                  <p:nvPr/>
                </p:nvSpPr>
                <p:spPr>
                  <a:xfrm>
                    <a:off x="9404049" y="131604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xmlns="" id="{07F399DE-B802-624A-A89D-39DF8CFEF921}"/>
                      </a:ext>
                    </a:extLst>
                  </p:cNvPr>
                  <p:cNvSpPr/>
                  <p:nvPr/>
                </p:nvSpPr>
                <p:spPr>
                  <a:xfrm>
                    <a:off x="9376543" y="151013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xmlns="" id="{D69C3F5C-FDC4-E946-B2D1-2B796E5F32A1}"/>
                      </a:ext>
                    </a:extLst>
                  </p:cNvPr>
                  <p:cNvSpPr/>
                  <p:nvPr/>
                </p:nvSpPr>
                <p:spPr>
                  <a:xfrm>
                    <a:off x="9253832" y="178472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630506C4-B4F4-2D42-B681-B7F319B105AB}"/>
                      </a:ext>
                    </a:extLst>
                  </p:cNvPr>
                  <p:cNvSpPr/>
                  <p:nvPr/>
                </p:nvSpPr>
                <p:spPr>
                  <a:xfrm>
                    <a:off x="9408701" y="184750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B35E8CDB-6F13-9945-AF7F-6D53D1F707F1}"/>
                      </a:ext>
                    </a:extLst>
                  </p:cNvPr>
                  <p:cNvSpPr/>
                  <p:nvPr/>
                </p:nvSpPr>
                <p:spPr>
                  <a:xfrm>
                    <a:off x="9132664" y="148583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xmlns="" id="{DC0B52AD-DEAF-024A-9810-1F4E21416568}"/>
                      </a:ext>
                    </a:extLst>
                  </p:cNvPr>
                  <p:cNvSpPr/>
                  <p:nvPr/>
                </p:nvSpPr>
                <p:spPr>
                  <a:xfrm>
                    <a:off x="9031706" y="171141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1AE307DA-97F2-AA45-9DE6-7E8608F04C67}"/>
                      </a:ext>
                    </a:extLst>
                  </p:cNvPr>
                  <p:cNvSpPr/>
                  <p:nvPr/>
                </p:nvSpPr>
                <p:spPr>
                  <a:xfrm>
                    <a:off x="8872516" y="166050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xmlns="" id="{820E42E4-341D-5544-B667-3571C9E37DB8}"/>
                      </a:ext>
                    </a:extLst>
                  </p:cNvPr>
                  <p:cNvSpPr/>
                  <p:nvPr/>
                </p:nvSpPr>
                <p:spPr>
                  <a:xfrm>
                    <a:off x="9006942" y="137940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DA9D9FF0-4686-1949-A0FB-53974C0C5784}"/>
                      </a:ext>
                    </a:extLst>
                  </p:cNvPr>
                  <p:cNvSpPr/>
                  <p:nvPr/>
                </p:nvSpPr>
                <p:spPr>
                  <a:xfrm>
                    <a:off x="8594171" y="16351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0669E6AC-897C-7E4B-BD88-11236733509F}"/>
                      </a:ext>
                    </a:extLst>
                  </p:cNvPr>
                  <p:cNvSpPr/>
                  <p:nvPr/>
                </p:nvSpPr>
                <p:spPr>
                  <a:xfrm>
                    <a:off x="8787134" y="129498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201D7FC0-361A-8947-A407-0335ADD5F7A2}"/>
                      </a:ext>
                    </a:extLst>
                  </p:cNvPr>
                  <p:cNvSpPr/>
                  <p:nvPr/>
                </p:nvSpPr>
                <p:spPr>
                  <a:xfrm>
                    <a:off x="8628924" y="142305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xmlns="" id="{99FAC39E-094E-074B-81F4-ED0592086BA6}"/>
                      </a:ext>
                    </a:extLst>
                  </p:cNvPr>
                  <p:cNvSpPr/>
                  <p:nvPr/>
                </p:nvSpPr>
                <p:spPr>
                  <a:xfrm>
                    <a:off x="8339722" y="14751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BAC89D3D-6D45-094E-BB5C-2A057F9A09E4}"/>
                      </a:ext>
                    </a:extLst>
                  </p:cNvPr>
                  <p:cNvSpPr/>
                  <p:nvPr/>
                </p:nvSpPr>
                <p:spPr>
                  <a:xfrm>
                    <a:off x="8549297" y="1119212"/>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xmlns="" id="{260C2358-6932-0A4C-AA00-031651196728}"/>
                      </a:ext>
                    </a:extLst>
                  </p:cNvPr>
                  <p:cNvSpPr/>
                  <p:nvPr/>
                </p:nvSpPr>
                <p:spPr>
                  <a:xfrm>
                    <a:off x="8773234" y="1073161"/>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42595628-A133-EA49-B391-7311303634F6}"/>
                      </a:ext>
                    </a:extLst>
                  </p:cNvPr>
                  <p:cNvSpPr/>
                  <p:nvPr/>
                </p:nvSpPr>
                <p:spPr>
                  <a:xfrm>
                    <a:off x="8224859" y="1114425"/>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CE2C3083-B9A3-9F43-A52E-B9657A779023}"/>
                      </a:ext>
                    </a:extLst>
                  </p:cNvPr>
                  <p:cNvSpPr/>
                  <p:nvPr/>
                </p:nvSpPr>
                <p:spPr>
                  <a:xfrm>
                    <a:off x="8638922" y="9503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ED5B77FD-2049-2C4B-92FC-3FD54B2957F0}"/>
                      </a:ext>
                    </a:extLst>
                  </p:cNvPr>
                  <p:cNvSpPr/>
                  <p:nvPr/>
                </p:nvSpPr>
                <p:spPr>
                  <a:xfrm>
                    <a:off x="8207394" y="836150"/>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xmlns="" id="{59038390-95ED-374D-9598-C55594211B47}"/>
                      </a:ext>
                    </a:extLst>
                  </p:cNvPr>
                  <p:cNvSpPr/>
                  <p:nvPr/>
                </p:nvSpPr>
                <p:spPr>
                  <a:xfrm>
                    <a:off x="8677050" y="75291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xmlns="" id="{370E72E4-E60C-C94F-832F-80A1E9E221A1}"/>
                      </a:ext>
                    </a:extLst>
                  </p:cNvPr>
                  <p:cNvSpPr/>
                  <p:nvPr/>
                </p:nvSpPr>
                <p:spPr>
                  <a:xfrm>
                    <a:off x="8343973" y="576123"/>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xmlns="" id="{482A5B9F-CB3F-BA40-82D4-5DB95BA2CBB3}"/>
                      </a:ext>
                    </a:extLst>
                  </p:cNvPr>
                  <p:cNvSpPr/>
                  <p:nvPr/>
                </p:nvSpPr>
                <p:spPr>
                  <a:xfrm>
                    <a:off x="8739007" y="58697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xmlns="" id="{0253FE20-35EF-AF48-A7FC-F44BB049F2EA}"/>
                      </a:ext>
                    </a:extLst>
                  </p:cNvPr>
                  <p:cNvSpPr/>
                  <p:nvPr/>
                </p:nvSpPr>
                <p:spPr>
                  <a:xfrm>
                    <a:off x="8549297" y="40037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xmlns="" id="{8CE81E94-C27F-E848-B796-8F2567490588}"/>
                      </a:ext>
                    </a:extLst>
                  </p:cNvPr>
                  <p:cNvSpPr/>
                  <p:nvPr/>
                </p:nvSpPr>
                <p:spPr>
                  <a:xfrm>
                    <a:off x="8739007" y="22145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xmlns="" id="{AA8EFC61-FC98-AF40-A2D8-D8E9A3154367}"/>
                      </a:ext>
                    </a:extLst>
                  </p:cNvPr>
                  <p:cNvSpPr/>
                  <p:nvPr/>
                </p:nvSpPr>
                <p:spPr>
                  <a:xfrm>
                    <a:off x="8922652" y="592506"/>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xmlns="" id="{D5D093C8-1DC6-4249-8513-684D1FD06835}"/>
                      </a:ext>
                    </a:extLst>
                  </p:cNvPr>
                  <p:cNvSpPr/>
                  <p:nvPr/>
                </p:nvSpPr>
                <p:spPr>
                  <a:xfrm>
                    <a:off x="8883387" y="270994"/>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xmlns="" id="{65CB0C63-0AD7-B94F-92D8-B4C0A4460366}"/>
                      </a:ext>
                    </a:extLst>
                  </p:cNvPr>
                  <p:cNvSpPr/>
                  <p:nvPr/>
                </p:nvSpPr>
                <p:spPr>
                  <a:xfrm>
                    <a:off x="9035351" y="10196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xmlns="" id="{6A6E9B65-ABC5-2D41-8D6B-8B41C361B0FA}"/>
                      </a:ext>
                    </a:extLst>
                  </p:cNvPr>
                  <p:cNvSpPr/>
                  <p:nvPr/>
                </p:nvSpPr>
                <p:spPr>
                  <a:xfrm>
                    <a:off x="9187751" y="254367"/>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xmlns="" id="{3D9D545D-5ACD-7B46-ADB6-17B751063730}"/>
                      </a:ext>
                    </a:extLst>
                  </p:cNvPr>
                  <p:cNvSpPr/>
                  <p:nvPr/>
                </p:nvSpPr>
                <p:spPr>
                  <a:xfrm>
                    <a:off x="9183109" y="537228"/>
                    <a:ext cx="96253" cy="125553"/>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6" name="Donut 95">
                <a:extLst>
                  <a:ext uri="{FF2B5EF4-FFF2-40B4-BE49-F238E27FC236}">
                    <a16:creationId xmlns:a16="http://schemas.microsoft.com/office/drawing/2014/main" xmlns="" id="{A4F15B5F-BA95-B442-BEA1-9530AC79D347}"/>
                  </a:ext>
                </a:extLst>
              </p:cNvPr>
              <p:cNvSpPr/>
              <p:nvPr/>
            </p:nvSpPr>
            <p:spPr>
              <a:xfrm>
                <a:off x="7408862" y="33393"/>
                <a:ext cx="3114675" cy="3000375"/>
              </a:xfrm>
              <a:prstGeom prst="donut">
                <a:avLst>
                  <a:gd name="adj" fmla="val 10464"/>
                </a:avLst>
              </a:prstGeom>
              <a:solidFill>
                <a:srgbClr val="76C2E6"/>
              </a:solidFill>
              <a:ln>
                <a:solidFill>
                  <a:srgbClr val="7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8" name="Rectangle 97">
              <a:extLst>
                <a:ext uri="{FF2B5EF4-FFF2-40B4-BE49-F238E27FC236}">
                  <a16:creationId xmlns:a16="http://schemas.microsoft.com/office/drawing/2014/main" xmlns="" id="{5782C0CC-2C95-EA41-AFCB-F01FF25AACCD}"/>
                </a:ext>
              </a:extLst>
            </p:cNvPr>
            <p:cNvSpPr/>
            <p:nvPr/>
          </p:nvSpPr>
          <p:spPr>
            <a:xfrm>
              <a:off x="237307" y="1169690"/>
              <a:ext cx="5067221" cy="584775"/>
            </a:xfrm>
            <a:prstGeom prst="rect">
              <a:avLst/>
            </a:prstGeom>
          </p:spPr>
          <p:txBody>
            <a:bodyPr wrap="none">
              <a:spAutoFit/>
            </a:bodyPr>
            <a:lstStyle/>
            <a:p>
              <a:pPr marL="571500" indent="-571500">
                <a:buFont typeface="Arial" panose="020B0604020202020204" pitchFamily="34" charset="0"/>
                <a:buChar char="•"/>
              </a:pPr>
              <a:r>
                <a:rPr lang="en-US" sz="3200" dirty="0"/>
                <a:t>Single-stranded RNA virus</a:t>
              </a:r>
            </a:p>
          </p:txBody>
        </p:sp>
        <p:sp>
          <p:nvSpPr>
            <p:cNvPr id="101" name="Rectangle 100">
              <a:extLst>
                <a:ext uri="{FF2B5EF4-FFF2-40B4-BE49-F238E27FC236}">
                  <a16:creationId xmlns:a16="http://schemas.microsoft.com/office/drawing/2014/main" xmlns="" id="{7099ECB1-D552-DF40-8CD8-F10F839E7AD7}"/>
                </a:ext>
              </a:extLst>
            </p:cNvPr>
            <p:cNvSpPr/>
            <p:nvPr/>
          </p:nvSpPr>
          <p:spPr>
            <a:xfrm>
              <a:off x="305689" y="1819038"/>
              <a:ext cx="5089855" cy="584775"/>
            </a:xfrm>
            <a:prstGeom prst="rect">
              <a:avLst/>
            </a:prstGeom>
          </p:spPr>
          <p:txBody>
            <a:bodyPr wrap="none">
              <a:spAutoFit/>
            </a:bodyPr>
            <a:lstStyle/>
            <a:p>
              <a:pPr marL="571500" indent="-571500">
                <a:buFont typeface="Arial" panose="020B0604020202020204" pitchFamily="34" charset="0"/>
                <a:buChar char="•"/>
              </a:pPr>
              <a:r>
                <a:rPr lang="en-US" sz="3200" dirty="0"/>
                <a:t>genome = ~30kb in length</a:t>
              </a:r>
            </a:p>
          </p:txBody>
        </p:sp>
        <p:pic>
          <p:nvPicPr>
            <p:cNvPr id="2" name="Picture 1">
              <a:extLst>
                <a:ext uri="{FF2B5EF4-FFF2-40B4-BE49-F238E27FC236}">
                  <a16:creationId xmlns:a16="http://schemas.microsoft.com/office/drawing/2014/main" xmlns="" id="{A337B53A-FC8A-BD47-A441-D69FA3329BA8}"/>
                </a:ext>
              </a:extLst>
            </p:cNvPr>
            <p:cNvPicPr>
              <a:picLocks noChangeAspect="1"/>
            </p:cNvPicPr>
            <p:nvPr/>
          </p:nvPicPr>
          <p:blipFill>
            <a:blip r:embed="rId3"/>
            <a:stretch>
              <a:fillRect/>
            </a:stretch>
          </p:blipFill>
          <p:spPr>
            <a:xfrm>
              <a:off x="1328057" y="2818030"/>
              <a:ext cx="10318171" cy="3846988"/>
            </a:xfrm>
            <a:prstGeom prst="rect">
              <a:avLst/>
            </a:prstGeom>
          </p:spPr>
        </p:pic>
        <p:sp>
          <p:nvSpPr>
            <p:cNvPr id="97" name="TextBox 96">
              <a:extLst>
                <a:ext uri="{FF2B5EF4-FFF2-40B4-BE49-F238E27FC236}">
                  <a16:creationId xmlns:a16="http://schemas.microsoft.com/office/drawing/2014/main" xmlns="" id="{AB267640-0E3E-2145-A7C1-9B6171E28D41}"/>
                </a:ext>
              </a:extLst>
            </p:cNvPr>
            <p:cNvSpPr txBox="1"/>
            <p:nvPr/>
          </p:nvSpPr>
          <p:spPr>
            <a:xfrm>
              <a:off x="5421089" y="2481950"/>
              <a:ext cx="1925592" cy="369332"/>
            </a:xfrm>
            <a:prstGeom prst="rect">
              <a:avLst/>
            </a:prstGeom>
            <a:noFill/>
          </p:spPr>
          <p:txBody>
            <a:bodyPr wrap="none" rtlCol="0">
              <a:spAutoFit/>
            </a:bodyPr>
            <a:lstStyle/>
            <a:p>
              <a:r>
                <a:rPr lang="en-US" dirty="0"/>
                <a:t>RNA Viral Genome</a:t>
              </a:r>
            </a:p>
          </p:txBody>
        </p:sp>
        <p:sp>
          <p:nvSpPr>
            <p:cNvPr id="99" name="Down Arrow 98">
              <a:extLst>
                <a:ext uri="{FF2B5EF4-FFF2-40B4-BE49-F238E27FC236}">
                  <a16:creationId xmlns:a16="http://schemas.microsoft.com/office/drawing/2014/main" xmlns="" id="{3CE0E866-2B93-EC41-AD72-10DED29ACA33}"/>
                </a:ext>
              </a:extLst>
            </p:cNvPr>
            <p:cNvSpPr/>
            <p:nvPr/>
          </p:nvSpPr>
          <p:spPr>
            <a:xfrm rot="2522050">
              <a:off x="7453979" y="1739655"/>
              <a:ext cx="323905" cy="861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a:extLst>
                <a:ext uri="{FF2B5EF4-FFF2-40B4-BE49-F238E27FC236}">
                  <a16:creationId xmlns:a16="http://schemas.microsoft.com/office/drawing/2014/main" xmlns="" id="{B5105C03-CB59-C94F-A9E3-87FB15120D80}"/>
                </a:ext>
              </a:extLst>
            </p:cNvPr>
            <p:cNvSpPr/>
            <p:nvPr/>
          </p:nvSpPr>
          <p:spPr>
            <a:xfrm rot="10800000">
              <a:off x="11150492" y="5576059"/>
              <a:ext cx="302104" cy="966846"/>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xmlns="" id="{B8F10156-6990-AE43-9D93-C1E1ED3BC818}"/>
                </a:ext>
              </a:extLst>
            </p:cNvPr>
            <p:cNvSpPr txBox="1"/>
            <p:nvPr/>
          </p:nvSpPr>
          <p:spPr>
            <a:xfrm>
              <a:off x="11388628" y="6141528"/>
              <a:ext cx="407484" cy="369332"/>
            </a:xfrm>
            <a:prstGeom prst="rect">
              <a:avLst/>
            </a:prstGeom>
            <a:noFill/>
          </p:spPr>
          <p:txBody>
            <a:bodyPr wrap="none" rtlCol="0">
              <a:spAutoFit/>
            </a:bodyPr>
            <a:lstStyle/>
            <a:p>
              <a:r>
                <a:rPr lang="en-US" dirty="0"/>
                <a:t>S1</a:t>
              </a:r>
            </a:p>
          </p:txBody>
        </p:sp>
        <p:sp>
          <p:nvSpPr>
            <p:cNvPr id="108" name="TextBox 107">
              <a:extLst>
                <a:ext uri="{FF2B5EF4-FFF2-40B4-BE49-F238E27FC236}">
                  <a16:creationId xmlns:a16="http://schemas.microsoft.com/office/drawing/2014/main" xmlns="" id="{9441AFA6-525D-494D-8543-26457D62829A}"/>
                </a:ext>
              </a:extLst>
            </p:cNvPr>
            <p:cNvSpPr txBox="1"/>
            <p:nvPr/>
          </p:nvSpPr>
          <p:spPr>
            <a:xfrm>
              <a:off x="11301544" y="5737994"/>
              <a:ext cx="407484" cy="369332"/>
            </a:xfrm>
            <a:prstGeom prst="rect">
              <a:avLst/>
            </a:prstGeom>
            <a:noFill/>
          </p:spPr>
          <p:txBody>
            <a:bodyPr wrap="none" rtlCol="0">
              <a:spAutoFit/>
            </a:bodyPr>
            <a:lstStyle/>
            <a:p>
              <a:r>
                <a:rPr lang="en-US" dirty="0"/>
                <a:t>S2</a:t>
              </a:r>
            </a:p>
          </p:txBody>
        </p:sp>
      </p:grpSp>
      <p:sp>
        <p:nvSpPr>
          <p:cNvPr id="110" name="TextBox 109">
            <a:extLst>
              <a:ext uri="{FF2B5EF4-FFF2-40B4-BE49-F238E27FC236}">
                <a16:creationId xmlns:a16="http://schemas.microsoft.com/office/drawing/2014/main" xmlns="" id="{A4F3362D-FBA5-7B4B-8C8C-C0D08EEBC12B}"/>
              </a:ext>
            </a:extLst>
          </p:cNvPr>
          <p:cNvSpPr txBox="1"/>
          <p:nvPr/>
        </p:nvSpPr>
        <p:spPr>
          <a:xfrm>
            <a:off x="488142" y="6273359"/>
            <a:ext cx="4724948" cy="646331"/>
          </a:xfrm>
          <a:prstGeom prst="rect">
            <a:avLst/>
          </a:prstGeom>
          <a:noFill/>
        </p:spPr>
        <p:txBody>
          <a:bodyPr wrap="none" rtlCol="0">
            <a:spAutoFit/>
          </a:bodyPr>
          <a:lstStyle/>
          <a:p>
            <a:r>
              <a:rPr lang="en-US" dirty="0" err="1"/>
              <a:t>Chilamakuri,R.;Agarwal</a:t>
            </a:r>
            <a:r>
              <a:rPr lang="en-US" dirty="0"/>
              <a:t>, S. </a:t>
            </a:r>
            <a:r>
              <a:rPr lang="en-US" i="1" dirty="0"/>
              <a:t>Cells </a:t>
            </a:r>
            <a:r>
              <a:rPr lang="en-US" b="1" dirty="0"/>
              <a:t>2021</a:t>
            </a:r>
            <a:r>
              <a:rPr lang="en-US" dirty="0"/>
              <a:t>, </a:t>
            </a:r>
            <a:r>
              <a:rPr lang="en-US" i="1" dirty="0"/>
              <a:t>10</a:t>
            </a:r>
            <a:r>
              <a:rPr lang="en-US" dirty="0"/>
              <a:t>, 206. </a:t>
            </a:r>
          </a:p>
          <a:p>
            <a:endParaRPr lang="en-US" dirty="0"/>
          </a:p>
        </p:txBody>
      </p:sp>
      <p:sp>
        <p:nvSpPr>
          <p:cNvPr id="3" name="Slide Number Placeholder 2"/>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3696519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3">
            <a:extLst>
              <a:ext uri="{FF2B5EF4-FFF2-40B4-BE49-F238E27FC236}">
                <a16:creationId xmlns:a16="http://schemas.microsoft.com/office/drawing/2014/main" xmlns="" id="{E70A90B3-080D-6344-AA14-77EE8EB55300}"/>
              </a:ext>
            </a:extLst>
          </p:cNvPr>
          <p:cNvSpPr/>
          <p:nvPr/>
        </p:nvSpPr>
        <p:spPr>
          <a:xfrm>
            <a:off x="3531079" y="2300459"/>
            <a:ext cx="3114675" cy="3000375"/>
          </a:xfrm>
          <a:prstGeom prst="donut">
            <a:avLst>
              <a:gd name="adj" fmla="val 10464"/>
            </a:avLst>
          </a:prstGeom>
          <a:solidFill>
            <a:srgbClr val="76C2E6"/>
          </a:solidFill>
          <a:ln>
            <a:solidFill>
              <a:srgbClr val="7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100">
            <a:extLst>
              <a:ext uri="{FF2B5EF4-FFF2-40B4-BE49-F238E27FC236}">
                <a16:creationId xmlns:a16="http://schemas.microsoft.com/office/drawing/2014/main" xmlns="" id="{FA8B599F-31C4-324D-AEEF-A70CCB55EE59}"/>
              </a:ext>
            </a:extLst>
          </p:cNvPr>
          <p:cNvGrpSpPr/>
          <p:nvPr/>
        </p:nvGrpSpPr>
        <p:grpSpPr>
          <a:xfrm>
            <a:off x="2955959" y="1851664"/>
            <a:ext cx="5460201" cy="3996558"/>
            <a:chOff x="3449474" y="592355"/>
            <a:chExt cx="5460201" cy="3996558"/>
          </a:xfrm>
        </p:grpSpPr>
        <p:grpSp>
          <p:nvGrpSpPr>
            <p:cNvPr id="32" name="Group 31">
              <a:extLst>
                <a:ext uri="{FF2B5EF4-FFF2-40B4-BE49-F238E27FC236}">
                  <a16:creationId xmlns:a16="http://schemas.microsoft.com/office/drawing/2014/main" xmlns="" id="{9DF0DD31-1E3B-0A45-843E-980545870EF8}"/>
                </a:ext>
              </a:extLst>
            </p:cNvPr>
            <p:cNvGrpSpPr/>
            <p:nvPr/>
          </p:nvGrpSpPr>
          <p:grpSpPr>
            <a:xfrm>
              <a:off x="3449474" y="592355"/>
              <a:ext cx="4151290" cy="3996558"/>
              <a:chOff x="3444221" y="613302"/>
              <a:chExt cx="4151290" cy="3996558"/>
            </a:xfrm>
          </p:grpSpPr>
          <p:sp>
            <p:nvSpPr>
              <p:cNvPr id="13" name="Freeform 12">
                <a:extLst>
                  <a:ext uri="{FF2B5EF4-FFF2-40B4-BE49-F238E27FC236}">
                    <a16:creationId xmlns:a16="http://schemas.microsoft.com/office/drawing/2014/main" xmlns="" id="{DB513262-AFEE-EF43-9ACD-A0DC1F09233E}"/>
                  </a:ext>
                </a:extLst>
              </p:cNvPr>
              <p:cNvSpPr/>
              <p:nvPr/>
            </p:nvSpPr>
            <p:spPr>
              <a:xfrm>
                <a:off x="5454315" y="613302"/>
                <a:ext cx="302104" cy="966846"/>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xmlns="" id="{03325121-A0E9-C945-B1B6-04604DDC08A6}"/>
                  </a:ext>
                </a:extLst>
              </p:cNvPr>
              <p:cNvSpPr/>
              <p:nvPr/>
            </p:nvSpPr>
            <p:spPr>
              <a:xfrm rot="15031391">
                <a:off x="3927051" y="2569484"/>
                <a:ext cx="307989" cy="107106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xmlns="" id="{08C707F5-B963-D34A-9B9F-B956C8A4926A}"/>
                  </a:ext>
                </a:extLst>
              </p:cNvPr>
              <p:cNvSpPr/>
              <p:nvPr/>
            </p:nvSpPr>
            <p:spPr>
              <a:xfrm rot="17073473">
                <a:off x="3807884" y="1730831"/>
                <a:ext cx="263338" cy="99066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xmlns="" id="{52D6E81A-7A41-F64F-99AC-1D55A9DB4832}"/>
                  </a:ext>
                </a:extLst>
              </p:cNvPr>
              <p:cNvSpPr/>
              <p:nvPr/>
            </p:nvSpPr>
            <p:spPr>
              <a:xfrm rot="19571383">
                <a:off x="4526097" y="755153"/>
                <a:ext cx="249231" cy="99672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xmlns="" id="{B636FFDE-EBE3-6E4D-9DAC-DA7628F6F64A}"/>
                  </a:ext>
                </a:extLst>
              </p:cNvPr>
              <p:cNvSpPr/>
              <p:nvPr/>
            </p:nvSpPr>
            <p:spPr>
              <a:xfrm rot="2533053">
                <a:off x="6555332" y="1097149"/>
                <a:ext cx="320647" cy="98957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xmlns="" id="{DE4795E6-4644-BA48-BE23-6B7DB9140228}"/>
                  </a:ext>
                </a:extLst>
              </p:cNvPr>
              <p:cNvSpPr/>
              <p:nvPr/>
            </p:nvSpPr>
            <p:spPr>
              <a:xfrm rot="5916560">
                <a:off x="6940975" y="2203520"/>
                <a:ext cx="300979" cy="100809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xmlns="" id="{CDC37546-9771-DF49-B6EF-859ECC5489FF}"/>
                  </a:ext>
                </a:extLst>
              </p:cNvPr>
              <p:cNvSpPr/>
              <p:nvPr/>
            </p:nvSpPr>
            <p:spPr>
              <a:xfrm rot="8025475">
                <a:off x="6606629" y="3168375"/>
                <a:ext cx="271628" cy="97627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xmlns="" id="{29B14793-96D2-DA45-908C-A807452268EC}"/>
                  </a:ext>
                </a:extLst>
              </p:cNvPr>
              <p:cNvSpPr/>
              <p:nvPr/>
            </p:nvSpPr>
            <p:spPr>
              <a:xfrm rot="11012942">
                <a:off x="5607204" y="3630529"/>
                <a:ext cx="260727" cy="97933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xmlns="" id="{61EF829A-9BE8-4340-B7C2-40999B553EC3}"/>
                  </a:ext>
                </a:extLst>
              </p:cNvPr>
              <p:cNvSpPr/>
              <p:nvPr/>
            </p:nvSpPr>
            <p:spPr>
              <a:xfrm rot="13557478">
                <a:off x="4619684" y="3354390"/>
                <a:ext cx="279269" cy="109173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xmlns="" id="{8C3AF811-E173-7C4A-9288-ECA24FEDA610}"/>
                </a:ext>
              </a:extLst>
            </p:cNvPr>
            <p:cNvSpPr txBox="1"/>
            <p:nvPr/>
          </p:nvSpPr>
          <p:spPr>
            <a:xfrm>
              <a:off x="7071543" y="952038"/>
              <a:ext cx="1838132" cy="369332"/>
            </a:xfrm>
            <a:prstGeom prst="rect">
              <a:avLst/>
            </a:prstGeom>
            <a:noFill/>
          </p:spPr>
          <p:txBody>
            <a:bodyPr wrap="none" rtlCol="0">
              <a:spAutoFit/>
            </a:bodyPr>
            <a:lstStyle/>
            <a:p>
              <a:r>
                <a:rPr lang="en-US"/>
                <a:t>- Spike protein (S)</a:t>
              </a:r>
            </a:p>
          </p:txBody>
        </p:sp>
      </p:grpSp>
      <p:grpSp>
        <p:nvGrpSpPr>
          <p:cNvPr id="1024" name="Group 1023">
            <a:extLst>
              <a:ext uri="{FF2B5EF4-FFF2-40B4-BE49-F238E27FC236}">
                <a16:creationId xmlns:a16="http://schemas.microsoft.com/office/drawing/2014/main" xmlns="" id="{C0A57D3B-BB7B-9E45-BDA7-64A5BBDAD798}"/>
              </a:ext>
            </a:extLst>
          </p:cNvPr>
          <p:cNvGrpSpPr/>
          <p:nvPr/>
        </p:nvGrpSpPr>
        <p:grpSpPr>
          <a:xfrm>
            <a:off x="3273512" y="2089320"/>
            <a:ext cx="5909239" cy="3438144"/>
            <a:chOff x="3714358" y="903286"/>
            <a:chExt cx="5909239" cy="3441530"/>
          </a:xfrm>
        </p:grpSpPr>
        <p:grpSp>
          <p:nvGrpSpPr>
            <p:cNvPr id="33" name="Group 32">
              <a:extLst>
                <a:ext uri="{FF2B5EF4-FFF2-40B4-BE49-F238E27FC236}">
                  <a16:creationId xmlns:a16="http://schemas.microsoft.com/office/drawing/2014/main" xmlns="" id="{53DFABC9-99A3-9443-9AB7-E61AEFCC70B4}"/>
                </a:ext>
              </a:extLst>
            </p:cNvPr>
            <p:cNvGrpSpPr/>
            <p:nvPr/>
          </p:nvGrpSpPr>
          <p:grpSpPr>
            <a:xfrm>
              <a:off x="3714358" y="903286"/>
              <a:ext cx="3537456" cy="3441530"/>
              <a:chOff x="3714358" y="903286"/>
              <a:chExt cx="3537456" cy="3441530"/>
            </a:xfrm>
          </p:grpSpPr>
          <p:pic>
            <p:nvPicPr>
              <p:cNvPr id="30" name="Picture 29">
                <a:extLst>
                  <a:ext uri="{FF2B5EF4-FFF2-40B4-BE49-F238E27FC236}">
                    <a16:creationId xmlns:a16="http://schemas.microsoft.com/office/drawing/2014/main" xmlns="" id="{0CE9012E-A07A-4A45-A30D-232BC5783D01}"/>
                  </a:ext>
                </a:extLst>
              </p:cNvPr>
              <p:cNvPicPr>
                <a:picLocks noChangeAspect="1"/>
              </p:cNvPicPr>
              <p:nvPr/>
            </p:nvPicPr>
            <p:blipFill rotWithShape="1">
              <a:blip r:embed="rId3"/>
              <a:srcRect r="2992" b="21569"/>
              <a:stretch/>
            </p:blipFill>
            <p:spPr>
              <a:xfrm rot="20623491">
                <a:off x="5079693" y="903286"/>
                <a:ext cx="208044" cy="736315"/>
              </a:xfrm>
              <a:prstGeom prst="rect">
                <a:avLst/>
              </a:prstGeom>
            </p:spPr>
          </p:pic>
          <p:pic>
            <p:nvPicPr>
              <p:cNvPr id="39" name="Picture 38">
                <a:extLst>
                  <a:ext uri="{FF2B5EF4-FFF2-40B4-BE49-F238E27FC236}">
                    <a16:creationId xmlns:a16="http://schemas.microsoft.com/office/drawing/2014/main" xmlns="" id="{BCE9A31F-1407-B649-8631-1FE83B79F740}"/>
                  </a:ext>
                </a:extLst>
              </p:cNvPr>
              <p:cNvPicPr>
                <a:picLocks noChangeAspect="1"/>
              </p:cNvPicPr>
              <p:nvPr/>
            </p:nvPicPr>
            <p:blipFill rotWithShape="1">
              <a:blip r:embed="rId3"/>
              <a:srcRect r="2992" b="21569"/>
              <a:stretch/>
            </p:blipFill>
            <p:spPr>
              <a:xfrm rot="18405633">
                <a:off x="4248369" y="1417107"/>
                <a:ext cx="208044" cy="736315"/>
              </a:xfrm>
              <a:prstGeom prst="rect">
                <a:avLst/>
              </a:prstGeom>
            </p:spPr>
          </p:pic>
          <p:pic>
            <p:nvPicPr>
              <p:cNvPr id="40" name="Picture 39">
                <a:extLst>
                  <a:ext uri="{FF2B5EF4-FFF2-40B4-BE49-F238E27FC236}">
                    <a16:creationId xmlns:a16="http://schemas.microsoft.com/office/drawing/2014/main" xmlns="" id="{E8E8D03C-D8ED-E541-BFFE-F1D4F1558A41}"/>
                  </a:ext>
                </a:extLst>
              </p:cNvPr>
              <p:cNvPicPr>
                <a:picLocks noChangeAspect="1"/>
              </p:cNvPicPr>
              <p:nvPr/>
            </p:nvPicPr>
            <p:blipFill rotWithShape="1">
              <a:blip r:embed="rId3"/>
              <a:srcRect r="2992" b="21569"/>
              <a:stretch/>
            </p:blipFill>
            <p:spPr>
              <a:xfrm rot="7508946">
                <a:off x="6679842" y="2808976"/>
                <a:ext cx="208044" cy="736315"/>
              </a:xfrm>
              <a:prstGeom prst="rect">
                <a:avLst/>
              </a:prstGeom>
            </p:spPr>
          </p:pic>
          <p:pic>
            <p:nvPicPr>
              <p:cNvPr id="41" name="Picture 40">
                <a:extLst>
                  <a:ext uri="{FF2B5EF4-FFF2-40B4-BE49-F238E27FC236}">
                    <a16:creationId xmlns:a16="http://schemas.microsoft.com/office/drawing/2014/main" xmlns="" id="{43C4D3C2-7822-C148-9D05-B9CFCB91EC6D}"/>
                  </a:ext>
                </a:extLst>
              </p:cNvPr>
              <p:cNvPicPr>
                <a:picLocks noChangeAspect="1"/>
              </p:cNvPicPr>
              <p:nvPr/>
            </p:nvPicPr>
            <p:blipFill rotWithShape="1">
              <a:blip r:embed="rId3"/>
              <a:srcRect r="2992" b="21569"/>
              <a:stretch/>
            </p:blipFill>
            <p:spPr>
              <a:xfrm rot="3314956">
                <a:off x="6779635" y="1789394"/>
                <a:ext cx="208044" cy="736315"/>
              </a:xfrm>
              <a:prstGeom prst="rect">
                <a:avLst/>
              </a:prstGeom>
            </p:spPr>
          </p:pic>
          <p:pic>
            <p:nvPicPr>
              <p:cNvPr id="42" name="Picture 41">
                <a:extLst>
                  <a:ext uri="{FF2B5EF4-FFF2-40B4-BE49-F238E27FC236}">
                    <a16:creationId xmlns:a16="http://schemas.microsoft.com/office/drawing/2014/main" xmlns="" id="{10D2805A-0B06-224D-BC1D-CC7B2B012FB1}"/>
                  </a:ext>
                </a:extLst>
              </p:cNvPr>
              <p:cNvPicPr>
                <a:picLocks noChangeAspect="1"/>
              </p:cNvPicPr>
              <p:nvPr/>
            </p:nvPicPr>
            <p:blipFill rotWithShape="1">
              <a:blip r:embed="rId3"/>
              <a:srcRect r="2992" b="21569"/>
              <a:stretch/>
            </p:blipFill>
            <p:spPr>
              <a:xfrm rot="1683560">
                <a:off x="6030140" y="1044860"/>
                <a:ext cx="208044" cy="736315"/>
              </a:xfrm>
              <a:prstGeom prst="rect">
                <a:avLst/>
              </a:prstGeom>
            </p:spPr>
          </p:pic>
          <p:pic>
            <p:nvPicPr>
              <p:cNvPr id="44" name="Picture 43">
                <a:extLst>
                  <a:ext uri="{FF2B5EF4-FFF2-40B4-BE49-F238E27FC236}">
                    <a16:creationId xmlns:a16="http://schemas.microsoft.com/office/drawing/2014/main" xmlns="" id="{9C9EF3A7-DB1B-424C-BF87-B318D498C817}"/>
                  </a:ext>
                </a:extLst>
              </p:cNvPr>
              <p:cNvPicPr>
                <a:picLocks noChangeAspect="1"/>
              </p:cNvPicPr>
              <p:nvPr/>
            </p:nvPicPr>
            <p:blipFill rotWithShape="1">
              <a:blip r:embed="rId3"/>
              <a:srcRect r="2992" b="21569"/>
              <a:stretch/>
            </p:blipFill>
            <p:spPr>
              <a:xfrm rot="15904154">
                <a:off x="3978494" y="2356870"/>
                <a:ext cx="208044" cy="736315"/>
              </a:xfrm>
              <a:prstGeom prst="rect">
                <a:avLst/>
              </a:prstGeom>
            </p:spPr>
          </p:pic>
          <p:pic>
            <p:nvPicPr>
              <p:cNvPr id="45" name="Picture 44">
                <a:extLst>
                  <a:ext uri="{FF2B5EF4-FFF2-40B4-BE49-F238E27FC236}">
                    <a16:creationId xmlns:a16="http://schemas.microsoft.com/office/drawing/2014/main" xmlns="" id="{51FE229B-4822-AA4F-881F-CF74BD50214F}"/>
                  </a:ext>
                </a:extLst>
              </p:cNvPr>
              <p:cNvPicPr>
                <a:picLocks noChangeAspect="1"/>
              </p:cNvPicPr>
              <p:nvPr/>
            </p:nvPicPr>
            <p:blipFill rotWithShape="1">
              <a:blip r:embed="rId3"/>
              <a:srcRect r="2992" b="21569"/>
              <a:stretch/>
            </p:blipFill>
            <p:spPr>
              <a:xfrm rot="13987037">
                <a:off x="4346978" y="3126388"/>
                <a:ext cx="208044" cy="736315"/>
              </a:xfrm>
              <a:prstGeom prst="rect">
                <a:avLst/>
              </a:prstGeom>
            </p:spPr>
          </p:pic>
          <p:pic>
            <p:nvPicPr>
              <p:cNvPr id="46" name="Picture 45">
                <a:extLst>
                  <a:ext uri="{FF2B5EF4-FFF2-40B4-BE49-F238E27FC236}">
                    <a16:creationId xmlns:a16="http://schemas.microsoft.com/office/drawing/2014/main" xmlns="" id="{750C0E4F-E967-6E4C-AD20-322A6BF40777}"/>
                  </a:ext>
                </a:extLst>
              </p:cNvPr>
              <p:cNvPicPr>
                <a:picLocks noChangeAspect="1"/>
              </p:cNvPicPr>
              <p:nvPr/>
            </p:nvPicPr>
            <p:blipFill rotWithShape="1">
              <a:blip r:embed="rId3"/>
              <a:srcRect r="2992" b="21569"/>
              <a:stretch/>
            </p:blipFill>
            <p:spPr>
              <a:xfrm rot="11209312">
                <a:off x="5179269" y="3608501"/>
                <a:ext cx="208044" cy="736315"/>
              </a:xfrm>
              <a:prstGeom prst="rect">
                <a:avLst/>
              </a:prstGeom>
            </p:spPr>
          </p:pic>
          <p:pic>
            <p:nvPicPr>
              <p:cNvPr id="47" name="Picture 46">
                <a:extLst>
                  <a:ext uri="{FF2B5EF4-FFF2-40B4-BE49-F238E27FC236}">
                    <a16:creationId xmlns:a16="http://schemas.microsoft.com/office/drawing/2014/main" xmlns="" id="{87BAC383-D542-CF4E-BF67-0A7D47B68B14}"/>
                  </a:ext>
                </a:extLst>
              </p:cNvPr>
              <p:cNvPicPr>
                <a:picLocks noChangeAspect="1"/>
              </p:cNvPicPr>
              <p:nvPr/>
            </p:nvPicPr>
            <p:blipFill rotWithShape="1">
              <a:blip r:embed="rId3"/>
              <a:srcRect r="2992" b="21569"/>
              <a:stretch/>
            </p:blipFill>
            <p:spPr>
              <a:xfrm rot="8703781">
                <a:off x="6153513" y="3467481"/>
                <a:ext cx="208044" cy="736315"/>
              </a:xfrm>
              <a:prstGeom prst="rect">
                <a:avLst/>
              </a:prstGeom>
            </p:spPr>
          </p:pic>
        </p:grpSp>
        <p:sp>
          <p:nvSpPr>
            <p:cNvPr id="242" name="TextBox 241">
              <a:extLst>
                <a:ext uri="{FF2B5EF4-FFF2-40B4-BE49-F238E27FC236}">
                  <a16:creationId xmlns:a16="http://schemas.microsoft.com/office/drawing/2014/main" xmlns="" id="{9D5FFC57-76DF-2346-B92C-1E22A6C6DA71}"/>
                </a:ext>
              </a:extLst>
            </p:cNvPr>
            <p:cNvSpPr txBox="1"/>
            <p:nvPr/>
          </p:nvSpPr>
          <p:spPr>
            <a:xfrm>
              <a:off x="7144777" y="1743724"/>
              <a:ext cx="2478820" cy="369332"/>
            </a:xfrm>
            <a:prstGeom prst="rect">
              <a:avLst/>
            </a:prstGeom>
            <a:noFill/>
          </p:spPr>
          <p:txBody>
            <a:bodyPr wrap="none" rtlCol="0">
              <a:spAutoFit/>
            </a:bodyPr>
            <a:lstStyle/>
            <a:p>
              <a:r>
                <a:rPr lang="en-US"/>
                <a:t>- Membrane protein (M)</a:t>
              </a:r>
            </a:p>
          </p:txBody>
        </p:sp>
      </p:grpSp>
      <p:grpSp>
        <p:nvGrpSpPr>
          <p:cNvPr id="1025" name="Group 1024">
            <a:extLst>
              <a:ext uri="{FF2B5EF4-FFF2-40B4-BE49-F238E27FC236}">
                <a16:creationId xmlns:a16="http://schemas.microsoft.com/office/drawing/2014/main" xmlns="" id="{DBD4FE94-B555-A440-A238-B238F061D742}"/>
              </a:ext>
            </a:extLst>
          </p:cNvPr>
          <p:cNvGrpSpPr/>
          <p:nvPr/>
        </p:nvGrpSpPr>
        <p:grpSpPr>
          <a:xfrm>
            <a:off x="3600925" y="2761294"/>
            <a:ext cx="5688452" cy="2637136"/>
            <a:chOff x="3964249" y="1577726"/>
            <a:chExt cx="5688452" cy="2637136"/>
          </a:xfrm>
        </p:grpSpPr>
        <p:grpSp>
          <p:nvGrpSpPr>
            <p:cNvPr id="34" name="Group 33">
              <a:extLst>
                <a:ext uri="{FF2B5EF4-FFF2-40B4-BE49-F238E27FC236}">
                  <a16:creationId xmlns:a16="http://schemas.microsoft.com/office/drawing/2014/main" xmlns="" id="{36501FAB-85C4-4A41-86FC-2FEDA0B8ECE2}"/>
                </a:ext>
              </a:extLst>
            </p:cNvPr>
            <p:cNvGrpSpPr/>
            <p:nvPr/>
          </p:nvGrpSpPr>
          <p:grpSpPr>
            <a:xfrm>
              <a:off x="3964249" y="1577726"/>
              <a:ext cx="3246894" cy="2637136"/>
              <a:chOff x="3964249" y="1577726"/>
              <a:chExt cx="3246894" cy="2637136"/>
            </a:xfrm>
          </p:grpSpPr>
          <p:sp>
            <p:nvSpPr>
              <p:cNvPr id="31" name="Rectangle 30">
                <a:extLst>
                  <a:ext uri="{FF2B5EF4-FFF2-40B4-BE49-F238E27FC236}">
                    <a16:creationId xmlns:a16="http://schemas.microsoft.com/office/drawing/2014/main" xmlns="" id="{00DCFFE5-0D95-004F-AC2A-276B4678FB49}"/>
                  </a:ext>
                </a:extLst>
              </p:cNvPr>
              <p:cNvSpPr/>
              <p:nvPr/>
            </p:nvSpPr>
            <p:spPr>
              <a:xfrm rot="18796156">
                <a:off x="4429964" y="1296735"/>
                <a:ext cx="88279" cy="650262"/>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45EA572-8DC0-5A4A-BE16-E370974F60BD}"/>
                  </a:ext>
                </a:extLst>
              </p:cNvPr>
              <p:cNvSpPr/>
              <p:nvPr/>
            </p:nvSpPr>
            <p:spPr>
              <a:xfrm rot="20150255">
                <a:off x="6000266" y="3611941"/>
                <a:ext cx="74076" cy="602921"/>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49A7C2D-5A34-5346-BCA4-0B22DEFCCEB3}"/>
                  </a:ext>
                </a:extLst>
              </p:cNvPr>
              <p:cNvSpPr/>
              <p:nvPr/>
            </p:nvSpPr>
            <p:spPr>
              <a:xfrm rot="14430798" flipH="1">
                <a:off x="4198763" y="3059379"/>
                <a:ext cx="92640" cy="561667"/>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FA479CC-E3AE-BF48-A134-B7DAD6ECDCD7}"/>
                  </a:ext>
                </a:extLst>
              </p:cNvPr>
              <p:cNvSpPr/>
              <p:nvPr/>
            </p:nvSpPr>
            <p:spPr>
              <a:xfrm rot="5139962">
                <a:off x="6890201" y="2183160"/>
                <a:ext cx="91340" cy="550545"/>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4" name="TextBox 243">
              <a:extLst>
                <a:ext uri="{FF2B5EF4-FFF2-40B4-BE49-F238E27FC236}">
                  <a16:creationId xmlns:a16="http://schemas.microsoft.com/office/drawing/2014/main" xmlns="" id="{5AC86E1F-A7DC-2B40-B4E4-63DAA70B990A}"/>
                </a:ext>
              </a:extLst>
            </p:cNvPr>
            <p:cNvSpPr txBox="1"/>
            <p:nvPr/>
          </p:nvSpPr>
          <p:spPr>
            <a:xfrm>
              <a:off x="7441326" y="2198162"/>
              <a:ext cx="2211375" cy="369332"/>
            </a:xfrm>
            <a:prstGeom prst="rect">
              <a:avLst/>
            </a:prstGeom>
            <a:noFill/>
          </p:spPr>
          <p:txBody>
            <a:bodyPr wrap="none" rtlCol="0">
              <a:spAutoFit/>
            </a:bodyPr>
            <a:lstStyle/>
            <a:p>
              <a:r>
                <a:rPr lang="en-US"/>
                <a:t>- Envelope protein (E)</a:t>
              </a:r>
            </a:p>
          </p:txBody>
        </p:sp>
      </p:grpSp>
      <p:grpSp>
        <p:nvGrpSpPr>
          <p:cNvPr id="1034" name="Group 1033">
            <a:extLst>
              <a:ext uri="{FF2B5EF4-FFF2-40B4-BE49-F238E27FC236}">
                <a16:creationId xmlns:a16="http://schemas.microsoft.com/office/drawing/2014/main" xmlns="" id="{9048D7F3-7A6F-044D-8E2E-3C79FB46FDB7}"/>
              </a:ext>
            </a:extLst>
          </p:cNvPr>
          <p:cNvGrpSpPr/>
          <p:nvPr/>
        </p:nvGrpSpPr>
        <p:grpSpPr>
          <a:xfrm>
            <a:off x="3901903" y="2614720"/>
            <a:ext cx="5798697" cy="2498252"/>
            <a:chOff x="4342749" y="1428686"/>
            <a:chExt cx="5798697" cy="2498252"/>
          </a:xfrm>
        </p:grpSpPr>
        <p:cxnSp>
          <p:nvCxnSpPr>
            <p:cNvPr id="1029" name="Straight Connector 1028">
              <a:extLst>
                <a:ext uri="{FF2B5EF4-FFF2-40B4-BE49-F238E27FC236}">
                  <a16:creationId xmlns:a16="http://schemas.microsoft.com/office/drawing/2014/main" xmlns="" id="{1C949921-433E-664E-81B4-FFB1F1864E68}"/>
                </a:ext>
              </a:extLst>
            </p:cNvPr>
            <p:cNvCxnSpPr/>
            <p:nvPr/>
          </p:nvCxnSpPr>
          <p:spPr>
            <a:xfrm>
              <a:off x="6399134" y="2760326"/>
              <a:ext cx="1439921" cy="580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1" name="Picture 1030">
              <a:extLst>
                <a:ext uri="{FF2B5EF4-FFF2-40B4-BE49-F238E27FC236}">
                  <a16:creationId xmlns:a16="http://schemas.microsoft.com/office/drawing/2014/main" xmlns="" id="{850CF9C4-F962-3B49-AE78-A1B6545D0C17}"/>
                </a:ext>
              </a:extLst>
            </p:cNvPr>
            <p:cNvPicPr>
              <a:picLocks noChangeAspect="1"/>
            </p:cNvPicPr>
            <p:nvPr/>
          </p:nvPicPr>
          <p:blipFill>
            <a:blip r:embed="rId4"/>
            <a:stretch>
              <a:fillRect/>
            </a:stretch>
          </p:blipFill>
          <p:spPr>
            <a:xfrm>
              <a:off x="4342749" y="1428686"/>
              <a:ext cx="2297243" cy="2498252"/>
            </a:xfrm>
            <a:prstGeom prst="rect">
              <a:avLst/>
            </a:prstGeom>
          </p:spPr>
        </p:pic>
        <p:sp>
          <p:nvSpPr>
            <p:cNvPr id="249" name="TextBox 248">
              <a:extLst>
                <a:ext uri="{FF2B5EF4-FFF2-40B4-BE49-F238E27FC236}">
                  <a16:creationId xmlns:a16="http://schemas.microsoft.com/office/drawing/2014/main" xmlns="" id="{A721DFA8-6FC0-9648-8539-E72EBF4F0CF1}"/>
                </a:ext>
              </a:extLst>
            </p:cNvPr>
            <p:cNvSpPr txBox="1"/>
            <p:nvPr/>
          </p:nvSpPr>
          <p:spPr>
            <a:xfrm>
              <a:off x="7793992" y="3156079"/>
              <a:ext cx="771365" cy="369332"/>
            </a:xfrm>
            <a:prstGeom prst="rect">
              <a:avLst/>
            </a:prstGeom>
            <a:noFill/>
          </p:spPr>
          <p:txBody>
            <a:bodyPr wrap="none" rtlCol="0">
              <a:spAutoFit/>
            </a:bodyPr>
            <a:lstStyle/>
            <a:p>
              <a:r>
                <a:rPr lang="en-US" dirty="0"/>
                <a:t>ssRNA</a:t>
              </a:r>
            </a:p>
          </p:txBody>
        </p:sp>
        <p:cxnSp>
          <p:nvCxnSpPr>
            <p:cNvPr id="250" name="Straight Connector 249">
              <a:extLst>
                <a:ext uri="{FF2B5EF4-FFF2-40B4-BE49-F238E27FC236}">
                  <a16:creationId xmlns:a16="http://schemas.microsoft.com/office/drawing/2014/main" xmlns="" id="{6267DD4C-5A1C-604A-8493-19D0BFC5C5C0}"/>
                </a:ext>
              </a:extLst>
            </p:cNvPr>
            <p:cNvCxnSpPr/>
            <p:nvPr/>
          </p:nvCxnSpPr>
          <p:spPr>
            <a:xfrm>
              <a:off x="6230498" y="3151635"/>
              <a:ext cx="1439921" cy="580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xmlns="" id="{F1FD0DA2-C630-9244-9F31-666BB46A8FBF}"/>
                </a:ext>
              </a:extLst>
            </p:cNvPr>
            <p:cNvSpPr txBox="1"/>
            <p:nvPr/>
          </p:nvSpPr>
          <p:spPr>
            <a:xfrm>
              <a:off x="7625693" y="3547452"/>
              <a:ext cx="2515753" cy="369332"/>
            </a:xfrm>
            <a:prstGeom prst="rect">
              <a:avLst/>
            </a:prstGeom>
            <a:noFill/>
          </p:spPr>
          <p:txBody>
            <a:bodyPr wrap="none" rtlCol="0">
              <a:spAutoFit/>
            </a:bodyPr>
            <a:lstStyle/>
            <a:p>
              <a:r>
                <a:rPr lang="en-US"/>
                <a:t>Nucleocapsid protein (N)</a:t>
              </a:r>
            </a:p>
          </p:txBody>
        </p:sp>
      </p:grpSp>
      <p:sp>
        <p:nvSpPr>
          <p:cNvPr id="1035" name="TextBox 1034">
            <a:extLst>
              <a:ext uri="{FF2B5EF4-FFF2-40B4-BE49-F238E27FC236}">
                <a16:creationId xmlns:a16="http://schemas.microsoft.com/office/drawing/2014/main" xmlns="" id="{19421F5F-B2C5-DD42-8CB8-06EA4633C8E2}"/>
              </a:ext>
            </a:extLst>
          </p:cNvPr>
          <p:cNvSpPr txBox="1"/>
          <p:nvPr/>
        </p:nvSpPr>
        <p:spPr>
          <a:xfrm>
            <a:off x="4066986" y="6143045"/>
            <a:ext cx="184731" cy="369332"/>
          </a:xfrm>
          <a:prstGeom prst="rect">
            <a:avLst/>
          </a:prstGeom>
          <a:noFill/>
        </p:spPr>
        <p:txBody>
          <a:bodyPr wrap="none" rtlCol="0">
            <a:spAutoFit/>
          </a:bodyPr>
          <a:lstStyle/>
          <a:p>
            <a:endParaRPr lang="en-US"/>
          </a:p>
        </p:txBody>
      </p:sp>
      <p:sp>
        <p:nvSpPr>
          <p:cNvPr id="43" name="Rectangle 42">
            <a:extLst>
              <a:ext uri="{FF2B5EF4-FFF2-40B4-BE49-F238E27FC236}">
                <a16:creationId xmlns:a16="http://schemas.microsoft.com/office/drawing/2014/main" xmlns="" id="{47DFE485-9EEF-7C44-9D79-90EEB6F578E6}"/>
              </a:ext>
            </a:extLst>
          </p:cNvPr>
          <p:cNvSpPr/>
          <p:nvPr/>
        </p:nvSpPr>
        <p:spPr>
          <a:xfrm>
            <a:off x="4122081" y="226715"/>
            <a:ext cx="3032112" cy="769441"/>
          </a:xfrm>
          <a:prstGeom prst="rect">
            <a:avLst/>
          </a:prstGeom>
        </p:spPr>
        <p:txBody>
          <a:bodyPr wrap="none">
            <a:spAutoFit/>
          </a:bodyPr>
          <a:lstStyle/>
          <a:p>
            <a:r>
              <a:rPr lang="en-US" sz="4400" b="1" dirty="0"/>
              <a:t>SARS-CoV-2 </a:t>
            </a:r>
          </a:p>
        </p:txBody>
      </p:sp>
      <p:sp>
        <p:nvSpPr>
          <p:cNvPr id="48" name="Slide Number Placeholder 2"/>
          <p:cNvSpPr>
            <a:spLocks noGrp="1"/>
          </p:cNvSpPr>
          <p:nvPr>
            <p:ph type="sldNum" sz="quarter" idx="12"/>
          </p:nvPr>
        </p:nvSpPr>
        <p:spPr>
          <a:xfrm>
            <a:off x="8610600" y="6356350"/>
            <a:ext cx="2743200" cy="365125"/>
          </a:xfrm>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35231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Freeform 59">
            <a:extLst>
              <a:ext uri="{FF2B5EF4-FFF2-40B4-BE49-F238E27FC236}">
                <a16:creationId xmlns:a16="http://schemas.microsoft.com/office/drawing/2014/main" xmlns="" id="{D8955C42-500E-444F-8F19-2640A63EF357}"/>
              </a:ext>
            </a:extLst>
          </p:cNvPr>
          <p:cNvSpPr>
            <a:spLocks/>
          </p:cNvSpPr>
          <p:nvPr/>
        </p:nvSpPr>
        <p:spPr bwMode="auto">
          <a:xfrm rot="854830">
            <a:off x="9986069" y="5890373"/>
            <a:ext cx="98778" cy="55095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 name="Block Arc 6">
            <a:extLst>
              <a:ext uri="{FF2B5EF4-FFF2-40B4-BE49-F238E27FC236}">
                <a16:creationId xmlns:a16="http://schemas.microsoft.com/office/drawing/2014/main" xmlns="" id="{1C6580DB-2FA3-DC44-AC7D-FBA7584B8EA2}"/>
              </a:ext>
            </a:extLst>
          </p:cNvPr>
          <p:cNvSpPr/>
          <p:nvPr/>
        </p:nvSpPr>
        <p:spPr>
          <a:xfrm rot="170693">
            <a:off x="2048797" y="5495999"/>
            <a:ext cx="8719983" cy="4084734"/>
          </a:xfrm>
          <a:prstGeom prst="blockArc">
            <a:avLst>
              <a:gd name="adj1" fmla="val 11486366"/>
              <a:gd name="adj2" fmla="val 698788"/>
              <a:gd name="adj3" fmla="val 34338"/>
            </a:avLst>
          </a:prstGeom>
          <a:solidFill>
            <a:srgbClr val="FFEB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8" name="Group 57">
            <a:extLst>
              <a:ext uri="{FF2B5EF4-FFF2-40B4-BE49-F238E27FC236}">
                <a16:creationId xmlns:a16="http://schemas.microsoft.com/office/drawing/2014/main" xmlns="" id="{C4A1B180-0883-7549-A72A-E7770FB677F3}"/>
              </a:ext>
            </a:extLst>
          </p:cNvPr>
          <p:cNvGrpSpPr/>
          <p:nvPr/>
        </p:nvGrpSpPr>
        <p:grpSpPr>
          <a:xfrm>
            <a:off x="5067928" y="1234206"/>
            <a:ext cx="3663067" cy="3442195"/>
            <a:chOff x="5067928" y="425303"/>
            <a:chExt cx="3663067" cy="3442195"/>
          </a:xfrm>
        </p:grpSpPr>
        <p:grpSp>
          <p:nvGrpSpPr>
            <p:cNvPr id="56" name="Group 55">
              <a:extLst>
                <a:ext uri="{FF2B5EF4-FFF2-40B4-BE49-F238E27FC236}">
                  <a16:creationId xmlns:a16="http://schemas.microsoft.com/office/drawing/2014/main" xmlns="" id="{85B91567-303D-EB4C-9B47-57780990FC02}"/>
                </a:ext>
              </a:extLst>
            </p:cNvPr>
            <p:cNvGrpSpPr/>
            <p:nvPr/>
          </p:nvGrpSpPr>
          <p:grpSpPr>
            <a:xfrm>
              <a:off x="5067928" y="753270"/>
              <a:ext cx="3026070" cy="3114228"/>
              <a:chOff x="5067928" y="753270"/>
              <a:chExt cx="3026070" cy="3114228"/>
            </a:xfrm>
          </p:grpSpPr>
          <p:sp>
            <p:nvSpPr>
              <p:cNvPr id="54" name="Trapezoid 53">
                <a:extLst>
                  <a:ext uri="{FF2B5EF4-FFF2-40B4-BE49-F238E27FC236}">
                    <a16:creationId xmlns:a16="http://schemas.microsoft.com/office/drawing/2014/main" xmlns="" id="{8F74E769-F76F-4549-A9F7-DF507663849B}"/>
                  </a:ext>
                </a:extLst>
              </p:cNvPr>
              <p:cNvSpPr/>
              <p:nvPr/>
            </p:nvSpPr>
            <p:spPr>
              <a:xfrm rot="14245273">
                <a:off x="4927417" y="1288496"/>
                <a:ext cx="2840856" cy="2317147"/>
              </a:xfrm>
              <a:prstGeom prst="trapezoid">
                <a:avLst>
                  <a:gd name="adj" fmla="val 41448"/>
                </a:avLst>
              </a:prstGeom>
              <a:solidFill>
                <a:srgbClr val="F4B183">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xmlns="" id="{75DC210D-7275-A44F-B6F3-0FE04ACF3D15}"/>
                  </a:ext>
                </a:extLst>
              </p:cNvPr>
              <p:cNvGrpSpPr/>
              <p:nvPr/>
            </p:nvGrpSpPr>
            <p:grpSpPr>
              <a:xfrm>
                <a:off x="6222107" y="753270"/>
                <a:ext cx="1871891" cy="2358189"/>
                <a:chOff x="6222107" y="753270"/>
                <a:chExt cx="1871891" cy="2358189"/>
              </a:xfrm>
            </p:grpSpPr>
            <p:sp>
              <p:nvSpPr>
                <p:cNvPr id="385" name="Rectangle 384">
                  <a:extLst>
                    <a:ext uri="{FF2B5EF4-FFF2-40B4-BE49-F238E27FC236}">
                      <a16:creationId xmlns:a16="http://schemas.microsoft.com/office/drawing/2014/main" xmlns="" id="{8B53E68D-66BF-9746-A071-478A94E0BD6F}"/>
                    </a:ext>
                  </a:extLst>
                </p:cNvPr>
                <p:cNvSpPr/>
                <p:nvPr/>
              </p:nvSpPr>
              <p:spPr>
                <a:xfrm>
                  <a:off x="6222107" y="1007182"/>
                  <a:ext cx="1871891" cy="2849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CoV</a:t>
                  </a:r>
                  <a:endParaRPr lang="en-US" dirty="0"/>
                </a:p>
              </p:txBody>
            </p:sp>
            <p:sp>
              <p:nvSpPr>
                <p:cNvPr id="406" name="Freeform 405">
                  <a:extLst>
                    <a:ext uri="{FF2B5EF4-FFF2-40B4-BE49-F238E27FC236}">
                      <a16:creationId xmlns:a16="http://schemas.microsoft.com/office/drawing/2014/main" xmlns="" id="{F0046F97-A9F7-C54B-811F-C47FEF930FE1}"/>
                    </a:ext>
                  </a:extLst>
                </p:cNvPr>
                <p:cNvSpPr/>
                <p:nvPr/>
              </p:nvSpPr>
              <p:spPr>
                <a:xfrm rot="10800000">
                  <a:off x="6957964" y="753270"/>
                  <a:ext cx="770021" cy="235818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extBox 406">
                  <a:extLst>
                    <a:ext uri="{FF2B5EF4-FFF2-40B4-BE49-F238E27FC236}">
                      <a16:creationId xmlns:a16="http://schemas.microsoft.com/office/drawing/2014/main" xmlns="" id="{63866864-7232-F34B-84BA-0BCD24535AC9}"/>
                    </a:ext>
                  </a:extLst>
                </p:cNvPr>
                <p:cNvSpPr txBox="1"/>
                <p:nvPr/>
              </p:nvSpPr>
              <p:spPr>
                <a:xfrm>
                  <a:off x="7137394" y="2177926"/>
                  <a:ext cx="407484" cy="369332"/>
                </a:xfrm>
                <a:prstGeom prst="rect">
                  <a:avLst/>
                </a:prstGeom>
                <a:solidFill>
                  <a:schemeClr val="accent4">
                    <a:lumMod val="60000"/>
                    <a:lumOff val="40000"/>
                  </a:schemeClr>
                </a:solidFill>
              </p:spPr>
              <p:txBody>
                <a:bodyPr wrap="none" rtlCol="0">
                  <a:spAutoFit/>
                </a:bodyPr>
                <a:lstStyle/>
                <a:p>
                  <a:r>
                    <a:rPr lang="en-US" dirty="0"/>
                    <a:t>S1</a:t>
                  </a:r>
                </a:p>
              </p:txBody>
            </p:sp>
            <p:sp>
              <p:nvSpPr>
                <p:cNvPr id="408" name="TextBox 407">
                  <a:extLst>
                    <a:ext uri="{FF2B5EF4-FFF2-40B4-BE49-F238E27FC236}">
                      <a16:creationId xmlns:a16="http://schemas.microsoft.com/office/drawing/2014/main" xmlns="" id="{BD48170A-1054-4947-9FB1-4508D90D6ACA}"/>
                    </a:ext>
                  </a:extLst>
                </p:cNvPr>
                <p:cNvSpPr txBox="1"/>
                <p:nvPr/>
              </p:nvSpPr>
              <p:spPr>
                <a:xfrm>
                  <a:off x="7142569" y="1321616"/>
                  <a:ext cx="407484" cy="369332"/>
                </a:xfrm>
                <a:prstGeom prst="rect">
                  <a:avLst/>
                </a:prstGeom>
                <a:solidFill>
                  <a:srgbClr val="0070C0"/>
                </a:solidFill>
              </p:spPr>
              <p:txBody>
                <a:bodyPr wrap="none" rtlCol="0">
                  <a:spAutoFit/>
                </a:bodyPr>
                <a:lstStyle/>
                <a:p>
                  <a:r>
                    <a:rPr lang="en-US" dirty="0"/>
                    <a:t>S2</a:t>
                  </a:r>
                </a:p>
              </p:txBody>
            </p:sp>
            <p:cxnSp>
              <p:nvCxnSpPr>
                <p:cNvPr id="409" name="Straight Connector 408">
                  <a:extLst>
                    <a:ext uri="{FF2B5EF4-FFF2-40B4-BE49-F238E27FC236}">
                      <a16:creationId xmlns:a16="http://schemas.microsoft.com/office/drawing/2014/main" xmlns="" id="{892D1AE5-40D8-1C43-8165-B6B347EFD9E3}"/>
                    </a:ext>
                  </a:extLst>
                </p:cNvPr>
                <p:cNvCxnSpPr>
                  <a:cxnSpLocks/>
                </p:cNvCxnSpPr>
                <p:nvPr/>
              </p:nvCxnSpPr>
              <p:spPr>
                <a:xfrm flipH="1">
                  <a:off x="7281195" y="1594466"/>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0" name="Straight Connector 409">
                  <a:extLst>
                    <a:ext uri="{FF2B5EF4-FFF2-40B4-BE49-F238E27FC236}">
                      <a16:creationId xmlns:a16="http://schemas.microsoft.com/office/drawing/2014/main" xmlns="" id="{FF0A425F-1A54-9A42-8284-EF92D7B3AFCD}"/>
                    </a:ext>
                  </a:extLst>
                </p:cNvPr>
                <p:cNvCxnSpPr/>
                <p:nvPr/>
              </p:nvCxnSpPr>
              <p:spPr>
                <a:xfrm flipH="1">
                  <a:off x="7342974" y="1599293"/>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1" name="Straight Connector 410">
                  <a:extLst>
                    <a:ext uri="{FF2B5EF4-FFF2-40B4-BE49-F238E27FC236}">
                      <a16:creationId xmlns:a16="http://schemas.microsoft.com/office/drawing/2014/main" xmlns="" id="{DA427A7C-69A8-2847-9E12-1E078083AF60}"/>
                    </a:ext>
                  </a:extLst>
                </p:cNvPr>
                <p:cNvCxnSpPr/>
                <p:nvPr/>
              </p:nvCxnSpPr>
              <p:spPr>
                <a:xfrm flipH="1">
                  <a:off x="7403124" y="1590360"/>
                  <a:ext cx="1629" cy="578342"/>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Oval 52">
                <a:extLst>
                  <a:ext uri="{FF2B5EF4-FFF2-40B4-BE49-F238E27FC236}">
                    <a16:creationId xmlns:a16="http://schemas.microsoft.com/office/drawing/2014/main" xmlns="" id="{EA944354-3D16-DD42-AA49-E3CBA823A67B}"/>
                  </a:ext>
                </a:extLst>
              </p:cNvPr>
              <p:cNvSpPr/>
              <p:nvPr/>
            </p:nvSpPr>
            <p:spPr>
              <a:xfrm>
                <a:off x="5067928" y="3040936"/>
                <a:ext cx="377977" cy="413601"/>
              </a:xfrm>
              <a:prstGeom prst="ellipse">
                <a:avLst/>
              </a:prstGeom>
              <a:solidFill>
                <a:srgbClr val="F4B183">
                  <a:alpha val="1098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7" name="Oval 426">
              <a:extLst>
                <a:ext uri="{FF2B5EF4-FFF2-40B4-BE49-F238E27FC236}">
                  <a16:creationId xmlns:a16="http://schemas.microsoft.com/office/drawing/2014/main" xmlns="" id="{AD9364EE-20E1-CB42-A275-DA2553B0172B}"/>
                </a:ext>
              </a:extLst>
            </p:cNvPr>
            <p:cNvSpPr/>
            <p:nvPr/>
          </p:nvSpPr>
          <p:spPr>
            <a:xfrm>
              <a:off x="5840739" y="425303"/>
              <a:ext cx="2890256" cy="2760756"/>
            </a:xfrm>
            <a:prstGeom prst="ellipse">
              <a:avLst/>
            </a:prstGeom>
            <a:solidFill>
              <a:srgbClr val="F4B183">
                <a:alpha val="1098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xmlns="" id="{01069E0C-54DD-DA42-B387-E3F557680091}"/>
              </a:ext>
            </a:extLst>
          </p:cNvPr>
          <p:cNvGrpSpPr/>
          <p:nvPr/>
        </p:nvGrpSpPr>
        <p:grpSpPr>
          <a:xfrm rot="20893782">
            <a:off x="3262623" y="2481856"/>
            <a:ext cx="2561187" cy="2337488"/>
            <a:chOff x="2161571" y="344790"/>
            <a:chExt cx="4303221" cy="3996558"/>
          </a:xfrm>
        </p:grpSpPr>
        <p:sp>
          <p:nvSpPr>
            <p:cNvPr id="4" name="Donut 3">
              <a:extLst>
                <a:ext uri="{FF2B5EF4-FFF2-40B4-BE49-F238E27FC236}">
                  <a16:creationId xmlns:a16="http://schemas.microsoft.com/office/drawing/2014/main" xmlns="" id="{E70A90B3-080D-6344-AA14-77EE8EB55300}"/>
                </a:ext>
              </a:extLst>
            </p:cNvPr>
            <p:cNvSpPr/>
            <p:nvPr/>
          </p:nvSpPr>
          <p:spPr>
            <a:xfrm>
              <a:off x="2736691" y="793585"/>
              <a:ext cx="3114675" cy="3000375"/>
            </a:xfrm>
            <a:prstGeom prst="donut">
              <a:avLst>
                <a:gd name="adj" fmla="val 10464"/>
              </a:avLst>
            </a:prstGeom>
            <a:solidFill>
              <a:srgbClr val="76C2E6"/>
            </a:solidFill>
            <a:ln>
              <a:solidFill>
                <a:srgbClr val="7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1" name="Group 100">
              <a:extLst>
                <a:ext uri="{FF2B5EF4-FFF2-40B4-BE49-F238E27FC236}">
                  <a16:creationId xmlns:a16="http://schemas.microsoft.com/office/drawing/2014/main" xmlns="" id="{FA8B599F-31C4-324D-AEEF-A70CCB55EE59}"/>
                </a:ext>
              </a:extLst>
            </p:cNvPr>
            <p:cNvGrpSpPr/>
            <p:nvPr/>
          </p:nvGrpSpPr>
          <p:grpSpPr>
            <a:xfrm>
              <a:off x="2161571" y="344790"/>
              <a:ext cx="4303221" cy="3996558"/>
              <a:chOff x="3449474" y="592355"/>
              <a:chExt cx="4303221" cy="3996558"/>
            </a:xfrm>
          </p:grpSpPr>
          <p:grpSp>
            <p:nvGrpSpPr>
              <p:cNvPr id="32" name="Group 31">
                <a:extLst>
                  <a:ext uri="{FF2B5EF4-FFF2-40B4-BE49-F238E27FC236}">
                    <a16:creationId xmlns:a16="http://schemas.microsoft.com/office/drawing/2014/main" xmlns="" id="{9DF0DD31-1E3B-0A45-843E-980545870EF8}"/>
                  </a:ext>
                </a:extLst>
              </p:cNvPr>
              <p:cNvGrpSpPr/>
              <p:nvPr/>
            </p:nvGrpSpPr>
            <p:grpSpPr>
              <a:xfrm>
                <a:off x="3449474" y="592355"/>
                <a:ext cx="4151290" cy="3996558"/>
                <a:chOff x="3444221" y="613302"/>
                <a:chExt cx="4151290" cy="3996558"/>
              </a:xfrm>
            </p:grpSpPr>
            <p:sp>
              <p:nvSpPr>
                <p:cNvPr id="13" name="Freeform 12">
                  <a:extLst>
                    <a:ext uri="{FF2B5EF4-FFF2-40B4-BE49-F238E27FC236}">
                      <a16:creationId xmlns:a16="http://schemas.microsoft.com/office/drawing/2014/main" xmlns="" id="{DB513262-AFEE-EF43-9ACD-A0DC1F09233E}"/>
                    </a:ext>
                  </a:extLst>
                </p:cNvPr>
                <p:cNvSpPr/>
                <p:nvPr/>
              </p:nvSpPr>
              <p:spPr>
                <a:xfrm>
                  <a:off x="5454315" y="613302"/>
                  <a:ext cx="302104" cy="966846"/>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xmlns="" id="{03325121-A0E9-C945-B1B6-04604DDC08A6}"/>
                    </a:ext>
                  </a:extLst>
                </p:cNvPr>
                <p:cNvSpPr/>
                <p:nvPr/>
              </p:nvSpPr>
              <p:spPr>
                <a:xfrm rot="15031391">
                  <a:off x="3927051" y="2569484"/>
                  <a:ext cx="307989" cy="107106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a:extLst>
                    <a:ext uri="{FF2B5EF4-FFF2-40B4-BE49-F238E27FC236}">
                      <a16:creationId xmlns:a16="http://schemas.microsoft.com/office/drawing/2014/main" xmlns="" id="{08C707F5-B963-D34A-9B9F-B956C8A4926A}"/>
                    </a:ext>
                  </a:extLst>
                </p:cNvPr>
                <p:cNvSpPr/>
                <p:nvPr/>
              </p:nvSpPr>
              <p:spPr>
                <a:xfrm rot="17073473">
                  <a:off x="3807884" y="1730831"/>
                  <a:ext cx="263338" cy="99066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a:extLst>
                    <a:ext uri="{FF2B5EF4-FFF2-40B4-BE49-F238E27FC236}">
                      <a16:creationId xmlns:a16="http://schemas.microsoft.com/office/drawing/2014/main" xmlns="" id="{52D6E81A-7A41-F64F-99AC-1D55A9DB4832}"/>
                    </a:ext>
                  </a:extLst>
                </p:cNvPr>
                <p:cNvSpPr/>
                <p:nvPr/>
              </p:nvSpPr>
              <p:spPr>
                <a:xfrm rot="19571383">
                  <a:off x="4526097" y="755153"/>
                  <a:ext cx="249231" cy="99672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xmlns="" id="{B636FFDE-EBE3-6E4D-9DAC-DA7628F6F64A}"/>
                    </a:ext>
                  </a:extLst>
                </p:cNvPr>
                <p:cNvSpPr/>
                <p:nvPr/>
              </p:nvSpPr>
              <p:spPr>
                <a:xfrm rot="2533053">
                  <a:off x="6555332" y="1097149"/>
                  <a:ext cx="320647" cy="98957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xmlns="" id="{DE4795E6-4644-BA48-BE23-6B7DB9140228}"/>
                    </a:ext>
                  </a:extLst>
                </p:cNvPr>
                <p:cNvSpPr/>
                <p:nvPr/>
              </p:nvSpPr>
              <p:spPr>
                <a:xfrm rot="5916560">
                  <a:off x="6940975" y="2203520"/>
                  <a:ext cx="300979" cy="100809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xmlns="" id="{CDC37546-9771-DF49-B6EF-859ECC5489FF}"/>
                    </a:ext>
                  </a:extLst>
                </p:cNvPr>
                <p:cNvSpPr/>
                <p:nvPr/>
              </p:nvSpPr>
              <p:spPr>
                <a:xfrm rot="8025475">
                  <a:off x="6606629" y="3168375"/>
                  <a:ext cx="271628" cy="97627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a:extLst>
                    <a:ext uri="{FF2B5EF4-FFF2-40B4-BE49-F238E27FC236}">
                      <a16:creationId xmlns:a16="http://schemas.microsoft.com/office/drawing/2014/main" xmlns="" id="{29B14793-96D2-DA45-908C-A807452268EC}"/>
                    </a:ext>
                  </a:extLst>
                </p:cNvPr>
                <p:cNvSpPr/>
                <p:nvPr/>
              </p:nvSpPr>
              <p:spPr>
                <a:xfrm rot="11012942">
                  <a:off x="5607204" y="3630529"/>
                  <a:ext cx="260727" cy="97933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a:extLst>
                    <a:ext uri="{FF2B5EF4-FFF2-40B4-BE49-F238E27FC236}">
                      <a16:creationId xmlns:a16="http://schemas.microsoft.com/office/drawing/2014/main" xmlns="" id="{61EF829A-9BE8-4340-B7C2-40999B553EC3}"/>
                    </a:ext>
                  </a:extLst>
                </p:cNvPr>
                <p:cNvSpPr/>
                <p:nvPr/>
              </p:nvSpPr>
              <p:spPr>
                <a:xfrm rot="13557478">
                  <a:off x="4619684" y="3354390"/>
                  <a:ext cx="279269" cy="109173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xmlns="" id="{8C3AF811-E173-7C4A-9288-ECA24FEDA610}"/>
                  </a:ext>
                </a:extLst>
              </p:cNvPr>
              <p:cNvSpPr txBox="1"/>
              <p:nvPr/>
            </p:nvSpPr>
            <p:spPr>
              <a:xfrm rot="706218">
                <a:off x="7057281" y="830675"/>
                <a:ext cx="695414" cy="631471"/>
              </a:xfrm>
              <a:prstGeom prst="rect">
                <a:avLst/>
              </a:prstGeom>
              <a:noFill/>
            </p:spPr>
            <p:txBody>
              <a:bodyPr wrap="none" rtlCol="0">
                <a:spAutoFit/>
              </a:bodyPr>
              <a:lstStyle/>
              <a:p>
                <a:r>
                  <a:rPr lang="en-US" dirty="0"/>
                  <a:t>- S</a:t>
                </a:r>
              </a:p>
            </p:txBody>
          </p:sp>
        </p:grpSp>
        <p:grpSp>
          <p:nvGrpSpPr>
            <p:cNvPr id="33" name="Group 32">
              <a:extLst>
                <a:ext uri="{FF2B5EF4-FFF2-40B4-BE49-F238E27FC236}">
                  <a16:creationId xmlns:a16="http://schemas.microsoft.com/office/drawing/2014/main" xmlns="" id="{53DFABC9-99A3-9443-9AB7-E61AEFCC70B4}"/>
                </a:ext>
              </a:extLst>
            </p:cNvPr>
            <p:cNvGrpSpPr/>
            <p:nvPr/>
          </p:nvGrpSpPr>
          <p:grpSpPr>
            <a:xfrm>
              <a:off x="2479124" y="582446"/>
              <a:ext cx="3537456" cy="3438144"/>
              <a:chOff x="3714358" y="903286"/>
              <a:chExt cx="3537456" cy="3441530"/>
            </a:xfrm>
          </p:grpSpPr>
          <p:pic>
            <p:nvPicPr>
              <p:cNvPr id="30" name="Picture 29">
                <a:extLst>
                  <a:ext uri="{FF2B5EF4-FFF2-40B4-BE49-F238E27FC236}">
                    <a16:creationId xmlns:a16="http://schemas.microsoft.com/office/drawing/2014/main" xmlns="" id="{0CE9012E-A07A-4A45-A30D-232BC5783D01}"/>
                  </a:ext>
                </a:extLst>
              </p:cNvPr>
              <p:cNvPicPr>
                <a:picLocks noChangeAspect="1"/>
              </p:cNvPicPr>
              <p:nvPr/>
            </p:nvPicPr>
            <p:blipFill rotWithShape="1">
              <a:blip r:embed="rId3"/>
              <a:srcRect r="2992" b="21569"/>
              <a:stretch/>
            </p:blipFill>
            <p:spPr>
              <a:xfrm rot="20623491">
                <a:off x="5079693" y="903286"/>
                <a:ext cx="208044" cy="736315"/>
              </a:xfrm>
              <a:prstGeom prst="rect">
                <a:avLst/>
              </a:prstGeom>
            </p:spPr>
          </p:pic>
          <p:pic>
            <p:nvPicPr>
              <p:cNvPr id="39" name="Picture 38">
                <a:extLst>
                  <a:ext uri="{FF2B5EF4-FFF2-40B4-BE49-F238E27FC236}">
                    <a16:creationId xmlns:a16="http://schemas.microsoft.com/office/drawing/2014/main" xmlns="" id="{BCE9A31F-1407-B649-8631-1FE83B79F740}"/>
                  </a:ext>
                </a:extLst>
              </p:cNvPr>
              <p:cNvPicPr>
                <a:picLocks noChangeAspect="1"/>
              </p:cNvPicPr>
              <p:nvPr/>
            </p:nvPicPr>
            <p:blipFill rotWithShape="1">
              <a:blip r:embed="rId3"/>
              <a:srcRect r="2992" b="21569"/>
              <a:stretch/>
            </p:blipFill>
            <p:spPr>
              <a:xfrm rot="18405633">
                <a:off x="4248369" y="1417107"/>
                <a:ext cx="208044" cy="736315"/>
              </a:xfrm>
              <a:prstGeom prst="rect">
                <a:avLst/>
              </a:prstGeom>
            </p:spPr>
          </p:pic>
          <p:pic>
            <p:nvPicPr>
              <p:cNvPr id="40" name="Picture 39">
                <a:extLst>
                  <a:ext uri="{FF2B5EF4-FFF2-40B4-BE49-F238E27FC236}">
                    <a16:creationId xmlns:a16="http://schemas.microsoft.com/office/drawing/2014/main" xmlns="" id="{E8E8D03C-D8ED-E541-BFFE-F1D4F1558A41}"/>
                  </a:ext>
                </a:extLst>
              </p:cNvPr>
              <p:cNvPicPr>
                <a:picLocks noChangeAspect="1"/>
              </p:cNvPicPr>
              <p:nvPr/>
            </p:nvPicPr>
            <p:blipFill rotWithShape="1">
              <a:blip r:embed="rId3"/>
              <a:srcRect r="2992" b="21569"/>
              <a:stretch/>
            </p:blipFill>
            <p:spPr>
              <a:xfrm rot="7508946">
                <a:off x="6679842" y="2808976"/>
                <a:ext cx="208044" cy="736315"/>
              </a:xfrm>
              <a:prstGeom prst="rect">
                <a:avLst/>
              </a:prstGeom>
            </p:spPr>
          </p:pic>
          <p:pic>
            <p:nvPicPr>
              <p:cNvPr id="41" name="Picture 40">
                <a:extLst>
                  <a:ext uri="{FF2B5EF4-FFF2-40B4-BE49-F238E27FC236}">
                    <a16:creationId xmlns:a16="http://schemas.microsoft.com/office/drawing/2014/main" xmlns="" id="{43C4D3C2-7822-C148-9D05-B9CFCB91EC6D}"/>
                  </a:ext>
                </a:extLst>
              </p:cNvPr>
              <p:cNvPicPr>
                <a:picLocks noChangeAspect="1"/>
              </p:cNvPicPr>
              <p:nvPr/>
            </p:nvPicPr>
            <p:blipFill rotWithShape="1">
              <a:blip r:embed="rId3"/>
              <a:srcRect r="2992" b="21569"/>
              <a:stretch/>
            </p:blipFill>
            <p:spPr>
              <a:xfrm rot="3314956">
                <a:off x="6779635" y="1789394"/>
                <a:ext cx="208044" cy="736315"/>
              </a:xfrm>
              <a:prstGeom prst="rect">
                <a:avLst/>
              </a:prstGeom>
            </p:spPr>
          </p:pic>
          <p:pic>
            <p:nvPicPr>
              <p:cNvPr id="42" name="Picture 41">
                <a:extLst>
                  <a:ext uri="{FF2B5EF4-FFF2-40B4-BE49-F238E27FC236}">
                    <a16:creationId xmlns:a16="http://schemas.microsoft.com/office/drawing/2014/main" xmlns="" id="{10D2805A-0B06-224D-BC1D-CC7B2B012FB1}"/>
                  </a:ext>
                </a:extLst>
              </p:cNvPr>
              <p:cNvPicPr>
                <a:picLocks noChangeAspect="1"/>
              </p:cNvPicPr>
              <p:nvPr/>
            </p:nvPicPr>
            <p:blipFill rotWithShape="1">
              <a:blip r:embed="rId3"/>
              <a:srcRect r="2992" b="21569"/>
              <a:stretch/>
            </p:blipFill>
            <p:spPr>
              <a:xfrm rot="1683560">
                <a:off x="6030140" y="1044860"/>
                <a:ext cx="208044" cy="736315"/>
              </a:xfrm>
              <a:prstGeom prst="rect">
                <a:avLst/>
              </a:prstGeom>
            </p:spPr>
          </p:pic>
          <p:pic>
            <p:nvPicPr>
              <p:cNvPr id="44" name="Picture 43">
                <a:extLst>
                  <a:ext uri="{FF2B5EF4-FFF2-40B4-BE49-F238E27FC236}">
                    <a16:creationId xmlns:a16="http://schemas.microsoft.com/office/drawing/2014/main" xmlns="" id="{9C9EF3A7-DB1B-424C-BF87-B318D498C817}"/>
                  </a:ext>
                </a:extLst>
              </p:cNvPr>
              <p:cNvPicPr>
                <a:picLocks noChangeAspect="1"/>
              </p:cNvPicPr>
              <p:nvPr/>
            </p:nvPicPr>
            <p:blipFill rotWithShape="1">
              <a:blip r:embed="rId3"/>
              <a:srcRect r="2992" b="21569"/>
              <a:stretch/>
            </p:blipFill>
            <p:spPr>
              <a:xfrm rot="15904154">
                <a:off x="3978494" y="2356870"/>
                <a:ext cx="208044" cy="736315"/>
              </a:xfrm>
              <a:prstGeom prst="rect">
                <a:avLst/>
              </a:prstGeom>
            </p:spPr>
          </p:pic>
          <p:pic>
            <p:nvPicPr>
              <p:cNvPr id="45" name="Picture 44">
                <a:extLst>
                  <a:ext uri="{FF2B5EF4-FFF2-40B4-BE49-F238E27FC236}">
                    <a16:creationId xmlns:a16="http://schemas.microsoft.com/office/drawing/2014/main" xmlns="" id="{51FE229B-4822-AA4F-881F-CF74BD50214F}"/>
                  </a:ext>
                </a:extLst>
              </p:cNvPr>
              <p:cNvPicPr>
                <a:picLocks noChangeAspect="1"/>
              </p:cNvPicPr>
              <p:nvPr/>
            </p:nvPicPr>
            <p:blipFill rotWithShape="1">
              <a:blip r:embed="rId3"/>
              <a:srcRect r="2992" b="21569"/>
              <a:stretch/>
            </p:blipFill>
            <p:spPr>
              <a:xfrm rot="13987037">
                <a:off x="4346978" y="3126388"/>
                <a:ext cx="208044" cy="736315"/>
              </a:xfrm>
              <a:prstGeom prst="rect">
                <a:avLst/>
              </a:prstGeom>
            </p:spPr>
          </p:pic>
          <p:pic>
            <p:nvPicPr>
              <p:cNvPr id="46" name="Picture 45">
                <a:extLst>
                  <a:ext uri="{FF2B5EF4-FFF2-40B4-BE49-F238E27FC236}">
                    <a16:creationId xmlns:a16="http://schemas.microsoft.com/office/drawing/2014/main" xmlns="" id="{750C0E4F-E967-6E4C-AD20-322A6BF40777}"/>
                  </a:ext>
                </a:extLst>
              </p:cNvPr>
              <p:cNvPicPr>
                <a:picLocks noChangeAspect="1"/>
              </p:cNvPicPr>
              <p:nvPr/>
            </p:nvPicPr>
            <p:blipFill rotWithShape="1">
              <a:blip r:embed="rId3"/>
              <a:srcRect r="2992" b="21569"/>
              <a:stretch/>
            </p:blipFill>
            <p:spPr>
              <a:xfrm rot="11209312">
                <a:off x="5179269" y="3608501"/>
                <a:ext cx="208044" cy="736315"/>
              </a:xfrm>
              <a:prstGeom prst="rect">
                <a:avLst/>
              </a:prstGeom>
            </p:spPr>
          </p:pic>
          <p:pic>
            <p:nvPicPr>
              <p:cNvPr id="47" name="Picture 46">
                <a:extLst>
                  <a:ext uri="{FF2B5EF4-FFF2-40B4-BE49-F238E27FC236}">
                    <a16:creationId xmlns:a16="http://schemas.microsoft.com/office/drawing/2014/main" xmlns="" id="{87BAC383-D542-CF4E-BF67-0A7D47B68B14}"/>
                  </a:ext>
                </a:extLst>
              </p:cNvPr>
              <p:cNvPicPr>
                <a:picLocks noChangeAspect="1"/>
              </p:cNvPicPr>
              <p:nvPr/>
            </p:nvPicPr>
            <p:blipFill rotWithShape="1">
              <a:blip r:embed="rId3"/>
              <a:srcRect r="2992" b="21569"/>
              <a:stretch/>
            </p:blipFill>
            <p:spPr>
              <a:xfrm rot="8703781">
                <a:off x="6153513" y="3467481"/>
                <a:ext cx="208044" cy="736315"/>
              </a:xfrm>
              <a:prstGeom prst="rect">
                <a:avLst/>
              </a:prstGeom>
            </p:spPr>
          </p:pic>
        </p:grpSp>
        <p:grpSp>
          <p:nvGrpSpPr>
            <p:cNvPr id="34" name="Group 33">
              <a:extLst>
                <a:ext uri="{FF2B5EF4-FFF2-40B4-BE49-F238E27FC236}">
                  <a16:creationId xmlns:a16="http://schemas.microsoft.com/office/drawing/2014/main" xmlns="" id="{36501FAB-85C4-4A41-86FC-2FEDA0B8ECE2}"/>
                </a:ext>
              </a:extLst>
            </p:cNvPr>
            <p:cNvGrpSpPr/>
            <p:nvPr/>
          </p:nvGrpSpPr>
          <p:grpSpPr>
            <a:xfrm>
              <a:off x="2604118" y="1204178"/>
              <a:ext cx="3632730" cy="2888166"/>
              <a:chOff x="3839352" y="1525018"/>
              <a:chExt cx="3632730" cy="2888166"/>
            </a:xfrm>
          </p:grpSpPr>
          <p:sp>
            <p:nvSpPr>
              <p:cNvPr id="31" name="Rectangle 30">
                <a:extLst>
                  <a:ext uri="{FF2B5EF4-FFF2-40B4-BE49-F238E27FC236}">
                    <a16:creationId xmlns:a16="http://schemas.microsoft.com/office/drawing/2014/main" xmlns="" id="{00DCFFE5-0D95-004F-AC2A-276B4678FB49}"/>
                  </a:ext>
                </a:extLst>
              </p:cNvPr>
              <p:cNvSpPr/>
              <p:nvPr/>
            </p:nvSpPr>
            <p:spPr>
              <a:xfrm rot="18796156">
                <a:off x="4386317" y="1154781"/>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D45EA572-8DC0-5A4A-BE16-E370974F60BD}"/>
                  </a:ext>
                </a:extLst>
              </p:cNvPr>
              <p:cNvSpPr/>
              <p:nvPr/>
            </p:nvSpPr>
            <p:spPr>
              <a:xfrm rot="20150255">
                <a:off x="6046190" y="3602111"/>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849A7C2D-5A34-5346-BCA4-0B22DEFCCEB3}"/>
                  </a:ext>
                </a:extLst>
              </p:cNvPr>
              <p:cNvSpPr/>
              <p:nvPr/>
            </p:nvSpPr>
            <p:spPr>
              <a:xfrm rot="14430798">
                <a:off x="4209589" y="2982715"/>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9FA479CC-E3AE-BF48-A134-B7DAD6ECDCD7}"/>
                  </a:ext>
                </a:extLst>
              </p:cNvPr>
              <p:cNvSpPr/>
              <p:nvPr/>
            </p:nvSpPr>
            <p:spPr>
              <a:xfrm rot="5139962">
                <a:off x="7031246" y="2053392"/>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1030">
              <a:extLst>
                <a:ext uri="{FF2B5EF4-FFF2-40B4-BE49-F238E27FC236}">
                  <a16:creationId xmlns:a16="http://schemas.microsoft.com/office/drawing/2014/main" xmlns="" id="{850CF9C4-F962-3B49-AE78-A1B6545D0C17}"/>
                </a:ext>
              </a:extLst>
            </p:cNvPr>
            <p:cNvPicPr>
              <a:picLocks noChangeAspect="1"/>
            </p:cNvPicPr>
            <p:nvPr/>
          </p:nvPicPr>
          <p:blipFill>
            <a:blip r:embed="rId4"/>
            <a:stretch>
              <a:fillRect/>
            </a:stretch>
          </p:blipFill>
          <p:spPr>
            <a:xfrm>
              <a:off x="3253763" y="1266893"/>
              <a:ext cx="2150995" cy="2339206"/>
            </a:xfrm>
            <a:prstGeom prst="rect">
              <a:avLst/>
            </a:prstGeom>
          </p:spPr>
        </p:pic>
      </p:grpSp>
      <p:grpSp>
        <p:nvGrpSpPr>
          <p:cNvPr id="256" name="Group 255">
            <a:extLst>
              <a:ext uri="{FF2B5EF4-FFF2-40B4-BE49-F238E27FC236}">
                <a16:creationId xmlns:a16="http://schemas.microsoft.com/office/drawing/2014/main" xmlns="" id="{6C118DF1-3044-E34C-A22F-106986E5CBD8}"/>
              </a:ext>
            </a:extLst>
          </p:cNvPr>
          <p:cNvGrpSpPr/>
          <p:nvPr/>
        </p:nvGrpSpPr>
        <p:grpSpPr>
          <a:xfrm>
            <a:off x="6834569" y="5037831"/>
            <a:ext cx="3286126" cy="1380481"/>
            <a:chOff x="5624513" y="2128838"/>
            <a:chExt cx="3286126" cy="1770063"/>
          </a:xfrm>
        </p:grpSpPr>
        <p:sp>
          <p:nvSpPr>
            <p:cNvPr id="257" name="Oval 4">
              <a:extLst>
                <a:ext uri="{FF2B5EF4-FFF2-40B4-BE49-F238E27FC236}">
                  <a16:creationId xmlns:a16="http://schemas.microsoft.com/office/drawing/2014/main" xmlns="" id="{816F8941-D621-7745-97FA-21B16F31D619}"/>
                </a:ext>
              </a:extLst>
            </p:cNvPr>
            <p:cNvSpPr>
              <a:spLocks noChangeArrowheads="1"/>
            </p:cNvSpPr>
            <p:nvPr/>
          </p:nvSpPr>
          <p:spPr bwMode="auto">
            <a:xfrm>
              <a:off x="5884863" y="2128838"/>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58" name="Freeform 5">
              <a:extLst>
                <a:ext uri="{FF2B5EF4-FFF2-40B4-BE49-F238E27FC236}">
                  <a16:creationId xmlns:a16="http://schemas.microsoft.com/office/drawing/2014/main" xmlns="" id="{56F68198-8963-2E4A-AF52-62A191B7F397}"/>
                </a:ext>
              </a:extLst>
            </p:cNvPr>
            <p:cNvSpPr>
              <a:spLocks/>
            </p:cNvSpPr>
            <p:nvPr/>
          </p:nvSpPr>
          <p:spPr bwMode="auto">
            <a:xfrm>
              <a:off x="5900385" y="2324101"/>
              <a:ext cx="98778" cy="706438"/>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9" name="Freeform 6">
              <a:extLst>
                <a:ext uri="{FF2B5EF4-FFF2-40B4-BE49-F238E27FC236}">
                  <a16:creationId xmlns:a16="http://schemas.microsoft.com/office/drawing/2014/main" xmlns="" id="{228A677C-DC49-A047-8B04-A730B4A833FD}"/>
                </a:ext>
              </a:extLst>
            </p:cNvPr>
            <p:cNvSpPr>
              <a:spLocks/>
            </p:cNvSpPr>
            <p:nvPr/>
          </p:nvSpPr>
          <p:spPr bwMode="auto">
            <a:xfrm>
              <a:off x="6041496" y="2324101"/>
              <a:ext cx="84667" cy="566738"/>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60" name="Group 7">
              <a:extLst>
                <a:ext uri="{FF2B5EF4-FFF2-40B4-BE49-F238E27FC236}">
                  <a16:creationId xmlns:a16="http://schemas.microsoft.com/office/drawing/2014/main" xmlns="" id="{C69AFBA8-D05F-0041-A3E6-78CCB9B426B3}"/>
                </a:ext>
              </a:extLst>
            </p:cNvPr>
            <p:cNvGrpSpPr>
              <a:grpSpLocks/>
            </p:cNvGrpSpPr>
            <p:nvPr/>
          </p:nvGrpSpPr>
          <p:grpSpPr bwMode="auto">
            <a:xfrm>
              <a:off x="5624513" y="2128838"/>
              <a:ext cx="241300" cy="901700"/>
              <a:chOff x="2798" y="1245"/>
              <a:chExt cx="171" cy="568"/>
            </a:xfrm>
            <a:noFill/>
          </p:grpSpPr>
          <p:sp>
            <p:nvSpPr>
              <p:cNvPr id="317" name="Oval 8">
                <a:extLst>
                  <a:ext uri="{FF2B5EF4-FFF2-40B4-BE49-F238E27FC236}">
                    <a16:creationId xmlns:a16="http://schemas.microsoft.com/office/drawing/2014/main" xmlns="" id="{11681637-91D3-1341-B3CD-F8ED1A8E6887}"/>
                  </a:ext>
                </a:extLst>
              </p:cNvPr>
              <p:cNvSpPr>
                <a:spLocks noChangeArrowheads="1"/>
              </p:cNvSpPr>
              <p:nvPr/>
            </p:nvSpPr>
            <p:spPr bwMode="auto">
              <a:xfrm>
                <a:off x="2798" y="1245"/>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8" name="Freeform 9">
                <a:extLst>
                  <a:ext uri="{FF2B5EF4-FFF2-40B4-BE49-F238E27FC236}">
                    <a16:creationId xmlns:a16="http://schemas.microsoft.com/office/drawing/2014/main" xmlns="" id="{85EE166A-3A64-6143-BA71-AEC65F3E2731}"/>
                  </a:ext>
                </a:extLst>
              </p:cNvPr>
              <p:cNvSpPr>
                <a:spLocks/>
              </p:cNvSpPr>
              <p:nvPr/>
            </p:nvSpPr>
            <p:spPr bwMode="auto">
              <a:xfrm>
                <a:off x="2808" y="1368"/>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319" name="Freeform 10">
                <a:extLst>
                  <a:ext uri="{FF2B5EF4-FFF2-40B4-BE49-F238E27FC236}">
                    <a16:creationId xmlns:a16="http://schemas.microsoft.com/office/drawing/2014/main" xmlns="" id="{82F522FA-9901-8D43-ACC9-800129B57575}"/>
                  </a:ext>
                </a:extLst>
              </p:cNvPr>
              <p:cNvSpPr>
                <a:spLocks/>
              </p:cNvSpPr>
              <p:nvPr/>
            </p:nvSpPr>
            <p:spPr bwMode="auto">
              <a:xfrm>
                <a:off x="2908" y="1368"/>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grpSp>
        <p:sp>
          <p:nvSpPr>
            <p:cNvPr id="261" name="Oval 11">
              <a:extLst>
                <a:ext uri="{FF2B5EF4-FFF2-40B4-BE49-F238E27FC236}">
                  <a16:creationId xmlns:a16="http://schemas.microsoft.com/office/drawing/2014/main" xmlns="" id="{44133D74-AC4D-7F40-8D34-F9192404D6F3}"/>
                </a:ext>
              </a:extLst>
            </p:cNvPr>
            <p:cNvSpPr>
              <a:spLocks noChangeArrowheads="1"/>
            </p:cNvSpPr>
            <p:nvPr/>
          </p:nvSpPr>
          <p:spPr bwMode="auto">
            <a:xfrm>
              <a:off x="5694364" y="28797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62" name="Group 12">
              <a:extLst>
                <a:ext uri="{FF2B5EF4-FFF2-40B4-BE49-F238E27FC236}">
                  <a16:creationId xmlns:a16="http://schemas.microsoft.com/office/drawing/2014/main" xmlns="" id="{7D1B406D-F7FC-DE4A-9DE6-6770449E55CB}"/>
                </a:ext>
              </a:extLst>
            </p:cNvPr>
            <p:cNvGrpSpPr>
              <a:grpSpLocks/>
            </p:cNvGrpSpPr>
            <p:nvPr/>
          </p:nvGrpSpPr>
          <p:grpSpPr bwMode="auto">
            <a:xfrm>
              <a:off x="6126163" y="2201863"/>
              <a:ext cx="241300" cy="901700"/>
              <a:chOff x="3153" y="1291"/>
              <a:chExt cx="171" cy="568"/>
            </a:xfrm>
          </p:grpSpPr>
          <p:sp>
            <p:nvSpPr>
              <p:cNvPr id="314" name="Oval 13">
                <a:extLst>
                  <a:ext uri="{FF2B5EF4-FFF2-40B4-BE49-F238E27FC236}">
                    <a16:creationId xmlns:a16="http://schemas.microsoft.com/office/drawing/2014/main" xmlns="" id="{7C851DFF-668E-024A-93A0-170BEA7F7496}"/>
                  </a:ext>
                </a:extLst>
              </p:cNvPr>
              <p:cNvSpPr>
                <a:spLocks noChangeArrowheads="1"/>
              </p:cNvSpPr>
              <p:nvPr/>
            </p:nvSpPr>
            <p:spPr bwMode="auto">
              <a:xfrm>
                <a:off x="3153" y="1291"/>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5" name="Freeform 14">
                <a:extLst>
                  <a:ext uri="{FF2B5EF4-FFF2-40B4-BE49-F238E27FC236}">
                    <a16:creationId xmlns:a16="http://schemas.microsoft.com/office/drawing/2014/main" xmlns="" id="{7F66C6EA-32B0-344E-B2C5-1D188E32B172}"/>
                  </a:ext>
                </a:extLst>
              </p:cNvPr>
              <p:cNvSpPr>
                <a:spLocks/>
              </p:cNvSpPr>
              <p:nvPr/>
            </p:nvSpPr>
            <p:spPr bwMode="auto">
              <a:xfrm>
                <a:off x="3164" y="141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6" name="Freeform 15">
                <a:extLst>
                  <a:ext uri="{FF2B5EF4-FFF2-40B4-BE49-F238E27FC236}">
                    <a16:creationId xmlns:a16="http://schemas.microsoft.com/office/drawing/2014/main" xmlns="" id="{09797839-C7FD-BE45-BB6E-5B0C4057B96B}"/>
                  </a:ext>
                </a:extLst>
              </p:cNvPr>
              <p:cNvSpPr>
                <a:spLocks/>
              </p:cNvSpPr>
              <p:nvPr/>
            </p:nvSpPr>
            <p:spPr bwMode="auto">
              <a:xfrm>
                <a:off x="3264" y="1414"/>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63" name="Oval 16">
              <a:extLst>
                <a:ext uri="{FF2B5EF4-FFF2-40B4-BE49-F238E27FC236}">
                  <a16:creationId xmlns:a16="http://schemas.microsoft.com/office/drawing/2014/main" xmlns="" id="{22838132-E075-6B4B-AF99-70C3B29E552C}"/>
                </a:ext>
              </a:extLst>
            </p:cNvPr>
            <p:cNvSpPr>
              <a:spLocks noChangeArrowheads="1"/>
            </p:cNvSpPr>
            <p:nvPr/>
          </p:nvSpPr>
          <p:spPr bwMode="auto">
            <a:xfrm>
              <a:off x="5967414" y="2933701"/>
              <a:ext cx="225425"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4" name="Oval 17">
              <a:extLst>
                <a:ext uri="{FF2B5EF4-FFF2-40B4-BE49-F238E27FC236}">
                  <a16:creationId xmlns:a16="http://schemas.microsoft.com/office/drawing/2014/main" xmlns="" id="{9D0D0E4D-1191-1E47-AFC6-2C1D6AB88435}"/>
                </a:ext>
              </a:extLst>
            </p:cNvPr>
            <p:cNvSpPr>
              <a:spLocks noChangeArrowheads="1"/>
            </p:cNvSpPr>
            <p:nvPr/>
          </p:nvSpPr>
          <p:spPr bwMode="auto">
            <a:xfrm>
              <a:off x="6192838" y="2951163"/>
              <a:ext cx="227012"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5" name="Oval 20">
              <a:extLst>
                <a:ext uri="{FF2B5EF4-FFF2-40B4-BE49-F238E27FC236}">
                  <a16:creationId xmlns:a16="http://schemas.microsoft.com/office/drawing/2014/main" xmlns="" id="{A25DC3FE-ED3B-1044-AFD4-83033F37303C}"/>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6" name="Freeform 21">
              <a:extLst>
                <a:ext uri="{FF2B5EF4-FFF2-40B4-BE49-F238E27FC236}">
                  <a16:creationId xmlns:a16="http://schemas.microsoft.com/office/drawing/2014/main" xmlns="" id="{152CFB1B-D9AD-E348-8344-2C6BE56E1277}"/>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7" name="Freeform 22">
              <a:extLst>
                <a:ext uri="{FF2B5EF4-FFF2-40B4-BE49-F238E27FC236}">
                  <a16:creationId xmlns:a16="http://schemas.microsoft.com/office/drawing/2014/main" xmlns="" id="{C2BA6AAA-FA1F-A44A-A887-DBF6272F3F40}"/>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68" name="Group 23">
              <a:extLst>
                <a:ext uri="{FF2B5EF4-FFF2-40B4-BE49-F238E27FC236}">
                  <a16:creationId xmlns:a16="http://schemas.microsoft.com/office/drawing/2014/main" xmlns="" id="{4E2DA6CD-954E-E940-AAA9-DA2060AAD0E9}"/>
                </a:ext>
              </a:extLst>
            </p:cNvPr>
            <p:cNvGrpSpPr>
              <a:grpSpLocks/>
            </p:cNvGrpSpPr>
            <p:nvPr/>
          </p:nvGrpSpPr>
          <p:grpSpPr bwMode="auto">
            <a:xfrm>
              <a:off x="6629400" y="2281238"/>
              <a:ext cx="242888" cy="901700"/>
              <a:chOff x="3510" y="1341"/>
              <a:chExt cx="172" cy="568"/>
            </a:xfrm>
          </p:grpSpPr>
          <p:sp>
            <p:nvSpPr>
              <p:cNvPr id="311" name="Oval 24">
                <a:extLst>
                  <a:ext uri="{FF2B5EF4-FFF2-40B4-BE49-F238E27FC236}">
                    <a16:creationId xmlns:a16="http://schemas.microsoft.com/office/drawing/2014/main" xmlns="" id="{250E6050-6168-514C-86F3-FA82ED525410}"/>
                  </a:ext>
                </a:extLst>
              </p:cNvPr>
              <p:cNvSpPr>
                <a:spLocks noChangeArrowheads="1"/>
              </p:cNvSpPr>
              <p:nvPr/>
            </p:nvSpPr>
            <p:spPr bwMode="auto">
              <a:xfrm>
                <a:off x="3510"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2" name="Freeform 25">
                <a:extLst>
                  <a:ext uri="{FF2B5EF4-FFF2-40B4-BE49-F238E27FC236}">
                    <a16:creationId xmlns:a16="http://schemas.microsoft.com/office/drawing/2014/main" xmlns="" id="{ADDCDC2D-0A79-0E46-9B43-8A68A884E82D}"/>
                  </a:ext>
                </a:extLst>
              </p:cNvPr>
              <p:cNvSpPr>
                <a:spLocks/>
              </p:cNvSpPr>
              <p:nvPr/>
            </p:nvSpPr>
            <p:spPr bwMode="auto">
              <a:xfrm>
                <a:off x="3522" y="146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3" name="Freeform 26">
                <a:extLst>
                  <a:ext uri="{FF2B5EF4-FFF2-40B4-BE49-F238E27FC236}">
                    <a16:creationId xmlns:a16="http://schemas.microsoft.com/office/drawing/2014/main" xmlns="" id="{725662F2-AE7A-3246-8540-8A6995AD4826}"/>
                  </a:ext>
                </a:extLst>
              </p:cNvPr>
              <p:cNvSpPr>
                <a:spLocks/>
              </p:cNvSpPr>
              <p:nvPr/>
            </p:nvSpPr>
            <p:spPr bwMode="auto">
              <a:xfrm>
                <a:off x="3622" y="1464"/>
                <a:ext cx="60" cy="357"/>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269" name="Group 27">
              <a:extLst>
                <a:ext uri="{FF2B5EF4-FFF2-40B4-BE49-F238E27FC236}">
                  <a16:creationId xmlns:a16="http://schemas.microsoft.com/office/drawing/2014/main" xmlns="" id="{F730994B-7E91-0245-A896-9E7750B5D20D}"/>
                </a:ext>
              </a:extLst>
            </p:cNvPr>
            <p:cNvGrpSpPr>
              <a:grpSpLocks/>
            </p:cNvGrpSpPr>
            <p:nvPr/>
          </p:nvGrpSpPr>
          <p:grpSpPr bwMode="auto">
            <a:xfrm>
              <a:off x="6369050" y="2281238"/>
              <a:ext cx="242888" cy="901700"/>
              <a:chOff x="3326" y="1341"/>
              <a:chExt cx="172" cy="568"/>
            </a:xfrm>
          </p:grpSpPr>
          <p:sp>
            <p:nvSpPr>
              <p:cNvPr id="308" name="Oval 28">
                <a:extLst>
                  <a:ext uri="{FF2B5EF4-FFF2-40B4-BE49-F238E27FC236}">
                    <a16:creationId xmlns:a16="http://schemas.microsoft.com/office/drawing/2014/main" xmlns="" id="{DDD9E233-F505-7241-ABFB-2EAC5BC63BDD}"/>
                  </a:ext>
                </a:extLst>
              </p:cNvPr>
              <p:cNvSpPr>
                <a:spLocks noChangeArrowheads="1"/>
              </p:cNvSpPr>
              <p:nvPr/>
            </p:nvSpPr>
            <p:spPr bwMode="auto">
              <a:xfrm>
                <a:off x="3326"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9" name="Freeform 29">
                <a:extLst>
                  <a:ext uri="{FF2B5EF4-FFF2-40B4-BE49-F238E27FC236}">
                    <a16:creationId xmlns:a16="http://schemas.microsoft.com/office/drawing/2014/main" xmlns="" id="{930E3149-ADB4-DC48-B20F-A7783DCEF308}"/>
                  </a:ext>
                </a:extLst>
              </p:cNvPr>
              <p:cNvSpPr>
                <a:spLocks/>
              </p:cNvSpPr>
              <p:nvPr/>
            </p:nvSpPr>
            <p:spPr bwMode="auto">
              <a:xfrm>
                <a:off x="3336" y="1464"/>
                <a:ext cx="72" cy="445"/>
              </a:xfrm>
              <a:custGeom>
                <a:avLst/>
                <a:gdLst>
                  <a:gd name="T0" fmla="*/ 41 w 72"/>
                  <a:gd name="T1" fmla="*/ 0 h 445"/>
                  <a:gd name="T2" fmla="*/ 20 w 72"/>
                  <a:gd name="T3" fmla="*/ 15 h 445"/>
                  <a:gd name="T4" fmla="*/ 30 w 72"/>
                  <a:gd name="T5" fmla="*/ 29 h 445"/>
                  <a:gd name="T6" fmla="*/ 30 w 72"/>
                  <a:gd name="T7" fmla="*/ 44 h 445"/>
                  <a:gd name="T8" fmla="*/ 41 w 72"/>
                  <a:gd name="T9" fmla="*/ 59 h 445"/>
                  <a:gd name="T10" fmla="*/ 51 w 72"/>
                  <a:gd name="T11" fmla="*/ 74 h 445"/>
                  <a:gd name="T12" fmla="*/ 60 w 72"/>
                  <a:gd name="T13" fmla="*/ 88 h 445"/>
                  <a:gd name="T14" fmla="*/ 71 w 72"/>
                  <a:gd name="T15" fmla="*/ 103 h 445"/>
                  <a:gd name="T16" fmla="*/ 71 w 72"/>
                  <a:gd name="T17" fmla="*/ 119 h 445"/>
                  <a:gd name="T18" fmla="*/ 60 w 72"/>
                  <a:gd name="T19" fmla="*/ 134 h 445"/>
                  <a:gd name="T20" fmla="*/ 60 w 72"/>
                  <a:gd name="T21" fmla="*/ 148 h 445"/>
                  <a:gd name="T22" fmla="*/ 41 w 72"/>
                  <a:gd name="T23" fmla="*/ 155 h 445"/>
                  <a:gd name="T24" fmla="*/ 30 w 72"/>
                  <a:gd name="T25" fmla="*/ 170 h 445"/>
                  <a:gd name="T26" fmla="*/ 20 w 72"/>
                  <a:gd name="T27" fmla="*/ 185 h 445"/>
                  <a:gd name="T28" fmla="*/ 30 w 72"/>
                  <a:gd name="T29" fmla="*/ 199 h 445"/>
                  <a:gd name="T30" fmla="*/ 41 w 72"/>
                  <a:gd name="T31" fmla="*/ 214 h 445"/>
                  <a:gd name="T32" fmla="*/ 60 w 72"/>
                  <a:gd name="T33" fmla="*/ 222 h 445"/>
                  <a:gd name="T34" fmla="*/ 60 w 72"/>
                  <a:gd name="T35" fmla="*/ 237 h 445"/>
                  <a:gd name="T36" fmla="*/ 71 w 72"/>
                  <a:gd name="T37" fmla="*/ 251 h 445"/>
                  <a:gd name="T38" fmla="*/ 71 w 72"/>
                  <a:gd name="T39" fmla="*/ 266 h 445"/>
                  <a:gd name="T40" fmla="*/ 60 w 72"/>
                  <a:gd name="T41" fmla="*/ 281 h 445"/>
                  <a:gd name="T42" fmla="*/ 41 w 72"/>
                  <a:gd name="T43" fmla="*/ 289 h 445"/>
                  <a:gd name="T44" fmla="*/ 20 w 72"/>
                  <a:gd name="T45" fmla="*/ 303 h 445"/>
                  <a:gd name="T46" fmla="*/ 0 w 72"/>
                  <a:gd name="T47" fmla="*/ 318 h 445"/>
                  <a:gd name="T48" fmla="*/ 0 w 72"/>
                  <a:gd name="T49" fmla="*/ 333 h 445"/>
                  <a:gd name="T50" fmla="*/ 10 w 72"/>
                  <a:gd name="T51" fmla="*/ 348 h 445"/>
                  <a:gd name="T52" fmla="*/ 30 w 72"/>
                  <a:gd name="T53" fmla="*/ 362 h 445"/>
                  <a:gd name="T54" fmla="*/ 41 w 72"/>
                  <a:gd name="T55" fmla="*/ 377 h 445"/>
                  <a:gd name="T56" fmla="*/ 51 w 72"/>
                  <a:gd name="T57" fmla="*/ 392 h 445"/>
                  <a:gd name="T58" fmla="*/ 60 w 72"/>
                  <a:gd name="T59" fmla="*/ 407 h 445"/>
                  <a:gd name="T60" fmla="*/ 51 w 72"/>
                  <a:gd name="T61" fmla="*/ 421 h 445"/>
                  <a:gd name="T62" fmla="*/ 30 w 72"/>
                  <a:gd name="T63" fmla="*/ 429 h 445"/>
                  <a:gd name="T64" fmla="*/ 20 w 72"/>
                  <a:gd name="T65" fmla="*/ 444 h 445"/>
                  <a:gd name="T66" fmla="*/ 41 w 72"/>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1" y="0"/>
                    </a:moveTo>
                    <a:lnTo>
                      <a:pt x="20" y="15"/>
                    </a:lnTo>
                    <a:lnTo>
                      <a:pt x="30" y="29"/>
                    </a:lnTo>
                    <a:lnTo>
                      <a:pt x="30" y="44"/>
                    </a:lnTo>
                    <a:lnTo>
                      <a:pt x="41" y="59"/>
                    </a:lnTo>
                    <a:lnTo>
                      <a:pt x="51" y="74"/>
                    </a:lnTo>
                    <a:lnTo>
                      <a:pt x="60" y="88"/>
                    </a:lnTo>
                    <a:lnTo>
                      <a:pt x="71" y="103"/>
                    </a:lnTo>
                    <a:lnTo>
                      <a:pt x="71" y="119"/>
                    </a:lnTo>
                    <a:lnTo>
                      <a:pt x="60" y="134"/>
                    </a:lnTo>
                    <a:lnTo>
                      <a:pt x="60" y="148"/>
                    </a:lnTo>
                    <a:lnTo>
                      <a:pt x="41" y="155"/>
                    </a:lnTo>
                    <a:lnTo>
                      <a:pt x="30" y="170"/>
                    </a:lnTo>
                    <a:lnTo>
                      <a:pt x="20" y="185"/>
                    </a:lnTo>
                    <a:lnTo>
                      <a:pt x="30" y="199"/>
                    </a:lnTo>
                    <a:lnTo>
                      <a:pt x="41" y="214"/>
                    </a:lnTo>
                    <a:lnTo>
                      <a:pt x="60" y="222"/>
                    </a:lnTo>
                    <a:lnTo>
                      <a:pt x="60" y="237"/>
                    </a:lnTo>
                    <a:lnTo>
                      <a:pt x="71" y="251"/>
                    </a:lnTo>
                    <a:lnTo>
                      <a:pt x="71" y="266"/>
                    </a:lnTo>
                    <a:lnTo>
                      <a:pt x="60" y="281"/>
                    </a:lnTo>
                    <a:lnTo>
                      <a:pt x="41" y="289"/>
                    </a:lnTo>
                    <a:lnTo>
                      <a:pt x="20" y="303"/>
                    </a:lnTo>
                    <a:lnTo>
                      <a:pt x="0" y="318"/>
                    </a:lnTo>
                    <a:lnTo>
                      <a:pt x="0" y="333"/>
                    </a:lnTo>
                    <a:lnTo>
                      <a:pt x="10" y="348"/>
                    </a:lnTo>
                    <a:lnTo>
                      <a:pt x="30" y="362"/>
                    </a:lnTo>
                    <a:lnTo>
                      <a:pt x="41" y="377"/>
                    </a:lnTo>
                    <a:lnTo>
                      <a:pt x="51" y="392"/>
                    </a:lnTo>
                    <a:lnTo>
                      <a:pt x="60" y="407"/>
                    </a:lnTo>
                    <a:lnTo>
                      <a:pt x="51" y="421"/>
                    </a:lnTo>
                    <a:lnTo>
                      <a:pt x="30" y="429"/>
                    </a:lnTo>
                    <a:lnTo>
                      <a:pt x="20" y="444"/>
                    </a:lnTo>
                    <a:lnTo>
                      <a:pt x="41"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0" name="Freeform 30">
                <a:extLst>
                  <a:ext uri="{FF2B5EF4-FFF2-40B4-BE49-F238E27FC236}">
                    <a16:creationId xmlns:a16="http://schemas.microsoft.com/office/drawing/2014/main" xmlns="" id="{67A1F21C-A53A-754D-90E3-DE9EF50EF210}"/>
                  </a:ext>
                </a:extLst>
              </p:cNvPr>
              <p:cNvSpPr>
                <a:spLocks/>
              </p:cNvSpPr>
              <p:nvPr/>
            </p:nvSpPr>
            <p:spPr bwMode="auto">
              <a:xfrm>
                <a:off x="3437" y="1464"/>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270" name="Group 31">
              <a:extLst>
                <a:ext uri="{FF2B5EF4-FFF2-40B4-BE49-F238E27FC236}">
                  <a16:creationId xmlns:a16="http://schemas.microsoft.com/office/drawing/2014/main" xmlns="" id="{DAFCA7D6-1D74-F74F-B68D-09C42BB4A9BF}"/>
                </a:ext>
              </a:extLst>
            </p:cNvPr>
            <p:cNvGrpSpPr>
              <a:grpSpLocks/>
            </p:cNvGrpSpPr>
            <p:nvPr/>
          </p:nvGrpSpPr>
          <p:grpSpPr bwMode="auto">
            <a:xfrm>
              <a:off x="7343775" y="2500313"/>
              <a:ext cx="242888" cy="901700"/>
              <a:chOff x="4016" y="1479"/>
              <a:chExt cx="172" cy="568"/>
            </a:xfrm>
          </p:grpSpPr>
          <p:sp>
            <p:nvSpPr>
              <p:cNvPr id="305" name="Oval 32">
                <a:extLst>
                  <a:ext uri="{FF2B5EF4-FFF2-40B4-BE49-F238E27FC236}">
                    <a16:creationId xmlns:a16="http://schemas.microsoft.com/office/drawing/2014/main" xmlns="" id="{CE7573D7-272C-9E4E-A48A-5C249889B3E1}"/>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6" name="Freeform 33">
                <a:extLst>
                  <a:ext uri="{FF2B5EF4-FFF2-40B4-BE49-F238E27FC236}">
                    <a16:creationId xmlns:a16="http://schemas.microsoft.com/office/drawing/2014/main" xmlns="" id="{A13A7843-D5FD-2E40-B148-2EA4A332A63D}"/>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7" name="Freeform 34">
                <a:extLst>
                  <a:ext uri="{FF2B5EF4-FFF2-40B4-BE49-F238E27FC236}">
                    <a16:creationId xmlns:a16="http://schemas.microsoft.com/office/drawing/2014/main" xmlns="" id="{D8C39B10-5C4F-1142-8540-DE32AD98F58A}"/>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71" name="Oval 43">
              <a:extLst>
                <a:ext uri="{FF2B5EF4-FFF2-40B4-BE49-F238E27FC236}">
                  <a16:creationId xmlns:a16="http://schemas.microsoft.com/office/drawing/2014/main" xmlns="" id="{EF64462A-814A-954C-BFED-328690BD736F}"/>
                </a:ext>
              </a:extLst>
            </p:cNvPr>
            <p:cNvSpPr>
              <a:spLocks noChangeArrowheads="1"/>
            </p:cNvSpPr>
            <p:nvPr/>
          </p:nvSpPr>
          <p:spPr bwMode="auto">
            <a:xfrm>
              <a:off x="6440489" y="30321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2" name="Oval 44">
              <a:extLst>
                <a:ext uri="{FF2B5EF4-FFF2-40B4-BE49-F238E27FC236}">
                  <a16:creationId xmlns:a16="http://schemas.microsoft.com/office/drawing/2014/main" xmlns="" id="{47E88C1F-6F80-7744-9B26-87D12F68C850}"/>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3" name="Oval 45">
              <a:extLst>
                <a:ext uri="{FF2B5EF4-FFF2-40B4-BE49-F238E27FC236}">
                  <a16:creationId xmlns:a16="http://schemas.microsoft.com/office/drawing/2014/main" xmlns="" id="{CBC0C2D0-8381-B644-BD1C-E7F9E027CE6D}"/>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74" name="Group 57">
              <a:extLst>
                <a:ext uri="{FF2B5EF4-FFF2-40B4-BE49-F238E27FC236}">
                  <a16:creationId xmlns:a16="http://schemas.microsoft.com/office/drawing/2014/main" xmlns="" id="{A3F446FD-D126-5344-B34F-3251B661331D}"/>
                </a:ext>
              </a:extLst>
            </p:cNvPr>
            <p:cNvGrpSpPr>
              <a:grpSpLocks/>
            </p:cNvGrpSpPr>
            <p:nvPr/>
          </p:nvGrpSpPr>
          <p:grpSpPr bwMode="auto">
            <a:xfrm>
              <a:off x="6872288" y="2354263"/>
              <a:ext cx="241300" cy="901700"/>
              <a:chOff x="3682" y="1387"/>
              <a:chExt cx="171" cy="568"/>
            </a:xfrm>
          </p:grpSpPr>
          <p:sp>
            <p:nvSpPr>
              <p:cNvPr id="302" name="Oval 58">
                <a:extLst>
                  <a:ext uri="{FF2B5EF4-FFF2-40B4-BE49-F238E27FC236}">
                    <a16:creationId xmlns:a16="http://schemas.microsoft.com/office/drawing/2014/main" xmlns="" id="{4F4FD6BB-103A-1145-9C60-383142196CB7}"/>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3" name="Freeform 59">
                <a:extLst>
                  <a:ext uri="{FF2B5EF4-FFF2-40B4-BE49-F238E27FC236}">
                    <a16:creationId xmlns:a16="http://schemas.microsoft.com/office/drawing/2014/main" xmlns="" id="{7A7A923E-70A1-2845-BAF9-B3D42CE4C596}"/>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4" name="Freeform 60">
                <a:extLst>
                  <a:ext uri="{FF2B5EF4-FFF2-40B4-BE49-F238E27FC236}">
                    <a16:creationId xmlns:a16="http://schemas.microsoft.com/office/drawing/2014/main" xmlns="" id="{C5C8F1FF-DF50-FB4E-9509-C3A2A17B9F6A}"/>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75" name="Oval 61">
              <a:extLst>
                <a:ext uri="{FF2B5EF4-FFF2-40B4-BE49-F238E27FC236}">
                  <a16:creationId xmlns:a16="http://schemas.microsoft.com/office/drawing/2014/main" xmlns="" id="{4EFA4560-000A-CA41-9BD8-7CF858F57D74}"/>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6" name="Oval 62">
              <a:extLst>
                <a:ext uri="{FF2B5EF4-FFF2-40B4-BE49-F238E27FC236}">
                  <a16:creationId xmlns:a16="http://schemas.microsoft.com/office/drawing/2014/main" xmlns="" id="{C258831E-EA76-A14A-B691-CEEFEB663D31}"/>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7" name="Freeform 85">
              <a:extLst>
                <a:ext uri="{FF2B5EF4-FFF2-40B4-BE49-F238E27FC236}">
                  <a16:creationId xmlns:a16="http://schemas.microsoft.com/office/drawing/2014/main" xmlns="" id="{72F08F98-8AAE-2C42-AF4A-0DDBD7DDF5EC}"/>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8" name="Oval 86">
              <a:extLst>
                <a:ext uri="{FF2B5EF4-FFF2-40B4-BE49-F238E27FC236}">
                  <a16:creationId xmlns:a16="http://schemas.microsoft.com/office/drawing/2014/main" xmlns="" id="{E251A494-45C7-9E40-8BD9-8B0E5B30F34A}"/>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9" name="Freeform 87">
              <a:extLst>
                <a:ext uri="{FF2B5EF4-FFF2-40B4-BE49-F238E27FC236}">
                  <a16:creationId xmlns:a16="http://schemas.microsoft.com/office/drawing/2014/main" xmlns="" id="{4BC213E3-2E06-BA4E-8848-9DF074CB7651}"/>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0" name="Freeform 88">
              <a:extLst>
                <a:ext uri="{FF2B5EF4-FFF2-40B4-BE49-F238E27FC236}">
                  <a16:creationId xmlns:a16="http://schemas.microsoft.com/office/drawing/2014/main" xmlns="" id="{9B3293A3-F1EF-FB40-9F5A-905BD209BE84}"/>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1" name="Oval 89">
              <a:extLst>
                <a:ext uri="{FF2B5EF4-FFF2-40B4-BE49-F238E27FC236}">
                  <a16:creationId xmlns:a16="http://schemas.microsoft.com/office/drawing/2014/main" xmlns="" id="{AF91F4AC-B051-904E-AEF9-5BDE0180980A}"/>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2" name="Freeform 90">
              <a:extLst>
                <a:ext uri="{FF2B5EF4-FFF2-40B4-BE49-F238E27FC236}">
                  <a16:creationId xmlns:a16="http://schemas.microsoft.com/office/drawing/2014/main" xmlns="" id="{0D0F4C92-FA6A-E545-A27E-798F377096AD}"/>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3" name="Freeform 91">
              <a:extLst>
                <a:ext uri="{FF2B5EF4-FFF2-40B4-BE49-F238E27FC236}">
                  <a16:creationId xmlns:a16="http://schemas.microsoft.com/office/drawing/2014/main" xmlns="" id="{20608F69-EA65-694D-A15E-3F2AD47FE40E}"/>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4" name="Oval 92">
              <a:extLst>
                <a:ext uri="{FF2B5EF4-FFF2-40B4-BE49-F238E27FC236}">
                  <a16:creationId xmlns:a16="http://schemas.microsoft.com/office/drawing/2014/main" xmlns="" id="{CA1C0D88-7355-7045-B674-64B62606AF9C}"/>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5" name="Freeform 93">
              <a:extLst>
                <a:ext uri="{FF2B5EF4-FFF2-40B4-BE49-F238E27FC236}">
                  <a16:creationId xmlns:a16="http://schemas.microsoft.com/office/drawing/2014/main" xmlns="" id="{86FC42D3-734F-5140-B48A-A91F941186F1}"/>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6" name="Freeform 94">
              <a:extLst>
                <a:ext uri="{FF2B5EF4-FFF2-40B4-BE49-F238E27FC236}">
                  <a16:creationId xmlns:a16="http://schemas.microsoft.com/office/drawing/2014/main" xmlns="" id="{037F66FE-2D0F-3D4E-BD4E-798ACE8ED6B9}"/>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7" name="Oval 113">
              <a:extLst>
                <a:ext uri="{FF2B5EF4-FFF2-40B4-BE49-F238E27FC236}">
                  <a16:creationId xmlns:a16="http://schemas.microsoft.com/office/drawing/2014/main" xmlns="" id="{78F9060E-577E-D540-93D6-320B1F454919}"/>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8" name="Oval 114">
              <a:extLst>
                <a:ext uri="{FF2B5EF4-FFF2-40B4-BE49-F238E27FC236}">
                  <a16:creationId xmlns:a16="http://schemas.microsoft.com/office/drawing/2014/main" xmlns="" id="{CB8700AD-1115-7D4F-998E-0D9AE4E1AE46}"/>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9" name="Oval 115">
              <a:extLst>
                <a:ext uri="{FF2B5EF4-FFF2-40B4-BE49-F238E27FC236}">
                  <a16:creationId xmlns:a16="http://schemas.microsoft.com/office/drawing/2014/main" xmlns="" id="{1B8EE423-BB94-D24F-8F61-E1E6FD86C066}"/>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0" name="Oval 116">
              <a:extLst>
                <a:ext uri="{FF2B5EF4-FFF2-40B4-BE49-F238E27FC236}">
                  <a16:creationId xmlns:a16="http://schemas.microsoft.com/office/drawing/2014/main" xmlns="" id="{EC78690B-CBCB-FD4D-B932-DACABB0D56AA}"/>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1" name="Oval 117">
              <a:extLst>
                <a:ext uri="{FF2B5EF4-FFF2-40B4-BE49-F238E27FC236}">
                  <a16:creationId xmlns:a16="http://schemas.microsoft.com/office/drawing/2014/main" xmlns="" id="{1A1FA7AE-5E79-3E48-9E00-FE7E809C6344}"/>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2" name="Freeform 118">
              <a:extLst>
                <a:ext uri="{FF2B5EF4-FFF2-40B4-BE49-F238E27FC236}">
                  <a16:creationId xmlns:a16="http://schemas.microsoft.com/office/drawing/2014/main" xmlns="" id="{4ADF71F0-52DF-D348-88E2-A22778DD5B07}"/>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3" name="Freeform 119">
              <a:extLst>
                <a:ext uri="{FF2B5EF4-FFF2-40B4-BE49-F238E27FC236}">
                  <a16:creationId xmlns:a16="http://schemas.microsoft.com/office/drawing/2014/main" xmlns="" id="{50EE2F43-C56F-1A44-9BC6-373DC9F2F12F}"/>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4" name="Oval 120">
              <a:extLst>
                <a:ext uri="{FF2B5EF4-FFF2-40B4-BE49-F238E27FC236}">
                  <a16:creationId xmlns:a16="http://schemas.microsoft.com/office/drawing/2014/main" xmlns="" id="{F4A05E9F-19DA-524D-A141-EC1244C96CF2}"/>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5" name="Oval 121">
              <a:extLst>
                <a:ext uri="{FF2B5EF4-FFF2-40B4-BE49-F238E27FC236}">
                  <a16:creationId xmlns:a16="http://schemas.microsoft.com/office/drawing/2014/main" xmlns="" id="{3EE64820-2D25-B745-83F4-771C3710BEB1}"/>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6" name="Freeform 122">
              <a:extLst>
                <a:ext uri="{FF2B5EF4-FFF2-40B4-BE49-F238E27FC236}">
                  <a16:creationId xmlns:a16="http://schemas.microsoft.com/office/drawing/2014/main" xmlns="" id="{6DDCD394-2274-E64E-8181-155DD3B290AF}"/>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7" name="Freeform 123">
              <a:extLst>
                <a:ext uri="{FF2B5EF4-FFF2-40B4-BE49-F238E27FC236}">
                  <a16:creationId xmlns:a16="http://schemas.microsoft.com/office/drawing/2014/main" xmlns="" id="{BC8EEF60-3F82-A94D-A2D2-C2BC965F17E9}"/>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8" name="Oval 124">
              <a:extLst>
                <a:ext uri="{FF2B5EF4-FFF2-40B4-BE49-F238E27FC236}">
                  <a16:creationId xmlns:a16="http://schemas.microsoft.com/office/drawing/2014/main" xmlns="" id="{ABD5C20D-332F-4348-9B59-7697DC333CDD}"/>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1" name="Oval 86">
              <a:extLst>
                <a:ext uri="{FF2B5EF4-FFF2-40B4-BE49-F238E27FC236}">
                  <a16:creationId xmlns:a16="http://schemas.microsoft.com/office/drawing/2014/main" xmlns="" id="{C6F0399E-38EB-234E-A5F2-8399000079AD}"/>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320" name="Group 319">
            <a:extLst>
              <a:ext uri="{FF2B5EF4-FFF2-40B4-BE49-F238E27FC236}">
                <a16:creationId xmlns:a16="http://schemas.microsoft.com/office/drawing/2014/main" xmlns="" id="{B092E9EA-A951-FE4D-BBB7-A41150CD2E19}"/>
              </a:ext>
            </a:extLst>
          </p:cNvPr>
          <p:cNvGrpSpPr/>
          <p:nvPr/>
        </p:nvGrpSpPr>
        <p:grpSpPr>
          <a:xfrm rot="20765128">
            <a:off x="3546329" y="4765619"/>
            <a:ext cx="3286126" cy="1380481"/>
            <a:chOff x="5624513" y="2128838"/>
            <a:chExt cx="3286126" cy="1770063"/>
          </a:xfrm>
        </p:grpSpPr>
        <p:sp>
          <p:nvSpPr>
            <p:cNvPr id="321" name="Oval 4">
              <a:extLst>
                <a:ext uri="{FF2B5EF4-FFF2-40B4-BE49-F238E27FC236}">
                  <a16:creationId xmlns:a16="http://schemas.microsoft.com/office/drawing/2014/main" xmlns="" id="{EC269BCA-8A4E-644D-8D80-0970259ADBF1}"/>
                </a:ext>
              </a:extLst>
            </p:cNvPr>
            <p:cNvSpPr>
              <a:spLocks noChangeArrowheads="1"/>
            </p:cNvSpPr>
            <p:nvPr/>
          </p:nvSpPr>
          <p:spPr bwMode="auto">
            <a:xfrm>
              <a:off x="5884863" y="2128838"/>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2" name="Freeform 5">
              <a:extLst>
                <a:ext uri="{FF2B5EF4-FFF2-40B4-BE49-F238E27FC236}">
                  <a16:creationId xmlns:a16="http://schemas.microsoft.com/office/drawing/2014/main" xmlns="" id="{95641213-C128-334C-929B-B1D09D719914}"/>
                </a:ext>
              </a:extLst>
            </p:cNvPr>
            <p:cNvSpPr>
              <a:spLocks/>
            </p:cNvSpPr>
            <p:nvPr/>
          </p:nvSpPr>
          <p:spPr bwMode="auto">
            <a:xfrm>
              <a:off x="5900385" y="2324101"/>
              <a:ext cx="98778" cy="706438"/>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23" name="Freeform 6">
              <a:extLst>
                <a:ext uri="{FF2B5EF4-FFF2-40B4-BE49-F238E27FC236}">
                  <a16:creationId xmlns:a16="http://schemas.microsoft.com/office/drawing/2014/main" xmlns="" id="{CD82504F-961F-894E-98FC-7C0A7736424E}"/>
                </a:ext>
              </a:extLst>
            </p:cNvPr>
            <p:cNvSpPr>
              <a:spLocks/>
            </p:cNvSpPr>
            <p:nvPr/>
          </p:nvSpPr>
          <p:spPr bwMode="auto">
            <a:xfrm>
              <a:off x="6041496" y="2324101"/>
              <a:ext cx="84667" cy="566738"/>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324" name="Group 7">
              <a:extLst>
                <a:ext uri="{FF2B5EF4-FFF2-40B4-BE49-F238E27FC236}">
                  <a16:creationId xmlns:a16="http://schemas.microsoft.com/office/drawing/2014/main" xmlns="" id="{4B637B7E-5150-4544-8791-509ACDBAEB39}"/>
                </a:ext>
              </a:extLst>
            </p:cNvPr>
            <p:cNvGrpSpPr>
              <a:grpSpLocks/>
            </p:cNvGrpSpPr>
            <p:nvPr/>
          </p:nvGrpSpPr>
          <p:grpSpPr bwMode="auto">
            <a:xfrm>
              <a:off x="5624513" y="2128838"/>
              <a:ext cx="241300" cy="901700"/>
              <a:chOff x="2798" y="1245"/>
              <a:chExt cx="171" cy="568"/>
            </a:xfrm>
            <a:noFill/>
          </p:grpSpPr>
          <p:sp>
            <p:nvSpPr>
              <p:cNvPr id="381" name="Oval 8">
                <a:extLst>
                  <a:ext uri="{FF2B5EF4-FFF2-40B4-BE49-F238E27FC236}">
                    <a16:creationId xmlns:a16="http://schemas.microsoft.com/office/drawing/2014/main" xmlns="" id="{55B42D66-D12B-0B41-A60A-7E40FA4FBF11}"/>
                  </a:ext>
                </a:extLst>
              </p:cNvPr>
              <p:cNvSpPr>
                <a:spLocks noChangeArrowheads="1"/>
              </p:cNvSpPr>
              <p:nvPr/>
            </p:nvSpPr>
            <p:spPr bwMode="auto">
              <a:xfrm>
                <a:off x="2798" y="1245"/>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82" name="Freeform 9">
                <a:extLst>
                  <a:ext uri="{FF2B5EF4-FFF2-40B4-BE49-F238E27FC236}">
                    <a16:creationId xmlns:a16="http://schemas.microsoft.com/office/drawing/2014/main" xmlns="" id="{51ADDBBC-B288-9649-A72E-D6D592B7B86D}"/>
                  </a:ext>
                </a:extLst>
              </p:cNvPr>
              <p:cNvSpPr>
                <a:spLocks/>
              </p:cNvSpPr>
              <p:nvPr/>
            </p:nvSpPr>
            <p:spPr bwMode="auto">
              <a:xfrm>
                <a:off x="2808" y="1368"/>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383" name="Freeform 10">
                <a:extLst>
                  <a:ext uri="{FF2B5EF4-FFF2-40B4-BE49-F238E27FC236}">
                    <a16:creationId xmlns:a16="http://schemas.microsoft.com/office/drawing/2014/main" xmlns="" id="{2D6E5E5E-30DE-3148-A09E-D4E344462049}"/>
                  </a:ext>
                </a:extLst>
              </p:cNvPr>
              <p:cNvSpPr>
                <a:spLocks/>
              </p:cNvSpPr>
              <p:nvPr/>
            </p:nvSpPr>
            <p:spPr bwMode="auto">
              <a:xfrm>
                <a:off x="2908" y="1368"/>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grpSp>
        <p:sp>
          <p:nvSpPr>
            <p:cNvPr id="325" name="Oval 11">
              <a:extLst>
                <a:ext uri="{FF2B5EF4-FFF2-40B4-BE49-F238E27FC236}">
                  <a16:creationId xmlns:a16="http://schemas.microsoft.com/office/drawing/2014/main" xmlns="" id="{07D0F2CB-0467-BF4A-861A-EB98773EA7DD}"/>
                </a:ext>
              </a:extLst>
            </p:cNvPr>
            <p:cNvSpPr>
              <a:spLocks noChangeArrowheads="1"/>
            </p:cNvSpPr>
            <p:nvPr/>
          </p:nvSpPr>
          <p:spPr bwMode="auto">
            <a:xfrm>
              <a:off x="5694364" y="28797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326" name="Group 12">
              <a:extLst>
                <a:ext uri="{FF2B5EF4-FFF2-40B4-BE49-F238E27FC236}">
                  <a16:creationId xmlns:a16="http://schemas.microsoft.com/office/drawing/2014/main" xmlns="" id="{4EC67870-1BC2-E94A-A9F9-85B9A58084F9}"/>
                </a:ext>
              </a:extLst>
            </p:cNvPr>
            <p:cNvGrpSpPr>
              <a:grpSpLocks/>
            </p:cNvGrpSpPr>
            <p:nvPr/>
          </p:nvGrpSpPr>
          <p:grpSpPr bwMode="auto">
            <a:xfrm>
              <a:off x="6126163" y="2201863"/>
              <a:ext cx="241300" cy="901700"/>
              <a:chOff x="3153" y="1291"/>
              <a:chExt cx="171" cy="568"/>
            </a:xfrm>
          </p:grpSpPr>
          <p:sp>
            <p:nvSpPr>
              <p:cNvPr id="378" name="Oval 13">
                <a:extLst>
                  <a:ext uri="{FF2B5EF4-FFF2-40B4-BE49-F238E27FC236}">
                    <a16:creationId xmlns:a16="http://schemas.microsoft.com/office/drawing/2014/main" xmlns="" id="{CBED2A21-8B36-2F46-AD02-A9E4AF53845F}"/>
                  </a:ext>
                </a:extLst>
              </p:cNvPr>
              <p:cNvSpPr>
                <a:spLocks noChangeArrowheads="1"/>
              </p:cNvSpPr>
              <p:nvPr/>
            </p:nvSpPr>
            <p:spPr bwMode="auto">
              <a:xfrm>
                <a:off x="3153" y="1291"/>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9" name="Freeform 14">
                <a:extLst>
                  <a:ext uri="{FF2B5EF4-FFF2-40B4-BE49-F238E27FC236}">
                    <a16:creationId xmlns:a16="http://schemas.microsoft.com/office/drawing/2014/main" xmlns="" id="{DF24DD14-0298-E84B-B268-5470F4556881}"/>
                  </a:ext>
                </a:extLst>
              </p:cNvPr>
              <p:cNvSpPr>
                <a:spLocks/>
              </p:cNvSpPr>
              <p:nvPr/>
            </p:nvSpPr>
            <p:spPr bwMode="auto">
              <a:xfrm>
                <a:off x="3164" y="141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0" name="Freeform 15">
                <a:extLst>
                  <a:ext uri="{FF2B5EF4-FFF2-40B4-BE49-F238E27FC236}">
                    <a16:creationId xmlns:a16="http://schemas.microsoft.com/office/drawing/2014/main" xmlns="" id="{DDF00044-054A-F043-A530-386CE1C1C5D0}"/>
                  </a:ext>
                </a:extLst>
              </p:cNvPr>
              <p:cNvSpPr>
                <a:spLocks/>
              </p:cNvSpPr>
              <p:nvPr/>
            </p:nvSpPr>
            <p:spPr bwMode="auto">
              <a:xfrm>
                <a:off x="3264" y="1414"/>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27" name="Oval 16">
              <a:extLst>
                <a:ext uri="{FF2B5EF4-FFF2-40B4-BE49-F238E27FC236}">
                  <a16:creationId xmlns:a16="http://schemas.microsoft.com/office/drawing/2014/main" xmlns="" id="{CF3875EF-854C-6849-BC0A-F22692720E1C}"/>
                </a:ext>
              </a:extLst>
            </p:cNvPr>
            <p:cNvSpPr>
              <a:spLocks noChangeArrowheads="1"/>
            </p:cNvSpPr>
            <p:nvPr/>
          </p:nvSpPr>
          <p:spPr bwMode="auto">
            <a:xfrm>
              <a:off x="5967414" y="2933701"/>
              <a:ext cx="225425"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8" name="Oval 17">
              <a:extLst>
                <a:ext uri="{FF2B5EF4-FFF2-40B4-BE49-F238E27FC236}">
                  <a16:creationId xmlns:a16="http://schemas.microsoft.com/office/drawing/2014/main" xmlns="" id="{3BA8899E-5677-4049-BB74-D05BCD3E48B6}"/>
                </a:ext>
              </a:extLst>
            </p:cNvPr>
            <p:cNvSpPr>
              <a:spLocks noChangeArrowheads="1"/>
            </p:cNvSpPr>
            <p:nvPr/>
          </p:nvSpPr>
          <p:spPr bwMode="auto">
            <a:xfrm>
              <a:off x="6192838" y="2951163"/>
              <a:ext cx="227012"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9" name="Oval 20">
              <a:extLst>
                <a:ext uri="{FF2B5EF4-FFF2-40B4-BE49-F238E27FC236}">
                  <a16:creationId xmlns:a16="http://schemas.microsoft.com/office/drawing/2014/main" xmlns="" id="{A3A61D82-790C-FE4B-BCD4-D60D5FBBF65E}"/>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0" name="Freeform 21">
              <a:extLst>
                <a:ext uri="{FF2B5EF4-FFF2-40B4-BE49-F238E27FC236}">
                  <a16:creationId xmlns:a16="http://schemas.microsoft.com/office/drawing/2014/main" xmlns="" id="{E5F51985-AB53-FF43-8530-0A587314ED68}"/>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31" name="Freeform 22">
              <a:extLst>
                <a:ext uri="{FF2B5EF4-FFF2-40B4-BE49-F238E27FC236}">
                  <a16:creationId xmlns:a16="http://schemas.microsoft.com/office/drawing/2014/main" xmlns="" id="{FE5701C5-DA73-C44C-B528-6429275D1335}"/>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332" name="Group 23">
              <a:extLst>
                <a:ext uri="{FF2B5EF4-FFF2-40B4-BE49-F238E27FC236}">
                  <a16:creationId xmlns:a16="http://schemas.microsoft.com/office/drawing/2014/main" xmlns="" id="{392048D1-48C2-B44D-A0A7-1776C39A0007}"/>
                </a:ext>
              </a:extLst>
            </p:cNvPr>
            <p:cNvGrpSpPr>
              <a:grpSpLocks/>
            </p:cNvGrpSpPr>
            <p:nvPr/>
          </p:nvGrpSpPr>
          <p:grpSpPr bwMode="auto">
            <a:xfrm>
              <a:off x="6629400" y="2281238"/>
              <a:ext cx="242888" cy="901700"/>
              <a:chOff x="3510" y="1341"/>
              <a:chExt cx="172" cy="568"/>
            </a:xfrm>
          </p:grpSpPr>
          <p:sp>
            <p:nvSpPr>
              <p:cNvPr id="375" name="Oval 24">
                <a:extLst>
                  <a:ext uri="{FF2B5EF4-FFF2-40B4-BE49-F238E27FC236}">
                    <a16:creationId xmlns:a16="http://schemas.microsoft.com/office/drawing/2014/main" xmlns="" id="{63CAD638-58AB-2B46-9495-8D5998BC33AE}"/>
                  </a:ext>
                </a:extLst>
              </p:cNvPr>
              <p:cNvSpPr>
                <a:spLocks noChangeArrowheads="1"/>
              </p:cNvSpPr>
              <p:nvPr/>
            </p:nvSpPr>
            <p:spPr bwMode="auto">
              <a:xfrm>
                <a:off x="3510"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6" name="Freeform 25">
                <a:extLst>
                  <a:ext uri="{FF2B5EF4-FFF2-40B4-BE49-F238E27FC236}">
                    <a16:creationId xmlns:a16="http://schemas.microsoft.com/office/drawing/2014/main" xmlns="" id="{979CB68B-D350-864E-A29E-7CD46BED18D2}"/>
                  </a:ext>
                </a:extLst>
              </p:cNvPr>
              <p:cNvSpPr>
                <a:spLocks/>
              </p:cNvSpPr>
              <p:nvPr/>
            </p:nvSpPr>
            <p:spPr bwMode="auto">
              <a:xfrm>
                <a:off x="3522" y="146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7" name="Freeform 26">
                <a:extLst>
                  <a:ext uri="{FF2B5EF4-FFF2-40B4-BE49-F238E27FC236}">
                    <a16:creationId xmlns:a16="http://schemas.microsoft.com/office/drawing/2014/main" xmlns="" id="{70EEDB3A-B550-AC47-92A9-92088B29FBBC}"/>
                  </a:ext>
                </a:extLst>
              </p:cNvPr>
              <p:cNvSpPr>
                <a:spLocks/>
              </p:cNvSpPr>
              <p:nvPr/>
            </p:nvSpPr>
            <p:spPr bwMode="auto">
              <a:xfrm>
                <a:off x="3622" y="1464"/>
                <a:ext cx="60" cy="357"/>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333" name="Group 27">
              <a:extLst>
                <a:ext uri="{FF2B5EF4-FFF2-40B4-BE49-F238E27FC236}">
                  <a16:creationId xmlns:a16="http://schemas.microsoft.com/office/drawing/2014/main" xmlns="" id="{508875D4-6140-C447-96F8-7E319601868D}"/>
                </a:ext>
              </a:extLst>
            </p:cNvPr>
            <p:cNvGrpSpPr>
              <a:grpSpLocks/>
            </p:cNvGrpSpPr>
            <p:nvPr/>
          </p:nvGrpSpPr>
          <p:grpSpPr bwMode="auto">
            <a:xfrm>
              <a:off x="6369050" y="2281238"/>
              <a:ext cx="242888" cy="901700"/>
              <a:chOff x="3326" y="1341"/>
              <a:chExt cx="172" cy="568"/>
            </a:xfrm>
          </p:grpSpPr>
          <p:sp>
            <p:nvSpPr>
              <p:cNvPr id="372" name="Oval 28">
                <a:extLst>
                  <a:ext uri="{FF2B5EF4-FFF2-40B4-BE49-F238E27FC236}">
                    <a16:creationId xmlns:a16="http://schemas.microsoft.com/office/drawing/2014/main" xmlns="" id="{FD23D0DA-565B-2A4A-962C-0AAFC914CAE1}"/>
                  </a:ext>
                </a:extLst>
              </p:cNvPr>
              <p:cNvSpPr>
                <a:spLocks noChangeArrowheads="1"/>
              </p:cNvSpPr>
              <p:nvPr/>
            </p:nvSpPr>
            <p:spPr bwMode="auto">
              <a:xfrm>
                <a:off x="3326"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3" name="Freeform 29">
                <a:extLst>
                  <a:ext uri="{FF2B5EF4-FFF2-40B4-BE49-F238E27FC236}">
                    <a16:creationId xmlns:a16="http://schemas.microsoft.com/office/drawing/2014/main" xmlns="" id="{E63A0963-F45F-8249-B2E9-177441DD86EC}"/>
                  </a:ext>
                </a:extLst>
              </p:cNvPr>
              <p:cNvSpPr>
                <a:spLocks/>
              </p:cNvSpPr>
              <p:nvPr/>
            </p:nvSpPr>
            <p:spPr bwMode="auto">
              <a:xfrm>
                <a:off x="3336" y="1464"/>
                <a:ext cx="72" cy="445"/>
              </a:xfrm>
              <a:custGeom>
                <a:avLst/>
                <a:gdLst>
                  <a:gd name="T0" fmla="*/ 41 w 72"/>
                  <a:gd name="T1" fmla="*/ 0 h 445"/>
                  <a:gd name="T2" fmla="*/ 20 w 72"/>
                  <a:gd name="T3" fmla="*/ 15 h 445"/>
                  <a:gd name="T4" fmla="*/ 30 w 72"/>
                  <a:gd name="T5" fmla="*/ 29 h 445"/>
                  <a:gd name="T6" fmla="*/ 30 w 72"/>
                  <a:gd name="T7" fmla="*/ 44 h 445"/>
                  <a:gd name="T8" fmla="*/ 41 w 72"/>
                  <a:gd name="T9" fmla="*/ 59 h 445"/>
                  <a:gd name="T10" fmla="*/ 51 w 72"/>
                  <a:gd name="T11" fmla="*/ 74 h 445"/>
                  <a:gd name="T12" fmla="*/ 60 w 72"/>
                  <a:gd name="T13" fmla="*/ 88 h 445"/>
                  <a:gd name="T14" fmla="*/ 71 w 72"/>
                  <a:gd name="T15" fmla="*/ 103 h 445"/>
                  <a:gd name="T16" fmla="*/ 71 w 72"/>
                  <a:gd name="T17" fmla="*/ 119 h 445"/>
                  <a:gd name="T18" fmla="*/ 60 w 72"/>
                  <a:gd name="T19" fmla="*/ 134 h 445"/>
                  <a:gd name="T20" fmla="*/ 60 w 72"/>
                  <a:gd name="T21" fmla="*/ 148 h 445"/>
                  <a:gd name="T22" fmla="*/ 41 w 72"/>
                  <a:gd name="T23" fmla="*/ 155 h 445"/>
                  <a:gd name="T24" fmla="*/ 30 w 72"/>
                  <a:gd name="T25" fmla="*/ 170 h 445"/>
                  <a:gd name="T26" fmla="*/ 20 w 72"/>
                  <a:gd name="T27" fmla="*/ 185 h 445"/>
                  <a:gd name="T28" fmla="*/ 30 w 72"/>
                  <a:gd name="T29" fmla="*/ 199 h 445"/>
                  <a:gd name="T30" fmla="*/ 41 w 72"/>
                  <a:gd name="T31" fmla="*/ 214 h 445"/>
                  <a:gd name="T32" fmla="*/ 60 w 72"/>
                  <a:gd name="T33" fmla="*/ 222 h 445"/>
                  <a:gd name="T34" fmla="*/ 60 w 72"/>
                  <a:gd name="T35" fmla="*/ 237 h 445"/>
                  <a:gd name="T36" fmla="*/ 71 w 72"/>
                  <a:gd name="T37" fmla="*/ 251 h 445"/>
                  <a:gd name="T38" fmla="*/ 71 w 72"/>
                  <a:gd name="T39" fmla="*/ 266 h 445"/>
                  <a:gd name="T40" fmla="*/ 60 w 72"/>
                  <a:gd name="T41" fmla="*/ 281 h 445"/>
                  <a:gd name="T42" fmla="*/ 41 w 72"/>
                  <a:gd name="T43" fmla="*/ 289 h 445"/>
                  <a:gd name="T44" fmla="*/ 20 w 72"/>
                  <a:gd name="T45" fmla="*/ 303 h 445"/>
                  <a:gd name="T46" fmla="*/ 0 w 72"/>
                  <a:gd name="T47" fmla="*/ 318 h 445"/>
                  <a:gd name="T48" fmla="*/ 0 w 72"/>
                  <a:gd name="T49" fmla="*/ 333 h 445"/>
                  <a:gd name="T50" fmla="*/ 10 w 72"/>
                  <a:gd name="T51" fmla="*/ 348 h 445"/>
                  <a:gd name="T52" fmla="*/ 30 w 72"/>
                  <a:gd name="T53" fmla="*/ 362 h 445"/>
                  <a:gd name="T54" fmla="*/ 41 w 72"/>
                  <a:gd name="T55" fmla="*/ 377 h 445"/>
                  <a:gd name="T56" fmla="*/ 51 w 72"/>
                  <a:gd name="T57" fmla="*/ 392 h 445"/>
                  <a:gd name="T58" fmla="*/ 60 w 72"/>
                  <a:gd name="T59" fmla="*/ 407 h 445"/>
                  <a:gd name="T60" fmla="*/ 51 w 72"/>
                  <a:gd name="T61" fmla="*/ 421 h 445"/>
                  <a:gd name="T62" fmla="*/ 30 w 72"/>
                  <a:gd name="T63" fmla="*/ 429 h 445"/>
                  <a:gd name="T64" fmla="*/ 20 w 72"/>
                  <a:gd name="T65" fmla="*/ 444 h 445"/>
                  <a:gd name="T66" fmla="*/ 41 w 72"/>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1" y="0"/>
                    </a:moveTo>
                    <a:lnTo>
                      <a:pt x="20" y="15"/>
                    </a:lnTo>
                    <a:lnTo>
                      <a:pt x="30" y="29"/>
                    </a:lnTo>
                    <a:lnTo>
                      <a:pt x="30" y="44"/>
                    </a:lnTo>
                    <a:lnTo>
                      <a:pt x="41" y="59"/>
                    </a:lnTo>
                    <a:lnTo>
                      <a:pt x="51" y="74"/>
                    </a:lnTo>
                    <a:lnTo>
                      <a:pt x="60" y="88"/>
                    </a:lnTo>
                    <a:lnTo>
                      <a:pt x="71" y="103"/>
                    </a:lnTo>
                    <a:lnTo>
                      <a:pt x="71" y="119"/>
                    </a:lnTo>
                    <a:lnTo>
                      <a:pt x="60" y="134"/>
                    </a:lnTo>
                    <a:lnTo>
                      <a:pt x="60" y="148"/>
                    </a:lnTo>
                    <a:lnTo>
                      <a:pt x="41" y="155"/>
                    </a:lnTo>
                    <a:lnTo>
                      <a:pt x="30" y="170"/>
                    </a:lnTo>
                    <a:lnTo>
                      <a:pt x="20" y="185"/>
                    </a:lnTo>
                    <a:lnTo>
                      <a:pt x="30" y="199"/>
                    </a:lnTo>
                    <a:lnTo>
                      <a:pt x="41" y="214"/>
                    </a:lnTo>
                    <a:lnTo>
                      <a:pt x="60" y="222"/>
                    </a:lnTo>
                    <a:lnTo>
                      <a:pt x="60" y="237"/>
                    </a:lnTo>
                    <a:lnTo>
                      <a:pt x="71" y="251"/>
                    </a:lnTo>
                    <a:lnTo>
                      <a:pt x="71" y="266"/>
                    </a:lnTo>
                    <a:lnTo>
                      <a:pt x="60" y="281"/>
                    </a:lnTo>
                    <a:lnTo>
                      <a:pt x="41" y="289"/>
                    </a:lnTo>
                    <a:lnTo>
                      <a:pt x="20" y="303"/>
                    </a:lnTo>
                    <a:lnTo>
                      <a:pt x="0" y="318"/>
                    </a:lnTo>
                    <a:lnTo>
                      <a:pt x="0" y="333"/>
                    </a:lnTo>
                    <a:lnTo>
                      <a:pt x="10" y="348"/>
                    </a:lnTo>
                    <a:lnTo>
                      <a:pt x="30" y="362"/>
                    </a:lnTo>
                    <a:lnTo>
                      <a:pt x="41" y="377"/>
                    </a:lnTo>
                    <a:lnTo>
                      <a:pt x="51" y="392"/>
                    </a:lnTo>
                    <a:lnTo>
                      <a:pt x="60" y="407"/>
                    </a:lnTo>
                    <a:lnTo>
                      <a:pt x="51" y="421"/>
                    </a:lnTo>
                    <a:lnTo>
                      <a:pt x="30" y="429"/>
                    </a:lnTo>
                    <a:lnTo>
                      <a:pt x="20" y="444"/>
                    </a:lnTo>
                    <a:lnTo>
                      <a:pt x="41"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4" name="Freeform 30">
                <a:extLst>
                  <a:ext uri="{FF2B5EF4-FFF2-40B4-BE49-F238E27FC236}">
                    <a16:creationId xmlns:a16="http://schemas.microsoft.com/office/drawing/2014/main" xmlns="" id="{0259C4B3-C185-9646-8DE6-0350E1700E9B}"/>
                  </a:ext>
                </a:extLst>
              </p:cNvPr>
              <p:cNvSpPr>
                <a:spLocks/>
              </p:cNvSpPr>
              <p:nvPr/>
            </p:nvSpPr>
            <p:spPr bwMode="auto">
              <a:xfrm>
                <a:off x="3437" y="1464"/>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334" name="Group 31">
              <a:extLst>
                <a:ext uri="{FF2B5EF4-FFF2-40B4-BE49-F238E27FC236}">
                  <a16:creationId xmlns:a16="http://schemas.microsoft.com/office/drawing/2014/main" xmlns="" id="{C6269A55-C719-584C-9391-6E3FAD76C4D3}"/>
                </a:ext>
              </a:extLst>
            </p:cNvPr>
            <p:cNvGrpSpPr>
              <a:grpSpLocks/>
            </p:cNvGrpSpPr>
            <p:nvPr/>
          </p:nvGrpSpPr>
          <p:grpSpPr bwMode="auto">
            <a:xfrm>
              <a:off x="7343775" y="2500313"/>
              <a:ext cx="242888" cy="901700"/>
              <a:chOff x="4016" y="1479"/>
              <a:chExt cx="172" cy="568"/>
            </a:xfrm>
          </p:grpSpPr>
          <p:sp>
            <p:nvSpPr>
              <p:cNvPr id="369" name="Oval 32">
                <a:extLst>
                  <a:ext uri="{FF2B5EF4-FFF2-40B4-BE49-F238E27FC236}">
                    <a16:creationId xmlns:a16="http://schemas.microsoft.com/office/drawing/2014/main" xmlns="" id="{5D5E80CB-9D3D-2949-A44A-F3EEDED7EC6B}"/>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0" name="Freeform 33">
                <a:extLst>
                  <a:ext uri="{FF2B5EF4-FFF2-40B4-BE49-F238E27FC236}">
                    <a16:creationId xmlns:a16="http://schemas.microsoft.com/office/drawing/2014/main" xmlns="" id="{E9FEAEE3-50D4-5542-A382-10603FDB64EB}"/>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1" name="Freeform 34">
                <a:extLst>
                  <a:ext uri="{FF2B5EF4-FFF2-40B4-BE49-F238E27FC236}">
                    <a16:creationId xmlns:a16="http://schemas.microsoft.com/office/drawing/2014/main" xmlns="" id="{97A72468-8723-6E41-A5EE-4BB791140260}"/>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35" name="Oval 43">
              <a:extLst>
                <a:ext uri="{FF2B5EF4-FFF2-40B4-BE49-F238E27FC236}">
                  <a16:creationId xmlns:a16="http://schemas.microsoft.com/office/drawing/2014/main" xmlns="" id="{0C07ACF5-11C8-9B44-B255-103DCE39D8B0}"/>
                </a:ext>
              </a:extLst>
            </p:cNvPr>
            <p:cNvSpPr>
              <a:spLocks noChangeArrowheads="1"/>
            </p:cNvSpPr>
            <p:nvPr/>
          </p:nvSpPr>
          <p:spPr bwMode="auto">
            <a:xfrm>
              <a:off x="6440489" y="30321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6" name="Oval 44">
              <a:extLst>
                <a:ext uri="{FF2B5EF4-FFF2-40B4-BE49-F238E27FC236}">
                  <a16:creationId xmlns:a16="http://schemas.microsoft.com/office/drawing/2014/main" xmlns="" id="{268B87A8-E8C9-F847-9DF0-A3FEF59887E2}"/>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7" name="Oval 45">
              <a:extLst>
                <a:ext uri="{FF2B5EF4-FFF2-40B4-BE49-F238E27FC236}">
                  <a16:creationId xmlns:a16="http://schemas.microsoft.com/office/drawing/2014/main" xmlns="" id="{7037E0F6-32E0-CD4F-804B-C623FCC0F5CD}"/>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338" name="Group 57">
              <a:extLst>
                <a:ext uri="{FF2B5EF4-FFF2-40B4-BE49-F238E27FC236}">
                  <a16:creationId xmlns:a16="http://schemas.microsoft.com/office/drawing/2014/main" xmlns="" id="{D2F2AF28-B8A2-9A44-9F5A-D2274EC238C7}"/>
                </a:ext>
              </a:extLst>
            </p:cNvPr>
            <p:cNvGrpSpPr>
              <a:grpSpLocks/>
            </p:cNvGrpSpPr>
            <p:nvPr/>
          </p:nvGrpSpPr>
          <p:grpSpPr bwMode="auto">
            <a:xfrm>
              <a:off x="6872288" y="2354263"/>
              <a:ext cx="241300" cy="901700"/>
              <a:chOff x="3682" y="1387"/>
              <a:chExt cx="171" cy="568"/>
            </a:xfrm>
          </p:grpSpPr>
          <p:sp>
            <p:nvSpPr>
              <p:cNvPr id="366" name="Oval 58">
                <a:extLst>
                  <a:ext uri="{FF2B5EF4-FFF2-40B4-BE49-F238E27FC236}">
                    <a16:creationId xmlns:a16="http://schemas.microsoft.com/office/drawing/2014/main" xmlns="" id="{A2B30EC8-0C3A-3A4D-A5F0-456AF49A43B1}"/>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7" name="Freeform 59">
                <a:extLst>
                  <a:ext uri="{FF2B5EF4-FFF2-40B4-BE49-F238E27FC236}">
                    <a16:creationId xmlns:a16="http://schemas.microsoft.com/office/drawing/2014/main" xmlns="" id="{CC2210BF-0A95-A746-928D-77496EAEE2B5}"/>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8" name="Freeform 60">
                <a:extLst>
                  <a:ext uri="{FF2B5EF4-FFF2-40B4-BE49-F238E27FC236}">
                    <a16:creationId xmlns:a16="http://schemas.microsoft.com/office/drawing/2014/main" xmlns="" id="{BCD84D70-FCB6-DD4C-AE2A-E90EEE2474DE}"/>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39" name="Oval 61">
              <a:extLst>
                <a:ext uri="{FF2B5EF4-FFF2-40B4-BE49-F238E27FC236}">
                  <a16:creationId xmlns:a16="http://schemas.microsoft.com/office/drawing/2014/main" xmlns="" id="{4A213A95-A6F6-9044-A56E-061F0EE9EC6F}"/>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0" name="Oval 62">
              <a:extLst>
                <a:ext uri="{FF2B5EF4-FFF2-40B4-BE49-F238E27FC236}">
                  <a16:creationId xmlns:a16="http://schemas.microsoft.com/office/drawing/2014/main" xmlns="" id="{45D16956-B715-5146-BEC8-AABF7B6A82E5}"/>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1" name="Freeform 85">
              <a:extLst>
                <a:ext uri="{FF2B5EF4-FFF2-40B4-BE49-F238E27FC236}">
                  <a16:creationId xmlns:a16="http://schemas.microsoft.com/office/drawing/2014/main" xmlns="" id="{2E5C6E6B-0147-EE48-B4BA-29C00005EB9E}"/>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2" name="Oval 86">
              <a:extLst>
                <a:ext uri="{FF2B5EF4-FFF2-40B4-BE49-F238E27FC236}">
                  <a16:creationId xmlns:a16="http://schemas.microsoft.com/office/drawing/2014/main" xmlns="" id="{34AEB34A-C98A-EA48-A4C4-ABAC1B5F8E5F}"/>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3" name="Freeform 87">
              <a:extLst>
                <a:ext uri="{FF2B5EF4-FFF2-40B4-BE49-F238E27FC236}">
                  <a16:creationId xmlns:a16="http://schemas.microsoft.com/office/drawing/2014/main" xmlns="" id="{AAA5EE14-5CC3-6341-8B5E-7CCF3464CB8E}"/>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4" name="Freeform 88">
              <a:extLst>
                <a:ext uri="{FF2B5EF4-FFF2-40B4-BE49-F238E27FC236}">
                  <a16:creationId xmlns:a16="http://schemas.microsoft.com/office/drawing/2014/main" xmlns="" id="{A5F6A350-76D7-FE4F-81E5-037019DD421E}"/>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5" name="Oval 89">
              <a:extLst>
                <a:ext uri="{FF2B5EF4-FFF2-40B4-BE49-F238E27FC236}">
                  <a16:creationId xmlns:a16="http://schemas.microsoft.com/office/drawing/2014/main" xmlns="" id="{7A6A3869-9C07-F144-A90A-20ABBCF976FC}"/>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6" name="Freeform 90">
              <a:extLst>
                <a:ext uri="{FF2B5EF4-FFF2-40B4-BE49-F238E27FC236}">
                  <a16:creationId xmlns:a16="http://schemas.microsoft.com/office/drawing/2014/main" xmlns="" id="{90F0B0CA-9AB6-8141-819D-6FE1A7022C91}"/>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7" name="Freeform 91">
              <a:extLst>
                <a:ext uri="{FF2B5EF4-FFF2-40B4-BE49-F238E27FC236}">
                  <a16:creationId xmlns:a16="http://schemas.microsoft.com/office/drawing/2014/main" xmlns="" id="{3450D87C-70C4-C749-B632-024E6B1D4DC5}"/>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8" name="Oval 92">
              <a:extLst>
                <a:ext uri="{FF2B5EF4-FFF2-40B4-BE49-F238E27FC236}">
                  <a16:creationId xmlns:a16="http://schemas.microsoft.com/office/drawing/2014/main" xmlns="" id="{7E64BE65-4D69-0E4C-A30E-F49D573F40AE}"/>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9" name="Freeform 93">
              <a:extLst>
                <a:ext uri="{FF2B5EF4-FFF2-40B4-BE49-F238E27FC236}">
                  <a16:creationId xmlns:a16="http://schemas.microsoft.com/office/drawing/2014/main" xmlns="" id="{513A3448-D2F1-6F48-A263-1B896BDEA7D1}"/>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0" name="Freeform 94">
              <a:extLst>
                <a:ext uri="{FF2B5EF4-FFF2-40B4-BE49-F238E27FC236}">
                  <a16:creationId xmlns:a16="http://schemas.microsoft.com/office/drawing/2014/main" xmlns="" id="{A03135D4-63FC-1F48-B2BB-7343AFC22683}"/>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1" name="Oval 113">
              <a:extLst>
                <a:ext uri="{FF2B5EF4-FFF2-40B4-BE49-F238E27FC236}">
                  <a16:creationId xmlns:a16="http://schemas.microsoft.com/office/drawing/2014/main" xmlns="" id="{D9F6602B-C944-A34C-8185-44B881F89F32}"/>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2" name="Oval 114">
              <a:extLst>
                <a:ext uri="{FF2B5EF4-FFF2-40B4-BE49-F238E27FC236}">
                  <a16:creationId xmlns:a16="http://schemas.microsoft.com/office/drawing/2014/main" xmlns="" id="{7B11F824-5F74-234F-A2AE-CB821CE1A521}"/>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3" name="Oval 115">
              <a:extLst>
                <a:ext uri="{FF2B5EF4-FFF2-40B4-BE49-F238E27FC236}">
                  <a16:creationId xmlns:a16="http://schemas.microsoft.com/office/drawing/2014/main" xmlns="" id="{05F7DFD8-42E5-FE46-BB0F-5D714728EA35}"/>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4" name="Oval 116">
              <a:extLst>
                <a:ext uri="{FF2B5EF4-FFF2-40B4-BE49-F238E27FC236}">
                  <a16:creationId xmlns:a16="http://schemas.microsoft.com/office/drawing/2014/main" xmlns="" id="{7C386A57-5AC0-A640-8952-D09DBB6B410E}"/>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5" name="Oval 117">
              <a:extLst>
                <a:ext uri="{FF2B5EF4-FFF2-40B4-BE49-F238E27FC236}">
                  <a16:creationId xmlns:a16="http://schemas.microsoft.com/office/drawing/2014/main" xmlns="" id="{DC4E59FC-A3E4-F740-8017-2299CCCE7112}"/>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6" name="Freeform 118">
              <a:extLst>
                <a:ext uri="{FF2B5EF4-FFF2-40B4-BE49-F238E27FC236}">
                  <a16:creationId xmlns:a16="http://schemas.microsoft.com/office/drawing/2014/main" xmlns="" id="{52EA6714-F181-1A4B-A5CD-22EB5031385A}"/>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7" name="Freeform 119">
              <a:extLst>
                <a:ext uri="{FF2B5EF4-FFF2-40B4-BE49-F238E27FC236}">
                  <a16:creationId xmlns:a16="http://schemas.microsoft.com/office/drawing/2014/main" xmlns="" id="{4F5D982C-D993-B946-A71A-DB6350F82B76}"/>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8" name="Oval 120">
              <a:extLst>
                <a:ext uri="{FF2B5EF4-FFF2-40B4-BE49-F238E27FC236}">
                  <a16:creationId xmlns:a16="http://schemas.microsoft.com/office/drawing/2014/main" xmlns="" id="{BE3D87D2-117D-CC44-AE59-9D3EF6162A31}"/>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9" name="Oval 121">
              <a:extLst>
                <a:ext uri="{FF2B5EF4-FFF2-40B4-BE49-F238E27FC236}">
                  <a16:creationId xmlns:a16="http://schemas.microsoft.com/office/drawing/2014/main" xmlns="" id="{BADD8BF2-2BC8-D14C-B4E9-4FE3F4084366}"/>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0" name="Freeform 122">
              <a:extLst>
                <a:ext uri="{FF2B5EF4-FFF2-40B4-BE49-F238E27FC236}">
                  <a16:creationId xmlns:a16="http://schemas.microsoft.com/office/drawing/2014/main" xmlns="" id="{4751A5AB-C2CD-054E-A495-FFA5CC05330C}"/>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1" name="Freeform 123">
              <a:extLst>
                <a:ext uri="{FF2B5EF4-FFF2-40B4-BE49-F238E27FC236}">
                  <a16:creationId xmlns:a16="http://schemas.microsoft.com/office/drawing/2014/main" xmlns="" id="{7F41B743-3F05-CD43-B1C9-EBE46931C356}"/>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2" name="Oval 124">
              <a:extLst>
                <a:ext uri="{FF2B5EF4-FFF2-40B4-BE49-F238E27FC236}">
                  <a16:creationId xmlns:a16="http://schemas.microsoft.com/office/drawing/2014/main" xmlns="" id="{B1E9C4A5-8BAB-F248-B77F-FD12ED4BEE6A}"/>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5" name="Oval 86">
              <a:extLst>
                <a:ext uri="{FF2B5EF4-FFF2-40B4-BE49-F238E27FC236}">
                  <a16:creationId xmlns:a16="http://schemas.microsoft.com/office/drawing/2014/main" xmlns="" id="{210957FB-AB0F-1741-BA2D-ED30E29C2E75}"/>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1037" name="Group 1036">
            <a:extLst>
              <a:ext uri="{FF2B5EF4-FFF2-40B4-BE49-F238E27FC236}">
                <a16:creationId xmlns:a16="http://schemas.microsoft.com/office/drawing/2014/main" xmlns="" id="{14A3DB17-BC86-CE48-A51E-11D15427B02D}"/>
              </a:ext>
            </a:extLst>
          </p:cNvPr>
          <p:cNvGrpSpPr/>
          <p:nvPr/>
        </p:nvGrpSpPr>
        <p:grpSpPr>
          <a:xfrm>
            <a:off x="4634791" y="4615036"/>
            <a:ext cx="397822" cy="1141325"/>
            <a:chOff x="5949241" y="4477645"/>
            <a:chExt cx="397822" cy="1141325"/>
          </a:xfrm>
        </p:grpSpPr>
        <p:sp>
          <p:nvSpPr>
            <p:cNvPr id="384" name="Rectangle 119" descr="50%">
              <a:extLst>
                <a:ext uri="{FF2B5EF4-FFF2-40B4-BE49-F238E27FC236}">
                  <a16:creationId xmlns:a16="http://schemas.microsoft.com/office/drawing/2014/main" xmlns="" id="{06962048-1B63-6040-A057-EC1F399C51B1}"/>
                </a:ext>
              </a:extLst>
            </p:cNvPr>
            <p:cNvSpPr>
              <a:spLocks noChangeArrowheads="1"/>
            </p:cNvSpPr>
            <p:nvPr/>
          </p:nvSpPr>
          <p:spPr bwMode="auto">
            <a:xfrm>
              <a:off x="6050337" y="4820294"/>
              <a:ext cx="190141" cy="798676"/>
            </a:xfrm>
            <a:prstGeom prst="rect">
              <a:avLst/>
            </a:prstGeom>
            <a:solidFill>
              <a:schemeClr val="accent6">
                <a:lumMod val="5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036" name="Block Arc 1035">
              <a:extLst>
                <a:ext uri="{FF2B5EF4-FFF2-40B4-BE49-F238E27FC236}">
                  <a16:creationId xmlns:a16="http://schemas.microsoft.com/office/drawing/2014/main" xmlns="" id="{689A873C-F920-F746-BDB7-0F778583E300}"/>
                </a:ext>
              </a:extLst>
            </p:cNvPr>
            <p:cNvSpPr/>
            <p:nvPr/>
          </p:nvSpPr>
          <p:spPr>
            <a:xfrm rot="10950771">
              <a:off x="5949241" y="4477645"/>
              <a:ext cx="397822" cy="435411"/>
            </a:xfrm>
            <a:prstGeom prst="blockArc">
              <a:avLst>
                <a:gd name="adj1" fmla="val 10800000"/>
                <a:gd name="adj2" fmla="val 21588793"/>
                <a:gd name="adj3" fmla="val 2230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92" name="Group 391">
            <a:extLst>
              <a:ext uri="{FF2B5EF4-FFF2-40B4-BE49-F238E27FC236}">
                <a16:creationId xmlns:a16="http://schemas.microsoft.com/office/drawing/2014/main" xmlns="" id="{FE2920C5-DDE2-1B4E-8862-E83B289857FB}"/>
              </a:ext>
            </a:extLst>
          </p:cNvPr>
          <p:cNvGrpSpPr/>
          <p:nvPr/>
        </p:nvGrpSpPr>
        <p:grpSpPr>
          <a:xfrm>
            <a:off x="7789771" y="4803414"/>
            <a:ext cx="397822" cy="1141325"/>
            <a:chOff x="5949241" y="4477645"/>
            <a:chExt cx="397822" cy="1141325"/>
          </a:xfrm>
        </p:grpSpPr>
        <p:sp>
          <p:nvSpPr>
            <p:cNvPr id="393" name="Rectangle 119" descr="50%">
              <a:extLst>
                <a:ext uri="{FF2B5EF4-FFF2-40B4-BE49-F238E27FC236}">
                  <a16:creationId xmlns:a16="http://schemas.microsoft.com/office/drawing/2014/main" xmlns="" id="{D259FC57-EB3B-0F46-AD3C-0DC09B6DC8FF}"/>
                </a:ext>
              </a:extLst>
            </p:cNvPr>
            <p:cNvSpPr>
              <a:spLocks noChangeArrowheads="1"/>
            </p:cNvSpPr>
            <p:nvPr/>
          </p:nvSpPr>
          <p:spPr bwMode="auto">
            <a:xfrm>
              <a:off x="6050337" y="4820294"/>
              <a:ext cx="190141" cy="798676"/>
            </a:xfrm>
            <a:prstGeom prst="rect">
              <a:avLst/>
            </a:prstGeom>
            <a:solidFill>
              <a:schemeClr val="accent6">
                <a:lumMod val="5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394" name="Block Arc 393">
              <a:extLst>
                <a:ext uri="{FF2B5EF4-FFF2-40B4-BE49-F238E27FC236}">
                  <a16:creationId xmlns:a16="http://schemas.microsoft.com/office/drawing/2014/main" xmlns="" id="{14FFD484-502B-1849-B95F-4688FA73F0B5}"/>
                </a:ext>
              </a:extLst>
            </p:cNvPr>
            <p:cNvSpPr/>
            <p:nvPr/>
          </p:nvSpPr>
          <p:spPr>
            <a:xfrm rot="10950771">
              <a:off x="5949241" y="4477645"/>
              <a:ext cx="397822" cy="435411"/>
            </a:xfrm>
            <a:prstGeom prst="blockArc">
              <a:avLst>
                <a:gd name="adj1" fmla="val 10800000"/>
                <a:gd name="adj2" fmla="val 21588793"/>
                <a:gd name="adj3" fmla="val 2230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xmlns="" id="{A14D4E81-F69C-EC48-A89B-241014E10666}"/>
              </a:ext>
            </a:extLst>
          </p:cNvPr>
          <p:cNvGrpSpPr/>
          <p:nvPr/>
        </p:nvGrpSpPr>
        <p:grpSpPr>
          <a:xfrm>
            <a:off x="3558014" y="4739255"/>
            <a:ext cx="1023806" cy="1871832"/>
            <a:chOff x="4872464" y="4601864"/>
            <a:chExt cx="1023806" cy="1871832"/>
          </a:xfrm>
        </p:grpSpPr>
        <p:sp>
          <p:nvSpPr>
            <p:cNvPr id="386" name="AutoShape 137">
              <a:extLst>
                <a:ext uri="{FF2B5EF4-FFF2-40B4-BE49-F238E27FC236}">
                  <a16:creationId xmlns:a16="http://schemas.microsoft.com/office/drawing/2014/main" xmlns="" id="{16AA4929-4645-6C4C-9625-07CF33E92D56}"/>
                </a:ext>
              </a:extLst>
            </p:cNvPr>
            <p:cNvSpPr>
              <a:spLocks noChangeArrowheads="1"/>
            </p:cNvSpPr>
            <p:nvPr/>
          </p:nvSpPr>
          <p:spPr bwMode="auto">
            <a:xfrm>
              <a:off x="5042901" y="4601864"/>
              <a:ext cx="443316" cy="1141721"/>
            </a:xfrm>
            <a:prstGeom prst="star16">
              <a:avLst>
                <a:gd name="adj" fmla="val 37500"/>
              </a:avLst>
            </a:prstGeom>
            <a:gradFill rotWithShape="0">
              <a:gsLst>
                <a:gs pos="0">
                  <a:srgbClr val="FFFFFF"/>
                </a:gs>
                <a:gs pos="100000">
                  <a:srgbClr val="0070C0"/>
                </a:gs>
              </a:gsLst>
              <a:path path="shape">
                <a:fillToRect l="50000" t="50000" r="50000" b="50000"/>
              </a:path>
            </a:gradFill>
            <a:ln w="12700">
              <a:solidFill>
                <a:srgbClr val="002060"/>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97" name="TextBox 396">
              <a:extLst>
                <a:ext uri="{FF2B5EF4-FFF2-40B4-BE49-F238E27FC236}">
                  <a16:creationId xmlns:a16="http://schemas.microsoft.com/office/drawing/2014/main" xmlns="" id="{A3E1B9E3-1A54-EF43-9163-029A74208005}"/>
                </a:ext>
              </a:extLst>
            </p:cNvPr>
            <p:cNvSpPr txBox="1"/>
            <p:nvPr/>
          </p:nvSpPr>
          <p:spPr>
            <a:xfrm>
              <a:off x="4872464" y="5827365"/>
              <a:ext cx="1023806" cy="646331"/>
            </a:xfrm>
            <a:prstGeom prst="rect">
              <a:avLst/>
            </a:prstGeom>
            <a:noFill/>
          </p:spPr>
          <p:txBody>
            <a:bodyPr wrap="none" rtlCol="0">
              <a:spAutoFit/>
            </a:bodyPr>
            <a:lstStyle/>
            <a:p>
              <a:r>
                <a:rPr lang="en-US" b="1" dirty="0">
                  <a:solidFill>
                    <a:srgbClr val="FF0000"/>
                  </a:solidFill>
                </a:rPr>
                <a:t>FURIN</a:t>
              </a:r>
            </a:p>
            <a:p>
              <a:r>
                <a:rPr lang="en-US" b="1" dirty="0">
                  <a:solidFill>
                    <a:srgbClr val="FF0000"/>
                  </a:solidFill>
                </a:rPr>
                <a:t>Protease</a:t>
              </a:r>
            </a:p>
          </p:txBody>
        </p:sp>
      </p:grpSp>
      <p:grpSp>
        <p:nvGrpSpPr>
          <p:cNvPr id="6" name="Group 5">
            <a:extLst>
              <a:ext uri="{FF2B5EF4-FFF2-40B4-BE49-F238E27FC236}">
                <a16:creationId xmlns:a16="http://schemas.microsoft.com/office/drawing/2014/main" xmlns="" id="{1002B4D7-CDEE-5C43-90C9-705F2EB6F45D}"/>
              </a:ext>
            </a:extLst>
          </p:cNvPr>
          <p:cNvGrpSpPr/>
          <p:nvPr/>
        </p:nvGrpSpPr>
        <p:grpSpPr>
          <a:xfrm>
            <a:off x="5241985" y="4430679"/>
            <a:ext cx="1086516" cy="2126502"/>
            <a:chOff x="6556435" y="4293288"/>
            <a:chExt cx="1086516" cy="2126502"/>
          </a:xfrm>
        </p:grpSpPr>
        <p:sp>
          <p:nvSpPr>
            <p:cNvPr id="388" name="Rectangle: Rounded Corners 175">
              <a:extLst>
                <a:ext uri="{FF2B5EF4-FFF2-40B4-BE49-F238E27FC236}">
                  <a16:creationId xmlns:a16="http://schemas.microsoft.com/office/drawing/2014/main" xmlns="" id="{BBB68484-02FF-D941-8DB1-020132F45EC7}"/>
                </a:ext>
              </a:extLst>
            </p:cNvPr>
            <p:cNvSpPr/>
            <p:nvPr/>
          </p:nvSpPr>
          <p:spPr>
            <a:xfrm>
              <a:off x="7135746" y="4947936"/>
              <a:ext cx="105847" cy="6058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6" name="TextBox 395">
              <a:extLst>
                <a:ext uri="{FF2B5EF4-FFF2-40B4-BE49-F238E27FC236}">
                  <a16:creationId xmlns:a16="http://schemas.microsoft.com/office/drawing/2014/main" xmlns="" id="{69A5C209-6869-8E41-978E-3AC344617FA6}"/>
                </a:ext>
              </a:extLst>
            </p:cNvPr>
            <p:cNvSpPr txBox="1"/>
            <p:nvPr/>
          </p:nvSpPr>
          <p:spPr>
            <a:xfrm>
              <a:off x="6556435" y="5773459"/>
              <a:ext cx="1086516" cy="646331"/>
            </a:xfrm>
            <a:prstGeom prst="rect">
              <a:avLst/>
            </a:prstGeom>
            <a:noFill/>
          </p:spPr>
          <p:txBody>
            <a:bodyPr wrap="none" rtlCol="0">
              <a:spAutoFit/>
            </a:bodyPr>
            <a:lstStyle/>
            <a:p>
              <a:r>
                <a:rPr lang="en-US" b="1" dirty="0">
                  <a:solidFill>
                    <a:srgbClr val="FF0000"/>
                  </a:solidFill>
                </a:rPr>
                <a:t>TMPRSS2</a:t>
              </a:r>
            </a:p>
            <a:p>
              <a:r>
                <a:rPr lang="en-US" b="1" dirty="0">
                  <a:solidFill>
                    <a:srgbClr val="FF0000"/>
                  </a:solidFill>
                </a:rPr>
                <a:t>Protease</a:t>
              </a:r>
            </a:p>
          </p:txBody>
        </p:sp>
        <p:sp>
          <p:nvSpPr>
            <p:cNvPr id="1038" name="Pie 1037">
              <a:extLst>
                <a:ext uri="{FF2B5EF4-FFF2-40B4-BE49-F238E27FC236}">
                  <a16:creationId xmlns:a16="http://schemas.microsoft.com/office/drawing/2014/main" xmlns="" id="{760F7007-883D-E842-B172-6943C12C4EF9}"/>
                </a:ext>
              </a:extLst>
            </p:cNvPr>
            <p:cNvSpPr/>
            <p:nvPr/>
          </p:nvSpPr>
          <p:spPr>
            <a:xfrm rot="15838040">
              <a:off x="6925146" y="4295618"/>
              <a:ext cx="452783" cy="448124"/>
            </a:xfrm>
            <a:prstGeom prst="pi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9" name="Oval 1038">
              <a:extLst>
                <a:ext uri="{FF2B5EF4-FFF2-40B4-BE49-F238E27FC236}">
                  <a16:creationId xmlns:a16="http://schemas.microsoft.com/office/drawing/2014/main" xmlns="" id="{FF44CD0E-7EB7-0747-B4C2-2738FB572DA0}"/>
                </a:ext>
              </a:extLst>
            </p:cNvPr>
            <p:cNvSpPr/>
            <p:nvPr/>
          </p:nvSpPr>
          <p:spPr>
            <a:xfrm>
              <a:off x="6977906" y="4706970"/>
              <a:ext cx="408085" cy="234715"/>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TextBox 399">
            <a:extLst>
              <a:ext uri="{FF2B5EF4-FFF2-40B4-BE49-F238E27FC236}">
                <a16:creationId xmlns:a16="http://schemas.microsoft.com/office/drawing/2014/main" xmlns="" id="{E4F3E766-BB01-174B-AFD4-0931094DA571}"/>
              </a:ext>
            </a:extLst>
          </p:cNvPr>
          <p:cNvSpPr txBox="1"/>
          <p:nvPr/>
        </p:nvSpPr>
        <p:spPr>
          <a:xfrm>
            <a:off x="4481456" y="5852547"/>
            <a:ext cx="672492" cy="369332"/>
          </a:xfrm>
          <a:prstGeom prst="rect">
            <a:avLst/>
          </a:prstGeom>
          <a:noFill/>
        </p:spPr>
        <p:txBody>
          <a:bodyPr wrap="none" rtlCol="0">
            <a:spAutoFit/>
          </a:bodyPr>
          <a:lstStyle/>
          <a:p>
            <a:r>
              <a:rPr lang="en-US" b="1" dirty="0">
                <a:solidFill>
                  <a:srgbClr val="FF0000"/>
                </a:solidFill>
              </a:rPr>
              <a:t>ACE2</a:t>
            </a:r>
          </a:p>
        </p:txBody>
      </p:sp>
      <p:grpSp>
        <p:nvGrpSpPr>
          <p:cNvPr id="29" name="Group 28">
            <a:extLst>
              <a:ext uri="{FF2B5EF4-FFF2-40B4-BE49-F238E27FC236}">
                <a16:creationId xmlns:a16="http://schemas.microsoft.com/office/drawing/2014/main" xmlns="" id="{826D0731-1543-3847-96B3-AB915F3D4F82}"/>
              </a:ext>
            </a:extLst>
          </p:cNvPr>
          <p:cNvGrpSpPr/>
          <p:nvPr/>
        </p:nvGrpSpPr>
        <p:grpSpPr>
          <a:xfrm>
            <a:off x="9031851" y="3540883"/>
            <a:ext cx="675531" cy="961524"/>
            <a:chOff x="8992598" y="1691894"/>
            <a:chExt cx="856609" cy="1452574"/>
          </a:xfrm>
        </p:grpSpPr>
        <p:grpSp>
          <p:nvGrpSpPr>
            <p:cNvPr id="402" name="Group 401">
              <a:extLst>
                <a:ext uri="{FF2B5EF4-FFF2-40B4-BE49-F238E27FC236}">
                  <a16:creationId xmlns:a16="http://schemas.microsoft.com/office/drawing/2014/main" xmlns="" id="{C408598F-5E97-964A-864D-CFE00C91B66E}"/>
                </a:ext>
              </a:extLst>
            </p:cNvPr>
            <p:cNvGrpSpPr/>
            <p:nvPr/>
          </p:nvGrpSpPr>
          <p:grpSpPr>
            <a:xfrm>
              <a:off x="9325833" y="1691894"/>
              <a:ext cx="141153" cy="436287"/>
              <a:chOff x="11206760" y="2222987"/>
              <a:chExt cx="123558" cy="587275"/>
            </a:xfrm>
          </p:grpSpPr>
          <p:cxnSp>
            <p:nvCxnSpPr>
              <p:cNvPr id="403" name="Straight Connector 402">
                <a:extLst>
                  <a:ext uri="{FF2B5EF4-FFF2-40B4-BE49-F238E27FC236}">
                    <a16:creationId xmlns:a16="http://schemas.microsoft.com/office/drawing/2014/main" xmlns="" id="{C45EE18D-16AB-4043-9C8A-B54E1B82C357}"/>
                  </a:ext>
                </a:extLst>
              </p:cNvPr>
              <p:cNvCxnSpPr>
                <a:cxnSpLocks/>
              </p:cNvCxnSpPr>
              <p:nvPr/>
            </p:nvCxnSpPr>
            <p:spPr>
              <a:xfrm flipH="1">
                <a:off x="11206760" y="2227093"/>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4" name="Straight Connector 403">
                <a:extLst>
                  <a:ext uri="{FF2B5EF4-FFF2-40B4-BE49-F238E27FC236}">
                    <a16:creationId xmlns:a16="http://schemas.microsoft.com/office/drawing/2014/main" xmlns="" id="{3F0F9570-8E2E-6E4D-BA80-7BE1D82E118F}"/>
                  </a:ext>
                </a:extLst>
              </p:cNvPr>
              <p:cNvCxnSpPr/>
              <p:nvPr/>
            </p:nvCxnSpPr>
            <p:spPr>
              <a:xfrm flipH="1">
                <a:off x="11268539" y="2231920"/>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5" name="Straight Connector 404">
                <a:extLst>
                  <a:ext uri="{FF2B5EF4-FFF2-40B4-BE49-F238E27FC236}">
                    <a16:creationId xmlns:a16="http://schemas.microsoft.com/office/drawing/2014/main" xmlns="" id="{D2C5BE7B-D8CE-BE4F-BE4B-5BDCBCE26010}"/>
                  </a:ext>
                </a:extLst>
              </p:cNvPr>
              <p:cNvCxnSpPr/>
              <p:nvPr/>
            </p:nvCxnSpPr>
            <p:spPr>
              <a:xfrm flipH="1">
                <a:off x="11328689" y="2222987"/>
                <a:ext cx="1629" cy="578342"/>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12" name="Picture 411">
              <a:extLst>
                <a:ext uri="{FF2B5EF4-FFF2-40B4-BE49-F238E27FC236}">
                  <a16:creationId xmlns:a16="http://schemas.microsoft.com/office/drawing/2014/main" xmlns="" id="{C652E52E-68A8-D64A-9E3B-8456BF529322}"/>
                </a:ext>
              </a:extLst>
            </p:cNvPr>
            <p:cNvPicPr>
              <a:picLocks noChangeAspect="1"/>
            </p:cNvPicPr>
            <p:nvPr/>
          </p:nvPicPr>
          <p:blipFill rotWithShape="1">
            <a:blip r:embed="rId5"/>
            <a:srcRect t="51326"/>
            <a:stretch/>
          </p:blipFill>
          <p:spPr>
            <a:xfrm>
              <a:off x="8992598" y="1961214"/>
              <a:ext cx="856609" cy="1183254"/>
            </a:xfrm>
            <a:prstGeom prst="rect">
              <a:avLst/>
            </a:prstGeom>
          </p:spPr>
        </p:pic>
        <p:sp>
          <p:nvSpPr>
            <p:cNvPr id="414" name="TextBox 413">
              <a:extLst>
                <a:ext uri="{FF2B5EF4-FFF2-40B4-BE49-F238E27FC236}">
                  <a16:creationId xmlns:a16="http://schemas.microsoft.com/office/drawing/2014/main" xmlns="" id="{05AFCAC2-8C3A-8E4C-A856-21E9A12D5D9B}"/>
                </a:ext>
              </a:extLst>
            </p:cNvPr>
            <p:cNvSpPr txBox="1"/>
            <p:nvPr/>
          </p:nvSpPr>
          <p:spPr>
            <a:xfrm>
              <a:off x="9174637" y="2357932"/>
              <a:ext cx="407484" cy="369332"/>
            </a:xfrm>
            <a:prstGeom prst="rect">
              <a:avLst/>
            </a:prstGeom>
            <a:solidFill>
              <a:schemeClr val="accent4">
                <a:lumMod val="60000"/>
                <a:lumOff val="40000"/>
              </a:schemeClr>
            </a:solidFill>
          </p:spPr>
          <p:txBody>
            <a:bodyPr wrap="none" rtlCol="0">
              <a:spAutoFit/>
            </a:bodyPr>
            <a:lstStyle/>
            <a:p>
              <a:r>
                <a:rPr lang="en-US" dirty="0"/>
                <a:t>S1</a:t>
              </a:r>
            </a:p>
          </p:txBody>
        </p:sp>
      </p:grpSp>
      <p:grpSp>
        <p:nvGrpSpPr>
          <p:cNvPr id="26" name="Group 25">
            <a:extLst>
              <a:ext uri="{FF2B5EF4-FFF2-40B4-BE49-F238E27FC236}">
                <a16:creationId xmlns:a16="http://schemas.microsoft.com/office/drawing/2014/main" xmlns="" id="{AB9E771C-6D77-C64A-9D1D-DC45E4A04896}"/>
              </a:ext>
            </a:extLst>
          </p:cNvPr>
          <p:cNvGrpSpPr/>
          <p:nvPr/>
        </p:nvGrpSpPr>
        <p:grpSpPr>
          <a:xfrm>
            <a:off x="9802003" y="1711333"/>
            <a:ext cx="1291368" cy="1793988"/>
            <a:chOff x="9756184" y="1377675"/>
            <a:chExt cx="1291368" cy="1793988"/>
          </a:xfrm>
        </p:grpSpPr>
        <p:sp>
          <p:nvSpPr>
            <p:cNvPr id="422" name="Rectangle 421">
              <a:extLst>
                <a:ext uri="{FF2B5EF4-FFF2-40B4-BE49-F238E27FC236}">
                  <a16:creationId xmlns:a16="http://schemas.microsoft.com/office/drawing/2014/main" xmlns="" id="{756D0BE2-AD5F-BE43-AB7F-2C864F9A2CED}"/>
                </a:ext>
              </a:extLst>
            </p:cNvPr>
            <p:cNvSpPr/>
            <p:nvPr/>
          </p:nvSpPr>
          <p:spPr>
            <a:xfrm>
              <a:off x="9756184" y="1565120"/>
              <a:ext cx="1291368" cy="333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CoV</a:t>
              </a:r>
              <a:endParaRPr lang="en-US" dirty="0"/>
            </a:p>
          </p:txBody>
        </p:sp>
        <p:grpSp>
          <p:nvGrpSpPr>
            <p:cNvPr id="25" name="Group 24">
              <a:extLst>
                <a:ext uri="{FF2B5EF4-FFF2-40B4-BE49-F238E27FC236}">
                  <a16:creationId xmlns:a16="http://schemas.microsoft.com/office/drawing/2014/main" xmlns="" id="{B2E6EF41-A428-E549-BAB2-A863ED120862}"/>
                </a:ext>
              </a:extLst>
            </p:cNvPr>
            <p:cNvGrpSpPr/>
            <p:nvPr/>
          </p:nvGrpSpPr>
          <p:grpSpPr>
            <a:xfrm>
              <a:off x="10113594" y="1377675"/>
              <a:ext cx="722157" cy="1793988"/>
              <a:chOff x="10113594" y="1377675"/>
              <a:chExt cx="722157" cy="1793988"/>
            </a:xfrm>
          </p:grpSpPr>
          <p:grpSp>
            <p:nvGrpSpPr>
              <p:cNvPr id="387" name="Group 386">
                <a:extLst>
                  <a:ext uri="{FF2B5EF4-FFF2-40B4-BE49-F238E27FC236}">
                    <a16:creationId xmlns:a16="http://schemas.microsoft.com/office/drawing/2014/main" xmlns="" id="{5D30EA73-4275-AD46-B8A5-0B35DD4086AA}"/>
                  </a:ext>
                </a:extLst>
              </p:cNvPr>
              <p:cNvGrpSpPr/>
              <p:nvPr/>
            </p:nvGrpSpPr>
            <p:grpSpPr>
              <a:xfrm>
                <a:off x="10429015" y="2305561"/>
                <a:ext cx="195778" cy="866102"/>
                <a:chOff x="11785264" y="2209589"/>
                <a:chExt cx="195778" cy="866102"/>
              </a:xfrm>
            </p:grpSpPr>
            <p:grpSp>
              <p:nvGrpSpPr>
                <p:cNvPr id="389" name="Group 388">
                  <a:extLst>
                    <a:ext uri="{FF2B5EF4-FFF2-40B4-BE49-F238E27FC236}">
                      <a16:creationId xmlns:a16="http://schemas.microsoft.com/office/drawing/2014/main" xmlns="" id="{CC870F00-E648-B84C-9D87-D9C4A9E2EF28}"/>
                    </a:ext>
                  </a:extLst>
                </p:cNvPr>
                <p:cNvGrpSpPr/>
                <p:nvPr/>
              </p:nvGrpSpPr>
              <p:grpSpPr>
                <a:xfrm>
                  <a:off x="11796674" y="2209589"/>
                  <a:ext cx="123558" cy="587275"/>
                  <a:chOff x="11796674" y="2252453"/>
                  <a:chExt cx="123558" cy="587275"/>
                </a:xfrm>
              </p:grpSpPr>
              <p:cxnSp>
                <p:nvCxnSpPr>
                  <p:cNvPr id="398" name="Straight Connector 397">
                    <a:extLst>
                      <a:ext uri="{FF2B5EF4-FFF2-40B4-BE49-F238E27FC236}">
                        <a16:creationId xmlns:a16="http://schemas.microsoft.com/office/drawing/2014/main" xmlns="" id="{78AB3DE3-C6F8-D740-8D92-1569E67D90EF}"/>
                      </a:ext>
                    </a:extLst>
                  </p:cNvPr>
                  <p:cNvCxnSpPr>
                    <a:cxnSpLocks/>
                  </p:cNvCxnSpPr>
                  <p:nvPr/>
                </p:nvCxnSpPr>
                <p:spPr>
                  <a:xfrm flipH="1">
                    <a:off x="11796674" y="2256559"/>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9" name="Straight Connector 398">
                    <a:extLst>
                      <a:ext uri="{FF2B5EF4-FFF2-40B4-BE49-F238E27FC236}">
                        <a16:creationId xmlns:a16="http://schemas.microsoft.com/office/drawing/2014/main" xmlns="" id="{EE84A7B8-05E8-3A42-82BC-575DB69B847B}"/>
                      </a:ext>
                    </a:extLst>
                  </p:cNvPr>
                  <p:cNvCxnSpPr/>
                  <p:nvPr/>
                </p:nvCxnSpPr>
                <p:spPr>
                  <a:xfrm flipH="1">
                    <a:off x="11858453" y="2261386"/>
                    <a:ext cx="1629" cy="57834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xmlns="" id="{7C36266B-EFDF-9649-93D1-26D5EB4B576C}"/>
                      </a:ext>
                    </a:extLst>
                  </p:cNvPr>
                  <p:cNvCxnSpPr/>
                  <p:nvPr/>
                </p:nvCxnSpPr>
                <p:spPr>
                  <a:xfrm flipH="1">
                    <a:off x="11918603" y="2252453"/>
                    <a:ext cx="1629" cy="57834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90" name="Group 389">
                  <a:extLst>
                    <a:ext uri="{FF2B5EF4-FFF2-40B4-BE49-F238E27FC236}">
                      <a16:creationId xmlns:a16="http://schemas.microsoft.com/office/drawing/2014/main" xmlns="" id="{CA464BDF-BBBF-3F43-8003-B5EA5595555D}"/>
                    </a:ext>
                  </a:extLst>
                </p:cNvPr>
                <p:cNvGrpSpPr/>
                <p:nvPr/>
              </p:nvGrpSpPr>
              <p:grpSpPr>
                <a:xfrm>
                  <a:off x="11785264" y="2781294"/>
                  <a:ext cx="195778" cy="294397"/>
                  <a:chOff x="11785264" y="2781294"/>
                  <a:chExt cx="195778" cy="294397"/>
                </a:xfrm>
              </p:grpSpPr>
              <p:sp>
                <p:nvSpPr>
                  <p:cNvPr id="391" name="Freeform 390">
                    <a:extLst>
                      <a:ext uri="{FF2B5EF4-FFF2-40B4-BE49-F238E27FC236}">
                        <a16:creationId xmlns:a16="http://schemas.microsoft.com/office/drawing/2014/main" xmlns="" id="{5BBDE98B-8632-6D48-8E8E-FCA4697CB97E}"/>
                      </a:ext>
                    </a:extLst>
                  </p:cNvPr>
                  <p:cNvSpPr/>
                  <p:nvPr/>
                </p:nvSpPr>
                <p:spPr>
                  <a:xfrm>
                    <a:off x="11890048" y="2786062"/>
                    <a:ext cx="90994" cy="289629"/>
                  </a:xfrm>
                  <a:custGeom>
                    <a:avLst/>
                    <a:gdLst>
                      <a:gd name="connsiteX0" fmla="*/ 36694 w 173400"/>
                      <a:gd name="connsiteY0" fmla="*/ 0 h 238716"/>
                      <a:gd name="connsiteX1" fmla="*/ 8119 w 173400"/>
                      <a:gd name="connsiteY1" fmla="*/ 228600 h 238716"/>
                      <a:gd name="connsiteX2" fmla="*/ 165281 w 173400"/>
                      <a:gd name="connsiteY2" fmla="*/ 200025 h 238716"/>
                      <a:gd name="connsiteX3" fmla="*/ 136706 w 173400"/>
                      <a:gd name="connsiteY3" fmla="*/ 214312 h 238716"/>
                    </a:gdLst>
                    <a:ahLst/>
                    <a:cxnLst>
                      <a:cxn ang="0">
                        <a:pos x="connsiteX0" y="connsiteY0"/>
                      </a:cxn>
                      <a:cxn ang="0">
                        <a:pos x="connsiteX1" y="connsiteY1"/>
                      </a:cxn>
                      <a:cxn ang="0">
                        <a:pos x="connsiteX2" y="connsiteY2"/>
                      </a:cxn>
                      <a:cxn ang="0">
                        <a:pos x="connsiteX3" y="connsiteY3"/>
                      </a:cxn>
                    </a:cxnLst>
                    <a:rect l="l" t="t" r="r" b="b"/>
                    <a:pathLst>
                      <a:path w="173400" h="238716">
                        <a:moveTo>
                          <a:pt x="36694" y="0"/>
                        </a:moveTo>
                        <a:cubicBezTo>
                          <a:pt x="11691" y="97631"/>
                          <a:pt x="-13312" y="195263"/>
                          <a:pt x="8119" y="228600"/>
                        </a:cubicBezTo>
                        <a:cubicBezTo>
                          <a:pt x="29550" y="261937"/>
                          <a:pt x="143850" y="202406"/>
                          <a:pt x="165281" y="200025"/>
                        </a:cubicBezTo>
                        <a:cubicBezTo>
                          <a:pt x="186712" y="197644"/>
                          <a:pt x="161709" y="205978"/>
                          <a:pt x="136706" y="2143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Freeform 394">
                    <a:extLst>
                      <a:ext uri="{FF2B5EF4-FFF2-40B4-BE49-F238E27FC236}">
                        <a16:creationId xmlns:a16="http://schemas.microsoft.com/office/drawing/2014/main" xmlns="" id="{B639ED1F-5A6D-F34D-AA3C-9E8982D444BD}"/>
                      </a:ext>
                    </a:extLst>
                  </p:cNvPr>
                  <p:cNvSpPr/>
                  <p:nvPr/>
                </p:nvSpPr>
                <p:spPr>
                  <a:xfrm>
                    <a:off x="11785264" y="2781294"/>
                    <a:ext cx="90994" cy="289629"/>
                  </a:xfrm>
                  <a:custGeom>
                    <a:avLst/>
                    <a:gdLst>
                      <a:gd name="connsiteX0" fmla="*/ 36694 w 173400"/>
                      <a:gd name="connsiteY0" fmla="*/ 0 h 238716"/>
                      <a:gd name="connsiteX1" fmla="*/ 8119 w 173400"/>
                      <a:gd name="connsiteY1" fmla="*/ 228600 h 238716"/>
                      <a:gd name="connsiteX2" fmla="*/ 165281 w 173400"/>
                      <a:gd name="connsiteY2" fmla="*/ 200025 h 238716"/>
                      <a:gd name="connsiteX3" fmla="*/ 136706 w 173400"/>
                      <a:gd name="connsiteY3" fmla="*/ 214312 h 238716"/>
                    </a:gdLst>
                    <a:ahLst/>
                    <a:cxnLst>
                      <a:cxn ang="0">
                        <a:pos x="connsiteX0" y="connsiteY0"/>
                      </a:cxn>
                      <a:cxn ang="0">
                        <a:pos x="connsiteX1" y="connsiteY1"/>
                      </a:cxn>
                      <a:cxn ang="0">
                        <a:pos x="connsiteX2" y="connsiteY2"/>
                      </a:cxn>
                      <a:cxn ang="0">
                        <a:pos x="connsiteX3" y="connsiteY3"/>
                      </a:cxn>
                    </a:cxnLst>
                    <a:rect l="l" t="t" r="r" b="b"/>
                    <a:pathLst>
                      <a:path w="173400" h="238716">
                        <a:moveTo>
                          <a:pt x="36694" y="0"/>
                        </a:moveTo>
                        <a:cubicBezTo>
                          <a:pt x="11691" y="97631"/>
                          <a:pt x="-13312" y="195263"/>
                          <a:pt x="8119" y="228600"/>
                        </a:cubicBezTo>
                        <a:cubicBezTo>
                          <a:pt x="29550" y="261937"/>
                          <a:pt x="143850" y="202406"/>
                          <a:pt x="165281" y="200025"/>
                        </a:cubicBezTo>
                        <a:cubicBezTo>
                          <a:pt x="186712" y="197644"/>
                          <a:pt x="161709" y="205978"/>
                          <a:pt x="136706" y="2143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13" name="Picture 412">
                <a:extLst>
                  <a:ext uri="{FF2B5EF4-FFF2-40B4-BE49-F238E27FC236}">
                    <a16:creationId xmlns:a16="http://schemas.microsoft.com/office/drawing/2014/main" xmlns="" id="{AFAD0687-B098-C04C-A0B2-7CC179AB48F8}"/>
                  </a:ext>
                </a:extLst>
              </p:cNvPr>
              <p:cNvPicPr>
                <a:picLocks noChangeAspect="1"/>
              </p:cNvPicPr>
              <p:nvPr/>
            </p:nvPicPr>
            <p:blipFill rotWithShape="1">
              <a:blip r:embed="rId5"/>
              <a:srcRect r="8286" b="51327"/>
              <a:stretch/>
            </p:blipFill>
            <p:spPr>
              <a:xfrm>
                <a:off x="10113594" y="1377675"/>
                <a:ext cx="722157" cy="1155928"/>
              </a:xfrm>
              <a:prstGeom prst="rect">
                <a:avLst/>
              </a:prstGeom>
            </p:spPr>
          </p:pic>
          <p:sp>
            <p:nvSpPr>
              <p:cNvPr id="415" name="TextBox 414">
                <a:extLst>
                  <a:ext uri="{FF2B5EF4-FFF2-40B4-BE49-F238E27FC236}">
                    <a16:creationId xmlns:a16="http://schemas.microsoft.com/office/drawing/2014/main" xmlns="" id="{FAD8CFC7-410E-0346-8E8B-DE2A79F2627E}"/>
                  </a:ext>
                </a:extLst>
              </p:cNvPr>
              <p:cNvSpPr txBox="1"/>
              <p:nvPr/>
            </p:nvSpPr>
            <p:spPr>
              <a:xfrm>
                <a:off x="10272774" y="1720642"/>
                <a:ext cx="465192" cy="369332"/>
              </a:xfrm>
              <a:prstGeom prst="rect">
                <a:avLst/>
              </a:prstGeom>
              <a:solidFill>
                <a:srgbClr val="0070C0"/>
              </a:solidFill>
            </p:spPr>
            <p:txBody>
              <a:bodyPr wrap="none" rtlCol="0">
                <a:spAutoFit/>
              </a:bodyPr>
              <a:lstStyle/>
              <a:p>
                <a:r>
                  <a:rPr lang="en-US" dirty="0"/>
                  <a:t>S2’</a:t>
                </a:r>
              </a:p>
            </p:txBody>
          </p:sp>
        </p:grpSp>
      </p:grpSp>
      <p:sp>
        <p:nvSpPr>
          <p:cNvPr id="10" name="Right Arrow 9">
            <a:extLst>
              <a:ext uri="{FF2B5EF4-FFF2-40B4-BE49-F238E27FC236}">
                <a16:creationId xmlns:a16="http://schemas.microsoft.com/office/drawing/2014/main" xmlns="" id="{CA68E1F8-3ED1-7848-BA23-CEC4BBCB1E69}"/>
              </a:ext>
            </a:extLst>
          </p:cNvPr>
          <p:cNvSpPr/>
          <p:nvPr/>
        </p:nvSpPr>
        <p:spPr>
          <a:xfrm rot="3287207" flipV="1">
            <a:off x="8827801" y="3142661"/>
            <a:ext cx="664710" cy="1816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xmlns="" id="{9ECB48A4-1B11-B54E-90DD-A89E81186D4D}"/>
              </a:ext>
            </a:extLst>
          </p:cNvPr>
          <p:cNvGrpSpPr/>
          <p:nvPr/>
        </p:nvGrpSpPr>
        <p:grpSpPr>
          <a:xfrm>
            <a:off x="6033030" y="2501553"/>
            <a:ext cx="1004249" cy="1015483"/>
            <a:chOff x="6033030" y="1692650"/>
            <a:chExt cx="1004249" cy="1015483"/>
          </a:xfrm>
        </p:grpSpPr>
        <p:pic>
          <p:nvPicPr>
            <p:cNvPr id="416" name="Picture 415" descr="A close up of a logo&#10;&#10;Description automatically generated">
              <a:extLst>
                <a:ext uri="{FF2B5EF4-FFF2-40B4-BE49-F238E27FC236}">
                  <a16:creationId xmlns:a16="http://schemas.microsoft.com/office/drawing/2014/main" xmlns="" id="{CEE6C005-11E3-EC40-B7E1-E4C1FDDA2254}"/>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6097947" y="1692650"/>
              <a:ext cx="684711" cy="410827"/>
            </a:xfrm>
            <a:prstGeom prst="rect">
              <a:avLst/>
            </a:prstGeom>
            <a:solidFill>
              <a:schemeClr val="accent1">
                <a:lumMod val="60000"/>
                <a:lumOff val="40000"/>
              </a:schemeClr>
            </a:solidFill>
          </p:spPr>
        </p:pic>
        <p:sp>
          <p:nvSpPr>
            <p:cNvPr id="35" name="TextBox 34">
              <a:extLst>
                <a:ext uri="{FF2B5EF4-FFF2-40B4-BE49-F238E27FC236}">
                  <a16:creationId xmlns:a16="http://schemas.microsoft.com/office/drawing/2014/main" xmlns="" id="{F03F8513-0312-A044-8C6B-EDA166CA5981}"/>
                </a:ext>
              </a:extLst>
            </p:cNvPr>
            <p:cNvSpPr txBox="1"/>
            <p:nvPr/>
          </p:nvSpPr>
          <p:spPr>
            <a:xfrm>
              <a:off x="6033030" y="2061802"/>
              <a:ext cx="1004249" cy="646331"/>
            </a:xfrm>
            <a:prstGeom prst="rect">
              <a:avLst/>
            </a:prstGeom>
            <a:noFill/>
          </p:spPr>
          <p:txBody>
            <a:bodyPr wrap="none" rtlCol="0">
              <a:spAutoFit/>
            </a:bodyPr>
            <a:lstStyle/>
            <a:p>
              <a:r>
                <a:rPr lang="en-US" b="1" dirty="0"/>
                <a:t>S1/S2</a:t>
              </a:r>
            </a:p>
            <a:p>
              <a:r>
                <a:rPr lang="en-US" b="1" dirty="0"/>
                <a:t>cleavage</a:t>
              </a:r>
            </a:p>
          </p:txBody>
        </p:sp>
      </p:grpSp>
      <p:grpSp>
        <p:nvGrpSpPr>
          <p:cNvPr id="48" name="Group 47">
            <a:extLst>
              <a:ext uri="{FF2B5EF4-FFF2-40B4-BE49-F238E27FC236}">
                <a16:creationId xmlns:a16="http://schemas.microsoft.com/office/drawing/2014/main" xmlns="" id="{4F220D19-A640-9F44-B1A5-D57AF06B8820}"/>
              </a:ext>
            </a:extLst>
          </p:cNvPr>
          <p:cNvGrpSpPr/>
          <p:nvPr/>
        </p:nvGrpSpPr>
        <p:grpSpPr>
          <a:xfrm>
            <a:off x="7719949" y="2516477"/>
            <a:ext cx="1034257" cy="983371"/>
            <a:chOff x="7719949" y="1707574"/>
            <a:chExt cx="1034257" cy="983371"/>
          </a:xfrm>
        </p:grpSpPr>
        <p:pic>
          <p:nvPicPr>
            <p:cNvPr id="417" name="Picture 416" descr="A close up of a logo&#10;&#10;Description automatically generated">
              <a:extLst>
                <a:ext uri="{FF2B5EF4-FFF2-40B4-BE49-F238E27FC236}">
                  <a16:creationId xmlns:a16="http://schemas.microsoft.com/office/drawing/2014/main" xmlns="" id="{92706856-0AFD-FF47-A1FB-53DACC6215FB}"/>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rot="10800000">
              <a:off x="7792804" y="1707574"/>
              <a:ext cx="684710" cy="410826"/>
            </a:xfrm>
            <a:prstGeom prst="rect">
              <a:avLst/>
            </a:prstGeom>
            <a:solidFill>
              <a:schemeClr val="accent6">
                <a:lumMod val="60000"/>
                <a:lumOff val="40000"/>
              </a:schemeClr>
            </a:solidFill>
          </p:spPr>
        </p:pic>
        <p:sp>
          <p:nvSpPr>
            <p:cNvPr id="423" name="TextBox 422">
              <a:extLst>
                <a:ext uri="{FF2B5EF4-FFF2-40B4-BE49-F238E27FC236}">
                  <a16:creationId xmlns:a16="http://schemas.microsoft.com/office/drawing/2014/main" xmlns="" id="{3E3D3395-E564-3345-8808-B31F033C22F9}"/>
                </a:ext>
              </a:extLst>
            </p:cNvPr>
            <p:cNvSpPr txBox="1"/>
            <p:nvPr/>
          </p:nvSpPr>
          <p:spPr>
            <a:xfrm>
              <a:off x="7719949" y="2044614"/>
              <a:ext cx="1034257" cy="646331"/>
            </a:xfrm>
            <a:prstGeom prst="rect">
              <a:avLst/>
            </a:prstGeom>
            <a:noFill/>
          </p:spPr>
          <p:txBody>
            <a:bodyPr wrap="none" rtlCol="0">
              <a:spAutoFit/>
            </a:bodyPr>
            <a:lstStyle/>
            <a:p>
              <a:r>
                <a:rPr lang="en-US" b="1" dirty="0"/>
                <a:t>S2'</a:t>
              </a:r>
            </a:p>
            <a:p>
              <a:r>
                <a:rPr lang="en-US" b="1" dirty="0"/>
                <a:t>cleavage</a:t>
              </a:r>
            </a:p>
          </p:txBody>
        </p:sp>
      </p:grpSp>
      <p:sp>
        <p:nvSpPr>
          <p:cNvPr id="424" name="Right Arrow 423">
            <a:extLst>
              <a:ext uri="{FF2B5EF4-FFF2-40B4-BE49-F238E27FC236}">
                <a16:creationId xmlns:a16="http://schemas.microsoft.com/office/drawing/2014/main" xmlns="" id="{F643A751-E1F0-5741-B172-AC6FEE9CADF5}"/>
              </a:ext>
            </a:extLst>
          </p:cNvPr>
          <p:cNvSpPr/>
          <p:nvPr/>
        </p:nvSpPr>
        <p:spPr>
          <a:xfrm rot="20469143">
            <a:off x="9002367" y="2488675"/>
            <a:ext cx="664710" cy="19727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6" name="Group 215">
            <a:extLst>
              <a:ext uri="{FF2B5EF4-FFF2-40B4-BE49-F238E27FC236}">
                <a16:creationId xmlns:a16="http://schemas.microsoft.com/office/drawing/2014/main" xmlns="" id="{A7E052E9-63B2-F44A-91A9-CBCE9F6E9A8F}"/>
              </a:ext>
            </a:extLst>
          </p:cNvPr>
          <p:cNvGrpSpPr/>
          <p:nvPr/>
        </p:nvGrpSpPr>
        <p:grpSpPr>
          <a:xfrm>
            <a:off x="512632" y="1965961"/>
            <a:ext cx="1023806" cy="1871832"/>
            <a:chOff x="4872464" y="4601864"/>
            <a:chExt cx="1023806" cy="1871832"/>
          </a:xfrm>
        </p:grpSpPr>
        <p:sp>
          <p:nvSpPr>
            <p:cNvPr id="217" name="AutoShape 137">
              <a:extLst>
                <a:ext uri="{FF2B5EF4-FFF2-40B4-BE49-F238E27FC236}">
                  <a16:creationId xmlns:a16="http://schemas.microsoft.com/office/drawing/2014/main" xmlns="" id="{E069B85D-7F60-0546-8E0A-30B43493424D}"/>
                </a:ext>
              </a:extLst>
            </p:cNvPr>
            <p:cNvSpPr>
              <a:spLocks noChangeArrowheads="1"/>
            </p:cNvSpPr>
            <p:nvPr/>
          </p:nvSpPr>
          <p:spPr bwMode="auto">
            <a:xfrm>
              <a:off x="5042901" y="4601864"/>
              <a:ext cx="443316" cy="1141721"/>
            </a:xfrm>
            <a:prstGeom prst="star16">
              <a:avLst>
                <a:gd name="adj" fmla="val 37500"/>
              </a:avLst>
            </a:prstGeom>
            <a:gradFill rotWithShape="0">
              <a:gsLst>
                <a:gs pos="0">
                  <a:srgbClr val="FFFFFF"/>
                </a:gs>
                <a:gs pos="100000">
                  <a:srgbClr val="0070C0"/>
                </a:gs>
              </a:gsLst>
              <a:path path="shape">
                <a:fillToRect l="50000" t="50000" r="50000" b="50000"/>
              </a:path>
            </a:gradFill>
            <a:ln w="12700">
              <a:solidFill>
                <a:srgbClr val="002060"/>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18" name="TextBox 217">
              <a:extLst>
                <a:ext uri="{FF2B5EF4-FFF2-40B4-BE49-F238E27FC236}">
                  <a16:creationId xmlns:a16="http://schemas.microsoft.com/office/drawing/2014/main" xmlns="" id="{25F3F68A-742A-1348-8FF5-F674184D7EBB}"/>
                </a:ext>
              </a:extLst>
            </p:cNvPr>
            <p:cNvSpPr txBox="1"/>
            <p:nvPr/>
          </p:nvSpPr>
          <p:spPr>
            <a:xfrm>
              <a:off x="4872464" y="5827365"/>
              <a:ext cx="1023806" cy="646331"/>
            </a:xfrm>
            <a:prstGeom prst="rect">
              <a:avLst/>
            </a:prstGeom>
            <a:noFill/>
          </p:spPr>
          <p:txBody>
            <a:bodyPr wrap="none" rtlCol="0">
              <a:spAutoFit/>
            </a:bodyPr>
            <a:lstStyle/>
            <a:p>
              <a:r>
                <a:rPr lang="en-US" b="1" dirty="0">
                  <a:solidFill>
                    <a:srgbClr val="FF0000"/>
                  </a:solidFill>
                </a:rPr>
                <a:t>FURIN</a:t>
              </a:r>
            </a:p>
            <a:p>
              <a:r>
                <a:rPr lang="en-US" b="1" dirty="0">
                  <a:solidFill>
                    <a:srgbClr val="FF0000"/>
                  </a:solidFill>
                </a:rPr>
                <a:t>Protease</a:t>
              </a:r>
            </a:p>
          </p:txBody>
        </p:sp>
      </p:grpSp>
      <p:grpSp>
        <p:nvGrpSpPr>
          <p:cNvPr id="219" name="Group 218">
            <a:extLst>
              <a:ext uri="{FF2B5EF4-FFF2-40B4-BE49-F238E27FC236}">
                <a16:creationId xmlns:a16="http://schemas.microsoft.com/office/drawing/2014/main" xmlns="" id="{1AA71663-0D95-B243-95EF-CEA791B2D451}"/>
              </a:ext>
            </a:extLst>
          </p:cNvPr>
          <p:cNvGrpSpPr/>
          <p:nvPr/>
        </p:nvGrpSpPr>
        <p:grpSpPr>
          <a:xfrm>
            <a:off x="1611548" y="1846321"/>
            <a:ext cx="1086516" cy="2020177"/>
            <a:chOff x="6684025" y="4293288"/>
            <a:chExt cx="1086516" cy="2020177"/>
          </a:xfrm>
        </p:grpSpPr>
        <p:sp>
          <p:nvSpPr>
            <p:cNvPr id="220" name="Rectangle: Rounded Corners 175">
              <a:extLst>
                <a:ext uri="{FF2B5EF4-FFF2-40B4-BE49-F238E27FC236}">
                  <a16:creationId xmlns:a16="http://schemas.microsoft.com/office/drawing/2014/main" xmlns="" id="{840D8159-87E4-5240-BC54-CFA0A8DDD28B}"/>
                </a:ext>
              </a:extLst>
            </p:cNvPr>
            <p:cNvSpPr/>
            <p:nvPr/>
          </p:nvSpPr>
          <p:spPr>
            <a:xfrm>
              <a:off x="7135746" y="4947936"/>
              <a:ext cx="105847" cy="6058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21" name="TextBox 220">
              <a:extLst>
                <a:ext uri="{FF2B5EF4-FFF2-40B4-BE49-F238E27FC236}">
                  <a16:creationId xmlns:a16="http://schemas.microsoft.com/office/drawing/2014/main" xmlns="" id="{A5C6ADB6-A255-DD47-A448-9A69EFE90190}"/>
                </a:ext>
              </a:extLst>
            </p:cNvPr>
            <p:cNvSpPr txBox="1"/>
            <p:nvPr/>
          </p:nvSpPr>
          <p:spPr>
            <a:xfrm>
              <a:off x="6684025" y="5667134"/>
              <a:ext cx="1086516" cy="646331"/>
            </a:xfrm>
            <a:prstGeom prst="rect">
              <a:avLst/>
            </a:prstGeom>
            <a:noFill/>
          </p:spPr>
          <p:txBody>
            <a:bodyPr wrap="none" rtlCol="0">
              <a:spAutoFit/>
            </a:bodyPr>
            <a:lstStyle/>
            <a:p>
              <a:r>
                <a:rPr lang="en-US" b="1" dirty="0">
                  <a:solidFill>
                    <a:srgbClr val="FF0000"/>
                  </a:solidFill>
                </a:rPr>
                <a:t>TMPRSS2</a:t>
              </a:r>
            </a:p>
            <a:p>
              <a:r>
                <a:rPr lang="en-US" b="1" dirty="0">
                  <a:solidFill>
                    <a:srgbClr val="FF0000"/>
                  </a:solidFill>
                </a:rPr>
                <a:t>Protease</a:t>
              </a:r>
            </a:p>
          </p:txBody>
        </p:sp>
        <p:sp>
          <p:nvSpPr>
            <p:cNvPr id="222" name="Pie 221">
              <a:extLst>
                <a:ext uri="{FF2B5EF4-FFF2-40B4-BE49-F238E27FC236}">
                  <a16:creationId xmlns:a16="http://schemas.microsoft.com/office/drawing/2014/main" xmlns="" id="{12821E81-B229-A443-BCF3-A862DE043B45}"/>
                </a:ext>
              </a:extLst>
            </p:cNvPr>
            <p:cNvSpPr/>
            <p:nvPr/>
          </p:nvSpPr>
          <p:spPr>
            <a:xfrm rot="15838040">
              <a:off x="6925146" y="4295618"/>
              <a:ext cx="452783" cy="448124"/>
            </a:xfrm>
            <a:prstGeom prst="pi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Oval 222">
              <a:extLst>
                <a:ext uri="{FF2B5EF4-FFF2-40B4-BE49-F238E27FC236}">
                  <a16:creationId xmlns:a16="http://schemas.microsoft.com/office/drawing/2014/main" xmlns="" id="{0F76FD16-D4B8-3B41-83F9-92DA0D6532CA}"/>
                </a:ext>
              </a:extLst>
            </p:cNvPr>
            <p:cNvSpPr/>
            <p:nvPr/>
          </p:nvSpPr>
          <p:spPr>
            <a:xfrm>
              <a:off x="6977906" y="4706970"/>
              <a:ext cx="408085" cy="234715"/>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Rectangle 223">
            <a:extLst>
              <a:ext uri="{FF2B5EF4-FFF2-40B4-BE49-F238E27FC236}">
                <a16:creationId xmlns:a16="http://schemas.microsoft.com/office/drawing/2014/main" xmlns="" id="{3B21F379-A5FD-F944-A8F6-171C4899B184}"/>
              </a:ext>
            </a:extLst>
          </p:cNvPr>
          <p:cNvSpPr/>
          <p:nvPr/>
        </p:nvSpPr>
        <p:spPr>
          <a:xfrm>
            <a:off x="1481034" y="122506"/>
            <a:ext cx="9272988" cy="769441"/>
          </a:xfrm>
          <a:prstGeom prst="rect">
            <a:avLst/>
          </a:prstGeom>
        </p:spPr>
        <p:txBody>
          <a:bodyPr wrap="none">
            <a:spAutoFit/>
          </a:bodyPr>
          <a:lstStyle/>
          <a:p>
            <a:r>
              <a:rPr lang="en-US" sz="4400" b="1" dirty="0"/>
              <a:t>How does SARS-CoV-2 infect our cells? </a:t>
            </a:r>
          </a:p>
        </p:txBody>
      </p:sp>
      <p:sp>
        <p:nvSpPr>
          <p:cNvPr id="2" name="TextBox 1">
            <a:extLst>
              <a:ext uri="{FF2B5EF4-FFF2-40B4-BE49-F238E27FC236}">
                <a16:creationId xmlns:a16="http://schemas.microsoft.com/office/drawing/2014/main" xmlns="" id="{C7924A41-2A2C-2743-9EC3-396D840BE935}"/>
              </a:ext>
            </a:extLst>
          </p:cNvPr>
          <p:cNvSpPr txBox="1"/>
          <p:nvPr/>
        </p:nvSpPr>
        <p:spPr>
          <a:xfrm>
            <a:off x="7037279" y="6155906"/>
            <a:ext cx="1748877" cy="523220"/>
          </a:xfrm>
          <a:prstGeom prst="rect">
            <a:avLst/>
          </a:prstGeom>
          <a:noFill/>
        </p:spPr>
        <p:txBody>
          <a:bodyPr wrap="none" rtlCol="0">
            <a:spAutoFit/>
          </a:bodyPr>
          <a:lstStyle/>
          <a:p>
            <a:r>
              <a:rPr lang="en-US" sz="2800" b="1" dirty="0"/>
              <a:t>HOST CELL</a:t>
            </a:r>
          </a:p>
        </p:txBody>
      </p:sp>
      <p:grpSp>
        <p:nvGrpSpPr>
          <p:cNvPr id="228" name="Group 227">
            <a:extLst>
              <a:ext uri="{FF2B5EF4-FFF2-40B4-BE49-F238E27FC236}">
                <a16:creationId xmlns:a16="http://schemas.microsoft.com/office/drawing/2014/main" xmlns="" id="{A753C35A-9292-D045-AADF-FF088E4EA3BC}"/>
              </a:ext>
            </a:extLst>
          </p:cNvPr>
          <p:cNvGrpSpPr/>
          <p:nvPr/>
        </p:nvGrpSpPr>
        <p:grpSpPr>
          <a:xfrm rot="1078273">
            <a:off x="9804601" y="6061755"/>
            <a:ext cx="2194645" cy="1204669"/>
            <a:chOff x="6715994" y="2354265"/>
            <a:chExt cx="2194645" cy="1544636"/>
          </a:xfrm>
        </p:grpSpPr>
        <p:sp>
          <p:nvSpPr>
            <p:cNvPr id="237" name="Oval 20">
              <a:extLst>
                <a:ext uri="{FF2B5EF4-FFF2-40B4-BE49-F238E27FC236}">
                  <a16:creationId xmlns:a16="http://schemas.microsoft.com/office/drawing/2014/main" xmlns="" id="{090C9EA9-275A-0B42-8962-C1B00F960F18}"/>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38" name="Freeform 21">
              <a:extLst>
                <a:ext uri="{FF2B5EF4-FFF2-40B4-BE49-F238E27FC236}">
                  <a16:creationId xmlns:a16="http://schemas.microsoft.com/office/drawing/2014/main" xmlns="" id="{23A4B04A-5B3A-C44B-8902-3826B53BFFE2}"/>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39" name="Freeform 22">
              <a:extLst>
                <a:ext uri="{FF2B5EF4-FFF2-40B4-BE49-F238E27FC236}">
                  <a16:creationId xmlns:a16="http://schemas.microsoft.com/office/drawing/2014/main" xmlns="" id="{9CB4F2A5-011B-0447-AC07-8B2C73E1ECE1}"/>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42" name="Group 31">
              <a:extLst>
                <a:ext uri="{FF2B5EF4-FFF2-40B4-BE49-F238E27FC236}">
                  <a16:creationId xmlns:a16="http://schemas.microsoft.com/office/drawing/2014/main" xmlns="" id="{AE8A06E7-18C9-7C4F-AED5-8D2412E3E1B5}"/>
                </a:ext>
              </a:extLst>
            </p:cNvPr>
            <p:cNvGrpSpPr>
              <a:grpSpLocks/>
            </p:cNvGrpSpPr>
            <p:nvPr/>
          </p:nvGrpSpPr>
          <p:grpSpPr bwMode="auto">
            <a:xfrm>
              <a:off x="7343775" y="2500313"/>
              <a:ext cx="242888" cy="901700"/>
              <a:chOff x="4016" y="1479"/>
              <a:chExt cx="172" cy="568"/>
            </a:xfrm>
          </p:grpSpPr>
          <p:sp>
            <p:nvSpPr>
              <p:cNvPr id="441" name="Oval 32">
                <a:extLst>
                  <a:ext uri="{FF2B5EF4-FFF2-40B4-BE49-F238E27FC236}">
                    <a16:creationId xmlns:a16="http://schemas.microsoft.com/office/drawing/2014/main" xmlns="" id="{19BD45F6-4D8D-9940-B4B1-49B1E6EB246E}"/>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42" name="Freeform 33">
                <a:extLst>
                  <a:ext uri="{FF2B5EF4-FFF2-40B4-BE49-F238E27FC236}">
                    <a16:creationId xmlns:a16="http://schemas.microsoft.com/office/drawing/2014/main" xmlns="" id="{D32B816E-A14D-CB45-9E6C-DD49D82716F0}"/>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443" name="Freeform 34">
                <a:extLst>
                  <a:ext uri="{FF2B5EF4-FFF2-40B4-BE49-F238E27FC236}">
                    <a16:creationId xmlns:a16="http://schemas.microsoft.com/office/drawing/2014/main" xmlns="" id="{37F95840-D562-5A44-A782-4D602E834845}"/>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44" name="Oval 44">
              <a:extLst>
                <a:ext uri="{FF2B5EF4-FFF2-40B4-BE49-F238E27FC236}">
                  <a16:creationId xmlns:a16="http://schemas.microsoft.com/office/drawing/2014/main" xmlns="" id="{86BC8D2C-A82D-4A42-9B5A-32A587110516}"/>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45" name="Oval 45">
              <a:extLst>
                <a:ext uri="{FF2B5EF4-FFF2-40B4-BE49-F238E27FC236}">
                  <a16:creationId xmlns:a16="http://schemas.microsoft.com/office/drawing/2014/main" xmlns="" id="{FA9EEDBA-DAAD-C042-BAE5-9397C65086C2}"/>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46" name="Group 57">
              <a:extLst>
                <a:ext uri="{FF2B5EF4-FFF2-40B4-BE49-F238E27FC236}">
                  <a16:creationId xmlns:a16="http://schemas.microsoft.com/office/drawing/2014/main" xmlns="" id="{C7DF8039-2E60-5546-99AF-3AB35BFD6151}"/>
                </a:ext>
              </a:extLst>
            </p:cNvPr>
            <p:cNvGrpSpPr>
              <a:grpSpLocks/>
            </p:cNvGrpSpPr>
            <p:nvPr/>
          </p:nvGrpSpPr>
          <p:grpSpPr bwMode="auto">
            <a:xfrm>
              <a:off x="6872288" y="2354265"/>
              <a:ext cx="241300" cy="901701"/>
              <a:chOff x="3682" y="1387"/>
              <a:chExt cx="171" cy="568"/>
            </a:xfrm>
          </p:grpSpPr>
          <p:sp>
            <p:nvSpPr>
              <p:cNvPr id="438" name="Oval 58">
                <a:extLst>
                  <a:ext uri="{FF2B5EF4-FFF2-40B4-BE49-F238E27FC236}">
                    <a16:creationId xmlns:a16="http://schemas.microsoft.com/office/drawing/2014/main" xmlns="" id="{C3B08897-4FCE-5D4B-AF8D-4C0A9F57DD98}"/>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39" name="Freeform 59">
                <a:extLst>
                  <a:ext uri="{FF2B5EF4-FFF2-40B4-BE49-F238E27FC236}">
                    <a16:creationId xmlns:a16="http://schemas.microsoft.com/office/drawing/2014/main" xmlns="" id="{39237A59-9940-964A-800B-EB8BE1431D1A}"/>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40" name="Freeform 60">
                <a:extLst>
                  <a:ext uri="{FF2B5EF4-FFF2-40B4-BE49-F238E27FC236}">
                    <a16:creationId xmlns:a16="http://schemas.microsoft.com/office/drawing/2014/main" xmlns="" id="{24C8FBDE-79E5-5946-9EF8-75A02C35239C}"/>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47" name="Oval 61">
              <a:extLst>
                <a:ext uri="{FF2B5EF4-FFF2-40B4-BE49-F238E27FC236}">
                  <a16:creationId xmlns:a16="http://schemas.microsoft.com/office/drawing/2014/main" xmlns="" id="{15DD27DE-5BC1-1F49-82A1-4CA4FBAA67B8}"/>
                </a:ext>
              </a:extLst>
            </p:cNvPr>
            <p:cNvSpPr>
              <a:spLocks noChangeArrowheads="1"/>
            </p:cNvSpPr>
            <p:nvPr/>
          </p:nvSpPr>
          <p:spPr bwMode="auto">
            <a:xfrm>
              <a:off x="6715994" y="3043104"/>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48" name="Oval 62">
              <a:extLst>
                <a:ext uri="{FF2B5EF4-FFF2-40B4-BE49-F238E27FC236}">
                  <a16:creationId xmlns:a16="http://schemas.microsoft.com/office/drawing/2014/main" xmlns="" id="{F5CB3828-F660-7740-B12D-B529F410914F}"/>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49" name="Freeform 85">
              <a:extLst>
                <a:ext uri="{FF2B5EF4-FFF2-40B4-BE49-F238E27FC236}">
                  <a16:creationId xmlns:a16="http://schemas.microsoft.com/office/drawing/2014/main" xmlns="" id="{3AE2CBF5-1DB1-CA43-92F9-C5D241E0B643}"/>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0" name="Oval 86">
              <a:extLst>
                <a:ext uri="{FF2B5EF4-FFF2-40B4-BE49-F238E27FC236}">
                  <a16:creationId xmlns:a16="http://schemas.microsoft.com/office/drawing/2014/main" xmlns="" id="{F68F8902-E67F-7D47-98BE-2C767EB96728}"/>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51" name="Freeform 87">
              <a:extLst>
                <a:ext uri="{FF2B5EF4-FFF2-40B4-BE49-F238E27FC236}">
                  <a16:creationId xmlns:a16="http://schemas.microsoft.com/office/drawing/2014/main" xmlns="" id="{E8C14E6E-3A31-AA41-9A2F-A7C50F2EFF37}"/>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2" name="Freeform 88">
              <a:extLst>
                <a:ext uri="{FF2B5EF4-FFF2-40B4-BE49-F238E27FC236}">
                  <a16:creationId xmlns:a16="http://schemas.microsoft.com/office/drawing/2014/main" xmlns="" id="{BF56A1B6-9C85-974D-BD5E-8A13B7FC754E}"/>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3" name="Oval 89">
              <a:extLst>
                <a:ext uri="{FF2B5EF4-FFF2-40B4-BE49-F238E27FC236}">
                  <a16:creationId xmlns:a16="http://schemas.microsoft.com/office/drawing/2014/main" xmlns="" id="{ED07BFA4-BBC8-C647-9638-A14ECB964127}"/>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54" name="Freeform 90">
              <a:extLst>
                <a:ext uri="{FF2B5EF4-FFF2-40B4-BE49-F238E27FC236}">
                  <a16:creationId xmlns:a16="http://schemas.microsoft.com/office/drawing/2014/main" xmlns="" id="{9D8085D6-D2C7-D748-9D4A-735A4F75BBB7}"/>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5" name="Freeform 91">
              <a:extLst>
                <a:ext uri="{FF2B5EF4-FFF2-40B4-BE49-F238E27FC236}">
                  <a16:creationId xmlns:a16="http://schemas.microsoft.com/office/drawing/2014/main" xmlns="" id="{FCF5EB87-DB5B-5C44-AB4C-04435BD7FECC}"/>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18" name="Oval 92">
              <a:extLst>
                <a:ext uri="{FF2B5EF4-FFF2-40B4-BE49-F238E27FC236}">
                  <a16:creationId xmlns:a16="http://schemas.microsoft.com/office/drawing/2014/main" xmlns="" id="{BF039FFB-3483-2D4E-BB6C-17518C78A485}"/>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19" name="Freeform 93">
              <a:extLst>
                <a:ext uri="{FF2B5EF4-FFF2-40B4-BE49-F238E27FC236}">
                  <a16:creationId xmlns:a16="http://schemas.microsoft.com/office/drawing/2014/main" xmlns="" id="{969AD0DF-A09D-1142-83F6-C766894CA65C}"/>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20" name="Freeform 94">
              <a:extLst>
                <a:ext uri="{FF2B5EF4-FFF2-40B4-BE49-F238E27FC236}">
                  <a16:creationId xmlns:a16="http://schemas.microsoft.com/office/drawing/2014/main" xmlns="" id="{E066C78A-E85A-6D43-ACC4-FB1A3B25A8B4}"/>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21" name="Oval 113">
              <a:extLst>
                <a:ext uri="{FF2B5EF4-FFF2-40B4-BE49-F238E27FC236}">
                  <a16:creationId xmlns:a16="http://schemas.microsoft.com/office/drawing/2014/main" xmlns="" id="{72A27B81-F359-0A4A-807D-528D0401AB6B}"/>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25" name="Oval 114">
              <a:extLst>
                <a:ext uri="{FF2B5EF4-FFF2-40B4-BE49-F238E27FC236}">
                  <a16:creationId xmlns:a16="http://schemas.microsoft.com/office/drawing/2014/main" xmlns="" id="{3339344A-345B-2A4A-9A0E-FA6CA3FF0D26}"/>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26" name="Oval 115">
              <a:extLst>
                <a:ext uri="{FF2B5EF4-FFF2-40B4-BE49-F238E27FC236}">
                  <a16:creationId xmlns:a16="http://schemas.microsoft.com/office/drawing/2014/main" xmlns="" id="{B78F3C06-9854-2E4D-8E11-FCD36C2B84B1}"/>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28" name="Oval 116">
              <a:extLst>
                <a:ext uri="{FF2B5EF4-FFF2-40B4-BE49-F238E27FC236}">
                  <a16:creationId xmlns:a16="http://schemas.microsoft.com/office/drawing/2014/main" xmlns="" id="{66EDFA8A-6EC8-B542-88E8-531A8A8A3D07}"/>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29" name="Oval 117">
              <a:extLst>
                <a:ext uri="{FF2B5EF4-FFF2-40B4-BE49-F238E27FC236}">
                  <a16:creationId xmlns:a16="http://schemas.microsoft.com/office/drawing/2014/main" xmlns="" id="{7E291BF9-A8B4-9840-B6C0-31074DD5D1E8}"/>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30" name="Freeform 118">
              <a:extLst>
                <a:ext uri="{FF2B5EF4-FFF2-40B4-BE49-F238E27FC236}">
                  <a16:creationId xmlns:a16="http://schemas.microsoft.com/office/drawing/2014/main" xmlns="" id="{3223558C-E661-1643-B775-517C2ECCB5CC}"/>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1" name="Freeform 119">
              <a:extLst>
                <a:ext uri="{FF2B5EF4-FFF2-40B4-BE49-F238E27FC236}">
                  <a16:creationId xmlns:a16="http://schemas.microsoft.com/office/drawing/2014/main" xmlns="" id="{964E1B47-B202-FF42-A87F-114AED4AB608}"/>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2" name="Oval 120">
              <a:extLst>
                <a:ext uri="{FF2B5EF4-FFF2-40B4-BE49-F238E27FC236}">
                  <a16:creationId xmlns:a16="http://schemas.microsoft.com/office/drawing/2014/main" xmlns="" id="{AFB5C3AB-C3B9-9C4D-84FE-50077FE021BC}"/>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33" name="Oval 121">
              <a:extLst>
                <a:ext uri="{FF2B5EF4-FFF2-40B4-BE49-F238E27FC236}">
                  <a16:creationId xmlns:a16="http://schemas.microsoft.com/office/drawing/2014/main" xmlns="" id="{93DC5461-69FC-4044-99D5-60E249BD8A8D}"/>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34" name="Freeform 122">
              <a:extLst>
                <a:ext uri="{FF2B5EF4-FFF2-40B4-BE49-F238E27FC236}">
                  <a16:creationId xmlns:a16="http://schemas.microsoft.com/office/drawing/2014/main" xmlns="" id="{E208A351-8022-BE46-8B96-76B41895CC0B}"/>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5" name="Freeform 123">
              <a:extLst>
                <a:ext uri="{FF2B5EF4-FFF2-40B4-BE49-F238E27FC236}">
                  <a16:creationId xmlns:a16="http://schemas.microsoft.com/office/drawing/2014/main" xmlns="" id="{43DB2749-2895-1D40-B3C5-1013149EB52C}"/>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36" name="Oval 124">
              <a:extLst>
                <a:ext uri="{FF2B5EF4-FFF2-40B4-BE49-F238E27FC236}">
                  <a16:creationId xmlns:a16="http://schemas.microsoft.com/office/drawing/2014/main" xmlns="" id="{F142DE61-D20D-454E-8E73-8D23F4532B9E}"/>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37" name="Oval 86">
              <a:extLst>
                <a:ext uri="{FF2B5EF4-FFF2-40B4-BE49-F238E27FC236}">
                  <a16:creationId xmlns:a16="http://schemas.microsoft.com/office/drawing/2014/main" xmlns="" id="{60764E57-B425-4145-963E-0FD020D2C9C2}"/>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
        <p:nvSpPr>
          <p:cNvPr id="456" name="Oval 58">
            <a:extLst>
              <a:ext uri="{FF2B5EF4-FFF2-40B4-BE49-F238E27FC236}">
                <a16:creationId xmlns:a16="http://schemas.microsoft.com/office/drawing/2014/main" xmlns="" id="{06AE3747-7E5C-1F4C-961A-FB38038C50C4}"/>
              </a:ext>
            </a:extLst>
          </p:cNvPr>
          <p:cNvSpPr>
            <a:spLocks noChangeArrowheads="1"/>
          </p:cNvSpPr>
          <p:nvPr/>
        </p:nvSpPr>
        <p:spPr bwMode="auto">
          <a:xfrm rot="854830">
            <a:off x="9998133" y="5760354"/>
            <a:ext cx="227189" cy="14114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457" name="Group 456">
            <a:extLst>
              <a:ext uri="{FF2B5EF4-FFF2-40B4-BE49-F238E27FC236}">
                <a16:creationId xmlns:a16="http://schemas.microsoft.com/office/drawing/2014/main" xmlns="" id="{5226A068-D646-A841-BDA2-02327A1AB67E}"/>
              </a:ext>
            </a:extLst>
          </p:cNvPr>
          <p:cNvGrpSpPr/>
          <p:nvPr/>
        </p:nvGrpSpPr>
        <p:grpSpPr>
          <a:xfrm rot="19092748">
            <a:off x="1659065" y="5465359"/>
            <a:ext cx="2197101" cy="1204669"/>
            <a:chOff x="6713538" y="2354265"/>
            <a:chExt cx="2197101" cy="1544636"/>
          </a:xfrm>
        </p:grpSpPr>
        <p:sp>
          <p:nvSpPr>
            <p:cNvPr id="458" name="Oval 20">
              <a:extLst>
                <a:ext uri="{FF2B5EF4-FFF2-40B4-BE49-F238E27FC236}">
                  <a16:creationId xmlns:a16="http://schemas.microsoft.com/office/drawing/2014/main" xmlns="" id="{3E0730D3-BB6C-FD4E-B7B1-C9C3245F860B}"/>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59" name="Freeform 21">
              <a:extLst>
                <a:ext uri="{FF2B5EF4-FFF2-40B4-BE49-F238E27FC236}">
                  <a16:creationId xmlns:a16="http://schemas.microsoft.com/office/drawing/2014/main" xmlns="" id="{D4517D2A-8FC6-D645-815E-497909518D12}"/>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0" name="Freeform 22">
              <a:extLst>
                <a:ext uri="{FF2B5EF4-FFF2-40B4-BE49-F238E27FC236}">
                  <a16:creationId xmlns:a16="http://schemas.microsoft.com/office/drawing/2014/main" xmlns="" id="{B98AC3CC-8A81-F545-885F-2B63A4AAC3AF}"/>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461" name="Group 31">
              <a:extLst>
                <a:ext uri="{FF2B5EF4-FFF2-40B4-BE49-F238E27FC236}">
                  <a16:creationId xmlns:a16="http://schemas.microsoft.com/office/drawing/2014/main" xmlns="" id="{2A68109F-8D9C-D748-932B-B8A32F05753E}"/>
                </a:ext>
              </a:extLst>
            </p:cNvPr>
            <p:cNvGrpSpPr>
              <a:grpSpLocks/>
            </p:cNvGrpSpPr>
            <p:nvPr/>
          </p:nvGrpSpPr>
          <p:grpSpPr bwMode="auto">
            <a:xfrm>
              <a:off x="7343775" y="2500313"/>
              <a:ext cx="242888" cy="901700"/>
              <a:chOff x="4016" y="1479"/>
              <a:chExt cx="172" cy="568"/>
            </a:xfrm>
          </p:grpSpPr>
          <p:sp>
            <p:nvSpPr>
              <p:cNvPr id="493" name="Oval 32">
                <a:extLst>
                  <a:ext uri="{FF2B5EF4-FFF2-40B4-BE49-F238E27FC236}">
                    <a16:creationId xmlns:a16="http://schemas.microsoft.com/office/drawing/2014/main" xmlns="" id="{3756E50F-EEA0-D046-A7F3-19EE946A654B}"/>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94" name="Freeform 33">
                <a:extLst>
                  <a:ext uri="{FF2B5EF4-FFF2-40B4-BE49-F238E27FC236}">
                    <a16:creationId xmlns:a16="http://schemas.microsoft.com/office/drawing/2014/main" xmlns="" id="{93FE5ECA-EC5E-1E4B-A3A3-A7DCAD31CC1C}"/>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495" name="Freeform 34">
                <a:extLst>
                  <a:ext uri="{FF2B5EF4-FFF2-40B4-BE49-F238E27FC236}">
                    <a16:creationId xmlns:a16="http://schemas.microsoft.com/office/drawing/2014/main" xmlns="" id="{0259AFE1-E938-CC47-AC16-AD62AFCF4443}"/>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62" name="Oval 44">
              <a:extLst>
                <a:ext uri="{FF2B5EF4-FFF2-40B4-BE49-F238E27FC236}">
                  <a16:creationId xmlns:a16="http://schemas.microsoft.com/office/drawing/2014/main" xmlns="" id="{1236E1ED-F282-8045-A90A-96BAC672996A}"/>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3" name="Oval 45">
              <a:extLst>
                <a:ext uri="{FF2B5EF4-FFF2-40B4-BE49-F238E27FC236}">
                  <a16:creationId xmlns:a16="http://schemas.microsoft.com/office/drawing/2014/main" xmlns="" id="{00AB1D12-4C9F-C14C-9CFF-C7830AB77B76}"/>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464" name="Group 57">
              <a:extLst>
                <a:ext uri="{FF2B5EF4-FFF2-40B4-BE49-F238E27FC236}">
                  <a16:creationId xmlns:a16="http://schemas.microsoft.com/office/drawing/2014/main" xmlns="" id="{3727E608-63FF-0343-A1CF-AC603AE64EF6}"/>
                </a:ext>
              </a:extLst>
            </p:cNvPr>
            <p:cNvGrpSpPr>
              <a:grpSpLocks/>
            </p:cNvGrpSpPr>
            <p:nvPr/>
          </p:nvGrpSpPr>
          <p:grpSpPr bwMode="auto">
            <a:xfrm>
              <a:off x="6872288" y="2354265"/>
              <a:ext cx="241300" cy="901701"/>
              <a:chOff x="3682" y="1387"/>
              <a:chExt cx="171" cy="568"/>
            </a:xfrm>
          </p:grpSpPr>
          <p:sp>
            <p:nvSpPr>
              <p:cNvPr id="490" name="Oval 58">
                <a:extLst>
                  <a:ext uri="{FF2B5EF4-FFF2-40B4-BE49-F238E27FC236}">
                    <a16:creationId xmlns:a16="http://schemas.microsoft.com/office/drawing/2014/main" xmlns="" id="{9555BBC4-5D30-954C-8150-248114DCF9EB}"/>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91" name="Freeform 59">
                <a:extLst>
                  <a:ext uri="{FF2B5EF4-FFF2-40B4-BE49-F238E27FC236}">
                    <a16:creationId xmlns:a16="http://schemas.microsoft.com/office/drawing/2014/main" xmlns="" id="{C43D8C28-8967-8644-9A37-73B0ABF5F91F}"/>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92" name="Freeform 60">
                <a:extLst>
                  <a:ext uri="{FF2B5EF4-FFF2-40B4-BE49-F238E27FC236}">
                    <a16:creationId xmlns:a16="http://schemas.microsoft.com/office/drawing/2014/main" xmlns="" id="{96024CB0-287E-AB42-ABAA-48A4F535AF78}"/>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65" name="Oval 61">
              <a:extLst>
                <a:ext uri="{FF2B5EF4-FFF2-40B4-BE49-F238E27FC236}">
                  <a16:creationId xmlns:a16="http://schemas.microsoft.com/office/drawing/2014/main" xmlns="" id="{6EEF35F8-D34B-994B-82DE-5C58E4C6B7B2}"/>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6" name="Oval 62">
              <a:extLst>
                <a:ext uri="{FF2B5EF4-FFF2-40B4-BE49-F238E27FC236}">
                  <a16:creationId xmlns:a16="http://schemas.microsoft.com/office/drawing/2014/main" xmlns="" id="{D285FB3F-2D1F-8B43-B0B8-D7C0AB437A3E}"/>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7" name="Freeform 85">
              <a:extLst>
                <a:ext uri="{FF2B5EF4-FFF2-40B4-BE49-F238E27FC236}">
                  <a16:creationId xmlns:a16="http://schemas.microsoft.com/office/drawing/2014/main" xmlns="" id="{C11CFFEB-84E3-8A4A-827A-D0DFB689C16E}"/>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8" name="Oval 86">
              <a:extLst>
                <a:ext uri="{FF2B5EF4-FFF2-40B4-BE49-F238E27FC236}">
                  <a16:creationId xmlns:a16="http://schemas.microsoft.com/office/drawing/2014/main" xmlns="" id="{DC61639B-E273-724C-82BA-2572EBC7F968}"/>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9" name="Freeform 87">
              <a:extLst>
                <a:ext uri="{FF2B5EF4-FFF2-40B4-BE49-F238E27FC236}">
                  <a16:creationId xmlns:a16="http://schemas.microsoft.com/office/drawing/2014/main" xmlns="" id="{049028F1-0E8C-9540-BD52-6A09653610C6}"/>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0" name="Freeform 88">
              <a:extLst>
                <a:ext uri="{FF2B5EF4-FFF2-40B4-BE49-F238E27FC236}">
                  <a16:creationId xmlns:a16="http://schemas.microsoft.com/office/drawing/2014/main" xmlns="" id="{C5BE4F96-F237-BA42-BCEE-04B82263B593}"/>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1" name="Oval 89">
              <a:extLst>
                <a:ext uri="{FF2B5EF4-FFF2-40B4-BE49-F238E27FC236}">
                  <a16:creationId xmlns:a16="http://schemas.microsoft.com/office/drawing/2014/main" xmlns="" id="{090BC78E-D7B1-D546-A796-4C203123F913}"/>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2" name="Freeform 90">
              <a:extLst>
                <a:ext uri="{FF2B5EF4-FFF2-40B4-BE49-F238E27FC236}">
                  <a16:creationId xmlns:a16="http://schemas.microsoft.com/office/drawing/2014/main" xmlns="" id="{8CCBDFF5-F8C7-CF44-BBD8-8C4DDD4506BD}"/>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3" name="Freeform 91">
              <a:extLst>
                <a:ext uri="{FF2B5EF4-FFF2-40B4-BE49-F238E27FC236}">
                  <a16:creationId xmlns:a16="http://schemas.microsoft.com/office/drawing/2014/main" xmlns="" id="{EC31A9FD-11AC-2544-9A6C-19F4C06B73F9}"/>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4" name="Oval 92">
              <a:extLst>
                <a:ext uri="{FF2B5EF4-FFF2-40B4-BE49-F238E27FC236}">
                  <a16:creationId xmlns:a16="http://schemas.microsoft.com/office/drawing/2014/main" xmlns="" id="{F0E80857-9998-1D47-A538-F38ED5214DDC}"/>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5" name="Freeform 93">
              <a:extLst>
                <a:ext uri="{FF2B5EF4-FFF2-40B4-BE49-F238E27FC236}">
                  <a16:creationId xmlns:a16="http://schemas.microsoft.com/office/drawing/2014/main" xmlns="" id="{18A2688E-D261-224D-83DD-899A1335998A}"/>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6" name="Freeform 94">
              <a:extLst>
                <a:ext uri="{FF2B5EF4-FFF2-40B4-BE49-F238E27FC236}">
                  <a16:creationId xmlns:a16="http://schemas.microsoft.com/office/drawing/2014/main" xmlns="" id="{BFA78FC5-F14F-514E-A9BB-8872FA16ACD9}"/>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7" name="Oval 113">
              <a:extLst>
                <a:ext uri="{FF2B5EF4-FFF2-40B4-BE49-F238E27FC236}">
                  <a16:creationId xmlns:a16="http://schemas.microsoft.com/office/drawing/2014/main" xmlns="" id="{5E64B2C8-EF34-574A-8B9B-5E26244ABF20}"/>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8" name="Oval 114">
              <a:extLst>
                <a:ext uri="{FF2B5EF4-FFF2-40B4-BE49-F238E27FC236}">
                  <a16:creationId xmlns:a16="http://schemas.microsoft.com/office/drawing/2014/main" xmlns="" id="{2EAE7F42-C858-E64F-A4F4-19B019D71B13}"/>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9" name="Oval 115">
              <a:extLst>
                <a:ext uri="{FF2B5EF4-FFF2-40B4-BE49-F238E27FC236}">
                  <a16:creationId xmlns:a16="http://schemas.microsoft.com/office/drawing/2014/main" xmlns="" id="{EE6CC252-D015-6245-BE54-55C6315FC49A}"/>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0" name="Oval 116">
              <a:extLst>
                <a:ext uri="{FF2B5EF4-FFF2-40B4-BE49-F238E27FC236}">
                  <a16:creationId xmlns:a16="http://schemas.microsoft.com/office/drawing/2014/main" xmlns="" id="{175C33DA-DD46-7744-A751-FC24F652A679}"/>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1" name="Oval 117">
              <a:extLst>
                <a:ext uri="{FF2B5EF4-FFF2-40B4-BE49-F238E27FC236}">
                  <a16:creationId xmlns:a16="http://schemas.microsoft.com/office/drawing/2014/main" xmlns="" id="{9BC1BAF6-44CF-D34C-BEAD-21081266258D}"/>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2" name="Freeform 118">
              <a:extLst>
                <a:ext uri="{FF2B5EF4-FFF2-40B4-BE49-F238E27FC236}">
                  <a16:creationId xmlns:a16="http://schemas.microsoft.com/office/drawing/2014/main" xmlns="" id="{92AB9AE4-D51A-614B-9B20-611EC46A1E2B}"/>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3" name="Freeform 119">
              <a:extLst>
                <a:ext uri="{FF2B5EF4-FFF2-40B4-BE49-F238E27FC236}">
                  <a16:creationId xmlns:a16="http://schemas.microsoft.com/office/drawing/2014/main" xmlns="" id="{169307A0-DD6E-F447-8419-EC76D34670C7}"/>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4" name="Oval 120">
              <a:extLst>
                <a:ext uri="{FF2B5EF4-FFF2-40B4-BE49-F238E27FC236}">
                  <a16:creationId xmlns:a16="http://schemas.microsoft.com/office/drawing/2014/main" xmlns="" id="{D389D0C9-70D3-2C4F-913E-AFED76E546CA}"/>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5" name="Oval 121">
              <a:extLst>
                <a:ext uri="{FF2B5EF4-FFF2-40B4-BE49-F238E27FC236}">
                  <a16:creationId xmlns:a16="http://schemas.microsoft.com/office/drawing/2014/main" xmlns="" id="{1CD3F69E-7424-A448-BFC1-A672C378A856}"/>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6" name="Freeform 122">
              <a:extLst>
                <a:ext uri="{FF2B5EF4-FFF2-40B4-BE49-F238E27FC236}">
                  <a16:creationId xmlns:a16="http://schemas.microsoft.com/office/drawing/2014/main" xmlns="" id="{C6427D3C-9A89-6D4C-A56C-0FFCF5FA377A}"/>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7" name="Freeform 123">
              <a:extLst>
                <a:ext uri="{FF2B5EF4-FFF2-40B4-BE49-F238E27FC236}">
                  <a16:creationId xmlns:a16="http://schemas.microsoft.com/office/drawing/2014/main" xmlns="" id="{633187C7-2645-1A48-99F4-86107A4F80A5}"/>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8" name="Oval 124">
              <a:extLst>
                <a:ext uri="{FF2B5EF4-FFF2-40B4-BE49-F238E27FC236}">
                  <a16:creationId xmlns:a16="http://schemas.microsoft.com/office/drawing/2014/main" xmlns="" id="{0EEE8F49-E3E3-3B44-9A2E-83FFB10755D0}"/>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9" name="Oval 86">
              <a:extLst>
                <a:ext uri="{FF2B5EF4-FFF2-40B4-BE49-F238E27FC236}">
                  <a16:creationId xmlns:a16="http://schemas.microsoft.com/office/drawing/2014/main" xmlns="" id="{64EB9DFB-0268-5D47-85B7-DB2FF34832B1}"/>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735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00938 0.04653 L -0.04883 0.39306 " pathEditMode="relative" rAng="0" ptsTypes="AA">
                                      <p:cBhvr>
                                        <p:cTn id="40" dur="2000" fill="hold"/>
                                        <p:tgtEl>
                                          <p:spTgt spid="26"/>
                                        </p:tgtEl>
                                        <p:attrNameLst>
                                          <p:attrName>ppt_x</p:attrName>
                                          <p:attrName>ppt_y</p:attrName>
                                        </p:attrNameLst>
                                      </p:cBhvr>
                                      <p:rCtr x="-2917" y="1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xmlns="" id="{BDF60555-1B22-1C4E-AAF3-2D71F6ED7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527" y="820907"/>
            <a:ext cx="8257007" cy="59734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xmlns="" id="{C0CA2C9C-D477-874B-AE7B-4ADA0EDBB437}"/>
              </a:ext>
            </a:extLst>
          </p:cNvPr>
          <p:cNvSpPr txBox="1">
            <a:spLocks noChangeArrowheads="1"/>
          </p:cNvSpPr>
          <p:nvPr/>
        </p:nvSpPr>
        <p:spPr bwMode="auto">
          <a:xfrm>
            <a:off x="9257443" y="6678427"/>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dirty="0" err="1">
                <a:latin typeface="Arial" panose="020B0604020202020204" pitchFamily="34" charset="0"/>
              </a:rPr>
              <a:t>Muge</a:t>
            </a:r>
            <a:r>
              <a:rPr lang="en-GB" altLang="en-US" sz="1089" b="1" dirty="0">
                <a:latin typeface="Arial" panose="020B0604020202020204" pitchFamily="34" charset="0"/>
              </a:rPr>
              <a:t> </a:t>
            </a:r>
            <a:r>
              <a:rPr lang="en-GB" altLang="en-US" sz="1089" b="1" dirty="0" err="1">
                <a:latin typeface="Arial" panose="020B0604020202020204" pitchFamily="34" charset="0"/>
              </a:rPr>
              <a:t>Cevik</a:t>
            </a:r>
            <a:r>
              <a:rPr lang="en-GB" altLang="en-US" sz="1089" b="1" dirty="0">
                <a:latin typeface="Arial" panose="020B0604020202020204" pitchFamily="34" charset="0"/>
              </a:rPr>
              <a:t> et al. BMJ 2020;371:bmj.m3862</a:t>
            </a:r>
          </a:p>
        </p:txBody>
      </p:sp>
      <p:sp>
        <p:nvSpPr>
          <p:cNvPr id="7" name="Rectangle 6">
            <a:extLst>
              <a:ext uri="{FF2B5EF4-FFF2-40B4-BE49-F238E27FC236}">
                <a16:creationId xmlns:a16="http://schemas.microsoft.com/office/drawing/2014/main" xmlns="" id="{1A50E155-36B3-5849-A2B7-13C3F8D63BD8}"/>
              </a:ext>
            </a:extLst>
          </p:cNvPr>
          <p:cNvSpPr/>
          <p:nvPr/>
        </p:nvSpPr>
        <p:spPr>
          <a:xfrm>
            <a:off x="1481034" y="122506"/>
            <a:ext cx="9272988" cy="769441"/>
          </a:xfrm>
          <a:prstGeom prst="rect">
            <a:avLst/>
          </a:prstGeom>
        </p:spPr>
        <p:txBody>
          <a:bodyPr wrap="none">
            <a:spAutoFit/>
          </a:bodyPr>
          <a:lstStyle/>
          <a:p>
            <a:r>
              <a:rPr lang="en-US" sz="4400" b="1"/>
              <a:t>How does SARS-CoV-2 infect our cells? </a:t>
            </a:r>
          </a:p>
        </p:txBody>
      </p:sp>
      <p:sp>
        <p:nvSpPr>
          <p:cNvPr id="2" name="Slide Number Placeholder 1"/>
          <p:cNvSpPr>
            <a:spLocks noGrp="1"/>
          </p:cNvSpPr>
          <p:nvPr>
            <p:ph type="sldNum" sz="quarter" idx="12"/>
          </p:nvPr>
        </p:nvSpPr>
        <p:spPr/>
        <p:txBody>
          <a:bodyPr/>
          <a:lstStyle/>
          <a:p>
            <a:fld id="{48F63A3B-78C7-47BE-AE5E-E10140E04643}" type="slidenum">
              <a:rPr lang="en-US" smtClean="0"/>
              <a:t>6</a:t>
            </a:fld>
            <a:endParaRPr lang="en-US"/>
          </a:p>
        </p:txBody>
      </p:sp>
    </p:spTree>
    <p:extLst>
      <p:ext uri="{BB962C8B-B14F-4D97-AF65-F5344CB8AC3E}">
        <p14:creationId xmlns:p14="http://schemas.microsoft.com/office/powerpoint/2010/main" val="31475336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223">
            <a:extLst>
              <a:ext uri="{FF2B5EF4-FFF2-40B4-BE49-F238E27FC236}">
                <a16:creationId xmlns:a16="http://schemas.microsoft.com/office/drawing/2014/main" xmlns="" id="{3B21F379-A5FD-F944-A8F6-171C4899B184}"/>
              </a:ext>
            </a:extLst>
          </p:cNvPr>
          <p:cNvSpPr/>
          <p:nvPr/>
        </p:nvSpPr>
        <p:spPr>
          <a:xfrm>
            <a:off x="1481034" y="122506"/>
            <a:ext cx="9275873" cy="769441"/>
          </a:xfrm>
          <a:prstGeom prst="rect">
            <a:avLst/>
          </a:prstGeom>
        </p:spPr>
        <p:txBody>
          <a:bodyPr wrap="none">
            <a:spAutoFit/>
          </a:bodyPr>
          <a:lstStyle/>
          <a:p>
            <a:r>
              <a:rPr lang="en-US" sz="4400" b="1" dirty="0"/>
              <a:t>SARS-CoV-2 and Cardiovascular System</a:t>
            </a:r>
          </a:p>
        </p:txBody>
      </p:sp>
      <p:grpSp>
        <p:nvGrpSpPr>
          <p:cNvPr id="12" name="Group 11">
            <a:extLst>
              <a:ext uri="{FF2B5EF4-FFF2-40B4-BE49-F238E27FC236}">
                <a16:creationId xmlns:a16="http://schemas.microsoft.com/office/drawing/2014/main" xmlns="" id="{E4717195-D26B-884A-9625-4B77D68AC34F}"/>
              </a:ext>
            </a:extLst>
          </p:cNvPr>
          <p:cNvGrpSpPr/>
          <p:nvPr/>
        </p:nvGrpSpPr>
        <p:grpSpPr>
          <a:xfrm>
            <a:off x="1015038" y="810831"/>
            <a:ext cx="8566257" cy="6128276"/>
            <a:chOff x="1015038" y="810831"/>
            <a:chExt cx="8566257" cy="6128276"/>
          </a:xfrm>
        </p:grpSpPr>
        <p:pic>
          <p:nvPicPr>
            <p:cNvPr id="16" name="Picture 15">
              <a:extLst>
                <a:ext uri="{FF2B5EF4-FFF2-40B4-BE49-F238E27FC236}">
                  <a16:creationId xmlns:a16="http://schemas.microsoft.com/office/drawing/2014/main" xmlns="" id="{8167D1C0-1F6A-344A-9F4C-E920261F80C0}"/>
                </a:ext>
              </a:extLst>
            </p:cNvPr>
            <p:cNvPicPr>
              <a:picLocks noChangeAspect="1"/>
            </p:cNvPicPr>
            <p:nvPr/>
          </p:nvPicPr>
          <p:blipFill rotWithShape="1">
            <a:blip r:embed="rId3"/>
            <a:srcRect r="11761" b="61259"/>
            <a:stretch/>
          </p:blipFill>
          <p:spPr>
            <a:xfrm>
              <a:off x="1357414" y="5529563"/>
              <a:ext cx="8149684" cy="1328438"/>
            </a:xfrm>
            <a:prstGeom prst="rect">
              <a:avLst/>
            </a:prstGeom>
          </p:spPr>
        </p:pic>
        <p:grpSp>
          <p:nvGrpSpPr>
            <p:cNvPr id="15" name="Group 14">
              <a:extLst>
                <a:ext uri="{FF2B5EF4-FFF2-40B4-BE49-F238E27FC236}">
                  <a16:creationId xmlns:a16="http://schemas.microsoft.com/office/drawing/2014/main" xmlns="" id="{2764517C-8CF0-1F40-9019-D8D5D982E8F3}"/>
                </a:ext>
              </a:extLst>
            </p:cNvPr>
            <p:cNvGrpSpPr/>
            <p:nvPr/>
          </p:nvGrpSpPr>
          <p:grpSpPr>
            <a:xfrm>
              <a:off x="1015038" y="810831"/>
              <a:ext cx="8566257" cy="6128276"/>
              <a:chOff x="1015038" y="1133553"/>
              <a:chExt cx="8566257" cy="6128276"/>
            </a:xfrm>
          </p:grpSpPr>
          <p:grpSp>
            <p:nvGrpSpPr>
              <p:cNvPr id="14" name="Group 13">
                <a:extLst>
                  <a:ext uri="{FF2B5EF4-FFF2-40B4-BE49-F238E27FC236}">
                    <a16:creationId xmlns:a16="http://schemas.microsoft.com/office/drawing/2014/main" xmlns="" id="{AF3C3ADC-7894-334D-A0D0-3F2ACCDBBC70}"/>
                  </a:ext>
                </a:extLst>
              </p:cNvPr>
              <p:cNvGrpSpPr/>
              <p:nvPr/>
            </p:nvGrpSpPr>
            <p:grpSpPr>
              <a:xfrm>
                <a:off x="1015038" y="1133553"/>
                <a:ext cx="8566257" cy="6128276"/>
                <a:chOff x="1659065" y="972188"/>
                <a:chExt cx="8566257" cy="6128276"/>
              </a:xfrm>
            </p:grpSpPr>
            <p:sp>
              <p:nvSpPr>
                <p:cNvPr id="496" name="Freeform 59">
                  <a:extLst>
                    <a:ext uri="{FF2B5EF4-FFF2-40B4-BE49-F238E27FC236}">
                      <a16:creationId xmlns:a16="http://schemas.microsoft.com/office/drawing/2014/main" xmlns="" id="{D8955C42-500E-444F-8F19-2640A63EF357}"/>
                    </a:ext>
                  </a:extLst>
                </p:cNvPr>
                <p:cNvSpPr>
                  <a:spLocks/>
                </p:cNvSpPr>
                <p:nvPr/>
              </p:nvSpPr>
              <p:spPr bwMode="auto">
                <a:xfrm rot="854830">
                  <a:off x="9986069" y="5890373"/>
                  <a:ext cx="98778" cy="55095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56" name="Group 255">
                  <a:extLst>
                    <a:ext uri="{FF2B5EF4-FFF2-40B4-BE49-F238E27FC236}">
                      <a16:creationId xmlns:a16="http://schemas.microsoft.com/office/drawing/2014/main" xmlns="" id="{6C118DF1-3044-E34C-A22F-106986E5CBD8}"/>
                    </a:ext>
                  </a:extLst>
                </p:cNvPr>
                <p:cNvGrpSpPr/>
                <p:nvPr/>
              </p:nvGrpSpPr>
              <p:grpSpPr>
                <a:xfrm>
                  <a:off x="6834569" y="5037831"/>
                  <a:ext cx="3286126" cy="1380481"/>
                  <a:chOff x="5624513" y="2128838"/>
                  <a:chExt cx="3286126" cy="1770063"/>
                </a:xfrm>
              </p:grpSpPr>
              <p:sp>
                <p:nvSpPr>
                  <p:cNvPr id="257" name="Oval 4">
                    <a:extLst>
                      <a:ext uri="{FF2B5EF4-FFF2-40B4-BE49-F238E27FC236}">
                        <a16:creationId xmlns:a16="http://schemas.microsoft.com/office/drawing/2014/main" xmlns="" id="{816F8941-D621-7745-97FA-21B16F31D619}"/>
                      </a:ext>
                    </a:extLst>
                  </p:cNvPr>
                  <p:cNvSpPr>
                    <a:spLocks noChangeArrowheads="1"/>
                  </p:cNvSpPr>
                  <p:nvPr/>
                </p:nvSpPr>
                <p:spPr bwMode="auto">
                  <a:xfrm>
                    <a:off x="5884863" y="2128838"/>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58" name="Freeform 5">
                    <a:extLst>
                      <a:ext uri="{FF2B5EF4-FFF2-40B4-BE49-F238E27FC236}">
                        <a16:creationId xmlns:a16="http://schemas.microsoft.com/office/drawing/2014/main" xmlns="" id="{56F68198-8963-2E4A-AF52-62A191B7F397}"/>
                      </a:ext>
                    </a:extLst>
                  </p:cNvPr>
                  <p:cNvSpPr>
                    <a:spLocks/>
                  </p:cNvSpPr>
                  <p:nvPr/>
                </p:nvSpPr>
                <p:spPr bwMode="auto">
                  <a:xfrm>
                    <a:off x="5900385" y="2324101"/>
                    <a:ext cx="98778" cy="706438"/>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59" name="Freeform 6">
                    <a:extLst>
                      <a:ext uri="{FF2B5EF4-FFF2-40B4-BE49-F238E27FC236}">
                        <a16:creationId xmlns:a16="http://schemas.microsoft.com/office/drawing/2014/main" xmlns="" id="{228A677C-DC49-A047-8B04-A730B4A833FD}"/>
                      </a:ext>
                    </a:extLst>
                  </p:cNvPr>
                  <p:cNvSpPr>
                    <a:spLocks/>
                  </p:cNvSpPr>
                  <p:nvPr/>
                </p:nvSpPr>
                <p:spPr bwMode="auto">
                  <a:xfrm>
                    <a:off x="6041496" y="2324101"/>
                    <a:ext cx="84667" cy="566738"/>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60" name="Group 7">
                    <a:extLst>
                      <a:ext uri="{FF2B5EF4-FFF2-40B4-BE49-F238E27FC236}">
                        <a16:creationId xmlns:a16="http://schemas.microsoft.com/office/drawing/2014/main" xmlns="" id="{C69AFBA8-D05F-0041-A3E6-78CCB9B426B3}"/>
                      </a:ext>
                    </a:extLst>
                  </p:cNvPr>
                  <p:cNvGrpSpPr>
                    <a:grpSpLocks/>
                  </p:cNvGrpSpPr>
                  <p:nvPr/>
                </p:nvGrpSpPr>
                <p:grpSpPr bwMode="auto">
                  <a:xfrm>
                    <a:off x="5624513" y="2128838"/>
                    <a:ext cx="241300" cy="901700"/>
                    <a:chOff x="2798" y="1245"/>
                    <a:chExt cx="171" cy="568"/>
                  </a:xfrm>
                  <a:noFill/>
                </p:grpSpPr>
                <p:sp>
                  <p:nvSpPr>
                    <p:cNvPr id="317" name="Oval 8">
                      <a:extLst>
                        <a:ext uri="{FF2B5EF4-FFF2-40B4-BE49-F238E27FC236}">
                          <a16:creationId xmlns:a16="http://schemas.microsoft.com/office/drawing/2014/main" xmlns="" id="{11681637-91D3-1341-B3CD-F8ED1A8E6887}"/>
                        </a:ext>
                      </a:extLst>
                    </p:cNvPr>
                    <p:cNvSpPr>
                      <a:spLocks noChangeArrowheads="1"/>
                    </p:cNvSpPr>
                    <p:nvPr/>
                  </p:nvSpPr>
                  <p:spPr bwMode="auto">
                    <a:xfrm>
                      <a:off x="2798" y="1245"/>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8" name="Freeform 9">
                      <a:extLst>
                        <a:ext uri="{FF2B5EF4-FFF2-40B4-BE49-F238E27FC236}">
                          <a16:creationId xmlns:a16="http://schemas.microsoft.com/office/drawing/2014/main" xmlns="" id="{85EE166A-3A64-6143-BA71-AEC65F3E2731}"/>
                        </a:ext>
                      </a:extLst>
                    </p:cNvPr>
                    <p:cNvSpPr>
                      <a:spLocks/>
                    </p:cNvSpPr>
                    <p:nvPr/>
                  </p:nvSpPr>
                  <p:spPr bwMode="auto">
                    <a:xfrm>
                      <a:off x="2808" y="1368"/>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319" name="Freeform 10">
                      <a:extLst>
                        <a:ext uri="{FF2B5EF4-FFF2-40B4-BE49-F238E27FC236}">
                          <a16:creationId xmlns:a16="http://schemas.microsoft.com/office/drawing/2014/main" xmlns="" id="{82F522FA-9901-8D43-ACC9-800129B57575}"/>
                        </a:ext>
                      </a:extLst>
                    </p:cNvPr>
                    <p:cNvSpPr>
                      <a:spLocks/>
                    </p:cNvSpPr>
                    <p:nvPr/>
                  </p:nvSpPr>
                  <p:spPr bwMode="auto">
                    <a:xfrm>
                      <a:off x="2908" y="1368"/>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grpSp>
              <p:sp>
                <p:nvSpPr>
                  <p:cNvPr id="261" name="Oval 11">
                    <a:extLst>
                      <a:ext uri="{FF2B5EF4-FFF2-40B4-BE49-F238E27FC236}">
                        <a16:creationId xmlns:a16="http://schemas.microsoft.com/office/drawing/2014/main" xmlns="" id="{44133D74-AC4D-7F40-8D34-F9192404D6F3}"/>
                      </a:ext>
                    </a:extLst>
                  </p:cNvPr>
                  <p:cNvSpPr>
                    <a:spLocks noChangeArrowheads="1"/>
                  </p:cNvSpPr>
                  <p:nvPr/>
                </p:nvSpPr>
                <p:spPr bwMode="auto">
                  <a:xfrm>
                    <a:off x="5694364" y="28797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62" name="Group 12">
                    <a:extLst>
                      <a:ext uri="{FF2B5EF4-FFF2-40B4-BE49-F238E27FC236}">
                        <a16:creationId xmlns:a16="http://schemas.microsoft.com/office/drawing/2014/main" xmlns="" id="{7D1B406D-F7FC-DE4A-9DE6-6770449E55CB}"/>
                      </a:ext>
                    </a:extLst>
                  </p:cNvPr>
                  <p:cNvGrpSpPr>
                    <a:grpSpLocks/>
                  </p:cNvGrpSpPr>
                  <p:nvPr/>
                </p:nvGrpSpPr>
                <p:grpSpPr bwMode="auto">
                  <a:xfrm>
                    <a:off x="6126163" y="2201863"/>
                    <a:ext cx="241300" cy="901700"/>
                    <a:chOff x="3153" y="1291"/>
                    <a:chExt cx="171" cy="568"/>
                  </a:xfrm>
                </p:grpSpPr>
                <p:sp>
                  <p:nvSpPr>
                    <p:cNvPr id="314" name="Oval 13">
                      <a:extLst>
                        <a:ext uri="{FF2B5EF4-FFF2-40B4-BE49-F238E27FC236}">
                          <a16:creationId xmlns:a16="http://schemas.microsoft.com/office/drawing/2014/main" xmlns="" id="{7C851DFF-668E-024A-93A0-170BEA7F7496}"/>
                        </a:ext>
                      </a:extLst>
                    </p:cNvPr>
                    <p:cNvSpPr>
                      <a:spLocks noChangeArrowheads="1"/>
                    </p:cNvSpPr>
                    <p:nvPr/>
                  </p:nvSpPr>
                  <p:spPr bwMode="auto">
                    <a:xfrm>
                      <a:off x="3153" y="1291"/>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5" name="Freeform 14">
                      <a:extLst>
                        <a:ext uri="{FF2B5EF4-FFF2-40B4-BE49-F238E27FC236}">
                          <a16:creationId xmlns:a16="http://schemas.microsoft.com/office/drawing/2014/main" xmlns="" id="{7F66C6EA-32B0-344E-B2C5-1D188E32B172}"/>
                        </a:ext>
                      </a:extLst>
                    </p:cNvPr>
                    <p:cNvSpPr>
                      <a:spLocks/>
                    </p:cNvSpPr>
                    <p:nvPr/>
                  </p:nvSpPr>
                  <p:spPr bwMode="auto">
                    <a:xfrm>
                      <a:off x="3164" y="141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6" name="Freeform 15">
                      <a:extLst>
                        <a:ext uri="{FF2B5EF4-FFF2-40B4-BE49-F238E27FC236}">
                          <a16:creationId xmlns:a16="http://schemas.microsoft.com/office/drawing/2014/main" xmlns="" id="{09797839-C7FD-BE45-BB6E-5B0C4057B96B}"/>
                        </a:ext>
                      </a:extLst>
                    </p:cNvPr>
                    <p:cNvSpPr>
                      <a:spLocks/>
                    </p:cNvSpPr>
                    <p:nvPr/>
                  </p:nvSpPr>
                  <p:spPr bwMode="auto">
                    <a:xfrm>
                      <a:off x="3264" y="1414"/>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63" name="Oval 16">
                    <a:extLst>
                      <a:ext uri="{FF2B5EF4-FFF2-40B4-BE49-F238E27FC236}">
                        <a16:creationId xmlns:a16="http://schemas.microsoft.com/office/drawing/2014/main" xmlns="" id="{22838132-E075-6B4B-AF99-70C3B29E552C}"/>
                      </a:ext>
                    </a:extLst>
                  </p:cNvPr>
                  <p:cNvSpPr>
                    <a:spLocks noChangeArrowheads="1"/>
                  </p:cNvSpPr>
                  <p:nvPr/>
                </p:nvSpPr>
                <p:spPr bwMode="auto">
                  <a:xfrm>
                    <a:off x="5967414" y="2933701"/>
                    <a:ext cx="225425"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4" name="Oval 17">
                    <a:extLst>
                      <a:ext uri="{FF2B5EF4-FFF2-40B4-BE49-F238E27FC236}">
                        <a16:creationId xmlns:a16="http://schemas.microsoft.com/office/drawing/2014/main" xmlns="" id="{9D0D0E4D-1191-1E47-AFC6-2C1D6AB88435}"/>
                      </a:ext>
                    </a:extLst>
                  </p:cNvPr>
                  <p:cNvSpPr>
                    <a:spLocks noChangeArrowheads="1"/>
                  </p:cNvSpPr>
                  <p:nvPr/>
                </p:nvSpPr>
                <p:spPr bwMode="auto">
                  <a:xfrm>
                    <a:off x="6192838" y="2951163"/>
                    <a:ext cx="227012"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5" name="Oval 20">
                    <a:extLst>
                      <a:ext uri="{FF2B5EF4-FFF2-40B4-BE49-F238E27FC236}">
                        <a16:creationId xmlns:a16="http://schemas.microsoft.com/office/drawing/2014/main" xmlns="" id="{A25DC3FE-ED3B-1044-AFD4-83033F37303C}"/>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66" name="Freeform 21">
                    <a:extLst>
                      <a:ext uri="{FF2B5EF4-FFF2-40B4-BE49-F238E27FC236}">
                        <a16:creationId xmlns:a16="http://schemas.microsoft.com/office/drawing/2014/main" xmlns="" id="{152CFB1B-D9AD-E348-8344-2C6BE56E1277}"/>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67" name="Freeform 22">
                    <a:extLst>
                      <a:ext uri="{FF2B5EF4-FFF2-40B4-BE49-F238E27FC236}">
                        <a16:creationId xmlns:a16="http://schemas.microsoft.com/office/drawing/2014/main" xmlns="" id="{C2BA6AAA-FA1F-A44A-A887-DBF6272F3F40}"/>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268" name="Group 23">
                    <a:extLst>
                      <a:ext uri="{FF2B5EF4-FFF2-40B4-BE49-F238E27FC236}">
                        <a16:creationId xmlns:a16="http://schemas.microsoft.com/office/drawing/2014/main" xmlns="" id="{4E2DA6CD-954E-E940-AAA9-DA2060AAD0E9}"/>
                      </a:ext>
                    </a:extLst>
                  </p:cNvPr>
                  <p:cNvGrpSpPr>
                    <a:grpSpLocks/>
                  </p:cNvGrpSpPr>
                  <p:nvPr/>
                </p:nvGrpSpPr>
                <p:grpSpPr bwMode="auto">
                  <a:xfrm>
                    <a:off x="6629400" y="2281238"/>
                    <a:ext cx="242888" cy="901700"/>
                    <a:chOff x="3510" y="1341"/>
                    <a:chExt cx="172" cy="568"/>
                  </a:xfrm>
                </p:grpSpPr>
                <p:sp>
                  <p:nvSpPr>
                    <p:cNvPr id="311" name="Oval 24">
                      <a:extLst>
                        <a:ext uri="{FF2B5EF4-FFF2-40B4-BE49-F238E27FC236}">
                          <a16:creationId xmlns:a16="http://schemas.microsoft.com/office/drawing/2014/main" xmlns="" id="{250E6050-6168-514C-86F3-FA82ED525410}"/>
                        </a:ext>
                      </a:extLst>
                    </p:cNvPr>
                    <p:cNvSpPr>
                      <a:spLocks noChangeArrowheads="1"/>
                    </p:cNvSpPr>
                    <p:nvPr/>
                  </p:nvSpPr>
                  <p:spPr bwMode="auto">
                    <a:xfrm>
                      <a:off x="3510"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12" name="Freeform 25">
                      <a:extLst>
                        <a:ext uri="{FF2B5EF4-FFF2-40B4-BE49-F238E27FC236}">
                          <a16:creationId xmlns:a16="http://schemas.microsoft.com/office/drawing/2014/main" xmlns="" id="{ADDCDC2D-0A79-0E46-9B43-8A68A884E82D}"/>
                        </a:ext>
                      </a:extLst>
                    </p:cNvPr>
                    <p:cNvSpPr>
                      <a:spLocks/>
                    </p:cNvSpPr>
                    <p:nvPr/>
                  </p:nvSpPr>
                  <p:spPr bwMode="auto">
                    <a:xfrm>
                      <a:off x="3522" y="146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3" name="Freeform 26">
                      <a:extLst>
                        <a:ext uri="{FF2B5EF4-FFF2-40B4-BE49-F238E27FC236}">
                          <a16:creationId xmlns:a16="http://schemas.microsoft.com/office/drawing/2014/main" xmlns="" id="{725662F2-AE7A-3246-8540-8A6995AD4826}"/>
                        </a:ext>
                      </a:extLst>
                    </p:cNvPr>
                    <p:cNvSpPr>
                      <a:spLocks/>
                    </p:cNvSpPr>
                    <p:nvPr/>
                  </p:nvSpPr>
                  <p:spPr bwMode="auto">
                    <a:xfrm>
                      <a:off x="3622" y="1464"/>
                      <a:ext cx="60" cy="357"/>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269" name="Group 27">
                    <a:extLst>
                      <a:ext uri="{FF2B5EF4-FFF2-40B4-BE49-F238E27FC236}">
                        <a16:creationId xmlns:a16="http://schemas.microsoft.com/office/drawing/2014/main" xmlns="" id="{F730994B-7E91-0245-A896-9E7750B5D20D}"/>
                      </a:ext>
                    </a:extLst>
                  </p:cNvPr>
                  <p:cNvGrpSpPr>
                    <a:grpSpLocks/>
                  </p:cNvGrpSpPr>
                  <p:nvPr/>
                </p:nvGrpSpPr>
                <p:grpSpPr bwMode="auto">
                  <a:xfrm>
                    <a:off x="6369050" y="2281238"/>
                    <a:ext cx="242888" cy="901700"/>
                    <a:chOff x="3326" y="1341"/>
                    <a:chExt cx="172" cy="568"/>
                  </a:xfrm>
                </p:grpSpPr>
                <p:sp>
                  <p:nvSpPr>
                    <p:cNvPr id="308" name="Oval 28">
                      <a:extLst>
                        <a:ext uri="{FF2B5EF4-FFF2-40B4-BE49-F238E27FC236}">
                          <a16:creationId xmlns:a16="http://schemas.microsoft.com/office/drawing/2014/main" xmlns="" id="{DDD9E233-F505-7241-ABFB-2EAC5BC63BDD}"/>
                        </a:ext>
                      </a:extLst>
                    </p:cNvPr>
                    <p:cNvSpPr>
                      <a:spLocks noChangeArrowheads="1"/>
                    </p:cNvSpPr>
                    <p:nvPr/>
                  </p:nvSpPr>
                  <p:spPr bwMode="auto">
                    <a:xfrm>
                      <a:off x="3326"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9" name="Freeform 29">
                      <a:extLst>
                        <a:ext uri="{FF2B5EF4-FFF2-40B4-BE49-F238E27FC236}">
                          <a16:creationId xmlns:a16="http://schemas.microsoft.com/office/drawing/2014/main" xmlns="" id="{930E3149-ADB4-DC48-B20F-A7783DCEF308}"/>
                        </a:ext>
                      </a:extLst>
                    </p:cNvPr>
                    <p:cNvSpPr>
                      <a:spLocks/>
                    </p:cNvSpPr>
                    <p:nvPr/>
                  </p:nvSpPr>
                  <p:spPr bwMode="auto">
                    <a:xfrm>
                      <a:off x="3336" y="1464"/>
                      <a:ext cx="72" cy="445"/>
                    </a:xfrm>
                    <a:custGeom>
                      <a:avLst/>
                      <a:gdLst>
                        <a:gd name="T0" fmla="*/ 41 w 72"/>
                        <a:gd name="T1" fmla="*/ 0 h 445"/>
                        <a:gd name="T2" fmla="*/ 20 w 72"/>
                        <a:gd name="T3" fmla="*/ 15 h 445"/>
                        <a:gd name="T4" fmla="*/ 30 w 72"/>
                        <a:gd name="T5" fmla="*/ 29 h 445"/>
                        <a:gd name="T6" fmla="*/ 30 w 72"/>
                        <a:gd name="T7" fmla="*/ 44 h 445"/>
                        <a:gd name="T8" fmla="*/ 41 w 72"/>
                        <a:gd name="T9" fmla="*/ 59 h 445"/>
                        <a:gd name="T10" fmla="*/ 51 w 72"/>
                        <a:gd name="T11" fmla="*/ 74 h 445"/>
                        <a:gd name="T12" fmla="*/ 60 w 72"/>
                        <a:gd name="T13" fmla="*/ 88 h 445"/>
                        <a:gd name="T14" fmla="*/ 71 w 72"/>
                        <a:gd name="T15" fmla="*/ 103 h 445"/>
                        <a:gd name="T16" fmla="*/ 71 w 72"/>
                        <a:gd name="T17" fmla="*/ 119 h 445"/>
                        <a:gd name="T18" fmla="*/ 60 w 72"/>
                        <a:gd name="T19" fmla="*/ 134 h 445"/>
                        <a:gd name="T20" fmla="*/ 60 w 72"/>
                        <a:gd name="T21" fmla="*/ 148 h 445"/>
                        <a:gd name="T22" fmla="*/ 41 w 72"/>
                        <a:gd name="T23" fmla="*/ 155 h 445"/>
                        <a:gd name="T24" fmla="*/ 30 w 72"/>
                        <a:gd name="T25" fmla="*/ 170 h 445"/>
                        <a:gd name="T26" fmla="*/ 20 w 72"/>
                        <a:gd name="T27" fmla="*/ 185 h 445"/>
                        <a:gd name="T28" fmla="*/ 30 w 72"/>
                        <a:gd name="T29" fmla="*/ 199 h 445"/>
                        <a:gd name="T30" fmla="*/ 41 w 72"/>
                        <a:gd name="T31" fmla="*/ 214 h 445"/>
                        <a:gd name="T32" fmla="*/ 60 w 72"/>
                        <a:gd name="T33" fmla="*/ 222 h 445"/>
                        <a:gd name="T34" fmla="*/ 60 w 72"/>
                        <a:gd name="T35" fmla="*/ 237 h 445"/>
                        <a:gd name="T36" fmla="*/ 71 w 72"/>
                        <a:gd name="T37" fmla="*/ 251 h 445"/>
                        <a:gd name="T38" fmla="*/ 71 w 72"/>
                        <a:gd name="T39" fmla="*/ 266 h 445"/>
                        <a:gd name="T40" fmla="*/ 60 w 72"/>
                        <a:gd name="T41" fmla="*/ 281 h 445"/>
                        <a:gd name="T42" fmla="*/ 41 w 72"/>
                        <a:gd name="T43" fmla="*/ 289 h 445"/>
                        <a:gd name="T44" fmla="*/ 20 w 72"/>
                        <a:gd name="T45" fmla="*/ 303 h 445"/>
                        <a:gd name="T46" fmla="*/ 0 w 72"/>
                        <a:gd name="T47" fmla="*/ 318 h 445"/>
                        <a:gd name="T48" fmla="*/ 0 w 72"/>
                        <a:gd name="T49" fmla="*/ 333 h 445"/>
                        <a:gd name="T50" fmla="*/ 10 w 72"/>
                        <a:gd name="T51" fmla="*/ 348 h 445"/>
                        <a:gd name="T52" fmla="*/ 30 w 72"/>
                        <a:gd name="T53" fmla="*/ 362 h 445"/>
                        <a:gd name="T54" fmla="*/ 41 w 72"/>
                        <a:gd name="T55" fmla="*/ 377 h 445"/>
                        <a:gd name="T56" fmla="*/ 51 w 72"/>
                        <a:gd name="T57" fmla="*/ 392 h 445"/>
                        <a:gd name="T58" fmla="*/ 60 w 72"/>
                        <a:gd name="T59" fmla="*/ 407 h 445"/>
                        <a:gd name="T60" fmla="*/ 51 w 72"/>
                        <a:gd name="T61" fmla="*/ 421 h 445"/>
                        <a:gd name="T62" fmla="*/ 30 w 72"/>
                        <a:gd name="T63" fmla="*/ 429 h 445"/>
                        <a:gd name="T64" fmla="*/ 20 w 72"/>
                        <a:gd name="T65" fmla="*/ 444 h 445"/>
                        <a:gd name="T66" fmla="*/ 41 w 72"/>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1" y="0"/>
                          </a:moveTo>
                          <a:lnTo>
                            <a:pt x="20" y="15"/>
                          </a:lnTo>
                          <a:lnTo>
                            <a:pt x="30" y="29"/>
                          </a:lnTo>
                          <a:lnTo>
                            <a:pt x="30" y="44"/>
                          </a:lnTo>
                          <a:lnTo>
                            <a:pt x="41" y="59"/>
                          </a:lnTo>
                          <a:lnTo>
                            <a:pt x="51" y="74"/>
                          </a:lnTo>
                          <a:lnTo>
                            <a:pt x="60" y="88"/>
                          </a:lnTo>
                          <a:lnTo>
                            <a:pt x="71" y="103"/>
                          </a:lnTo>
                          <a:lnTo>
                            <a:pt x="71" y="119"/>
                          </a:lnTo>
                          <a:lnTo>
                            <a:pt x="60" y="134"/>
                          </a:lnTo>
                          <a:lnTo>
                            <a:pt x="60" y="148"/>
                          </a:lnTo>
                          <a:lnTo>
                            <a:pt x="41" y="155"/>
                          </a:lnTo>
                          <a:lnTo>
                            <a:pt x="30" y="170"/>
                          </a:lnTo>
                          <a:lnTo>
                            <a:pt x="20" y="185"/>
                          </a:lnTo>
                          <a:lnTo>
                            <a:pt x="30" y="199"/>
                          </a:lnTo>
                          <a:lnTo>
                            <a:pt x="41" y="214"/>
                          </a:lnTo>
                          <a:lnTo>
                            <a:pt x="60" y="222"/>
                          </a:lnTo>
                          <a:lnTo>
                            <a:pt x="60" y="237"/>
                          </a:lnTo>
                          <a:lnTo>
                            <a:pt x="71" y="251"/>
                          </a:lnTo>
                          <a:lnTo>
                            <a:pt x="71" y="266"/>
                          </a:lnTo>
                          <a:lnTo>
                            <a:pt x="60" y="281"/>
                          </a:lnTo>
                          <a:lnTo>
                            <a:pt x="41" y="289"/>
                          </a:lnTo>
                          <a:lnTo>
                            <a:pt x="20" y="303"/>
                          </a:lnTo>
                          <a:lnTo>
                            <a:pt x="0" y="318"/>
                          </a:lnTo>
                          <a:lnTo>
                            <a:pt x="0" y="333"/>
                          </a:lnTo>
                          <a:lnTo>
                            <a:pt x="10" y="348"/>
                          </a:lnTo>
                          <a:lnTo>
                            <a:pt x="30" y="362"/>
                          </a:lnTo>
                          <a:lnTo>
                            <a:pt x="41" y="377"/>
                          </a:lnTo>
                          <a:lnTo>
                            <a:pt x="51" y="392"/>
                          </a:lnTo>
                          <a:lnTo>
                            <a:pt x="60" y="407"/>
                          </a:lnTo>
                          <a:lnTo>
                            <a:pt x="51" y="421"/>
                          </a:lnTo>
                          <a:lnTo>
                            <a:pt x="30" y="429"/>
                          </a:lnTo>
                          <a:lnTo>
                            <a:pt x="20" y="444"/>
                          </a:lnTo>
                          <a:lnTo>
                            <a:pt x="41"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10" name="Freeform 30">
                      <a:extLst>
                        <a:ext uri="{FF2B5EF4-FFF2-40B4-BE49-F238E27FC236}">
                          <a16:creationId xmlns:a16="http://schemas.microsoft.com/office/drawing/2014/main" xmlns="" id="{67A1F21C-A53A-754D-90E3-DE9EF50EF210}"/>
                        </a:ext>
                      </a:extLst>
                    </p:cNvPr>
                    <p:cNvSpPr>
                      <a:spLocks/>
                    </p:cNvSpPr>
                    <p:nvPr/>
                  </p:nvSpPr>
                  <p:spPr bwMode="auto">
                    <a:xfrm>
                      <a:off x="3437" y="1464"/>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270" name="Group 31">
                    <a:extLst>
                      <a:ext uri="{FF2B5EF4-FFF2-40B4-BE49-F238E27FC236}">
                        <a16:creationId xmlns:a16="http://schemas.microsoft.com/office/drawing/2014/main" xmlns="" id="{DAFCA7D6-1D74-F74F-B68D-09C42BB4A9BF}"/>
                      </a:ext>
                    </a:extLst>
                  </p:cNvPr>
                  <p:cNvGrpSpPr>
                    <a:grpSpLocks/>
                  </p:cNvGrpSpPr>
                  <p:nvPr/>
                </p:nvGrpSpPr>
                <p:grpSpPr bwMode="auto">
                  <a:xfrm>
                    <a:off x="7343775" y="2500313"/>
                    <a:ext cx="242888" cy="901700"/>
                    <a:chOff x="4016" y="1479"/>
                    <a:chExt cx="172" cy="568"/>
                  </a:xfrm>
                </p:grpSpPr>
                <p:sp>
                  <p:nvSpPr>
                    <p:cNvPr id="305" name="Oval 32">
                      <a:extLst>
                        <a:ext uri="{FF2B5EF4-FFF2-40B4-BE49-F238E27FC236}">
                          <a16:creationId xmlns:a16="http://schemas.microsoft.com/office/drawing/2014/main" xmlns="" id="{CE7573D7-272C-9E4E-A48A-5C249889B3E1}"/>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6" name="Freeform 33">
                      <a:extLst>
                        <a:ext uri="{FF2B5EF4-FFF2-40B4-BE49-F238E27FC236}">
                          <a16:creationId xmlns:a16="http://schemas.microsoft.com/office/drawing/2014/main" xmlns="" id="{A13A7843-D5FD-2E40-B148-2EA4A332A63D}"/>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7" name="Freeform 34">
                      <a:extLst>
                        <a:ext uri="{FF2B5EF4-FFF2-40B4-BE49-F238E27FC236}">
                          <a16:creationId xmlns:a16="http://schemas.microsoft.com/office/drawing/2014/main" xmlns="" id="{D8C39B10-5C4F-1142-8540-DE32AD98F58A}"/>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71" name="Oval 43">
                    <a:extLst>
                      <a:ext uri="{FF2B5EF4-FFF2-40B4-BE49-F238E27FC236}">
                        <a16:creationId xmlns:a16="http://schemas.microsoft.com/office/drawing/2014/main" xmlns="" id="{EF64462A-814A-954C-BFED-328690BD736F}"/>
                      </a:ext>
                    </a:extLst>
                  </p:cNvPr>
                  <p:cNvSpPr>
                    <a:spLocks noChangeArrowheads="1"/>
                  </p:cNvSpPr>
                  <p:nvPr/>
                </p:nvSpPr>
                <p:spPr bwMode="auto">
                  <a:xfrm>
                    <a:off x="6440489" y="30321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2" name="Oval 44">
                    <a:extLst>
                      <a:ext uri="{FF2B5EF4-FFF2-40B4-BE49-F238E27FC236}">
                        <a16:creationId xmlns:a16="http://schemas.microsoft.com/office/drawing/2014/main" xmlns="" id="{47E88C1F-6F80-7744-9B26-87D12F68C850}"/>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3" name="Oval 45">
                    <a:extLst>
                      <a:ext uri="{FF2B5EF4-FFF2-40B4-BE49-F238E27FC236}">
                        <a16:creationId xmlns:a16="http://schemas.microsoft.com/office/drawing/2014/main" xmlns="" id="{CBC0C2D0-8381-B644-BD1C-E7F9E027CE6D}"/>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74" name="Group 57">
                    <a:extLst>
                      <a:ext uri="{FF2B5EF4-FFF2-40B4-BE49-F238E27FC236}">
                        <a16:creationId xmlns:a16="http://schemas.microsoft.com/office/drawing/2014/main" xmlns="" id="{A3F446FD-D126-5344-B34F-3251B661331D}"/>
                      </a:ext>
                    </a:extLst>
                  </p:cNvPr>
                  <p:cNvGrpSpPr>
                    <a:grpSpLocks/>
                  </p:cNvGrpSpPr>
                  <p:nvPr/>
                </p:nvGrpSpPr>
                <p:grpSpPr bwMode="auto">
                  <a:xfrm>
                    <a:off x="6872288" y="2354263"/>
                    <a:ext cx="241300" cy="901700"/>
                    <a:chOff x="3682" y="1387"/>
                    <a:chExt cx="171" cy="568"/>
                  </a:xfrm>
                </p:grpSpPr>
                <p:sp>
                  <p:nvSpPr>
                    <p:cNvPr id="302" name="Oval 58">
                      <a:extLst>
                        <a:ext uri="{FF2B5EF4-FFF2-40B4-BE49-F238E27FC236}">
                          <a16:creationId xmlns:a16="http://schemas.microsoft.com/office/drawing/2014/main" xmlns="" id="{4F4FD6BB-103A-1145-9C60-383142196CB7}"/>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3" name="Freeform 59">
                      <a:extLst>
                        <a:ext uri="{FF2B5EF4-FFF2-40B4-BE49-F238E27FC236}">
                          <a16:creationId xmlns:a16="http://schemas.microsoft.com/office/drawing/2014/main" xmlns="" id="{7A7A923E-70A1-2845-BAF9-B3D42CE4C596}"/>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04" name="Freeform 60">
                      <a:extLst>
                        <a:ext uri="{FF2B5EF4-FFF2-40B4-BE49-F238E27FC236}">
                          <a16:creationId xmlns:a16="http://schemas.microsoft.com/office/drawing/2014/main" xmlns="" id="{C5C8F1FF-DF50-FB4E-9509-C3A2A17B9F6A}"/>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275" name="Oval 61">
                    <a:extLst>
                      <a:ext uri="{FF2B5EF4-FFF2-40B4-BE49-F238E27FC236}">
                        <a16:creationId xmlns:a16="http://schemas.microsoft.com/office/drawing/2014/main" xmlns="" id="{4EFA4560-000A-CA41-9BD8-7CF858F57D74}"/>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6" name="Oval 62">
                    <a:extLst>
                      <a:ext uri="{FF2B5EF4-FFF2-40B4-BE49-F238E27FC236}">
                        <a16:creationId xmlns:a16="http://schemas.microsoft.com/office/drawing/2014/main" xmlns="" id="{C258831E-EA76-A14A-B691-CEEFEB663D31}"/>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7" name="Freeform 85">
                    <a:extLst>
                      <a:ext uri="{FF2B5EF4-FFF2-40B4-BE49-F238E27FC236}">
                        <a16:creationId xmlns:a16="http://schemas.microsoft.com/office/drawing/2014/main" xmlns="" id="{72F08F98-8AAE-2C42-AF4A-0DDBD7DDF5EC}"/>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78" name="Oval 86">
                    <a:extLst>
                      <a:ext uri="{FF2B5EF4-FFF2-40B4-BE49-F238E27FC236}">
                        <a16:creationId xmlns:a16="http://schemas.microsoft.com/office/drawing/2014/main" xmlns="" id="{E251A494-45C7-9E40-8BD9-8B0E5B30F34A}"/>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79" name="Freeform 87">
                    <a:extLst>
                      <a:ext uri="{FF2B5EF4-FFF2-40B4-BE49-F238E27FC236}">
                        <a16:creationId xmlns:a16="http://schemas.microsoft.com/office/drawing/2014/main" xmlns="" id="{4BC213E3-2E06-BA4E-8848-9DF074CB7651}"/>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0" name="Freeform 88">
                    <a:extLst>
                      <a:ext uri="{FF2B5EF4-FFF2-40B4-BE49-F238E27FC236}">
                        <a16:creationId xmlns:a16="http://schemas.microsoft.com/office/drawing/2014/main" xmlns="" id="{9B3293A3-F1EF-FB40-9F5A-905BD209BE84}"/>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1" name="Oval 89">
                    <a:extLst>
                      <a:ext uri="{FF2B5EF4-FFF2-40B4-BE49-F238E27FC236}">
                        <a16:creationId xmlns:a16="http://schemas.microsoft.com/office/drawing/2014/main" xmlns="" id="{AF91F4AC-B051-904E-AEF9-5BDE0180980A}"/>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2" name="Freeform 90">
                    <a:extLst>
                      <a:ext uri="{FF2B5EF4-FFF2-40B4-BE49-F238E27FC236}">
                        <a16:creationId xmlns:a16="http://schemas.microsoft.com/office/drawing/2014/main" xmlns="" id="{0D0F4C92-FA6A-E545-A27E-798F377096AD}"/>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3" name="Freeform 91">
                    <a:extLst>
                      <a:ext uri="{FF2B5EF4-FFF2-40B4-BE49-F238E27FC236}">
                        <a16:creationId xmlns:a16="http://schemas.microsoft.com/office/drawing/2014/main" xmlns="" id="{20608F69-EA65-694D-A15E-3F2AD47FE40E}"/>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4" name="Oval 92">
                    <a:extLst>
                      <a:ext uri="{FF2B5EF4-FFF2-40B4-BE49-F238E27FC236}">
                        <a16:creationId xmlns:a16="http://schemas.microsoft.com/office/drawing/2014/main" xmlns="" id="{CA1C0D88-7355-7045-B674-64B62606AF9C}"/>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5" name="Freeform 93">
                    <a:extLst>
                      <a:ext uri="{FF2B5EF4-FFF2-40B4-BE49-F238E27FC236}">
                        <a16:creationId xmlns:a16="http://schemas.microsoft.com/office/drawing/2014/main" xmlns="" id="{86FC42D3-734F-5140-B48A-A91F941186F1}"/>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6" name="Freeform 94">
                    <a:extLst>
                      <a:ext uri="{FF2B5EF4-FFF2-40B4-BE49-F238E27FC236}">
                        <a16:creationId xmlns:a16="http://schemas.microsoft.com/office/drawing/2014/main" xmlns="" id="{037F66FE-2D0F-3D4E-BD4E-798ACE8ED6B9}"/>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87" name="Oval 113">
                    <a:extLst>
                      <a:ext uri="{FF2B5EF4-FFF2-40B4-BE49-F238E27FC236}">
                        <a16:creationId xmlns:a16="http://schemas.microsoft.com/office/drawing/2014/main" xmlns="" id="{78F9060E-577E-D540-93D6-320B1F454919}"/>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8" name="Oval 114">
                    <a:extLst>
                      <a:ext uri="{FF2B5EF4-FFF2-40B4-BE49-F238E27FC236}">
                        <a16:creationId xmlns:a16="http://schemas.microsoft.com/office/drawing/2014/main" xmlns="" id="{CB8700AD-1115-7D4F-998E-0D9AE4E1AE46}"/>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89" name="Oval 115">
                    <a:extLst>
                      <a:ext uri="{FF2B5EF4-FFF2-40B4-BE49-F238E27FC236}">
                        <a16:creationId xmlns:a16="http://schemas.microsoft.com/office/drawing/2014/main" xmlns="" id="{1B8EE423-BB94-D24F-8F61-E1E6FD86C066}"/>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0" name="Oval 116">
                    <a:extLst>
                      <a:ext uri="{FF2B5EF4-FFF2-40B4-BE49-F238E27FC236}">
                        <a16:creationId xmlns:a16="http://schemas.microsoft.com/office/drawing/2014/main" xmlns="" id="{EC78690B-CBCB-FD4D-B932-DACABB0D56AA}"/>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1" name="Oval 117">
                    <a:extLst>
                      <a:ext uri="{FF2B5EF4-FFF2-40B4-BE49-F238E27FC236}">
                        <a16:creationId xmlns:a16="http://schemas.microsoft.com/office/drawing/2014/main" xmlns="" id="{1A1FA7AE-5E79-3E48-9E00-FE7E809C6344}"/>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2" name="Freeform 118">
                    <a:extLst>
                      <a:ext uri="{FF2B5EF4-FFF2-40B4-BE49-F238E27FC236}">
                        <a16:creationId xmlns:a16="http://schemas.microsoft.com/office/drawing/2014/main" xmlns="" id="{4ADF71F0-52DF-D348-88E2-A22778DD5B07}"/>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3" name="Freeform 119">
                    <a:extLst>
                      <a:ext uri="{FF2B5EF4-FFF2-40B4-BE49-F238E27FC236}">
                        <a16:creationId xmlns:a16="http://schemas.microsoft.com/office/drawing/2014/main" xmlns="" id="{50EE2F43-C56F-1A44-9BC6-373DC9F2F12F}"/>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4" name="Oval 120">
                    <a:extLst>
                      <a:ext uri="{FF2B5EF4-FFF2-40B4-BE49-F238E27FC236}">
                        <a16:creationId xmlns:a16="http://schemas.microsoft.com/office/drawing/2014/main" xmlns="" id="{F4A05E9F-19DA-524D-A141-EC1244C96CF2}"/>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5" name="Oval 121">
                    <a:extLst>
                      <a:ext uri="{FF2B5EF4-FFF2-40B4-BE49-F238E27FC236}">
                        <a16:creationId xmlns:a16="http://schemas.microsoft.com/office/drawing/2014/main" xmlns="" id="{3EE64820-2D25-B745-83F4-771C3710BEB1}"/>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296" name="Freeform 122">
                    <a:extLst>
                      <a:ext uri="{FF2B5EF4-FFF2-40B4-BE49-F238E27FC236}">
                        <a16:creationId xmlns:a16="http://schemas.microsoft.com/office/drawing/2014/main" xmlns="" id="{6DDCD394-2274-E64E-8181-155DD3B290AF}"/>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7" name="Freeform 123">
                    <a:extLst>
                      <a:ext uri="{FF2B5EF4-FFF2-40B4-BE49-F238E27FC236}">
                        <a16:creationId xmlns:a16="http://schemas.microsoft.com/office/drawing/2014/main" xmlns="" id="{BC8EEF60-3F82-A94D-A2D2-C2BC965F17E9}"/>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298" name="Oval 124">
                    <a:extLst>
                      <a:ext uri="{FF2B5EF4-FFF2-40B4-BE49-F238E27FC236}">
                        <a16:creationId xmlns:a16="http://schemas.microsoft.com/office/drawing/2014/main" xmlns="" id="{ABD5C20D-332F-4348-9B59-7697DC333CDD}"/>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01" name="Oval 86">
                    <a:extLst>
                      <a:ext uri="{FF2B5EF4-FFF2-40B4-BE49-F238E27FC236}">
                        <a16:creationId xmlns:a16="http://schemas.microsoft.com/office/drawing/2014/main" xmlns="" id="{C6F0399E-38EB-234E-A5F2-8399000079AD}"/>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320" name="Group 319">
                  <a:extLst>
                    <a:ext uri="{FF2B5EF4-FFF2-40B4-BE49-F238E27FC236}">
                      <a16:creationId xmlns:a16="http://schemas.microsoft.com/office/drawing/2014/main" xmlns="" id="{B092E9EA-A951-FE4D-BBB7-A41150CD2E19}"/>
                    </a:ext>
                  </a:extLst>
                </p:cNvPr>
                <p:cNvGrpSpPr/>
                <p:nvPr/>
              </p:nvGrpSpPr>
              <p:grpSpPr>
                <a:xfrm rot="20765128">
                  <a:off x="3546329" y="4765619"/>
                  <a:ext cx="3286126" cy="1380481"/>
                  <a:chOff x="5624513" y="2128838"/>
                  <a:chExt cx="3286126" cy="1770063"/>
                </a:xfrm>
              </p:grpSpPr>
              <p:sp>
                <p:nvSpPr>
                  <p:cNvPr id="321" name="Oval 4">
                    <a:extLst>
                      <a:ext uri="{FF2B5EF4-FFF2-40B4-BE49-F238E27FC236}">
                        <a16:creationId xmlns:a16="http://schemas.microsoft.com/office/drawing/2014/main" xmlns="" id="{EC269BCA-8A4E-644D-8D80-0970259ADBF1}"/>
                      </a:ext>
                    </a:extLst>
                  </p:cNvPr>
                  <p:cNvSpPr>
                    <a:spLocks noChangeArrowheads="1"/>
                  </p:cNvSpPr>
                  <p:nvPr/>
                </p:nvSpPr>
                <p:spPr bwMode="auto">
                  <a:xfrm>
                    <a:off x="5884863" y="2128838"/>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2" name="Freeform 5">
                    <a:extLst>
                      <a:ext uri="{FF2B5EF4-FFF2-40B4-BE49-F238E27FC236}">
                        <a16:creationId xmlns:a16="http://schemas.microsoft.com/office/drawing/2014/main" xmlns="" id="{95641213-C128-334C-929B-B1D09D719914}"/>
                      </a:ext>
                    </a:extLst>
                  </p:cNvPr>
                  <p:cNvSpPr>
                    <a:spLocks/>
                  </p:cNvSpPr>
                  <p:nvPr/>
                </p:nvSpPr>
                <p:spPr bwMode="auto">
                  <a:xfrm>
                    <a:off x="5900385" y="2324101"/>
                    <a:ext cx="98778" cy="706438"/>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23" name="Freeform 6">
                    <a:extLst>
                      <a:ext uri="{FF2B5EF4-FFF2-40B4-BE49-F238E27FC236}">
                        <a16:creationId xmlns:a16="http://schemas.microsoft.com/office/drawing/2014/main" xmlns="" id="{CD82504F-961F-894E-98FC-7C0A7736424E}"/>
                      </a:ext>
                    </a:extLst>
                  </p:cNvPr>
                  <p:cNvSpPr>
                    <a:spLocks/>
                  </p:cNvSpPr>
                  <p:nvPr/>
                </p:nvSpPr>
                <p:spPr bwMode="auto">
                  <a:xfrm>
                    <a:off x="6041496" y="2324101"/>
                    <a:ext cx="84667" cy="566738"/>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324" name="Group 7">
                    <a:extLst>
                      <a:ext uri="{FF2B5EF4-FFF2-40B4-BE49-F238E27FC236}">
                        <a16:creationId xmlns:a16="http://schemas.microsoft.com/office/drawing/2014/main" xmlns="" id="{4B637B7E-5150-4544-8791-509ACDBAEB39}"/>
                      </a:ext>
                    </a:extLst>
                  </p:cNvPr>
                  <p:cNvGrpSpPr>
                    <a:grpSpLocks/>
                  </p:cNvGrpSpPr>
                  <p:nvPr/>
                </p:nvGrpSpPr>
                <p:grpSpPr bwMode="auto">
                  <a:xfrm>
                    <a:off x="5624513" y="2128838"/>
                    <a:ext cx="241300" cy="901700"/>
                    <a:chOff x="2798" y="1245"/>
                    <a:chExt cx="171" cy="568"/>
                  </a:xfrm>
                  <a:noFill/>
                </p:grpSpPr>
                <p:sp>
                  <p:nvSpPr>
                    <p:cNvPr id="381" name="Oval 8">
                      <a:extLst>
                        <a:ext uri="{FF2B5EF4-FFF2-40B4-BE49-F238E27FC236}">
                          <a16:creationId xmlns:a16="http://schemas.microsoft.com/office/drawing/2014/main" xmlns="" id="{55B42D66-D12B-0B41-A60A-7E40FA4FBF11}"/>
                        </a:ext>
                      </a:extLst>
                    </p:cNvPr>
                    <p:cNvSpPr>
                      <a:spLocks noChangeArrowheads="1"/>
                    </p:cNvSpPr>
                    <p:nvPr/>
                  </p:nvSpPr>
                  <p:spPr bwMode="auto">
                    <a:xfrm>
                      <a:off x="2798" y="1245"/>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82" name="Freeform 9">
                      <a:extLst>
                        <a:ext uri="{FF2B5EF4-FFF2-40B4-BE49-F238E27FC236}">
                          <a16:creationId xmlns:a16="http://schemas.microsoft.com/office/drawing/2014/main" xmlns="" id="{51ADDBBC-B288-9649-A72E-D6D592B7B86D}"/>
                        </a:ext>
                      </a:extLst>
                    </p:cNvPr>
                    <p:cNvSpPr>
                      <a:spLocks/>
                    </p:cNvSpPr>
                    <p:nvPr/>
                  </p:nvSpPr>
                  <p:spPr bwMode="auto">
                    <a:xfrm>
                      <a:off x="2808" y="1368"/>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sp>
                  <p:nvSpPr>
                    <p:cNvPr id="383" name="Freeform 10">
                      <a:extLst>
                        <a:ext uri="{FF2B5EF4-FFF2-40B4-BE49-F238E27FC236}">
                          <a16:creationId xmlns:a16="http://schemas.microsoft.com/office/drawing/2014/main" xmlns="" id="{2D6E5E5E-30DE-3148-A09E-D4E344462049}"/>
                        </a:ext>
                      </a:extLst>
                    </p:cNvPr>
                    <p:cNvSpPr>
                      <a:spLocks/>
                    </p:cNvSpPr>
                    <p:nvPr/>
                  </p:nvSpPr>
                  <p:spPr bwMode="auto">
                    <a:xfrm>
                      <a:off x="2908" y="1368"/>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grpFill/>
                    <a:ln w="25400" cap="rnd">
                      <a:solidFill>
                        <a:srgbClr val="002060"/>
                      </a:solidFill>
                      <a:round/>
                      <a:headEnd type="none" w="sm" len="sm"/>
                      <a:tailEnd type="none" w="sm" len="sm"/>
                    </a:ln>
                  </p:spPr>
                  <p:txBody>
                    <a:bodyPr/>
                    <a:lstStyle/>
                    <a:p>
                      <a:endParaRPr lang="en-US">
                        <a:latin typeface="Times New Roman" panose="02020603050405020304" pitchFamily="18" charset="0"/>
                        <a:cs typeface="Times New Roman" panose="02020603050405020304" pitchFamily="18" charset="0"/>
                      </a:endParaRPr>
                    </a:p>
                  </p:txBody>
                </p:sp>
              </p:grpSp>
              <p:sp>
                <p:nvSpPr>
                  <p:cNvPr id="325" name="Oval 11">
                    <a:extLst>
                      <a:ext uri="{FF2B5EF4-FFF2-40B4-BE49-F238E27FC236}">
                        <a16:creationId xmlns:a16="http://schemas.microsoft.com/office/drawing/2014/main" xmlns="" id="{07D0F2CB-0467-BF4A-861A-EB98773EA7DD}"/>
                      </a:ext>
                    </a:extLst>
                  </p:cNvPr>
                  <p:cNvSpPr>
                    <a:spLocks noChangeArrowheads="1"/>
                  </p:cNvSpPr>
                  <p:nvPr/>
                </p:nvSpPr>
                <p:spPr bwMode="auto">
                  <a:xfrm>
                    <a:off x="5694364" y="28797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326" name="Group 12">
                    <a:extLst>
                      <a:ext uri="{FF2B5EF4-FFF2-40B4-BE49-F238E27FC236}">
                        <a16:creationId xmlns:a16="http://schemas.microsoft.com/office/drawing/2014/main" xmlns="" id="{4EC67870-1BC2-E94A-A9F9-85B9A58084F9}"/>
                      </a:ext>
                    </a:extLst>
                  </p:cNvPr>
                  <p:cNvGrpSpPr>
                    <a:grpSpLocks/>
                  </p:cNvGrpSpPr>
                  <p:nvPr/>
                </p:nvGrpSpPr>
                <p:grpSpPr bwMode="auto">
                  <a:xfrm>
                    <a:off x="6126163" y="2201863"/>
                    <a:ext cx="241300" cy="901700"/>
                    <a:chOff x="3153" y="1291"/>
                    <a:chExt cx="171" cy="568"/>
                  </a:xfrm>
                </p:grpSpPr>
                <p:sp>
                  <p:nvSpPr>
                    <p:cNvPr id="378" name="Oval 13">
                      <a:extLst>
                        <a:ext uri="{FF2B5EF4-FFF2-40B4-BE49-F238E27FC236}">
                          <a16:creationId xmlns:a16="http://schemas.microsoft.com/office/drawing/2014/main" xmlns="" id="{CBED2A21-8B36-2F46-AD02-A9E4AF53845F}"/>
                        </a:ext>
                      </a:extLst>
                    </p:cNvPr>
                    <p:cNvSpPr>
                      <a:spLocks noChangeArrowheads="1"/>
                    </p:cNvSpPr>
                    <p:nvPr/>
                  </p:nvSpPr>
                  <p:spPr bwMode="auto">
                    <a:xfrm>
                      <a:off x="3153" y="1291"/>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9" name="Freeform 14">
                      <a:extLst>
                        <a:ext uri="{FF2B5EF4-FFF2-40B4-BE49-F238E27FC236}">
                          <a16:creationId xmlns:a16="http://schemas.microsoft.com/office/drawing/2014/main" xmlns="" id="{DF24DD14-0298-E84B-B268-5470F4556881}"/>
                        </a:ext>
                      </a:extLst>
                    </p:cNvPr>
                    <p:cNvSpPr>
                      <a:spLocks/>
                    </p:cNvSpPr>
                    <p:nvPr/>
                  </p:nvSpPr>
                  <p:spPr bwMode="auto">
                    <a:xfrm>
                      <a:off x="3164" y="141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80" name="Freeform 15">
                      <a:extLst>
                        <a:ext uri="{FF2B5EF4-FFF2-40B4-BE49-F238E27FC236}">
                          <a16:creationId xmlns:a16="http://schemas.microsoft.com/office/drawing/2014/main" xmlns="" id="{DDF00044-054A-F043-A530-386CE1C1C5D0}"/>
                        </a:ext>
                      </a:extLst>
                    </p:cNvPr>
                    <p:cNvSpPr>
                      <a:spLocks/>
                    </p:cNvSpPr>
                    <p:nvPr/>
                  </p:nvSpPr>
                  <p:spPr bwMode="auto">
                    <a:xfrm>
                      <a:off x="3264" y="1414"/>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27" name="Oval 16">
                    <a:extLst>
                      <a:ext uri="{FF2B5EF4-FFF2-40B4-BE49-F238E27FC236}">
                        <a16:creationId xmlns:a16="http://schemas.microsoft.com/office/drawing/2014/main" xmlns="" id="{CF3875EF-854C-6849-BC0A-F22692720E1C}"/>
                      </a:ext>
                    </a:extLst>
                  </p:cNvPr>
                  <p:cNvSpPr>
                    <a:spLocks noChangeArrowheads="1"/>
                  </p:cNvSpPr>
                  <p:nvPr/>
                </p:nvSpPr>
                <p:spPr bwMode="auto">
                  <a:xfrm>
                    <a:off x="5967414" y="2933701"/>
                    <a:ext cx="225425"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8" name="Oval 17">
                    <a:extLst>
                      <a:ext uri="{FF2B5EF4-FFF2-40B4-BE49-F238E27FC236}">
                        <a16:creationId xmlns:a16="http://schemas.microsoft.com/office/drawing/2014/main" xmlns="" id="{3BA8899E-5677-4049-BB74-D05BCD3E48B6}"/>
                      </a:ext>
                    </a:extLst>
                  </p:cNvPr>
                  <p:cNvSpPr>
                    <a:spLocks noChangeArrowheads="1"/>
                  </p:cNvSpPr>
                  <p:nvPr/>
                </p:nvSpPr>
                <p:spPr bwMode="auto">
                  <a:xfrm>
                    <a:off x="6192838" y="2951163"/>
                    <a:ext cx="227012"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29" name="Oval 20">
                    <a:extLst>
                      <a:ext uri="{FF2B5EF4-FFF2-40B4-BE49-F238E27FC236}">
                        <a16:creationId xmlns:a16="http://schemas.microsoft.com/office/drawing/2014/main" xmlns="" id="{A3A61D82-790C-FE4B-BCD4-D60D5FBBF65E}"/>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0" name="Freeform 21">
                    <a:extLst>
                      <a:ext uri="{FF2B5EF4-FFF2-40B4-BE49-F238E27FC236}">
                        <a16:creationId xmlns:a16="http://schemas.microsoft.com/office/drawing/2014/main" xmlns="" id="{E5F51985-AB53-FF43-8530-0A587314ED68}"/>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31" name="Freeform 22">
                    <a:extLst>
                      <a:ext uri="{FF2B5EF4-FFF2-40B4-BE49-F238E27FC236}">
                        <a16:creationId xmlns:a16="http://schemas.microsoft.com/office/drawing/2014/main" xmlns="" id="{FE5701C5-DA73-C44C-B528-6429275D1335}"/>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332" name="Group 23">
                    <a:extLst>
                      <a:ext uri="{FF2B5EF4-FFF2-40B4-BE49-F238E27FC236}">
                        <a16:creationId xmlns:a16="http://schemas.microsoft.com/office/drawing/2014/main" xmlns="" id="{392048D1-48C2-B44D-A0A7-1776C39A0007}"/>
                      </a:ext>
                    </a:extLst>
                  </p:cNvPr>
                  <p:cNvGrpSpPr>
                    <a:grpSpLocks/>
                  </p:cNvGrpSpPr>
                  <p:nvPr/>
                </p:nvGrpSpPr>
                <p:grpSpPr bwMode="auto">
                  <a:xfrm>
                    <a:off x="6629400" y="2281238"/>
                    <a:ext cx="242888" cy="901700"/>
                    <a:chOff x="3510" y="1341"/>
                    <a:chExt cx="172" cy="568"/>
                  </a:xfrm>
                </p:grpSpPr>
                <p:sp>
                  <p:nvSpPr>
                    <p:cNvPr id="375" name="Oval 24">
                      <a:extLst>
                        <a:ext uri="{FF2B5EF4-FFF2-40B4-BE49-F238E27FC236}">
                          <a16:creationId xmlns:a16="http://schemas.microsoft.com/office/drawing/2014/main" xmlns="" id="{63CAD638-58AB-2B46-9495-8D5998BC33AE}"/>
                        </a:ext>
                      </a:extLst>
                    </p:cNvPr>
                    <p:cNvSpPr>
                      <a:spLocks noChangeArrowheads="1"/>
                    </p:cNvSpPr>
                    <p:nvPr/>
                  </p:nvSpPr>
                  <p:spPr bwMode="auto">
                    <a:xfrm>
                      <a:off x="3510"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6" name="Freeform 25">
                      <a:extLst>
                        <a:ext uri="{FF2B5EF4-FFF2-40B4-BE49-F238E27FC236}">
                          <a16:creationId xmlns:a16="http://schemas.microsoft.com/office/drawing/2014/main" xmlns="" id="{979CB68B-D350-864E-A29E-7CD46BED18D2}"/>
                        </a:ext>
                      </a:extLst>
                    </p:cNvPr>
                    <p:cNvSpPr>
                      <a:spLocks/>
                    </p:cNvSpPr>
                    <p:nvPr/>
                  </p:nvSpPr>
                  <p:spPr bwMode="auto">
                    <a:xfrm>
                      <a:off x="3522" y="1464"/>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4 h 445"/>
                        <a:gd name="T12" fmla="*/ 59 w 70"/>
                        <a:gd name="T13" fmla="*/ 88 h 445"/>
                        <a:gd name="T14" fmla="*/ 69 w 70"/>
                        <a:gd name="T15" fmla="*/ 103 h 445"/>
                        <a:gd name="T16" fmla="*/ 69 w 70"/>
                        <a:gd name="T17" fmla="*/ 119 h 445"/>
                        <a:gd name="T18" fmla="*/ 59 w 70"/>
                        <a:gd name="T19" fmla="*/ 134 h 445"/>
                        <a:gd name="T20" fmla="*/ 59 w 70"/>
                        <a:gd name="T21" fmla="*/ 148 h 445"/>
                        <a:gd name="T22" fmla="*/ 39 w 70"/>
                        <a:gd name="T23" fmla="*/ 155 h 445"/>
                        <a:gd name="T24" fmla="*/ 30 w 70"/>
                        <a:gd name="T25" fmla="*/ 170 h 445"/>
                        <a:gd name="T26" fmla="*/ 20 w 70"/>
                        <a:gd name="T27" fmla="*/ 185 h 445"/>
                        <a:gd name="T28" fmla="*/ 30 w 70"/>
                        <a:gd name="T29" fmla="*/ 199 h 445"/>
                        <a:gd name="T30" fmla="*/ 39 w 70"/>
                        <a:gd name="T31" fmla="*/ 214 h 445"/>
                        <a:gd name="T32" fmla="*/ 59 w 70"/>
                        <a:gd name="T33" fmla="*/ 222 h 445"/>
                        <a:gd name="T34" fmla="*/ 59 w 70"/>
                        <a:gd name="T35" fmla="*/ 237 h 445"/>
                        <a:gd name="T36" fmla="*/ 69 w 70"/>
                        <a:gd name="T37" fmla="*/ 251 h 445"/>
                        <a:gd name="T38" fmla="*/ 69 w 70"/>
                        <a:gd name="T39" fmla="*/ 266 h 445"/>
                        <a:gd name="T40" fmla="*/ 59 w 70"/>
                        <a:gd name="T41" fmla="*/ 281 h 445"/>
                        <a:gd name="T42" fmla="*/ 39 w 70"/>
                        <a:gd name="T43" fmla="*/ 289 h 445"/>
                        <a:gd name="T44" fmla="*/ 20 w 70"/>
                        <a:gd name="T45" fmla="*/ 303 h 445"/>
                        <a:gd name="T46" fmla="*/ 0 w 70"/>
                        <a:gd name="T47" fmla="*/ 318 h 445"/>
                        <a:gd name="T48" fmla="*/ 0 w 70"/>
                        <a:gd name="T49" fmla="*/ 333 h 445"/>
                        <a:gd name="T50" fmla="*/ 10 w 70"/>
                        <a:gd name="T51" fmla="*/ 348 h 445"/>
                        <a:gd name="T52" fmla="*/ 30 w 70"/>
                        <a:gd name="T53" fmla="*/ 362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7" name="Freeform 26">
                      <a:extLst>
                        <a:ext uri="{FF2B5EF4-FFF2-40B4-BE49-F238E27FC236}">
                          <a16:creationId xmlns:a16="http://schemas.microsoft.com/office/drawing/2014/main" xmlns="" id="{70EEDB3A-B550-AC47-92A9-92088B29FBBC}"/>
                        </a:ext>
                      </a:extLst>
                    </p:cNvPr>
                    <p:cNvSpPr>
                      <a:spLocks/>
                    </p:cNvSpPr>
                    <p:nvPr/>
                  </p:nvSpPr>
                  <p:spPr bwMode="auto">
                    <a:xfrm>
                      <a:off x="3622" y="1464"/>
                      <a:ext cx="60" cy="357"/>
                    </a:xfrm>
                    <a:custGeom>
                      <a:avLst/>
                      <a:gdLst>
                        <a:gd name="T0" fmla="*/ 0 w 60"/>
                        <a:gd name="T1" fmla="*/ 0 h 357"/>
                        <a:gd name="T2" fmla="*/ 20 w 60"/>
                        <a:gd name="T3" fmla="*/ 23 h 357"/>
                        <a:gd name="T4" fmla="*/ 30 w 60"/>
                        <a:gd name="T5" fmla="*/ 37 h 357"/>
                        <a:gd name="T6" fmla="*/ 39 w 60"/>
                        <a:gd name="T7" fmla="*/ 52 h 357"/>
                        <a:gd name="T8" fmla="*/ 30 w 60"/>
                        <a:gd name="T9" fmla="*/ 67 h 357"/>
                        <a:gd name="T10" fmla="*/ 20 w 60"/>
                        <a:gd name="T11" fmla="*/ 82 h 357"/>
                        <a:gd name="T12" fmla="*/ 10 w 60"/>
                        <a:gd name="T13" fmla="*/ 96 h 357"/>
                        <a:gd name="T14" fmla="*/ 0 w 60"/>
                        <a:gd name="T15" fmla="*/ 111 h 357"/>
                        <a:gd name="T16" fmla="*/ 10 w 60"/>
                        <a:gd name="T17" fmla="*/ 126 h 357"/>
                        <a:gd name="T18" fmla="*/ 20 w 60"/>
                        <a:gd name="T19" fmla="*/ 141 h 357"/>
                        <a:gd name="T20" fmla="*/ 39 w 60"/>
                        <a:gd name="T21" fmla="*/ 155 h 357"/>
                        <a:gd name="T22" fmla="*/ 39 w 60"/>
                        <a:gd name="T23" fmla="*/ 170 h 357"/>
                        <a:gd name="T24" fmla="*/ 39 w 60"/>
                        <a:gd name="T25" fmla="*/ 186 h 357"/>
                        <a:gd name="T26" fmla="*/ 20 w 60"/>
                        <a:gd name="T27" fmla="*/ 186 h 357"/>
                        <a:gd name="T28" fmla="*/ 10 w 60"/>
                        <a:gd name="T29" fmla="*/ 201 h 357"/>
                        <a:gd name="T30" fmla="*/ 0 w 60"/>
                        <a:gd name="T31" fmla="*/ 215 h 357"/>
                        <a:gd name="T32" fmla="*/ 0 w 60"/>
                        <a:gd name="T33" fmla="*/ 230 h 357"/>
                        <a:gd name="T34" fmla="*/ 10 w 60"/>
                        <a:gd name="T35" fmla="*/ 245 h 357"/>
                        <a:gd name="T36" fmla="*/ 30 w 60"/>
                        <a:gd name="T37" fmla="*/ 252 h 357"/>
                        <a:gd name="T38" fmla="*/ 39 w 60"/>
                        <a:gd name="T39" fmla="*/ 267 h 357"/>
                        <a:gd name="T40" fmla="*/ 50 w 60"/>
                        <a:gd name="T41" fmla="*/ 282 h 357"/>
                        <a:gd name="T42" fmla="*/ 59 w 60"/>
                        <a:gd name="T43" fmla="*/ 297 h 357"/>
                        <a:gd name="T44" fmla="*/ 50 w 60"/>
                        <a:gd name="T45" fmla="*/ 312 h 357"/>
                        <a:gd name="T46" fmla="*/ 30 w 60"/>
                        <a:gd name="T47" fmla="*/ 318 h 357"/>
                        <a:gd name="T48" fmla="*/ 30 w 60"/>
                        <a:gd name="T49" fmla="*/ 333 h 357"/>
                        <a:gd name="T50" fmla="*/ 20 w 60"/>
                        <a:gd name="T51" fmla="*/ 348 h 357"/>
                        <a:gd name="T52" fmla="*/ 0 w 60"/>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7"/>
                        <a:gd name="T83" fmla="*/ 60 w 60"/>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7">
                          <a:moveTo>
                            <a:pt x="0" y="0"/>
                          </a:moveTo>
                          <a:lnTo>
                            <a:pt x="20" y="23"/>
                          </a:lnTo>
                          <a:lnTo>
                            <a:pt x="30" y="37"/>
                          </a:lnTo>
                          <a:lnTo>
                            <a:pt x="39" y="52"/>
                          </a:lnTo>
                          <a:lnTo>
                            <a:pt x="30" y="67"/>
                          </a:lnTo>
                          <a:lnTo>
                            <a:pt x="20" y="82"/>
                          </a:lnTo>
                          <a:lnTo>
                            <a:pt x="10" y="96"/>
                          </a:lnTo>
                          <a:lnTo>
                            <a:pt x="0" y="111"/>
                          </a:lnTo>
                          <a:lnTo>
                            <a:pt x="10" y="126"/>
                          </a:lnTo>
                          <a:lnTo>
                            <a:pt x="20" y="141"/>
                          </a:lnTo>
                          <a:lnTo>
                            <a:pt x="39" y="155"/>
                          </a:lnTo>
                          <a:lnTo>
                            <a:pt x="39" y="170"/>
                          </a:lnTo>
                          <a:lnTo>
                            <a:pt x="39" y="186"/>
                          </a:lnTo>
                          <a:lnTo>
                            <a:pt x="20" y="186"/>
                          </a:lnTo>
                          <a:lnTo>
                            <a:pt x="10" y="201"/>
                          </a:lnTo>
                          <a:lnTo>
                            <a:pt x="0" y="215"/>
                          </a:lnTo>
                          <a:lnTo>
                            <a:pt x="0" y="230"/>
                          </a:lnTo>
                          <a:lnTo>
                            <a:pt x="10" y="245"/>
                          </a:lnTo>
                          <a:lnTo>
                            <a:pt x="30" y="252"/>
                          </a:lnTo>
                          <a:lnTo>
                            <a:pt x="39" y="267"/>
                          </a:lnTo>
                          <a:lnTo>
                            <a:pt x="50" y="282"/>
                          </a:lnTo>
                          <a:lnTo>
                            <a:pt x="59" y="297"/>
                          </a:lnTo>
                          <a:lnTo>
                            <a:pt x="50"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333" name="Group 27">
                    <a:extLst>
                      <a:ext uri="{FF2B5EF4-FFF2-40B4-BE49-F238E27FC236}">
                        <a16:creationId xmlns:a16="http://schemas.microsoft.com/office/drawing/2014/main" xmlns="" id="{508875D4-6140-C447-96F8-7E319601868D}"/>
                      </a:ext>
                    </a:extLst>
                  </p:cNvPr>
                  <p:cNvGrpSpPr>
                    <a:grpSpLocks/>
                  </p:cNvGrpSpPr>
                  <p:nvPr/>
                </p:nvGrpSpPr>
                <p:grpSpPr bwMode="auto">
                  <a:xfrm>
                    <a:off x="6369050" y="2281238"/>
                    <a:ext cx="242888" cy="901700"/>
                    <a:chOff x="3326" y="1341"/>
                    <a:chExt cx="172" cy="568"/>
                  </a:xfrm>
                </p:grpSpPr>
                <p:sp>
                  <p:nvSpPr>
                    <p:cNvPr id="372" name="Oval 28">
                      <a:extLst>
                        <a:ext uri="{FF2B5EF4-FFF2-40B4-BE49-F238E27FC236}">
                          <a16:creationId xmlns:a16="http://schemas.microsoft.com/office/drawing/2014/main" xmlns="" id="{FD23D0DA-565B-2A4A-962C-0AAFC914CAE1}"/>
                        </a:ext>
                      </a:extLst>
                    </p:cNvPr>
                    <p:cNvSpPr>
                      <a:spLocks noChangeArrowheads="1"/>
                    </p:cNvSpPr>
                    <p:nvPr/>
                  </p:nvSpPr>
                  <p:spPr bwMode="auto">
                    <a:xfrm>
                      <a:off x="3326" y="1341"/>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3" name="Freeform 29">
                      <a:extLst>
                        <a:ext uri="{FF2B5EF4-FFF2-40B4-BE49-F238E27FC236}">
                          <a16:creationId xmlns:a16="http://schemas.microsoft.com/office/drawing/2014/main" xmlns="" id="{E63A0963-F45F-8249-B2E9-177441DD86EC}"/>
                        </a:ext>
                      </a:extLst>
                    </p:cNvPr>
                    <p:cNvSpPr>
                      <a:spLocks/>
                    </p:cNvSpPr>
                    <p:nvPr/>
                  </p:nvSpPr>
                  <p:spPr bwMode="auto">
                    <a:xfrm>
                      <a:off x="3336" y="1464"/>
                      <a:ext cx="72" cy="445"/>
                    </a:xfrm>
                    <a:custGeom>
                      <a:avLst/>
                      <a:gdLst>
                        <a:gd name="T0" fmla="*/ 41 w 72"/>
                        <a:gd name="T1" fmla="*/ 0 h 445"/>
                        <a:gd name="T2" fmla="*/ 20 w 72"/>
                        <a:gd name="T3" fmla="*/ 15 h 445"/>
                        <a:gd name="T4" fmla="*/ 30 w 72"/>
                        <a:gd name="T5" fmla="*/ 29 h 445"/>
                        <a:gd name="T6" fmla="*/ 30 w 72"/>
                        <a:gd name="T7" fmla="*/ 44 h 445"/>
                        <a:gd name="T8" fmla="*/ 41 w 72"/>
                        <a:gd name="T9" fmla="*/ 59 h 445"/>
                        <a:gd name="T10" fmla="*/ 51 w 72"/>
                        <a:gd name="T11" fmla="*/ 74 h 445"/>
                        <a:gd name="T12" fmla="*/ 60 w 72"/>
                        <a:gd name="T13" fmla="*/ 88 h 445"/>
                        <a:gd name="T14" fmla="*/ 71 w 72"/>
                        <a:gd name="T15" fmla="*/ 103 h 445"/>
                        <a:gd name="T16" fmla="*/ 71 w 72"/>
                        <a:gd name="T17" fmla="*/ 119 h 445"/>
                        <a:gd name="T18" fmla="*/ 60 w 72"/>
                        <a:gd name="T19" fmla="*/ 134 h 445"/>
                        <a:gd name="T20" fmla="*/ 60 w 72"/>
                        <a:gd name="T21" fmla="*/ 148 h 445"/>
                        <a:gd name="T22" fmla="*/ 41 w 72"/>
                        <a:gd name="T23" fmla="*/ 155 h 445"/>
                        <a:gd name="T24" fmla="*/ 30 w 72"/>
                        <a:gd name="T25" fmla="*/ 170 h 445"/>
                        <a:gd name="T26" fmla="*/ 20 w 72"/>
                        <a:gd name="T27" fmla="*/ 185 h 445"/>
                        <a:gd name="T28" fmla="*/ 30 w 72"/>
                        <a:gd name="T29" fmla="*/ 199 h 445"/>
                        <a:gd name="T30" fmla="*/ 41 w 72"/>
                        <a:gd name="T31" fmla="*/ 214 h 445"/>
                        <a:gd name="T32" fmla="*/ 60 w 72"/>
                        <a:gd name="T33" fmla="*/ 222 h 445"/>
                        <a:gd name="T34" fmla="*/ 60 w 72"/>
                        <a:gd name="T35" fmla="*/ 237 h 445"/>
                        <a:gd name="T36" fmla="*/ 71 w 72"/>
                        <a:gd name="T37" fmla="*/ 251 h 445"/>
                        <a:gd name="T38" fmla="*/ 71 w 72"/>
                        <a:gd name="T39" fmla="*/ 266 h 445"/>
                        <a:gd name="T40" fmla="*/ 60 w 72"/>
                        <a:gd name="T41" fmla="*/ 281 h 445"/>
                        <a:gd name="T42" fmla="*/ 41 w 72"/>
                        <a:gd name="T43" fmla="*/ 289 h 445"/>
                        <a:gd name="T44" fmla="*/ 20 w 72"/>
                        <a:gd name="T45" fmla="*/ 303 h 445"/>
                        <a:gd name="T46" fmla="*/ 0 w 72"/>
                        <a:gd name="T47" fmla="*/ 318 h 445"/>
                        <a:gd name="T48" fmla="*/ 0 w 72"/>
                        <a:gd name="T49" fmla="*/ 333 h 445"/>
                        <a:gd name="T50" fmla="*/ 10 w 72"/>
                        <a:gd name="T51" fmla="*/ 348 h 445"/>
                        <a:gd name="T52" fmla="*/ 30 w 72"/>
                        <a:gd name="T53" fmla="*/ 362 h 445"/>
                        <a:gd name="T54" fmla="*/ 41 w 72"/>
                        <a:gd name="T55" fmla="*/ 377 h 445"/>
                        <a:gd name="T56" fmla="*/ 51 w 72"/>
                        <a:gd name="T57" fmla="*/ 392 h 445"/>
                        <a:gd name="T58" fmla="*/ 60 w 72"/>
                        <a:gd name="T59" fmla="*/ 407 h 445"/>
                        <a:gd name="T60" fmla="*/ 51 w 72"/>
                        <a:gd name="T61" fmla="*/ 421 h 445"/>
                        <a:gd name="T62" fmla="*/ 30 w 72"/>
                        <a:gd name="T63" fmla="*/ 429 h 445"/>
                        <a:gd name="T64" fmla="*/ 20 w 72"/>
                        <a:gd name="T65" fmla="*/ 444 h 445"/>
                        <a:gd name="T66" fmla="*/ 41 w 72"/>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1" y="0"/>
                          </a:moveTo>
                          <a:lnTo>
                            <a:pt x="20" y="15"/>
                          </a:lnTo>
                          <a:lnTo>
                            <a:pt x="30" y="29"/>
                          </a:lnTo>
                          <a:lnTo>
                            <a:pt x="30" y="44"/>
                          </a:lnTo>
                          <a:lnTo>
                            <a:pt x="41" y="59"/>
                          </a:lnTo>
                          <a:lnTo>
                            <a:pt x="51" y="74"/>
                          </a:lnTo>
                          <a:lnTo>
                            <a:pt x="60" y="88"/>
                          </a:lnTo>
                          <a:lnTo>
                            <a:pt x="71" y="103"/>
                          </a:lnTo>
                          <a:lnTo>
                            <a:pt x="71" y="119"/>
                          </a:lnTo>
                          <a:lnTo>
                            <a:pt x="60" y="134"/>
                          </a:lnTo>
                          <a:lnTo>
                            <a:pt x="60" y="148"/>
                          </a:lnTo>
                          <a:lnTo>
                            <a:pt x="41" y="155"/>
                          </a:lnTo>
                          <a:lnTo>
                            <a:pt x="30" y="170"/>
                          </a:lnTo>
                          <a:lnTo>
                            <a:pt x="20" y="185"/>
                          </a:lnTo>
                          <a:lnTo>
                            <a:pt x="30" y="199"/>
                          </a:lnTo>
                          <a:lnTo>
                            <a:pt x="41" y="214"/>
                          </a:lnTo>
                          <a:lnTo>
                            <a:pt x="60" y="222"/>
                          </a:lnTo>
                          <a:lnTo>
                            <a:pt x="60" y="237"/>
                          </a:lnTo>
                          <a:lnTo>
                            <a:pt x="71" y="251"/>
                          </a:lnTo>
                          <a:lnTo>
                            <a:pt x="71" y="266"/>
                          </a:lnTo>
                          <a:lnTo>
                            <a:pt x="60" y="281"/>
                          </a:lnTo>
                          <a:lnTo>
                            <a:pt x="41" y="289"/>
                          </a:lnTo>
                          <a:lnTo>
                            <a:pt x="20" y="303"/>
                          </a:lnTo>
                          <a:lnTo>
                            <a:pt x="0" y="318"/>
                          </a:lnTo>
                          <a:lnTo>
                            <a:pt x="0" y="333"/>
                          </a:lnTo>
                          <a:lnTo>
                            <a:pt x="10" y="348"/>
                          </a:lnTo>
                          <a:lnTo>
                            <a:pt x="30" y="362"/>
                          </a:lnTo>
                          <a:lnTo>
                            <a:pt x="41" y="377"/>
                          </a:lnTo>
                          <a:lnTo>
                            <a:pt x="51" y="392"/>
                          </a:lnTo>
                          <a:lnTo>
                            <a:pt x="60" y="407"/>
                          </a:lnTo>
                          <a:lnTo>
                            <a:pt x="51" y="421"/>
                          </a:lnTo>
                          <a:lnTo>
                            <a:pt x="30" y="429"/>
                          </a:lnTo>
                          <a:lnTo>
                            <a:pt x="20" y="444"/>
                          </a:lnTo>
                          <a:lnTo>
                            <a:pt x="41"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4" name="Freeform 30">
                      <a:extLst>
                        <a:ext uri="{FF2B5EF4-FFF2-40B4-BE49-F238E27FC236}">
                          <a16:creationId xmlns:a16="http://schemas.microsoft.com/office/drawing/2014/main" xmlns="" id="{0259C4B3-C185-9646-8DE6-0350E1700E9B}"/>
                        </a:ext>
                      </a:extLst>
                    </p:cNvPr>
                    <p:cNvSpPr>
                      <a:spLocks/>
                    </p:cNvSpPr>
                    <p:nvPr/>
                  </p:nvSpPr>
                  <p:spPr bwMode="auto">
                    <a:xfrm>
                      <a:off x="3437" y="1464"/>
                      <a:ext cx="61" cy="357"/>
                    </a:xfrm>
                    <a:custGeom>
                      <a:avLst/>
                      <a:gdLst>
                        <a:gd name="T0" fmla="*/ 0 w 61"/>
                        <a:gd name="T1" fmla="*/ 0 h 357"/>
                        <a:gd name="T2" fmla="*/ 20 w 61"/>
                        <a:gd name="T3" fmla="*/ 23 h 357"/>
                        <a:gd name="T4" fmla="*/ 30 w 61"/>
                        <a:gd name="T5" fmla="*/ 37 h 357"/>
                        <a:gd name="T6" fmla="*/ 40 w 61"/>
                        <a:gd name="T7" fmla="*/ 52 h 357"/>
                        <a:gd name="T8" fmla="*/ 30 w 61"/>
                        <a:gd name="T9" fmla="*/ 67 h 357"/>
                        <a:gd name="T10" fmla="*/ 20 w 61"/>
                        <a:gd name="T11" fmla="*/ 82 h 357"/>
                        <a:gd name="T12" fmla="*/ 10 w 61"/>
                        <a:gd name="T13" fmla="*/ 96 h 357"/>
                        <a:gd name="T14" fmla="*/ 0 w 61"/>
                        <a:gd name="T15" fmla="*/ 111 h 357"/>
                        <a:gd name="T16" fmla="*/ 10 w 61"/>
                        <a:gd name="T17" fmla="*/ 126 h 357"/>
                        <a:gd name="T18" fmla="*/ 20 w 61"/>
                        <a:gd name="T19" fmla="*/ 141 h 357"/>
                        <a:gd name="T20" fmla="*/ 40 w 61"/>
                        <a:gd name="T21" fmla="*/ 155 h 357"/>
                        <a:gd name="T22" fmla="*/ 40 w 61"/>
                        <a:gd name="T23" fmla="*/ 170 h 357"/>
                        <a:gd name="T24" fmla="*/ 40 w 61"/>
                        <a:gd name="T25" fmla="*/ 186 h 357"/>
                        <a:gd name="T26" fmla="*/ 20 w 61"/>
                        <a:gd name="T27" fmla="*/ 186 h 357"/>
                        <a:gd name="T28" fmla="*/ 10 w 61"/>
                        <a:gd name="T29" fmla="*/ 201 h 357"/>
                        <a:gd name="T30" fmla="*/ 0 w 61"/>
                        <a:gd name="T31" fmla="*/ 215 h 357"/>
                        <a:gd name="T32" fmla="*/ 0 w 61"/>
                        <a:gd name="T33" fmla="*/ 230 h 357"/>
                        <a:gd name="T34" fmla="*/ 10 w 61"/>
                        <a:gd name="T35" fmla="*/ 245 h 357"/>
                        <a:gd name="T36" fmla="*/ 30 w 61"/>
                        <a:gd name="T37" fmla="*/ 252 h 357"/>
                        <a:gd name="T38" fmla="*/ 40 w 61"/>
                        <a:gd name="T39" fmla="*/ 267 h 357"/>
                        <a:gd name="T40" fmla="*/ 49 w 61"/>
                        <a:gd name="T41" fmla="*/ 282 h 357"/>
                        <a:gd name="T42" fmla="*/ 60 w 61"/>
                        <a:gd name="T43" fmla="*/ 297 h 357"/>
                        <a:gd name="T44" fmla="*/ 49 w 61"/>
                        <a:gd name="T45" fmla="*/ 312 h 357"/>
                        <a:gd name="T46" fmla="*/ 30 w 61"/>
                        <a:gd name="T47" fmla="*/ 318 h 357"/>
                        <a:gd name="T48" fmla="*/ 30 w 61"/>
                        <a:gd name="T49" fmla="*/ 333 h 357"/>
                        <a:gd name="T50" fmla="*/ 20 w 61"/>
                        <a:gd name="T51" fmla="*/ 348 h 357"/>
                        <a:gd name="T52" fmla="*/ 0 w 61"/>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nvGrpSpPr>
                  <p:cNvPr id="334" name="Group 31">
                    <a:extLst>
                      <a:ext uri="{FF2B5EF4-FFF2-40B4-BE49-F238E27FC236}">
                        <a16:creationId xmlns:a16="http://schemas.microsoft.com/office/drawing/2014/main" xmlns="" id="{C6269A55-C719-584C-9391-6E3FAD76C4D3}"/>
                      </a:ext>
                    </a:extLst>
                  </p:cNvPr>
                  <p:cNvGrpSpPr>
                    <a:grpSpLocks/>
                  </p:cNvGrpSpPr>
                  <p:nvPr/>
                </p:nvGrpSpPr>
                <p:grpSpPr bwMode="auto">
                  <a:xfrm>
                    <a:off x="7343775" y="2500313"/>
                    <a:ext cx="242888" cy="901700"/>
                    <a:chOff x="4016" y="1479"/>
                    <a:chExt cx="172" cy="568"/>
                  </a:xfrm>
                </p:grpSpPr>
                <p:sp>
                  <p:nvSpPr>
                    <p:cNvPr id="369" name="Oval 32">
                      <a:extLst>
                        <a:ext uri="{FF2B5EF4-FFF2-40B4-BE49-F238E27FC236}">
                          <a16:creationId xmlns:a16="http://schemas.microsoft.com/office/drawing/2014/main" xmlns="" id="{5D5E80CB-9D3D-2949-A44A-F3EEDED7EC6B}"/>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70" name="Freeform 33">
                      <a:extLst>
                        <a:ext uri="{FF2B5EF4-FFF2-40B4-BE49-F238E27FC236}">
                          <a16:creationId xmlns:a16="http://schemas.microsoft.com/office/drawing/2014/main" xmlns="" id="{E9FEAEE3-50D4-5542-A382-10603FDB64EB}"/>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71" name="Freeform 34">
                      <a:extLst>
                        <a:ext uri="{FF2B5EF4-FFF2-40B4-BE49-F238E27FC236}">
                          <a16:creationId xmlns:a16="http://schemas.microsoft.com/office/drawing/2014/main" xmlns="" id="{97A72468-8723-6E41-A5EE-4BB791140260}"/>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35" name="Oval 43">
                    <a:extLst>
                      <a:ext uri="{FF2B5EF4-FFF2-40B4-BE49-F238E27FC236}">
                        <a16:creationId xmlns:a16="http://schemas.microsoft.com/office/drawing/2014/main" xmlns="" id="{0C07ACF5-11C8-9B44-B255-103DCE39D8B0}"/>
                      </a:ext>
                    </a:extLst>
                  </p:cNvPr>
                  <p:cNvSpPr>
                    <a:spLocks noChangeArrowheads="1"/>
                  </p:cNvSpPr>
                  <p:nvPr/>
                </p:nvSpPr>
                <p:spPr bwMode="auto">
                  <a:xfrm>
                    <a:off x="6440489" y="3032126"/>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6" name="Oval 44">
                    <a:extLst>
                      <a:ext uri="{FF2B5EF4-FFF2-40B4-BE49-F238E27FC236}">
                        <a16:creationId xmlns:a16="http://schemas.microsoft.com/office/drawing/2014/main" xmlns="" id="{268B87A8-E8C9-F847-9DF0-A3FEF59887E2}"/>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37" name="Oval 45">
                    <a:extLst>
                      <a:ext uri="{FF2B5EF4-FFF2-40B4-BE49-F238E27FC236}">
                        <a16:creationId xmlns:a16="http://schemas.microsoft.com/office/drawing/2014/main" xmlns="" id="{7037E0F6-32E0-CD4F-804B-C623FCC0F5CD}"/>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338" name="Group 57">
                    <a:extLst>
                      <a:ext uri="{FF2B5EF4-FFF2-40B4-BE49-F238E27FC236}">
                        <a16:creationId xmlns:a16="http://schemas.microsoft.com/office/drawing/2014/main" xmlns="" id="{D2F2AF28-B8A2-9A44-9F5A-D2274EC238C7}"/>
                      </a:ext>
                    </a:extLst>
                  </p:cNvPr>
                  <p:cNvGrpSpPr>
                    <a:grpSpLocks/>
                  </p:cNvGrpSpPr>
                  <p:nvPr/>
                </p:nvGrpSpPr>
                <p:grpSpPr bwMode="auto">
                  <a:xfrm>
                    <a:off x="6872288" y="2354263"/>
                    <a:ext cx="241300" cy="901700"/>
                    <a:chOff x="3682" y="1387"/>
                    <a:chExt cx="171" cy="568"/>
                  </a:xfrm>
                </p:grpSpPr>
                <p:sp>
                  <p:nvSpPr>
                    <p:cNvPr id="366" name="Oval 58">
                      <a:extLst>
                        <a:ext uri="{FF2B5EF4-FFF2-40B4-BE49-F238E27FC236}">
                          <a16:creationId xmlns:a16="http://schemas.microsoft.com/office/drawing/2014/main" xmlns="" id="{A2B30EC8-0C3A-3A4D-A5F0-456AF49A43B1}"/>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7" name="Freeform 59">
                      <a:extLst>
                        <a:ext uri="{FF2B5EF4-FFF2-40B4-BE49-F238E27FC236}">
                          <a16:creationId xmlns:a16="http://schemas.microsoft.com/office/drawing/2014/main" xmlns="" id="{CC2210BF-0A95-A746-928D-77496EAEE2B5}"/>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8" name="Freeform 60">
                      <a:extLst>
                        <a:ext uri="{FF2B5EF4-FFF2-40B4-BE49-F238E27FC236}">
                          <a16:creationId xmlns:a16="http://schemas.microsoft.com/office/drawing/2014/main" xmlns="" id="{BCD84D70-FCB6-DD4C-AE2A-E90EEE2474DE}"/>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339" name="Oval 61">
                    <a:extLst>
                      <a:ext uri="{FF2B5EF4-FFF2-40B4-BE49-F238E27FC236}">
                        <a16:creationId xmlns:a16="http://schemas.microsoft.com/office/drawing/2014/main" xmlns="" id="{4A213A95-A6F6-9044-A56E-061F0EE9EC6F}"/>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0" name="Oval 62">
                    <a:extLst>
                      <a:ext uri="{FF2B5EF4-FFF2-40B4-BE49-F238E27FC236}">
                        <a16:creationId xmlns:a16="http://schemas.microsoft.com/office/drawing/2014/main" xmlns="" id="{45D16956-B715-5146-BEC8-AABF7B6A82E5}"/>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1" name="Freeform 85">
                    <a:extLst>
                      <a:ext uri="{FF2B5EF4-FFF2-40B4-BE49-F238E27FC236}">
                        <a16:creationId xmlns:a16="http://schemas.microsoft.com/office/drawing/2014/main" xmlns="" id="{2E5C6E6B-0147-EE48-B4BA-29C00005EB9E}"/>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2" name="Oval 86">
                    <a:extLst>
                      <a:ext uri="{FF2B5EF4-FFF2-40B4-BE49-F238E27FC236}">
                        <a16:creationId xmlns:a16="http://schemas.microsoft.com/office/drawing/2014/main" xmlns="" id="{34AEB34A-C98A-EA48-A4C4-ABAC1B5F8E5F}"/>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3" name="Freeform 87">
                    <a:extLst>
                      <a:ext uri="{FF2B5EF4-FFF2-40B4-BE49-F238E27FC236}">
                        <a16:creationId xmlns:a16="http://schemas.microsoft.com/office/drawing/2014/main" xmlns="" id="{AAA5EE14-5CC3-6341-8B5E-7CCF3464CB8E}"/>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4" name="Freeform 88">
                    <a:extLst>
                      <a:ext uri="{FF2B5EF4-FFF2-40B4-BE49-F238E27FC236}">
                        <a16:creationId xmlns:a16="http://schemas.microsoft.com/office/drawing/2014/main" xmlns="" id="{A5F6A350-76D7-FE4F-81E5-037019DD421E}"/>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5" name="Oval 89">
                    <a:extLst>
                      <a:ext uri="{FF2B5EF4-FFF2-40B4-BE49-F238E27FC236}">
                        <a16:creationId xmlns:a16="http://schemas.microsoft.com/office/drawing/2014/main" xmlns="" id="{7A6A3869-9C07-F144-A90A-20ABBCF976FC}"/>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6" name="Freeform 90">
                    <a:extLst>
                      <a:ext uri="{FF2B5EF4-FFF2-40B4-BE49-F238E27FC236}">
                        <a16:creationId xmlns:a16="http://schemas.microsoft.com/office/drawing/2014/main" xmlns="" id="{90F0B0CA-9AB6-8141-819D-6FE1A7022C91}"/>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7" name="Freeform 91">
                    <a:extLst>
                      <a:ext uri="{FF2B5EF4-FFF2-40B4-BE49-F238E27FC236}">
                        <a16:creationId xmlns:a16="http://schemas.microsoft.com/office/drawing/2014/main" xmlns="" id="{3450D87C-70C4-C749-B632-024E6B1D4DC5}"/>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48" name="Oval 92">
                    <a:extLst>
                      <a:ext uri="{FF2B5EF4-FFF2-40B4-BE49-F238E27FC236}">
                        <a16:creationId xmlns:a16="http://schemas.microsoft.com/office/drawing/2014/main" xmlns="" id="{7E64BE65-4D69-0E4C-A30E-F49D573F40AE}"/>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49" name="Freeform 93">
                    <a:extLst>
                      <a:ext uri="{FF2B5EF4-FFF2-40B4-BE49-F238E27FC236}">
                        <a16:creationId xmlns:a16="http://schemas.microsoft.com/office/drawing/2014/main" xmlns="" id="{513A3448-D2F1-6F48-A263-1B896BDEA7D1}"/>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0" name="Freeform 94">
                    <a:extLst>
                      <a:ext uri="{FF2B5EF4-FFF2-40B4-BE49-F238E27FC236}">
                        <a16:creationId xmlns:a16="http://schemas.microsoft.com/office/drawing/2014/main" xmlns="" id="{A03135D4-63FC-1F48-B2BB-7343AFC22683}"/>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1" name="Oval 113">
                    <a:extLst>
                      <a:ext uri="{FF2B5EF4-FFF2-40B4-BE49-F238E27FC236}">
                        <a16:creationId xmlns:a16="http://schemas.microsoft.com/office/drawing/2014/main" xmlns="" id="{D9F6602B-C944-A34C-8185-44B881F89F32}"/>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2" name="Oval 114">
                    <a:extLst>
                      <a:ext uri="{FF2B5EF4-FFF2-40B4-BE49-F238E27FC236}">
                        <a16:creationId xmlns:a16="http://schemas.microsoft.com/office/drawing/2014/main" xmlns="" id="{7B11F824-5F74-234F-A2AE-CB821CE1A521}"/>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3" name="Oval 115">
                    <a:extLst>
                      <a:ext uri="{FF2B5EF4-FFF2-40B4-BE49-F238E27FC236}">
                        <a16:creationId xmlns:a16="http://schemas.microsoft.com/office/drawing/2014/main" xmlns="" id="{05F7DFD8-42E5-FE46-BB0F-5D714728EA35}"/>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4" name="Oval 116">
                    <a:extLst>
                      <a:ext uri="{FF2B5EF4-FFF2-40B4-BE49-F238E27FC236}">
                        <a16:creationId xmlns:a16="http://schemas.microsoft.com/office/drawing/2014/main" xmlns="" id="{7C386A57-5AC0-A640-8952-D09DBB6B410E}"/>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5" name="Oval 117">
                    <a:extLst>
                      <a:ext uri="{FF2B5EF4-FFF2-40B4-BE49-F238E27FC236}">
                        <a16:creationId xmlns:a16="http://schemas.microsoft.com/office/drawing/2014/main" xmlns="" id="{DC4E59FC-A3E4-F740-8017-2299CCCE7112}"/>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6" name="Freeform 118">
                    <a:extLst>
                      <a:ext uri="{FF2B5EF4-FFF2-40B4-BE49-F238E27FC236}">
                        <a16:creationId xmlns:a16="http://schemas.microsoft.com/office/drawing/2014/main" xmlns="" id="{52EA6714-F181-1A4B-A5CD-22EB5031385A}"/>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7" name="Freeform 119">
                    <a:extLst>
                      <a:ext uri="{FF2B5EF4-FFF2-40B4-BE49-F238E27FC236}">
                        <a16:creationId xmlns:a16="http://schemas.microsoft.com/office/drawing/2014/main" xmlns="" id="{4F5D982C-D993-B946-A71A-DB6350F82B76}"/>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58" name="Oval 120">
                    <a:extLst>
                      <a:ext uri="{FF2B5EF4-FFF2-40B4-BE49-F238E27FC236}">
                        <a16:creationId xmlns:a16="http://schemas.microsoft.com/office/drawing/2014/main" xmlns="" id="{BE3D87D2-117D-CC44-AE59-9D3EF6162A31}"/>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59" name="Oval 121">
                    <a:extLst>
                      <a:ext uri="{FF2B5EF4-FFF2-40B4-BE49-F238E27FC236}">
                        <a16:creationId xmlns:a16="http://schemas.microsoft.com/office/drawing/2014/main" xmlns="" id="{BADD8BF2-2BC8-D14C-B4E9-4FE3F4084366}"/>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0" name="Freeform 122">
                    <a:extLst>
                      <a:ext uri="{FF2B5EF4-FFF2-40B4-BE49-F238E27FC236}">
                        <a16:creationId xmlns:a16="http://schemas.microsoft.com/office/drawing/2014/main" xmlns="" id="{4751A5AB-C2CD-054E-A495-FFA5CC05330C}"/>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1" name="Freeform 123">
                    <a:extLst>
                      <a:ext uri="{FF2B5EF4-FFF2-40B4-BE49-F238E27FC236}">
                        <a16:creationId xmlns:a16="http://schemas.microsoft.com/office/drawing/2014/main" xmlns="" id="{7F41B743-3F05-CD43-B1C9-EBE46931C356}"/>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362" name="Oval 124">
                    <a:extLst>
                      <a:ext uri="{FF2B5EF4-FFF2-40B4-BE49-F238E27FC236}">
                        <a16:creationId xmlns:a16="http://schemas.microsoft.com/office/drawing/2014/main" xmlns="" id="{B1E9C4A5-8BAB-F248-B77F-FD12ED4BEE6A}"/>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65" name="Oval 86">
                    <a:extLst>
                      <a:ext uri="{FF2B5EF4-FFF2-40B4-BE49-F238E27FC236}">
                        <a16:creationId xmlns:a16="http://schemas.microsoft.com/office/drawing/2014/main" xmlns="" id="{210957FB-AB0F-1741-BA2D-ED30E29C2E75}"/>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1037" name="Group 1036">
                  <a:extLst>
                    <a:ext uri="{FF2B5EF4-FFF2-40B4-BE49-F238E27FC236}">
                      <a16:creationId xmlns:a16="http://schemas.microsoft.com/office/drawing/2014/main" xmlns="" id="{14A3DB17-BC86-CE48-A51E-11D15427B02D}"/>
                    </a:ext>
                  </a:extLst>
                </p:cNvPr>
                <p:cNvGrpSpPr/>
                <p:nvPr/>
              </p:nvGrpSpPr>
              <p:grpSpPr>
                <a:xfrm>
                  <a:off x="4889314" y="4647414"/>
                  <a:ext cx="519157" cy="1108947"/>
                  <a:chOff x="5949241" y="4477645"/>
                  <a:chExt cx="397822" cy="1141325"/>
                </a:xfrm>
              </p:grpSpPr>
              <p:sp>
                <p:nvSpPr>
                  <p:cNvPr id="384" name="Rectangle 119" descr="50%">
                    <a:extLst>
                      <a:ext uri="{FF2B5EF4-FFF2-40B4-BE49-F238E27FC236}">
                        <a16:creationId xmlns:a16="http://schemas.microsoft.com/office/drawing/2014/main" xmlns="" id="{06962048-1B63-6040-A057-EC1F399C51B1}"/>
                      </a:ext>
                    </a:extLst>
                  </p:cNvPr>
                  <p:cNvSpPr>
                    <a:spLocks noChangeArrowheads="1"/>
                  </p:cNvSpPr>
                  <p:nvPr/>
                </p:nvSpPr>
                <p:spPr bwMode="auto">
                  <a:xfrm>
                    <a:off x="6050337" y="4820294"/>
                    <a:ext cx="190141" cy="798676"/>
                  </a:xfrm>
                  <a:prstGeom prst="rect">
                    <a:avLst/>
                  </a:prstGeom>
                  <a:solidFill>
                    <a:schemeClr val="accent6">
                      <a:lumMod val="5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036" name="Block Arc 1035">
                    <a:extLst>
                      <a:ext uri="{FF2B5EF4-FFF2-40B4-BE49-F238E27FC236}">
                        <a16:creationId xmlns:a16="http://schemas.microsoft.com/office/drawing/2014/main" xmlns="" id="{689A873C-F920-F746-BDB7-0F778583E300}"/>
                      </a:ext>
                    </a:extLst>
                  </p:cNvPr>
                  <p:cNvSpPr/>
                  <p:nvPr/>
                </p:nvSpPr>
                <p:spPr>
                  <a:xfrm rot="10950771">
                    <a:off x="5949241" y="4477645"/>
                    <a:ext cx="397822" cy="435411"/>
                  </a:xfrm>
                  <a:prstGeom prst="blockArc">
                    <a:avLst>
                      <a:gd name="adj1" fmla="val 10800000"/>
                      <a:gd name="adj2" fmla="val 21588793"/>
                      <a:gd name="adj3" fmla="val 2230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xmlns="" id="{A14D4E81-F69C-EC48-A89B-241014E10666}"/>
                    </a:ext>
                  </a:extLst>
                </p:cNvPr>
                <p:cNvGrpSpPr/>
                <p:nvPr/>
              </p:nvGrpSpPr>
              <p:grpSpPr>
                <a:xfrm>
                  <a:off x="3558014" y="4739255"/>
                  <a:ext cx="1023806" cy="1871832"/>
                  <a:chOff x="4872464" y="4601864"/>
                  <a:chExt cx="1023806" cy="1871832"/>
                </a:xfrm>
              </p:grpSpPr>
              <p:sp>
                <p:nvSpPr>
                  <p:cNvPr id="386" name="AutoShape 137">
                    <a:extLst>
                      <a:ext uri="{FF2B5EF4-FFF2-40B4-BE49-F238E27FC236}">
                        <a16:creationId xmlns:a16="http://schemas.microsoft.com/office/drawing/2014/main" xmlns="" id="{16AA4929-4645-6C4C-9625-07CF33E92D56}"/>
                      </a:ext>
                    </a:extLst>
                  </p:cNvPr>
                  <p:cNvSpPr>
                    <a:spLocks noChangeArrowheads="1"/>
                  </p:cNvSpPr>
                  <p:nvPr/>
                </p:nvSpPr>
                <p:spPr bwMode="auto">
                  <a:xfrm>
                    <a:off x="5042901" y="4601864"/>
                    <a:ext cx="443316" cy="1141721"/>
                  </a:xfrm>
                  <a:prstGeom prst="star16">
                    <a:avLst>
                      <a:gd name="adj" fmla="val 37500"/>
                    </a:avLst>
                  </a:prstGeom>
                  <a:gradFill rotWithShape="0">
                    <a:gsLst>
                      <a:gs pos="0">
                        <a:srgbClr val="FFFFFF"/>
                      </a:gs>
                      <a:gs pos="100000">
                        <a:srgbClr val="0070C0"/>
                      </a:gs>
                    </a:gsLst>
                    <a:path path="shape">
                      <a:fillToRect l="50000" t="50000" r="50000" b="50000"/>
                    </a:path>
                  </a:gradFill>
                  <a:ln w="12700">
                    <a:solidFill>
                      <a:srgbClr val="002060"/>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397" name="TextBox 396">
                    <a:extLst>
                      <a:ext uri="{FF2B5EF4-FFF2-40B4-BE49-F238E27FC236}">
                        <a16:creationId xmlns:a16="http://schemas.microsoft.com/office/drawing/2014/main" xmlns="" id="{A3E1B9E3-1A54-EF43-9163-029A74208005}"/>
                      </a:ext>
                    </a:extLst>
                  </p:cNvPr>
                  <p:cNvSpPr txBox="1"/>
                  <p:nvPr/>
                </p:nvSpPr>
                <p:spPr>
                  <a:xfrm>
                    <a:off x="4872464" y="5827365"/>
                    <a:ext cx="1023806" cy="646331"/>
                  </a:xfrm>
                  <a:prstGeom prst="rect">
                    <a:avLst/>
                  </a:prstGeom>
                  <a:noFill/>
                </p:spPr>
                <p:txBody>
                  <a:bodyPr wrap="none" rtlCol="0">
                    <a:spAutoFit/>
                  </a:bodyPr>
                  <a:lstStyle/>
                  <a:p>
                    <a:r>
                      <a:rPr lang="en-US" b="1" dirty="0">
                        <a:solidFill>
                          <a:srgbClr val="FF0000"/>
                        </a:solidFill>
                      </a:rPr>
                      <a:t>FURIN</a:t>
                    </a:r>
                  </a:p>
                  <a:p>
                    <a:r>
                      <a:rPr lang="en-US" b="1" dirty="0">
                        <a:solidFill>
                          <a:srgbClr val="FF0000"/>
                        </a:solidFill>
                      </a:rPr>
                      <a:t>Protease</a:t>
                    </a:r>
                  </a:p>
                </p:txBody>
              </p:sp>
            </p:grpSp>
            <p:grpSp>
              <p:nvGrpSpPr>
                <p:cNvPr id="6" name="Group 5">
                  <a:extLst>
                    <a:ext uri="{FF2B5EF4-FFF2-40B4-BE49-F238E27FC236}">
                      <a16:creationId xmlns:a16="http://schemas.microsoft.com/office/drawing/2014/main" xmlns="" id="{1002B4D7-CDEE-5C43-90C9-705F2EB6F45D}"/>
                    </a:ext>
                  </a:extLst>
                </p:cNvPr>
                <p:cNvGrpSpPr/>
                <p:nvPr/>
              </p:nvGrpSpPr>
              <p:grpSpPr>
                <a:xfrm>
                  <a:off x="2594710" y="4973962"/>
                  <a:ext cx="1086516" cy="2126502"/>
                  <a:chOff x="6556435" y="4293288"/>
                  <a:chExt cx="1086516" cy="2126502"/>
                </a:xfrm>
              </p:grpSpPr>
              <p:sp>
                <p:nvSpPr>
                  <p:cNvPr id="388" name="Rectangle: Rounded Corners 175">
                    <a:extLst>
                      <a:ext uri="{FF2B5EF4-FFF2-40B4-BE49-F238E27FC236}">
                        <a16:creationId xmlns:a16="http://schemas.microsoft.com/office/drawing/2014/main" xmlns="" id="{BBB68484-02FF-D941-8DB1-020132F45EC7}"/>
                      </a:ext>
                    </a:extLst>
                  </p:cNvPr>
                  <p:cNvSpPr/>
                  <p:nvPr/>
                </p:nvSpPr>
                <p:spPr>
                  <a:xfrm>
                    <a:off x="7135746" y="4947936"/>
                    <a:ext cx="105847" cy="60580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96" name="TextBox 395">
                    <a:extLst>
                      <a:ext uri="{FF2B5EF4-FFF2-40B4-BE49-F238E27FC236}">
                        <a16:creationId xmlns:a16="http://schemas.microsoft.com/office/drawing/2014/main" xmlns="" id="{69A5C209-6869-8E41-978E-3AC344617FA6}"/>
                      </a:ext>
                    </a:extLst>
                  </p:cNvPr>
                  <p:cNvSpPr txBox="1"/>
                  <p:nvPr/>
                </p:nvSpPr>
                <p:spPr>
                  <a:xfrm>
                    <a:off x="6556435" y="5773459"/>
                    <a:ext cx="1086516" cy="646331"/>
                  </a:xfrm>
                  <a:prstGeom prst="rect">
                    <a:avLst/>
                  </a:prstGeom>
                  <a:noFill/>
                </p:spPr>
                <p:txBody>
                  <a:bodyPr wrap="none" rtlCol="0">
                    <a:spAutoFit/>
                  </a:bodyPr>
                  <a:lstStyle/>
                  <a:p>
                    <a:r>
                      <a:rPr lang="en-US" b="1" dirty="0">
                        <a:solidFill>
                          <a:srgbClr val="FF0000"/>
                        </a:solidFill>
                      </a:rPr>
                      <a:t>TMPRSS2</a:t>
                    </a:r>
                  </a:p>
                  <a:p>
                    <a:r>
                      <a:rPr lang="en-US" b="1" dirty="0">
                        <a:solidFill>
                          <a:srgbClr val="FF0000"/>
                        </a:solidFill>
                      </a:rPr>
                      <a:t>Protease</a:t>
                    </a:r>
                  </a:p>
                </p:txBody>
              </p:sp>
              <p:sp>
                <p:nvSpPr>
                  <p:cNvPr id="1038" name="Pie 1037">
                    <a:extLst>
                      <a:ext uri="{FF2B5EF4-FFF2-40B4-BE49-F238E27FC236}">
                        <a16:creationId xmlns:a16="http://schemas.microsoft.com/office/drawing/2014/main" xmlns="" id="{760F7007-883D-E842-B172-6943C12C4EF9}"/>
                      </a:ext>
                    </a:extLst>
                  </p:cNvPr>
                  <p:cNvSpPr/>
                  <p:nvPr/>
                </p:nvSpPr>
                <p:spPr>
                  <a:xfrm rot="15838040">
                    <a:off x="6925146" y="4295618"/>
                    <a:ext cx="452783" cy="448124"/>
                  </a:xfrm>
                  <a:prstGeom prst="pi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9" name="Oval 1038">
                    <a:extLst>
                      <a:ext uri="{FF2B5EF4-FFF2-40B4-BE49-F238E27FC236}">
                        <a16:creationId xmlns:a16="http://schemas.microsoft.com/office/drawing/2014/main" xmlns="" id="{FF44CD0E-7EB7-0747-B4C2-2738FB572DA0}"/>
                      </a:ext>
                    </a:extLst>
                  </p:cNvPr>
                  <p:cNvSpPr/>
                  <p:nvPr/>
                </p:nvSpPr>
                <p:spPr>
                  <a:xfrm>
                    <a:off x="6977906" y="4706970"/>
                    <a:ext cx="408085" cy="234715"/>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0" name="TextBox 399">
                  <a:extLst>
                    <a:ext uri="{FF2B5EF4-FFF2-40B4-BE49-F238E27FC236}">
                      <a16:creationId xmlns:a16="http://schemas.microsoft.com/office/drawing/2014/main" xmlns="" id="{E4F3E766-BB01-174B-AFD4-0931094DA571}"/>
                    </a:ext>
                  </a:extLst>
                </p:cNvPr>
                <p:cNvSpPr txBox="1"/>
                <p:nvPr/>
              </p:nvSpPr>
              <p:spPr>
                <a:xfrm>
                  <a:off x="4735980" y="5852547"/>
                  <a:ext cx="672492" cy="369332"/>
                </a:xfrm>
                <a:prstGeom prst="rect">
                  <a:avLst/>
                </a:prstGeom>
                <a:noFill/>
              </p:spPr>
              <p:txBody>
                <a:bodyPr wrap="none" rtlCol="0">
                  <a:spAutoFit/>
                </a:bodyPr>
                <a:lstStyle/>
                <a:p>
                  <a:r>
                    <a:rPr lang="en-US" b="1" dirty="0">
                      <a:solidFill>
                        <a:srgbClr val="FF0000"/>
                      </a:solidFill>
                    </a:rPr>
                    <a:t>ACE2</a:t>
                  </a:r>
                </a:p>
              </p:txBody>
            </p:sp>
            <p:sp>
              <p:nvSpPr>
                <p:cNvPr id="2" name="TextBox 1">
                  <a:extLst>
                    <a:ext uri="{FF2B5EF4-FFF2-40B4-BE49-F238E27FC236}">
                      <a16:creationId xmlns:a16="http://schemas.microsoft.com/office/drawing/2014/main" xmlns="" id="{C7924A41-2A2C-2743-9EC3-396D840BE935}"/>
                    </a:ext>
                  </a:extLst>
                </p:cNvPr>
                <p:cNvSpPr txBox="1"/>
                <p:nvPr/>
              </p:nvSpPr>
              <p:spPr>
                <a:xfrm>
                  <a:off x="7037279" y="6155906"/>
                  <a:ext cx="1748877" cy="523220"/>
                </a:xfrm>
                <a:prstGeom prst="rect">
                  <a:avLst/>
                </a:prstGeom>
                <a:noFill/>
              </p:spPr>
              <p:txBody>
                <a:bodyPr wrap="none" rtlCol="0">
                  <a:spAutoFit/>
                </a:bodyPr>
                <a:lstStyle/>
                <a:p>
                  <a:r>
                    <a:rPr lang="en-US" sz="2800" b="1" dirty="0"/>
                    <a:t>HOST CELL</a:t>
                  </a:r>
                </a:p>
              </p:txBody>
            </p:sp>
            <p:sp>
              <p:nvSpPr>
                <p:cNvPr id="456" name="Oval 58">
                  <a:extLst>
                    <a:ext uri="{FF2B5EF4-FFF2-40B4-BE49-F238E27FC236}">
                      <a16:creationId xmlns:a16="http://schemas.microsoft.com/office/drawing/2014/main" xmlns="" id="{06AE3747-7E5C-1F4C-961A-FB38038C50C4}"/>
                    </a:ext>
                  </a:extLst>
                </p:cNvPr>
                <p:cNvSpPr>
                  <a:spLocks noChangeArrowheads="1"/>
                </p:cNvSpPr>
                <p:nvPr/>
              </p:nvSpPr>
              <p:spPr bwMode="auto">
                <a:xfrm rot="854830">
                  <a:off x="9998133" y="5760354"/>
                  <a:ext cx="227189" cy="14114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457" name="Group 456">
                  <a:extLst>
                    <a:ext uri="{FF2B5EF4-FFF2-40B4-BE49-F238E27FC236}">
                      <a16:creationId xmlns:a16="http://schemas.microsoft.com/office/drawing/2014/main" xmlns="" id="{5226A068-D646-A841-BDA2-02327A1AB67E}"/>
                    </a:ext>
                  </a:extLst>
                </p:cNvPr>
                <p:cNvGrpSpPr/>
                <p:nvPr/>
              </p:nvGrpSpPr>
              <p:grpSpPr>
                <a:xfrm rot="19092748">
                  <a:off x="1659065" y="5465359"/>
                  <a:ext cx="2197101" cy="1204669"/>
                  <a:chOff x="6713538" y="2354265"/>
                  <a:chExt cx="2197101" cy="1544636"/>
                </a:xfrm>
              </p:grpSpPr>
              <p:sp>
                <p:nvSpPr>
                  <p:cNvPr id="458" name="Oval 20">
                    <a:extLst>
                      <a:ext uri="{FF2B5EF4-FFF2-40B4-BE49-F238E27FC236}">
                        <a16:creationId xmlns:a16="http://schemas.microsoft.com/office/drawing/2014/main" xmlns="" id="{3E0730D3-BB6C-FD4E-B7B1-C9C3245F860B}"/>
                      </a:ext>
                    </a:extLst>
                  </p:cNvPr>
                  <p:cNvSpPr>
                    <a:spLocks noChangeArrowheads="1"/>
                  </p:cNvSpPr>
                  <p:nvPr/>
                </p:nvSpPr>
                <p:spPr bwMode="auto">
                  <a:xfrm>
                    <a:off x="7124700" y="2427289"/>
                    <a:ext cx="227189"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59" name="Freeform 21">
                    <a:extLst>
                      <a:ext uri="{FF2B5EF4-FFF2-40B4-BE49-F238E27FC236}">
                        <a16:creationId xmlns:a16="http://schemas.microsoft.com/office/drawing/2014/main" xmlns="" id="{D4517D2A-8FC6-D645-815E-497909518D12}"/>
                      </a:ext>
                    </a:extLst>
                  </p:cNvPr>
                  <p:cNvSpPr>
                    <a:spLocks/>
                  </p:cNvSpPr>
                  <p:nvPr/>
                </p:nvSpPr>
                <p:spPr bwMode="auto">
                  <a:xfrm>
                    <a:off x="7138811" y="2622551"/>
                    <a:ext cx="98778" cy="708025"/>
                  </a:xfrm>
                  <a:custGeom>
                    <a:avLst/>
                    <a:gdLst>
                      <a:gd name="T0" fmla="*/ 39 w 70"/>
                      <a:gd name="T1" fmla="*/ 0 h 446"/>
                      <a:gd name="T2" fmla="*/ 20 w 70"/>
                      <a:gd name="T3" fmla="*/ 15 h 446"/>
                      <a:gd name="T4" fmla="*/ 30 w 70"/>
                      <a:gd name="T5" fmla="*/ 29 h 446"/>
                      <a:gd name="T6" fmla="*/ 30 w 70"/>
                      <a:gd name="T7" fmla="*/ 44 h 446"/>
                      <a:gd name="T8" fmla="*/ 39 w 70"/>
                      <a:gd name="T9" fmla="*/ 59 h 446"/>
                      <a:gd name="T10" fmla="*/ 49 w 70"/>
                      <a:gd name="T11" fmla="*/ 75 h 446"/>
                      <a:gd name="T12" fmla="*/ 59 w 70"/>
                      <a:gd name="T13" fmla="*/ 89 h 446"/>
                      <a:gd name="T14" fmla="*/ 69 w 70"/>
                      <a:gd name="T15" fmla="*/ 104 h 446"/>
                      <a:gd name="T16" fmla="*/ 69 w 70"/>
                      <a:gd name="T17" fmla="*/ 119 h 446"/>
                      <a:gd name="T18" fmla="*/ 59 w 70"/>
                      <a:gd name="T19" fmla="*/ 134 h 446"/>
                      <a:gd name="T20" fmla="*/ 59 w 70"/>
                      <a:gd name="T21" fmla="*/ 148 h 446"/>
                      <a:gd name="T22" fmla="*/ 39 w 70"/>
                      <a:gd name="T23" fmla="*/ 156 h 446"/>
                      <a:gd name="T24" fmla="*/ 30 w 70"/>
                      <a:gd name="T25" fmla="*/ 171 h 446"/>
                      <a:gd name="T26" fmla="*/ 20 w 70"/>
                      <a:gd name="T27" fmla="*/ 186 h 446"/>
                      <a:gd name="T28" fmla="*/ 30 w 70"/>
                      <a:gd name="T29" fmla="*/ 200 h 446"/>
                      <a:gd name="T30" fmla="*/ 39 w 70"/>
                      <a:gd name="T31" fmla="*/ 215 h 446"/>
                      <a:gd name="T32" fmla="*/ 59 w 70"/>
                      <a:gd name="T33" fmla="*/ 223 h 446"/>
                      <a:gd name="T34" fmla="*/ 59 w 70"/>
                      <a:gd name="T35" fmla="*/ 238 h 446"/>
                      <a:gd name="T36" fmla="*/ 69 w 70"/>
                      <a:gd name="T37" fmla="*/ 252 h 446"/>
                      <a:gd name="T38" fmla="*/ 69 w 70"/>
                      <a:gd name="T39" fmla="*/ 267 h 446"/>
                      <a:gd name="T40" fmla="*/ 59 w 70"/>
                      <a:gd name="T41" fmla="*/ 282 h 446"/>
                      <a:gd name="T42" fmla="*/ 39 w 70"/>
                      <a:gd name="T43" fmla="*/ 289 h 446"/>
                      <a:gd name="T44" fmla="*/ 20 w 70"/>
                      <a:gd name="T45" fmla="*/ 305 h 446"/>
                      <a:gd name="T46" fmla="*/ 0 w 70"/>
                      <a:gd name="T47" fmla="*/ 319 h 446"/>
                      <a:gd name="T48" fmla="*/ 0 w 70"/>
                      <a:gd name="T49" fmla="*/ 334 h 446"/>
                      <a:gd name="T50" fmla="*/ 10 w 70"/>
                      <a:gd name="T51" fmla="*/ 349 h 446"/>
                      <a:gd name="T52" fmla="*/ 30 w 70"/>
                      <a:gd name="T53" fmla="*/ 363 h 446"/>
                      <a:gd name="T54" fmla="*/ 39 w 70"/>
                      <a:gd name="T55" fmla="*/ 378 h 446"/>
                      <a:gd name="T56" fmla="*/ 49 w 70"/>
                      <a:gd name="T57" fmla="*/ 393 h 446"/>
                      <a:gd name="T58" fmla="*/ 59 w 70"/>
                      <a:gd name="T59" fmla="*/ 408 h 446"/>
                      <a:gd name="T60" fmla="*/ 49 w 70"/>
                      <a:gd name="T61" fmla="*/ 422 h 446"/>
                      <a:gd name="T62" fmla="*/ 30 w 70"/>
                      <a:gd name="T63" fmla="*/ 430 h 446"/>
                      <a:gd name="T64" fmla="*/ 20 w 70"/>
                      <a:gd name="T65" fmla="*/ 445 h 446"/>
                      <a:gd name="T66" fmla="*/ 39 w 70"/>
                      <a:gd name="T67" fmla="*/ 445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6"/>
                      <a:gd name="T104" fmla="*/ 70 w 70"/>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6">
                        <a:moveTo>
                          <a:pt x="39" y="0"/>
                        </a:moveTo>
                        <a:lnTo>
                          <a:pt x="20" y="15"/>
                        </a:lnTo>
                        <a:lnTo>
                          <a:pt x="30" y="29"/>
                        </a:lnTo>
                        <a:lnTo>
                          <a:pt x="30" y="44"/>
                        </a:lnTo>
                        <a:lnTo>
                          <a:pt x="39" y="59"/>
                        </a:lnTo>
                        <a:lnTo>
                          <a:pt x="49" y="75"/>
                        </a:lnTo>
                        <a:lnTo>
                          <a:pt x="59" y="89"/>
                        </a:lnTo>
                        <a:lnTo>
                          <a:pt x="69" y="104"/>
                        </a:lnTo>
                        <a:lnTo>
                          <a:pt x="69" y="119"/>
                        </a:lnTo>
                        <a:lnTo>
                          <a:pt x="59" y="134"/>
                        </a:lnTo>
                        <a:lnTo>
                          <a:pt x="59" y="148"/>
                        </a:lnTo>
                        <a:lnTo>
                          <a:pt x="39" y="156"/>
                        </a:lnTo>
                        <a:lnTo>
                          <a:pt x="30" y="171"/>
                        </a:lnTo>
                        <a:lnTo>
                          <a:pt x="20" y="186"/>
                        </a:lnTo>
                        <a:lnTo>
                          <a:pt x="30" y="200"/>
                        </a:lnTo>
                        <a:lnTo>
                          <a:pt x="39" y="215"/>
                        </a:lnTo>
                        <a:lnTo>
                          <a:pt x="59" y="223"/>
                        </a:lnTo>
                        <a:lnTo>
                          <a:pt x="59" y="238"/>
                        </a:lnTo>
                        <a:lnTo>
                          <a:pt x="69" y="252"/>
                        </a:lnTo>
                        <a:lnTo>
                          <a:pt x="69" y="267"/>
                        </a:lnTo>
                        <a:lnTo>
                          <a:pt x="59" y="282"/>
                        </a:lnTo>
                        <a:lnTo>
                          <a:pt x="39" y="289"/>
                        </a:lnTo>
                        <a:lnTo>
                          <a:pt x="20" y="305"/>
                        </a:lnTo>
                        <a:lnTo>
                          <a:pt x="0" y="319"/>
                        </a:lnTo>
                        <a:lnTo>
                          <a:pt x="0" y="334"/>
                        </a:lnTo>
                        <a:lnTo>
                          <a:pt x="10" y="349"/>
                        </a:lnTo>
                        <a:lnTo>
                          <a:pt x="30" y="363"/>
                        </a:lnTo>
                        <a:lnTo>
                          <a:pt x="39" y="378"/>
                        </a:lnTo>
                        <a:lnTo>
                          <a:pt x="49" y="393"/>
                        </a:lnTo>
                        <a:lnTo>
                          <a:pt x="59" y="408"/>
                        </a:lnTo>
                        <a:lnTo>
                          <a:pt x="49" y="422"/>
                        </a:lnTo>
                        <a:lnTo>
                          <a:pt x="30" y="430"/>
                        </a:lnTo>
                        <a:lnTo>
                          <a:pt x="20" y="445"/>
                        </a:lnTo>
                        <a:lnTo>
                          <a:pt x="39"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0" name="Freeform 22">
                    <a:extLst>
                      <a:ext uri="{FF2B5EF4-FFF2-40B4-BE49-F238E27FC236}">
                        <a16:creationId xmlns:a16="http://schemas.microsoft.com/office/drawing/2014/main" xmlns="" id="{B98AC3CC-8A81-F545-885F-2B63A4AAC3AF}"/>
                      </a:ext>
                    </a:extLst>
                  </p:cNvPr>
                  <p:cNvSpPr>
                    <a:spLocks/>
                  </p:cNvSpPr>
                  <p:nvPr/>
                </p:nvSpPr>
                <p:spPr bwMode="auto">
                  <a:xfrm>
                    <a:off x="7279922" y="2622551"/>
                    <a:ext cx="86078" cy="568325"/>
                  </a:xfrm>
                  <a:custGeom>
                    <a:avLst/>
                    <a:gdLst>
                      <a:gd name="T0" fmla="*/ 0 w 61"/>
                      <a:gd name="T1" fmla="*/ 0 h 358"/>
                      <a:gd name="T2" fmla="*/ 20 w 61"/>
                      <a:gd name="T3" fmla="*/ 23 h 358"/>
                      <a:gd name="T4" fmla="*/ 30 w 61"/>
                      <a:gd name="T5" fmla="*/ 37 h 358"/>
                      <a:gd name="T6" fmla="*/ 40 w 61"/>
                      <a:gd name="T7" fmla="*/ 52 h 358"/>
                      <a:gd name="T8" fmla="*/ 30 w 61"/>
                      <a:gd name="T9" fmla="*/ 67 h 358"/>
                      <a:gd name="T10" fmla="*/ 20 w 61"/>
                      <a:gd name="T11" fmla="*/ 82 h 358"/>
                      <a:gd name="T12" fmla="*/ 10 w 61"/>
                      <a:gd name="T13" fmla="*/ 96 h 358"/>
                      <a:gd name="T14" fmla="*/ 0 w 61"/>
                      <a:gd name="T15" fmla="*/ 111 h 358"/>
                      <a:gd name="T16" fmla="*/ 10 w 61"/>
                      <a:gd name="T17" fmla="*/ 127 h 358"/>
                      <a:gd name="T18" fmla="*/ 20 w 61"/>
                      <a:gd name="T19" fmla="*/ 142 h 358"/>
                      <a:gd name="T20" fmla="*/ 40 w 61"/>
                      <a:gd name="T21" fmla="*/ 156 h 358"/>
                      <a:gd name="T22" fmla="*/ 40 w 61"/>
                      <a:gd name="T23" fmla="*/ 171 h 358"/>
                      <a:gd name="T24" fmla="*/ 40 w 61"/>
                      <a:gd name="T25" fmla="*/ 186 h 358"/>
                      <a:gd name="T26" fmla="*/ 20 w 61"/>
                      <a:gd name="T27" fmla="*/ 186 h 358"/>
                      <a:gd name="T28" fmla="*/ 10 w 61"/>
                      <a:gd name="T29" fmla="*/ 201 h 358"/>
                      <a:gd name="T30" fmla="*/ 0 w 61"/>
                      <a:gd name="T31" fmla="*/ 215 h 358"/>
                      <a:gd name="T32" fmla="*/ 0 w 61"/>
                      <a:gd name="T33" fmla="*/ 230 h 358"/>
                      <a:gd name="T34" fmla="*/ 10 w 61"/>
                      <a:gd name="T35" fmla="*/ 246 h 358"/>
                      <a:gd name="T36" fmla="*/ 30 w 61"/>
                      <a:gd name="T37" fmla="*/ 253 h 358"/>
                      <a:gd name="T38" fmla="*/ 40 w 61"/>
                      <a:gd name="T39" fmla="*/ 267 h 358"/>
                      <a:gd name="T40" fmla="*/ 49 w 61"/>
                      <a:gd name="T41" fmla="*/ 282 h 358"/>
                      <a:gd name="T42" fmla="*/ 60 w 61"/>
                      <a:gd name="T43" fmla="*/ 298 h 358"/>
                      <a:gd name="T44" fmla="*/ 49 w 61"/>
                      <a:gd name="T45" fmla="*/ 313 h 358"/>
                      <a:gd name="T46" fmla="*/ 30 w 61"/>
                      <a:gd name="T47" fmla="*/ 319 h 358"/>
                      <a:gd name="T48" fmla="*/ 30 w 61"/>
                      <a:gd name="T49" fmla="*/ 334 h 358"/>
                      <a:gd name="T50" fmla="*/ 20 w 61"/>
                      <a:gd name="T51" fmla="*/ 349 h 358"/>
                      <a:gd name="T52" fmla="*/ 0 w 61"/>
                      <a:gd name="T53" fmla="*/ 357 h 35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8"/>
                      <a:gd name="T83" fmla="*/ 61 w 61"/>
                      <a:gd name="T84" fmla="*/ 358 h 35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8">
                        <a:moveTo>
                          <a:pt x="0" y="0"/>
                        </a:moveTo>
                        <a:lnTo>
                          <a:pt x="20" y="23"/>
                        </a:lnTo>
                        <a:lnTo>
                          <a:pt x="30" y="37"/>
                        </a:lnTo>
                        <a:lnTo>
                          <a:pt x="40" y="52"/>
                        </a:lnTo>
                        <a:lnTo>
                          <a:pt x="30" y="67"/>
                        </a:lnTo>
                        <a:lnTo>
                          <a:pt x="20" y="82"/>
                        </a:lnTo>
                        <a:lnTo>
                          <a:pt x="10" y="96"/>
                        </a:lnTo>
                        <a:lnTo>
                          <a:pt x="0" y="111"/>
                        </a:lnTo>
                        <a:lnTo>
                          <a:pt x="10" y="127"/>
                        </a:lnTo>
                        <a:lnTo>
                          <a:pt x="20" y="142"/>
                        </a:lnTo>
                        <a:lnTo>
                          <a:pt x="40" y="156"/>
                        </a:lnTo>
                        <a:lnTo>
                          <a:pt x="40" y="171"/>
                        </a:lnTo>
                        <a:lnTo>
                          <a:pt x="40" y="186"/>
                        </a:lnTo>
                        <a:lnTo>
                          <a:pt x="20" y="186"/>
                        </a:lnTo>
                        <a:lnTo>
                          <a:pt x="10" y="201"/>
                        </a:lnTo>
                        <a:lnTo>
                          <a:pt x="0" y="215"/>
                        </a:lnTo>
                        <a:lnTo>
                          <a:pt x="0" y="230"/>
                        </a:lnTo>
                        <a:lnTo>
                          <a:pt x="10" y="246"/>
                        </a:lnTo>
                        <a:lnTo>
                          <a:pt x="30" y="253"/>
                        </a:lnTo>
                        <a:lnTo>
                          <a:pt x="40" y="267"/>
                        </a:lnTo>
                        <a:lnTo>
                          <a:pt x="49" y="282"/>
                        </a:lnTo>
                        <a:lnTo>
                          <a:pt x="60" y="298"/>
                        </a:lnTo>
                        <a:lnTo>
                          <a:pt x="49" y="313"/>
                        </a:lnTo>
                        <a:lnTo>
                          <a:pt x="30" y="319"/>
                        </a:lnTo>
                        <a:lnTo>
                          <a:pt x="30" y="334"/>
                        </a:lnTo>
                        <a:lnTo>
                          <a:pt x="20" y="349"/>
                        </a:lnTo>
                        <a:lnTo>
                          <a:pt x="0" y="357"/>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461" name="Group 31">
                    <a:extLst>
                      <a:ext uri="{FF2B5EF4-FFF2-40B4-BE49-F238E27FC236}">
                        <a16:creationId xmlns:a16="http://schemas.microsoft.com/office/drawing/2014/main" xmlns="" id="{2A68109F-8D9C-D748-932B-B8A32F05753E}"/>
                      </a:ext>
                    </a:extLst>
                  </p:cNvPr>
                  <p:cNvGrpSpPr>
                    <a:grpSpLocks/>
                  </p:cNvGrpSpPr>
                  <p:nvPr/>
                </p:nvGrpSpPr>
                <p:grpSpPr bwMode="auto">
                  <a:xfrm>
                    <a:off x="7343775" y="2500313"/>
                    <a:ext cx="242888" cy="901700"/>
                    <a:chOff x="4016" y="1479"/>
                    <a:chExt cx="172" cy="568"/>
                  </a:xfrm>
                </p:grpSpPr>
                <p:sp>
                  <p:nvSpPr>
                    <p:cNvPr id="493" name="Oval 32">
                      <a:extLst>
                        <a:ext uri="{FF2B5EF4-FFF2-40B4-BE49-F238E27FC236}">
                          <a16:creationId xmlns:a16="http://schemas.microsoft.com/office/drawing/2014/main" xmlns="" id="{3756E50F-EEA0-D046-A7F3-19EE946A654B}"/>
                        </a:ext>
                      </a:extLst>
                    </p:cNvPr>
                    <p:cNvSpPr>
                      <a:spLocks noChangeArrowheads="1"/>
                    </p:cNvSpPr>
                    <p:nvPr/>
                  </p:nvSpPr>
                  <p:spPr bwMode="auto">
                    <a:xfrm>
                      <a:off x="4016" y="1479"/>
                      <a:ext cx="162"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94" name="Freeform 33">
                      <a:extLst>
                        <a:ext uri="{FF2B5EF4-FFF2-40B4-BE49-F238E27FC236}">
                          <a16:creationId xmlns:a16="http://schemas.microsoft.com/office/drawing/2014/main" xmlns="" id="{93FE5ECA-EC5E-1E4B-A3A3-A7DCAD31CC1C}"/>
                        </a:ext>
                      </a:extLst>
                    </p:cNvPr>
                    <p:cNvSpPr>
                      <a:spLocks/>
                    </p:cNvSpPr>
                    <p:nvPr/>
                  </p:nvSpPr>
                  <p:spPr bwMode="auto">
                    <a:xfrm>
                      <a:off x="4026" y="1602"/>
                      <a:ext cx="71" cy="445"/>
                    </a:xfrm>
                    <a:custGeom>
                      <a:avLst/>
                      <a:gdLst>
                        <a:gd name="T0" fmla="*/ 40 w 71"/>
                        <a:gd name="T1" fmla="*/ 0 h 445"/>
                        <a:gd name="T2" fmla="*/ 19 w 71"/>
                        <a:gd name="T3" fmla="*/ 15 h 445"/>
                        <a:gd name="T4" fmla="*/ 30 w 71"/>
                        <a:gd name="T5" fmla="*/ 29 h 445"/>
                        <a:gd name="T6" fmla="*/ 30 w 71"/>
                        <a:gd name="T7" fmla="*/ 44 h 445"/>
                        <a:gd name="T8" fmla="*/ 40 w 71"/>
                        <a:gd name="T9" fmla="*/ 59 h 445"/>
                        <a:gd name="T10" fmla="*/ 50 w 71"/>
                        <a:gd name="T11" fmla="*/ 74 h 445"/>
                        <a:gd name="T12" fmla="*/ 60 w 71"/>
                        <a:gd name="T13" fmla="*/ 88 h 445"/>
                        <a:gd name="T14" fmla="*/ 70 w 71"/>
                        <a:gd name="T15" fmla="*/ 103 h 445"/>
                        <a:gd name="T16" fmla="*/ 70 w 71"/>
                        <a:gd name="T17" fmla="*/ 119 h 445"/>
                        <a:gd name="T18" fmla="*/ 60 w 71"/>
                        <a:gd name="T19" fmla="*/ 134 h 445"/>
                        <a:gd name="T20" fmla="*/ 60 w 71"/>
                        <a:gd name="T21" fmla="*/ 148 h 445"/>
                        <a:gd name="T22" fmla="*/ 40 w 71"/>
                        <a:gd name="T23" fmla="*/ 155 h 445"/>
                        <a:gd name="T24" fmla="*/ 30 w 71"/>
                        <a:gd name="T25" fmla="*/ 170 h 445"/>
                        <a:gd name="T26" fmla="*/ 19 w 71"/>
                        <a:gd name="T27" fmla="*/ 185 h 445"/>
                        <a:gd name="T28" fmla="*/ 30 w 71"/>
                        <a:gd name="T29" fmla="*/ 199 h 445"/>
                        <a:gd name="T30" fmla="*/ 40 w 71"/>
                        <a:gd name="T31" fmla="*/ 214 h 445"/>
                        <a:gd name="T32" fmla="*/ 60 w 71"/>
                        <a:gd name="T33" fmla="*/ 222 h 445"/>
                        <a:gd name="T34" fmla="*/ 60 w 71"/>
                        <a:gd name="T35" fmla="*/ 237 h 445"/>
                        <a:gd name="T36" fmla="*/ 70 w 71"/>
                        <a:gd name="T37" fmla="*/ 251 h 445"/>
                        <a:gd name="T38" fmla="*/ 70 w 71"/>
                        <a:gd name="T39" fmla="*/ 266 h 445"/>
                        <a:gd name="T40" fmla="*/ 60 w 71"/>
                        <a:gd name="T41" fmla="*/ 281 h 445"/>
                        <a:gd name="T42" fmla="*/ 40 w 71"/>
                        <a:gd name="T43" fmla="*/ 289 h 445"/>
                        <a:gd name="T44" fmla="*/ 19 w 71"/>
                        <a:gd name="T45" fmla="*/ 303 h 445"/>
                        <a:gd name="T46" fmla="*/ 0 w 71"/>
                        <a:gd name="T47" fmla="*/ 318 h 445"/>
                        <a:gd name="T48" fmla="*/ 0 w 71"/>
                        <a:gd name="T49" fmla="*/ 333 h 445"/>
                        <a:gd name="T50" fmla="*/ 10 w 71"/>
                        <a:gd name="T51" fmla="*/ 348 h 445"/>
                        <a:gd name="T52" fmla="*/ 30 w 71"/>
                        <a:gd name="T53" fmla="*/ 362 h 445"/>
                        <a:gd name="T54" fmla="*/ 40 w 71"/>
                        <a:gd name="T55" fmla="*/ 377 h 445"/>
                        <a:gd name="T56" fmla="*/ 50 w 71"/>
                        <a:gd name="T57" fmla="*/ 392 h 445"/>
                        <a:gd name="T58" fmla="*/ 60 w 71"/>
                        <a:gd name="T59" fmla="*/ 407 h 445"/>
                        <a:gd name="T60" fmla="*/ 50 w 71"/>
                        <a:gd name="T61" fmla="*/ 421 h 445"/>
                        <a:gd name="T62" fmla="*/ 30 w 71"/>
                        <a:gd name="T63" fmla="*/ 429 h 445"/>
                        <a:gd name="T64" fmla="*/ 19 w 71"/>
                        <a:gd name="T65" fmla="*/ 444 h 445"/>
                        <a:gd name="T66" fmla="*/ 40 w 71"/>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
                        <a:gd name="T103" fmla="*/ 0 h 445"/>
                        <a:gd name="T104" fmla="*/ 71 w 71"/>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 h="445">
                          <a:moveTo>
                            <a:pt x="40" y="0"/>
                          </a:moveTo>
                          <a:lnTo>
                            <a:pt x="19" y="15"/>
                          </a:lnTo>
                          <a:lnTo>
                            <a:pt x="30" y="29"/>
                          </a:lnTo>
                          <a:lnTo>
                            <a:pt x="30" y="44"/>
                          </a:lnTo>
                          <a:lnTo>
                            <a:pt x="40" y="59"/>
                          </a:lnTo>
                          <a:lnTo>
                            <a:pt x="50" y="74"/>
                          </a:lnTo>
                          <a:lnTo>
                            <a:pt x="60" y="88"/>
                          </a:lnTo>
                          <a:lnTo>
                            <a:pt x="70" y="103"/>
                          </a:lnTo>
                          <a:lnTo>
                            <a:pt x="70" y="119"/>
                          </a:lnTo>
                          <a:lnTo>
                            <a:pt x="60" y="134"/>
                          </a:lnTo>
                          <a:lnTo>
                            <a:pt x="60" y="148"/>
                          </a:lnTo>
                          <a:lnTo>
                            <a:pt x="40" y="155"/>
                          </a:lnTo>
                          <a:lnTo>
                            <a:pt x="30" y="170"/>
                          </a:lnTo>
                          <a:lnTo>
                            <a:pt x="19" y="185"/>
                          </a:lnTo>
                          <a:lnTo>
                            <a:pt x="30" y="199"/>
                          </a:lnTo>
                          <a:lnTo>
                            <a:pt x="40" y="214"/>
                          </a:lnTo>
                          <a:lnTo>
                            <a:pt x="60" y="222"/>
                          </a:lnTo>
                          <a:lnTo>
                            <a:pt x="60" y="237"/>
                          </a:lnTo>
                          <a:lnTo>
                            <a:pt x="70" y="251"/>
                          </a:lnTo>
                          <a:lnTo>
                            <a:pt x="70" y="266"/>
                          </a:lnTo>
                          <a:lnTo>
                            <a:pt x="60" y="281"/>
                          </a:lnTo>
                          <a:lnTo>
                            <a:pt x="40" y="289"/>
                          </a:lnTo>
                          <a:lnTo>
                            <a:pt x="19" y="303"/>
                          </a:lnTo>
                          <a:lnTo>
                            <a:pt x="0" y="318"/>
                          </a:lnTo>
                          <a:lnTo>
                            <a:pt x="0" y="333"/>
                          </a:lnTo>
                          <a:lnTo>
                            <a:pt x="10" y="348"/>
                          </a:lnTo>
                          <a:lnTo>
                            <a:pt x="30" y="362"/>
                          </a:lnTo>
                          <a:lnTo>
                            <a:pt x="40" y="377"/>
                          </a:lnTo>
                          <a:lnTo>
                            <a:pt x="50" y="392"/>
                          </a:lnTo>
                          <a:lnTo>
                            <a:pt x="60" y="407"/>
                          </a:lnTo>
                          <a:lnTo>
                            <a:pt x="50" y="421"/>
                          </a:lnTo>
                          <a:lnTo>
                            <a:pt x="30" y="429"/>
                          </a:lnTo>
                          <a:lnTo>
                            <a:pt x="19"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495" name="Freeform 34">
                      <a:extLst>
                        <a:ext uri="{FF2B5EF4-FFF2-40B4-BE49-F238E27FC236}">
                          <a16:creationId xmlns:a16="http://schemas.microsoft.com/office/drawing/2014/main" xmlns="" id="{0259AFE1-E938-CC47-AC16-AD62AFCF4443}"/>
                        </a:ext>
                      </a:extLst>
                    </p:cNvPr>
                    <p:cNvSpPr>
                      <a:spLocks/>
                    </p:cNvSpPr>
                    <p:nvPr/>
                  </p:nvSpPr>
                  <p:spPr bwMode="auto">
                    <a:xfrm>
                      <a:off x="4126" y="1602"/>
                      <a:ext cx="62" cy="357"/>
                    </a:xfrm>
                    <a:custGeom>
                      <a:avLst/>
                      <a:gdLst>
                        <a:gd name="T0" fmla="*/ 0 w 62"/>
                        <a:gd name="T1" fmla="*/ 0 h 357"/>
                        <a:gd name="T2" fmla="*/ 21 w 62"/>
                        <a:gd name="T3" fmla="*/ 23 h 357"/>
                        <a:gd name="T4" fmla="*/ 31 w 62"/>
                        <a:gd name="T5" fmla="*/ 37 h 357"/>
                        <a:gd name="T6" fmla="*/ 40 w 62"/>
                        <a:gd name="T7" fmla="*/ 52 h 357"/>
                        <a:gd name="T8" fmla="*/ 31 w 62"/>
                        <a:gd name="T9" fmla="*/ 67 h 357"/>
                        <a:gd name="T10" fmla="*/ 21 w 62"/>
                        <a:gd name="T11" fmla="*/ 82 h 357"/>
                        <a:gd name="T12" fmla="*/ 10 w 62"/>
                        <a:gd name="T13" fmla="*/ 96 h 357"/>
                        <a:gd name="T14" fmla="*/ 0 w 62"/>
                        <a:gd name="T15" fmla="*/ 111 h 357"/>
                        <a:gd name="T16" fmla="*/ 10 w 62"/>
                        <a:gd name="T17" fmla="*/ 126 h 357"/>
                        <a:gd name="T18" fmla="*/ 21 w 62"/>
                        <a:gd name="T19" fmla="*/ 141 h 357"/>
                        <a:gd name="T20" fmla="*/ 40 w 62"/>
                        <a:gd name="T21" fmla="*/ 155 h 357"/>
                        <a:gd name="T22" fmla="*/ 40 w 62"/>
                        <a:gd name="T23" fmla="*/ 170 h 357"/>
                        <a:gd name="T24" fmla="*/ 40 w 62"/>
                        <a:gd name="T25" fmla="*/ 186 h 357"/>
                        <a:gd name="T26" fmla="*/ 21 w 62"/>
                        <a:gd name="T27" fmla="*/ 186 h 357"/>
                        <a:gd name="T28" fmla="*/ 10 w 62"/>
                        <a:gd name="T29" fmla="*/ 201 h 357"/>
                        <a:gd name="T30" fmla="*/ 0 w 62"/>
                        <a:gd name="T31" fmla="*/ 215 h 357"/>
                        <a:gd name="T32" fmla="*/ 0 w 62"/>
                        <a:gd name="T33" fmla="*/ 230 h 357"/>
                        <a:gd name="T34" fmla="*/ 10 w 62"/>
                        <a:gd name="T35" fmla="*/ 245 h 357"/>
                        <a:gd name="T36" fmla="*/ 31 w 62"/>
                        <a:gd name="T37" fmla="*/ 252 h 357"/>
                        <a:gd name="T38" fmla="*/ 40 w 62"/>
                        <a:gd name="T39" fmla="*/ 267 h 357"/>
                        <a:gd name="T40" fmla="*/ 51 w 62"/>
                        <a:gd name="T41" fmla="*/ 282 h 357"/>
                        <a:gd name="T42" fmla="*/ 61 w 62"/>
                        <a:gd name="T43" fmla="*/ 297 h 357"/>
                        <a:gd name="T44" fmla="*/ 51 w 62"/>
                        <a:gd name="T45" fmla="*/ 312 h 357"/>
                        <a:gd name="T46" fmla="*/ 31 w 62"/>
                        <a:gd name="T47" fmla="*/ 318 h 357"/>
                        <a:gd name="T48" fmla="*/ 31 w 62"/>
                        <a:gd name="T49" fmla="*/ 333 h 357"/>
                        <a:gd name="T50" fmla="*/ 21 w 62"/>
                        <a:gd name="T51" fmla="*/ 348 h 357"/>
                        <a:gd name="T52" fmla="*/ 0 w 62"/>
                        <a:gd name="T53" fmla="*/ 35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62" name="Oval 44">
                    <a:extLst>
                      <a:ext uri="{FF2B5EF4-FFF2-40B4-BE49-F238E27FC236}">
                        <a16:creationId xmlns:a16="http://schemas.microsoft.com/office/drawing/2014/main" xmlns="" id="{1236E1ED-F282-8045-A90A-96BAC672996A}"/>
                      </a:ext>
                    </a:extLst>
                  </p:cNvPr>
                  <p:cNvSpPr>
                    <a:spLocks noChangeArrowheads="1"/>
                  </p:cNvSpPr>
                  <p:nvPr/>
                </p:nvSpPr>
                <p:spPr bwMode="auto">
                  <a:xfrm>
                    <a:off x="7181850" y="32321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3" name="Oval 45">
                    <a:extLst>
                      <a:ext uri="{FF2B5EF4-FFF2-40B4-BE49-F238E27FC236}">
                        <a16:creationId xmlns:a16="http://schemas.microsoft.com/office/drawing/2014/main" xmlns="" id="{00AB1D12-4C9F-C14C-9CFF-C7830AB77B76}"/>
                      </a:ext>
                    </a:extLst>
                  </p:cNvPr>
                  <p:cNvSpPr>
                    <a:spLocks noChangeArrowheads="1"/>
                  </p:cNvSpPr>
                  <p:nvPr/>
                </p:nvSpPr>
                <p:spPr bwMode="auto">
                  <a:xfrm>
                    <a:off x="7343775" y="330517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464" name="Group 57">
                    <a:extLst>
                      <a:ext uri="{FF2B5EF4-FFF2-40B4-BE49-F238E27FC236}">
                        <a16:creationId xmlns:a16="http://schemas.microsoft.com/office/drawing/2014/main" xmlns="" id="{3727E608-63FF-0343-A1CF-AC603AE64EF6}"/>
                      </a:ext>
                    </a:extLst>
                  </p:cNvPr>
                  <p:cNvGrpSpPr>
                    <a:grpSpLocks/>
                  </p:cNvGrpSpPr>
                  <p:nvPr/>
                </p:nvGrpSpPr>
                <p:grpSpPr bwMode="auto">
                  <a:xfrm>
                    <a:off x="6872288" y="2354265"/>
                    <a:ext cx="241300" cy="901701"/>
                    <a:chOff x="3682" y="1387"/>
                    <a:chExt cx="171" cy="568"/>
                  </a:xfrm>
                </p:grpSpPr>
                <p:sp>
                  <p:nvSpPr>
                    <p:cNvPr id="490" name="Oval 58">
                      <a:extLst>
                        <a:ext uri="{FF2B5EF4-FFF2-40B4-BE49-F238E27FC236}">
                          <a16:creationId xmlns:a16="http://schemas.microsoft.com/office/drawing/2014/main" xmlns="" id="{9555BBC4-5D30-954C-8150-248114DCF9EB}"/>
                        </a:ext>
                      </a:extLst>
                    </p:cNvPr>
                    <p:cNvSpPr>
                      <a:spLocks noChangeArrowheads="1"/>
                    </p:cNvSpPr>
                    <p:nvPr/>
                  </p:nvSpPr>
                  <p:spPr bwMode="auto">
                    <a:xfrm>
                      <a:off x="3682" y="1387"/>
                      <a:ext cx="161" cy="114"/>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91" name="Freeform 59">
                      <a:extLst>
                        <a:ext uri="{FF2B5EF4-FFF2-40B4-BE49-F238E27FC236}">
                          <a16:creationId xmlns:a16="http://schemas.microsoft.com/office/drawing/2014/main" xmlns="" id="{C43D8C28-8967-8644-9A37-73B0ABF5F91F}"/>
                        </a:ext>
                      </a:extLst>
                    </p:cNvPr>
                    <p:cNvSpPr>
                      <a:spLocks/>
                    </p:cNvSpPr>
                    <p:nvPr/>
                  </p:nvSpPr>
                  <p:spPr bwMode="auto">
                    <a:xfrm>
                      <a:off x="3693" y="1510"/>
                      <a:ext cx="70" cy="445"/>
                    </a:xfrm>
                    <a:custGeom>
                      <a:avLst/>
                      <a:gdLst>
                        <a:gd name="T0" fmla="*/ 39 w 70"/>
                        <a:gd name="T1" fmla="*/ 0 h 445"/>
                        <a:gd name="T2" fmla="*/ 20 w 70"/>
                        <a:gd name="T3" fmla="*/ 15 h 445"/>
                        <a:gd name="T4" fmla="*/ 30 w 70"/>
                        <a:gd name="T5" fmla="*/ 29 h 445"/>
                        <a:gd name="T6" fmla="*/ 30 w 70"/>
                        <a:gd name="T7" fmla="*/ 44 h 445"/>
                        <a:gd name="T8" fmla="*/ 39 w 70"/>
                        <a:gd name="T9" fmla="*/ 59 h 445"/>
                        <a:gd name="T10" fmla="*/ 49 w 70"/>
                        <a:gd name="T11" fmla="*/ 75 h 445"/>
                        <a:gd name="T12" fmla="*/ 59 w 70"/>
                        <a:gd name="T13" fmla="*/ 89 h 445"/>
                        <a:gd name="T14" fmla="*/ 69 w 70"/>
                        <a:gd name="T15" fmla="*/ 104 h 445"/>
                        <a:gd name="T16" fmla="*/ 69 w 70"/>
                        <a:gd name="T17" fmla="*/ 119 h 445"/>
                        <a:gd name="T18" fmla="*/ 59 w 70"/>
                        <a:gd name="T19" fmla="*/ 133 h 445"/>
                        <a:gd name="T20" fmla="*/ 59 w 70"/>
                        <a:gd name="T21" fmla="*/ 148 h 445"/>
                        <a:gd name="T22" fmla="*/ 39 w 70"/>
                        <a:gd name="T23" fmla="*/ 156 h 445"/>
                        <a:gd name="T24" fmla="*/ 30 w 70"/>
                        <a:gd name="T25" fmla="*/ 171 h 445"/>
                        <a:gd name="T26" fmla="*/ 20 w 70"/>
                        <a:gd name="T27" fmla="*/ 185 h 445"/>
                        <a:gd name="T28" fmla="*/ 30 w 70"/>
                        <a:gd name="T29" fmla="*/ 200 h 445"/>
                        <a:gd name="T30" fmla="*/ 39 w 70"/>
                        <a:gd name="T31" fmla="*/ 215 h 445"/>
                        <a:gd name="T32" fmla="*/ 59 w 70"/>
                        <a:gd name="T33" fmla="*/ 222 h 445"/>
                        <a:gd name="T34" fmla="*/ 59 w 70"/>
                        <a:gd name="T35" fmla="*/ 237 h 445"/>
                        <a:gd name="T36" fmla="*/ 69 w 70"/>
                        <a:gd name="T37" fmla="*/ 252 h 445"/>
                        <a:gd name="T38" fmla="*/ 69 w 70"/>
                        <a:gd name="T39" fmla="*/ 267 h 445"/>
                        <a:gd name="T40" fmla="*/ 59 w 70"/>
                        <a:gd name="T41" fmla="*/ 281 h 445"/>
                        <a:gd name="T42" fmla="*/ 39 w 70"/>
                        <a:gd name="T43" fmla="*/ 288 h 445"/>
                        <a:gd name="T44" fmla="*/ 20 w 70"/>
                        <a:gd name="T45" fmla="*/ 304 h 445"/>
                        <a:gd name="T46" fmla="*/ 0 w 70"/>
                        <a:gd name="T47" fmla="*/ 319 h 445"/>
                        <a:gd name="T48" fmla="*/ 0 w 70"/>
                        <a:gd name="T49" fmla="*/ 333 h 445"/>
                        <a:gd name="T50" fmla="*/ 10 w 70"/>
                        <a:gd name="T51" fmla="*/ 348 h 445"/>
                        <a:gd name="T52" fmla="*/ 30 w 70"/>
                        <a:gd name="T53" fmla="*/ 363 h 445"/>
                        <a:gd name="T54" fmla="*/ 39 w 70"/>
                        <a:gd name="T55" fmla="*/ 377 h 445"/>
                        <a:gd name="T56" fmla="*/ 49 w 70"/>
                        <a:gd name="T57" fmla="*/ 392 h 445"/>
                        <a:gd name="T58" fmla="*/ 59 w 70"/>
                        <a:gd name="T59" fmla="*/ 407 h 445"/>
                        <a:gd name="T60" fmla="*/ 49 w 70"/>
                        <a:gd name="T61" fmla="*/ 421 h 445"/>
                        <a:gd name="T62" fmla="*/ 30 w 70"/>
                        <a:gd name="T63" fmla="*/ 429 h 445"/>
                        <a:gd name="T64" fmla="*/ 20 w 70"/>
                        <a:gd name="T65" fmla="*/ 444 h 445"/>
                        <a:gd name="T66" fmla="*/ 39 w 70"/>
                        <a:gd name="T67" fmla="*/ 444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92" name="Freeform 60">
                      <a:extLst>
                        <a:ext uri="{FF2B5EF4-FFF2-40B4-BE49-F238E27FC236}">
                          <a16:creationId xmlns:a16="http://schemas.microsoft.com/office/drawing/2014/main" xmlns="" id="{96024CB0-287E-AB42-ABAA-48A4F535AF78}"/>
                        </a:ext>
                      </a:extLst>
                    </p:cNvPr>
                    <p:cNvSpPr>
                      <a:spLocks/>
                    </p:cNvSpPr>
                    <p:nvPr/>
                  </p:nvSpPr>
                  <p:spPr bwMode="auto">
                    <a:xfrm>
                      <a:off x="3793" y="1510"/>
                      <a:ext cx="60" cy="356"/>
                    </a:xfrm>
                    <a:custGeom>
                      <a:avLst/>
                      <a:gdLst>
                        <a:gd name="T0" fmla="*/ 0 w 60"/>
                        <a:gd name="T1" fmla="*/ 0 h 356"/>
                        <a:gd name="T2" fmla="*/ 20 w 60"/>
                        <a:gd name="T3" fmla="*/ 23 h 356"/>
                        <a:gd name="T4" fmla="*/ 30 w 60"/>
                        <a:gd name="T5" fmla="*/ 37 h 356"/>
                        <a:gd name="T6" fmla="*/ 39 w 60"/>
                        <a:gd name="T7" fmla="*/ 52 h 356"/>
                        <a:gd name="T8" fmla="*/ 30 w 60"/>
                        <a:gd name="T9" fmla="*/ 67 h 356"/>
                        <a:gd name="T10" fmla="*/ 20 w 60"/>
                        <a:gd name="T11" fmla="*/ 81 h 356"/>
                        <a:gd name="T12" fmla="*/ 10 w 60"/>
                        <a:gd name="T13" fmla="*/ 96 h 356"/>
                        <a:gd name="T14" fmla="*/ 0 w 60"/>
                        <a:gd name="T15" fmla="*/ 111 h 356"/>
                        <a:gd name="T16" fmla="*/ 10 w 60"/>
                        <a:gd name="T17" fmla="*/ 125 h 356"/>
                        <a:gd name="T18" fmla="*/ 20 w 60"/>
                        <a:gd name="T19" fmla="*/ 140 h 356"/>
                        <a:gd name="T20" fmla="*/ 39 w 60"/>
                        <a:gd name="T21" fmla="*/ 155 h 356"/>
                        <a:gd name="T22" fmla="*/ 39 w 60"/>
                        <a:gd name="T23" fmla="*/ 170 h 356"/>
                        <a:gd name="T24" fmla="*/ 39 w 60"/>
                        <a:gd name="T25" fmla="*/ 185 h 356"/>
                        <a:gd name="T26" fmla="*/ 20 w 60"/>
                        <a:gd name="T27" fmla="*/ 185 h 356"/>
                        <a:gd name="T28" fmla="*/ 10 w 60"/>
                        <a:gd name="T29" fmla="*/ 200 h 356"/>
                        <a:gd name="T30" fmla="*/ 0 w 60"/>
                        <a:gd name="T31" fmla="*/ 215 h 356"/>
                        <a:gd name="T32" fmla="*/ 0 w 60"/>
                        <a:gd name="T33" fmla="*/ 229 h 356"/>
                        <a:gd name="T34" fmla="*/ 10 w 60"/>
                        <a:gd name="T35" fmla="*/ 244 h 356"/>
                        <a:gd name="T36" fmla="*/ 30 w 60"/>
                        <a:gd name="T37" fmla="*/ 251 h 356"/>
                        <a:gd name="T38" fmla="*/ 39 w 60"/>
                        <a:gd name="T39" fmla="*/ 267 h 356"/>
                        <a:gd name="T40" fmla="*/ 50 w 60"/>
                        <a:gd name="T41" fmla="*/ 281 h 356"/>
                        <a:gd name="T42" fmla="*/ 59 w 60"/>
                        <a:gd name="T43" fmla="*/ 296 h 356"/>
                        <a:gd name="T44" fmla="*/ 50 w 60"/>
                        <a:gd name="T45" fmla="*/ 311 h 356"/>
                        <a:gd name="T46" fmla="*/ 30 w 60"/>
                        <a:gd name="T47" fmla="*/ 318 h 356"/>
                        <a:gd name="T48" fmla="*/ 30 w 60"/>
                        <a:gd name="T49" fmla="*/ 332 h 356"/>
                        <a:gd name="T50" fmla="*/ 20 w 60"/>
                        <a:gd name="T51" fmla="*/ 347 h 356"/>
                        <a:gd name="T52" fmla="*/ 0 w 60"/>
                        <a:gd name="T53" fmla="*/ 355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
                        <a:gd name="T82" fmla="*/ 0 h 356"/>
                        <a:gd name="T83" fmla="*/ 60 w 60"/>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 h="356">
                          <a:moveTo>
                            <a:pt x="0" y="0"/>
                          </a:moveTo>
                          <a:lnTo>
                            <a:pt x="20" y="23"/>
                          </a:lnTo>
                          <a:lnTo>
                            <a:pt x="30" y="37"/>
                          </a:lnTo>
                          <a:lnTo>
                            <a:pt x="39" y="52"/>
                          </a:lnTo>
                          <a:lnTo>
                            <a:pt x="30" y="67"/>
                          </a:lnTo>
                          <a:lnTo>
                            <a:pt x="20" y="81"/>
                          </a:lnTo>
                          <a:lnTo>
                            <a:pt x="10" y="96"/>
                          </a:lnTo>
                          <a:lnTo>
                            <a:pt x="0" y="111"/>
                          </a:lnTo>
                          <a:lnTo>
                            <a:pt x="10" y="125"/>
                          </a:lnTo>
                          <a:lnTo>
                            <a:pt x="20" y="140"/>
                          </a:lnTo>
                          <a:lnTo>
                            <a:pt x="39" y="155"/>
                          </a:lnTo>
                          <a:lnTo>
                            <a:pt x="39" y="170"/>
                          </a:lnTo>
                          <a:lnTo>
                            <a:pt x="39" y="185"/>
                          </a:lnTo>
                          <a:lnTo>
                            <a:pt x="20" y="185"/>
                          </a:lnTo>
                          <a:lnTo>
                            <a:pt x="10" y="200"/>
                          </a:lnTo>
                          <a:lnTo>
                            <a:pt x="0" y="215"/>
                          </a:lnTo>
                          <a:lnTo>
                            <a:pt x="0" y="229"/>
                          </a:lnTo>
                          <a:lnTo>
                            <a:pt x="10" y="244"/>
                          </a:lnTo>
                          <a:lnTo>
                            <a:pt x="30" y="251"/>
                          </a:lnTo>
                          <a:lnTo>
                            <a:pt x="39" y="267"/>
                          </a:lnTo>
                          <a:lnTo>
                            <a:pt x="50" y="281"/>
                          </a:lnTo>
                          <a:lnTo>
                            <a:pt x="59" y="296"/>
                          </a:lnTo>
                          <a:lnTo>
                            <a:pt x="50"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65" name="Oval 61">
                    <a:extLst>
                      <a:ext uri="{FF2B5EF4-FFF2-40B4-BE49-F238E27FC236}">
                        <a16:creationId xmlns:a16="http://schemas.microsoft.com/office/drawing/2014/main" xmlns="" id="{6EEF35F8-D34B-994B-82DE-5C58E4C6B7B2}"/>
                      </a:ext>
                    </a:extLst>
                  </p:cNvPr>
                  <p:cNvSpPr>
                    <a:spLocks noChangeArrowheads="1"/>
                  </p:cNvSpPr>
                  <p:nvPr/>
                </p:nvSpPr>
                <p:spPr bwMode="auto">
                  <a:xfrm>
                    <a:off x="6713538" y="3086101"/>
                    <a:ext cx="227012"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6" name="Oval 62">
                    <a:extLst>
                      <a:ext uri="{FF2B5EF4-FFF2-40B4-BE49-F238E27FC236}">
                        <a16:creationId xmlns:a16="http://schemas.microsoft.com/office/drawing/2014/main" xmlns="" id="{D285FB3F-2D1F-8B43-B0B8-D7C0AB437A3E}"/>
                      </a:ext>
                    </a:extLst>
                  </p:cNvPr>
                  <p:cNvSpPr>
                    <a:spLocks noChangeArrowheads="1"/>
                  </p:cNvSpPr>
                  <p:nvPr/>
                </p:nvSpPr>
                <p:spPr bwMode="auto">
                  <a:xfrm>
                    <a:off x="6940551" y="3103563"/>
                    <a:ext cx="225425"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7" name="Freeform 85">
                    <a:extLst>
                      <a:ext uri="{FF2B5EF4-FFF2-40B4-BE49-F238E27FC236}">
                        <a16:creationId xmlns:a16="http://schemas.microsoft.com/office/drawing/2014/main" xmlns="" id="{C11CFFEB-84E3-8A4A-827A-D0DFB689C16E}"/>
                      </a:ext>
                    </a:extLst>
                  </p:cNvPr>
                  <p:cNvSpPr>
                    <a:spLocks/>
                  </p:cNvSpPr>
                  <p:nvPr/>
                </p:nvSpPr>
                <p:spPr bwMode="auto">
                  <a:xfrm rot="233891" flipH="1">
                    <a:off x="8724901" y="3108325"/>
                    <a:ext cx="87313"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2"/>
                        </a:lnTo>
                        <a:lnTo>
                          <a:pt x="10" y="96"/>
                        </a:lnTo>
                        <a:lnTo>
                          <a:pt x="0" y="111"/>
                        </a:lnTo>
                        <a:lnTo>
                          <a:pt x="10" y="126"/>
                        </a:lnTo>
                        <a:lnTo>
                          <a:pt x="21" y="141"/>
                        </a:lnTo>
                        <a:lnTo>
                          <a:pt x="40" y="155"/>
                        </a:lnTo>
                        <a:lnTo>
                          <a:pt x="40" y="170"/>
                        </a:lnTo>
                        <a:lnTo>
                          <a:pt x="40" y="186"/>
                        </a:lnTo>
                        <a:lnTo>
                          <a:pt x="21" y="186"/>
                        </a:lnTo>
                        <a:lnTo>
                          <a:pt x="10" y="201"/>
                        </a:lnTo>
                        <a:lnTo>
                          <a:pt x="0" y="215"/>
                        </a:lnTo>
                        <a:lnTo>
                          <a:pt x="0" y="230"/>
                        </a:lnTo>
                        <a:lnTo>
                          <a:pt x="10" y="245"/>
                        </a:lnTo>
                        <a:lnTo>
                          <a:pt x="31" y="252"/>
                        </a:lnTo>
                        <a:lnTo>
                          <a:pt x="40" y="267"/>
                        </a:lnTo>
                        <a:lnTo>
                          <a:pt x="51" y="282"/>
                        </a:lnTo>
                        <a:lnTo>
                          <a:pt x="61" y="297"/>
                        </a:lnTo>
                        <a:lnTo>
                          <a:pt x="51" y="312"/>
                        </a:lnTo>
                        <a:lnTo>
                          <a:pt x="31" y="318"/>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68" name="Oval 86">
                    <a:extLst>
                      <a:ext uri="{FF2B5EF4-FFF2-40B4-BE49-F238E27FC236}">
                        <a16:creationId xmlns:a16="http://schemas.microsoft.com/office/drawing/2014/main" xmlns="" id="{DC61639B-E273-724C-82BA-2572EBC7F968}"/>
                      </a:ext>
                    </a:extLst>
                  </p:cNvPr>
                  <p:cNvSpPr>
                    <a:spLocks noChangeArrowheads="1"/>
                  </p:cNvSpPr>
                  <p:nvPr/>
                </p:nvSpPr>
                <p:spPr bwMode="auto">
                  <a:xfrm rot="233891" flipH="1">
                    <a:off x="8531226" y="28305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69" name="Freeform 87">
                    <a:extLst>
                      <a:ext uri="{FF2B5EF4-FFF2-40B4-BE49-F238E27FC236}">
                        <a16:creationId xmlns:a16="http://schemas.microsoft.com/office/drawing/2014/main" xmlns="" id="{049028F1-0E8C-9540-BD52-6A09653610C6}"/>
                      </a:ext>
                    </a:extLst>
                  </p:cNvPr>
                  <p:cNvSpPr>
                    <a:spLocks/>
                  </p:cNvSpPr>
                  <p:nvPr/>
                </p:nvSpPr>
                <p:spPr bwMode="auto">
                  <a:xfrm rot="233891" flipH="1">
                    <a:off x="8610600" y="3027364"/>
                    <a:ext cx="101600" cy="708025"/>
                  </a:xfrm>
                  <a:custGeom>
                    <a:avLst/>
                    <a:gdLst>
                      <a:gd name="T0" fmla="*/ 2147483646 w 72"/>
                      <a:gd name="T1" fmla="*/ 0 h 446"/>
                      <a:gd name="T2" fmla="*/ 2147483646 w 72"/>
                      <a:gd name="T3" fmla="*/ 2147483646 h 446"/>
                      <a:gd name="T4" fmla="*/ 2147483646 w 72"/>
                      <a:gd name="T5" fmla="*/ 2147483646 h 446"/>
                      <a:gd name="T6" fmla="*/ 2147483646 w 72"/>
                      <a:gd name="T7" fmla="*/ 2147483646 h 446"/>
                      <a:gd name="T8" fmla="*/ 2147483646 w 72"/>
                      <a:gd name="T9" fmla="*/ 2147483646 h 446"/>
                      <a:gd name="T10" fmla="*/ 2147483646 w 72"/>
                      <a:gd name="T11" fmla="*/ 2147483646 h 446"/>
                      <a:gd name="T12" fmla="*/ 2147483646 w 72"/>
                      <a:gd name="T13" fmla="*/ 2147483646 h 446"/>
                      <a:gd name="T14" fmla="*/ 2147483646 w 72"/>
                      <a:gd name="T15" fmla="*/ 2147483646 h 446"/>
                      <a:gd name="T16" fmla="*/ 2147483646 w 72"/>
                      <a:gd name="T17" fmla="*/ 2147483646 h 446"/>
                      <a:gd name="T18" fmla="*/ 2147483646 w 72"/>
                      <a:gd name="T19" fmla="*/ 2147483646 h 446"/>
                      <a:gd name="T20" fmla="*/ 2147483646 w 72"/>
                      <a:gd name="T21" fmla="*/ 2147483646 h 446"/>
                      <a:gd name="T22" fmla="*/ 2147483646 w 72"/>
                      <a:gd name="T23" fmla="*/ 2147483646 h 446"/>
                      <a:gd name="T24" fmla="*/ 2147483646 w 72"/>
                      <a:gd name="T25" fmla="*/ 2147483646 h 446"/>
                      <a:gd name="T26" fmla="*/ 2147483646 w 72"/>
                      <a:gd name="T27" fmla="*/ 2147483646 h 446"/>
                      <a:gd name="T28" fmla="*/ 2147483646 w 72"/>
                      <a:gd name="T29" fmla="*/ 2147483646 h 446"/>
                      <a:gd name="T30" fmla="*/ 2147483646 w 72"/>
                      <a:gd name="T31" fmla="*/ 2147483646 h 446"/>
                      <a:gd name="T32" fmla="*/ 2147483646 w 72"/>
                      <a:gd name="T33" fmla="*/ 2147483646 h 446"/>
                      <a:gd name="T34" fmla="*/ 2147483646 w 72"/>
                      <a:gd name="T35" fmla="*/ 2147483646 h 446"/>
                      <a:gd name="T36" fmla="*/ 2147483646 w 72"/>
                      <a:gd name="T37" fmla="*/ 2147483646 h 446"/>
                      <a:gd name="T38" fmla="*/ 2147483646 w 72"/>
                      <a:gd name="T39" fmla="*/ 2147483646 h 446"/>
                      <a:gd name="T40" fmla="*/ 2147483646 w 72"/>
                      <a:gd name="T41" fmla="*/ 2147483646 h 446"/>
                      <a:gd name="T42" fmla="*/ 2147483646 w 72"/>
                      <a:gd name="T43" fmla="*/ 2147483646 h 446"/>
                      <a:gd name="T44" fmla="*/ 2147483646 w 72"/>
                      <a:gd name="T45" fmla="*/ 2147483646 h 446"/>
                      <a:gd name="T46" fmla="*/ 0 w 72"/>
                      <a:gd name="T47" fmla="*/ 2147483646 h 446"/>
                      <a:gd name="T48" fmla="*/ 0 w 72"/>
                      <a:gd name="T49" fmla="*/ 2147483646 h 446"/>
                      <a:gd name="T50" fmla="*/ 2147483646 w 72"/>
                      <a:gd name="T51" fmla="*/ 2147483646 h 446"/>
                      <a:gd name="T52" fmla="*/ 2147483646 w 72"/>
                      <a:gd name="T53" fmla="*/ 2147483646 h 446"/>
                      <a:gd name="T54" fmla="*/ 2147483646 w 72"/>
                      <a:gd name="T55" fmla="*/ 2147483646 h 446"/>
                      <a:gd name="T56" fmla="*/ 2147483646 w 72"/>
                      <a:gd name="T57" fmla="*/ 2147483646 h 446"/>
                      <a:gd name="T58" fmla="*/ 2147483646 w 72"/>
                      <a:gd name="T59" fmla="*/ 2147483646 h 446"/>
                      <a:gd name="T60" fmla="*/ 2147483646 w 72"/>
                      <a:gd name="T61" fmla="*/ 2147483646 h 446"/>
                      <a:gd name="T62" fmla="*/ 2147483646 w 72"/>
                      <a:gd name="T63" fmla="*/ 2147483646 h 446"/>
                      <a:gd name="T64" fmla="*/ 2147483646 w 72"/>
                      <a:gd name="T65" fmla="*/ 2147483646 h 446"/>
                      <a:gd name="T66" fmla="*/ 2147483646 w 72"/>
                      <a:gd name="T67" fmla="*/ 2147483646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6"/>
                      <a:gd name="T104" fmla="*/ 72 w 72"/>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6">
                        <a:moveTo>
                          <a:pt x="41" y="0"/>
                        </a:moveTo>
                        <a:lnTo>
                          <a:pt x="20" y="15"/>
                        </a:lnTo>
                        <a:lnTo>
                          <a:pt x="30" y="29"/>
                        </a:lnTo>
                        <a:lnTo>
                          <a:pt x="30" y="44"/>
                        </a:lnTo>
                        <a:lnTo>
                          <a:pt x="41" y="59"/>
                        </a:lnTo>
                        <a:lnTo>
                          <a:pt x="51" y="75"/>
                        </a:lnTo>
                        <a:lnTo>
                          <a:pt x="60" y="89"/>
                        </a:lnTo>
                        <a:lnTo>
                          <a:pt x="71" y="104"/>
                        </a:lnTo>
                        <a:lnTo>
                          <a:pt x="71" y="119"/>
                        </a:lnTo>
                        <a:lnTo>
                          <a:pt x="60" y="134"/>
                        </a:lnTo>
                        <a:lnTo>
                          <a:pt x="60" y="148"/>
                        </a:lnTo>
                        <a:lnTo>
                          <a:pt x="41" y="156"/>
                        </a:lnTo>
                        <a:lnTo>
                          <a:pt x="30" y="171"/>
                        </a:lnTo>
                        <a:lnTo>
                          <a:pt x="20" y="186"/>
                        </a:lnTo>
                        <a:lnTo>
                          <a:pt x="30" y="200"/>
                        </a:lnTo>
                        <a:lnTo>
                          <a:pt x="41" y="215"/>
                        </a:lnTo>
                        <a:lnTo>
                          <a:pt x="60" y="223"/>
                        </a:lnTo>
                        <a:lnTo>
                          <a:pt x="60" y="238"/>
                        </a:lnTo>
                        <a:lnTo>
                          <a:pt x="71" y="252"/>
                        </a:lnTo>
                        <a:lnTo>
                          <a:pt x="71" y="267"/>
                        </a:lnTo>
                        <a:lnTo>
                          <a:pt x="60" y="282"/>
                        </a:lnTo>
                        <a:lnTo>
                          <a:pt x="41" y="289"/>
                        </a:lnTo>
                        <a:lnTo>
                          <a:pt x="20" y="305"/>
                        </a:lnTo>
                        <a:lnTo>
                          <a:pt x="0" y="319"/>
                        </a:lnTo>
                        <a:lnTo>
                          <a:pt x="0" y="334"/>
                        </a:lnTo>
                        <a:lnTo>
                          <a:pt x="10" y="349"/>
                        </a:lnTo>
                        <a:lnTo>
                          <a:pt x="30" y="363"/>
                        </a:lnTo>
                        <a:lnTo>
                          <a:pt x="41" y="378"/>
                        </a:lnTo>
                        <a:lnTo>
                          <a:pt x="51" y="393"/>
                        </a:lnTo>
                        <a:lnTo>
                          <a:pt x="60" y="408"/>
                        </a:lnTo>
                        <a:lnTo>
                          <a:pt x="51" y="422"/>
                        </a:lnTo>
                        <a:lnTo>
                          <a:pt x="30" y="430"/>
                        </a:lnTo>
                        <a:lnTo>
                          <a:pt x="20" y="445"/>
                        </a:lnTo>
                        <a:lnTo>
                          <a:pt x="41" y="44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0" name="Freeform 88">
                    <a:extLst>
                      <a:ext uri="{FF2B5EF4-FFF2-40B4-BE49-F238E27FC236}">
                        <a16:creationId xmlns:a16="http://schemas.microsoft.com/office/drawing/2014/main" xmlns="" id="{C5BE4F96-F237-BA42-BCEE-04B82263B593}"/>
                      </a:ext>
                    </a:extLst>
                  </p:cNvPr>
                  <p:cNvSpPr>
                    <a:spLocks/>
                  </p:cNvSpPr>
                  <p:nvPr/>
                </p:nvSpPr>
                <p:spPr bwMode="auto">
                  <a:xfrm rot="233891" flipH="1">
                    <a:off x="8491538" y="3019425"/>
                    <a:ext cx="87312" cy="566738"/>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1" name="Oval 89">
                    <a:extLst>
                      <a:ext uri="{FF2B5EF4-FFF2-40B4-BE49-F238E27FC236}">
                        <a16:creationId xmlns:a16="http://schemas.microsoft.com/office/drawing/2014/main" xmlns="" id="{090BC78E-D7B1-D546-A796-4C203123F913}"/>
                      </a:ext>
                    </a:extLst>
                  </p:cNvPr>
                  <p:cNvSpPr>
                    <a:spLocks noChangeArrowheads="1"/>
                  </p:cNvSpPr>
                  <p:nvPr/>
                </p:nvSpPr>
                <p:spPr bwMode="auto">
                  <a:xfrm rot="233891" flipH="1">
                    <a:off x="8296275" y="2740026"/>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2" name="Freeform 90">
                    <a:extLst>
                      <a:ext uri="{FF2B5EF4-FFF2-40B4-BE49-F238E27FC236}">
                        <a16:creationId xmlns:a16="http://schemas.microsoft.com/office/drawing/2014/main" xmlns="" id="{8CCBDFF5-F8C7-CF44-BBD8-8C4DDD4506BD}"/>
                      </a:ext>
                    </a:extLst>
                  </p:cNvPr>
                  <p:cNvSpPr>
                    <a:spLocks/>
                  </p:cNvSpPr>
                  <p:nvPr/>
                </p:nvSpPr>
                <p:spPr bwMode="auto">
                  <a:xfrm rot="233891" flipH="1">
                    <a:off x="8377239" y="293846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5"/>
                        </a:lnTo>
                        <a:lnTo>
                          <a:pt x="59" y="89"/>
                        </a:lnTo>
                        <a:lnTo>
                          <a:pt x="69" y="104"/>
                        </a:lnTo>
                        <a:lnTo>
                          <a:pt x="69" y="119"/>
                        </a:lnTo>
                        <a:lnTo>
                          <a:pt x="59" y="133"/>
                        </a:lnTo>
                        <a:lnTo>
                          <a:pt x="59" y="148"/>
                        </a:lnTo>
                        <a:lnTo>
                          <a:pt x="39" y="156"/>
                        </a:lnTo>
                        <a:lnTo>
                          <a:pt x="30" y="171"/>
                        </a:lnTo>
                        <a:lnTo>
                          <a:pt x="20" y="185"/>
                        </a:lnTo>
                        <a:lnTo>
                          <a:pt x="30" y="200"/>
                        </a:lnTo>
                        <a:lnTo>
                          <a:pt x="39" y="215"/>
                        </a:lnTo>
                        <a:lnTo>
                          <a:pt x="59" y="222"/>
                        </a:lnTo>
                        <a:lnTo>
                          <a:pt x="59" y="237"/>
                        </a:lnTo>
                        <a:lnTo>
                          <a:pt x="69" y="252"/>
                        </a:lnTo>
                        <a:lnTo>
                          <a:pt x="69" y="267"/>
                        </a:lnTo>
                        <a:lnTo>
                          <a:pt x="59" y="281"/>
                        </a:lnTo>
                        <a:lnTo>
                          <a:pt x="39" y="288"/>
                        </a:lnTo>
                        <a:lnTo>
                          <a:pt x="20" y="304"/>
                        </a:lnTo>
                        <a:lnTo>
                          <a:pt x="0" y="319"/>
                        </a:lnTo>
                        <a:lnTo>
                          <a:pt x="0" y="333"/>
                        </a:lnTo>
                        <a:lnTo>
                          <a:pt x="10" y="348"/>
                        </a:lnTo>
                        <a:lnTo>
                          <a:pt x="30" y="363"/>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3" name="Freeform 91">
                    <a:extLst>
                      <a:ext uri="{FF2B5EF4-FFF2-40B4-BE49-F238E27FC236}">
                        <a16:creationId xmlns:a16="http://schemas.microsoft.com/office/drawing/2014/main" xmlns="" id="{EC31A9FD-11AC-2544-9A6C-19F4C06B73F9}"/>
                      </a:ext>
                    </a:extLst>
                  </p:cNvPr>
                  <p:cNvSpPr>
                    <a:spLocks/>
                  </p:cNvSpPr>
                  <p:nvPr/>
                </p:nvSpPr>
                <p:spPr bwMode="auto">
                  <a:xfrm rot="233891" flipH="1">
                    <a:off x="8253413" y="2928939"/>
                    <a:ext cx="87312" cy="566737"/>
                  </a:xfrm>
                  <a:custGeom>
                    <a:avLst/>
                    <a:gdLst>
                      <a:gd name="T0" fmla="*/ 0 w 62"/>
                      <a:gd name="T1" fmla="*/ 0 h 357"/>
                      <a:gd name="T2" fmla="*/ 2147483646 w 62"/>
                      <a:gd name="T3" fmla="*/ 2147483646 h 357"/>
                      <a:gd name="T4" fmla="*/ 2147483646 w 62"/>
                      <a:gd name="T5" fmla="*/ 2147483646 h 357"/>
                      <a:gd name="T6" fmla="*/ 2147483646 w 62"/>
                      <a:gd name="T7" fmla="*/ 2147483646 h 357"/>
                      <a:gd name="T8" fmla="*/ 2147483646 w 62"/>
                      <a:gd name="T9" fmla="*/ 2147483646 h 357"/>
                      <a:gd name="T10" fmla="*/ 2147483646 w 62"/>
                      <a:gd name="T11" fmla="*/ 2147483646 h 357"/>
                      <a:gd name="T12" fmla="*/ 2147483646 w 62"/>
                      <a:gd name="T13" fmla="*/ 2147483646 h 357"/>
                      <a:gd name="T14" fmla="*/ 0 w 62"/>
                      <a:gd name="T15" fmla="*/ 2147483646 h 357"/>
                      <a:gd name="T16" fmla="*/ 2147483646 w 62"/>
                      <a:gd name="T17" fmla="*/ 2147483646 h 357"/>
                      <a:gd name="T18" fmla="*/ 2147483646 w 62"/>
                      <a:gd name="T19" fmla="*/ 2147483646 h 357"/>
                      <a:gd name="T20" fmla="*/ 2147483646 w 62"/>
                      <a:gd name="T21" fmla="*/ 2147483646 h 357"/>
                      <a:gd name="T22" fmla="*/ 2147483646 w 62"/>
                      <a:gd name="T23" fmla="*/ 2147483646 h 357"/>
                      <a:gd name="T24" fmla="*/ 2147483646 w 62"/>
                      <a:gd name="T25" fmla="*/ 2147483646 h 357"/>
                      <a:gd name="T26" fmla="*/ 2147483646 w 62"/>
                      <a:gd name="T27" fmla="*/ 2147483646 h 357"/>
                      <a:gd name="T28" fmla="*/ 2147483646 w 62"/>
                      <a:gd name="T29" fmla="*/ 2147483646 h 357"/>
                      <a:gd name="T30" fmla="*/ 0 w 62"/>
                      <a:gd name="T31" fmla="*/ 2147483646 h 357"/>
                      <a:gd name="T32" fmla="*/ 0 w 62"/>
                      <a:gd name="T33" fmla="*/ 2147483646 h 357"/>
                      <a:gd name="T34" fmla="*/ 2147483646 w 62"/>
                      <a:gd name="T35" fmla="*/ 2147483646 h 357"/>
                      <a:gd name="T36" fmla="*/ 2147483646 w 62"/>
                      <a:gd name="T37" fmla="*/ 2147483646 h 357"/>
                      <a:gd name="T38" fmla="*/ 2147483646 w 62"/>
                      <a:gd name="T39" fmla="*/ 2147483646 h 357"/>
                      <a:gd name="T40" fmla="*/ 2147483646 w 62"/>
                      <a:gd name="T41" fmla="*/ 2147483646 h 357"/>
                      <a:gd name="T42" fmla="*/ 2147483646 w 62"/>
                      <a:gd name="T43" fmla="*/ 2147483646 h 357"/>
                      <a:gd name="T44" fmla="*/ 2147483646 w 62"/>
                      <a:gd name="T45" fmla="*/ 2147483646 h 357"/>
                      <a:gd name="T46" fmla="*/ 2147483646 w 62"/>
                      <a:gd name="T47" fmla="*/ 2147483646 h 357"/>
                      <a:gd name="T48" fmla="*/ 2147483646 w 62"/>
                      <a:gd name="T49" fmla="*/ 2147483646 h 357"/>
                      <a:gd name="T50" fmla="*/ 2147483646 w 62"/>
                      <a:gd name="T51" fmla="*/ 2147483646 h 357"/>
                      <a:gd name="T52" fmla="*/ 0 w 62"/>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2"/>
                      <a:gd name="T82" fmla="*/ 0 h 357"/>
                      <a:gd name="T83" fmla="*/ 62 w 62"/>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2" h="357">
                        <a:moveTo>
                          <a:pt x="0" y="0"/>
                        </a:moveTo>
                        <a:lnTo>
                          <a:pt x="21" y="23"/>
                        </a:lnTo>
                        <a:lnTo>
                          <a:pt x="31" y="37"/>
                        </a:lnTo>
                        <a:lnTo>
                          <a:pt x="40" y="52"/>
                        </a:lnTo>
                        <a:lnTo>
                          <a:pt x="31" y="67"/>
                        </a:lnTo>
                        <a:lnTo>
                          <a:pt x="21" y="81"/>
                        </a:lnTo>
                        <a:lnTo>
                          <a:pt x="10" y="96"/>
                        </a:lnTo>
                        <a:lnTo>
                          <a:pt x="0" y="111"/>
                        </a:lnTo>
                        <a:lnTo>
                          <a:pt x="10" y="127"/>
                        </a:lnTo>
                        <a:lnTo>
                          <a:pt x="21" y="141"/>
                        </a:lnTo>
                        <a:lnTo>
                          <a:pt x="40" y="156"/>
                        </a:lnTo>
                        <a:lnTo>
                          <a:pt x="40" y="171"/>
                        </a:lnTo>
                        <a:lnTo>
                          <a:pt x="40" y="185"/>
                        </a:lnTo>
                        <a:lnTo>
                          <a:pt x="21" y="185"/>
                        </a:lnTo>
                        <a:lnTo>
                          <a:pt x="10" y="200"/>
                        </a:lnTo>
                        <a:lnTo>
                          <a:pt x="0" y="215"/>
                        </a:lnTo>
                        <a:lnTo>
                          <a:pt x="0" y="229"/>
                        </a:lnTo>
                        <a:lnTo>
                          <a:pt x="10" y="245"/>
                        </a:lnTo>
                        <a:lnTo>
                          <a:pt x="31" y="252"/>
                        </a:lnTo>
                        <a:lnTo>
                          <a:pt x="40" y="267"/>
                        </a:lnTo>
                        <a:lnTo>
                          <a:pt x="51" y="281"/>
                        </a:lnTo>
                        <a:lnTo>
                          <a:pt x="61" y="297"/>
                        </a:lnTo>
                        <a:lnTo>
                          <a:pt x="51" y="312"/>
                        </a:lnTo>
                        <a:lnTo>
                          <a:pt x="31" y="319"/>
                        </a:lnTo>
                        <a:lnTo>
                          <a:pt x="31" y="333"/>
                        </a:lnTo>
                        <a:lnTo>
                          <a:pt x="21"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4" name="Oval 92">
                    <a:extLst>
                      <a:ext uri="{FF2B5EF4-FFF2-40B4-BE49-F238E27FC236}">
                        <a16:creationId xmlns:a16="http://schemas.microsoft.com/office/drawing/2014/main" xmlns="" id="{F0E80857-9998-1D47-A538-F38ED5214DDC}"/>
                      </a:ext>
                    </a:extLst>
                  </p:cNvPr>
                  <p:cNvSpPr>
                    <a:spLocks noChangeArrowheads="1"/>
                  </p:cNvSpPr>
                  <p:nvPr/>
                </p:nvSpPr>
                <p:spPr bwMode="auto">
                  <a:xfrm rot="233891" flipH="1">
                    <a:off x="8061325" y="26606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5" name="Freeform 93">
                    <a:extLst>
                      <a:ext uri="{FF2B5EF4-FFF2-40B4-BE49-F238E27FC236}">
                        <a16:creationId xmlns:a16="http://schemas.microsoft.com/office/drawing/2014/main" xmlns="" id="{18A2688E-D261-224D-83DD-899A1335998A}"/>
                      </a:ext>
                    </a:extLst>
                  </p:cNvPr>
                  <p:cNvSpPr>
                    <a:spLocks/>
                  </p:cNvSpPr>
                  <p:nvPr/>
                </p:nvSpPr>
                <p:spPr bwMode="auto">
                  <a:xfrm rot="233891">
                    <a:off x="8142289" y="2857500"/>
                    <a:ext cx="98425" cy="704850"/>
                  </a:xfrm>
                  <a:custGeom>
                    <a:avLst/>
                    <a:gdLst>
                      <a:gd name="T0" fmla="*/ 2147483646 w 70"/>
                      <a:gd name="T1" fmla="*/ 0 h 444"/>
                      <a:gd name="T2" fmla="*/ 2147483646 w 70"/>
                      <a:gd name="T3" fmla="*/ 2147483646 h 444"/>
                      <a:gd name="T4" fmla="*/ 2147483646 w 70"/>
                      <a:gd name="T5" fmla="*/ 2147483646 h 444"/>
                      <a:gd name="T6" fmla="*/ 2147483646 w 70"/>
                      <a:gd name="T7" fmla="*/ 2147483646 h 444"/>
                      <a:gd name="T8" fmla="*/ 2147483646 w 70"/>
                      <a:gd name="T9" fmla="*/ 2147483646 h 444"/>
                      <a:gd name="T10" fmla="*/ 2147483646 w 70"/>
                      <a:gd name="T11" fmla="*/ 2147483646 h 444"/>
                      <a:gd name="T12" fmla="*/ 2147483646 w 70"/>
                      <a:gd name="T13" fmla="*/ 2147483646 h 444"/>
                      <a:gd name="T14" fmla="*/ 2147483646 w 70"/>
                      <a:gd name="T15" fmla="*/ 2147483646 h 444"/>
                      <a:gd name="T16" fmla="*/ 2147483646 w 70"/>
                      <a:gd name="T17" fmla="*/ 2147483646 h 444"/>
                      <a:gd name="T18" fmla="*/ 2147483646 w 70"/>
                      <a:gd name="T19" fmla="*/ 2147483646 h 444"/>
                      <a:gd name="T20" fmla="*/ 2147483646 w 70"/>
                      <a:gd name="T21" fmla="*/ 2147483646 h 444"/>
                      <a:gd name="T22" fmla="*/ 2147483646 w 70"/>
                      <a:gd name="T23" fmla="*/ 2147483646 h 444"/>
                      <a:gd name="T24" fmla="*/ 2147483646 w 70"/>
                      <a:gd name="T25" fmla="*/ 2147483646 h 444"/>
                      <a:gd name="T26" fmla="*/ 2147483646 w 70"/>
                      <a:gd name="T27" fmla="*/ 2147483646 h 444"/>
                      <a:gd name="T28" fmla="*/ 2147483646 w 70"/>
                      <a:gd name="T29" fmla="*/ 2147483646 h 444"/>
                      <a:gd name="T30" fmla="*/ 2147483646 w 70"/>
                      <a:gd name="T31" fmla="*/ 2147483646 h 444"/>
                      <a:gd name="T32" fmla="*/ 2147483646 w 70"/>
                      <a:gd name="T33" fmla="*/ 2147483646 h 444"/>
                      <a:gd name="T34" fmla="*/ 2147483646 w 70"/>
                      <a:gd name="T35" fmla="*/ 2147483646 h 444"/>
                      <a:gd name="T36" fmla="*/ 2147483646 w 70"/>
                      <a:gd name="T37" fmla="*/ 2147483646 h 444"/>
                      <a:gd name="T38" fmla="*/ 2147483646 w 70"/>
                      <a:gd name="T39" fmla="*/ 2147483646 h 444"/>
                      <a:gd name="T40" fmla="*/ 2147483646 w 70"/>
                      <a:gd name="T41" fmla="*/ 2147483646 h 444"/>
                      <a:gd name="T42" fmla="*/ 2147483646 w 70"/>
                      <a:gd name="T43" fmla="*/ 2147483646 h 444"/>
                      <a:gd name="T44" fmla="*/ 2147483646 w 70"/>
                      <a:gd name="T45" fmla="*/ 2147483646 h 444"/>
                      <a:gd name="T46" fmla="*/ 0 w 70"/>
                      <a:gd name="T47" fmla="*/ 2147483646 h 444"/>
                      <a:gd name="T48" fmla="*/ 0 w 70"/>
                      <a:gd name="T49" fmla="*/ 2147483646 h 444"/>
                      <a:gd name="T50" fmla="*/ 2147483646 w 70"/>
                      <a:gd name="T51" fmla="*/ 2147483646 h 444"/>
                      <a:gd name="T52" fmla="*/ 2147483646 w 70"/>
                      <a:gd name="T53" fmla="*/ 2147483646 h 444"/>
                      <a:gd name="T54" fmla="*/ 2147483646 w 70"/>
                      <a:gd name="T55" fmla="*/ 2147483646 h 444"/>
                      <a:gd name="T56" fmla="*/ 2147483646 w 70"/>
                      <a:gd name="T57" fmla="*/ 2147483646 h 444"/>
                      <a:gd name="T58" fmla="*/ 2147483646 w 70"/>
                      <a:gd name="T59" fmla="*/ 2147483646 h 444"/>
                      <a:gd name="T60" fmla="*/ 2147483646 w 70"/>
                      <a:gd name="T61" fmla="*/ 2147483646 h 444"/>
                      <a:gd name="T62" fmla="*/ 2147483646 w 70"/>
                      <a:gd name="T63" fmla="*/ 2147483646 h 444"/>
                      <a:gd name="T64" fmla="*/ 2147483646 w 70"/>
                      <a:gd name="T65" fmla="*/ 2147483646 h 444"/>
                      <a:gd name="T66" fmla="*/ 2147483646 w 70"/>
                      <a:gd name="T67" fmla="*/ 2147483646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4"/>
                      <a:gd name="T104" fmla="*/ 70 w 70"/>
                      <a:gd name="T105" fmla="*/ 444 h 4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4">
                        <a:moveTo>
                          <a:pt x="39" y="0"/>
                        </a:moveTo>
                        <a:lnTo>
                          <a:pt x="20" y="15"/>
                        </a:lnTo>
                        <a:lnTo>
                          <a:pt x="30" y="29"/>
                        </a:lnTo>
                        <a:lnTo>
                          <a:pt x="30" y="44"/>
                        </a:lnTo>
                        <a:lnTo>
                          <a:pt x="39" y="59"/>
                        </a:lnTo>
                        <a:lnTo>
                          <a:pt x="49" y="73"/>
                        </a:lnTo>
                        <a:lnTo>
                          <a:pt x="59" y="88"/>
                        </a:lnTo>
                        <a:lnTo>
                          <a:pt x="69" y="103"/>
                        </a:lnTo>
                        <a:lnTo>
                          <a:pt x="69" y="119"/>
                        </a:lnTo>
                        <a:lnTo>
                          <a:pt x="59" y="133"/>
                        </a:lnTo>
                        <a:lnTo>
                          <a:pt x="59" y="148"/>
                        </a:lnTo>
                        <a:lnTo>
                          <a:pt x="39" y="155"/>
                        </a:lnTo>
                        <a:lnTo>
                          <a:pt x="30" y="169"/>
                        </a:lnTo>
                        <a:lnTo>
                          <a:pt x="20" y="184"/>
                        </a:lnTo>
                        <a:lnTo>
                          <a:pt x="30" y="199"/>
                        </a:lnTo>
                        <a:lnTo>
                          <a:pt x="39" y="214"/>
                        </a:lnTo>
                        <a:lnTo>
                          <a:pt x="59" y="221"/>
                        </a:lnTo>
                        <a:lnTo>
                          <a:pt x="59" y="236"/>
                        </a:lnTo>
                        <a:lnTo>
                          <a:pt x="69" y="251"/>
                        </a:lnTo>
                        <a:lnTo>
                          <a:pt x="69" y="265"/>
                        </a:lnTo>
                        <a:lnTo>
                          <a:pt x="59" y="280"/>
                        </a:lnTo>
                        <a:lnTo>
                          <a:pt x="39" y="288"/>
                        </a:lnTo>
                        <a:lnTo>
                          <a:pt x="20" y="303"/>
                        </a:lnTo>
                        <a:lnTo>
                          <a:pt x="0" y="317"/>
                        </a:lnTo>
                        <a:lnTo>
                          <a:pt x="0" y="332"/>
                        </a:lnTo>
                        <a:lnTo>
                          <a:pt x="10" y="347"/>
                        </a:lnTo>
                        <a:lnTo>
                          <a:pt x="30" y="362"/>
                        </a:lnTo>
                        <a:lnTo>
                          <a:pt x="39" y="376"/>
                        </a:lnTo>
                        <a:lnTo>
                          <a:pt x="49" y="391"/>
                        </a:lnTo>
                        <a:lnTo>
                          <a:pt x="59" y="406"/>
                        </a:lnTo>
                        <a:lnTo>
                          <a:pt x="49" y="420"/>
                        </a:lnTo>
                        <a:lnTo>
                          <a:pt x="30" y="428"/>
                        </a:lnTo>
                        <a:lnTo>
                          <a:pt x="20" y="443"/>
                        </a:lnTo>
                        <a:lnTo>
                          <a:pt x="39" y="443"/>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6" name="Freeform 94">
                    <a:extLst>
                      <a:ext uri="{FF2B5EF4-FFF2-40B4-BE49-F238E27FC236}">
                        <a16:creationId xmlns:a16="http://schemas.microsoft.com/office/drawing/2014/main" xmlns="" id="{BFA78FC5-F14F-514E-A9BB-8872FA16ACD9}"/>
                      </a:ext>
                    </a:extLst>
                  </p:cNvPr>
                  <p:cNvSpPr>
                    <a:spLocks/>
                  </p:cNvSpPr>
                  <p:nvPr/>
                </p:nvSpPr>
                <p:spPr bwMode="auto">
                  <a:xfrm rot="233891" flipH="1">
                    <a:off x="8020051" y="2847975"/>
                    <a:ext cx="85725" cy="565150"/>
                  </a:xfrm>
                  <a:custGeom>
                    <a:avLst/>
                    <a:gdLst>
                      <a:gd name="T0" fmla="*/ 0 w 61"/>
                      <a:gd name="T1" fmla="*/ 0 h 356"/>
                      <a:gd name="T2" fmla="*/ 2147483646 w 61"/>
                      <a:gd name="T3" fmla="*/ 2147483646 h 356"/>
                      <a:gd name="T4" fmla="*/ 2147483646 w 61"/>
                      <a:gd name="T5" fmla="*/ 2147483646 h 356"/>
                      <a:gd name="T6" fmla="*/ 2147483646 w 61"/>
                      <a:gd name="T7" fmla="*/ 2147483646 h 356"/>
                      <a:gd name="T8" fmla="*/ 2147483646 w 61"/>
                      <a:gd name="T9" fmla="*/ 2147483646 h 356"/>
                      <a:gd name="T10" fmla="*/ 2147483646 w 61"/>
                      <a:gd name="T11" fmla="*/ 2147483646 h 356"/>
                      <a:gd name="T12" fmla="*/ 2147483646 w 61"/>
                      <a:gd name="T13" fmla="*/ 2147483646 h 356"/>
                      <a:gd name="T14" fmla="*/ 0 w 61"/>
                      <a:gd name="T15" fmla="*/ 2147483646 h 356"/>
                      <a:gd name="T16" fmla="*/ 2147483646 w 61"/>
                      <a:gd name="T17" fmla="*/ 2147483646 h 356"/>
                      <a:gd name="T18" fmla="*/ 2147483646 w 61"/>
                      <a:gd name="T19" fmla="*/ 2147483646 h 356"/>
                      <a:gd name="T20" fmla="*/ 2147483646 w 61"/>
                      <a:gd name="T21" fmla="*/ 2147483646 h 356"/>
                      <a:gd name="T22" fmla="*/ 2147483646 w 61"/>
                      <a:gd name="T23" fmla="*/ 2147483646 h 356"/>
                      <a:gd name="T24" fmla="*/ 2147483646 w 61"/>
                      <a:gd name="T25" fmla="*/ 2147483646 h 356"/>
                      <a:gd name="T26" fmla="*/ 2147483646 w 61"/>
                      <a:gd name="T27" fmla="*/ 2147483646 h 356"/>
                      <a:gd name="T28" fmla="*/ 2147483646 w 61"/>
                      <a:gd name="T29" fmla="*/ 2147483646 h 356"/>
                      <a:gd name="T30" fmla="*/ 0 w 61"/>
                      <a:gd name="T31" fmla="*/ 2147483646 h 356"/>
                      <a:gd name="T32" fmla="*/ 0 w 61"/>
                      <a:gd name="T33" fmla="*/ 2147483646 h 356"/>
                      <a:gd name="T34" fmla="*/ 2147483646 w 61"/>
                      <a:gd name="T35" fmla="*/ 2147483646 h 356"/>
                      <a:gd name="T36" fmla="*/ 2147483646 w 61"/>
                      <a:gd name="T37" fmla="*/ 2147483646 h 356"/>
                      <a:gd name="T38" fmla="*/ 2147483646 w 61"/>
                      <a:gd name="T39" fmla="*/ 2147483646 h 356"/>
                      <a:gd name="T40" fmla="*/ 2147483646 w 61"/>
                      <a:gd name="T41" fmla="*/ 2147483646 h 356"/>
                      <a:gd name="T42" fmla="*/ 2147483646 w 61"/>
                      <a:gd name="T43" fmla="*/ 2147483646 h 356"/>
                      <a:gd name="T44" fmla="*/ 2147483646 w 61"/>
                      <a:gd name="T45" fmla="*/ 2147483646 h 356"/>
                      <a:gd name="T46" fmla="*/ 2147483646 w 61"/>
                      <a:gd name="T47" fmla="*/ 2147483646 h 356"/>
                      <a:gd name="T48" fmla="*/ 2147483646 w 61"/>
                      <a:gd name="T49" fmla="*/ 2147483646 h 356"/>
                      <a:gd name="T50" fmla="*/ 2147483646 w 61"/>
                      <a:gd name="T51" fmla="*/ 2147483646 h 356"/>
                      <a:gd name="T52" fmla="*/ 0 w 61"/>
                      <a:gd name="T53" fmla="*/ 2147483646 h 3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6"/>
                      <a:gd name="T83" fmla="*/ 61 w 61"/>
                      <a:gd name="T84" fmla="*/ 356 h 3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6">
                        <a:moveTo>
                          <a:pt x="0" y="0"/>
                        </a:moveTo>
                        <a:lnTo>
                          <a:pt x="20" y="23"/>
                        </a:lnTo>
                        <a:lnTo>
                          <a:pt x="30" y="37"/>
                        </a:lnTo>
                        <a:lnTo>
                          <a:pt x="40" y="52"/>
                        </a:lnTo>
                        <a:lnTo>
                          <a:pt x="30" y="67"/>
                        </a:lnTo>
                        <a:lnTo>
                          <a:pt x="20" y="81"/>
                        </a:lnTo>
                        <a:lnTo>
                          <a:pt x="10" y="96"/>
                        </a:lnTo>
                        <a:lnTo>
                          <a:pt x="0" y="111"/>
                        </a:lnTo>
                        <a:lnTo>
                          <a:pt x="10" y="125"/>
                        </a:lnTo>
                        <a:lnTo>
                          <a:pt x="20" y="140"/>
                        </a:lnTo>
                        <a:lnTo>
                          <a:pt x="40" y="155"/>
                        </a:lnTo>
                        <a:lnTo>
                          <a:pt x="40" y="170"/>
                        </a:lnTo>
                        <a:lnTo>
                          <a:pt x="40" y="185"/>
                        </a:lnTo>
                        <a:lnTo>
                          <a:pt x="20" y="185"/>
                        </a:lnTo>
                        <a:lnTo>
                          <a:pt x="10" y="200"/>
                        </a:lnTo>
                        <a:lnTo>
                          <a:pt x="0" y="215"/>
                        </a:lnTo>
                        <a:lnTo>
                          <a:pt x="0" y="229"/>
                        </a:lnTo>
                        <a:lnTo>
                          <a:pt x="10" y="244"/>
                        </a:lnTo>
                        <a:lnTo>
                          <a:pt x="30" y="251"/>
                        </a:lnTo>
                        <a:lnTo>
                          <a:pt x="40" y="267"/>
                        </a:lnTo>
                        <a:lnTo>
                          <a:pt x="49" y="281"/>
                        </a:lnTo>
                        <a:lnTo>
                          <a:pt x="60" y="296"/>
                        </a:lnTo>
                        <a:lnTo>
                          <a:pt x="49" y="311"/>
                        </a:lnTo>
                        <a:lnTo>
                          <a:pt x="30" y="318"/>
                        </a:lnTo>
                        <a:lnTo>
                          <a:pt x="30" y="332"/>
                        </a:lnTo>
                        <a:lnTo>
                          <a:pt x="20" y="347"/>
                        </a:lnTo>
                        <a:lnTo>
                          <a:pt x="0" y="355"/>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77" name="Oval 113">
                    <a:extLst>
                      <a:ext uri="{FF2B5EF4-FFF2-40B4-BE49-F238E27FC236}">
                        <a16:creationId xmlns:a16="http://schemas.microsoft.com/office/drawing/2014/main" xmlns="" id="{5E64B2C8-EF34-574A-8B9B-5E26244ABF20}"/>
                      </a:ext>
                    </a:extLst>
                  </p:cNvPr>
                  <p:cNvSpPr>
                    <a:spLocks noChangeArrowheads="1"/>
                  </p:cNvSpPr>
                  <p:nvPr/>
                </p:nvSpPr>
                <p:spPr bwMode="auto">
                  <a:xfrm rot="233891" flipH="1">
                    <a:off x="8631238" y="3717926"/>
                    <a:ext cx="227012"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8" name="Oval 114">
                    <a:extLst>
                      <a:ext uri="{FF2B5EF4-FFF2-40B4-BE49-F238E27FC236}">
                        <a16:creationId xmlns:a16="http://schemas.microsoft.com/office/drawing/2014/main" xmlns="" id="{2EAE7F42-C858-E64F-A4F4-19B019D71B13}"/>
                      </a:ext>
                    </a:extLst>
                  </p:cNvPr>
                  <p:cNvSpPr>
                    <a:spLocks noChangeArrowheads="1"/>
                  </p:cNvSpPr>
                  <p:nvPr/>
                </p:nvSpPr>
                <p:spPr bwMode="auto">
                  <a:xfrm rot="233891" flipH="1">
                    <a:off x="8397876" y="3625850"/>
                    <a:ext cx="227013" cy="184150"/>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79" name="Oval 115">
                    <a:extLst>
                      <a:ext uri="{FF2B5EF4-FFF2-40B4-BE49-F238E27FC236}">
                        <a16:creationId xmlns:a16="http://schemas.microsoft.com/office/drawing/2014/main" xmlns="" id="{EE6CC252-D015-6245-BE54-55C6315FC49A}"/>
                      </a:ext>
                    </a:extLst>
                  </p:cNvPr>
                  <p:cNvSpPr>
                    <a:spLocks noChangeArrowheads="1"/>
                  </p:cNvSpPr>
                  <p:nvPr/>
                </p:nvSpPr>
                <p:spPr bwMode="auto">
                  <a:xfrm rot="233891" flipH="1">
                    <a:off x="8245475" y="3471864"/>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0" name="Oval 116">
                    <a:extLst>
                      <a:ext uri="{FF2B5EF4-FFF2-40B4-BE49-F238E27FC236}">
                        <a16:creationId xmlns:a16="http://schemas.microsoft.com/office/drawing/2014/main" xmlns="" id="{175C33DA-DD46-7744-A751-FC24F652A679}"/>
                      </a:ext>
                    </a:extLst>
                  </p:cNvPr>
                  <p:cNvSpPr>
                    <a:spLocks noChangeArrowheads="1"/>
                  </p:cNvSpPr>
                  <p:nvPr/>
                </p:nvSpPr>
                <p:spPr bwMode="auto">
                  <a:xfrm rot="233891" flipH="1">
                    <a:off x="8005763" y="3460751"/>
                    <a:ext cx="228600" cy="182563"/>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1" name="Oval 117">
                    <a:extLst>
                      <a:ext uri="{FF2B5EF4-FFF2-40B4-BE49-F238E27FC236}">
                        <a16:creationId xmlns:a16="http://schemas.microsoft.com/office/drawing/2014/main" xmlns="" id="{9BC1BAF6-44CF-D34C-BEAD-21081266258D}"/>
                      </a:ext>
                    </a:extLst>
                  </p:cNvPr>
                  <p:cNvSpPr>
                    <a:spLocks noChangeArrowheads="1"/>
                  </p:cNvSpPr>
                  <p:nvPr/>
                </p:nvSpPr>
                <p:spPr bwMode="auto">
                  <a:xfrm rot="233891" flipH="1">
                    <a:off x="7577138" y="2551113"/>
                    <a:ext cx="227012"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2" name="Freeform 118">
                    <a:extLst>
                      <a:ext uri="{FF2B5EF4-FFF2-40B4-BE49-F238E27FC236}">
                        <a16:creationId xmlns:a16="http://schemas.microsoft.com/office/drawing/2014/main" xmlns="" id="{92AB9AE4-D51A-614B-9B20-611EC46A1E2B}"/>
                      </a:ext>
                    </a:extLst>
                  </p:cNvPr>
                  <p:cNvSpPr>
                    <a:spLocks/>
                  </p:cNvSpPr>
                  <p:nvPr/>
                </p:nvSpPr>
                <p:spPr bwMode="auto">
                  <a:xfrm rot="233891" flipH="1">
                    <a:off x="7656513" y="2749550"/>
                    <a:ext cx="101600" cy="706438"/>
                  </a:xfrm>
                  <a:custGeom>
                    <a:avLst/>
                    <a:gdLst>
                      <a:gd name="T0" fmla="*/ 2147483646 w 72"/>
                      <a:gd name="T1" fmla="*/ 0 h 445"/>
                      <a:gd name="T2" fmla="*/ 2147483646 w 72"/>
                      <a:gd name="T3" fmla="*/ 2147483646 h 445"/>
                      <a:gd name="T4" fmla="*/ 2147483646 w 72"/>
                      <a:gd name="T5" fmla="*/ 2147483646 h 445"/>
                      <a:gd name="T6" fmla="*/ 2147483646 w 72"/>
                      <a:gd name="T7" fmla="*/ 2147483646 h 445"/>
                      <a:gd name="T8" fmla="*/ 2147483646 w 72"/>
                      <a:gd name="T9" fmla="*/ 2147483646 h 445"/>
                      <a:gd name="T10" fmla="*/ 2147483646 w 72"/>
                      <a:gd name="T11" fmla="*/ 2147483646 h 445"/>
                      <a:gd name="T12" fmla="*/ 2147483646 w 72"/>
                      <a:gd name="T13" fmla="*/ 2147483646 h 445"/>
                      <a:gd name="T14" fmla="*/ 2147483646 w 72"/>
                      <a:gd name="T15" fmla="*/ 2147483646 h 445"/>
                      <a:gd name="T16" fmla="*/ 2147483646 w 72"/>
                      <a:gd name="T17" fmla="*/ 2147483646 h 445"/>
                      <a:gd name="T18" fmla="*/ 2147483646 w 72"/>
                      <a:gd name="T19" fmla="*/ 2147483646 h 445"/>
                      <a:gd name="T20" fmla="*/ 2147483646 w 72"/>
                      <a:gd name="T21" fmla="*/ 2147483646 h 445"/>
                      <a:gd name="T22" fmla="*/ 2147483646 w 72"/>
                      <a:gd name="T23" fmla="*/ 2147483646 h 445"/>
                      <a:gd name="T24" fmla="*/ 2147483646 w 72"/>
                      <a:gd name="T25" fmla="*/ 2147483646 h 445"/>
                      <a:gd name="T26" fmla="*/ 2147483646 w 72"/>
                      <a:gd name="T27" fmla="*/ 2147483646 h 445"/>
                      <a:gd name="T28" fmla="*/ 2147483646 w 72"/>
                      <a:gd name="T29" fmla="*/ 2147483646 h 445"/>
                      <a:gd name="T30" fmla="*/ 2147483646 w 72"/>
                      <a:gd name="T31" fmla="*/ 2147483646 h 445"/>
                      <a:gd name="T32" fmla="*/ 2147483646 w 72"/>
                      <a:gd name="T33" fmla="*/ 2147483646 h 445"/>
                      <a:gd name="T34" fmla="*/ 2147483646 w 72"/>
                      <a:gd name="T35" fmla="*/ 2147483646 h 445"/>
                      <a:gd name="T36" fmla="*/ 2147483646 w 72"/>
                      <a:gd name="T37" fmla="*/ 2147483646 h 445"/>
                      <a:gd name="T38" fmla="*/ 2147483646 w 72"/>
                      <a:gd name="T39" fmla="*/ 2147483646 h 445"/>
                      <a:gd name="T40" fmla="*/ 2147483646 w 72"/>
                      <a:gd name="T41" fmla="*/ 2147483646 h 445"/>
                      <a:gd name="T42" fmla="*/ 2147483646 w 72"/>
                      <a:gd name="T43" fmla="*/ 2147483646 h 445"/>
                      <a:gd name="T44" fmla="*/ 2147483646 w 72"/>
                      <a:gd name="T45" fmla="*/ 2147483646 h 445"/>
                      <a:gd name="T46" fmla="*/ 0 w 72"/>
                      <a:gd name="T47" fmla="*/ 2147483646 h 445"/>
                      <a:gd name="T48" fmla="*/ 0 w 72"/>
                      <a:gd name="T49" fmla="*/ 2147483646 h 445"/>
                      <a:gd name="T50" fmla="*/ 2147483646 w 72"/>
                      <a:gd name="T51" fmla="*/ 2147483646 h 445"/>
                      <a:gd name="T52" fmla="*/ 2147483646 w 72"/>
                      <a:gd name="T53" fmla="*/ 2147483646 h 445"/>
                      <a:gd name="T54" fmla="*/ 2147483646 w 72"/>
                      <a:gd name="T55" fmla="*/ 2147483646 h 445"/>
                      <a:gd name="T56" fmla="*/ 2147483646 w 72"/>
                      <a:gd name="T57" fmla="*/ 2147483646 h 445"/>
                      <a:gd name="T58" fmla="*/ 2147483646 w 72"/>
                      <a:gd name="T59" fmla="*/ 2147483646 h 445"/>
                      <a:gd name="T60" fmla="*/ 2147483646 w 72"/>
                      <a:gd name="T61" fmla="*/ 2147483646 h 445"/>
                      <a:gd name="T62" fmla="*/ 2147483646 w 72"/>
                      <a:gd name="T63" fmla="*/ 2147483646 h 445"/>
                      <a:gd name="T64" fmla="*/ 2147483646 w 72"/>
                      <a:gd name="T65" fmla="*/ 2147483646 h 445"/>
                      <a:gd name="T66" fmla="*/ 2147483646 w 72"/>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
                      <a:gd name="T103" fmla="*/ 0 h 445"/>
                      <a:gd name="T104" fmla="*/ 72 w 72"/>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 h="445">
                        <a:moveTo>
                          <a:pt x="40" y="0"/>
                        </a:moveTo>
                        <a:lnTo>
                          <a:pt x="21" y="15"/>
                        </a:lnTo>
                        <a:lnTo>
                          <a:pt x="31" y="29"/>
                        </a:lnTo>
                        <a:lnTo>
                          <a:pt x="31" y="44"/>
                        </a:lnTo>
                        <a:lnTo>
                          <a:pt x="40" y="59"/>
                        </a:lnTo>
                        <a:lnTo>
                          <a:pt x="50" y="74"/>
                        </a:lnTo>
                        <a:lnTo>
                          <a:pt x="61" y="88"/>
                        </a:lnTo>
                        <a:lnTo>
                          <a:pt x="71" y="103"/>
                        </a:lnTo>
                        <a:lnTo>
                          <a:pt x="71" y="119"/>
                        </a:lnTo>
                        <a:lnTo>
                          <a:pt x="61" y="134"/>
                        </a:lnTo>
                        <a:lnTo>
                          <a:pt x="61" y="148"/>
                        </a:lnTo>
                        <a:lnTo>
                          <a:pt x="40" y="155"/>
                        </a:lnTo>
                        <a:lnTo>
                          <a:pt x="31" y="170"/>
                        </a:lnTo>
                        <a:lnTo>
                          <a:pt x="21" y="185"/>
                        </a:lnTo>
                        <a:lnTo>
                          <a:pt x="31" y="199"/>
                        </a:lnTo>
                        <a:lnTo>
                          <a:pt x="40" y="214"/>
                        </a:lnTo>
                        <a:lnTo>
                          <a:pt x="61" y="222"/>
                        </a:lnTo>
                        <a:lnTo>
                          <a:pt x="61" y="237"/>
                        </a:lnTo>
                        <a:lnTo>
                          <a:pt x="71" y="251"/>
                        </a:lnTo>
                        <a:lnTo>
                          <a:pt x="71" y="266"/>
                        </a:lnTo>
                        <a:lnTo>
                          <a:pt x="61" y="281"/>
                        </a:lnTo>
                        <a:lnTo>
                          <a:pt x="40" y="289"/>
                        </a:lnTo>
                        <a:lnTo>
                          <a:pt x="21" y="303"/>
                        </a:lnTo>
                        <a:lnTo>
                          <a:pt x="0" y="318"/>
                        </a:lnTo>
                        <a:lnTo>
                          <a:pt x="0" y="333"/>
                        </a:lnTo>
                        <a:lnTo>
                          <a:pt x="10" y="348"/>
                        </a:lnTo>
                        <a:lnTo>
                          <a:pt x="31" y="362"/>
                        </a:lnTo>
                        <a:lnTo>
                          <a:pt x="40" y="377"/>
                        </a:lnTo>
                        <a:lnTo>
                          <a:pt x="50" y="392"/>
                        </a:lnTo>
                        <a:lnTo>
                          <a:pt x="61" y="407"/>
                        </a:lnTo>
                        <a:lnTo>
                          <a:pt x="50" y="421"/>
                        </a:lnTo>
                        <a:lnTo>
                          <a:pt x="31" y="429"/>
                        </a:lnTo>
                        <a:lnTo>
                          <a:pt x="21" y="444"/>
                        </a:lnTo>
                        <a:lnTo>
                          <a:pt x="40"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3" name="Freeform 119">
                    <a:extLst>
                      <a:ext uri="{FF2B5EF4-FFF2-40B4-BE49-F238E27FC236}">
                        <a16:creationId xmlns:a16="http://schemas.microsoft.com/office/drawing/2014/main" xmlns="" id="{169307A0-DD6E-F447-8419-EC76D34670C7}"/>
                      </a:ext>
                    </a:extLst>
                  </p:cNvPr>
                  <p:cNvSpPr>
                    <a:spLocks/>
                  </p:cNvSpPr>
                  <p:nvPr/>
                </p:nvSpPr>
                <p:spPr bwMode="auto">
                  <a:xfrm rot="233891" flipH="1">
                    <a:off x="7535864" y="2740025"/>
                    <a:ext cx="85725" cy="566738"/>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4" name="Oval 120">
                    <a:extLst>
                      <a:ext uri="{FF2B5EF4-FFF2-40B4-BE49-F238E27FC236}">
                        <a16:creationId xmlns:a16="http://schemas.microsoft.com/office/drawing/2014/main" xmlns="" id="{D389D0C9-70D3-2C4F-913E-AFED76E546CA}"/>
                      </a:ext>
                    </a:extLst>
                  </p:cNvPr>
                  <p:cNvSpPr>
                    <a:spLocks noChangeArrowheads="1"/>
                  </p:cNvSpPr>
                  <p:nvPr/>
                </p:nvSpPr>
                <p:spPr bwMode="auto">
                  <a:xfrm rot="233891" flipH="1">
                    <a:off x="7559675" y="3346451"/>
                    <a:ext cx="228600"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5" name="Oval 121">
                    <a:extLst>
                      <a:ext uri="{FF2B5EF4-FFF2-40B4-BE49-F238E27FC236}">
                        <a16:creationId xmlns:a16="http://schemas.microsoft.com/office/drawing/2014/main" xmlns="" id="{1CD3F69E-7424-A448-BFC1-A672C378A856}"/>
                      </a:ext>
                    </a:extLst>
                  </p:cNvPr>
                  <p:cNvSpPr>
                    <a:spLocks noChangeArrowheads="1"/>
                  </p:cNvSpPr>
                  <p:nvPr/>
                </p:nvSpPr>
                <p:spPr bwMode="auto">
                  <a:xfrm rot="233891" flipH="1">
                    <a:off x="7826376" y="2566988"/>
                    <a:ext cx="225425" cy="182562"/>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6" name="Freeform 122">
                    <a:extLst>
                      <a:ext uri="{FF2B5EF4-FFF2-40B4-BE49-F238E27FC236}">
                        <a16:creationId xmlns:a16="http://schemas.microsoft.com/office/drawing/2014/main" xmlns="" id="{C6427D3C-9A89-6D4C-A56C-0FFCF5FA377A}"/>
                      </a:ext>
                    </a:extLst>
                  </p:cNvPr>
                  <p:cNvSpPr>
                    <a:spLocks/>
                  </p:cNvSpPr>
                  <p:nvPr/>
                </p:nvSpPr>
                <p:spPr bwMode="auto">
                  <a:xfrm rot="233891" flipH="1">
                    <a:off x="7908926" y="2767014"/>
                    <a:ext cx="98425" cy="706437"/>
                  </a:xfrm>
                  <a:custGeom>
                    <a:avLst/>
                    <a:gdLst>
                      <a:gd name="T0" fmla="*/ 2147483646 w 70"/>
                      <a:gd name="T1" fmla="*/ 0 h 445"/>
                      <a:gd name="T2" fmla="*/ 2147483646 w 70"/>
                      <a:gd name="T3" fmla="*/ 2147483646 h 445"/>
                      <a:gd name="T4" fmla="*/ 2147483646 w 70"/>
                      <a:gd name="T5" fmla="*/ 2147483646 h 445"/>
                      <a:gd name="T6" fmla="*/ 2147483646 w 70"/>
                      <a:gd name="T7" fmla="*/ 2147483646 h 445"/>
                      <a:gd name="T8" fmla="*/ 2147483646 w 70"/>
                      <a:gd name="T9" fmla="*/ 2147483646 h 445"/>
                      <a:gd name="T10" fmla="*/ 2147483646 w 70"/>
                      <a:gd name="T11" fmla="*/ 2147483646 h 445"/>
                      <a:gd name="T12" fmla="*/ 2147483646 w 70"/>
                      <a:gd name="T13" fmla="*/ 2147483646 h 445"/>
                      <a:gd name="T14" fmla="*/ 2147483646 w 70"/>
                      <a:gd name="T15" fmla="*/ 2147483646 h 445"/>
                      <a:gd name="T16" fmla="*/ 2147483646 w 70"/>
                      <a:gd name="T17" fmla="*/ 2147483646 h 445"/>
                      <a:gd name="T18" fmla="*/ 2147483646 w 70"/>
                      <a:gd name="T19" fmla="*/ 2147483646 h 445"/>
                      <a:gd name="T20" fmla="*/ 2147483646 w 70"/>
                      <a:gd name="T21" fmla="*/ 2147483646 h 445"/>
                      <a:gd name="T22" fmla="*/ 2147483646 w 70"/>
                      <a:gd name="T23" fmla="*/ 2147483646 h 445"/>
                      <a:gd name="T24" fmla="*/ 2147483646 w 70"/>
                      <a:gd name="T25" fmla="*/ 2147483646 h 445"/>
                      <a:gd name="T26" fmla="*/ 2147483646 w 70"/>
                      <a:gd name="T27" fmla="*/ 2147483646 h 445"/>
                      <a:gd name="T28" fmla="*/ 2147483646 w 70"/>
                      <a:gd name="T29" fmla="*/ 2147483646 h 445"/>
                      <a:gd name="T30" fmla="*/ 2147483646 w 70"/>
                      <a:gd name="T31" fmla="*/ 2147483646 h 445"/>
                      <a:gd name="T32" fmla="*/ 2147483646 w 70"/>
                      <a:gd name="T33" fmla="*/ 2147483646 h 445"/>
                      <a:gd name="T34" fmla="*/ 2147483646 w 70"/>
                      <a:gd name="T35" fmla="*/ 2147483646 h 445"/>
                      <a:gd name="T36" fmla="*/ 2147483646 w 70"/>
                      <a:gd name="T37" fmla="*/ 2147483646 h 445"/>
                      <a:gd name="T38" fmla="*/ 2147483646 w 70"/>
                      <a:gd name="T39" fmla="*/ 2147483646 h 445"/>
                      <a:gd name="T40" fmla="*/ 2147483646 w 70"/>
                      <a:gd name="T41" fmla="*/ 2147483646 h 445"/>
                      <a:gd name="T42" fmla="*/ 2147483646 w 70"/>
                      <a:gd name="T43" fmla="*/ 2147483646 h 445"/>
                      <a:gd name="T44" fmla="*/ 2147483646 w 70"/>
                      <a:gd name="T45" fmla="*/ 2147483646 h 445"/>
                      <a:gd name="T46" fmla="*/ 0 w 70"/>
                      <a:gd name="T47" fmla="*/ 2147483646 h 445"/>
                      <a:gd name="T48" fmla="*/ 0 w 70"/>
                      <a:gd name="T49" fmla="*/ 2147483646 h 445"/>
                      <a:gd name="T50" fmla="*/ 2147483646 w 70"/>
                      <a:gd name="T51" fmla="*/ 2147483646 h 445"/>
                      <a:gd name="T52" fmla="*/ 2147483646 w 70"/>
                      <a:gd name="T53" fmla="*/ 2147483646 h 445"/>
                      <a:gd name="T54" fmla="*/ 2147483646 w 70"/>
                      <a:gd name="T55" fmla="*/ 2147483646 h 445"/>
                      <a:gd name="T56" fmla="*/ 2147483646 w 70"/>
                      <a:gd name="T57" fmla="*/ 2147483646 h 445"/>
                      <a:gd name="T58" fmla="*/ 2147483646 w 70"/>
                      <a:gd name="T59" fmla="*/ 2147483646 h 445"/>
                      <a:gd name="T60" fmla="*/ 2147483646 w 70"/>
                      <a:gd name="T61" fmla="*/ 2147483646 h 445"/>
                      <a:gd name="T62" fmla="*/ 2147483646 w 70"/>
                      <a:gd name="T63" fmla="*/ 2147483646 h 445"/>
                      <a:gd name="T64" fmla="*/ 2147483646 w 70"/>
                      <a:gd name="T65" fmla="*/ 2147483646 h 445"/>
                      <a:gd name="T66" fmla="*/ 2147483646 w 70"/>
                      <a:gd name="T67" fmla="*/ 2147483646 h 4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
                      <a:gd name="T103" fmla="*/ 0 h 445"/>
                      <a:gd name="T104" fmla="*/ 70 w 70"/>
                      <a:gd name="T105" fmla="*/ 445 h 4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 h="445">
                        <a:moveTo>
                          <a:pt x="39" y="0"/>
                        </a:moveTo>
                        <a:lnTo>
                          <a:pt x="20" y="15"/>
                        </a:lnTo>
                        <a:lnTo>
                          <a:pt x="30" y="29"/>
                        </a:lnTo>
                        <a:lnTo>
                          <a:pt x="30" y="44"/>
                        </a:lnTo>
                        <a:lnTo>
                          <a:pt x="39" y="59"/>
                        </a:lnTo>
                        <a:lnTo>
                          <a:pt x="49" y="74"/>
                        </a:lnTo>
                        <a:lnTo>
                          <a:pt x="59" y="88"/>
                        </a:lnTo>
                        <a:lnTo>
                          <a:pt x="69" y="103"/>
                        </a:lnTo>
                        <a:lnTo>
                          <a:pt x="69" y="119"/>
                        </a:lnTo>
                        <a:lnTo>
                          <a:pt x="59" y="134"/>
                        </a:lnTo>
                        <a:lnTo>
                          <a:pt x="59" y="148"/>
                        </a:lnTo>
                        <a:lnTo>
                          <a:pt x="39" y="155"/>
                        </a:lnTo>
                        <a:lnTo>
                          <a:pt x="30" y="170"/>
                        </a:lnTo>
                        <a:lnTo>
                          <a:pt x="20" y="185"/>
                        </a:lnTo>
                        <a:lnTo>
                          <a:pt x="30" y="199"/>
                        </a:lnTo>
                        <a:lnTo>
                          <a:pt x="39" y="214"/>
                        </a:lnTo>
                        <a:lnTo>
                          <a:pt x="59" y="222"/>
                        </a:lnTo>
                        <a:lnTo>
                          <a:pt x="59" y="237"/>
                        </a:lnTo>
                        <a:lnTo>
                          <a:pt x="69" y="251"/>
                        </a:lnTo>
                        <a:lnTo>
                          <a:pt x="69" y="266"/>
                        </a:lnTo>
                        <a:lnTo>
                          <a:pt x="59" y="281"/>
                        </a:lnTo>
                        <a:lnTo>
                          <a:pt x="39" y="289"/>
                        </a:lnTo>
                        <a:lnTo>
                          <a:pt x="20" y="303"/>
                        </a:lnTo>
                        <a:lnTo>
                          <a:pt x="0" y="318"/>
                        </a:lnTo>
                        <a:lnTo>
                          <a:pt x="0" y="333"/>
                        </a:lnTo>
                        <a:lnTo>
                          <a:pt x="10" y="348"/>
                        </a:lnTo>
                        <a:lnTo>
                          <a:pt x="30" y="362"/>
                        </a:lnTo>
                        <a:lnTo>
                          <a:pt x="39" y="377"/>
                        </a:lnTo>
                        <a:lnTo>
                          <a:pt x="49" y="392"/>
                        </a:lnTo>
                        <a:lnTo>
                          <a:pt x="59" y="407"/>
                        </a:lnTo>
                        <a:lnTo>
                          <a:pt x="49" y="421"/>
                        </a:lnTo>
                        <a:lnTo>
                          <a:pt x="30" y="429"/>
                        </a:lnTo>
                        <a:lnTo>
                          <a:pt x="20" y="444"/>
                        </a:lnTo>
                        <a:lnTo>
                          <a:pt x="39" y="444"/>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7" name="Freeform 123">
                    <a:extLst>
                      <a:ext uri="{FF2B5EF4-FFF2-40B4-BE49-F238E27FC236}">
                        <a16:creationId xmlns:a16="http://schemas.microsoft.com/office/drawing/2014/main" xmlns="" id="{633187C7-2645-1A48-99F4-86107A4F80A5}"/>
                      </a:ext>
                    </a:extLst>
                  </p:cNvPr>
                  <p:cNvSpPr>
                    <a:spLocks/>
                  </p:cNvSpPr>
                  <p:nvPr/>
                </p:nvSpPr>
                <p:spPr bwMode="auto">
                  <a:xfrm rot="233891" flipH="1">
                    <a:off x="7786689" y="2757489"/>
                    <a:ext cx="85725" cy="566737"/>
                  </a:xfrm>
                  <a:custGeom>
                    <a:avLst/>
                    <a:gdLst>
                      <a:gd name="T0" fmla="*/ 0 w 61"/>
                      <a:gd name="T1" fmla="*/ 0 h 357"/>
                      <a:gd name="T2" fmla="*/ 2147483646 w 61"/>
                      <a:gd name="T3" fmla="*/ 2147483646 h 357"/>
                      <a:gd name="T4" fmla="*/ 2147483646 w 61"/>
                      <a:gd name="T5" fmla="*/ 2147483646 h 357"/>
                      <a:gd name="T6" fmla="*/ 2147483646 w 61"/>
                      <a:gd name="T7" fmla="*/ 2147483646 h 357"/>
                      <a:gd name="T8" fmla="*/ 2147483646 w 61"/>
                      <a:gd name="T9" fmla="*/ 2147483646 h 357"/>
                      <a:gd name="T10" fmla="*/ 2147483646 w 61"/>
                      <a:gd name="T11" fmla="*/ 2147483646 h 357"/>
                      <a:gd name="T12" fmla="*/ 2147483646 w 61"/>
                      <a:gd name="T13" fmla="*/ 2147483646 h 357"/>
                      <a:gd name="T14" fmla="*/ 0 w 61"/>
                      <a:gd name="T15" fmla="*/ 2147483646 h 357"/>
                      <a:gd name="T16" fmla="*/ 2147483646 w 61"/>
                      <a:gd name="T17" fmla="*/ 2147483646 h 357"/>
                      <a:gd name="T18" fmla="*/ 2147483646 w 61"/>
                      <a:gd name="T19" fmla="*/ 2147483646 h 357"/>
                      <a:gd name="T20" fmla="*/ 2147483646 w 61"/>
                      <a:gd name="T21" fmla="*/ 2147483646 h 357"/>
                      <a:gd name="T22" fmla="*/ 2147483646 w 61"/>
                      <a:gd name="T23" fmla="*/ 2147483646 h 357"/>
                      <a:gd name="T24" fmla="*/ 2147483646 w 61"/>
                      <a:gd name="T25" fmla="*/ 2147483646 h 357"/>
                      <a:gd name="T26" fmla="*/ 2147483646 w 61"/>
                      <a:gd name="T27" fmla="*/ 2147483646 h 357"/>
                      <a:gd name="T28" fmla="*/ 2147483646 w 61"/>
                      <a:gd name="T29" fmla="*/ 2147483646 h 357"/>
                      <a:gd name="T30" fmla="*/ 0 w 61"/>
                      <a:gd name="T31" fmla="*/ 2147483646 h 357"/>
                      <a:gd name="T32" fmla="*/ 0 w 61"/>
                      <a:gd name="T33" fmla="*/ 2147483646 h 357"/>
                      <a:gd name="T34" fmla="*/ 2147483646 w 61"/>
                      <a:gd name="T35" fmla="*/ 2147483646 h 357"/>
                      <a:gd name="T36" fmla="*/ 2147483646 w 61"/>
                      <a:gd name="T37" fmla="*/ 2147483646 h 357"/>
                      <a:gd name="T38" fmla="*/ 2147483646 w 61"/>
                      <a:gd name="T39" fmla="*/ 2147483646 h 357"/>
                      <a:gd name="T40" fmla="*/ 2147483646 w 61"/>
                      <a:gd name="T41" fmla="*/ 2147483646 h 357"/>
                      <a:gd name="T42" fmla="*/ 2147483646 w 61"/>
                      <a:gd name="T43" fmla="*/ 2147483646 h 357"/>
                      <a:gd name="T44" fmla="*/ 2147483646 w 61"/>
                      <a:gd name="T45" fmla="*/ 2147483646 h 357"/>
                      <a:gd name="T46" fmla="*/ 2147483646 w 61"/>
                      <a:gd name="T47" fmla="*/ 2147483646 h 357"/>
                      <a:gd name="T48" fmla="*/ 2147483646 w 61"/>
                      <a:gd name="T49" fmla="*/ 2147483646 h 357"/>
                      <a:gd name="T50" fmla="*/ 2147483646 w 61"/>
                      <a:gd name="T51" fmla="*/ 2147483646 h 357"/>
                      <a:gd name="T52" fmla="*/ 0 w 61"/>
                      <a:gd name="T53" fmla="*/ 2147483646 h 3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1"/>
                      <a:gd name="T82" fmla="*/ 0 h 357"/>
                      <a:gd name="T83" fmla="*/ 61 w 61"/>
                      <a:gd name="T84" fmla="*/ 357 h 3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1" h="357">
                        <a:moveTo>
                          <a:pt x="0" y="0"/>
                        </a:moveTo>
                        <a:lnTo>
                          <a:pt x="20" y="23"/>
                        </a:lnTo>
                        <a:lnTo>
                          <a:pt x="30" y="37"/>
                        </a:lnTo>
                        <a:lnTo>
                          <a:pt x="40" y="52"/>
                        </a:lnTo>
                        <a:lnTo>
                          <a:pt x="30" y="67"/>
                        </a:lnTo>
                        <a:lnTo>
                          <a:pt x="20" y="82"/>
                        </a:lnTo>
                        <a:lnTo>
                          <a:pt x="10" y="96"/>
                        </a:lnTo>
                        <a:lnTo>
                          <a:pt x="0" y="111"/>
                        </a:lnTo>
                        <a:lnTo>
                          <a:pt x="10" y="126"/>
                        </a:lnTo>
                        <a:lnTo>
                          <a:pt x="20" y="141"/>
                        </a:lnTo>
                        <a:lnTo>
                          <a:pt x="40" y="155"/>
                        </a:lnTo>
                        <a:lnTo>
                          <a:pt x="40" y="170"/>
                        </a:lnTo>
                        <a:lnTo>
                          <a:pt x="40" y="186"/>
                        </a:lnTo>
                        <a:lnTo>
                          <a:pt x="20" y="186"/>
                        </a:lnTo>
                        <a:lnTo>
                          <a:pt x="10" y="201"/>
                        </a:lnTo>
                        <a:lnTo>
                          <a:pt x="0" y="215"/>
                        </a:lnTo>
                        <a:lnTo>
                          <a:pt x="0" y="230"/>
                        </a:lnTo>
                        <a:lnTo>
                          <a:pt x="10" y="245"/>
                        </a:lnTo>
                        <a:lnTo>
                          <a:pt x="30" y="252"/>
                        </a:lnTo>
                        <a:lnTo>
                          <a:pt x="40" y="267"/>
                        </a:lnTo>
                        <a:lnTo>
                          <a:pt x="49" y="282"/>
                        </a:lnTo>
                        <a:lnTo>
                          <a:pt x="60" y="297"/>
                        </a:lnTo>
                        <a:lnTo>
                          <a:pt x="49" y="312"/>
                        </a:lnTo>
                        <a:lnTo>
                          <a:pt x="30" y="318"/>
                        </a:lnTo>
                        <a:lnTo>
                          <a:pt x="30" y="333"/>
                        </a:lnTo>
                        <a:lnTo>
                          <a:pt x="20" y="348"/>
                        </a:lnTo>
                        <a:lnTo>
                          <a:pt x="0" y="356"/>
                        </a:lnTo>
                      </a:path>
                    </a:pathLst>
                  </a:custGeom>
                  <a:noFill/>
                  <a:ln w="25400" cap="rnd">
                    <a:solidFill>
                      <a:srgbClr val="00206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8" name="Oval 124">
                    <a:extLst>
                      <a:ext uri="{FF2B5EF4-FFF2-40B4-BE49-F238E27FC236}">
                        <a16:creationId xmlns:a16="http://schemas.microsoft.com/office/drawing/2014/main" xmlns="" id="{0EEE8F49-E3E3-3B44-9A2E-83FFB10755D0}"/>
                      </a:ext>
                    </a:extLst>
                  </p:cNvPr>
                  <p:cNvSpPr>
                    <a:spLocks noChangeArrowheads="1"/>
                  </p:cNvSpPr>
                  <p:nvPr/>
                </p:nvSpPr>
                <p:spPr bwMode="auto">
                  <a:xfrm rot="233891" flipH="1">
                    <a:off x="7772401" y="3371851"/>
                    <a:ext cx="225425"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489" name="Oval 86">
                    <a:extLst>
                      <a:ext uri="{FF2B5EF4-FFF2-40B4-BE49-F238E27FC236}">
                        <a16:creationId xmlns:a16="http://schemas.microsoft.com/office/drawing/2014/main" xmlns="" id="{64EB9DFB-0268-5D47-85B7-DB2FF34832B1}"/>
                      </a:ext>
                    </a:extLst>
                  </p:cNvPr>
                  <p:cNvSpPr>
                    <a:spLocks noChangeArrowheads="1"/>
                  </p:cNvSpPr>
                  <p:nvPr/>
                </p:nvSpPr>
                <p:spPr bwMode="auto">
                  <a:xfrm rot="233891" flipH="1">
                    <a:off x="8683626" y="2982914"/>
                    <a:ext cx="227013" cy="180975"/>
                  </a:xfrm>
                  <a:prstGeom prst="ellipse">
                    <a:avLst/>
                  </a:prstGeom>
                  <a:solidFill>
                    <a:schemeClr val="accent2">
                      <a:lumMod val="60000"/>
                      <a:lumOff val="40000"/>
                    </a:schemeClr>
                  </a:solidFill>
                  <a:ln w="25400">
                    <a:solidFill>
                      <a:srgbClr val="002060"/>
                    </a:solidFill>
                    <a:round/>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grpSp>
              <p:nvGrpSpPr>
                <p:cNvPr id="513" name="Group 512">
                  <a:extLst>
                    <a:ext uri="{FF2B5EF4-FFF2-40B4-BE49-F238E27FC236}">
                      <a16:creationId xmlns:a16="http://schemas.microsoft.com/office/drawing/2014/main" xmlns="" id="{870CB11D-4026-3245-B44E-BC28C0CE405F}"/>
                    </a:ext>
                  </a:extLst>
                </p:cNvPr>
                <p:cNvGrpSpPr/>
                <p:nvPr/>
              </p:nvGrpSpPr>
              <p:grpSpPr>
                <a:xfrm rot="20893782">
                  <a:off x="4532771" y="3901716"/>
                  <a:ext cx="922397" cy="931816"/>
                  <a:chOff x="2161572" y="344790"/>
                  <a:chExt cx="4151290" cy="3996558"/>
                </a:xfrm>
              </p:grpSpPr>
              <p:sp>
                <p:nvSpPr>
                  <p:cNvPr id="514" name="Donut 513">
                    <a:extLst>
                      <a:ext uri="{FF2B5EF4-FFF2-40B4-BE49-F238E27FC236}">
                        <a16:creationId xmlns:a16="http://schemas.microsoft.com/office/drawing/2014/main" xmlns="" id="{D9161BEB-E274-5F4D-A28E-3452A743C4ED}"/>
                      </a:ext>
                    </a:extLst>
                  </p:cNvPr>
                  <p:cNvSpPr/>
                  <p:nvPr/>
                </p:nvSpPr>
                <p:spPr>
                  <a:xfrm>
                    <a:off x="2736691" y="793585"/>
                    <a:ext cx="3114675" cy="3000375"/>
                  </a:xfrm>
                  <a:prstGeom prst="donut">
                    <a:avLst>
                      <a:gd name="adj" fmla="val 10464"/>
                    </a:avLst>
                  </a:prstGeom>
                  <a:solidFill>
                    <a:srgbClr val="76C2E6"/>
                  </a:solidFill>
                  <a:ln>
                    <a:solidFill>
                      <a:srgbClr val="76C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15" name="Group 514">
                    <a:extLst>
                      <a:ext uri="{FF2B5EF4-FFF2-40B4-BE49-F238E27FC236}">
                        <a16:creationId xmlns:a16="http://schemas.microsoft.com/office/drawing/2014/main" xmlns="" id="{960E28B3-F142-D849-B677-4C137A49C2E7}"/>
                      </a:ext>
                    </a:extLst>
                  </p:cNvPr>
                  <p:cNvGrpSpPr/>
                  <p:nvPr/>
                </p:nvGrpSpPr>
                <p:grpSpPr>
                  <a:xfrm>
                    <a:off x="2161572" y="344790"/>
                    <a:ext cx="4151290" cy="3996558"/>
                    <a:chOff x="3444221" y="613302"/>
                    <a:chExt cx="4151290" cy="3996558"/>
                  </a:xfrm>
                </p:grpSpPr>
                <p:sp>
                  <p:nvSpPr>
                    <p:cNvPr id="532" name="Freeform 531">
                      <a:extLst>
                        <a:ext uri="{FF2B5EF4-FFF2-40B4-BE49-F238E27FC236}">
                          <a16:creationId xmlns:a16="http://schemas.microsoft.com/office/drawing/2014/main" xmlns="" id="{3DA07153-C74A-0045-B76D-FBFDCA42995D}"/>
                        </a:ext>
                      </a:extLst>
                    </p:cNvPr>
                    <p:cNvSpPr/>
                    <p:nvPr/>
                  </p:nvSpPr>
                  <p:spPr>
                    <a:xfrm>
                      <a:off x="5454315" y="613302"/>
                      <a:ext cx="302104" cy="966846"/>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532">
                      <a:extLst>
                        <a:ext uri="{FF2B5EF4-FFF2-40B4-BE49-F238E27FC236}">
                          <a16:creationId xmlns:a16="http://schemas.microsoft.com/office/drawing/2014/main" xmlns="" id="{C8C779DB-6DE0-2545-8C1D-73CA2799BB99}"/>
                        </a:ext>
                      </a:extLst>
                    </p:cNvPr>
                    <p:cNvSpPr/>
                    <p:nvPr/>
                  </p:nvSpPr>
                  <p:spPr>
                    <a:xfrm rot="15031391">
                      <a:off x="3927051" y="2569484"/>
                      <a:ext cx="307989" cy="107106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533">
                      <a:extLst>
                        <a:ext uri="{FF2B5EF4-FFF2-40B4-BE49-F238E27FC236}">
                          <a16:creationId xmlns:a16="http://schemas.microsoft.com/office/drawing/2014/main" xmlns="" id="{E787B944-4D68-4446-8A35-E129AF19DC1A}"/>
                        </a:ext>
                      </a:extLst>
                    </p:cNvPr>
                    <p:cNvSpPr/>
                    <p:nvPr/>
                  </p:nvSpPr>
                  <p:spPr>
                    <a:xfrm rot="17073473">
                      <a:off x="3807884" y="1730831"/>
                      <a:ext cx="263338" cy="99066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534">
                      <a:extLst>
                        <a:ext uri="{FF2B5EF4-FFF2-40B4-BE49-F238E27FC236}">
                          <a16:creationId xmlns:a16="http://schemas.microsoft.com/office/drawing/2014/main" xmlns="" id="{B71F6BBE-A88B-C24E-BFAF-FC3F093F8C39}"/>
                        </a:ext>
                      </a:extLst>
                    </p:cNvPr>
                    <p:cNvSpPr/>
                    <p:nvPr/>
                  </p:nvSpPr>
                  <p:spPr>
                    <a:xfrm rot="19571383">
                      <a:off x="4526097" y="755153"/>
                      <a:ext cx="249231" cy="996724"/>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a:extLst>
                        <a:ext uri="{FF2B5EF4-FFF2-40B4-BE49-F238E27FC236}">
                          <a16:creationId xmlns:a16="http://schemas.microsoft.com/office/drawing/2014/main" xmlns="" id="{6ADD5346-34AB-2A4C-8D91-243FB4512CE6}"/>
                        </a:ext>
                      </a:extLst>
                    </p:cNvPr>
                    <p:cNvSpPr/>
                    <p:nvPr/>
                  </p:nvSpPr>
                  <p:spPr>
                    <a:xfrm rot="2533053">
                      <a:off x="6555332" y="1097149"/>
                      <a:ext cx="320647" cy="98957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a:extLst>
                        <a:ext uri="{FF2B5EF4-FFF2-40B4-BE49-F238E27FC236}">
                          <a16:creationId xmlns:a16="http://schemas.microsoft.com/office/drawing/2014/main" xmlns="" id="{823AC852-5FA5-CA48-87BD-B1E3FD4BF598}"/>
                        </a:ext>
                      </a:extLst>
                    </p:cNvPr>
                    <p:cNvSpPr/>
                    <p:nvPr/>
                  </p:nvSpPr>
                  <p:spPr>
                    <a:xfrm rot="5916560">
                      <a:off x="6940975" y="2203520"/>
                      <a:ext cx="300979" cy="1008092"/>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a:extLst>
                        <a:ext uri="{FF2B5EF4-FFF2-40B4-BE49-F238E27FC236}">
                          <a16:creationId xmlns:a16="http://schemas.microsoft.com/office/drawing/2014/main" xmlns="" id="{992F270D-9C8A-A446-A832-AE64CAB1B8CB}"/>
                        </a:ext>
                      </a:extLst>
                    </p:cNvPr>
                    <p:cNvSpPr/>
                    <p:nvPr/>
                  </p:nvSpPr>
                  <p:spPr>
                    <a:xfrm rot="8025475">
                      <a:off x="6606629" y="3168375"/>
                      <a:ext cx="271628" cy="97627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a:extLst>
                        <a:ext uri="{FF2B5EF4-FFF2-40B4-BE49-F238E27FC236}">
                          <a16:creationId xmlns:a16="http://schemas.microsoft.com/office/drawing/2014/main" xmlns="" id="{8074D522-97C0-6D4A-BAB7-F7BAD3A70C4E}"/>
                        </a:ext>
                      </a:extLst>
                    </p:cNvPr>
                    <p:cNvSpPr/>
                    <p:nvPr/>
                  </p:nvSpPr>
                  <p:spPr>
                    <a:xfrm rot="11012942">
                      <a:off x="5607204" y="3630529"/>
                      <a:ext cx="260727" cy="979331"/>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Freeform 539">
                      <a:extLst>
                        <a:ext uri="{FF2B5EF4-FFF2-40B4-BE49-F238E27FC236}">
                          <a16:creationId xmlns:a16="http://schemas.microsoft.com/office/drawing/2014/main" xmlns="" id="{8E95DB1E-D98F-C94E-981D-E83085520519}"/>
                        </a:ext>
                      </a:extLst>
                    </p:cNvPr>
                    <p:cNvSpPr/>
                    <p:nvPr/>
                  </p:nvSpPr>
                  <p:spPr>
                    <a:xfrm rot="13557478">
                      <a:off x="4619684" y="3354390"/>
                      <a:ext cx="279269" cy="1091739"/>
                    </a:xfrm>
                    <a:custGeom>
                      <a:avLst/>
                      <a:gdLst>
                        <a:gd name="connsiteX0" fmla="*/ 216568 w 625802"/>
                        <a:gd name="connsiteY0" fmla="*/ 890337 h 2216524"/>
                        <a:gd name="connsiteX1" fmla="*/ 216568 w 625802"/>
                        <a:gd name="connsiteY1" fmla="*/ 890337 h 2216524"/>
                        <a:gd name="connsiteX2" fmla="*/ 72189 w 625802"/>
                        <a:gd name="connsiteY2" fmla="*/ 721895 h 2216524"/>
                        <a:gd name="connsiteX3" fmla="*/ 24063 w 625802"/>
                        <a:gd name="connsiteY3" fmla="*/ 577516 h 2216524"/>
                        <a:gd name="connsiteX4" fmla="*/ 0 w 625802"/>
                        <a:gd name="connsiteY4" fmla="*/ 505326 h 2216524"/>
                        <a:gd name="connsiteX5" fmla="*/ 24063 w 625802"/>
                        <a:gd name="connsiteY5" fmla="*/ 96253 h 2216524"/>
                        <a:gd name="connsiteX6" fmla="*/ 72189 w 625802"/>
                        <a:gd name="connsiteY6" fmla="*/ 48126 h 2216524"/>
                        <a:gd name="connsiteX7" fmla="*/ 96252 w 625802"/>
                        <a:gd name="connsiteY7" fmla="*/ 120316 h 2216524"/>
                        <a:gd name="connsiteX8" fmla="*/ 144379 w 625802"/>
                        <a:gd name="connsiteY8" fmla="*/ 48126 h 2216524"/>
                        <a:gd name="connsiteX9" fmla="*/ 216568 w 625802"/>
                        <a:gd name="connsiteY9" fmla="*/ 0 h 2216524"/>
                        <a:gd name="connsiteX10" fmla="*/ 385010 w 625802"/>
                        <a:gd name="connsiteY10" fmla="*/ 24063 h 2216524"/>
                        <a:gd name="connsiteX11" fmla="*/ 433137 w 625802"/>
                        <a:gd name="connsiteY11" fmla="*/ 96253 h 2216524"/>
                        <a:gd name="connsiteX12" fmla="*/ 481263 w 625802"/>
                        <a:gd name="connsiteY12" fmla="*/ 240632 h 2216524"/>
                        <a:gd name="connsiteX13" fmla="*/ 505326 w 625802"/>
                        <a:gd name="connsiteY13" fmla="*/ 144379 h 2216524"/>
                        <a:gd name="connsiteX14" fmla="*/ 577516 w 625802"/>
                        <a:gd name="connsiteY14" fmla="*/ 120316 h 2216524"/>
                        <a:gd name="connsiteX15" fmla="*/ 625642 w 625802"/>
                        <a:gd name="connsiteY15" fmla="*/ 264695 h 2216524"/>
                        <a:gd name="connsiteX16" fmla="*/ 553452 w 625802"/>
                        <a:gd name="connsiteY16" fmla="*/ 842211 h 2216524"/>
                        <a:gd name="connsiteX17" fmla="*/ 529389 w 625802"/>
                        <a:gd name="connsiteY17" fmla="*/ 914400 h 2216524"/>
                        <a:gd name="connsiteX18" fmla="*/ 505326 w 625802"/>
                        <a:gd name="connsiteY18" fmla="*/ 986589 h 2216524"/>
                        <a:gd name="connsiteX19" fmla="*/ 457200 w 625802"/>
                        <a:gd name="connsiteY19" fmla="*/ 1034716 h 2216524"/>
                        <a:gd name="connsiteX20" fmla="*/ 409073 w 625802"/>
                        <a:gd name="connsiteY20" fmla="*/ 1179095 h 2216524"/>
                        <a:gd name="connsiteX21" fmla="*/ 385010 w 625802"/>
                        <a:gd name="connsiteY21" fmla="*/ 1251284 h 2216524"/>
                        <a:gd name="connsiteX22" fmla="*/ 433137 w 625802"/>
                        <a:gd name="connsiteY22" fmla="*/ 1660358 h 2216524"/>
                        <a:gd name="connsiteX23" fmla="*/ 481263 w 625802"/>
                        <a:gd name="connsiteY23" fmla="*/ 1900989 h 2216524"/>
                        <a:gd name="connsiteX24" fmla="*/ 529389 w 625802"/>
                        <a:gd name="connsiteY24" fmla="*/ 2045368 h 2216524"/>
                        <a:gd name="connsiteX25" fmla="*/ 505326 w 625802"/>
                        <a:gd name="connsiteY25" fmla="*/ 2141621 h 2216524"/>
                        <a:gd name="connsiteX26" fmla="*/ 481263 w 625802"/>
                        <a:gd name="connsiteY26" fmla="*/ 2213811 h 2216524"/>
                        <a:gd name="connsiteX27" fmla="*/ 409073 w 625802"/>
                        <a:gd name="connsiteY27" fmla="*/ 2189747 h 2216524"/>
                        <a:gd name="connsiteX28" fmla="*/ 264694 w 625802"/>
                        <a:gd name="connsiteY28" fmla="*/ 2189747 h 2216524"/>
                        <a:gd name="connsiteX29" fmla="*/ 240631 w 625802"/>
                        <a:gd name="connsiteY29" fmla="*/ 2117558 h 2216524"/>
                        <a:gd name="connsiteX30" fmla="*/ 288758 w 625802"/>
                        <a:gd name="connsiteY30" fmla="*/ 2069432 h 2216524"/>
                        <a:gd name="connsiteX31" fmla="*/ 336884 w 625802"/>
                        <a:gd name="connsiteY31" fmla="*/ 1925053 h 2216524"/>
                        <a:gd name="connsiteX32" fmla="*/ 312821 w 625802"/>
                        <a:gd name="connsiteY32" fmla="*/ 1684421 h 2216524"/>
                        <a:gd name="connsiteX33" fmla="*/ 288758 w 625802"/>
                        <a:gd name="connsiteY33" fmla="*/ 1612232 h 2216524"/>
                        <a:gd name="connsiteX34" fmla="*/ 240631 w 625802"/>
                        <a:gd name="connsiteY34" fmla="*/ 1395663 h 2216524"/>
                        <a:gd name="connsiteX35" fmla="*/ 216568 w 625802"/>
                        <a:gd name="connsiteY35" fmla="*/ 1082842 h 2216524"/>
                        <a:gd name="connsiteX36" fmla="*/ 168442 w 625802"/>
                        <a:gd name="connsiteY36" fmla="*/ 914400 h 2216524"/>
                        <a:gd name="connsiteX37" fmla="*/ 168442 w 625802"/>
                        <a:gd name="connsiteY37" fmla="*/ 866274 h 2216524"/>
                        <a:gd name="connsiteX38" fmla="*/ 168442 w 625802"/>
                        <a:gd name="connsiteY38" fmla="*/ 866274 h 221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5802" h="2216524">
                          <a:moveTo>
                            <a:pt x="216568" y="890337"/>
                          </a:moveTo>
                          <a:lnTo>
                            <a:pt x="216568" y="890337"/>
                          </a:lnTo>
                          <a:cubicBezTo>
                            <a:pt x="168442" y="834190"/>
                            <a:pt x="110946" y="784876"/>
                            <a:pt x="72189" y="721895"/>
                          </a:cubicBezTo>
                          <a:cubicBezTo>
                            <a:pt x="45602" y="678691"/>
                            <a:pt x="40105" y="625642"/>
                            <a:pt x="24063" y="577516"/>
                          </a:cubicBezTo>
                          <a:lnTo>
                            <a:pt x="0" y="505326"/>
                          </a:lnTo>
                          <a:cubicBezTo>
                            <a:pt x="8021" y="368968"/>
                            <a:pt x="2760" y="231175"/>
                            <a:pt x="24063" y="96253"/>
                          </a:cubicBezTo>
                          <a:cubicBezTo>
                            <a:pt x="27601" y="73844"/>
                            <a:pt x="50666" y="40952"/>
                            <a:pt x="72189" y="48126"/>
                          </a:cubicBezTo>
                          <a:cubicBezTo>
                            <a:pt x="96252" y="56147"/>
                            <a:pt x="88231" y="96253"/>
                            <a:pt x="96252" y="120316"/>
                          </a:cubicBezTo>
                          <a:cubicBezTo>
                            <a:pt x="146373" y="571384"/>
                            <a:pt x="93819" y="225087"/>
                            <a:pt x="144379" y="48126"/>
                          </a:cubicBezTo>
                          <a:cubicBezTo>
                            <a:pt x="152324" y="20319"/>
                            <a:pt x="192505" y="16042"/>
                            <a:pt x="216568" y="0"/>
                          </a:cubicBezTo>
                          <a:cubicBezTo>
                            <a:pt x="272715" y="8021"/>
                            <a:pt x="333181" y="1028"/>
                            <a:pt x="385010" y="24063"/>
                          </a:cubicBezTo>
                          <a:cubicBezTo>
                            <a:pt x="411438" y="35809"/>
                            <a:pt x="421391" y="69825"/>
                            <a:pt x="433137" y="96253"/>
                          </a:cubicBezTo>
                          <a:cubicBezTo>
                            <a:pt x="453740" y="142610"/>
                            <a:pt x="481263" y="240632"/>
                            <a:pt x="481263" y="240632"/>
                          </a:cubicBezTo>
                          <a:cubicBezTo>
                            <a:pt x="481263" y="323191"/>
                            <a:pt x="479690" y="182833"/>
                            <a:pt x="505326" y="144379"/>
                          </a:cubicBezTo>
                          <a:cubicBezTo>
                            <a:pt x="519396" y="123274"/>
                            <a:pt x="553453" y="128337"/>
                            <a:pt x="577516" y="120316"/>
                          </a:cubicBezTo>
                          <a:cubicBezTo>
                            <a:pt x="593558" y="168442"/>
                            <a:pt x="628456" y="214044"/>
                            <a:pt x="625642" y="264695"/>
                          </a:cubicBezTo>
                          <a:cubicBezTo>
                            <a:pt x="598765" y="748488"/>
                            <a:pt x="647307" y="560649"/>
                            <a:pt x="553452" y="842211"/>
                          </a:cubicBezTo>
                          <a:lnTo>
                            <a:pt x="529389" y="914400"/>
                          </a:lnTo>
                          <a:cubicBezTo>
                            <a:pt x="521368" y="938463"/>
                            <a:pt x="523261" y="968653"/>
                            <a:pt x="505326" y="986589"/>
                          </a:cubicBezTo>
                          <a:lnTo>
                            <a:pt x="457200" y="1034716"/>
                          </a:lnTo>
                          <a:lnTo>
                            <a:pt x="409073" y="1179095"/>
                          </a:lnTo>
                          <a:lnTo>
                            <a:pt x="385010" y="1251284"/>
                          </a:lnTo>
                          <a:cubicBezTo>
                            <a:pt x="391453" y="1309274"/>
                            <a:pt x="422109" y="1594190"/>
                            <a:pt x="433137" y="1660358"/>
                          </a:cubicBezTo>
                          <a:cubicBezTo>
                            <a:pt x="446585" y="1741044"/>
                            <a:pt x="455396" y="1823388"/>
                            <a:pt x="481263" y="1900989"/>
                          </a:cubicBezTo>
                          <a:lnTo>
                            <a:pt x="529389" y="2045368"/>
                          </a:lnTo>
                          <a:cubicBezTo>
                            <a:pt x="521368" y="2077452"/>
                            <a:pt x="514411" y="2109822"/>
                            <a:pt x="505326" y="2141621"/>
                          </a:cubicBezTo>
                          <a:cubicBezTo>
                            <a:pt x="498358" y="2166010"/>
                            <a:pt x="503950" y="2202468"/>
                            <a:pt x="481263" y="2213811"/>
                          </a:cubicBezTo>
                          <a:cubicBezTo>
                            <a:pt x="458576" y="2225155"/>
                            <a:pt x="433136" y="2197768"/>
                            <a:pt x="409073" y="2189747"/>
                          </a:cubicBezTo>
                          <a:cubicBezTo>
                            <a:pt x="360945" y="2205790"/>
                            <a:pt x="312822" y="2237875"/>
                            <a:pt x="264694" y="2189747"/>
                          </a:cubicBezTo>
                          <a:cubicBezTo>
                            <a:pt x="246758" y="2171811"/>
                            <a:pt x="248652" y="2141621"/>
                            <a:pt x="240631" y="2117558"/>
                          </a:cubicBezTo>
                          <a:cubicBezTo>
                            <a:pt x="256673" y="2101516"/>
                            <a:pt x="278612" y="2089724"/>
                            <a:pt x="288758" y="2069432"/>
                          </a:cubicBezTo>
                          <a:cubicBezTo>
                            <a:pt x="311445" y="2024058"/>
                            <a:pt x="336884" y="1925053"/>
                            <a:pt x="336884" y="1925053"/>
                          </a:cubicBezTo>
                          <a:cubicBezTo>
                            <a:pt x="328863" y="1844842"/>
                            <a:pt x="325078" y="1764094"/>
                            <a:pt x="312821" y="1684421"/>
                          </a:cubicBezTo>
                          <a:cubicBezTo>
                            <a:pt x="308964" y="1659351"/>
                            <a:pt x="295726" y="1636621"/>
                            <a:pt x="288758" y="1612232"/>
                          </a:cubicBezTo>
                          <a:cubicBezTo>
                            <a:pt x="266100" y="1532929"/>
                            <a:pt x="257174" y="1478377"/>
                            <a:pt x="240631" y="1395663"/>
                          </a:cubicBezTo>
                          <a:cubicBezTo>
                            <a:pt x="232610" y="1291389"/>
                            <a:pt x="228787" y="1186707"/>
                            <a:pt x="216568" y="1082842"/>
                          </a:cubicBezTo>
                          <a:cubicBezTo>
                            <a:pt x="199480" y="937596"/>
                            <a:pt x="192895" y="1036666"/>
                            <a:pt x="168442" y="914400"/>
                          </a:cubicBezTo>
                          <a:cubicBezTo>
                            <a:pt x="165296" y="898670"/>
                            <a:pt x="168442" y="882316"/>
                            <a:pt x="168442" y="866274"/>
                          </a:cubicBezTo>
                          <a:lnTo>
                            <a:pt x="168442" y="866274"/>
                          </a:lnTo>
                        </a:path>
                      </a:pathLst>
                    </a:custGeom>
                    <a:solidFill>
                      <a:srgbClr val="92D0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6" name="Group 515">
                    <a:extLst>
                      <a:ext uri="{FF2B5EF4-FFF2-40B4-BE49-F238E27FC236}">
                        <a16:creationId xmlns:a16="http://schemas.microsoft.com/office/drawing/2014/main" xmlns="" id="{C20CA6F8-4688-1A4B-B63D-FB8CABD22A7A}"/>
                      </a:ext>
                    </a:extLst>
                  </p:cNvPr>
                  <p:cNvGrpSpPr/>
                  <p:nvPr/>
                </p:nvGrpSpPr>
                <p:grpSpPr>
                  <a:xfrm>
                    <a:off x="2479124" y="582446"/>
                    <a:ext cx="3537456" cy="3438144"/>
                    <a:chOff x="3714358" y="903286"/>
                    <a:chExt cx="3537456" cy="3441530"/>
                  </a:xfrm>
                </p:grpSpPr>
                <p:pic>
                  <p:nvPicPr>
                    <p:cNvPr id="523" name="Picture 522">
                      <a:extLst>
                        <a:ext uri="{FF2B5EF4-FFF2-40B4-BE49-F238E27FC236}">
                          <a16:creationId xmlns:a16="http://schemas.microsoft.com/office/drawing/2014/main" xmlns="" id="{29001127-7D70-C044-AD76-EF6C10119028}"/>
                        </a:ext>
                      </a:extLst>
                    </p:cNvPr>
                    <p:cNvPicPr>
                      <a:picLocks noChangeAspect="1"/>
                    </p:cNvPicPr>
                    <p:nvPr/>
                  </p:nvPicPr>
                  <p:blipFill rotWithShape="1">
                    <a:blip r:embed="rId4"/>
                    <a:srcRect r="2992" b="21569"/>
                    <a:stretch/>
                  </p:blipFill>
                  <p:spPr>
                    <a:xfrm rot="20623491">
                      <a:off x="5079693" y="903286"/>
                      <a:ext cx="208044" cy="736315"/>
                    </a:xfrm>
                    <a:prstGeom prst="rect">
                      <a:avLst/>
                    </a:prstGeom>
                  </p:spPr>
                </p:pic>
                <p:pic>
                  <p:nvPicPr>
                    <p:cNvPr id="524" name="Picture 523">
                      <a:extLst>
                        <a:ext uri="{FF2B5EF4-FFF2-40B4-BE49-F238E27FC236}">
                          <a16:creationId xmlns:a16="http://schemas.microsoft.com/office/drawing/2014/main" xmlns="" id="{51778503-5254-A74E-9380-7DEA9072627A}"/>
                        </a:ext>
                      </a:extLst>
                    </p:cNvPr>
                    <p:cNvPicPr>
                      <a:picLocks noChangeAspect="1"/>
                    </p:cNvPicPr>
                    <p:nvPr/>
                  </p:nvPicPr>
                  <p:blipFill rotWithShape="1">
                    <a:blip r:embed="rId4"/>
                    <a:srcRect r="2992" b="21569"/>
                    <a:stretch/>
                  </p:blipFill>
                  <p:spPr>
                    <a:xfrm rot="18405633">
                      <a:off x="4248369" y="1417107"/>
                      <a:ext cx="208044" cy="736315"/>
                    </a:xfrm>
                    <a:prstGeom prst="rect">
                      <a:avLst/>
                    </a:prstGeom>
                  </p:spPr>
                </p:pic>
                <p:pic>
                  <p:nvPicPr>
                    <p:cNvPr id="525" name="Picture 524">
                      <a:extLst>
                        <a:ext uri="{FF2B5EF4-FFF2-40B4-BE49-F238E27FC236}">
                          <a16:creationId xmlns:a16="http://schemas.microsoft.com/office/drawing/2014/main" xmlns="" id="{32673DB1-D61E-9940-AB13-9E54069DCA56}"/>
                        </a:ext>
                      </a:extLst>
                    </p:cNvPr>
                    <p:cNvPicPr>
                      <a:picLocks noChangeAspect="1"/>
                    </p:cNvPicPr>
                    <p:nvPr/>
                  </p:nvPicPr>
                  <p:blipFill rotWithShape="1">
                    <a:blip r:embed="rId4"/>
                    <a:srcRect r="2992" b="21569"/>
                    <a:stretch/>
                  </p:blipFill>
                  <p:spPr>
                    <a:xfrm rot="7508946">
                      <a:off x="6679842" y="2808976"/>
                      <a:ext cx="208044" cy="736315"/>
                    </a:xfrm>
                    <a:prstGeom prst="rect">
                      <a:avLst/>
                    </a:prstGeom>
                  </p:spPr>
                </p:pic>
                <p:pic>
                  <p:nvPicPr>
                    <p:cNvPr id="526" name="Picture 525">
                      <a:extLst>
                        <a:ext uri="{FF2B5EF4-FFF2-40B4-BE49-F238E27FC236}">
                          <a16:creationId xmlns:a16="http://schemas.microsoft.com/office/drawing/2014/main" xmlns="" id="{3B23EFBA-DC05-3445-80FC-F608E0587328}"/>
                        </a:ext>
                      </a:extLst>
                    </p:cNvPr>
                    <p:cNvPicPr>
                      <a:picLocks noChangeAspect="1"/>
                    </p:cNvPicPr>
                    <p:nvPr/>
                  </p:nvPicPr>
                  <p:blipFill rotWithShape="1">
                    <a:blip r:embed="rId4"/>
                    <a:srcRect r="2992" b="21569"/>
                    <a:stretch/>
                  </p:blipFill>
                  <p:spPr>
                    <a:xfrm rot="3314956">
                      <a:off x="6779635" y="1789394"/>
                      <a:ext cx="208044" cy="736315"/>
                    </a:xfrm>
                    <a:prstGeom prst="rect">
                      <a:avLst/>
                    </a:prstGeom>
                  </p:spPr>
                </p:pic>
                <p:pic>
                  <p:nvPicPr>
                    <p:cNvPr id="527" name="Picture 526">
                      <a:extLst>
                        <a:ext uri="{FF2B5EF4-FFF2-40B4-BE49-F238E27FC236}">
                          <a16:creationId xmlns:a16="http://schemas.microsoft.com/office/drawing/2014/main" xmlns="" id="{F9DB0A6D-E977-D047-BAF2-231AF9C20248}"/>
                        </a:ext>
                      </a:extLst>
                    </p:cNvPr>
                    <p:cNvPicPr>
                      <a:picLocks noChangeAspect="1"/>
                    </p:cNvPicPr>
                    <p:nvPr/>
                  </p:nvPicPr>
                  <p:blipFill rotWithShape="1">
                    <a:blip r:embed="rId4"/>
                    <a:srcRect r="2992" b="21569"/>
                    <a:stretch/>
                  </p:blipFill>
                  <p:spPr>
                    <a:xfrm rot="1683560">
                      <a:off x="6030140" y="1044860"/>
                      <a:ext cx="208044" cy="736315"/>
                    </a:xfrm>
                    <a:prstGeom prst="rect">
                      <a:avLst/>
                    </a:prstGeom>
                  </p:spPr>
                </p:pic>
                <p:pic>
                  <p:nvPicPr>
                    <p:cNvPr id="528" name="Picture 527">
                      <a:extLst>
                        <a:ext uri="{FF2B5EF4-FFF2-40B4-BE49-F238E27FC236}">
                          <a16:creationId xmlns:a16="http://schemas.microsoft.com/office/drawing/2014/main" xmlns="" id="{FCD689E2-756F-3241-B94D-27EBA683F6A4}"/>
                        </a:ext>
                      </a:extLst>
                    </p:cNvPr>
                    <p:cNvPicPr>
                      <a:picLocks noChangeAspect="1"/>
                    </p:cNvPicPr>
                    <p:nvPr/>
                  </p:nvPicPr>
                  <p:blipFill rotWithShape="1">
                    <a:blip r:embed="rId4"/>
                    <a:srcRect r="2992" b="21569"/>
                    <a:stretch/>
                  </p:blipFill>
                  <p:spPr>
                    <a:xfrm rot="15904154">
                      <a:off x="3978494" y="2356870"/>
                      <a:ext cx="208044" cy="736315"/>
                    </a:xfrm>
                    <a:prstGeom prst="rect">
                      <a:avLst/>
                    </a:prstGeom>
                  </p:spPr>
                </p:pic>
                <p:pic>
                  <p:nvPicPr>
                    <p:cNvPr id="529" name="Picture 528">
                      <a:extLst>
                        <a:ext uri="{FF2B5EF4-FFF2-40B4-BE49-F238E27FC236}">
                          <a16:creationId xmlns:a16="http://schemas.microsoft.com/office/drawing/2014/main" xmlns="" id="{12829666-AADB-2443-A0D3-287B5026B9D3}"/>
                        </a:ext>
                      </a:extLst>
                    </p:cNvPr>
                    <p:cNvPicPr>
                      <a:picLocks noChangeAspect="1"/>
                    </p:cNvPicPr>
                    <p:nvPr/>
                  </p:nvPicPr>
                  <p:blipFill rotWithShape="1">
                    <a:blip r:embed="rId4"/>
                    <a:srcRect r="2992" b="21569"/>
                    <a:stretch/>
                  </p:blipFill>
                  <p:spPr>
                    <a:xfrm rot="13987037">
                      <a:off x="4346978" y="3126388"/>
                      <a:ext cx="208044" cy="736315"/>
                    </a:xfrm>
                    <a:prstGeom prst="rect">
                      <a:avLst/>
                    </a:prstGeom>
                  </p:spPr>
                </p:pic>
                <p:pic>
                  <p:nvPicPr>
                    <p:cNvPr id="530" name="Picture 529">
                      <a:extLst>
                        <a:ext uri="{FF2B5EF4-FFF2-40B4-BE49-F238E27FC236}">
                          <a16:creationId xmlns:a16="http://schemas.microsoft.com/office/drawing/2014/main" xmlns="" id="{FA00679A-F952-5E4A-93E2-21194D978F92}"/>
                        </a:ext>
                      </a:extLst>
                    </p:cNvPr>
                    <p:cNvPicPr>
                      <a:picLocks noChangeAspect="1"/>
                    </p:cNvPicPr>
                    <p:nvPr/>
                  </p:nvPicPr>
                  <p:blipFill rotWithShape="1">
                    <a:blip r:embed="rId4"/>
                    <a:srcRect r="2992" b="21569"/>
                    <a:stretch/>
                  </p:blipFill>
                  <p:spPr>
                    <a:xfrm rot="11209312">
                      <a:off x="5179269" y="3608501"/>
                      <a:ext cx="208044" cy="736315"/>
                    </a:xfrm>
                    <a:prstGeom prst="rect">
                      <a:avLst/>
                    </a:prstGeom>
                  </p:spPr>
                </p:pic>
                <p:pic>
                  <p:nvPicPr>
                    <p:cNvPr id="531" name="Picture 530">
                      <a:extLst>
                        <a:ext uri="{FF2B5EF4-FFF2-40B4-BE49-F238E27FC236}">
                          <a16:creationId xmlns:a16="http://schemas.microsoft.com/office/drawing/2014/main" xmlns="" id="{59EF37A8-2728-CA45-9230-A5F80D34186D}"/>
                        </a:ext>
                      </a:extLst>
                    </p:cNvPr>
                    <p:cNvPicPr>
                      <a:picLocks noChangeAspect="1"/>
                    </p:cNvPicPr>
                    <p:nvPr/>
                  </p:nvPicPr>
                  <p:blipFill rotWithShape="1">
                    <a:blip r:embed="rId4"/>
                    <a:srcRect r="2992" b="21569"/>
                    <a:stretch/>
                  </p:blipFill>
                  <p:spPr>
                    <a:xfrm rot="8703781">
                      <a:off x="6153513" y="3467481"/>
                      <a:ext cx="208044" cy="736315"/>
                    </a:xfrm>
                    <a:prstGeom prst="rect">
                      <a:avLst/>
                    </a:prstGeom>
                  </p:spPr>
                </p:pic>
              </p:grpSp>
              <p:grpSp>
                <p:nvGrpSpPr>
                  <p:cNvPr id="517" name="Group 516">
                    <a:extLst>
                      <a:ext uri="{FF2B5EF4-FFF2-40B4-BE49-F238E27FC236}">
                        <a16:creationId xmlns:a16="http://schemas.microsoft.com/office/drawing/2014/main" xmlns="" id="{671E1EB9-C772-1849-B3ED-79AAD6792407}"/>
                      </a:ext>
                    </a:extLst>
                  </p:cNvPr>
                  <p:cNvGrpSpPr/>
                  <p:nvPr/>
                </p:nvGrpSpPr>
                <p:grpSpPr>
                  <a:xfrm>
                    <a:off x="2604118" y="1204178"/>
                    <a:ext cx="3632730" cy="2888166"/>
                    <a:chOff x="3839352" y="1525018"/>
                    <a:chExt cx="3632730" cy="2888166"/>
                  </a:xfrm>
                </p:grpSpPr>
                <p:sp>
                  <p:nvSpPr>
                    <p:cNvPr id="519" name="Rectangle 518">
                      <a:extLst>
                        <a:ext uri="{FF2B5EF4-FFF2-40B4-BE49-F238E27FC236}">
                          <a16:creationId xmlns:a16="http://schemas.microsoft.com/office/drawing/2014/main" xmlns="" id="{65AF36AD-9298-0545-904C-52488F5FEF83}"/>
                        </a:ext>
                      </a:extLst>
                    </p:cNvPr>
                    <p:cNvSpPr/>
                    <p:nvPr/>
                  </p:nvSpPr>
                  <p:spPr>
                    <a:xfrm rot="18796156">
                      <a:off x="4386317" y="1154781"/>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a:extLst>
                        <a:ext uri="{FF2B5EF4-FFF2-40B4-BE49-F238E27FC236}">
                          <a16:creationId xmlns:a16="http://schemas.microsoft.com/office/drawing/2014/main" xmlns="" id="{DE8CCF03-34BC-004F-82F7-17C9E0C824B0}"/>
                        </a:ext>
                      </a:extLst>
                    </p:cNvPr>
                    <p:cNvSpPr/>
                    <p:nvPr/>
                  </p:nvSpPr>
                  <p:spPr>
                    <a:xfrm rot="20150255">
                      <a:off x="6046190" y="3602111"/>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a:extLst>
                        <a:ext uri="{FF2B5EF4-FFF2-40B4-BE49-F238E27FC236}">
                          <a16:creationId xmlns:a16="http://schemas.microsoft.com/office/drawing/2014/main" xmlns="" id="{52F7DE0A-58BC-A549-AF90-005B79A9751C}"/>
                        </a:ext>
                      </a:extLst>
                    </p:cNvPr>
                    <p:cNvSpPr/>
                    <p:nvPr/>
                  </p:nvSpPr>
                  <p:spPr>
                    <a:xfrm rot="14430798">
                      <a:off x="4209589" y="2982715"/>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a:extLst>
                        <a:ext uri="{FF2B5EF4-FFF2-40B4-BE49-F238E27FC236}">
                          <a16:creationId xmlns:a16="http://schemas.microsoft.com/office/drawing/2014/main" xmlns="" id="{C8C88DEE-97F6-0744-A33E-3D135D5B9FFF}"/>
                        </a:ext>
                      </a:extLst>
                    </p:cNvPr>
                    <p:cNvSpPr/>
                    <p:nvPr/>
                  </p:nvSpPr>
                  <p:spPr>
                    <a:xfrm rot="5139962">
                      <a:off x="7031246" y="2053392"/>
                      <a:ext cx="70600" cy="811073"/>
                    </a:xfrm>
                    <a:prstGeom prst="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8" name="Picture 517">
                    <a:extLst>
                      <a:ext uri="{FF2B5EF4-FFF2-40B4-BE49-F238E27FC236}">
                        <a16:creationId xmlns:a16="http://schemas.microsoft.com/office/drawing/2014/main" xmlns="" id="{F6B88A6B-73CF-3B4B-BD55-4E5053D2321A}"/>
                      </a:ext>
                    </a:extLst>
                  </p:cNvPr>
                  <p:cNvPicPr>
                    <a:picLocks noChangeAspect="1"/>
                  </p:cNvPicPr>
                  <p:nvPr/>
                </p:nvPicPr>
                <p:blipFill>
                  <a:blip r:embed="rId5"/>
                  <a:stretch>
                    <a:fillRect/>
                  </a:stretch>
                </p:blipFill>
                <p:spPr>
                  <a:xfrm>
                    <a:off x="3253762" y="1266894"/>
                    <a:ext cx="2150995" cy="2339207"/>
                  </a:xfrm>
                  <a:prstGeom prst="rect">
                    <a:avLst/>
                  </a:prstGeom>
                </p:spPr>
              </p:pic>
            </p:grpSp>
            <p:sp>
              <p:nvSpPr>
                <p:cNvPr id="3" name="TextBox 2">
                  <a:extLst>
                    <a:ext uri="{FF2B5EF4-FFF2-40B4-BE49-F238E27FC236}">
                      <a16:creationId xmlns:a16="http://schemas.microsoft.com/office/drawing/2014/main" xmlns="" id="{AA41C953-AC7D-324D-9E48-75DBEC74D710}"/>
                    </a:ext>
                  </a:extLst>
                </p:cNvPr>
                <p:cNvSpPr txBox="1"/>
                <p:nvPr/>
              </p:nvSpPr>
              <p:spPr>
                <a:xfrm>
                  <a:off x="5525982" y="972188"/>
                  <a:ext cx="1765612" cy="369332"/>
                </a:xfrm>
                <a:prstGeom prst="rect">
                  <a:avLst/>
                </a:prstGeom>
                <a:noFill/>
              </p:spPr>
              <p:txBody>
                <a:bodyPr wrap="none" rtlCol="0">
                  <a:spAutoFit/>
                </a:bodyPr>
                <a:lstStyle/>
                <a:p>
                  <a:r>
                    <a:rPr lang="en-US" dirty="0"/>
                    <a:t>Angiotensinogen</a:t>
                  </a:r>
                </a:p>
              </p:txBody>
            </p:sp>
            <p:sp>
              <p:nvSpPr>
                <p:cNvPr id="4" name="Down Arrow 3">
                  <a:extLst>
                    <a:ext uri="{FF2B5EF4-FFF2-40B4-BE49-F238E27FC236}">
                      <a16:creationId xmlns:a16="http://schemas.microsoft.com/office/drawing/2014/main" xmlns="" id="{8ECE67BB-6B66-2B40-A572-EC6D6B1846BD}"/>
                    </a:ext>
                  </a:extLst>
                </p:cNvPr>
                <p:cNvSpPr/>
                <p:nvPr/>
              </p:nvSpPr>
              <p:spPr>
                <a:xfrm>
                  <a:off x="6248532" y="1534039"/>
                  <a:ext cx="320511" cy="677887"/>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730ECBD1-EB80-4C4D-99D1-60D769197275}"/>
                    </a:ext>
                  </a:extLst>
                </p:cNvPr>
                <p:cNvSpPr/>
                <p:nvPr/>
              </p:nvSpPr>
              <p:spPr>
                <a:xfrm>
                  <a:off x="6014301" y="1524612"/>
                  <a:ext cx="743279" cy="282804"/>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Renin</a:t>
                  </a:r>
                  <a:endParaRPr lang="en-US" sz="1400" b="1" dirty="0"/>
                </a:p>
              </p:txBody>
            </p:sp>
            <p:sp>
              <p:nvSpPr>
                <p:cNvPr id="541" name="TextBox 540">
                  <a:extLst>
                    <a:ext uri="{FF2B5EF4-FFF2-40B4-BE49-F238E27FC236}">
                      <a16:creationId xmlns:a16="http://schemas.microsoft.com/office/drawing/2014/main" xmlns="" id="{728DE4F7-23E7-3549-B8A5-5957F4D6B828}"/>
                    </a:ext>
                  </a:extLst>
                </p:cNvPr>
                <p:cNvSpPr txBox="1"/>
                <p:nvPr/>
              </p:nvSpPr>
              <p:spPr>
                <a:xfrm>
                  <a:off x="5703754" y="2166634"/>
                  <a:ext cx="1410066" cy="369332"/>
                </a:xfrm>
                <a:prstGeom prst="rect">
                  <a:avLst/>
                </a:prstGeom>
                <a:noFill/>
              </p:spPr>
              <p:txBody>
                <a:bodyPr wrap="none" rtlCol="0">
                  <a:spAutoFit/>
                </a:bodyPr>
                <a:lstStyle/>
                <a:p>
                  <a:r>
                    <a:rPr lang="en-US" dirty="0"/>
                    <a:t>Angiotensin I</a:t>
                  </a:r>
                </a:p>
              </p:txBody>
            </p:sp>
            <p:sp>
              <p:nvSpPr>
                <p:cNvPr id="9" name="Oval 8">
                  <a:extLst>
                    <a:ext uri="{FF2B5EF4-FFF2-40B4-BE49-F238E27FC236}">
                      <a16:creationId xmlns:a16="http://schemas.microsoft.com/office/drawing/2014/main" xmlns="" id="{51FF0204-1932-4146-884F-758C3D31B6E9}"/>
                    </a:ext>
                  </a:extLst>
                </p:cNvPr>
                <p:cNvSpPr/>
                <p:nvPr/>
              </p:nvSpPr>
              <p:spPr>
                <a:xfrm>
                  <a:off x="5525982" y="3265955"/>
                  <a:ext cx="1845779" cy="36933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TextBox 543">
                  <a:extLst>
                    <a:ext uri="{FF2B5EF4-FFF2-40B4-BE49-F238E27FC236}">
                      <a16:creationId xmlns:a16="http://schemas.microsoft.com/office/drawing/2014/main" xmlns="" id="{8C1251A7-B4E7-F848-A8B5-7916075343EA}"/>
                    </a:ext>
                  </a:extLst>
                </p:cNvPr>
                <p:cNvSpPr txBox="1"/>
                <p:nvPr/>
              </p:nvSpPr>
              <p:spPr>
                <a:xfrm>
                  <a:off x="5703754" y="3265955"/>
                  <a:ext cx="1467774" cy="369332"/>
                </a:xfrm>
                <a:prstGeom prst="rect">
                  <a:avLst/>
                </a:prstGeom>
                <a:noFill/>
              </p:spPr>
              <p:txBody>
                <a:bodyPr wrap="none" rtlCol="0">
                  <a:spAutoFit/>
                </a:bodyPr>
                <a:lstStyle/>
                <a:p>
                  <a:r>
                    <a:rPr lang="en-US" dirty="0"/>
                    <a:t>Angiotensin II</a:t>
                  </a:r>
                </a:p>
              </p:txBody>
            </p:sp>
            <p:sp>
              <p:nvSpPr>
                <p:cNvPr id="542" name="Down Arrow 541">
                  <a:extLst>
                    <a:ext uri="{FF2B5EF4-FFF2-40B4-BE49-F238E27FC236}">
                      <a16:creationId xmlns:a16="http://schemas.microsoft.com/office/drawing/2014/main" xmlns="" id="{D60220E4-79A3-494E-BA82-F2558E797C5E}"/>
                    </a:ext>
                  </a:extLst>
                </p:cNvPr>
                <p:cNvSpPr/>
                <p:nvPr/>
              </p:nvSpPr>
              <p:spPr>
                <a:xfrm>
                  <a:off x="6248532" y="2641957"/>
                  <a:ext cx="320511" cy="684174"/>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xmlns="" id="{5EE03F61-A934-354E-93B5-0D5AA6729C51}"/>
                    </a:ext>
                  </a:extLst>
                </p:cNvPr>
                <p:cNvSpPr/>
                <p:nvPr/>
              </p:nvSpPr>
              <p:spPr>
                <a:xfrm>
                  <a:off x="6014301" y="2629390"/>
                  <a:ext cx="743279" cy="28280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ACE</a:t>
                  </a:r>
                </a:p>
              </p:txBody>
            </p:sp>
            <p:sp>
              <p:nvSpPr>
                <p:cNvPr id="558" name="Pentagon 557">
                  <a:extLst>
                    <a:ext uri="{FF2B5EF4-FFF2-40B4-BE49-F238E27FC236}">
                      <a16:creationId xmlns:a16="http://schemas.microsoft.com/office/drawing/2014/main" xmlns="" id="{03CAB058-C0FA-1A42-9D40-DCE33D613ADC}"/>
                    </a:ext>
                  </a:extLst>
                </p:cNvPr>
                <p:cNvSpPr/>
                <p:nvPr/>
              </p:nvSpPr>
              <p:spPr>
                <a:xfrm rot="7719696">
                  <a:off x="5322891" y="4103332"/>
                  <a:ext cx="1107480" cy="154951"/>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TextBox 559">
                  <a:extLst>
                    <a:ext uri="{FF2B5EF4-FFF2-40B4-BE49-F238E27FC236}">
                      <a16:creationId xmlns:a16="http://schemas.microsoft.com/office/drawing/2014/main" xmlns="" id="{28CB8E83-F334-0642-8923-F3EFC32E4AC0}"/>
                    </a:ext>
                  </a:extLst>
                </p:cNvPr>
                <p:cNvSpPr txBox="1"/>
                <p:nvPr/>
              </p:nvSpPr>
              <p:spPr>
                <a:xfrm>
                  <a:off x="6789947" y="4070513"/>
                  <a:ext cx="1762727" cy="369332"/>
                </a:xfrm>
                <a:prstGeom prst="rect">
                  <a:avLst/>
                </a:prstGeom>
                <a:noFill/>
              </p:spPr>
              <p:txBody>
                <a:bodyPr wrap="none" rtlCol="0">
                  <a:spAutoFit/>
                </a:bodyPr>
                <a:lstStyle/>
                <a:p>
                  <a:r>
                    <a:rPr lang="en-US" dirty="0"/>
                    <a:t>Angiotensin 1 - 7</a:t>
                  </a:r>
                </a:p>
              </p:txBody>
            </p:sp>
            <p:sp>
              <p:nvSpPr>
                <p:cNvPr id="393" name="Rectangle 119" descr="50%">
                  <a:extLst>
                    <a:ext uri="{FF2B5EF4-FFF2-40B4-BE49-F238E27FC236}">
                      <a16:creationId xmlns:a16="http://schemas.microsoft.com/office/drawing/2014/main" xmlns="" id="{D259FC57-EB3B-0F46-AD3C-0DC09B6DC8FF}"/>
                    </a:ext>
                  </a:extLst>
                </p:cNvPr>
                <p:cNvSpPr>
                  <a:spLocks noChangeArrowheads="1"/>
                </p:cNvSpPr>
                <p:nvPr/>
              </p:nvSpPr>
              <p:spPr bwMode="auto">
                <a:xfrm>
                  <a:off x="6613875" y="4978798"/>
                  <a:ext cx="279347" cy="798676"/>
                </a:xfrm>
                <a:prstGeom prst="rect">
                  <a:avLst/>
                </a:prstGeom>
                <a:solidFill>
                  <a:schemeClr val="accent6">
                    <a:lumMod val="5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endParaRPr lang="en-US" altLang="en-US" sz="1400">
                    <a:latin typeface="Times New Roman" panose="02020603050405020304" pitchFamily="18" charset="0"/>
                    <a:cs typeface="Times New Roman" panose="02020603050405020304" pitchFamily="18" charset="0"/>
                  </a:endParaRPr>
                </a:p>
              </p:txBody>
            </p:sp>
            <p:sp>
              <p:nvSpPr>
                <p:cNvPr id="13" name="Curved Up Arrow 12">
                  <a:extLst>
                    <a:ext uri="{FF2B5EF4-FFF2-40B4-BE49-F238E27FC236}">
                      <a16:creationId xmlns:a16="http://schemas.microsoft.com/office/drawing/2014/main" xmlns="" id="{68941347-516A-BD4B-9AFE-52E1A8077518}"/>
                    </a:ext>
                  </a:extLst>
                </p:cNvPr>
                <p:cNvSpPr/>
                <p:nvPr/>
              </p:nvSpPr>
              <p:spPr>
                <a:xfrm rot="20942962">
                  <a:off x="6567453" y="4417786"/>
                  <a:ext cx="682062" cy="460619"/>
                </a:xfrm>
                <a:prstGeom prst="curvedUpArrow">
                  <a:avLst>
                    <a:gd name="adj1" fmla="val 25000"/>
                    <a:gd name="adj2" fmla="val 46065"/>
                    <a:gd name="adj3" fmla="val 2889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entagon 10">
                  <a:extLst>
                    <a:ext uri="{FF2B5EF4-FFF2-40B4-BE49-F238E27FC236}">
                      <a16:creationId xmlns:a16="http://schemas.microsoft.com/office/drawing/2014/main" xmlns="" id="{B648C60C-643E-2046-ACA4-E2DEE87F04FF}"/>
                    </a:ext>
                  </a:extLst>
                </p:cNvPr>
                <p:cNvSpPr/>
                <p:nvPr/>
              </p:nvSpPr>
              <p:spPr>
                <a:xfrm rot="4191994">
                  <a:off x="5953595" y="4195496"/>
                  <a:ext cx="1107480" cy="108827"/>
                </a:xfrm>
                <a:prstGeom prst="homePlat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2" name="Block Arc 561">
                <a:extLst>
                  <a:ext uri="{FF2B5EF4-FFF2-40B4-BE49-F238E27FC236}">
                    <a16:creationId xmlns:a16="http://schemas.microsoft.com/office/drawing/2014/main" xmlns="" id="{25588C44-77AA-6643-9C42-4D4FDDD3B8A3}"/>
                  </a:ext>
                </a:extLst>
              </p:cNvPr>
              <p:cNvSpPr/>
              <p:nvPr/>
            </p:nvSpPr>
            <p:spPr>
              <a:xfrm rot="10950771">
                <a:off x="5886341" y="4820587"/>
                <a:ext cx="519157" cy="423059"/>
              </a:xfrm>
              <a:prstGeom prst="blockArc">
                <a:avLst>
                  <a:gd name="adj1" fmla="val 10800000"/>
                  <a:gd name="adj2" fmla="val 21588793"/>
                  <a:gd name="adj3" fmla="val 22302"/>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3" name="TextBox 562">
                <a:extLst>
                  <a:ext uri="{FF2B5EF4-FFF2-40B4-BE49-F238E27FC236}">
                    <a16:creationId xmlns:a16="http://schemas.microsoft.com/office/drawing/2014/main" xmlns="" id="{8479BD67-9874-3C4E-8301-0B6F1783C011}"/>
                  </a:ext>
                </a:extLst>
              </p:cNvPr>
              <p:cNvSpPr txBox="1"/>
              <p:nvPr/>
            </p:nvSpPr>
            <p:spPr>
              <a:xfrm>
                <a:off x="5742031" y="6040229"/>
                <a:ext cx="672492" cy="369332"/>
              </a:xfrm>
              <a:prstGeom prst="rect">
                <a:avLst/>
              </a:prstGeom>
              <a:noFill/>
            </p:spPr>
            <p:txBody>
              <a:bodyPr wrap="none" rtlCol="0">
                <a:spAutoFit/>
              </a:bodyPr>
              <a:lstStyle/>
              <a:p>
                <a:r>
                  <a:rPr lang="en-US" b="1" dirty="0">
                    <a:solidFill>
                      <a:srgbClr val="FF0000"/>
                    </a:solidFill>
                  </a:rPr>
                  <a:t>ACE2</a:t>
                </a:r>
              </a:p>
            </p:txBody>
          </p:sp>
        </p:grpSp>
        <p:sp>
          <p:nvSpPr>
            <p:cNvPr id="7" name="Right Arrow 6">
              <a:extLst>
                <a:ext uri="{FF2B5EF4-FFF2-40B4-BE49-F238E27FC236}">
                  <a16:creationId xmlns:a16="http://schemas.microsoft.com/office/drawing/2014/main" xmlns="" id="{F5BD5F22-A021-E24E-8592-67E5B4B01275}"/>
                </a:ext>
              </a:extLst>
            </p:cNvPr>
            <p:cNvSpPr/>
            <p:nvPr/>
          </p:nvSpPr>
          <p:spPr>
            <a:xfrm>
              <a:off x="6728003" y="3119588"/>
              <a:ext cx="688552" cy="326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EDBCF977-CE7E-7940-B9A3-20E9ADC6682A}"/>
                </a:ext>
              </a:extLst>
            </p:cNvPr>
            <p:cNvSpPr txBox="1"/>
            <p:nvPr/>
          </p:nvSpPr>
          <p:spPr>
            <a:xfrm>
              <a:off x="7450284" y="2973721"/>
              <a:ext cx="1638975" cy="646331"/>
            </a:xfrm>
            <a:prstGeom prst="rect">
              <a:avLst/>
            </a:prstGeom>
            <a:noFill/>
          </p:spPr>
          <p:txBody>
            <a:bodyPr wrap="none" rtlCol="0">
              <a:spAutoFit/>
            </a:bodyPr>
            <a:lstStyle/>
            <a:p>
              <a:r>
                <a:rPr lang="en-US" dirty="0"/>
                <a:t>Blood Pressure </a:t>
              </a:r>
            </a:p>
            <a:p>
              <a:r>
                <a:rPr lang="en-US" dirty="0"/>
                <a:t>regulation</a:t>
              </a:r>
            </a:p>
          </p:txBody>
        </p:sp>
      </p:grpSp>
      <p:sp>
        <p:nvSpPr>
          <p:cNvPr id="230" name="Slide Number Placeholder 2"/>
          <p:cNvSpPr>
            <a:spLocks noGrp="1"/>
          </p:cNvSpPr>
          <p:nvPr>
            <p:ph type="sldNum" sz="quarter" idx="12"/>
          </p:nvPr>
        </p:nvSpPr>
        <p:spPr>
          <a:xfrm>
            <a:off x="8610600" y="6356350"/>
            <a:ext cx="2743200" cy="365125"/>
          </a:xfrm>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879180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xmlns="" id="{145F24ED-EAFE-FA4E-95F1-449DDE65806F}"/>
              </a:ext>
            </a:extLst>
          </p:cNvPr>
          <p:cNvSpPr txBox="1">
            <a:spLocks noChangeArrowheads="1"/>
          </p:cNvSpPr>
          <p:nvPr/>
        </p:nvSpPr>
        <p:spPr bwMode="auto">
          <a:xfrm>
            <a:off x="1848995" y="381641"/>
            <a:ext cx="8494012"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en-US" sz="1452" b="1">
                <a:latin typeface="Arial" panose="020B0604020202020204" pitchFamily="34" charset="0"/>
              </a:rPr>
              <a:t>After the initial exposure, patients typically develop symptoms within 5-6 days (incubation period). </a:t>
            </a:r>
          </a:p>
        </p:txBody>
      </p:sp>
      <p:pic>
        <p:nvPicPr>
          <p:cNvPr id="3075" name="Picture 3">
            <a:extLst>
              <a:ext uri="{FF2B5EF4-FFF2-40B4-BE49-F238E27FC236}">
                <a16:creationId xmlns:a16="http://schemas.microsoft.com/office/drawing/2014/main" xmlns="" id="{1104583D-762A-E14C-9C3A-7BB326C38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615" y="889668"/>
            <a:ext cx="9788769" cy="566014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xmlns="" id="{FD6BD6CE-1C4A-FE47-8D42-BD287B8395CE}"/>
              </a:ext>
            </a:extLst>
          </p:cNvPr>
          <p:cNvSpPr txBox="1">
            <a:spLocks noChangeArrowheads="1"/>
          </p:cNvSpPr>
          <p:nvPr/>
        </p:nvSpPr>
        <p:spPr bwMode="auto">
          <a:xfrm>
            <a:off x="8273348" y="6643080"/>
            <a:ext cx="3918652"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en-US" sz="1089" b="1" err="1">
                <a:latin typeface="Arial" panose="020B0604020202020204" pitchFamily="34" charset="0"/>
              </a:rPr>
              <a:t>Muge</a:t>
            </a:r>
            <a:r>
              <a:rPr lang="en-GB" altLang="en-US" sz="1089" b="1">
                <a:latin typeface="Arial" panose="020B0604020202020204" pitchFamily="34" charset="0"/>
              </a:rPr>
              <a:t> </a:t>
            </a:r>
            <a:r>
              <a:rPr lang="en-GB" altLang="en-US" sz="1089" b="1" err="1">
                <a:latin typeface="Arial" panose="020B0604020202020204" pitchFamily="34" charset="0"/>
              </a:rPr>
              <a:t>Cevik</a:t>
            </a:r>
            <a:r>
              <a:rPr lang="en-GB" altLang="en-US" sz="1089" b="1">
                <a:latin typeface="Arial" panose="020B0604020202020204" pitchFamily="34" charset="0"/>
              </a:rPr>
              <a:t> et al. BMJ 2020;371:bmj.m3862</a:t>
            </a:r>
          </a:p>
        </p:txBody>
      </p:sp>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a:p>
        </p:txBody>
      </p:sp>
    </p:spTree>
    <p:extLst>
      <p:ext uri="{BB962C8B-B14F-4D97-AF65-F5344CB8AC3E}">
        <p14:creationId xmlns:p14="http://schemas.microsoft.com/office/powerpoint/2010/main" val="33119261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6F40FBDA-CEB1-40F0-9AB9-BD9C402D70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hand holding a flower&#10;&#10;Description automatically generated">
            <a:extLst>
              <a:ext uri="{FF2B5EF4-FFF2-40B4-BE49-F238E27FC236}">
                <a16:creationId xmlns:a16="http://schemas.microsoft.com/office/drawing/2014/main" xmlns="" id="{5583FFC6-7473-452C-A5B2-60F0D536B8BA}"/>
              </a:ext>
            </a:extLst>
          </p:cNvPr>
          <p:cNvPicPr>
            <a:picLocks noChangeAspect="1"/>
          </p:cNvPicPr>
          <p:nvPr/>
        </p:nvPicPr>
        <p:blipFill rotWithShape="1">
          <a:blip r:embed="rId3" cstate="screen">
            <a:alphaModFix amt="45000"/>
            <a:extLst>
              <a:ext uri="{28A0092B-C50C-407E-A947-70E740481C1C}">
                <a14:useLocalDpi xmlns:a14="http://schemas.microsoft.com/office/drawing/2010/main"/>
              </a:ext>
            </a:extLst>
          </a:blip>
          <a:srcRect r="-1"/>
          <a:stretch/>
        </p:blipFill>
        <p:spPr>
          <a:xfrm>
            <a:off x="20" y="1"/>
            <a:ext cx="12191980" cy="6857999"/>
          </a:xfrm>
          <a:prstGeom prst="rect">
            <a:avLst/>
          </a:prstGeom>
        </p:spPr>
      </p:pic>
      <p:sp>
        <p:nvSpPr>
          <p:cNvPr id="16" name="Rectangle 15">
            <a:extLst>
              <a:ext uri="{FF2B5EF4-FFF2-40B4-BE49-F238E27FC236}">
                <a16:creationId xmlns:a16="http://schemas.microsoft.com/office/drawing/2014/main" xmlns="" id="{0344D4FE-ABEF-4230-9E4E-AD5782FC7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4" name="Title 3">
            <a:extLst>
              <a:ext uri="{FF2B5EF4-FFF2-40B4-BE49-F238E27FC236}">
                <a16:creationId xmlns:a16="http://schemas.microsoft.com/office/drawing/2014/main" xmlns="" id="{A047AB58-E107-8142-8400-0ED04F44B4A8}"/>
              </a:ext>
            </a:extLst>
          </p:cNvPr>
          <p:cNvSpPr>
            <a:spLocks noGrp="1"/>
          </p:cNvSpPr>
          <p:nvPr>
            <p:ph type="title"/>
          </p:nvPr>
        </p:nvSpPr>
        <p:spPr>
          <a:xfrm>
            <a:off x="1167937" y="1695576"/>
            <a:ext cx="9576261" cy="2857191"/>
          </a:xfrm>
        </p:spPr>
        <p:txBody>
          <a:bodyPr vert="horz" lIns="91440" tIns="45720" rIns="91440" bIns="45720" rtlCol="0" anchor="ctr">
            <a:normAutofit/>
          </a:bodyPr>
          <a:lstStyle/>
          <a:p>
            <a:pPr algn="ctr"/>
            <a:r>
              <a:rPr lang="en-US" sz="6200" dirty="0"/>
              <a:t>Case Presentation</a:t>
            </a:r>
          </a:p>
        </p:txBody>
      </p:sp>
      <p:sp>
        <p:nvSpPr>
          <p:cNvPr id="18" name="Rectangle 17">
            <a:extLst>
              <a:ext uri="{FF2B5EF4-FFF2-40B4-BE49-F238E27FC236}">
                <a16:creationId xmlns:a16="http://schemas.microsoft.com/office/drawing/2014/main" xmlns="" id="{9325F979-D3F9-4926-81B7-7ACCB31A5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
        <p:nvSpPr>
          <p:cNvPr id="3" name="Slide Number Placeholder 2"/>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286443933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{F9DED62A-306B-1B45-B8D4-9B8F3639F83F}tf10001070</Template>
  <TotalTime>12306</TotalTime>
  <Words>1791</Words>
  <Application>Microsoft Office PowerPoint</Application>
  <PresentationFormat>Custom</PresentationFormat>
  <Paragraphs>530</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Background</vt:lpstr>
      <vt:lpstr>PowerPoint Presentation</vt:lpstr>
      <vt:lpstr>PowerPoint Presentation</vt:lpstr>
      <vt:lpstr>PowerPoint Presentation</vt:lpstr>
      <vt:lpstr>PowerPoint Presentation</vt:lpstr>
      <vt:lpstr>PowerPoint Presentation</vt:lpstr>
      <vt:lpstr>PowerPoint Presentation</vt:lpstr>
      <vt:lpstr>Case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Stay Safe and Science 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Mayhem in May  Unraveling the mysteries of COVID-19</dc:title>
  <dc:creator>Sarathy, Jayashree</dc:creator>
  <cp:lastModifiedBy>Ky</cp:lastModifiedBy>
  <cp:revision>62</cp:revision>
  <dcterms:created xsi:type="dcterms:W3CDTF">2020-08-11T16:55:21Z</dcterms:created>
  <dcterms:modified xsi:type="dcterms:W3CDTF">2022-06-05T16:26:39Z</dcterms:modified>
</cp:coreProperties>
</file>