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sldIdLst>
    <p:sldId id="742" r:id="rId2"/>
    <p:sldId id="736" r:id="rId3"/>
    <p:sldId id="737" r:id="rId4"/>
    <p:sldId id="741" r:id="rId5"/>
    <p:sldId id="738" r:id="rId6"/>
    <p:sldId id="739" r:id="rId7"/>
    <p:sldId id="74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99BE"/>
    <a:srgbClr val="ECBCD6"/>
    <a:srgbClr val="FFCF69"/>
    <a:srgbClr val="B9FD76"/>
    <a:srgbClr val="8A9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EF10C5-A87F-4154-9507-3B246DE38768}" v="22" dt="2024-07-19T17:27:34.8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86417" autoAdjust="0"/>
  </p:normalViewPr>
  <p:slideViewPr>
    <p:cSldViewPr snapToGrid="0">
      <p:cViewPr varScale="1">
        <p:scale>
          <a:sx n="54" d="100"/>
          <a:sy n="54" d="100"/>
        </p:scale>
        <p:origin x="1148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48208-F437-4183-AC1F-C2A24DBD9666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60A6E-62B6-47AB-8013-0AFEC6377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063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Case copyright held by the National Science Teaching Association (https://www.nsta.org/case-studies). Originally published </a:t>
            </a:r>
            <a:r>
              <a:rPr lang="en-US" sz="120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July 29, 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2024. Please see our usage guidelines (https://www.nsta.org/case-studies/guidelines), which outline our policy concerning permissible reproduction of this work.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Credit: Licensed photo ©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Ittipat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Wongchaikul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| Dreamstime.com, ID 91522318.</a:t>
            </a:r>
          </a:p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60A6E-62B6-47AB-8013-0AFEC63773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42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Figure 1. </a:t>
            </a:r>
            <a:r>
              <a:rPr lang="en-US" i="0" dirty="0"/>
              <a:t>Breast development. </a:t>
            </a:r>
            <a:r>
              <a:rPr lang="en-US" i="1" dirty="0"/>
              <a:t>Credit: </a:t>
            </a:r>
            <a:r>
              <a:rPr lang="en-US" i="0" dirty="0"/>
              <a:t>Illustration by Sarah Ellis.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60A6E-62B6-47AB-8013-0AFEC63773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543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Figure 2. </a:t>
            </a:r>
            <a:r>
              <a:rPr lang="en-US" i="0" dirty="0"/>
              <a:t>Breast anatomy. </a:t>
            </a:r>
            <a:r>
              <a:rPr lang="en-US" i="1" dirty="0"/>
              <a:t>Credit: </a:t>
            </a:r>
            <a:r>
              <a:rPr lang="en-US" i="0" dirty="0"/>
              <a:t>Illustration by Sarah Ellis.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60A6E-62B6-47AB-8013-0AFEC63773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451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Figure 3</a:t>
            </a:r>
            <a:r>
              <a:rPr lang="en-US" dirty="0"/>
              <a:t>. Alveolar anatomy. </a:t>
            </a:r>
            <a:r>
              <a:rPr lang="en-US" i="1" dirty="0"/>
              <a:t>Credit:</a:t>
            </a:r>
            <a:r>
              <a:rPr lang="en-US" dirty="0"/>
              <a:t> Illustration by Sarah Ellis.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60A6E-62B6-47AB-8013-0AFEC63773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150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Figure 4. </a:t>
            </a:r>
            <a:r>
              <a:rPr lang="en-US" dirty="0"/>
              <a:t>Neurohormonal control of lactation, positive feedback loop. </a:t>
            </a:r>
            <a:r>
              <a:rPr lang="en-US" i="1" dirty="0"/>
              <a:t>Credit: </a:t>
            </a:r>
            <a:r>
              <a:rPr lang="en-US" i="0" dirty="0"/>
              <a:t>Illustration by Sarah Ellis.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60A6E-62B6-47AB-8013-0AFEC63773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182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Figure 5. </a:t>
            </a:r>
            <a:r>
              <a:rPr lang="en-US" dirty="0"/>
              <a:t>Colostrum, transitional milk, and mature milk. </a:t>
            </a:r>
            <a:r>
              <a:rPr lang="en-US" i="1" dirty="0"/>
              <a:t>Credit: </a:t>
            </a:r>
            <a:r>
              <a:rPr lang="en-US" i="0" dirty="0"/>
              <a:t>Illustration by Sarah Ellis.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60A6E-62B6-47AB-8013-0AFEC63773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33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u="sng" dirty="0"/>
              <a:t>Figure 6</a:t>
            </a:r>
            <a:r>
              <a:rPr lang="en-US" dirty="0"/>
              <a:t>. Examples of mastitis. </a:t>
            </a:r>
            <a:r>
              <a:rPr lang="en-US" i="1" dirty="0"/>
              <a:t>Credit: </a:t>
            </a:r>
            <a:r>
              <a:rPr lang="en-US" i="0" dirty="0"/>
              <a:t>Illustrations by Sarah Ellis.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60A6E-62B6-47AB-8013-0AFEC63773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607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5AAFA-4811-43C1-ADE5-E6C378E26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96F59C-1543-4926-8C3E-1B11126717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C0EF4-7FF2-4FF8-8FAC-3D787CF2D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EE696-F504-44A7-BEF4-F3D2CA89C9D9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0BCD7-A7D8-401E-99E8-3554C4DF7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E17FD-E824-453E-BE68-22E9B7294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5934B-2091-43AE-B624-61994B7FE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68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447C7-F731-42FC-932C-61E67976F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EC5D82-68A1-4276-B7D1-87685E67B1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054B1-D113-4767-B436-944641C22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EE696-F504-44A7-BEF4-F3D2CA89C9D9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BF0A3-F2E5-471B-829D-144950159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192C2-AD93-4E4E-9FAF-F9155764E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5934B-2091-43AE-B624-61994B7FE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58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21D5A9-0418-4A48-8510-E0E2E3650E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2AC55A-C818-4440-AC9F-C6275F850A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C34893-1AEF-49C8-BA45-ADF2483E4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EE696-F504-44A7-BEF4-F3D2CA89C9D9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64D9B8-5F4E-4450-8007-42E87CA96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5053B-0312-4C85-87A6-DFFD8BD6B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5934B-2091-43AE-B624-61994B7FE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61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8DE38-E653-44BD-9E7D-0F2DB9F10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F779B-1995-46A1-B759-AA13C60D6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F67B0-5809-4521-9B58-B96EE9A70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EE696-F504-44A7-BEF4-F3D2CA89C9D9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073BC-2E7E-4E27-A2A1-59D814EC3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0A51C-10D2-4D00-98D5-C55D778A7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5934B-2091-43AE-B624-61994B7FE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41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FE2-B608-4873-94BF-F29500345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E2E0EC-2015-45F7-883E-75FFB6C8C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24DE27-8D96-42C7-AF6E-07A071EF1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EE696-F504-44A7-BEF4-F3D2CA89C9D9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F366FD-6B77-48DF-9D41-7C5BE2EDC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08DA1-DE1A-4D4A-98B7-2D030C816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5934B-2091-43AE-B624-61994B7FE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89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A0106-4BFE-4E43-A64E-0CA242374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BEE0C-4209-42DF-A255-37620F42DD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CA5ED0-E085-4314-B9CF-BA2D936119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658E85-6F7B-45E8-8BBB-301F2BA67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EE696-F504-44A7-BEF4-F3D2CA89C9D9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C6AE5A-B531-45A9-B9D8-66E2223A0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D79E9C-F321-4C51-A6E1-012D12ED9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5934B-2091-43AE-B624-61994B7FE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1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12027-4561-4ECC-BC86-0B8270573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570333-3180-4AB7-AA6E-A1E82D936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E6E7B8-2F63-412A-8616-05CEA3D8B7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44B8C9-3F13-48C6-B9C3-7B3816AA15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E519A8-4889-4D8F-ADCA-9C1381E788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072183-13FE-4AC4-9BD9-4AA1037F9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EE696-F504-44A7-BEF4-F3D2CA89C9D9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4C5ADE-2C9A-4E17-B08C-7DECCF14E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C9F289-AB82-4D02-83D0-414E2EC04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5934B-2091-43AE-B624-61994B7FE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721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D0509-A20A-42C8-A0CF-6D6484A93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5758DA-F808-4AFB-9DAB-21787A03D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EE696-F504-44A7-BEF4-F3D2CA89C9D9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518DAB-A626-4238-A502-D40285897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F0A319-271B-4CDE-AB37-A66C25ABD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5934B-2091-43AE-B624-61994B7FE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09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36D5DB-EDED-4DB0-A8D5-686D0B692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EE696-F504-44A7-BEF4-F3D2CA89C9D9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A880E6-3867-4832-B6ED-5F68B81F5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180759-4484-443D-89C0-53157064F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5934B-2091-43AE-B624-61994B7FE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1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6F0A9-4F41-49D5-A09F-9F3C147A5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1F1C7-35FC-484D-9955-0CA3B6410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4E09CF-0024-4036-85AB-62DFDC7A30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D61F8D-B0CF-4B5D-BCB0-1843CDEF4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EE696-F504-44A7-BEF4-F3D2CA89C9D9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33C96C-AB55-4707-8A99-AE39DF367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71E03D-1E33-42DB-B197-F5EEFA4D7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5934B-2091-43AE-B624-61994B7FE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422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E0424-29FD-46B3-A839-AA187A743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E6A36D-1F87-4E35-8DBB-205245459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78747F-F1EA-4C8E-BF9E-7E66C58776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33E7C9-C081-4E33-93FC-F0C7B76B5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EE696-F504-44A7-BEF4-F3D2CA89C9D9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FC249B-7BBE-498F-A6D0-7F1CD7A87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789FE9-5160-4BB3-9E12-D3647AAD8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5934B-2091-43AE-B624-61994B7FE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61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BD8C9B-D44C-45C3-9F66-5C68EE633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2A5B20-AC89-4D7E-BF55-78CD1826D9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3F7531-2D2E-4E7A-B7D0-2A41E9D83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EE696-F504-44A7-BEF4-F3D2CA89C9D9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25D45-14AC-49BA-AE5D-409EE7E518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7610F-F5E7-479C-9985-D832B2306D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5934B-2091-43AE-B624-61994B7FE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35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breastfeeding a baby&#10;&#10;Description automatically generated">
            <a:extLst>
              <a:ext uri="{FF2B5EF4-FFF2-40B4-BE49-F238E27FC236}">
                <a16:creationId xmlns:a16="http://schemas.microsoft.com/office/drawing/2014/main" id="{CDC298B2-E342-8FBA-5D43-B3A6C8D94D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063557" y="0"/>
            <a:ext cx="911504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F20C86-A486-2118-D8F1-8E7C790FA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34" y="1291962"/>
            <a:ext cx="10515600" cy="2594695"/>
          </a:xfrm>
        </p:spPr>
        <p:txBody>
          <a:bodyPr/>
          <a:lstStyle/>
          <a:p>
            <a:r>
              <a:rPr lang="en-US" b="1" dirty="0">
                <a:ln>
                  <a:solidFill>
                    <a:schemeClr val="tx1"/>
                  </a:solidFill>
                </a:ln>
              </a:rPr>
              <a:t>Nia’s Painful Breast: </a:t>
            </a:r>
            <a:br>
              <a:rPr lang="en-US" b="1" dirty="0">
                <a:ln>
                  <a:solidFill>
                    <a:schemeClr val="tx1"/>
                  </a:solidFill>
                </a:ln>
              </a:rPr>
            </a:br>
            <a:r>
              <a:rPr lang="en-US" sz="4800" b="1" dirty="0">
                <a:ln>
                  <a:solidFill>
                    <a:schemeClr val="tx1"/>
                  </a:solidFill>
                </a:ln>
              </a:rPr>
              <a:t>Breast Anatomy, </a:t>
            </a:r>
            <a:br>
              <a:rPr lang="en-US" sz="4800" b="1" dirty="0">
                <a:ln>
                  <a:solidFill>
                    <a:schemeClr val="tx1"/>
                  </a:solidFill>
                </a:ln>
              </a:rPr>
            </a:br>
            <a:r>
              <a:rPr lang="en-US" sz="4800" b="1" dirty="0">
                <a:ln>
                  <a:solidFill>
                    <a:schemeClr val="tx1"/>
                  </a:solidFill>
                </a:ln>
              </a:rPr>
              <a:t>Lactation, and Mastitis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74B0DE-781E-9DE1-657F-9BC8F0FEED55}"/>
              </a:ext>
            </a:extLst>
          </p:cNvPr>
          <p:cNvSpPr txBox="1"/>
          <p:nvPr/>
        </p:nvSpPr>
        <p:spPr>
          <a:xfrm>
            <a:off x="595022" y="4189403"/>
            <a:ext cx="11001955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Monotype Corsiva" panose="03010101010201010101" pitchFamily="66" charset="0"/>
              </a:rPr>
              <a:t>by</a:t>
            </a:r>
          </a:p>
          <a:p>
            <a:r>
              <a:rPr lang="en-US" dirty="0"/>
              <a:t>Jenna Ridlen</a:t>
            </a:r>
            <a:r>
              <a:rPr lang="en-US" baseline="30000" dirty="0"/>
              <a:t>1</a:t>
            </a:r>
            <a:r>
              <a:rPr lang="en-US" dirty="0"/>
              <a:t>, Sharifah </a:t>
            </a:r>
            <a:r>
              <a:rPr lang="en-US" dirty="0" err="1"/>
              <a:t>Albraiki</a:t>
            </a:r>
            <a:r>
              <a:rPr lang="en-US" dirty="0"/>
              <a:t> </a:t>
            </a:r>
            <a:r>
              <a:rPr lang="en-US" baseline="30000" dirty="0"/>
              <a:t>2</a:t>
            </a:r>
            <a:r>
              <a:rPr lang="en-US" dirty="0"/>
              <a:t>, Sarah Ellis</a:t>
            </a:r>
            <a:r>
              <a:rPr lang="en-US" baseline="30000" dirty="0"/>
              <a:t>3</a:t>
            </a:r>
            <a:r>
              <a:rPr lang="en-US" dirty="0"/>
              <a:t>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Jocelyn A. Moore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lang="en-US" dirty="0"/>
              <a:t>,</a:t>
            </a:r>
          </a:p>
          <a:p>
            <a:r>
              <a:rPr lang="en-US" dirty="0"/>
              <a:t>and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Anusree Mukherjee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lang="en-US" baseline="30000" dirty="0"/>
          </a:p>
          <a:p>
            <a:r>
              <a:rPr lang="en-US" dirty="0"/>
              <a:t>Jacksonville State University, Jacksonville, AL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Department of Biology, 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Department of Chemistry and Geosciences,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Department of Art and Design</a:t>
            </a:r>
          </a:p>
          <a:p>
            <a:endParaRPr lang="en-US" dirty="0"/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EF517A8D-7F98-7894-22EF-B2C4058BF8ED}"/>
              </a:ext>
            </a:extLst>
          </p:cNvPr>
          <p:cNvSpPr txBox="1"/>
          <p:nvPr/>
        </p:nvSpPr>
        <p:spPr>
          <a:xfrm>
            <a:off x="619199" y="324834"/>
            <a:ext cx="6498770" cy="369332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ln w="1270">
                  <a:noFill/>
                </a:ln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NATIONAL CENTER FOR CASE STUDY TEACHING IN SCIENCE</a:t>
            </a:r>
            <a:endParaRPr lang="en-US" altLang="en-US" sz="1800" b="1" dirty="0">
              <a:ln w="1270">
                <a:noFill/>
              </a:ln>
              <a:solidFill>
                <a:schemeClr val="bg2">
                  <a:lumMod val="75000"/>
                </a:schemeClr>
              </a:solidFill>
              <a:latin typeface="Palatino Linotype" pitchFamily="18" charset="0"/>
              <a:cs typeface="Calibri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3C68D5-3509-F587-E243-DA6794AC6037}"/>
              </a:ext>
            </a:extLst>
          </p:cNvPr>
          <p:cNvSpPr txBox="1"/>
          <p:nvPr/>
        </p:nvSpPr>
        <p:spPr>
          <a:xfrm>
            <a:off x="566034" y="1122309"/>
            <a:ext cx="372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Images to Accompany the Case Study:</a:t>
            </a:r>
          </a:p>
        </p:txBody>
      </p:sp>
    </p:spTree>
    <p:extLst>
      <p:ext uri="{BB962C8B-B14F-4D97-AF65-F5344CB8AC3E}">
        <p14:creationId xmlns:p14="http://schemas.microsoft.com/office/powerpoint/2010/main" val="10839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ine drawing of different types of body parts">
            <a:extLst>
              <a:ext uri="{FF2B5EF4-FFF2-40B4-BE49-F238E27FC236}">
                <a16:creationId xmlns:a16="http://schemas.microsoft.com/office/drawing/2014/main" id="{63D60A6A-E5A3-6DF0-9E39-601B15BDE2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41417"/>
            <a:ext cx="11960052" cy="530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982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diagram of a person's breast&#10;&#10;Description automatically generated">
            <a:extLst>
              <a:ext uri="{FF2B5EF4-FFF2-40B4-BE49-F238E27FC236}">
                <a16:creationId xmlns:a16="http://schemas.microsoft.com/office/drawing/2014/main" id="{E3A7595A-DC03-A039-9993-CDCA90141E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28"/>
          <a:stretch/>
        </p:blipFill>
        <p:spPr>
          <a:xfrm>
            <a:off x="1" y="1"/>
            <a:ext cx="11947489" cy="693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602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lveoli anatomy&#10;&#10;Description automatically generated">
            <a:extLst>
              <a:ext uri="{FF2B5EF4-FFF2-40B4-BE49-F238E27FC236}">
                <a16:creationId xmlns:a16="http://schemas.microsoft.com/office/drawing/2014/main" id="{3BC0FCD9-DADE-93C7-61C2-70AFABD770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1198" y="0"/>
            <a:ext cx="92696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464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diagram of a person breastfeeding a baby&#10;&#10;Description automatically generated">
            <a:extLst>
              <a:ext uri="{FF2B5EF4-FFF2-40B4-BE49-F238E27FC236}">
                <a16:creationId xmlns:a16="http://schemas.microsoft.com/office/drawing/2014/main" id="{22403BA5-F3B5-3802-2C18-B416B8EE5F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040" y="143192"/>
            <a:ext cx="10148178" cy="657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805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99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bottles with different liquids&#10;&#10;Description automatically generated">
            <a:extLst>
              <a:ext uri="{FF2B5EF4-FFF2-40B4-BE49-F238E27FC236}">
                <a16:creationId xmlns:a16="http://schemas.microsoft.com/office/drawing/2014/main" id="{616A4CA0-1BD2-2495-055E-4F5FFD3CF3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8493" y="464153"/>
            <a:ext cx="10475013" cy="598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476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person's breast&#10;&#10;Description automatically generated">
            <a:extLst>
              <a:ext uri="{FF2B5EF4-FFF2-40B4-BE49-F238E27FC236}">
                <a16:creationId xmlns:a16="http://schemas.microsoft.com/office/drawing/2014/main" id="{91FEADB4-2F08-F936-4811-CDBFC13A6A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737" y="635505"/>
            <a:ext cx="5350207" cy="5652198"/>
          </a:xfrm>
          <a:prstGeom prst="rect">
            <a:avLst/>
          </a:prstGeom>
        </p:spPr>
      </p:pic>
      <p:pic>
        <p:nvPicPr>
          <p:cNvPr id="9" name="Picture 8" descr="A close up of a breast&#10;&#10;Description automatically generated">
            <a:extLst>
              <a:ext uri="{FF2B5EF4-FFF2-40B4-BE49-F238E27FC236}">
                <a16:creationId xmlns:a16="http://schemas.microsoft.com/office/drawing/2014/main" id="{D67AA0E6-3ACC-E3CE-91C8-F874237EE63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8298" y="635505"/>
            <a:ext cx="6062484" cy="56692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320076C-428E-AF52-00D2-3D270CC3C8AD}"/>
              </a:ext>
            </a:extLst>
          </p:cNvPr>
          <p:cNvSpPr txBox="1"/>
          <p:nvPr/>
        </p:nvSpPr>
        <p:spPr>
          <a:xfrm>
            <a:off x="251218" y="121068"/>
            <a:ext cx="60943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Mastitis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15618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239</Words>
  <PresentationFormat>Widescreen</PresentationFormat>
  <Paragraphs>27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Monotype Corsiva</vt:lpstr>
      <vt:lpstr>Palatino Linotype</vt:lpstr>
      <vt:lpstr>Office Theme</vt:lpstr>
      <vt:lpstr>Nia’s Painful Breast:  Breast Anatomy,  Lactation, and Mastitis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2024-07-19T17:27:34Z</dcterms:created>
  <dcterms:modified xsi:type="dcterms:W3CDTF">2024-07-28T17:51:16Z</dcterms:modified>
</cp:coreProperties>
</file>