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Monotype Corsiva" panose="03010101010201010101" pitchFamily="66" charset="0"/>
      <p:italic r:id="rId42"/>
    </p:embeddedFont>
    <p:embeddedFont>
      <p:font typeface="MS PGothic" panose="020B0600070205080204" pitchFamily="34" charset="-128"/>
      <p:regular r:id="rId43"/>
    </p:embeddedFont>
    <p:embeddedFont>
      <p:font typeface="Palatino Linotype" panose="02040502050505030304" pitchFamily="18" charset="0"/>
      <p:regular r:id="rId44"/>
      <p:bold r:id="rId45"/>
      <p:italic r:id="rId46"/>
      <p:boldItalic r:id="rId47"/>
    </p:embeddedFont>
    <p:embeddedFont>
      <p:font typeface="Helvetica Neue"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00759C1-AB1A-43B5-B878-201D40DA40FD}">
  <a:tblStyle styleId="{700759C1-AB1A-43B5-B878-201D40DA40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807269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d08dc5e0c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d08dc5e0c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d168c4e2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d168c4e2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d168c4e2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d168c4e2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d08dc5e0c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d08dc5e0c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d168c4e2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d168c4e2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debc0d3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debc0d3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ddf6bf5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ddf6bf5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d08dc5e0c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d08dc5e0c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d08dc5e0c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d08dc5e0c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d08dc5e0c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d08dc5e0c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g5d08dc5e0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 name="Google Shape;24;g5d08dc5e0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d08dc5e0c_2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d08dc5e0c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d08dc5e0c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d08dc5e0c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d0c896f45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d0c896f45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d168c4e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d168c4e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d168c4e2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d168c4e2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d168c4e2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d168c4e2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d168c4e2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d168c4e2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d168c4e27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d168c4e2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d168c4e2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d168c4e2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d0c896f4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d0c896f4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5d168c4e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5d168c4e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d168c4e2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d168c4e2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d168c4e2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d168c4e2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d168c4e2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d168c4e2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d168c4e2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d168c4e2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2b8520c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2b8520c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37373714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37373714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5d08dc5e0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5d08dc5e0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5dccedc6f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5dccedc6f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Licensed</a:t>
            </a:r>
            <a:r>
              <a:rPr lang="en-US" baseline="0" dirty="0"/>
              <a:t> i</a:t>
            </a:r>
            <a:r>
              <a:rPr lang="en-US" dirty="0"/>
              <a:t>llustration © </a:t>
            </a:r>
            <a:r>
              <a:rPr lang="en-US" dirty="0" err="1"/>
              <a:t>Designua</a:t>
            </a:r>
            <a:r>
              <a:rPr lang="en-US" dirty="0"/>
              <a:t> | Dreamstime.com, ID</a:t>
            </a:r>
            <a:r>
              <a:rPr lang="en-US" baseline="0" dirty="0"/>
              <a:t> </a:t>
            </a:r>
            <a:r>
              <a:rPr lang="en-US" dirty="0"/>
              <a:t>196885939.</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5d168c4e2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5d168c4e2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Licensed illustration © Oscar </a:t>
            </a:r>
            <a:r>
              <a:rPr lang="en-US" dirty="0" err="1"/>
              <a:t>Collica</a:t>
            </a:r>
            <a:r>
              <a:rPr lang="en-US" dirty="0"/>
              <a:t> | Dreamstime.com, ID 176711652.</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d08dc5e0c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d08dc5e0c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d168c4e2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d168c4e2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ddf6bf5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ddf6bf5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0" y="2736056"/>
            <a:ext cx="3886200" cy="5286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4572000" y="3493294"/>
            <a:ext cx="3886200" cy="51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828800" y="221456"/>
            <a:ext cx="6858000" cy="537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914400" y="1200150"/>
            <a:ext cx="7315200" cy="3143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4" name="Google Shape;14;p3"/>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ftr" idx="11"/>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4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28800" y="221456"/>
            <a:ext cx="6858000" cy="5370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1pPr>
            <a:lvl2pPr marR="0" lvl="1"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2pPr>
            <a:lvl3pPr marR="0" lvl="2"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3pPr>
            <a:lvl4pPr marR="0" lvl="3"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4pPr>
            <a:lvl5pPr marR="0" lvl="4"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5pPr>
            <a:lvl6pPr marR="0" lvl="5"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6pPr>
            <a:lvl7pPr marR="0" lvl="6"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7pPr>
            <a:lvl8pPr marR="0" lvl="7"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8pPr>
            <a:lvl9pPr marR="0" lvl="8" algn="r" rtl="0">
              <a:lnSpc>
                <a:spcPct val="100000"/>
              </a:lnSpc>
              <a:spcBef>
                <a:spcPts val="0"/>
              </a:spcBef>
              <a:spcAft>
                <a:spcPts val="0"/>
              </a:spcAft>
              <a:buSzPts val="1400"/>
              <a:buNone/>
              <a:defRPr sz="4400" b="0" i="0" u="none" strike="noStrike" cap="none">
                <a:solidFill>
                  <a:schemeClr val="lt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914400" y="1200150"/>
            <a:ext cx="7315200" cy="3143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Helvetica Neue"/>
              <a:buChar char="•"/>
              <a:defRPr sz="3200" b="0" i="0" u="none" strike="noStrike" cap="none">
                <a:solidFill>
                  <a:schemeClr val="lt1"/>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chemeClr val="lt1"/>
              </a:buClr>
              <a:buSzPts val="2800"/>
              <a:buFont typeface="Helvetica Neue"/>
              <a:buChar char="–"/>
              <a:defRPr sz="2800" b="0" i="0" u="none" strike="noStrike" cap="none">
                <a:solidFill>
                  <a:schemeClr val="lt1"/>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chemeClr val="lt1"/>
              </a:buClr>
              <a:buSzPts val="2400"/>
              <a:buFont typeface="Helvetica Neue"/>
              <a:buChar char="•"/>
              <a:defRPr sz="2400" b="0" i="0" u="none" strike="noStrike" cap="none">
                <a:solidFill>
                  <a:schemeClr val="lt1"/>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6pPr>
            <a:lvl7pPr marL="3200400" marR="0" lvl="6" indent="-355600" algn="l" rtl="0">
              <a:lnSpc>
                <a:spcPct val="100000"/>
              </a:lnSpc>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7pPr>
            <a:lvl8pPr marL="3657600" marR="0" lvl="7" indent="-355600" algn="l" rtl="0">
              <a:lnSpc>
                <a:spcPct val="100000"/>
              </a:lnSpc>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8pPr>
            <a:lvl9pPr marL="4114800" marR="0" lvl="8" indent="-355600" algn="l" rtl="0">
              <a:lnSpc>
                <a:spcPct val="100000"/>
              </a:lnSpc>
              <a:spcBef>
                <a:spcPts val="400"/>
              </a:spcBef>
              <a:spcAft>
                <a:spcPts val="0"/>
              </a:spcAft>
              <a:buClr>
                <a:schemeClr val="lt1"/>
              </a:buClr>
              <a:buSzPts val="2000"/>
              <a:buFont typeface="Helvetica Neue"/>
              <a:buChar char="»"/>
              <a:defRPr sz="2000" b="0" i="0" u="none" strike="noStrike" cap="none">
                <a:solidFill>
                  <a:schemeClr val="lt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0" y="2839418"/>
            <a:ext cx="9074401" cy="2901329"/>
          </a:xfrm>
          <a:prstGeom prst="rect">
            <a:avLst/>
          </a:prstGeom>
        </p:spPr>
        <p:txBody>
          <a:bodyPr spcFirstLastPara="1" wrap="square" lIns="91425" tIns="45700" rIns="91425" bIns="45700" anchor="ctr" anchorCtr="0">
            <a:noAutofit/>
          </a:bodyPr>
          <a:lstStyle/>
          <a:p>
            <a:r>
              <a:rPr lang="en" dirty="0">
                <a:solidFill>
                  <a:srgbClr val="D9D9D9"/>
                </a:solidFill>
              </a:rPr>
              <a:t>Tremors in the Nerves: Investigating Kuru</a:t>
            </a:r>
            <a:r>
              <a:rPr lang="en" sz="2400" dirty="0">
                <a:solidFill>
                  <a:srgbClr val="D9D9D9"/>
                </a:solidFill>
                <a:latin typeface="Monotype Corsiva" panose="03010101010201010101" pitchFamily="66" charset="0"/>
              </a:rPr>
              <a:t/>
            </a:r>
            <a:br>
              <a:rPr lang="en" sz="2400" dirty="0">
                <a:solidFill>
                  <a:srgbClr val="D9D9D9"/>
                </a:solidFill>
                <a:latin typeface="Monotype Corsiva" panose="03010101010201010101" pitchFamily="66" charset="0"/>
              </a:rPr>
            </a:br>
            <a:r>
              <a:rPr lang="en" sz="1000" dirty="0">
                <a:solidFill>
                  <a:srgbClr val="D9D9D9"/>
                </a:solidFill>
                <a:latin typeface="Monotype Corsiva" panose="03010101010201010101" pitchFamily="66" charset="0"/>
              </a:rPr>
              <a:t/>
            </a:r>
            <a:br>
              <a:rPr lang="en" sz="1000" dirty="0">
                <a:solidFill>
                  <a:srgbClr val="D9D9D9"/>
                </a:solidFill>
                <a:latin typeface="Monotype Corsiva" panose="03010101010201010101" pitchFamily="66" charset="0"/>
              </a:rPr>
            </a:br>
            <a:r>
              <a:rPr lang="en-US" sz="2400" baseline="30000" dirty="0"/>
              <a:t>Deena E. </a:t>
            </a:r>
            <a:r>
              <a:rPr lang="en-US" sz="2400" baseline="30000" dirty="0" err="1"/>
              <a:t>Afana</a:t>
            </a:r>
            <a:r>
              <a:rPr lang="en-US" sz="2400" baseline="30000" dirty="0"/>
              <a:t>, </a:t>
            </a:r>
            <a:r>
              <a:rPr lang="en-US" sz="2400" baseline="30000" dirty="0" err="1"/>
              <a:t>Autreen</a:t>
            </a:r>
            <a:r>
              <a:rPr lang="en-US" sz="2400" baseline="30000" dirty="0"/>
              <a:t> </a:t>
            </a:r>
            <a:r>
              <a:rPr lang="en-US" sz="2400" baseline="30000" dirty="0" err="1"/>
              <a:t>Golzar</a:t>
            </a:r>
            <a:r>
              <a:rPr lang="en-US" sz="2400" baseline="30000" dirty="0"/>
              <a:t>, Andrew Q. Dong, Johnny D. Nguyen, Vanessa G. Delgado,</a:t>
            </a:r>
            <a:br>
              <a:rPr lang="en-US" sz="2400" baseline="30000" dirty="0"/>
            </a:br>
            <a:r>
              <a:rPr lang="en-US" sz="2400" baseline="30000" dirty="0"/>
              <a:t>Laura B. Morel, </a:t>
            </a:r>
            <a:r>
              <a:rPr lang="en-US" sz="2400" baseline="30000" dirty="0" err="1"/>
              <a:t>Jaclene</a:t>
            </a:r>
            <a:r>
              <a:rPr lang="en-US" sz="2400" baseline="30000" dirty="0"/>
              <a:t> A. Torres, David A. </a:t>
            </a:r>
            <a:r>
              <a:rPr lang="en-US" sz="2400" baseline="30000" dirty="0" err="1"/>
              <a:t>Beshai</a:t>
            </a:r>
            <a:r>
              <a:rPr lang="en-US" sz="2400" baseline="30000" dirty="0"/>
              <a:t>, and Andrea C. Nicholas</a:t>
            </a:r>
            <a:br>
              <a:rPr lang="en-US" sz="2400" baseline="30000" dirty="0"/>
            </a:br>
            <a:r>
              <a:rPr lang="en-US" sz="2400" baseline="30000" dirty="0"/>
              <a:t>University of California, Irvine</a:t>
            </a:r>
            <a:r>
              <a:rPr lang="en-US" baseline="30000" dirty="0"/>
              <a:t/>
            </a:r>
            <a:br>
              <a:rPr lang="en-US" baseline="30000" dirty="0"/>
            </a:br>
            <a:r>
              <a:rPr lang="en" dirty="0">
                <a:solidFill>
                  <a:srgbClr val="D9D9D9"/>
                </a:solidFill>
              </a:rPr>
              <a:t> </a:t>
            </a:r>
            <a:endParaRPr dirty="0">
              <a:solidFill>
                <a:srgbClr val="D9D9D9"/>
              </a:solidFill>
            </a:endParaRPr>
          </a:p>
        </p:txBody>
      </p:sp>
      <p:sp>
        <p:nvSpPr>
          <p:cNvPr id="6" name="Rectangle 10"/>
          <p:cNvSpPr>
            <a:spLocks noChangeArrowheads="1"/>
          </p:cNvSpPr>
          <p:nvPr/>
        </p:nvSpPr>
        <p:spPr bwMode="auto">
          <a:xfrm>
            <a:off x="3272290" y="2369523"/>
            <a:ext cx="46551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defRPr/>
            </a:pPr>
            <a:r>
              <a:rPr lang="en-US" altLang="en-US" sz="1400" b="1" dirty="0">
                <a:solidFill>
                  <a:schemeClr val="bg1">
                    <a:lumMod val="85000"/>
                  </a:schemeClr>
                </a:solidFill>
                <a:latin typeface="Calibri" pitchFamily="34" charset="0"/>
                <a:cs typeface="Calibri" pitchFamily="34" charset="0"/>
              </a:rPr>
              <a:t>NATIONAL CENTER FOR CASE STUDY TEACHING IN SCIENCE</a:t>
            </a:r>
            <a:endParaRPr lang="en-US" altLang="en-US" sz="1400" b="1" dirty="0">
              <a:solidFill>
                <a:schemeClr val="bg1">
                  <a:lumMod val="85000"/>
                </a:schemeClr>
              </a:solidFill>
              <a:latin typeface="Palatino Linotype" pitchFamily="18" charset="0"/>
              <a:cs typeface="Calibri" pitchFamily="34" charset="0"/>
            </a:endParaRPr>
          </a:p>
        </p:txBody>
      </p:sp>
      <p:sp>
        <p:nvSpPr>
          <p:cNvPr id="4" name="TextBox 3"/>
          <p:cNvSpPr txBox="1"/>
          <p:nvPr/>
        </p:nvSpPr>
        <p:spPr>
          <a:xfrm>
            <a:off x="3245089" y="2588066"/>
            <a:ext cx="5644530" cy="307777"/>
          </a:xfrm>
          <a:prstGeom prst="rect">
            <a:avLst/>
          </a:prstGeom>
          <a:noFill/>
        </p:spPr>
        <p:txBody>
          <a:bodyPr wrap="square" rtlCol="0">
            <a:spAutoFit/>
          </a:bodyPr>
          <a:lstStyle/>
          <a:p>
            <a:r>
              <a:rPr lang="en-US" i="1" dirty="0">
                <a:solidFill>
                  <a:schemeClr val="bg1"/>
                </a:solidFill>
              </a:rPr>
              <a:t>A Presentation to Accompany the Case Study: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Symptoms of Kuru</a:t>
            </a:r>
            <a:endParaRPr sz="4000">
              <a:solidFill>
                <a:srgbClr val="D9D9D9"/>
              </a:solidFill>
            </a:endParaRPr>
          </a:p>
        </p:txBody>
      </p:sp>
      <p:sp>
        <p:nvSpPr>
          <p:cNvPr id="78" name="Google Shape;78;p13"/>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a:solidFill>
                  <a:srgbClr val="D9D9D9"/>
                </a:solidFill>
              </a:rPr>
              <a:t>Stage 1 (ambulant)</a:t>
            </a:r>
            <a:endParaRPr sz="3000" dirty="0">
              <a:solidFill>
                <a:srgbClr val="D9D9D9"/>
              </a:solidFill>
            </a:endParaRPr>
          </a:p>
          <a:p>
            <a:pPr marL="457200" lvl="0" indent="-419100" algn="l" rtl="0">
              <a:spcBef>
                <a:spcPts val="360"/>
              </a:spcBef>
              <a:spcAft>
                <a:spcPts val="0"/>
              </a:spcAft>
              <a:buClr>
                <a:srgbClr val="D9D9D9"/>
              </a:buClr>
              <a:buSzPts val="3000"/>
              <a:buChar char="❖"/>
            </a:pPr>
            <a:r>
              <a:rPr lang="en" sz="3000" dirty="0">
                <a:solidFill>
                  <a:srgbClr val="D9D9D9"/>
                </a:solidFill>
              </a:rPr>
              <a:t>Headache and joint pain</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Tremors or body shaking</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Cannot properly pronounce words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Loss of balance and posture</a:t>
            </a:r>
            <a:endParaRPr sz="3000" dirty="0">
              <a:solidFill>
                <a:srgbClr val="D9D9D9"/>
              </a:solidFill>
            </a:endParaRPr>
          </a:p>
          <a:p>
            <a:pPr marL="0" lvl="0" indent="0" algn="l" rtl="0">
              <a:spcBef>
                <a:spcPts val="360"/>
              </a:spcBef>
              <a:spcAft>
                <a:spcPts val="0"/>
              </a:spcAft>
              <a:buNone/>
            </a:pPr>
            <a:r>
              <a:rPr lang="en" sz="3000" dirty="0">
                <a:solidFill>
                  <a:srgbClr val="D9D9D9"/>
                </a:solidFill>
              </a:rPr>
              <a:t>However, the patient can still walk.</a:t>
            </a:r>
            <a:endParaRPr sz="3000" dirty="0">
              <a:solidFill>
                <a:srgbClr val="D9D9D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Symptoms of Kuru</a:t>
            </a:r>
            <a:endParaRPr sz="4000">
              <a:solidFill>
                <a:srgbClr val="D9D9D9"/>
              </a:solidFill>
            </a:endParaRPr>
          </a:p>
        </p:txBody>
      </p:sp>
      <p:sp>
        <p:nvSpPr>
          <p:cNvPr id="84" name="Google Shape;84;p14"/>
          <p:cNvSpPr txBox="1">
            <a:spLocks noGrp="1"/>
          </p:cNvSpPr>
          <p:nvPr>
            <p:ph type="body" idx="1"/>
          </p:nvPr>
        </p:nvSpPr>
        <p:spPr>
          <a:xfrm>
            <a:off x="914400" y="82590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a:solidFill>
                  <a:srgbClr val="D9D9D9"/>
                </a:solidFill>
              </a:rPr>
              <a:t>Stage 2 (sedentary)</a:t>
            </a:r>
            <a:endParaRPr sz="3000" dirty="0">
              <a:solidFill>
                <a:srgbClr val="D9D9D9"/>
              </a:solidFill>
            </a:endParaRPr>
          </a:p>
          <a:p>
            <a:pPr marL="0" lvl="0" indent="0" algn="l" rtl="0">
              <a:spcBef>
                <a:spcPts val="360"/>
              </a:spcBef>
              <a:spcAft>
                <a:spcPts val="0"/>
              </a:spcAft>
              <a:buNone/>
            </a:pPr>
            <a:r>
              <a:rPr lang="en" sz="3000" dirty="0">
                <a:solidFill>
                  <a:srgbClr val="D9D9D9"/>
                </a:solidFill>
              </a:rPr>
              <a:t>(includes stage 1 symptoms)</a:t>
            </a:r>
            <a:endParaRPr sz="3000" dirty="0">
              <a:solidFill>
                <a:srgbClr val="D9D9D9"/>
              </a:solidFill>
            </a:endParaRPr>
          </a:p>
          <a:p>
            <a:pPr marL="457200" lvl="0" indent="-419100" algn="l" rtl="0">
              <a:spcBef>
                <a:spcPts val="360"/>
              </a:spcBef>
              <a:spcAft>
                <a:spcPts val="0"/>
              </a:spcAft>
              <a:buClr>
                <a:srgbClr val="D9D9D9"/>
              </a:buClr>
              <a:buSzPts val="3000"/>
              <a:buChar char="❖"/>
            </a:pPr>
            <a:r>
              <a:rPr lang="en" sz="3000" dirty="0">
                <a:solidFill>
                  <a:srgbClr val="D9D9D9"/>
                </a:solidFill>
              </a:rPr>
              <a:t>Cannot walk without support</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Difficulty controlling muscles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Depression and/or erratic emotions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Tremors are more violent</a:t>
            </a:r>
            <a:endParaRPr sz="3000" dirty="0">
              <a:solidFill>
                <a:srgbClr val="D9D9D9"/>
              </a:solidFill>
            </a:endParaRPr>
          </a:p>
          <a:p>
            <a:pPr marL="0" lvl="0" indent="0" algn="l" rtl="0">
              <a:spcBef>
                <a:spcPts val="360"/>
              </a:spcBef>
              <a:spcAft>
                <a:spcPts val="0"/>
              </a:spcAft>
              <a:buNone/>
            </a:pPr>
            <a:r>
              <a:rPr lang="en" sz="3000" dirty="0">
                <a:solidFill>
                  <a:srgbClr val="D9D9D9"/>
                </a:solidFill>
              </a:rPr>
              <a:t>However, the patient still has natural reflexes in their tendons.</a:t>
            </a:r>
            <a:endParaRPr sz="3000" dirty="0">
              <a:solidFill>
                <a:srgbClr val="D9D9D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Symptoms of Kuru Disease</a:t>
            </a:r>
            <a:endParaRPr sz="4000">
              <a:solidFill>
                <a:srgbClr val="D9D9D9"/>
              </a:solidFill>
            </a:endParaRPr>
          </a:p>
        </p:txBody>
      </p:sp>
      <p:sp>
        <p:nvSpPr>
          <p:cNvPr id="90" name="Google Shape;90;p15"/>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a:solidFill>
                  <a:srgbClr val="D9D9D9"/>
                </a:solidFill>
              </a:rPr>
              <a:t>Stage 3 (recumbent)</a:t>
            </a:r>
            <a:endParaRPr sz="3000" dirty="0">
              <a:solidFill>
                <a:srgbClr val="D9D9D9"/>
              </a:solidFill>
            </a:endParaRPr>
          </a:p>
          <a:p>
            <a:pPr marL="0" lvl="0" indent="0" algn="l" rtl="0">
              <a:spcBef>
                <a:spcPts val="360"/>
              </a:spcBef>
              <a:spcAft>
                <a:spcPts val="0"/>
              </a:spcAft>
              <a:buNone/>
            </a:pPr>
            <a:r>
              <a:rPr lang="en" sz="3000" dirty="0">
                <a:solidFill>
                  <a:srgbClr val="D9D9D9"/>
                </a:solidFill>
              </a:rPr>
              <a:t>(includes stage 1 and 2 symptoms)</a:t>
            </a:r>
            <a:endParaRPr sz="3000" dirty="0">
              <a:solidFill>
                <a:srgbClr val="D9D9D9"/>
              </a:solidFill>
            </a:endParaRPr>
          </a:p>
          <a:p>
            <a:pPr marL="457200" lvl="0" indent="-419100" algn="l" rtl="0">
              <a:spcBef>
                <a:spcPts val="360"/>
              </a:spcBef>
              <a:spcAft>
                <a:spcPts val="0"/>
              </a:spcAft>
              <a:buClr>
                <a:srgbClr val="D9D9D9"/>
              </a:buClr>
              <a:buSzPts val="3000"/>
              <a:buChar char="❖"/>
            </a:pPr>
            <a:r>
              <a:rPr lang="en" sz="3000" dirty="0">
                <a:solidFill>
                  <a:srgbClr val="D9D9D9"/>
                </a:solidFill>
              </a:rPr>
              <a:t>Loss of reflexes in tendons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Cannot sit without support</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Cannot swallow properly</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Lack of speech and responsiveness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Prone to infection and wounds</a:t>
            </a:r>
            <a:endParaRPr sz="3000" dirty="0">
              <a:solidFill>
                <a:srgbClr val="D9D9D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Transmission/Causes</a:t>
            </a:r>
            <a:endParaRPr sz="4000">
              <a:solidFill>
                <a:srgbClr val="D9D9D9"/>
              </a:solidFill>
            </a:endParaRPr>
          </a:p>
        </p:txBody>
      </p:sp>
      <p:sp>
        <p:nvSpPr>
          <p:cNvPr id="96" name="Google Shape;96;p16"/>
          <p:cNvSpPr txBox="1">
            <a:spLocks noGrp="1"/>
          </p:cNvSpPr>
          <p:nvPr>
            <p:ph type="body" idx="1"/>
          </p:nvPr>
        </p:nvSpPr>
        <p:spPr>
          <a:xfrm>
            <a:off x="914400" y="100020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The transmission of Kuru disease is still heavily debated.</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Some believe it is due to rituals carried out by the Fore people, involving cannibalism of their deceased loved ones.</a:t>
            </a:r>
            <a:endParaRPr sz="30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Direct consumption of the brain could lead to consuming the infectious PrP</a:t>
            </a:r>
            <a:r>
              <a:rPr lang="en" sz="2400" baseline="30000" dirty="0">
                <a:solidFill>
                  <a:srgbClr val="D9D9D9"/>
                </a:solidFill>
              </a:rPr>
              <a:t>Sc</a:t>
            </a:r>
            <a:r>
              <a:rPr lang="en" sz="2400" dirty="0">
                <a:solidFill>
                  <a:srgbClr val="D9D9D9"/>
                </a:solidFill>
              </a:rPr>
              <a:t> protein.</a:t>
            </a:r>
            <a:endParaRPr sz="2400" dirty="0">
              <a:solidFill>
                <a:srgbClr val="D9D9D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Transmission/Causes</a:t>
            </a:r>
            <a:endParaRPr sz="4000">
              <a:solidFill>
                <a:srgbClr val="D9D9D9"/>
              </a:solidFill>
            </a:endParaRPr>
          </a:p>
        </p:txBody>
      </p:sp>
      <p:sp>
        <p:nvSpPr>
          <p:cNvPr id="102" name="Google Shape;102;p17"/>
          <p:cNvSpPr txBox="1">
            <a:spLocks noGrp="1"/>
          </p:cNvSpPr>
          <p:nvPr>
            <p:ph type="body" idx="1"/>
          </p:nvPr>
        </p:nvSpPr>
        <p:spPr>
          <a:xfrm>
            <a:off x="914400" y="100020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Direct contact with wounds or sores of someone with Kuru can also cause infection.</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Kuru can be associated with damage to the cerebellum, a part of the brain responsible for regulating motor movement.</a:t>
            </a:r>
            <a:endParaRPr sz="3000" dirty="0">
              <a:solidFill>
                <a:srgbClr val="D9D9D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Extra Facts on Kuru</a:t>
            </a:r>
            <a:endParaRPr sz="4000">
              <a:solidFill>
                <a:srgbClr val="D9D9D9"/>
              </a:solidFill>
            </a:endParaRPr>
          </a:p>
        </p:txBody>
      </p:sp>
      <p:sp>
        <p:nvSpPr>
          <p:cNvPr id="108" name="Google Shape;108;p18"/>
          <p:cNvSpPr txBox="1">
            <a:spLocks noGrp="1"/>
          </p:cNvSpPr>
          <p:nvPr>
            <p:ph type="body" idx="1"/>
          </p:nvPr>
        </p:nvSpPr>
        <p:spPr>
          <a:xfrm>
            <a:off x="942700" y="100020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Can be easily mixed up with other neurodegenerative disorders due to similarities in symptoms.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No standard protocol on diagnosing Kuru.</a:t>
            </a:r>
            <a:endParaRPr sz="30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Can use U.S. protocol for other prion-related neurodegenerative diseases as follows:</a:t>
            </a:r>
            <a:endParaRPr sz="2400" dirty="0">
              <a:solidFill>
                <a:srgbClr val="D9D9D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Diagnosis of Kuru</a:t>
            </a:r>
            <a:endParaRPr sz="4000"/>
          </a:p>
        </p:txBody>
      </p:sp>
      <p:sp>
        <p:nvSpPr>
          <p:cNvPr id="114" name="Google Shape;114;p19"/>
          <p:cNvSpPr txBox="1">
            <a:spLocks noGrp="1"/>
          </p:cNvSpPr>
          <p:nvPr>
            <p:ph type="body" idx="1"/>
          </p:nvPr>
        </p:nvSpPr>
        <p:spPr>
          <a:xfrm>
            <a:off x="914400" y="86005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Kuru is classified as a neurological disorder, which is initially screened through a neurological assessment.</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After assessment, Kuru patients can be tested through four different diagnostic tests:</a:t>
            </a:r>
            <a:endParaRPr sz="30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Blood Test</a:t>
            </a:r>
            <a:endParaRPr sz="24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Electroencephalography (EEG)</a:t>
            </a:r>
            <a:endParaRPr sz="24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Magnetic Resonance Imagining (MRI)</a:t>
            </a:r>
            <a:endParaRPr sz="24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Spinal Tap</a:t>
            </a:r>
            <a:endParaRPr sz="2400" dirty="0">
              <a:solidFill>
                <a:srgbClr val="D9D9D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Diagnosis of Kuru</a:t>
            </a:r>
            <a:endParaRPr sz="4000">
              <a:solidFill>
                <a:srgbClr val="D9D9D9"/>
              </a:solidFill>
            </a:endParaRPr>
          </a:p>
        </p:txBody>
      </p:sp>
      <p:graphicFrame>
        <p:nvGraphicFramePr>
          <p:cNvPr id="120" name="Google Shape;120;p20"/>
          <p:cNvGraphicFramePr/>
          <p:nvPr>
            <p:extLst>
              <p:ext uri="{D42A27DB-BD31-4B8C-83A1-F6EECF244321}">
                <p14:modId xmlns:p14="http://schemas.microsoft.com/office/powerpoint/2010/main" val="129440277"/>
              </p:ext>
            </p:extLst>
          </p:nvPr>
        </p:nvGraphicFramePr>
        <p:xfrm>
          <a:off x="952500" y="842750"/>
          <a:ext cx="7239000" cy="4206090"/>
        </p:xfrm>
        <a:graphic>
          <a:graphicData uri="http://schemas.openxmlformats.org/drawingml/2006/table">
            <a:tbl>
              <a:tblPr>
                <a:noFill/>
                <a:tableStyleId>{700759C1-AB1A-43B5-B878-201D40DA40FD}</a:tableStyleId>
              </a:tblPr>
              <a:tblGrid>
                <a:gridCol w="2413000">
                  <a:extLst>
                    <a:ext uri="{9D8B030D-6E8A-4147-A177-3AD203B41FA5}">
                      <a16:colId xmlns="" xmlns:a16="http://schemas.microsoft.com/office/drawing/2014/main" val="20000"/>
                    </a:ext>
                  </a:extLst>
                </a:gridCol>
                <a:gridCol w="2413000">
                  <a:extLst>
                    <a:ext uri="{9D8B030D-6E8A-4147-A177-3AD203B41FA5}">
                      <a16:colId xmlns="" xmlns:a16="http://schemas.microsoft.com/office/drawing/2014/main" val="20001"/>
                    </a:ext>
                  </a:extLst>
                </a:gridCol>
                <a:gridCol w="2413000">
                  <a:extLst>
                    <a:ext uri="{9D8B030D-6E8A-4147-A177-3AD203B41FA5}">
                      <a16:colId xmlns="" xmlns:a16="http://schemas.microsoft.com/office/drawing/2014/main" val="20002"/>
                    </a:ext>
                  </a:extLst>
                </a:gridCol>
              </a:tblGrid>
              <a:tr h="381000">
                <a:tc>
                  <a:txBody>
                    <a:bodyPr/>
                    <a:lstStyle/>
                    <a:p>
                      <a:pPr marL="0" lvl="0" indent="0" algn="l" rtl="0">
                        <a:spcBef>
                          <a:spcPts val="0"/>
                        </a:spcBef>
                        <a:spcAft>
                          <a:spcPts val="0"/>
                        </a:spcAft>
                        <a:buNone/>
                      </a:pPr>
                      <a:r>
                        <a:rPr lang="en" sz="1800" u="sng">
                          <a:solidFill>
                            <a:srgbClr val="D9D9D9"/>
                          </a:solidFill>
                        </a:rPr>
                        <a:t>Test</a:t>
                      </a:r>
                      <a:endParaRPr sz="1800" u="sng">
                        <a:solidFill>
                          <a:srgbClr val="D9D9D9"/>
                        </a:solidFill>
                      </a:endParaRPr>
                    </a:p>
                  </a:txBody>
                  <a:tcPr marL="91425" marR="91425" marT="91425" marB="91425"/>
                </a:tc>
                <a:tc>
                  <a:txBody>
                    <a:bodyPr/>
                    <a:lstStyle/>
                    <a:p>
                      <a:pPr marL="0" lvl="0" indent="0" algn="l" rtl="0">
                        <a:spcBef>
                          <a:spcPts val="0"/>
                        </a:spcBef>
                        <a:spcAft>
                          <a:spcPts val="0"/>
                        </a:spcAft>
                        <a:buNone/>
                      </a:pPr>
                      <a:r>
                        <a:rPr lang="en" sz="1800" u="sng">
                          <a:solidFill>
                            <a:srgbClr val="D9D9D9"/>
                          </a:solidFill>
                        </a:rPr>
                        <a:t>Looking for?</a:t>
                      </a:r>
                      <a:endParaRPr sz="1800" u="sng">
                        <a:solidFill>
                          <a:srgbClr val="D9D9D9"/>
                        </a:solidFill>
                      </a:endParaRPr>
                    </a:p>
                  </a:txBody>
                  <a:tcPr marL="91425" marR="91425" marT="91425" marB="91425"/>
                </a:tc>
                <a:tc>
                  <a:txBody>
                    <a:bodyPr/>
                    <a:lstStyle/>
                    <a:p>
                      <a:pPr marL="0" lvl="0" indent="0" algn="l" rtl="0">
                        <a:spcBef>
                          <a:spcPts val="0"/>
                        </a:spcBef>
                        <a:spcAft>
                          <a:spcPts val="0"/>
                        </a:spcAft>
                        <a:buNone/>
                      </a:pPr>
                      <a:r>
                        <a:rPr lang="en" sz="1800" u="sng">
                          <a:solidFill>
                            <a:srgbClr val="D9D9D9"/>
                          </a:solidFill>
                        </a:rPr>
                        <a:t>Drawbacks</a:t>
                      </a:r>
                      <a:endParaRPr sz="1800" u="sng">
                        <a:solidFill>
                          <a:srgbClr val="D9D9D9"/>
                        </a:solidFill>
                      </a:endParaRPr>
                    </a:p>
                  </a:txBody>
                  <a:tcPr marL="91425" marR="91425" marT="91425" marB="91425"/>
                </a:tc>
                <a:extLst>
                  <a:ext uri="{0D108BD9-81ED-4DB2-BD59-A6C34878D82A}">
                    <a16:rowId xmlns="" xmlns:a16="http://schemas.microsoft.com/office/drawing/2014/main" val="10000"/>
                  </a:ext>
                </a:extLst>
              </a:tr>
              <a:tr h="381000">
                <a:tc>
                  <a:txBody>
                    <a:bodyPr/>
                    <a:lstStyle/>
                    <a:p>
                      <a:pPr marL="0" lvl="0" indent="0" algn="l" rtl="0">
                        <a:spcBef>
                          <a:spcPts val="0"/>
                        </a:spcBef>
                        <a:spcAft>
                          <a:spcPts val="0"/>
                        </a:spcAft>
                        <a:buNone/>
                      </a:pPr>
                      <a:r>
                        <a:rPr lang="en" sz="1800">
                          <a:solidFill>
                            <a:srgbClr val="D9D9D9"/>
                          </a:solidFill>
                        </a:rPr>
                        <a:t>Blood Test</a:t>
                      </a:r>
                      <a:endParaRPr sz="1800">
                        <a:solidFill>
                          <a:srgbClr val="D9D9D9"/>
                        </a:solidFill>
                      </a:endParaRPr>
                    </a:p>
                  </a:txBody>
                  <a:tcPr marL="91425" marR="91425" marT="91425" marB="91425"/>
                </a:tc>
                <a:tc>
                  <a:txBody>
                    <a:bodyPr/>
                    <a:lstStyle/>
                    <a:p>
                      <a:pPr marL="0" lvl="0" indent="0" algn="l" rtl="0">
                        <a:spcBef>
                          <a:spcPts val="0"/>
                        </a:spcBef>
                        <a:spcAft>
                          <a:spcPts val="0"/>
                        </a:spcAft>
                        <a:buNone/>
                      </a:pPr>
                      <a:r>
                        <a:rPr lang="en" sz="1800">
                          <a:solidFill>
                            <a:srgbClr val="D9D9D9"/>
                          </a:solidFill>
                        </a:rPr>
                        <a:t>Presence of the infectious prion protein (</a:t>
                      </a:r>
                      <a:r>
                        <a:rPr lang="en" sz="1800">
                          <a:solidFill>
                            <a:srgbClr val="D9D9D9"/>
                          </a:solidFill>
                          <a:latin typeface="Helvetica Neue"/>
                          <a:ea typeface="Helvetica Neue"/>
                          <a:cs typeface="Helvetica Neue"/>
                          <a:sym typeface="Helvetica Neue"/>
                        </a:rPr>
                        <a:t>PrP</a:t>
                      </a:r>
                      <a:r>
                        <a:rPr lang="en" sz="1800" baseline="30000">
                          <a:solidFill>
                            <a:srgbClr val="D9D9D9"/>
                          </a:solidFill>
                          <a:latin typeface="Helvetica Neue"/>
                          <a:ea typeface="Helvetica Neue"/>
                          <a:cs typeface="Helvetica Neue"/>
                          <a:sym typeface="Helvetica Neue"/>
                        </a:rPr>
                        <a:t>Sc</a:t>
                      </a:r>
                      <a:r>
                        <a:rPr lang="en" sz="1800">
                          <a:solidFill>
                            <a:srgbClr val="D9D9D9"/>
                          </a:solidFill>
                        </a:rPr>
                        <a:t>)</a:t>
                      </a:r>
                      <a:endParaRPr sz="1800">
                        <a:solidFill>
                          <a:srgbClr val="D9D9D9"/>
                        </a:solidFill>
                      </a:endParaRPr>
                    </a:p>
                  </a:txBody>
                  <a:tcPr marL="91425" marR="91425" marT="91425" marB="91425"/>
                </a:tc>
                <a:tc>
                  <a:txBody>
                    <a:bodyPr/>
                    <a:lstStyle/>
                    <a:p>
                      <a:pPr marL="0" lvl="0" indent="0" algn="l" rtl="0">
                        <a:spcBef>
                          <a:spcPts val="0"/>
                        </a:spcBef>
                        <a:spcAft>
                          <a:spcPts val="0"/>
                        </a:spcAft>
                        <a:buNone/>
                      </a:pPr>
                      <a:r>
                        <a:rPr lang="en" sz="1800">
                          <a:solidFill>
                            <a:srgbClr val="D9D9D9"/>
                          </a:solidFill>
                        </a:rPr>
                        <a:t>Not many prions appear in blood stream</a:t>
                      </a:r>
                      <a:endParaRPr sz="1800">
                        <a:solidFill>
                          <a:srgbClr val="D9D9D9"/>
                        </a:solidFill>
                      </a:endParaRPr>
                    </a:p>
                  </a:txBody>
                  <a:tcPr marL="91425" marR="91425" marT="91425" marB="91425"/>
                </a:tc>
                <a:extLst>
                  <a:ext uri="{0D108BD9-81ED-4DB2-BD59-A6C34878D82A}">
                    <a16:rowId xmlns="" xmlns:a16="http://schemas.microsoft.com/office/drawing/2014/main" val="10001"/>
                  </a:ext>
                </a:extLst>
              </a:tr>
              <a:tr h="381000">
                <a:tc>
                  <a:txBody>
                    <a:bodyPr/>
                    <a:lstStyle/>
                    <a:p>
                      <a:pPr marL="0" lvl="0" indent="0" algn="l" rtl="0">
                        <a:spcBef>
                          <a:spcPts val="0"/>
                        </a:spcBef>
                        <a:spcAft>
                          <a:spcPts val="0"/>
                        </a:spcAft>
                        <a:buNone/>
                      </a:pPr>
                      <a:r>
                        <a:rPr lang="en" sz="1800">
                          <a:solidFill>
                            <a:srgbClr val="D9D9D9"/>
                          </a:solidFill>
                        </a:rPr>
                        <a:t>EEG</a:t>
                      </a:r>
                      <a:endParaRPr sz="1800">
                        <a:solidFill>
                          <a:srgbClr val="D9D9D9"/>
                        </a:solidFill>
                      </a:endParaRPr>
                    </a:p>
                  </a:txBody>
                  <a:tcPr marL="91425" marR="91425" marT="91425" marB="91425"/>
                </a:tc>
                <a:tc>
                  <a:txBody>
                    <a:bodyPr/>
                    <a:lstStyle/>
                    <a:p>
                      <a:pPr marL="0" lvl="0" indent="0" algn="l" rtl="0">
                        <a:spcBef>
                          <a:spcPts val="0"/>
                        </a:spcBef>
                        <a:spcAft>
                          <a:spcPts val="0"/>
                        </a:spcAft>
                        <a:buNone/>
                      </a:pPr>
                      <a:r>
                        <a:rPr lang="en" sz="1800">
                          <a:solidFill>
                            <a:srgbClr val="D9D9D9"/>
                          </a:solidFill>
                        </a:rPr>
                        <a:t>Disruptions in neurological function</a:t>
                      </a:r>
                      <a:endParaRPr sz="1800">
                        <a:solidFill>
                          <a:srgbClr val="D9D9D9"/>
                        </a:solidFill>
                      </a:endParaRPr>
                    </a:p>
                  </a:txBody>
                  <a:tcPr marL="91425" marR="91425" marT="91425" marB="91425"/>
                </a:tc>
                <a:tc>
                  <a:txBody>
                    <a:bodyPr/>
                    <a:lstStyle/>
                    <a:p>
                      <a:pPr marL="0" lvl="0" indent="0" algn="l" rtl="0">
                        <a:spcBef>
                          <a:spcPts val="0"/>
                        </a:spcBef>
                        <a:spcAft>
                          <a:spcPts val="0"/>
                        </a:spcAft>
                        <a:buNone/>
                      </a:pPr>
                      <a:r>
                        <a:rPr lang="en" sz="1800">
                          <a:solidFill>
                            <a:srgbClr val="D9D9D9"/>
                          </a:solidFill>
                        </a:rPr>
                        <a:t>Cannot give a definitive diagnosis</a:t>
                      </a:r>
                      <a:endParaRPr sz="1800">
                        <a:solidFill>
                          <a:srgbClr val="D9D9D9"/>
                        </a:solidFill>
                      </a:endParaRPr>
                    </a:p>
                  </a:txBody>
                  <a:tcPr marL="91425" marR="91425" marT="91425" marB="91425"/>
                </a:tc>
                <a:extLst>
                  <a:ext uri="{0D108BD9-81ED-4DB2-BD59-A6C34878D82A}">
                    <a16:rowId xmlns="" xmlns:a16="http://schemas.microsoft.com/office/drawing/2014/main" val="10002"/>
                  </a:ext>
                </a:extLst>
              </a:tr>
              <a:tr h="381000">
                <a:tc>
                  <a:txBody>
                    <a:bodyPr/>
                    <a:lstStyle/>
                    <a:p>
                      <a:pPr marL="0" lvl="0" indent="0" algn="l" rtl="0">
                        <a:spcBef>
                          <a:spcPts val="0"/>
                        </a:spcBef>
                        <a:spcAft>
                          <a:spcPts val="0"/>
                        </a:spcAft>
                        <a:buNone/>
                      </a:pPr>
                      <a:r>
                        <a:rPr lang="en" sz="1800">
                          <a:solidFill>
                            <a:srgbClr val="D9D9D9"/>
                          </a:solidFill>
                        </a:rPr>
                        <a:t>MRI</a:t>
                      </a:r>
                      <a:endParaRPr sz="1800">
                        <a:solidFill>
                          <a:srgbClr val="D9D9D9"/>
                        </a:solidFill>
                      </a:endParaRPr>
                    </a:p>
                  </a:txBody>
                  <a:tcPr marL="91425" marR="91425" marT="91425" marB="91425"/>
                </a:tc>
                <a:tc>
                  <a:txBody>
                    <a:bodyPr/>
                    <a:lstStyle/>
                    <a:p>
                      <a:pPr marL="0" lvl="0" indent="0" algn="l" rtl="0">
                        <a:spcBef>
                          <a:spcPts val="0"/>
                        </a:spcBef>
                        <a:spcAft>
                          <a:spcPts val="0"/>
                        </a:spcAft>
                        <a:buNone/>
                      </a:pPr>
                      <a:r>
                        <a:rPr lang="en" sz="1800">
                          <a:solidFill>
                            <a:srgbClr val="D9D9D9"/>
                          </a:solidFill>
                        </a:rPr>
                        <a:t>Structural damages in the brain</a:t>
                      </a:r>
                      <a:endParaRPr sz="1800">
                        <a:solidFill>
                          <a:srgbClr val="D9D9D9"/>
                        </a:solidFill>
                      </a:endParaRPr>
                    </a:p>
                  </a:txBody>
                  <a:tcPr marL="91425" marR="91425" marT="91425" marB="91425"/>
                </a:tc>
                <a:tc>
                  <a:txBody>
                    <a:bodyPr/>
                    <a:lstStyle/>
                    <a:p>
                      <a:pPr marL="0" lvl="0" indent="0" algn="l" rtl="0">
                        <a:spcBef>
                          <a:spcPts val="0"/>
                        </a:spcBef>
                        <a:spcAft>
                          <a:spcPts val="0"/>
                        </a:spcAft>
                        <a:buNone/>
                      </a:pPr>
                      <a:r>
                        <a:rPr lang="en" sz="1800">
                          <a:solidFill>
                            <a:srgbClr val="D9D9D9"/>
                          </a:solidFill>
                        </a:rPr>
                        <a:t>Cannot give a definitive diagnosis</a:t>
                      </a:r>
                      <a:endParaRPr sz="1800">
                        <a:solidFill>
                          <a:srgbClr val="D9D9D9"/>
                        </a:solidFill>
                      </a:endParaRPr>
                    </a:p>
                  </a:txBody>
                  <a:tcPr marL="91425" marR="91425" marT="91425" marB="91425"/>
                </a:tc>
                <a:extLst>
                  <a:ext uri="{0D108BD9-81ED-4DB2-BD59-A6C34878D82A}">
                    <a16:rowId xmlns="" xmlns:a16="http://schemas.microsoft.com/office/drawing/2014/main" val="10003"/>
                  </a:ext>
                </a:extLst>
              </a:tr>
              <a:tr h="381000">
                <a:tc>
                  <a:txBody>
                    <a:bodyPr/>
                    <a:lstStyle/>
                    <a:p>
                      <a:pPr marL="0" lvl="0" indent="0" algn="l" rtl="0">
                        <a:spcBef>
                          <a:spcPts val="0"/>
                        </a:spcBef>
                        <a:spcAft>
                          <a:spcPts val="0"/>
                        </a:spcAft>
                        <a:buNone/>
                      </a:pPr>
                      <a:r>
                        <a:rPr lang="en" sz="1800">
                          <a:solidFill>
                            <a:srgbClr val="D9D9D9"/>
                          </a:solidFill>
                        </a:rPr>
                        <a:t>Spinal Tap</a:t>
                      </a:r>
                      <a:endParaRPr sz="1800">
                        <a:solidFill>
                          <a:srgbClr val="D9D9D9"/>
                        </a:solidFill>
                      </a:endParaRPr>
                    </a:p>
                  </a:txBody>
                  <a:tcPr marL="91425" marR="91425" marT="91425" marB="91425"/>
                </a:tc>
                <a:tc>
                  <a:txBody>
                    <a:bodyPr/>
                    <a:lstStyle/>
                    <a:p>
                      <a:pPr marL="0" lvl="0" indent="0" algn="l" rtl="0">
                        <a:spcBef>
                          <a:spcPts val="0"/>
                        </a:spcBef>
                        <a:spcAft>
                          <a:spcPts val="0"/>
                        </a:spcAft>
                        <a:buNone/>
                      </a:pPr>
                      <a:r>
                        <a:rPr lang="en" sz="1800">
                          <a:solidFill>
                            <a:srgbClr val="D9D9D9"/>
                          </a:solidFill>
                        </a:rPr>
                        <a:t>Presence of PrP</a:t>
                      </a:r>
                      <a:r>
                        <a:rPr lang="en" sz="1800" baseline="30000">
                          <a:solidFill>
                            <a:srgbClr val="D9D9D9"/>
                          </a:solidFill>
                        </a:rPr>
                        <a:t>Sc</a:t>
                      </a:r>
                      <a:r>
                        <a:rPr lang="en" sz="1800">
                          <a:solidFill>
                            <a:srgbClr val="D9D9D9"/>
                          </a:solidFill>
                        </a:rPr>
                        <a:t> in the cerebrospinal fluid (CSF); gives definitive diagnosis</a:t>
                      </a:r>
                      <a:endParaRPr sz="1800">
                        <a:solidFill>
                          <a:srgbClr val="D9D9D9"/>
                        </a:solidFill>
                      </a:endParaRPr>
                    </a:p>
                  </a:txBody>
                  <a:tcPr marL="91425" marR="91425" marT="91425" marB="91425"/>
                </a:tc>
                <a:tc>
                  <a:txBody>
                    <a:bodyPr/>
                    <a:lstStyle/>
                    <a:p>
                      <a:pPr marL="0" lvl="0" indent="0" algn="l" rtl="0">
                        <a:spcBef>
                          <a:spcPts val="0"/>
                        </a:spcBef>
                        <a:spcAft>
                          <a:spcPts val="0"/>
                        </a:spcAft>
                        <a:buNone/>
                      </a:pPr>
                      <a:r>
                        <a:rPr lang="en" sz="1800" dirty="0">
                          <a:solidFill>
                            <a:srgbClr val="D9D9D9"/>
                          </a:solidFill>
                        </a:rPr>
                        <a:t>Invasive procedure that can cause trauma to the nerves</a:t>
                      </a:r>
                      <a:endParaRPr sz="1800" dirty="0">
                        <a:solidFill>
                          <a:srgbClr val="D9D9D9"/>
                        </a:solidFill>
                      </a:endParaRPr>
                    </a:p>
                  </a:txBody>
                  <a:tcPr marL="91425" marR="91425" marT="91425" marB="91425"/>
                </a:tc>
                <a:extLst>
                  <a:ext uri="{0D108BD9-81ED-4DB2-BD59-A6C34878D82A}">
                    <a16:rowId xmlns=""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Treatment of Kuru</a:t>
            </a:r>
            <a:endParaRPr sz="4000">
              <a:solidFill>
                <a:srgbClr val="D9D9D9"/>
              </a:solidFill>
            </a:endParaRPr>
          </a:p>
        </p:txBody>
      </p:sp>
      <p:sp>
        <p:nvSpPr>
          <p:cNvPr id="126" name="Google Shape;126;p21"/>
          <p:cNvSpPr txBox="1">
            <a:spLocks noGrp="1"/>
          </p:cNvSpPr>
          <p:nvPr>
            <p:ph type="body" idx="1"/>
          </p:nvPr>
        </p:nvSpPr>
        <p:spPr>
          <a:xfrm>
            <a:off x="914400" y="100020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There is neither a current successful treatment, nor a cure for Kuru disease.</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Attempted methods of bloodletting (not recommended), pain medications and herbal medicines have reportedly alleviated symptoms. However, these are ineffective for long term use.</a:t>
            </a:r>
            <a:endParaRPr sz="3000" dirty="0">
              <a:solidFill>
                <a:srgbClr val="D9D9D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Prevention of Kuru</a:t>
            </a:r>
            <a:endParaRPr sz="4000">
              <a:solidFill>
                <a:srgbClr val="D9D9D9"/>
              </a:solidFill>
            </a:endParaRPr>
          </a:p>
        </p:txBody>
      </p:sp>
      <p:sp>
        <p:nvSpPr>
          <p:cNvPr id="132" name="Google Shape;132;p22"/>
          <p:cNvSpPr txBox="1">
            <a:spLocks noGrp="1"/>
          </p:cNvSpPr>
          <p:nvPr>
            <p:ph type="body" idx="1"/>
          </p:nvPr>
        </p:nvSpPr>
        <p:spPr>
          <a:xfrm>
            <a:off x="914400" y="100020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Refrain from cannibalistic practices or coming into contact with infected brain tissue.</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Avoid contact with open wounds or sores of Kuru-infected individuals.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Since Kuru is extremely rare, active prevention is not necessary.</a:t>
            </a:r>
            <a:endParaRPr sz="3000" dirty="0">
              <a:solidFill>
                <a:srgbClr val="D9D9D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What is Kuru?</a:t>
            </a:r>
            <a:endParaRPr sz="4000">
              <a:solidFill>
                <a:srgbClr val="D9D9D9"/>
              </a:solidFill>
            </a:endParaRPr>
          </a:p>
        </p:txBody>
      </p:sp>
      <p:sp>
        <p:nvSpPr>
          <p:cNvPr id="27" name="Google Shape;27;p5"/>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A rare neurodegenerative disease caused by prions.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Found among the Fore people in Papua New Guinea.</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The last known case of Kuru disease was in </a:t>
            </a:r>
            <a:r>
              <a:rPr lang="en" sz="3000" dirty="0" smtClean="0">
                <a:solidFill>
                  <a:srgbClr val="D9D9D9"/>
                </a:solidFill>
              </a:rPr>
              <a:t>2004.</a:t>
            </a:r>
            <a:endParaRPr sz="3000" dirty="0">
              <a:solidFill>
                <a:srgbClr val="D9D9D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ctrTitle"/>
          </p:nvPr>
        </p:nvSpPr>
        <p:spPr>
          <a:xfrm>
            <a:off x="3942000" y="2485112"/>
            <a:ext cx="5202000" cy="162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D9D9D9"/>
                </a:solidFill>
              </a:rPr>
              <a:t>Patient Scenario</a:t>
            </a:r>
            <a:endParaRPr>
              <a:solidFill>
                <a:srgbClr val="D9D9D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a:t>
            </a:r>
            <a:endParaRPr sz="4000">
              <a:solidFill>
                <a:srgbClr val="D9D9D9"/>
              </a:solidFill>
            </a:endParaRPr>
          </a:p>
        </p:txBody>
      </p:sp>
      <p:sp>
        <p:nvSpPr>
          <p:cNvPr id="143" name="Google Shape;143;p24"/>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dirty="0">
                <a:solidFill>
                  <a:srgbClr val="D9D9D9"/>
                </a:solidFill>
              </a:rPr>
              <a:t>Your patient arrives and says that she has experienced random tremors for a few weeks after her trip to Papua New Guinea. Recently, her friends have said that they cannot understand her pronunciation. She is having some muscle pain but she can still walk properly.</a:t>
            </a:r>
            <a:endParaRPr sz="2200" dirty="0">
              <a:solidFill>
                <a:srgbClr val="D9D9D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a:t>
            </a:r>
            <a:endParaRPr sz="4000">
              <a:solidFill>
                <a:srgbClr val="D9D9D9"/>
              </a:solidFill>
            </a:endParaRPr>
          </a:p>
        </p:txBody>
      </p:sp>
      <p:sp>
        <p:nvSpPr>
          <p:cNvPr id="149" name="Google Shape;149;p25"/>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a:solidFill>
                  <a:srgbClr val="D9D9D9"/>
                </a:solidFill>
              </a:rPr>
              <a:t>If she were to have Kuru disease, what stage would she be in?</a:t>
            </a:r>
            <a:endParaRPr sz="3000" dirty="0">
              <a:solidFill>
                <a:srgbClr val="D9D9D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 Answer</a:t>
            </a:r>
            <a:endParaRPr sz="4000">
              <a:solidFill>
                <a:srgbClr val="D9D9D9"/>
              </a:solidFill>
            </a:endParaRPr>
          </a:p>
        </p:txBody>
      </p:sp>
      <p:sp>
        <p:nvSpPr>
          <p:cNvPr id="155" name="Google Shape;155;p26"/>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a:solidFill>
                  <a:srgbClr val="D9D9D9"/>
                </a:solidFill>
              </a:rPr>
              <a:t>If she were to have Kuru disease, what stage would she be in?</a:t>
            </a:r>
            <a:endParaRPr sz="3000" dirty="0">
              <a:solidFill>
                <a:srgbClr val="D9D9D9"/>
              </a:solidFill>
            </a:endParaRPr>
          </a:p>
          <a:p>
            <a:pPr marL="0" lvl="0" indent="0" algn="l" rtl="0">
              <a:spcBef>
                <a:spcPts val="360"/>
              </a:spcBef>
              <a:spcAft>
                <a:spcPts val="0"/>
              </a:spcAft>
              <a:buNone/>
            </a:pPr>
            <a:endParaRPr sz="3000" dirty="0">
              <a:solidFill>
                <a:srgbClr val="D9D9D9"/>
              </a:solidFill>
            </a:endParaRPr>
          </a:p>
          <a:p>
            <a:pPr marL="0" lvl="0" indent="0" algn="l" rtl="0">
              <a:spcBef>
                <a:spcPts val="360"/>
              </a:spcBef>
              <a:spcAft>
                <a:spcPts val="0"/>
              </a:spcAft>
              <a:buNone/>
            </a:pPr>
            <a:r>
              <a:rPr lang="en" sz="3000" dirty="0">
                <a:solidFill>
                  <a:srgbClr val="D9D9D9"/>
                </a:solidFill>
              </a:rPr>
              <a:t>Stage 1; this is associated with patients who can still walk properly.</a:t>
            </a:r>
            <a:endParaRPr sz="3000" dirty="0">
              <a:solidFill>
                <a:srgbClr val="D9D9D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a:t>
            </a:r>
            <a:endParaRPr sz="4000">
              <a:solidFill>
                <a:srgbClr val="D9D9D9"/>
              </a:solidFill>
            </a:endParaRPr>
          </a:p>
        </p:txBody>
      </p:sp>
      <p:sp>
        <p:nvSpPr>
          <p:cNvPr id="161" name="Google Shape;161;p27"/>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dirty="0">
                <a:solidFill>
                  <a:srgbClr val="D9D9D9"/>
                </a:solidFill>
              </a:rPr>
              <a:t>You assume that she has anxiety and prescribe anxiety medications. After some time, she returns in a wheelchair and says she no longer can walk. She is crying uncontrollably in hysterics and begins to yell at you at random moments.</a:t>
            </a:r>
            <a:endParaRPr sz="2200" dirty="0">
              <a:solidFill>
                <a:srgbClr val="D9D9D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a:t>
            </a:r>
            <a:endParaRPr sz="4000">
              <a:solidFill>
                <a:srgbClr val="D9D9D9"/>
              </a:solidFill>
            </a:endParaRPr>
          </a:p>
        </p:txBody>
      </p:sp>
      <p:sp>
        <p:nvSpPr>
          <p:cNvPr id="167" name="Google Shape;167;p28"/>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a:solidFill>
                  <a:srgbClr val="D9D9D9"/>
                </a:solidFill>
              </a:rPr>
              <a:t>If she were to have Kuru disease, what stage would she be in?</a:t>
            </a:r>
            <a:endParaRPr sz="3000" dirty="0">
              <a:solidFill>
                <a:srgbClr val="D9D9D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 Answer</a:t>
            </a:r>
            <a:endParaRPr sz="4000">
              <a:solidFill>
                <a:srgbClr val="D9D9D9"/>
              </a:solidFill>
            </a:endParaRPr>
          </a:p>
        </p:txBody>
      </p:sp>
      <p:sp>
        <p:nvSpPr>
          <p:cNvPr id="173" name="Google Shape;173;p29"/>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a:solidFill>
                  <a:srgbClr val="D9D9D9"/>
                </a:solidFill>
              </a:rPr>
              <a:t>If she were to have Kuru disease, what stage would she be in?</a:t>
            </a:r>
            <a:endParaRPr sz="3000" dirty="0">
              <a:solidFill>
                <a:srgbClr val="D9D9D9"/>
              </a:solidFill>
            </a:endParaRPr>
          </a:p>
          <a:p>
            <a:pPr marL="0" lvl="0" indent="0" algn="l" rtl="0">
              <a:spcBef>
                <a:spcPts val="360"/>
              </a:spcBef>
              <a:spcAft>
                <a:spcPts val="0"/>
              </a:spcAft>
              <a:buNone/>
            </a:pPr>
            <a:endParaRPr sz="3000" dirty="0">
              <a:solidFill>
                <a:srgbClr val="D9D9D9"/>
              </a:solidFill>
            </a:endParaRPr>
          </a:p>
          <a:p>
            <a:pPr marL="0" lvl="0" indent="0" algn="l" rtl="0">
              <a:spcBef>
                <a:spcPts val="360"/>
              </a:spcBef>
              <a:spcAft>
                <a:spcPts val="0"/>
              </a:spcAft>
              <a:buNone/>
            </a:pPr>
            <a:r>
              <a:rPr lang="en" sz="3000" dirty="0">
                <a:solidFill>
                  <a:srgbClr val="D9D9D9"/>
                </a:solidFill>
              </a:rPr>
              <a:t>Stage 2; this is associated with patients who cannot walk properly, however she can still talk.</a:t>
            </a:r>
            <a:endParaRPr sz="3000" dirty="0">
              <a:solidFill>
                <a:srgbClr val="D9D9D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a:t>
            </a:r>
            <a:endParaRPr sz="4000">
              <a:solidFill>
                <a:srgbClr val="D9D9D9"/>
              </a:solidFill>
            </a:endParaRPr>
          </a:p>
        </p:txBody>
      </p:sp>
      <p:sp>
        <p:nvSpPr>
          <p:cNvPr id="179" name="Google Shape;179;p30"/>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a:solidFill>
                  <a:srgbClr val="D9D9D9"/>
                </a:solidFill>
              </a:rPr>
              <a:t>Her inability to walk alarms you and you decide to order a full blood test to determine the source of the symptoms. The results come back completely normal, including no presence of the PrP</a:t>
            </a:r>
            <a:r>
              <a:rPr lang="en" sz="2200" baseline="30000">
                <a:solidFill>
                  <a:srgbClr val="D9D9D9"/>
                </a:solidFill>
              </a:rPr>
              <a:t>Sc</a:t>
            </a:r>
            <a:r>
              <a:rPr lang="en" sz="2200">
                <a:solidFill>
                  <a:srgbClr val="D9D9D9"/>
                </a:solidFill>
              </a:rPr>
              <a:t> protein. You begin to assume that there is nothing wrong with her and it must be a side effect of her medication.</a:t>
            </a:r>
            <a:endParaRPr sz="2200">
              <a:solidFill>
                <a:srgbClr val="D9D9D9"/>
              </a:solidFill>
            </a:endParaRPr>
          </a:p>
          <a:p>
            <a:pPr marL="0" lvl="0" indent="0" algn="l" rtl="0">
              <a:spcBef>
                <a:spcPts val="360"/>
              </a:spcBef>
              <a:spcAft>
                <a:spcPts val="0"/>
              </a:spcAft>
              <a:buNone/>
            </a:pPr>
            <a:endParaRPr sz="2200">
              <a:solidFill>
                <a:srgbClr val="D9D9D9"/>
              </a:solidFill>
            </a:endParaRPr>
          </a:p>
          <a:p>
            <a:pPr marL="0" lvl="0" indent="0" algn="l" rtl="0">
              <a:spcBef>
                <a:spcPts val="360"/>
              </a:spcBef>
              <a:spcAft>
                <a:spcPts val="0"/>
              </a:spcAft>
              <a:buNone/>
            </a:pPr>
            <a:r>
              <a:rPr lang="en" sz="2200">
                <a:solidFill>
                  <a:srgbClr val="D9D9D9"/>
                </a:solidFill>
              </a:rPr>
              <a:t>What is wrong with this initial diagnosis?</a:t>
            </a:r>
            <a:endParaRPr sz="2200">
              <a:solidFill>
                <a:srgbClr val="D9D9D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 Answer</a:t>
            </a:r>
            <a:endParaRPr sz="4000">
              <a:solidFill>
                <a:srgbClr val="D9D9D9"/>
              </a:solidFill>
            </a:endParaRPr>
          </a:p>
        </p:txBody>
      </p:sp>
      <p:sp>
        <p:nvSpPr>
          <p:cNvPr id="185" name="Google Shape;185;p31"/>
          <p:cNvSpPr txBox="1">
            <a:spLocks noGrp="1"/>
          </p:cNvSpPr>
          <p:nvPr>
            <p:ph type="body" idx="1"/>
          </p:nvPr>
        </p:nvSpPr>
        <p:spPr>
          <a:xfrm>
            <a:off x="914400" y="100020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dirty="0">
                <a:solidFill>
                  <a:srgbClr val="D9D9D9"/>
                </a:solidFill>
              </a:rPr>
              <a:t>Her inability to walk alarms you and you decide to order a full blood test to determine the source of the symptoms. The results come back completely normal, including no presence of the PrP</a:t>
            </a:r>
            <a:r>
              <a:rPr lang="en" sz="2200" baseline="30000" dirty="0">
                <a:solidFill>
                  <a:srgbClr val="D9D9D9"/>
                </a:solidFill>
              </a:rPr>
              <a:t>Sc</a:t>
            </a:r>
            <a:r>
              <a:rPr lang="en" sz="2200" dirty="0">
                <a:solidFill>
                  <a:srgbClr val="D9D9D9"/>
                </a:solidFill>
              </a:rPr>
              <a:t> protein. You begin to assume that there is nothing wrong with her and it must be a side effect of her medication.</a:t>
            </a:r>
            <a:endParaRPr sz="2200" dirty="0">
              <a:solidFill>
                <a:srgbClr val="D9D9D9"/>
              </a:solidFill>
            </a:endParaRPr>
          </a:p>
          <a:p>
            <a:pPr marL="0" lvl="0" indent="0" algn="l" rtl="0">
              <a:spcBef>
                <a:spcPts val="360"/>
              </a:spcBef>
              <a:spcAft>
                <a:spcPts val="0"/>
              </a:spcAft>
              <a:buNone/>
            </a:pPr>
            <a:endParaRPr sz="2200" dirty="0">
              <a:solidFill>
                <a:srgbClr val="D9D9D9"/>
              </a:solidFill>
            </a:endParaRPr>
          </a:p>
          <a:p>
            <a:pPr marL="0" lvl="0" indent="0" algn="l" rtl="0">
              <a:spcBef>
                <a:spcPts val="360"/>
              </a:spcBef>
              <a:spcAft>
                <a:spcPts val="0"/>
              </a:spcAft>
              <a:buNone/>
            </a:pPr>
            <a:r>
              <a:rPr lang="en" sz="2200" dirty="0">
                <a:solidFill>
                  <a:srgbClr val="D9D9D9"/>
                </a:solidFill>
              </a:rPr>
              <a:t>What is wrong with this initial diagnosis?</a:t>
            </a:r>
            <a:endParaRPr sz="2200" dirty="0">
              <a:solidFill>
                <a:srgbClr val="D9D9D9"/>
              </a:solidFill>
            </a:endParaRPr>
          </a:p>
          <a:p>
            <a:pPr marL="0" lvl="0" indent="0" algn="l" rtl="0">
              <a:spcBef>
                <a:spcPts val="360"/>
              </a:spcBef>
              <a:spcAft>
                <a:spcPts val="0"/>
              </a:spcAft>
              <a:buNone/>
            </a:pPr>
            <a:endParaRPr sz="2200" dirty="0">
              <a:solidFill>
                <a:srgbClr val="D9D9D9"/>
              </a:solidFill>
            </a:endParaRPr>
          </a:p>
          <a:p>
            <a:pPr marL="0" lvl="0" indent="0" algn="l" rtl="0">
              <a:spcBef>
                <a:spcPts val="360"/>
              </a:spcBef>
              <a:spcAft>
                <a:spcPts val="0"/>
              </a:spcAft>
              <a:buNone/>
            </a:pPr>
            <a:r>
              <a:rPr lang="en" sz="2200" dirty="0">
                <a:solidFill>
                  <a:srgbClr val="D9D9D9"/>
                </a:solidFill>
              </a:rPr>
              <a:t>PrP</a:t>
            </a:r>
            <a:r>
              <a:rPr lang="en" sz="2200" baseline="30000" dirty="0">
                <a:solidFill>
                  <a:srgbClr val="D9D9D9"/>
                </a:solidFill>
              </a:rPr>
              <a:t>Sc</a:t>
            </a:r>
            <a:r>
              <a:rPr lang="en" sz="2200" dirty="0">
                <a:solidFill>
                  <a:srgbClr val="D9D9D9"/>
                </a:solidFill>
              </a:rPr>
              <a:t> protein doesn’t always appear in the bloodstream, so she could still have a prion-related disease.</a:t>
            </a:r>
            <a:endParaRPr sz="2200" dirty="0">
              <a:solidFill>
                <a:srgbClr val="D9D9D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a:t>
            </a:r>
            <a:endParaRPr sz="4000">
              <a:solidFill>
                <a:srgbClr val="D9D9D9"/>
              </a:solidFill>
            </a:endParaRPr>
          </a:p>
        </p:txBody>
      </p:sp>
      <p:sp>
        <p:nvSpPr>
          <p:cNvPr id="191" name="Google Shape;191;p32"/>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dirty="0">
                <a:solidFill>
                  <a:srgbClr val="D9D9D9"/>
                </a:solidFill>
              </a:rPr>
              <a:t>The intern in the office has recently finished studying about prion diseases, specifically Kuru. He notices she returned from Papua New Guinea and the symptoms she is experiencing align with Kuru. Thus, he suggests you conduct an MRI to see if there is any structural damage in the brain. </a:t>
            </a:r>
            <a:endParaRPr sz="2200" dirty="0">
              <a:solidFill>
                <a:srgbClr val="D9D9D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914400" y="153400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3000" dirty="0">
              <a:solidFill>
                <a:srgbClr val="D9D9D9"/>
              </a:solidFill>
            </a:endParaRPr>
          </a:p>
          <a:p>
            <a:pPr marL="0" lvl="0" indent="0" algn="l" rtl="0">
              <a:spcBef>
                <a:spcPts val="360"/>
              </a:spcBef>
              <a:spcAft>
                <a:spcPts val="0"/>
              </a:spcAft>
              <a:buNone/>
            </a:pPr>
            <a:r>
              <a:rPr lang="en" sz="3000" dirty="0">
                <a:solidFill>
                  <a:srgbClr val="D9D9D9"/>
                </a:solidFill>
              </a:rPr>
              <a:t>Before you can understand Kuru disease, you must understand prions!</a:t>
            </a:r>
            <a:endParaRPr sz="3000" dirty="0">
              <a:solidFill>
                <a:srgbClr val="D9D9D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a:t>
            </a:r>
            <a:endParaRPr sz="4000">
              <a:solidFill>
                <a:srgbClr val="D9D9D9"/>
              </a:solidFill>
            </a:endParaRPr>
          </a:p>
        </p:txBody>
      </p:sp>
      <p:sp>
        <p:nvSpPr>
          <p:cNvPr id="197" name="Google Shape;197;p33"/>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dirty="0">
                <a:solidFill>
                  <a:srgbClr val="D9D9D9"/>
                </a:solidFill>
              </a:rPr>
              <a:t>You conduct the MRI and notice there is a lot of structural damage throughout her brain. Is it safe to diagnose her with Kuru disease?</a:t>
            </a:r>
            <a:endParaRPr sz="2200" dirty="0">
              <a:solidFill>
                <a:srgbClr val="D9D9D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 Answer</a:t>
            </a:r>
            <a:endParaRPr sz="4000">
              <a:solidFill>
                <a:srgbClr val="D9D9D9"/>
              </a:solidFill>
            </a:endParaRPr>
          </a:p>
        </p:txBody>
      </p:sp>
      <p:sp>
        <p:nvSpPr>
          <p:cNvPr id="203" name="Google Shape;203;p34"/>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dirty="0">
                <a:solidFill>
                  <a:srgbClr val="D9D9D9"/>
                </a:solidFill>
              </a:rPr>
              <a:t>You conduct the MRI and notice there is a lot of structural damage throughout her brain. Is it safe to diagnose her with Kuru disease?</a:t>
            </a:r>
            <a:endParaRPr sz="2200" dirty="0">
              <a:solidFill>
                <a:srgbClr val="D9D9D9"/>
              </a:solidFill>
            </a:endParaRPr>
          </a:p>
          <a:p>
            <a:pPr marL="0" lvl="0" indent="0" algn="l" rtl="0">
              <a:spcBef>
                <a:spcPts val="360"/>
              </a:spcBef>
              <a:spcAft>
                <a:spcPts val="0"/>
              </a:spcAft>
              <a:buNone/>
            </a:pPr>
            <a:endParaRPr sz="2200" dirty="0">
              <a:solidFill>
                <a:srgbClr val="D9D9D9"/>
              </a:solidFill>
            </a:endParaRPr>
          </a:p>
          <a:p>
            <a:pPr marL="0" lvl="0" indent="0" algn="l" rtl="0">
              <a:spcBef>
                <a:spcPts val="360"/>
              </a:spcBef>
              <a:spcAft>
                <a:spcPts val="0"/>
              </a:spcAft>
              <a:buNone/>
            </a:pPr>
            <a:r>
              <a:rPr lang="en" sz="2200" dirty="0">
                <a:solidFill>
                  <a:srgbClr val="D9D9D9"/>
                </a:solidFill>
              </a:rPr>
              <a:t>No, there are many neurological diseases associated with structural damage; you must find evidence of the PrP</a:t>
            </a:r>
            <a:r>
              <a:rPr lang="en" sz="2200" baseline="30000" dirty="0">
                <a:solidFill>
                  <a:srgbClr val="D9D9D9"/>
                </a:solidFill>
              </a:rPr>
              <a:t>Sc</a:t>
            </a:r>
            <a:r>
              <a:rPr lang="en" sz="2200" dirty="0">
                <a:solidFill>
                  <a:srgbClr val="D9D9D9"/>
                </a:solidFill>
              </a:rPr>
              <a:t> protein.</a:t>
            </a:r>
            <a:endParaRPr sz="2200" dirty="0">
              <a:solidFill>
                <a:srgbClr val="D9D9D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a:t>
            </a:r>
            <a:endParaRPr sz="4000">
              <a:solidFill>
                <a:srgbClr val="D9D9D9"/>
              </a:solidFill>
            </a:endParaRPr>
          </a:p>
        </p:txBody>
      </p:sp>
      <p:sp>
        <p:nvSpPr>
          <p:cNvPr id="209" name="Google Shape;209;p35"/>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dirty="0">
                <a:solidFill>
                  <a:srgbClr val="D9D9D9"/>
                </a:solidFill>
              </a:rPr>
              <a:t>This alarms you, so you conduct a spinal tap and you find presence of the PrP</a:t>
            </a:r>
            <a:r>
              <a:rPr lang="en" sz="2200" baseline="30000" dirty="0">
                <a:solidFill>
                  <a:srgbClr val="D9D9D9"/>
                </a:solidFill>
              </a:rPr>
              <a:t>Sc</a:t>
            </a:r>
            <a:r>
              <a:rPr lang="en" sz="2200" dirty="0">
                <a:solidFill>
                  <a:srgbClr val="D9D9D9"/>
                </a:solidFill>
              </a:rPr>
              <a:t> protein. What method of treatment should you give to your patient?</a:t>
            </a:r>
            <a:endParaRPr sz="2200" dirty="0">
              <a:solidFill>
                <a:srgbClr val="D9D9D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Patient Scenario: Answer</a:t>
            </a:r>
            <a:endParaRPr sz="4000">
              <a:solidFill>
                <a:srgbClr val="D9D9D9"/>
              </a:solidFill>
            </a:endParaRPr>
          </a:p>
        </p:txBody>
      </p:sp>
      <p:sp>
        <p:nvSpPr>
          <p:cNvPr id="215" name="Google Shape;215;p36"/>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200" dirty="0">
                <a:solidFill>
                  <a:srgbClr val="D9D9D9"/>
                </a:solidFill>
              </a:rPr>
              <a:t>This alarms you, so you conduct a spinal tap and you find presence of the PrP</a:t>
            </a:r>
            <a:r>
              <a:rPr lang="en" sz="2200" baseline="30000" dirty="0">
                <a:solidFill>
                  <a:srgbClr val="D9D9D9"/>
                </a:solidFill>
              </a:rPr>
              <a:t>Sc</a:t>
            </a:r>
            <a:r>
              <a:rPr lang="en" sz="2200" dirty="0">
                <a:solidFill>
                  <a:srgbClr val="D9D9D9"/>
                </a:solidFill>
              </a:rPr>
              <a:t> protein. What method of treatment should you give to your patient?</a:t>
            </a:r>
            <a:endParaRPr sz="2200" dirty="0">
              <a:solidFill>
                <a:srgbClr val="D9D9D9"/>
              </a:solidFill>
            </a:endParaRPr>
          </a:p>
          <a:p>
            <a:pPr marL="0" lvl="0" indent="0" algn="l" rtl="0">
              <a:spcBef>
                <a:spcPts val="360"/>
              </a:spcBef>
              <a:spcAft>
                <a:spcPts val="0"/>
              </a:spcAft>
              <a:buNone/>
            </a:pPr>
            <a:endParaRPr sz="2200" dirty="0">
              <a:solidFill>
                <a:srgbClr val="D9D9D9"/>
              </a:solidFill>
            </a:endParaRPr>
          </a:p>
          <a:p>
            <a:pPr marL="0" lvl="0" indent="0" algn="l" rtl="0">
              <a:spcBef>
                <a:spcPts val="360"/>
              </a:spcBef>
              <a:spcAft>
                <a:spcPts val="0"/>
              </a:spcAft>
              <a:buNone/>
            </a:pPr>
            <a:r>
              <a:rPr lang="en" sz="2200" dirty="0">
                <a:solidFill>
                  <a:srgbClr val="D9D9D9"/>
                </a:solidFill>
              </a:rPr>
              <a:t>You cannot treat her, nor can you cure her. You may possibly prescribe pain medications to alleviate symptoms.</a:t>
            </a:r>
            <a:endParaRPr sz="2200" dirty="0">
              <a:solidFill>
                <a:srgbClr val="D9D9D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t>References </a:t>
            </a:r>
            <a:endParaRPr sz="4000"/>
          </a:p>
        </p:txBody>
      </p:sp>
      <p:sp>
        <p:nvSpPr>
          <p:cNvPr id="221" name="Google Shape;221;p37"/>
          <p:cNvSpPr txBox="1">
            <a:spLocks noGrp="1"/>
          </p:cNvSpPr>
          <p:nvPr>
            <p:ph type="body" idx="1"/>
          </p:nvPr>
        </p:nvSpPr>
        <p:spPr>
          <a:xfrm>
            <a:off x="914400" y="758450"/>
            <a:ext cx="7315200" cy="31431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000"/>
              </a:spcBef>
              <a:spcAft>
                <a:spcPts val="0"/>
              </a:spcAft>
              <a:buClr>
                <a:srgbClr val="FFFFFF"/>
              </a:buClr>
              <a:buSzPts val="1100"/>
              <a:buChar char="•"/>
            </a:pPr>
            <a:r>
              <a:rPr lang="en" sz="1200">
                <a:solidFill>
                  <a:srgbClr val="FFFFFF"/>
                </a:solidFill>
              </a:rPr>
              <a:t>“Prion Diseases.” Centers for Disease Control and Prevention, Centers for Disease Control and Prevention, 17 Aug. 2017.</a:t>
            </a:r>
            <a:endParaRPr sz="1200">
              <a:solidFill>
                <a:srgbClr val="FFFFFF"/>
              </a:solidFill>
            </a:endParaRPr>
          </a:p>
          <a:p>
            <a:pPr marL="457200" lvl="0" indent="-298450" algn="l" rtl="0">
              <a:lnSpc>
                <a:spcPct val="115000"/>
              </a:lnSpc>
              <a:spcBef>
                <a:spcPts val="0"/>
              </a:spcBef>
              <a:spcAft>
                <a:spcPts val="0"/>
              </a:spcAft>
              <a:buClr>
                <a:srgbClr val="FFFFFF"/>
              </a:buClr>
              <a:buSzPts val="1100"/>
              <a:buChar char="•"/>
            </a:pPr>
            <a:r>
              <a:rPr lang="en" sz="1200">
                <a:solidFill>
                  <a:srgbClr val="FFFFFF"/>
                </a:solidFill>
              </a:rPr>
              <a:t>“Transmissible Spongiform Encephalopathies (TSE).” 2019. WHO, World Health Organization.</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Colby DW, Prusiner SB. 2011. Prions. Cold Spring Harb Perspect Biol. Jan; 3(1): a006833.</a:t>
            </a:r>
            <a:endParaRPr sz="1200">
              <a:solidFill>
                <a:srgbClr val="FFFFFF"/>
              </a:solidFill>
            </a:endParaRPr>
          </a:p>
          <a:p>
            <a:pPr marL="457200" lvl="0" indent="-298450" algn="l" rtl="0">
              <a:lnSpc>
                <a:spcPct val="115000"/>
              </a:lnSpc>
              <a:spcBef>
                <a:spcPts val="0"/>
              </a:spcBef>
              <a:spcAft>
                <a:spcPts val="0"/>
              </a:spcAft>
              <a:buClr>
                <a:srgbClr val="FFFFFF"/>
              </a:buClr>
              <a:buSzPts val="1100"/>
              <a:buChar char="•"/>
            </a:pPr>
            <a:r>
              <a:rPr lang="en" sz="1200">
                <a:solidFill>
                  <a:srgbClr val="FFFFFF"/>
                </a:solidFill>
              </a:rPr>
              <a:t>Liberski PP, Sikorska B, Brown P. 2012. Kuru: the first prion disease. Adv Exp Med Biol;724:143-53.</a:t>
            </a:r>
            <a:endParaRPr sz="1200">
              <a:solidFill>
                <a:srgbClr val="FFFFFF"/>
              </a:solidFill>
            </a:endParaRPr>
          </a:p>
          <a:p>
            <a:pPr marL="457200" lvl="0" indent="-298450" algn="l" rtl="0">
              <a:lnSpc>
                <a:spcPct val="115000"/>
              </a:lnSpc>
              <a:spcBef>
                <a:spcPts val="0"/>
              </a:spcBef>
              <a:spcAft>
                <a:spcPts val="0"/>
              </a:spcAft>
              <a:buClr>
                <a:srgbClr val="FFFFFF"/>
              </a:buClr>
              <a:buSzPts val="1100"/>
              <a:buChar char="•"/>
            </a:pPr>
            <a:r>
              <a:rPr lang="en" sz="1200">
                <a:solidFill>
                  <a:srgbClr val="FFFFFF"/>
                </a:solidFill>
              </a:rPr>
              <a:t>Imran M, Mahmood S. 2011. An overview of human prion diseases. Virol J; 8: 559.</a:t>
            </a:r>
            <a:endParaRPr sz="1200">
              <a:solidFill>
                <a:srgbClr val="FFFFFF"/>
              </a:solidFill>
            </a:endParaRPr>
          </a:p>
          <a:p>
            <a:pPr marL="457200" lvl="0" indent="-298450" algn="l" rtl="0">
              <a:lnSpc>
                <a:spcPct val="115000"/>
              </a:lnSpc>
              <a:spcBef>
                <a:spcPts val="0"/>
              </a:spcBef>
              <a:spcAft>
                <a:spcPts val="0"/>
              </a:spcAft>
              <a:buClr>
                <a:srgbClr val="FFFFFF"/>
              </a:buClr>
              <a:buSzPts val="1100"/>
              <a:buChar char="•"/>
            </a:pPr>
            <a:r>
              <a:rPr lang="en" sz="1200">
                <a:solidFill>
                  <a:srgbClr val="FFFFFF"/>
                </a:solidFill>
              </a:rPr>
              <a:t>Concha-Marambio L, Pritzkow S, Moda F, Tagliavini F, Ironside JW, Schulz PE, Soto C. 2016. Detection of prions in blood from patients with variant Creutzfeldt-Jakob disease. Sci Transl Med. 8(370):370.</a:t>
            </a:r>
            <a:endParaRPr sz="1200">
              <a:solidFill>
                <a:srgbClr val="FFFFFF"/>
              </a:solidFill>
            </a:endParaRPr>
          </a:p>
          <a:p>
            <a:pPr marL="457200" lvl="0" indent="-298450" algn="l" rtl="0">
              <a:lnSpc>
                <a:spcPct val="115000"/>
              </a:lnSpc>
              <a:spcBef>
                <a:spcPts val="0"/>
              </a:spcBef>
              <a:spcAft>
                <a:spcPts val="0"/>
              </a:spcAft>
              <a:buClr>
                <a:srgbClr val="FFFFFF"/>
              </a:buClr>
              <a:buSzPts val="1100"/>
              <a:buChar char="•"/>
            </a:pPr>
            <a:r>
              <a:rPr lang="en" sz="1200">
                <a:solidFill>
                  <a:srgbClr val="FFFFFF"/>
                </a:solidFill>
              </a:rPr>
              <a:t>Ramanathan, Anita. “New Method Accurately Detects Prions in Blood.” </a:t>
            </a:r>
            <a:r>
              <a:rPr lang="en" sz="1200" i="1">
                <a:solidFill>
                  <a:srgbClr val="FFFFFF"/>
                </a:solidFill>
              </a:rPr>
              <a:t>National Institutes of Health</a:t>
            </a:r>
            <a:r>
              <a:rPr lang="en" sz="1200">
                <a:solidFill>
                  <a:srgbClr val="FFFFFF"/>
                </a:solidFill>
              </a:rPr>
              <a:t>, U.S. Department of Health and Human Services, 31 Jan. 2017.</a:t>
            </a:r>
            <a:endParaRPr sz="1200">
              <a:solidFill>
                <a:srgbClr val="FFFFFF"/>
              </a:solidFill>
            </a:endParaRPr>
          </a:p>
          <a:p>
            <a:pPr marL="457200" lvl="0" indent="-298450" algn="l" rtl="0">
              <a:lnSpc>
                <a:spcPct val="115000"/>
              </a:lnSpc>
              <a:spcBef>
                <a:spcPts val="0"/>
              </a:spcBef>
              <a:spcAft>
                <a:spcPts val="0"/>
              </a:spcAft>
              <a:buClr>
                <a:srgbClr val="FFFFFF"/>
              </a:buClr>
              <a:buSzPts val="1100"/>
              <a:buChar char="•"/>
            </a:pPr>
            <a:r>
              <a:rPr lang="en" sz="1200">
                <a:solidFill>
                  <a:srgbClr val="FFFFFF"/>
                </a:solidFill>
              </a:rPr>
              <a:t>Brandner S, Whitfield J, Boone K, Puwa A, O'Malley C, Linehan JM, Joiner S, Scaravilli F, Calder I, P Alpers M, Wadsworth JD, Collinge J. 2008. Central and peripheral pathology of kuru: pathological analysis of a recent case and comparison with other forms of human prion disease. Philos Trans R Soc Lond B Biol Sci; 363(1510):3755-63.</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Wadsworth JD, Joiner S, Linehan JM, Asante EA, Brandner S, Collinge J. 2008. Review. The origin of the prion agent of kuru: molecular and biological strain typing. Philos Trans R Soc Lond B Biol Sci;363(1510):3747-53.</a:t>
            </a:r>
            <a:endParaRPr sz="12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t>References</a:t>
            </a:r>
            <a:endParaRPr sz="4000"/>
          </a:p>
        </p:txBody>
      </p:sp>
      <p:sp>
        <p:nvSpPr>
          <p:cNvPr id="227" name="Google Shape;227;p38"/>
          <p:cNvSpPr txBox="1">
            <a:spLocks noGrp="1"/>
          </p:cNvSpPr>
          <p:nvPr>
            <p:ph type="body" idx="1"/>
          </p:nvPr>
        </p:nvSpPr>
        <p:spPr>
          <a:xfrm>
            <a:off x="914400" y="758450"/>
            <a:ext cx="7315200" cy="31431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rgbClr val="FFFFFF"/>
              </a:buClr>
              <a:buSzPts val="1100"/>
              <a:buChar char="•"/>
            </a:pPr>
            <a:r>
              <a:rPr lang="en" sz="1200">
                <a:solidFill>
                  <a:srgbClr val="FFFFFF"/>
                </a:solidFill>
              </a:rPr>
              <a:t>Alpers MP. 2007. A history of kuru. P N G Med J. Mar-Jun; 50(1-2):10-9</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Alpers MP. 2008. The epidemiology of kuru: monitoring the epidemic from its peak to its end. Philos Trans R Soc Lond B Biol Sci; 363(1510): 3707-3713.</a:t>
            </a:r>
            <a:endParaRPr sz="1200">
              <a:solidFill>
                <a:srgbClr val="FFFFFF"/>
              </a:solidFill>
            </a:endParaRPr>
          </a:p>
          <a:p>
            <a:pPr marL="457200" lvl="0" indent="-298450" algn="l" rtl="0">
              <a:lnSpc>
                <a:spcPct val="115000"/>
              </a:lnSpc>
              <a:spcBef>
                <a:spcPts val="0"/>
              </a:spcBef>
              <a:spcAft>
                <a:spcPts val="0"/>
              </a:spcAft>
              <a:buClr>
                <a:srgbClr val="FFFFFF"/>
              </a:buClr>
              <a:buSzPts val="1100"/>
              <a:buChar char="•"/>
            </a:pPr>
            <a:r>
              <a:rPr lang="en" sz="1200">
                <a:solidFill>
                  <a:srgbClr val="FFFFFF"/>
                </a:solidFill>
              </a:rPr>
              <a:t>Whitfield JT, Pako WH, Collinge J, Alpers MP. 2008. Mortuary rites of the South Fore and kuru. Philos Trans R Soc Lond B Biol Sci;363(1510):3721-4. </a:t>
            </a:r>
            <a:endParaRPr sz="1200" u="sng">
              <a:solidFill>
                <a:srgbClr val="FFFFFF"/>
              </a:solidFill>
              <a:hlinkClick r:id="rId3"/>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Rehman I, Botelho S. Biochemistry, Secondary Protein Structure. [Updated 2019 Jun 3]. In: StatPearls [Internet]. Treasure Island (FL): StatPearls Publishing; 2019 Jan-.</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Collinge J, Whitfield J, McKintosh E, Frosh A, Mead S, Hill AF, Brandner S, Thomas D, Alpers MP. 2008. A clinical study of kuru patients with long incubation periods at the end of the epidemic in Papua New Guinea. Philos Trans R Soc Lond B Biol Sci.;363(1510):3725-39. </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Aaron D. Gitler, Paraminder Dhillon, and James Shorter. 2017. Neurodegenerative disease: models, mechanisms, and a new hope. Dis Model Mech; 10(5): 499–502.</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Nicholl DJ, Appleton JP. 2015. Clinical neurology: why this still matters in the 21st century. J Neurol Neurosurg Psychiatry; 86(2): 229–233.</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Brule B, Spieser L, Roger C, Casini L, Hasbroucq T, and Vidal F. 2015. Spatial and temporal resolutions of EEG: Is it really black and white? A scalp current density view. Int J Psychophysiol; 97(3): 210–220.</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Wang F, Wang X, Yuan CG, and Ma J. 2010. Generating a Prion with Bacterially Expressed Recombinant Prion Protein. Science; 327(5969): 1132–1135.</a:t>
            </a:r>
            <a:endParaRPr sz="1200">
              <a:solidFill>
                <a:srgbClr val="FFFFFF"/>
              </a:solidFill>
            </a:endParaRPr>
          </a:p>
          <a:p>
            <a:pPr marL="0" lvl="0" indent="0" algn="l" rtl="0">
              <a:spcBef>
                <a:spcPts val="1200"/>
              </a:spcBef>
              <a:spcAft>
                <a:spcPts val="0"/>
              </a:spcAft>
              <a:buNone/>
            </a:pP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dirty="0">
                <a:solidFill>
                  <a:srgbClr val="D9D9D9"/>
                </a:solidFill>
              </a:rPr>
              <a:t>What Are Prions?</a:t>
            </a:r>
            <a:endParaRPr sz="4000" dirty="0">
              <a:solidFill>
                <a:srgbClr val="D9D9D9"/>
              </a:solidFill>
            </a:endParaRPr>
          </a:p>
        </p:txBody>
      </p:sp>
      <p:sp>
        <p:nvSpPr>
          <p:cNvPr id="38" name="Google Shape;38;p7"/>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The “central dogma” of biology states that DNA makes RNA, which makes proteins.</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When proteins are made, they must fold in a specific orientation to carry out their intended function.</a:t>
            </a:r>
            <a:endParaRPr sz="3000" dirty="0">
              <a:solidFill>
                <a:srgbClr val="D9D9D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Protein Structures</a:t>
            </a:r>
            <a:endParaRPr sz="4000">
              <a:solidFill>
                <a:srgbClr val="D9D9D9"/>
              </a:solidFill>
            </a:endParaRPr>
          </a:p>
        </p:txBody>
      </p:sp>
      <p:sp>
        <p:nvSpPr>
          <p:cNvPr id="45" name="Google Shape;45;p8"/>
          <p:cNvSpPr txBox="1">
            <a:spLocks noGrp="1"/>
          </p:cNvSpPr>
          <p:nvPr>
            <p:ph type="body" idx="1"/>
          </p:nvPr>
        </p:nvSpPr>
        <p:spPr>
          <a:xfrm>
            <a:off x="5675150" y="951350"/>
            <a:ext cx="3135000" cy="3143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000" dirty="0">
                <a:solidFill>
                  <a:srgbClr val="D9D9D9"/>
                </a:solidFill>
              </a:rPr>
              <a:t>Proteins consist of four levels of structures:</a:t>
            </a:r>
            <a:endParaRPr sz="2000" dirty="0">
              <a:solidFill>
                <a:srgbClr val="D9D9D9"/>
              </a:solidFill>
            </a:endParaRPr>
          </a:p>
          <a:p>
            <a:pPr marL="0" lvl="0" indent="0" algn="l" rtl="0">
              <a:spcBef>
                <a:spcPts val="360"/>
              </a:spcBef>
              <a:spcAft>
                <a:spcPts val="0"/>
              </a:spcAft>
              <a:buNone/>
            </a:pPr>
            <a:r>
              <a:rPr lang="en" sz="2000" dirty="0">
                <a:solidFill>
                  <a:srgbClr val="D9D9D9"/>
                </a:solidFill>
              </a:rPr>
              <a:t>(1) - Amino acid sequence</a:t>
            </a:r>
            <a:endParaRPr sz="2000" dirty="0">
              <a:solidFill>
                <a:srgbClr val="D9D9D9"/>
              </a:solidFill>
            </a:endParaRPr>
          </a:p>
          <a:p>
            <a:pPr marL="0" lvl="0" indent="0" algn="l" rtl="0">
              <a:spcBef>
                <a:spcPts val="360"/>
              </a:spcBef>
              <a:spcAft>
                <a:spcPts val="0"/>
              </a:spcAft>
              <a:buNone/>
            </a:pPr>
            <a:r>
              <a:rPr lang="en" sz="2000" dirty="0">
                <a:solidFill>
                  <a:srgbClr val="D9D9D9"/>
                </a:solidFill>
              </a:rPr>
              <a:t>(2) - Alpha (α) helices and beta (β) sheets</a:t>
            </a:r>
            <a:endParaRPr sz="2000" dirty="0">
              <a:solidFill>
                <a:srgbClr val="D9D9D9"/>
              </a:solidFill>
            </a:endParaRPr>
          </a:p>
          <a:p>
            <a:pPr marL="0" lvl="0" indent="0" algn="l" rtl="0">
              <a:spcBef>
                <a:spcPts val="360"/>
              </a:spcBef>
              <a:spcAft>
                <a:spcPts val="0"/>
              </a:spcAft>
              <a:buNone/>
            </a:pPr>
            <a:r>
              <a:rPr lang="en" sz="2000" dirty="0">
                <a:solidFill>
                  <a:srgbClr val="D9D9D9"/>
                </a:solidFill>
              </a:rPr>
              <a:t>(3) - Folding of one protein</a:t>
            </a:r>
            <a:endParaRPr sz="2000" dirty="0">
              <a:solidFill>
                <a:srgbClr val="D9D9D9"/>
              </a:solidFill>
            </a:endParaRPr>
          </a:p>
          <a:p>
            <a:pPr marL="0" lvl="0" indent="0" algn="l" rtl="0">
              <a:spcBef>
                <a:spcPts val="360"/>
              </a:spcBef>
              <a:spcAft>
                <a:spcPts val="0"/>
              </a:spcAft>
              <a:buNone/>
            </a:pPr>
            <a:r>
              <a:rPr lang="en" sz="2000" dirty="0">
                <a:solidFill>
                  <a:srgbClr val="D9D9D9"/>
                </a:solidFill>
              </a:rPr>
              <a:t>(4) - Folding of multiple proteins together </a:t>
            </a:r>
            <a:endParaRPr sz="2000" dirty="0">
              <a:solidFill>
                <a:srgbClr val="D9D9D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6" y="1261735"/>
            <a:ext cx="5456122" cy="29646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dirty="0">
                <a:solidFill>
                  <a:srgbClr val="D9D9D9"/>
                </a:solidFill>
              </a:rPr>
              <a:t>What Are Prions?</a:t>
            </a:r>
            <a:endParaRPr sz="4000" dirty="0">
              <a:solidFill>
                <a:srgbClr val="D9D9D9"/>
              </a:solidFill>
            </a:endParaRPr>
          </a:p>
        </p:txBody>
      </p:sp>
      <p:sp>
        <p:nvSpPr>
          <p:cNvPr id="52" name="Google Shape;52;p9"/>
          <p:cNvSpPr txBox="1">
            <a:spLocks noGrp="1"/>
          </p:cNvSpPr>
          <p:nvPr>
            <p:ph type="body" idx="1"/>
          </p:nvPr>
        </p:nvSpPr>
        <p:spPr>
          <a:xfrm>
            <a:off x="4760675" y="913125"/>
            <a:ext cx="4049400" cy="37401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Clr>
                <a:srgbClr val="D9D9D9"/>
              </a:buClr>
              <a:buSzPts val="2000"/>
              <a:buChar char="❖"/>
            </a:pPr>
            <a:r>
              <a:rPr lang="en" sz="2000" dirty="0">
                <a:solidFill>
                  <a:srgbClr val="D9D9D9"/>
                </a:solidFill>
              </a:rPr>
              <a:t>Prion proteins exist in two different forms:</a:t>
            </a:r>
            <a:endParaRPr sz="2000" dirty="0">
              <a:solidFill>
                <a:srgbClr val="D9D9D9"/>
              </a:solidFill>
            </a:endParaRPr>
          </a:p>
          <a:p>
            <a:pPr marL="914400" lvl="1" indent="-355600" algn="l" rtl="0">
              <a:spcBef>
                <a:spcPts val="0"/>
              </a:spcBef>
              <a:spcAft>
                <a:spcPts val="0"/>
              </a:spcAft>
              <a:buClr>
                <a:srgbClr val="D9D9D9"/>
              </a:buClr>
              <a:buSzPts val="2000"/>
              <a:buChar char="➢"/>
            </a:pPr>
            <a:r>
              <a:rPr lang="en" sz="2000" dirty="0">
                <a:solidFill>
                  <a:srgbClr val="D9D9D9"/>
                </a:solidFill>
              </a:rPr>
              <a:t>Normal Form (PrP</a:t>
            </a:r>
            <a:r>
              <a:rPr lang="en" sz="2000" baseline="30000" dirty="0">
                <a:solidFill>
                  <a:srgbClr val="D9D9D9"/>
                </a:solidFill>
              </a:rPr>
              <a:t>C</a:t>
            </a:r>
            <a:r>
              <a:rPr lang="en" sz="2000" dirty="0">
                <a:solidFill>
                  <a:srgbClr val="D9D9D9"/>
                </a:solidFill>
              </a:rPr>
              <a:t>)</a:t>
            </a:r>
            <a:endParaRPr sz="2000" dirty="0">
              <a:solidFill>
                <a:srgbClr val="D9D9D9"/>
              </a:solidFill>
            </a:endParaRPr>
          </a:p>
          <a:p>
            <a:pPr marL="1371600" lvl="2" indent="-355600" algn="l" rtl="0">
              <a:spcBef>
                <a:spcPts val="0"/>
              </a:spcBef>
              <a:spcAft>
                <a:spcPts val="0"/>
              </a:spcAft>
              <a:buClr>
                <a:srgbClr val="D9D9D9"/>
              </a:buClr>
              <a:buSzPts val="2000"/>
              <a:buChar char="■"/>
            </a:pPr>
            <a:r>
              <a:rPr lang="en" sz="2000" dirty="0">
                <a:solidFill>
                  <a:srgbClr val="D9D9D9"/>
                </a:solidFill>
              </a:rPr>
              <a:t>Has more alpha helices</a:t>
            </a:r>
            <a:endParaRPr sz="2000" dirty="0">
              <a:solidFill>
                <a:srgbClr val="D9D9D9"/>
              </a:solidFill>
            </a:endParaRPr>
          </a:p>
          <a:p>
            <a:pPr marL="914400" lvl="1" indent="-355600" algn="l" rtl="0">
              <a:spcBef>
                <a:spcPts val="0"/>
              </a:spcBef>
              <a:spcAft>
                <a:spcPts val="0"/>
              </a:spcAft>
              <a:buClr>
                <a:srgbClr val="D9D9D9"/>
              </a:buClr>
              <a:buSzPts val="2000"/>
              <a:buChar char="➢"/>
            </a:pPr>
            <a:r>
              <a:rPr lang="en" sz="2000" dirty="0">
                <a:solidFill>
                  <a:srgbClr val="D9D9D9"/>
                </a:solidFill>
              </a:rPr>
              <a:t>Infectious Form (PrP</a:t>
            </a:r>
            <a:r>
              <a:rPr lang="en" sz="2000" baseline="30000" dirty="0">
                <a:solidFill>
                  <a:srgbClr val="D9D9D9"/>
                </a:solidFill>
              </a:rPr>
              <a:t>Sc</a:t>
            </a:r>
            <a:r>
              <a:rPr lang="en" sz="2000" dirty="0">
                <a:solidFill>
                  <a:srgbClr val="D9D9D9"/>
                </a:solidFill>
              </a:rPr>
              <a:t>)</a:t>
            </a:r>
            <a:endParaRPr sz="2000" dirty="0">
              <a:solidFill>
                <a:srgbClr val="D9D9D9"/>
              </a:solidFill>
            </a:endParaRPr>
          </a:p>
          <a:p>
            <a:pPr marL="1371600" lvl="2" indent="-355600" algn="l" rtl="0">
              <a:spcBef>
                <a:spcPts val="0"/>
              </a:spcBef>
              <a:spcAft>
                <a:spcPts val="0"/>
              </a:spcAft>
              <a:buClr>
                <a:srgbClr val="D9D9D9"/>
              </a:buClr>
              <a:buSzPts val="2000"/>
              <a:buChar char="■"/>
            </a:pPr>
            <a:r>
              <a:rPr lang="en" sz="2000" dirty="0">
                <a:solidFill>
                  <a:srgbClr val="D9D9D9"/>
                </a:solidFill>
              </a:rPr>
              <a:t>Has more beta sheets</a:t>
            </a:r>
            <a:endParaRPr sz="2000" dirty="0">
              <a:solidFill>
                <a:srgbClr val="D9D9D9"/>
              </a:solidFill>
            </a:endParaRPr>
          </a:p>
          <a:p>
            <a:pPr marL="457200" lvl="0" indent="-355600" algn="l" rtl="0">
              <a:spcBef>
                <a:spcPts val="0"/>
              </a:spcBef>
              <a:spcAft>
                <a:spcPts val="0"/>
              </a:spcAft>
              <a:buClr>
                <a:srgbClr val="D9D9D9"/>
              </a:buClr>
              <a:buSzPts val="2000"/>
              <a:buChar char="❖"/>
            </a:pPr>
            <a:r>
              <a:rPr lang="en" sz="2000" dirty="0">
                <a:solidFill>
                  <a:srgbClr val="D9D9D9"/>
                </a:solidFill>
              </a:rPr>
              <a:t>Kuru infected patients contain both PrP</a:t>
            </a:r>
            <a:r>
              <a:rPr lang="en" sz="2000" baseline="30000" dirty="0">
                <a:solidFill>
                  <a:srgbClr val="D9D9D9"/>
                </a:solidFill>
              </a:rPr>
              <a:t>C</a:t>
            </a:r>
            <a:r>
              <a:rPr lang="en" sz="2000" dirty="0">
                <a:solidFill>
                  <a:srgbClr val="D9D9D9"/>
                </a:solidFill>
              </a:rPr>
              <a:t> and PrP</a:t>
            </a:r>
            <a:r>
              <a:rPr lang="en" sz="2000" baseline="30000" dirty="0">
                <a:solidFill>
                  <a:srgbClr val="D9D9D9"/>
                </a:solidFill>
              </a:rPr>
              <a:t>Sc</a:t>
            </a:r>
            <a:endParaRPr sz="2000" dirty="0">
              <a:solidFill>
                <a:srgbClr val="D9D9D9"/>
              </a:solidFill>
            </a:endParaRPr>
          </a:p>
          <a:p>
            <a:pPr marL="457200" lvl="0" indent="-355600" algn="l" rtl="0">
              <a:spcBef>
                <a:spcPts val="0"/>
              </a:spcBef>
              <a:spcAft>
                <a:spcPts val="0"/>
              </a:spcAft>
              <a:buClr>
                <a:srgbClr val="D9D9D9"/>
              </a:buClr>
              <a:buSzPts val="2000"/>
              <a:buChar char="❖"/>
            </a:pPr>
            <a:r>
              <a:rPr lang="en" sz="2000" dirty="0">
                <a:solidFill>
                  <a:srgbClr val="D9D9D9"/>
                </a:solidFill>
              </a:rPr>
              <a:t>The two forms do not differ in amino acid sequence</a:t>
            </a:r>
            <a:endParaRPr sz="2000" dirty="0">
              <a:solidFill>
                <a:srgbClr val="D9D9D9"/>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011" r="5101"/>
          <a:stretch/>
        </p:blipFill>
        <p:spPr>
          <a:xfrm>
            <a:off x="98707" y="1115342"/>
            <a:ext cx="4389120" cy="3044873"/>
          </a:xfrm>
          <a:prstGeom prst="rect">
            <a:avLst/>
          </a:prstGeom>
        </p:spPr>
      </p:pic>
      <p:sp>
        <p:nvSpPr>
          <p:cNvPr id="4" name="Rectangle 3"/>
          <p:cNvSpPr/>
          <p:nvPr/>
        </p:nvSpPr>
        <p:spPr>
          <a:xfrm>
            <a:off x="253456" y="1279403"/>
            <a:ext cx="570990" cy="307777"/>
          </a:xfrm>
          <a:prstGeom prst="rect">
            <a:avLst/>
          </a:prstGeom>
        </p:spPr>
        <p:txBody>
          <a:bodyPr wrap="none">
            <a:spAutoFit/>
          </a:bodyPr>
          <a:lstStyle/>
          <a:p>
            <a:r>
              <a:rPr lang="en" dirty="0">
                <a:solidFill>
                  <a:schemeClr val="tx1">
                    <a:lumMod val="50000"/>
                  </a:schemeClr>
                </a:solidFill>
              </a:rPr>
              <a:t>PrP</a:t>
            </a:r>
            <a:r>
              <a:rPr lang="en" baseline="30000" dirty="0">
                <a:solidFill>
                  <a:schemeClr val="tx1">
                    <a:lumMod val="50000"/>
                  </a:schemeClr>
                </a:solidFill>
              </a:rPr>
              <a:t>C</a:t>
            </a:r>
            <a:endParaRPr lang="en-US" dirty="0">
              <a:solidFill>
                <a:schemeClr val="tx1">
                  <a:lumMod val="50000"/>
                </a:schemeClr>
              </a:solidFill>
            </a:endParaRPr>
          </a:p>
        </p:txBody>
      </p:sp>
      <p:sp>
        <p:nvSpPr>
          <p:cNvPr id="5" name="Rectangle 4"/>
          <p:cNvSpPr/>
          <p:nvPr/>
        </p:nvSpPr>
        <p:spPr>
          <a:xfrm>
            <a:off x="3839102" y="1279403"/>
            <a:ext cx="623889" cy="307777"/>
          </a:xfrm>
          <a:prstGeom prst="rect">
            <a:avLst/>
          </a:prstGeom>
        </p:spPr>
        <p:txBody>
          <a:bodyPr wrap="none">
            <a:spAutoFit/>
          </a:bodyPr>
          <a:lstStyle/>
          <a:p>
            <a:r>
              <a:rPr lang="en" dirty="0">
                <a:solidFill>
                  <a:schemeClr val="tx1">
                    <a:lumMod val="50000"/>
                  </a:schemeClr>
                </a:solidFill>
              </a:rPr>
              <a:t>PrP</a:t>
            </a:r>
            <a:r>
              <a:rPr lang="en" baseline="30000" dirty="0">
                <a:solidFill>
                  <a:schemeClr val="tx1">
                    <a:lumMod val="50000"/>
                  </a:schemeClr>
                </a:solidFill>
              </a:rPr>
              <a:t>Sc</a:t>
            </a:r>
            <a:endParaRPr lang="en-US" dirty="0">
              <a:solidFill>
                <a:schemeClr val="tx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Mechanism</a:t>
            </a:r>
            <a:endParaRPr sz="4000">
              <a:solidFill>
                <a:srgbClr val="D9D9D9"/>
              </a:solidFill>
            </a:endParaRPr>
          </a:p>
        </p:txBody>
      </p:sp>
      <p:sp>
        <p:nvSpPr>
          <p:cNvPr id="60" name="Google Shape;60;p10"/>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The normal prion protein (PrP</a:t>
            </a:r>
            <a:r>
              <a:rPr lang="en" sz="3000" baseline="30000" dirty="0">
                <a:solidFill>
                  <a:srgbClr val="D9D9D9"/>
                </a:solidFill>
              </a:rPr>
              <a:t>C</a:t>
            </a:r>
            <a:r>
              <a:rPr lang="en" sz="3000" dirty="0">
                <a:solidFill>
                  <a:srgbClr val="D9D9D9"/>
                </a:solidFill>
              </a:rPr>
              <a:t>) can be converted into the infectious form (PrP</a:t>
            </a:r>
            <a:r>
              <a:rPr lang="en" sz="3000" baseline="30000" dirty="0">
                <a:solidFill>
                  <a:srgbClr val="D9D9D9"/>
                </a:solidFill>
              </a:rPr>
              <a:t>Sc</a:t>
            </a:r>
            <a:r>
              <a:rPr lang="en" sz="3000" dirty="0">
                <a:solidFill>
                  <a:srgbClr val="D9D9D9"/>
                </a:solidFill>
              </a:rPr>
              <a:t>).</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When this happens, PrP</a:t>
            </a:r>
            <a:r>
              <a:rPr lang="en" sz="3000" baseline="30000" dirty="0">
                <a:solidFill>
                  <a:srgbClr val="D9D9D9"/>
                </a:solidFill>
              </a:rPr>
              <a:t>Sc</a:t>
            </a:r>
            <a:r>
              <a:rPr lang="en" sz="3000" dirty="0">
                <a:solidFill>
                  <a:srgbClr val="D9D9D9"/>
                </a:solidFill>
              </a:rPr>
              <a:t> can convert more PrP</a:t>
            </a:r>
            <a:r>
              <a:rPr lang="en" sz="3000" baseline="30000" dirty="0">
                <a:solidFill>
                  <a:srgbClr val="D9D9D9"/>
                </a:solidFill>
              </a:rPr>
              <a:t>C</a:t>
            </a:r>
            <a:r>
              <a:rPr lang="en" sz="3000" dirty="0">
                <a:solidFill>
                  <a:srgbClr val="D9D9D9"/>
                </a:solidFill>
              </a:rPr>
              <a:t> into its infectious form.</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This allows more misfolded proteins to aggregate, or “clump together.”</a:t>
            </a:r>
            <a:endParaRPr sz="3000" dirty="0">
              <a:solidFill>
                <a:srgbClr val="D9D9D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Mechanism</a:t>
            </a:r>
            <a:endParaRPr sz="4000">
              <a:solidFill>
                <a:srgbClr val="D9D9D9"/>
              </a:solidFill>
            </a:endParaRPr>
          </a:p>
        </p:txBody>
      </p:sp>
      <p:sp>
        <p:nvSpPr>
          <p:cNvPr id="66" name="Google Shape;66;p11"/>
          <p:cNvSpPr txBox="1">
            <a:spLocks noGrp="1"/>
          </p:cNvSpPr>
          <p:nvPr>
            <p:ph type="body" idx="1"/>
          </p:nvPr>
        </p:nvSpPr>
        <p:spPr>
          <a:xfrm>
            <a:off x="914400" y="100020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When the protein aggregates get too big, the body cannot break them down through proteolysis.</a:t>
            </a:r>
            <a:endParaRPr sz="30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Proteolysis is the degradation of proteins by enzymes from the endoplasmic reticulum.</a:t>
            </a:r>
            <a:endParaRPr sz="24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Enzymes for proteolysis are specific to different proteins.</a:t>
            </a:r>
            <a:endParaRPr sz="24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The body does not contain the necessary enzymes to break down the PrP</a:t>
            </a:r>
            <a:r>
              <a:rPr lang="en" sz="2400" baseline="30000" dirty="0">
                <a:solidFill>
                  <a:srgbClr val="D9D9D9"/>
                </a:solidFill>
              </a:rPr>
              <a:t>Sc</a:t>
            </a:r>
            <a:r>
              <a:rPr lang="en" sz="2400" dirty="0">
                <a:solidFill>
                  <a:srgbClr val="D9D9D9"/>
                </a:solidFill>
              </a:rPr>
              <a:t> protein.</a:t>
            </a:r>
            <a:endParaRPr sz="2400" dirty="0">
              <a:solidFill>
                <a:srgbClr val="D9D9D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1828800" y="221456"/>
            <a:ext cx="6858000" cy="537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sz="4000">
                <a:solidFill>
                  <a:srgbClr val="D9D9D9"/>
                </a:solidFill>
              </a:rPr>
              <a:t>Mechanism</a:t>
            </a:r>
            <a:endParaRPr sz="4000"/>
          </a:p>
        </p:txBody>
      </p:sp>
      <p:sp>
        <p:nvSpPr>
          <p:cNvPr id="72" name="Google Shape;72;p12"/>
          <p:cNvSpPr txBox="1">
            <a:spLocks noGrp="1"/>
          </p:cNvSpPr>
          <p:nvPr>
            <p:ph type="body" idx="1"/>
          </p:nvPr>
        </p:nvSpPr>
        <p:spPr>
          <a:xfrm>
            <a:off x="914400" y="1200150"/>
            <a:ext cx="7315200" cy="3143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Clr>
                <a:srgbClr val="D9D9D9"/>
              </a:buClr>
              <a:buSzPts val="3000"/>
              <a:buChar char="❖"/>
            </a:pPr>
            <a:r>
              <a:rPr lang="en" sz="3000" dirty="0">
                <a:solidFill>
                  <a:srgbClr val="D9D9D9"/>
                </a:solidFill>
              </a:rPr>
              <a:t>Due to this, PrP</a:t>
            </a:r>
            <a:r>
              <a:rPr lang="en" sz="3000" baseline="30000" dirty="0">
                <a:solidFill>
                  <a:srgbClr val="D9D9D9"/>
                </a:solidFill>
              </a:rPr>
              <a:t>Sc</a:t>
            </a:r>
            <a:r>
              <a:rPr lang="en" sz="3000" dirty="0">
                <a:solidFill>
                  <a:srgbClr val="D9D9D9"/>
                </a:solidFill>
              </a:rPr>
              <a:t> can convert the normal PrP</a:t>
            </a:r>
            <a:r>
              <a:rPr lang="en" sz="3000" baseline="30000" dirty="0">
                <a:solidFill>
                  <a:srgbClr val="D9D9D9"/>
                </a:solidFill>
              </a:rPr>
              <a:t>C</a:t>
            </a:r>
            <a:r>
              <a:rPr lang="en" sz="3000" dirty="0">
                <a:solidFill>
                  <a:srgbClr val="D9D9D9"/>
                </a:solidFill>
              </a:rPr>
              <a:t> protein into the infectious form.</a:t>
            </a:r>
            <a:endParaRPr sz="3000" dirty="0">
              <a:solidFill>
                <a:srgbClr val="D9D9D9"/>
              </a:solidFill>
            </a:endParaRPr>
          </a:p>
          <a:p>
            <a:pPr marL="457200" lvl="0" indent="-419100" algn="l" rtl="0">
              <a:spcBef>
                <a:spcPts val="0"/>
              </a:spcBef>
              <a:spcAft>
                <a:spcPts val="0"/>
              </a:spcAft>
              <a:buClr>
                <a:srgbClr val="D9D9D9"/>
              </a:buClr>
              <a:buSzPts val="3000"/>
              <a:buChar char="❖"/>
            </a:pPr>
            <a:r>
              <a:rPr lang="en" sz="3000" dirty="0">
                <a:solidFill>
                  <a:srgbClr val="D9D9D9"/>
                </a:solidFill>
              </a:rPr>
              <a:t>Thus, PrP</a:t>
            </a:r>
            <a:r>
              <a:rPr lang="en" sz="3000" baseline="30000" dirty="0">
                <a:solidFill>
                  <a:srgbClr val="D9D9D9"/>
                </a:solidFill>
              </a:rPr>
              <a:t>Sc </a:t>
            </a:r>
            <a:r>
              <a:rPr lang="en" sz="3000" dirty="0">
                <a:solidFill>
                  <a:srgbClr val="D9D9D9"/>
                </a:solidFill>
              </a:rPr>
              <a:t>continues to spread throughout the brain, specifically the surface of the neurons.</a:t>
            </a:r>
            <a:endParaRPr sz="3000" dirty="0">
              <a:solidFill>
                <a:srgbClr val="D9D9D9"/>
              </a:solidFill>
            </a:endParaRPr>
          </a:p>
          <a:p>
            <a:pPr marL="914400" lvl="1" indent="-381000" algn="l" rtl="0">
              <a:spcBef>
                <a:spcPts val="0"/>
              </a:spcBef>
              <a:spcAft>
                <a:spcPts val="0"/>
              </a:spcAft>
              <a:buClr>
                <a:srgbClr val="D9D9D9"/>
              </a:buClr>
              <a:buSzPts val="2400"/>
              <a:buChar char="➢"/>
            </a:pPr>
            <a:r>
              <a:rPr lang="en" sz="2400" dirty="0">
                <a:solidFill>
                  <a:srgbClr val="D9D9D9"/>
                </a:solidFill>
              </a:rPr>
              <a:t>This is associated with the symptoms seen in Kuru disease</a:t>
            </a:r>
            <a:endParaRPr sz="2400" dirty="0">
              <a:solidFill>
                <a:srgbClr val="D9D9D9"/>
              </a:solidFill>
            </a:endParaRPr>
          </a:p>
          <a:p>
            <a:pPr marL="0" lvl="0" indent="0" algn="l" rtl="0">
              <a:spcBef>
                <a:spcPts val="360"/>
              </a:spcBef>
              <a:spcAft>
                <a:spcPts val="0"/>
              </a:spcAft>
              <a:buNone/>
            </a:pPr>
            <a:endParaRPr dirty="0"/>
          </a:p>
        </p:txBody>
      </p:sp>
    </p:spTree>
  </p:cSld>
  <p:clrMapOvr>
    <a:masterClrMapping/>
  </p:clrMapOvr>
</p:sld>
</file>

<file path=ppt/theme/theme1.xml><?xml version="1.0" encoding="utf-8"?>
<a:theme xmlns:a="http://schemas.openxmlformats.org/drawingml/2006/main" name="powerpoint-template-24">
  <a:themeElements>
    <a:clrScheme name="default">
      <a:dk1>
        <a:srgbClr val="4D4D4D"/>
      </a:dk1>
      <a:lt1>
        <a:srgbClr val="FFFFFF"/>
      </a:lt1>
      <a:dk2>
        <a:srgbClr val="4D4D4D"/>
      </a:dk2>
      <a:lt2>
        <a:srgbClr val="0045A3"/>
      </a:lt2>
      <a:accent1>
        <a:srgbClr val="005AB6"/>
      </a:accent1>
      <a:accent2>
        <a:srgbClr val="0073CF"/>
      </a:accent2>
      <a:accent3>
        <a:srgbClr val="FFFFFF"/>
      </a:accent3>
      <a:accent4>
        <a:srgbClr val="005AB6"/>
      </a:accent4>
      <a:accent5>
        <a:srgbClr val="0073CF"/>
      </a:accent5>
      <a:accent6>
        <a:srgbClr val="FFFFFF"/>
      </a:accent6>
      <a:hlink>
        <a:srgbClr val="0084D9"/>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2034</Words>
  <Application>Microsoft Office PowerPoint</Application>
  <PresentationFormat>On-screen Show (16:9)</PresentationFormat>
  <Paragraphs>168</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Monotype Corsiva</vt:lpstr>
      <vt:lpstr>MS PGothic</vt:lpstr>
      <vt:lpstr>Palatino Linotype</vt:lpstr>
      <vt:lpstr>Helvetica Neue</vt:lpstr>
      <vt:lpstr>powerpoint-template-24</vt:lpstr>
      <vt:lpstr>Tremors in the Nerves: Investigating Kuru  Deena E. Afana, Autreen Golzar, Andrew Q. Dong, Johnny D. Nguyen, Vanessa G. Delgado, Laura B. Morel, Jaclene A. Torres, David A. Beshai, and Andrea C. Nicholas University of California, Irvine  </vt:lpstr>
      <vt:lpstr>What is Kuru?</vt:lpstr>
      <vt:lpstr>PowerPoint Presentation</vt:lpstr>
      <vt:lpstr>What Are Prions?</vt:lpstr>
      <vt:lpstr>Protein Structures</vt:lpstr>
      <vt:lpstr>What Are Prions?</vt:lpstr>
      <vt:lpstr>Mechanism</vt:lpstr>
      <vt:lpstr>Mechanism</vt:lpstr>
      <vt:lpstr>Mechanism</vt:lpstr>
      <vt:lpstr>Symptoms of Kuru</vt:lpstr>
      <vt:lpstr>Symptoms of Kuru</vt:lpstr>
      <vt:lpstr>Symptoms of Kuru Disease</vt:lpstr>
      <vt:lpstr>Transmission/Causes</vt:lpstr>
      <vt:lpstr>Transmission/Causes</vt:lpstr>
      <vt:lpstr>Extra Facts on Kuru</vt:lpstr>
      <vt:lpstr>Diagnosis of Kuru</vt:lpstr>
      <vt:lpstr>Diagnosis of Kuru</vt:lpstr>
      <vt:lpstr>Treatment of Kuru</vt:lpstr>
      <vt:lpstr>Prevention of Kuru</vt:lpstr>
      <vt:lpstr>Patient Scenario</vt:lpstr>
      <vt:lpstr>Patient Scenario</vt:lpstr>
      <vt:lpstr>Patient Scenario</vt:lpstr>
      <vt:lpstr>Patient Scenario: Answer</vt:lpstr>
      <vt:lpstr>Patient Scenario</vt:lpstr>
      <vt:lpstr>Patient Scenario</vt:lpstr>
      <vt:lpstr>Patient Scenario: Answer</vt:lpstr>
      <vt:lpstr>Patient Scenario</vt:lpstr>
      <vt:lpstr>Patient Scenario: Answer</vt:lpstr>
      <vt:lpstr>Patient Scenario</vt:lpstr>
      <vt:lpstr>Patient Scenario</vt:lpstr>
      <vt:lpstr>Patient Scenario: Answer</vt:lpstr>
      <vt:lpstr>Patient Scenario</vt:lpstr>
      <vt:lpstr>Patient Scenario: Answer</vt:lpstr>
      <vt:lpstr>References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Tremors in the Nerves: Investigating Kuru </dc:title>
  <cp:lastModifiedBy>Ky</cp:lastModifiedBy>
  <cp:revision>27</cp:revision>
  <dcterms:modified xsi:type="dcterms:W3CDTF">2021-03-03T19:01:06Z</dcterms:modified>
</cp:coreProperties>
</file>