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72" r:id="rId2"/>
    <p:sldId id="259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1" r:id="rId11"/>
  </p:sldIdLst>
  <p:sldSz cx="15946438" cy="12079288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ylor,Lisa Anne" initials="T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185" autoAdjust="0"/>
  </p:normalViewPr>
  <p:slideViewPr>
    <p:cSldViewPr snapToGrid="0">
      <p:cViewPr varScale="1">
        <p:scale>
          <a:sx n="42" d="100"/>
          <a:sy n="42" d="100"/>
        </p:scale>
        <p:origin x="-1762" y="-86"/>
      </p:cViewPr>
      <p:guideLst>
        <p:guide orient="horz" pos="3804"/>
        <p:guide pos="50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2ABA6AAB-A403-4CBB-A1BF-BCAC495796A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4938" y="1163638"/>
            <a:ext cx="414496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458F3A17-F4DA-4AE6-9342-4313E193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1pPr>
    <a:lvl2pPr marL="672576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2pPr>
    <a:lvl3pPr marL="1345152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3pPr>
    <a:lvl4pPr marL="2017727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4pPr>
    <a:lvl5pPr marL="2690303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5pPr>
    <a:lvl6pPr marL="3362879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6pPr>
    <a:lvl7pPr marL="4035455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7pPr>
    <a:lvl8pPr marL="4708032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8pPr>
    <a:lvl9pPr marL="5380608" algn="l" defTabSz="1345152" rtl="0" eaLnBrk="1" latinLnBrk="0" hangingPunct="1">
      <a:defRPr sz="176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Credit:  </a:t>
            </a:r>
            <a:r>
              <a:rPr lang="en-US" dirty="0" smtClean="0"/>
              <a:t>Photo by Colin Hutton, used with permission.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5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Credits: </a:t>
            </a:r>
            <a:r>
              <a:rPr lang="en-US" dirty="0" smtClean="0"/>
              <a:t>Photos by Lisa A. Taylor.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Credits:</a:t>
            </a:r>
          </a:p>
          <a:p>
            <a:r>
              <a:rPr lang="en-US" dirty="0" smtClean="0"/>
              <a:t>(a) red-winged blackbird by </a:t>
            </a:r>
            <a:r>
              <a:rPr lang="en-US" dirty="0" err="1" smtClean="0"/>
              <a:t>ritavida</a:t>
            </a:r>
            <a:r>
              <a:rPr lang="en-US" dirty="0" smtClean="0"/>
              <a:t>, CC BY-NC-SA 2.0, https://www.flickr.com/photos/30336501@N03/3599915960.</a:t>
            </a:r>
          </a:p>
          <a:p>
            <a:r>
              <a:rPr lang="en-US" dirty="0" smtClean="0"/>
              <a:t>(b) </a:t>
            </a:r>
            <a:r>
              <a:rPr lang="en-US" dirty="0" err="1" smtClean="0"/>
              <a:t>luna</a:t>
            </a:r>
            <a:r>
              <a:rPr lang="en-US" dirty="0" smtClean="0"/>
              <a:t> moth by </a:t>
            </a:r>
            <a:r>
              <a:rPr lang="en-US" dirty="0" err="1" smtClean="0"/>
              <a:t>weanders</a:t>
            </a:r>
            <a:r>
              <a:rPr lang="en-US" dirty="0" smtClean="0"/>
              <a:t>, CC BY-NC-ND 2.0, https://www.flickr.com/photos/29032798@N05/3766344704.</a:t>
            </a:r>
          </a:p>
          <a:p>
            <a:r>
              <a:rPr lang="en-US" dirty="0" smtClean="0"/>
              <a:t>(c) treehopper by Carlos De Soto Molinari, CC BY-NC-ND 2.0, https://www.flickr.com/photos/33005514@N04/14047158233.</a:t>
            </a:r>
          </a:p>
          <a:p>
            <a:r>
              <a:rPr lang="en-US" dirty="0" smtClean="0"/>
              <a:t>(d) </a:t>
            </a:r>
            <a:r>
              <a:rPr lang="en-US" dirty="0" err="1" smtClean="0"/>
              <a:t>vervet</a:t>
            </a:r>
            <a:r>
              <a:rPr lang="en-US" dirty="0" smtClean="0"/>
              <a:t> monkeys by Andrew Burrows, CC BY-NC-SA 2.0, https://www.flickr.com/photos/78033600@N00/2417092758.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21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Credits:</a:t>
            </a:r>
          </a:p>
          <a:p>
            <a:r>
              <a:rPr lang="en-US" dirty="0" smtClean="0"/>
              <a:t>(a) peacock by </a:t>
            </a:r>
            <a:r>
              <a:rPr lang="en-US" dirty="0" err="1" smtClean="0"/>
              <a:t>MTSOfan</a:t>
            </a:r>
            <a:r>
              <a:rPr lang="en-US" dirty="0" smtClean="0"/>
              <a:t>, CC BY-NC-SA 2.0, https://www.flickr.com/photos/8628862@N05/8727563323.</a:t>
            </a:r>
          </a:p>
          <a:p>
            <a:r>
              <a:rPr lang="en-US" dirty="0" smtClean="0"/>
              <a:t>(b) chameleon by </a:t>
            </a:r>
            <a:r>
              <a:rPr lang="en-US" dirty="0" err="1" smtClean="0"/>
              <a:t>neeravbhatt</a:t>
            </a:r>
            <a:r>
              <a:rPr lang="en-US" dirty="0" smtClean="0"/>
              <a:t>, CC BY-NC-SA 2.0, https://www.flickr.com/photos/74601184@N00/7738582570.</a:t>
            </a:r>
          </a:p>
          <a:p>
            <a:r>
              <a:rPr lang="en-US" dirty="0" smtClean="0"/>
              <a:t>(c) monarch by shell game, CC BY-NC-ND 2.0, https://www.flickr.com/photos/36409008@N00/3780480957.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2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Credits: </a:t>
            </a:r>
            <a:r>
              <a:rPr lang="en-US" dirty="0" smtClean="0"/>
              <a:t>Photos by Lisa A. Taylor.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98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Credit: </a:t>
            </a:r>
            <a:r>
              <a:rPr lang="en-US" dirty="0" smtClean="0"/>
              <a:t>Taylor, L., and K. McGraw. 2013. Male ornamental coloration improves courtship success in a jumping spider, but only in the sun. </a:t>
            </a:r>
            <a:r>
              <a:rPr lang="en-US" i="1" dirty="0" smtClean="0"/>
              <a:t>Behavioral Ecology</a:t>
            </a:r>
            <a:r>
              <a:rPr lang="en-US" dirty="0" smtClean="0"/>
              <a:t> 24(4): 955–67. &lt;https://doi.org/10.1093/beheco/art011&gt;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Credit: </a:t>
            </a:r>
            <a:r>
              <a:rPr lang="en-US" dirty="0" smtClean="0"/>
              <a:t>Taylor, L., and K. McGraw. 2013. Male ornamental coloration improves courtship success in a jumping spider, but only in the sun. </a:t>
            </a:r>
            <a:r>
              <a:rPr lang="en-US" i="1" dirty="0" smtClean="0"/>
              <a:t>Behavioral Ecology</a:t>
            </a:r>
            <a:r>
              <a:rPr lang="en-US" dirty="0" smtClean="0"/>
              <a:t> 24(4): 955–67. &lt;https://doi.org/10.1093/beheco/art011&gt;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20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Credit: </a:t>
            </a:r>
            <a:r>
              <a:rPr lang="en-US" dirty="0" smtClean="0"/>
              <a:t>Taylor, L., and K. McGraw. 2013. Male ornamental coloration improves courtship success in a jumping spider, but only in the sun. </a:t>
            </a:r>
            <a:r>
              <a:rPr lang="en-US" i="1" dirty="0" smtClean="0"/>
              <a:t>Behavioral Ecology</a:t>
            </a:r>
            <a:r>
              <a:rPr lang="en-US" dirty="0" smtClean="0"/>
              <a:t> 24(4): 955–67. &lt;https://doi.org/10.1093/beheco/art011&gt;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8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Credit: </a:t>
            </a:r>
            <a:r>
              <a:rPr lang="en-US" dirty="0" smtClean="0"/>
              <a:t>Taylor, L., and K. McGraw. 2013. Male ornamental coloration improves courtship success in a jumping spider, but only in the sun. </a:t>
            </a:r>
            <a:r>
              <a:rPr lang="en-US" i="1" dirty="0" smtClean="0"/>
              <a:t>Behavioral Ecology</a:t>
            </a:r>
            <a:r>
              <a:rPr lang="en-US" dirty="0" smtClean="0"/>
              <a:t> 24(4): 955–67. &lt;https://doi.org/10.1093/beheco/art011&gt;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1163638"/>
            <a:ext cx="4144962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Credit: </a:t>
            </a:r>
            <a:r>
              <a:rPr lang="en-US" dirty="0" smtClean="0"/>
              <a:t>Taylor, L., and K. McGraw. 2013. Male ornamental coloration improves courtship success in a jumping spider, but only in the sun. </a:t>
            </a:r>
            <a:r>
              <a:rPr lang="en-US" i="1" dirty="0" smtClean="0"/>
              <a:t>Behavioral Ecology</a:t>
            </a:r>
            <a:r>
              <a:rPr lang="en-US" dirty="0" smtClean="0"/>
              <a:t> 24(4): 955–67. &lt;https://doi.org/10.1093/beheco/art011&gt;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F3A17-F4DA-4AE6-9342-4313E19305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4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5983" y="1976866"/>
            <a:ext cx="13554472" cy="4205382"/>
          </a:xfrm>
        </p:spPr>
        <p:txBody>
          <a:bodyPr anchor="b"/>
          <a:lstStyle>
            <a:lvl1pPr algn="ctr">
              <a:defRPr sz="104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3305" y="6344423"/>
            <a:ext cx="11959829" cy="2916364"/>
          </a:xfrm>
        </p:spPr>
        <p:txBody>
          <a:bodyPr/>
          <a:lstStyle>
            <a:lvl1pPr marL="0" indent="0" algn="ctr">
              <a:buNone/>
              <a:defRPr sz="4185"/>
            </a:lvl1pPr>
            <a:lvl2pPr marL="797311" indent="0" algn="ctr">
              <a:buNone/>
              <a:defRPr sz="3488"/>
            </a:lvl2pPr>
            <a:lvl3pPr marL="1594622" indent="0" algn="ctr">
              <a:buNone/>
              <a:defRPr sz="3139"/>
            </a:lvl3pPr>
            <a:lvl4pPr marL="2391933" indent="0" algn="ctr">
              <a:buNone/>
              <a:defRPr sz="2790"/>
            </a:lvl4pPr>
            <a:lvl5pPr marL="3189244" indent="0" algn="ctr">
              <a:buNone/>
              <a:defRPr sz="2790"/>
            </a:lvl5pPr>
            <a:lvl6pPr marL="3986555" indent="0" algn="ctr">
              <a:buNone/>
              <a:defRPr sz="2790"/>
            </a:lvl6pPr>
            <a:lvl7pPr marL="4783866" indent="0" algn="ctr">
              <a:buNone/>
              <a:defRPr sz="2790"/>
            </a:lvl7pPr>
            <a:lvl8pPr marL="5581178" indent="0" algn="ctr">
              <a:buNone/>
              <a:defRPr sz="2790"/>
            </a:lvl8pPr>
            <a:lvl9pPr marL="6378489" indent="0" algn="ctr">
              <a:buNone/>
              <a:defRPr sz="27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5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1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11670" y="643110"/>
            <a:ext cx="3438451" cy="10236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6318" y="643110"/>
            <a:ext cx="10116022" cy="10236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6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4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013" y="3011437"/>
            <a:ext cx="13753803" cy="5024647"/>
          </a:xfrm>
        </p:spPr>
        <p:txBody>
          <a:bodyPr anchor="b"/>
          <a:lstStyle>
            <a:lvl1pPr>
              <a:defRPr sz="104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013" y="8083620"/>
            <a:ext cx="13753803" cy="2642343"/>
          </a:xfrm>
        </p:spPr>
        <p:txBody>
          <a:bodyPr/>
          <a:lstStyle>
            <a:lvl1pPr marL="0" indent="0">
              <a:buNone/>
              <a:defRPr sz="4185">
                <a:solidFill>
                  <a:schemeClr val="tx1"/>
                </a:solidFill>
              </a:defRPr>
            </a:lvl1pPr>
            <a:lvl2pPr marL="797311" indent="0">
              <a:buNone/>
              <a:defRPr sz="3488">
                <a:solidFill>
                  <a:schemeClr val="tx1">
                    <a:tint val="75000"/>
                  </a:schemeClr>
                </a:solidFill>
              </a:defRPr>
            </a:lvl2pPr>
            <a:lvl3pPr marL="1594622" indent="0">
              <a:buNone/>
              <a:defRPr sz="3139">
                <a:solidFill>
                  <a:schemeClr val="tx1">
                    <a:tint val="75000"/>
                  </a:schemeClr>
                </a:solidFill>
              </a:defRPr>
            </a:lvl3pPr>
            <a:lvl4pPr marL="2391933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4pPr>
            <a:lvl5pPr marL="3189244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5pPr>
            <a:lvl6pPr marL="3986555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6pPr>
            <a:lvl7pPr marL="4783866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7pPr>
            <a:lvl8pPr marL="5581178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8pPr>
            <a:lvl9pPr marL="6378489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318" y="3215551"/>
            <a:ext cx="6777236" cy="76641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72884" y="3215551"/>
            <a:ext cx="6777236" cy="76641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395" y="643113"/>
            <a:ext cx="13753803" cy="2334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8396" y="2961104"/>
            <a:ext cx="6746090" cy="1451191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797311" indent="0">
              <a:buNone/>
              <a:defRPr sz="3488" b="1"/>
            </a:lvl2pPr>
            <a:lvl3pPr marL="1594622" indent="0">
              <a:buNone/>
              <a:defRPr sz="3139" b="1"/>
            </a:lvl3pPr>
            <a:lvl4pPr marL="2391933" indent="0">
              <a:buNone/>
              <a:defRPr sz="2790" b="1"/>
            </a:lvl4pPr>
            <a:lvl5pPr marL="3189244" indent="0">
              <a:buNone/>
              <a:defRPr sz="2790" b="1"/>
            </a:lvl5pPr>
            <a:lvl6pPr marL="3986555" indent="0">
              <a:buNone/>
              <a:defRPr sz="2790" b="1"/>
            </a:lvl6pPr>
            <a:lvl7pPr marL="4783866" indent="0">
              <a:buNone/>
              <a:defRPr sz="2790" b="1"/>
            </a:lvl7pPr>
            <a:lvl8pPr marL="5581178" indent="0">
              <a:buNone/>
              <a:defRPr sz="2790" b="1"/>
            </a:lvl8pPr>
            <a:lvl9pPr marL="6378489" indent="0">
              <a:buNone/>
              <a:defRPr sz="27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8396" y="4412296"/>
            <a:ext cx="6746090" cy="6489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2885" y="2961104"/>
            <a:ext cx="6779313" cy="1451191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797311" indent="0">
              <a:buNone/>
              <a:defRPr sz="3488" b="1"/>
            </a:lvl2pPr>
            <a:lvl3pPr marL="1594622" indent="0">
              <a:buNone/>
              <a:defRPr sz="3139" b="1"/>
            </a:lvl3pPr>
            <a:lvl4pPr marL="2391933" indent="0">
              <a:buNone/>
              <a:defRPr sz="2790" b="1"/>
            </a:lvl4pPr>
            <a:lvl5pPr marL="3189244" indent="0">
              <a:buNone/>
              <a:defRPr sz="2790" b="1"/>
            </a:lvl5pPr>
            <a:lvl6pPr marL="3986555" indent="0">
              <a:buNone/>
              <a:defRPr sz="2790" b="1"/>
            </a:lvl6pPr>
            <a:lvl7pPr marL="4783866" indent="0">
              <a:buNone/>
              <a:defRPr sz="2790" b="1"/>
            </a:lvl7pPr>
            <a:lvl8pPr marL="5581178" indent="0">
              <a:buNone/>
              <a:defRPr sz="2790" b="1"/>
            </a:lvl8pPr>
            <a:lvl9pPr marL="6378489" indent="0">
              <a:buNone/>
              <a:defRPr sz="27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72885" y="4412296"/>
            <a:ext cx="6779313" cy="6489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8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395" y="805286"/>
            <a:ext cx="5143141" cy="2818501"/>
          </a:xfrm>
        </p:spPr>
        <p:txBody>
          <a:bodyPr anchor="b"/>
          <a:lstStyle>
            <a:lvl1pPr>
              <a:defRPr sz="55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313" y="1739196"/>
            <a:ext cx="8072884" cy="8584124"/>
          </a:xfrm>
        </p:spPr>
        <p:txBody>
          <a:bodyPr/>
          <a:lstStyle>
            <a:lvl1pPr>
              <a:defRPr sz="5580"/>
            </a:lvl1pPr>
            <a:lvl2pPr>
              <a:defRPr sz="4883"/>
            </a:lvl2pPr>
            <a:lvl3pPr>
              <a:defRPr sz="4185"/>
            </a:lvl3pPr>
            <a:lvl4pPr>
              <a:defRPr sz="3488"/>
            </a:lvl4pPr>
            <a:lvl5pPr>
              <a:defRPr sz="3488"/>
            </a:lvl5pPr>
            <a:lvl6pPr>
              <a:defRPr sz="3488"/>
            </a:lvl6pPr>
            <a:lvl7pPr>
              <a:defRPr sz="3488"/>
            </a:lvl7pPr>
            <a:lvl8pPr>
              <a:defRPr sz="3488"/>
            </a:lvl8pPr>
            <a:lvl9pPr>
              <a:defRPr sz="34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8395" y="3623786"/>
            <a:ext cx="5143141" cy="6713513"/>
          </a:xfrm>
        </p:spPr>
        <p:txBody>
          <a:bodyPr/>
          <a:lstStyle>
            <a:lvl1pPr marL="0" indent="0">
              <a:buNone/>
              <a:defRPr sz="2790"/>
            </a:lvl1pPr>
            <a:lvl2pPr marL="797311" indent="0">
              <a:buNone/>
              <a:defRPr sz="2441"/>
            </a:lvl2pPr>
            <a:lvl3pPr marL="1594622" indent="0">
              <a:buNone/>
              <a:defRPr sz="2093"/>
            </a:lvl3pPr>
            <a:lvl4pPr marL="2391933" indent="0">
              <a:buNone/>
              <a:defRPr sz="1744"/>
            </a:lvl4pPr>
            <a:lvl5pPr marL="3189244" indent="0">
              <a:buNone/>
              <a:defRPr sz="1744"/>
            </a:lvl5pPr>
            <a:lvl6pPr marL="3986555" indent="0">
              <a:buNone/>
              <a:defRPr sz="1744"/>
            </a:lvl6pPr>
            <a:lvl7pPr marL="4783866" indent="0">
              <a:buNone/>
              <a:defRPr sz="1744"/>
            </a:lvl7pPr>
            <a:lvl8pPr marL="5581178" indent="0">
              <a:buNone/>
              <a:defRPr sz="1744"/>
            </a:lvl8pPr>
            <a:lvl9pPr marL="6378489" indent="0">
              <a:buNone/>
              <a:defRPr sz="17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395" y="805286"/>
            <a:ext cx="5143141" cy="2818501"/>
          </a:xfrm>
        </p:spPr>
        <p:txBody>
          <a:bodyPr anchor="b"/>
          <a:lstStyle>
            <a:lvl1pPr>
              <a:defRPr sz="55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9313" y="1739196"/>
            <a:ext cx="8072884" cy="8584124"/>
          </a:xfrm>
        </p:spPr>
        <p:txBody>
          <a:bodyPr anchor="t"/>
          <a:lstStyle>
            <a:lvl1pPr marL="0" indent="0">
              <a:buNone/>
              <a:defRPr sz="5580"/>
            </a:lvl1pPr>
            <a:lvl2pPr marL="797311" indent="0">
              <a:buNone/>
              <a:defRPr sz="4883"/>
            </a:lvl2pPr>
            <a:lvl3pPr marL="1594622" indent="0">
              <a:buNone/>
              <a:defRPr sz="4185"/>
            </a:lvl3pPr>
            <a:lvl4pPr marL="2391933" indent="0">
              <a:buNone/>
              <a:defRPr sz="3488"/>
            </a:lvl4pPr>
            <a:lvl5pPr marL="3189244" indent="0">
              <a:buNone/>
              <a:defRPr sz="3488"/>
            </a:lvl5pPr>
            <a:lvl6pPr marL="3986555" indent="0">
              <a:buNone/>
              <a:defRPr sz="3488"/>
            </a:lvl6pPr>
            <a:lvl7pPr marL="4783866" indent="0">
              <a:buNone/>
              <a:defRPr sz="3488"/>
            </a:lvl7pPr>
            <a:lvl8pPr marL="5581178" indent="0">
              <a:buNone/>
              <a:defRPr sz="3488"/>
            </a:lvl8pPr>
            <a:lvl9pPr marL="6378489" indent="0">
              <a:buNone/>
              <a:defRPr sz="348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8395" y="3623786"/>
            <a:ext cx="5143141" cy="6713513"/>
          </a:xfrm>
        </p:spPr>
        <p:txBody>
          <a:bodyPr/>
          <a:lstStyle>
            <a:lvl1pPr marL="0" indent="0">
              <a:buNone/>
              <a:defRPr sz="2790"/>
            </a:lvl1pPr>
            <a:lvl2pPr marL="797311" indent="0">
              <a:buNone/>
              <a:defRPr sz="2441"/>
            </a:lvl2pPr>
            <a:lvl3pPr marL="1594622" indent="0">
              <a:buNone/>
              <a:defRPr sz="2093"/>
            </a:lvl3pPr>
            <a:lvl4pPr marL="2391933" indent="0">
              <a:buNone/>
              <a:defRPr sz="1744"/>
            </a:lvl4pPr>
            <a:lvl5pPr marL="3189244" indent="0">
              <a:buNone/>
              <a:defRPr sz="1744"/>
            </a:lvl5pPr>
            <a:lvl6pPr marL="3986555" indent="0">
              <a:buNone/>
              <a:defRPr sz="1744"/>
            </a:lvl6pPr>
            <a:lvl7pPr marL="4783866" indent="0">
              <a:buNone/>
              <a:defRPr sz="1744"/>
            </a:lvl7pPr>
            <a:lvl8pPr marL="5581178" indent="0">
              <a:buNone/>
              <a:defRPr sz="1744"/>
            </a:lvl8pPr>
            <a:lvl9pPr marL="6378489" indent="0">
              <a:buNone/>
              <a:defRPr sz="17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3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318" y="643113"/>
            <a:ext cx="13753803" cy="2334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318" y="3215551"/>
            <a:ext cx="13753803" cy="7664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317" y="11195713"/>
            <a:ext cx="3587949" cy="643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BC3D3-CBD6-4CCE-B503-E1C49C4D9851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2258" y="11195713"/>
            <a:ext cx="5381923" cy="643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2172" y="11195713"/>
            <a:ext cx="3587949" cy="643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ACDAF-E4FB-4CEE-87B9-4EEC8561F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594622" rtl="0" eaLnBrk="1" latinLnBrk="0" hangingPunct="1">
        <a:lnSpc>
          <a:spcPct val="90000"/>
        </a:lnSpc>
        <a:spcBef>
          <a:spcPct val="0"/>
        </a:spcBef>
        <a:buNone/>
        <a:defRPr sz="7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8656" indent="-398656" algn="l" defTabSz="1594622" rtl="0" eaLnBrk="1" latinLnBrk="0" hangingPunct="1">
        <a:lnSpc>
          <a:spcPct val="90000"/>
        </a:lnSpc>
        <a:spcBef>
          <a:spcPts val="1744"/>
        </a:spcBef>
        <a:buFont typeface="Arial" panose="020B0604020202020204" pitchFamily="34" charset="0"/>
        <a:buChar char="•"/>
        <a:defRPr sz="4883" kern="1200">
          <a:solidFill>
            <a:schemeClr val="tx1"/>
          </a:solidFill>
          <a:latin typeface="+mn-lt"/>
          <a:ea typeface="+mn-ea"/>
          <a:cs typeface="+mn-cs"/>
        </a:defRPr>
      </a:lvl1pPr>
      <a:lvl2pPr marL="1195967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4185" kern="1200">
          <a:solidFill>
            <a:schemeClr val="tx1"/>
          </a:solidFill>
          <a:latin typeface="+mn-lt"/>
          <a:ea typeface="+mn-ea"/>
          <a:cs typeface="+mn-cs"/>
        </a:defRPr>
      </a:lvl2pPr>
      <a:lvl3pPr marL="1993278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488" kern="1200">
          <a:solidFill>
            <a:schemeClr val="tx1"/>
          </a:solidFill>
          <a:latin typeface="+mn-lt"/>
          <a:ea typeface="+mn-ea"/>
          <a:cs typeface="+mn-cs"/>
        </a:defRPr>
      </a:lvl3pPr>
      <a:lvl4pPr marL="2790589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39" kern="1200">
          <a:solidFill>
            <a:schemeClr val="tx1"/>
          </a:solidFill>
          <a:latin typeface="+mn-lt"/>
          <a:ea typeface="+mn-ea"/>
          <a:cs typeface="+mn-cs"/>
        </a:defRPr>
      </a:lvl4pPr>
      <a:lvl5pPr marL="3587900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39" kern="1200">
          <a:solidFill>
            <a:schemeClr val="tx1"/>
          </a:solidFill>
          <a:latin typeface="+mn-lt"/>
          <a:ea typeface="+mn-ea"/>
          <a:cs typeface="+mn-cs"/>
        </a:defRPr>
      </a:lvl5pPr>
      <a:lvl6pPr marL="4385211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39" kern="1200">
          <a:solidFill>
            <a:schemeClr val="tx1"/>
          </a:solidFill>
          <a:latin typeface="+mn-lt"/>
          <a:ea typeface="+mn-ea"/>
          <a:cs typeface="+mn-cs"/>
        </a:defRPr>
      </a:lvl6pPr>
      <a:lvl7pPr marL="5182522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39" kern="1200">
          <a:solidFill>
            <a:schemeClr val="tx1"/>
          </a:solidFill>
          <a:latin typeface="+mn-lt"/>
          <a:ea typeface="+mn-ea"/>
          <a:cs typeface="+mn-cs"/>
        </a:defRPr>
      </a:lvl7pPr>
      <a:lvl8pPr marL="5979833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39" kern="1200">
          <a:solidFill>
            <a:schemeClr val="tx1"/>
          </a:solidFill>
          <a:latin typeface="+mn-lt"/>
          <a:ea typeface="+mn-ea"/>
          <a:cs typeface="+mn-cs"/>
        </a:defRPr>
      </a:lvl8pPr>
      <a:lvl9pPr marL="6777144" indent="-398656" algn="l" defTabSz="1594622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31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1pPr>
      <a:lvl2pPr marL="797311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2pPr>
      <a:lvl3pPr marL="1594622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3pPr>
      <a:lvl4pPr marL="2391933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4pPr>
      <a:lvl5pPr marL="3189244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5pPr>
      <a:lvl6pPr marL="3986555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6pPr>
      <a:lvl7pPr marL="4783866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7pPr>
      <a:lvl8pPr marL="5581178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8pPr>
      <a:lvl9pPr marL="6378489" algn="l" defTabSz="1594622" rtl="0" eaLnBrk="1" latinLnBrk="0" hangingPunct="1">
        <a:defRPr sz="31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>
          <a:xfrm>
            <a:off x="0" y="0"/>
            <a:ext cx="16002000" cy="122529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9750" y="2688799"/>
            <a:ext cx="141101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smtClean="0">
                <a:ln>
                  <a:solidFill>
                    <a:schemeClr val="tx1">
                      <a:alpha val="47000"/>
                    </a:schemeClr>
                  </a:solidFill>
                </a:ln>
                <a:solidFill>
                  <a:schemeClr val="bg1"/>
                </a:solidFill>
              </a:rPr>
              <a:t>Using </a:t>
            </a:r>
            <a:r>
              <a:rPr lang="en-US" sz="6000" b="1" dirty="0">
                <a:ln>
                  <a:solidFill>
                    <a:schemeClr val="tx1">
                      <a:alpha val="47000"/>
                    </a:schemeClr>
                  </a:solidFill>
                </a:ln>
                <a:solidFill>
                  <a:schemeClr val="bg1"/>
                </a:solidFill>
              </a:rPr>
              <a:t>the Scientific Method to Understand the Brilliant </a:t>
            </a:r>
            <a:r>
              <a:rPr lang="en-US" sz="6000" b="1" dirty="0" smtClean="0">
                <a:ln>
                  <a:solidFill>
                    <a:schemeClr val="tx1">
                      <a:alpha val="47000"/>
                    </a:schemeClr>
                  </a:solidFill>
                </a:ln>
                <a:solidFill>
                  <a:schemeClr val="bg1"/>
                </a:solidFill>
              </a:rPr>
              <a:t>Colors </a:t>
            </a:r>
            <a:r>
              <a:rPr lang="en-US" sz="6000" b="1" dirty="0">
                <a:ln>
                  <a:solidFill>
                    <a:schemeClr val="tx1">
                      <a:alpha val="47000"/>
                    </a:schemeClr>
                  </a:solidFill>
                </a:ln>
                <a:solidFill>
                  <a:schemeClr val="bg1"/>
                </a:solidFill>
              </a:rPr>
              <a:t>of Male Jumping </a:t>
            </a:r>
            <a:r>
              <a:rPr lang="en-US" sz="6000" b="1" dirty="0" smtClean="0">
                <a:ln>
                  <a:solidFill>
                    <a:schemeClr val="tx1">
                      <a:alpha val="47000"/>
                    </a:schemeClr>
                  </a:solidFill>
                </a:ln>
                <a:solidFill>
                  <a:schemeClr val="bg1"/>
                </a:solidFill>
              </a:rPr>
              <a:t>Spiders</a:t>
            </a:r>
            <a:endParaRPr lang="en-GB" sz="6000" b="1" dirty="0">
              <a:ln>
                <a:solidFill>
                  <a:schemeClr val="tx1">
                    <a:alpha val="47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902" y="8428780"/>
            <a:ext cx="90413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aseline="30000" dirty="0" smtClean="0">
                <a:latin typeface="Monotype Corsiva" panose="03010101010201010101" pitchFamily="66" charset="0"/>
              </a:rPr>
              <a:t>by</a:t>
            </a:r>
          </a:p>
          <a:p>
            <a:r>
              <a:rPr lang="en-US" sz="4800" baseline="30000" dirty="0" smtClean="0"/>
              <a:t>Michael </a:t>
            </a:r>
            <a:r>
              <a:rPr lang="en-US" sz="4800" baseline="30000" dirty="0"/>
              <a:t>E. Vickers and Lisa A. Taylor</a:t>
            </a:r>
          </a:p>
          <a:p>
            <a:r>
              <a:rPr lang="en-US" sz="4800" baseline="30000" dirty="0"/>
              <a:t>Entomology and Nematology Department</a:t>
            </a:r>
          </a:p>
          <a:p>
            <a:r>
              <a:rPr lang="en-US" sz="4800" baseline="30000" dirty="0"/>
              <a:t>University of Florida, Gainesville, FL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53200" y="774723"/>
            <a:ext cx="120398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rgbClr val="711118"/>
                </a:solidFill>
                <a:latin typeface="Calibri" pitchFamily="34" charset="0"/>
                <a:cs typeface="Calibri" pitchFamily="34" charset="0"/>
              </a:rPr>
              <a:t>NATIONAL CENTER FOR CASE STUDY TEACHING IN SCIENCE</a:t>
            </a:r>
            <a:endParaRPr lang="en-US" altLang="en-US" sz="2800" b="1" dirty="0">
              <a:solidFill>
                <a:srgbClr val="711118"/>
              </a:solidFill>
              <a:latin typeface="Palatino Linotype" pitchFamily="18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766" y="1950327"/>
            <a:ext cx="904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A Presentation to Accompany the Case Study: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4798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, arthropod, invertebrate, spider&#10;&#10;Description automatically generated">
            <a:extLst>
              <a:ext uri="{FF2B5EF4-FFF2-40B4-BE49-F238E27FC236}">
                <a16:creationId xmlns="" xmlns:a16="http://schemas.microsoft.com/office/drawing/2014/main" id="{A9C6ADA5-7A0A-461F-B4C3-538F60E4D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963" y="430455"/>
            <a:ext cx="14048511" cy="109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5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62EBA5-14A2-4664-ABD1-DC1EF6877E6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46437" cy="12079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28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ird&#10;&#10;Description automatically generated">
            <a:extLst>
              <a:ext uri="{FF2B5EF4-FFF2-40B4-BE49-F238E27FC236}">
                <a16:creationId xmlns="" xmlns:a16="http://schemas.microsoft.com/office/drawing/2014/main" id="{FDA29950-C88D-4641-AFDD-749CC3C18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556"/>
            <a:ext cx="15946438" cy="89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3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showing, different, show&#10;&#10;Description automatically generated">
            <a:extLst>
              <a:ext uri="{FF2B5EF4-FFF2-40B4-BE49-F238E27FC236}">
                <a16:creationId xmlns="" xmlns:a16="http://schemas.microsoft.com/office/drawing/2014/main" id="{4024F89E-4C6F-42BA-86D6-712F57F06B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097" y="0"/>
            <a:ext cx="13360243" cy="120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8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nimal, outdoor, bird&#10;&#10;Description automatically generated">
            <a:extLst>
              <a:ext uri="{FF2B5EF4-FFF2-40B4-BE49-F238E27FC236}">
                <a16:creationId xmlns="" xmlns:a16="http://schemas.microsoft.com/office/drawing/2014/main" id="{0463294B-2AD8-4AB3-90E5-5C598864F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86" y="0"/>
            <a:ext cx="13418266" cy="120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4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fferent, indoor, photo&#10;&#10;Description automatically generated">
            <a:extLst>
              <a:ext uri="{FF2B5EF4-FFF2-40B4-BE49-F238E27FC236}">
                <a16:creationId xmlns="" xmlns:a16="http://schemas.microsoft.com/office/drawing/2014/main" id="{F2B9FB62-E6B4-4F1E-8A27-445B80FFE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65" y="0"/>
            <a:ext cx="15309795" cy="120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18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F81B62D-D16F-4004-BE05-5722464CA0A6}"/>
              </a:ext>
            </a:extLst>
          </p:cNvPr>
          <p:cNvGrpSpPr/>
          <p:nvPr/>
        </p:nvGrpSpPr>
        <p:grpSpPr>
          <a:xfrm>
            <a:off x="530003" y="549450"/>
            <a:ext cx="14312672" cy="10980388"/>
            <a:chOff x="530003" y="549450"/>
            <a:chExt cx="14312672" cy="1098038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88B8478-F261-4382-B0C3-221424D0D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003" y="549450"/>
              <a:ext cx="14312672" cy="109803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DF01C9DA-4185-4C6B-AF9C-85BEE1ED23A5}"/>
                </a:ext>
              </a:extLst>
            </p:cNvPr>
            <p:cNvSpPr/>
            <p:nvPr/>
          </p:nvSpPr>
          <p:spPr>
            <a:xfrm>
              <a:off x="6035040" y="2468880"/>
              <a:ext cx="7205472" cy="6784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321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B7F766-A42D-425C-AC74-EFFB322D9D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03" y="549450"/>
            <a:ext cx="14312672" cy="109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1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D0714E8C-8165-4B4C-B555-F073A5D8E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246" y="2013128"/>
            <a:ext cx="14379946" cy="68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3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411</Words>
  <Application>Microsoft Office PowerPoint</Application>
  <PresentationFormat>Custom</PresentationFormat>
  <Paragraphs>34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Taylor,Lisa Anne</dc:creator>
  <cp:lastModifiedBy>Ky</cp:lastModifiedBy>
  <cp:revision>23</cp:revision>
  <cp:lastPrinted>2019-07-18T17:25:35Z</cp:lastPrinted>
  <dcterms:created xsi:type="dcterms:W3CDTF">2019-06-27T16:36:13Z</dcterms:created>
  <dcterms:modified xsi:type="dcterms:W3CDTF">2021-06-16T17:49:51Z</dcterms:modified>
</cp:coreProperties>
</file>