
<file path=[Content_Types].xml><?xml version="1.0" encoding="utf-8"?>
<Types xmlns="http://schemas.openxmlformats.org/package/2006/content-types">
  <Default Extension="bin" ContentType="audio/unknown"/>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embedTrueTypeFonts="1" saveSubsetFonts="1" autoCompressPictures="0">
  <p:sldMasterIdLst>
    <p:sldMasterId id="2147483707" r:id="rId1"/>
  </p:sldMasterIdLst>
  <p:notesMasterIdLst>
    <p:notesMasterId r:id="rId28"/>
  </p:notesMasterIdLst>
  <p:sldIdLst>
    <p:sldId id="256" r:id="rId2"/>
    <p:sldId id="270" r:id="rId3"/>
    <p:sldId id="257" r:id="rId4"/>
    <p:sldId id="258" r:id="rId5"/>
    <p:sldId id="260" r:id="rId6"/>
    <p:sldId id="273" r:id="rId7"/>
    <p:sldId id="274" r:id="rId8"/>
    <p:sldId id="276" r:id="rId9"/>
    <p:sldId id="275" r:id="rId10"/>
    <p:sldId id="277" r:id="rId11"/>
    <p:sldId id="278" r:id="rId12"/>
    <p:sldId id="279" r:id="rId13"/>
    <p:sldId id="281" r:id="rId14"/>
    <p:sldId id="282" r:id="rId15"/>
    <p:sldId id="284" r:id="rId16"/>
    <p:sldId id="280" r:id="rId17"/>
    <p:sldId id="272" r:id="rId18"/>
    <p:sldId id="261" r:id="rId19"/>
    <p:sldId id="262" r:id="rId20"/>
    <p:sldId id="263" r:id="rId21"/>
    <p:sldId id="264" r:id="rId22"/>
    <p:sldId id="265" r:id="rId23"/>
    <p:sldId id="266" r:id="rId24"/>
    <p:sldId id="268" r:id="rId25"/>
    <p:sldId id="271" r:id="rId26"/>
    <p:sldId id="269" r:id="rId27"/>
  </p:sldIdLst>
  <p:sldSz cx="12192000" cy="6858000"/>
  <p:notesSz cx="6858000" cy="9144000"/>
  <p:embeddedFontLst>
    <p:embeddedFont>
      <p:font typeface="Calibri" panose="020F0502020204030204" pitchFamily="34" charset="0"/>
      <p:regular r:id="rId29"/>
      <p:bold r:id="rId30"/>
      <p:italic r:id="rId31"/>
      <p:boldItalic r:id="rId32"/>
    </p:embeddedFont>
    <p:embeddedFont>
      <p:font typeface="Calibri Light" panose="020F0302020204030204" pitchFamily="34" charset="0"/>
      <p:regular r:id="rId33"/>
      <p:italic r:id="rId34"/>
    </p:embeddedFont>
    <p:embeddedFont>
      <p:font typeface="Monotype Corsiva" panose="03010101010201010101" pitchFamily="66" charset="0"/>
      <p:regular r:id="rId35"/>
      <p:italic r:id="rId36"/>
    </p:embeddedFont>
    <p:embeddedFont>
      <p:font typeface="Palatino Linotype" panose="02040502050505030304" pitchFamily="18" charset="0"/>
      <p:regular r:id="rId37"/>
      <p:bold r:id="rId38"/>
      <p:italic r:id="rId39"/>
      <p:boldItalic r:id="rId4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0E50F9-1966-4E2E-9A92-4AF2920F46B0}" v="1" dt="2022-09-11T18:49:12.6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716"/>
    <p:restoredTop sz="87360"/>
  </p:normalViewPr>
  <p:slideViewPr>
    <p:cSldViewPr snapToGrid="0" snapToObjects="1">
      <p:cViewPr varScale="1">
        <p:scale>
          <a:sx n="61" d="100"/>
          <a:sy n="61" d="100"/>
        </p:scale>
        <p:origin x="118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y Herreid" userId="89c5ceb6862fbc66" providerId="LiveId" clId="{A80E50F9-1966-4E2E-9A92-4AF2920F46B0}"/>
    <pc:docChg chg="custSel modSld">
      <pc:chgData name="Ky Herreid" userId="89c5ceb6862fbc66" providerId="LiveId" clId="{A80E50F9-1966-4E2E-9A92-4AF2920F46B0}" dt="2022-09-11T18:49:14.271" v="6" actId="33524"/>
      <pc:docMkLst>
        <pc:docMk/>
      </pc:docMkLst>
      <pc:sldChg chg="modNotesTx">
        <pc:chgData name="Ky Herreid" userId="89c5ceb6862fbc66" providerId="LiveId" clId="{A80E50F9-1966-4E2E-9A92-4AF2920F46B0}" dt="2022-09-11T18:49:14.271" v="6" actId="33524"/>
        <pc:sldMkLst>
          <pc:docMk/>
          <pc:sldMk cId="2000161209" sldId="269"/>
        </pc:sldMkLst>
      </pc:sldChg>
      <pc:sldChg chg="modNotesTx">
        <pc:chgData name="Ky Herreid" userId="89c5ceb6862fbc66" providerId="LiveId" clId="{A80E50F9-1966-4E2E-9A92-4AF2920F46B0}" dt="2022-09-11T18:48:46.191" v="5" actId="20577"/>
        <pc:sldMkLst>
          <pc:docMk/>
          <pc:sldMk cId="1229387498" sldId="271"/>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B7506F-BD40-444F-8BC0-2F06C9BC018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D465AB8-A325-4C19-81EB-009E05EAEE0D}">
      <dgm:prSet custT="1"/>
      <dgm:spPr/>
      <dgm:t>
        <a:bodyPr/>
        <a:lstStyle/>
        <a:p>
          <a:r>
            <a:rPr lang="en-US" sz="3200" dirty="0"/>
            <a:t>Did Matson, Inc. exercise reasonable care in managing pipeline operations that transported molasses from storage tanks to their cargo ship in the harbor?</a:t>
          </a:r>
        </a:p>
      </dgm:t>
    </dgm:pt>
    <dgm:pt modelId="{3A591AA5-0560-4498-B883-278A4D144EBF}" type="parTrans" cxnId="{26E67136-45E8-445D-87EE-6108A928D401}">
      <dgm:prSet/>
      <dgm:spPr/>
      <dgm:t>
        <a:bodyPr/>
        <a:lstStyle/>
        <a:p>
          <a:endParaRPr lang="en-US"/>
        </a:p>
      </dgm:t>
    </dgm:pt>
    <dgm:pt modelId="{55F5D7EA-D43B-4457-B664-D65E78F78962}" type="sibTrans" cxnId="{26E67136-45E8-445D-87EE-6108A928D401}">
      <dgm:prSet/>
      <dgm:spPr/>
      <dgm:t>
        <a:bodyPr/>
        <a:lstStyle/>
        <a:p>
          <a:endParaRPr lang="en-US"/>
        </a:p>
      </dgm:t>
    </dgm:pt>
    <dgm:pt modelId="{02BC7C79-AAC2-4734-9FA1-9EE9C530D7E2}">
      <dgm:prSet custT="1"/>
      <dgm:spPr/>
      <dgm:t>
        <a:bodyPr/>
        <a:lstStyle/>
        <a:p>
          <a:r>
            <a:rPr lang="en-US" sz="3200" dirty="0"/>
            <a:t>What steps could Matson, Inc. have taken to prevent this disaster?</a:t>
          </a:r>
        </a:p>
      </dgm:t>
    </dgm:pt>
    <dgm:pt modelId="{85BDB0D3-82B0-4216-8556-691877146173}" type="parTrans" cxnId="{0F5239AC-190E-446A-AD30-35BC344ECFAB}">
      <dgm:prSet/>
      <dgm:spPr/>
      <dgm:t>
        <a:bodyPr/>
        <a:lstStyle/>
        <a:p>
          <a:endParaRPr lang="en-US"/>
        </a:p>
      </dgm:t>
    </dgm:pt>
    <dgm:pt modelId="{5BD4B7D0-38ED-405D-A19C-7214114BA274}" type="sibTrans" cxnId="{0F5239AC-190E-446A-AD30-35BC344ECFAB}">
      <dgm:prSet/>
      <dgm:spPr/>
      <dgm:t>
        <a:bodyPr/>
        <a:lstStyle/>
        <a:p>
          <a:endParaRPr lang="en-US"/>
        </a:p>
      </dgm:t>
    </dgm:pt>
    <dgm:pt modelId="{1003777D-7B7B-0248-B9FC-6D8B0B983662}" type="pres">
      <dgm:prSet presAssocID="{B8B7506F-BD40-444F-8BC0-2F06C9BC0182}" presName="vert0" presStyleCnt="0">
        <dgm:presLayoutVars>
          <dgm:dir/>
          <dgm:animOne val="branch"/>
          <dgm:animLvl val="lvl"/>
        </dgm:presLayoutVars>
      </dgm:prSet>
      <dgm:spPr/>
    </dgm:pt>
    <dgm:pt modelId="{409FB3F0-4BAE-CD4F-A960-A91D471D4691}" type="pres">
      <dgm:prSet presAssocID="{ED465AB8-A325-4C19-81EB-009E05EAEE0D}" presName="thickLine" presStyleLbl="alignNode1" presStyleIdx="0" presStyleCnt="2"/>
      <dgm:spPr/>
    </dgm:pt>
    <dgm:pt modelId="{A7399C44-DA2D-4D45-82AD-79BDA7D69216}" type="pres">
      <dgm:prSet presAssocID="{ED465AB8-A325-4C19-81EB-009E05EAEE0D}" presName="horz1" presStyleCnt="0"/>
      <dgm:spPr/>
    </dgm:pt>
    <dgm:pt modelId="{57651655-0D73-1441-A531-E5E5806A77F6}" type="pres">
      <dgm:prSet presAssocID="{ED465AB8-A325-4C19-81EB-009E05EAEE0D}" presName="tx1" presStyleLbl="revTx" presStyleIdx="0" presStyleCnt="2" custScaleX="100098" custScaleY="142118"/>
      <dgm:spPr/>
    </dgm:pt>
    <dgm:pt modelId="{FF61C7BE-00E7-3D4F-B30E-A623CB5C2179}" type="pres">
      <dgm:prSet presAssocID="{ED465AB8-A325-4C19-81EB-009E05EAEE0D}" presName="vert1" presStyleCnt="0"/>
      <dgm:spPr/>
    </dgm:pt>
    <dgm:pt modelId="{435C8F1F-F45F-CF46-BEFF-7EF20E16A48A}" type="pres">
      <dgm:prSet presAssocID="{02BC7C79-AAC2-4734-9FA1-9EE9C530D7E2}" presName="thickLine" presStyleLbl="alignNode1" presStyleIdx="1" presStyleCnt="2"/>
      <dgm:spPr/>
    </dgm:pt>
    <dgm:pt modelId="{C1C97561-E9CB-1E48-90FA-8042815946FF}" type="pres">
      <dgm:prSet presAssocID="{02BC7C79-AAC2-4734-9FA1-9EE9C530D7E2}" presName="horz1" presStyleCnt="0"/>
      <dgm:spPr/>
    </dgm:pt>
    <dgm:pt modelId="{23346DC0-F799-EB4D-AC98-D0043947C9F8}" type="pres">
      <dgm:prSet presAssocID="{02BC7C79-AAC2-4734-9FA1-9EE9C530D7E2}" presName="tx1" presStyleLbl="revTx" presStyleIdx="1" presStyleCnt="2"/>
      <dgm:spPr/>
    </dgm:pt>
    <dgm:pt modelId="{DDD882F9-25FC-B648-AFA5-F1F4CE8A722C}" type="pres">
      <dgm:prSet presAssocID="{02BC7C79-AAC2-4734-9FA1-9EE9C530D7E2}" presName="vert1" presStyleCnt="0"/>
      <dgm:spPr/>
    </dgm:pt>
  </dgm:ptLst>
  <dgm:cxnLst>
    <dgm:cxn modelId="{26E67136-45E8-445D-87EE-6108A928D401}" srcId="{B8B7506F-BD40-444F-8BC0-2F06C9BC0182}" destId="{ED465AB8-A325-4C19-81EB-009E05EAEE0D}" srcOrd="0" destOrd="0" parTransId="{3A591AA5-0560-4498-B883-278A4D144EBF}" sibTransId="{55F5D7EA-D43B-4457-B664-D65E78F78962}"/>
    <dgm:cxn modelId="{B7B0DA4D-CC68-344B-A3CC-33A2F3D5ABE0}" type="presOf" srcId="{02BC7C79-AAC2-4734-9FA1-9EE9C530D7E2}" destId="{23346DC0-F799-EB4D-AC98-D0043947C9F8}" srcOrd="0" destOrd="0" presId="urn:microsoft.com/office/officeart/2008/layout/LinedList"/>
    <dgm:cxn modelId="{0F5239AC-190E-446A-AD30-35BC344ECFAB}" srcId="{B8B7506F-BD40-444F-8BC0-2F06C9BC0182}" destId="{02BC7C79-AAC2-4734-9FA1-9EE9C530D7E2}" srcOrd="1" destOrd="0" parTransId="{85BDB0D3-82B0-4216-8556-691877146173}" sibTransId="{5BD4B7D0-38ED-405D-A19C-7214114BA274}"/>
    <dgm:cxn modelId="{69FC94C7-2D07-0647-A83A-BB8FE85C3E57}" type="presOf" srcId="{B8B7506F-BD40-444F-8BC0-2F06C9BC0182}" destId="{1003777D-7B7B-0248-B9FC-6D8B0B983662}" srcOrd="0" destOrd="0" presId="urn:microsoft.com/office/officeart/2008/layout/LinedList"/>
    <dgm:cxn modelId="{FF06ACE9-ABB8-4A44-99C0-3488A6F3A962}" type="presOf" srcId="{ED465AB8-A325-4C19-81EB-009E05EAEE0D}" destId="{57651655-0D73-1441-A531-E5E5806A77F6}" srcOrd="0" destOrd="0" presId="urn:microsoft.com/office/officeart/2008/layout/LinedList"/>
    <dgm:cxn modelId="{F59788C7-582C-E64F-A4F9-8A4014F60EDA}" type="presParOf" srcId="{1003777D-7B7B-0248-B9FC-6D8B0B983662}" destId="{409FB3F0-4BAE-CD4F-A960-A91D471D4691}" srcOrd="0" destOrd="0" presId="urn:microsoft.com/office/officeart/2008/layout/LinedList"/>
    <dgm:cxn modelId="{DABFA52E-5711-2646-B485-7DD022DAA493}" type="presParOf" srcId="{1003777D-7B7B-0248-B9FC-6D8B0B983662}" destId="{A7399C44-DA2D-4D45-82AD-79BDA7D69216}" srcOrd="1" destOrd="0" presId="urn:microsoft.com/office/officeart/2008/layout/LinedList"/>
    <dgm:cxn modelId="{432FEAA4-84D4-6C42-B2AD-84E35505D061}" type="presParOf" srcId="{A7399C44-DA2D-4D45-82AD-79BDA7D69216}" destId="{57651655-0D73-1441-A531-E5E5806A77F6}" srcOrd="0" destOrd="0" presId="urn:microsoft.com/office/officeart/2008/layout/LinedList"/>
    <dgm:cxn modelId="{D405603C-8647-6C46-9684-75AD057F2EFF}" type="presParOf" srcId="{A7399C44-DA2D-4D45-82AD-79BDA7D69216}" destId="{FF61C7BE-00E7-3D4F-B30E-A623CB5C2179}" srcOrd="1" destOrd="0" presId="urn:microsoft.com/office/officeart/2008/layout/LinedList"/>
    <dgm:cxn modelId="{42C9F3F1-7498-5F49-8C44-8882CA66EC39}" type="presParOf" srcId="{1003777D-7B7B-0248-B9FC-6D8B0B983662}" destId="{435C8F1F-F45F-CF46-BEFF-7EF20E16A48A}" srcOrd="2" destOrd="0" presId="urn:microsoft.com/office/officeart/2008/layout/LinedList"/>
    <dgm:cxn modelId="{6B9859D7-8F59-A04D-B291-4C0E79DC65A5}" type="presParOf" srcId="{1003777D-7B7B-0248-B9FC-6D8B0B983662}" destId="{C1C97561-E9CB-1E48-90FA-8042815946FF}" srcOrd="3" destOrd="0" presId="urn:microsoft.com/office/officeart/2008/layout/LinedList"/>
    <dgm:cxn modelId="{82F35B25-3D32-DC42-96FC-D4F07B7542AA}" type="presParOf" srcId="{C1C97561-E9CB-1E48-90FA-8042815946FF}" destId="{23346DC0-F799-EB4D-AC98-D0043947C9F8}" srcOrd="0" destOrd="0" presId="urn:microsoft.com/office/officeart/2008/layout/LinedList"/>
    <dgm:cxn modelId="{9B86BC85-F6F1-3A4B-9FEA-1B2AB35A16C8}" type="presParOf" srcId="{C1C97561-E9CB-1E48-90FA-8042815946FF}" destId="{DDD882F9-25FC-B648-AFA5-F1F4CE8A722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A620B1-B4A2-4EC5-B5AF-7866EA3E7A5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49DB48EF-D131-4E93-8442-C9E4AED96F57}">
      <dgm:prSet custT="1"/>
      <dgm:spPr/>
      <dgm:t>
        <a:bodyPr/>
        <a:lstStyle/>
        <a:p>
          <a:r>
            <a:rPr lang="en-US" sz="3200" dirty="0"/>
            <a:t>What role did concerns for environmental stewardship, economic interests and ethical values play in the behavior of Matson, Inc., HDOT and their personnel?</a:t>
          </a:r>
        </a:p>
      </dgm:t>
    </dgm:pt>
    <dgm:pt modelId="{46BBA5A6-E1D4-4FF2-8901-DED5DDE2892B}" type="parTrans" cxnId="{C5D4E9AE-C659-4A96-8D24-4E10BBE2FE77}">
      <dgm:prSet/>
      <dgm:spPr/>
      <dgm:t>
        <a:bodyPr/>
        <a:lstStyle/>
        <a:p>
          <a:endParaRPr lang="en-US"/>
        </a:p>
      </dgm:t>
    </dgm:pt>
    <dgm:pt modelId="{FB0DE41D-E2B0-4DA1-A701-E188B670D176}" type="sibTrans" cxnId="{C5D4E9AE-C659-4A96-8D24-4E10BBE2FE77}">
      <dgm:prSet/>
      <dgm:spPr/>
      <dgm:t>
        <a:bodyPr/>
        <a:lstStyle/>
        <a:p>
          <a:endParaRPr lang="en-US"/>
        </a:p>
      </dgm:t>
    </dgm:pt>
    <dgm:pt modelId="{49FB0CE2-D9AE-43B8-932E-A7233EC58FE9}">
      <dgm:prSet custT="1"/>
      <dgm:spPr/>
      <dgm:t>
        <a:bodyPr/>
        <a:lstStyle/>
        <a:p>
          <a:r>
            <a:rPr lang="en-US" sz="3200" dirty="0"/>
            <a:t>How could the government agency (HDOT) that has control over the harbor area have prevented this disaster?</a:t>
          </a:r>
        </a:p>
      </dgm:t>
    </dgm:pt>
    <dgm:pt modelId="{859D3201-3376-41E3-AAC2-4B9C392DEBA9}" type="parTrans" cxnId="{1F71DEE6-8391-423B-921E-0F593F2EA906}">
      <dgm:prSet/>
      <dgm:spPr/>
      <dgm:t>
        <a:bodyPr/>
        <a:lstStyle/>
        <a:p>
          <a:endParaRPr lang="en-US"/>
        </a:p>
      </dgm:t>
    </dgm:pt>
    <dgm:pt modelId="{6EA742D6-FC7E-4BD4-AB3B-0E416E8060DC}" type="sibTrans" cxnId="{1F71DEE6-8391-423B-921E-0F593F2EA906}">
      <dgm:prSet/>
      <dgm:spPr/>
      <dgm:t>
        <a:bodyPr/>
        <a:lstStyle/>
        <a:p>
          <a:endParaRPr lang="en-US"/>
        </a:p>
      </dgm:t>
    </dgm:pt>
    <dgm:pt modelId="{6424362D-928F-9645-AED4-8222DE9F235B}" type="pres">
      <dgm:prSet presAssocID="{DDA620B1-B4A2-4EC5-B5AF-7866EA3E7A59}" presName="vert0" presStyleCnt="0">
        <dgm:presLayoutVars>
          <dgm:dir/>
          <dgm:animOne val="branch"/>
          <dgm:animLvl val="lvl"/>
        </dgm:presLayoutVars>
      </dgm:prSet>
      <dgm:spPr/>
    </dgm:pt>
    <dgm:pt modelId="{B739255C-F2B7-C34D-9AB8-FEEA1D8744F0}" type="pres">
      <dgm:prSet presAssocID="{49DB48EF-D131-4E93-8442-C9E4AED96F57}" presName="thickLine" presStyleLbl="alignNode1" presStyleIdx="0" presStyleCnt="2"/>
      <dgm:spPr/>
    </dgm:pt>
    <dgm:pt modelId="{1D98B63B-A4C3-3647-9D24-7055D9D85E8E}" type="pres">
      <dgm:prSet presAssocID="{49DB48EF-D131-4E93-8442-C9E4AED96F57}" presName="horz1" presStyleCnt="0"/>
      <dgm:spPr/>
    </dgm:pt>
    <dgm:pt modelId="{DB03365F-9954-A64A-988F-5FF66987AD8B}" type="pres">
      <dgm:prSet presAssocID="{49DB48EF-D131-4E93-8442-C9E4AED96F57}" presName="tx1" presStyleLbl="revTx" presStyleIdx="0" presStyleCnt="2" custScaleY="130103"/>
      <dgm:spPr/>
    </dgm:pt>
    <dgm:pt modelId="{912B42AF-6ECE-E64F-891F-F4C73BEA022B}" type="pres">
      <dgm:prSet presAssocID="{49DB48EF-D131-4E93-8442-C9E4AED96F57}" presName="vert1" presStyleCnt="0"/>
      <dgm:spPr/>
    </dgm:pt>
    <dgm:pt modelId="{C084FDB9-D7F4-2C4A-A81D-A879B9841EA7}" type="pres">
      <dgm:prSet presAssocID="{49FB0CE2-D9AE-43B8-932E-A7233EC58FE9}" presName="thickLine" presStyleLbl="alignNode1" presStyleIdx="1" presStyleCnt="2"/>
      <dgm:spPr/>
    </dgm:pt>
    <dgm:pt modelId="{CCB436FB-E3B5-DA4E-A95D-94FEDA03BFCF}" type="pres">
      <dgm:prSet presAssocID="{49FB0CE2-D9AE-43B8-932E-A7233EC58FE9}" presName="horz1" presStyleCnt="0"/>
      <dgm:spPr/>
    </dgm:pt>
    <dgm:pt modelId="{F975B475-926E-2C4A-B933-E7C7EEBEB5F8}" type="pres">
      <dgm:prSet presAssocID="{49FB0CE2-D9AE-43B8-932E-A7233EC58FE9}" presName="tx1" presStyleLbl="revTx" presStyleIdx="1" presStyleCnt="2"/>
      <dgm:spPr/>
    </dgm:pt>
    <dgm:pt modelId="{1CCDCFD3-2DF8-7F48-B764-CFBFDC4C51B0}" type="pres">
      <dgm:prSet presAssocID="{49FB0CE2-D9AE-43B8-932E-A7233EC58FE9}" presName="vert1" presStyleCnt="0"/>
      <dgm:spPr/>
    </dgm:pt>
  </dgm:ptLst>
  <dgm:cxnLst>
    <dgm:cxn modelId="{95F1E671-DC93-5543-8153-A40E7BD883D6}" type="presOf" srcId="{49DB48EF-D131-4E93-8442-C9E4AED96F57}" destId="{DB03365F-9954-A64A-988F-5FF66987AD8B}" srcOrd="0" destOrd="0" presId="urn:microsoft.com/office/officeart/2008/layout/LinedList"/>
    <dgm:cxn modelId="{51BD82AC-C66E-4640-93E1-28D238080087}" type="presOf" srcId="{DDA620B1-B4A2-4EC5-B5AF-7866EA3E7A59}" destId="{6424362D-928F-9645-AED4-8222DE9F235B}" srcOrd="0" destOrd="0" presId="urn:microsoft.com/office/officeart/2008/layout/LinedList"/>
    <dgm:cxn modelId="{C5D4E9AE-C659-4A96-8D24-4E10BBE2FE77}" srcId="{DDA620B1-B4A2-4EC5-B5AF-7866EA3E7A59}" destId="{49DB48EF-D131-4E93-8442-C9E4AED96F57}" srcOrd="0" destOrd="0" parTransId="{46BBA5A6-E1D4-4FF2-8901-DED5DDE2892B}" sibTransId="{FB0DE41D-E2B0-4DA1-A701-E188B670D176}"/>
    <dgm:cxn modelId="{9D8B24DE-B064-4F4C-B998-24639DE1DDAF}" type="presOf" srcId="{49FB0CE2-D9AE-43B8-932E-A7233EC58FE9}" destId="{F975B475-926E-2C4A-B933-E7C7EEBEB5F8}" srcOrd="0" destOrd="0" presId="urn:microsoft.com/office/officeart/2008/layout/LinedList"/>
    <dgm:cxn modelId="{1F71DEE6-8391-423B-921E-0F593F2EA906}" srcId="{DDA620B1-B4A2-4EC5-B5AF-7866EA3E7A59}" destId="{49FB0CE2-D9AE-43B8-932E-A7233EC58FE9}" srcOrd="1" destOrd="0" parTransId="{859D3201-3376-41E3-AAC2-4B9C392DEBA9}" sibTransId="{6EA742D6-FC7E-4BD4-AB3B-0E416E8060DC}"/>
    <dgm:cxn modelId="{6AE45AB0-1BEF-EA46-963C-751D62BB569A}" type="presParOf" srcId="{6424362D-928F-9645-AED4-8222DE9F235B}" destId="{B739255C-F2B7-C34D-9AB8-FEEA1D8744F0}" srcOrd="0" destOrd="0" presId="urn:microsoft.com/office/officeart/2008/layout/LinedList"/>
    <dgm:cxn modelId="{5BEDDE59-154C-664C-8EC2-E8A5926C0C2E}" type="presParOf" srcId="{6424362D-928F-9645-AED4-8222DE9F235B}" destId="{1D98B63B-A4C3-3647-9D24-7055D9D85E8E}" srcOrd="1" destOrd="0" presId="urn:microsoft.com/office/officeart/2008/layout/LinedList"/>
    <dgm:cxn modelId="{FBC0B190-1A7A-B44B-8E55-E59B61CDDBCD}" type="presParOf" srcId="{1D98B63B-A4C3-3647-9D24-7055D9D85E8E}" destId="{DB03365F-9954-A64A-988F-5FF66987AD8B}" srcOrd="0" destOrd="0" presId="urn:microsoft.com/office/officeart/2008/layout/LinedList"/>
    <dgm:cxn modelId="{7F3D360F-4A79-E949-81F8-3A779C0AF872}" type="presParOf" srcId="{1D98B63B-A4C3-3647-9D24-7055D9D85E8E}" destId="{912B42AF-6ECE-E64F-891F-F4C73BEA022B}" srcOrd="1" destOrd="0" presId="urn:microsoft.com/office/officeart/2008/layout/LinedList"/>
    <dgm:cxn modelId="{A4D3EA85-5B62-CF45-B4DC-F3C1C4A42A2E}" type="presParOf" srcId="{6424362D-928F-9645-AED4-8222DE9F235B}" destId="{C084FDB9-D7F4-2C4A-A81D-A879B9841EA7}" srcOrd="2" destOrd="0" presId="urn:microsoft.com/office/officeart/2008/layout/LinedList"/>
    <dgm:cxn modelId="{E06122FB-861C-BD40-A4FB-15E69F3C41A4}" type="presParOf" srcId="{6424362D-928F-9645-AED4-8222DE9F235B}" destId="{CCB436FB-E3B5-DA4E-A95D-94FEDA03BFCF}" srcOrd="3" destOrd="0" presId="urn:microsoft.com/office/officeart/2008/layout/LinedList"/>
    <dgm:cxn modelId="{6B675794-0C7C-2944-B48E-E9C034F0BF9A}" type="presParOf" srcId="{CCB436FB-E3B5-DA4E-A95D-94FEDA03BFCF}" destId="{F975B475-926E-2C4A-B933-E7C7EEBEB5F8}" srcOrd="0" destOrd="0" presId="urn:microsoft.com/office/officeart/2008/layout/LinedList"/>
    <dgm:cxn modelId="{88959742-2C48-6E4B-99B6-E92CE44E67D8}" type="presParOf" srcId="{CCB436FB-E3B5-DA4E-A95D-94FEDA03BFCF}" destId="{1CCDCFD3-2DF8-7F48-B764-CFBFDC4C51B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495D24-F565-4BC5-B398-79F73A0018BA}" type="doc">
      <dgm:prSet loTypeId="urn:microsoft.com/office/officeart/2005/8/layout/cycle1" loCatId="cycle" qsTypeId="urn:microsoft.com/office/officeart/2005/8/quickstyle/simple1" qsCatId="simple" csTypeId="urn:microsoft.com/office/officeart/2005/8/colors/accent1_2" csCatId="accent1"/>
      <dgm:spPr/>
      <dgm:t>
        <a:bodyPr/>
        <a:lstStyle/>
        <a:p>
          <a:endParaRPr lang="en-US"/>
        </a:p>
      </dgm:t>
    </dgm:pt>
    <dgm:pt modelId="{5B80EF89-CB6E-4FD6-8298-AE940177FC2E}">
      <dgm:prSet custT="1"/>
      <dgm:spPr/>
      <dgm:t>
        <a:bodyPr/>
        <a:lstStyle/>
        <a:p>
          <a:r>
            <a:rPr lang="en-US" sz="800" b="1" dirty="0"/>
            <a:t>Integrity</a:t>
          </a:r>
          <a:r>
            <a:rPr lang="en-US" sz="800" dirty="0"/>
            <a:t>: We conduct all we do on behalf of Matson with respect, candor and honesty</a:t>
          </a:r>
          <a:r>
            <a:rPr lang="en-US" sz="600" dirty="0"/>
            <a:t>.</a:t>
          </a:r>
        </a:p>
      </dgm:t>
    </dgm:pt>
    <dgm:pt modelId="{CCE433B3-AE0B-4B92-B251-9E3668EF1111}" type="parTrans" cxnId="{CED011E5-5424-47DB-89C8-4E346665C34C}">
      <dgm:prSet/>
      <dgm:spPr/>
      <dgm:t>
        <a:bodyPr/>
        <a:lstStyle/>
        <a:p>
          <a:endParaRPr lang="en-US"/>
        </a:p>
      </dgm:t>
    </dgm:pt>
    <dgm:pt modelId="{026937A9-7042-4CC5-9F65-8A148432E254}" type="sibTrans" cxnId="{CED011E5-5424-47DB-89C8-4E346665C34C}">
      <dgm:prSet/>
      <dgm:spPr/>
      <dgm:t>
        <a:bodyPr/>
        <a:lstStyle/>
        <a:p>
          <a:endParaRPr lang="en-US"/>
        </a:p>
      </dgm:t>
    </dgm:pt>
    <dgm:pt modelId="{08A39E4A-9286-4CA8-B2F6-72932022AE1B}">
      <dgm:prSet custT="1"/>
      <dgm:spPr/>
      <dgm:t>
        <a:bodyPr/>
        <a:lstStyle/>
        <a:p>
          <a:r>
            <a:rPr lang="en-US" sz="700" b="1" dirty="0"/>
            <a:t>Accountability</a:t>
          </a:r>
          <a:r>
            <a:rPr lang="en-US" sz="700" dirty="0"/>
            <a:t>: We strive to fulfill commitments 100% of the time, and when we fall short, we acknowledge, recover and learn from our mistakes.</a:t>
          </a:r>
        </a:p>
      </dgm:t>
    </dgm:pt>
    <dgm:pt modelId="{CE0C1694-C099-48C7-9DA9-210CECF94FAD}" type="parTrans" cxnId="{C22A4C42-2602-499B-8527-D618CD679125}">
      <dgm:prSet/>
      <dgm:spPr/>
      <dgm:t>
        <a:bodyPr/>
        <a:lstStyle/>
        <a:p>
          <a:endParaRPr lang="en-US"/>
        </a:p>
      </dgm:t>
    </dgm:pt>
    <dgm:pt modelId="{BFAB5F57-4968-4131-A174-A02E6B6C867A}" type="sibTrans" cxnId="{C22A4C42-2602-499B-8527-D618CD679125}">
      <dgm:prSet/>
      <dgm:spPr/>
      <dgm:t>
        <a:bodyPr/>
        <a:lstStyle/>
        <a:p>
          <a:endParaRPr lang="en-US"/>
        </a:p>
      </dgm:t>
    </dgm:pt>
    <dgm:pt modelId="{93906685-8BC3-46E7-8CBC-A52DDF1EE666}">
      <dgm:prSet custT="1"/>
      <dgm:spPr/>
      <dgm:t>
        <a:bodyPr/>
        <a:lstStyle/>
        <a:p>
          <a:r>
            <a:rPr lang="en-US" sz="800" b="1" dirty="0"/>
            <a:t>Teamwork</a:t>
          </a:r>
          <a:r>
            <a:rPr lang="en-US" sz="800" dirty="0"/>
            <a:t>: We leverage our resources and diverse talent to achieve superior results.</a:t>
          </a:r>
        </a:p>
      </dgm:t>
    </dgm:pt>
    <dgm:pt modelId="{289F8D08-254B-423A-A617-B8D4D6BD1D62}" type="parTrans" cxnId="{2B6AE31C-1D42-422C-99A2-2CDB064B52C2}">
      <dgm:prSet/>
      <dgm:spPr/>
      <dgm:t>
        <a:bodyPr/>
        <a:lstStyle/>
        <a:p>
          <a:endParaRPr lang="en-US"/>
        </a:p>
      </dgm:t>
    </dgm:pt>
    <dgm:pt modelId="{88CB3A5E-2659-4F96-8CC7-6DEF9BBFC882}" type="sibTrans" cxnId="{2B6AE31C-1D42-422C-99A2-2CDB064B52C2}">
      <dgm:prSet/>
      <dgm:spPr/>
      <dgm:t>
        <a:bodyPr/>
        <a:lstStyle/>
        <a:p>
          <a:endParaRPr lang="en-US"/>
        </a:p>
      </dgm:t>
    </dgm:pt>
    <dgm:pt modelId="{76A985C0-DB93-4721-B8A1-4E95C81E2F4E}">
      <dgm:prSet custT="1"/>
      <dgm:spPr/>
      <dgm:t>
        <a:bodyPr/>
        <a:lstStyle/>
        <a:p>
          <a:r>
            <a:rPr lang="en-US" sz="800" b="1" dirty="0"/>
            <a:t>Achievement</a:t>
          </a:r>
          <a:r>
            <a:rPr lang="en-US" sz="800" dirty="0"/>
            <a:t>: We promote individual and organizational success.</a:t>
          </a:r>
        </a:p>
      </dgm:t>
    </dgm:pt>
    <dgm:pt modelId="{DA1AABC4-CDC1-4CAE-A57B-297FE1A1EB3A}" type="parTrans" cxnId="{F7EC9D96-DB4B-49F4-8D9C-B65A40704642}">
      <dgm:prSet/>
      <dgm:spPr/>
      <dgm:t>
        <a:bodyPr/>
        <a:lstStyle/>
        <a:p>
          <a:endParaRPr lang="en-US"/>
        </a:p>
      </dgm:t>
    </dgm:pt>
    <dgm:pt modelId="{7E1C45F6-191B-41D4-BF95-71462C7F9866}" type="sibTrans" cxnId="{F7EC9D96-DB4B-49F4-8D9C-B65A40704642}">
      <dgm:prSet/>
      <dgm:spPr/>
      <dgm:t>
        <a:bodyPr/>
        <a:lstStyle/>
        <a:p>
          <a:endParaRPr lang="en-US"/>
        </a:p>
      </dgm:t>
    </dgm:pt>
    <dgm:pt modelId="{C1C0115C-D27A-4FDF-86FE-DD439F54CD8D}">
      <dgm:prSet custT="1"/>
      <dgm:spPr/>
      <dgm:t>
        <a:bodyPr/>
        <a:lstStyle/>
        <a:p>
          <a:r>
            <a:rPr lang="en-US" sz="800" b="1" dirty="0"/>
            <a:t>Innovation</a:t>
          </a:r>
          <a:r>
            <a:rPr lang="en-US" sz="800" dirty="0"/>
            <a:t>: We value creativity, initiative and agility.</a:t>
          </a:r>
        </a:p>
      </dgm:t>
    </dgm:pt>
    <dgm:pt modelId="{F9F85E44-28E2-42F4-997F-0F6EB4E46345}" type="parTrans" cxnId="{92CF8CF3-7FCB-4AF5-A1B2-7ED723BADCC3}">
      <dgm:prSet/>
      <dgm:spPr/>
      <dgm:t>
        <a:bodyPr/>
        <a:lstStyle/>
        <a:p>
          <a:endParaRPr lang="en-US"/>
        </a:p>
      </dgm:t>
    </dgm:pt>
    <dgm:pt modelId="{83BF10CF-F714-46C7-91FD-6A599A23E2B2}" type="sibTrans" cxnId="{92CF8CF3-7FCB-4AF5-A1B2-7ED723BADCC3}">
      <dgm:prSet/>
      <dgm:spPr/>
      <dgm:t>
        <a:bodyPr/>
        <a:lstStyle/>
        <a:p>
          <a:endParaRPr lang="en-US"/>
        </a:p>
      </dgm:t>
    </dgm:pt>
    <dgm:pt modelId="{F2925BAC-5D75-4173-BDD0-1626151977D3}">
      <dgm:prSet custT="1"/>
      <dgm:spPr/>
      <dgm:t>
        <a:bodyPr/>
        <a:lstStyle/>
        <a:p>
          <a:r>
            <a:rPr lang="en-US" sz="800" b="1" dirty="0"/>
            <a:t>Safety</a:t>
          </a:r>
          <a:r>
            <a:rPr lang="en-US" sz="800" dirty="0"/>
            <a:t>: We make workplace safety our highest priority both on land and at sea.</a:t>
          </a:r>
        </a:p>
      </dgm:t>
    </dgm:pt>
    <dgm:pt modelId="{F520FE5D-4675-4457-90B9-926383ECCF51}" type="parTrans" cxnId="{4E6F92C1-825C-4E3F-913D-43E84D160D3C}">
      <dgm:prSet/>
      <dgm:spPr/>
      <dgm:t>
        <a:bodyPr/>
        <a:lstStyle/>
        <a:p>
          <a:endParaRPr lang="en-US"/>
        </a:p>
      </dgm:t>
    </dgm:pt>
    <dgm:pt modelId="{E9AE5641-7954-4731-995B-241F7C25AF48}" type="sibTrans" cxnId="{4E6F92C1-825C-4E3F-913D-43E84D160D3C}">
      <dgm:prSet/>
      <dgm:spPr/>
      <dgm:t>
        <a:bodyPr/>
        <a:lstStyle/>
        <a:p>
          <a:endParaRPr lang="en-US"/>
        </a:p>
      </dgm:t>
    </dgm:pt>
    <dgm:pt modelId="{C8244E4A-480E-4513-9EC7-7F5B53F8A9D0}">
      <dgm:prSet custT="1"/>
      <dgm:spPr/>
      <dgm:t>
        <a:bodyPr/>
        <a:lstStyle/>
        <a:p>
          <a:r>
            <a:rPr lang="en-US" sz="800" b="1" dirty="0"/>
            <a:t>Environment</a:t>
          </a:r>
          <a:r>
            <a:rPr lang="en-US" sz="800" dirty="0"/>
            <a:t>: We are a leader in environmental stewardship and consider the environment in all we do.</a:t>
          </a:r>
        </a:p>
      </dgm:t>
    </dgm:pt>
    <dgm:pt modelId="{CF878F4B-2158-409E-979D-18FFF50153D4}" type="parTrans" cxnId="{429C1D6B-B167-4242-9D89-C3DE3D464BA4}">
      <dgm:prSet/>
      <dgm:spPr/>
      <dgm:t>
        <a:bodyPr/>
        <a:lstStyle/>
        <a:p>
          <a:endParaRPr lang="en-US"/>
        </a:p>
      </dgm:t>
    </dgm:pt>
    <dgm:pt modelId="{7FBEF4A7-AFD5-437B-AA5B-2E5C40AAE948}" type="sibTrans" cxnId="{429C1D6B-B167-4242-9D89-C3DE3D464BA4}">
      <dgm:prSet/>
      <dgm:spPr/>
      <dgm:t>
        <a:bodyPr/>
        <a:lstStyle/>
        <a:p>
          <a:endParaRPr lang="en-US"/>
        </a:p>
      </dgm:t>
    </dgm:pt>
    <dgm:pt modelId="{9058309D-9852-4CDA-A132-5A58721A6E20}">
      <dgm:prSet/>
      <dgm:spPr/>
      <dgm:t>
        <a:bodyPr/>
        <a:lstStyle/>
        <a:p>
          <a:r>
            <a:rPr lang="en-US" b="1" dirty="0"/>
            <a:t>Community</a:t>
          </a:r>
          <a:r>
            <a:rPr lang="en-US" dirty="0"/>
            <a:t>: We contribute positively to the communities in which we work and live.</a:t>
          </a:r>
        </a:p>
      </dgm:t>
    </dgm:pt>
    <dgm:pt modelId="{06CC1E0B-6E91-482C-B97E-49D8B89C160B}" type="parTrans" cxnId="{BBA61308-3781-4C7A-9256-6C2A3F6CF48F}">
      <dgm:prSet/>
      <dgm:spPr/>
      <dgm:t>
        <a:bodyPr/>
        <a:lstStyle/>
        <a:p>
          <a:endParaRPr lang="en-US"/>
        </a:p>
      </dgm:t>
    </dgm:pt>
    <dgm:pt modelId="{0C30E1D7-BA09-4888-B6FD-0A1CBEA33B7E}" type="sibTrans" cxnId="{BBA61308-3781-4C7A-9256-6C2A3F6CF48F}">
      <dgm:prSet/>
      <dgm:spPr/>
      <dgm:t>
        <a:bodyPr/>
        <a:lstStyle/>
        <a:p>
          <a:endParaRPr lang="en-US"/>
        </a:p>
      </dgm:t>
    </dgm:pt>
    <dgm:pt modelId="{A5607961-F0D3-4455-97D5-E266765B0998}">
      <dgm:prSet custT="1"/>
      <dgm:spPr/>
      <dgm:t>
        <a:bodyPr/>
        <a:lstStyle/>
        <a:p>
          <a:r>
            <a:rPr lang="en-US" sz="800" b="1" dirty="0"/>
            <a:t>Rich History</a:t>
          </a:r>
          <a:r>
            <a:rPr lang="en-US" sz="800" dirty="0"/>
            <a:t>: We have a long, proud history that we honor in all we do.</a:t>
          </a:r>
        </a:p>
      </dgm:t>
    </dgm:pt>
    <dgm:pt modelId="{7C939708-45F3-471B-879C-E2BB44F52C77}" type="parTrans" cxnId="{754F50CF-B924-4294-8DEB-9EF366C6D4D2}">
      <dgm:prSet/>
      <dgm:spPr/>
      <dgm:t>
        <a:bodyPr/>
        <a:lstStyle/>
        <a:p>
          <a:endParaRPr lang="en-US"/>
        </a:p>
      </dgm:t>
    </dgm:pt>
    <dgm:pt modelId="{EBC2F43B-ACB1-4D75-BD5C-6C6E35BB3F7A}" type="sibTrans" cxnId="{754F50CF-B924-4294-8DEB-9EF366C6D4D2}">
      <dgm:prSet/>
      <dgm:spPr/>
      <dgm:t>
        <a:bodyPr/>
        <a:lstStyle/>
        <a:p>
          <a:endParaRPr lang="en-US"/>
        </a:p>
      </dgm:t>
    </dgm:pt>
    <dgm:pt modelId="{5E080818-5846-4849-AB1F-6D5976E08EF1}" type="pres">
      <dgm:prSet presAssocID="{C8495D24-F565-4BC5-B398-79F73A0018BA}" presName="cycle" presStyleCnt="0">
        <dgm:presLayoutVars>
          <dgm:dir/>
          <dgm:resizeHandles val="exact"/>
        </dgm:presLayoutVars>
      </dgm:prSet>
      <dgm:spPr/>
    </dgm:pt>
    <dgm:pt modelId="{9A325C4A-622B-2446-8165-E19CE0F3C5E8}" type="pres">
      <dgm:prSet presAssocID="{5B80EF89-CB6E-4FD6-8298-AE940177FC2E}" presName="dummy" presStyleCnt="0"/>
      <dgm:spPr/>
    </dgm:pt>
    <dgm:pt modelId="{8452409C-D865-7D46-A91E-F24E6297BFAF}" type="pres">
      <dgm:prSet presAssocID="{5B80EF89-CB6E-4FD6-8298-AE940177FC2E}" presName="node" presStyleLbl="revTx" presStyleIdx="0" presStyleCnt="9">
        <dgm:presLayoutVars>
          <dgm:bulletEnabled val="1"/>
        </dgm:presLayoutVars>
      </dgm:prSet>
      <dgm:spPr/>
    </dgm:pt>
    <dgm:pt modelId="{3419E009-DD3A-FB43-8CD1-3AB31608C5F6}" type="pres">
      <dgm:prSet presAssocID="{026937A9-7042-4CC5-9F65-8A148432E254}" presName="sibTrans" presStyleLbl="node1" presStyleIdx="0" presStyleCnt="9"/>
      <dgm:spPr/>
    </dgm:pt>
    <dgm:pt modelId="{D1CA3D2F-89AC-834D-9BE8-DDEE9A428231}" type="pres">
      <dgm:prSet presAssocID="{08A39E4A-9286-4CA8-B2F6-72932022AE1B}" presName="dummy" presStyleCnt="0"/>
      <dgm:spPr/>
    </dgm:pt>
    <dgm:pt modelId="{8071A49E-DE1F-534B-A1AA-E90A5B26A501}" type="pres">
      <dgm:prSet presAssocID="{08A39E4A-9286-4CA8-B2F6-72932022AE1B}" presName="node" presStyleLbl="revTx" presStyleIdx="1" presStyleCnt="9">
        <dgm:presLayoutVars>
          <dgm:bulletEnabled val="1"/>
        </dgm:presLayoutVars>
      </dgm:prSet>
      <dgm:spPr/>
    </dgm:pt>
    <dgm:pt modelId="{B2D08E69-126E-0B4C-89F2-BD17E132905D}" type="pres">
      <dgm:prSet presAssocID="{BFAB5F57-4968-4131-A174-A02E6B6C867A}" presName="sibTrans" presStyleLbl="node1" presStyleIdx="1" presStyleCnt="9"/>
      <dgm:spPr/>
    </dgm:pt>
    <dgm:pt modelId="{12395D41-8D7C-8E48-9E13-A69C1A4C2608}" type="pres">
      <dgm:prSet presAssocID="{93906685-8BC3-46E7-8CBC-A52DDF1EE666}" presName="dummy" presStyleCnt="0"/>
      <dgm:spPr/>
    </dgm:pt>
    <dgm:pt modelId="{87F2E793-35EA-6046-9F76-1DF78A53CB9C}" type="pres">
      <dgm:prSet presAssocID="{93906685-8BC3-46E7-8CBC-A52DDF1EE666}" presName="node" presStyleLbl="revTx" presStyleIdx="2" presStyleCnt="9">
        <dgm:presLayoutVars>
          <dgm:bulletEnabled val="1"/>
        </dgm:presLayoutVars>
      </dgm:prSet>
      <dgm:spPr/>
    </dgm:pt>
    <dgm:pt modelId="{2ADA80B0-40EF-1F47-93A2-54A6F4742FCE}" type="pres">
      <dgm:prSet presAssocID="{88CB3A5E-2659-4F96-8CC7-6DEF9BBFC882}" presName="sibTrans" presStyleLbl="node1" presStyleIdx="2" presStyleCnt="9"/>
      <dgm:spPr/>
    </dgm:pt>
    <dgm:pt modelId="{5A08E9CB-FFE6-3D4A-8B13-5DE7C1B36060}" type="pres">
      <dgm:prSet presAssocID="{76A985C0-DB93-4721-B8A1-4E95C81E2F4E}" presName="dummy" presStyleCnt="0"/>
      <dgm:spPr/>
    </dgm:pt>
    <dgm:pt modelId="{66F8438C-2DEE-FB45-B6A7-058D8652F583}" type="pres">
      <dgm:prSet presAssocID="{76A985C0-DB93-4721-B8A1-4E95C81E2F4E}" presName="node" presStyleLbl="revTx" presStyleIdx="3" presStyleCnt="9">
        <dgm:presLayoutVars>
          <dgm:bulletEnabled val="1"/>
        </dgm:presLayoutVars>
      </dgm:prSet>
      <dgm:spPr/>
    </dgm:pt>
    <dgm:pt modelId="{E7F4F800-3E21-EC40-AF08-3D2489827C2A}" type="pres">
      <dgm:prSet presAssocID="{7E1C45F6-191B-41D4-BF95-71462C7F9866}" presName="sibTrans" presStyleLbl="node1" presStyleIdx="3" presStyleCnt="9"/>
      <dgm:spPr/>
    </dgm:pt>
    <dgm:pt modelId="{F708B6D0-ADB9-9A4F-80F8-E15FED0EC00E}" type="pres">
      <dgm:prSet presAssocID="{C1C0115C-D27A-4FDF-86FE-DD439F54CD8D}" presName="dummy" presStyleCnt="0"/>
      <dgm:spPr/>
    </dgm:pt>
    <dgm:pt modelId="{3BE3E50F-51B4-E24D-A677-A679C9F4EA93}" type="pres">
      <dgm:prSet presAssocID="{C1C0115C-D27A-4FDF-86FE-DD439F54CD8D}" presName="node" presStyleLbl="revTx" presStyleIdx="4" presStyleCnt="9">
        <dgm:presLayoutVars>
          <dgm:bulletEnabled val="1"/>
        </dgm:presLayoutVars>
      </dgm:prSet>
      <dgm:spPr/>
    </dgm:pt>
    <dgm:pt modelId="{A192D997-6EAD-CC49-82C4-3367A89167D7}" type="pres">
      <dgm:prSet presAssocID="{83BF10CF-F714-46C7-91FD-6A599A23E2B2}" presName="sibTrans" presStyleLbl="node1" presStyleIdx="4" presStyleCnt="9"/>
      <dgm:spPr/>
    </dgm:pt>
    <dgm:pt modelId="{2C255016-14FE-E94A-845C-2525A263EBCA}" type="pres">
      <dgm:prSet presAssocID="{F2925BAC-5D75-4173-BDD0-1626151977D3}" presName="dummy" presStyleCnt="0"/>
      <dgm:spPr/>
    </dgm:pt>
    <dgm:pt modelId="{DC3B6AA5-271D-6840-9F55-A13B5AB8E015}" type="pres">
      <dgm:prSet presAssocID="{F2925BAC-5D75-4173-BDD0-1626151977D3}" presName="node" presStyleLbl="revTx" presStyleIdx="5" presStyleCnt="9">
        <dgm:presLayoutVars>
          <dgm:bulletEnabled val="1"/>
        </dgm:presLayoutVars>
      </dgm:prSet>
      <dgm:spPr/>
    </dgm:pt>
    <dgm:pt modelId="{970DF64B-EED4-6E41-B2CC-B1C512F751AC}" type="pres">
      <dgm:prSet presAssocID="{E9AE5641-7954-4731-995B-241F7C25AF48}" presName="sibTrans" presStyleLbl="node1" presStyleIdx="5" presStyleCnt="9"/>
      <dgm:spPr/>
    </dgm:pt>
    <dgm:pt modelId="{37D218BA-8632-C449-8717-5CD74F75499D}" type="pres">
      <dgm:prSet presAssocID="{C8244E4A-480E-4513-9EC7-7F5B53F8A9D0}" presName="dummy" presStyleCnt="0"/>
      <dgm:spPr/>
    </dgm:pt>
    <dgm:pt modelId="{DEE052C4-AC67-5940-A272-674F2C7E5605}" type="pres">
      <dgm:prSet presAssocID="{C8244E4A-480E-4513-9EC7-7F5B53F8A9D0}" presName="node" presStyleLbl="revTx" presStyleIdx="6" presStyleCnt="9">
        <dgm:presLayoutVars>
          <dgm:bulletEnabled val="1"/>
        </dgm:presLayoutVars>
      </dgm:prSet>
      <dgm:spPr/>
    </dgm:pt>
    <dgm:pt modelId="{C9A6E458-BD74-E146-9486-A66B5E76FE1F}" type="pres">
      <dgm:prSet presAssocID="{7FBEF4A7-AFD5-437B-AA5B-2E5C40AAE948}" presName="sibTrans" presStyleLbl="node1" presStyleIdx="6" presStyleCnt="9"/>
      <dgm:spPr/>
    </dgm:pt>
    <dgm:pt modelId="{6B4CC6E6-E8C4-1840-B5BA-4FBAA9E66F85}" type="pres">
      <dgm:prSet presAssocID="{9058309D-9852-4CDA-A132-5A58721A6E20}" presName="dummy" presStyleCnt="0"/>
      <dgm:spPr/>
    </dgm:pt>
    <dgm:pt modelId="{087B9900-5014-5740-980C-FF278B547278}" type="pres">
      <dgm:prSet presAssocID="{9058309D-9852-4CDA-A132-5A58721A6E20}" presName="node" presStyleLbl="revTx" presStyleIdx="7" presStyleCnt="9">
        <dgm:presLayoutVars>
          <dgm:bulletEnabled val="1"/>
        </dgm:presLayoutVars>
      </dgm:prSet>
      <dgm:spPr/>
    </dgm:pt>
    <dgm:pt modelId="{AE20A45F-0359-AC4F-A615-9FFB8D243858}" type="pres">
      <dgm:prSet presAssocID="{0C30E1D7-BA09-4888-B6FD-0A1CBEA33B7E}" presName="sibTrans" presStyleLbl="node1" presStyleIdx="7" presStyleCnt="9"/>
      <dgm:spPr/>
    </dgm:pt>
    <dgm:pt modelId="{57938FB4-3C78-234B-8E84-1AA41E9E0B88}" type="pres">
      <dgm:prSet presAssocID="{A5607961-F0D3-4455-97D5-E266765B0998}" presName="dummy" presStyleCnt="0"/>
      <dgm:spPr/>
    </dgm:pt>
    <dgm:pt modelId="{8D5EC548-7263-AD4A-B34E-146D6CD1075C}" type="pres">
      <dgm:prSet presAssocID="{A5607961-F0D3-4455-97D5-E266765B0998}" presName="node" presStyleLbl="revTx" presStyleIdx="8" presStyleCnt="9">
        <dgm:presLayoutVars>
          <dgm:bulletEnabled val="1"/>
        </dgm:presLayoutVars>
      </dgm:prSet>
      <dgm:spPr/>
    </dgm:pt>
    <dgm:pt modelId="{580C4064-3226-9A4F-8EDF-8B5D545269B0}" type="pres">
      <dgm:prSet presAssocID="{EBC2F43B-ACB1-4D75-BD5C-6C6E35BB3F7A}" presName="sibTrans" presStyleLbl="node1" presStyleIdx="8" presStyleCnt="9"/>
      <dgm:spPr/>
    </dgm:pt>
  </dgm:ptLst>
  <dgm:cxnLst>
    <dgm:cxn modelId="{C4D74302-275D-144A-9449-741C805F8392}" type="presOf" srcId="{C1C0115C-D27A-4FDF-86FE-DD439F54CD8D}" destId="{3BE3E50F-51B4-E24D-A677-A679C9F4EA93}" srcOrd="0" destOrd="0" presId="urn:microsoft.com/office/officeart/2005/8/layout/cycle1"/>
    <dgm:cxn modelId="{BBA61308-3781-4C7A-9256-6C2A3F6CF48F}" srcId="{C8495D24-F565-4BC5-B398-79F73A0018BA}" destId="{9058309D-9852-4CDA-A132-5A58721A6E20}" srcOrd="7" destOrd="0" parTransId="{06CC1E0B-6E91-482C-B97E-49D8B89C160B}" sibTransId="{0C30E1D7-BA09-4888-B6FD-0A1CBEA33B7E}"/>
    <dgm:cxn modelId="{C8E5480D-9439-AE40-BE3C-149D0A0D3E5C}" type="presOf" srcId="{88CB3A5E-2659-4F96-8CC7-6DEF9BBFC882}" destId="{2ADA80B0-40EF-1F47-93A2-54A6F4742FCE}" srcOrd="0" destOrd="0" presId="urn:microsoft.com/office/officeart/2005/8/layout/cycle1"/>
    <dgm:cxn modelId="{D0534713-EB78-1C47-85D5-EC036B2B79DB}" type="presOf" srcId="{83BF10CF-F714-46C7-91FD-6A599A23E2B2}" destId="{A192D997-6EAD-CC49-82C4-3367A89167D7}" srcOrd="0" destOrd="0" presId="urn:microsoft.com/office/officeart/2005/8/layout/cycle1"/>
    <dgm:cxn modelId="{09B4E515-B464-1E4B-8301-E555C0BFCA6B}" type="presOf" srcId="{A5607961-F0D3-4455-97D5-E266765B0998}" destId="{8D5EC548-7263-AD4A-B34E-146D6CD1075C}" srcOrd="0" destOrd="0" presId="urn:microsoft.com/office/officeart/2005/8/layout/cycle1"/>
    <dgm:cxn modelId="{2B6AE31C-1D42-422C-99A2-2CDB064B52C2}" srcId="{C8495D24-F565-4BC5-B398-79F73A0018BA}" destId="{93906685-8BC3-46E7-8CBC-A52DDF1EE666}" srcOrd="2" destOrd="0" parTransId="{289F8D08-254B-423A-A617-B8D4D6BD1D62}" sibTransId="{88CB3A5E-2659-4F96-8CC7-6DEF9BBFC882}"/>
    <dgm:cxn modelId="{C82BED23-9D28-F148-85C8-4EABA828BE98}" type="presOf" srcId="{7FBEF4A7-AFD5-437B-AA5B-2E5C40AAE948}" destId="{C9A6E458-BD74-E146-9486-A66B5E76FE1F}" srcOrd="0" destOrd="0" presId="urn:microsoft.com/office/officeart/2005/8/layout/cycle1"/>
    <dgm:cxn modelId="{E6E2E534-432C-F746-86FE-4EEA6985AEC2}" type="presOf" srcId="{BFAB5F57-4968-4131-A174-A02E6B6C867A}" destId="{B2D08E69-126E-0B4C-89F2-BD17E132905D}" srcOrd="0" destOrd="0" presId="urn:microsoft.com/office/officeart/2005/8/layout/cycle1"/>
    <dgm:cxn modelId="{C22A4C42-2602-499B-8527-D618CD679125}" srcId="{C8495D24-F565-4BC5-B398-79F73A0018BA}" destId="{08A39E4A-9286-4CA8-B2F6-72932022AE1B}" srcOrd="1" destOrd="0" parTransId="{CE0C1694-C099-48C7-9DA9-210CECF94FAD}" sibTransId="{BFAB5F57-4968-4131-A174-A02E6B6C867A}"/>
    <dgm:cxn modelId="{42532666-CC4C-2742-82D9-5C2190A0300B}" type="presOf" srcId="{C8495D24-F565-4BC5-B398-79F73A0018BA}" destId="{5E080818-5846-4849-AB1F-6D5976E08EF1}" srcOrd="0" destOrd="0" presId="urn:microsoft.com/office/officeart/2005/8/layout/cycle1"/>
    <dgm:cxn modelId="{5D6E6F47-C720-4047-B3A4-864A2F452D0D}" type="presOf" srcId="{76A985C0-DB93-4721-B8A1-4E95C81E2F4E}" destId="{66F8438C-2DEE-FB45-B6A7-058D8652F583}" srcOrd="0" destOrd="0" presId="urn:microsoft.com/office/officeart/2005/8/layout/cycle1"/>
    <dgm:cxn modelId="{429C1D6B-B167-4242-9D89-C3DE3D464BA4}" srcId="{C8495D24-F565-4BC5-B398-79F73A0018BA}" destId="{C8244E4A-480E-4513-9EC7-7F5B53F8A9D0}" srcOrd="6" destOrd="0" parTransId="{CF878F4B-2158-409E-979D-18FFF50153D4}" sibTransId="{7FBEF4A7-AFD5-437B-AA5B-2E5C40AAE948}"/>
    <dgm:cxn modelId="{08B0F34D-DE5B-F64B-A7D2-7D15DE77AD9C}" type="presOf" srcId="{5B80EF89-CB6E-4FD6-8298-AE940177FC2E}" destId="{8452409C-D865-7D46-A91E-F24E6297BFAF}" srcOrd="0" destOrd="0" presId="urn:microsoft.com/office/officeart/2005/8/layout/cycle1"/>
    <dgm:cxn modelId="{1F7A4E57-4089-3B4C-BE73-51C4F61EC1DF}" type="presOf" srcId="{08A39E4A-9286-4CA8-B2F6-72932022AE1B}" destId="{8071A49E-DE1F-534B-A1AA-E90A5B26A501}" srcOrd="0" destOrd="0" presId="urn:microsoft.com/office/officeart/2005/8/layout/cycle1"/>
    <dgm:cxn modelId="{21510979-E5C5-7949-B4DB-6F3C3119937F}" type="presOf" srcId="{C8244E4A-480E-4513-9EC7-7F5B53F8A9D0}" destId="{DEE052C4-AC67-5940-A272-674F2C7E5605}" srcOrd="0" destOrd="0" presId="urn:microsoft.com/office/officeart/2005/8/layout/cycle1"/>
    <dgm:cxn modelId="{F7EC9D96-DB4B-49F4-8D9C-B65A40704642}" srcId="{C8495D24-F565-4BC5-B398-79F73A0018BA}" destId="{76A985C0-DB93-4721-B8A1-4E95C81E2F4E}" srcOrd="3" destOrd="0" parTransId="{DA1AABC4-CDC1-4CAE-A57B-297FE1A1EB3A}" sibTransId="{7E1C45F6-191B-41D4-BF95-71462C7F9866}"/>
    <dgm:cxn modelId="{E513F2A9-4078-7148-AECF-9F9D4F2F0811}" type="presOf" srcId="{0C30E1D7-BA09-4888-B6FD-0A1CBEA33B7E}" destId="{AE20A45F-0359-AC4F-A615-9FFB8D243858}" srcOrd="0" destOrd="0" presId="urn:microsoft.com/office/officeart/2005/8/layout/cycle1"/>
    <dgm:cxn modelId="{B87D49B4-2F80-4A4F-B690-AD80CDBF9B48}" type="presOf" srcId="{9058309D-9852-4CDA-A132-5A58721A6E20}" destId="{087B9900-5014-5740-980C-FF278B547278}" srcOrd="0" destOrd="0" presId="urn:microsoft.com/office/officeart/2005/8/layout/cycle1"/>
    <dgm:cxn modelId="{4E6F92C1-825C-4E3F-913D-43E84D160D3C}" srcId="{C8495D24-F565-4BC5-B398-79F73A0018BA}" destId="{F2925BAC-5D75-4173-BDD0-1626151977D3}" srcOrd="5" destOrd="0" parTransId="{F520FE5D-4675-4457-90B9-926383ECCF51}" sibTransId="{E9AE5641-7954-4731-995B-241F7C25AF48}"/>
    <dgm:cxn modelId="{4A49A6C1-E671-144D-B20B-ECE8F074F7AD}" type="presOf" srcId="{EBC2F43B-ACB1-4D75-BD5C-6C6E35BB3F7A}" destId="{580C4064-3226-9A4F-8EDF-8B5D545269B0}" srcOrd="0" destOrd="0" presId="urn:microsoft.com/office/officeart/2005/8/layout/cycle1"/>
    <dgm:cxn modelId="{680FD4C5-8A55-AF44-AF47-8FE292DC306A}" type="presOf" srcId="{F2925BAC-5D75-4173-BDD0-1626151977D3}" destId="{DC3B6AA5-271D-6840-9F55-A13B5AB8E015}" srcOrd="0" destOrd="0" presId="urn:microsoft.com/office/officeart/2005/8/layout/cycle1"/>
    <dgm:cxn modelId="{754F50CF-B924-4294-8DEB-9EF366C6D4D2}" srcId="{C8495D24-F565-4BC5-B398-79F73A0018BA}" destId="{A5607961-F0D3-4455-97D5-E266765B0998}" srcOrd="8" destOrd="0" parTransId="{7C939708-45F3-471B-879C-E2BB44F52C77}" sibTransId="{EBC2F43B-ACB1-4D75-BD5C-6C6E35BB3F7A}"/>
    <dgm:cxn modelId="{7062C8D8-CD87-D247-BD11-2703F181020D}" type="presOf" srcId="{93906685-8BC3-46E7-8CBC-A52DDF1EE666}" destId="{87F2E793-35EA-6046-9F76-1DF78A53CB9C}" srcOrd="0" destOrd="0" presId="urn:microsoft.com/office/officeart/2005/8/layout/cycle1"/>
    <dgm:cxn modelId="{CED011E5-5424-47DB-89C8-4E346665C34C}" srcId="{C8495D24-F565-4BC5-B398-79F73A0018BA}" destId="{5B80EF89-CB6E-4FD6-8298-AE940177FC2E}" srcOrd="0" destOrd="0" parTransId="{CCE433B3-AE0B-4B92-B251-9E3668EF1111}" sibTransId="{026937A9-7042-4CC5-9F65-8A148432E254}"/>
    <dgm:cxn modelId="{A99230EA-6536-B542-9F16-C2EDA5AADBC9}" type="presOf" srcId="{7E1C45F6-191B-41D4-BF95-71462C7F9866}" destId="{E7F4F800-3E21-EC40-AF08-3D2489827C2A}" srcOrd="0" destOrd="0" presId="urn:microsoft.com/office/officeart/2005/8/layout/cycle1"/>
    <dgm:cxn modelId="{F52C12F2-545E-0141-A329-70AE51CD3C0C}" type="presOf" srcId="{026937A9-7042-4CC5-9F65-8A148432E254}" destId="{3419E009-DD3A-FB43-8CD1-3AB31608C5F6}" srcOrd="0" destOrd="0" presId="urn:microsoft.com/office/officeart/2005/8/layout/cycle1"/>
    <dgm:cxn modelId="{92CF8CF3-7FCB-4AF5-A1B2-7ED723BADCC3}" srcId="{C8495D24-F565-4BC5-B398-79F73A0018BA}" destId="{C1C0115C-D27A-4FDF-86FE-DD439F54CD8D}" srcOrd="4" destOrd="0" parTransId="{F9F85E44-28E2-42F4-997F-0F6EB4E46345}" sibTransId="{83BF10CF-F714-46C7-91FD-6A599A23E2B2}"/>
    <dgm:cxn modelId="{51FB29F7-8809-AF41-ABBE-A81BAB613959}" type="presOf" srcId="{E9AE5641-7954-4731-995B-241F7C25AF48}" destId="{970DF64B-EED4-6E41-B2CC-B1C512F751AC}" srcOrd="0" destOrd="0" presId="urn:microsoft.com/office/officeart/2005/8/layout/cycle1"/>
    <dgm:cxn modelId="{F8E9E8E8-F15C-7847-BE15-6C2D99EFB8B3}" type="presParOf" srcId="{5E080818-5846-4849-AB1F-6D5976E08EF1}" destId="{9A325C4A-622B-2446-8165-E19CE0F3C5E8}" srcOrd="0" destOrd="0" presId="urn:microsoft.com/office/officeart/2005/8/layout/cycle1"/>
    <dgm:cxn modelId="{8021E531-A87A-1548-BF64-645F98D038C8}" type="presParOf" srcId="{5E080818-5846-4849-AB1F-6D5976E08EF1}" destId="{8452409C-D865-7D46-A91E-F24E6297BFAF}" srcOrd="1" destOrd="0" presId="urn:microsoft.com/office/officeart/2005/8/layout/cycle1"/>
    <dgm:cxn modelId="{5AE0461A-FE7A-C643-8130-BFEFF2A183EA}" type="presParOf" srcId="{5E080818-5846-4849-AB1F-6D5976E08EF1}" destId="{3419E009-DD3A-FB43-8CD1-3AB31608C5F6}" srcOrd="2" destOrd="0" presId="urn:microsoft.com/office/officeart/2005/8/layout/cycle1"/>
    <dgm:cxn modelId="{A5CCD8A3-220F-B34D-8A92-27D45D86680D}" type="presParOf" srcId="{5E080818-5846-4849-AB1F-6D5976E08EF1}" destId="{D1CA3D2F-89AC-834D-9BE8-DDEE9A428231}" srcOrd="3" destOrd="0" presId="urn:microsoft.com/office/officeart/2005/8/layout/cycle1"/>
    <dgm:cxn modelId="{39522DAA-A0E3-F546-B73D-85DC6B07EF75}" type="presParOf" srcId="{5E080818-5846-4849-AB1F-6D5976E08EF1}" destId="{8071A49E-DE1F-534B-A1AA-E90A5B26A501}" srcOrd="4" destOrd="0" presId="urn:microsoft.com/office/officeart/2005/8/layout/cycle1"/>
    <dgm:cxn modelId="{30482405-0B23-5546-BC65-1D7EE9E11BA1}" type="presParOf" srcId="{5E080818-5846-4849-AB1F-6D5976E08EF1}" destId="{B2D08E69-126E-0B4C-89F2-BD17E132905D}" srcOrd="5" destOrd="0" presId="urn:microsoft.com/office/officeart/2005/8/layout/cycle1"/>
    <dgm:cxn modelId="{4F09F4C6-00F2-AB41-9431-6F9152E815B0}" type="presParOf" srcId="{5E080818-5846-4849-AB1F-6D5976E08EF1}" destId="{12395D41-8D7C-8E48-9E13-A69C1A4C2608}" srcOrd="6" destOrd="0" presId="urn:microsoft.com/office/officeart/2005/8/layout/cycle1"/>
    <dgm:cxn modelId="{CDC93671-714D-4946-82F6-C5472CF6376D}" type="presParOf" srcId="{5E080818-5846-4849-AB1F-6D5976E08EF1}" destId="{87F2E793-35EA-6046-9F76-1DF78A53CB9C}" srcOrd="7" destOrd="0" presId="urn:microsoft.com/office/officeart/2005/8/layout/cycle1"/>
    <dgm:cxn modelId="{6326BB5C-FBDD-0E41-9908-0EFA57B028E4}" type="presParOf" srcId="{5E080818-5846-4849-AB1F-6D5976E08EF1}" destId="{2ADA80B0-40EF-1F47-93A2-54A6F4742FCE}" srcOrd="8" destOrd="0" presId="urn:microsoft.com/office/officeart/2005/8/layout/cycle1"/>
    <dgm:cxn modelId="{C6A1032F-790A-3243-9A38-8CBF5EC6AC2D}" type="presParOf" srcId="{5E080818-5846-4849-AB1F-6D5976E08EF1}" destId="{5A08E9CB-FFE6-3D4A-8B13-5DE7C1B36060}" srcOrd="9" destOrd="0" presId="urn:microsoft.com/office/officeart/2005/8/layout/cycle1"/>
    <dgm:cxn modelId="{5FCE9440-0DE6-B641-829C-094F3311520A}" type="presParOf" srcId="{5E080818-5846-4849-AB1F-6D5976E08EF1}" destId="{66F8438C-2DEE-FB45-B6A7-058D8652F583}" srcOrd="10" destOrd="0" presId="urn:microsoft.com/office/officeart/2005/8/layout/cycle1"/>
    <dgm:cxn modelId="{F148B5B5-0718-2046-948C-0D9D16FBA7D9}" type="presParOf" srcId="{5E080818-5846-4849-AB1F-6D5976E08EF1}" destId="{E7F4F800-3E21-EC40-AF08-3D2489827C2A}" srcOrd="11" destOrd="0" presId="urn:microsoft.com/office/officeart/2005/8/layout/cycle1"/>
    <dgm:cxn modelId="{E4876643-78C3-3043-B5E9-79593AC1E273}" type="presParOf" srcId="{5E080818-5846-4849-AB1F-6D5976E08EF1}" destId="{F708B6D0-ADB9-9A4F-80F8-E15FED0EC00E}" srcOrd="12" destOrd="0" presId="urn:microsoft.com/office/officeart/2005/8/layout/cycle1"/>
    <dgm:cxn modelId="{4466055B-B1FC-054D-8B84-4B8488D6BD01}" type="presParOf" srcId="{5E080818-5846-4849-AB1F-6D5976E08EF1}" destId="{3BE3E50F-51B4-E24D-A677-A679C9F4EA93}" srcOrd="13" destOrd="0" presId="urn:microsoft.com/office/officeart/2005/8/layout/cycle1"/>
    <dgm:cxn modelId="{CFC26719-7281-0F45-BDFA-ED45E04B16FA}" type="presParOf" srcId="{5E080818-5846-4849-AB1F-6D5976E08EF1}" destId="{A192D997-6EAD-CC49-82C4-3367A89167D7}" srcOrd="14" destOrd="0" presId="urn:microsoft.com/office/officeart/2005/8/layout/cycle1"/>
    <dgm:cxn modelId="{9EA084AB-6F62-6647-89F2-C8A68130C114}" type="presParOf" srcId="{5E080818-5846-4849-AB1F-6D5976E08EF1}" destId="{2C255016-14FE-E94A-845C-2525A263EBCA}" srcOrd="15" destOrd="0" presId="urn:microsoft.com/office/officeart/2005/8/layout/cycle1"/>
    <dgm:cxn modelId="{92A7AC6E-DD60-604F-B180-6651CB7409F3}" type="presParOf" srcId="{5E080818-5846-4849-AB1F-6D5976E08EF1}" destId="{DC3B6AA5-271D-6840-9F55-A13B5AB8E015}" srcOrd="16" destOrd="0" presId="urn:microsoft.com/office/officeart/2005/8/layout/cycle1"/>
    <dgm:cxn modelId="{FB7C8113-C720-1E40-920B-C78065928223}" type="presParOf" srcId="{5E080818-5846-4849-AB1F-6D5976E08EF1}" destId="{970DF64B-EED4-6E41-B2CC-B1C512F751AC}" srcOrd="17" destOrd="0" presId="urn:microsoft.com/office/officeart/2005/8/layout/cycle1"/>
    <dgm:cxn modelId="{3F649083-1C0E-8C40-BC52-1322D7AA2B9C}" type="presParOf" srcId="{5E080818-5846-4849-AB1F-6D5976E08EF1}" destId="{37D218BA-8632-C449-8717-5CD74F75499D}" srcOrd="18" destOrd="0" presId="urn:microsoft.com/office/officeart/2005/8/layout/cycle1"/>
    <dgm:cxn modelId="{7925348B-4F0A-8F4E-9B66-9D4E0D88CD85}" type="presParOf" srcId="{5E080818-5846-4849-AB1F-6D5976E08EF1}" destId="{DEE052C4-AC67-5940-A272-674F2C7E5605}" srcOrd="19" destOrd="0" presId="urn:microsoft.com/office/officeart/2005/8/layout/cycle1"/>
    <dgm:cxn modelId="{96AB80EE-6168-7A4E-8859-46667BD0A8CC}" type="presParOf" srcId="{5E080818-5846-4849-AB1F-6D5976E08EF1}" destId="{C9A6E458-BD74-E146-9486-A66B5E76FE1F}" srcOrd="20" destOrd="0" presId="urn:microsoft.com/office/officeart/2005/8/layout/cycle1"/>
    <dgm:cxn modelId="{F7B8CBE6-A1C8-AA46-94D1-E79C80F8F120}" type="presParOf" srcId="{5E080818-5846-4849-AB1F-6D5976E08EF1}" destId="{6B4CC6E6-E8C4-1840-B5BA-4FBAA9E66F85}" srcOrd="21" destOrd="0" presId="urn:microsoft.com/office/officeart/2005/8/layout/cycle1"/>
    <dgm:cxn modelId="{8CAAC1FF-7FA4-4640-9D06-64CA50F88350}" type="presParOf" srcId="{5E080818-5846-4849-AB1F-6D5976E08EF1}" destId="{087B9900-5014-5740-980C-FF278B547278}" srcOrd="22" destOrd="0" presId="urn:microsoft.com/office/officeart/2005/8/layout/cycle1"/>
    <dgm:cxn modelId="{9086FC86-EE17-8540-842C-DBD401CD486B}" type="presParOf" srcId="{5E080818-5846-4849-AB1F-6D5976E08EF1}" destId="{AE20A45F-0359-AC4F-A615-9FFB8D243858}" srcOrd="23" destOrd="0" presId="urn:microsoft.com/office/officeart/2005/8/layout/cycle1"/>
    <dgm:cxn modelId="{7BD8D9EA-75AB-604A-9536-DA539860F735}" type="presParOf" srcId="{5E080818-5846-4849-AB1F-6D5976E08EF1}" destId="{57938FB4-3C78-234B-8E84-1AA41E9E0B88}" srcOrd="24" destOrd="0" presId="urn:microsoft.com/office/officeart/2005/8/layout/cycle1"/>
    <dgm:cxn modelId="{D4528FCC-49A5-E247-95B7-1419B8E1929B}" type="presParOf" srcId="{5E080818-5846-4849-AB1F-6D5976E08EF1}" destId="{8D5EC548-7263-AD4A-B34E-146D6CD1075C}" srcOrd="25" destOrd="0" presId="urn:microsoft.com/office/officeart/2005/8/layout/cycle1"/>
    <dgm:cxn modelId="{421BA5CE-6867-214A-A223-9B669E22C864}" type="presParOf" srcId="{5E080818-5846-4849-AB1F-6D5976E08EF1}" destId="{580C4064-3226-9A4F-8EDF-8B5D545269B0}" srcOrd="26"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9FB3F0-4BAE-CD4F-A960-A91D471D4691}">
      <dsp:nvSpPr>
        <dsp:cNvPr id="0" name=""/>
        <dsp:cNvSpPr/>
      </dsp:nvSpPr>
      <dsp:spPr>
        <a:xfrm>
          <a:off x="0" y="2006"/>
          <a:ext cx="698429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651655-0D73-1441-A531-E5E5806A77F6}">
      <dsp:nvSpPr>
        <dsp:cNvPr id="0" name=""/>
        <dsp:cNvSpPr/>
      </dsp:nvSpPr>
      <dsp:spPr>
        <a:xfrm>
          <a:off x="0" y="2006"/>
          <a:ext cx="6977482" cy="2292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Did Matson, Inc. exercise reasonable care in managing pipeline operations that transported molasses from storage tanks to their cargo ship in the harbor?</a:t>
          </a:r>
        </a:p>
      </dsp:txBody>
      <dsp:txXfrm>
        <a:off x="0" y="2006"/>
        <a:ext cx="6977482" cy="2292149"/>
      </dsp:txXfrm>
    </dsp:sp>
    <dsp:sp modelId="{435C8F1F-F45F-CF46-BEFF-7EF20E16A48A}">
      <dsp:nvSpPr>
        <dsp:cNvPr id="0" name=""/>
        <dsp:cNvSpPr/>
      </dsp:nvSpPr>
      <dsp:spPr>
        <a:xfrm>
          <a:off x="0" y="2294156"/>
          <a:ext cx="698429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346DC0-F799-EB4D-AC98-D0043947C9F8}">
      <dsp:nvSpPr>
        <dsp:cNvPr id="0" name=""/>
        <dsp:cNvSpPr/>
      </dsp:nvSpPr>
      <dsp:spPr>
        <a:xfrm>
          <a:off x="0" y="2294156"/>
          <a:ext cx="6984292" cy="1612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What steps could Matson, Inc. have taken to prevent this disaster?</a:t>
          </a:r>
        </a:p>
      </dsp:txBody>
      <dsp:txXfrm>
        <a:off x="0" y="2294156"/>
        <a:ext cx="6984292" cy="16128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39255C-F2B7-C34D-9AB8-FEEA1D8744F0}">
      <dsp:nvSpPr>
        <dsp:cNvPr id="0" name=""/>
        <dsp:cNvSpPr/>
      </dsp:nvSpPr>
      <dsp:spPr>
        <a:xfrm>
          <a:off x="0" y="86"/>
          <a:ext cx="692958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03365F-9954-A64A-988F-5FF66987AD8B}">
      <dsp:nvSpPr>
        <dsp:cNvPr id="0" name=""/>
        <dsp:cNvSpPr/>
      </dsp:nvSpPr>
      <dsp:spPr>
        <a:xfrm>
          <a:off x="0" y="86"/>
          <a:ext cx="6922816" cy="2412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What role did concerns for environmental stewardship, economic interests and ethical values play in the behavior of Matson, Inc., HDOT and their personnel?</a:t>
          </a:r>
        </a:p>
      </dsp:txBody>
      <dsp:txXfrm>
        <a:off x="0" y="86"/>
        <a:ext cx="6922816" cy="2412624"/>
      </dsp:txXfrm>
    </dsp:sp>
    <dsp:sp modelId="{C084FDB9-D7F4-2C4A-A81D-A879B9841EA7}">
      <dsp:nvSpPr>
        <dsp:cNvPr id="0" name=""/>
        <dsp:cNvSpPr/>
      </dsp:nvSpPr>
      <dsp:spPr>
        <a:xfrm>
          <a:off x="0" y="2412710"/>
          <a:ext cx="692958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75B475-926E-2C4A-B933-E7C7EEBEB5F8}">
      <dsp:nvSpPr>
        <dsp:cNvPr id="0" name=""/>
        <dsp:cNvSpPr/>
      </dsp:nvSpPr>
      <dsp:spPr>
        <a:xfrm>
          <a:off x="0" y="2412710"/>
          <a:ext cx="6929584" cy="1854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How could the government agency (HDOT) that has control over the harbor area have prevented this disaster?</a:t>
          </a:r>
        </a:p>
      </dsp:txBody>
      <dsp:txXfrm>
        <a:off x="0" y="2412710"/>
        <a:ext cx="6929584" cy="18543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52409C-D865-7D46-A91E-F24E6297BFAF}">
      <dsp:nvSpPr>
        <dsp:cNvPr id="0" name=""/>
        <dsp:cNvSpPr/>
      </dsp:nvSpPr>
      <dsp:spPr>
        <a:xfrm>
          <a:off x="3310021" y="1367"/>
          <a:ext cx="769701" cy="769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b="1" kern="1200" dirty="0"/>
            <a:t>Integrity</a:t>
          </a:r>
          <a:r>
            <a:rPr lang="en-US" sz="800" kern="1200" dirty="0"/>
            <a:t>: We conduct all we do on behalf of Matson with respect, candor and honesty</a:t>
          </a:r>
          <a:r>
            <a:rPr lang="en-US" sz="600" kern="1200" dirty="0"/>
            <a:t>.</a:t>
          </a:r>
        </a:p>
      </dsp:txBody>
      <dsp:txXfrm>
        <a:off x="3310021" y="1367"/>
        <a:ext cx="769701" cy="769701"/>
      </dsp:txXfrm>
    </dsp:sp>
    <dsp:sp modelId="{3419E009-DD3A-FB43-8CD1-3AB31608C5F6}">
      <dsp:nvSpPr>
        <dsp:cNvPr id="0" name=""/>
        <dsp:cNvSpPr/>
      </dsp:nvSpPr>
      <dsp:spPr>
        <a:xfrm>
          <a:off x="321334" y="79326"/>
          <a:ext cx="5110430" cy="5110430"/>
        </a:xfrm>
        <a:prstGeom prst="circularArrow">
          <a:avLst>
            <a:gd name="adj1" fmla="val 2937"/>
            <a:gd name="adj2" fmla="val 179732"/>
            <a:gd name="adj3" fmla="val 18938386"/>
            <a:gd name="adj4" fmla="val 18011402"/>
            <a:gd name="adj5" fmla="val 342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71A49E-DE1F-534B-A1AA-E90A5B26A501}">
      <dsp:nvSpPr>
        <dsp:cNvPr id="0" name=""/>
        <dsp:cNvSpPr/>
      </dsp:nvSpPr>
      <dsp:spPr>
        <a:xfrm>
          <a:off x="4563764" y="1053382"/>
          <a:ext cx="769701" cy="769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b="1" kern="1200" dirty="0"/>
            <a:t>Accountability</a:t>
          </a:r>
          <a:r>
            <a:rPr lang="en-US" sz="700" kern="1200" dirty="0"/>
            <a:t>: We strive to fulfill commitments 100% of the time, and when we fall short, we acknowledge, recover and learn from our mistakes.</a:t>
          </a:r>
        </a:p>
      </dsp:txBody>
      <dsp:txXfrm>
        <a:off x="4563764" y="1053382"/>
        <a:ext cx="769701" cy="769701"/>
      </dsp:txXfrm>
    </dsp:sp>
    <dsp:sp modelId="{B2D08E69-126E-0B4C-89F2-BD17E132905D}">
      <dsp:nvSpPr>
        <dsp:cNvPr id="0" name=""/>
        <dsp:cNvSpPr/>
      </dsp:nvSpPr>
      <dsp:spPr>
        <a:xfrm>
          <a:off x="321334" y="79326"/>
          <a:ext cx="5110430" cy="5110430"/>
        </a:xfrm>
        <a:prstGeom prst="circularArrow">
          <a:avLst>
            <a:gd name="adj1" fmla="val 2937"/>
            <a:gd name="adj2" fmla="val 179732"/>
            <a:gd name="adj3" fmla="val 21464268"/>
            <a:gd name="adj4" fmla="val 20410492"/>
            <a:gd name="adj5" fmla="val 342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F2E793-35EA-6046-9F76-1DF78A53CB9C}">
      <dsp:nvSpPr>
        <dsp:cNvPr id="0" name=""/>
        <dsp:cNvSpPr/>
      </dsp:nvSpPr>
      <dsp:spPr>
        <a:xfrm>
          <a:off x="4847965" y="2665163"/>
          <a:ext cx="769701" cy="769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b="1" kern="1200" dirty="0"/>
            <a:t>Teamwork</a:t>
          </a:r>
          <a:r>
            <a:rPr lang="en-US" sz="800" kern="1200" dirty="0"/>
            <a:t>: We leverage our resources and diverse talent to achieve superior results.</a:t>
          </a:r>
        </a:p>
      </dsp:txBody>
      <dsp:txXfrm>
        <a:off x="4847965" y="2665163"/>
        <a:ext cx="769701" cy="769701"/>
      </dsp:txXfrm>
    </dsp:sp>
    <dsp:sp modelId="{2ADA80B0-40EF-1F47-93A2-54A6F4742FCE}">
      <dsp:nvSpPr>
        <dsp:cNvPr id="0" name=""/>
        <dsp:cNvSpPr/>
      </dsp:nvSpPr>
      <dsp:spPr>
        <a:xfrm>
          <a:off x="321334" y="79326"/>
          <a:ext cx="5110430" cy="5110430"/>
        </a:xfrm>
        <a:prstGeom prst="circularArrow">
          <a:avLst>
            <a:gd name="adj1" fmla="val 2937"/>
            <a:gd name="adj2" fmla="val 179732"/>
            <a:gd name="adj3" fmla="val 2054840"/>
            <a:gd name="adj4" fmla="val 1172520"/>
            <a:gd name="adj5" fmla="val 342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F8438C-2DEE-FB45-B6A7-058D8652F583}">
      <dsp:nvSpPr>
        <dsp:cNvPr id="0" name=""/>
        <dsp:cNvSpPr/>
      </dsp:nvSpPr>
      <dsp:spPr>
        <a:xfrm>
          <a:off x="4029642" y="4082540"/>
          <a:ext cx="769701" cy="769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b="1" kern="1200" dirty="0"/>
            <a:t>Achievement</a:t>
          </a:r>
          <a:r>
            <a:rPr lang="en-US" sz="800" kern="1200" dirty="0"/>
            <a:t>: We promote individual and organizational success.</a:t>
          </a:r>
        </a:p>
      </dsp:txBody>
      <dsp:txXfrm>
        <a:off x="4029642" y="4082540"/>
        <a:ext cx="769701" cy="769701"/>
      </dsp:txXfrm>
    </dsp:sp>
    <dsp:sp modelId="{E7F4F800-3E21-EC40-AF08-3D2489827C2A}">
      <dsp:nvSpPr>
        <dsp:cNvPr id="0" name=""/>
        <dsp:cNvSpPr/>
      </dsp:nvSpPr>
      <dsp:spPr>
        <a:xfrm>
          <a:off x="321334" y="79326"/>
          <a:ext cx="5110430" cy="5110430"/>
        </a:xfrm>
        <a:prstGeom prst="circularArrow">
          <a:avLst>
            <a:gd name="adj1" fmla="val 2937"/>
            <a:gd name="adj2" fmla="val 179732"/>
            <a:gd name="adj3" fmla="val 4664895"/>
            <a:gd name="adj4" fmla="val 3671276"/>
            <a:gd name="adj5" fmla="val 342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E3E50F-51B4-E24D-A677-A679C9F4EA93}">
      <dsp:nvSpPr>
        <dsp:cNvPr id="0" name=""/>
        <dsp:cNvSpPr/>
      </dsp:nvSpPr>
      <dsp:spPr>
        <a:xfrm>
          <a:off x="2491699" y="4642305"/>
          <a:ext cx="769701" cy="769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b="1" kern="1200" dirty="0"/>
            <a:t>Innovation</a:t>
          </a:r>
          <a:r>
            <a:rPr lang="en-US" sz="800" kern="1200" dirty="0"/>
            <a:t>: We value creativity, initiative and agility.</a:t>
          </a:r>
        </a:p>
      </dsp:txBody>
      <dsp:txXfrm>
        <a:off x="2491699" y="4642305"/>
        <a:ext cx="769701" cy="769701"/>
      </dsp:txXfrm>
    </dsp:sp>
    <dsp:sp modelId="{A192D997-6EAD-CC49-82C4-3367A89167D7}">
      <dsp:nvSpPr>
        <dsp:cNvPr id="0" name=""/>
        <dsp:cNvSpPr/>
      </dsp:nvSpPr>
      <dsp:spPr>
        <a:xfrm>
          <a:off x="321334" y="79326"/>
          <a:ext cx="5110430" cy="5110430"/>
        </a:xfrm>
        <a:prstGeom prst="circularArrow">
          <a:avLst>
            <a:gd name="adj1" fmla="val 2937"/>
            <a:gd name="adj2" fmla="val 179732"/>
            <a:gd name="adj3" fmla="val 6948991"/>
            <a:gd name="adj4" fmla="val 5955372"/>
            <a:gd name="adj5" fmla="val 342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3B6AA5-271D-6840-9F55-A13B5AB8E015}">
      <dsp:nvSpPr>
        <dsp:cNvPr id="0" name=""/>
        <dsp:cNvSpPr/>
      </dsp:nvSpPr>
      <dsp:spPr>
        <a:xfrm>
          <a:off x="953755" y="4082540"/>
          <a:ext cx="769701" cy="769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b="1" kern="1200" dirty="0"/>
            <a:t>Safety</a:t>
          </a:r>
          <a:r>
            <a:rPr lang="en-US" sz="800" kern="1200" dirty="0"/>
            <a:t>: We make workplace safety our highest priority both on land and at sea.</a:t>
          </a:r>
        </a:p>
      </dsp:txBody>
      <dsp:txXfrm>
        <a:off x="953755" y="4082540"/>
        <a:ext cx="769701" cy="769701"/>
      </dsp:txXfrm>
    </dsp:sp>
    <dsp:sp modelId="{970DF64B-EED4-6E41-B2CC-B1C512F751AC}">
      <dsp:nvSpPr>
        <dsp:cNvPr id="0" name=""/>
        <dsp:cNvSpPr/>
      </dsp:nvSpPr>
      <dsp:spPr>
        <a:xfrm>
          <a:off x="321334" y="79326"/>
          <a:ext cx="5110430" cy="5110430"/>
        </a:xfrm>
        <a:prstGeom prst="circularArrow">
          <a:avLst>
            <a:gd name="adj1" fmla="val 2937"/>
            <a:gd name="adj2" fmla="val 179732"/>
            <a:gd name="adj3" fmla="val 9447748"/>
            <a:gd name="adj4" fmla="val 8565428"/>
            <a:gd name="adj5" fmla="val 342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E052C4-AC67-5940-A272-674F2C7E5605}">
      <dsp:nvSpPr>
        <dsp:cNvPr id="0" name=""/>
        <dsp:cNvSpPr/>
      </dsp:nvSpPr>
      <dsp:spPr>
        <a:xfrm>
          <a:off x="135432" y="2665163"/>
          <a:ext cx="769701" cy="769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b="1" kern="1200" dirty="0"/>
            <a:t>Environment</a:t>
          </a:r>
          <a:r>
            <a:rPr lang="en-US" sz="800" kern="1200" dirty="0"/>
            <a:t>: We are a leader in environmental stewardship and consider the environment in all we do.</a:t>
          </a:r>
        </a:p>
      </dsp:txBody>
      <dsp:txXfrm>
        <a:off x="135432" y="2665163"/>
        <a:ext cx="769701" cy="769701"/>
      </dsp:txXfrm>
    </dsp:sp>
    <dsp:sp modelId="{C9A6E458-BD74-E146-9486-A66B5E76FE1F}">
      <dsp:nvSpPr>
        <dsp:cNvPr id="0" name=""/>
        <dsp:cNvSpPr/>
      </dsp:nvSpPr>
      <dsp:spPr>
        <a:xfrm>
          <a:off x="321334" y="79326"/>
          <a:ext cx="5110430" cy="5110430"/>
        </a:xfrm>
        <a:prstGeom prst="circularArrow">
          <a:avLst>
            <a:gd name="adj1" fmla="val 2937"/>
            <a:gd name="adj2" fmla="val 179732"/>
            <a:gd name="adj3" fmla="val 11809775"/>
            <a:gd name="adj4" fmla="val 10756000"/>
            <a:gd name="adj5" fmla="val 342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7B9900-5014-5740-980C-FF278B547278}">
      <dsp:nvSpPr>
        <dsp:cNvPr id="0" name=""/>
        <dsp:cNvSpPr/>
      </dsp:nvSpPr>
      <dsp:spPr>
        <a:xfrm>
          <a:off x="419633" y="1053382"/>
          <a:ext cx="769701" cy="769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b="1" kern="1200" dirty="0"/>
            <a:t>Community</a:t>
          </a:r>
          <a:r>
            <a:rPr lang="en-US" sz="800" kern="1200" dirty="0"/>
            <a:t>: We contribute positively to the communities in which we work and live.</a:t>
          </a:r>
        </a:p>
      </dsp:txBody>
      <dsp:txXfrm>
        <a:off x="419633" y="1053382"/>
        <a:ext cx="769701" cy="769701"/>
      </dsp:txXfrm>
    </dsp:sp>
    <dsp:sp modelId="{AE20A45F-0359-AC4F-A615-9FFB8D243858}">
      <dsp:nvSpPr>
        <dsp:cNvPr id="0" name=""/>
        <dsp:cNvSpPr/>
      </dsp:nvSpPr>
      <dsp:spPr>
        <a:xfrm>
          <a:off x="321334" y="79326"/>
          <a:ext cx="5110430" cy="5110430"/>
        </a:xfrm>
        <a:prstGeom prst="circularArrow">
          <a:avLst>
            <a:gd name="adj1" fmla="val 2937"/>
            <a:gd name="adj2" fmla="val 179732"/>
            <a:gd name="adj3" fmla="val 14208866"/>
            <a:gd name="adj4" fmla="val 13281881"/>
            <a:gd name="adj5" fmla="val 342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5EC548-7263-AD4A-B34E-146D6CD1075C}">
      <dsp:nvSpPr>
        <dsp:cNvPr id="0" name=""/>
        <dsp:cNvSpPr/>
      </dsp:nvSpPr>
      <dsp:spPr>
        <a:xfrm>
          <a:off x="1673376" y="1367"/>
          <a:ext cx="769701" cy="769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b="1" kern="1200" dirty="0"/>
            <a:t>Rich History</a:t>
          </a:r>
          <a:r>
            <a:rPr lang="en-US" sz="800" kern="1200" dirty="0"/>
            <a:t>: We have a long, proud history that we honor in all we do.</a:t>
          </a:r>
        </a:p>
      </dsp:txBody>
      <dsp:txXfrm>
        <a:off x="1673376" y="1367"/>
        <a:ext cx="769701" cy="769701"/>
      </dsp:txXfrm>
    </dsp:sp>
    <dsp:sp modelId="{580C4064-3226-9A4F-8EDF-8B5D545269B0}">
      <dsp:nvSpPr>
        <dsp:cNvPr id="0" name=""/>
        <dsp:cNvSpPr/>
      </dsp:nvSpPr>
      <dsp:spPr>
        <a:xfrm>
          <a:off x="321334" y="79326"/>
          <a:ext cx="5110430" cy="5110430"/>
        </a:xfrm>
        <a:prstGeom prst="circularArrow">
          <a:avLst>
            <a:gd name="adj1" fmla="val 2937"/>
            <a:gd name="adj2" fmla="val 179732"/>
            <a:gd name="adj3" fmla="val 16646545"/>
            <a:gd name="adj4" fmla="val 15573723"/>
            <a:gd name="adj5" fmla="val 342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F3F159-56DC-F546-BD5C-63EEA58B1B61}" type="datetimeFigureOut">
              <a:rPr lang="en-US" smtClean="0"/>
              <a:t>9/11/2022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4CE9D6-AAB7-CD48-BE7F-A2B3976C36F3}" type="slidenum">
              <a:rPr lang="en-US" smtClean="0"/>
              <a:t>‹#›</a:t>
            </a:fld>
            <a:endParaRPr lang="en-US"/>
          </a:p>
        </p:txBody>
      </p:sp>
    </p:spTree>
    <p:extLst>
      <p:ext uri="{BB962C8B-B14F-4D97-AF65-F5344CB8AC3E}">
        <p14:creationId xmlns:p14="http://schemas.microsoft.com/office/powerpoint/2010/main" val="214767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Airport</a:t>
            </a:r>
            <a:r>
              <a:rPr lang="en-US" baseline="0" dirty="0"/>
              <a:t> runway on left.  North into harbor is a kayak and paddleboard rental.  Islands are bird sanctuaries.  Sailing programs for kids occur in the vicinity.  Red dot/pin is the harbor.  Waikiki beach lower right.  University of Hawaii far right.</a:t>
            </a:r>
          </a:p>
          <a:p>
            <a:endParaRPr lang="en-US" baseline="0" dirty="0"/>
          </a:p>
          <a:p>
            <a:r>
              <a:rPr lang="en-US" baseline="0" dirty="0"/>
              <a:t>Would the harbor with considerable boat traffic not already be polluted?  How pristine could it be if it was dredged, etc.?  </a:t>
            </a:r>
            <a:endParaRPr lang="en-US" dirty="0"/>
          </a:p>
        </p:txBody>
      </p:sp>
      <p:sp>
        <p:nvSpPr>
          <p:cNvPr id="4" name="Slide Number Placeholder 3"/>
          <p:cNvSpPr>
            <a:spLocks noGrp="1"/>
          </p:cNvSpPr>
          <p:nvPr>
            <p:ph type="sldNum" sz="quarter" idx="10"/>
          </p:nvPr>
        </p:nvSpPr>
        <p:spPr/>
        <p:txBody>
          <a:bodyPr/>
          <a:lstStyle/>
          <a:p>
            <a:fld id="{334CE9D6-AAB7-CD48-BE7F-A2B3976C36F3}" type="slidenum">
              <a:rPr lang="en-US" smtClean="0"/>
              <a:t>1</a:t>
            </a:fld>
            <a:endParaRPr lang="en-US"/>
          </a:p>
        </p:txBody>
      </p:sp>
    </p:spTree>
    <p:extLst>
      <p:ext uri="{BB962C8B-B14F-4D97-AF65-F5344CB8AC3E}">
        <p14:creationId xmlns:p14="http://schemas.microsoft.com/office/powerpoint/2010/main" val="1675695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 SLIDE (further debrief and costs and benefits).  Things improve environmentally, but not necessarily economically.</a:t>
            </a:r>
          </a:p>
        </p:txBody>
      </p:sp>
      <p:sp>
        <p:nvSpPr>
          <p:cNvPr id="4" name="Slide Number Placeholder 3"/>
          <p:cNvSpPr>
            <a:spLocks noGrp="1"/>
          </p:cNvSpPr>
          <p:nvPr>
            <p:ph type="sldNum" sz="quarter" idx="5"/>
          </p:nvPr>
        </p:nvSpPr>
        <p:spPr/>
        <p:txBody>
          <a:bodyPr/>
          <a:lstStyle/>
          <a:p>
            <a:fld id="{334CE9D6-AAB7-CD48-BE7F-A2B3976C36F3}" type="slidenum">
              <a:rPr lang="en-US" smtClean="0"/>
              <a:t>22</a:t>
            </a:fld>
            <a:endParaRPr lang="en-US"/>
          </a:p>
        </p:txBody>
      </p:sp>
    </p:spTree>
    <p:extLst>
      <p:ext uri="{BB962C8B-B14F-4D97-AF65-F5344CB8AC3E}">
        <p14:creationId xmlns:p14="http://schemas.microsoft.com/office/powerpoint/2010/main" val="3580482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 SLIDE (what organizations say vs. what organizations do).  Students</a:t>
            </a:r>
            <a:r>
              <a:rPr lang="en-US" baseline="0" dirty="0"/>
              <a:t> can dissect or at least inspect these in the classroom.  Source:  </a:t>
            </a:r>
            <a:r>
              <a:rPr lang="en-US" baseline="0" dirty="0" err="1"/>
              <a:t>Matson.com</a:t>
            </a:r>
            <a:r>
              <a:rPr lang="en-US" baseline="0" dirty="0"/>
              <a:t> mission, vision and values</a:t>
            </a:r>
            <a:endParaRPr lang="en-US" dirty="0"/>
          </a:p>
        </p:txBody>
      </p:sp>
      <p:sp>
        <p:nvSpPr>
          <p:cNvPr id="4" name="Slide Number Placeholder 3"/>
          <p:cNvSpPr>
            <a:spLocks noGrp="1"/>
          </p:cNvSpPr>
          <p:nvPr>
            <p:ph type="sldNum" sz="quarter" idx="10"/>
          </p:nvPr>
        </p:nvSpPr>
        <p:spPr/>
        <p:txBody>
          <a:bodyPr/>
          <a:lstStyle/>
          <a:p>
            <a:fld id="{334CE9D6-AAB7-CD48-BE7F-A2B3976C36F3}" type="slidenum">
              <a:rPr lang="en-US" smtClean="0"/>
              <a:t>23</a:t>
            </a:fld>
            <a:endParaRPr lang="en-US"/>
          </a:p>
        </p:txBody>
      </p:sp>
    </p:spTree>
    <p:extLst>
      <p:ext uri="{BB962C8B-B14F-4D97-AF65-F5344CB8AC3E}">
        <p14:creationId xmlns:p14="http://schemas.microsoft.com/office/powerpoint/2010/main" val="1754075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above clip is from 16 September 2013; there are other clips included at the end of the </a:t>
            </a:r>
            <a:r>
              <a:rPr lang="en-US" i="1" dirty="0"/>
              <a:t>Teaching Notes </a:t>
            </a:r>
            <a:r>
              <a:rPr lang="en-US" dirty="0"/>
              <a:t>that could be used instead of or in addition to the above clip.</a:t>
            </a:r>
          </a:p>
          <a:p>
            <a:r>
              <a:rPr lang="en-US" dirty="0"/>
              <a:t>King Kamehameha statue is in front of the Hawaii’s State Supreme Court, students may recognize the statue from popular culture (e.g., tv show “Hawaii 5-0”) but likely do not know where it is located (in front of judiciary) and that it is several hundred meters from Honolulu Harbor.</a:t>
            </a:r>
          </a:p>
        </p:txBody>
      </p:sp>
      <p:sp>
        <p:nvSpPr>
          <p:cNvPr id="4" name="Slide Number Placeholder 3"/>
          <p:cNvSpPr>
            <a:spLocks noGrp="1"/>
          </p:cNvSpPr>
          <p:nvPr>
            <p:ph type="sldNum" sz="quarter" idx="10"/>
          </p:nvPr>
        </p:nvSpPr>
        <p:spPr/>
        <p:txBody>
          <a:bodyPr/>
          <a:lstStyle/>
          <a:p>
            <a:fld id="{334CE9D6-AAB7-CD48-BE7F-A2B3976C36F3}" type="slidenum">
              <a:rPr lang="en-US" smtClean="0"/>
              <a:t>24</a:t>
            </a:fld>
            <a:endParaRPr lang="en-US"/>
          </a:p>
        </p:txBody>
      </p:sp>
    </p:spTree>
    <p:extLst>
      <p:ext uri="{BB962C8B-B14F-4D97-AF65-F5344CB8AC3E}">
        <p14:creationId xmlns:p14="http://schemas.microsoft.com/office/powerpoint/2010/main" val="1946073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bit of history; not the first catastrophic molasses spill. </a:t>
            </a:r>
            <a:r>
              <a:rPr lang="en-US" baseline="0" dirty="0"/>
              <a:t> T</a:t>
            </a:r>
            <a:r>
              <a:rPr lang="en-US" dirty="0"/>
              <a:t>ank burst,</a:t>
            </a:r>
            <a:r>
              <a:rPr lang="en-US" baseline="0" dirty="0"/>
              <a:t> 25-foot-high wave travelled 35 mph. It has been argued that this is ground zero for modern corporate social responsibility at least in America.  One person in the lower center is dressed in white.</a:t>
            </a:r>
            <a:endParaRPr lang="en-US" dirty="0"/>
          </a:p>
        </p:txBody>
      </p:sp>
      <p:sp>
        <p:nvSpPr>
          <p:cNvPr id="4" name="Slide Number Placeholder 3"/>
          <p:cNvSpPr>
            <a:spLocks noGrp="1"/>
          </p:cNvSpPr>
          <p:nvPr>
            <p:ph type="sldNum" sz="quarter" idx="10"/>
          </p:nvPr>
        </p:nvSpPr>
        <p:spPr/>
        <p:txBody>
          <a:bodyPr/>
          <a:lstStyle/>
          <a:p>
            <a:fld id="{334CE9D6-AAB7-CD48-BE7F-A2B3976C36F3}" type="slidenum">
              <a:rPr lang="en-US" smtClean="0"/>
              <a:t>25</a:t>
            </a:fld>
            <a:endParaRPr lang="en-US"/>
          </a:p>
        </p:txBody>
      </p:sp>
    </p:spTree>
    <p:extLst>
      <p:ext uri="{BB962C8B-B14F-4D97-AF65-F5344CB8AC3E}">
        <p14:creationId xmlns:p14="http://schemas.microsoft.com/office/powerpoint/2010/main" val="1824895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“Everything</a:t>
            </a:r>
            <a:r>
              <a:rPr lang="en-US" baseline="0" dirty="0"/>
              <a:t> down there is dead.  It was shocking</a:t>
            </a:r>
            <a:r>
              <a:rPr lang="mr-IN" baseline="0" dirty="0"/>
              <a:t>…</a:t>
            </a:r>
            <a:r>
              <a:rPr lang="en-CA" baseline="0" dirty="0"/>
              <a:t>” let audience read the rest of the quote.  Pause for a few moments, no need to read names or job titles.</a:t>
            </a:r>
          </a:p>
          <a:p>
            <a:endParaRPr lang="en-CA" baseline="0" dirty="0"/>
          </a:p>
          <a:p>
            <a:r>
              <a:rPr lang="en-CA" baseline="0" dirty="0"/>
              <a:t>“This the worst environmental damage to sea life…” pause for a moment.</a:t>
            </a:r>
          </a:p>
          <a:p>
            <a:endParaRPr lang="en-CA" baseline="0" dirty="0"/>
          </a:p>
          <a:p>
            <a:r>
              <a:rPr lang="en-CA" baseline="0" dirty="0"/>
              <a:t>Point at screen “it can’t be skimmed” it sinks, it does not float.  In this anaerobic state, life ceases.</a:t>
            </a:r>
          </a:p>
          <a:p>
            <a:endParaRPr lang="en-US" baseline="0" dirty="0"/>
          </a:p>
          <a:p>
            <a:r>
              <a:rPr lang="en-US" baseline="0" dirty="0"/>
              <a:t>With no water circulation molasses won’t dissipate.</a:t>
            </a:r>
            <a:endParaRPr lang="en-CA" baseline="0" dirty="0"/>
          </a:p>
        </p:txBody>
      </p:sp>
      <p:sp>
        <p:nvSpPr>
          <p:cNvPr id="4" name="Slide Number Placeholder 3"/>
          <p:cNvSpPr>
            <a:spLocks noGrp="1"/>
          </p:cNvSpPr>
          <p:nvPr>
            <p:ph type="sldNum" sz="quarter" idx="10"/>
          </p:nvPr>
        </p:nvSpPr>
        <p:spPr/>
        <p:txBody>
          <a:bodyPr/>
          <a:lstStyle/>
          <a:p>
            <a:fld id="{334CE9D6-AAB7-CD48-BE7F-A2B3976C36F3}" type="slidenum">
              <a:rPr lang="en-US" smtClean="0"/>
              <a:t>3</a:t>
            </a:fld>
            <a:endParaRPr lang="en-US"/>
          </a:p>
        </p:txBody>
      </p:sp>
    </p:spTree>
    <p:extLst>
      <p:ext uri="{BB962C8B-B14F-4D97-AF65-F5344CB8AC3E}">
        <p14:creationId xmlns:p14="http://schemas.microsoft.com/office/powerpoint/2010/main" val="2069919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HDOT has</a:t>
            </a:r>
            <a:r>
              <a:rPr lang="en-US" baseline="0" dirty="0"/>
              <a:t> authority and responsibility for the harbor.  US EPA either says molasses is OK or is silent on the matter.</a:t>
            </a:r>
          </a:p>
          <a:p>
            <a:endParaRPr lang="en-US" baseline="0" dirty="0"/>
          </a:p>
          <a:p>
            <a:r>
              <a:rPr lang="en-US" baseline="0" dirty="0"/>
              <a:t>It turns out leaky pipes don’t leak when they are empty.  </a:t>
            </a:r>
          </a:p>
          <a:p>
            <a:endParaRPr lang="en-US" baseline="0" dirty="0"/>
          </a:p>
          <a:p>
            <a:r>
              <a:rPr lang="en-US" baseline="0" dirty="0"/>
              <a:t>It was overnight before a leak was noticed.  No active monitoring of molasses out of the tank vs. what’s loaded into the boat </a:t>
            </a:r>
            <a:r>
              <a:rPr lang="mr-IN" baseline="0" dirty="0"/>
              <a:t>–</a:t>
            </a:r>
            <a:r>
              <a:rPr lang="en-US" baseline="0" dirty="0"/>
              <a:t> something which is done with more valuable cargo and more dangerous cargo (oil).</a:t>
            </a:r>
            <a:endParaRPr lang="en-US" dirty="0"/>
          </a:p>
        </p:txBody>
      </p:sp>
      <p:sp>
        <p:nvSpPr>
          <p:cNvPr id="4" name="Slide Number Placeholder 3"/>
          <p:cNvSpPr>
            <a:spLocks noGrp="1"/>
          </p:cNvSpPr>
          <p:nvPr>
            <p:ph type="sldNum" sz="quarter" idx="10"/>
          </p:nvPr>
        </p:nvSpPr>
        <p:spPr/>
        <p:txBody>
          <a:bodyPr/>
          <a:lstStyle/>
          <a:p>
            <a:fld id="{334CE9D6-AAB7-CD48-BE7F-A2B3976C36F3}" type="slidenum">
              <a:rPr lang="en-US" smtClean="0"/>
              <a:t>4</a:t>
            </a:fld>
            <a:endParaRPr lang="en-US"/>
          </a:p>
        </p:txBody>
      </p:sp>
    </p:spTree>
    <p:extLst>
      <p:ext uri="{BB962C8B-B14F-4D97-AF65-F5344CB8AC3E}">
        <p14:creationId xmlns:p14="http://schemas.microsoft.com/office/powerpoint/2010/main" val="1242273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OPTIONAL SLIDE (can be used after slide #3). </a:t>
            </a:r>
            <a:r>
              <a:rPr lang="en-US" baseline="0" dirty="0"/>
              <a:t>[Just a few seconds and then next slide, unless instructor wishes to create some ‘open space’ for students to jump in.]</a:t>
            </a:r>
            <a:r>
              <a:rPr lang="en-US" dirty="0"/>
              <a:t>  Lots of finger</a:t>
            </a:r>
            <a:r>
              <a:rPr lang="en-US" baseline="0" dirty="0"/>
              <a:t> pointing of course, obfuscate!  </a:t>
            </a:r>
          </a:p>
          <a:p>
            <a:endParaRPr lang="en-US" dirty="0"/>
          </a:p>
        </p:txBody>
      </p:sp>
      <p:sp>
        <p:nvSpPr>
          <p:cNvPr id="4" name="Slide Number Placeholder 3"/>
          <p:cNvSpPr>
            <a:spLocks noGrp="1"/>
          </p:cNvSpPr>
          <p:nvPr>
            <p:ph type="sldNum" sz="quarter" idx="5"/>
          </p:nvPr>
        </p:nvSpPr>
        <p:spPr/>
        <p:txBody>
          <a:bodyPr/>
          <a:lstStyle/>
          <a:p>
            <a:fld id="{334CE9D6-AAB7-CD48-BE7F-A2B3976C36F3}" type="slidenum">
              <a:rPr lang="en-US" smtClean="0"/>
              <a:t>16</a:t>
            </a:fld>
            <a:endParaRPr lang="en-US"/>
          </a:p>
        </p:txBody>
      </p:sp>
    </p:spTree>
    <p:extLst>
      <p:ext uri="{BB962C8B-B14F-4D97-AF65-F5344CB8AC3E}">
        <p14:creationId xmlns:p14="http://schemas.microsoft.com/office/powerpoint/2010/main" val="4293338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 SLIDE (can be used after slide 4).  In additional to deflecting blame, one can be proactive in preventing information from being revealed.</a:t>
            </a:r>
          </a:p>
        </p:txBody>
      </p:sp>
      <p:sp>
        <p:nvSpPr>
          <p:cNvPr id="4" name="Slide Number Placeholder 3"/>
          <p:cNvSpPr>
            <a:spLocks noGrp="1"/>
          </p:cNvSpPr>
          <p:nvPr>
            <p:ph type="sldNum" sz="quarter" idx="5"/>
          </p:nvPr>
        </p:nvSpPr>
        <p:spPr/>
        <p:txBody>
          <a:bodyPr/>
          <a:lstStyle/>
          <a:p>
            <a:fld id="{334CE9D6-AAB7-CD48-BE7F-A2B3976C36F3}" type="slidenum">
              <a:rPr lang="en-US" smtClean="0"/>
              <a:t>17</a:t>
            </a:fld>
            <a:endParaRPr lang="en-US"/>
          </a:p>
        </p:txBody>
      </p:sp>
    </p:spTree>
    <p:extLst>
      <p:ext uri="{BB962C8B-B14F-4D97-AF65-F5344CB8AC3E}">
        <p14:creationId xmlns:p14="http://schemas.microsoft.com/office/powerpoint/2010/main" val="3189554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 SLIDE (can be used with the previous slide).  From “cover your butt” to admitting you were</a:t>
            </a:r>
            <a:r>
              <a:rPr lang="en-US" baseline="0" dirty="0"/>
              <a:t> wrong.  Initially some mid-level managers were put in front of the media frenzy.  When that tactic does not work</a:t>
            </a:r>
            <a:r>
              <a:rPr lang="mr-IN" baseline="0" dirty="0"/>
              <a:t>…</a:t>
            </a:r>
            <a:endParaRPr lang="en-CA" baseline="0" dirty="0"/>
          </a:p>
          <a:p>
            <a:r>
              <a:rPr lang="en-CA" baseline="0" dirty="0"/>
              <a:t>HDOT and Matson jointly hold news conference </a:t>
            </a:r>
            <a:r>
              <a:rPr lang="mr-IN" baseline="0" dirty="0"/>
              <a:t>–</a:t>
            </a:r>
            <a:r>
              <a:rPr lang="en-CA" baseline="0" dirty="0"/>
              <a:t> everyone does their best to look contrite, but they carefully stay on message. </a:t>
            </a:r>
          </a:p>
          <a:p>
            <a:r>
              <a:rPr lang="en-CA" baseline="0" dirty="0"/>
              <a:t>Cannot even be truthful about telling the truth.</a:t>
            </a:r>
            <a:endParaRPr lang="en-US" dirty="0"/>
          </a:p>
        </p:txBody>
      </p:sp>
      <p:sp>
        <p:nvSpPr>
          <p:cNvPr id="4" name="Slide Number Placeholder 3"/>
          <p:cNvSpPr>
            <a:spLocks noGrp="1"/>
          </p:cNvSpPr>
          <p:nvPr>
            <p:ph type="sldNum" sz="quarter" idx="10"/>
          </p:nvPr>
        </p:nvSpPr>
        <p:spPr/>
        <p:txBody>
          <a:bodyPr/>
          <a:lstStyle/>
          <a:p>
            <a:fld id="{334CE9D6-AAB7-CD48-BE7F-A2B3976C36F3}" type="slidenum">
              <a:rPr lang="en-US" smtClean="0"/>
              <a:t>18</a:t>
            </a:fld>
            <a:endParaRPr lang="en-US"/>
          </a:p>
        </p:txBody>
      </p:sp>
    </p:spTree>
    <p:extLst>
      <p:ext uri="{BB962C8B-B14F-4D97-AF65-F5344CB8AC3E}">
        <p14:creationId xmlns:p14="http://schemas.microsoft.com/office/powerpoint/2010/main" val="2114795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 SLIDE (can be used with previous slide).  In additional to standard</a:t>
            </a:r>
            <a:r>
              <a:rPr lang="en-US" baseline="0" dirty="0"/>
              <a:t> Corporate Social Responsibility topics and theory, there is a field of communications (which has theory) regarding relationships and recovery - something most students have rarely heard of.  </a:t>
            </a:r>
          </a:p>
          <a:p>
            <a:endParaRPr lang="en-US" baseline="0" dirty="0"/>
          </a:p>
          <a:p>
            <a:r>
              <a:rPr lang="en-US" baseline="0" dirty="0"/>
              <a:t>Matson began in 1882.   Matson and Hawaii have grown together.  They are symbiotic.  Or cynically, is Matson parasitic?  Matson’s headquarters is in Honolulu.</a:t>
            </a:r>
          </a:p>
          <a:p>
            <a:endParaRPr lang="en-US" baseline="0" dirty="0"/>
          </a:p>
          <a:p>
            <a:r>
              <a:rPr lang="en-US" baseline="0" dirty="0"/>
              <a:t>Even if loading molasses is profitable, the public exposure (downside) was likely too much.  So, spin off this bad piece of the value chain.</a:t>
            </a:r>
          </a:p>
        </p:txBody>
      </p:sp>
      <p:sp>
        <p:nvSpPr>
          <p:cNvPr id="4" name="Slide Number Placeholder 3"/>
          <p:cNvSpPr>
            <a:spLocks noGrp="1"/>
          </p:cNvSpPr>
          <p:nvPr>
            <p:ph type="sldNum" sz="quarter" idx="10"/>
          </p:nvPr>
        </p:nvSpPr>
        <p:spPr/>
        <p:txBody>
          <a:bodyPr/>
          <a:lstStyle/>
          <a:p>
            <a:fld id="{334CE9D6-AAB7-CD48-BE7F-A2B3976C36F3}" type="slidenum">
              <a:rPr lang="en-US" smtClean="0"/>
              <a:t>19</a:t>
            </a:fld>
            <a:endParaRPr lang="en-US"/>
          </a:p>
        </p:txBody>
      </p:sp>
    </p:spTree>
    <p:extLst>
      <p:ext uri="{BB962C8B-B14F-4D97-AF65-F5344CB8AC3E}">
        <p14:creationId xmlns:p14="http://schemas.microsoft.com/office/powerpoint/2010/main" val="1545138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 SLIDE (can be used at any point to highlight the financial/legal side)</a:t>
            </a:r>
          </a:p>
        </p:txBody>
      </p:sp>
      <p:sp>
        <p:nvSpPr>
          <p:cNvPr id="4" name="Slide Number Placeholder 3"/>
          <p:cNvSpPr>
            <a:spLocks noGrp="1"/>
          </p:cNvSpPr>
          <p:nvPr>
            <p:ph type="sldNum" sz="quarter" idx="5"/>
          </p:nvPr>
        </p:nvSpPr>
        <p:spPr/>
        <p:txBody>
          <a:bodyPr/>
          <a:lstStyle/>
          <a:p>
            <a:fld id="{334CE9D6-AAB7-CD48-BE7F-A2B3976C36F3}" type="slidenum">
              <a:rPr lang="en-US" smtClean="0"/>
              <a:t>20</a:t>
            </a:fld>
            <a:endParaRPr lang="en-US"/>
          </a:p>
        </p:txBody>
      </p:sp>
    </p:spTree>
    <p:extLst>
      <p:ext uri="{BB962C8B-B14F-4D97-AF65-F5344CB8AC3E}">
        <p14:creationId xmlns:p14="http://schemas.microsoft.com/office/powerpoint/2010/main" val="736772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 SLIDE (can be used to debrief or further extend discussion).  Author photo of Matson small sea can (ocean going sea container) in a residential area of Oahu.  Matson is ubiquitous on the Hawaiian islands.</a:t>
            </a:r>
          </a:p>
        </p:txBody>
      </p:sp>
      <p:sp>
        <p:nvSpPr>
          <p:cNvPr id="4" name="Slide Number Placeholder 3"/>
          <p:cNvSpPr>
            <a:spLocks noGrp="1"/>
          </p:cNvSpPr>
          <p:nvPr>
            <p:ph type="sldNum" sz="quarter" idx="5"/>
          </p:nvPr>
        </p:nvSpPr>
        <p:spPr/>
        <p:txBody>
          <a:bodyPr/>
          <a:lstStyle/>
          <a:p>
            <a:fld id="{334CE9D6-AAB7-CD48-BE7F-A2B3976C36F3}" type="slidenum">
              <a:rPr lang="en-US" smtClean="0"/>
              <a:t>21</a:t>
            </a:fld>
            <a:endParaRPr lang="en-US"/>
          </a:p>
        </p:txBody>
      </p:sp>
    </p:spTree>
    <p:extLst>
      <p:ext uri="{BB962C8B-B14F-4D97-AF65-F5344CB8AC3E}">
        <p14:creationId xmlns:p14="http://schemas.microsoft.com/office/powerpoint/2010/main" val="675118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D3070DC-1CE5-7B45-9DB6-BDE3B029EE82}" type="datetime1">
              <a:rPr lang="en-CA" smtClean="0"/>
              <a:t>2022-09-11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6177D8-51A2-174B-AE82-008CE370896D}" type="datetime1">
              <a:rPr lang="en-CA" smtClean="0"/>
              <a:t>2022-09-11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676CC4-0561-B746-8269-8502E7114274}" type="datetime1">
              <a:rPr lang="en-CA" smtClean="0"/>
              <a:t>2022-09-11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0C5A0C-9D26-714C-AAC3-F7CCACAF7A8D}" type="datetime1">
              <a:rPr lang="en-CA" smtClean="0"/>
              <a:t>2022-09-11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B0AFAA-FE89-6449-8631-C74F4F54A2EF}" type="datetime1">
              <a:rPr lang="en-CA" smtClean="0"/>
              <a:t>2022-09-11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029A261-AEDF-DE4B-A7B4-A7C4B9B3A2DD}" type="datetime1">
              <a:rPr lang="en-CA" smtClean="0"/>
              <a:t>2022-09-11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272F979-FDCE-A640-84C3-60520DD40FCC}" type="datetime1">
              <a:rPr lang="en-CA" smtClean="0"/>
              <a:t>2022-09-11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E95E5FB-9CBE-0345-A382-29D11CFD4D55}" type="datetime1">
              <a:rPr lang="en-CA" smtClean="0"/>
              <a:t>2022-09-11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9C99FB-91A3-4641-BBE2-CCD50D83E7AD}" type="datetime1">
              <a:rPr lang="en-CA" smtClean="0"/>
              <a:t>2022-09-11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B3F390-8DA6-9C48-9C3C-286200D6C5E5}" type="datetime1">
              <a:rPr lang="en-CA" smtClean="0"/>
              <a:t>2022-09-11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728706-03C3-2F4C-BC36-2B7B4D79CCC0}" type="datetime1">
              <a:rPr lang="en-CA" smtClean="0"/>
              <a:t>2022-09-11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291D14-07F5-5D46-8351-2878C8418936}" type="datetime1">
              <a:rPr lang="en-CA" smtClean="0"/>
              <a:t>2022-09-11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1651748695"/>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CjiBc8DSJaI"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Triangle 9">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11">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58888" y="1080289"/>
            <a:ext cx="9231410" cy="1933845"/>
          </a:xfrm>
        </p:spPr>
        <p:txBody>
          <a:bodyPr anchor="b">
            <a:normAutofit/>
          </a:bodyPr>
          <a:lstStyle/>
          <a:p>
            <a:pPr algn="l"/>
            <a:r>
              <a:rPr lang="en-US" sz="5400" dirty="0"/>
              <a:t>Environmental Disaster in</a:t>
            </a:r>
            <a:br>
              <a:rPr lang="en-US" sz="5400" dirty="0"/>
            </a:br>
            <a:r>
              <a:rPr lang="en-US" sz="5400" dirty="0"/>
              <a:t>Honolulu Harbor:</a:t>
            </a:r>
          </a:p>
        </p:txBody>
      </p:sp>
      <p:sp>
        <p:nvSpPr>
          <p:cNvPr id="3" name="Subtitle 2"/>
          <p:cNvSpPr>
            <a:spLocks noGrp="1"/>
          </p:cNvSpPr>
          <p:nvPr>
            <p:ph type="subTitle" idx="1"/>
          </p:nvPr>
        </p:nvSpPr>
        <p:spPr>
          <a:xfrm>
            <a:off x="888287" y="3238990"/>
            <a:ext cx="7132335" cy="464315"/>
          </a:xfrm>
        </p:spPr>
        <p:txBody>
          <a:bodyPr anchor="t">
            <a:noAutofit/>
          </a:bodyPr>
          <a:lstStyle/>
          <a:p>
            <a:pPr algn="l">
              <a:spcBef>
                <a:spcPts val="0"/>
              </a:spcBef>
            </a:pPr>
            <a:r>
              <a:rPr lang="en-US" sz="3600" cap="none" dirty="0">
                <a:latin typeface="+mn-lt"/>
              </a:rPr>
              <a:t>Knowing and Doing the Right Thing</a:t>
            </a:r>
          </a:p>
        </p:txBody>
      </p:sp>
      <p:sp>
        <p:nvSpPr>
          <p:cNvPr id="5" name="Title 1">
            <a:extLst>
              <a:ext uri="{FF2B5EF4-FFF2-40B4-BE49-F238E27FC236}">
                <a16:creationId xmlns:a16="http://schemas.microsoft.com/office/drawing/2014/main" id="{2BFBEE18-F407-D428-9884-31991777BD74}"/>
              </a:ext>
            </a:extLst>
          </p:cNvPr>
          <p:cNvSpPr txBox="1">
            <a:spLocks/>
          </p:cNvSpPr>
          <p:nvPr/>
        </p:nvSpPr>
        <p:spPr bwMode="auto">
          <a:xfrm>
            <a:off x="858888" y="577110"/>
            <a:ext cx="5943600"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400">
                <a:solidFill>
                  <a:srgbClr val="7F7F7F"/>
                </a:solidFill>
                <a:latin typeface="Century Gothic" pitchFamily="34" charset="0"/>
                <a:ea typeface="MS PGothic" pitchFamily="34" charset="-128"/>
              </a:defRPr>
            </a:lvl1pPr>
            <a:lvl2pPr marL="742950" indent="-285750">
              <a:spcBef>
                <a:spcPct val="20000"/>
              </a:spcBef>
              <a:buFont typeface="Courier New" pitchFamily="49" charset="0"/>
              <a:buChar char="o"/>
              <a:defRPr sz="1600">
                <a:solidFill>
                  <a:srgbClr val="7F7F7F"/>
                </a:solidFill>
                <a:latin typeface="Century Gothic" pitchFamily="34" charset="0"/>
                <a:ea typeface="MS PGothic" pitchFamily="34" charset="-128"/>
              </a:defRPr>
            </a:lvl2pPr>
            <a:lvl3pPr marL="1143000" indent="-228600">
              <a:spcBef>
                <a:spcPct val="20000"/>
              </a:spcBef>
              <a:buFont typeface="Arial" charset="0"/>
              <a:buChar char="•"/>
              <a:defRPr sz="1600">
                <a:solidFill>
                  <a:srgbClr val="7F7F7F"/>
                </a:solidFill>
                <a:latin typeface="Century Gothic" pitchFamily="34" charset="0"/>
                <a:ea typeface="MS PGothic" pitchFamily="34" charset="-128"/>
              </a:defRPr>
            </a:lvl3pPr>
            <a:lvl4pPr marL="1600200" indent="-228600">
              <a:spcBef>
                <a:spcPct val="20000"/>
              </a:spcBef>
              <a:buFont typeface="Courier New" pitchFamily="49" charset="0"/>
              <a:buChar char="o"/>
              <a:defRPr sz="1600">
                <a:solidFill>
                  <a:srgbClr val="7F7F7F"/>
                </a:solidFill>
                <a:latin typeface="Century Gothic" pitchFamily="34" charset="0"/>
                <a:ea typeface="MS PGothic" pitchFamily="34" charset="-128"/>
              </a:defRPr>
            </a:lvl4pPr>
            <a:lvl5pPr marL="2057400" indent="-228600">
              <a:spcBef>
                <a:spcPct val="20000"/>
              </a:spcBef>
              <a:buFont typeface="Arial" charset="0"/>
              <a:buChar char="•"/>
              <a:defRPr sz="1600">
                <a:solidFill>
                  <a:srgbClr val="7F7F7F"/>
                </a:solidFill>
                <a:latin typeface="Century Gothic" pitchFamily="34" charset="0"/>
                <a:ea typeface="MS PGothic" pitchFamily="34" charset="-128"/>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9pPr>
          </a:lstStyle>
          <a:p>
            <a:pPr defTabSz="914400" eaLnBrk="1" hangingPunct="1">
              <a:spcBef>
                <a:spcPct val="0"/>
              </a:spcBef>
              <a:buFontTx/>
              <a:buNone/>
            </a:pPr>
            <a:r>
              <a:rPr lang="en-US" altLang="en-US" i="1" dirty="0">
                <a:solidFill>
                  <a:schemeClr val="tx1"/>
                </a:solidFill>
                <a:latin typeface="Calibri" pitchFamily="34" charset="0"/>
              </a:rPr>
              <a:t>A Presentation to Accompany the Case Study:</a:t>
            </a:r>
          </a:p>
        </p:txBody>
      </p:sp>
      <p:sp>
        <p:nvSpPr>
          <p:cNvPr id="7" name="Rectangle 10">
            <a:extLst>
              <a:ext uri="{FF2B5EF4-FFF2-40B4-BE49-F238E27FC236}">
                <a16:creationId xmlns:a16="http://schemas.microsoft.com/office/drawing/2014/main" id="{FFE45D68-6B24-4B04-C1B8-A2C7A65503A2}"/>
              </a:ext>
            </a:extLst>
          </p:cNvPr>
          <p:cNvSpPr>
            <a:spLocks noChangeArrowheads="1"/>
          </p:cNvSpPr>
          <p:nvPr/>
        </p:nvSpPr>
        <p:spPr bwMode="auto">
          <a:xfrm>
            <a:off x="858888" y="209550"/>
            <a:ext cx="471182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2400">
                <a:solidFill>
                  <a:srgbClr val="7F7F7F"/>
                </a:solidFill>
                <a:latin typeface="Century Gothic" pitchFamily="34" charset="0"/>
                <a:ea typeface="MS PGothic" pitchFamily="34" charset="-128"/>
              </a:defRPr>
            </a:lvl1pPr>
            <a:lvl2pPr marL="742950" indent="-285750">
              <a:spcBef>
                <a:spcPct val="20000"/>
              </a:spcBef>
              <a:buFont typeface="Courier New" pitchFamily="49" charset="0"/>
              <a:buChar char="o"/>
              <a:defRPr sz="1600">
                <a:solidFill>
                  <a:srgbClr val="7F7F7F"/>
                </a:solidFill>
                <a:latin typeface="Century Gothic" pitchFamily="34" charset="0"/>
                <a:ea typeface="MS PGothic" pitchFamily="34" charset="-128"/>
              </a:defRPr>
            </a:lvl2pPr>
            <a:lvl3pPr marL="1143000" indent="-228600">
              <a:spcBef>
                <a:spcPct val="20000"/>
              </a:spcBef>
              <a:buFont typeface="Arial" charset="0"/>
              <a:buChar char="•"/>
              <a:defRPr sz="1600">
                <a:solidFill>
                  <a:srgbClr val="7F7F7F"/>
                </a:solidFill>
                <a:latin typeface="Century Gothic" pitchFamily="34" charset="0"/>
                <a:ea typeface="MS PGothic" pitchFamily="34" charset="-128"/>
              </a:defRPr>
            </a:lvl3pPr>
            <a:lvl4pPr marL="1600200" indent="-228600">
              <a:spcBef>
                <a:spcPct val="20000"/>
              </a:spcBef>
              <a:buFont typeface="Courier New" pitchFamily="49" charset="0"/>
              <a:buChar char="o"/>
              <a:defRPr sz="1600">
                <a:solidFill>
                  <a:srgbClr val="7F7F7F"/>
                </a:solidFill>
                <a:latin typeface="Century Gothic" pitchFamily="34" charset="0"/>
                <a:ea typeface="MS PGothic" pitchFamily="34" charset="-128"/>
              </a:defRPr>
            </a:lvl4pPr>
            <a:lvl5pPr marL="2057400" indent="-228600">
              <a:spcBef>
                <a:spcPct val="20000"/>
              </a:spcBef>
              <a:buFont typeface="Arial" charset="0"/>
              <a:buChar char="•"/>
              <a:defRPr sz="1600">
                <a:solidFill>
                  <a:srgbClr val="7F7F7F"/>
                </a:solidFill>
                <a:latin typeface="Century Gothic"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9pPr>
          </a:lstStyle>
          <a:p>
            <a:pPr>
              <a:spcBef>
                <a:spcPct val="0"/>
              </a:spcBef>
              <a:buFontTx/>
              <a:buNone/>
            </a:pPr>
            <a:r>
              <a:rPr lang="en-US" altLang="en-US" sz="1400" b="1" dirty="0">
                <a:solidFill>
                  <a:schemeClr val="accent4"/>
                </a:solidFill>
                <a:latin typeface="Calibri" pitchFamily="34" charset="0"/>
                <a:cs typeface="Calibri" pitchFamily="34" charset="0"/>
              </a:rPr>
              <a:t>NATIONAL CENTER FOR CASE STUDY TEACHING IN SCIENCE</a:t>
            </a:r>
            <a:endParaRPr lang="en-US" altLang="en-US" sz="1400" b="1" dirty="0">
              <a:solidFill>
                <a:schemeClr val="accent4"/>
              </a:solidFill>
              <a:latin typeface="Palatino Linotype" pitchFamily="18" charset="0"/>
              <a:cs typeface="Calibri" pitchFamily="34" charset="0"/>
            </a:endParaRPr>
          </a:p>
        </p:txBody>
      </p:sp>
      <p:sp>
        <p:nvSpPr>
          <p:cNvPr id="9" name="TextBox 8">
            <a:extLst>
              <a:ext uri="{FF2B5EF4-FFF2-40B4-BE49-F238E27FC236}">
                <a16:creationId xmlns:a16="http://schemas.microsoft.com/office/drawing/2014/main" id="{95350FB8-CF62-ADF3-7820-31F1CCAD7AC8}"/>
              </a:ext>
            </a:extLst>
          </p:cNvPr>
          <p:cNvSpPr txBox="1"/>
          <p:nvPr/>
        </p:nvSpPr>
        <p:spPr>
          <a:xfrm>
            <a:off x="888287" y="4744085"/>
            <a:ext cx="6096000" cy="1200329"/>
          </a:xfrm>
          <a:prstGeom prst="rect">
            <a:avLst/>
          </a:prstGeom>
          <a:noFill/>
        </p:spPr>
        <p:txBody>
          <a:bodyPr wrap="square">
            <a:spAutoFit/>
          </a:bodyPr>
          <a:lstStyle/>
          <a:p>
            <a:r>
              <a:rPr lang="en-US" dirty="0">
                <a:latin typeface="Monotype Corsiva" panose="03010101010201010101" pitchFamily="66" charset="0"/>
              </a:rPr>
              <a:t>by</a:t>
            </a:r>
          </a:p>
          <a:p>
            <a:r>
              <a:rPr lang="en-US" dirty="0"/>
              <a:t>Prescott C. Ensign</a:t>
            </a:r>
          </a:p>
          <a:p>
            <a:r>
              <a:rPr lang="en-US" dirty="0"/>
              <a:t>Lazaridis School of Business and Economics</a:t>
            </a:r>
          </a:p>
          <a:p>
            <a:r>
              <a:rPr lang="en-US" dirty="0"/>
              <a:t>Wilfrid Laurier University, Waterloo, Ontario, Canada</a:t>
            </a:r>
          </a:p>
        </p:txBody>
      </p:sp>
    </p:spTree>
    <p:extLst>
      <p:ext uri="{BB962C8B-B14F-4D97-AF65-F5344CB8AC3E}">
        <p14:creationId xmlns:p14="http://schemas.microsoft.com/office/powerpoint/2010/main" val="1222949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696CBE-9909-D042-8C0B-2C7C00EF5C79}"/>
              </a:ext>
            </a:extLst>
          </p:cNvPr>
          <p:cNvSpPr>
            <a:spLocks noGrp="1"/>
          </p:cNvSpPr>
          <p:nvPr>
            <p:ph type="title"/>
          </p:nvPr>
        </p:nvSpPr>
        <p:spPr>
          <a:xfrm>
            <a:off x="838200" y="365125"/>
            <a:ext cx="10515600" cy="1325563"/>
          </a:xfrm>
        </p:spPr>
        <p:txBody>
          <a:bodyPr>
            <a:normAutofit/>
          </a:bodyPr>
          <a:lstStyle/>
          <a:p>
            <a:r>
              <a:rPr lang="en-US" sz="5400"/>
              <a:t>Question 4</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906CBED-CDAB-CF43-A645-F8408CBC73B4}"/>
              </a:ext>
            </a:extLst>
          </p:cNvPr>
          <p:cNvSpPr>
            <a:spLocks noGrp="1"/>
          </p:cNvSpPr>
          <p:nvPr>
            <p:ph idx="1"/>
          </p:nvPr>
        </p:nvSpPr>
        <p:spPr>
          <a:xfrm>
            <a:off x="838200" y="1929384"/>
            <a:ext cx="10515600" cy="4251960"/>
          </a:xfrm>
        </p:spPr>
        <p:txBody>
          <a:bodyPr>
            <a:normAutofit/>
          </a:bodyPr>
          <a:lstStyle/>
          <a:p>
            <a:pPr marL="0" indent="0">
              <a:buNone/>
            </a:pPr>
            <a:r>
              <a:rPr lang="en-US" sz="3600" dirty="0"/>
              <a:t>Did Hawaii Department of Transportation (HDOT) exercise reasonable care in carrying out its public responsibility for ensuring the safety and integrity of Honolulu Harbor?</a:t>
            </a:r>
          </a:p>
          <a:p>
            <a:pPr marL="0" indent="0">
              <a:buNone/>
            </a:pPr>
            <a:r>
              <a:rPr lang="en-US" sz="3600" dirty="0"/>
              <a:t>How could the government agency (HDOT) that has control over the harbor area have prevented this disaster?</a:t>
            </a:r>
          </a:p>
        </p:txBody>
      </p:sp>
      <p:sp>
        <p:nvSpPr>
          <p:cNvPr id="4" name="Slide Number Placeholder 3">
            <a:extLst>
              <a:ext uri="{FF2B5EF4-FFF2-40B4-BE49-F238E27FC236}">
                <a16:creationId xmlns:a16="http://schemas.microsoft.com/office/drawing/2014/main" id="{7BF6DE31-13E2-264F-86CD-2A86AE7CE0F2}"/>
              </a:ext>
            </a:extLst>
          </p:cNvPr>
          <p:cNvSpPr>
            <a:spLocks noGrp="1"/>
          </p:cNvSpPr>
          <p:nvPr>
            <p:ph type="sldNum" sz="quarter" idx="12"/>
          </p:nvPr>
        </p:nvSpPr>
        <p:spPr>
          <a:xfrm>
            <a:off x="8610600" y="6356350"/>
            <a:ext cx="2743200" cy="365125"/>
          </a:xfrm>
        </p:spPr>
        <p:txBody>
          <a:bodyPr>
            <a:normAutofit/>
          </a:bodyPr>
          <a:lstStyle/>
          <a:p>
            <a:pPr>
              <a:spcAft>
                <a:spcPts val="600"/>
              </a:spcAft>
            </a:pPr>
            <a:fld id="{D57F1E4F-1CFF-5643-939E-02111984F565}" type="slidenum">
              <a:rPr lang="en-US" smtClean="0"/>
              <a:pPr>
                <a:spcAft>
                  <a:spcPts val="600"/>
                </a:spcAft>
              </a:pPr>
              <a:t>9</a:t>
            </a:fld>
            <a:endParaRPr lang="en-US"/>
          </a:p>
        </p:txBody>
      </p:sp>
    </p:spTree>
    <p:extLst>
      <p:ext uri="{BB962C8B-B14F-4D97-AF65-F5344CB8AC3E}">
        <p14:creationId xmlns:p14="http://schemas.microsoft.com/office/powerpoint/2010/main" val="3942283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96CBE-9909-D042-8C0B-2C7C00EF5C79}"/>
              </a:ext>
            </a:extLst>
          </p:cNvPr>
          <p:cNvSpPr>
            <a:spLocks noGrp="1"/>
          </p:cNvSpPr>
          <p:nvPr>
            <p:ph type="title"/>
          </p:nvPr>
        </p:nvSpPr>
        <p:spPr>
          <a:xfrm>
            <a:off x="4965430" y="629268"/>
            <a:ext cx="6586491" cy="1286160"/>
          </a:xfrm>
        </p:spPr>
        <p:txBody>
          <a:bodyPr anchor="b">
            <a:normAutofit/>
          </a:bodyPr>
          <a:lstStyle/>
          <a:p>
            <a:r>
              <a:rPr lang="en-US" dirty="0"/>
              <a:t>Question 5</a:t>
            </a:r>
          </a:p>
        </p:txBody>
      </p:sp>
      <p:pic>
        <p:nvPicPr>
          <p:cNvPr id="7" name="Picture 6" descr="A close-up of a microscope&#10;&#10;Description automatically generated with low confidence">
            <a:extLst>
              <a:ext uri="{FF2B5EF4-FFF2-40B4-BE49-F238E27FC236}">
                <a16:creationId xmlns:a16="http://schemas.microsoft.com/office/drawing/2014/main" id="{BD118DA8-8DBC-41C5-9AD1-DC85B610FC2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0"/>
            <a:ext cx="4635571"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496483"/>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7BF6DE31-13E2-264F-86CD-2A86AE7CE0F2}"/>
              </a:ext>
            </a:extLst>
          </p:cNvPr>
          <p:cNvSpPr>
            <a:spLocks noGrp="1"/>
          </p:cNvSpPr>
          <p:nvPr>
            <p:ph type="sldNum" sz="quarter" idx="12"/>
          </p:nvPr>
        </p:nvSpPr>
        <p:spPr>
          <a:xfrm>
            <a:off x="10167042" y="6356350"/>
            <a:ext cx="1186758" cy="365125"/>
          </a:xfrm>
        </p:spPr>
        <p:txBody>
          <a:bodyPr>
            <a:normAutofit/>
          </a:bodyPr>
          <a:lstStyle/>
          <a:p>
            <a:pPr>
              <a:spcAft>
                <a:spcPts val="600"/>
              </a:spcAft>
            </a:pPr>
            <a:fld id="{D57F1E4F-1CFF-5643-939E-02111984F565}" type="slidenum">
              <a:rPr lang="en-US" smtClean="0"/>
              <a:pPr>
                <a:spcAft>
                  <a:spcPts val="600"/>
                </a:spcAft>
              </a:pPr>
              <a:t>10</a:t>
            </a:fld>
            <a:endParaRPr lang="en-US"/>
          </a:p>
        </p:txBody>
      </p:sp>
      <p:graphicFrame>
        <p:nvGraphicFramePr>
          <p:cNvPr id="6" name="Content Placeholder 2">
            <a:extLst>
              <a:ext uri="{FF2B5EF4-FFF2-40B4-BE49-F238E27FC236}">
                <a16:creationId xmlns:a16="http://schemas.microsoft.com/office/drawing/2014/main" id="{51D1ED71-4AF6-48F0-8B41-22CE1332F66C}"/>
              </a:ext>
            </a:extLst>
          </p:cNvPr>
          <p:cNvGraphicFramePr>
            <a:graphicFrameLocks noGrp="1"/>
          </p:cNvGraphicFramePr>
          <p:nvPr>
            <p:ph idx="1"/>
            <p:extLst>
              <p:ext uri="{D42A27DB-BD31-4B8C-83A1-F6EECF244321}">
                <p14:modId xmlns:p14="http://schemas.microsoft.com/office/powerpoint/2010/main" val="423955942"/>
              </p:ext>
            </p:extLst>
          </p:nvPr>
        </p:nvGraphicFramePr>
        <p:xfrm>
          <a:off x="4965431" y="2203939"/>
          <a:ext cx="6929584" cy="42671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21462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text, scale, device&#10;&#10;Description automatically generated">
            <a:extLst>
              <a:ext uri="{FF2B5EF4-FFF2-40B4-BE49-F238E27FC236}">
                <a16:creationId xmlns:a16="http://schemas.microsoft.com/office/drawing/2014/main" id="{216E7DC7-8096-1545-AEA4-3FC6C69D9117}"/>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156460" y="365125"/>
            <a:ext cx="7879079" cy="6465983"/>
          </a:xfrm>
        </p:spPr>
      </p:pic>
      <p:sp>
        <p:nvSpPr>
          <p:cNvPr id="4" name="Slide Number Placeholder 3">
            <a:extLst>
              <a:ext uri="{FF2B5EF4-FFF2-40B4-BE49-F238E27FC236}">
                <a16:creationId xmlns:a16="http://schemas.microsoft.com/office/drawing/2014/main" id="{49F1AD32-65E2-2044-B5A6-8AF85563CA08}"/>
              </a:ext>
            </a:extLst>
          </p:cNvPr>
          <p:cNvSpPr>
            <a:spLocks noGrp="1"/>
          </p:cNvSpPr>
          <p:nvPr>
            <p:ph type="sldNum" sz="quarter" idx="12"/>
          </p:nvPr>
        </p:nvSpPr>
        <p:spPr/>
        <p:txBody>
          <a:bodyPr/>
          <a:lstStyle/>
          <a:p>
            <a:fld id="{D57F1E4F-1CFF-5643-939E-02111984F565}" type="slidenum">
              <a:rPr lang="en-US" smtClean="0"/>
              <a:t>11</a:t>
            </a:fld>
            <a:endParaRPr lang="en-US" dirty="0"/>
          </a:p>
        </p:txBody>
      </p:sp>
    </p:spTree>
    <p:extLst>
      <p:ext uri="{BB962C8B-B14F-4D97-AF65-F5344CB8AC3E}">
        <p14:creationId xmlns:p14="http://schemas.microsoft.com/office/powerpoint/2010/main" val="2417342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B7307-E709-CA43-A2C1-252C9A7565B5}"/>
              </a:ext>
            </a:extLst>
          </p:cNvPr>
          <p:cNvSpPr>
            <a:spLocks noGrp="1"/>
          </p:cNvSpPr>
          <p:nvPr>
            <p:ph type="title"/>
          </p:nvPr>
        </p:nvSpPr>
        <p:spPr/>
        <p:txBody>
          <a:bodyPr>
            <a:normAutofit/>
          </a:bodyPr>
          <a:lstStyle/>
          <a:p>
            <a:r>
              <a:rPr lang="en-CA" sz="2800" b="1" dirty="0"/>
              <a:t>Table 2. Summary of Decision-Making Framework Used by Matson, Inc., HDOT and Their Personnel</a:t>
            </a:r>
            <a:endParaRPr lang="en-US" sz="2800" dirty="0"/>
          </a:p>
        </p:txBody>
      </p:sp>
      <p:graphicFrame>
        <p:nvGraphicFramePr>
          <p:cNvPr id="5" name="Table 5">
            <a:extLst>
              <a:ext uri="{FF2B5EF4-FFF2-40B4-BE49-F238E27FC236}">
                <a16:creationId xmlns:a16="http://schemas.microsoft.com/office/drawing/2014/main" id="{664AB0F4-D5FB-424A-B983-2CF8B0860EFA}"/>
              </a:ext>
            </a:extLst>
          </p:cNvPr>
          <p:cNvGraphicFramePr>
            <a:graphicFrameLocks noGrp="1"/>
          </p:cNvGraphicFramePr>
          <p:nvPr>
            <p:ph idx="1"/>
            <p:extLst>
              <p:ext uri="{D42A27DB-BD31-4B8C-83A1-F6EECF244321}">
                <p14:modId xmlns:p14="http://schemas.microsoft.com/office/powerpoint/2010/main" val="1347239098"/>
              </p:ext>
            </p:extLst>
          </p:nvPr>
        </p:nvGraphicFramePr>
        <p:xfrm>
          <a:off x="838200" y="1825625"/>
          <a:ext cx="10515597" cy="2595880"/>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2921669003"/>
                    </a:ext>
                  </a:extLst>
                </a:gridCol>
                <a:gridCol w="3505199">
                  <a:extLst>
                    <a:ext uri="{9D8B030D-6E8A-4147-A177-3AD203B41FA5}">
                      <a16:colId xmlns:a16="http://schemas.microsoft.com/office/drawing/2014/main" val="1183271753"/>
                    </a:ext>
                  </a:extLst>
                </a:gridCol>
                <a:gridCol w="3505199">
                  <a:extLst>
                    <a:ext uri="{9D8B030D-6E8A-4147-A177-3AD203B41FA5}">
                      <a16:colId xmlns:a16="http://schemas.microsoft.com/office/drawing/2014/main" val="692641776"/>
                    </a:ext>
                  </a:extLst>
                </a:gridCol>
              </a:tblGrid>
              <a:tr h="370840">
                <a:tc>
                  <a:txBody>
                    <a:bodyPr/>
                    <a:lstStyle/>
                    <a:p>
                      <a:r>
                        <a:rPr lang="en-US" dirty="0"/>
                        <a:t>Framework</a:t>
                      </a:r>
                    </a:p>
                  </a:txBody>
                  <a:tcPr/>
                </a:tc>
                <a:tc>
                  <a:txBody>
                    <a:bodyPr/>
                    <a:lstStyle/>
                    <a:p>
                      <a:r>
                        <a:rPr lang="en-US" dirty="0"/>
                        <a:t>HDOT</a:t>
                      </a:r>
                    </a:p>
                  </a:txBody>
                  <a:tcPr/>
                </a:tc>
                <a:tc>
                  <a:txBody>
                    <a:bodyPr/>
                    <a:lstStyle/>
                    <a:p>
                      <a:r>
                        <a:rPr lang="en-US" dirty="0"/>
                        <a:t>Matson, Inc.</a:t>
                      </a:r>
                    </a:p>
                  </a:txBody>
                  <a:tcPr/>
                </a:tc>
                <a:extLst>
                  <a:ext uri="{0D108BD9-81ED-4DB2-BD59-A6C34878D82A}">
                    <a16:rowId xmlns:a16="http://schemas.microsoft.com/office/drawing/2014/main" val="1471476678"/>
                  </a:ext>
                </a:extLst>
              </a:tr>
              <a:tr h="370840">
                <a:tc>
                  <a:txBody>
                    <a:bodyPr/>
                    <a:lstStyle/>
                    <a:p>
                      <a:r>
                        <a:rPr lang="en-US"/>
                        <a:t>Environmental Stewardship</a:t>
                      </a:r>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348602314"/>
                  </a:ext>
                </a:extLst>
              </a:tr>
              <a:tr h="370840">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786668395"/>
                  </a:ext>
                </a:extLst>
              </a:tr>
              <a:tr h="370840">
                <a:tc>
                  <a:txBody>
                    <a:bodyPr/>
                    <a:lstStyle/>
                    <a:p>
                      <a:r>
                        <a:rPr lang="en-US" dirty="0"/>
                        <a:t>Economic Interests</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097459772"/>
                  </a:ext>
                </a:extLst>
              </a:tr>
              <a:tr h="370840">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709987017"/>
                  </a:ext>
                </a:extLst>
              </a:tr>
              <a:tr h="370840">
                <a:tc>
                  <a:txBody>
                    <a:bodyPr/>
                    <a:lstStyle/>
                    <a:p>
                      <a:r>
                        <a:rPr lang="en-US" dirty="0"/>
                        <a:t>Ethical Values</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641882753"/>
                  </a:ext>
                </a:extLst>
              </a:tr>
              <a:tr h="370840">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878653087"/>
                  </a:ext>
                </a:extLst>
              </a:tr>
            </a:tbl>
          </a:graphicData>
        </a:graphic>
      </p:graphicFrame>
      <p:sp>
        <p:nvSpPr>
          <p:cNvPr id="4" name="Slide Number Placeholder 3">
            <a:extLst>
              <a:ext uri="{FF2B5EF4-FFF2-40B4-BE49-F238E27FC236}">
                <a16:creationId xmlns:a16="http://schemas.microsoft.com/office/drawing/2014/main" id="{79727709-A3ED-9546-96CF-D57CD17DC2D3}"/>
              </a:ext>
            </a:extLst>
          </p:cNvPr>
          <p:cNvSpPr>
            <a:spLocks noGrp="1"/>
          </p:cNvSpPr>
          <p:nvPr>
            <p:ph type="sldNum" sz="quarter" idx="12"/>
          </p:nvPr>
        </p:nvSpPr>
        <p:spPr/>
        <p:txBody>
          <a:bodyPr/>
          <a:lstStyle/>
          <a:p>
            <a:fld id="{D57F1E4F-1CFF-5643-939E-02111984F565}" type="slidenum">
              <a:rPr lang="en-US" smtClean="0"/>
              <a:t>12</a:t>
            </a:fld>
            <a:endParaRPr lang="en-US" dirty="0"/>
          </a:p>
        </p:txBody>
      </p:sp>
    </p:spTree>
    <p:extLst>
      <p:ext uri="{BB962C8B-B14F-4D97-AF65-F5344CB8AC3E}">
        <p14:creationId xmlns:p14="http://schemas.microsoft.com/office/powerpoint/2010/main" val="2681513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F4F1E0-AA51-0B4E-AF2A-1284FA41AEAA}"/>
              </a:ext>
            </a:extLst>
          </p:cNvPr>
          <p:cNvSpPr>
            <a:spLocks noGrp="1"/>
          </p:cNvSpPr>
          <p:nvPr>
            <p:ph type="title"/>
          </p:nvPr>
        </p:nvSpPr>
        <p:spPr>
          <a:xfrm>
            <a:off x="838200" y="365125"/>
            <a:ext cx="10515600" cy="1325563"/>
          </a:xfrm>
        </p:spPr>
        <p:txBody>
          <a:bodyPr>
            <a:normAutofit/>
          </a:bodyPr>
          <a:lstStyle/>
          <a:p>
            <a:r>
              <a:rPr lang="en-US" sz="4200" dirty="0"/>
              <a:t>Three ethics approaches for decision-making</a:t>
            </a:r>
          </a:p>
        </p:txBody>
      </p:sp>
      <p:sp>
        <p:nvSpPr>
          <p:cNvPr id="1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ontent Placeholder 2">
            <a:extLst>
              <a:ext uri="{FF2B5EF4-FFF2-40B4-BE49-F238E27FC236}">
                <a16:creationId xmlns:a16="http://schemas.microsoft.com/office/drawing/2014/main" id="{CAEE541D-9190-5D44-9B26-CF0C35C0BE66}"/>
              </a:ext>
            </a:extLst>
          </p:cNvPr>
          <p:cNvSpPr>
            <a:spLocks noGrp="1"/>
          </p:cNvSpPr>
          <p:nvPr>
            <p:ph idx="1"/>
          </p:nvPr>
        </p:nvSpPr>
        <p:spPr>
          <a:xfrm>
            <a:off x="838200" y="1929384"/>
            <a:ext cx="10515600" cy="4251960"/>
          </a:xfrm>
        </p:spPr>
        <p:txBody>
          <a:bodyPr>
            <a:normAutofit/>
          </a:bodyPr>
          <a:lstStyle/>
          <a:p>
            <a:r>
              <a:rPr lang="en-US" sz="3200" dirty="0"/>
              <a:t>Utilitarian approach (focus on outcome or results)</a:t>
            </a:r>
          </a:p>
          <a:p>
            <a:endParaRPr lang="en-US" sz="3200" dirty="0"/>
          </a:p>
          <a:p>
            <a:r>
              <a:rPr lang="en-US" sz="3200" dirty="0"/>
              <a:t>Deontology approach (focus on rules or duty)</a:t>
            </a:r>
          </a:p>
          <a:p>
            <a:endParaRPr lang="en-US" sz="3200" dirty="0"/>
          </a:p>
          <a:p>
            <a:r>
              <a:rPr lang="en-US" sz="3200" dirty="0"/>
              <a:t>Rights approach (focus on treatment of others)</a:t>
            </a:r>
          </a:p>
        </p:txBody>
      </p:sp>
      <p:sp>
        <p:nvSpPr>
          <p:cNvPr id="4" name="Slide Number Placeholder 3">
            <a:extLst>
              <a:ext uri="{FF2B5EF4-FFF2-40B4-BE49-F238E27FC236}">
                <a16:creationId xmlns:a16="http://schemas.microsoft.com/office/drawing/2014/main" id="{D82A5C18-20E6-6F42-B3A9-36033399942B}"/>
              </a:ext>
            </a:extLst>
          </p:cNvPr>
          <p:cNvSpPr>
            <a:spLocks noGrp="1"/>
          </p:cNvSpPr>
          <p:nvPr>
            <p:ph type="sldNum" sz="quarter" idx="12"/>
          </p:nvPr>
        </p:nvSpPr>
        <p:spPr>
          <a:xfrm>
            <a:off x="8610600" y="6356350"/>
            <a:ext cx="2743200" cy="365125"/>
          </a:xfrm>
        </p:spPr>
        <p:txBody>
          <a:bodyPr>
            <a:normAutofit/>
          </a:bodyPr>
          <a:lstStyle/>
          <a:p>
            <a:pPr>
              <a:spcAft>
                <a:spcPts val="600"/>
              </a:spcAft>
            </a:pPr>
            <a:fld id="{D57F1E4F-1CFF-5643-939E-02111984F565}" type="slidenum">
              <a:rPr lang="en-US" smtClean="0"/>
              <a:pPr>
                <a:spcAft>
                  <a:spcPts val="600"/>
                </a:spcAft>
              </a:pPr>
              <a:t>13</a:t>
            </a:fld>
            <a:endParaRPr lang="en-US"/>
          </a:p>
        </p:txBody>
      </p:sp>
    </p:spTree>
    <p:extLst>
      <p:ext uri="{BB962C8B-B14F-4D97-AF65-F5344CB8AC3E}">
        <p14:creationId xmlns:p14="http://schemas.microsoft.com/office/powerpoint/2010/main" val="279583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696CBE-9909-D042-8C0B-2C7C00EF5C79}"/>
              </a:ext>
            </a:extLst>
          </p:cNvPr>
          <p:cNvSpPr>
            <a:spLocks noGrp="1"/>
          </p:cNvSpPr>
          <p:nvPr>
            <p:ph type="title"/>
          </p:nvPr>
        </p:nvSpPr>
        <p:spPr>
          <a:xfrm>
            <a:off x="5297762" y="329184"/>
            <a:ext cx="6251110" cy="1783080"/>
          </a:xfrm>
        </p:spPr>
        <p:txBody>
          <a:bodyPr anchor="b">
            <a:normAutofit/>
          </a:bodyPr>
          <a:lstStyle/>
          <a:p>
            <a:r>
              <a:rPr lang="en-US" sz="5400" dirty="0"/>
              <a:t>Question 6</a:t>
            </a:r>
          </a:p>
        </p:txBody>
      </p:sp>
      <p:pic>
        <p:nvPicPr>
          <p:cNvPr id="6" name="Picture 5" descr="Many question marks on black background">
            <a:extLst>
              <a:ext uri="{FF2B5EF4-FFF2-40B4-BE49-F238E27FC236}">
                <a16:creationId xmlns:a16="http://schemas.microsoft.com/office/drawing/2014/main" id="{E4ED9772-6ACF-4FFB-AE45-CF4DC0D156B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2"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906CBED-CDAB-CF43-A645-F8408CBC73B4}"/>
              </a:ext>
            </a:extLst>
          </p:cNvPr>
          <p:cNvSpPr>
            <a:spLocks noGrp="1"/>
          </p:cNvSpPr>
          <p:nvPr>
            <p:ph idx="1"/>
          </p:nvPr>
        </p:nvSpPr>
        <p:spPr>
          <a:xfrm>
            <a:off x="4736123" y="2706624"/>
            <a:ext cx="7377723" cy="3483864"/>
          </a:xfrm>
        </p:spPr>
        <p:txBody>
          <a:bodyPr>
            <a:noAutofit/>
          </a:bodyPr>
          <a:lstStyle/>
          <a:p>
            <a:pPr marL="0" indent="0">
              <a:buNone/>
            </a:pPr>
            <a:r>
              <a:rPr lang="en-US" sz="3200" dirty="0"/>
              <a:t>What is your perception of the overall pattern of decisions and actions in the case?</a:t>
            </a:r>
          </a:p>
          <a:p>
            <a:pPr marL="0" indent="0">
              <a:buNone/>
            </a:pPr>
            <a:r>
              <a:rPr lang="en-US" sz="3200" dirty="0"/>
              <a:t>What do you think is the most important lesson to take away from this case?</a:t>
            </a:r>
          </a:p>
          <a:p>
            <a:pPr marL="0" indent="0">
              <a:buNone/>
            </a:pPr>
            <a:r>
              <a:rPr lang="en-US" sz="3200" dirty="0"/>
              <a:t>How will this impact your behavior in a future work situation?</a:t>
            </a:r>
          </a:p>
        </p:txBody>
      </p:sp>
      <p:sp>
        <p:nvSpPr>
          <p:cNvPr id="4" name="Slide Number Placeholder 3">
            <a:extLst>
              <a:ext uri="{FF2B5EF4-FFF2-40B4-BE49-F238E27FC236}">
                <a16:creationId xmlns:a16="http://schemas.microsoft.com/office/drawing/2014/main" id="{7BF6DE31-13E2-264F-86CD-2A86AE7CE0F2}"/>
              </a:ext>
            </a:extLst>
          </p:cNvPr>
          <p:cNvSpPr>
            <a:spLocks noGrp="1"/>
          </p:cNvSpPr>
          <p:nvPr>
            <p:ph type="sldNum" sz="quarter" idx="12"/>
          </p:nvPr>
        </p:nvSpPr>
        <p:spPr>
          <a:xfrm>
            <a:off x="10052978" y="6356350"/>
            <a:ext cx="1300821" cy="365125"/>
          </a:xfrm>
        </p:spPr>
        <p:txBody>
          <a:bodyPr>
            <a:normAutofit/>
          </a:bodyPr>
          <a:lstStyle/>
          <a:p>
            <a:pPr>
              <a:spcAft>
                <a:spcPts val="600"/>
              </a:spcAft>
            </a:pPr>
            <a:fld id="{D57F1E4F-1CFF-5643-939E-02111984F565}" type="slidenum">
              <a:rPr lang="en-US" smtClean="0"/>
              <a:pPr>
                <a:spcAft>
                  <a:spcPts val="600"/>
                </a:spcAft>
              </a:pPr>
              <a:t>14</a:t>
            </a:fld>
            <a:endParaRPr lang="en-US"/>
          </a:p>
        </p:txBody>
      </p:sp>
    </p:spTree>
    <p:extLst>
      <p:ext uri="{BB962C8B-B14F-4D97-AF65-F5344CB8AC3E}">
        <p14:creationId xmlns:p14="http://schemas.microsoft.com/office/powerpoint/2010/main" val="846971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2F081-32BE-8D4E-AB61-9104ED710557}"/>
              </a:ext>
            </a:extLst>
          </p:cNvPr>
          <p:cNvSpPr>
            <a:spLocks noGrp="1"/>
          </p:cNvSpPr>
          <p:nvPr>
            <p:ph type="title"/>
          </p:nvPr>
        </p:nvSpPr>
        <p:spPr/>
        <p:txBody>
          <a:bodyPr/>
          <a:lstStyle/>
          <a:p>
            <a:r>
              <a:rPr lang="en-US" dirty="0"/>
              <a:t>End here</a:t>
            </a:r>
          </a:p>
        </p:txBody>
      </p:sp>
      <p:sp>
        <p:nvSpPr>
          <p:cNvPr id="3" name="Content Placeholder 2">
            <a:extLst>
              <a:ext uri="{FF2B5EF4-FFF2-40B4-BE49-F238E27FC236}">
                <a16:creationId xmlns:a16="http://schemas.microsoft.com/office/drawing/2014/main" id="{4DD8F512-BA96-6F45-83EF-8E36E9E9658E}"/>
              </a:ext>
            </a:extLst>
          </p:cNvPr>
          <p:cNvSpPr>
            <a:spLocks noGrp="1"/>
          </p:cNvSpPr>
          <p:nvPr>
            <p:ph idx="1"/>
          </p:nvPr>
        </p:nvSpPr>
        <p:spPr/>
        <p:txBody>
          <a:bodyPr/>
          <a:lstStyle/>
          <a:p>
            <a:r>
              <a:rPr lang="en-US" dirty="0"/>
              <a:t>Remaining slides are optional and may be incorporated at instructor’s discretion.  Instructors may pick and choose those slides that suit their needs.</a:t>
            </a:r>
          </a:p>
        </p:txBody>
      </p:sp>
      <p:sp>
        <p:nvSpPr>
          <p:cNvPr id="4" name="Slide Number Placeholder 3">
            <a:extLst>
              <a:ext uri="{FF2B5EF4-FFF2-40B4-BE49-F238E27FC236}">
                <a16:creationId xmlns:a16="http://schemas.microsoft.com/office/drawing/2014/main" id="{DE4BBAD2-54E9-3747-BC30-2D37BBBD04E0}"/>
              </a:ext>
            </a:extLst>
          </p:cNvPr>
          <p:cNvSpPr>
            <a:spLocks noGrp="1"/>
          </p:cNvSpPr>
          <p:nvPr>
            <p:ph type="sldNum" sz="quarter" idx="12"/>
          </p:nvPr>
        </p:nvSpPr>
        <p:spPr/>
        <p:txBody>
          <a:bodyPr/>
          <a:lstStyle/>
          <a:p>
            <a:fld id="{D57F1E4F-1CFF-5643-939E-02111984F565}" type="slidenum">
              <a:rPr lang="en-US" smtClean="0"/>
              <a:t>15</a:t>
            </a:fld>
            <a:endParaRPr lang="en-US" dirty="0"/>
          </a:p>
        </p:txBody>
      </p:sp>
    </p:spTree>
    <p:extLst>
      <p:ext uri="{BB962C8B-B14F-4D97-AF65-F5344CB8AC3E}">
        <p14:creationId xmlns:p14="http://schemas.microsoft.com/office/powerpoint/2010/main" val="4193440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1">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3">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9B1689F-F3DE-7646-B2DA-0A87E9889104}"/>
              </a:ext>
            </a:extLst>
          </p:cNvPr>
          <p:cNvSpPr>
            <a:spLocks noGrp="1"/>
          </p:cNvSpPr>
          <p:nvPr>
            <p:ph type="title"/>
          </p:nvPr>
        </p:nvSpPr>
        <p:spPr>
          <a:xfrm>
            <a:off x="838200" y="365125"/>
            <a:ext cx="10515600" cy="1325563"/>
          </a:xfrm>
        </p:spPr>
        <p:txBody>
          <a:bodyPr vert="horz" lIns="91440" tIns="45720" rIns="91440" bIns="45720" rtlCol="0">
            <a:normAutofit/>
          </a:bodyPr>
          <a:lstStyle/>
          <a:p>
            <a:r>
              <a:rPr lang="en-US"/>
              <a:t>Blame game</a:t>
            </a:r>
          </a:p>
        </p:txBody>
      </p:sp>
      <p:sp>
        <p:nvSpPr>
          <p:cNvPr id="30" name="Arc 2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12" name="Content Placeholder 11">
            <a:extLst>
              <a:ext uri="{FF2B5EF4-FFF2-40B4-BE49-F238E27FC236}">
                <a16:creationId xmlns:a16="http://schemas.microsoft.com/office/drawing/2014/main" id="{C8463851-D3CD-4D42-9A86-B7C69FC4643F}"/>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889059" y="482584"/>
            <a:ext cx="6020486" cy="5935177"/>
          </a:xfrm>
        </p:spPr>
      </p:pic>
      <p:sp>
        <p:nvSpPr>
          <p:cNvPr id="3" name="Slide Number Placeholder 2">
            <a:extLst>
              <a:ext uri="{FF2B5EF4-FFF2-40B4-BE49-F238E27FC236}">
                <a16:creationId xmlns:a16="http://schemas.microsoft.com/office/drawing/2014/main" id="{3B5E4128-3CD0-DB41-825F-B0C4FCAAA131}"/>
              </a:ext>
            </a:extLst>
          </p:cNvPr>
          <p:cNvSpPr>
            <a:spLocks noGrp="1"/>
          </p:cNvSpPr>
          <p:nvPr>
            <p:ph type="sldNum" sz="quarter" idx="12"/>
          </p:nvPr>
        </p:nvSpPr>
        <p:spPr/>
        <p:txBody>
          <a:bodyPr/>
          <a:lstStyle/>
          <a:p>
            <a:fld id="{D57F1E4F-1CFF-5643-939E-02111984F565}" type="slidenum">
              <a:rPr lang="en-US" smtClean="0"/>
              <a:t>16</a:t>
            </a:fld>
            <a:endParaRPr lang="en-US" dirty="0"/>
          </a:p>
        </p:txBody>
      </p:sp>
    </p:spTree>
    <p:extLst>
      <p:ext uri="{BB962C8B-B14F-4D97-AF65-F5344CB8AC3E}">
        <p14:creationId xmlns:p14="http://schemas.microsoft.com/office/powerpoint/2010/main" val="1147475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5E52985E-2553-471E-82AA-5ED7A3298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3308" y="4462044"/>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49270" y="4615840"/>
            <a:ext cx="3885141" cy="1526741"/>
          </a:xfrm>
        </p:spPr>
        <p:txBody>
          <a:bodyPr vert="horz" lIns="91440" tIns="45720" rIns="91440" bIns="45720" rtlCol="0" anchor="ctr">
            <a:normAutofit/>
          </a:bodyPr>
          <a:lstStyle/>
          <a:p>
            <a:pPr algn="r"/>
            <a:r>
              <a:rPr lang="en-US" sz="3000" i="1" kern="1200">
                <a:solidFill>
                  <a:schemeClr val="bg1"/>
                </a:solidFill>
                <a:latin typeface="+mj-lt"/>
                <a:ea typeface="+mj-ea"/>
                <a:cs typeface="+mj-cs"/>
              </a:rPr>
              <a:t>Cover up </a:t>
            </a:r>
            <a:endParaRPr lang="en-US" sz="3000" i="1" kern="1200" dirty="0">
              <a:solidFill>
                <a:schemeClr val="bg1"/>
              </a:solidFill>
              <a:latin typeface="+mj-lt"/>
              <a:ea typeface="+mj-ea"/>
              <a:cs typeface="+mj-cs"/>
            </a:endParaRPr>
          </a:p>
        </p:txBody>
      </p:sp>
      <p:pic>
        <p:nvPicPr>
          <p:cNvPr id="14" name="Content Placeholder 13" descr="A group of people standing in front of a crowd&#10;&#10;Description automatically generated">
            <a:extLst>
              <a:ext uri="{FF2B5EF4-FFF2-40B4-BE49-F238E27FC236}">
                <a16:creationId xmlns:a16="http://schemas.microsoft.com/office/drawing/2014/main" id="{E598D85A-196D-444C-822B-9B6088BE1857}"/>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b="-1"/>
          <a:stretch/>
        </p:blipFill>
        <p:spPr>
          <a:xfrm>
            <a:off x="636743" y="368777"/>
            <a:ext cx="5712310" cy="3860799"/>
          </a:xfrm>
          <a:prstGeom prst="rect">
            <a:avLst/>
          </a:prstGeom>
        </p:spPr>
      </p:pic>
      <p:cxnSp>
        <p:nvCxnSpPr>
          <p:cNvPr id="23" name="Straight Connector 22">
            <a:extLst>
              <a:ext uri="{FF2B5EF4-FFF2-40B4-BE49-F238E27FC236}">
                <a16:creationId xmlns:a16="http://schemas.microsoft.com/office/drawing/2014/main" id="{DAE3ABC6-4042-4293-A7DF-F01181363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739873" y="4690076"/>
            <a:ext cx="0" cy="137160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945336" y="4615840"/>
            <a:ext cx="6609921" cy="1526741"/>
          </a:xfrm>
          <a:prstGeom prst="rect">
            <a:avLst/>
          </a:prstGeom>
        </p:spPr>
        <p:txBody>
          <a:bodyPr vert="horz" lIns="91440" tIns="45720" rIns="91440" bIns="45720" rtlCol="0" anchor="ctr">
            <a:normAutofit/>
          </a:bodyPr>
          <a:lstStyle/>
          <a:p>
            <a:pPr defTabSz="914400">
              <a:lnSpc>
                <a:spcPct val="90000"/>
              </a:lnSpc>
              <a:spcAft>
                <a:spcPts val="600"/>
              </a:spcAft>
            </a:pPr>
            <a:r>
              <a:rPr lang="en-US" sz="2200">
                <a:solidFill>
                  <a:schemeClr val="bg1"/>
                </a:solidFill>
              </a:rPr>
              <a:t>Now is a good time to destroy e-mail correspondence.  Circle the wagons and…  discredit whistleblowers.</a:t>
            </a:r>
            <a:endParaRPr lang="en-US" sz="2200" dirty="0">
              <a:solidFill>
                <a:schemeClr val="bg1"/>
              </a:solidFill>
            </a:endParaRPr>
          </a:p>
        </p:txBody>
      </p:sp>
      <p:pic>
        <p:nvPicPr>
          <p:cNvPr id="20" name="Picture 19" descr="A close up of a computer keyboard&#10;&#10;Description automatically generated">
            <a:extLst>
              <a:ext uri="{FF2B5EF4-FFF2-40B4-BE49-F238E27FC236}">
                <a16:creationId xmlns:a16="http://schemas.microsoft.com/office/drawing/2014/main" id="{CCF2E705-C87B-724F-96AD-2029C4B54968}"/>
              </a:ext>
            </a:extLst>
          </p:cNvPr>
          <p:cNvPicPr>
            <a:picLocks noChangeAspect="1"/>
          </p:cNvPicPr>
          <p:nvPr/>
        </p:nvPicPr>
        <p:blipFill>
          <a:blip r:embed="rId4"/>
          <a:stretch>
            <a:fillRect/>
          </a:stretch>
        </p:blipFill>
        <p:spPr>
          <a:xfrm>
            <a:off x="6792757" y="368777"/>
            <a:ext cx="4762500" cy="3860800"/>
          </a:xfrm>
          <a:prstGeom prst="rect">
            <a:avLst/>
          </a:prstGeom>
        </p:spPr>
      </p:pic>
      <p:sp>
        <p:nvSpPr>
          <p:cNvPr id="3" name="Slide Number Placeholder 2">
            <a:extLst>
              <a:ext uri="{FF2B5EF4-FFF2-40B4-BE49-F238E27FC236}">
                <a16:creationId xmlns:a16="http://schemas.microsoft.com/office/drawing/2014/main" id="{E4FF58AA-BF22-5441-AEFE-E36CB928E0D3}"/>
              </a:ext>
            </a:extLst>
          </p:cNvPr>
          <p:cNvSpPr>
            <a:spLocks noGrp="1"/>
          </p:cNvSpPr>
          <p:nvPr>
            <p:ph type="sldNum" sz="quarter" idx="12"/>
          </p:nvPr>
        </p:nvSpPr>
        <p:spPr/>
        <p:txBody>
          <a:bodyPr/>
          <a:lstStyle/>
          <a:p>
            <a:fld id="{D57F1E4F-1CFF-5643-939E-02111984F565}" type="slidenum">
              <a:rPr lang="en-US" smtClean="0"/>
              <a:t>17</a:t>
            </a:fld>
            <a:endParaRPr lang="en-US" dirty="0"/>
          </a:p>
        </p:txBody>
      </p:sp>
    </p:spTree>
    <p:extLst>
      <p:ext uri="{BB962C8B-B14F-4D97-AF65-F5344CB8AC3E}">
        <p14:creationId xmlns:p14="http://schemas.microsoft.com/office/powerpoint/2010/main" val="524676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6200" y="505947"/>
            <a:ext cx="7706360" cy="1325563"/>
          </a:xfrm>
        </p:spPr>
        <p:txBody>
          <a:bodyPr/>
          <a:lstStyle/>
          <a:p>
            <a:r>
              <a:rPr lang="en-US" dirty="0"/>
              <a:t>Who steps forward… </a:t>
            </a:r>
            <a:br>
              <a:rPr lang="en-US" dirty="0"/>
            </a:br>
            <a:r>
              <a:rPr lang="en-US" dirty="0"/>
              <a:t>				and when?</a:t>
            </a:r>
          </a:p>
        </p:txBody>
      </p:sp>
      <p:sp>
        <p:nvSpPr>
          <p:cNvPr id="3" name="Content Placeholder 2"/>
          <p:cNvSpPr>
            <a:spLocks noGrp="1"/>
          </p:cNvSpPr>
          <p:nvPr>
            <p:ph idx="1"/>
          </p:nvPr>
        </p:nvSpPr>
        <p:spPr>
          <a:xfrm>
            <a:off x="386080" y="3251775"/>
            <a:ext cx="10515600" cy="4351338"/>
          </a:xfrm>
        </p:spPr>
        <p:txBody>
          <a:bodyPr>
            <a:normAutofit/>
          </a:bodyPr>
          <a:lstStyle/>
          <a:p>
            <a:r>
              <a:rPr lang="en-US" sz="3200" dirty="0">
                <a:latin typeface="Avenir Next Condensed" panose="020B0506020202020204" pitchFamily="34" charset="0"/>
              </a:rPr>
              <a:t>Put the mid-level managers in front of the </a:t>
            </a:r>
            <a:br>
              <a:rPr lang="en-US" sz="3200" dirty="0">
                <a:latin typeface="Avenir Next Condensed" panose="020B0506020202020204" pitchFamily="34" charset="0"/>
              </a:rPr>
            </a:br>
            <a:r>
              <a:rPr lang="en-US" sz="3200" dirty="0">
                <a:latin typeface="Avenir Next Condensed" panose="020B0506020202020204" pitchFamily="34" charset="0"/>
              </a:rPr>
              <a:t>media (firing line) first.</a:t>
            </a:r>
          </a:p>
          <a:p>
            <a:r>
              <a:rPr lang="en-US" sz="3200" dirty="0">
                <a:latin typeface="Avenir Next Condensed" panose="020B0506020202020204" pitchFamily="34" charset="0"/>
              </a:rPr>
              <a:t>When it doesn’t blow over</a:t>
            </a:r>
            <a:r>
              <a:rPr lang="mr-IN" sz="3200" dirty="0">
                <a:latin typeface="Avenir Next Condensed" panose="020B0506020202020204" pitchFamily="34" charset="0"/>
              </a:rPr>
              <a:t>…</a:t>
            </a:r>
            <a:br>
              <a:rPr lang="en-CA" sz="3200" dirty="0">
                <a:latin typeface="Avenir Next Condensed" panose="020B0506020202020204" pitchFamily="34" charset="0"/>
              </a:rPr>
            </a:br>
            <a:r>
              <a:rPr lang="en-US" sz="3200" dirty="0">
                <a:latin typeface="Avenir Next Condensed" panose="020B0506020202020204" pitchFamily="34" charset="0"/>
              </a:rPr>
              <a:t>Eventually, top level people on both sides</a:t>
            </a:r>
            <a:br>
              <a:rPr lang="en-US" sz="3200" dirty="0">
                <a:latin typeface="Avenir Next Condensed" panose="020B0506020202020204" pitchFamily="34" charset="0"/>
              </a:rPr>
            </a:br>
            <a:r>
              <a:rPr lang="en-US" sz="3200" dirty="0">
                <a:latin typeface="Avenir Next Condensed" panose="020B0506020202020204" pitchFamily="34" charset="0"/>
              </a:rPr>
              <a:t>do a mea culpa.</a:t>
            </a:r>
          </a:p>
          <a:p>
            <a:r>
              <a:rPr lang="en-US" sz="3200" dirty="0">
                <a:latin typeface="Avenir Next Condensed" panose="020B0506020202020204" pitchFamily="34" charset="0"/>
              </a:rPr>
              <a:t>Admit didn’t (back peddle</a:t>
            </a:r>
            <a:r>
              <a:rPr lang="mr-IN" sz="3200" dirty="0">
                <a:latin typeface="Avenir Next Condensed" panose="020B0506020202020204" pitchFamily="34" charset="0"/>
              </a:rPr>
              <a:t>…</a:t>
            </a:r>
            <a:r>
              <a:rPr lang="en-US" sz="3200" dirty="0">
                <a:latin typeface="Avenir Next Condensed" panose="020B0506020202020204" pitchFamily="34" charset="0"/>
              </a:rPr>
              <a:t> ahem, </a:t>
            </a:r>
            <a:r>
              <a:rPr lang="en-US" sz="3200" i="1" dirty="0">
                <a:latin typeface="Avenir Next Condensed" panose="020B0506020202020204" pitchFamily="34" charset="0"/>
              </a:rPr>
              <a:t>couldn’t</a:t>
            </a:r>
            <a:r>
              <a:rPr lang="en-US" sz="3200" dirty="0">
                <a:latin typeface="Avenir Next Condensed" panose="020B0506020202020204" pitchFamily="34" charset="0"/>
              </a:rPr>
              <a:t>) </a:t>
            </a:r>
            <a:br>
              <a:rPr lang="en-US" sz="3200" dirty="0">
                <a:latin typeface="Avenir Next Condensed" panose="020B0506020202020204" pitchFamily="34" charset="0"/>
              </a:rPr>
            </a:br>
            <a:r>
              <a:rPr lang="en-US" sz="3200" dirty="0">
                <a:latin typeface="Avenir Next Condensed" panose="020B0506020202020204" pitchFamily="34" charset="0"/>
              </a:rPr>
              <a:t>      tell the truth.</a:t>
            </a:r>
          </a:p>
        </p:txBody>
      </p:sp>
      <p:sp>
        <p:nvSpPr>
          <p:cNvPr id="12" name="Freeform 11"/>
          <p:cNvSpPr/>
          <p:nvPr/>
        </p:nvSpPr>
        <p:spPr>
          <a:xfrm>
            <a:off x="2616200" y="1754932"/>
            <a:ext cx="8285480" cy="2116028"/>
          </a:xfrm>
          <a:custGeom>
            <a:avLst/>
            <a:gdLst>
              <a:gd name="connsiteX0" fmla="*/ 0 w 8575040"/>
              <a:gd name="connsiteY0" fmla="*/ 159156 h 2211476"/>
              <a:gd name="connsiteX1" fmla="*/ 7172960 w 8575040"/>
              <a:gd name="connsiteY1" fmla="*/ 209956 h 2211476"/>
              <a:gd name="connsiteX2" fmla="*/ 8575040 w 8575040"/>
              <a:gd name="connsiteY2" fmla="*/ 2211476 h 2211476"/>
            </a:gdLst>
            <a:ahLst/>
            <a:cxnLst>
              <a:cxn ang="0">
                <a:pos x="connsiteX0" y="connsiteY0"/>
              </a:cxn>
              <a:cxn ang="0">
                <a:pos x="connsiteX1" y="connsiteY1"/>
              </a:cxn>
              <a:cxn ang="0">
                <a:pos x="connsiteX2" y="connsiteY2"/>
              </a:cxn>
            </a:cxnLst>
            <a:rect l="l" t="t" r="r" b="b"/>
            <a:pathLst>
              <a:path w="8575040" h="2211476">
                <a:moveTo>
                  <a:pt x="0" y="159156"/>
                </a:moveTo>
                <a:cubicBezTo>
                  <a:pt x="2871893" y="13529"/>
                  <a:pt x="5743787" y="-132097"/>
                  <a:pt x="7172960" y="209956"/>
                </a:cubicBezTo>
                <a:cubicBezTo>
                  <a:pt x="8602133" y="552009"/>
                  <a:pt x="8339667" y="1920223"/>
                  <a:pt x="8575040" y="2211476"/>
                </a:cubicBezTo>
              </a:path>
            </a:pathLst>
          </a:custGeom>
          <a:noFill/>
          <a:ln w="57150">
            <a:solidFill>
              <a:schemeClr val="accent1"/>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254F4B35-6235-4A43-8404-7AF7FE50CBE7}"/>
              </a:ext>
            </a:extLst>
          </p:cNvPr>
          <p:cNvSpPr/>
          <p:nvPr/>
        </p:nvSpPr>
        <p:spPr>
          <a:xfrm>
            <a:off x="279207" y="206703"/>
            <a:ext cx="2059955" cy="2026134"/>
          </a:xfrm>
          <a:prstGeom prst="roundRect">
            <a:avLst/>
          </a:prstGeom>
          <a:solidFill>
            <a:schemeClr val="accent1"/>
          </a:solidFill>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70000"/>
              </a:lnSpc>
            </a:pPr>
            <a:r>
              <a:rPr lang="en-CA" sz="4800" dirty="0">
                <a:ln>
                  <a:noFill/>
                </a:ln>
                <a:solidFill>
                  <a:srgbClr val="FFFFFF"/>
                </a:solidFill>
                <a:effectLst>
                  <a:outerShdw blurRad="38100" dist="19050" dir="2700000" algn="tl">
                    <a:schemeClr val="dk1">
                      <a:alpha val="40000"/>
                    </a:schemeClr>
                  </a:outerShdw>
                </a:effectLst>
                <a:ea typeface="Calibri" panose="020F0502020204030204" pitchFamily="34" charset="0"/>
                <a:cs typeface="Times New Roman" panose="02020603050405020304" pitchFamily="18" charset="0"/>
              </a:rPr>
              <a:t>cover </a:t>
            </a:r>
            <a:endParaRPr lang="en-CA" sz="4800" dirty="0">
              <a:effectLst/>
              <a:ea typeface="Calibri" panose="020F0502020204030204" pitchFamily="34" charset="0"/>
              <a:cs typeface="Times New Roman" panose="02020603050405020304" pitchFamily="18" charset="0"/>
            </a:endParaRPr>
          </a:p>
          <a:p>
            <a:pPr algn="ctr">
              <a:lnSpc>
                <a:spcPct val="60000"/>
              </a:lnSpc>
            </a:pPr>
            <a:r>
              <a:rPr lang="en-CA" sz="4800" dirty="0">
                <a:ln>
                  <a:noFill/>
                </a:ln>
                <a:solidFill>
                  <a:srgbClr val="FFFFFF"/>
                </a:solidFill>
                <a:effectLst>
                  <a:outerShdw blurRad="38100" dist="19050" dir="2700000" algn="tl">
                    <a:schemeClr val="dk1">
                      <a:alpha val="40000"/>
                    </a:schemeClr>
                  </a:outerShdw>
                </a:effectLst>
                <a:ea typeface="Calibri" panose="020F0502020204030204" pitchFamily="34" charset="0"/>
                <a:cs typeface="Times New Roman" panose="02020603050405020304" pitchFamily="18" charset="0"/>
              </a:rPr>
              <a:t>your </a:t>
            </a:r>
            <a:endParaRPr lang="en-CA" sz="4800" dirty="0">
              <a:effectLst/>
              <a:ea typeface="Calibri" panose="020F0502020204030204" pitchFamily="34" charset="0"/>
              <a:cs typeface="Times New Roman" panose="02020603050405020304" pitchFamily="18" charset="0"/>
            </a:endParaRPr>
          </a:p>
          <a:p>
            <a:pPr algn="ctr">
              <a:lnSpc>
                <a:spcPct val="90000"/>
              </a:lnSpc>
            </a:pPr>
            <a:r>
              <a:rPr lang="en-CA" sz="4800" dirty="0">
                <a:ln>
                  <a:noFill/>
                </a:ln>
                <a:solidFill>
                  <a:srgbClr val="FFFFFF"/>
                </a:solidFill>
                <a:effectLst>
                  <a:outerShdw blurRad="38100" dist="19050" dir="2700000" algn="tl">
                    <a:schemeClr val="dk1">
                      <a:alpha val="40000"/>
                    </a:schemeClr>
                  </a:outerShdw>
                </a:effectLst>
                <a:ea typeface="Calibri" panose="020F0502020204030204" pitchFamily="34" charset="0"/>
                <a:cs typeface="Times New Roman" panose="02020603050405020304" pitchFamily="18" charset="0"/>
              </a:rPr>
              <a:t>butt</a:t>
            </a:r>
            <a:endParaRPr lang="en-CA" sz="4800" dirty="0">
              <a:effectLst/>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E484B2FA-6843-3941-88FF-C6B1D277D39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90836" y="3911894"/>
            <a:ext cx="3101163" cy="2946105"/>
          </a:xfrm>
          <a:prstGeom prst="rect">
            <a:avLst/>
          </a:prstGeom>
        </p:spPr>
      </p:pic>
      <p:sp>
        <p:nvSpPr>
          <p:cNvPr id="4" name="Slide Number Placeholder 3">
            <a:extLst>
              <a:ext uri="{FF2B5EF4-FFF2-40B4-BE49-F238E27FC236}">
                <a16:creationId xmlns:a16="http://schemas.microsoft.com/office/drawing/2014/main" id="{CAB34A70-EA8A-2441-A1C2-E790C913306F}"/>
              </a:ext>
            </a:extLst>
          </p:cNvPr>
          <p:cNvSpPr>
            <a:spLocks noGrp="1"/>
          </p:cNvSpPr>
          <p:nvPr>
            <p:ph type="sldNum" sz="quarter" idx="12"/>
          </p:nvPr>
        </p:nvSpPr>
        <p:spPr/>
        <p:txBody>
          <a:bodyPr/>
          <a:lstStyle/>
          <a:p>
            <a:fld id="{D57F1E4F-1CFF-5643-939E-02111984F565}" type="slidenum">
              <a:rPr lang="en-US" smtClean="0"/>
              <a:t>18</a:t>
            </a:fld>
            <a:endParaRPr lang="en-US" dirty="0"/>
          </a:p>
        </p:txBody>
      </p:sp>
    </p:spTree>
    <p:extLst>
      <p:ext uri="{BB962C8B-B14F-4D97-AF65-F5344CB8AC3E}">
        <p14:creationId xmlns:p14="http://schemas.microsoft.com/office/powerpoint/2010/main" val="1768178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3">
            <a:extLst>
              <a:ext uri="{FF2B5EF4-FFF2-40B4-BE49-F238E27FC236}">
                <a16:creationId xmlns:a16="http://schemas.microsoft.com/office/drawing/2014/main" id="{33070A0A-58EE-504B-A7A4-FA3FB2464AA8}"/>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p:spPr>
      </p:pic>
      <p:sp>
        <p:nvSpPr>
          <p:cNvPr id="3" name="Slide Number Placeholder 2">
            <a:extLst>
              <a:ext uri="{FF2B5EF4-FFF2-40B4-BE49-F238E27FC236}">
                <a16:creationId xmlns:a16="http://schemas.microsoft.com/office/drawing/2014/main" id="{0D5AFD86-4F34-5045-AAB4-9F9FFB377D07}"/>
              </a:ext>
            </a:extLst>
          </p:cNvPr>
          <p:cNvSpPr>
            <a:spLocks noGrp="1"/>
          </p:cNvSpPr>
          <p:nvPr>
            <p:ph type="sldNum" sz="quarter" idx="12"/>
          </p:nvPr>
        </p:nvSpPr>
        <p:spPr/>
        <p:txBody>
          <a:bodyPr/>
          <a:lstStyle/>
          <a:p>
            <a:fld id="{D57F1E4F-1CFF-5643-939E-02111984F565}" type="slidenum">
              <a:rPr lang="en-US" smtClean="0"/>
              <a:t>1</a:t>
            </a:fld>
            <a:endParaRPr lang="en-US" dirty="0"/>
          </a:p>
        </p:txBody>
      </p:sp>
    </p:spTree>
    <p:extLst>
      <p:ext uri="{BB962C8B-B14F-4D97-AF65-F5344CB8AC3E}">
        <p14:creationId xmlns:p14="http://schemas.microsoft.com/office/powerpoint/2010/main" val="10721728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812" y="585463"/>
            <a:ext cx="11045328" cy="1325563"/>
          </a:xfrm>
        </p:spPr>
        <p:txBody>
          <a:bodyPr>
            <a:noAutofit/>
          </a:bodyPr>
          <a:lstStyle/>
          <a:p>
            <a:r>
              <a:rPr lang="en-US" sz="5400" dirty="0">
                <a:latin typeface="Avenir Next Condensed" panose="020B0506020202020204" pitchFamily="34" charset="0"/>
              </a:rPr>
              <a:t>Someone has to pay, </a:t>
            </a:r>
            <a:br>
              <a:rPr lang="en-US" sz="5400" dirty="0">
                <a:latin typeface="Avenir Next Condensed" panose="020B0506020202020204" pitchFamily="34" charset="0"/>
              </a:rPr>
            </a:br>
            <a:r>
              <a:rPr lang="en-US" sz="5400" dirty="0">
                <a:latin typeface="Avenir Next Condensed" panose="020B0506020202020204" pitchFamily="34" charset="0"/>
              </a:rPr>
              <a:t>someone’s at fault.</a:t>
            </a:r>
          </a:p>
        </p:txBody>
      </p:sp>
      <p:sp>
        <p:nvSpPr>
          <p:cNvPr id="3" name="Content Placeholder 2"/>
          <p:cNvSpPr>
            <a:spLocks noGrp="1"/>
          </p:cNvSpPr>
          <p:nvPr>
            <p:ph idx="1"/>
          </p:nvPr>
        </p:nvSpPr>
        <p:spPr>
          <a:xfrm>
            <a:off x="203812" y="2767637"/>
            <a:ext cx="11254648" cy="3981451"/>
          </a:xfrm>
        </p:spPr>
        <p:txBody>
          <a:bodyPr>
            <a:normAutofit lnSpcReduction="10000"/>
          </a:bodyPr>
          <a:lstStyle/>
          <a:p>
            <a:r>
              <a:rPr lang="en-US" dirty="0">
                <a:latin typeface="Avenir Next Condensed" panose="020B0506020202020204" pitchFamily="34" charset="0"/>
              </a:rPr>
              <a:t>Profits and public image are important to Matson </a:t>
            </a:r>
            <a:r>
              <a:rPr lang="mr-IN" dirty="0">
                <a:latin typeface="Avenir Next Condensed" panose="020B0506020202020204" pitchFamily="34" charset="0"/>
              </a:rPr>
              <a:t>–</a:t>
            </a:r>
            <a:r>
              <a:rPr lang="en-US" dirty="0">
                <a:latin typeface="Avenir Next Condensed" panose="020B0506020202020204" pitchFamily="34" charset="0"/>
              </a:rPr>
              <a:t> they are huge in Hawaii.  </a:t>
            </a:r>
            <a:br>
              <a:rPr lang="en-US" dirty="0">
                <a:latin typeface="Avenir Next Condensed" panose="020B0506020202020204" pitchFamily="34" charset="0"/>
              </a:rPr>
            </a:br>
            <a:r>
              <a:rPr lang="en-US" dirty="0">
                <a:latin typeface="Avenir Next Condensed" panose="020B0506020202020204" pitchFamily="34" charset="0"/>
              </a:rPr>
              <a:t>Began in 1882, $2 billion today, 2,000 employees, HQ is Honolulu.</a:t>
            </a:r>
            <a:br>
              <a:rPr lang="en-US" dirty="0">
                <a:latin typeface="Avenir Next Condensed" panose="020B0506020202020204" pitchFamily="34" charset="0"/>
              </a:rPr>
            </a:br>
            <a:r>
              <a:rPr lang="en-US" dirty="0">
                <a:latin typeface="Avenir Next Condensed" panose="020B0506020202020204" pitchFamily="34" charset="0"/>
              </a:rPr>
              <a:t>(communications, public/community relations, trust recovery).</a:t>
            </a:r>
          </a:p>
          <a:p>
            <a:r>
              <a:rPr lang="en-US" dirty="0">
                <a:latin typeface="Avenir Next Condensed" panose="020B0506020202020204" pitchFamily="34" charset="0"/>
              </a:rPr>
              <a:t>“Unprecedented” </a:t>
            </a:r>
            <a:r>
              <a:rPr lang="mr-IN" dirty="0">
                <a:latin typeface="Avenir Next Condensed" panose="020B0506020202020204" pitchFamily="34" charset="0"/>
              </a:rPr>
              <a:t>–</a:t>
            </a:r>
            <a:r>
              <a:rPr lang="en-US" dirty="0">
                <a:latin typeface="Avenir Next Condensed" panose="020B0506020202020204" pitchFamily="34" charset="0"/>
              </a:rPr>
              <a:t> no, actually this has happened a few times to Matson, not Oahu, </a:t>
            </a:r>
            <a:br>
              <a:rPr lang="en-US" dirty="0">
                <a:latin typeface="Avenir Next Condensed" panose="020B0506020202020204" pitchFamily="34" charset="0"/>
              </a:rPr>
            </a:br>
            <a:r>
              <a:rPr lang="en-US" dirty="0">
                <a:latin typeface="Avenir Next Condensed" panose="020B0506020202020204" pitchFamily="34" charset="0"/>
              </a:rPr>
              <a:t>but on other islands.</a:t>
            </a:r>
          </a:p>
          <a:p>
            <a:r>
              <a:rPr lang="en-US" dirty="0">
                <a:latin typeface="Avenir Next Condensed" panose="020B0506020202020204" pitchFamily="34" charset="0"/>
              </a:rPr>
              <a:t>Solution, find a scapegoat </a:t>
            </a:r>
            <a:r>
              <a:rPr lang="mr-IN" dirty="0">
                <a:latin typeface="Avenir Next Condensed" panose="020B0506020202020204" pitchFamily="34" charset="0"/>
              </a:rPr>
              <a:t>–</a:t>
            </a:r>
            <a:r>
              <a:rPr lang="en-US" dirty="0">
                <a:latin typeface="Avenir Next Condensed" panose="020B0506020202020204" pitchFamily="34" charset="0"/>
              </a:rPr>
              <a:t> have someone else take liability for </a:t>
            </a:r>
            <a:br>
              <a:rPr lang="en-US" dirty="0">
                <a:latin typeface="Avenir Next Condensed" panose="020B0506020202020204" pitchFamily="34" charset="0"/>
              </a:rPr>
            </a:br>
            <a:r>
              <a:rPr lang="en-US" dirty="0">
                <a:latin typeface="Avenir Next Condensed" panose="020B0506020202020204" pitchFamily="34" charset="0"/>
              </a:rPr>
              <a:t>this part of the chain of operation. </a:t>
            </a:r>
          </a:p>
          <a:p>
            <a:r>
              <a:rPr lang="en-US" dirty="0">
                <a:latin typeface="Avenir Next Condensed" panose="020B0506020202020204" pitchFamily="34" charset="0"/>
              </a:rPr>
              <a:t>Make loading molasses some other legal entity’s problem.</a:t>
            </a:r>
          </a:p>
          <a:p>
            <a:endParaRPr lang="en-US" dirty="0"/>
          </a:p>
        </p:txBody>
      </p:sp>
      <p:pic>
        <p:nvPicPr>
          <p:cNvPr id="4" name="Picture 3">
            <a:extLst>
              <a:ext uri="{FF2B5EF4-FFF2-40B4-BE49-F238E27FC236}">
                <a16:creationId xmlns:a16="http://schemas.microsoft.com/office/drawing/2014/main" id="{81D73195-C0B5-F845-B313-94D6442056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89860" y="4583342"/>
            <a:ext cx="1859280" cy="2051382"/>
          </a:xfrm>
          <a:prstGeom prst="rect">
            <a:avLst/>
          </a:prstGeom>
        </p:spPr>
      </p:pic>
      <p:pic>
        <p:nvPicPr>
          <p:cNvPr id="6" name="Picture 5">
            <a:extLst>
              <a:ext uri="{FF2B5EF4-FFF2-40B4-BE49-F238E27FC236}">
                <a16:creationId xmlns:a16="http://schemas.microsoft.com/office/drawing/2014/main" id="{19BDF16C-B57E-5548-8EB6-6DB96A000D1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41114" y="-798756"/>
            <a:ext cx="6148653" cy="3452029"/>
          </a:xfrm>
          <a:prstGeom prst="rect">
            <a:avLst/>
          </a:prstGeom>
        </p:spPr>
      </p:pic>
      <p:sp>
        <p:nvSpPr>
          <p:cNvPr id="5" name="Slide Number Placeholder 4">
            <a:extLst>
              <a:ext uri="{FF2B5EF4-FFF2-40B4-BE49-F238E27FC236}">
                <a16:creationId xmlns:a16="http://schemas.microsoft.com/office/drawing/2014/main" id="{4650F5EE-7A9A-7646-9951-8599B7D7C097}"/>
              </a:ext>
            </a:extLst>
          </p:cNvPr>
          <p:cNvSpPr>
            <a:spLocks noGrp="1"/>
          </p:cNvSpPr>
          <p:nvPr>
            <p:ph type="sldNum" sz="quarter" idx="12"/>
          </p:nvPr>
        </p:nvSpPr>
        <p:spPr/>
        <p:txBody>
          <a:bodyPr/>
          <a:lstStyle/>
          <a:p>
            <a:fld id="{D57F1E4F-1CFF-5643-939E-02111984F565}" type="slidenum">
              <a:rPr lang="en-US" smtClean="0"/>
              <a:t>19</a:t>
            </a:fld>
            <a:endParaRPr lang="en-US" dirty="0"/>
          </a:p>
        </p:txBody>
      </p:sp>
    </p:spTree>
    <p:extLst>
      <p:ext uri="{BB962C8B-B14F-4D97-AF65-F5344CB8AC3E}">
        <p14:creationId xmlns:p14="http://schemas.microsoft.com/office/powerpoint/2010/main" val="13584471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US" dirty="0">
                <a:solidFill>
                  <a:srgbClr val="FFFFFF"/>
                </a:solidFill>
              </a:rPr>
              <a:t>Legal fees and other atrocities.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80358" y="0"/>
            <a:ext cx="7024808" cy="6473414"/>
          </a:xfrm>
        </p:spPr>
        <p:txBody>
          <a:bodyPr anchor="ctr">
            <a:normAutofit lnSpcReduction="10000"/>
          </a:bodyPr>
          <a:lstStyle/>
          <a:p>
            <a:pPr>
              <a:spcAft>
                <a:spcPts val="1200"/>
              </a:spcAft>
            </a:pPr>
            <a:r>
              <a:rPr lang="en-US" sz="2400" dirty="0">
                <a:latin typeface="Avenir Next Condensed" panose="020B0506020202020204" pitchFamily="34" charset="0"/>
              </a:rPr>
              <a:t>Firm that tackled the 2010 BP oil spill in the gulf of Mexico would represent the State of Hawaii for 15% of winnings or $695 per hour </a:t>
            </a:r>
            <a:r>
              <a:rPr lang="mr-IN" sz="2400" dirty="0">
                <a:latin typeface="Avenir Next Condensed" panose="020B0506020202020204" pitchFamily="34" charset="0"/>
              </a:rPr>
              <a:t>–</a:t>
            </a:r>
            <a:r>
              <a:rPr lang="en-US" sz="2400" dirty="0">
                <a:latin typeface="Avenir Next Condensed" panose="020B0506020202020204" pitchFamily="34" charset="0"/>
              </a:rPr>
              <a:t> whichever is higher.</a:t>
            </a:r>
          </a:p>
          <a:p>
            <a:pPr>
              <a:spcAft>
                <a:spcPts val="600"/>
              </a:spcAft>
            </a:pPr>
            <a:r>
              <a:rPr lang="en-US" sz="2200" dirty="0">
                <a:latin typeface="Avenir Next Condensed" panose="020B0506020202020204" pitchFamily="34" charset="0"/>
              </a:rPr>
              <a:t>Federal civil and criminal claims against Matson.</a:t>
            </a:r>
          </a:p>
          <a:p>
            <a:pPr marL="0" indent="0">
              <a:spcBef>
                <a:spcPts val="0"/>
              </a:spcBef>
              <a:spcAft>
                <a:spcPts val="1200"/>
              </a:spcAft>
              <a:buNone/>
            </a:pPr>
            <a:r>
              <a:rPr lang="en-US" sz="2200" dirty="0">
                <a:latin typeface="Avenir Next Condensed" panose="020B0506020202020204" pitchFamily="34" charset="0"/>
              </a:rPr>
              <a:t>    &gt;Matson plea agreement = pay $1 million.  $400,000 fine,   </a:t>
            </a:r>
            <a:br>
              <a:rPr lang="en-US" sz="2200" dirty="0">
                <a:latin typeface="Avenir Next Condensed" panose="020B0506020202020204" pitchFamily="34" charset="0"/>
              </a:rPr>
            </a:br>
            <a:r>
              <a:rPr lang="en-US" sz="2200" dirty="0">
                <a:latin typeface="Avenir Next Condensed" panose="020B0506020202020204" pitchFamily="34" charset="0"/>
              </a:rPr>
              <a:t>       $300,000 for coral programs and invasive algae clean up, and </a:t>
            </a:r>
            <a:br>
              <a:rPr lang="en-US" sz="2200" dirty="0">
                <a:latin typeface="Avenir Next Condensed" panose="020B0506020202020204" pitchFamily="34" charset="0"/>
              </a:rPr>
            </a:br>
            <a:r>
              <a:rPr lang="en-US" sz="2200" dirty="0">
                <a:latin typeface="Avenir Next Condensed" panose="020B0506020202020204" pitchFamily="34" charset="0"/>
              </a:rPr>
              <a:t>       $300,000 to Sustainable Coastlines.</a:t>
            </a:r>
          </a:p>
          <a:p>
            <a:pPr marL="0" indent="0">
              <a:spcBef>
                <a:spcPts val="0"/>
              </a:spcBef>
              <a:spcAft>
                <a:spcPts val="1200"/>
              </a:spcAft>
              <a:buNone/>
            </a:pPr>
            <a:r>
              <a:rPr lang="en-US" sz="2200" dirty="0">
                <a:latin typeface="Avenir Next Condensed" panose="020B0506020202020204" pitchFamily="34" charset="0"/>
              </a:rPr>
              <a:t>   &gt; Matson settles claims agreeing to pay $5.9 million to State of </a:t>
            </a:r>
            <a:br>
              <a:rPr lang="en-US" sz="2200" dirty="0">
                <a:latin typeface="Avenir Next Condensed" panose="020B0506020202020204" pitchFamily="34" charset="0"/>
              </a:rPr>
            </a:br>
            <a:r>
              <a:rPr lang="en-US" sz="2200" dirty="0">
                <a:latin typeface="Avenir Next Condensed" panose="020B0506020202020204" pitchFamily="34" charset="0"/>
              </a:rPr>
              <a:t>        Hawaii in compensation for fish and coral.  Agrees to clean up the </a:t>
            </a:r>
            <a:br>
              <a:rPr lang="en-US" sz="2200" dirty="0">
                <a:latin typeface="Avenir Next Condensed" panose="020B0506020202020204" pitchFamily="34" charset="0"/>
              </a:rPr>
            </a:br>
            <a:r>
              <a:rPr lang="en-US" sz="2200" dirty="0">
                <a:latin typeface="Avenir Next Condensed" panose="020B0506020202020204" pitchFamily="34" charset="0"/>
              </a:rPr>
              <a:t>        Sand Island terminal, removing molasses tanks and risers </a:t>
            </a:r>
            <a:br>
              <a:rPr lang="en-US" sz="2200" dirty="0">
                <a:latin typeface="Avenir Next Condensed" panose="020B0506020202020204" pitchFamily="34" charset="0"/>
              </a:rPr>
            </a:br>
            <a:r>
              <a:rPr lang="en-US" sz="2200" dirty="0">
                <a:latin typeface="Avenir Next Condensed" panose="020B0506020202020204" pitchFamily="34" charset="0"/>
              </a:rPr>
              <a:t>        (claiming estimated cost $5.5 million to $9.5 million </a:t>
            </a:r>
            <a:r>
              <a:rPr lang="mr-IN" sz="2200" dirty="0">
                <a:latin typeface="Avenir Next Condensed" panose="020B0506020202020204" pitchFamily="34" charset="0"/>
              </a:rPr>
              <a:t>–</a:t>
            </a:r>
            <a:r>
              <a:rPr lang="en-US" sz="2200" dirty="0">
                <a:latin typeface="Avenir Next Condensed" panose="020B0506020202020204" pitchFamily="34" charset="0"/>
              </a:rPr>
              <a:t> pay </a:t>
            </a:r>
            <a:br>
              <a:rPr lang="en-US" sz="2200" dirty="0">
                <a:latin typeface="Avenir Next Condensed" panose="020B0506020202020204" pitchFamily="34" charset="0"/>
              </a:rPr>
            </a:br>
            <a:r>
              <a:rPr lang="en-US" sz="2200" dirty="0">
                <a:latin typeface="Avenir Next Condensed" panose="020B0506020202020204" pitchFamily="34" charset="0"/>
              </a:rPr>
              <a:t>        themselves to do the work?).</a:t>
            </a:r>
          </a:p>
          <a:p>
            <a:r>
              <a:rPr lang="en-US" sz="2200" dirty="0">
                <a:latin typeface="Avenir Next Condensed" panose="020B0506020202020204" pitchFamily="34" charset="0"/>
              </a:rPr>
              <a:t>EPA could still pursue charges with the Hawaii Department of Health.</a:t>
            </a:r>
          </a:p>
        </p:txBody>
      </p:sp>
      <p:sp>
        <p:nvSpPr>
          <p:cNvPr id="4" name="Slide Number Placeholder 3">
            <a:extLst>
              <a:ext uri="{FF2B5EF4-FFF2-40B4-BE49-F238E27FC236}">
                <a16:creationId xmlns:a16="http://schemas.microsoft.com/office/drawing/2014/main" id="{4E9299D7-999A-C149-B5BA-6B82756D45E7}"/>
              </a:ext>
            </a:extLst>
          </p:cNvPr>
          <p:cNvSpPr>
            <a:spLocks noGrp="1"/>
          </p:cNvSpPr>
          <p:nvPr>
            <p:ph type="sldNum" sz="quarter" idx="12"/>
          </p:nvPr>
        </p:nvSpPr>
        <p:spPr/>
        <p:txBody>
          <a:bodyPr/>
          <a:lstStyle/>
          <a:p>
            <a:fld id="{D57F1E4F-1CFF-5643-939E-02111984F565}" type="slidenum">
              <a:rPr lang="en-US" smtClean="0"/>
              <a:t>20</a:t>
            </a:fld>
            <a:endParaRPr lang="en-US" dirty="0"/>
          </a:p>
        </p:txBody>
      </p:sp>
    </p:spTree>
    <p:extLst>
      <p:ext uri="{BB962C8B-B14F-4D97-AF65-F5344CB8AC3E}">
        <p14:creationId xmlns:p14="http://schemas.microsoft.com/office/powerpoint/2010/main" val="18566104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B5A38">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767072"/>
            <a:ext cx="6594189" cy="1625210"/>
          </a:xfrm>
        </p:spPr>
        <p:txBody>
          <a:bodyPr>
            <a:normAutofit/>
          </a:bodyPr>
          <a:lstStyle/>
          <a:p>
            <a:pPr algn="r"/>
            <a:r>
              <a:rPr lang="en-US" sz="3700">
                <a:solidFill>
                  <a:srgbClr val="FFFFFF"/>
                </a:solidFill>
                <a:latin typeface="Avenir Next Condensed" panose="020B0506020202020204" pitchFamily="34" charset="0"/>
              </a:rPr>
              <a:t>Matson no longer shipping molasses </a:t>
            </a:r>
            <a:br>
              <a:rPr lang="en-US" sz="3700">
                <a:solidFill>
                  <a:srgbClr val="FFFFFF"/>
                </a:solidFill>
                <a:latin typeface="Avenir Next Condensed" panose="020B0506020202020204" pitchFamily="34" charset="0"/>
              </a:rPr>
            </a:br>
            <a:r>
              <a:rPr lang="en-US" sz="3700">
                <a:solidFill>
                  <a:srgbClr val="FFFFFF"/>
                </a:solidFill>
                <a:latin typeface="Avenir Next Condensed" panose="020B0506020202020204" pitchFamily="34" charset="0"/>
              </a:rPr>
              <a:t>(from Honolulu, Oahu)</a:t>
            </a:r>
          </a:p>
        </p:txBody>
      </p:sp>
      <p:pic>
        <p:nvPicPr>
          <p:cNvPr id="4" name="Picture 3" descr="A truck is parked in front of a building&#10;&#10;Description automatically generated"/>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327547" y="321733"/>
            <a:ext cx="7058306" cy="4107392"/>
          </a:xfrm>
          <a:prstGeom prst="rect">
            <a:avLst/>
          </a:prstGeom>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724503" y="917725"/>
            <a:ext cx="3943241" cy="4852362"/>
          </a:xfrm>
        </p:spPr>
        <p:txBody>
          <a:bodyPr anchor="ctr">
            <a:normAutofit/>
          </a:bodyPr>
          <a:lstStyle/>
          <a:p>
            <a:r>
              <a:rPr lang="en-US" dirty="0">
                <a:solidFill>
                  <a:srgbClr val="FFFFFF"/>
                </a:solidFill>
                <a:latin typeface="Avenir Next Condensed" panose="020B0506020202020204" pitchFamily="34" charset="0"/>
              </a:rPr>
              <a:t>Molasses now being shipped directly from Kahului, Maui in a “vessel managed by a third party.”</a:t>
            </a:r>
          </a:p>
          <a:p>
            <a:r>
              <a:rPr lang="en-US" dirty="0">
                <a:solidFill>
                  <a:srgbClr val="FFFFFF"/>
                </a:solidFill>
                <a:latin typeface="Avenir Next Condensed" panose="020B0506020202020204" pitchFamily="34" charset="0"/>
              </a:rPr>
              <a:t>Matson is big, real big.</a:t>
            </a:r>
            <a:br>
              <a:rPr lang="en-US" dirty="0">
                <a:solidFill>
                  <a:srgbClr val="FFFFFF"/>
                </a:solidFill>
                <a:latin typeface="Avenir Next Condensed" panose="020B0506020202020204" pitchFamily="34" charset="0"/>
              </a:rPr>
            </a:br>
            <a:br>
              <a:rPr lang="en-US" dirty="0">
                <a:solidFill>
                  <a:srgbClr val="FFFFFF"/>
                </a:solidFill>
                <a:latin typeface="Avenir Next Condensed" panose="020B0506020202020204" pitchFamily="34" charset="0"/>
              </a:rPr>
            </a:br>
            <a:r>
              <a:rPr lang="en-US" dirty="0">
                <a:solidFill>
                  <a:srgbClr val="FFFFFF"/>
                </a:solidFill>
                <a:latin typeface="Avenir Next Condensed" panose="020B0506020202020204" pitchFamily="34" charset="0"/>
              </a:rPr>
              <a:t>Pretty much everything on</a:t>
            </a:r>
            <a:br>
              <a:rPr lang="en-US" dirty="0">
                <a:solidFill>
                  <a:srgbClr val="FFFFFF"/>
                </a:solidFill>
                <a:latin typeface="Avenir Next Condensed" panose="020B0506020202020204" pitchFamily="34" charset="0"/>
              </a:rPr>
            </a:br>
            <a:r>
              <a:rPr lang="en-US" dirty="0">
                <a:solidFill>
                  <a:srgbClr val="FFFFFF"/>
                </a:solidFill>
                <a:latin typeface="Avenir Next Condensed" panose="020B0506020202020204" pitchFamily="34" charset="0"/>
              </a:rPr>
              <a:t>or off the islands goes via </a:t>
            </a:r>
            <a:br>
              <a:rPr lang="en-US" dirty="0">
                <a:solidFill>
                  <a:srgbClr val="FFFFFF"/>
                </a:solidFill>
                <a:latin typeface="Avenir Next Condensed" panose="020B0506020202020204" pitchFamily="34" charset="0"/>
              </a:rPr>
            </a:br>
            <a:r>
              <a:rPr lang="en-US" dirty="0">
                <a:solidFill>
                  <a:srgbClr val="FFFFFF"/>
                </a:solidFill>
                <a:latin typeface="Avenir Next Condensed" panose="020B0506020202020204" pitchFamily="34" charset="0"/>
              </a:rPr>
              <a:t>Matson.</a:t>
            </a:r>
          </a:p>
          <a:p>
            <a:endParaRPr lang="en-US" sz="2000" dirty="0">
              <a:solidFill>
                <a:srgbClr val="FFFFFF"/>
              </a:solidFill>
            </a:endParaRPr>
          </a:p>
          <a:p>
            <a:endParaRPr lang="en-US" sz="2000" dirty="0">
              <a:solidFill>
                <a:srgbClr val="FFFFFF"/>
              </a:solidFill>
            </a:endParaRPr>
          </a:p>
        </p:txBody>
      </p:sp>
      <p:sp>
        <p:nvSpPr>
          <p:cNvPr id="5" name="Slide Number Placeholder 4">
            <a:extLst>
              <a:ext uri="{FF2B5EF4-FFF2-40B4-BE49-F238E27FC236}">
                <a16:creationId xmlns:a16="http://schemas.microsoft.com/office/drawing/2014/main" id="{0947C7F7-FCE0-4F43-A04C-007A5015BF34}"/>
              </a:ext>
            </a:extLst>
          </p:cNvPr>
          <p:cNvSpPr>
            <a:spLocks noGrp="1"/>
          </p:cNvSpPr>
          <p:nvPr>
            <p:ph type="sldNum" sz="quarter" idx="12"/>
          </p:nvPr>
        </p:nvSpPr>
        <p:spPr/>
        <p:txBody>
          <a:bodyPr/>
          <a:lstStyle/>
          <a:p>
            <a:fld id="{D57F1E4F-1CFF-5643-939E-02111984F565}" type="slidenum">
              <a:rPr lang="en-US" smtClean="0"/>
              <a:t>21</a:t>
            </a:fld>
            <a:endParaRPr lang="en-US" dirty="0"/>
          </a:p>
        </p:txBody>
      </p:sp>
    </p:spTree>
    <p:extLst>
      <p:ext uri="{BB962C8B-B14F-4D97-AF65-F5344CB8AC3E}">
        <p14:creationId xmlns:p14="http://schemas.microsoft.com/office/powerpoint/2010/main" val="8554733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75767" y="1188637"/>
            <a:ext cx="2988234" cy="4480726"/>
          </a:xfrm>
        </p:spPr>
        <p:txBody>
          <a:bodyPr>
            <a:normAutofit/>
          </a:bodyPr>
          <a:lstStyle/>
          <a:p>
            <a:pPr algn="r"/>
            <a:r>
              <a:rPr lang="en-US" sz="3600" dirty="0"/>
              <a:t>natural environment thumbs up, </a:t>
            </a:r>
            <a:br>
              <a:rPr lang="en-US" sz="3600" dirty="0"/>
            </a:br>
            <a:r>
              <a:rPr lang="en-US" sz="3600" dirty="0"/>
              <a:t>economics thumbs down</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255259" y="1648869"/>
            <a:ext cx="5353981" cy="4020493"/>
          </a:xfrm>
        </p:spPr>
        <p:txBody>
          <a:bodyPr anchor="ctr">
            <a:normAutofit/>
          </a:bodyPr>
          <a:lstStyle/>
          <a:p>
            <a:pPr marL="0" marR="0" lvl="0" indent="0" defTabSz="914400" eaLnBrk="1" fontAlgn="auto" latinLnBrk="0" hangingPunct="1">
              <a:spcBef>
                <a:spcPts val="0"/>
              </a:spcBef>
              <a:spcAft>
                <a:spcPts val="600"/>
              </a:spcAft>
              <a:buClrTx/>
              <a:buSzTx/>
              <a:buFontTx/>
              <a:buNone/>
              <a:tabLst/>
              <a:defRPr/>
            </a:pPr>
            <a:r>
              <a:rPr lang="en-US" dirty="0">
                <a:latin typeface="Avenir Next Condensed" panose="020B0506020202020204" pitchFamily="34" charset="0"/>
              </a:rPr>
              <a:t>Hawaiian Commercial &amp; Sugar  ceases sugar cane production (burning fields and resulting air pollution was alarming locals and outsiders), molasses (a byproduct) will no longer be produced.  675 workers laid off at the end of the 2016 sugar cane harvest.</a:t>
            </a:r>
          </a:p>
        </p:txBody>
      </p:sp>
      <p:sp>
        <p:nvSpPr>
          <p:cNvPr id="4" name="Slide Number Placeholder 3">
            <a:extLst>
              <a:ext uri="{FF2B5EF4-FFF2-40B4-BE49-F238E27FC236}">
                <a16:creationId xmlns:a16="http://schemas.microsoft.com/office/drawing/2014/main" id="{7F3BFCF2-69F3-F940-B341-336C13383633}"/>
              </a:ext>
            </a:extLst>
          </p:cNvPr>
          <p:cNvSpPr>
            <a:spLocks noGrp="1"/>
          </p:cNvSpPr>
          <p:nvPr>
            <p:ph type="sldNum" sz="quarter" idx="12"/>
          </p:nvPr>
        </p:nvSpPr>
        <p:spPr/>
        <p:txBody>
          <a:bodyPr/>
          <a:lstStyle/>
          <a:p>
            <a:fld id="{D57F1E4F-1CFF-5643-939E-02111984F565}" type="slidenum">
              <a:rPr lang="en-US" smtClean="0"/>
              <a:t>22</a:t>
            </a:fld>
            <a:endParaRPr lang="en-US" dirty="0"/>
          </a:p>
        </p:txBody>
      </p:sp>
    </p:spTree>
    <p:extLst>
      <p:ext uri="{BB962C8B-B14F-4D97-AF65-F5344CB8AC3E}">
        <p14:creationId xmlns:p14="http://schemas.microsoft.com/office/powerpoint/2010/main" val="13413695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8">
            <a:extLst>
              <a:ext uri="{FF2B5EF4-FFF2-40B4-BE49-F238E27FC236}">
                <a16:creationId xmlns:a16="http://schemas.microsoft.com/office/drawing/2014/main" id="{DC8C3900-B8A1-4965-88E6-CBCBFE067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4825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64406" y="624568"/>
            <a:ext cx="4340252" cy="5412920"/>
          </a:xfrm>
        </p:spPr>
        <p:txBody>
          <a:bodyPr>
            <a:normAutofit/>
          </a:bodyPr>
          <a:lstStyle/>
          <a:p>
            <a:pPr algn="r"/>
            <a:r>
              <a:rPr lang="en-US" sz="3200" dirty="0">
                <a:solidFill>
                  <a:srgbClr val="FFFFFF"/>
                </a:solidFill>
                <a:latin typeface="Avenir Next Condensed" panose="020B0506020202020204" pitchFamily="34" charset="0"/>
              </a:rPr>
              <a:t>Matson values - </a:t>
            </a:r>
            <a:br>
              <a:rPr lang="en-US" sz="3200" dirty="0">
                <a:solidFill>
                  <a:srgbClr val="FFFFFF"/>
                </a:solidFill>
                <a:latin typeface="Avenir Next Condensed" panose="020B0506020202020204" pitchFamily="34" charset="0"/>
              </a:rPr>
            </a:br>
            <a:r>
              <a:rPr lang="en-US" sz="3200" dirty="0">
                <a:solidFill>
                  <a:srgbClr val="FFFFFF"/>
                </a:solidFill>
                <a:latin typeface="Avenir Next Condensed" panose="020B0506020202020204" pitchFamily="34" charset="0"/>
              </a:rPr>
              <a:t>guiding principles in serving shareholders, customers, employees, and communities:</a:t>
            </a:r>
          </a:p>
        </p:txBody>
      </p:sp>
      <p:graphicFrame>
        <p:nvGraphicFramePr>
          <p:cNvPr id="38" name="Content Placeholder 2">
            <a:extLst>
              <a:ext uri="{FF2B5EF4-FFF2-40B4-BE49-F238E27FC236}">
                <a16:creationId xmlns:a16="http://schemas.microsoft.com/office/drawing/2014/main" id="{BB34A217-548B-45D5-8806-8081E35DA4BB}"/>
              </a:ext>
            </a:extLst>
          </p:cNvPr>
          <p:cNvGraphicFramePr>
            <a:graphicFrameLocks noGrp="1"/>
          </p:cNvGraphicFramePr>
          <p:nvPr>
            <p:ph idx="1"/>
            <p:extLst>
              <p:ext uri="{D42A27DB-BD31-4B8C-83A1-F6EECF244321}">
                <p14:modId xmlns:p14="http://schemas.microsoft.com/office/powerpoint/2010/main" val="1147888877"/>
              </p:ext>
            </p:extLst>
          </p:nvPr>
        </p:nvGraphicFramePr>
        <p:xfrm>
          <a:off x="5600700" y="623888"/>
          <a:ext cx="5753100" cy="5413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E0A792D7-71A8-774F-AA2D-2544C2942FD5}"/>
              </a:ext>
            </a:extLst>
          </p:cNvPr>
          <p:cNvSpPr>
            <a:spLocks noGrp="1"/>
          </p:cNvSpPr>
          <p:nvPr>
            <p:ph type="sldNum" sz="quarter" idx="12"/>
          </p:nvPr>
        </p:nvSpPr>
        <p:spPr/>
        <p:txBody>
          <a:bodyPr/>
          <a:lstStyle/>
          <a:p>
            <a:fld id="{D57F1E4F-1CFF-5643-939E-02111984F565}" type="slidenum">
              <a:rPr lang="en-US" smtClean="0"/>
              <a:t>23</a:t>
            </a:fld>
            <a:endParaRPr lang="en-US" dirty="0"/>
          </a:p>
        </p:txBody>
      </p:sp>
    </p:spTree>
    <p:extLst>
      <p:ext uri="{BB962C8B-B14F-4D97-AF65-F5344CB8AC3E}">
        <p14:creationId xmlns:p14="http://schemas.microsoft.com/office/powerpoint/2010/main" val="20200830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68798"/>
            <a:ext cx="10515600" cy="1325563"/>
          </a:xfrm>
        </p:spPr>
        <p:txBody>
          <a:bodyPr>
            <a:normAutofit fontScale="90000"/>
          </a:bodyPr>
          <a:lstStyle/>
          <a:p>
            <a:br>
              <a:rPr lang="en-US" dirty="0"/>
            </a:br>
            <a:br>
              <a:rPr lang="en-US" dirty="0"/>
            </a:br>
            <a:br>
              <a:rPr lang="en-US" dirty="0"/>
            </a:br>
            <a:r>
              <a:rPr lang="en-US" sz="2200" dirty="0">
                <a:hlinkClick r:id="rId3"/>
              </a:rPr>
              <a:t>https://www.youtube.com/watch?v=CjiBc8DSJaI</a:t>
            </a:r>
            <a:br>
              <a:rPr lang="en-US" sz="2200" dirty="0"/>
            </a:br>
            <a:br>
              <a:rPr lang="en-US" sz="2200" dirty="0"/>
            </a:br>
            <a:r>
              <a:rPr lang="en-US" dirty="0"/>
              <a:t>Aloha!</a:t>
            </a:r>
          </a:p>
        </p:txBody>
      </p:sp>
      <p:pic>
        <p:nvPicPr>
          <p:cNvPr id="4" name="Content Placeholder 3"/>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7234534" y="1795145"/>
            <a:ext cx="4119266" cy="4351338"/>
          </a:xfrm>
        </p:spPr>
      </p:pic>
      <p:sp>
        <p:nvSpPr>
          <p:cNvPr id="5" name="TextBox 4"/>
          <p:cNvSpPr txBox="1"/>
          <p:nvPr/>
        </p:nvSpPr>
        <p:spPr>
          <a:xfrm>
            <a:off x="8412480" y="6268720"/>
            <a:ext cx="1985928" cy="369332"/>
          </a:xfrm>
          <a:prstGeom prst="rect">
            <a:avLst/>
          </a:prstGeom>
          <a:noFill/>
        </p:spPr>
        <p:txBody>
          <a:bodyPr wrap="none" rtlCol="0">
            <a:spAutoFit/>
          </a:bodyPr>
          <a:lstStyle/>
          <a:p>
            <a:r>
              <a:rPr lang="en-US" dirty="0"/>
              <a:t>King  Kamehameha</a:t>
            </a:r>
          </a:p>
        </p:txBody>
      </p:sp>
      <p:sp>
        <p:nvSpPr>
          <p:cNvPr id="3" name="Slide Number Placeholder 2">
            <a:extLst>
              <a:ext uri="{FF2B5EF4-FFF2-40B4-BE49-F238E27FC236}">
                <a16:creationId xmlns:a16="http://schemas.microsoft.com/office/drawing/2014/main" id="{5347FA4C-BDAE-6B42-A77B-F26EFEFF47E2}"/>
              </a:ext>
            </a:extLst>
          </p:cNvPr>
          <p:cNvSpPr>
            <a:spLocks noGrp="1"/>
          </p:cNvSpPr>
          <p:nvPr>
            <p:ph type="sldNum" sz="quarter" idx="12"/>
          </p:nvPr>
        </p:nvSpPr>
        <p:spPr/>
        <p:txBody>
          <a:bodyPr/>
          <a:lstStyle/>
          <a:p>
            <a:fld id="{D57F1E4F-1CFF-5643-939E-02111984F565}" type="slidenum">
              <a:rPr lang="en-US" smtClean="0"/>
              <a:t>24</a:t>
            </a:fld>
            <a:endParaRPr lang="en-US" dirty="0"/>
          </a:p>
        </p:txBody>
      </p:sp>
    </p:spTree>
    <p:extLst>
      <p:ext uri="{BB962C8B-B14F-4D97-AF65-F5344CB8AC3E}">
        <p14:creationId xmlns:p14="http://schemas.microsoft.com/office/powerpoint/2010/main" val="12293874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25" y="0"/>
            <a:ext cx="11123235" cy="1325563"/>
          </a:xfrm>
        </p:spPr>
        <p:txBody>
          <a:bodyPr>
            <a:normAutofit fontScale="90000"/>
          </a:bodyPr>
          <a:lstStyle/>
          <a:p>
            <a:br>
              <a:rPr lang="en-US" dirty="0"/>
            </a:br>
            <a:r>
              <a:rPr lang="en-US" dirty="0"/>
              <a:t>Boston 1919</a:t>
            </a:r>
            <a:br>
              <a:rPr lang="en-US" dirty="0"/>
            </a:br>
            <a:r>
              <a:rPr lang="en-US" sz="3100" dirty="0"/>
              <a:t>21 dead,  150 injured</a:t>
            </a:r>
          </a:p>
        </p:txBody>
      </p:sp>
      <p:sp>
        <p:nvSpPr>
          <p:cNvPr id="7" name="TextBox 6"/>
          <p:cNvSpPr txBox="1"/>
          <p:nvPr/>
        </p:nvSpPr>
        <p:spPr>
          <a:xfrm>
            <a:off x="0" y="1956051"/>
            <a:ext cx="3656932" cy="3477875"/>
          </a:xfrm>
          <a:prstGeom prst="rect">
            <a:avLst/>
          </a:prstGeom>
          <a:noFill/>
        </p:spPr>
        <p:txBody>
          <a:bodyPr wrap="square" rtlCol="0">
            <a:spAutoFit/>
          </a:bodyPr>
          <a:lstStyle/>
          <a:p>
            <a:pPr marL="365760" indent="-285750">
              <a:spcBef>
                <a:spcPts val="1200"/>
              </a:spcBef>
              <a:buFont typeface="Arial" panose="020B0604020202020204" pitchFamily="34" charset="0"/>
              <a:buChar char="•"/>
            </a:pPr>
            <a:r>
              <a:rPr lang="en-US" dirty="0">
                <a:latin typeface="Avenir Next Condensed" panose="020B0506020202020204" pitchFamily="34" charset="0"/>
              </a:rPr>
              <a:t>10 x the scale of Honolulu</a:t>
            </a:r>
          </a:p>
          <a:p>
            <a:pPr marL="365760" indent="-285750">
              <a:spcBef>
                <a:spcPts val="1200"/>
              </a:spcBef>
              <a:buFont typeface="Arial" panose="020B0604020202020204" pitchFamily="34" charset="0"/>
              <a:buChar char="•"/>
            </a:pPr>
            <a:r>
              <a:rPr lang="en-US" dirty="0">
                <a:latin typeface="Avenir Next Condensed" panose="020B0506020202020204" pitchFamily="34" charset="0"/>
              </a:rPr>
              <a:t>2.3 million gallons of molasses.</a:t>
            </a:r>
          </a:p>
          <a:p>
            <a:pPr marL="365760" indent="-285750">
              <a:spcBef>
                <a:spcPts val="1200"/>
              </a:spcBef>
              <a:buFont typeface="Arial" panose="020B0604020202020204" pitchFamily="34" charset="0"/>
              <a:buChar char="•"/>
            </a:pPr>
            <a:r>
              <a:rPr lang="en-US" dirty="0">
                <a:latin typeface="Avenir Next Condensed" panose="020B0506020202020204" pitchFamily="34" charset="0"/>
              </a:rPr>
              <a:t>Class action lawsuit, was the inception of corporate liability in the United States. </a:t>
            </a:r>
          </a:p>
          <a:p>
            <a:pPr marL="365760" indent="-285750">
              <a:spcBef>
                <a:spcPts val="1200"/>
              </a:spcBef>
              <a:buFont typeface="Arial" panose="020B0604020202020204" pitchFamily="34" charset="0"/>
              <a:buChar char="•"/>
            </a:pPr>
            <a:r>
              <a:rPr lang="en-US" dirty="0">
                <a:latin typeface="Avenir Next Condensed" panose="020B0506020202020204" pitchFamily="34" charset="0"/>
              </a:rPr>
              <a:t>Corporate social irresponsibility: discredit survivors, fabricate ‘anarchists’ as the culprit.</a:t>
            </a:r>
          </a:p>
          <a:p>
            <a:pPr marL="365760" indent="-285750">
              <a:spcBef>
                <a:spcPts val="1200"/>
              </a:spcBef>
              <a:buFont typeface="Arial" panose="020B0604020202020204" pitchFamily="34" charset="0"/>
              <a:buChar char="•"/>
            </a:pPr>
            <a:r>
              <a:rPr lang="en-US" dirty="0">
                <a:latin typeface="Avenir Next Condensed" panose="020B0506020202020204" pitchFamily="34" charset="0"/>
              </a:rPr>
              <a:t>Businesses are above the law.  Courts agree.</a:t>
            </a:r>
          </a:p>
        </p:txBody>
      </p:sp>
      <p:pic>
        <p:nvPicPr>
          <p:cNvPr id="6" name="Content Placeholder 5" descr="A picture containing outdoor, building, boat, photo&#10;&#10;Description automatically generated">
            <a:extLst>
              <a:ext uri="{FF2B5EF4-FFF2-40B4-BE49-F238E27FC236}">
                <a16:creationId xmlns:a16="http://schemas.microsoft.com/office/drawing/2014/main" id="{B11C9B0C-5F5B-7A47-B65B-626C69E6B741}"/>
              </a:ext>
            </a:extLst>
          </p:cNvPr>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3533284" y="0"/>
            <a:ext cx="8688140" cy="6858000"/>
          </a:xfrm>
        </p:spPr>
      </p:pic>
      <p:sp>
        <p:nvSpPr>
          <p:cNvPr id="8" name="TextBox 7">
            <a:extLst>
              <a:ext uri="{FF2B5EF4-FFF2-40B4-BE49-F238E27FC236}">
                <a16:creationId xmlns:a16="http://schemas.microsoft.com/office/drawing/2014/main" id="{C35EE519-98F5-AA40-AC68-5DCBED8077CC}"/>
              </a:ext>
            </a:extLst>
          </p:cNvPr>
          <p:cNvSpPr txBox="1"/>
          <p:nvPr/>
        </p:nvSpPr>
        <p:spPr>
          <a:xfrm>
            <a:off x="9952220" y="6581001"/>
            <a:ext cx="2239780" cy="276999"/>
          </a:xfrm>
          <a:prstGeom prst="rect">
            <a:avLst/>
          </a:prstGeom>
          <a:noFill/>
        </p:spPr>
        <p:txBody>
          <a:bodyPr wrap="none" rtlCol="0">
            <a:spAutoFit/>
          </a:bodyPr>
          <a:lstStyle/>
          <a:p>
            <a:r>
              <a:rPr lang="en-US" sz="1200" dirty="0">
                <a:solidFill>
                  <a:schemeClr val="bg1"/>
                </a:solidFill>
              </a:rPr>
              <a:t>photo from Boston Public Library</a:t>
            </a:r>
          </a:p>
        </p:txBody>
      </p:sp>
      <p:sp>
        <p:nvSpPr>
          <p:cNvPr id="3" name="Slide Number Placeholder 2">
            <a:extLst>
              <a:ext uri="{FF2B5EF4-FFF2-40B4-BE49-F238E27FC236}">
                <a16:creationId xmlns:a16="http://schemas.microsoft.com/office/drawing/2014/main" id="{A1DCD284-B879-F245-89EA-D191DF1CF386}"/>
              </a:ext>
            </a:extLst>
          </p:cNvPr>
          <p:cNvSpPr>
            <a:spLocks noGrp="1"/>
          </p:cNvSpPr>
          <p:nvPr>
            <p:ph type="sldNum" sz="quarter" idx="12"/>
          </p:nvPr>
        </p:nvSpPr>
        <p:spPr/>
        <p:txBody>
          <a:bodyPr/>
          <a:lstStyle/>
          <a:p>
            <a:fld id="{D57F1E4F-1CFF-5643-939E-02111984F565}" type="slidenum">
              <a:rPr lang="en-US" smtClean="0"/>
              <a:t>25</a:t>
            </a:fld>
            <a:endParaRPr lang="en-US" dirty="0"/>
          </a:p>
        </p:txBody>
      </p:sp>
    </p:spTree>
    <p:extLst>
      <p:ext uri="{BB962C8B-B14F-4D97-AF65-F5344CB8AC3E}">
        <p14:creationId xmlns:p14="http://schemas.microsoft.com/office/powerpoint/2010/main" val="2000161209"/>
      </p:ext>
    </p:extLst>
  </p:cSld>
  <p:clrMapOvr>
    <a:masterClrMapping/>
  </p:clrMapOvr>
  <p:transition spd="slow">
    <p:randomBar dir="vert"/>
    <p:sndAc>
      <p:stSnd>
        <p:snd r:embed="rId3" name="Warp Down.wav"/>
      </p:stSnd>
    </p:sndAc>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18610" y="1188637"/>
            <a:ext cx="3245391" cy="4480726"/>
          </a:xfrm>
        </p:spPr>
        <p:txBody>
          <a:bodyPr>
            <a:normAutofit/>
          </a:bodyPr>
          <a:lstStyle/>
          <a:p>
            <a:pPr algn="r"/>
            <a:r>
              <a:rPr lang="en-US" sz="5600" dirty="0"/>
              <a:t>Molasses spilled in the harbor</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255259" y="980501"/>
            <a:ext cx="5578199" cy="4688862"/>
          </a:xfrm>
        </p:spPr>
        <p:txBody>
          <a:bodyPr anchor="ctr">
            <a:normAutofit/>
          </a:bodyPr>
          <a:lstStyle/>
          <a:p>
            <a:r>
              <a:rPr lang="en-US" sz="2400" dirty="0"/>
              <a:t>September 2013</a:t>
            </a:r>
          </a:p>
          <a:p>
            <a:r>
              <a:rPr lang="en-US" sz="2400" dirty="0"/>
              <a:t>Holding tanks on the dock, leak (slow?) from pipes while loading onto Matson ship (no instrumentation to monitor transfer/flow/or loss)</a:t>
            </a:r>
          </a:p>
          <a:p>
            <a:r>
              <a:rPr lang="en-US" sz="2400" dirty="0"/>
              <a:t>1,400 tons = 233,000 gallons of molasses</a:t>
            </a:r>
          </a:p>
          <a:p>
            <a:r>
              <a:rPr lang="en-US" sz="2400" dirty="0"/>
              <a:t>Coral, seabed, and creatures covered</a:t>
            </a:r>
          </a:p>
          <a:p>
            <a:r>
              <a:rPr lang="en-US" sz="2400" dirty="0"/>
              <a:t>26,000+ fish and other marine species immediately suffocated and died</a:t>
            </a:r>
          </a:p>
        </p:txBody>
      </p:sp>
      <p:sp>
        <p:nvSpPr>
          <p:cNvPr id="4" name="Slide Number Placeholder 3">
            <a:extLst>
              <a:ext uri="{FF2B5EF4-FFF2-40B4-BE49-F238E27FC236}">
                <a16:creationId xmlns:a16="http://schemas.microsoft.com/office/drawing/2014/main" id="{504B6CF6-6A44-6240-9033-5C8745A14EBA}"/>
              </a:ext>
            </a:extLst>
          </p:cNvPr>
          <p:cNvSpPr>
            <a:spLocks noGrp="1"/>
          </p:cNvSpPr>
          <p:nvPr>
            <p:ph type="sldNum" sz="quarter" idx="12"/>
          </p:nvPr>
        </p:nvSpPr>
        <p:spPr/>
        <p:txBody>
          <a:bodyPr/>
          <a:lstStyle/>
          <a:p>
            <a:fld id="{D57F1E4F-1CFF-5643-939E-02111984F565}" type="slidenum">
              <a:rPr lang="en-US" smtClean="0"/>
              <a:t>2</a:t>
            </a:fld>
            <a:endParaRPr lang="en-US" dirty="0"/>
          </a:p>
        </p:txBody>
      </p:sp>
    </p:spTree>
    <p:extLst>
      <p:ext uri="{BB962C8B-B14F-4D97-AF65-F5344CB8AC3E}">
        <p14:creationId xmlns:p14="http://schemas.microsoft.com/office/powerpoint/2010/main" val="1754690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6ECA6DCB-B7E1-40A9-9524-540C6DA40B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4" name="Rectangle 2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27174" y="-418011"/>
            <a:ext cx="6206329" cy="7924800"/>
          </a:xfrm>
        </p:spPr>
        <p:txBody>
          <a:bodyPr anchor="ctr">
            <a:normAutofit/>
          </a:bodyPr>
          <a:lstStyle/>
          <a:p>
            <a:pPr marL="0" indent="0">
              <a:buNone/>
            </a:pPr>
            <a:r>
              <a:rPr lang="en-US" sz="2000" dirty="0"/>
              <a:t>Everything down there is dead.  It was shocking because the entire bottom is covered with dead fish...  I didn’t see one single living thing underwater. </a:t>
            </a:r>
          </a:p>
          <a:p>
            <a:pPr marL="0" indent="0">
              <a:buNone/>
            </a:pPr>
            <a:r>
              <a:rPr lang="en-US" sz="2000" dirty="0"/>
              <a:t>		 – Roger White, diver with video camera</a:t>
            </a:r>
          </a:p>
          <a:p>
            <a:pPr marL="0" indent="0">
              <a:buNone/>
            </a:pPr>
            <a:br>
              <a:rPr lang="en-US" sz="2000" dirty="0"/>
            </a:br>
            <a:r>
              <a:rPr lang="en-US" sz="2000" dirty="0"/>
              <a:t>This is the worst environmental damage to sea life that I have come across.</a:t>
            </a:r>
          </a:p>
          <a:p>
            <a:pPr marL="0" indent="0">
              <a:buNone/>
            </a:pPr>
            <a:r>
              <a:rPr lang="en-US" sz="2000" dirty="0"/>
              <a:t> – Gary Gill, Deputy Director Hawaii Department of Health</a:t>
            </a:r>
          </a:p>
          <a:p>
            <a:pPr marL="0" indent="0">
              <a:buNone/>
            </a:pPr>
            <a:br>
              <a:rPr lang="en-US" sz="2000" dirty="0"/>
            </a:br>
            <a:r>
              <a:rPr lang="en-US" sz="2000" dirty="0"/>
              <a:t>Unlike an oil spill, which can be cleaned by skimming the surface, the molasses quickly disperses to the deepest points.  It’s sucking up all the oxygen.</a:t>
            </a:r>
          </a:p>
          <a:p>
            <a:pPr marL="0" indent="0">
              <a:buNone/>
            </a:pPr>
            <a:r>
              <a:rPr lang="en-US" sz="2000" dirty="0"/>
              <a:t>		– Dave </a:t>
            </a:r>
            <a:r>
              <a:rPr lang="en-US" sz="2000" dirty="0" err="1"/>
              <a:t>Gulko</a:t>
            </a:r>
            <a:r>
              <a:rPr lang="en-US" sz="2000" dirty="0"/>
              <a:t>, State of Hawaii Biologist</a:t>
            </a:r>
          </a:p>
          <a:p>
            <a:pPr marL="0" indent="0">
              <a:buNone/>
            </a:pPr>
            <a:r>
              <a:rPr lang="en-US" sz="2000" dirty="0"/>
              <a:t>Because the spill happened in a harbor there’s less circulation than in the open ocean, it could be months or possibly years before the molasses is completely washed away.</a:t>
            </a:r>
          </a:p>
          <a:p>
            <a:pPr marL="0" indent="0" algn="r">
              <a:buNone/>
            </a:pPr>
            <a:r>
              <a:rPr lang="en-US" sz="2000" dirty="0"/>
              <a:t> – David Field, professor, Hawaii Pacific University</a:t>
            </a:r>
            <a:r>
              <a:rPr lang="en-US" sz="2000" dirty="0">
                <a:effectLst/>
              </a:rPr>
              <a:t> </a:t>
            </a:r>
            <a:endParaRPr lang="en-US" sz="2000" dirty="0"/>
          </a:p>
        </p:txBody>
      </p:sp>
      <p:sp>
        <p:nvSpPr>
          <p:cNvPr id="29" name="Rectangle 2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turtle on a rocky beach&#10;&#10;Description automatically generated">
            <a:extLst>
              <a:ext uri="{FF2B5EF4-FFF2-40B4-BE49-F238E27FC236}">
                <a16:creationId xmlns:a16="http://schemas.microsoft.com/office/drawing/2014/main" id="{FC4F6119-6EC4-8742-A9C9-C339A8E2AFD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083423" y="581892"/>
            <a:ext cx="4397433" cy="2518756"/>
          </a:xfrm>
          <a:prstGeom prst="rect">
            <a:avLst/>
          </a:prstGeom>
        </p:spPr>
      </p:pic>
      <p:sp>
        <p:nvSpPr>
          <p:cNvPr id="33" name="Rectangle 32">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ird sitting on a rock&#10;&#10;Description automatically generated">
            <a:extLst>
              <a:ext uri="{FF2B5EF4-FFF2-40B4-BE49-F238E27FC236}">
                <a16:creationId xmlns:a16="http://schemas.microsoft.com/office/drawing/2014/main" id="{F3D0EA02-2596-8D41-AA24-0994873E60B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083423" y="3707894"/>
            <a:ext cx="4395569" cy="2518756"/>
          </a:xfrm>
          <a:prstGeom prst="rect">
            <a:avLst/>
          </a:prstGeom>
        </p:spPr>
      </p:pic>
      <p:sp>
        <p:nvSpPr>
          <p:cNvPr id="2" name="Slide Number Placeholder 1">
            <a:extLst>
              <a:ext uri="{FF2B5EF4-FFF2-40B4-BE49-F238E27FC236}">
                <a16:creationId xmlns:a16="http://schemas.microsoft.com/office/drawing/2014/main" id="{B4EDECDD-3DFE-1F4D-AA70-29ECB2EA3347}"/>
              </a:ext>
            </a:extLst>
          </p:cNvPr>
          <p:cNvSpPr>
            <a:spLocks noGrp="1"/>
          </p:cNvSpPr>
          <p:nvPr>
            <p:ph type="sldNum" sz="quarter" idx="12"/>
          </p:nvPr>
        </p:nvSpPr>
        <p:spPr/>
        <p:txBody>
          <a:bodyPr/>
          <a:lstStyle/>
          <a:p>
            <a:fld id="{D57F1E4F-1CFF-5643-939E-02111984F565}" type="slidenum">
              <a:rPr lang="en-US" smtClean="0"/>
              <a:t>3</a:t>
            </a:fld>
            <a:endParaRPr lang="en-US" dirty="0"/>
          </a:p>
        </p:txBody>
      </p:sp>
    </p:spTree>
    <p:extLst>
      <p:ext uri="{BB962C8B-B14F-4D97-AF65-F5344CB8AC3E}">
        <p14:creationId xmlns:p14="http://schemas.microsoft.com/office/powerpoint/2010/main" val="745039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1" y="345810"/>
            <a:ext cx="5120561" cy="1325563"/>
          </a:xfrm>
        </p:spPr>
        <p:txBody>
          <a:bodyPr>
            <a:normAutofit/>
          </a:bodyPr>
          <a:lstStyle/>
          <a:p>
            <a:r>
              <a:rPr lang="en-US" dirty="0"/>
              <a:t>Hawaii Department of Transportation</a:t>
            </a:r>
          </a:p>
        </p:txBody>
      </p:sp>
      <p:sp>
        <p:nvSpPr>
          <p:cNvPr id="3" name="Content Placeholder 2"/>
          <p:cNvSpPr>
            <a:spLocks noGrp="1"/>
          </p:cNvSpPr>
          <p:nvPr>
            <p:ph idx="1"/>
          </p:nvPr>
        </p:nvSpPr>
        <p:spPr>
          <a:xfrm>
            <a:off x="261258" y="1825624"/>
            <a:ext cx="7461566" cy="4696881"/>
          </a:xfrm>
        </p:spPr>
        <p:txBody>
          <a:bodyPr>
            <a:noAutofit/>
          </a:bodyPr>
          <a:lstStyle/>
          <a:p>
            <a:r>
              <a:rPr lang="en-US" sz="2400" dirty="0"/>
              <a:t>Overall responsibility for the </a:t>
            </a:r>
            <a:br>
              <a:rPr lang="en-US" sz="2400" dirty="0"/>
            </a:br>
            <a:r>
              <a:rPr lang="en-US" sz="2400" dirty="0"/>
              <a:t>operations of the harbor.</a:t>
            </a:r>
          </a:p>
          <a:p>
            <a:r>
              <a:rPr lang="en-US" sz="2400" dirty="0"/>
              <a:t>US Environmental Protection Agency </a:t>
            </a:r>
            <a:r>
              <a:rPr lang="mr-IN" sz="2400" dirty="0"/>
              <a:t>–</a:t>
            </a:r>
            <a:r>
              <a:rPr lang="en-US" sz="2400" dirty="0"/>
              <a:t> </a:t>
            </a:r>
            <a:br>
              <a:rPr lang="en-US" sz="2400" dirty="0"/>
            </a:br>
            <a:r>
              <a:rPr lang="en-US" sz="2400" dirty="0"/>
              <a:t>not a controlled substance (it’s edible).  </a:t>
            </a:r>
            <a:br>
              <a:rPr lang="en-US" sz="2400" dirty="0"/>
            </a:br>
            <a:r>
              <a:rPr lang="en-US" sz="2400" dirty="0"/>
              <a:t>Regulations, requirements, systems, </a:t>
            </a:r>
            <a:br>
              <a:rPr lang="en-US" sz="2400" dirty="0"/>
            </a:br>
            <a:r>
              <a:rPr lang="en-US" sz="2400" dirty="0"/>
              <a:t>procedures </a:t>
            </a:r>
            <a:r>
              <a:rPr lang="mr-IN" sz="2400" dirty="0"/>
              <a:t>–</a:t>
            </a:r>
            <a:r>
              <a:rPr lang="en-US" sz="2400" dirty="0"/>
              <a:t> all lacking.</a:t>
            </a:r>
          </a:p>
          <a:p>
            <a:r>
              <a:rPr lang="en-US" sz="2400" dirty="0"/>
              <a:t>Leak in the pipeline </a:t>
            </a:r>
            <a:r>
              <a:rPr lang="mr-IN" sz="2400" dirty="0"/>
              <a:t>–</a:t>
            </a:r>
            <a:r>
              <a:rPr lang="en-US" sz="2400"/>
              <a:t> whose </a:t>
            </a:r>
            <a:r>
              <a:rPr lang="en-US" sz="2400" dirty="0"/>
              <a:t>pipe is it?  </a:t>
            </a:r>
            <a:br>
              <a:rPr lang="en-US" sz="2400" dirty="0"/>
            </a:br>
            <a:r>
              <a:rPr lang="en-US" sz="2400" dirty="0"/>
              <a:t>Matson Transport says:  Came with the space we rented.  Not my fault.</a:t>
            </a:r>
          </a:p>
          <a:p>
            <a:r>
              <a:rPr lang="en-US" sz="2400" dirty="0"/>
              <a:t>It gets worse.  Concerns and alerts were raised prior.  Inspectors followed up and said it looked OK.</a:t>
            </a:r>
          </a:p>
          <a:p>
            <a:r>
              <a:rPr lang="en-US" sz="2400" dirty="0"/>
              <a:t>How long before leak was detected</a:t>
            </a:r>
            <a:r>
              <a:rPr lang="mr-IN" sz="2400" dirty="0"/>
              <a:t>…</a:t>
            </a:r>
            <a:endParaRPr lang="en-US" sz="2400" dirty="0"/>
          </a:p>
        </p:txBody>
      </p:sp>
      <p:sp>
        <p:nvSpPr>
          <p:cNvPr id="23" name="Oval 22">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 name="Arc 24">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09D9059B-0410-7B42-A9DA-F61B905FC9E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643171" y="345810"/>
            <a:ext cx="3278270" cy="2501893"/>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
        <p:nvSpPr>
          <p:cNvPr id="18" name="Oval 17">
            <a:extLst>
              <a:ext uri="{FF2B5EF4-FFF2-40B4-BE49-F238E27FC236}">
                <a16:creationId xmlns:a16="http://schemas.microsoft.com/office/drawing/2014/main" id="{01DD0AEE-3AE6-7342-9E4F-6346A4C5F930}"/>
              </a:ext>
            </a:extLst>
          </p:cNvPr>
          <p:cNvSpPr/>
          <p:nvPr/>
        </p:nvSpPr>
        <p:spPr>
          <a:xfrm>
            <a:off x="10318192" y="1287200"/>
            <a:ext cx="1097418" cy="10259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56B514B-951E-5C44-A5B9-ACAA3658C29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72627" y="4434345"/>
            <a:ext cx="3373843" cy="1922005"/>
          </a:xfrm>
          <a:prstGeom prst="rect">
            <a:avLst/>
          </a:prstGeom>
          <a:scene3d>
            <a:camera prst="orthographicFront">
              <a:rot lat="0" lon="10800000" rev="0"/>
            </a:camera>
            <a:lightRig rig="threePt" dir="t"/>
          </a:scene3d>
        </p:spPr>
      </p:pic>
      <p:sp>
        <p:nvSpPr>
          <p:cNvPr id="31" name="Rounded Rectangular Callout 30">
            <a:extLst>
              <a:ext uri="{FF2B5EF4-FFF2-40B4-BE49-F238E27FC236}">
                <a16:creationId xmlns:a16="http://schemas.microsoft.com/office/drawing/2014/main" id="{3BCC89F9-98AF-1D45-9016-279302C995A2}"/>
              </a:ext>
            </a:extLst>
          </p:cNvPr>
          <p:cNvSpPr/>
          <p:nvPr/>
        </p:nvSpPr>
        <p:spPr>
          <a:xfrm>
            <a:off x="9295992" y="3175057"/>
            <a:ext cx="984069" cy="1158206"/>
          </a:xfrm>
          <a:prstGeom prst="wedgeRoundRectCallout">
            <a:avLst>
              <a:gd name="adj1" fmla="val -21718"/>
              <a:gd name="adj2" fmla="val 8229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Looks good to me!</a:t>
            </a:r>
          </a:p>
        </p:txBody>
      </p:sp>
      <p:sp>
        <p:nvSpPr>
          <p:cNvPr id="5" name="Slide Number Placeholder 4">
            <a:extLst>
              <a:ext uri="{FF2B5EF4-FFF2-40B4-BE49-F238E27FC236}">
                <a16:creationId xmlns:a16="http://schemas.microsoft.com/office/drawing/2014/main" id="{98F96202-8AD3-0744-8CBD-51F76926DD8C}"/>
              </a:ext>
            </a:extLst>
          </p:cNvPr>
          <p:cNvSpPr>
            <a:spLocks noGrp="1"/>
          </p:cNvSpPr>
          <p:nvPr>
            <p:ph type="sldNum" sz="quarter" idx="12"/>
          </p:nvPr>
        </p:nvSpPr>
        <p:spPr/>
        <p:txBody>
          <a:bodyPr/>
          <a:lstStyle/>
          <a:p>
            <a:fld id="{D57F1E4F-1CFF-5643-939E-02111984F565}" type="slidenum">
              <a:rPr lang="en-US" smtClean="0"/>
              <a:t>4</a:t>
            </a:fld>
            <a:endParaRPr lang="en-US" dirty="0"/>
          </a:p>
        </p:txBody>
      </p:sp>
    </p:spTree>
    <p:extLst>
      <p:ext uri="{BB962C8B-B14F-4D97-AF65-F5344CB8AC3E}">
        <p14:creationId xmlns:p14="http://schemas.microsoft.com/office/powerpoint/2010/main" val="202351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96CBE-9909-D042-8C0B-2C7C00EF5C79}"/>
              </a:ext>
            </a:extLst>
          </p:cNvPr>
          <p:cNvSpPr>
            <a:spLocks noGrp="1"/>
          </p:cNvSpPr>
          <p:nvPr>
            <p:ph type="title"/>
          </p:nvPr>
        </p:nvSpPr>
        <p:spPr>
          <a:xfrm>
            <a:off x="4965430" y="629268"/>
            <a:ext cx="6586491" cy="1286160"/>
          </a:xfrm>
        </p:spPr>
        <p:txBody>
          <a:bodyPr anchor="b">
            <a:normAutofit/>
          </a:bodyPr>
          <a:lstStyle/>
          <a:p>
            <a:r>
              <a:rPr lang="en-US" dirty="0"/>
              <a:t>Question 1</a:t>
            </a:r>
          </a:p>
        </p:txBody>
      </p:sp>
      <p:sp>
        <p:nvSpPr>
          <p:cNvPr id="3" name="Content Placeholder 2">
            <a:extLst>
              <a:ext uri="{FF2B5EF4-FFF2-40B4-BE49-F238E27FC236}">
                <a16:creationId xmlns:a16="http://schemas.microsoft.com/office/drawing/2014/main" id="{E906CBED-CDAB-CF43-A645-F8408CBC73B4}"/>
              </a:ext>
            </a:extLst>
          </p:cNvPr>
          <p:cNvSpPr>
            <a:spLocks noGrp="1"/>
          </p:cNvSpPr>
          <p:nvPr>
            <p:ph idx="1"/>
          </p:nvPr>
        </p:nvSpPr>
        <p:spPr>
          <a:xfrm>
            <a:off x="4965431" y="2438400"/>
            <a:ext cx="6586489" cy="3785419"/>
          </a:xfrm>
        </p:spPr>
        <p:txBody>
          <a:bodyPr>
            <a:normAutofit/>
          </a:bodyPr>
          <a:lstStyle/>
          <a:p>
            <a:pPr marL="0" indent="0">
              <a:buNone/>
            </a:pPr>
            <a:r>
              <a:rPr lang="en-US" sz="3600" dirty="0"/>
              <a:t>From a science perspective, </a:t>
            </a:r>
            <a:br>
              <a:rPr lang="en-US" sz="3600" dirty="0"/>
            </a:br>
            <a:r>
              <a:rPr lang="en-US" sz="3600" dirty="0"/>
              <a:t>why did molasses cause significant environmental damage to Honolulu Harbor’s marine life and ecosystem?</a:t>
            </a:r>
          </a:p>
        </p:txBody>
      </p:sp>
      <p:pic>
        <p:nvPicPr>
          <p:cNvPr id="6" name="Picture 5" descr="Artificial fish reef covered with a school of fish">
            <a:extLst>
              <a:ext uri="{FF2B5EF4-FFF2-40B4-BE49-F238E27FC236}">
                <a16:creationId xmlns:a16="http://schemas.microsoft.com/office/drawing/2014/main" id="{531E25A1-B2A6-4115-ACCA-D5EC958A5A1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03DBF7"/>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7BF6DE31-13E2-264F-86CD-2A86AE7CE0F2}"/>
              </a:ext>
            </a:extLst>
          </p:cNvPr>
          <p:cNvSpPr>
            <a:spLocks noGrp="1"/>
          </p:cNvSpPr>
          <p:nvPr>
            <p:ph type="sldNum" sz="quarter" idx="12"/>
          </p:nvPr>
        </p:nvSpPr>
        <p:spPr>
          <a:xfrm>
            <a:off x="10167042" y="6356350"/>
            <a:ext cx="1186758" cy="365125"/>
          </a:xfrm>
        </p:spPr>
        <p:txBody>
          <a:bodyPr>
            <a:normAutofit/>
          </a:bodyPr>
          <a:lstStyle/>
          <a:p>
            <a:pPr>
              <a:spcAft>
                <a:spcPts val="600"/>
              </a:spcAft>
            </a:pPr>
            <a:fld id="{D57F1E4F-1CFF-5643-939E-02111984F565}" type="slidenum">
              <a:rPr lang="en-US" smtClean="0"/>
              <a:pPr>
                <a:spcAft>
                  <a:spcPts val="600"/>
                </a:spcAft>
              </a:pPr>
              <a:t>5</a:t>
            </a:fld>
            <a:endParaRPr lang="en-US"/>
          </a:p>
        </p:txBody>
      </p:sp>
    </p:spTree>
    <p:extLst>
      <p:ext uri="{BB962C8B-B14F-4D97-AF65-F5344CB8AC3E}">
        <p14:creationId xmlns:p14="http://schemas.microsoft.com/office/powerpoint/2010/main" val="2441917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696CBE-9909-D042-8C0B-2C7C00EF5C79}"/>
              </a:ext>
            </a:extLst>
          </p:cNvPr>
          <p:cNvSpPr>
            <a:spLocks noGrp="1"/>
          </p:cNvSpPr>
          <p:nvPr>
            <p:ph type="title"/>
          </p:nvPr>
        </p:nvSpPr>
        <p:spPr>
          <a:xfrm>
            <a:off x="838200" y="365125"/>
            <a:ext cx="10515600" cy="1325563"/>
          </a:xfrm>
        </p:spPr>
        <p:txBody>
          <a:bodyPr>
            <a:normAutofit/>
          </a:bodyPr>
          <a:lstStyle/>
          <a:p>
            <a:r>
              <a:rPr lang="en-US" sz="5400"/>
              <a:t>Question 2</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906CBED-CDAB-CF43-A645-F8408CBC73B4}"/>
              </a:ext>
            </a:extLst>
          </p:cNvPr>
          <p:cNvSpPr>
            <a:spLocks noGrp="1"/>
          </p:cNvSpPr>
          <p:nvPr>
            <p:ph idx="1"/>
          </p:nvPr>
        </p:nvSpPr>
        <p:spPr>
          <a:xfrm>
            <a:off x="669036" y="1929384"/>
            <a:ext cx="11023092" cy="4251960"/>
          </a:xfrm>
        </p:spPr>
        <p:txBody>
          <a:bodyPr>
            <a:normAutofit/>
          </a:bodyPr>
          <a:lstStyle/>
          <a:p>
            <a:pPr marL="0" indent="0">
              <a:buNone/>
            </a:pPr>
            <a:r>
              <a:rPr lang="en-US" sz="3200" dirty="0"/>
              <a:t>What role did poor decisions and negligence play in this disaster? </a:t>
            </a:r>
            <a:br>
              <a:rPr lang="en-US" sz="3200" dirty="0"/>
            </a:br>
            <a:r>
              <a:rPr lang="en-US" sz="3200" dirty="0"/>
              <a:t>Were they the major contributors to this disaster?</a:t>
            </a:r>
          </a:p>
        </p:txBody>
      </p:sp>
      <p:sp>
        <p:nvSpPr>
          <p:cNvPr id="4" name="Slide Number Placeholder 3">
            <a:extLst>
              <a:ext uri="{FF2B5EF4-FFF2-40B4-BE49-F238E27FC236}">
                <a16:creationId xmlns:a16="http://schemas.microsoft.com/office/drawing/2014/main" id="{7BF6DE31-13E2-264F-86CD-2A86AE7CE0F2}"/>
              </a:ext>
            </a:extLst>
          </p:cNvPr>
          <p:cNvSpPr>
            <a:spLocks noGrp="1"/>
          </p:cNvSpPr>
          <p:nvPr>
            <p:ph type="sldNum" sz="quarter" idx="12"/>
          </p:nvPr>
        </p:nvSpPr>
        <p:spPr>
          <a:xfrm>
            <a:off x="8610600" y="6356350"/>
            <a:ext cx="2743200" cy="365125"/>
          </a:xfrm>
        </p:spPr>
        <p:txBody>
          <a:bodyPr>
            <a:normAutofit/>
          </a:bodyPr>
          <a:lstStyle/>
          <a:p>
            <a:pPr>
              <a:spcAft>
                <a:spcPts val="600"/>
              </a:spcAft>
            </a:pPr>
            <a:fld id="{D57F1E4F-1CFF-5643-939E-02111984F565}" type="slidenum">
              <a:rPr lang="en-US" smtClean="0"/>
              <a:pPr>
                <a:spcAft>
                  <a:spcPts val="600"/>
                </a:spcAft>
              </a:pPr>
              <a:t>6</a:t>
            </a:fld>
            <a:endParaRPr lang="en-US"/>
          </a:p>
        </p:txBody>
      </p:sp>
    </p:spTree>
    <p:extLst>
      <p:ext uri="{BB962C8B-B14F-4D97-AF65-F5344CB8AC3E}">
        <p14:creationId xmlns:p14="http://schemas.microsoft.com/office/powerpoint/2010/main" val="289111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B7307-E709-CA43-A2C1-252C9A7565B5}"/>
              </a:ext>
            </a:extLst>
          </p:cNvPr>
          <p:cNvSpPr>
            <a:spLocks noGrp="1"/>
          </p:cNvSpPr>
          <p:nvPr>
            <p:ph type="title"/>
          </p:nvPr>
        </p:nvSpPr>
        <p:spPr/>
        <p:txBody>
          <a:bodyPr>
            <a:normAutofit/>
          </a:bodyPr>
          <a:lstStyle/>
          <a:p>
            <a:r>
              <a:rPr lang="en-CA" sz="2800" b="1" dirty="0"/>
              <a:t>Table 1. Role that Poor Decisions and Negligence Played in the Disaster</a:t>
            </a:r>
            <a:r>
              <a:rPr lang="en-CA" sz="2800" dirty="0"/>
              <a:t> </a:t>
            </a:r>
            <a:endParaRPr lang="en-US" sz="2800" dirty="0"/>
          </a:p>
        </p:txBody>
      </p:sp>
      <p:graphicFrame>
        <p:nvGraphicFramePr>
          <p:cNvPr id="5" name="Table 5">
            <a:extLst>
              <a:ext uri="{FF2B5EF4-FFF2-40B4-BE49-F238E27FC236}">
                <a16:creationId xmlns:a16="http://schemas.microsoft.com/office/drawing/2014/main" id="{664AB0F4-D5FB-424A-B983-2CF8B0860EFA}"/>
              </a:ext>
            </a:extLst>
          </p:cNvPr>
          <p:cNvGraphicFramePr>
            <a:graphicFrameLocks noGrp="1"/>
          </p:cNvGraphicFramePr>
          <p:nvPr>
            <p:ph idx="1"/>
            <p:extLst>
              <p:ext uri="{D42A27DB-BD31-4B8C-83A1-F6EECF244321}">
                <p14:modId xmlns:p14="http://schemas.microsoft.com/office/powerpoint/2010/main" val="1669349002"/>
              </p:ext>
            </p:extLst>
          </p:nvPr>
        </p:nvGraphicFramePr>
        <p:xfrm>
          <a:off x="838200" y="1409700"/>
          <a:ext cx="10515597" cy="4949184"/>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2921669003"/>
                    </a:ext>
                  </a:extLst>
                </a:gridCol>
                <a:gridCol w="3505199">
                  <a:extLst>
                    <a:ext uri="{9D8B030D-6E8A-4147-A177-3AD203B41FA5}">
                      <a16:colId xmlns:a16="http://schemas.microsoft.com/office/drawing/2014/main" val="1183271753"/>
                    </a:ext>
                  </a:extLst>
                </a:gridCol>
                <a:gridCol w="3505199">
                  <a:extLst>
                    <a:ext uri="{9D8B030D-6E8A-4147-A177-3AD203B41FA5}">
                      <a16:colId xmlns:a16="http://schemas.microsoft.com/office/drawing/2014/main" val="692641776"/>
                    </a:ext>
                  </a:extLst>
                </a:gridCol>
              </a:tblGrid>
              <a:tr h="412432">
                <a:tc>
                  <a:txBody>
                    <a:bodyPr/>
                    <a:lstStyle/>
                    <a:p>
                      <a:r>
                        <a:rPr lang="en-US" dirty="0"/>
                        <a:t>Event/Date</a:t>
                      </a:r>
                    </a:p>
                  </a:txBody>
                  <a:tcPr/>
                </a:tc>
                <a:tc>
                  <a:txBody>
                    <a:bodyPr/>
                    <a:lstStyle/>
                    <a:p>
                      <a:r>
                        <a:rPr lang="en-US" dirty="0"/>
                        <a:t>HDOT</a:t>
                      </a:r>
                    </a:p>
                  </a:txBody>
                  <a:tcPr/>
                </a:tc>
                <a:tc>
                  <a:txBody>
                    <a:bodyPr/>
                    <a:lstStyle/>
                    <a:p>
                      <a:r>
                        <a:rPr lang="en-US" dirty="0"/>
                        <a:t>Matson, Inc.</a:t>
                      </a:r>
                    </a:p>
                  </a:txBody>
                  <a:tcPr/>
                </a:tc>
                <a:extLst>
                  <a:ext uri="{0D108BD9-81ED-4DB2-BD59-A6C34878D82A}">
                    <a16:rowId xmlns:a16="http://schemas.microsoft.com/office/drawing/2014/main" val="1471476678"/>
                  </a:ext>
                </a:extLst>
              </a:tr>
              <a:tr h="412432">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348602314"/>
                  </a:ext>
                </a:extLst>
              </a:tr>
              <a:tr h="412432">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786668395"/>
                  </a:ext>
                </a:extLst>
              </a:tr>
              <a:tr h="412432">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4097459772"/>
                  </a:ext>
                </a:extLst>
              </a:tr>
              <a:tr h="412432">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701007898"/>
                  </a:ext>
                </a:extLst>
              </a:tr>
              <a:tr h="412432">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709987017"/>
                  </a:ext>
                </a:extLst>
              </a:tr>
              <a:tr h="412432">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282376228"/>
                  </a:ext>
                </a:extLst>
              </a:tr>
              <a:tr h="412432">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223454897"/>
                  </a:ext>
                </a:extLst>
              </a:tr>
              <a:tr h="412432">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4179961438"/>
                  </a:ext>
                </a:extLst>
              </a:tr>
              <a:tr h="412432">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641882753"/>
                  </a:ext>
                </a:extLst>
              </a:tr>
              <a:tr h="412432">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10077017"/>
                  </a:ext>
                </a:extLst>
              </a:tr>
              <a:tr h="412432">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878653087"/>
                  </a:ext>
                </a:extLst>
              </a:tr>
            </a:tbl>
          </a:graphicData>
        </a:graphic>
      </p:graphicFrame>
      <p:sp>
        <p:nvSpPr>
          <p:cNvPr id="4" name="Slide Number Placeholder 3">
            <a:extLst>
              <a:ext uri="{FF2B5EF4-FFF2-40B4-BE49-F238E27FC236}">
                <a16:creationId xmlns:a16="http://schemas.microsoft.com/office/drawing/2014/main" id="{79727709-A3ED-9546-96CF-D57CD17DC2D3}"/>
              </a:ext>
            </a:extLst>
          </p:cNvPr>
          <p:cNvSpPr>
            <a:spLocks noGrp="1"/>
          </p:cNvSpPr>
          <p:nvPr>
            <p:ph type="sldNum" sz="quarter" idx="12"/>
          </p:nvPr>
        </p:nvSpPr>
        <p:spPr/>
        <p:txBody>
          <a:bodyPr/>
          <a:lstStyle/>
          <a:p>
            <a:fld id="{D57F1E4F-1CFF-5643-939E-02111984F565}" type="slidenum">
              <a:rPr lang="en-US" smtClean="0"/>
              <a:t>7</a:t>
            </a:fld>
            <a:endParaRPr lang="en-US" dirty="0"/>
          </a:p>
        </p:txBody>
      </p:sp>
    </p:spTree>
    <p:extLst>
      <p:ext uri="{BB962C8B-B14F-4D97-AF65-F5344CB8AC3E}">
        <p14:creationId xmlns:p14="http://schemas.microsoft.com/office/powerpoint/2010/main" val="1511961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96CBE-9909-D042-8C0B-2C7C00EF5C79}"/>
              </a:ext>
            </a:extLst>
          </p:cNvPr>
          <p:cNvSpPr>
            <a:spLocks noGrp="1"/>
          </p:cNvSpPr>
          <p:nvPr>
            <p:ph type="title"/>
          </p:nvPr>
        </p:nvSpPr>
        <p:spPr>
          <a:xfrm>
            <a:off x="4965430" y="629268"/>
            <a:ext cx="6586491" cy="1286160"/>
          </a:xfrm>
        </p:spPr>
        <p:txBody>
          <a:bodyPr anchor="b">
            <a:normAutofit/>
          </a:bodyPr>
          <a:lstStyle/>
          <a:p>
            <a:r>
              <a:rPr lang="en-US" dirty="0"/>
              <a:t>Question 3</a:t>
            </a:r>
          </a:p>
        </p:txBody>
      </p:sp>
      <p:pic>
        <p:nvPicPr>
          <p:cNvPr id="7" name="Picture 6">
            <a:extLst>
              <a:ext uri="{FF2B5EF4-FFF2-40B4-BE49-F238E27FC236}">
                <a16:creationId xmlns:a16="http://schemas.microsoft.com/office/drawing/2014/main" id="{157AE66E-0DA3-4875-B80B-951B51AE753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0"/>
            <a:ext cx="4635571"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71CAD5"/>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7BF6DE31-13E2-264F-86CD-2A86AE7CE0F2}"/>
              </a:ext>
            </a:extLst>
          </p:cNvPr>
          <p:cNvSpPr>
            <a:spLocks noGrp="1"/>
          </p:cNvSpPr>
          <p:nvPr>
            <p:ph type="sldNum" sz="quarter" idx="12"/>
          </p:nvPr>
        </p:nvSpPr>
        <p:spPr>
          <a:xfrm>
            <a:off x="10167042" y="6356350"/>
            <a:ext cx="1186758" cy="365125"/>
          </a:xfrm>
        </p:spPr>
        <p:txBody>
          <a:bodyPr>
            <a:normAutofit/>
          </a:bodyPr>
          <a:lstStyle/>
          <a:p>
            <a:pPr>
              <a:spcAft>
                <a:spcPts val="600"/>
              </a:spcAft>
            </a:pPr>
            <a:fld id="{D57F1E4F-1CFF-5643-939E-02111984F565}" type="slidenum">
              <a:rPr lang="en-US" smtClean="0"/>
              <a:pPr>
                <a:spcAft>
                  <a:spcPts val="600"/>
                </a:spcAft>
              </a:pPr>
              <a:t>8</a:t>
            </a:fld>
            <a:endParaRPr lang="en-US"/>
          </a:p>
        </p:txBody>
      </p:sp>
      <p:graphicFrame>
        <p:nvGraphicFramePr>
          <p:cNvPr id="6" name="Content Placeholder 2">
            <a:extLst>
              <a:ext uri="{FF2B5EF4-FFF2-40B4-BE49-F238E27FC236}">
                <a16:creationId xmlns:a16="http://schemas.microsoft.com/office/drawing/2014/main" id="{3E5C0441-ABAA-4066-8E9F-62E739C9A972}"/>
              </a:ext>
            </a:extLst>
          </p:cNvPr>
          <p:cNvGraphicFramePr>
            <a:graphicFrameLocks noGrp="1"/>
          </p:cNvGraphicFramePr>
          <p:nvPr>
            <p:ph idx="1"/>
            <p:extLst>
              <p:ext uri="{D42A27DB-BD31-4B8C-83A1-F6EECF244321}">
                <p14:modId xmlns:p14="http://schemas.microsoft.com/office/powerpoint/2010/main" val="1224954206"/>
              </p:ext>
            </p:extLst>
          </p:nvPr>
        </p:nvGraphicFramePr>
        <p:xfrm>
          <a:off x="4965431" y="2314806"/>
          <a:ext cx="6984292" cy="39090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135035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14258</TotalTime>
  <Words>2194</Words>
  <Application>Microsoft Office PowerPoint</Application>
  <PresentationFormat>Widescreen</PresentationFormat>
  <Paragraphs>180</Paragraphs>
  <Slides>26</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Calibri</vt:lpstr>
      <vt:lpstr>Arial</vt:lpstr>
      <vt:lpstr>Calibri Light</vt:lpstr>
      <vt:lpstr>Monotype Corsiva</vt:lpstr>
      <vt:lpstr>Avenir Next Condensed</vt:lpstr>
      <vt:lpstr>Palatino Linotype</vt:lpstr>
      <vt:lpstr>Office Theme</vt:lpstr>
      <vt:lpstr>Environmental Disaster in Honolulu Harbor:</vt:lpstr>
      <vt:lpstr>PowerPoint Presentation</vt:lpstr>
      <vt:lpstr>Molasses spilled in the harbor</vt:lpstr>
      <vt:lpstr>PowerPoint Presentation</vt:lpstr>
      <vt:lpstr>Hawaii Department of Transportation</vt:lpstr>
      <vt:lpstr>Question 1</vt:lpstr>
      <vt:lpstr>Question 2</vt:lpstr>
      <vt:lpstr>Table 1. Role that Poor Decisions and Negligence Played in the Disaster </vt:lpstr>
      <vt:lpstr>Question 3</vt:lpstr>
      <vt:lpstr>Question 4</vt:lpstr>
      <vt:lpstr>Question 5</vt:lpstr>
      <vt:lpstr>PowerPoint Presentation</vt:lpstr>
      <vt:lpstr>Table 2. Summary of Decision-Making Framework Used by Matson, Inc., HDOT and Their Personnel</vt:lpstr>
      <vt:lpstr>Three ethics approaches for decision-making</vt:lpstr>
      <vt:lpstr>Question 6</vt:lpstr>
      <vt:lpstr>End here</vt:lpstr>
      <vt:lpstr>Blame game</vt:lpstr>
      <vt:lpstr>Cover up </vt:lpstr>
      <vt:lpstr>Who steps forward…      and when?</vt:lpstr>
      <vt:lpstr>Someone has to pay,  someone’s at fault.</vt:lpstr>
      <vt:lpstr>Legal fees and other atrocities.</vt:lpstr>
      <vt:lpstr>Matson no longer shipping molasses  (from Honolulu, Oahu)</vt:lpstr>
      <vt:lpstr>natural environment thumbs up,  economics thumbs down</vt:lpstr>
      <vt:lpstr>Matson values -  guiding principles in serving shareholders, customers, employees, and communities:</vt:lpstr>
      <vt:lpstr>   https://www.youtube.com/watch?v=CjiBc8DSJaI  Aloha!</vt:lpstr>
      <vt:lpstr> Boston 1919 21 dead,  150 injured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disaster in Honolulu Harbor</dc:title>
  <dc:creator>Prescott Ensign</dc:creator>
  <cp:lastModifiedBy>Ky Herreid</cp:lastModifiedBy>
  <cp:revision>22</cp:revision>
  <dcterms:created xsi:type="dcterms:W3CDTF">2020-09-17T22:06:03Z</dcterms:created>
  <dcterms:modified xsi:type="dcterms:W3CDTF">2022-09-11T18:49:23Z</dcterms:modified>
</cp:coreProperties>
</file>