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964" r:id="rId4"/>
    <p:sldMasterId id="2147483985" r:id="rId5"/>
  </p:sldMasterIdLst>
  <p:notesMasterIdLst>
    <p:notesMasterId r:id="rId15"/>
  </p:notesMasterIdLst>
  <p:handoutMasterIdLst>
    <p:handoutMasterId r:id="rId16"/>
  </p:handoutMasterIdLst>
  <p:sldIdLst>
    <p:sldId id="728" r:id="rId6"/>
    <p:sldId id="720" r:id="rId7"/>
    <p:sldId id="727" r:id="rId8"/>
    <p:sldId id="721" r:id="rId9"/>
    <p:sldId id="722" r:id="rId10"/>
    <p:sldId id="723" r:id="rId11"/>
    <p:sldId id="725" r:id="rId12"/>
    <p:sldId id="726" r:id="rId13"/>
    <p:sldId id="715" r:id="rId14"/>
  </p:sldIdLst>
  <p:sldSz cx="9144000" cy="6858000" type="screen4x3"/>
  <p:notesSz cx="12115800" cy="189738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8" charset="0"/>
        <a:ea typeface="Arial" pitchFamily="-108" charset="0"/>
        <a:cs typeface="Arial" pitchFamily="-10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8" charset="0"/>
        <a:ea typeface="Arial" pitchFamily="-108" charset="0"/>
        <a:cs typeface="Arial" pitchFamily="-10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8" charset="0"/>
        <a:ea typeface="Arial" pitchFamily="-108" charset="0"/>
        <a:cs typeface="Arial" pitchFamily="-10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8" charset="0"/>
        <a:ea typeface="Arial" pitchFamily="-108" charset="0"/>
        <a:cs typeface="Arial" pitchFamily="-10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8" charset="0"/>
        <a:ea typeface="Arial" pitchFamily="-108" charset="0"/>
        <a:cs typeface="Arial" pitchFamily="-108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08" charset="0"/>
        <a:ea typeface="Arial" pitchFamily="-108" charset="0"/>
        <a:cs typeface="Arial" pitchFamily="-108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08" charset="0"/>
        <a:ea typeface="Arial" pitchFamily="-108" charset="0"/>
        <a:cs typeface="Arial" pitchFamily="-108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08" charset="0"/>
        <a:ea typeface="Arial" pitchFamily="-108" charset="0"/>
        <a:cs typeface="Arial" pitchFamily="-108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08" charset="0"/>
        <a:ea typeface="Arial" pitchFamily="-108" charset="0"/>
        <a:cs typeface="Arial" pitchFamily="-108" charset="0"/>
      </a:defRPr>
    </a:lvl9pPr>
  </p:defaultTextStyle>
  <p:extLst>
    <p:ext uri="{EFAFB233-063F-42B5-8137-9DF3F51BA10A}">
      <p15:sldGuideLst xmlns:p15="http://schemas.microsoft.com/office/powerpoint/2012/main" xmlns="">
        <p15:guide id="3" orient="horz" pos="2160" userDrawn="1">
          <p15:clr>
            <a:srgbClr val="A4A3A4"/>
          </p15:clr>
        </p15:guide>
        <p15:guide id="10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5976">
          <p15:clr>
            <a:srgbClr val="A4A3A4"/>
          </p15:clr>
        </p15:guide>
        <p15:guide id="2" pos="381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ared" initials="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E1EB"/>
    <a:srgbClr val="4473B8"/>
    <a:srgbClr val="0000FF"/>
    <a:srgbClr val="4B7278"/>
    <a:srgbClr val="C39150"/>
    <a:srgbClr val="58662E"/>
    <a:srgbClr val="F7F7F7"/>
    <a:srgbClr val="85B0DE"/>
    <a:srgbClr val="008B5D"/>
    <a:srgbClr val="0078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FB6D36-9885-47CD-82A7-EEC40AB4C225}" v="58" dt="2019-02-06T18:02:58.4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37" autoAdjust="0"/>
    <p:restoredTop sz="91340" autoAdjust="0"/>
  </p:normalViewPr>
  <p:slideViewPr>
    <p:cSldViewPr snapToGrid="0">
      <p:cViewPr varScale="1">
        <p:scale>
          <a:sx n="85" d="100"/>
          <a:sy n="85" d="100"/>
        </p:scale>
        <p:origin x="-1214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-4650"/>
    </p:cViewPr>
  </p:sorterViewPr>
  <p:notesViewPr>
    <p:cSldViewPr snapToGrid="0">
      <p:cViewPr varScale="1">
        <p:scale>
          <a:sx n="34" d="100"/>
          <a:sy n="34" d="100"/>
        </p:scale>
        <p:origin x="-3307" y="-77"/>
      </p:cViewPr>
      <p:guideLst>
        <p:guide orient="horz" pos="5976"/>
        <p:guide pos="38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249863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2808" tIns="76403" rIns="152808" bIns="76403" numCol="1" anchor="t" anchorCtr="0" compatLnSpc="1">
            <a:prstTxWarp prst="textNoShape">
              <a:avLst/>
            </a:prstTxWarp>
          </a:bodyPr>
          <a:lstStyle>
            <a:lvl1pPr algn="l" defTabSz="1528763" eaLnBrk="0" hangingPunct="0">
              <a:defRPr sz="20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62763" y="0"/>
            <a:ext cx="524827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2808" tIns="76403" rIns="152808" bIns="76403" numCol="1" anchor="t" anchorCtr="0" compatLnSpc="1">
            <a:prstTxWarp prst="textNoShape">
              <a:avLst/>
            </a:prstTxWarp>
          </a:bodyPr>
          <a:lstStyle>
            <a:lvl1pPr algn="r" defTabSz="1528763" eaLnBrk="0" hangingPunct="0">
              <a:defRPr sz="20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8019713"/>
            <a:ext cx="5249863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2808" tIns="76403" rIns="152808" bIns="76403" numCol="1" anchor="b" anchorCtr="0" compatLnSpc="1">
            <a:prstTxWarp prst="textNoShape">
              <a:avLst/>
            </a:prstTxWarp>
          </a:bodyPr>
          <a:lstStyle>
            <a:lvl1pPr algn="l" defTabSz="1528763" eaLnBrk="0" hangingPunct="0">
              <a:defRPr sz="20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62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862763" y="18019713"/>
            <a:ext cx="5248275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2808" tIns="76403" rIns="152808" bIns="76403" numCol="1" anchor="b" anchorCtr="0" compatLnSpc="1">
            <a:prstTxWarp prst="textNoShape">
              <a:avLst/>
            </a:prstTxWarp>
          </a:bodyPr>
          <a:lstStyle>
            <a:lvl1pPr algn="r" defTabSz="1528763" eaLnBrk="0" hangingPunct="0">
              <a:defRPr sz="2000">
                <a:latin typeface="Times New Roman" pitchFamily="-108" charset="0"/>
              </a:defRPr>
            </a:lvl1pPr>
          </a:lstStyle>
          <a:p>
            <a:fld id="{1401AC8A-3A03-C44C-87B3-172575CD3DA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803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249863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2808" tIns="76403" rIns="152808" bIns="76403" numCol="1" anchor="t" anchorCtr="0" compatLnSpc="1">
            <a:prstTxWarp prst="textNoShape">
              <a:avLst/>
            </a:prstTxWarp>
          </a:bodyPr>
          <a:lstStyle>
            <a:lvl1pPr algn="l" defTabSz="1528763" eaLnBrk="0" hangingPunct="0">
              <a:defRPr sz="2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865938" y="0"/>
            <a:ext cx="5249862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2808" tIns="76403" rIns="152808" bIns="76403" numCol="1" anchor="t" anchorCtr="0" compatLnSpc="1">
            <a:prstTxWarp prst="textNoShape">
              <a:avLst/>
            </a:prstTxWarp>
          </a:bodyPr>
          <a:lstStyle>
            <a:lvl1pPr algn="r" defTabSz="1528763" eaLnBrk="0" hangingPunct="0">
              <a:defRPr sz="2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14450" y="1423988"/>
            <a:ext cx="9486900" cy="7115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1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614488" y="9013825"/>
            <a:ext cx="8886825" cy="853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2808" tIns="76403" rIns="152808" bIns="76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81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8026063"/>
            <a:ext cx="5249863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2808" tIns="76403" rIns="152808" bIns="76403" numCol="1" anchor="b" anchorCtr="0" compatLnSpc="1">
            <a:prstTxWarp prst="textNoShape">
              <a:avLst/>
            </a:prstTxWarp>
          </a:bodyPr>
          <a:lstStyle>
            <a:lvl1pPr algn="l" defTabSz="1528763" eaLnBrk="0" hangingPunct="0">
              <a:defRPr sz="2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1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865938" y="18026063"/>
            <a:ext cx="5249862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2808" tIns="76403" rIns="152808" bIns="76403" numCol="1" anchor="b" anchorCtr="0" compatLnSpc="1">
            <a:prstTxWarp prst="textNoShape">
              <a:avLst/>
            </a:prstTxWarp>
          </a:bodyPr>
          <a:lstStyle>
            <a:lvl1pPr algn="r" defTabSz="1528763" eaLnBrk="0" hangingPunct="0">
              <a:defRPr sz="2000"/>
            </a:lvl1pPr>
          </a:lstStyle>
          <a:p>
            <a:fld id="{1783EE25-A22C-F045-AEDD-E8395C94AC7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4141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pitchFamily="-108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CAB8-1FBB-4B45-9FA9-24F1A220C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654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CAB8-1FBB-4B45-9FA9-24F1A220C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68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CAB8-1FBB-4B45-9FA9-24F1A220C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83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CAB8-1FBB-4B45-9FA9-24F1A220C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663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CAB8-1FBB-4B45-9FA9-24F1A220C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725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E65F-88D1-4766-BDD4-5B174D0BC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018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E65F-88D1-4766-BDD4-5B174D0BC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587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E65F-88D1-4766-BDD4-5B174D0BC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108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E65F-88D1-4766-BDD4-5B174D0BC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825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E65F-88D1-4766-BDD4-5B174D0BC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5114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E65F-88D1-4766-BDD4-5B174D0BC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4129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E65F-88D1-4766-BDD4-5B174D0BC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8991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E65F-88D1-4766-BDD4-5B174D0BC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14602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E65F-88D1-4766-BDD4-5B174D0BC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883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E65F-88D1-4766-BDD4-5B174D0BC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709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CAB8-1FBB-4B45-9FA9-24F1A220C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3969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E65F-88D1-4766-BDD4-5B174D0BC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145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CAB8-1FBB-4B45-9FA9-24F1A220C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034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CAB8-1FBB-4B45-9FA9-24F1A220C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417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CAB8-1FBB-4B45-9FA9-24F1A220C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421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CAB8-1FBB-4B45-9FA9-24F1A220C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821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CAB8-1FBB-4B45-9FA9-24F1A220C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804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8CAB8-1FBB-4B45-9FA9-24F1A220C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66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  <p:sldLayoutId id="2147483976" r:id="rId12"/>
    <p:sldLayoutId id="2147483977" r:id="rId13"/>
    <p:sldLayoutId id="2147483978" r:id="rId14"/>
    <p:sldLayoutId id="2147483979" r:id="rId15"/>
    <p:sldLayoutId id="2147483980" r:id="rId16"/>
    <p:sldLayoutId id="2147483981" r:id="rId17"/>
    <p:sldLayoutId id="2147483982" r:id="rId18"/>
    <p:sldLayoutId id="2147483983" r:id="rId19"/>
    <p:sldLayoutId id="2147483984" r:id="rId20"/>
    <p:sldLayoutId id="2147483890" r:id="rId21"/>
    <p:sldLayoutId id="2147483892" r:id="rId22"/>
    <p:sldLayoutId id="2147483893" r:id="rId23"/>
    <p:sldLayoutId id="2147483894" r:id="rId24"/>
    <p:sldLayoutId id="2147483895" r:id="rId25"/>
    <p:sldLayoutId id="2147483897" r:id="rId26"/>
    <p:sldLayoutId id="2147483898" r:id="rId27"/>
    <p:sldLayoutId id="2147483899" r:id="rId28"/>
    <p:sldLayoutId id="2147483900" r:id="rId2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E65F-88D1-4766-BDD4-5B174D0BC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64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" TargetMode="External"/><Relationship Id="rId2" Type="http://schemas.openxmlformats.org/officeDocument/2006/relationships/hyperlink" Target="https://ghr.nlm.nih.gov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hr.nlm.nih.gov/primer/testing/genetictesting" TargetMode="External"/><Relationship Id="rId2" Type="http://schemas.openxmlformats.org/officeDocument/2006/relationships/hyperlink" Target="https://ghr.nlm.nih.gov/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genbank/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search/all/?term=APOE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books/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786" y="0"/>
            <a:ext cx="9198100" cy="68580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 bwMode="auto">
          <a:xfrm>
            <a:off x="488577" y="1541943"/>
            <a:ext cx="5943600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i="1" dirty="0">
                <a:solidFill>
                  <a:schemeClr val="tx1"/>
                </a:solidFill>
                <a:latin typeface="Calibri" pitchFamily="34" charset="0"/>
              </a:rPr>
              <a:t>A Presentation to Accompany the Case </a:t>
            </a:r>
            <a:r>
              <a:rPr lang="en-US" altLang="en-US" i="1" dirty="0" smtClean="0">
                <a:solidFill>
                  <a:schemeClr val="tx1"/>
                </a:solidFill>
                <a:latin typeface="Calibri" pitchFamily="34" charset="0"/>
              </a:rPr>
              <a:t>Study</a:t>
            </a:r>
            <a:endParaRPr lang="en-US" altLang="en-US" i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488576" y="603530"/>
            <a:ext cx="471182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AFE1EB"/>
                </a:solidFill>
                <a:latin typeface="Calibri" pitchFamily="34" charset="0"/>
                <a:cs typeface="Calibri" pitchFamily="34" charset="0"/>
              </a:rPr>
              <a:t>NATIONAL CENTER FOR CASE STUDY TEACHING IN SCIENCE</a:t>
            </a:r>
            <a:endParaRPr lang="en-US" altLang="en-US" sz="1400" b="1" dirty="0">
              <a:solidFill>
                <a:srgbClr val="AFE1EB"/>
              </a:solidFill>
              <a:latin typeface="Palatino Linotype" pitchFamily="18" charset="0"/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88576" y="2236704"/>
            <a:ext cx="7055223" cy="170216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5400" dirty="0"/>
              <a:t>Genetic Testing: </a:t>
            </a:r>
          </a:p>
          <a:p>
            <a:pPr algn="l" fontAlgn="auto">
              <a:spcAft>
                <a:spcPts val="0"/>
              </a:spcAft>
            </a:pPr>
            <a:r>
              <a:rPr lang="en-US" sz="5400" dirty="0"/>
              <a:t>It’s a Relative Question</a:t>
            </a:r>
            <a:endParaRPr lang="en-US" sz="54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88577" y="4890274"/>
            <a:ext cx="7010400" cy="127747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2000" dirty="0" smtClean="0">
                <a:latin typeface="Monotype Corsiva" panose="03010101010201010101" pitchFamily="66" charset="0"/>
              </a:rPr>
              <a:t>by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en-US" sz="2000" dirty="0"/>
              <a:t>Melissa R. Eslinger, Ryan E. Rodriguez, and Jonathan W. Roginski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en-US" sz="2000" dirty="0"/>
              <a:t>United States Military Academy, West Point, NY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9918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E5821A5-1857-4DF4-9C70-10367F3CDCF6}"/>
              </a:ext>
            </a:extLst>
          </p:cNvPr>
          <p:cNvSpPr txBox="1"/>
          <p:nvPr/>
        </p:nvSpPr>
        <p:spPr>
          <a:xfrm>
            <a:off x="4223209" y="235670"/>
            <a:ext cx="4760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Common Bioinformatic Databases</a:t>
            </a:r>
          </a:p>
          <a:p>
            <a:pPr algn="ctr"/>
            <a:r>
              <a:rPr lang="en-US" sz="1800" b="1" dirty="0">
                <a:solidFill>
                  <a:schemeClr val="bg1"/>
                </a:solidFill>
              </a:rPr>
              <a:t>(Introduction)</a:t>
            </a: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xmlns="" id="{DFA088DE-63C5-4C9A-A578-97026DB2CB6A}"/>
              </a:ext>
            </a:extLst>
          </p:cNvPr>
          <p:cNvSpPr txBox="1">
            <a:spLocks/>
          </p:cNvSpPr>
          <p:nvPr/>
        </p:nvSpPr>
        <p:spPr>
          <a:xfrm>
            <a:off x="336436" y="1536446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National Center for Biotechnology Information (NCBI) maintains a “database of </a:t>
            </a:r>
            <a:r>
              <a:rPr lang="en-US" sz="1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databases,” </a:t>
            </a:r>
            <a:r>
              <a:rPr lang="en-US" sz="1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are frequently updated with biomedical and genomic information.</a:t>
            </a:r>
          </a:p>
          <a:p>
            <a:pPr marL="0" indent="0">
              <a:buNone/>
            </a:pPr>
            <a:endParaRPr lang="en-US" sz="14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goal of this presentation is to introduce you to commonly </a:t>
            </a:r>
            <a:r>
              <a:rPr lang="en-US" sz="1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data repositories to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 more about the biological basis of a disease.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examine clinical variation and management of a disease.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prepare for genetic counseling considerations.</a:t>
            </a:r>
          </a:p>
          <a:p>
            <a:pPr marL="457200" lvl="1" indent="0">
              <a:buNone/>
            </a:pPr>
            <a:endParaRPr lang="en-US" sz="14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1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are going to use the condition of Alzheimer (late onset), which affects memory and cognitive decline, due to mutations in the APOE gene, and has a characterized variant (rs7412), among others, to interrogate select databases.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will familiarize you with these resources in preparation for our upcoming case study.</a:t>
            </a:r>
          </a:p>
          <a:p>
            <a:pPr marL="0" indent="0">
              <a:buNone/>
            </a:pPr>
            <a:endParaRPr lang="en-US" sz="14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Resources: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Genetics Home Reference, </a:t>
            </a:r>
            <a:r>
              <a:rPr lang="en-US" sz="1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Guide </a:t>
            </a:r>
            <a:r>
              <a:rPr lang="en-US" sz="1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Understanding Genetic Conditions, (</a:t>
            </a:r>
            <a:r>
              <a:rPr lang="en-US" sz="1400" kern="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https://ghr.nlm.nih.gov/</a:t>
            </a:r>
            <a:r>
              <a:rPr lang="en-US" sz="1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NCBI Homepage  (</a:t>
            </a:r>
            <a:r>
              <a:rPr lang="en-US" sz="1400" kern="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https://www.ncbi.nlm.nih.gov</a:t>
            </a:r>
            <a:r>
              <a:rPr lang="en-US" sz="1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4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ClinVar</a:t>
            </a:r>
            <a:r>
              <a:rPr lang="en-US" sz="1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dbSNP</a:t>
            </a:r>
            <a:r>
              <a:rPr lang="en-US" sz="1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MedGen</a:t>
            </a:r>
            <a:r>
              <a:rPr lang="en-US" sz="1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OMIM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4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GeneReviews</a:t>
            </a:r>
            <a:endParaRPr lang="en-US" sz="14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en-US" sz="11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Common </a:t>
            </a:r>
            <a:r>
              <a:rPr lang="en-US" dirty="0" err="1"/>
              <a:t>Bioinformatic</a:t>
            </a:r>
            <a:r>
              <a:rPr lang="en-US" dirty="0"/>
              <a:t> </a:t>
            </a:r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CAB8-1FBB-4B45-9FA9-24F1A220CDB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76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>
            <a:extLst>
              <a:ext uri="{FF2B5EF4-FFF2-40B4-BE49-F238E27FC236}">
                <a16:creationId xmlns:a16="http://schemas.microsoft.com/office/drawing/2014/main" xmlns="" id="{DFA088DE-63C5-4C9A-A578-97026DB2CB6A}"/>
              </a:ext>
            </a:extLst>
          </p:cNvPr>
          <p:cNvSpPr txBox="1">
            <a:spLocks/>
          </p:cNvSpPr>
          <p:nvPr/>
        </p:nvSpPr>
        <p:spPr>
          <a:xfrm>
            <a:off x="336436" y="1332794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sz="12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 the </a:t>
            </a:r>
            <a:r>
              <a:rPr lang="en-US" sz="1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Genetics </a:t>
            </a:r>
            <a:r>
              <a:rPr lang="en-US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 Reference (</a:t>
            </a:r>
            <a:r>
              <a:rPr lang="en-US" sz="1200" kern="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1200" kern="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ghr.nlm.nih.gov/</a:t>
            </a:r>
            <a:r>
              <a:rPr lang="en-US" sz="1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2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Provides overview of health conditions, genes, chromosomes, and genomic </a:t>
            </a:r>
            <a:r>
              <a:rPr lang="en-US" sz="1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medicine.</a:t>
            </a:r>
            <a:endParaRPr lang="en-US" sz="12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2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 the </a:t>
            </a:r>
            <a:r>
              <a:rPr lang="en-US" sz="1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Genetic Testing page: </a:t>
            </a:r>
            <a:r>
              <a:rPr lang="en-US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00" kern="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https://ghr.nlm.nih.gov/primer/testing/genetictesting</a:t>
            </a:r>
            <a:r>
              <a:rPr lang="en-US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Scan the content and answer the following</a:t>
            </a:r>
            <a:r>
              <a:rPr lang="en-US" sz="1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2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endParaRPr lang="en-US" sz="12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+mj-lt"/>
              <a:buAutoNum type="arabicPeriod"/>
            </a:pPr>
            <a:r>
              <a:rPr lang="en-US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genetic testing?				</a:t>
            </a:r>
          </a:p>
          <a:p>
            <a:pPr lvl="2">
              <a:buFont typeface="+mj-lt"/>
              <a:buAutoNum type="arabicPeriod"/>
            </a:pPr>
            <a:endParaRPr lang="en-US" sz="12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r>
              <a:rPr lang="en-US" sz="12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Medical </a:t>
            </a:r>
            <a:r>
              <a:rPr lang="en-US" sz="1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to identify changes in chromosomes, genes, or proteins, to confirm or rule out a suspected genetic condition.</a:t>
            </a:r>
          </a:p>
          <a:p>
            <a:pPr lvl="2">
              <a:buFont typeface="+mj-lt"/>
              <a:buAutoNum type="arabicPeriod"/>
            </a:pPr>
            <a:endParaRPr lang="en-US" sz="12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AutoNum type="arabicPeriod" startAt="2"/>
            </a:pPr>
            <a:r>
              <a:rPr lang="en-US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testing methods are available and what do they examine?</a:t>
            </a:r>
          </a:p>
          <a:p>
            <a:pPr lvl="2">
              <a:buAutoNum type="arabicPeriod" startAt="2"/>
            </a:pPr>
            <a:endParaRPr lang="en-US" sz="12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r>
              <a:rPr lang="en-US" sz="1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Molecular tests for single genes or short lengths of DNA</a:t>
            </a:r>
          </a:p>
          <a:p>
            <a:pPr marL="914400" lvl="2" indent="0">
              <a:buNone/>
            </a:pPr>
            <a:r>
              <a:rPr lang="en-US" sz="1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Chromosomal tests for entire chromosomes or long lengths of DNA</a:t>
            </a:r>
          </a:p>
          <a:p>
            <a:pPr marL="914400" lvl="2" indent="0">
              <a:buNone/>
            </a:pPr>
            <a:r>
              <a:rPr lang="en-US" sz="1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Biochemical tests for protein levels</a:t>
            </a:r>
          </a:p>
          <a:p>
            <a:pPr lvl="2">
              <a:buFont typeface="+mj-lt"/>
              <a:buAutoNum type="arabicPeriod"/>
            </a:pPr>
            <a:endParaRPr lang="en-US" sz="12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q"/>
            </a:pPr>
            <a:endParaRPr lang="en-US" sz="800" kern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Genetics Home Reference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CAB8-1FBB-4B45-9FA9-24F1A220CDB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081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E5821A5-1857-4DF4-9C70-10367F3CDCF6}"/>
              </a:ext>
            </a:extLst>
          </p:cNvPr>
          <p:cNvSpPr txBox="1"/>
          <p:nvPr/>
        </p:nvSpPr>
        <p:spPr>
          <a:xfrm>
            <a:off x="4223209" y="235670"/>
            <a:ext cx="4760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Common Bioinformatic Databases</a:t>
            </a:r>
          </a:p>
          <a:p>
            <a:pPr algn="ctr"/>
            <a:r>
              <a:rPr lang="en-US" sz="1800" b="1" dirty="0">
                <a:solidFill>
                  <a:schemeClr val="bg1"/>
                </a:solidFill>
              </a:rPr>
              <a:t>(GenBank Overview)</a:t>
            </a: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xmlns="" id="{DFA088DE-63C5-4C9A-A578-97026DB2CB6A}"/>
              </a:ext>
            </a:extLst>
          </p:cNvPr>
          <p:cNvSpPr txBox="1">
            <a:spLocks/>
          </p:cNvSpPr>
          <p:nvPr/>
        </p:nvSpPr>
        <p:spPr>
          <a:xfrm>
            <a:off x="336436" y="1332794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sz="1600" kern="0" dirty="0"/>
          </a:p>
          <a:p>
            <a:pPr marL="0" indent="0">
              <a:buNone/>
            </a:pPr>
            <a:r>
              <a:rPr lang="en-US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GenBank Overview (</a:t>
            </a:r>
            <a:r>
              <a:rPr lang="en-US" sz="1200" kern="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https://www.ncbi.nlm.nih.gov/genbank/</a:t>
            </a:r>
            <a:r>
              <a:rPr lang="en-US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Contains annotated genetic sequences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Commonly used to align nucleotides and query sequence alignment (Basic Local Alignment Search Tool—BLAST)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sz="12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 the GenBank at the link above.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top of the page, locate the “Resources” drop down arrow. Click the arrow.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12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AutoNum type="arabicPeriod"/>
            </a:pPr>
            <a:r>
              <a:rPr lang="en-US" sz="1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of resources are available to view within </a:t>
            </a:r>
            <a:r>
              <a:rPr lang="en-US" sz="12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GenBank</a:t>
            </a:r>
            <a:r>
              <a:rPr lang="en-US" sz="1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914400" lvl="2" indent="0">
              <a:buNone/>
            </a:pPr>
            <a:r>
              <a:rPr lang="en-US" sz="12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DNA/RNA</a:t>
            </a:r>
            <a:r>
              <a:rPr lang="en-US" sz="1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gene expression information, genome maps, protein information, taxonomy, and many other types are found within GenBank.</a:t>
            </a:r>
          </a:p>
          <a:p>
            <a:pPr marL="1371600" lvl="3" indent="0">
              <a:buNone/>
            </a:pPr>
            <a:endParaRPr lang="en-US" sz="1200" kern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1" indent="-342900">
              <a:buFont typeface="Wingdings" panose="05000000000000000000" pitchFamily="2" charset="2"/>
              <a:buChar char="Ø"/>
            </a:pPr>
            <a:r>
              <a:rPr lang="en-US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Just below the resources link, locate the drop-down menu to the left of the search bar.  From the drop-down, select “All </a:t>
            </a:r>
            <a:r>
              <a:rPr lang="en-US" sz="1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Databases.” </a:t>
            </a:r>
            <a:endParaRPr lang="en-US" sz="12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1" indent="-342900">
              <a:buFont typeface="Wingdings" panose="05000000000000000000" pitchFamily="2" charset="2"/>
              <a:buChar char="Ø"/>
            </a:pPr>
            <a:r>
              <a:rPr lang="en-US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are going to examine the APOE gene. Type “APOE” in the search bar and click “</a:t>
            </a:r>
            <a:r>
              <a:rPr lang="en-US" sz="1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Search.”</a:t>
            </a:r>
            <a:endParaRPr lang="en-US" sz="12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1" indent="-342900">
              <a:buFont typeface="Wingdings" panose="05000000000000000000" pitchFamily="2" charset="2"/>
              <a:buChar char="Ø"/>
            </a:pPr>
            <a:r>
              <a:rPr lang="en-US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brings you to a collection of information within the NCBI Databases. We will focus our efforts on items found under the “Genetics” heading.</a:t>
            </a:r>
          </a:p>
          <a:p>
            <a:pPr marL="857250" lvl="1" indent="-342900">
              <a:buFont typeface="Wingdings" panose="05000000000000000000" pitchFamily="2" charset="2"/>
              <a:buChar char="Ø"/>
            </a:pPr>
            <a:endParaRPr lang="en-US" sz="1800" kern="0" dirty="0"/>
          </a:p>
          <a:p>
            <a:pPr lvl="2">
              <a:buFont typeface="Wingdings" panose="05000000000000000000" pitchFamily="2" charset="2"/>
              <a:buChar char="q"/>
            </a:pPr>
            <a:endParaRPr lang="en-US" sz="800" kern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GenBank</a:t>
            </a:r>
            <a:r>
              <a:rPr lang="en-US" dirty="0" smtClean="0"/>
              <a:t> Overview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CAB8-1FBB-4B45-9FA9-24F1A220CDB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1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E5821A5-1857-4DF4-9C70-10367F3CDCF6}"/>
              </a:ext>
            </a:extLst>
          </p:cNvPr>
          <p:cNvSpPr txBox="1"/>
          <p:nvPr/>
        </p:nvSpPr>
        <p:spPr>
          <a:xfrm>
            <a:off x="4223209" y="235670"/>
            <a:ext cx="476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Common Bioinformatic Databases</a:t>
            </a: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xmlns="" id="{DFA088DE-63C5-4C9A-A578-97026DB2CB6A}"/>
              </a:ext>
            </a:extLst>
          </p:cNvPr>
          <p:cNvSpPr txBox="1">
            <a:spLocks/>
          </p:cNvSpPr>
          <p:nvPr/>
        </p:nvSpPr>
        <p:spPr>
          <a:xfrm>
            <a:off x="336436" y="1332794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sz="1600" kern="0" dirty="0"/>
          </a:p>
          <a:p>
            <a:pPr marL="0" indent="0">
              <a:buNone/>
            </a:pPr>
            <a:r>
              <a:rPr lang="en-US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the “Genetics” heading, (</a:t>
            </a:r>
            <a:r>
              <a:rPr lang="en-US" sz="1200" kern="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https://www.ncbi.nlm.nih.gov/search/all/?term=APOE</a:t>
            </a:r>
            <a:r>
              <a:rPr lang="en-US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review the subcategories.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will focus on “</a:t>
            </a:r>
            <a:r>
              <a:rPr lang="en-US" sz="1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ClinVar</a:t>
            </a:r>
            <a:r>
              <a:rPr lang="en-US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en-US" sz="1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dbSNP</a:t>
            </a:r>
            <a:r>
              <a:rPr lang="en-US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en-US" sz="1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MedGen</a:t>
            </a:r>
            <a:r>
              <a:rPr lang="en-US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and “</a:t>
            </a:r>
            <a:r>
              <a:rPr lang="en-US" sz="1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OMIM.”</a:t>
            </a:r>
            <a:endParaRPr lang="en-US" sz="12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+mj-lt"/>
              <a:buAutoNum type="arabicPeriod"/>
            </a:pPr>
            <a:endParaRPr lang="en-US" sz="12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each category, based on the abbreviated name, what type of information do you think will be found within each category? [Hint, if you are unsure, you can find a definition of </a:t>
            </a:r>
            <a:r>
              <a:rPr lang="en-US" sz="1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database </a:t>
            </a:r>
            <a:r>
              <a:rPr lang="en-US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resources link from the NCBI homepage.]</a:t>
            </a:r>
          </a:p>
          <a:p>
            <a:pPr lvl="4">
              <a:buFont typeface="+mj-lt"/>
              <a:buAutoNum type="arabicPeriod"/>
            </a:pPr>
            <a:endParaRPr lang="en-US" sz="8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0" lvl="4" indent="0">
              <a:buNone/>
            </a:pPr>
            <a:r>
              <a:rPr lang="en-US" sz="1200" u="sng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		Description of purpose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ClinVar</a:t>
            </a:r>
            <a:r>
              <a:rPr lang="en-US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Variants	</a:t>
            </a:r>
            <a:r>
              <a:rPr lang="en-US" sz="1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ClinVar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a database that aggregates information about genomic 			variation and its relationship to human health</a:t>
            </a:r>
            <a:endParaRPr lang="en-US" sz="1200" kern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en-US" sz="1200" kern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dbSNP</a:t>
            </a:r>
            <a:r>
              <a:rPr lang="en-US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	</a:t>
            </a:r>
            <a:r>
              <a:rPr lang="en-US" sz="1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Database of Short Genetic Variations	</a:t>
            </a:r>
          </a:p>
          <a:p>
            <a:pPr marL="914400" lvl="2" indent="0">
              <a:buNone/>
            </a:pPr>
            <a:r>
              <a:rPr lang="en-US" sz="1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Data on single nucleotide variations, microsatellites, and small-scale 			in/</a:t>
            </a:r>
            <a:r>
              <a:rPr lang="en-US" sz="1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dels</a:t>
            </a:r>
            <a:endParaRPr lang="en-US" sz="1200" kern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en-US" sz="1200" kern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MedGen</a:t>
            </a:r>
            <a:r>
              <a:rPr lang="en-US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Medical Genetics	Consolidates multiple sources with grouping by concepts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sz="12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OMIM	</a:t>
            </a:r>
            <a:r>
              <a:rPr lang="en-US" sz="1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Mendelian Inheritance in Man	</a:t>
            </a:r>
          </a:p>
          <a:p>
            <a:pPr marL="3657600" lvl="8" indent="0">
              <a:buNone/>
            </a:pPr>
            <a:r>
              <a:rPr lang="en-US" sz="1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Database of human genes and genetic disorders. Each has a unique, searchable, OMIM number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</a:t>
            </a:r>
            <a:r>
              <a:rPr lang="en-US" dirty="0" err="1" smtClean="0"/>
              <a:t>Bioinformatic</a:t>
            </a:r>
            <a:r>
              <a:rPr lang="en-US" dirty="0" smtClean="0"/>
              <a:t> Databases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CAB8-1FBB-4B45-9FA9-24F1A220CDB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98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>
            <a:extLst>
              <a:ext uri="{FF2B5EF4-FFF2-40B4-BE49-F238E27FC236}">
                <a16:creationId xmlns:a16="http://schemas.microsoft.com/office/drawing/2014/main" xmlns="" id="{DFA088DE-63C5-4C9A-A578-97026DB2CB6A}"/>
              </a:ext>
            </a:extLst>
          </p:cNvPr>
          <p:cNvSpPr txBox="1">
            <a:spLocks/>
          </p:cNvSpPr>
          <p:nvPr/>
        </p:nvSpPr>
        <p:spPr>
          <a:xfrm>
            <a:off x="308155" y="1343988"/>
            <a:ext cx="8229600" cy="184745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12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Access </a:t>
            </a:r>
            <a:r>
              <a:rPr lang="en-US" sz="12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1200" b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ClinVar</a:t>
            </a:r>
            <a:r>
              <a:rPr lang="en-US" sz="12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(for the APOE gene). Briefly scroll through search results.</a:t>
            </a:r>
          </a:p>
          <a:p>
            <a:pPr marL="628650" lvl="1" indent="-228600">
              <a:buAutoNum type="arabicPeriod"/>
            </a:pPr>
            <a:r>
              <a:rPr lang="en-US" sz="1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1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chrosomome</a:t>
            </a:r>
            <a:r>
              <a:rPr lang="en-US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you find the APOE </a:t>
            </a:r>
            <a:r>
              <a:rPr lang="en-US" sz="1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variants?</a:t>
            </a:r>
          </a:p>
          <a:p>
            <a:pPr marL="400050" lvl="1" indent="0">
              <a:buNone/>
            </a:pPr>
            <a:r>
              <a:rPr lang="en-US" sz="12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Chr19</a:t>
            </a:r>
            <a:endParaRPr lang="en-US" sz="1200" kern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lvl="1" indent="-228600">
              <a:buAutoNum type="arabicPeriod" startAt="2"/>
            </a:pPr>
            <a:r>
              <a:rPr lang="en-US" sz="1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condition(s) are associated with APOE variation?    </a:t>
            </a:r>
            <a:endParaRPr lang="en-US" sz="12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en-US" sz="12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200" kern="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Hyperlipoproteinemia</a:t>
            </a:r>
            <a:r>
              <a:rPr lang="en-US" sz="1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Myocardial infarction, etc</a:t>
            </a:r>
            <a:r>
              <a:rPr lang="en-US" sz="12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kern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lvl="1" indent="-228600">
              <a:buAutoNum type="arabicPeriod" startAt="3"/>
            </a:pPr>
            <a:r>
              <a:rPr lang="en-US" sz="1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variants clinically significant? Why?    </a:t>
            </a:r>
            <a:endParaRPr lang="en-US" sz="12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en-US" sz="12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Yes</a:t>
            </a:r>
            <a:r>
              <a:rPr lang="en-US" sz="1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While there are some variants with uncertain significance,  most variants are listed as pathogenic or a risk factor for disease</a:t>
            </a:r>
            <a:r>
              <a:rPr lang="en-US" sz="12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kern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xmlns="" id="{B971CA3A-BB99-45C8-A0F9-BF463933C350}"/>
              </a:ext>
            </a:extLst>
          </p:cNvPr>
          <p:cNvSpPr txBox="1">
            <a:spLocks/>
          </p:cNvSpPr>
          <p:nvPr/>
        </p:nvSpPr>
        <p:spPr>
          <a:xfrm>
            <a:off x="308155" y="4769224"/>
            <a:ext cx="8229600" cy="142948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12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Access </a:t>
            </a:r>
            <a:r>
              <a:rPr lang="en-US" sz="12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1200" b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MedGen</a:t>
            </a:r>
            <a:r>
              <a:rPr lang="en-US" sz="12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(for the APOE gene). Briefly view the results.</a:t>
            </a:r>
          </a:p>
          <a:p>
            <a:pPr marL="400050" lvl="1" indent="0">
              <a:buNone/>
            </a:pPr>
            <a:r>
              <a:rPr lang="en-US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 What type of disease is associated with an APOE mutation? (View </a:t>
            </a:r>
            <a:r>
              <a:rPr lang="en-US" sz="1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MedGen</a:t>
            </a:r>
            <a:r>
              <a:rPr lang="en-US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unique identifier, </a:t>
            </a:r>
            <a:r>
              <a:rPr lang="en-US" sz="1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MedGen</a:t>
            </a:r>
            <a:r>
              <a:rPr lang="en-US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376072).     </a:t>
            </a:r>
          </a:p>
          <a:p>
            <a:pPr marL="400050" lvl="1" indent="0">
              <a:buNone/>
            </a:pPr>
            <a:r>
              <a:rPr lang="en-US" sz="1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Alzheimer disease, type 4.</a:t>
            </a:r>
          </a:p>
          <a:p>
            <a:pPr marL="400050" lvl="1" indent="0">
              <a:buNone/>
            </a:pPr>
            <a:r>
              <a:rPr lang="en-US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 For </a:t>
            </a:r>
            <a:r>
              <a:rPr lang="en-US" sz="1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MedGen</a:t>
            </a:r>
            <a:r>
              <a:rPr lang="en-US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unique identifier 376072, when does this disorder usually appear in patients?    </a:t>
            </a:r>
          </a:p>
          <a:p>
            <a:pPr marL="0" indent="0">
              <a:buNone/>
            </a:pPr>
            <a:r>
              <a:rPr lang="en-US" sz="1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Older than 65, less common in younger adults</a:t>
            </a:r>
          </a:p>
          <a:p>
            <a:pPr marL="400050" lvl="1" indent="0">
              <a:buNone/>
            </a:pPr>
            <a:r>
              <a:rPr lang="en-US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 What is the most common sign or symptom of this disease?  </a:t>
            </a:r>
          </a:p>
          <a:p>
            <a:pPr marL="400050" lvl="1" indent="0">
              <a:buNone/>
            </a:pPr>
            <a:r>
              <a:rPr lang="en-US" sz="1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Memory loss and </a:t>
            </a:r>
            <a:r>
              <a:rPr lang="en-US" sz="12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forgetfulness</a:t>
            </a:r>
            <a:endParaRPr lang="en-US" sz="1200" kern="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200" kern="0" dirty="0"/>
          </a:p>
          <a:p>
            <a:pPr marL="0" indent="0">
              <a:buNone/>
            </a:pPr>
            <a:r>
              <a:rPr lang="en-US" sz="1200" kern="0" dirty="0"/>
              <a:t> 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xmlns="" id="{A36B7781-1403-4B72-A723-8D14A487FAB7}"/>
              </a:ext>
            </a:extLst>
          </p:cNvPr>
          <p:cNvSpPr txBox="1">
            <a:spLocks/>
          </p:cNvSpPr>
          <p:nvPr/>
        </p:nvSpPr>
        <p:spPr>
          <a:xfrm>
            <a:off x="308155" y="3173506"/>
            <a:ext cx="8229600" cy="155985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12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Access </a:t>
            </a:r>
            <a:r>
              <a:rPr lang="en-US" sz="12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1200" b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dbSNP</a:t>
            </a:r>
            <a:r>
              <a:rPr lang="en-US" sz="12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(for the APOE gene). Briefly scroll through search results</a:t>
            </a:r>
            <a:r>
              <a:rPr lang="en-US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28650" lvl="1" indent="-228600">
              <a:buAutoNum type="arabicPeriod" startAt="4"/>
            </a:pPr>
            <a:r>
              <a:rPr lang="en-US" sz="1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humans, what is the chromosome and nucleotide location for the first variant (rs7412)? 	</a:t>
            </a:r>
            <a:endParaRPr lang="en-US" sz="12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en-US" sz="12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19:44908822</a:t>
            </a:r>
            <a:endParaRPr lang="en-US" sz="1200" kern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lvl="1" indent="-228600">
              <a:buAutoNum type="arabicPeriod" startAt="5"/>
            </a:pPr>
            <a:r>
              <a:rPr lang="en-US" sz="1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functional consequence (type of mutation) observed at this nucleotide (SNP</a:t>
            </a:r>
            <a:r>
              <a:rPr lang="en-US" sz="1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)?</a:t>
            </a:r>
          </a:p>
          <a:p>
            <a:pPr marL="400050" lvl="1" indent="0">
              <a:buNone/>
            </a:pPr>
            <a:r>
              <a:rPr lang="en-US" sz="12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missense mutation</a:t>
            </a:r>
            <a:endParaRPr lang="en-US" sz="1200" kern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6.  Is this considered a pathogenic </a:t>
            </a:r>
            <a:r>
              <a:rPr lang="en-US" sz="1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variant?</a:t>
            </a:r>
          </a:p>
          <a:p>
            <a:pPr marL="0" indent="0">
              <a:buNone/>
            </a:pPr>
            <a:r>
              <a:rPr lang="en-US" sz="1200" kern="0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itchFamily="-108" charset="0"/>
                <a:cs typeface="Times New Roman" panose="02020603050405020304" pitchFamily="18" charset="0"/>
              </a:rPr>
              <a:t>	Yes</a:t>
            </a:r>
            <a:endParaRPr lang="en-US" sz="1200" kern="0" dirty="0">
              <a:solidFill>
                <a:srgbClr val="FF0000"/>
              </a:solidFill>
              <a:latin typeface="Times New Roman" panose="02020603050405020304" pitchFamily="18" charset="0"/>
              <a:ea typeface="Arial" pitchFamily="-108" charset="0"/>
              <a:cs typeface="Times New Roman" panose="02020603050405020304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1317" y="33320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ClinVar</a:t>
            </a:r>
            <a:r>
              <a:rPr lang="en-US" dirty="0" smtClean="0"/>
              <a:t>, </a:t>
            </a:r>
            <a:r>
              <a:rPr lang="en-US" dirty="0" err="1" smtClean="0"/>
              <a:t>dbSNP</a:t>
            </a:r>
            <a:r>
              <a:rPr lang="en-US" dirty="0" smtClean="0"/>
              <a:t>, </a:t>
            </a:r>
            <a:r>
              <a:rPr lang="en-US" dirty="0" err="1" smtClean="0"/>
              <a:t>MedGen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CAB8-1FBB-4B45-9FA9-24F1A220CDB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833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F96EDEE-4E94-4932-8C47-4763A4C8370C}"/>
              </a:ext>
            </a:extLst>
          </p:cNvPr>
          <p:cNvSpPr/>
          <p:nvPr/>
        </p:nvSpPr>
        <p:spPr>
          <a:xfrm>
            <a:off x="296944" y="1679558"/>
            <a:ext cx="8262594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OMIM provides an extensive summary of the gene, how it was originally characterized, and information of expression, function, and population genetics, among others. </a:t>
            </a:r>
          </a:p>
          <a:p>
            <a:endParaRPr lang="en-US" sz="12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Access “OMIM” (for the APOE gene). Briefly view the results.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2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-171450">
              <a:buFont typeface="Wingdings" panose="05000000000000000000" pitchFamily="2" charset="2"/>
              <a:buChar char="Ø"/>
            </a:pPr>
            <a:r>
              <a:rPr lang="en-US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Locate OMIM 107741. Click on the highlighted header for this entry.</a:t>
            </a:r>
          </a:p>
          <a:p>
            <a:pPr marL="114300" indent="-171450">
              <a:buFont typeface="Wingdings" panose="05000000000000000000" pitchFamily="2" charset="2"/>
              <a:buChar char="Ø"/>
            </a:pPr>
            <a:endParaRPr lang="en-US" sz="12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/>
            <a:r>
              <a:rPr lang="en-US" sz="11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 What </a:t>
            </a:r>
            <a:r>
              <a:rPr lang="en-US" sz="11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cytogenetic location of this disease?           </a:t>
            </a:r>
            <a:endParaRPr lang="en-US" sz="11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/>
            <a:r>
              <a:rPr lang="en-US" sz="11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1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1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19q13.32</a:t>
            </a:r>
            <a:endParaRPr lang="en-US" sz="1100" kern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/>
            <a:endParaRPr lang="en-US" sz="1100" kern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1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2.    At the top of the page there is a gene-phenotype relationships chart. Within this chart there is a column which records the inheritance pattern for the disease(s). What do the codes “AD” and “AR” indicate?</a:t>
            </a:r>
          </a:p>
          <a:p>
            <a:endParaRPr lang="en-US" sz="11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1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AD </a:t>
            </a:r>
            <a:r>
              <a:rPr lang="en-US" sz="11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autosomal dominant and AR is autosomal recessive</a:t>
            </a:r>
            <a:r>
              <a:rPr lang="en-US" sz="11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lvl="1"/>
            <a:endParaRPr lang="en-US" sz="11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"/>
            <a:r>
              <a:rPr lang="en-US" sz="11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3. If you are interested in designing an experiment with the APOE gene you can search for previous work using animal or cell-based models. There are also external links to “Cellular </a:t>
            </a:r>
            <a:r>
              <a:rPr lang="en-US" sz="11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Pathways,” </a:t>
            </a:r>
            <a:r>
              <a:rPr lang="en-US" sz="11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located on the right hand side of the page.  What are the two primary resources available to map cellular </a:t>
            </a:r>
            <a:r>
              <a:rPr lang="en-US" sz="11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pathways? </a:t>
            </a:r>
            <a:endParaRPr lang="en-US" sz="11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"/>
            <a:endParaRPr lang="en-US" sz="11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" indent="0">
              <a:buNone/>
            </a:pPr>
            <a:r>
              <a:rPr lang="en-US" sz="11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1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KEGG </a:t>
            </a:r>
            <a:r>
              <a:rPr lang="en-US" sz="11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11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Reactome</a:t>
            </a:r>
            <a:endParaRPr lang="en-US" sz="1100" kern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OMIM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CAB8-1FBB-4B45-9FA9-24F1A220CDB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08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E5D481F-C3D1-495B-A93D-165D014C97C5}"/>
              </a:ext>
            </a:extLst>
          </p:cNvPr>
          <p:cNvSpPr/>
          <p:nvPr/>
        </p:nvSpPr>
        <p:spPr>
          <a:xfrm>
            <a:off x="377073" y="1279958"/>
            <a:ext cx="7918514" cy="4280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Physicians and scientists often need a quick reference format to access information on the diagnosis and treatment of genetic disorders. </a:t>
            </a:r>
            <a:r>
              <a:rPr lang="en-US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GeneReviews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provides this resource in the form of book chapters on various conditions. 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 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NCBI homepage, select “Books” from the dropdown menu and type “APOE” in the search box. (</a:t>
            </a:r>
            <a:r>
              <a:rPr lang="en-US" sz="12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https://www.ncbi.nlm.nih.gov/books</a:t>
            </a:r>
            <a:r>
              <a:rPr lang="en-US" sz="1200" u="sng" dirty="0" smtClean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en-US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 will return various books that contain information on APOE.  Locate “</a:t>
            </a:r>
            <a:r>
              <a:rPr lang="en-US" sz="1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GeneReviews</a:t>
            </a: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within the results and click on the highlighted heading.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Locate the “Alzheimer Disease Overview” (Bird, 1998) within the search results. Click on the highlighted link.  Here you will find a wealth of information including the clinical characteristics, genetic causes, and clinical management of the disease</a:t>
            </a: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Based on a </a:t>
            </a: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diagnosis…</a:t>
            </a:r>
            <a:endParaRPr lang="en-US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lvl="1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rabicPeriod"/>
            </a:pP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When 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does the disease typically manifest in patients? </a:t>
            </a:r>
            <a:endParaRPr lang="en-US" sz="1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&gt;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95% of AD is late onset (age 60-65 years) </a:t>
            </a:r>
          </a:p>
          <a:p>
            <a:pPr marL="685800" lvl="1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rabicPeriod" startAt="2"/>
            </a:pP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much of the disease is familial versus non-familial?   </a:t>
            </a:r>
            <a:endParaRPr lang="en-US" sz="1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~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25% are familial (&gt;3 persons in family have disease) and 75% is nonfamilial (no family history).</a:t>
            </a:r>
            <a:endParaRPr lang="en-US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lvl="1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rabicPeriod" startAt="3"/>
            </a:pP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gene(s) are involved with Early-Onset Familial Alzheimer Disease?   </a:t>
            </a:r>
            <a:endParaRPr lang="en-US" sz="1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APP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PSEN1, PSEN2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1004E1A-00D0-4319-AB7D-EA3CB3CAD9E5}"/>
              </a:ext>
            </a:extLst>
          </p:cNvPr>
          <p:cNvSpPr txBox="1"/>
          <p:nvPr/>
        </p:nvSpPr>
        <p:spPr>
          <a:xfrm>
            <a:off x="640735" y="5842132"/>
            <a:ext cx="76548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the NCBI resources (</a:t>
            </a:r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ClinVar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dbSNP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OMIM) to query information on one of these genes. Be prepared to summarize </a:t>
            </a:r>
          </a:p>
          <a:p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findings with the class.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GeneReviews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CAB8-1FBB-4B45-9FA9-24F1A220CDB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208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D6660D7-EBBC-4EC8-A2AB-7BE4260E2E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710" y="2114983"/>
            <a:ext cx="6450898" cy="330676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D3CC6B5-F90C-4324-B205-780B5777E432}"/>
              </a:ext>
            </a:extLst>
          </p:cNvPr>
          <p:cNvSpPr txBox="1"/>
          <p:nvPr/>
        </p:nvSpPr>
        <p:spPr>
          <a:xfrm>
            <a:off x="5132657" y="78462"/>
            <a:ext cx="30716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Case Study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Genetic Counseling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778C45B-298A-4BC3-BC1F-8ED986FB0CDF}"/>
              </a:ext>
            </a:extLst>
          </p:cNvPr>
          <p:cNvSpPr txBox="1"/>
          <p:nvPr/>
        </p:nvSpPr>
        <p:spPr>
          <a:xfrm>
            <a:off x="875211" y="5684739"/>
            <a:ext cx="80991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ighlight>
                  <a:srgbClr val="C0C0C0"/>
                </a:highlight>
              </a:rPr>
              <a:t>We are going to apply what you have learned to the case study during the next lesson.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827C9F4-1D34-4B46-8864-95EC274DB1B5}"/>
              </a:ext>
            </a:extLst>
          </p:cNvPr>
          <p:cNvSpPr txBox="1"/>
          <p:nvPr/>
        </p:nvSpPr>
        <p:spPr>
          <a:xfrm>
            <a:off x="875211" y="1346472"/>
            <a:ext cx="70338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highlight>
                  <a:srgbClr val="C0C0C0"/>
                </a:highlight>
              </a:rPr>
              <a:t>Review the following Genetic Testing Results received by a patient……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Genetic Counseling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CAB8-1FBB-4B45-9FA9-24F1A220CDB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5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GAMESHOW" val="False"/>
  <p:tag name="PPTVERSION" val="XP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6CE98E25619544813F734798C935D0" ma:contentTypeVersion="1" ma:contentTypeDescription="Create a new document." ma:contentTypeScope="" ma:versionID="b192041d4c26c8d60f8d05735c8b68f3">
  <xsd:schema xmlns:xsd="http://www.w3.org/2001/XMLSchema" xmlns:xs="http://www.w3.org/2001/XMLSchema" xmlns:p="http://schemas.microsoft.com/office/2006/metadata/properties" xmlns:ns2="e62115ec-b3ab-4d3d-a106-1ebf3934f036" targetNamespace="http://schemas.microsoft.com/office/2006/metadata/properties" ma:root="true" ma:fieldsID="80ffa4ea309488d38fe9640035cdcbf6" ns2:_="">
    <xsd:import namespace="e62115ec-b3ab-4d3d-a106-1ebf3934f036"/>
    <xsd:element name="properties">
      <xsd:complexType>
        <xsd:sequence>
          <xsd:element name="documentManagement">
            <xsd:complexType>
              <xsd:all>
                <xsd:element ref="ns2:Less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2115ec-b3ab-4d3d-a106-1ebf3934f036" elementFormDefault="qualified">
    <xsd:import namespace="http://schemas.microsoft.com/office/2006/documentManagement/types"/>
    <xsd:import namespace="http://schemas.microsoft.com/office/infopath/2007/PartnerControls"/>
    <xsd:element name="Lesson" ma:index="8" ma:displayName="Lesson" ma:decimals="0" ma:internalName="Lesson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esson xmlns="e62115ec-b3ab-4d3d-a106-1ebf3934f036">10</Lesson>
  </documentManagement>
</p:properties>
</file>

<file path=customXml/itemProps1.xml><?xml version="1.0" encoding="utf-8"?>
<ds:datastoreItem xmlns:ds="http://schemas.openxmlformats.org/officeDocument/2006/customXml" ds:itemID="{2BAC8D16-1788-4FE7-AB3E-0FA69E3805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2115ec-b3ab-4d3d-a106-1ebf3934f0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909A532-615C-4580-B623-A0C46BE668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AF4871-F527-4FC6-84C1-5B779BC3B728}">
  <ds:schemaRefs>
    <ds:schemaRef ds:uri="e62115ec-b3ab-4d3d-a106-1ebf3934f036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6923</TotalTime>
  <Words>923</Words>
  <Application>Microsoft Office PowerPoint</Application>
  <PresentationFormat>On-screen Show (4:3)</PresentationFormat>
  <Paragraphs>145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Custom Design</vt:lpstr>
      <vt:lpstr>PowerPoint Presentation</vt:lpstr>
      <vt:lpstr>Common Bioinformatic Databases</vt:lpstr>
      <vt:lpstr>Genetics Home Reference</vt:lpstr>
      <vt:lpstr>GenBank Overview</vt:lpstr>
      <vt:lpstr>Common Bioinformatic Databases</vt:lpstr>
      <vt:lpstr>ClinVar, dbSNP, MedGen</vt:lpstr>
      <vt:lpstr>OMIM</vt:lpstr>
      <vt:lpstr>GeneReviews</vt:lpstr>
      <vt:lpstr>Genetic Counseling</vt:lpstr>
    </vt:vector>
  </TitlesOfParts>
  <Company>Pearson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Delgado</dc:creator>
  <cp:lastModifiedBy>Ky</cp:lastModifiedBy>
  <cp:revision>1156</cp:revision>
  <cp:lastPrinted>2005-04-01T00:26:31Z</cp:lastPrinted>
  <dcterms:created xsi:type="dcterms:W3CDTF">2014-09-20T14:01:04Z</dcterms:created>
  <dcterms:modified xsi:type="dcterms:W3CDTF">2019-12-28T18:40:50Z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0x010100AD6CE98E25619544813F734798C935D0</vt:lpwstr>
  </property>
</Properties>
</file>