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1"/>
  </p:sldMasterIdLst>
  <p:notesMasterIdLst>
    <p:notesMasterId r:id="rId21"/>
  </p:notesMasterIdLst>
  <p:sldIdLst>
    <p:sldId id="256" r:id="rId2"/>
    <p:sldId id="258" r:id="rId3"/>
    <p:sldId id="269" r:id="rId4"/>
    <p:sldId id="268" r:id="rId5"/>
    <p:sldId id="270" r:id="rId6"/>
    <p:sldId id="271" r:id="rId7"/>
    <p:sldId id="257" r:id="rId8"/>
    <p:sldId id="259" r:id="rId9"/>
    <p:sldId id="260" r:id="rId10"/>
    <p:sldId id="261" r:id="rId11"/>
    <p:sldId id="262" r:id="rId12"/>
    <p:sldId id="274" r:id="rId13"/>
    <p:sldId id="273" r:id="rId14"/>
    <p:sldId id="275" r:id="rId15"/>
    <p:sldId id="272" r:id="rId16"/>
    <p:sldId id="263" r:id="rId17"/>
    <p:sldId id="265" r:id="rId18"/>
    <p:sldId id="266" r:id="rId19"/>
    <p:sldId id="26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CA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997" autoAdjust="0"/>
  </p:normalViewPr>
  <p:slideViewPr>
    <p:cSldViewPr snapToGrid="0">
      <p:cViewPr varScale="1">
        <p:scale>
          <a:sx n="55" d="100"/>
          <a:sy n="55" d="100"/>
        </p:scale>
        <p:origin x="108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A208F-2E68-4B6C-BD0E-3C0D1474FE6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11942C-E154-43E3-A690-6A0832BAA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364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Copyright held by the National Science Teaching Association (NSTA) (https://nsta.org). Originally published September 7, 2026. Please see our usage guidelines (https://www.nsta.org/case-studies/guidelines), which outline our policy concerning permissible reproduction of this work. </a:t>
            </a:r>
            <a:r>
              <a:rPr lang="en-US" i="1" dirty="0"/>
              <a:t>Credit:</a:t>
            </a:r>
            <a:r>
              <a:rPr lang="en-US" dirty="0"/>
              <a:t> Image generated by Adobe Photoshop 27.2.0 Release.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11942C-E154-43E3-A690-6A0832BAAF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441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3EF5E-F5EF-433E-8F2B-71A9480F9000}" type="datetime1">
              <a:rPr lang="en-CA" smtClean="0"/>
              <a:t>2026-09-15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‹#›</a:t>
            </a:fld>
            <a:endParaRPr lang="en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4730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50C9-EA05-45F9-9BAE-C6047BF6463C}" type="datetime1">
              <a:rPr lang="en-CA" smtClean="0"/>
              <a:t>2026-09-15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24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71C1F-4E0C-4592-A402-2C69DDC02E0C}" type="datetime1">
              <a:rPr lang="en-CA" smtClean="0"/>
              <a:t>2026-09-15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‹#›</a:t>
            </a:fld>
            <a:endParaRPr lang="en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8030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412A7-845B-4694-9BB3-D42317B874AA}" type="datetime1">
              <a:rPr lang="en-CA" smtClean="0"/>
              <a:t>2026-09-15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2127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EA70-BE43-47DE-B00E-91ADF4684746}" type="datetime1">
              <a:rPr lang="en-CA" smtClean="0"/>
              <a:t>2026-09-15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7655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E82A-C686-4CD6-AB17-FB9617B830EB}" type="datetime1">
              <a:rPr lang="en-CA" smtClean="0"/>
              <a:t>2026-09-15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3408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B1BAF-9717-466E-A35B-BCBC159BA545}" type="datetime1">
              <a:rPr lang="en-CA" smtClean="0"/>
              <a:t>2026-09-15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5810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D329FD9-FB7E-474A-B9B5-59C0557D0C59}" type="datetime1">
              <a:rPr lang="en-CA" smtClean="0"/>
              <a:t>2026-09-15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FC283AA-BDB2-4A8B-A983-E7546EFD83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121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681C8-A402-4450-AFC1-200C88003D37}" type="datetime1">
              <a:rPr lang="en-CA" smtClean="0"/>
              <a:t>2026-09-15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8600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EC7C-669C-4513-8E53-72F91B8833BB}" type="datetime1">
              <a:rPr lang="en-CA" smtClean="0"/>
              <a:t>2026-09-15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360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571E-7989-48FF-B827-8B9E5B9A6994}" type="datetime1">
              <a:rPr lang="en-CA" smtClean="0"/>
              <a:t>2026-09-15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2317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90D4943-7CFC-4DE7-8A4E-8DBB01E61101}" type="datetime1">
              <a:rPr lang="en-CA" smtClean="0"/>
              <a:t>2026-09-15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FC283AA-BDB2-4A8B-A983-E7546EFD8322}" type="slidenum">
              <a:rPr lang="en-CA" smtClean="0"/>
              <a:t>‹#›</a:t>
            </a:fld>
            <a:endParaRPr lang="en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736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2AC328F2-A661-5F35-3570-91E8DA0C7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45FD0FEF-65F6-CB9C-3995-196C531DA3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246" y="1980909"/>
            <a:ext cx="10058400" cy="171736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latin typeface="+mn-lt"/>
              </a:rPr>
              <a:t>When Hypotheses </a:t>
            </a:r>
            <a:br>
              <a:rPr lang="en-US" sz="3600" b="1" dirty="0">
                <a:latin typeface="+mn-lt"/>
              </a:rPr>
            </a:br>
            <a:r>
              <a:rPr lang="en-US" sz="3600" b="1" dirty="0">
                <a:latin typeface="+mn-lt"/>
              </a:rPr>
              <a:t>Are Unsupported: </a:t>
            </a:r>
            <a:br>
              <a:rPr lang="en-US" sz="3600" b="1" dirty="0"/>
            </a:br>
            <a:r>
              <a:rPr lang="en-US" sz="3600" b="1" dirty="0">
                <a:latin typeface="+mn-lt"/>
              </a:rPr>
              <a:t>Investigating a Vanishing </a:t>
            </a:r>
            <a:br>
              <a:rPr lang="en-US" sz="3600" b="1" dirty="0">
                <a:latin typeface="+mn-lt"/>
              </a:rPr>
            </a:br>
            <a:r>
              <a:rPr lang="en-US" sz="3600" b="1" dirty="0">
                <a:latin typeface="+mn-lt"/>
              </a:rPr>
              <a:t>Fish Population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8E1A1E80-9B0B-3702-84F2-CBE03B5A5B09}"/>
              </a:ext>
            </a:extLst>
          </p:cNvPr>
          <p:cNvSpPr txBox="1"/>
          <p:nvPr/>
        </p:nvSpPr>
        <p:spPr>
          <a:xfrm>
            <a:off x="581246" y="905551"/>
            <a:ext cx="48873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i="1" dirty="0">
                <a:solidFill>
                  <a:schemeClr val="tx2"/>
                </a:solidFill>
              </a:rPr>
              <a:t>A Presentation to Accompany the Case Study: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63FA5B-8233-FA9C-15CD-CAA72479DDAC}"/>
              </a:ext>
            </a:extLst>
          </p:cNvPr>
          <p:cNvSpPr txBox="1"/>
          <p:nvPr/>
        </p:nvSpPr>
        <p:spPr>
          <a:xfrm>
            <a:off x="766618" y="4553527"/>
            <a:ext cx="80910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onotype Corsiva" panose="03010101010201010101" pitchFamily="66" charset="0"/>
              </a:rPr>
              <a:t>by</a:t>
            </a:r>
          </a:p>
          <a:p>
            <a:r>
              <a:rPr lang="en-US" dirty="0"/>
              <a:t>Najwa Abadi, Alexander Gopaul, and Krystal A. </a:t>
            </a:r>
            <a:r>
              <a:rPr lang="en-US"/>
              <a:t>Nunes</a:t>
            </a:r>
          </a:p>
          <a:p>
            <a:r>
              <a:rPr lang="en-US"/>
              <a:t>Department </a:t>
            </a:r>
            <a:r>
              <a:rPr lang="en-US" dirty="0"/>
              <a:t>of Chemistry and Biology</a:t>
            </a:r>
          </a:p>
          <a:p>
            <a:r>
              <a:rPr lang="en-US" dirty="0"/>
              <a:t>Toronto Metropolitan University, Toronto, ON, Canada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EFC260-0EEF-F7B2-2A48-E9373E639BC6}"/>
              </a:ext>
            </a:extLst>
          </p:cNvPr>
          <p:cNvSpPr txBox="1"/>
          <p:nvPr/>
        </p:nvSpPr>
        <p:spPr>
          <a:xfrm>
            <a:off x="581246" y="422913"/>
            <a:ext cx="6132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b="1" dirty="0">
                <a:ln w="1270"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NATIONAL CENTER FOR CASE STUDY TEACHING IN SCIENCE</a:t>
            </a:r>
            <a:endParaRPr lang="en-US" altLang="en-US" b="1" dirty="0">
              <a:ln w="1270"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Calibri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21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84577-C04B-B6DF-5272-0D11D37AE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A4BDF-04CD-7047-BF24-0D3D3A338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chemeClr val="tx1"/>
                </a:solidFill>
                <a:latin typeface="Aptos" panose="020B0004020202020204" pitchFamily="34" charset="0"/>
              </a:rPr>
              <a:t>What Is a Hypothesis?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231B0-E2E7-B43B-8529-1EB9D4C75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0400"/>
            <a:ext cx="10515600" cy="4111626"/>
          </a:xfrm>
        </p:spPr>
        <p:txBody>
          <a:bodyPr>
            <a:normAutofit/>
          </a:bodyPr>
          <a:lstStyle/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ptos" panose="020B0004020202020204" pitchFamily="34" charset="0"/>
              </a:rPr>
              <a:t>A proposed </a:t>
            </a:r>
            <a:r>
              <a:rPr lang="en-US" sz="2800" b="1" dirty="0">
                <a:solidFill>
                  <a:schemeClr val="tx1"/>
                </a:solidFill>
                <a:latin typeface="Aptos" panose="020B0004020202020204" pitchFamily="34" charset="0"/>
              </a:rPr>
              <a:t>explanation</a:t>
            </a:r>
            <a:r>
              <a:rPr lang="en-US" sz="2800" dirty="0">
                <a:solidFill>
                  <a:schemeClr val="tx1"/>
                </a:solidFill>
                <a:latin typeface="Aptos" panose="020B0004020202020204" pitchFamily="34" charset="0"/>
              </a:rPr>
              <a:t> for an observation or phenomenon.</a:t>
            </a:r>
          </a:p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ptos" panose="020B0004020202020204" pitchFamily="34" charset="0"/>
              </a:rPr>
              <a:t>Is based on existing knowledge.</a:t>
            </a:r>
          </a:p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ptos" panose="020B0004020202020204" pitchFamily="34" charset="0"/>
              </a:rPr>
              <a:t>Is testable and falsifiable.</a:t>
            </a:r>
          </a:p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ptos" panose="020B0004020202020204" pitchFamily="34" charset="0"/>
              </a:rPr>
              <a:t>Explains the </a:t>
            </a:r>
            <a:r>
              <a:rPr lang="en-US" sz="2800" i="1" dirty="0">
                <a:solidFill>
                  <a:schemeClr val="tx1"/>
                </a:solidFill>
                <a:latin typeface="Aptos" panose="020B0004020202020204" pitchFamily="34" charset="0"/>
              </a:rPr>
              <a:t>mechanism </a:t>
            </a:r>
            <a:r>
              <a:rPr lang="en-US" sz="2800" dirty="0">
                <a:solidFill>
                  <a:schemeClr val="tx1"/>
                </a:solidFill>
                <a:latin typeface="Aptos" panose="020B0004020202020204" pitchFamily="34" charset="0"/>
              </a:rPr>
              <a:t>behind the expected relationship.</a:t>
            </a:r>
            <a:endParaRPr lang="en-US" sz="24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200" b="1" i="1" u="sng" dirty="0">
                <a:solidFill>
                  <a:schemeClr val="tx1"/>
                </a:solidFill>
                <a:latin typeface="Aptos" panose="020B0004020202020204" pitchFamily="34" charset="0"/>
              </a:rPr>
              <a:t>Why</a:t>
            </a:r>
            <a:r>
              <a:rPr lang="en-US" sz="3200" b="1" i="1" dirty="0">
                <a:solidFill>
                  <a:schemeClr val="tx1"/>
                </a:solidFill>
                <a:latin typeface="Aptos" panose="020B0004020202020204" pitchFamily="34" charset="0"/>
              </a:rPr>
              <a:t> do you think this happens?</a:t>
            </a:r>
            <a:endParaRPr lang="en-US" sz="3600" b="1" i="1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DF916B-6F42-F94B-9B96-41C5E7861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418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CBD00-D8F6-C652-006A-4737724C4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09B06-BFCA-AF0D-A647-051AE361D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chemeClr val="tx1"/>
                </a:solidFill>
                <a:latin typeface="Aptos" panose="020B0004020202020204" pitchFamily="34" charset="0"/>
              </a:rPr>
              <a:t>What Is a Hypothesis?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76E19-3113-E2B3-DE0E-5DA258D74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0400"/>
            <a:ext cx="10515600" cy="4111626"/>
          </a:xfrm>
        </p:spPr>
        <p:txBody>
          <a:bodyPr>
            <a:normAutofit/>
          </a:bodyPr>
          <a:lstStyle/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ptos" panose="020B0004020202020204" pitchFamily="34" charset="0"/>
              </a:rPr>
              <a:t>We habitually make simple hypotheses in our daily lives.</a:t>
            </a:r>
          </a:p>
          <a:p>
            <a:pPr marL="557721" lvl="1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Aptos" panose="020B0004020202020204" pitchFamily="34" charset="0"/>
              </a:rPr>
              <a:t>Observation: </a:t>
            </a: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Your phone battery keeps dying before the end of the day.</a:t>
            </a:r>
          </a:p>
          <a:p>
            <a:pPr marL="557721" lvl="1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Aptos" panose="020B0004020202020204" pitchFamily="34" charset="0"/>
              </a:rPr>
              <a:t>Hypothesis: </a:t>
            </a: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The battery life is draining quickly because you have too many apps running in the background.</a:t>
            </a:r>
          </a:p>
        </p:txBody>
      </p:sp>
      <p:pic>
        <p:nvPicPr>
          <p:cNvPr id="6" name="Graphic 5" descr="Smart Phone with solid fill">
            <a:extLst>
              <a:ext uri="{FF2B5EF4-FFF2-40B4-BE49-F238E27FC236}">
                <a16:creationId xmlns:a16="http://schemas.microsoft.com/office/drawing/2014/main" id="{9C542F8A-D0FE-74B8-60D6-87E4DD09A5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24526">
            <a:off x="7951471" y="3509740"/>
            <a:ext cx="2447050" cy="2447050"/>
          </a:xfrm>
          <a:prstGeom prst="rect">
            <a:avLst/>
          </a:prstGeom>
        </p:spPr>
      </p:pic>
      <p:pic>
        <p:nvPicPr>
          <p:cNvPr id="8" name="Graphic 7" descr="Empty battery with solid fill">
            <a:extLst>
              <a:ext uri="{FF2B5EF4-FFF2-40B4-BE49-F238E27FC236}">
                <a16:creationId xmlns:a16="http://schemas.microsoft.com/office/drawing/2014/main" id="{5FF1BC7B-7EA1-7CFF-9EB4-39ABE9CB4F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44239">
            <a:off x="8795253" y="4312159"/>
            <a:ext cx="774832" cy="77483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C4FC2-130D-3325-0D3A-1AD79B397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8454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25A7B-6CB3-4C6E-BB48-7188E1C54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E37CC-E138-D583-491E-EC76FC59D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chemeClr val="tx1"/>
                </a:solidFill>
                <a:latin typeface="Aptos" panose="020B0004020202020204" pitchFamily="34" charset="0"/>
              </a:rPr>
              <a:t>How Does a Hypothesis Differ from a Prediction?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029A443-3DA8-4926-D9F2-643688764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0400"/>
            <a:ext cx="10515600" cy="4111626"/>
          </a:xfrm>
        </p:spPr>
        <p:txBody>
          <a:bodyPr>
            <a:normAutofit/>
          </a:bodyPr>
          <a:lstStyle/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ptos" panose="020B0004020202020204" pitchFamily="34" charset="0"/>
              </a:rPr>
              <a:t>A </a:t>
            </a:r>
            <a:r>
              <a:rPr lang="en-US" sz="2800" b="1" dirty="0">
                <a:solidFill>
                  <a:schemeClr val="tx1"/>
                </a:solidFill>
                <a:latin typeface="Aptos" panose="020B0004020202020204" pitchFamily="34" charset="0"/>
              </a:rPr>
              <a:t>prediction </a:t>
            </a:r>
            <a:r>
              <a:rPr lang="en-US" sz="2800" dirty="0">
                <a:solidFill>
                  <a:schemeClr val="tx1"/>
                </a:solidFill>
                <a:latin typeface="Aptos" panose="020B0004020202020204" pitchFamily="34" charset="0"/>
              </a:rPr>
              <a:t>is a specific outcome to expect to see </a:t>
            </a:r>
            <a:r>
              <a:rPr lang="en-US" sz="2800" i="1" dirty="0">
                <a:solidFill>
                  <a:schemeClr val="tx1"/>
                </a:solidFill>
                <a:latin typeface="Aptos" panose="020B0004020202020204" pitchFamily="34" charset="0"/>
              </a:rPr>
              <a:t>if</a:t>
            </a:r>
            <a:r>
              <a:rPr lang="en-US" sz="2800" dirty="0">
                <a:solidFill>
                  <a:schemeClr val="tx1"/>
                </a:solidFill>
                <a:latin typeface="Aptos" panose="020B0004020202020204" pitchFamily="34" charset="0"/>
              </a:rPr>
              <a:t> the hypothesis is correct.</a:t>
            </a:r>
            <a:endParaRPr lang="en-US" sz="2800" b="1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ptos" panose="020B0004020202020204" pitchFamily="34" charset="0"/>
              </a:rPr>
              <a:t>Describes the expected results of an experiment and is tested through observation or data collection.</a:t>
            </a:r>
          </a:p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ptos" panose="020B0004020202020204" pitchFamily="34" charset="0"/>
              </a:rPr>
              <a:t>States what the data should reveal if the hypothesis is supported.</a:t>
            </a:r>
            <a:endParaRPr lang="en-US" sz="24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200" b="1" i="1" u="sng" dirty="0">
                <a:solidFill>
                  <a:schemeClr val="tx1"/>
                </a:solidFill>
                <a:latin typeface="Aptos" panose="020B0004020202020204" pitchFamily="34" charset="0"/>
              </a:rPr>
              <a:t>What</a:t>
            </a:r>
            <a:r>
              <a:rPr lang="en-US" sz="3200" b="1" i="1" dirty="0">
                <a:solidFill>
                  <a:schemeClr val="tx1"/>
                </a:solidFill>
                <a:latin typeface="Aptos" panose="020B0004020202020204" pitchFamily="34" charset="0"/>
              </a:rPr>
              <a:t> do you expect will happen?</a:t>
            </a:r>
            <a:endParaRPr lang="en-US" sz="3600" b="1" i="1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AF6911-1B4A-A9F6-9231-840327FA0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3674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40425-2A8B-CF65-57B6-5529D6EFF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473F8-636B-8660-C957-AE532CA59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chemeClr val="tx1"/>
                </a:solidFill>
                <a:latin typeface="Aptos" panose="020B0004020202020204" pitchFamily="34" charset="0"/>
              </a:rPr>
              <a:t>What Is a Prediction?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1B43AA-2F16-FE16-B1E1-04A8EF747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0400"/>
            <a:ext cx="10515600" cy="4111626"/>
          </a:xfrm>
        </p:spPr>
        <p:txBody>
          <a:bodyPr>
            <a:normAutofit/>
          </a:bodyPr>
          <a:lstStyle/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ptos" panose="020B0004020202020204" pitchFamily="34" charset="0"/>
              </a:rPr>
              <a:t>Let’s revisit our previous example.</a:t>
            </a:r>
          </a:p>
          <a:p>
            <a:pPr marL="557721" lvl="1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Aptos" panose="020B0004020202020204" pitchFamily="34" charset="0"/>
              </a:rPr>
              <a:t>Observation: </a:t>
            </a: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Your phone battery keeps dying before the end of the day.</a:t>
            </a:r>
          </a:p>
          <a:p>
            <a:pPr marL="557721" lvl="1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Aptos" panose="020B0004020202020204" pitchFamily="34" charset="0"/>
              </a:rPr>
              <a:t>Hypothesis: </a:t>
            </a: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The battery life is draining quickly because you have too many apps running in the background.</a:t>
            </a:r>
          </a:p>
          <a:p>
            <a:pPr marL="557721" lvl="1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Aptos" panose="020B0004020202020204" pitchFamily="34" charset="0"/>
              </a:rPr>
              <a:t>Prediction: </a:t>
            </a: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If you close the background apps today, </a:t>
            </a:r>
            <a:b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your phone should still have battery power by the</a:t>
            </a:r>
            <a:b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evening.</a:t>
            </a:r>
            <a:endParaRPr lang="en-US" sz="2400" b="1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6" name="Graphic 5" descr="Smart Phone with solid fill">
            <a:extLst>
              <a:ext uri="{FF2B5EF4-FFF2-40B4-BE49-F238E27FC236}">
                <a16:creationId xmlns:a16="http://schemas.microsoft.com/office/drawing/2014/main" id="{CBFBE2BE-5FF1-E2C5-07AB-022A77FF6D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24526">
            <a:off x="7951471" y="3509740"/>
            <a:ext cx="2447050" cy="2447050"/>
          </a:xfrm>
          <a:prstGeom prst="rect">
            <a:avLst/>
          </a:prstGeom>
        </p:spPr>
      </p:pic>
      <p:pic>
        <p:nvPicPr>
          <p:cNvPr id="5" name="Graphic 4" descr="Full battery with solid fill">
            <a:extLst>
              <a:ext uri="{FF2B5EF4-FFF2-40B4-BE49-F238E27FC236}">
                <a16:creationId xmlns:a16="http://schemas.microsoft.com/office/drawing/2014/main" id="{2346C74C-ED3E-8EB7-ECF1-89E5FB1D97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34249">
            <a:off x="8798754" y="4346265"/>
            <a:ext cx="774000" cy="774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CA5E8F-46D0-A6FB-E7E4-214B4EA9A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5138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78838-946F-22A7-BE0F-234AD6270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F21DA-C0D7-7507-EF2E-9E4A48EA5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23740"/>
          </a:xfrm>
        </p:spPr>
        <p:txBody>
          <a:bodyPr/>
          <a:lstStyle/>
          <a:p>
            <a:pPr algn="ctr"/>
            <a:r>
              <a:rPr lang="en-CA" b="1" dirty="0">
                <a:solidFill>
                  <a:schemeClr val="tx1"/>
                </a:solidFill>
                <a:latin typeface="Aptos" panose="020B0004020202020204" pitchFamily="34" charset="0"/>
              </a:rPr>
              <a:t>Compare and Contrast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7CF98274-7A34-1443-79AD-99C2ED1F50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0056511"/>
              </p:ext>
            </p:extLst>
          </p:nvPr>
        </p:nvGraphicFramePr>
        <p:xfrm>
          <a:off x="1096963" y="1251857"/>
          <a:ext cx="10058400" cy="4876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3467572121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3050049756"/>
                    </a:ext>
                  </a:extLst>
                </a:gridCol>
              </a:tblGrid>
              <a:tr h="777450">
                <a:tc>
                  <a:txBody>
                    <a:bodyPr/>
                    <a:lstStyle/>
                    <a:p>
                      <a:pPr algn="ctr"/>
                      <a:r>
                        <a:rPr lang="en-CA" sz="2800" dirty="0"/>
                        <a:t>HYPOTHESIS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/>
                        <a:t>PREDICTION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1723910"/>
                  </a:ext>
                </a:extLst>
              </a:tr>
              <a:tr h="771930">
                <a:tc>
                  <a:txBody>
                    <a:bodyPr/>
                    <a:lstStyle/>
                    <a:p>
                      <a:r>
                        <a:rPr lang="en-CA" sz="2400" dirty="0"/>
                        <a:t>A proposed explanation.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An expected outcome.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45235243"/>
                  </a:ext>
                </a:extLst>
              </a:tr>
              <a:tr h="771930">
                <a:tc>
                  <a:txBody>
                    <a:bodyPr/>
                    <a:lstStyle/>
                    <a:p>
                      <a:r>
                        <a:rPr lang="en-CA" sz="2400" dirty="0"/>
                        <a:t>Questions “Why?”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Questions “What will happen?”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6304674"/>
                  </a:ext>
                </a:extLst>
              </a:tr>
              <a:tr h="771930">
                <a:tc>
                  <a:txBody>
                    <a:bodyPr/>
                    <a:lstStyle/>
                    <a:p>
                      <a:r>
                        <a:rPr lang="en-CA" sz="2400" dirty="0"/>
                        <a:t>Often includes a proposed mechanism.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Describes a measurable result.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094613"/>
                  </a:ext>
                </a:extLst>
              </a:tr>
              <a:tr h="1783559">
                <a:tc>
                  <a:txBody>
                    <a:bodyPr/>
                    <a:lstStyle/>
                    <a:p>
                      <a:r>
                        <a:rPr lang="en-CA" sz="2400" dirty="0"/>
                        <a:t>E.g., “fertilizer increases plant growth because it provides nutrients.”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E.g., “plants receiving fertilizer will grow taller than unfertilized plants.”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285130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C7BED2A-06F1-B896-CF76-4E9F627594D1}"/>
              </a:ext>
            </a:extLst>
          </p:cNvPr>
          <p:cNvSpPr txBox="1"/>
          <p:nvPr/>
        </p:nvSpPr>
        <p:spPr>
          <a:xfrm>
            <a:off x="-195348" y="6469075"/>
            <a:ext cx="11351028" cy="277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lvl="0" indent="-127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bg1"/>
                </a:solidFill>
                <a:latin typeface="Aptos" panose="020B0004020202020204" pitchFamily="34" charset="0"/>
                <a:ea typeface="Fredoka"/>
                <a:cs typeface="Fredoka"/>
                <a:sym typeface="Fredoka"/>
              </a:rPr>
              <a:t>Strode, P. K. (2015). Hypothesis generation in biology: a science teaching challenge and potential solution</a:t>
            </a:r>
            <a:r>
              <a:rPr lang="en-US" sz="1100" i="1" dirty="0">
                <a:solidFill>
                  <a:schemeClr val="bg1"/>
                </a:solidFill>
                <a:latin typeface="Aptos" panose="020B0004020202020204" pitchFamily="34" charset="0"/>
                <a:ea typeface="Fredoka"/>
                <a:cs typeface="Fredoka"/>
                <a:sym typeface="Fredoka"/>
              </a:rPr>
              <a:t>. The American Biology Teacher </a:t>
            </a:r>
            <a:r>
              <a:rPr lang="en-US" sz="1100" dirty="0">
                <a:solidFill>
                  <a:schemeClr val="bg1"/>
                </a:solidFill>
                <a:latin typeface="Aptos" panose="020B0004020202020204" pitchFamily="34" charset="0"/>
                <a:ea typeface="Fredoka"/>
                <a:cs typeface="Fredoka"/>
                <a:sym typeface="Fredoka"/>
              </a:rPr>
              <a:t>77(7): 500-6.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83C887-7460-D04E-79CD-9B21A9B4B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5212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72BF5-7749-86F3-3513-57A86F7C3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21710"/>
          </a:xfrm>
        </p:spPr>
        <p:txBody>
          <a:bodyPr/>
          <a:lstStyle/>
          <a:p>
            <a:r>
              <a:rPr lang="en-CA" b="1" dirty="0">
                <a:solidFill>
                  <a:schemeClr val="tx1"/>
                </a:solidFill>
                <a:latin typeface="Aptos" panose="020B0004020202020204" pitchFamily="34" charset="0"/>
              </a:rPr>
              <a:t>What Follows a Hypothesis?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19E7E-919D-C54B-B8CA-6C17D05D3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6914"/>
            <a:ext cx="10515600" cy="4605111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Using the previous example, if your:</a:t>
            </a:r>
          </a:p>
          <a:p>
            <a:pPr marL="557721" lvl="1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tx1"/>
                </a:solidFill>
                <a:latin typeface="Aptos" panose="020B0004020202020204" pitchFamily="34" charset="0"/>
              </a:rPr>
              <a:t>Hypothesis</a:t>
            </a:r>
            <a:r>
              <a:rPr lang="en-US" sz="2200" dirty="0">
                <a:solidFill>
                  <a:schemeClr val="tx1"/>
                </a:solidFill>
                <a:latin typeface="Aptos" panose="020B0004020202020204" pitchFamily="34" charset="0"/>
              </a:rPr>
              <a:t> is that your background apps are draining your phone battery; and your</a:t>
            </a:r>
          </a:p>
          <a:p>
            <a:pPr marL="557721" lvl="1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tx1"/>
                </a:solidFill>
                <a:latin typeface="Aptos" panose="020B0004020202020204" pitchFamily="34" charset="0"/>
              </a:rPr>
              <a:t>Prediction </a:t>
            </a:r>
            <a:r>
              <a:rPr lang="en-US" sz="2200" dirty="0">
                <a:solidFill>
                  <a:schemeClr val="tx1"/>
                </a:solidFill>
                <a:latin typeface="Aptos" panose="020B0004020202020204" pitchFamily="34" charset="0"/>
              </a:rPr>
              <a:t>is that your phone will have battery by the end of the day if the apps are closed, then…</a:t>
            </a:r>
          </a:p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The next step is to close the background apps! This is the </a:t>
            </a:r>
            <a:r>
              <a:rPr lang="en-US" sz="2400" b="1" dirty="0">
                <a:solidFill>
                  <a:schemeClr val="tx1"/>
                </a:solidFill>
                <a:latin typeface="Aptos" panose="020B0004020202020204" pitchFamily="34" charset="0"/>
              </a:rPr>
              <a:t>methodology</a:t>
            </a: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 or procedure; it’s the process you use to test your hypothesis.</a:t>
            </a:r>
          </a:p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We act on many “hypotheses” every day.</a:t>
            </a:r>
          </a:p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Unlike everyday assumptions, scientific hypotheses are clearly defined, testable, and investigated using rigorous, reproducible methods.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6FE22FC-9809-3C6B-E54F-4C2DC116E9F9}"/>
              </a:ext>
            </a:extLst>
          </p:cNvPr>
          <p:cNvCxnSpPr/>
          <p:nvPr/>
        </p:nvCxnSpPr>
        <p:spPr>
          <a:xfrm>
            <a:off x="1194079" y="1236786"/>
            <a:ext cx="9972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0ACFA3-1964-FDC4-597A-A166C9869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7235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6A74C-6F3A-8A93-51A6-C4A109E96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0D2FA-C464-0136-31DA-A80B6B645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dirty="0">
                <a:solidFill>
                  <a:schemeClr val="tx1"/>
                </a:solidFill>
                <a:latin typeface="Aptos" panose="020B0004020202020204" pitchFamily="34" charset="0"/>
              </a:rPr>
              <a:t>Crafting a Hypothesis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D78A6A-45F9-862C-7DDD-8ADDDB91E7CB}"/>
              </a:ext>
            </a:extLst>
          </p:cNvPr>
          <p:cNvSpPr txBox="1"/>
          <p:nvPr/>
        </p:nvSpPr>
        <p:spPr>
          <a:xfrm>
            <a:off x="-195348" y="6392873"/>
            <a:ext cx="11351028" cy="470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lvl="0" indent="-127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bg1"/>
                </a:solidFill>
                <a:latin typeface="Aptos" panose="020B0004020202020204" pitchFamily="34" charset="0"/>
                <a:ea typeface="Fredoka"/>
                <a:cs typeface="Fredoka"/>
                <a:sym typeface="Fredoka"/>
              </a:rPr>
              <a:t>Elsevier Author Services. (2023). Step-by-step guide: how to craft a strong research hypothesis. https://scientific-publishing.webshop.elsevier.com/manuscript-preparation/what-how-write-good-hypothesis-research/ </a:t>
            </a:r>
          </a:p>
        </p:txBody>
      </p:sp>
      <p:sp>
        <p:nvSpPr>
          <p:cNvPr id="16" name="Google Shape;1246;p43">
            <a:extLst>
              <a:ext uri="{FF2B5EF4-FFF2-40B4-BE49-F238E27FC236}">
                <a16:creationId xmlns:a16="http://schemas.microsoft.com/office/drawing/2014/main" id="{219CEDD2-F949-558E-C125-610EF861AA52}"/>
              </a:ext>
            </a:extLst>
          </p:cNvPr>
          <p:cNvSpPr/>
          <p:nvPr/>
        </p:nvSpPr>
        <p:spPr>
          <a:xfrm>
            <a:off x="1894954" y="2561480"/>
            <a:ext cx="1151912" cy="535641"/>
          </a:xfrm>
          <a:prstGeom prst="roundRect">
            <a:avLst>
              <a:gd name="adj" fmla="val 16667"/>
            </a:avLst>
          </a:prstGeom>
          <a:solidFill>
            <a:srgbClr val="9DCA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Fredoka"/>
                <a:cs typeface="Fredoka"/>
                <a:sym typeface="Fredoka"/>
              </a:rPr>
              <a:t>01</a:t>
            </a:r>
            <a:endParaRPr kumimoji="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17" name="Google Shape;1249;p43">
            <a:extLst>
              <a:ext uri="{FF2B5EF4-FFF2-40B4-BE49-F238E27FC236}">
                <a16:creationId xmlns:a16="http://schemas.microsoft.com/office/drawing/2014/main" id="{126F33C3-D1F3-0FB8-E082-845839095FB5}"/>
              </a:ext>
            </a:extLst>
          </p:cNvPr>
          <p:cNvSpPr/>
          <p:nvPr/>
        </p:nvSpPr>
        <p:spPr>
          <a:xfrm>
            <a:off x="6883110" y="2561479"/>
            <a:ext cx="1151912" cy="535641"/>
          </a:xfrm>
          <a:prstGeom prst="roundRect">
            <a:avLst>
              <a:gd name="adj" fmla="val 16667"/>
            </a:avLst>
          </a:prstGeom>
          <a:solidFill>
            <a:srgbClr val="E0B1B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2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Fredoka"/>
                <a:cs typeface="Fredoka"/>
                <a:sym typeface="Fredoka"/>
              </a:rPr>
              <a:t>03</a:t>
            </a:r>
            <a:endParaRPr kumimoji="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18" name="Google Shape;1254;p43">
            <a:extLst>
              <a:ext uri="{FF2B5EF4-FFF2-40B4-BE49-F238E27FC236}">
                <a16:creationId xmlns:a16="http://schemas.microsoft.com/office/drawing/2014/main" id="{55CF0377-DB1C-1850-9911-51A05D736368}"/>
              </a:ext>
            </a:extLst>
          </p:cNvPr>
          <p:cNvSpPr/>
          <p:nvPr/>
        </p:nvSpPr>
        <p:spPr>
          <a:xfrm>
            <a:off x="4381782" y="2561480"/>
            <a:ext cx="1151912" cy="535641"/>
          </a:xfrm>
          <a:prstGeom prst="roundRect">
            <a:avLst>
              <a:gd name="adj" fmla="val 16667"/>
            </a:avLst>
          </a:prstGeom>
          <a:solidFill>
            <a:srgbClr val="FFD6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Fredoka"/>
                <a:cs typeface="Fredoka"/>
                <a:sym typeface="Fredoka"/>
              </a:rPr>
              <a:t>02</a:t>
            </a:r>
            <a:endParaRPr kumimoji="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19" name="Google Shape;1257;p43">
            <a:extLst>
              <a:ext uri="{FF2B5EF4-FFF2-40B4-BE49-F238E27FC236}">
                <a16:creationId xmlns:a16="http://schemas.microsoft.com/office/drawing/2014/main" id="{7988734D-8062-562A-293A-358E28954ABD}"/>
              </a:ext>
            </a:extLst>
          </p:cNvPr>
          <p:cNvSpPr/>
          <p:nvPr/>
        </p:nvSpPr>
        <p:spPr>
          <a:xfrm>
            <a:off x="9267446" y="2561479"/>
            <a:ext cx="1151912" cy="535641"/>
          </a:xfrm>
          <a:prstGeom prst="roundRect">
            <a:avLst>
              <a:gd name="adj" fmla="val 16667"/>
            </a:avLst>
          </a:prstGeom>
          <a:solidFill>
            <a:srgbClr val="B7D6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2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Fredoka"/>
                <a:cs typeface="Fredoka"/>
                <a:sym typeface="Fredoka"/>
              </a:rPr>
              <a:t>04</a:t>
            </a:r>
            <a:endParaRPr kumimoji="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20" name="Google Shape;1258;p43">
            <a:extLst>
              <a:ext uri="{FF2B5EF4-FFF2-40B4-BE49-F238E27FC236}">
                <a16:creationId xmlns:a16="http://schemas.microsoft.com/office/drawing/2014/main" id="{7AAE6B70-6FA0-5DF0-FAE0-43B4488D80C3}"/>
              </a:ext>
            </a:extLst>
          </p:cNvPr>
          <p:cNvSpPr/>
          <p:nvPr/>
        </p:nvSpPr>
        <p:spPr>
          <a:xfrm rot="5400000">
            <a:off x="4108138" y="1909844"/>
            <a:ext cx="1694699" cy="1838912"/>
          </a:xfrm>
          <a:custGeom>
            <a:avLst/>
            <a:gdLst/>
            <a:ahLst/>
            <a:cxnLst/>
            <a:rect l="l" t="t" r="r" b="b"/>
            <a:pathLst>
              <a:path w="25591" h="27544" extrusionOk="0">
                <a:moveTo>
                  <a:pt x="14046" y="70"/>
                </a:moveTo>
                <a:cubicBezTo>
                  <a:pt x="11186" y="-321"/>
                  <a:pt x="8318" y="1001"/>
                  <a:pt x="6315" y="1873"/>
                </a:cubicBezTo>
                <a:cubicBezTo>
                  <a:pt x="4312" y="2745"/>
                  <a:pt x="3013" y="4080"/>
                  <a:pt x="2029" y="5302"/>
                </a:cubicBezTo>
                <a:cubicBezTo>
                  <a:pt x="1045" y="6524"/>
                  <a:pt x="728" y="7683"/>
                  <a:pt x="410" y="9207"/>
                </a:cubicBezTo>
                <a:cubicBezTo>
                  <a:pt x="93" y="10731"/>
                  <a:pt x="-162" y="12541"/>
                  <a:pt x="124" y="14446"/>
                </a:cubicBezTo>
                <a:cubicBezTo>
                  <a:pt x="410" y="16351"/>
                  <a:pt x="330" y="18462"/>
                  <a:pt x="2124" y="20637"/>
                </a:cubicBezTo>
                <a:cubicBezTo>
                  <a:pt x="3918" y="22812"/>
                  <a:pt x="7486" y="27058"/>
                  <a:pt x="10887" y="27495"/>
                </a:cubicBezTo>
                <a:cubicBezTo>
                  <a:pt x="14288" y="27932"/>
                  <a:pt x="20087" y="25355"/>
                  <a:pt x="22532" y="23259"/>
                </a:cubicBezTo>
                <a:cubicBezTo>
                  <a:pt x="24977" y="21164"/>
                  <a:pt x="25399" y="18096"/>
                  <a:pt x="25556" y="14922"/>
                </a:cubicBezTo>
                <a:cubicBezTo>
                  <a:pt x="25713" y="11748"/>
                  <a:pt x="25392" y="6692"/>
                  <a:pt x="23474" y="4217"/>
                </a:cubicBezTo>
                <a:cubicBezTo>
                  <a:pt x="21556" y="1742"/>
                  <a:pt x="16906" y="461"/>
                  <a:pt x="14046" y="70"/>
                </a:cubicBezTo>
                <a:close/>
              </a:path>
            </a:pathLst>
          </a:custGeom>
          <a:noFill/>
          <a:ln w="19050" cap="flat" cmpd="sng">
            <a:solidFill>
              <a:srgbClr val="5A4339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CA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cs typeface="Arial"/>
              <a:sym typeface="Arial"/>
            </a:endParaRPr>
          </a:p>
        </p:txBody>
      </p:sp>
      <p:sp>
        <p:nvSpPr>
          <p:cNvPr id="21" name="Google Shape;1259;p43">
            <a:extLst>
              <a:ext uri="{FF2B5EF4-FFF2-40B4-BE49-F238E27FC236}">
                <a16:creationId xmlns:a16="http://schemas.microsoft.com/office/drawing/2014/main" id="{FDD32F34-6532-2406-47E5-2B680D58EDB3}"/>
              </a:ext>
            </a:extLst>
          </p:cNvPr>
          <p:cNvSpPr/>
          <p:nvPr/>
        </p:nvSpPr>
        <p:spPr>
          <a:xfrm rot="9900050">
            <a:off x="1610493" y="1909851"/>
            <a:ext cx="1694718" cy="1838898"/>
          </a:xfrm>
          <a:custGeom>
            <a:avLst/>
            <a:gdLst/>
            <a:ahLst/>
            <a:cxnLst/>
            <a:rect l="l" t="t" r="r" b="b"/>
            <a:pathLst>
              <a:path w="25591" h="27544" extrusionOk="0">
                <a:moveTo>
                  <a:pt x="14046" y="70"/>
                </a:moveTo>
                <a:cubicBezTo>
                  <a:pt x="11186" y="-321"/>
                  <a:pt x="8318" y="1001"/>
                  <a:pt x="6315" y="1873"/>
                </a:cubicBezTo>
                <a:cubicBezTo>
                  <a:pt x="4312" y="2745"/>
                  <a:pt x="3013" y="4080"/>
                  <a:pt x="2029" y="5302"/>
                </a:cubicBezTo>
                <a:cubicBezTo>
                  <a:pt x="1045" y="6524"/>
                  <a:pt x="728" y="7683"/>
                  <a:pt x="410" y="9207"/>
                </a:cubicBezTo>
                <a:cubicBezTo>
                  <a:pt x="93" y="10731"/>
                  <a:pt x="-162" y="12541"/>
                  <a:pt x="124" y="14446"/>
                </a:cubicBezTo>
                <a:cubicBezTo>
                  <a:pt x="410" y="16351"/>
                  <a:pt x="330" y="18462"/>
                  <a:pt x="2124" y="20637"/>
                </a:cubicBezTo>
                <a:cubicBezTo>
                  <a:pt x="3918" y="22812"/>
                  <a:pt x="7486" y="27058"/>
                  <a:pt x="10887" y="27495"/>
                </a:cubicBezTo>
                <a:cubicBezTo>
                  <a:pt x="14288" y="27932"/>
                  <a:pt x="20087" y="25355"/>
                  <a:pt x="22532" y="23259"/>
                </a:cubicBezTo>
                <a:cubicBezTo>
                  <a:pt x="24977" y="21164"/>
                  <a:pt x="25399" y="18096"/>
                  <a:pt x="25556" y="14922"/>
                </a:cubicBezTo>
                <a:cubicBezTo>
                  <a:pt x="25713" y="11748"/>
                  <a:pt x="25392" y="6692"/>
                  <a:pt x="23474" y="4217"/>
                </a:cubicBezTo>
                <a:cubicBezTo>
                  <a:pt x="21556" y="1742"/>
                  <a:pt x="16906" y="461"/>
                  <a:pt x="14046" y="70"/>
                </a:cubicBezTo>
                <a:close/>
              </a:path>
            </a:pathLst>
          </a:custGeom>
          <a:noFill/>
          <a:ln w="19050" cap="flat" cmpd="sng">
            <a:solidFill>
              <a:srgbClr val="5A4339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CA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cs typeface="Arial"/>
              <a:sym typeface="Arial"/>
            </a:endParaRPr>
          </a:p>
        </p:txBody>
      </p:sp>
      <p:sp>
        <p:nvSpPr>
          <p:cNvPr id="22" name="Google Shape;1260;p43">
            <a:extLst>
              <a:ext uri="{FF2B5EF4-FFF2-40B4-BE49-F238E27FC236}">
                <a16:creationId xmlns:a16="http://schemas.microsoft.com/office/drawing/2014/main" id="{F7D6BF88-FC27-B6DB-4FB8-8D5EC4258209}"/>
              </a:ext>
            </a:extLst>
          </p:cNvPr>
          <p:cNvSpPr/>
          <p:nvPr/>
        </p:nvSpPr>
        <p:spPr>
          <a:xfrm rot="11700119">
            <a:off x="6615280" y="1909850"/>
            <a:ext cx="1694741" cy="1838898"/>
          </a:xfrm>
          <a:custGeom>
            <a:avLst/>
            <a:gdLst/>
            <a:ahLst/>
            <a:cxnLst/>
            <a:rect l="l" t="t" r="r" b="b"/>
            <a:pathLst>
              <a:path w="25591" h="27544" extrusionOk="0">
                <a:moveTo>
                  <a:pt x="14046" y="70"/>
                </a:moveTo>
                <a:cubicBezTo>
                  <a:pt x="11186" y="-321"/>
                  <a:pt x="8318" y="1001"/>
                  <a:pt x="6315" y="1873"/>
                </a:cubicBezTo>
                <a:cubicBezTo>
                  <a:pt x="4312" y="2745"/>
                  <a:pt x="3013" y="4080"/>
                  <a:pt x="2029" y="5302"/>
                </a:cubicBezTo>
                <a:cubicBezTo>
                  <a:pt x="1045" y="6524"/>
                  <a:pt x="728" y="7683"/>
                  <a:pt x="410" y="9207"/>
                </a:cubicBezTo>
                <a:cubicBezTo>
                  <a:pt x="93" y="10731"/>
                  <a:pt x="-162" y="12541"/>
                  <a:pt x="124" y="14446"/>
                </a:cubicBezTo>
                <a:cubicBezTo>
                  <a:pt x="410" y="16351"/>
                  <a:pt x="330" y="18462"/>
                  <a:pt x="2124" y="20637"/>
                </a:cubicBezTo>
                <a:cubicBezTo>
                  <a:pt x="3918" y="22812"/>
                  <a:pt x="7486" y="27058"/>
                  <a:pt x="10887" y="27495"/>
                </a:cubicBezTo>
                <a:cubicBezTo>
                  <a:pt x="14288" y="27932"/>
                  <a:pt x="20087" y="25355"/>
                  <a:pt x="22532" y="23259"/>
                </a:cubicBezTo>
                <a:cubicBezTo>
                  <a:pt x="24977" y="21164"/>
                  <a:pt x="25399" y="18096"/>
                  <a:pt x="25556" y="14922"/>
                </a:cubicBezTo>
                <a:cubicBezTo>
                  <a:pt x="25713" y="11748"/>
                  <a:pt x="25392" y="6692"/>
                  <a:pt x="23474" y="4217"/>
                </a:cubicBezTo>
                <a:cubicBezTo>
                  <a:pt x="21556" y="1742"/>
                  <a:pt x="16906" y="461"/>
                  <a:pt x="14046" y="70"/>
                </a:cubicBezTo>
                <a:close/>
              </a:path>
            </a:pathLst>
          </a:custGeom>
          <a:noFill/>
          <a:ln w="19050" cap="flat" cmpd="sng">
            <a:solidFill>
              <a:srgbClr val="5A4339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CA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cs typeface="Arial"/>
              <a:sym typeface="Arial"/>
            </a:endParaRPr>
          </a:p>
        </p:txBody>
      </p:sp>
      <p:sp>
        <p:nvSpPr>
          <p:cNvPr id="23" name="Google Shape;1261;p43">
            <a:extLst>
              <a:ext uri="{FF2B5EF4-FFF2-40B4-BE49-F238E27FC236}">
                <a16:creationId xmlns:a16="http://schemas.microsoft.com/office/drawing/2014/main" id="{98D1FA9A-FFC8-0E02-39EB-29AC03D67892}"/>
              </a:ext>
            </a:extLst>
          </p:cNvPr>
          <p:cNvSpPr/>
          <p:nvPr/>
        </p:nvSpPr>
        <p:spPr>
          <a:xfrm rot="17100119">
            <a:off x="8976624" y="1909850"/>
            <a:ext cx="1694741" cy="1838898"/>
          </a:xfrm>
          <a:custGeom>
            <a:avLst/>
            <a:gdLst/>
            <a:ahLst/>
            <a:cxnLst/>
            <a:rect l="l" t="t" r="r" b="b"/>
            <a:pathLst>
              <a:path w="25591" h="27544" extrusionOk="0">
                <a:moveTo>
                  <a:pt x="14046" y="70"/>
                </a:moveTo>
                <a:cubicBezTo>
                  <a:pt x="11186" y="-321"/>
                  <a:pt x="8318" y="1001"/>
                  <a:pt x="6315" y="1873"/>
                </a:cubicBezTo>
                <a:cubicBezTo>
                  <a:pt x="4312" y="2745"/>
                  <a:pt x="3013" y="4080"/>
                  <a:pt x="2029" y="5302"/>
                </a:cubicBezTo>
                <a:cubicBezTo>
                  <a:pt x="1045" y="6524"/>
                  <a:pt x="728" y="7683"/>
                  <a:pt x="410" y="9207"/>
                </a:cubicBezTo>
                <a:cubicBezTo>
                  <a:pt x="93" y="10731"/>
                  <a:pt x="-162" y="12541"/>
                  <a:pt x="124" y="14446"/>
                </a:cubicBezTo>
                <a:cubicBezTo>
                  <a:pt x="410" y="16351"/>
                  <a:pt x="330" y="18462"/>
                  <a:pt x="2124" y="20637"/>
                </a:cubicBezTo>
                <a:cubicBezTo>
                  <a:pt x="3918" y="22812"/>
                  <a:pt x="7486" y="27058"/>
                  <a:pt x="10887" y="27495"/>
                </a:cubicBezTo>
                <a:cubicBezTo>
                  <a:pt x="14288" y="27932"/>
                  <a:pt x="20087" y="25355"/>
                  <a:pt x="22532" y="23259"/>
                </a:cubicBezTo>
                <a:cubicBezTo>
                  <a:pt x="24977" y="21164"/>
                  <a:pt x="25399" y="18096"/>
                  <a:pt x="25556" y="14922"/>
                </a:cubicBezTo>
                <a:cubicBezTo>
                  <a:pt x="25713" y="11748"/>
                  <a:pt x="25392" y="6692"/>
                  <a:pt x="23474" y="4217"/>
                </a:cubicBezTo>
                <a:cubicBezTo>
                  <a:pt x="21556" y="1742"/>
                  <a:pt x="16906" y="461"/>
                  <a:pt x="14046" y="70"/>
                </a:cubicBezTo>
                <a:close/>
              </a:path>
            </a:pathLst>
          </a:custGeom>
          <a:noFill/>
          <a:ln w="19050" cap="flat" cmpd="sng">
            <a:solidFill>
              <a:srgbClr val="5A4339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CA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cs typeface="Arial"/>
              <a:sym typeface="Arial"/>
            </a:endParaRPr>
          </a:p>
        </p:txBody>
      </p:sp>
      <p:sp>
        <p:nvSpPr>
          <p:cNvPr id="24" name="Google Shape;1247;p43">
            <a:extLst>
              <a:ext uri="{FF2B5EF4-FFF2-40B4-BE49-F238E27FC236}">
                <a16:creationId xmlns:a16="http://schemas.microsoft.com/office/drawing/2014/main" id="{A90D051D-231B-89EB-629D-87ED433890D7}"/>
              </a:ext>
            </a:extLst>
          </p:cNvPr>
          <p:cNvSpPr txBox="1"/>
          <p:nvPr/>
        </p:nvSpPr>
        <p:spPr>
          <a:xfrm>
            <a:off x="1184054" y="3909329"/>
            <a:ext cx="2240100" cy="3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accent2"/>
                </a:solidFill>
                <a:latin typeface="Aptos" panose="020B0004020202020204" pitchFamily="34" charset="0"/>
                <a:ea typeface="Fredoka"/>
                <a:cs typeface="Fredoka"/>
                <a:sym typeface="Fredoka"/>
              </a:rPr>
              <a:t>Identify Question</a:t>
            </a:r>
            <a:endParaRPr sz="2000" b="1" dirty="0">
              <a:solidFill>
                <a:schemeClr val="accent2"/>
              </a:solidFill>
              <a:latin typeface="Aptos" panose="020B0004020202020204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25" name="Google Shape;1248;p43">
            <a:extLst>
              <a:ext uri="{FF2B5EF4-FFF2-40B4-BE49-F238E27FC236}">
                <a16:creationId xmlns:a16="http://schemas.microsoft.com/office/drawing/2014/main" id="{5F2F8E65-56D7-EF0E-74D7-690F7DFC1927}"/>
              </a:ext>
            </a:extLst>
          </p:cNvPr>
          <p:cNvSpPr txBox="1"/>
          <p:nvPr/>
        </p:nvSpPr>
        <p:spPr>
          <a:xfrm>
            <a:off x="1148047" y="4297510"/>
            <a:ext cx="2240100" cy="10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latin typeface="Aptos" panose="020B0004020202020204" pitchFamily="34" charset="0"/>
                <a:ea typeface="Barlow Medium"/>
                <a:cs typeface="Barlow Medium"/>
                <a:sym typeface="Barlow Medium"/>
              </a:rPr>
              <a:t>Make an observation or identify a problem you wish to find an explanation for.</a:t>
            </a:r>
            <a:endParaRPr sz="1600" dirty="0">
              <a:latin typeface="Aptos" panose="020B0004020202020204" pitchFamily="34" charset="0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26" name="Google Shape;1250;p43">
            <a:extLst>
              <a:ext uri="{FF2B5EF4-FFF2-40B4-BE49-F238E27FC236}">
                <a16:creationId xmlns:a16="http://schemas.microsoft.com/office/drawing/2014/main" id="{3E095A76-B0DF-B2AA-0DEE-F86C77A76EB3}"/>
              </a:ext>
            </a:extLst>
          </p:cNvPr>
          <p:cNvSpPr txBox="1"/>
          <p:nvPr/>
        </p:nvSpPr>
        <p:spPr>
          <a:xfrm>
            <a:off x="6599778" y="3909329"/>
            <a:ext cx="1773300" cy="3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accent2"/>
                </a:solidFill>
                <a:latin typeface="Aptos" panose="020B0004020202020204" pitchFamily="34" charset="0"/>
                <a:ea typeface="Fredoka"/>
                <a:cs typeface="Fredoka"/>
                <a:sym typeface="Fredoka"/>
              </a:rPr>
              <a:t>Variables</a:t>
            </a:r>
            <a:endParaRPr sz="2000" b="1" dirty="0">
              <a:solidFill>
                <a:schemeClr val="accent2"/>
              </a:solidFill>
              <a:latin typeface="Aptos" panose="020B0004020202020204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27" name="Google Shape;1251;p43">
            <a:extLst>
              <a:ext uri="{FF2B5EF4-FFF2-40B4-BE49-F238E27FC236}">
                <a16:creationId xmlns:a16="http://schemas.microsoft.com/office/drawing/2014/main" id="{C3D806C7-F5B8-0E24-3FE4-B126E167CDFB}"/>
              </a:ext>
            </a:extLst>
          </p:cNvPr>
          <p:cNvSpPr txBox="1"/>
          <p:nvPr/>
        </p:nvSpPr>
        <p:spPr>
          <a:xfrm>
            <a:off x="6369496" y="4297510"/>
            <a:ext cx="2240100" cy="8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latin typeface="Aptos" panose="020B0004020202020204" pitchFamily="34" charset="0"/>
                <a:ea typeface="Barlow Medium"/>
                <a:cs typeface="Barlow Medium"/>
                <a:sym typeface="Barlow Medium"/>
              </a:rPr>
              <a:t>Determine the variables you will investigate (independent, dependent).</a:t>
            </a:r>
            <a:endParaRPr sz="1600" dirty="0">
              <a:latin typeface="Aptos" panose="020B0004020202020204" pitchFamily="34" charset="0"/>
              <a:ea typeface="Barlow Medium"/>
              <a:cs typeface="Barlow Medium"/>
              <a:sym typeface="Barlow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Aptos" panose="020B0004020202020204" pitchFamily="34" charset="0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28" name="Google Shape;1252;p43">
            <a:extLst>
              <a:ext uri="{FF2B5EF4-FFF2-40B4-BE49-F238E27FC236}">
                <a16:creationId xmlns:a16="http://schemas.microsoft.com/office/drawing/2014/main" id="{F6432006-5CFE-81EB-B44E-E0DDB1CEB209}"/>
              </a:ext>
            </a:extLst>
          </p:cNvPr>
          <p:cNvSpPr txBox="1"/>
          <p:nvPr/>
        </p:nvSpPr>
        <p:spPr>
          <a:xfrm>
            <a:off x="4050844" y="3909329"/>
            <a:ext cx="1773300" cy="3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accent2"/>
                </a:solidFill>
                <a:latin typeface="Aptos" panose="020B0004020202020204" pitchFamily="34" charset="0"/>
                <a:ea typeface="Fredoka"/>
                <a:cs typeface="Fredoka"/>
                <a:sym typeface="Fredoka"/>
              </a:rPr>
              <a:t>Research </a:t>
            </a:r>
            <a:endParaRPr sz="2000" b="1" dirty="0">
              <a:solidFill>
                <a:schemeClr val="accent2"/>
              </a:solidFill>
              <a:latin typeface="Aptos" panose="020B0004020202020204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29" name="Google Shape;1253;p43">
            <a:extLst>
              <a:ext uri="{FF2B5EF4-FFF2-40B4-BE49-F238E27FC236}">
                <a16:creationId xmlns:a16="http://schemas.microsoft.com/office/drawing/2014/main" id="{970EE6E0-191B-959D-A4B2-A43EA1F644DC}"/>
              </a:ext>
            </a:extLst>
          </p:cNvPr>
          <p:cNvSpPr txBox="1"/>
          <p:nvPr/>
        </p:nvSpPr>
        <p:spPr>
          <a:xfrm>
            <a:off x="3740459" y="4297510"/>
            <a:ext cx="2527437" cy="8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latin typeface="Aptos" panose="020B0004020202020204" pitchFamily="34" charset="0"/>
                <a:ea typeface="Barlow Medium"/>
                <a:cs typeface="Barlow Medium"/>
                <a:sym typeface="Barlow Medium"/>
              </a:rPr>
              <a:t>Read existing literature on the topic. Determine if or in what contexts your question may have been tested.</a:t>
            </a:r>
            <a:endParaRPr sz="1600" dirty="0">
              <a:latin typeface="Aptos" panose="020B0004020202020204" pitchFamily="34" charset="0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30" name="Google Shape;1255;p43">
            <a:extLst>
              <a:ext uri="{FF2B5EF4-FFF2-40B4-BE49-F238E27FC236}">
                <a16:creationId xmlns:a16="http://schemas.microsoft.com/office/drawing/2014/main" id="{1F8E9535-751A-985D-198D-8D19FC511EEC}"/>
              </a:ext>
            </a:extLst>
          </p:cNvPr>
          <p:cNvSpPr txBox="1"/>
          <p:nvPr/>
        </p:nvSpPr>
        <p:spPr>
          <a:xfrm>
            <a:off x="8518174" y="3909329"/>
            <a:ext cx="2817347" cy="3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accent2"/>
                </a:solidFill>
                <a:latin typeface="Aptos" panose="020B0004020202020204" pitchFamily="34" charset="0"/>
                <a:ea typeface="Fredoka"/>
                <a:cs typeface="Fredoka"/>
                <a:sym typeface="Fredoka"/>
              </a:rPr>
              <a:t>Craft Hypothesis</a:t>
            </a:r>
            <a:endParaRPr sz="2400" b="1" dirty="0">
              <a:solidFill>
                <a:schemeClr val="accent2"/>
              </a:solidFill>
              <a:latin typeface="Aptos" panose="020B0004020202020204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31" name="Google Shape;1256;p43">
            <a:extLst>
              <a:ext uri="{FF2B5EF4-FFF2-40B4-BE49-F238E27FC236}">
                <a16:creationId xmlns:a16="http://schemas.microsoft.com/office/drawing/2014/main" id="{4924DFBF-BCAB-41A0-8D12-8FE51CB461F1}"/>
              </a:ext>
            </a:extLst>
          </p:cNvPr>
          <p:cNvSpPr txBox="1"/>
          <p:nvPr/>
        </p:nvSpPr>
        <p:spPr>
          <a:xfrm>
            <a:off x="8756160" y="4297510"/>
            <a:ext cx="2341373" cy="13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latin typeface="Aptos" panose="020B0004020202020204" pitchFamily="34" charset="0"/>
                <a:ea typeface="Barlow Medium"/>
                <a:cs typeface="Barlow Medium"/>
                <a:sym typeface="Barlow Medium"/>
              </a:rPr>
              <a:t>Propose an explanation that can be tested through experimentation or data collection.</a:t>
            </a:r>
            <a:endParaRPr sz="1600" dirty="0">
              <a:latin typeface="Aptos" panose="020B0004020202020204" pitchFamily="34" charset="0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1C2932-F1BA-C473-E4D7-1C65AB6C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824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03A87-B93C-D053-8358-2BA8D2492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55D57-1921-0FF0-6E78-5DA590A82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dirty="0">
                <a:solidFill>
                  <a:schemeClr val="tx1"/>
                </a:solidFill>
                <a:latin typeface="Aptos" panose="020B0004020202020204" pitchFamily="34" charset="0"/>
              </a:rPr>
              <a:t>Types of Hypotheses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60D4B9-6532-27DB-1225-E62859774FA0}"/>
              </a:ext>
            </a:extLst>
          </p:cNvPr>
          <p:cNvSpPr txBox="1"/>
          <p:nvPr/>
        </p:nvSpPr>
        <p:spPr>
          <a:xfrm>
            <a:off x="-195348" y="6392873"/>
            <a:ext cx="11351028" cy="277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lvl="0" indent="-127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bg1"/>
                </a:solidFill>
                <a:latin typeface="Aptos" panose="020B0004020202020204" pitchFamily="34" charset="0"/>
                <a:ea typeface="Fredoka"/>
                <a:cs typeface="Fredoka"/>
                <a:sym typeface="Fredoka"/>
              </a:rPr>
              <a:t>National University. (n.d.). Statistics resources: null and alternative hypotheses. https://resources.nu.edu/statsresources/hypothesis</a:t>
            </a:r>
            <a:r>
              <a:rPr lang="en-US" sz="1100" i="1" dirty="0">
                <a:solidFill>
                  <a:schemeClr val="bg1"/>
                </a:solidFill>
                <a:latin typeface="Aptos" panose="020B0004020202020204" pitchFamily="34" charset="0"/>
                <a:ea typeface="Fredoka"/>
                <a:cs typeface="Fredoka"/>
                <a:sym typeface="Fredoka"/>
              </a:rPr>
              <a:t>. </a:t>
            </a:r>
          </a:p>
        </p:txBody>
      </p:sp>
      <p:sp>
        <p:nvSpPr>
          <p:cNvPr id="4" name="Google Shape;1296;p44">
            <a:extLst>
              <a:ext uri="{FF2B5EF4-FFF2-40B4-BE49-F238E27FC236}">
                <a16:creationId xmlns:a16="http://schemas.microsoft.com/office/drawing/2014/main" id="{092ECE1D-492D-3F15-3804-6C0D6B5A008F}"/>
              </a:ext>
            </a:extLst>
          </p:cNvPr>
          <p:cNvSpPr/>
          <p:nvPr/>
        </p:nvSpPr>
        <p:spPr>
          <a:xfrm>
            <a:off x="1717273" y="4805418"/>
            <a:ext cx="3031344" cy="456246"/>
          </a:xfrm>
          <a:prstGeom prst="roundRect">
            <a:avLst>
              <a:gd name="adj" fmla="val 16667"/>
            </a:avLst>
          </a:prstGeom>
          <a:solidFill>
            <a:srgbClr val="9DCA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Fredoka"/>
                <a:cs typeface="Fredoka"/>
                <a:sym typeface="Fredoka"/>
              </a:rPr>
              <a:t>Null Hypothesis</a:t>
            </a:r>
            <a:endParaRPr kumimoji="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6" name="Google Shape;1297;p44">
            <a:extLst>
              <a:ext uri="{FF2B5EF4-FFF2-40B4-BE49-F238E27FC236}">
                <a16:creationId xmlns:a16="http://schemas.microsoft.com/office/drawing/2014/main" id="{9D7FF752-861D-2116-27C9-F770BCA0A924}"/>
              </a:ext>
            </a:extLst>
          </p:cNvPr>
          <p:cNvSpPr/>
          <p:nvPr/>
        </p:nvSpPr>
        <p:spPr>
          <a:xfrm>
            <a:off x="770790" y="4805418"/>
            <a:ext cx="874053" cy="456246"/>
          </a:xfrm>
          <a:prstGeom prst="roundRect">
            <a:avLst>
              <a:gd name="adj" fmla="val 16667"/>
            </a:avLst>
          </a:prstGeom>
          <a:solidFill>
            <a:srgbClr val="9DCA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Fredoka"/>
                <a:cs typeface="Fredoka"/>
                <a:sym typeface="Fredoka"/>
              </a:rPr>
              <a:t>02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7" name="Google Shape;1298;p44">
            <a:extLst>
              <a:ext uri="{FF2B5EF4-FFF2-40B4-BE49-F238E27FC236}">
                <a16:creationId xmlns:a16="http://schemas.microsoft.com/office/drawing/2014/main" id="{DAAC8336-BF17-599B-DAE6-C70EB2CF0F76}"/>
              </a:ext>
            </a:extLst>
          </p:cNvPr>
          <p:cNvSpPr txBox="1"/>
          <p:nvPr/>
        </p:nvSpPr>
        <p:spPr>
          <a:xfrm>
            <a:off x="6295612" y="3730756"/>
            <a:ext cx="3246483" cy="577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 defTabSz="914400">
              <a:buClr>
                <a:srgbClr val="000000"/>
              </a:buClr>
              <a:buFont typeface="Arial"/>
              <a:buNone/>
            </a:pPr>
            <a:endParaRPr kern="0">
              <a:latin typeface="Aptos" panose="020B0004020202020204" pitchFamily="34" charset="0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9" name="Google Shape;1300;p44">
            <a:extLst>
              <a:ext uri="{FF2B5EF4-FFF2-40B4-BE49-F238E27FC236}">
                <a16:creationId xmlns:a16="http://schemas.microsoft.com/office/drawing/2014/main" id="{381C2CB5-42B3-AE5B-6532-7BE9154B064C}"/>
              </a:ext>
            </a:extLst>
          </p:cNvPr>
          <p:cNvSpPr/>
          <p:nvPr/>
        </p:nvSpPr>
        <p:spPr>
          <a:xfrm>
            <a:off x="1717273" y="2676255"/>
            <a:ext cx="3031344" cy="456246"/>
          </a:xfrm>
          <a:prstGeom prst="roundRect">
            <a:avLst>
              <a:gd name="adj" fmla="val 16667"/>
            </a:avLst>
          </a:prstGeom>
          <a:solidFill>
            <a:srgbClr val="FFD6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Fredoka"/>
                <a:cs typeface="Fredoka"/>
                <a:sym typeface="Fredoka"/>
              </a:rPr>
              <a:t>Alternate Hypothesis</a:t>
            </a:r>
            <a:endParaRPr kumimoji="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10" name="Google Shape;1301;p44">
            <a:extLst>
              <a:ext uri="{FF2B5EF4-FFF2-40B4-BE49-F238E27FC236}">
                <a16:creationId xmlns:a16="http://schemas.microsoft.com/office/drawing/2014/main" id="{156C9D8C-739D-9577-46F4-D1260486D1B8}"/>
              </a:ext>
            </a:extLst>
          </p:cNvPr>
          <p:cNvSpPr/>
          <p:nvPr/>
        </p:nvSpPr>
        <p:spPr>
          <a:xfrm>
            <a:off x="770790" y="2676255"/>
            <a:ext cx="874053" cy="456246"/>
          </a:xfrm>
          <a:prstGeom prst="roundRect">
            <a:avLst>
              <a:gd name="adj" fmla="val 16667"/>
            </a:avLst>
          </a:prstGeom>
          <a:solidFill>
            <a:srgbClr val="FFD6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2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Fredoka"/>
                <a:cs typeface="Fredoka"/>
                <a:sym typeface="Fredoka"/>
              </a:rPr>
              <a:t>01</a:t>
            </a:r>
            <a:endParaRPr kumimoji="0" sz="16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13" name="Google Shape;1339;p44">
            <a:extLst>
              <a:ext uri="{FF2B5EF4-FFF2-40B4-BE49-F238E27FC236}">
                <a16:creationId xmlns:a16="http://schemas.microsoft.com/office/drawing/2014/main" id="{1D3610F5-2A0F-A25F-DDF6-8F0E52F15B83}"/>
              </a:ext>
            </a:extLst>
          </p:cNvPr>
          <p:cNvSpPr/>
          <p:nvPr/>
        </p:nvSpPr>
        <p:spPr>
          <a:xfrm>
            <a:off x="4889226" y="4273380"/>
            <a:ext cx="3031344" cy="1680380"/>
          </a:xfrm>
          <a:prstGeom prst="roundRect">
            <a:avLst>
              <a:gd name="adj" fmla="val 16667"/>
            </a:avLst>
          </a:prstGeom>
          <a:solidFill>
            <a:srgbClr val="9DCA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14" name="Google Shape;1340;p44">
            <a:extLst>
              <a:ext uri="{FF2B5EF4-FFF2-40B4-BE49-F238E27FC236}">
                <a16:creationId xmlns:a16="http://schemas.microsoft.com/office/drawing/2014/main" id="{B0058AC9-BD8B-6132-F984-7549BBDAED7E}"/>
              </a:ext>
            </a:extLst>
          </p:cNvPr>
          <p:cNvSpPr txBox="1"/>
          <p:nvPr/>
        </p:nvSpPr>
        <p:spPr>
          <a:xfrm>
            <a:off x="5085171" y="4543366"/>
            <a:ext cx="2639454" cy="1140615"/>
          </a:xfrm>
          <a:prstGeom prst="rect">
            <a:avLst/>
          </a:prstGeom>
          <a:solidFill>
            <a:srgbClr val="9DCA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kern="0" dirty="0">
                <a:latin typeface="Aptos" panose="020B0004020202020204" pitchFamily="34" charset="0"/>
                <a:ea typeface="Fredoka Medium"/>
                <a:cs typeface="Fredoka Medium"/>
                <a:sym typeface="Fredoka Medium"/>
              </a:rPr>
              <a:t>States that there is no relationship between the variables being tested.</a:t>
            </a:r>
            <a:endParaRPr kern="0" dirty="0">
              <a:latin typeface="Aptos" panose="020B0004020202020204" pitchFamily="34" charset="0"/>
              <a:ea typeface="Fredoka Medium"/>
              <a:cs typeface="Fredoka Medium"/>
              <a:sym typeface="Fredoka Medium"/>
            </a:endParaRPr>
          </a:p>
        </p:txBody>
      </p:sp>
      <p:sp>
        <p:nvSpPr>
          <p:cNvPr id="15" name="Google Shape;1341;p44">
            <a:extLst>
              <a:ext uri="{FF2B5EF4-FFF2-40B4-BE49-F238E27FC236}">
                <a16:creationId xmlns:a16="http://schemas.microsoft.com/office/drawing/2014/main" id="{344DC0A4-54E3-2B7A-051B-86E2604C5FC8}"/>
              </a:ext>
            </a:extLst>
          </p:cNvPr>
          <p:cNvSpPr/>
          <p:nvPr/>
        </p:nvSpPr>
        <p:spPr>
          <a:xfrm>
            <a:off x="4889226" y="2046243"/>
            <a:ext cx="3031344" cy="1905742"/>
          </a:xfrm>
          <a:prstGeom prst="roundRect">
            <a:avLst>
              <a:gd name="adj" fmla="val 16667"/>
            </a:avLst>
          </a:prstGeom>
          <a:solidFill>
            <a:srgbClr val="FFD6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32" name="Google Shape;1342;p44">
            <a:extLst>
              <a:ext uri="{FF2B5EF4-FFF2-40B4-BE49-F238E27FC236}">
                <a16:creationId xmlns:a16="http://schemas.microsoft.com/office/drawing/2014/main" id="{46D57A03-8562-3171-FF77-1DEA56EDCFEF}"/>
              </a:ext>
            </a:extLst>
          </p:cNvPr>
          <p:cNvSpPr txBox="1"/>
          <p:nvPr/>
        </p:nvSpPr>
        <p:spPr>
          <a:xfrm>
            <a:off x="5009774" y="2233047"/>
            <a:ext cx="2806081" cy="1528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kern="0" dirty="0">
                <a:latin typeface="Aptos" panose="020B0004020202020204" pitchFamily="34" charset="0"/>
                <a:ea typeface="Fredoka Medium"/>
                <a:cs typeface="Fredoka Medium"/>
                <a:sym typeface="Fredoka Medium"/>
              </a:rPr>
              <a:t>States that there may be a relationship between the variables being tested.</a:t>
            </a:r>
            <a:endParaRPr kern="0" dirty="0">
              <a:latin typeface="Aptos" panose="020B0004020202020204" pitchFamily="34" charset="0"/>
              <a:ea typeface="Fredoka Medium"/>
              <a:cs typeface="Fredoka Medium"/>
              <a:sym typeface="Fredoka Medium"/>
            </a:endParaRPr>
          </a:p>
        </p:txBody>
      </p:sp>
      <p:sp>
        <p:nvSpPr>
          <p:cNvPr id="33" name="Google Shape;1343;p44">
            <a:extLst>
              <a:ext uri="{FF2B5EF4-FFF2-40B4-BE49-F238E27FC236}">
                <a16:creationId xmlns:a16="http://schemas.microsoft.com/office/drawing/2014/main" id="{F15C7C7A-4210-6C87-6BE4-43B6018F41E4}"/>
              </a:ext>
            </a:extLst>
          </p:cNvPr>
          <p:cNvSpPr/>
          <p:nvPr/>
        </p:nvSpPr>
        <p:spPr>
          <a:xfrm>
            <a:off x="8142366" y="4273380"/>
            <a:ext cx="3031344" cy="1680380"/>
          </a:xfrm>
          <a:prstGeom prst="roundRect">
            <a:avLst>
              <a:gd name="adj" fmla="val 16667"/>
            </a:avLst>
          </a:prstGeom>
          <a:solidFill>
            <a:srgbClr val="9DCA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34" name="Google Shape;1344;p44">
            <a:extLst>
              <a:ext uri="{FF2B5EF4-FFF2-40B4-BE49-F238E27FC236}">
                <a16:creationId xmlns:a16="http://schemas.microsoft.com/office/drawing/2014/main" id="{D002B7D2-4C94-B8F2-196F-F60A49950025}"/>
              </a:ext>
            </a:extLst>
          </p:cNvPr>
          <p:cNvSpPr txBox="1"/>
          <p:nvPr/>
        </p:nvSpPr>
        <p:spPr>
          <a:xfrm>
            <a:off x="8372691" y="4421978"/>
            <a:ext cx="2570694" cy="1388065"/>
          </a:xfrm>
          <a:prstGeom prst="rect">
            <a:avLst/>
          </a:prstGeom>
          <a:solidFill>
            <a:srgbClr val="9DCA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kern="0" dirty="0">
                <a:latin typeface="Aptos" panose="020B0004020202020204" pitchFamily="34" charset="0"/>
                <a:ea typeface="Fredoka Medium"/>
                <a:cs typeface="Fredoka Medium"/>
                <a:sym typeface="Fredoka Medium"/>
              </a:rPr>
              <a:t>E.g., Daily physical activity </a:t>
            </a:r>
            <a:r>
              <a:rPr lang="en" b="1" kern="0" dirty="0">
                <a:latin typeface="Aptos" panose="020B0004020202020204" pitchFamily="34" charset="0"/>
                <a:ea typeface="Fredoka"/>
                <a:cs typeface="Fredoka"/>
                <a:sym typeface="Fredoka"/>
              </a:rPr>
              <a:t>does not</a:t>
            </a:r>
            <a:r>
              <a:rPr lang="en" kern="0" dirty="0">
                <a:latin typeface="Aptos" panose="020B0004020202020204" pitchFamily="34" charset="0"/>
                <a:ea typeface="Fredoka Medium"/>
                <a:cs typeface="Fredoka Medium"/>
                <a:sym typeface="Fredoka Medium"/>
              </a:rPr>
              <a:t> improve an individual’s mental health over time.</a:t>
            </a:r>
            <a:endParaRPr kern="0" dirty="0">
              <a:latin typeface="Aptos" panose="020B0004020202020204" pitchFamily="34" charset="0"/>
              <a:ea typeface="Fredoka Medium"/>
              <a:cs typeface="Fredoka Medium"/>
              <a:sym typeface="Fredoka Medium"/>
            </a:endParaRPr>
          </a:p>
        </p:txBody>
      </p:sp>
      <p:sp>
        <p:nvSpPr>
          <p:cNvPr id="35" name="Google Shape;1345;p44">
            <a:extLst>
              <a:ext uri="{FF2B5EF4-FFF2-40B4-BE49-F238E27FC236}">
                <a16:creationId xmlns:a16="http://schemas.microsoft.com/office/drawing/2014/main" id="{05504143-4C2D-BA9E-E40F-D03845DC62A0}"/>
              </a:ext>
            </a:extLst>
          </p:cNvPr>
          <p:cNvSpPr/>
          <p:nvPr/>
        </p:nvSpPr>
        <p:spPr>
          <a:xfrm>
            <a:off x="8142366" y="2046255"/>
            <a:ext cx="3031344" cy="1905742"/>
          </a:xfrm>
          <a:prstGeom prst="roundRect">
            <a:avLst>
              <a:gd name="adj" fmla="val 16667"/>
            </a:avLst>
          </a:prstGeom>
          <a:solidFill>
            <a:srgbClr val="FFD6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36" name="Google Shape;1346;p44">
            <a:extLst>
              <a:ext uri="{FF2B5EF4-FFF2-40B4-BE49-F238E27FC236}">
                <a16:creationId xmlns:a16="http://schemas.microsoft.com/office/drawing/2014/main" id="{9EB7122C-107A-6398-B5B5-BE1AD685CBE5}"/>
              </a:ext>
            </a:extLst>
          </p:cNvPr>
          <p:cNvSpPr txBox="1"/>
          <p:nvPr/>
        </p:nvSpPr>
        <p:spPr>
          <a:xfrm>
            <a:off x="8372691" y="2360344"/>
            <a:ext cx="2570694" cy="1290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kern="0" dirty="0">
                <a:latin typeface="Aptos" panose="020B0004020202020204" pitchFamily="34" charset="0"/>
                <a:ea typeface="Fredoka Medium"/>
                <a:cs typeface="Fredoka Medium"/>
                <a:sym typeface="Fredoka Medium"/>
              </a:rPr>
              <a:t>E.g., Daily physical activity </a:t>
            </a:r>
            <a:r>
              <a:rPr lang="en" b="1" kern="0" dirty="0">
                <a:latin typeface="Aptos" panose="020B0004020202020204" pitchFamily="34" charset="0"/>
                <a:ea typeface="Fredoka"/>
                <a:cs typeface="Fredoka"/>
                <a:sym typeface="Fredoka"/>
              </a:rPr>
              <a:t>can</a:t>
            </a:r>
            <a:r>
              <a:rPr lang="en" kern="0" dirty="0">
                <a:latin typeface="Aptos" panose="020B0004020202020204" pitchFamily="34" charset="0"/>
                <a:ea typeface="Fredoka Medium"/>
                <a:cs typeface="Fredoka Medium"/>
                <a:sym typeface="Fredoka Medium"/>
              </a:rPr>
              <a:t> improve one’s mental health over time by reducing stress hormones.</a:t>
            </a:r>
            <a:endParaRPr kern="0" dirty="0">
              <a:latin typeface="Aptos" panose="020B0004020202020204" pitchFamily="34" charset="0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F135CB-A992-1545-9F50-67854BCB3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0555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A980-6D1C-6820-BBB4-978EBD055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CF19C-53F1-6E62-AF99-11E6029A0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chemeClr val="tx1"/>
                </a:solidFill>
                <a:latin typeface="Aptos" panose="020B0004020202020204" pitchFamily="34" charset="0"/>
              </a:rPr>
              <a:t>Types of Hypotheses,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42067-0D7A-F636-808E-694610320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0400"/>
            <a:ext cx="10515600" cy="4111626"/>
          </a:xfrm>
        </p:spPr>
        <p:txBody>
          <a:bodyPr>
            <a:normAutofit/>
          </a:bodyPr>
          <a:lstStyle/>
          <a:p>
            <a:pPr marL="265113" indent="-265113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The alternate hypothesis proposes there is a real effect or relationship between variables. In other words, it’s the claim you are collecting data to test. </a:t>
            </a:r>
          </a:p>
          <a:p>
            <a:pPr marL="557721" lvl="1" indent="-265113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ptos" panose="020B0004020202020204" pitchFamily="34" charset="0"/>
              </a:rPr>
              <a:t>E.g., students who use active study strategies (variable #1) will achieve higher exam scores (variable #2) than students who only reread notes.</a:t>
            </a:r>
          </a:p>
          <a:p>
            <a:pPr marL="265113" indent="-265113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The null hypothesis states there is no connection between the two variables</a:t>
            </a:r>
          </a:p>
          <a:p>
            <a:pPr marL="557721" lvl="1" indent="-265113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ptos" panose="020B0004020202020204" pitchFamily="34" charset="0"/>
              </a:rPr>
              <a:t>E.g., active study strategies do not affect exam performance; students using active study strategies and students rereading notes will achieve similar exam scores.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CACD6E-6CDB-7585-85C4-7916F1FD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87722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7E875-DC46-0F18-5E97-5D7D6CF57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393C6-58CA-E99E-0A59-788DED51A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chemeClr val="tx1"/>
                </a:solidFill>
                <a:latin typeface="Aptos" panose="020B0004020202020204" pitchFamily="34" charset="0"/>
              </a:rPr>
              <a:t>An Unsupported Hypothesis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85864-F2FC-4216-1799-83CB267FE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0400"/>
            <a:ext cx="10515600" cy="4111626"/>
          </a:xfrm>
        </p:spPr>
        <p:txBody>
          <a:bodyPr>
            <a:normAutofit/>
          </a:bodyPr>
          <a:lstStyle/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ptos" panose="020B0004020202020204" pitchFamily="34" charset="0"/>
              </a:rPr>
              <a:t>Imagine you conduct your cell phone app experiment.</a:t>
            </a:r>
          </a:p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ptos" panose="020B0004020202020204" pitchFamily="34" charset="0"/>
              </a:rPr>
              <a:t>You close all background apps, but by mid-afternoon your phone dies anyway – oh no!</a:t>
            </a:r>
          </a:p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200" b="1" i="1" dirty="0">
                <a:solidFill>
                  <a:schemeClr val="tx1"/>
                </a:solidFill>
                <a:latin typeface="Aptos" panose="020B0004020202020204" pitchFamily="34" charset="0"/>
              </a:rPr>
              <a:t>Has your experiment failed?</a:t>
            </a:r>
          </a:p>
        </p:txBody>
      </p:sp>
      <p:pic>
        <p:nvPicPr>
          <p:cNvPr id="5" name="Graphic 4" descr="Smart Phone with solid fill">
            <a:extLst>
              <a:ext uri="{FF2B5EF4-FFF2-40B4-BE49-F238E27FC236}">
                <a16:creationId xmlns:a16="http://schemas.microsoft.com/office/drawing/2014/main" id="{94DAC69F-1C72-83A8-CF65-4FB4041CC5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24526">
            <a:off x="8974728" y="3224838"/>
            <a:ext cx="2447050" cy="2447050"/>
          </a:xfrm>
          <a:prstGeom prst="rect">
            <a:avLst/>
          </a:prstGeom>
        </p:spPr>
      </p:pic>
      <p:pic>
        <p:nvPicPr>
          <p:cNvPr id="7" name="Graphic 6" descr="Empty battery with solid fill">
            <a:extLst>
              <a:ext uri="{FF2B5EF4-FFF2-40B4-BE49-F238E27FC236}">
                <a16:creationId xmlns:a16="http://schemas.microsoft.com/office/drawing/2014/main" id="{082765E6-2F10-BC41-0F95-F32700CC2D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44239">
            <a:off x="9818510" y="4027257"/>
            <a:ext cx="774832" cy="77483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03D48D-A6E7-92A8-3358-0A9D4D7CE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6740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25279-B64B-A648-209A-2FB14B806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6F4EF-7DE1-EF98-5DF5-A2E0662C6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chemeClr val="tx1"/>
                </a:solidFill>
                <a:latin typeface="Aptos" panose="020B0004020202020204" pitchFamily="34" charset="0"/>
              </a:rPr>
              <a:t>The Iterative Nature of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DF4EA-7499-26DE-2DB4-BA6BA6DBA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0400"/>
            <a:ext cx="10515600" cy="4111626"/>
          </a:xfrm>
        </p:spPr>
        <p:txBody>
          <a:bodyPr>
            <a:normAutofit/>
          </a:bodyPr>
          <a:lstStyle/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ptos" panose="020B0004020202020204" pitchFamily="34" charset="0"/>
              </a:rPr>
              <a:t>Having a hypothesis unsupported or obtaining null results may be disappointing, but this is an </a:t>
            </a:r>
            <a:r>
              <a:rPr lang="en-US" sz="2800" b="1" dirty="0">
                <a:solidFill>
                  <a:schemeClr val="tx1"/>
                </a:solidFill>
                <a:latin typeface="Aptos" panose="020B0004020202020204" pitchFamily="34" charset="0"/>
              </a:rPr>
              <a:t>important part </a:t>
            </a:r>
            <a:r>
              <a:rPr lang="en-US" sz="2800" dirty="0">
                <a:solidFill>
                  <a:schemeClr val="tx1"/>
                </a:solidFill>
                <a:latin typeface="Aptos" panose="020B0004020202020204" pitchFamily="34" charset="0"/>
              </a:rPr>
              <a:t>of the scientific process.</a:t>
            </a:r>
          </a:p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ptos" panose="020B0004020202020204" pitchFamily="34" charset="0"/>
              </a:rPr>
              <a:t>These data still provide </a:t>
            </a:r>
            <a:r>
              <a:rPr lang="en-US" sz="2800" b="1" dirty="0">
                <a:solidFill>
                  <a:schemeClr val="tx1"/>
                </a:solidFill>
                <a:latin typeface="Aptos" panose="020B0004020202020204" pitchFamily="34" charset="0"/>
              </a:rPr>
              <a:t>valuable information.</a:t>
            </a:r>
          </a:p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ptos" panose="020B0004020202020204" pitchFamily="34" charset="0"/>
              </a:rPr>
              <a:t>These results allow scientists to refine or reject their hypotheses, which redirects research efforts and may lead to future discoveries.</a:t>
            </a:r>
          </a:p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380C38-D914-9471-3C45-61D411300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5910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ACC89-D4F5-5AA4-581F-C281B2880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7200" dirty="0">
                <a:latin typeface="Aptos" panose="020B0004020202020204" pitchFamily="34" charset="0"/>
              </a:rPr>
              <a:t>What </a:t>
            </a:r>
            <a:r>
              <a:rPr lang="en-CA" sz="7200" i="1" dirty="0">
                <a:latin typeface="Aptos" panose="020B0004020202020204" pitchFamily="34" charset="0"/>
              </a:rPr>
              <a:t>Would </a:t>
            </a:r>
            <a:r>
              <a:rPr lang="en-CA" sz="7200" dirty="0">
                <a:latin typeface="Aptos" panose="020B0004020202020204" pitchFamily="34" charset="0"/>
              </a:rPr>
              <a:t>Constitute a </a:t>
            </a:r>
            <a:r>
              <a:rPr lang="en-CA" sz="7200" b="1" dirty="0">
                <a:latin typeface="Aptos" panose="020B0004020202020204" pitchFamily="34" charset="0"/>
              </a:rPr>
              <a:t>Failure</a:t>
            </a:r>
            <a:r>
              <a:rPr lang="en-CA" sz="7200" dirty="0">
                <a:latin typeface="Aptos" panose="020B0004020202020204" pitchFamily="34" charset="0"/>
              </a:rPr>
              <a:t> in Science?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01DEED-72B8-BF4C-0AA3-BB2292BC4E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4000" b="1" dirty="0">
                <a:latin typeface="Aptos" panose="020B0004020202020204" pitchFamily="34" charset="0"/>
              </a:rPr>
              <a:t>Discussion question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B7F5DC-04B1-3F6F-6CF1-FB75E8B91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3011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31790-6EDF-A08F-1E11-07BD48BEE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B6D7F-96DF-024F-38E8-CA9954D42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23740"/>
          </a:xfrm>
        </p:spPr>
        <p:txBody>
          <a:bodyPr/>
          <a:lstStyle/>
          <a:p>
            <a:pPr algn="ctr"/>
            <a:r>
              <a:rPr lang="en-CA" b="1" dirty="0">
                <a:solidFill>
                  <a:schemeClr val="tx1"/>
                </a:solidFill>
                <a:latin typeface="Aptos" panose="020B0004020202020204" pitchFamily="34" charset="0"/>
              </a:rPr>
              <a:t>Example Failures in Science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480D23CB-7514-82EA-4CAF-2C08023129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8435880"/>
              </p:ext>
            </p:extLst>
          </p:nvPr>
        </p:nvGraphicFramePr>
        <p:xfrm>
          <a:off x="1096963" y="1251858"/>
          <a:ext cx="1005840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3467572121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3050049756"/>
                    </a:ext>
                  </a:extLst>
                </a:gridCol>
              </a:tblGrid>
              <a:tr h="483928">
                <a:tc>
                  <a:txBody>
                    <a:bodyPr/>
                    <a:lstStyle/>
                    <a:p>
                      <a:pPr algn="ctr"/>
                      <a:r>
                        <a:rPr lang="en-CA" sz="2800" dirty="0"/>
                        <a:t>NOT A FAILURE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/>
                        <a:t>FAILURE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172391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r>
                        <a:rPr lang="en-CA" sz="2400" dirty="0"/>
                        <a:t>A hypothesis is unsupported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A researcher refuses to accept evidence refuting their hypothesis.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4523524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r>
                        <a:rPr lang="en-CA" sz="2400" dirty="0"/>
                        <a:t>Null results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Publication bias and unpublished null results.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6304674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r>
                        <a:rPr lang="en-CA" sz="2400" dirty="0"/>
                        <a:t>Unexpected findings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Ignoring or hiding unexpected findings.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09461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r>
                        <a:rPr lang="en-CA" sz="2400" dirty="0"/>
                        <a:t>Revising a hypothesis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400" dirty="0"/>
                        <a:t>Being unwilling to revise ideas.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285130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ACDE140E-EE0D-C58D-DA5B-633E7F9B5102}"/>
              </a:ext>
            </a:extLst>
          </p:cNvPr>
          <p:cNvSpPr txBox="1"/>
          <p:nvPr/>
        </p:nvSpPr>
        <p:spPr>
          <a:xfrm>
            <a:off x="-195348" y="6469075"/>
            <a:ext cx="11351028" cy="277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lvl="0" indent="-127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bg1"/>
                </a:solidFill>
                <a:latin typeface="Aptos" panose="020B0004020202020204" pitchFamily="34" charset="0"/>
                <a:ea typeface="Fredoka"/>
                <a:cs typeface="Fredoka"/>
                <a:sym typeface="Fredoka"/>
              </a:rPr>
              <a:t>Strode, P. K. (2015). Hypothesis generation in biology: a science teaching challenge and potential solution. </a:t>
            </a:r>
            <a:r>
              <a:rPr lang="en-US" sz="1100" i="1" dirty="0">
                <a:solidFill>
                  <a:schemeClr val="bg1"/>
                </a:solidFill>
                <a:latin typeface="Aptos" panose="020B0004020202020204" pitchFamily="34" charset="0"/>
                <a:ea typeface="Fredoka"/>
                <a:cs typeface="Fredoka"/>
                <a:sym typeface="Fredoka"/>
              </a:rPr>
              <a:t>The American Biology Teacher </a:t>
            </a:r>
            <a:r>
              <a:rPr lang="en-US" sz="1100" dirty="0">
                <a:solidFill>
                  <a:schemeClr val="bg1"/>
                </a:solidFill>
                <a:latin typeface="Aptos" panose="020B0004020202020204" pitchFamily="34" charset="0"/>
                <a:ea typeface="Fredoka"/>
                <a:cs typeface="Fredoka"/>
                <a:sym typeface="Fredoka"/>
              </a:rPr>
              <a:t>77(7): 500-6.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DA7320-FFD9-673A-89C4-458AC7AC68B9}"/>
              </a:ext>
            </a:extLst>
          </p:cNvPr>
          <p:cNvSpPr txBox="1"/>
          <p:nvPr/>
        </p:nvSpPr>
        <p:spPr>
          <a:xfrm>
            <a:off x="1066800" y="5203372"/>
            <a:ext cx="100584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800" b="1" i="1" dirty="0"/>
              <a:t>Science does not fail when hypotheses are wrong. Science fails when we prevent ourselves from learning from the evidence.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55F948-5ABD-8635-4AD5-3E6BFA167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6911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A4FC0-477B-458B-D39D-B6949A33E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7BD19-01B2-5885-A835-1AB4220C2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chemeClr val="tx1"/>
                </a:solidFill>
                <a:latin typeface="Aptos" panose="020B0004020202020204" pitchFamily="34" charset="0"/>
              </a:rPr>
              <a:t>Hedging Language in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941F7-34F2-CBFC-4C65-3A477CC49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0400"/>
            <a:ext cx="10515600" cy="4111626"/>
          </a:xfrm>
        </p:spPr>
        <p:txBody>
          <a:bodyPr>
            <a:normAutofit/>
          </a:bodyPr>
          <a:lstStyle/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The field of science is always changing as scientists continue to make discoveries. What we view as a leading hypothesis today can be proven false tomorrow!</a:t>
            </a:r>
          </a:p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To account for this, researchers often use language that suggest </a:t>
            </a:r>
            <a:r>
              <a:rPr lang="en-US" sz="2400" b="1" dirty="0">
                <a:solidFill>
                  <a:schemeClr val="tx1"/>
                </a:solidFill>
                <a:latin typeface="Aptos" panose="020B0004020202020204" pitchFamily="34" charset="0"/>
              </a:rPr>
              <a:t>possibilities</a:t>
            </a: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 instead of certainty (e.g., modal verbs such as </a:t>
            </a:r>
            <a:r>
              <a:rPr lang="en-US" sz="2400" b="1" dirty="0">
                <a:solidFill>
                  <a:schemeClr val="tx1"/>
                </a:solidFill>
                <a:latin typeface="Aptos" panose="020B0004020202020204" pitchFamily="34" charset="0"/>
              </a:rPr>
              <a:t>can, may, might, could</a:t>
            </a: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).</a:t>
            </a:r>
          </a:p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These are different from other verbs such as </a:t>
            </a:r>
            <a:r>
              <a:rPr lang="en-US" sz="2400" b="1" dirty="0">
                <a:solidFill>
                  <a:schemeClr val="tx1"/>
                </a:solidFill>
                <a:latin typeface="Aptos" panose="020B0004020202020204" pitchFamily="34" charset="0"/>
              </a:rPr>
              <a:t>will </a:t>
            </a: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or</a:t>
            </a:r>
            <a:r>
              <a:rPr lang="en-US" sz="2400" b="1" dirty="0">
                <a:solidFill>
                  <a:schemeClr val="tx1"/>
                </a:solidFill>
                <a:latin typeface="Aptos" panose="020B0004020202020204" pitchFamily="34" charset="0"/>
              </a:rPr>
              <a:t> is </a:t>
            </a: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that suggest certainty or a direct consequence.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068E2-49D0-559F-F056-FC70348D3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0387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61921-C727-3DA6-F415-A519917B2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5D577-F98D-6BDC-80CC-BDAC605F1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chemeClr val="tx1"/>
                </a:solidFill>
                <a:latin typeface="Aptos" panose="020B0004020202020204" pitchFamily="34" charset="0"/>
              </a:rPr>
              <a:t>Common Misconceptions of Scientific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ED2B5-23FD-D68B-2F8D-04FA0466D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0400"/>
            <a:ext cx="10515600" cy="4111626"/>
          </a:xfrm>
        </p:spPr>
        <p:txBody>
          <a:bodyPr>
            <a:normAutofit/>
          </a:bodyPr>
          <a:lstStyle/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In daily use, the terms </a:t>
            </a:r>
            <a:r>
              <a:rPr lang="en-US" sz="2400" b="1" dirty="0">
                <a:solidFill>
                  <a:schemeClr val="tx1"/>
                </a:solidFill>
                <a:latin typeface="Aptos" panose="020B0004020202020204" pitchFamily="34" charset="0"/>
              </a:rPr>
              <a:t>hypothesis </a:t>
            </a: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and</a:t>
            </a:r>
            <a:r>
              <a:rPr lang="en-US" sz="2400" b="1" dirty="0">
                <a:solidFill>
                  <a:schemeClr val="tx1"/>
                </a:solidFill>
                <a:latin typeface="Aptos" panose="020B0004020202020204" pitchFamily="34" charset="0"/>
              </a:rPr>
              <a:t> theory </a:t>
            </a: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are often used interchangeably, but it’s important to differentiate between these two!</a:t>
            </a:r>
          </a:p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A </a:t>
            </a:r>
            <a:r>
              <a:rPr lang="en-US" sz="2400" b="1" dirty="0">
                <a:solidFill>
                  <a:schemeClr val="tx1"/>
                </a:solidFill>
                <a:latin typeface="Aptos" panose="020B0004020202020204" pitchFamily="34" charset="0"/>
              </a:rPr>
              <a:t>theory</a:t>
            </a: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 is a well-supported explanation of how or why something happens and is based on a large body of evidence collected over time.</a:t>
            </a:r>
          </a:p>
          <a:p>
            <a:pPr marL="557721" lvl="1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Aptos" panose="020B0004020202020204" pitchFamily="34" charset="0"/>
              </a:rPr>
              <a:t>E.g., the theory of evolution explains how species change over time.</a:t>
            </a:r>
          </a:p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A scientific theory isn’t a guess; it’s one of the most reliable forms of scientific knowledge we have.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54416E-C774-9D48-E371-8829A4FB3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5117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8D212-7491-CFB3-F98D-92C41A3A4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ED7FB15-A64A-F371-1298-196E344C95BE}"/>
              </a:ext>
            </a:extLst>
          </p:cNvPr>
          <p:cNvSpPr/>
          <p:nvPr/>
        </p:nvSpPr>
        <p:spPr>
          <a:xfrm>
            <a:off x="838200" y="1643743"/>
            <a:ext cx="10515600" cy="195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A6A09B-6E0E-0B4D-4F4A-3D3DA2622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280" y="276443"/>
            <a:ext cx="10957560" cy="942757"/>
          </a:xfrm>
        </p:spPr>
        <p:txBody>
          <a:bodyPr>
            <a:normAutofit/>
          </a:bodyPr>
          <a:lstStyle/>
          <a:p>
            <a:r>
              <a:rPr lang="en-CA" b="1" dirty="0">
                <a:solidFill>
                  <a:schemeClr val="tx1"/>
                </a:solidFill>
                <a:latin typeface="Aptos" panose="020B0004020202020204" pitchFamily="34" charset="0"/>
              </a:rPr>
              <a:t>Elements of Good Experimental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072EC-8293-6B25-C388-0CC2C8660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0062"/>
            <a:ext cx="10515600" cy="480568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Aptos" panose="020B0004020202020204" pitchFamily="34" charset="0"/>
              </a:rPr>
              <a:t>Factors to consider:</a:t>
            </a:r>
          </a:p>
          <a:p>
            <a:pPr marL="53816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Location (in a lab, field observations, etc.).</a:t>
            </a:r>
          </a:p>
          <a:p>
            <a:pPr marL="53816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Treatment/control or different groups/locations to compare.</a:t>
            </a:r>
          </a:p>
          <a:p>
            <a:pPr marL="830771" lvl="1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Aptos" panose="020B0004020202020204" pitchFamily="34" charset="0"/>
              </a:rPr>
              <a:t>Dependent and independent variable(s).</a:t>
            </a:r>
          </a:p>
          <a:p>
            <a:pPr marL="53816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Sample size and replication.</a:t>
            </a:r>
          </a:p>
          <a:p>
            <a:pPr marL="53816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Timeline (how long the experiment will run).</a:t>
            </a:r>
          </a:p>
          <a:p>
            <a:pPr marL="53816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Data collection. (What data will be collected? Measure, count, weight, etc.)</a:t>
            </a:r>
          </a:p>
          <a:p>
            <a:pPr marL="53816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Controlled variables (i.e., factors you keep constant during an experiment).</a:t>
            </a:r>
          </a:p>
          <a:p>
            <a:pPr marL="830771" lvl="1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Aptos" panose="020B0004020202020204" pitchFamily="34" charset="0"/>
              </a:rPr>
              <a:t>Or confounding variables (i.e., those that you cannot control but can be measured and accounted for in analysis).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8C6192-6581-6373-9AD4-3106896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3082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33F6B-41FC-DAE5-3558-7A827B8B8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13C31-559B-B0F6-0D27-35113C402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chemeClr val="tx1"/>
                </a:solidFill>
                <a:latin typeface="Aptos" panose="020B0004020202020204" pitchFamily="34" charset="0"/>
              </a:rPr>
              <a:t>Experimental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874C7-A04F-49B0-77D2-E8FDD8271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0400"/>
            <a:ext cx="10515600" cy="4111626"/>
          </a:xfrm>
        </p:spPr>
        <p:txBody>
          <a:bodyPr>
            <a:normAutofit/>
          </a:bodyPr>
          <a:lstStyle/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Aptos" panose="020B0004020202020204" pitchFamily="34" charset="0"/>
              </a:rPr>
              <a:t>Independent variable: </a:t>
            </a: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deliberately changed or manipulated by the researcher to test its effect.</a:t>
            </a:r>
          </a:p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Aptos" panose="020B0004020202020204" pitchFamily="34" charset="0"/>
              </a:rPr>
              <a:t>Dependent variable: </a:t>
            </a: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the variable that is measured or observed to see how it responds to changes in the independent variable.</a:t>
            </a:r>
          </a:p>
          <a:p>
            <a:pPr marL="265113" indent="-2651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Aptos" panose="020B0004020202020204" pitchFamily="34" charset="0"/>
              </a:rPr>
              <a:t>Control group:</a:t>
            </a:r>
            <a:r>
              <a:rPr lang="en-US" sz="2400" dirty="0">
                <a:solidFill>
                  <a:schemeClr val="tx1"/>
                </a:solidFill>
                <a:latin typeface="Aptos" panose="020B0004020202020204" pitchFamily="34" charset="0"/>
              </a:rPr>
              <a:t> not exposed to the independent variable; used as a basis for comparison.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446C7B-4E30-1895-6CCF-5E24B078C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35959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90C21-BD0C-E230-35D2-C74BC7C8D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E1F79-6DA8-33AD-2F8A-73C670BD2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chemeClr val="tx1"/>
                </a:solidFill>
                <a:latin typeface="Aptos" panose="020B0004020202020204" pitchFamily="34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A63AA-1102-FF88-1D7B-A62F0D9B0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30400"/>
            <a:ext cx="10058400" cy="411162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chemeClr val="tx1"/>
                </a:solidFill>
                <a:latin typeface="Aptos" panose="020B0004020202020204" pitchFamily="34" charset="0"/>
              </a:rPr>
              <a:t>To be an effective scientist, it is important that these terms and concepts are understood. Look out for some of these key terms the next time you are reading scientific literature!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2A005C-AACD-0AB6-3A10-0FBE4154A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283AA-BDB2-4A8B-A983-E7546EFD8322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427425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1429</Words>
  <Application>Microsoft Office PowerPoint</Application>
  <PresentationFormat>Widescreen</PresentationFormat>
  <Paragraphs>146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Arial</vt:lpstr>
      <vt:lpstr>Calibri</vt:lpstr>
      <vt:lpstr>Calibri Light</vt:lpstr>
      <vt:lpstr>Monotype Corsiva</vt:lpstr>
      <vt:lpstr>Palatino Linotype</vt:lpstr>
      <vt:lpstr>Retrospect</vt:lpstr>
      <vt:lpstr>When Hypotheses  Are Unsupported:  Investigating a Vanishing  Fish Population</vt:lpstr>
      <vt:lpstr>What Is a Hypothesis?</vt:lpstr>
      <vt:lpstr>What Is a Hypothesis?</vt:lpstr>
      <vt:lpstr>How Does a Hypothesis Differ from a Prediction?</vt:lpstr>
      <vt:lpstr>What Is a Prediction?</vt:lpstr>
      <vt:lpstr>Compare and Contrast</vt:lpstr>
      <vt:lpstr>What Follows a Hypothesis?</vt:lpstr>
      <vt:lpstr>Crafting a Hypothesis</vt:lpstr>
      <vt:lpstr>Types of Hypotheses</vt:lpstr>
      <vt:lpstr>Types of Hypotheses, Continued</vt:lpstr>
      <vt:lpstr>An Unsupported Hypothesis</vt:lpstr>
      <vt:lpstr>The Iterative Nature of Science</vt:lpstr>
      <vt:lpstr>What Would Constitute a Failure in Science?</vt:lpstr>
      <vt:lpstr>Example Failures in Science</vt:lpstr>
      <vt:lpstr>Hedging Language in Science</vt:lpstr>
      <vt:lpstr>Common Misconceptions of Scientific Language</vt:lpstr>
      <vt:lpstr>Elements of Good Experimental Design</vt:lpstr>
      <vt:lpstr>Experimental Variables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2026-05-06T00:43:05Z</dcterms:created>
  <dcterms:modified xsi:type="dcterms:W3CDTF">2026-09-15T15:49:07Z</dcterms:modified>
</cp:coreProperties>
</file>