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54" autoAdjust="0"/>
  </p:normalViewPr>
  <p:slideViewPr>
    <p:cSldViewPr>
      <p:cViewPr varScale="1">
        <p:scale>
          <a:sx n="86" d="100"/>
          <a:sy n="86" d="100"/>
        </p:scale>
        <p:origin x="-1277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0178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701897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Licensed image of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Schistocerca</a:t>
            </a:r>
            <a:r>
              <a:rPr lang="en-US" sz="1100" b="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1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nitens</a:t>
            </a:r>
            <a:r>
              <a:rPr lang="en-US" sz="1100" b="0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Rachel Hopper | Dreamstime.com, ID 53135714.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Laurel Jules,</a:t>
            </a:r>
            <a:r>
              <a:rPr lang="en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https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lang="en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commons.wikimedia.org/wiki/File:Transpiration_Overview.svg , CC BY-SA 3.0.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Licensed image © Ross Henry | Dreamstime.com,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 45801896.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Authors.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i="1" dirty="0" smtClean="0"/>
              <a:t>Credits: </a:t>
            </a:r>
            <a:endParaRPr lang="en" i="0" dirty="0" smtClean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Left: </a:t>
            </a:r>
            <a:r>
              <a:rPr lang="en-US" dirty="0" err="1" smtClean="0"/>
              <a:t>Bjørn</a:t>
            </a:r>
            <a:r>
              <a:rPr lang="en-US" dirty="0" smtClean="0"/>
              <a:t> Christian </a:t>
            </a:r>
            <a:r>
              <a:rPr lang="en-US" dirty="0" err="1" smtClean="0"/>
              <a:t>Tørrissen</a:t>
            </a:r>
            <a:r>
              <a:rPr lang="en-US" dirty="0" smtClean="0"/>
              <a:t>, https://commons.wikimedia.org/wiki/File:Aldabra_giant_tortoise_cooling_in_water.JPG, CC BY-SA 4.0.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Center:</a:t>
            </a:r>
            <a:r>
              <a:rPr lang="en-US" baseline="0" dirty="0" smtClean="0"/>
              <a:t> David </a:t>
            </a:r>
            <a:r>
              <a:rPr lang="en-US" baseline="0" dirty="0" err="1" smtClean="0"/>
              <a:t>Shankbone</a:t>
            </a:r>
            <a:r>
              <a:rPr lang="en-US" baseline="0" dirty="0" smtClean="0"/>
              <a:t>, https://commons.wikimedia.org/wiki/File:Dog_Panting_on_a_Hot_Day_2013.JPGCC BY 3.0.</a:t>
            </a:r>
            <a:endParaRPr lang="en-US" dirty="0" smtClean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Right</a:t>
            </a:r>
            <a:r>
              <a:rPr lang="en" dirty="0" smtClean="0"/>
              <a:t>: Трансаэро</a:t>
            </a:r>
            <a:r>
              <a:rPr lang="en-US" dirty="0" smtClean="0"/>
              <a:t>, https://commons.wikimedia.org/w/index.php?curid=7018972, </a:t>
            </a:r>
            <a:r>
              <a:rPr lang="en" dirty="0" smtClean="0"/>
              <a:t>CC BY-SA 3.0.</a:t>
            </a:r>
            <a:endParaRPr lang="en" u="sng" dirty="0">
              <a:solidFill>
                <a:schemeClr val="hlink"/>
              </a:solidFill>
              <a:hlinkClick r:id="rId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-U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lang="en-US" sz="11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://chemwiki.ucdavis.edu/Core/Inorganic_Chemistry/Molecular_Geometry/Bent_Molecular_Geometry , 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BY-NC-SA 3.0.</a:t>
            </a:r>
            <a:endParaRPr lang="en-US" sz="11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tabLst/>
              <a:defRPr/>
            </a:pPr>
            <a:r>
              <a:rPr lang="en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 </a:t>
            </a:r>
            <a:r>
              <a:rPr lang="en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lang="en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lang="en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chemwiki.ucdavis.edu/Core/Physical_Chemistry/Atomic_Theory/Dipole_Moments , 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BY-NC-SA 3.0.</a:t>
            </a:r>
            <a:endParaRPr lang="en-US" sz="11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r>
              <a:rPr lang="en-US" dirty="0" smtClean="0"/>
              <a:t>Bernd </a:t>
            </a:r>
            <a:r>
              <a:rPr lang="en-US" dirty="0" err="1" smtClean="0"/>
              <a:t>Thaller</a:t>
            </a:r>
            <a:r>
              <a:rPr lang="en-US" dirty="0" smtClean="0"/>
              <a:t>,</a:t>
            </a:r>
            <a:r>
              <a:rPr lang="en-U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https://www.flickr.com/photos/bernd_thaller/20989658331, CC BY-NC 2.0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https://commons.wikimedia.org/wiki/File:3D_model_hydrogen_bonds_in_water.svg , CC BY-SA 3.0.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1428750"/>
            <a:ext cx="7543800" cy="194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429000"/>
            <a:ext cx="6461759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1752" y="4121457"/>
            <a:ext cx="7772400" cy="445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01752" y="4572000"/>
            <a:ext cx="7772400" cy="459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466974" y="-809624"/>
            <a:ext cx="360045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5311376" y="1523999"/>
            <a:ext cx="4388642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272777" y="-609598"/>
            <a:ext cx="4388642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4" y="2889647"/>
            <a:ext cx="6135686" cy="1225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152144"/>
            <a:ext cx="3657600" cy="3442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419600" y="1152144"/>
            <a:ext cx="3657600" cy="3442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3657600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631154"/>
            <a:ext cx="3657600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419600" y="1151333"/>
            <a:ext cx="3657600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419600" y="1631154"/>
            <a:ext cx="3657600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1" y="4121657"/>
            <a:ext cx="7772400" cy="445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4800" y="45720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04800" y="285750"/>
            <a:ext cx="7772400" cy="3707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199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0"/>
            <a:ext cx="685799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458200" y="4114800"/>
            <a:ext cx="685799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sldNum" idx="12"/>
          </p:nvPr>
        </p:nvSpPr>
        <p:spPr>
          <a:xfrm>
            <a:off x="8531788" y="4236719"/>
            <a:ext cx="548639" cy="297178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18"/>
            <a:ext cx="18287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8640" y="1657350"/>
            <a:ext cx="7223760" cy="2743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8888" y="361950"/>
            <a:ext cx="5943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tx1"/>
                </a:solidFill>
                <a:latin typeface="Calibri" pitchFamily="34" charset="0"/>
              </a:rPr>
              <a:t>A Presentation to Accompany the Case Study: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58888" y="209550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BF8C64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rgbClr val="BF8C64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23950"/>
            <a:ext cx="7543800" cy="762000"/>
          </a:xfrm>
        </p:spPr>
        <p:txBody>
          <a:bodyPr/>
          <a:lstStyle/>
          <a:p>
            <a:r>
              <a:rPr lang="en-US" baseline="30000" dirty="0"/>
              <a:t>Do Grasshoppers Sweat?</a:t>
            </a:r>
          </a:p>
        </p:txBody>
      </p:sp>
      <p:sp>
        <p:nvSpPr>
          <p:cNvPr id="4" name="Rectangle 3"/>
          <p:cNvSpPr/>
          <p:nvPr/>
        </p:nvSpPr>
        <p:spPr>
          <a:xfrm>
            <a:off x="935088" y="41719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aseline="30000" dirty="0" smtClean="0">
                <a:latin typeface="Monotype Corsiva" panose="03010101010201010101" pitchFamily="66" charset="0"/>
              </a:rPr>
              <a:t>by </a:t>
            </a:r>
          </a:p>
          <a:p>
            <a:r>
              <a:rPr lang="en-US" sz="2400" baseline="30000" dirty="0" smtClean="0"/>
              <a:t>John G. </a:t>
            </a:r>
            <a:r>
              <a:rPr lang="en-US" sz="2400" baseline="30000" dirty="0" smtClean="0"/>
              <a:t>Cogan and </a:t>
            </a:r>
            <a:r>
              <a:rPr lang="en-US" sz="2400" baseline="30000" dirty="0" smtClean="0"/>
              <a:t>Emily </a:t>
            </a:r>
            <a:r>
              <a:rPr lang="en-US" sz="2400" baseline="30000" dirty="0" smtClean="0"/>
              <a:t>Hill</a:t>
            </a:r>
          </a:p>
          <a:p>
            <a:r>
              <a:rPr lang="en-US" sz="2400" baseline="30000" dirty="0" smtClean="0"/>
              <a:t>The Ohio State Univers</a:t>
            </a:r>
            <a:r>
              <a:rPr lang="en-US" sz="2400" baseline="30000" dirty="0"/>
              <a:t>ity, Columbus, </a:t>
            </a:r>
            <a:r>
              <a:rPr lang="en-US" sz="2400" baseline="30000" dirty="0" smtClean="0"/>
              <a:t>OH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Cohesion and Adhesion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4607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Cohesion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tendency 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water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“stick” to other water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H-bonds hold water molecules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dirty="0" smtClean="0"/>
              <a:t>Enables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transport 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water against gravity in plants (capillary action)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Adhesion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tendency for water to “stick” to other polar or charged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substances.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carbohydrates, nucleic 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acids.</a:t>
            </a:r>
            <a:endParaRPr lang="en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0200" y="346976"/>
            <a:ext cx="5285774" cy="44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134075" y="1584500"/>
            <a:ext cx="2181599" cy="63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87525" y="950700"/>
            <a:ext cx="2718000" cy="8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Cohesion between water molecules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134075" y="2419450"/>
            <a:ext cx="2718000" cy="8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Adhesion between water molecules and stem wall</a:t>
            </a:r>
          </a:p>
        </p:txBody>
      </p:sp>
      <p:cxnSp>
        <p:nvCxnSpPr>
          <p:cNvPr id="166" name="Shape 166"/>
          <p:cNvCxnSpPr/>
          <p:nvPr/>
        </p:nvCxnSpPr>
        <p:spPr>
          <a:xfrm>
            <a:off x="2693625" y="1218850"/>
            <a:ext cx="1145700" cy="792299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7" name="Shape 167"/>
          <p:cNvCxnSpPr/>
          <p:nvPr/>
        </p:nvCxnSpPr>
        <p:spPr>
          <a:xfrm rot="10800000" flipH="1">
            <a:off x="2108600" y="2791225"/>
            <a:ext cx="1194600" cy="743399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962150"/>
            <a:ext cx="3505200" cy="2667000"/>
          </a:xfrm>
          <a:prstGeom prst="rect">
            <a:avLst/>
          </a:prstGeom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Temperature Moderation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6200" y="1581150"/>
            <a:ext cx="4724400" cy="1938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heated, water temperature (a measure of kinetic energy) rises slowly due to the need to break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extensive 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H-bonding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Likewise, when cooled, H-bonds that form give off heat and resist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cooling.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158752"/>
            <a:ext cx="8001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lnSpc>
                <a:spcPct val="120000"/>
              </a:lnSpc>
              <a:buClr>
                <a:srgbClr val="4F81BD"/>
              </a:buClr>
              <a:buSzPct val="100000"/>
              <a:buFont typeface="Arial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Water has a high specific </a:t>
            </a:r>
            <a:r>
              <a:rPr lang="en" sz="2200" dirty="0" smtClean="0">
                <a:latin typeface="Calibri"/>
                <a:ea typeface="Calibri"/>
                <a:cs typeface="Calibri"/>
                <a:sym typeface="Calibri"/>
              </a:rPr>
              <a:t>heat. In </a:t>
            </a: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other words…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52400" y="28575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36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Evaporative Cooling – an emergent property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1581150"/>
            <a:ext cx="68580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Stabilizes temperatures in bodies of water and in organisms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heat is absorbed, water molecules gain kinetic energy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energetic molecules evaporate (to gas)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kinetic energy (temperature) of molecules left behind drops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Effectively cools the surface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Evaporative Cooling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681976" y="1277132"/>
            <a:ext cx="4426066" cy="334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energy water molecules escape the surface 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energy molecules remain</a:t>
            </a:r>
          </a:p>
        </p:txBody>
      </p:sp>
      <p:grpSp>
        <p:nvGrpSpPr>
          <p:cNvPr id="187" name="Shape 187"/>
          <p:cNvGrpSpPr/>
          <p:nvPr/>
        </p:nvGrpSpPr>
        <p:grpSpPr>
          <a:xfrm>
            <a:off x="779931" y="1486920"/>
            <a:ext cx="2417995" cy="2771562"/>
            <a:chOff x="779931" y="1486920"/>
            <a:chExt cx="2417995" cy="2771562"/>
          </a:xfrm>
        </p:grpSpPr>
        <p:grpSp>
          <p:nvGrpSpPr>
            <p:cNvPr id="188" name="Shape 188"/>
            <p:cNvGrpSpPr/>
            <p:nvPr/>
          </p:nvGrpSpPr>
          <p:grpSpPr>
            <a:xfrm>
              <a:off x="779931" y="1486920"/>
              <a:ext cx="2417995" cy="2771562"/>
              <a:chOff x="779931" y="1486920"/>
              <a:chExt cx="2417995" cy="2771562"/>
            </a:xfrm>
          </p:grpSpPr>
          <p:grpSp>
            <p:nvGrpSpPr>
              <p:cNvPr id="189" name="Shape 189"/>
              <p:cNvGrpSpPr/>
              <p:nvPr/>
            </p:nvGrpSpPr>
            <p:grpSpPr>
              <a:xfrm>
                <a:off x="779931" y="1486920"/>
                <a:ext cx="2417995" cy="2771562"/>
                <a:chOff x="4875350" y="2157350"/>
                <a:chExt cx="2152200" cy="2466900"/>
              </a:xfrm>
            </p:grpSpPr>
            <p:cxnSp>
              <p:nvCxnSpPr>
                <p:cNvPr id="190" name="Shape 190"/>
                <p:cNvCxnSpPr/>
                <p:nvPr/>
              </p:nvCxnSpPr>
              <p:spPr>
                <a:xfrm>
                  <a:off x="4875350" y="2157350"/>
                  <a:ext cx="12300" cy="24378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" name="Shape 191"/>
                <p:cNvCxnSpPr/>
                <p:nvPr/>
              </p:nvCxnSpPr>
              <p:spPr>
                <a:xfrm>
                  <a:off x="7015250" y="2186450"/>
                  <a:ext cx="12300" cy="24378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" name="Shape 192"/>
                <p:cNvCxnSpPr/>
                <p:nvPr/>
              </p:nvCxnSpPr>
              <p:spPr>
                <a:xfrm>
                  <a:off x="4887650" y="4595150"/>
                  <a:ext cx="2127600" cy="29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3" name="Shape 193"/>
              <p:cNvSpPr/>
              <p:nvPr/>
            </p:nvSpPr>
            <p:spPr>
              <a:xfrm>
                <a:off x="816625" y="2405075"/>
                <a:ext cx="2350500" cy="1814399"/>
              </a:xfrm>
              <a:prstGeom prst="rect">
                <a:avLst/>
              </a:prstGeom>
              <a:solidFill>
                <a:srgbClr val="CFE2F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1072575" y="3205029"/>
              <a:ext cx="222720" cy="220020"/>
              <a:chOff x="1072575" y="3205029"/>
              <a:chExt cx="222720" cy="220020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6" name="Shape 196"/>
              <p:cNvCxnSpPr>
                <a:stCxn id="195" idx="7"/>
              </p:cNvCxnSpPr>
              <p:nvPr/>
            </p:nvCxnSpPr>
            <p:spPr>
              <a:xfrm rot="10800000" flipH="1">
                <a:off x="1166295" y="3205029"/>
                <a:ext cx="129000" cy="126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197" name="Shape 197"/>
            <p:cNvGrpSpPr/>
            <p:nvPr/>
          </p:nvGrpSpPr>
          <p:grpSpPr>
            <a:xfrm>
              <a:off x="2125075" y="3386004"/>
              <a:ext cx="222720" cy="220020"/>
              <a:chOff x="1072575" y="3205029"/>
              <a:chExt cx="222720" cy="220020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9" name="Shape 199"/>
              <p:cNvCxnSpPr>
                <a:stCxn id="198" idx="7"/>
              </p:cNvCxnSpPr>
              <p:nvPr/>
            </p:nvCxnSpPr>
            <p:spPr>
              <a:xfrm rot="10800000" flipH="1">
                <a:off x="1166295" y="3205029"/>
                <a:ext cx="129000" cy="126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00" name="Shape 200"/>
            <p:cNvGrpSpPr/>
            <p:nvPr/>
          </p:nvGrpSpPr>
          <p:grpSpPr>
            <a:xfrm rot="5400000">
              <a:off x="1758348" y="3606028"/>
              <a:ext cx="222720" cy="220020"/>
              <a:chOff x="1072575" y="3205029"/>
              <a:chExt cx="222720" cy="220020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2" name="Shape 202"/>
              <p:cNvCxnSpPr>
                <a:stCxn id="201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03" name="Shape 203"/>
            <p:cNvGrpSpPr/>
            <p:nvPr/>
          </p:nvGrpSpPr>
          <p:grpSpPr>
            <a:xfrm rot="5400000">
              <a:off x="2538298" y="3543178"/>
              <a:ext cx="222720" cy="220020"/>
              <a:chOff x="1072575" y="3205029"/>
              <a:chExt cx="222720" cy="220020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5" name="Shape 205"/>
              <p:cNvCxnSpPr>
                <a:stCxn id="204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06" name="Shape 206"/>
            <p:cNvGrpSpPr/>
            <p:nvPr/>
          </p:nvGrpSpPr>
          <p:grpSpPr>
            <a:xfrm>
              <a:off x="2582275" y="3843204"/>
              <a:ext cx="222720" cy="220020"/>
              <a:chOff x="1072575" y="3205029"/>
              <a:chExt cx="222720" cy="220020"/>
            </a:xfrm>
          </p:grpSpPr>
          <p:sp>
            <p:nvSpPr>
              <p:cNvPr id="207" name="Shape 207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8" name="Shape 208"/>
              <p:cNvCxnSpPr>
                <a:stCxn id="207" idx="7"/>
              </p:cNvCxnSpPr>
              <p:nvPr/>
            </p:nvCxnSpPr>
            <p:spPr>
              <a:xfrm rot="10800000" flipH="1">
                <a:off x="1166295" y="3205029"/>
                <a:ext cx="129000" cy="126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09" name="Shape 209"/>
            <p:cNvGrpSpPr/>
            <p:nvPr/>
          </p:nvGrpSpPr>
          <p:grpSpPr>
            <a:xfrm>
              <a:off x="872550" y="3947979"/>
              <a:ext cx="222720" cy="220020"/>
              <a:chOff x="1072575" y="3205029"/>
              <a:chExt cx="222720" cy="220020"/>
            </a:xfrm>
          </p:grpSpPr>
          <p:sp>
            <p:nvSpPr>
              <p:cNvPr id="210" name="Shape 210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1" name="Shape 211"/>
              <p:cNvCxnSpPr>
                <a:stCxn id="210" idx="7"/>
              </p:cNvCxnSpPr>
              <p:nvPr/>
            </p:nvCxnSpPr>
            <p:spPr>
              <a:xfrm rot="10800000" flipH="1">
                <a:off x="1166295" y="3205029"/>
                <a:ext cx="129000" cy="126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12" name="Shape 212"/>
            <p:cNvGrpSpPr/>
            <p:nvPr/>
          </p:nvGrpSpPr>
          <p:grpSpPr>
            <a:xfrm rot="-5400000">
              <a:off x="1244025" y="3543178"/>
              <a:ext cx="222720" cy="220020"/>
              <a:chOff x="1072575" y="3205029"/>
              <a:chExt cx="222720" cy="220020"/>
            </a:xfrm>
          </p:grpSpPr>
          <p:sp>
            <p:nvSpPr>
              <p:cNvPr id="213" name="Shape 213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4" name="Shape 214"/>
              <p:cNvCxnSpPr>
                <a:stCxn id="213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15" name="Shape 215"/>
            <p:cNvGrpSpPr/>
            <p:nvPr/>
          </p:nvGrpSpPr>
          <p:grpSpPr>
            <a:xfrm rot="-5400000">
              <a:off x="2125075" y="3843203"/>
              <a:ext cx="222720" cy="220020"/>
              <a:chOff x="1072575" y="3205029"/>
              <a:chExt cx="222720" cy="220020"/>
            </a:xfrm>
          </p:grpSpPr>
          <p:sp>
            <p:nvSpPr>
              <p:cNvPr id="216" name="Shape 216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7" name="Shape 217"/>
              <p:cNvCxnSpPr>
                <a:stCxn id="216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18" name="Shape 218"/>
            <p:cNvGrpSpPr/>
            <p:nvPr/>
          </p:nvGrpSpPr>
          <p:grpSpPr>
            <a:xfrm rot="5400000">
              <a:off x="1483923" y="3843203"/>
              <a:ext cx="222720" cy="220020"/>
              <a:chOff x="1072575" y="3205029"/>
              <a:chExt cx="222720" cy="220020"/>
            </a:xfrm>
          </p:grpSpPr>
          <p:sp>
            <p:nvSpPr>
              <p:cNvPr id="219" name="Shape 219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0" name="Shape 220"/>
              <p:cNvCxnSpPr>
                <a:stCxn id="219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21" name="Shape 221"/>
            <p:cNvGrpSpPr/>
            <p:nvPr/>
          </p:nvGrpSpPr>
          <p:grpSpPr>
            <a:xfrm rot="5400000">
              <a:off x="1650623" y="2909753"/>
              <a:ext cx="222720" cy="220020"/>
              <a:chOff x="1072575" y="3205029"/>
              <a:chExt cx="222720" cy="220020"/>
            </a:xfrm>
          </p:grpSpPr>
          <p:sp>
            <p:nvSpPr>
              <p:cNvPr id="222" name="Shape 222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3" name="Shape 223"/>
              <p:cNvCxnSpPr>
                <a:stCxn id="222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24" name="Shape 224"/>
            <p:cNvGrpSpPr/>
            <p:nvPr/>
          </p:nvGrpSpPr>
          <p:grpSpPr>
            <a:xfrm rot="5400000">
              <a:off x="2288798" y="2838478"/>
              <a:ext cx="222720" cy="220020"/>
              <a:chOff x="1072575" y="3205029"/>
              <a:chExt cx="222720" cy="220020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6" name="Shape 226"/>
              <p:cNvCxnSpPr>
                <a:stCxn id="225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27" name="Shape 227"/>
            <p:cNvGrpSpPr/>
            <p:nvPr/>
          </p:nvGrpSpPr>
          <p:grpSpPr>
            <a:xfrm rot="10800000">
              <a:off x="1072574" y="2618966"/>
              <a:ext cx="222720" cy="220020"/>
              <a:chOff x="1072575" y="3205029"/>
              <a:chExt cx="222720" cy="220020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9" name="Shape 229"/>
              <p:cNvCxnSpPr>
                <a:stCxn id="228" idx="7"/>
              </p:cNvCxnSpPr>
              <p:nvPr/>
            </p:nvCxnSpPr>
            <p:spPr>
              <a:xfrm rot="10800000" flipH="1">
                <a:off x="1166295" y="3205029"/>
                <a:ext cx="129000" cy="126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30" name="Shape 230"/>
            <p:cNvGrpSpPr/>
            <p:nvPr/>
          </p:nvGrpSpPr>
          <p:grpSpPr>
            <a:xfrm rot="10800000">
              <a:off x="1810749" y="2571341"/>
              <a:ext cx="222720" cy="220020"/>
              <a:chOff x="1072575" y="3205029"/>
              <a:chExt cx="222720" cy="220020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2" name="Shape 232"/>
              <p:cNvCxnSpPr>
                <a:stCxn id="231" idx="7"/>
              </p:cNvCxnSpPr>
              <p:nvPr/>
            </p:nvCxnSpPr>
            <p:spPr>
              <a:xfrm rot="10800000" flipH="1">
                <a:off x="1166295" y="3205029"/>
                <a:ext cx="129000" cy="126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33" name="Shape 233"/>
            <p:cNvGrpSpPr/>
            <p:nvPr/>
          </p:nvGrpSpPr>
          <p:grpSpPr>
            <a:xfrm>
              <a:off x="2665625" y="3004717"/>
              <a:ext cx="222720" cy="220020"/>
              <a:chOff x="1072575" y="3205029"/>
              <a:chExt cx="222720" cy="220020"/>
            </a:xfrm>
          </p:grpSpPr>
          <p:sp>
            <p:nvSpPr>
              <p:cNvPr id="234" name="Shape 234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5" name="Shape 235"/>
              <p:cNvCxnSpPr>
                <a:stCxn id="234" idx="7"/>
              </p:cNvCxnSpPr>
              <p:nvPr/>
            </p:nvCxnSpPr>
            <p:spPr>
              <a:xfrm rot="10800000" flipH="1">
                <a:off x="1166295" y="3205029"/>
                <a:ext cx="129000" cy="126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36" name="Shape 236"/>
            <p:cNvGrpSpPr/>
            <p:nvPr/>
          </p:nvGrpSpPr>
          <p:grpSpPr>
            <a:xfrm rot="5400000">
              <a:off x="1536973" y="3224741"/>
              <a:ext cx="222720" cy="220020"/>
              <a:chOff x="1072575" y="3205029"/>
              <a:chExt cx="222720" cy="220020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8" name="Shape 238"/>
              <p:cNvCxnSpPr>
                <a:stCxn id="237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39" name="Shape 239"/>
            <p:cNvGrpSpPr/>
            <p:nvPr/>
          </p:nvGrpSpPr>
          <p:grpSpPr>
            <a:xfrm rot="-5400000">
              <a:off x="2863275" y="3386003"/>
              <a:ext cx="222720" cy="220020"/>
              <a:chOff x="1072575" y="3205029"/>
              <a:chExt cx="222720" cy="220020"/>
            </a:xfrm>
          </p:grpSpPr>
          <p:sp>
            <p:nvSpPr>
              <p:cNvPr id="240" name="Shape 240"/>
              <p:cNvSpPr/>
              <p:nvPr/>
            </p:nvSpPr>
            <p:spPr>
              <a:xfrm>
                <a:off x="1072575" y="3315250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1" name="Shape 241"/>
              <p:cNvCxnSpPr>
                <a:stCxn id="240" idx="7"/>
              </p:cNvCxnSpPr>
              <p:nvPr/>
            </p:nvCxnSpPr>
            <p:spPr>
              <a:xfrm rot="-5400000">
                <a:off x="1167645" y="3203679"/>
                <a:ext cx="126300" cy="12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42" name="Shape 242"/>
            <p:cNvGrpSpPr/>
            <p:nvPr/>
          </p:nvGrpSpPr>
          <p:grpSpPr>
            <a:xfrm>
              <a:off x="2352536" y="2171629"/>
              <a:ext cx="352020" cy="345120"/>
              <a:chOff x="2352536" y="2171629"/>
              <a:chExt cx="352020" cy="345120"/>
            </a:xfrm>
          </p:grpSpPr>
          <p:sp>
            <p:nvSpPr>
              <p:cNvPr id="243" name="Shape 243"/>
              <p:cNvSpPr/>
              <p:nvPr/>
            </p:nvSpPr>
            <p:spPr>
              <a:xfrm rot="-5400000">
                <a:off x="2594757" y="2406949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4" name="Shape 244"/>
              <p:cNvCxnSpPr>
                <a:stCxn id="243" idx="7"/>
              </p:cNvCxnSpPr>
              <p:nvPr/>
            </p:nvCxnSpPr>
            <p:spPr>
              <a:xfrm rot="10800000">
                <a:off x="2352536" y="2171629"/>
                <a:ext cx="258300" cy="251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45" name="Shape 245"/>
            <p:cNvGrpSpPr/>
            <p:nvPr/>
          </p:nvGrpSpPr>
          <p:grpSpPr>
            <a:xfrm flipH="1">
              <a:off x="1651962" y="2143054"/>
              <a:ext cx="352020" cy="345120"/>
              <a:chOff x="2352536" y="2171629"/>
              <a:chExt cx="352020" cy="345120"/>
            </a:xfrm>
          </p:grpSpPr>
          <p:sp>
            <p:nvSpPr>
              <p:cNvPr id="246" name="Shape 246"/>
              <p:cNvSpPr/>
              <p:nvPr/>
            </p:nvSpPr>
            <p:spPr>
              <a:xfrm rot="-5400000">
                <a:off x="2594757" y="2406949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7" name="Shape 247"/>
              <p:cNvCxnSpPr>
                <a:stCxn id="246" idx="7"/>
              </p:cNvCxnSpPr>
              <p:nvPr/>
            </p:nvCxnSpPr>
            <p:spPr>
              <a:xfrm rot="10800000">
                <a:off x="2352536" y="2171629"/>
                <a:ext cx="258300" cy="251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48" name="Shape 248"/>
            <p:cNvGrpSpPr/>
            <p:nvPr/>
          </p:nvGrpSpPr>
          <p:grpSpPr>
            <a:xfrm>
              <a:off x="1023112" y="1957354"/>
              <a:ext cx="324720" cy="530820"/>
              <a:chOff x="1023112" y="1957354"/>
              <a:chExt cx="324720" cy="530820"/>
            </a:xfrm>
          </p:grpSpPr>
          <p:sp>
            <p:nvSpPr>
              <p:cNvPr id="249" name="Shape 249"/>
              <p:cNvSpPr/>
              <p:nvPr/>
            </p:nvSpPr>
            <p:spPr>
              <a:xfrm rot="5400000" flipH="1">
                <a:off x="1023112" y="2378374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0" name="Shape 250"/>
              <p:cNvCxnSpPr>
                <a:stCxn id="249" idx="7"/>
              </p:cNvCxnSpPr>
              <p:nvPr/>
            </p:nvCxnSpPr>
            <p:spPr>
              <a:xfrm rot="10800000" flipH="1">
                <a:off x="1116832" y="1957354"/>
                <a:ext cx="231000" cy="437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251" name="Shape 251"/>
            <p:cNvGrpSpPr/>
            <p:nvPr/>
          </p:nvGrpSpPr>
          <p:grpSpPr>
            <a:xfrm flipH="1">
              <a:off x="2812274" y="1900204"/>
              <a:ext cx="324720" cy="530820"/>
              <a:chOff x="1023112" y="1957354"/>
              <a:chExt cx="324720" cy="530820"/>
            </a:xfrm>
          </p:grpSpPr>
          <p:sp>
            <p:nvSpPr>
              <p:cNvPr id="252" name="Shape 252"/>
              <p:cNvSpPr/>
              <p:nvPr/>
            </p:nvSpPr>
            <p:spPr>
              <a:xfrm rot="5400000" flipH="1">
                <a:off x="1023112" y="2378374"/>
                <a:ext cx="109800" cy="1098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3" name="Shape 253"/>
              <p:cNvCxnSpPr>
                <a:stCxn id="252" idx="7"/>
              </p:cNvCxnSpPr>
              <p:nvPr/>
            </p:nvCxnSpPr>
            <p:spPr>
              <a:xfrm rot="10800000" flipH="1">
                <a:off x="1116832" y="1957354"/>
                <a:ext cx="231000" cy="437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23400" y="158675"/>
            <a:ext cx="5893823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3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How do organisms stay cool?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25" y="1161990"/>
            <a:ext cx="2984400" cy="22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524" y="1681340"/>
            <a:ext cx="2194975" cy="314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500" y="845071"/>
            <a:ext cx="3103375" cy="22043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The Molecule of Life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460316"/>
            <a:ext cx="7809172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is the biological medium of life on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properties of water make earth suitable for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is present in high concentration on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is present in high concentrations in living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organisms.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336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typical cell is approximately 70% water  [55M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].</a:t>
            </a:r>
            <a:endParaRPr lang="en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Unique Properties of Water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1504950"/>
            <a:ext cx="4306805" cy="2386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Polarity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Emergent Properties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Polarity and Shape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344875"/>
            <a:ext cx="7090737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is polar due to: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arenR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Asymmetrical distribution of polar bonds -&gt; bent shape</a:t>
            </a:r>
          </a:p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arenR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Large electronegativity differences between H and O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polarity of water allows it to interact with other molecules and itself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014609" y="3891239"/>
            <a:ext cx="393475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The bent shape of water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1123950"/>
            <a:ext cx="6591299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16960" y="3478448"/>
            <a:ext cx="7385810" cy="148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 leads to unequal distribution of charge = polarity</a:t>
            </a:r>
          </a:p>
        </p:txBody>
      </p:sp>
      <p:sp>
        <p:nvSpPr>
          <p:cNvPr id="122" name="Shape 122"/>
          <p:cNvSpPr/>
          <p:nvPr/>
        </p:nvSpPr>
        <p:spPr>
          <a:xfrm>
            <a:off x="3345192" y="1734815"/>
            <a:ext cx="1428792" cy="1394654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algn="bl" rotWithShape="0">
              <a:srgbClr val="00000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 rot="2948505">
            <a:off x="4782889" y="1196227"/>
            <a:ext cx="258995" cy="1077172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algn="bl" rotWithShape="0">
              <a:srgbClr val="00000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137973" y="959749"/>
            <a:ext cx="713280" cy="64956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algn="bl" rotWithShape="0">
              <a:srgbClr val="00000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 rot="-2974934">
            <a:off x="3199334" y="1653190"/>
            <a:ext cx="291712" cy="1095826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algn="bl" rotWithShape="0">
              <a:srgbClr val="00000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376085" y="1410029"/>
            <a:ext cx="713280" cy="649569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algn="bl" rotWithShape="0">
              <a:srgbClr val="00000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5737855" y="516724"/>
            <a:ext cx="114434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856907" y="3247615"/>
            <a:ext cx="79068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689127" y="1053700"/>
            <a:ext cx="114434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" sz="2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Emergent Properties of Water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28600" y="1346634"/>
            <a:ext cx="4267200" cy="2977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H-bonding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Cohesion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adhesion</a:t>
            </a:r>
            <a:endParaRPr lang="en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</a:t>
            </a:r>
            <a:r>
              <a:rPr lang="en" sz="2800" dirty="0"/>
              <a:t>m</a:t>
            </a:r>
            <a:r>
              <a:rPr lang="e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oderation</a:t>
            </a: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dirty="0" smtClean="0"/>
              <a:t>High surface tension</a:t>
            </a:r>
            <a:endParaRPr lang="en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Evaporative cooling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504950"/>
            <a:ext cx="388430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Hydrogen-Bonding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21894" y="1338258"/>
            <a:ext cx="7474306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Emergent properties stem mostly from the ability of water to form hydrogen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form between polarized H and an unshared electron pair from an electronegative element (O, N, F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bonds result in increased cohesion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adhesion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</a:t>
            </a:r>
            <a:r>
              <a:rPr lang="en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tension and </a:t>
            </a:r>
            <a:r>
              <a:rPr lang="en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heat.</a:t>
            </a:r>
            <a:endParaRPr lang="en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895350"/>
            <a:ext cx="4038600" cy="3910711"/>
          </a:xfrm>
          <a:prstGeom prst="rect">
            <a:avLst/>
          </a:prstGeom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96235" y="239541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Hydrogen-bonding to neighboring atoms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562</Words>
  <Application>Microsoft Office PowerPoint</Application>
  <PresentationFormat>On-screen Show (16:9)</PresentationFormat>
  <Paragraphs>94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Do Grasshoppers Sweat?</vt:lpstr>
      <vt:lpstr>The Molecule of Life</vt:lpstr>
      <vt:lpstr>Unique Properties of Water</vt:lpstr>
      <vt:lpstr>Polarity and Shape</vt:lpstr>
      <vt:lpstr>The bent shape of water</vt:lpstr>
      <vt:lpstr>PowerPoint Presentation</vt:lpstr>
      <vt:lpstr>Emergent Properties of Water</vt:lpstr>
      <vt:lpstr>Hydrogen-Bonding</vt:lpstr>
      <vt:lpstr>Hydrogen-bonding to neighboring atoms</vt:lpstr>
      <vt:lpstr>Cohesion and Adhesion</vt:lpstr>
      <vt:lpstr>PowerPoint Presentation</vt:lpstr>
      <vt:lpstr>Temperature Moderation</vt:lpstr>
      <vt:lpstr>Evaporative Cooling – an emergent property</vt:lpstr>
      <vt:lpstr>Evaporative Cooling</vt:lpstr>
      <vt:lpstr>How do organisms stay cool?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Grasshoppers Sweat?</dc:title>
  <dc:creator>Ky</dc:creator>
  <cp:lastModifiedBy>Ky</cp:lastModifiedBy>
  <cp:revision>25</cp:revision>
  <dcterms:modified xsi:type="dcterms:W3CDTF">2021-11-14T21:03:54Z</dcterms:modified>
</cp:coreProperties>
</file>