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3" r:id="rId1"/>
  </p:sldMasterIdLst>
  <p:notesMasterIdLst>
    <p:notesMasterId r:id="rId26"/>
  </p:notesMasterIdLst>
  <p:sldIdLst>
    <p:sldId id="256" r:id="rId2"/>
    <p:sldId id="346" r:id="rId3"/>
    <p:sldId id="444" r:id="rId4"/>
    <p:sldId id="445" r:id="rId5"/>
    <p:sldId id="415" r:id="rId6"/>
    <p:sldId id="407" r:id="rId7"/>
    <p:sldId id="446" r:id="rId8"/>
    <p:sldId id="389" r:id="rId9"/>
    <p:sldId id="417" r:id="rId10"/>
    <p:sldId id="419" r:id="rId11"/>
    <p:sldId id="485" r:id="rId12"/>
    <p:sldId id="448" r:id="rId13"/>
    <p:sldId id="449" r:id="rId14"/>
    <p:sldId id="450" r:id="rId15"/>
    <p:sldId id="451" r:id="rId16"/>
    <p:sldId id="452" r:id="rId17"/>
    <p:sldId id="456" r:id="rId18"/>
    <p:sldId id="457" r:id="rId19"/>
    <p:sldId id="464" r:id="rId20"/>
    <p:sldId id="467" r:id="rId21"/>
    <p:sldId id="471" r:id="rId22"/>
    <p:sldId id="472" r:id="rId23"/>
    <p:sldId id="410" r:id="rId24"/>
    <p:sldId id="48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F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9" d="100"/>
          <a:sy n="79" d="100"/>
        </p:scale>
        <p:origin x="-1546" y="-28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ED953B-033D-A446-8B09-F531FF33FB39}" type="datetimeFigureOut">
              <a:rPr lang="en-US" smtClean="0"/>
              <a:pPr/>
              <a:t>4/24/2015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D815D-85FA-E64D-8FB7-79E258FCEDF6}" type="slidenum">
              <a:rPr lang="en-US" smtClean="0"/>
              <a:pPr/>
              <a:t>‹#›</a:t>
            </a:fld>
            <a:endParaRPr lang="en-US"/>
          </a:p>
        </p:txBody>
      </p:sp>
    </p:spTree>
    <p:extLst>
      <p:ext uri="{BB962C8B-B14F-4D97-AF65-F5344CB8AC3E}">
        <p14:creationId xmlns:p14="http://schemas.microsoft.com/office/powerpoint/2010/main" val="15498448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385141-3AAB-7B4B-9CF1-43143DE853D4}" type="slidenum">
              <a:rPr lang="en-US"/>
              <a:pPr/>
              <a:t>3</a:t>
            </a:fld>
            <a:endParaRPr lang="en-US"/>
          </a:p>
        </p:txBody>
      </p:sp>
      <p:sp>
        <p:nvSpPr>
          <p:cNvPr id="219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9139" name="Rectangle 3"/>
          <p:cNvSpPr>
            <a:spLocks noGrp="1" noChangeArrowheads="1"/>
          </p:cNvSpPr>
          <p:nvPr>
            <p:ph type="body" idx="1"/>
          </p:nvPr>
        </p:nvSpPr>
        <p:spPr/>
        <p:txBody>
          <a:bodyPr/>
          <a:lstStyle/>
          <a:p>
            <a:r>
              <a:rPr lang="en-US" dirty="0" smtClean="0"/>
              <a:t>This phrase</a:t>
            </a:r>
            <a:r>
              <a:rPr lang="en-US" baseline="0" dirty="0" smtClean="0"/>
              <a:t> means the “birth of pharmacology” and is the science behind how humans found medicinal plants originally. Consider review each of these and why it might have helped humans to discover physiologically active plants. Consider bringing in some branches of fresh mint; the smell (aroma) is a familiar one to most of us and is relevant to the next slide.</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North American</a:t>
            </a:r>
            <a:r>
              <a:rPr lang="en-US" baseline="0" dirty="0" smtClean="0"/>
              <a:t> plants that used to be used for snakebite</a:t>
            </a:r>
            <a:endParaRPr lang="en-US" dirty="0"/>
          </a:p>
        </p:txBody>
      </p:sp>
      <p:sp>
        <p:nvSpPr>
          <p:cNvPr id="4" name="Slide Number Placeholder 3"/>
          <p:cNvSpPr>
            <a:spLocks noGrp="1"/>
          </p:cNvSpPr>
          <p:nvPr>
            <p:ph type="sldNum" sz="quarter" idx="10"/>
          </p:nvPr>
        </p:nvSpPr>
        <p:spPr/>
        <p:txBody>
          <a:bodyPr/>
          <a:lstStyle/>
          <a:p>
            <a:fld id="{F9ED815D-85FA-E64D-8FB7-79E258FCEDF6}" type="slidenum">
              <a:rPr lang="en-US" smtClean="0"/>
              <a:pPr/>
              <a:t>14</a:t>
            </a:fld>
            <a:endParaRPr lang="en-US"/>
          </a:p>
        </p:txBody>
      </p:sp>
    </p:spTree>
    <p:extLst>
      <p:ext uri="{BB962C8B-B14F-4D97-AF65-F5344CB8AC3E}">
        <p14:creationId xmlns:p14="http://schemas.microsoft.com/office/powerpoint/2010/main" val="2633935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general, traditional healers</a:t>
            </a:r>
            <a:r>
              <a:rPr lang="en-US" baseline="0" dirty="0" smtClean="0"/>
              <a:t> hold a lot of knowledge about these topics</a:t>
            </a:r>
            <a:endParaRPr lang="en-US" dirty="0"/>
          </a:p>
        </p:txBody>
      </p:sp>
      <p:sp>
        <p:nvSpPr>
          <p:cNvPr id="4" name="Slide Number Placeholder 3"/>
          <p:cNvSpPr>
            <a:spLocks noGrp="1"/>
          </p:cNvSpPr>
          <p:nvPr>
            <p:ph type="sldNum" sz="quarter" idx="10"/>
          </p:nvPr>
        </p:nvSpPr>
        <p:spPr/>
        <p:txBody>
          <a:bodyPr/>
          <a:lstStyle/>
          <a:p>
            <a:fld id="{F9ED815D-85FA-E64D-8FB7-79E258FCEDF6}" type="slidenum">
              <a:rPr lang="en-US" smtClean="0"/>
              <a:pPr/>
              <a:t>15</a:t>
            </a:fld>
            <a:endParaRPr lang="en-US"/>
          </a:p>
        </p:txBody>
      </p:sp>
    </p:spTree>
    <p:extLst>
      <p:ext uri="{BB962C8B-B14F-4D97-AF65-F5344CB8AC3E}">
        <p14:creationId xmlns:p14="http://schemas.microsoft.com/office/powerpoint/2010/main" val="2547463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our case, we could call these people holders of traditional knowledge.</a:t>
            </a:r>
          </a:p>
          <a:p>
            <a:r>
              <a:rPr lang="en-US" baseline="0" dirty="0" smtClean="0"/>
              <a:t>Discuss the knowledge they have, its accuracy, relevance to modern medicine, etc.</a:t>
            </a:r>
            <a:endParaRPr lang="en-US" dirty="0"/>
          </a:p>
        </p:txBody>
      </p:sp>
      <p:sp>
        <p:nvSpPr>
          <p:cNvPr id="4" name="Slide Number Placeholder 3"/>
          <p:cNvSpPr>
            <a:spLocks noGrp="1"/>
          </p:cNvSpPr>
          <p:nvPr>
            <p:ph type="sldNum" sz="quarter" idx="10"/>
          </p:nvPr>
        </p:nvSpPr>
        <p:spPr/>
        <p:txBody>
          <a:bodyPr/>
          <a:lstStyle/>
          <a:p>
            <a:fld id="{F9ED815D-85FA-E64D-8FB7-79E258FCEDF6}" type="slidenum">
              <a:rPr lang="en-US" smtClean="0"/>
              <a:pPr/>
              <a:t>16</a:t>
            </a:fld>
            <a:endParaRPr lang="en-US"/>
          </a:p>
        </p:txBody>
      </p:sp>
    </p:spTree>
    <p:extLst>
      <p:ext uri="{BB962C8B-B14F-4D97-AF65-F5344CB8AC3E}">
        <p14:creationId xmlns:p14="http://schemas.microsoft.com/office/powerpoint/2010/main" val="1618007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CC6D4C-A649-7F47-A296-6AA19DFB6FA1}" type="slidenum">
              <a:rPr lang="en-US"/>
              <a:pPr/>
              <a:t>17</a:t>
            </a:fld>
            <a:endParaRPr lang="en-US"/>
          </a:p>
        </p:txBody>
      </p:sp>
      <p:sp>
        <p:nvSpPr>
          <p:cNvPr id="1792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792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dirty="0" smtClean="0"/>
              <a:t>An example of a traditional remedy, now being studied and used around the world.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a:t>
            </a:r>
            <a:r>
              <a:rPr lang="ja-JP" altLang="en-US" dirty="0" smtClean="0"/>
              <a:t>“</a:t>
            </a:r>
            <a:r>
              <a:rPr lang="en-US" dirty="0" smtClean="0"/>
              <a:t>star</a:t>
            </a:r>
            <a:r>
              <a:rPr lang="ja-JP" altLang="en-US" dirty="0" smtClean="0"/>
              <a:t>”</a:t>
            </a:r>
            <a:r>
              <a:rPr lang="en-US" dirty="0" smtClean="0"/>
              <a:t> plants where the traditional use helped us clinically.</a:t>
            </a:r>
          </a:p>
          <a:p>
            <a:endParaRPr lang="en-US" dirty="0"/>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01C340-E612-6E4D-B323-C74C9BAB6387}" type="slidenum">
              <a:rPr lang="en-US"/>
              <a:pPr/>
              <a:t>18</a:t>
            </a:fld>
            <a:endParaRPr lang="en-US"/>
          </a:p>
        </p:txBody>
      </p:sp>
      <p:sp>
        <p:nvSpPr>
          <p:cNvPr id="1812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812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dirty="0" smtClean="0"/>
              <a:t>Only the traditional healer can find the active </a:t>
            </a:r>
            <a:r>
              <a:rPr lang="en-US" dirty="0" err="1" smtClean="0"/>
              <a:t>chemotype</a:t>
            </a:r>
            <a:r>
              <a:rPr lang="en-US" dirty="0" smtClean="0"/>
              <a:t>. Important to have them as part of the research team.</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8E7204-BC55-A345-89EF-10638997BBEB}" type="slidenum">
              <a:rPr lang="en-US"/>
              <a:pPr/>
              <a:t>19</a:t>
            </a:fld>
            <a:endParaRPr lang="en-US"/>
          </a:p>
        </p:txBody>
      </p:sp>
      <p:sp>
        <p:nvSpPr>
          <p:cNvPr id="232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2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FF8ABD-6EC6-854D-B80D-101E0BF25FE0}" type="slidenum">
              <a:rPr lang="en-US"/>
              <a:pPr/>
              <a:t>20</a:t>
            </a:fld>
            <a:endParaRPr lang="en-US"/>
          </a:p>
        </p:txBody>
      </p:sp>
      <p:sp>
        <p:nvSpPr>
          <p:cNvPr id="3624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624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modern day “herbal team” has</a:t>
            </a:r>
            <a:r>
              <a:rPr lang="en-US" baseline="0" dirty="0" smtClean="0"/>
              <a:t> several possible members. This type of collaboration has benefits clinically, and for research and conservation. Discuss what some of these might be.</a:t>
            </a:r>
            <a:endParaRPr lang="en-US" dirty="0"/>
          </a:p>
        </p:txBody>
      </p:sp>
      <p:sp>
        <p:nvSpPr>
          <p:cNvPr id="4" name="Slide Number Placeholder 3"/>
          <p:cNvSpPr>
            <a:spLocks noGrp="1"/>
          </p:cNvSpPr>
          <p:nvPr>
            <p:ph type="sldNum" sz="quarter" idx="10"/>
          </p:nvPr>
        </p:nvSpPr>
        <p:spPr/>
        <p:txBody>
          <a:bodyPr/>
          <a:lstStyle/>
          <a:p>
            <a:fld id="{F9ED815D-85FA-E64D-8FB7-79E258FCEDF6}" type="slidenum">
              <a:rPr lang="en-US" smtClean="0"/>
              <a:pPr/>
              <a:t>21</a:t>
            </a:fld>
            <a:endParaRPr lang="en-US"/>
          </a:p>
        </p:txBody>
      </p:sp>
    </p:spTree>
    <p:extLst>
      <p:ext uri="{BB962C8B-B14F-4D97-AF65-F5344CB8AC3E}">
        <p14:creationId xmlns:p14="http://schemas.microsoft.com/office/powerpoint/2010/main" val="1257611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Discussion Notes.</a:t>
            </a:r>
            <a:endParaRPr lang="en-US" dirty="0"/>
          </a:p>
        </p:txBody>
      </p:sp>
      <p:sp>
        <p:nvSpPr>
          <p:cNvPr id="4" name="Slide Number Placeholder 3"/>
          <p:cNvSpPr>
            <a:spLocks noGrp="1"/>
          </p:cNvSpPr>
          <p:nvPr>
            <p:ph type="sldNum" sz="quarter" idx="10"/>
          </p:nvPr>
        </p:nvSpPr>
        <p:spPr/>
        <p:txBody>
          <a:bodyPr/>
          <a:lstStyle/>
          <a:p>
            <a:fld id="{F9ED815D-85FA-E64D-8FB7-79E258FCEDF6}" type="slidenum">
              <a:rPr lang="en-US" smtClean="0"/>
              <a:pPr/>
              <a:t>22</a:t>
            </a:fld>
            <a:endParaRPr lang="en-US"/>
          </a:p>
        </p:txBody>
      </p:sp>
    </p:spTree>
    <p:extLst>
      <p:ext uri="{BB962C8B-B14F-4D97-AF65-F5344CB8AC3E}">
        <p14:creationId xmlns:p14="http://schemas.microsoft.com/office/powerpoint/2010/main" val="3273956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mint plant family contains</a:t>
            </a:r>
            <a:r>
              <a:rPr lang="en-US" baseline="0" dirty="0" smtClean="0"/>
              <a:t> volatile oils (such as menthol) that have medicinal activities.</a:t>
            </a:r>
            <a:endParaRPr lang="en-US" dirty="0"/>
          </a:p>
        </p:txBody>
      </p:sp>
      <p:sp>
        <p:nvSpPr>
          <p:cNvPr id="4" name="Slide Number Placeholder 3"/>
          <p:cNvSpPr>
            <a:spLocks noGrp="1"/>
          </p:cNvSpPr>
          <p:nvPr>
            <p:ph type="sldNum" sz="quarter" idx="10"/>
          </p:nvPr>
        </p:nvSpPr>
        <p:spPr/>
        <p:txBody>
          <a:bodyPr/>
          <a:lstStyle/>
          <a:p>
            <a:fld id="{F9ED815D-85FA-E64D-8FB7-79E258FCEDF6}" type="slidenum">
              <a:rPr lang="en-US" smtClean="0"/>
              <a:pPr/>
              <a:t>4</a:t>
            </a:fld>
            <a:endParaRPr lang="en-US"/>
          </a:p>
        </p:txBody>
      </p:sp>
    </p:spTree>
    <p:extLst>
      <p:ext uri="{BB962C8B-B14F-4D97-AF65-F5344CB8AC3E}">
        <p14:creationId xmlns:p14="http://schemas.microsoft.com/office/powerpoint/2010/main" val="396854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BD6B1A-F73C-7E42-B664-F27F482B0ACD}" type="slidenum">
              <a:rPr lang="en-US"/>
              <a:pPr/>
              <a:t>6</a:t>
            </a:fld>
            <a:endParaRPr lang="en-US"/>
          </a:p>
        </p:txBody>
      </p:sp>
      <p:sp>
        <p:nvSpPr>
          <p:cNvPr id="217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7091" name="Rectangle 3"/>
          <p:cNvSpPr>
            <a:spLocks noGrp="1" noChangeArrowheads="1"/>
          </p:cNvSpPr>
          <p:nvPr>
            <p:ph type="body" idx="1"/>
          </p:nvPr>
        </p:nvSpPr>
        <p:spPr/>
        <p:txBody>
          <a:bodyPr/>
          <a:lstStyle/>
          <a:p>
            <a:r>
              <a:rPr lang="en-US" dirty="0" smtClean="0"/>
              <a:t>Plant</a:t>
            </a:r>
            <a:r>
              <a:rPr lang="en-US" baseline="0" dirty="0" smtClean="0"/>
              <a:t> families are important for many reasons, including the fact that some contain important compounds that have medicinal effects.</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bringing in plants to class. Fertile specimens ar</a:t>
            </a:r>
            <a:r>
              <a:rPr lang="en-US" baseline="0" dirty="0" smtClean="0"/>
              <a:t>e those with fruits or flowers and are ideal for identification purposes. Sterile plants, those without fruits and flowers are almost impossible to identify taxonomically, unless laboratory techniques are used.</a:t>
            </a:r>
            <a:endParaRPr lang="en-US" dirty="0"/>
          </a:p>
        </p:txBody>
      </p:sp>
      <p:sp>
        <p:nvSpPr>
          <p:cNvPr id="4" name="Slide Number Placeholder 3"/>
          <p:cNvSpPr>
            <a:spLocks noGrp="1"/>
          </p:cNvSpPr>
          <p:nvPr>
            <p:ph type="sldNum" sz="quarter" idx="10"/>
          </p:nvPr>
        </p:nvSpPr>
        <p:spPr/>
        <p:txBody>
          <a:bodyPr/>
          <a:lstStyle/>
          <a:p>
            <a:fld id="{F9ED815D-85FA-E64D-8FB7-79E258FCEDF6}" type="slidenum">
              <a:rPr lang="en-US" smtClean="0"/>
              <a:pPr/>
              <a:t>8</a:t>
            </a:fld>
            <a:endParaRPr lang="en-US"/>
          </a:p>
        </p:txBody>
      </p:sp>
    </p:spTree>
    <p:extLst>
      <p:ext uri="{BB962C8B-B14F-4D97-AF65-F5344CB8AC3E}">
        <p14:creationId xmlns:p14="http://schemas.microsoft.com/office/powerpoint/2010/main" val="2825141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names can be confusing:</a:t>
            </a:r>
            <a:r>
              <a:rPr lang="en-US" baseline="0" dirty="0" smtClean="0"/>
              <a:t> mean several different plants</a:t>
            </a:r>
            <a:endParaRPr lang="en-US" dirty="0"/>
          </a:p>
        </p:txBody>
      </p:sp>
      <p:sp>
        <p:nvSpPr>
          <p:cNvPr id="4" name="Slide Number Placeholder 3"/>
          <p:cNvSpPr>
            <a:spLocks noGrp="1"/>
          </p:cNvSpPr>
          <p:nvPr>
            <p:ph type="sldNum" sz="quarter" idx="10"/>
          </p:nvPr>
        </p:nvSpPr>
        <p:spPr/>
        <p:txBody>
          <a:bodyPr/>
          <a:lstStyle/>
          <a:p>
            <a:fld id="{F9ED815D-85FA-E64D-8FB7-79E258FCEDF6}" type="slidenum">
              <a:rPr lang="en-US" smtClean="0"/>
              <a:pPr/>
              <a:t>9</a:t>
            </a:fld>
            <a:endParaRPr lang="en-US"/>
          </a:p>
        </p:txBody>
      </p:sp>
    </p:spTree>
    <p:extLst>
      <p:ext uri="{BB962C8B-B14F-4D97-AF65-F5344CB8AC3E}">
        <p14:creationId xmlns:p14="http://schemas.microsoft.com/office/powerpoint/2010/main" val="3850736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33D4269-D182-5741-A310-6E818180355D}" type="slidenum">
              <a:rPr lang="en-US" sz="1200"/>
              <a:pPr/>
              <a:t>10</a:t>
            </a:fld>
            <a:endParaRPr lang="en-US" sz="1200"/>
          </a:p>
        </p:txBody>
      </p:sp>
      <p:sp>
        <p:nvSpPr>
          <p:cNvPr id="15053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427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field is the glue that brings together plants,</a:t>
            </a:r>
            <a:r>
              <a:rPr lang="en-US" baseline="0" dirty="0" smtClean="0"/>
              <a:t> people, and culture</a:t>
            </a:r>
          </a:p>
          <a:p>
            <a:r>
              <a:rPr lang="en-US" baseline="0" dirty="0" smtClean="0"/>
              <a:t>In this case, we are focusing on a subset of </a:t>
            </a:r>
            <a:r>
              <a:rPr lang="en-US" baseline="0" dirty="0" err="1" smtClean="0"/>
              <a:t>ethnobotany</a:t>
            </a:r>
            <a:r>
              <a:rPr lang="en-US" baseline="0" dirty="0" smtClean="0"/>
              <a:t> called </a:t>
            </a:r>
            <a:r>
              <a:rPr lang="en-US" baseline="0" dirty="0" err="1" smtClean="0"/>
              <a:t>ethnomedicine</a:t>
            </a:r>
            <a:endParaRPr lang="en-US" dirty="0"/>
          </a:p>
        </p:txBody>
      </p:sp>
      <p:sp>
        <p:nvSpPr>
          <p:cNvPr id="4" name="Slide Number Placeholder 3"/>
          <p:cNvSpPr>
            <a:spLocks noGrp="1"/>
          </p:cNvSpPr>
          <p:nvPr>
            <p:ph type="sldNum" sz="quarter" idx="10"/>
          </p:nvPr>
        </p:nvSpPr>
        <p:spPr/>
        <p:txBody>
          <a:bodyPr/>
          <a:lstStyle/>
          <a:p>
            <a:fld id="{F9ED815D-85FA-E64D-8FB7-79E258FCEDF6}" type="slidenum">
              <a:rPr lang="en-US" smtClean="0"/>
              <a:pPr/>
              <a:t>11</a:t>
            </a:fld>
            <a:endParaRPr lang="en-US"/>
          </a:p>
        </p:txBody>
      </p:sp>
    </p:spTree>
    <p:extLst>
      <p:ext uri="{BB962C8B-B14F-4D97-AF65-F5344CB8AC3E}">
        <p14:creationId xmlns:p14="http://schemas.microsoft.com/office/powerpoint/2010/main" val="4037961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0BBA7B-05D0-874E-9D26-5DF6E85B55F6}" type="slidenum">
              <a:rPr lang="en-US"/>
              <a:pPr/>
              <a:t>12</a:t>
            </a:fld>
            <a:endParaRPr lang="en-US"/>
          </a:p>
        </p:txBody>
      </p:sp>
      <p:sp>
        <p:nvSpPr>
          <p:cNvPr id="464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64899" name="Rectangle 3"/>
          <p:cNvSpPr>
            <a:spLocks noGrp="1" noChangeArrowheads="1"/>
          </p:cNvSpPr>
          <p:nvPr>
            <p:ph type="body" idx="1"/>
          </p:nvPr>
        </p:nvSpPr>
        <p:spPr/>
        <p:txBody>
          <a:bodyPr/>
          <a:lstStyle/>
          <a:p>
            <a:r>
              <a:rPr lang="en-US" dirty="0" smtClean="0"/>
              <a:t>Evidence for medicinal plant use goes back thousands</a:t>
            </a:r>
            <a:r>
              <a:rPr lang="en-US" baseline="0" dirty="0" smtClean="0"/>
              <a:t> of years</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17271E-94E9-424C-8186-C5C8BC563370}" type="slidenum">
              <a:rPr lang="en-US"/>
              <a:pPr/>
              <a:t>13</a:t>
            </a:fld>
            <a:endParaRPr lang="en-US"/>
          </a:p>
        </p:txBody>
      </p:sp>
      <p:sp>
        <p:nvSpPr>
          <p:cNvPr id="190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0467" name="Rectangle 3"/>
          <p:cNvSpPr>
            <a:spLocks noGrp="1" noChangeArrowheads="1"/>
          </p:cNvSpPr>
          <p:nvPr>
            <p:ph type="body" idx="1"/>
          </p:nvPr>
        </p:nvSpPr>
        <p:spPr/>
        <p:txBody>
          <a:bodyPr/>
          <a:lstStyle/>
          <a:p>
            <a:r>
              <a:rPr lang="en-US" dirty="0" smtClean="0"/>
              <a:t>People with medicinal knowledge are an</a:t>
            </a:r>
            <a:r>
              <a:rPr lang="en-US" baseline="0" dirty="0" smtClean="0"/>
              <a:t> important part of this equation</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F787A1-BDB6-4649-9C2C-9DEE51290AAE}" type="datetime1">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6EBA4-0B58-C144-9511-9059D95FDF08}" type="slidenum">
              <a:rPr lang="en-US" smtClean="0"/>
              <a:pPr/>
              <a:t>‹#›</a:t>
            </a:fld>
            <a:endParaRPr lang="en-US"/>
          </a:p>
        </p:txBody>
      </p:sp>
    </p:spTree>
    <p:extLst>
      <p:ext uri="{BB962C8B-B14F-4D97-AF65-F5344CB8AC3E}">
        <p14:creationId xmlns:p14="http://schemas.microsoft.com/office/powerpoint/2010/main" val="115066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63AEF2-4897-4C10-9EB4-D1FFDBE03F8D}" type="datetime1">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6EBA4-0B58-C144-9511-9059D95FDF08}" type="slidenum">
              <a:rPr lang="en-US" smtClean="0"/>
              <a:pPr/>
              <a:t>‹#›</a:t>
            </a:fld>
            <a:endParaRPr lang="en-US"/>
          </a:p>
        </p:txBody>
      </p:sp>
    </p:spTree>
    <p:extLst>
      <p:ext uri="{BB962C8B-B14F-4D97-AF65-F5344CB8AC3E}">
        <p14:creationId xmlns:p14="http://schemas.microsoft.com/office/powerpoint/2010/main" val="119413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04A68C-F0B1-42D7-84CD-30BCA1A5E5CB}" type="datetime1">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6EBA4-0B58-C144-9511-9059D95FDF08}" type="slidenum">
              <a:rPr lang="en-US" smtClean="0"/>
              <a:pPr/>
              <a:t>‹#›</a:t>
            </a:fld>
            <a:endParaRPr lang="en-US"/>
          </a:p>
        </p:txBody>
      </p:sp>
    </p:spTree>
    <p:extLst>
      <p:ext uri="{BB962C8B-B14F-4D97-AF65-F5344CB8AC3E}">
        <p14:creationId xmlns:p14="http://schemas.microsoft.com/office/powerpoint/2010/main" val="1312058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4727EFBD-062F-493F-BEB5-BDC399AE3851}" type="datetime1">
              <a:rPr lang="en-US" smtClean="0"/>
              <a:t>4/24/2015</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AFD4C427-CD88-3B4E-BF0C-9A37B42B18A5}" type="slidenum">
              <a:rPr lang="en-US"/>
              <a:pPr/>
              <a:t>‹#›</a:t>
            </a:fld>
            <a:endParaRPr lang="en-US"/>
          </a:p>
        </p:txBody>
      </p:sp>
    </p:spTree>
    <p:extLst>
      <p:ext uri="{BB962C8B-B14F-4D97-AF65-F5344CB8AC3E}">
        <p14:creationId xmlns:p14="http://schemas.microsoft.com/office/powerpoint/2010/main" val="1542666986"/>
      </p:ext>
    </p:extLst>
  </p:cSld>
  <p:clrMapOvr>
    <a:masterClrMapping/>
  </p:clrMapOvr>
  <p:transition>
    <p:zoom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AF5CA5BA-74C9-4C62-9ECC-A9A1C094FE16}" type="datetime1">
              <a:rPr lang="en-US" smtClean="0"/>
              <a:t>4/24/2015</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80849C1-2B46-4841-9D0E-B080D033A282}" type="slidenum">
              <a:rPr lang="en-US" smtClean="0"/>
              <a:pPr/>
              <a:t>‹#›</a:t>
            </a:fld>
            <a:endParaRPr lang="en-US"/>
          </a:p>
        </p:txBody>
      </p:sp>
    </p:spTree>
    <p:extLst>
      <p:ext uri="{BB962C8B-B14F-4D97-AF65-F5344CB8AC3E}">
        <p14:creationId xmlns:p14="http://schemas.microsoft.com/office/powerpoint/2010/main" val="3549671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11DDF2-645E-40E9-8377-F5990EFBAD8C}" type="datetime1">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6EBA4-0B58-C144-9511-9059D95FDF08}" type="slidenum">
              <a:rPr lang="en-US" smtClean="0"/>
              <a:pPr/>
              <a:t>‹#›</a:t>
            </a:fld>
            <a:endParaRPr lang="en-US"/>
          </a:p>
        </p:txBody>
      </p:sp>
    </p:spTree>
    <p:extLst>
      <p:ext uri="{BB962C8B-B14F-4D97-AF65-F5344CB8AC3E}">
        <p14:creationId xmlns:p14="http://schemas.microsoft.com/office/powerpoint/2010/main" val="3238737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C6D0E1-4FFC-4D17-B860-D97C96AA06BA}" type="datetime1">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6EBA4-0B58-C144-9511-9059D95FDF08}" type="slidenum">
              <a:rPr lang="en-US" smtClean="0"/>
              <a:pPr/>
              <a:t>‹#›</a:t>
            </a:fld>
            <a:endParaRPr lang="en-US"/>
          </a:p>
        </p:txBody>
      </p:sp>
    </p:spTree>
    <p:extLst>
      <p:ext uri="{BB962C8B-B14F-4D97-AF65-F5344CB8AC3E}">
        <p14:creationId xmlns:p14="http://schemas.microsoft.com/office/powerpoint/2010/main" val="276485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D9239A-4A27-4D69-AFD1-B2805C58C1E1}" type="datetime1">
              <a:rPr lang="en-US" smtClean="0"/>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6EBA4-0B58-C144-9511-9059D95FDF08}" type="slidenum">
              <a:rPr lang="en-US" smtClean="0"/>
              <a:pPr/>
              <a:t>‹#›</a:t>
            </a:fld>
            <a:endParaRPr lang="en-US"/>
          </a:p>
        </p:txBody>
      </p:sp>
    </p:spTree>
    <p:extLst>
      <p:ext uri="{BB962C8B-B14F-4D97-AF65-F5344CB8AC3E}">
        <p14:creationId xmlns:p14="http://schemas.microsoft.com/office/powerpoint/2010/main" val="2062988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E6D0DD-3AAA-4462-8F73-C9FC15C6026D}" type="datetime1">
              <a:rPr lang="en-US" smtClean="0"/>
              <a:t>4/24/2015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B6EBA4-0B58-C144-9511-9059D95FDF08}" type="slidenum">
              <a:rPr lang="en-US" smtClean="0"/>
              <a:pPr/>
              <a:t>‹#›</a:t>
            </a:fld>
            <a:endParaRPr lang="en-US"/>
          </a:p>
        </p:txBody>
      </p:sp>
    </p:spTree>
    <p:extLst>
      <p:ext uri="{BB962C8B-B14F-4D97-AF65-F5344CB8AC3E}">
        <p14:creationId xmlns:p14="http://schemas.microsoft.com/office/powerpoint/2010/main" val="3772005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520379-A6AA-436E-8859-3C47DB9D3945}" type="datetime1">
              <a:rPr lang="en-US" smtClean="0"/>
              <a:t>4/24/2015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B6EBA4-0B58-C144-9511-9059D95FDF08}" type="slidenum">
              <a:rPr lang="en-US" smtClean="0"/>
              <a:pPr/>
              <a:t>‹#›</a:t>
            </a:fld>
            <a:endParaRPr lang="en-US"/>
          </a:p>
        </p:txBody>
      </p:sp>
    </p:spTree>
    <p:extLst>
      <p:ext uri="{BB962C8B-B14F-4D97-AF65-F5344CB8AC3E}">
        <p14:creationId xmlns:p14="http://schemas.microsoft.com/office/powerpoint/2010/main" val="805231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633638-F0D0-4B11-9398-D0D0BEB5909D}" type="datetime1">
              <a:rPr lang="en-US" smtClean="0"/>
              <a:t>4/24/2015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B6EBA4-0B58-C144-9511-9059D95FDF08}" type="slidenum">
              <a:rPr lang="en-US" smtClean="0"/>
              <a:pPr/>
              <a:t>‹#›</a:t>
            </a:fld>
            <a:endParaRPr lang="en-US"/>
          </a:p>
        </p:txBody>
      </p:sp>
    </p:spTree>
    <p:extLst>
      <p:ext uri="{BB962C8B-B14F-4D97-AF65-F5344CB8AC3E}">
        <p14:creationId xmlns:p14="http://schemas.microsoft.com/office/powerpoint/2010/main" val="3705856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00CB-92AF-4667-8C85-05C5DCAC5C90}" type="datetime1">
              <a:rPr lang="en-US" smtClean="0"/>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6EBA4-0B58-C144-9511-9059D95FDF08}" type="slidenum">
              <a:rPr lang="en-US" smtClean="0"/>
              <a:pPr/>
              <a:t>‹#›</a:t>
            </a:fld>
            <a:endParaRPr lang="en-US"/>
          </a:p>
        </p:txBody>
      </p:sp>
    </p:spTree>
    <p:extLst>
      <p:ext uri="{BB962C8B-B14F-4D97-AF65-F5344CB8AC3E}">
        <p14:creationId xmlns:p14="http://schemas.microsoft.com/office/powerpoint/2010/main" val="2122494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FC45BD-3526-4050-9165-E28846682167}" type="datetime1">
              <a:rPr lang="en-US" smtClean="0"/>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6EBA4-0B58-C144-9511-9059D95FDF08}" type="slidenum">
              <a:rPr lang="en-US" smtClean="0"/>
              <a:pPr/>
              <a:t>‹#›</a:t>
            </a:fld>
            <a:endParaRPr lang="en-US"/>
          </a:p>
        </p:txBody>
      </p:sp>
    </p:spTree>
    <p:extLst>
      <p:ext uri="{BB962C8B-B14F-4D97-AF65-F5344CB8AC3E}">
        <p14:creationId xmlns:p14="http://schemas.microsoft.com/office/powerpoint/2010/main" val="4035556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79000">
              <a:schemeClr val="bg2">
                <a:lumMod val="75000"/>
              </a:schemeClr>
            </a:gs>
            <a:gs pos="1000">
              <a:schemeClr val="bg2">
                <a:lumMod val="5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11B6D-44AA-482D-9CE8-0AFDDE361390}" type="datetime1">
              <a:rPr lang="en-US" smtClean="0"/>
              <a:t>4/24/2015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6EBA4-0B58-C144-9511-9059D95FDF08}" type="slidenum">
              <a:rPr lang="en-US" smtClean="0"/>
              <a:pPr/>
              <a:t>‹#›</a:t>
            </a:fld>
            <a:endParaRPr lang="en-US"/>
          </a:p>
        </p:txBody>
      </p:sp>
    </p:spTree>
    <p:extLst>
      <p:ext uri="{BB962C8B-B14F-4D97-AF65-F5344CB8AC3E}">
        <p14:creationId xmlns:p14="http://schemas.microsoft.com/office/powerpoint/2010/main" val="508576190"/>
      </p:ext>
    </p:extLst>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6" r:id="rId12"/>
    <p:sldLayoutId id="2147483677"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1302" y="1501540"/>
            <a:ext cx="7370546" cy="2070033"/>
          </a:xfrm>
        </p:spPr>
        <p:txBody>
          <a:bodyPr>
            <a:noAutofit/>
          </a:bodyPr>
          <a:lstStyle/>
          <a:p>
            <a:r>
              <a:rPr lang="en-US" sz="4800" dirty="0" err="1" smtClean="0"/>
              <a:t>Ethnomedicine</a:t>
            </a:r>
            <a:r>
              <a:rPr lang="en-US" sz="4800" dirty="0" smtClean="0"/>
              <a:t> in Latino Communities </a:t>
            </a:r>
            <a:r>
              <a:rPr lang="en-US" sz="4800" dirty="0"/>
              <a:t>of </a:t>
            </a:r>
            <a:r>
              <a:rPr lang="en-US" sz="4800" dirty="0" smtClean="0"/>
              <a:t>Madison</a:t>
            </a:r>
            <a:r>
              <a:rPr lang="en-US" sz="4800" dirty="0"/>
              <a:t/>
            </a:r>
            <a:br>
              <a:rPr lang="en-US" sz="4800" dirty="0"/>
            </a:br>
            <a:endParaRPr lang="en-US" sz="4800" dirty="0"/>
          </a:p>
        </p:txBody>
      </p:sp>
      <p:sp>
        <p:nvSpPr>
          <p:cNvPr id="3" name="Subtitle 2"/>
          <p:cNvSpPr>
            <a:spLocks noGrp="1"/>
          </p:cNvSpPr>
          <p:nvPr>
            <p:ph type="subTitle" idx="1"/>
          </p:nvPr>
        </p:nvSpPr>
        <p:spPr>
          <a:xfrm>
            <a:off x="1371600" y="3299059"/>
            <a:ext cx="6400800" cy="685800"/>
          </a:xfrm>
        </p:spPr>
        <p:txBody>
          <a:bodyPr/>
          <a:lstStyle/>
          <a:p>
            <a:r>
              <a:rPr lang="en-US" dirty="0" smtClean="0">
                <a:solidFill>
                  <a:srgbClr val="CCFFCC"/>
                </a:solidFill>
              </a:rPr>
              <a:t>Classroom Presentation</a:t>
            </a:r>
          </a:p>
        </p:txBody>
      </p:sp>
      <p:sp>
        <p:nvSpPr>
          <p:cNvPr id="4" name="Rectangle 3"/>
          <p:cNvSpPr/>
          <p:nvPr/>
        </p:nvSpPr>
        <p:spPr>
          <a:xfrm>
            <a:off x="2173076" y="4740886"/>
            <a:ext cx="4572000" cy="1200329"/>
          </a:xfrm>
          <a:prstGeom prst="rect">
            <a:avLst/>
          </a:prstGeom>
        </p:spPr>
        <p:txBody>
          <a:bodyPr>
            <a:spAutoFit/>
          </a:bodyPr>
          <a:lstStyle/>
          <a:p>
            <a:pPr algn="ctr"/>
            <a:r>
              <a:rPr lang="en-US" dirty="0" smtClean="0">
                <a:latin typeface="Monotype Corsiva" panose="03010101010201010101" pitchFamily="66" charset="0"/>
                <a:cs typeface="MoolBoran" panose="020B0100010101010101" pitchFamily="34" charset="0"/>
              </a:rPr>
              <a:t>by</a:t>
            </a:r>
            <a:endParaRPr lang="en-US" dirty="0">
              <a:latin typeface="Monotype Corsiva" panose="03010101010201010101" pitchFamily="66" charset="0"/>
              <a:cs typeface="MoolBoran" panose="020B0100010101010101" pitchFamily="34" charset="0"/>
            </a:endParaRPr>
          </a:p>
          <a:p>
            <a:pPr algn="ctr"/>
            <a:r>
              <a:rPr lang="en-US" dirty="0"/>
              <a:t>David S. </a:t>
            </a:r>
            <a:r>
              <a:rPr lang="en-US" dirty="0" smtClean="0"/>
              <a:t>Kiefer</a:t>
            </a:r>
          </a:p>
          <a:p>
            <a:pPr algn="ctr"/>
            <a:r>
              <a:rPr lang="en-US" dirty="0" smtClean="0"/>
              <a:t>Department </a:t>
            </a:r>
            <a:r>
              <a:rPr lang="en-US" dirty="0"/>
              <a:t>of Family </a:t>
            </a:r>
            <a:r>
              <a:rPr lang="en-US" dirty="0" smtClean="0"/>
              <a:t>Medicine</a:t>
            </a:r>
          </a:p>
          <a:p>
            <a:pPr algn="ctr"/>
            <a:r>
              <a:rPr lang="en-US" dirty="0" smtClean="0"/>
              <a:t>University </a:t>
            </a:r>
            <a:r>
              <a:rPr lang="en-US" dirty="0"/>
              <a:t>of Wisconsin—Madison</a:t>
            </a:r>
          </a:p>
        </p:txBody>
      </p:sp>
      <p:sp>
        <p:nvSpPr>
          <p:cNvPr id="5" name="Rectangle 4"/>
          <p:cNvSpPr/>
          <p:nvPr/>
        </p:nvSpPr>
        <p:spPr>
          <a:xfrm>
            <a:off x="1626669" y="278413"/>
            <a:ext cx="5821051" cy="338554"/>
          </a:xfrm>
          <a:prstGeom prst="rect">
            <a:avLst/>
          </a:prstGeom>
        </p:spPr>
        <p:txBody>
          <a:bodyPr wrap="square">
            <a:spAutoFit/>
          </a:bodyPr>
          <a:lstStyle/>
          <a:p>
            <a:pPr algn="ctr"/>
            <a:r>
              <a:rPr lang="en-US" sz="1600" dirty="0">
                <a:solidFill>
                  <a:srgbClr val="CCFFCC"/>
                </a:solidFill>
              </a:rPr>
              <a:t>National Center for Case Study Teaching in Science</a:t>
            </a:r>
          </a:p>
        </p:txBody>
      </p:sp>
    </p:spTree>
    <p:extLst>
      <p:ext uri="{BB962C8B-B14F-4D97-AF65-F5344CB8AC3E}">
        <p14:creationId xmlns:p14="http://schemas.microsoft.com/office/powerpoint/2010/main" val="994621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Herbal medicine forms</a:t>
            </a:r>
          </a:p>
        </p:txBody>
      </p:sp>
      <p:sp>
        <p:nvSpPr>
          <p:cNvPr id="149507" name="Rectangle 3"/>
          <p:cNvSpPr>
            <a:spLocks noGrp="1" noChangeArrowheads="1"/>
          </p:cNvSpPr>
          <p:nvPr>
            <p:ph type="body" idx="1"/>
          </p:nvPr>
        </p:nvSpPr>
        <p:spPr/>
        <p:txBody>
          <a:bodyPr/>
          <a:lstStyle/>
          <a:p>
            <a:pPr eaLnBrk="1" hangingPunct="1"/>
            <a:r>
              <a:rPr lang="en-US" dirty="0">
                <a:solidFill>
                  <a:srgbClr val="EEEEF4"/>
                </a:solidFill>
                <a:latin typeface="Arial" charset="0"/>
                <a:ea typeface="ＭＳ Ｐゴシック" charset="0"/>
                <a:cs typeface="ＭＳ Ｐゴシック" charset="0"/>
              </a:rPr>
              <a:t>Raw herb</a:t>
            </a:r>
          </a:p>
          <a:p>
            <a:pPr lvl="1" eaLnBrk="1" hangingPunct="1"/>
            <a:r>
              <a:rPr lang="en-US" dirty="0">
                <a:solidFill>
                  <a:srgbClr val="EEEEF4"/>
                </a:solidFill>
                <a:latin typeface="Arial" charset="0"/>
                <a:ea typeface="ＭＳ Ｐゴシック" charset="0"/>
              </a:rPr>
              <a:t>Eat</a:t>
            </a:r>
          </a:p>
          <a:p>
            <a:pPr lvl="1" eaLnBrk="1" hangingPunct="1"/>
            <a:r>
              <a:rPr lang="en-US" dirty="0">
                <a:solidFill>
                  <a:srgbClr val="EEEEF4"/>
                </a:solidFill>
                <a:latin typeface="Arial" charset="0"/>
                <a:ea typeface="ＭＳ Ｐゴシック" charset="0"/>
              </a:rPr>
              <a:t>Infusion (pour hot water over herb)</a:t>
            </a:r>
          </a:p>
          <a:p>
            <a:pPr lvl="1" eaLnBrk="1" hangingPunct="1"/>
            <a:r>
              <a:rPr lang="en-US" dirty="0">
                <a:solidFill>
                  <a:srgbClr val="EEEEF4"/>
                </a:solidFill>
                <a:latin typeface="Arial" charset="0"/>
                <a:ea typeface="ＭＳ Ｐゴシック" charset="0"/>
              </a:rPr>
              <a:t>Decoction (boil)</a:t>
            </a:r>
          </a:p>
          <a:p>
            <a:pPr eaLnBrk="1" hangingPunct="1"/>
            <a:r>
              <a:rPr lang="en-US" dirty="0">
                <a:solidFill>
                  <a:srgbClr val="EEEEF4"/>
                </a:solidFill>
                <a:latin typeface="Arial" charset="0"/>
                <a:ea typeface="ＭＳ Ｐゴシック" charset="0"/>
                <a:cs typeface="ＭＳ Ｐゴシック" charset="0"/>
              </a:rPr>
              <a:t>Tinctures (alcohol, glycerin)</a:t>
            </a:r>
          </a:p>
          <a:p>
            <a:pPr eaLnBrk="1" hangingPunct="1"/>
            <a:r>
              <a:rPr lang="en-US" dirty="0">
                <a:solidFill>
                  <a:srgbClr val="EEEEF4"/>
                </a:solidFill>
                <a:latin typeface="Arial" charset="0"/>
                <a:ea typeface="ＭＳ Ｐゴシック" charset="0"/>
                <a:cs typeface="ＭＳ Ｐゴシック" charset="0"/>
              </a:rPr>
              <a:t>Standardized extracts (capsule)</a:t>
            </a:r>
          </a:p>
          <a:p>
            <a:pPr eaLnBrk="1" hangingPunct="1"/>
            <a:r>
              <a:rPr lang="en-US" dirty="0">
                <a:solidFill>
                  <a:srgbClr val="EEEEF4"/>
                </a:solidFill>
                <a:latin typeface="Arial" charset="0"/>
                <a:ea typeface="ＭＳ Ｐゴシック" charset="0"/>
                <a:cs typeface="ＭＳ Ｐゴシック" charset="0"/>
              </a:rPr>
              <a:t>Drinks, combination products, etc.</a:t>
            </a:r>
          </a:p>
        </p:txBody>
      </p:sp>
      <p:sp>
        <p:nvSpPr>
          <p:cNvPr id="2" name="Slide Number Placeholder 1"/>
          <p:cNvSpPr>
            <a:spLocks noGrp="1"/>
          </p:cNvSpPr>
          <p:nvPr>
            <p:ph type="sldNum" sz="quarter" idx="12"/>
          </p:nvPr>
        </p:nvSpPr>
        <p:spPr/>
        <p:txBody>
          <a:bodyPr/>
          <a:lstStyle/>
          <a:p>
            <a:fld id="{9BB6EBA4-0B58-C144-9511-9059D95FDF08}" type="slidenum">
              <a:rPr lang="en-US" smtClean="0"/>
              <a:pPr/>
              <a:t>10</a:t>
            </a:fld>
            <a:endParaRPr lang="en-US"/>
          </a:p>
        </p:txBody>
      </p:sp>
    </p:spTree>
    <p:extLst>
      <p:ext uri="{BB962C8B-B14F-4D97-AF65-F5344CB8AC3E}">
        <p14:creationId xmlns:p14="http://schemas.microsoft.com/office/powerpoint/2010/main" val="2474022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 calcmode="lin" valueType="num">
                                      <p:cBhvr additive="base">
                                        <p:cTn id="7" dur="500" fill="hold"/>
                                        <p:tgtEl>
                                          <p:spTgt spid="149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9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9507">
                                            <p:txEl>
                                              <p:pRg st="1" end="1"/>
                                            </p:txEl>
                                          </p:spTgt>
                                        </p:tgtEl>
                                        <p:attrNameLst>
                                          <p:attrName>style.visibility</p:attrName>
                                        </p:attrNameLst>
                                      </p:cBhvr>
                                      <p:to>
                                        <p:strVal val="visible"/>
                                      </p:to>
                                    </p:set>
                                    <p:anim calcmode="lin" valueType="num">
                                      <p:cBhvr additive="base">
                                        <p:cTn id="13" dur="500" fill="hold"/>
                                        <p:tgtEl>
                                          <p:spTgt spid="1495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95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9507">
                                            <p:txEl>
                                              <p:pRg st="2" end="2"/>
                                            </p:txEl>
                                          </p:spTgt>
                                        </p:tgtEl>
                                        <p:attrNameLst>
                                          <p:attrName>style.visibility</p:attrName>
                                        </p:attrNameLst>
                                      </p:cBhvr>
                                      <p:to>
                                        <p:strVal val="visible"/>
                                      </p:to>
                                    </p:set>
                                    <p:anim calcmode="lin" valueType="num">
                                      <p:cBhvr additive="base">
                                        <p:cTn id="19" dur="500" fill="hold"/>
                                        <p:tgtEl>
                                          <p:spTgt spid="1495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95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9507">
                                            <p:txEl>
                                              <p:pRg st="3" end="3"/>
                                            </p:txEl>
                                          </p:spTgt>
                                        </p:tgtEl>
                                        <p:attrNameLst>
                                          <p:attrName>style.visibility</p:attrName>
                                        </p:attrNameLst>
                                      </p:cBhvr>
                                      <p:to>
                                        <p:strVal val="visible"/>
                                      </p:to>
                                    </p:set>
                                    <p:anim calcmode="lin" valueType="num">
                                      <p:cBhvr additive="base">
                                        <p:cTn id="25" dur="500" fill="hold"/>
                                        <p:tgtEl>
                                          <p:spTgt spid="1495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95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9507">
                                            <p:txEl>
                                              <p:pRg st="4" end="4"/>
                                            </p:txEl>
                                          </p:spTgt>
                                        </p:tgtEl>
                                        <p:attrNameLst>
                                          <p:attrName>style.visibility</p:attrName>
                                        </p:attrNameLst>
                                      </p:cBhvr>
                                      <p:to>
                                        <p:strVal val="visible"/>
                                      </p:to>
                                    </p:set>
                                    <p:anim calcmode="lin" valueType="num">
                                      <p:cBhvr additive="base">
                                        <p:cTn id="31" dur="500" fill="hold"/>
                                        <p:tgtEl>
                                          <p:spTgt spid="1495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95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9507">
                                            <p:txEl>
                                              <p:pRg st="5" end="5"/>
                                            </p:txEl>
                                          </p:spTgt>
                                        </p:tgtEl>
                                        <p:attrNameLst>
                                          <p:attrName>style.visibility</p:attrName>
                                        </p:attrNameLst>
                                      </p:cBhvr>
                                      <p:to>
                                        <p:strVal val="visible"/>
                                      </p:to>
                                    </p:set>
                                    <p:anim calcmode="lin" valueType="num">
                                      <p:cBhvr additive="base">
                                        <p:cTn id="37" dur="500" fill="hold"/>
                                        <p:tgtEl>
                                          <p:spTgt spid="14950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950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9507">
                                            <p:txEl>
                                              <p:pRg st="6" end="6"/>
                                            </p:txEl>
                                          </p:spTgt>
                                        </p:tgtEl>
                                        <p:attrNameLst>
                                          <p:attrName>style.visibility</p:attrName>
                                        </p:attrNameLst>
                                      </p:cBhvr>
                                      <p:to>
                                        <p:strVal val="visible"/>
                                      </p:to>
                                    </p:set>
                                    <p:anim calcmode="lin" valueType="num">
                                      <p:cBhvr additive="base">
                                        <p:cTn id="43" dur="500" fill="hold"/>
                                        <p:tgtEl>
                                          <p:spTgt spid="14950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4950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Ethnobotany</a:t>
            </a:r>
            <a:endParaRPr lang="en-US" dirty="0"/>
          </a:p>
        </p:txBody>
      </p:sp>
      <p:sp>
        <p:nvSpPr>
          <p:cNvPr id="4" name="Text Placeholder 3"/>
          <p:cNvSpPr>
            <a:spLocks noGrp="1"/>
          </p:cNvSpPr>
          <p:nvPr>
            <p:ph type="body" sz="half" idx="1"/>
          </p:nvPr>
        </p:nvSpPr>
        <p:spPr>
          <a:xfrm>
            <a:off x="464418" y="1981200"/>
            <a:ext cx="3810000" cy="4114800"/>
          </a:xfrm>
        </p:spPr>
        <p:txBody>
          <a:bodyPr>
            <a:normAutofit fontScale="85000" lnSpcReduction="10000"/>
          </a:bodyPr>
          <a:lstStyle/>
          <a:p>
            <a:r>
              <a:rPr lang="en-US" dirty="0" smtClean="0">
                <a:solidFill>
                  <a:srgbClr val="CCFFCC"/>
                </a:solidFill>
              </a:rPr>
              <a:t>Cox: the study of uses of plants by indigenous peoples</a:t>
            </a:r>
          </a:p>
          <a:p>
            <a:pPr>
              <a:lnSpc>
                <a:spcPct val="90000"/>
              </a:lnSpc>
            </a:pPr>
            <a:r>
              <a:rPr lang="en-US" sz="2800" dirty="0">
                <a:solidFill>
                  <a:srgbClr val="CCFFCC"/>
                </a:solidFill>
              </a:rPr>
              <a:t>R</a:t>
            </a:r>
            <a:r>
              <a:rPr lang="en-US" sz="2800" dirty="0" smtClean="0">
                <a:solidFill>
                  <a:srgbClr val="CCFFCC"/>
                </a:solidFill>
              </a:rPr>
              <a:t>elationships </a:t>
            </a:r>
            <a:r>
              <a:rPr lang="en-US" sz="2800" dirty="0">
                <a:solidFill>
                  <a:srgbClr val="CCFFCC"/>
                </a:solidFill>
              </a:rPr>
              <a:t>between plants, people, and culture</a:t>
            </a:r>
          </a:p>
          <a:p>
            <a:pPr>
              <a:lnSpc>
                <a:spcPct val="90000"/>
              </a:lnSpc>
            </a:pPr>
            <a:r>
              <a:rPr lang="en-US" sz="2800" dirty="0" err="1">
                <a:solidFill>
                  <a:srgbClr val="CCFFCC"/>
                </a:solidFill>
              </a:rPr>
              <a:t>Ethnomedicine</a:t>
            </a:r>
            <a:r>
              <a:rPr lang="en-US" sz="2800" dirty="0">
                <a:solidFill>
                  <a:srgbClr val="CCFFCC"/>
                </a:solidFill>
              </a:rPr>
              <a:t> = study of the dynamic relationship between people, the environment, culture, and their healing practices</a:t>
            </a:r>
          </a:p>
          <a:p>
            <a:pPr lvl="1">
              <a:lnSpc>
                <a:spcPct val="90000"/>
              </a:lnSpc>
            </a:pPr>
            <a:r>
              <a:rPr lang="en-US" sz="2400" dirty="0">
                <a:solidFill>
                  <a:srgbClr val="CCFFCC"/>
                </a:solidFill>
              </a:rPr>
              <a:t>Michael </a:t>
            </a:r>
            <a:r>
              <a:rPr lang="en-US" sz="2400" dirty="0" err="1">
                <a:solidFill>
                  <a:srgbClr val="CCFFCC"/>
                </a:solidFill>
              </a:rPr>
              <a:t>Balick</a:t>
            </a:r>
            <a:r>
              <a:rPr lang="en-US" sz="2400" dirty="0">
                <a:solidFill>
                  <a:srgbClr val="CCFFCC"/>
                </a:solidFill>
              </a:rPr>
              <a:t>, Ph.D.</a:t>
            </a:r>
          </a:p>
          <a:p>
            <a:endParaRPr lang="en-US" dirty="0"/>
          </a:p>
        </p:txBody>
      </p:sp>
      <p:sp>
        <p:nvSpPr>
          <p:cNvPr id="3" name="Slide Number Placeholder 2"/>
          <p:cNvSpPr>
            <a:spLocks noGrp="1"/>
          </p:cNvSpPr>
          <p:nvPr>
            <p:ph type="sldNum" sz="quarter" idx="12"/>
          </p:nvPr>
        </p:nvSpPr>
        <p:spPr/>
        <p:txBody>
          <a:bodyPr/>
          <a:lstStyle/>
          <a:p>
            <a:fld id="{AFD4C427-CD88-3B4E-BF0C-9A37B42B18A5}" type="slidenum">
              <a:rPr lang="en-US" smtClean="0"/>
              <a:pPr/>
              <a:t>11</a:t>
            </a:fld>
            <a:endParaRPr lang="en-US"/>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769394"/>
            <a:ext cx="3810000" cy="2538412"/>
          </a:xfrm>
        </p:spPr>
      </p:pic>
    </p:spTree>
    <p:extLst>
      <p:ext uri="{BB962C8B-B14F-4D97-AF65-F5344CB8AC3E}">
        <p14:creationId xmlns:p14="http://schemas.microsoft.com/office/powerpoint/2010/main" val="2571626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r>
              <a:rPr lang="en-US"/>
              <a:t>Where to start?</a:t>
            </a:r>
          </a:p>
        </p:txBody>
      </p:sp>
      <p:sp>
        <p:nvSpPr>
          <p:cNvPr id="391171" name="Rectangle 3"/>
          <p:cNvSpPr>
            <a:spLocks noGrp="1" noChangeArrowheads="1"/>
          </p:cNvSpPr>
          <p:nvPr>
            <p:ph type="body" sz="half" idx="1"/>
          </p:nvPr>
        </p:nvSpPr>
        <p:spPr/>
        <p:txBody>
          <a:bodyPr>
            <a:normAutofit lnSpcReduction="10000"/>
          </a:bodyPr>
          <a:lstStyle/>
          <a:p>
            <a:r>
              <a:rPr lang="en-US" dirty="0">
                <a:solidFill>
                  <a:srgbClr val="CCFFCC"/>
                </a:solidFill>
              </a:rPr>
              <a:t>2100 B.C.:  coastal Ecuador</a:t>
            </a:r>
          </a:p>
          <a:p>
            <a:pPr lvl="1"/>
            <a:r>
              <a:rPr lang="en-US" dirty="0">
                <a:solidFill>
                  <a:srgbClr val="CCFFCC"/>
                </a:solidFill>
              </a:rPr>
              <a:t>Peyote (</a:t>
            </a:r>
            <a:r>
              <a:rPr lang="en-US" i="1" dirty="0" err="1">
                <a:solidFill>
                  <a:srgbClr val="CCFFCC"/>
                </a:solidFill>
              </a:rPr>
              <a:t>Lophophora</a:t>
            </a:r>
            <a:r>
              <a:rPr lang="en-US" i="1" dirty="0">
                <a:solidFill>
                  <a:srgbClr val="CCFFCC"/>
                </a:solidFill>
              </a:rPr>
              <a:t> </a:t>
            </a:r>
            <a:r>
              <a:rPr lang="en-US" i="1" dirty="0" err="1">
                <a:solidFill>
                  <a:srgbClr val="CCFFCC"/>
                </a:solidFill>
              </a:rPr>
              <a:t>williamsii</a:t>
            </a:r>
            <a:r>
              <a:rPr lang="en-US" dirty="0">
                <a:solidFill>
                  <a:srgbClr val="CCFFCC"/>
                </a:solidFill>
              </a:rPr>
              <a:t>)</a:t>
            </a:r>
          </a:p>
          <a:p>
            <a:r>
              <a:rPr lang="en-US" dirty="0">
                <a:solidFill>
                  <a:srgbClr val="CCFFCC"/>
                </a:solidFill>
              </a:rPr>
              <a:t>7000 B.C.:  caves in Texas</a:t>
            </a:r>
          </a:p>
          <a:p>
            <a:pPr lvl="1"/>
            <a:r>
              <a:rPr lang="en-US" dirty="0">
                <a:solidFill>
                  <a:srgbClr val="CCFFCC"/>
                </a:solidFill>
              </a:rPr>
              <a:t>Coca (</a:t>
            </a:r>
            <a:r>
              <a:rPr lang="en-US" dirty="0" err="1">
                <a:solidFill>
                  <a:srgbClr val="CCFFCC"/>
                </a:solidFill>
              </a:rPr>
              <a:t>Erythroxylum</a:t>
            </a:r>
            <a:r>
              <a:rPr lang="en-US" dirty="0">
                <a:solidFill>
                  <a:srgbClr val="CCFFCC"/>
                </a:solidFill>
              </a:rPr>
              <a:t> spp.)</a:t>
            </a:r>
          </a:p>
        </p:txBody>
      </p:sp>
      <p:sp>
        <p:nvSpPr>
          <p:cNvPr id="2" name="Slide Number Placeholder 1"/>
          <p:cNvSpPr>
            <a:spLocks noGrp="1"/>
          </p:cNvSpPr>
          <p:nvPr>
            <p:ph type="sldNum" sz="quarter" idx="12"/>
          </p:nvPr>
        </p:nvSpPr>
        <p:spPr/>
        <p:txBody>
          <a:bodyPr/>
          <a:lstStyle/>
          <a:p>
            <a:fld id="{AFD4C427-CD88-3B4E-BF0C-9A37B42B18A5}" type="slidenum">
              <a:rPr lang="en-US" smtClean="0"/>
              <a:pPr/>
              <a:t>12</a:t>
            </a:fld>
            <a:endParaRPr lang="en-US"/>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11827" y="1981200"/>
            <a:ext cx="3682746" cy="4114800"/>
          </a:xfrm>
        </p:spPr>
      </p:pic>
    </p:spTree>
    <p:extLst>
      <p:ext uri="{BB962C8B-B14F-4D97-AF65-F5344CB8AC3E}">
        <p14:creationId xmlns:p14="http://schemas.microsoft.com/office/powerpoint/2010/main" val="1969849247"/>
      </p:ext>
    </p:extLst>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dirty="0" smtClean="0"/>
              <a:t>Traditional healers</a:t>
            </a:r>
            <a:endParaRPr lang="en-US" dirty="0"/>
          </a:p>
        </p:txBody>
      </p:sp>
      <p:sp>
        <p:nvSpPr>
          <p:cNvPr id="177155" name="Rectangle 3"/>
          <p:cNvSpPr>
            <a:spLocks noGrp="1" noChangeArrowheads="1"/>
          </p:cNvSpPr>
          <p:nvPr>
            <p:ph type="body" sz="half" idx="1"/>
          </p:nvPr>
        </p:nvSpPr>
        <p:spPr/>
        <p:txBody>
          <a:bodyPr/>
          <a:lstStyle/>
          <a:p>
            <a:pPr>
              <a:lnSpc>
                <a:spcPct val="90000"/>
              </a:lnSpc>
            </a:pPr>
            <a:r>
              <a:rPr lang="en-US" sz="2400" dirty="0" smtClean="0">
                <a:solidFill>
                  <a:srgbClr val="CCFFCC"/>
                </a:solidFill>
              </a:rPr>
              <a:t>Not </a:t>
            </a:r>
            <a:r>
              <a:rPr lang="en-US" sz="2400" dirty="0">
                <a:solidFill>
                  <a:srgbClr val="CCFFCC"/>
                </a:solidFill>
              </a:rPr>
              <a:t>just a </a:t>
            </a:r>
            <a:r>
              <a:rPr lang="ja-JP" altLang="en-US" sz="2400" dirty="0">
                <a:solidFill>
                  <a:srgbClr val="CCFFCC"/>
                </a:solidFill>
              </a:rPr>
              <a:t>“</a:t>
            </a:r>
            <a:r>
              <a:rPr lang="en-US" sz="2400" dirty="0">
                <a:solidFill>
                  <a:srgbClr val="CCFFCC"/>
                </a:solidFill>
              </a:rPr>
              <a:t>thing of the past</a:t>
            </a:r>
            <a:r>
              <a:rPr lang="ja-JP" altLang="en-US" sz="2400" dirty="0">
                <a:solidFill>
                  <a:srgbClr val="CCFFCC"/>
                </a:solidFill>
              </a:rPr>
              <a:t>”</a:t>
            </a:r>
            <a:endParaRPr lang="en-US" sz="2400" dirty="0">
              <a:solidFill>
                <a:srgbClr val="CCFFCC"/>
              </a:solidFill>
            </a:endParaRPr>
          </a:p>
          <a:p>
            <a:pPr>
              <a:lnSpc>
                <a:spcPct val="90000"/>
              </a:lnSpc>
            </a:pPr>
            <a:r>
              <a:rPr lang="en-US" sz="2400" dirty="0">
                <a:solidFill>
                  <a:srgbClr val="CCFFCC"/>
                </a:solidFill>
              </a:rPr>
              <a:t>Belize: powerful plants from one healer were 4X more likely to be active against HIV than were plants collected randomly</a:t>
            </a:r>
          </a:p>
          <a:p>
            <a:pPr>
              <a:lnSpc>
                <a:spcPct val="90000"/>
              </a:lnSpc>
            </a:pPr>
            <a:r>
              <a:rPr lang="en-US" sz="2400" dirty="0">
                <a:solidFill>
                  <a:srgbClr val="CCFFCC"/>
                </a:solidFill>
              </a:rPr>
              <a:t>Snakebite: </a:t>
            </a:r>
            <a:r>
              <a:rPr lang="en-US" sz="2400" dirty="0" smtClean="0">
                <a:solidFill>
                  <a:srgbClr val="CCFFCC"/>
                </a:solidFill>
              </a:rPr>
              <a:t>modern remedies have come from such purported cures</a:t>
            </a:r>
            <a:endParaRPr lang="en-US" sz="2400" dirty="0">
              <a:solidFill>
                <a:srgbClr val="CCFFCC"/>
              </a:solidFill>
            </a:endParaRPr>
          </a:p>
          <a:p>
            <a:pPr>
              <a:lnSpc>
                <a:spcPct val="90000"/>
              </a:lnSpc>
              <a:buFontTx/>
              <a:buNone/>
            </a:pPr>
            <a:r>
              <a:rPr lang="en-US" sz="1200" dirty="0"/>
              <a:t>			</a:t>
            </a:r>
            <a:r>
              <a:rPr lang="en-US" sz="1200" dirty="0" err="1"/>
              <a:t>Etkin</a:t>
            </a:r>
            <a:r>
              <a:rPr lang="en-US" sz="1200" dirty="0"/>
              <a:t>, 2001</a:t>
            </a:r>
          </a:p>
        </p:txBody>
      </p:sp>
      <p:sp>
        <p:nvSpPr>
          <p:cNvPr id="2" name="Slide Number Placeholder 1"/>
          <p:cNvSpPr>
            <a:spLocks noGrp="1"/>
          </p:cNvSpPr>
          <p:nvPr>
            <p:ph type="sldNum" sz="quarter" idx="12"/>
          </p:nvPr>
        </p:nvSpPr>
        <p:spPr/>
        <p:txBody>
          <a:bodyPr/>
          <a:lstStyle/>
          <a:p>
            <a:fld id="{780849C1-2B46-4841-9D0E-B080D033A282}" type="slidenum">
              <a:rPr lang="en-US" smtClean="0"/>
              <a:pPr/>
              <a:t>13</a:t>
            </a:fld>
            <a:endParaRPr lang="en-US"/>
          </a:p>
        </p:txBody>
      </p:sp>
      <p:pic>
        <p:nvPicPr>
          <p:cNvPr id="5" name="ClipArt Placeholder 4"/>
          <p:cNvPicPr>
            <a:picLocks noGrp="1" noChangeAspect="1"/>
          </p:cNvPicPr>
          <p:nvPr>
            <p:ph type="clipArt" sz="half" idx="2"/>
          </p:nvPr>
        </p:nvPicPr>
        <p:blipFill>
          <a:blip r:embed="rId3">
            <a:extLst>
              <a:ext uri="{28A0092B-C50C-407E-A947-70E740481C1C}">
                <a14:useLocalDpi xmlns:a14="http://schemas.microsoft.com/office/drawing/2010/main" val="0"/>
              </a:ext>
            </a:extLst>
          </a:blip>
          <a:stretch>
            <a:fillRect/>
          </a:stretch>
        </p:blipFill>
        <p:spPr>
          <a:xfrm>
            <a:off x="5181600" y="1981200"/>
            <a:ext cx="2743200" cy="4114800"/>
          </a:xfrm>
        </p:spPr>
      </p:pic>
    </p:spTree>
    <p:extLst>
      <p:ext uri="{BB962C8B-B14F-4D97-AF65-F5344CB8AC3E}">
        <p14:creationId xmlns:p14="http://schemas.microsoft.com/office/powerpoint/2010/main" val="2531328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609600"/>
            <a:ext cx="3943952" cy="1143000"/>
          </a:xfrm>
        </p:spPr>
        <p:txBody>
          <a:bodyPr/>
          <a:lstStyle/>
          <a:p>
            <a:r>
              <a:rPr lang="en-US" dirty="0"/>
              <a:t>Snakebite</a:t>
            </a:r>
          </a:p>
        </p:txBody>
      </p:sp>
      <p:sp>
        <p:nvSpPr>
          <p:cNvPr id="55299" name="Rectangle 3"/>
          <p:cNvSpPr>
            <a:spLocks noGrp="1" noChangeArrowheads="1"/>
          </p:cNvSpPr>
          <p:nvPr>
            <p:ph type="body" sz="half" idx="1"/>
          </p:nvPr>
        </p:nvSpPr>
        <p:spPr/>
        <p:txBody>
          <a:bodyPr>
            <a:normAutofit/>
          </a:bodyPr>
          <a:lstStyle/>
          <a:p>
            <a:r>
              <a:rPr lang="en-US" sz="4000" i="1" dirty="0" smtClean="0">
                <a:solidFill>
                  <a:srgbClr val="CCFFCC"/>
                </a:solidFill>
              </a:rPr>
              <a:t>Echinacea</a:t>
            </a:r>
            <a:r>
              <a:rPr lang="en-US" sz="4000" dirty="0" smtClean="0">
                <a:solidFill>
                  <a:srgbClr val="CCFFCC"/>
                </a:solidFill>
              </a:rPr>
              <a:t> </a:t>
            </a:r>
            <a:r>
              <a:rPr lang="en-US" sz="4000" dirty="0">
                <a:solidFill>
                  <a:srgbClr val="CCFFCC"/>
                </a:solidFill>
              </a:rPr>
              <a:t>spp</a:t>
            </a:r>
            <a:r>
              <a:rPr lang="en-US" sz="4000" dirty="0" smtClean="0">
                <a:solidFill>
                  <a:srgbClr val="CCFFCC"/>
                </a:solidFill>
              </a:rPr>
              <a:t>.</a:t>
            </a:r>
          </a:p>
          <a:p>
            <a:pPr lvl="1"/>
            <a:r>
              <a:rPr lang="en-US" sz="3600" dirty="0" smtClean="0">
                <a:solidFill>
                  <a:srgbClr val="CCFFCC"/>
                </a:solidFill>
              </a:rPr>
              <a:t>Viral infections</a:t>
            </a:r>
            <a:endParaRPr lang="en-US" sz="3600" dirty="0">
              <a:solidFill>
                <a:srgbClr val="CCFFCC"/>
              </a:solidFill>
            </a:endParaRPr>
          </a:p>
          <a:p>
            <a:r>
              <a:rPr lang="en-US" sz="4000" dirty="0">
                <a:solidFill>
                  <a:srgbClr val="CCFFCC"/>
                </a:solidFill>
              </a:rPr>
              <a:t>Black cohosh (</a:t>
            </a:r>
            <a:r>
              <a:rPr lang="en-US" sz="4000" i="1" dirty="0" err="1">
                <a:solidFill>
                  <a:srgbClr val="CCFFCC"/>
                </a:solidFill>
              </a:rPr>
              <a:t>Actaea</a:t>
            </a:r>
            <a:r>
              <a:rPr lang="en-US" sz="4000" i="1" dirty="0">
                <a:solidFill>
                  <a:srgbClr val="CCFFCC"/>
                </a:solidFill>
              </a:rPr>
              <a:t> </a:t>
            </a:r>
            <a:r>
              <a:rPr lang="en-US" sz="4000" i="1" dirty="0" err="1">
                <a:solidFill>
                  <a:srgbClr val="CCFFCC"/>
                </a:solidFill>
              </a:rPr>
              <a:t>racemosa</a:t>
            </a:r>
            <a:r>
              <a:rPr lang="en-US" sz="4000" dirty="0" smtClean="0">
                <a:solidFill>
                  <a:srgbClr val="CCFFCC"/>
                </a:solidFill>
              </a:rPr>
              <a:t>)</a:t>
            </a:r>
          </a:p>
          <a:p>
            <a:pPr lvl="1"/>
            <a:r>
              <a:rPr lang="en-US" sz="3600" dirty="0" smtClean="0">
                <a:solidFill>
                  <a:srgbClr val="CCFFCC"/>
                </a:solidFill>
              </a:rPr>
              <a:t>menopause</a:t>
            </a:r>
            <a:endParaRPr lang="en-US" sz="3600" dirty="0">
              <a:solidFill>
                <a:srgbClr val="CCFFCC"/>
              </a:solidFill>
            </a:endParaRPr>
          </a:p>
        </p:txBody>
      </p:sp>
      <p:pic>
        <p:nvPicPr>
          <p:cNvPr id="4" name="ClipArt Placeholder 3"/>
          <p:cNvPicPr>
            <a:picLocks noGrp="1" noChangeAspect="1"/>
          </p:cNvPicPr>
          <p:nvPr>
            <p:ph type="clipArt" sz="half" idx="2"/>
          </p:nvPr>
        </p:nvPicPr>
        <p:blipFill>
          <a:blip r:embed="rId3">
            <a:extLst>
              <a:ext uri="{28A0092B-C50C-407E-A947-70E740481C1C}">
                <a14:useLocalDpi xmlns:a14="http://schemas.microsoft.com/office/drawing/2010/main" val="0"/>
              </a:ext>
            </a:extLst>
          </a:blip>
          <a:stretch>
            <a:fillRect/>
          </a:stretch>
        </p:blipFill>
        <p:spPr>
          <a:xfrm>
            <a:off x="4655486" y="790875"/>
            <a:ext cx="4198399" cy="5305125"/>
          </a:xfrm>
        </p:spPr>
      </p:pic>
      <p:sp>
        <p:nvSpPr>
          <p:cNvPr id="2" name="Slide Number Placeholder 1"/>
          <p:cNvSpPr>
            <a:spLocks noGrp="1"/>
          </p:cNvSpPr>
          <p:nvPr>
            <p:ph type="sldNum" sz="quarter" idx="12"/>
          </p:nvPr>
        </p:nvSpPr>
        <p:spPr/>
        <p:txBody>
          <a:bodyPr/>
          <a:lstStyle/>
          <a:p>
            <a:fld id="{780849C1-2B46-4841-9D0E-B080D033A282}" type="slidenum">
              <a:rPr lang="en-US" smtClean="0"/>
              <a:pPr/>
              <a:t>14</a:t>
            </a:fld>
            <a:endParaRPr lang="en-US"/>
          </a:p>
        </p:txBody>
      </p:sp>
    </p:spTree>
    <p:extLst>
      <p:ext uri="{BB962C8B-B14F-4D97-AF65-F5344CB8AC3E}">
        <p14:creationId xmlns:p14="http://schemas.microsoft.com/office/powerpoint/2010/main" val="910583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dirty="0" smtClean="0"/>
              <a:t>Traditional healers</a:t>
            </a:r>
            <a:endParaRPr lang="en-US" sz="4800" dirty="0"/>
          </a:p>
        </p:txBody>
      </p:sp>
      <p:sp>
        <p:nvSpPr>
          <p:cNvPr id="6" name="Content Placeholder 5"/>
          <p:cNvSpPr>
            <a:spLocks noGrp="1"/>
          </p:cNvSpPr>
          <p:nvPr>
            <p:ph idx="1"/>
          </p:nvPr>
        </p:nvSpPr>
        <p:spPr/>
        <p:txBody>
          <a:bodyPr/>
          <a:lstStyle/>
          <a:p>
            <a:r>
              <a:rPr lang="en-US" sz="3600" dirty="0" smtClean="0">
                <a:solidFill>
                  <a:srgbClr val="CCFFCC"/>
                </a:solidFill>
              </a:rPr>
              <a:t>Plant knowledge</a:t>
            </a:r>
          </a:p>
          <a:p>
            <a:r>
              <a:rPr lang="en-US" sz="3600" dirty="0" smtClean="0">
                <a:solidFill>
                  <a:srgbClr val="CCFFCC"/>
                </a:solidFill>
              </a:rPr>
              <a:t>Crucially important</a:t>
            </a:r>
          </a:p>
          <a:p>
            <a:pPr lvl="1"/>
            <a:r>
              <a:rPr lang="en-US" dirty="0" smtClean="0">
                <a:solidFill>
                  <a:srgbClr val="CCFFCC"/>
                </a:solidFill>
              </a:rPr>
              <a:t>Conservation</a:t>
            </a:r>
          </a:p>
          <a:p>
            <a:pPr lvl="1"/>
            <a:r>
              <a:rPr lang="en-US" dirty="0" smtClean="0">
                <a:solidFill>
                  <a:srgbClr val="CCFFCC"/>
                </a:solidFill>
              </a:rPr>
              <a:t>Human/ecological health</a:t>
            </a:r>
          </a:p>
          <a:p>
            <a:endParaRPr lang="en-US" dirty="0"/>
          </a:p>
        </p:txBody>
      </p:sp>
      <p:sp>
        <p:nvSpPr>
          <p:cNvPr id="2" name="Slide Number Placeholder 1"/>
          <p:cNvSpPr>
            <a:spLocks noGrp="1"/>
          </p:cNvSpPr>
          <p:nvPr>
            <p:ph type="sldNum" sz="quarter" idx="12"/>
          </p:nvPr>
        </p:nvSpPr>
        <p:spPr/>
        <p:txBody>
          <a:bodyPr/>
          <a:lstStyle/>
          <a:p>
            <a:fld id="{9BB6EBA4-0B58-C144-9511-9059D95FDF08}" type="slidenum">
              <a:rPr lang="en-US" smtClean="0"/>
              <a:pPr/>
              <a:t>15</a:t>
            </a:fld>
            <a:endParaRPr lang="en-US"/>
          </a:p>
        </p:txBody>
      </p:sp>
    </p:spTree>
    <p:extLst>
      <p:ext uri="{BB962C8B-B14F-4D97-AF65-F5344CB8AC3E}">
        <p14:creationId xmlns:p14="http://schemas.microsoft.com/office/powerpoint/2010/main" val="37383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knowledge</a:t>
            </a:r>
            <a:endParaRPr lang="en-US" dirty="0"/>
          </a:p>
        </p:txBody>
      </p:sp>
      <p:sp>
        <p:nvSpPr>
          <p:cNvPr id="3" name="Content Placeholder 2"/>
          <p:cNvSpPr>
            <a:spLocks noGrp="1"/>
          </p:cNvSpPr>
          <p:nvPr>
            <p:ph sz="half" idx="1"/>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Los Alvarez</a:t>
            </a:r>
          </a:p>
          <a:p>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Dr</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Junsy</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Los </a:t>
            </a:r>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rPr>
              <a:t>Andi</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buNone/>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1205" y="1914902"/>
            <a:ext cx="1825890" cy="27456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8717" y="3862136"/>
            <a:ext cx="3239405" cy="2159603"/>
          </a:xfrm>
          <a:prstGeom prst="rect">
            <a:avLst/>
          </a:prstGeom>
        </p:spPr>
      </p:pic>
      <p:pic>
        <p:nvPicPr>
          <p:cNvPr id="10" name="Content Placeholder 9"/>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3858717" y="2278128"/>
            <a:ext cx="2352488" cy="1568325"/>
          </a:xfrm>
        </p:spPr>
      </p:pic>
      <p:sp>
        <p:nvSpPr>
          <p:cNvPr id="5" name="Slide Number Placeholder 4"/>
          <p:cNvSpPr>
            <a:spLocks noGrp="1"/>
          </p:cNvSpPr>
          <p:nvPr>
            <p:ph type="sldNum" sz="quarter" idx="12"/>
          </p:nvPr>
        </p:nvSpPr>
        <p:spPr/>
        <p:txBody>
          <a:bodyPr/>
          <a:lstStyle/>
          <a:p>
            <a:fld id="{9BB6EBA4-0B58-C144-9511-9059D95FDF08}" type="slidenum">
              <a:rPr lang="en-US" smtClean="0"/>
              <a:pPr/>
              <a:t>16</a:t>
            </a:fld>
            <a:endParaRPr lang="en-US"/>
          </a:p>
        </p:txBody>
      </p:sp>
    </p:spTree>
    <p:extLst>
      <p:ext uri="{BB962C8B-B14F-4D97-AF65-F5344CB8AC3E}">
        <p14:creationId xmlns:p14="http://schemas.microsoft.com/office/powerpoint/2010/main" val="1106800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1" y="401105"/>
            <a:ext cx="5813659" cy="1143000"/>
          </a:xfrm>
        </p:spPr>
        <p:txBody>
          <a:bodyPr/>
          <a:lstStyle/>
          <a:p>
            <a:r>
              <a:rPr lang="en-US" dirty="0" smtClean="0"/>
              <a:t>Cat’s claw </a:t>
            </a:r>
            <a:r>
              <a:rPr lang="en-US" dirty="0"/>
              <a:t>(</a:t>
            </a:r>
            <a:r>
              <a:rPr lang="en-US" dirty="0" err="1"/>
              <a:t>uña</a:t>
            </a:r>
            <a:r>
              <a:rPr lang="en-US" dirty="0"/>
              <a:t> de </a:t>
            </a:r>
            <a:r>
              <a:rPr lang="en-US" dirty="0" err="1"/>
              <a:t>gato</a:t>
            </a:r>
            <a:r>
              <a:rPr lang="en-US" dirty="0"/>
              <a:t>)</a:t>
            </a:r>
          </a:p>
        </p:txBody>
      </p:sp>
      <p:sp>
        <p:nvSpPr>
          <p:cNvPr id="178179" name="Rectangle 3"/>
          <p:cNvSpPr>
            <a:spLocks noGrp="1" noChangeArrowheads="1"/>
          </p:cNvSpPr>
          <p:nvPr>
            <p:ph type="body" sz="half" idx="1"/>
          </p:nvPr>
        </p:nvSpPr>
        <p:spPr/>
        <p:txBody>
          <a:bodyPr>
            <a:normAutofit lnSpcReduction="10000"/>
          </a:bodyPr>
          <a:lstStyle/>
          <a:p>
            <a:r>
              <a:rPr lang="en-US" sz="2400" i="1" dirty="0" err="1">
                <a:solidFill>
                  <a:srgbClr val="CCFFCC"/>
                </a:solidFill>
              </a:rPr>
              <a:t>Uncaria</a:t>
            </a:r>
            <a:r>
              <a:rPr lang="en-US" sz="2400" i="1" dirty="0">
                <a:solidFill>
                  <a:srgbClr val="CCFFCC"/>
                </a:solidFill>
              </a:rPr>
              <a:t> </a:t>
            </a:r>
            <a:r>
              <a:rPr lang="en-US" sz="2400" i="1" dirty="0" err="1">
                <a:solidFill>
                  <a:srgbClr val="CCFFCC"/>
                </a:solidFill>
              </a:rPr>
              <a:t>tomentosa</a:t>
            </a:r>
            <a:r>
              <a:rPr lang="en-US" sz="2400" i="1" dirty="0">
                <a:solidFill>
                  <a:srgbClr val="CCFFCC"/>
                </a:solidFill>
              </a:rPr>
              <a:t> </a:t>
            </a:r>
            <a:r>
              <a:rPr lang="en-US" sz="2400" dirty="0">
                <a:solidFill>
                  <a:srgbClr val="CCFFCC"/>
                </a:solidFill>
              </a:rPr>
              <a:t>(</a:t>
            </a:r>
            <a:r>
              <a:rPr lang="en-US" sz="2400" dirty="0" err="1">
                <a:solidFill>
                  <a:srgbClr val="CCFFCC"/>
                </a:solidFill>
              </a:rPr>
              <a:t>Rubiaceae</a:t>
            </a:r>
            <a:r>
              <a:rPr lang="en-US" sz="2400" dirty="0">
                <a:solidFill>
                  <a:srgbClr val="CCFFCC"/>
                </a:solidFill>
              </a:rPr>
              <a:t>)</a:t>
            </a:r>
          </a:p>
          <a:p>
            <a:r>
              <a:rPr lang="en-US" sz="2400" dirty="0" err="1">
                <a:solidFill>
                  <a:srgbClr val="CCFFCC"/>
                </a:solidFill>
              </a:rPr>
              <a:t>Asháninka</a:t>
            </a:r>
            <a:r>
              <a:rPr lang="en-US" sz="2400" dirty="0">
                <a:solidFill>
                  <a:srgbClr val="CCFFCC"/>
                </a:solidFill>
              </a:rPr>
              <a:t> Indians in Peru</a:t>
            </a:r>
          </a:p>
          <a:p>
            <a:pPr lvl="1"/>
            <a:r>
              <a:rPr lang="ja-JP" altLang="en-US" sz="2400" dirty="0">
                <a:solidFill>
                  <a:srgbClr val="CCFFCC"/>
                </a:solidFill>
              </a:rPr>
              <a:t>“</a:t>
            </a:r>
            <a:r>
              <a:rPr lang="en-US" sz="2400" dirty="0" err="1" smtClean="0">
                <a:solidFill>
                  <a:srgbClr val="CCFFCC"/>
                </a:solidFill>
              </a:rPr>
              <a:t>savéntaro</a:t>
            </a:r>
            <a:r>
              <a:rPr lang="en-US" sz="2400" dirty="0" smtClean="0">
                <a:solidFill>
                  <a:srgbClr val="CCFFCC"/>
                </a:solidFill>
              </a:rPr>
              <a:t>,</a:t>
            </a:r>
            <a:r>
              <a:rPr lang="ja-JP" altLang="en-US" sz="2400" dirty="0" smtClean="0">
                <a:solidFill>
                  <a:srgbClr val="CCFFCC"/>
                </a:solidFill>
              </a:rPr>
              <a:t>”</a:t>
            </a:r>
            <a:r>
              <a:rPr lang="en-US" sz="2400" dirty="0" smtClean="0">
                <a:solidFill>
                  <a:srgbClr val="CCFFCC"/>
                </a:solidFill>
              </a:rPr>
              <a:t> </a:t>
            </a:r>
            <a:r>
              <a:rPr lang="en-US" sz="2400" dirty="0">
                <a:solidFill>
                  <a:srgbClr val="CCFFCC"/>
                </a:solidFill>
              </a:rPr>
              <a:t>or </a:t>
            </a:r>
            <a:r>
              <a:rPr lang="ja-JP" altLang="en-US" sz="2400" dirty="0">
                <a:solidFill>
                  <a:srgbClr val="CCFFCC"/>
                </a:solidFill>
              </a:rPr>
              <a:t>“</a:t>
            </a:r>
            <a:r>
              <a:rPr lang="en-US" sz="2400" dirty="0">
                <a:solidFill>
                  <a:srgbClr val="CCFFCC"/>
                </a:solidFill>
              </a:rPr>
              <a:t>powerful plant</a:t>
            </a:r>
            <a:r>
              <a:rPr lang="ja-JP" altLang="en-US" sz="2400" dirty="0">
                <a:solidFill>
                  <a:srgbClr val="CCFFCC"/>
                </a:solidFill>
              </a:rPr>
              <a:t>”</a:t>
            </a:r>
            <a:endParaRPr lang="en-US" sz="2400" dirty="0">
              <a:solidFill>
                <a:srgbClr val="CCFFCC"/>
              </a:solidFill>
            </a:endParaRPr>
          </a:p>
          <a:p>
            <a:r>
              <a:rPr lang="en-US" sz="2400" dirty="0" err="1">
                <a:solidFill>
                  <a:srgbClr val="CCFFCC"/>
                </a:solidFill>
              </a:rPr>
              <a:t>Oxindole</a:t>
            </a:r>
            <a:r>
              <a:rPr lang="en-US" sz="2400" dirty="0">
                <a:solidFill>
                  <a:srgbClr val="CCFFCC"/>
                </a:solidFill>
              </a:rPr>
              <a:t> alkaloids</a:t>
            </a:r>
          </a:p>
          <a:p>
            <a:pPr lvl="1"/>
            <a:r>
              <a:rPr lang="en-US" sz="2400" dirty="0" err="1">
                <a:solidFill>
                  <a:srgbClr val="CCFFCC"/>
                </a:solidFill>
              </a:rPr>
              <a:t>Pentacyclic</a:t>
            </a:r>
            <a:r>
              <a:rPr lang="en-US" sz="2400" dirty="0">
                <a:solidFill>
                  <a:srgbClr val="CCFFCC"/>
                </a:solidFill>
              </a:rPr>
              <a:t> (</a:t>
            </a:r>
            <a:r>
              <a:rPr lang="en-US" sz="2400" dirty="0" smtClean="0">
                <a:solidFill>
                  <a:srgbClr val="CCFFCC"/>
                </a:solidFill>
              </a:rPr>
              <a:t>+ effect)</a:t>
            </a:r>
            <a:endParaRPr lang="en-US" sz="2400" dirty="0">
              <a:solidFill>
                <a:srgbClr val="CCFFCC"/>
              </a:solidFill>
            </a:endParaRPr>
          </a:p>
          <a:p>
            <a:pPr lvl="1"/>
            <a:r>
              <a:rPr lang="en-US" sz="2400" dirty="0">
                <a:solidFill>
                  <a:srgbClr val="CCFFCC"/>
                </a:solidFill>
              </a:rPr>
              <a:t>Tetracyclic </a:t>
            </a:r>
            <a:r>
              <a:rPr lang="en-US" sz="2400" dirty="0" smtClean="0">
                <a:solidFill>
                  <a:srgbClr val="CCFFCC"/>
                </a:solidFill>
              </a:rPr>
              <a:t>(no effect)</a:t>
            </a:r>
            <a:endParaRPr lang="en-US" sz="2400" dirty="0">
              <a:solidFill>
                <a:srgbClr val="CCFFCC"/>
              </a:solidFill>
            </a:endParaRPr>
          </a:p>
          <a:p>
            <a:pPr lvl="1">
              <a:buFontTx/>
              <a:buNone/>
            </a:pPr>
            <a:r>
              <a:rPr lang="en-US" sz="900" dirty="0">
                <a:solidFill>
                  <a:srgbClr val="CCFFCC"/>
                </a:solidFill>
              </a:rPr>
              <a:t>		</a:t>
            </a:r>
          </a:p>
          <a:p>
            <a:pPr lvl="1">
              <a:buFontTx/>
              <a:buNone/>
            </a:pPr>
            <a:r>
              <a:rPr lang="en-US" sz="900" dirty="0">
                <a:solidFill>
                  <a:srgbClr val="CCFFCC"/>
                </a:solidFill>
              </a:rPr>
              <a:t>		</a:t>
            </a:r>
          </a:p>
          <a:p>
            <a:pPr lvl="1">
              <a:buFontTx/>
              <a:buNone/>
            </a:pPr>
            <a:endParaRPr lang="en-US" sz="900" dirty="0">
              <a:solidFill>
                <a:srgbClr val="CCFFCC"/>
              </a:solidFill>
            </a:endParaRPr>
          </a:p>
          <a:p>
            <a:pPr lvl="1">
              <a:buFontTx/>
              <a:buNone/>
            </a:pPr>
            <a:r>
              <a:rPr lang="en-US" sz="900" dirty="0">
                <a:solidFill>
                  <a:srgbClr val="CCFFCC"/>
                </a:solidFill>
              </a:rPr>
              <a:t>	</a:t>
            </a:r>
            <a:r>
              <a:rPr lang="en-US" sz="1400" dirty="0">
                <a:solidFill>
                  <a:srgbClr val="CCFFCC"/>
                </a:solidFill>
              </a:rPr>
              <a:t>Mur (2002), </a:t>
            </a:r>
            <a:r>
              <a:rPr lang="en-US" sz="1400" dirty="0" err="1">
                <a:solidFill>
                  <a:srgbClr val="CCFFCC"/>
                </a:solidFill>
              </a:rPr>
              <a:t>Piscoya</a:t>
            </a:r>
            <a:r>
              <a:rPr lang="en-US" sz="1400" dirty="0">
                <a:solidFill>
                  <a:srgbClr val="CCFFCC"/>
                </a:solidFill>
              </a:rPr>
              <a:t> (2001</a:t>
            </a:r>
            <a:r>
              <a:rPr lang="en-US" sz="900" dirty="0">
                <a:solidFill>
                  <a:srgbClr val="CCFFCC"/>
                </a:solidFill>
              </a:rPr>
              <a:t>)</a:t>
            </a:r>
          </a:p>
        </p:txBody>
      </p:sp>
      <p:pic>
        <p:nvPicPr>
          <p:cNvPr id="3" name="ClipArt Placeholder 2"/>
          <p:cNvPicPr>
            <a:picLocks noGrp="1" noChangeAspect="1"/>
          </p:cNvPicPr>
          <p:nvPr>
            <p:ph type="clipArt" sz="half" idx="2"/>
          </p:nvPr>
        </p:nvPicPr>
        <p:blipFill>
          <a:blip r:embed="rId3">
            <a:extLst>
              <a:ext uri="{28A0092B-C50C-407E-A947-70E740481C1C}">
                <a14:useLocalDpi xmlns:a14="http://schemas.microsoft.com/office/drawing/2010/main" val="0"/>
              </a:ext>
            </a:extLst>
          </a:blip>
          <a:stretch>
            <a:fillRect/>
          </a:stretch>
        </p:blipFill>
        <p:spPr>
          <a:xfrm>
            <a:off x="5944399" y="234272"/>
            <a:ext cx="2949344" cy="6351844"/>
          </a:xfrm>
        </p:spPr>
      </p:pic>
      <p:sp>
        <p:nvSpPr>
          <p:cNvPr id="2" name="Slide Number Placeholder 1"/>
          <p:cNvSpPr>
            <a:spLocks noGrp="1"/>
          </p:cNvSpPr>
          <p:nvPr>
            <p:ph type="sldNum" sz="quarter" idx="12"/>
          </p:nvPr>
        </p:nvSpPr>
        <p:spPr/>
        <p:txBody>
          <a:bodyPr/>
          <a:lstStyle/>
          <a:p>
            <a:fld id="{780849C1-2B46-4841-9D0E-B080D033A282}" type="slidenum">
              <a:rPr lang="en-US" smtClean="0"/>
              <a:pPr/>
              <a:t>17</a:t>
            </a:fld>
            <a:endParaRPr lang="en-US"/>
          </a:p>
        </p:txBody>
      </p:sp>
    </p:spTree>
    <p:extLst>
      <p:ext uri="{BB962C8B-B14F-4D97-AF65-F5344CB8AC3E}">
        <p14:creationId xmlns:p14="http://schemas.microsoft.com/office/powerpoint/2010/main" val="1276349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dirty="0" err="1"/>
              <a:t>Uña</a:t>
            </a:r>
            <a:r>
              <a:rPr lang="en-US" dirty="0"/>
              <a:t> de </a:t>
            </a:r>
            <a:r>
              <a:rPr lang="en-US" dirty="0" err="1"/>
              <a:t>gato</a:t>
            </a:r>
            <a:endParaRPr lang="en-US" dirty="0"/>
          </a:p>
        </p:txBody>
      </p:sp>
      <p:sp>
        <p:nvSpPr>
          <p:cNvPr id="180227" name="Rectangle 3"/>
          <p:cNvSpPr>
            <a:spLocks noGrp="1" noChangeArrowheads="1"/>
          </p:cNvSpPr>
          <p:nvPr>
            <p:ph idx="1"/>
          </p:nvPr>
        </p:nvSpPr>
        <p:spPr/>
        <p:txBody>
          <a:bodyPr>
            <a:normAutofit lnSpcReduction="10000"/>
          </a:bodyPr>
          <a:lstStyle/>
          <a:p>
            <a:r>
              <a:rPr lang="en-US" dirty="0">
                <a:solidFill>
                  <a:srgbClr val="CCFFCC"/>
                </a:solidFill>
              </a:rPr>
              <a:t>Alkaloids: </a:t>
            </a:r>
            <a:r>
              <a:rPr lang="en-US" dirty="0" err="1">
                <a:solidFill>
                  <a:srgbClr val="CCFFCC"/>
                </a:solidFill>
              </a:rPr>
              <a:t>immunostimulant</a:t>
            </a:r>
            <a:r>
              <a:rPr lang="en-US" dirty="0">
                <a:solidFill>
                  <a:srgbClr val="CCFFCC"/>
                </a:solidFill>
              </a:rPr>
              <a:t>, increased phagocytosis, anti-cancer, anti-oxidant, anti-inflammatory</a:t>
            </a:r>
          </a:p>
          <a:p>
            <a:r>
              <a:rPr lang="en-US" dirty="0">
                <a:solidFill>
                  <a:srgbClr val="CCFFCC"/>
                </a:solidFill>
              </a:rPr>
              <a:t>Clinical trials: </a:t>
            </a:r>
            <a:r>
              <a:rPr lang="en-US" dirty="0" smtClean="0">
                <a:solidFill>
                  <a:srgbClr val="CCFFCC"/>
                </a:solidFill>
              </a:rPr>
              <a:t>arthritis, enhance vaccines</a:t>
            </a:r>
            <a:endParaRPr lang="en-US" dirty="0">
              <a:solidFill>
                <a:srgbClr val="CCFFCC"/>
              </a:solidFill>
            </a:endParaRPr>
          </a:p>
          <a:p>
            <a:r>
              <a:rPr lang="en-US" dirty="0" err="1">
                <a:solidFill>
                  <a:srgbClr val="CCFFCC"/>
                </a:solidFill>
              </a:rPr>
              <a:t>Chemotypes</a:t>
            </a:r>
            <a:r>
              <a:rPr lang="en-US" dirty="0">
                <a:solidFill>
                  <a:srgbClr val="CCFFCC"/>
                </a:solidFill>
              </a:rPr>
              <a:t>:</a:t>
            </a:r>
          </a:p>
          <a:p>
            <a:pPr lvl="1"/>
            <a:r>
              <a:rPr lang="en-US" dirty="0">
                <a:solidFill>
                  <a:srgbClr val="CCFFCC"/>
                </a:solidFill>
              </a:rPr>
              <a:t>Botanically </a:t>
            </a:r>
            <a:r>
              <a:rPr lang="en-US" dirty="0" smtClean="0">
                <a:solidFill>
                  <a:srgbClr val="CCFFCC"/>
                </a:solidFill>
              </a:rPr>
              <a:t>similar: botanists are unable to identify the active plants</a:t>
            </a:r>
            <a:endParaRPr lang="en-US" dirty="0">
              <a:solidFill>
                <a:srgbClr val="CCFFCC"/>
              </a:solidFill>
            </a:endParaRPr>
          </a:p>
          <a:p>
            <a:pPr lvl="1"/>
            <a:r>
              <a:rPr lang="en-US" dirty="0">
                <a:solidFill>
                  <a:srgbClr val="CCFFCC"/>
                </a:solidFill>
              </a:rPr>
              <a:t>Healer-priests able to tell the </a:t>
            </a:r>
            <a:r>
              <a:rPr lang="en-US" dirty="0" smtClean="0">
                <a:solidFill>
                  <a:srgbClr val="CCFFCC"/>
                </a:solidFill>
              </a:rPr>
              <a:t>difference and only harvest the </a:t>
            </a:r>
            <a:r>
              <a:rPr lang="en-US" dirty="0">
                <a:solidFill>
                  <a:srgbClr val="CCFFCC"/>
                </a:solidFill>
              </a:rPr>
              <a:t>effective plants (</a:t>
            </a:r>
            <a:r>
              <a:rPr lang="en-US" dirty="0" err="1" smtClean="0">
                <a:solidFill>
                  <a:srgbClr val="CCFFCC"/>
                </a:solidFill>
              </a:rPr>
              <a:t>Pentacyclic</a:t>
            </a:r>
            <a:r>
              <a:rPr lang="en-US" dirty="0" smtClean="0">
                <a:solidFill>
                  <a:srgbClr val="CCFFCC"/>
                </a:solidFill>
              </a:rPr>
              <a:t>)</a:t>
            </a:r>
            <a:endParaRPr lang="en-US" dirty="0">
              <a:solidFill>
                <a:srgbClr val="CCFFCC"/>
              </a:solidFill>
            </a:endParaRPr>
          </a:p>
        </p:txBody>
      </p:sp>
      <p:sp>
        <p:nvSpPr>
          <p:cNvPr id="2" name="Slide Number Placeholder 1"/>
          <p:cNvSpPr>
            <a:spLocks noGrp="1"/>
          </p:cNvSpPr>
          <p:nvPr>
            <p:ph type="sldNum" sz="quarter" idx="12"/>
          </p:nvPr>
        </p:nvSpPr>
        <p:spPr/>
        <p:txBody>
          <a:bodyPr/>
          <a:lstStyle/>
          <a:p>
            <a:fld id="{9BB6EBA4-0B58-C144-9511-9059D95FDF08}" type="slidenum">
              <a:rPr lang="en-US" smtClean="0"/>
              <a:pPr/>
              <a:t>18</a:t>
            </a:fld>
            <a:endParaRPr lang="en-US"/>
          </a:p>
        </p:txBody>
      </p:sp>
    </p:spTree>
    <p:extLst>
      <p:ext uri="{BB962C8B-B14F-4D97-AF65-F5344CB8AC3E}">
        <p14:creationId xmlns:p14="http://schemas.microsoft.com/office/powerpoint/2010/main" val="29210513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Autofit/>
          </a:bodyPr>
          <a:lstStyle/>
          <a:p>
            <a:r>
              <a:rPr lang="en-US" dirty="0"/>
              <a:t>Connections to </a:t>
            </a:r>
            <a:r>
              <a:rPr lang="ja-JP" altLang="en-US" dirty="0"/>
              <a:t>“</a:t>
            </a:r>
            <a:r>
              <a:rPr lang="en-US" dirty="0"/>
              <a:t>modern medicine</a:t>
            </a:r>
            <a:r>
              <a:rPr lang="ja-JP" altLang="en-US" dirty="0"/>
              <a:t>”</a:t>
            </a:r>
            <a:endParaRPr lang="en-US" dirty="0"/>
          </a:p>
        </p:txBody>
      </p:sp>
      <p:sp>
        <p:nvSpPr>
          <p:cNvPr id="110595" name="Rectangle 3"/>
          <p:cNvSpPr>
            <a:spLocks noGrp="1" noChangeArrowheads="1"/>
          </p:cNvSpPr>
          <p:nvPr>
            <p:ph type="body" idx="1"/>
          </p:nvPr>
        </p:nvSpPr>
        <p:spPr/>
        <p:txBody>
          <a:bodyPr>
            <a:normAutofit lnSpcReduction="10000"/>
          </a:bodyPr>
          <a:lstStyle/>
          <a:p>
            <a:r>
              <a:rPr lang="en-US" sz="4000" dirty="0" smtClean="0">
                <a:solidFill>
                  <a:srgbClr val="CCFFCC"/>
                </a:solidFill>
              </a:rPr>
              <a:t>18-25</a:t>
            </a:r>
            <a:r>
              <a:rPr lang="en-US" sz="4000" dirty="0">
                <a:solidFill>
                  <a:srgbClr val="CCFFCC"/>
                </a:solidFill>
              </a:rPr>
              <a:t>% of our prescriptions are plant-</a:t>
            </a:r>
            <a:r>
              <a:rPr lang="en-US" sz="4000" dirty="0" smtClean="0">
                <a:solidFill>
                  <a:srgbClr val="CCFFCC"/>
                </a:solidFill>
              </a:rPr>
              <a:t>derived</a:t>
            </a:r>
          </a:p>
          <a:p>
            <a:pPr lvl="1"/>
            <a:r>
              <a:rPr lang="en-US" sz="3600" dirty="0" smtClean="0">
                <a:solidFill>
                  <a:srgbClr val="CCFFCC"/>
                </a:solidFill>
              </a:rPr>
              <a:t>Semi-synthetically made from plants</a:t>
            </a:r>
          </a:p>
          <a:p>
            <a:pPr lvl="1"/>
            <a:r>
              <a:rPr lang="en-US" sz="3600" dirty="0" smtClean="0">
                <a:solidFill>
                  <a:srgbClr val="CCFFCC"/>
                </a:solidFill>
              </a:rPr>
              <a:t>Still extracted</a:t>
            </a:r>
          </a:p>
          <a:p>
            <a:pPr lvl="1"/>
            <a:endParaRPr lang="en-US" sz="2400" dirty="0"/>
          </a:p>
          <a:p>
            <a:pPr lvl="1"/>
            <a:endParaRPr lang="en-US" sz="2400" dirty="0" smtClean="0"/>
          </a:p>
          <a:p>
            <a:pPr lvl="1"/>
            <a:endParaRPr lang="en-US" sz="2400" dirty="0"/>
          </a:p>
          <a:p>
            <a:pPr lvl="1"/>
            <a:endParaRPr lang="en-US" sz="2400" dirty="0"/>
          </a:p>
          <a:p>
            <a:pPr marL="457200" lvl="1" indent="0">
              <a:buNone/>
            </a:pPr>
            <a:r>
              <a:rPr lang="en-US" sz="1600" dirty="0" smtClean="0"/>
              <a:t>(Farnsworth</a:t>
            </a:r>
            <a:r>
              <a:rPr lang="en-US" sz="1600" dirty="0"/>
              <a:t>, </a:t>
            </a:r>
            <a:r>
              <a:rPr lang="en-US" sz="1600" dirty="0" smtClean="0"/>
              <a:t>1977; Duke, 1993; </a:t>
            </a:r>
            <a:r>
              <a:rPr lang="en-US" sz="1600" dirty="0" err="1" smtClean="0"/>
              <a:t>Grifo</a:t>
            </a:r>
            <a:r>
              <a:rPr lang="en-US" sz="1600" dirty="0" smtClean="0"/>
              <a:t>, 1997)</a:t>
            </a:r>
            <a:endParaRPr lang="en-US" sz="1600" dirty="0"/>
          </a:p>
        </p:txBody>
      </p:sp>
      <p:sp>
        <p:nvSpPr>
          <p:cNvPr id="2" name="Slide Number Placeholder 1"/>
          <p:cNvSpPr>
            <a:spLocks noGrp="1"/>
          </p:cNvSpPr>
          <p:nvPr>
            <p:ph type="sldNum" sz="quarter" idx="12"/>
          </p:nvPr>
        </p:nvSpPr>
        <p:spPr/>
        <p:txBody>
          <a:bodyPr/>
          <a:lstStyle/>
          <a:p>
            <a:fld id="{9BB6EBA4-0B58-C144-9511-9059D95FDF08}" type="slidenum">
              <a:rPr lang="en-US" smtClean="0"/>
              <a:pPr/>
              <a:t>19</a:t>
            </a:fld>
            <a:endParaRPr lang="en-US"/>
          </a:p>
        </p:txBody>
      </p:sp>
    </p:spTree>
    <p:extLst>
      <p:ext uri="{BB962C8B-B14F-4D97-AF65-F5344CB8AC3E}">
        <p14:creationId xmlns:p14="http://schemas.microsoft.com/office/powerpoint/2010/main" val="2692197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sz="half" idx="1"/>
          </p:nvPr>
        </p:nvSpPr>
        <p:spPr/>
        <p:txBody>
          <a:bodyPr>
            <a:normAutofit/>
          </a:bodyPr>
          <a:lstStyle/>
          <a:p>
            <a:r>
              <a:rPr lang="en-US" dirty="0" smtClean="0">
                <a:solidFill>
                  <a:srgbClr val="EEEEF4"/>
                </a:solidFill>
              </a:rPr>
              <a:t>Plants</a:t>
            </a:r>
          </a:p>
          <a:p>
            <a:pPr lvl="1"/>
            <a:r>
              <a:rPr lang="en-US" dirty="0" smtClean="0">
                <a:solidFill>
                  <a:srgbClr val="EEEEF4"/>
                </a:solidFill>
              </a:rPr>
              <a:t>Culture</a:t>
            </a:r>
          </a:p>
          <a:p>
            <a:pPr lvl="1"/>
            <a:r>
              <a:rPr lang="en-US" dirty="0" smtClean="0">
                <a:solidFill>
                  <a:srgbClr val="EEEEF4"/>
                </a:solidFill>
              </a:rPr>
              <a:t>Healing</a:t>
            </a:r>
          </a:p>
          <a:p>
            <a:r>
              <a:rPr lang="en-US" dirty="0" smtClean="0">
                <a:solidFill>
                  <a:srgbClr val="EEEEF4"/>
                </a:solidFill>
              </a:rPr>
              <a:t>Layers of medicinal plant use</a:t>
            </a:r>
          </a:p>
          <a:p>
            <a:pPr lvl="1"/>
            <a:r>
              <a:rPr lang="en-US" dirty="0" smtClean="0">
                <a:solidFill>
                  <a:srgbClr val="EEEEF4"/>
                </a:solidFill>
              </a:rPr>
              <a:t>Botany (Latin)</a:t>
            </a:r>
          </a:p>
          <a:p>
            <a:pPr lvl="1"/>
            <a:r>
              <a:rPr lang="en-US" dirty="0" err="1" smtClean="0">
                <a:solidFill>
                  <a:srgbClr val="EEEEF4"/>
                </a:solidFill>
              </a:rPr>
              <a:t>Phytochemistry</a:t>
            </a:r>
            <a:endParaRPr lang="en-US" dirty="0" smtClean="0">
              <a:solidFill>
                <a:srgbClr val="EEEEF4"/>
              </a:solidFill>
            </a:endParaRPr>
          </a:p>
          <a:p>
            <a:pPr lvl="1"/>
            <a:r>
              <a:rPr lang="en-US" dirty="0" smtClean="0">
                <a:solidFill>
                  <a:srgbClr val="EEEEF4"/>
                </a:solidFill>
              </a:rPr>
              <a:t>Evidence</a:t>
            </a:r>
          </a:p>
          <a:p>
            <a:r>
              <a:rPr lang="en-US" dirty="0" smtClean="0">
                <a:solidFill>
                  <a:srgbClr val="EEEEF4"/>
                </a:solidFill>
              </a:rPr>
              <a:t>Relevance to home</a:t>
            </a:r>
            <a:endParaRPr lang="en-US" dirty="0">
              <a:solidFill>
                <a:srgbClr val="EEEEF4"/>
              </a:solidFill>
            </a:endParaRPr>
          </a:p>
        </p:txBody>
      </p:sp>
      <p:sp>
        <p:nvSpPr>
          <p:cNvPr id="4" name="Slide Number Placeholder 3"/>
          <p:cNvSpPr>
            <a:spLocks noGrp="1"/>
          </p:cNvSpPr>
          <p:nvPr>
            <p:ph type="sldNum" sz="quarter" idx="12"/>
          </p:nvPr>
        </p:nvSpPr>
        <p:spPr/>
        <p:txBody>
          <a:bodyPr/>
          <a:lstStyle/>
          <a:p>
            <a:fld id="{9BB6EBA4-0B58-C144-9511-9059D95FDF08}" type="slidenum">
              <a:rPr lang="en-US" smtClean="0"/>
              <a:pPr/>
              <a:t>2</a:t>
            </a:fld>
            <a:endParaRPr lang="en-US"/>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12117" y="1417638"/>
            <a:ext cx="4211454" cy="4532449"/>
          </a:xfrm>
        </p:spPr>
      </p:pic>
    </p:spTree>
    <p:extLst>
      <p:ext uri="{BB962C8B-B14F-4D97-AF65-F5344CB8AC3E}">
        <p14:creationId xmlns:p14="http://schemas.microsoft.com/office/powerpoint/2010/main" val="119636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r>
              <a:rPr lang="en-US" dirty="0" smtClean="0"/>
              <a:t>We need Nature</a:t>
            </a:r>
            <a:endParaRPr lang="en-US" dirty="0"/>
          </a:p>
        </p:txBody>
      </p:sp>
      <p:sp>
        <p:nvSpPr>
          <p:cNvPr id="361475" name="Rectangle 3"/>
          <p:cNvSpPr>
            <a:spLocks noGrp="1" noChangeArrowheads="1"/>
          </p:cNvSpPr>
          <p:nvPr>
            <p:ph type="body" idx="1"/>
          </p:nvPr>
        </p:nvSpPr>
        <p:spPr/>
        <p:txBody>
          <a:bodyPr/>
          <a:lstStyle/>
          <a:p>
            <a:pPr>
              <a:lnSpc>
                <a:spcPct val="90000"/>
              </a:lnSpc>
            </a:pPr>
            <a:r>
              <a:rPr lang="ja-JP" altLang="en-US" sz="2800" dirty="0">
                <a:solidFill>
                  <a:srgbClr val="CCFFCC"/>
                </a:solidFill>
              </a:rPr>
              <a:t>“</a:t>
            </a:r>
            <a:r>
              <a:rPr lang="en-US" sz="2800" dirty="0">
                <a:solidFill>
                  <a:srgbClr val="CCFFCC"/>
                </a:solidFill>
              </a:rPr>
              <a:t>…researchers could not have invented the anticancer compound </a:t>
            </a:r>
            <a:r>
              <a:rPr lang="en-US" sz="2800" dirty="0" err="1">
                <a:solidFill>
                  <a:srgbClr val="CCFFCC"/>
                </a:solidFill>
              </a:rPr>
              <a:t>taxol</a:t>
            </a:r>
            <a:r>
              <a:rPr lang="en-US" sz="2800" dirty="0">
                <a:solidFill>
                  <a:srgbClr val="CCFFCC"/>
                </a:solidFill>
              </a:rPr>
              <a:t>, taken from the Pacific yew tree.  It is too fiendishly complex a chemical structure, says natural-products chemist Gordon </a:t>
            </a:r>
            <a:r>
              <a:rPr lang="en-US" sz="2800" dirty="0" err="1">
                <a:solidFill>
                  <a:srgbClr val="CCFFCC"/>
                </a:solidFill>
              </a:rPr>
              <a:t>Cragg</a:t>
            </a:r>
            <a:r>
              <a:rPr lang="en-US" sz="2800" dirty="0">
                <a:solidFill>
                  <a:srgbClr val="CCFFCC"/>
                </a:solidFill>
              </a:rPr>
              <a:t>, of the U.S. National Cancer Institute.</a:t>
            </a:r>
            <a:r>
              <a:rPr lang="ja-JP" altLang="en-US" sz="2800" dirty="0">
                <a:solidFill>
                  <a:srgbClr val="CCFFCC"/>
                </a:solidFill>
              </a:rPr>
              <a:t>”</a:t>
            </a:r>
            <a:r>
              <a:rPr lang="en-US" sz="2800" dirty="0">
                <a:solidFill>
                  <a:srgbClr val="CCFFCC"/>
                </a:solidFill>
              </a:rPr>
              <a:t> (</a:t>
            </a:r>
            <a:r>
              <a:rPr lang="en-US" sz="2800" dirty="0" err="1">
                <a:solidFill>
                  <a:srgbClr val="CCFFCC"/>
                </a:solidFill>
              </a:rPr>
              <a:t>Plotkin</a:t>
            </a:r>
            <a:r>
              <a:rPr lang="en-US" sz="2800" dirty="0">
                <a:solidFill>
                  <a:srgbClr val="CCFFCC"/>
                </a:solidFill>
              </a:rPr>
              <a:t>, 2000)</a:t>
            </a:r>
          </a:p>
          <a:p>
            <a:pPr>
              <a:lnSpc>
                <a:spcPct val="90000"/>
              </a:lnSpc>
            </a:pPr>
            <a:r>
              <a:rPr lang="ja-JP" altLang="en-US" sz="2800" dirty="0">
                <a:solidFill>
                  <a:srgbClr val="CCFFCC"/>
                </a:solidFill>
              </a:rPr>
              <a:t>“</a:t>
            </a:r>
            <a:r>
              <a:rPr lang="en-US" sz="2800" dirty="0">
                <a:solidFill>
                  <a:srgbClr val="CCFFCC"/>
                </a:solidFill>
              </a:rPr>
              <a:t>Although chemists can ring many changes on a known structure, for the foreseeable future we will still rely on Nature to supply us with new structural types for investigation.</a:t>
            </a:r>
            <a:r>
              <a:rPr lang="ja-JP" altLang="en-US" sz="2800" dirty="0">
                <a:solidFill>
                  <a:srgbClr val="CCFFCC"/>
                </a:solidFill>
              </a:rPr>
              <a:t>”</a:t>
            </a:r>
            <a:r>
              <a:rPr lang="en-US" sz="2800" dirty="0">
                <a:solidFill>
                  <a:srgbClr val="CCFFCC"/>
                </a:solidFill>
              </a:rPr>
              <a:t>  (</a:t>
            </a:r>
            <a:r>
              <a:rPr lang="en-US" sz="2800" dirty="0" err="1">
                <a:solidFill>
                  <a:srgbClr val="CCFFCC"/>
                </a:solidFill>
              </a:rPr>
              <a:t>Huxtable</a:t>
            </a:r>
            <a:r>
              <a:rPr lang="en-US" sz="2800" dirty="0">
                <a:solidFill>
                  <a:srgbClr val="CCFFCC"/>
                </a:solidFill>
              </a:rPr>
              <a:t>, 1992)</a:t>
            </a:r>
          </a:p>
          <a:p>
            <a:pPr>
              <a:lnSpc>
                <a:spcPct val="90000"/>
              </a:lnSpc>
            </a:pPr>
            <a:endParaRPr lang="en-US" sz="2800" dirty="0"/>
          </a:p>
        </p:txBody>
      </p:sp>
      <p:sp>
        <p:nvSpPr>
          <p:cNvPr id="2" name="Slide Number Placeholder 1"/>
          <p:cNvSpPr>
            <a:spLocks noGrp="1"/>
          </p:cNvSpPr>
          <p:nvPr>
            <p:ph type="sldNum" sz="quarter" idx="12"/>
          </p:nvPr>
        </p:nvSpPr>
        <p:spPr/>
        <p:txBody>
          <a:bodyPr/>
          <a:lstStyle/>
          <a:p>
            <a:fld id="{9BB6EBA4-0B58-C144-9511-9059D95FDF08}" type="slidenum">
              <a:rPr lang="en-US" smtClean="0"/>
              <a:pPr/>
              <a:t>20</a:t>
            </a:fld>
            <a:endParaRPr lang="en-US"/>
          </a:p>
        </p:txBody>
      </p:sp>
    </p:spTree>
    <p:extLst>
      <p:ext uri="{BB962C8B-B14F-4D97-AF65-F5344CB8AC3E}">
        <p14:creationId xmlns:p14="http://schemas.microsoft.com/office/powerpoint/2010/main" val="447697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The Herbal Team</a:t>
            </a:r>
          </a:p>
        </p:txBody>
      </p:sp>
      <p:sp>
        <p:nvSpPr>
          <p:cNvPr id="75779" name="Rectangle 3"/>
          <p:cNvSpPr>
            <a:spLocks noGrp="1" noChangeArrowheads="1"/>
          </p:cNvSpPr>
          <p:nvPr>
            <p:ph type="body" sz="half" idx="1"/>
          </p:nvPr>
        </p:nvSpPr>
        <p:spPr/>
        <p:txBody>
          <a:bodyPr/>
          <a:lstStyle/>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Traditional healers</a:t>
            </a: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Naturopathic physicians (NDs)</a:t>
            </a: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Herbalists</a:t>
            </a: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MD, NP, RN, RP (</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PharmD</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PA</a:t>
            </a:r>
          </a:p>
        </p:txBody>
      </p:sp>
      <p:sp>
        <p:nvSpPr>
          <p:cNvPr id="2" name="Slide Number Placeholder 1"/>
          <p:cNvSpPr>
            <a:spLocks noGrp="1"/>
          </p:cNvSpPr>
          <p:nvPr>
            <p:ph type="sldNum" sz="quarter" idx="12"/>
          </p:nvPr>
        </p:nvSpPr>
        <p:spPr/>
        <p:txBody>
          <a:bodyPr/>
          <a:lstStyle/>
          <a:p>
            <a:fld id="{780849C1-2B46-4841-9D0E-B080D033A282}" type="slidenum">
              <a:rPr lang="en-US" smtClean="0"/>
              <a:pPr/>
              <a:t>21</a:t>
            </a:fld>
            <a:endParaRPr lang="en-US"/>
          </a:p>
        </p:txBody>
      </p:sp>
      <p:pic>
        <p:nvPicPr>
          <p:cNvPr id="4" name="ClipArt Placeholder 3"/>
          <p:cNvPicPr>
            <a:picLocks noGrp="1" noChangeAspect="1"/>
          </p:cNvPicPr>
          <p:nvPr>
            <p:ph type="clipArt" sz="half" idx="2"/>
          </p:nvPr>
        </p:nvPicPr>
        <p:blipFill>
          <a:blip r:embed="rId3">
            <a:extLst>
              <a:ext uri="{28A0092B-C50C-407E-A947-70E740481C1C}">
                <a14:useLocalDpi xmlns:a14="http://schemas.microsoft.com/office/drawing/2010/main" val="0"/>
              </a:ext>
            </a:extLst>
          </a:blip>
          <a:stretch>
            <a:fillRect/>
          </a:stretch>
        </p:blipFill>
        <p:spPr>
          <a:xfrm>
            <a:off x="4089934" y="1905416"/>
            <a:ext cx="4736432" cy="3391286"/>
          </a:xfrm>
        </p:spPr>
      </p:pic>
    </p:spTree>
    <p:extLst>
      <p:ext uri="{BB962C8B-B14F-4D97-AF65-F5344CB8AC3E}">
        <p14:creationId xmlns:p14="http://schemas.microsoft.com/office/powerpoint/2010/main" val="1769472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Respecting traditional knowledge</a:t>
            </a:r>
            <a:endParaRPr lang="en-US" dirty="0"/>
          </a:p>
        </p:txBody>
      </p:sp>
      <p:sp>
        <p:nvSpPr>
          <p:cNvPr id="5" name="Content Placeholder 4"/>
          <p:cNvSpPr>
            <a:spLocks noGrp="1"/>
          </p:cNvSpPr>
          <p:nvPr>
            <p:ph sz="half" idx="1"/>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Herbal use</a:t>
            </a:r>
          </a:p>
          <a:p>
            <a:pPr lvl="1"/>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Safe?</a:t>
            </a:r>
          </a:p>
          <a:p>
            <a:pPr lvl="1"/>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Legitimate?</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Retail outlets</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Clinics</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 intern?</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5488" y="1600200"/>
            <a:ext cx="5071311" cy="3380874"/>
          </a:xfrm>
          <a:prstGeom prst="rect">
            <a:avLst/>
          </a:prstGeom>
        </p:spPr>
      </p:pic>
      <p:sp>
        <p:nvSpPr>
          <p:cNvPr id="3" name="Slide Number Placeholder 2"/>
          <p:cNvSpPr>
            <a:spLocks noGrp="1"/>
          </p:cNvSpPr>
          <p:nvPr>
            <p:ph type="sldNum" sz="quarter" idx="12"/>
          </p:nvPr>
        </p:nvSpPr>
        <p:spPr/>
        <p:txBody>
          <a:bodyPr/>
          <a:lstStyle/>
          <a:p>
            <a:fld id="{9BB6EBA4-0B58-C144-9511-9059D95FDF08}" type="slidenum">
              <a:rPr lang="en-US" smtClean="0"/>
              <a:pPr/>
              <a:t>22</a:t>
            </a:fld>
            <a:endParaRPr lang="en-US"/>
          </a:p>
        </p:txBody>
      </p:sp>
    </p:spTree>
    <p:extLst>
      <p:ext uri="{BB962C8B-B14F-4D97-AF65-F5344CB8AC3E}">
        <p14:creationId xmlns:p14="http://schemas.microsoft.com/office/powerpoint/2010/main" val="36475261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solidFill>
                  <a:srgbClr val="EEEEF4"/>
                </a:solidFill>
              </a:rPr>
              <a:t>Botanical identification (taxonomy)</a:t>
            </a:r>
          </a:p>
          <a:p>
            <a:r>
              <a:rPr lang="en-US" dirty="0" smtClean="0">
                <a:solidFill>
                  <a:srgbClr val="EEEEF4"/>
                </a:solidFill>
              </a:rPr>
              <a:t>Preparation techniques</a:t>
            </a:r>
          </a:p>
          <a:p>
            <a:pPr lvl="1"/>
            <a:r>
              <a:rPr lang="en-US" dirty="0" smtClean="0">
                <a:solidFill>
                  <a:srgbClr val="EEEEF4"/>
                </a:solidFill>
              </a:rPr>
              <a:t>Basic herbalism</a:t>
            </a:r>
            <a:endParaRPr lang="en-US" dirty="0">
              <a:solidFill>
                <a:srgbClr val="EEEEF4"/>
              </a:solidFill>
            </a:endParaRPr>
          </a:p>
          <a:p>
            <a:r>
              <a:rPr lang="en-US" dirty="0" smtClean="0">
                <a:solidFill>
                  <a:srgbClr val="EEEEF4"/>
                </a:solidFill>
              </a:rPr>
              <a:t>Cross-cultural nuances</a:t>
            </a:r>
          </a:p>
          <a:p>
            <a:pPr lvl="1"/>
            <a:r>
              <a:rPr lang="en-US" dirty="0" smtClean="0">
                <a:solidFill>
                  <a:srgbClr val="EEEEF4"/>
                </a:solidFill>
              </a:rPr>
              <a:t>Ecuador vs. US vs. other countries vs. your experience</a:t>
            </a:r>
            <a:endParaRPr lang="en-US" dirty="0">
              <a:solidFill>
                <a:srgbClr val="EEEEF4"/>
              </a:solidFill>
            </a:endParaRPr>
          </a:p>
        </p:txBody>
      </p:sp>
      <p:sp>
        <p:nvSpPr>
          <p:cNvPr id="4" name="Slide Number Placeholder 3"/>
          <p:cNvSpPr>
            <a:spLocks noGrp="1"/>
          </p:cNvSpPr>
          <p:nvPr>
            <p:ph type="sldNum" sz="quarter" idx="12"/>
          </p:nvPr>
        </p:nvSpPr>
        <p:spPr/>
        <p:txBody>
          <a:bodyPr/>
          <a:lstStyle/>
          <a:p>
            <a:fld id="{9BB6EBA4-0B58-C144-9511-9059D95FDF08}" type="slidenum">
              <a:rPr lang="en-US" smtClean="0"/>
              <a:pPr/>
              <a:t>23</a:t>
            </a:fld>
            <a:endParaRPr lang="en-US"/>
          </a:p>
        </p:txBody>
      </p:sp>
    </p:spTree>
    <p:extLst>
      <p:ext uri="{BB962C8B-B14F-4D97-AF65-F5344CB8AC3E}">
        <p14:creationId xmlns:p14="http://schemas.microsoft.com/office/powerpoint/2010/main" val="23687711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89"/>
            <a:ext cx="8229600" cy="1143000"/>
          </a:xfrm>
        </p:spPr>
        <p:txBody>
          <a:bodyPr/>
          <a:lstStyle/>
          <a:p>
            <a:r>
              <a:rPr lang="en-US" dirty="0" smtClean="0"/>
              <a:t>Image Credits</a:t>
            </a:r>
            <a:endParaRPr lang="en-US" dirty="0"/>
          </a:p>
        </p:txBody>
      </p:sp>
      <p:sp>
        <p:nvSpPr>
          <p:cNvPr id="3" name="Content Placeholder 2"/>
          <p:cNvSpPr>
            <a:spLocks noGrp="1"/>
          </p:cNvSpPr>
          <p:nvPr>
            <p:ph idx="1"/>
          </p:nvPr>
        </p:nvSpPr>
        <p:spPr>
          <a:xfrm>
            <a:off x="457199" y="1169789"/>
            <a:ext cx="8475045" cy="5551686"/>
          </a:xfrm>
        </p:spPr>
        <p:txBody>
          <a:bodyPr>
            <a:normAutofit fontScale="25000" lnSpcReduction="20000"/>
          </a:bodyPr>
          <a:lstStyle/>
          <a:p>
            <a:pPr marL="0" indent="0">
              <a:buNone/>
            </a:pPr>
            <a:endParaRPr lang="en-US" dirty="0" smtClean="0"/>
          </a:p>
          <a:p>
            <a:pPr marL="0" indent="0">
              <a:buNone/>
            </a:pPr>
            <a:r>
              <a:rPr lang="en-US" sz="4300" dirty="0" smtClean="0"/>
              <a:t>Slide 2:  Map </a:t>
            </a:r>
            <a:r>
              <a:rPr lang="en-US" sz="4300" dirty="0"/>
              <a:t>of Ecuador, from the United States Central Intelligence Agency's </a:t>
            </a:r>
            <a:r>
              <a:rPr lang="en-US" sz="4300" i="1" dirty="0"/>
              <a:t>World </a:t>
            </a:r>
            <a:r>
              <a:rPr lang="en-US" sz="4300" i="1" dirty="0" err="1" smtClean="0"/>
              <a:t>Factbook</a:t>
            </a:r>
            <a:r>
              <a:rPr lang="en-US" sz="4300" i="1" dirty="0" smtClean="0"/>
              <a:t> </a:t>
            </a:r>
            <a:r>
              <a:rPr lang="en-US" sz="4300" dirty="0" smtClean="0"/>
              <a:t>https</a:t>
            </a:r>
            <a:r>
              <a:rPr lang="en-US" sz="4300" dirty="0"/>
              <a:t>://</a:t>
            </a:r>
            <a:r>
              <a:rPr lang="en-US" sz="4300" dirty="0" smtClean="0"/>
              <a:t>www.cia.gov/library/publications/the-world-factbook/geos/ec.htm, PD.</a:t>
            </a:r>
          </a:p>
          <a:p>
            <a:pPr marL="0" indent="0">
              <a:buNone/>
            </a:pPr>
            <a:endParaRPr lang="en-US" sz="4300" dirty="0"/>
          </a:p>
          <a:p>
            <a:pPr marL="0" indent="0">
              <a:buNone/>
            </a:pPr>
            <a:r>
              <a:rPr lang="en-US" sz="4300" dirty="0" smtClean="0"/>
              <a:t>Slide 4</a:t>
            </a:r>
            <a:r>
              <a:rPr lang="en-US" sz="4300" dirty="0"/>
              <a:t>:  </a:t>
            </a:r>
            <a:r>
              <a:rPr lang="en-US" sz="4300" dirty="0" smtClean="0"/>
              <a:t>Mojito </a:t>
            </a:r>
            <a:r>
              <a:rPr lang="en-US" sz="4300" dirty="0"/>
              <a:t>made with rum, lime, sugar, mint, club soda, served in a tall glass</a:t>
            </a:r>
            <a:r>
              <a:rPr lang="en-US" sz="4300" dirty="0" smtClean="0"/>
              <a:t>. By Evan </a:t>
            </a:r>
            <a:r>
              <a:rPr lang="en-US" sz="4300" dirty="0" err="1"/>
              <a:t>Swigart</a:t>
            </a:r>
            <a:r>
              <a:rPr lang="en-US" sz="4300" dirty="0"/>
              <a:t> from </a:t>
            </a:r>
            <a:r>
              <a:rPr lang="en-US" sz="4300" dirty="0" smtClean="0"/>
              <a:t>Chicago, http</a:t>
            </a:r>
            <a:r>
              <a:rPr lang="en-US" sz="4300" dirty="0"/>
              <a:t>://commons.wikimedia.org/wiki/File:Mojito_made_with_rum,_lime,_sugar,_mint,_club_soda,_served_in_a_tall_glass_-_</a:t>
            </a:r>
            <a:r>
              <a:rPr lang="en-US" sz="4300" dirty="0" smtClean="0"/>
              <a:t>Evan_Swigart.jpg, USA CC BY 2.0.</a:t>
            </a:r>
          </a:p>
          <a:p>
            <a:pPr marL="0" indent="0">
              <a:buNone/>
            </a:pPr>
            <a:endParaRPr lang="en-US" sz="4300" dirty="0"/>
          </a:p>
          <a:p>
            <a:pPr marL="0" indent="0">
              <a:buNone/>
            </a:pPr>
            <a:r>
              <a:rPr lang="en-US" sz="4300" dirty="0" smtClean="0"/>
              <a:t>Slide 5: Latin text</a:t>
            </a:r>
            <a:r>
              <a:rPr lang="en-US" sz="4300" dirty="0"/>
              <a:t>, http://</a:t>
            </a:r>
            <a:r>
              <a:rPr lang="en-US" sz="4300" dirty="0" smtClean="0"/>
              <a:t>commons.wikimedia.org/wiki/File:Polla_via_popilia_da_reggio_a_capua.jpg, PD.</a:t>
            </a:r>
          </a:p>
          <a:p>
            <a:pPr marL="0" indent="0">
              <a:buNone/>
            </a:pPr>
            <a:endParaRPr lang="en-US" sz="4300" dirty="0" smtClean="0"/>
          </a:p>
          <a:p>
            <a:pPr marL="0" indent="0">
              <a:buNone/>
            </a:pPr>
            <a:r>
              <a:rPr lang="en-US" sz="4300" dirty="0" smtClean="0"/>
              <a:t>Slide 11: </a:t>
            </a:r>
            <a:r>
              <a:rPr lang="en-US" sz="4300" dirty="0"/>
              <a:t>Glue stick ,  by Malcolm </a:t>
            </a:r>
            <a:r>
              <a:rPr lang="en-US" sz="4300" dirty="0" smtClean="0"/>
              <a:t>Koo, http</a:t>
            </a:r>
            <a:r>
              <a:rPr lang="en-US" sz="4300" dirty="0"/>
              <a:t>://commons.wikimedia.org/wiki/File:Elmer%27s_Office_Glue_Stick_in_action.JPG, </a:t>
            </a:r>
            <a:r>
              <a:rPr lang="en-US" sz="4300" dirty="0" smtClean="0"/>
              <a:t>CC BY-SA 3.0.</a:t>
            </a:r>
          </a:p>
          <a:p>
            <a:pPr marL="0" indent="0">
              <a:buNone/>
            </a:pPr>
            <a:endParaRPr lang="en-US" sz="4300" dirty="0" smtClean="0"/>
          </a:p>
          <a:p>
            <a:pPr marL="0" indent="0">
              <a:buNone/>
            </a:pPr>
            <a:r>
              <a:rPr lang="en-US" sz="4300" dirty="0" smtClean="0"/>
              <a:t>Slide 12</a:t>
            </a:r>
            <a:r>
              <a:rPr lang="en-US" sz="4300" dirty="0"/>
              <a:t>: </a:t>
            </a:r>
            <a:r>
              <a:rPr lang="en-US" sz="4300" dirty="0" smtClean="0"/>
              <a:t>Seated figure, http</a:t>
            </a:r>
            <a:r>
              <a:rPr lang="en-US" sz="4300" dirty="0"/>
              <a:t>://</a:t>
            </a:r>
            <a:r>
              <a:rPr lang="en-US" sz="4300" dirty="0" smtClean="0"/>
              <a:t>collections.lacma.org/node/182708, courtesy </a:t>
            </a:r>
            <a:r>
              <a:rPr lang="en-US" sz="4300" dirty="0"/>
              <a:t>of Los Angeles County Museum of </a:t>
            </a:r>
            <a:r>
              <a:rPr lang="en-US" sz="4300" dirty="0" smtClean="0"/>
              <a:t>Art, PD.</a:t>
            </a:r>
          </a:p>
          <a:p>
            <a:pPr marL="0" indent="0">
              <a:buNone/>
            </a:pPr>
            <a:endParaRPr lang="en-US" sz="4300" dirty="0" smtClean="0"/>
          </a:p>
          <a:p>
            <a:pPr marL="0" indent="0">
              <a:buNone/>
            </a:pPr>
            <a:r>
              <a:rPr lang="en-US" sz="4300" dirty="0" smtClean="0"/>
              <a:t>Slide 13</a:t>
            </a:r>
            <a:r>
              <a:rPr lang="en-US" sz="4300" dirty="0"/>
              <a:t>:  Shaman from the </a:t>
            </a:r>
            <a:r>
              <a:rPr lang="en-US" sz="4300" dirty="0" err="1"/>
              <a:t>shuara</a:t>
            </a:r>
            <a:r>
              <a:rPr lang="en-US" sz="4300" dirty="0"/>
              <a:t> culture in Ecuador Amazonian forest, June </a:t>
            </a:r>
            <a:r>
              <a:rPr lang="en-US" sz="4300" dirty="0" smtClean="0"/>
              <a:t>2006, Wikimedia Commons </a:t>
            </a:r>
            <a:r>
              <a:rPr lang="en-US" sz="4300" dirty="0"/>
              <a:t>user </a:t>
            </a:r>
            <a:r>
              <a:rPr lang="en-US" sz="4300" dirty="0" smtClean="0"/>
              <a:t>PICQ, http</a:t>
            </a:r>
            <a:r>
              <a:rPr lang="en-US" sz="4300" dirty="0"/>
              <a:t>://</a:t>
            </a:r>
            <a:r>
              <a:rPr lang="en-US" sz="4300" dirty="0" smtClean="0"/>
              <a:t>commons.wikimedia.org/wiki/File:Chaman_amazonie_5_06.jpg, CC BY-=SA 3.0.</a:t>
            </a:r>
          </a:p>
          <a:p>
            <a:pPr marL="0" indent="0">
              <a:buNone/>
            </a:pPr>
            <a:endParaRPr lang="en-US" sz="4300" dirty="0"/>
          </a:p>
          <a:p>
            <a:pPr marL="0" indent="0">
              <a:buNone/>
            </a:pPr>
            <a:r>
              <a:rPr lang="en-US" sz="4300" dirty="0" smtClean="0"/>
              <a:t>Slide 14</a:t>
            </a:r>
            <a:r>
              <a:rPr lang="en-US" sz="4300" dirty="0"/>
              <a:t>: </a:t>
            </a:r>
            <a:r>
              <a:rPr lang="en-US" sz="4300" i="1" dirty="0" err="1"/>
              <a:t>Actaea</a:t>
            </a:r>
            <a:r>
              <a:rPr lang="en-US" sz="4300" i="1" dirty="0"/>
              <a:t> </a:t>
            </a:r>
            <a:r>
              <a:rPr lang="en-US" sz="4300" i="1" dirty="0" err="1" smtClean="0"/>
              <a:t>racemosa</a:t>
            </a:r>
            <a:r>
              <a:rPr lang="en-US" sz="4300" i="1" dirty="0" smtClean="0"/>
              <a:t> </a:t>
            </a:r>
            <a:r>
              <a:rPr lang="en-US" sz="4300" dirty="0" smtClean="0"/>
              <a:t>by  H</a:t>
            </a:r>
            <a:r>
              <a:rPr lang="en-US" sz="4300" dirty="0"/>
              <a:t>. Zell, http://</a:t>
            </a:r>
            <a:r>
              <a:rPr lang="en-US" sz="4300" dirty="0" smtClean="0"/>
              <a:t>commons.wikimedia.org/wiki/File:Actaea_racemosa_006.JPG</a:t>
            </a:r>
            <a:r>
              <a:rPr lang="en-US" sz="4300" dirty="0"/>
              <a:t>, CC BY-SA </a:t>
            </a:r>
            <a:r>
              <a:rPr lang="en-US" sz="4300" dirty="0" smtClean="0"/>
              <a:t>3.0.</a:t>
            </a:r>
          </a:p>
          <a:p>
            <a:pPr marL="0" indent="0">
              <a:buNone/>
            </a:pPr>
            <a:endParaRPr lang="en-US" sz="4300" dirty="0"/>
          </a:p>
          <a:p>
            <a:pPr marL="0" indent="0">
              <a:buNone/>
            </a:pPr>
            <a:r>
              <a:rPr lang="en-US" sz="4300" dirty="0"/>
              <a:t>Slide 21: </a:t>
            </a:r>
            <a:r>
              <a:rPr lang="en-US" sz="4300" dirty="0" smtClean="0"/>
              <a:t>Photo </a:t>
            </a:r>
            <a:r>
              <a:rPr lang="en-US" sz="4300" dirty="0"/>
              <a:t>of National College of Natural </a:t>
            </a:r>
            <a:r>
              <a:rPr lang="en-US" sz="4300" dirty="0" smtClean="0"/>
              <a:t>Medicine, </a:t>
            </a:r>
            <a:r>
              <a:rPr lang="en-US" sz="4300" dirty="0"/>
              <a:t>by Jenny </a:t>
            </a:r>
            <a:r>
              <a:rPr lang="en-US" sz="4300" dirty="0" err="1"/>
              <a:t>Bowlden</a:t>
            </a:r>
            <a:r>
              <a:rPr lang="en-US" sz="4300" dirty="0"/>
              <a:t>, http://commons.wikimedia.org/wiki/File:NCNM_Clinic.jpg, PD.</a:t>
            </a:r>
            <a:endParaRPr lang="en-US" sz="4300" dirty="0" smtClean="0"/>
          </a:p>
          <a:p>
            <a:pPr marL="0" indent="0">
              <a:buNone/>
            </a:pPr>
            <a:endParaRPr lang="en-US" sz="4300" dirty="0"/>
          </a:p>
          <a:p>
            <a:pPr marL="0" indent="0">
              <a:buNone/>
            </a:pPr>
            <a:r>
              <a:rPr lang="en-US" sz="4300" dirty="0" smtClean="0"/>
              <a:t>Slide 22, 16 left: </a:t>
            </a:r>
            <a:r>
              <a:rPr lang="en-US" sz="4300" dirty="0"/>
              <a:t>© Monkey Business - Fotolia.com,  ID 17893106, licensed.</a:t>
            </a:r>
          </a:p>
          <a:p>
            <a:pPr marL="0" indent="0">
              <a:buNone/>
            </a:pPr>
            <a:endParaRPr lang="en-US" sz="4300" dirty="0"/>
          </a:p>
          <a:p>
            <a:pPr marL="0" indent="0">
              <a:buNone/>
            </a:pPr>
            <a:r>
              <a:rPr lang="en-US" sz="4300" dirty="0" smtClean="0"/>
              <a:t>Slide 16 bottom: </a:t>
            </a:r>
            <a:r>
              <a:rPr lang="en-US" sz="4300" dirty="0"/>
              <a:t>© </a:t>
            </a:r>
            <a:r>
              <a:rPr lang="en-US" sz="4300" dirty="0" err="1"/>
              <a:t>Jkha</a:t>
            </a:r>
            <a:r>
              <a:rPr lang="en-US" sz="4300" dirty="0"/>
              <a:t> | Dreamstime.com, ID 9478888, licensed.</a:t>
            </a:r>
          </a:p>
          <a:p>
            <a:pPr marL="0" indent="0">
              <a:buNone/>
            </a:pPr>
            <a:endParaRPr lang="en-US" sz="4300" dirty="0"/>
          </a:p>
          <a:p>
            <a:pPr marL="0" indent="0">
              <a:buNone/>
            </a:pPr>
            <a:r>
              <a:rPr lang="en-US" sz="4300" dirty="0" smtClean="0"/>
              <a:t>Slide 16 right: © </a:t>
            </a:r>
            <a:r>
              <a:rPr lang="en-US" sz="4300" dirty="0" err="1"/>
              <a:t>Photographerlondon</a:t>
            </a:r>
            <a:r>
              <a:rPr lang="en-US" sz="4300" dirty="0"/>
              <a:t> | Dreamstime.com, ID 29663835, licensed</a:t>
            </a:r>
            <a:r>
              <a:rPr lang="en-US" sz="4300" dirty="0" smtClean="0"/>
              <a:t>.</a:t>
            </a:r>
          </a:p>
          <a:p>
            <a:pPr marL="0" indent="0">
              <a:buNone/>
            </a:pPr>
            <a:endParaRPr lang="en-US" sz="4300" dirty="0" smtClean="0"/>
          </a:p>
          <a:p>
            <a:pPr marL="0" indent="0">
              <a:buNone/>
            </a:pPr>
            <a:r>
              <a:rPr lang="en-US" sz="4300" dirty="0" smtClean="0"/>
              <a:t>Slide 17</a:t>
            </a:r>
            <a:r>
              <a:rPr lang="en-US" sz="4300" dirty="0"/>
              <a:t>: </a:t>
            </a:r>
            <a:r>
              <a:rPr lang="en-US" sz="4300" i="1" dirty="0" err="1"/>
              <a:t>Uncaria</a:t>
            </a:r>
            <a:r>
              <a:rPr lang="en-US" sz="4300" i="1" dirty="0"/>
              <a:t> </a:t>
            </a:r>
            <a:r>
              <a:rPr lang="en-US" sz="4300" i="1" dirty="0" err="1" smtClean="0"/>
              <a:t>tomentosa</a:t>
            </a:r>
            <a:r>
              <a:rPr lang="en-US" sz="4300" dirty="0" smtClean="0"/>
              <a:t> by Wikipedia user </a:t>
            </a:r>
            <a:r>
              <a:rPr lang="en-US" sz="4300" dirty="0" err="1" smtClean="0"/>
              <a:t>Vangeliq.petrova</a:t>
            </a:r>
            <a:r>
              <a:rPr lang="en-US" sz="4300" dirty="0" smtClean="0"/>
              <a:t>, http</a:t>
            </a:r>
            <a:r>
              <a:rPr lang="en-US" sz="4300" dirty="0"/>
              <a:t>://commons.wikimedia.org/wiki/File:Uncaria_tomentosa.png, CC BY-SA </a:t>
            </a:r>
            <a:r>
              <a:rPr lang="en-US" sz="4300" dirty="0" smtClean="0"/>
              <a:t>4.0.</a:t>
            </a:r>
            <a:endParaRPr lang="en-US" sz="4300" dirty="0"/>
          </a:p>
        </p:txBody>
      </p:sp>
      <p:sp>
        <p:nvSpPr>
          <p:cNvPr id="4" name="Slide Number Placeholder 3"/>
          <p:cNvSpPr>
            <a:spLocks noGrp="1"/>
          </p:cNvSpPr>
          <p:nvPr>
            <p:ph type="sldNum" sz="quarter" idx="12"/>
          </p:nvPr>
        </p:nvSpPr>
        <p:spPr/>
        <p:txBody>
          <a:bodyPr/>
          <a:lstStyle/>
          <a:p>
            <a:fld id="{9BB6EBA4-0B58-C144-9511-9059D95FDF08}" type="slidenum">
              <a:rPr lang="en-US" smtClean="0"/>
              <a:pPr/>
              <a:t>24</a:t>
            </a:fld>
            <a:endParaRPr lang="en-US"/>
          </a:p>
        </p:txBody>
      </p:sp>
    </p:spTree>
    <p:extLst>
      <p:ext uri="{BB962C8B-B14F-4D97-AF65-F5344CB8AC3E}">
        <p14:creationId xmlns:p14="http://schemas.microsoft.com/office/powerpoint/2010/main" val="1060015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t>Nascent pharmacology</a:t>
            </a:r>
          </a:p>
        </p:txBody>
      </p:sp>
      <p:sp>
        <p:nvSpPr>
          <p:cNvPr id="99331" name="Rectangle 3"/>
          <p:cNvSpPr>
            <a:spLocks noGrp="1" noChangeArrowheads="1"/>
          </p:cNvSpPr>
          <p:nvPr>
            <p:ph type="body" sz="half" idx="1"/>
          </p:nvPr>
        </p:nvSpPr>
        <p:spPr/>
        <p:txBody>
          <a:bodyPr/>
          <a:lstStyle/>
          <a:p>
            <a:r>
              <a:rPr lang="en-US" sz="2400" dirty="0">
                <a:solidFill>
                  <a:schemeClr val="accent5">
                    <a:lumMod val="20000"/>
                    <a:lumOff val="80000"/>
                  </a:schemeClr>
                </a:solidFill>
              </a:rPr>
              <a:t>Conspicuousness, morphology</a:t>
            </a:r>
          </a:p>
          <a:p>
            <a:r>
              <a:rPr lang="en-US" sz="2400" dirty="0">
                <a:solidFill>
                  <a:schemeClr val="accent5">
                    <a:lumMod val="20000"/>
                    <a:lumOff val="80000"/>
                  </a:schemeClr>
                </a:solidFill>
              </a:rPr>
              <a:t>Ubiquity</a:t>
            </a:r>
          </a:p>
          <a:p>
            <a:r>
              <a:rPr lang="en-US" sz="2400" dirty="0">
                <a:solidFill>
                  <a:schemeClr val="accent5">
                    <a:lumMod val="20000"/>
                    <a:lumOff val="80000"/>
                  </a:schemeClr>
                </a:solidFill>
              </a:rPr>
              <a:t>Color</a:t>
            </a:r>
          </a:p>
          <a:p>
            <a:r>
              <a:rPr lang="en-US" sz="2400" dirty="0">
                <a:solidFill>
                  <a:schemeClr val="accent5">
                    <a:lumMod val="20000"/>
                    <a:lumOff val="80000"/>
                  </a:schemeClr>
                </a:solidFill>
              </a:rPr>
              <a:t>Aroma</a:t>
            </a:r>
          </a:p>
          <a:p>
            <a:r>
              <a:rPr lang="en-US" sz="2400" dirty="0">
                <a:solidFill>
                  <a:schemeClr val="accent5">
                    <a:lumMod val="20000"/>
                    <a:lumOff val="80000"/>
                  </a:schemeClr>
                </a:solidFill>
              </a:rPr>
              <a:t>Taste</a:t>
            </a:r>
          </a:p>
          <a:p>
            <a:r>
              <a:rPr lang="en-US" sz="2400" dirty="0">
                <a:solidFill>
                  <a:schemeClr val="accent5">
                    <a:lumMod val="20000"/>
                    <a:lumOff val="80000"/>
                  </a:schemeClr>
                </a:solidFill>
              </a:rPr>
              <a:t>Contact dermatitis</a:t>
            </a:r>
          </a:p>
          <a:p>
            <a:r>
              <a:rPr lang="en-US" sz="2400" dirty="0">
                <a:solidFill>
                  <a:schemeClr val="accent5">
                    <a:lumMod val="20000"/>
                    <a:lumOff val="80000"/>
                  </a:schemeClr>
                </a:solidFill>
              </a:rPr>
              <a:t>Lack of insect predation</a:t>
            </a:r>
          </a:p>
          <a:p>
            <a:r>
              <a:rPr lang="en-US" sz="2400" dirty="0">
                <a:solidFill>
                  <a:schemeClr val="accent5">
                    <a:lumMod val="20000"/>
                    <a:lumOff val="80000"/>
                  </a:schemeClr>
                </a:solidFill>
              </a:rPr>
              <a:t>Animal food</a:t>
            </a:r>
          </a:p>
          <a:p>
            <a:endParaRPr lang="en-US" sz="2000" dirty="0"/>
          </a:p>
        </p:txBody>
      </p:sp>
      <p:sp>
        <p:nvSpPr>
          <p:cNvPr id="99332" name="Rectangle 4"/>
          <p:cNvSpPr>
            <a:spLocks noGrp="1" noChangeArrowheads="1"/>
          </p:cNvSpPr>
          <p:nvPr>
            <p:ph type="body" sz="half" idx="2"/>
          </p:nvPr>
        </p:nvSpPr>
        <p:spPr/>
        <p:txBody>
          <a:bodyPr>
            <a:normAutofit/>
          </a:bodyPr>
          <a:lstStyle/>
          <a:p>
            <a:pPr>
              <a:lnSpc>
                <a:spcPct val="90000"/>
              </a:lnSpc>
            </a:pPr>
            <a:r>
              <a:rPr lang="en-US" sz="2400" dirty="0">
                <a:solidFill>
                  <a:schemeClr val="accent5">
                    <a:lumMod val="20000"/>
                    <a:lumOff val="80000"/>
                  </a:schemeClr>
                </a:solidFill>
                <a:cs typeface="Times New Roman" charset="0"/>
              </a:rPr>
              <a:t>Anthropomorphic qualities</a:t>
            </a:r>
          </a:p>
          <a:p>
            <a:pPr>
              <a:lnSpc>
                <a:spcPct val="90000"/>
              </a:lnSpc>
            </a:pPr>
            <a:r>
              <a:rPr lang="en-US" sz="2400" dirty="0">
                <a:solidFill>
                  <a:schemeClr val="accent5">
                    <a:lumMod val="20000"/>
                    <a:lumOff val="80000"/>
                  </a:schemeClr>
                </a:solidFill>
                <a:cs typeface="Times New Roman" charset="0"/>
              </a:rPr>
              <a:t>Ease of transplantation</a:t>
            </a:r>
          </a:p>
          <a:p>
            <a:pPr>
              <a:lnSpc>
                <a:spcPct val="90000"/>
              </a:lnSpc>
            </a:pPr>
            <a:r>
              <a:rPr lang="en-US" sz="2400" dirty="0">
                <a:solidFill>
                  <a:schemeClr val="accent5">
                    <a:lumMod val="20000"/>
                    <a:lumOff val="80000"/>
                  </a:schemeClr>
                </a:solidFill>
                <a:cs typeface="Times New Roman" charset="0"/>
              </a:rPr>
              <a:t>Proximity to dwellings</a:t>
            </a:r>
          </a:p>
          <a:p>
            <a:pPr>
              <a:lnSpc>
                <a:spcPct val="90000"/>
              </a:lnSpc>
            </a:pPr>
            <a:r>
              <a:rPr lang="en-US" sz="2400" dirty="0">
                <a:solidFill>
                  <a:schemeClr val="accent5">
                    <a:lumMod val="20000"/>
                    <a:lumOff val="80000"/>
                  </a:schemeClr>
                </a:solidFill>
                <a:cs typeface="Times New Roman" charset="0"/>
              </a:rPr>
              <a:t>Cultural taboos and spirits</a:t>
            </a:r>
          </a:p>
          <a:p>
            <a:pPr>
              <a:lnSpc>
                <a:spcPct val="90000"/>
              </a:lnSpc>
            </a:pPr>
            <a:r>
              <a:rPr lang="en-US" sz="2400" dirty="0">
                <a:solidFill>
                  <a:schemeClr val="accent5">
                    <a:lumMod val="20000"/>
                    <a:lumOff val="80000"/>
                  </a:schemeClr>
                </a:solidFill>
                <a:cs typeface="Times New Roman" charset="0"/>
              </a:rPr>
              <a:t>Efficaciousness</a:t>
            </a:r>
          </a:p>
          <a:p>
            <a:pPr>
              <a:lnSpc>
                <a:spcPct val="90000"/>
              </a:lnSpc>
            </a:pPr>
            <a:r>
              <a:rPr lang="en-US" sz="2400" dirty="0">
                <a:solidFill>
                  <a:schemeClr val="accent5">
                    <a:lumMod val="20000"/>
                    <a:lumOff val="80000"/>
                  </a:schemeClr>
                </a:solidFill>
                <a:cs typeface="Times New Roman" charset="0"/>
              </a:rPr>
              <a:t>Multi-purpose utility</a:t>
            </a:r>
          </a:p>
          <a:p>
            <a:pPr>
              <a:lnSpc>
                <a:spcPct val="90000"/>
              </a:lnSpc>
            </a:pPr>
            <a:r>
              <a:rPr lang="en-US" sz="2400" dirty="0">
                <a:solidFill>
                  <a:schemeClr val="accent5">
                    <a:lumMod val="20000"/>
                    <a:lumOff val="80000"/>
                  </a:schemeClr>
                </a:solidFill>
                <a:cs typeface="Times New Roman" charset="0"/>
              </a:rPr>
              <a:t>Dreams</a:t>
            </a:r>
          </a:p>
          <a:p>
            <a:pPr>
              <a:lnSpc>
                <a:spcPct val="90000"/>
              </a:lnSpc>
            </a:pPr>
            <a:r>
              <a:rPr lang="en-US" sz="2400" dirty="0">
                <a:solidFill>
                  <a:schemeClr val="accent5">
                    <a:lumMod val="20000"/>
                    <a:lumOff val="80000"/>
                  </a:schemeClr>
                </a:solidFill>
                <a:cs typeface="Times New Roman" charset="0"/>
              </a:rPr>
              <a:t>Intuition</a:t>
            </a:r>
          </a:p>
          <a:p>
            <a:pPr>
              <a:lnSpc>
                <a:spcPct val="90000"/>
              </a:lnSpc>
            </a:pPr>
            <a:r>
              <a:rPr lang="en-US" sz="2400" dirty="0">
                <a:solidFill>
                  <a:schemeClr val="accent5">
                    <a:lumMod val="20000"/>
                    <a:lumOff val="80000"/>
                  </a:schemeClr>
                </a:solidFill>
                <a:cs typeface="Times New Roman" charset="0"/>
              </a:rPr>
              <a:t>Shamanic journeying </a:t>
            </a:r>
          </a:p>
        </p:txBody>
      </p:sp>
      <p:sp>
        <p:nvSpPr>
          <p:cNvPr id="2" name="Slide Number Placeholder 1"/>
          <p:cNvSpPr>
            <a:spLocks noGrp="1"/>
          </p:cNvSpPr>
          <p:nvPr>
            <p:ph type="sldNum" sz="quarter" idx="12"/>
          </p:nvPr>
        </p:nvSpPr>
        <p:spPr/>
        <p:txBody>
          <a:bodyPr/>
          <a:lstStyle/>
          <a:p>
            <a:fld id="{9BB6EBA4-0B58-C144-9511-9059D95FDF08}" type="slidenum">
              <a:rPr lang="en-US" smtClean="0"/>
              <a:pPr/>
              <a:t>3</a:t>
            </a:fld>
            <a:endParaRPr lang="en-US"/>
          </a:p>
        </p:txBody>
      </p:sp>
    </p:spTree>
    <p:extLst>
      <p:ext uri="{BB962C8B-B14F-4D97-AF65-F5344CB8AC3E}">
        <p14:creationId xmlns:p14="http://schemas.microsoft.com/office/powerpoint/2010/main" val="649482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a:t>
            </a:r>
            <a:endParaRPr lang="en-US" dirty="0"/>
          </a:p>
        </p:txBody>
      </p:sp>
      <p:sp>
        <p:nvSpPr>
          <p:cNvPr id="3" name="Content Placeholder 2"/>
          <p:cNvSpPr>
            <a:spLocks noGrp="1"/>
          </p:cNvSpPr>
          <p:nvPr>
            <p:ph sz="half" idx="1"/>
          </p:nvPr>
        </p:nvSpPr>
        <p:spPr/>
        <p:txBody>
          <a:bodyPr/>
          <a:lstStyle/>
          <a:p>
            <a:r>
              <a:rPr lang="en-US" dirty="0" smtClean="0">
                <a:solidFill>
                  <a:schemeClr val="accent5">
                    <a:lumMod val="20000"/>
                    <a:lumOff val="80000"/>
                  </a:schemeClr>
                </a:solidFill>
              </a:rPr>
              <a:t>Each plant family has its own characteristics</a:t>
            </a:r>
          </a:p>
          <a:p>
            <a:r>
              <a:rPr lang="en-US" dirty="0" err="1" smtClean="0">
                <a:solidFill>
                  <a:schemeClr val="accent5">
                    <a:lumMod val="20000"/>
                    <a:lumOff val="80000"/>
                  </a:schemeClr>
                </a:solidFill>
              </a:rPr>
              <a:t>Lamiaceae</a:t>
            </a:r>
            <a:endParaRPr lang="en-US" dirty="0" smtClean="0">
              <a:solidFill>
                <a:schemeClr val="accent5">
                  <a:lumMod val="20000"/>
                  <a:lumOff val="80000"/>
                </a:schemeClr>
              </a:solidFill>
            </a:endParaRPr>
          </a:p>
          <a:p>
            <a:pPr lvl="1"/>
            <a:endParaRPr lang="en-US" dirty="0"/>
          </a:p>
        </p:txBody>
      </p:sp>
      <p:sp>
        <p:nvSpPr>
          <p:cNvPr id="4" name="Slide Number Placeholder 3"/>
          <p:cNvSpPr>
            <a:spLocks noGrp="1"/>
          </p:cNvSpPr>
          <p:nvPr>
            <p:ph type="sldNum" sz="quarter" idx="12"/>
          </p:nvPr>
        </p:nvSpPr>
        <p:spPr/>
        <p:txBody>
          <a:bodyPr/>
          <a:lstStyle/>
          <a:p>
            <a:fld id="{9BB6EBA4-0B58-C144-9511-9059D95FDF08}" type="slidenum">
              <a:rPr lang="en-US" smtClean="0"/>
              <a:pPr/>
              <a:t>4</a:t>
            </a:fld>
            <a:endParaRPr lang="en-US"/>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62529" y="1600200"/>
            <a:ext cx="3009942" cy="4525963"/>
          </a:xfrm>
        </p:spPr>
      </p:pic>
    </p:spTree>
    <p:extLst>
      <p:ext uri="{BB962C8B-B14F-4D97-AF65-F5344CB8AC3E}">
        <p14:creationId xmlns:p14="http://schemas.microsoft.com/office/powerpoint/2010/main" val="3798110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plant families</a:t>
            </a:r>
            <a:endParaRPr lang="en-US" dirty="0"/>
          </a:p>
        </p:txBody>
      </p:sp>
      <p:sp>
        <p:nvSpPr>
          <p:cNvPr id="3" name="Content Placeholder 2"/>
          <p:cNvSpPr>
            <a:spLocks noGrp="1"/>
          </p:cNvSpPr>
          <p:nvPr>
            <p:ph sz="half" idx="1"/>
          </p:nvPr>
        </p:nvSpPr>
        <p:spPr/>
        <p:txBody>
          <a:bodyPr/>
          <a:lstStyle/>
          <a:p>
            <a:r>
              <a:rPr lang="en-US" dirty="0" smtClean="0">
                <a:solidFill>
                  <a:schemeClr val="accent5">
                    <a:lumMod val="20000"/>
                    <a:lumOff val="80000"/>
                  </a:schemeClr>
                </a:solidFill>
              </a:rPr>
              <a:t>Latin</a:t>
            </a:r>
          </a:p>
          <a:p>
            <a:r>
              <a:rPr lang="en-US" i="1" dirty="0" smtClean="0">
                <a:solidFill>
                  <a:schemeClr val="accent5">
                    <a:lumMod val="20000"/>
                    <a:lumOff val="80000"/>
                  </a:schemeClr>
                </a:solidFill>
              </a:rPr>
              <a:t>Genus species</a:t>
            </a:r>
            <a:endParaRPr lang="en-US" dirty="0" smtClean="0">
              <a:solidFill>
                <a:schemeClr val="accent5">
                  <a:lumMod val="20000"/>
                  <a:lumOff val="80000"/>
                </a:schemeClr>
              </a:solidFill>
            </a:endParaRPr>
          </a:p>
          <a:p>
            <a:pPr lvl="1"/>
            <a:r>
              <a:rPr lang="en-US" dirty="0">
                <a:solidFill>
                  <a:schemeClr val="accent5">
                    <a:lumMod val="20000"/>
                    <a:lumOff val="80000"/>
                  </a:schemeClr>
                </a:solidFill>
              </a:rPr>
              <a:t>v</a:t>
            </a:r>
            <a:r>
              <a:rPr lang="en-US" dirty="0" smtClean="0">
                <a:solidFill>
                  <a:schemeClr val="accent5">
                    <a:lumMod val="20000"/>
                    <a:lumOff val="80000"/>
                  </a:schemeClr>
                </a:solidFill>
              </a:rPr>
              <a:t>ariety</a:t>
            </a:r>
          </a:p>
          <a:p>
            <a:pPr lvl="1"/>
            <a:r>
              <a:rPr lang="en-US" dirty="0" smtClean="0">
                <a:solidFill>
                  <a:schemeClr val="accent5">
                    <a:lumMod val="20000"/>
                    <a:lumOff val="80000"/>
                  </a:schemeClr>
                </a:solidFill>
              </a:rPr>
              <a:t>subspecies</a:t>
            </a:r>
            <a:endParaRPr lang="en-US" dirty="0">
              <a:solidFill>
                <a:schemeClr val="accent5">
                  <a:lumMod val="20000"/>
                  <a:lumOff val="80000"/>
                </a:schemeClr>
              </a:solidFill>
            </a:endParaRPr>
          </a:p>
          <a:p>
            <a:r>
              <a:rPr lang="en-US" dirty="0" smtClean="0">
                <a:solidFill>
                  <a:schemeClr val="accent5">
                    <a:lumMod val="20000"/>
                    <a:lumOff val="80000"/>
                  </a:schemeClr>
                </a:solidFill>
              </a:rPr>
              <a:t>Family</a:t>
            </a:r>
          </a:p>
          <a:p>
            <a:pPr lvl="1"/>
            <a:r>
              <a:rPr lang="en-US" dirty="0" err="1">
                <a:solidFill>
                  <a:schemeClr val="accent5">
                    <a:lumMod val="20000"/>
                    <a:lumOff val="80000"/>
                  </a:schemeClr>
                </a:solidFill>
              </a:rPr>
              <a:t>a</a:t>
            </a:r>
            <a:r>
              <a:rPr lang="en-US" dirty="0" err="1" smtClean="0">
                <a:solidFill>
                  <a:schemeClr val="accent5">
                    <a:lumMod val="20000"/>
                    <a:lumOff val="80000"/>
                  </a:schemeClr>
                </a:solidFill>
              </a:rPr>
              <a:t>ceae</a:t>
            </a:r>
            <a:r>
              <a:rPr lang="en-US" dirty="0" smtClean="0">
                <a:solidFill>
                  <a:schemeClr val="accent5">
                    <a:lumMod val="20000"/>
                    <a:lumOff val="80000"/>
                  </a:schemeClr>
                </a:solidFill>
              </a:rPr>
              <a:t> (the suffix for plant families)</a:t>
            </a:r>
          </a:p>
          <a:p>
            <a:pPr lvl="1"/>
            <a:r>
              <a:rPr lang="en-US" dirty="0" err="1" smtClean="0">
                <a:solidFill>
                  <a:schemeClr val="accent5">
                    <a:lumMod val="20000"/>
                    <a:lumOff val="80000"/>
                  </a:schemeClr>
                </a:solidFill>
              </a:rPr>
              <a:t>Asteraceae</a:t>
            </a:r>
            <a:r>
              <a:rPr lang="en-US" dirty="0" smtClean="0">
                <a:solidFill>
                  <a:schemeClr val="accent5">
                    <a:lumMod val="20000"/>
                    <a:lumOff val="80000"/>
                  </a:schemeClr>
                </a:solidFill>
              </a:rPr>
              <a:t> is one example</a:t>
            </a:r>
            <a:endParaRPr lang="en-US" dirty="0">
              <a:solidFill>
                <a:schemeClr val="accent5">
                  <a:lumMod val="20000"/>
                  <a:lumOff val="80000"/>
                </a:schemeClr>
              </a:solidFill>
            </a:endParaRPr>
          </a:p>
        </p:txBody>
      </p:sp>
      <p:sp>
        <p:nvSpPr>
          <p:cNvPr id="4" name="Slide Number Placeholder 3"/>
          <p:cNvSpPr>
            <a:spLocks noGrp="1"/>
          </p:cNvSpPr>
          <p:nvPr>
            <p:ph type="sldNum" sz="quarter" idx="12"/>
          </p:nvPr>
        </p:nvSpPr>
        <p:spPr/>
        <p:txBody>
          <a:bodyPr/>
          <a:lstStyle/>
          <a:p>
            <a:fld id="{9BB6EBA4-0B58-C144-9511-9059D95FDF08}" type="slidenum">
              <a:rPr lang="en-US" smtClean="0"/>
              <a:pPr/>
              <a:t>5</a:t>
            </a:fld>
            <a:endParaRPr lang="en-US"/>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60244" y="1600200"/>
            <a:ext cx="4326556" cy="4126869"/>
          </a:xfrm>
        </p:spPr>
      </p:pic>
    </p:spTree>
    <p:extLst>
      <p:ext uri="{BB962C8B-B14F-4D97-AF65-F5344CB8AC3E}">
        <p14:creationId xmlns:p14="http://schemas.microsoft.com/office/powerpoint/2010/main" val="845792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t>Phytochemistry</a:t>
            </a:r>
          </a:p>
        </p:txBody>
      </p:sp>
      <p:sp>
        <p:nvSpPr>
          <p:cNvPr id="97283" name="Rectangle 3"/>
          <p:cNvSpPr>
            <a:spLocks noGrp="1" noChangeArrowheads="1"/>
          </p:cNvSpPr>
          <p:nvPr>
            <p:ph type="body" idx="1"/>
          </p:nvPr>
        </p:nvSpPr>
        <p:spPr/>
        <p:txBody>
          <a:bodyPr/>
          <a:lstStyle/>
          <a:p>
            <a:pPr>
              <a:lnSpc>
                <a:spcPct val="90000"/>
              </a:lnSpc>
            </a:pPr>
            <a:r>
              <a:rPr lang="en-US" dirty="0" err="1">
                <a:solidFill>
                  <a:srgbClr val="EEEEF4"/>
                </a:solidFill>
              </a:rPr>
              <a:t>Phtyochemical</a:t>
            </a:r>
            <a:r>
              <a:rPr lang="en-US" dirty="0">
                <a:solidFill>
                  <a:srgbClr val="EEEEF4"/>
                </a:solidFill>
              </a:rPr>
              <a:t> family trends</a:t>
            </a:r>
          </a:p>
          <a:p>
            <a:pPr lvl="1">
              <a:lnSpc>
                <a:spcPct val="90000"/>
              </a:lnSpc>
            </a:pPr>
            <a:r>
              <a:rPr lang="en-US" dirty="0">
                <a:cs typeface="Times New Roman" charset="0"/>
              </a:rPr>
              <a:t>Alkaloids</a:t>
            </a:r>
            <a:r>
              <a:rPr lang="en-US" dirty="0">
                <a:solidFill>
                  <a:srgbClr val="EEEEF4"/>
                </a:solidFill>
                <a:cs typeface="Times New Roman" charset="0"/>
              </a:rPr>
              <a:t>:  </a:t>
            </a:r>
            <a:r>
              <a:rPr lang="en-US" dirty="0" err="1">
                <a:solidFill>
                  <a:srgbClr val="EEEEF4"/>
                </a:solidFill>
                <a:cs typeface="Times New Roman" charset="0"/>
              </a:rPr>
              <a:t>Fabaceae</a:t>
            </a:r>
            <a:r>
              <a:rPr lang="en-US" dirty="0">
                <a:solidFill>
                  <a:srgbClr val="EEEEF4"/>
                </a:solidFill>
                <a:cs typeface="Times New Roman" charset="0"/>
              </a:rPr>
              <a:t>, </a:t>
            </a:r>
            <a:r>
              <a:rPr lang="en-US" dirty="0" err="1">
                <a:solidFill>
                  <a:srgbClr val="EEEEF4"/>
                </a:solidFill>
                <a:cs typeface="Times New Roman" charset="0"/>
              </a:rPr>
              <a:t>Rubiaceae</a:t>
            </a:r>
            <a:r>
              <a:rPr lang="en-US" dirty="0">
                <a:solidFill>
                  <a:srgbClr val="EEEEF4"/>
                </a:solidFill>
                <a:cs typeface="Times New Roman" charset="0"/>
              </a:rPr>
              <a:t>, </a:t>
            </a:r>
            <a:r>
              <a:rPr lang="en-US" dirty="0" err="1">
                <a:solidFill>
                  <a:srgbClr val="EEEEF4"/>
                </a:solidFill>
                <a:cs typeface="Times New Roman" charset="0"/>
              </a:rPr>
              <a:t>Solanaceae</a:t>
            </a:r>
            <a:r>
              <a:rPr lang="en-US" dirty="0">
                <a:solidFill>
                  <a:srgbClr val="EEEEF4"/>
                </a:solidFill>
                <a:cs typeface="Times New Roman" charset="0"/>
              </a:rPr>
              <a:t>, </a:t>
            </a:r>
            <a:r>
              <a:rPr lang="en-US" dirty="0" err="1">
                <a:solidFill>
                  <a:srgbClr val="EEEEF4"/>
                </a:solidFill>
                <a:cs typeface="Times New Roman" charset="0"/>
              </a:rPr>
              <a:t>Berberidaceae</a:t>
            </a:r>
            <a:r>
              <a:rPr lang="en-US" dirty="0">
                <a:solidFill>
                  <a:srgbClr val="EEEEF4"/>
                </a:solidFill>
                <a:cs typeface="Times New Roman" charset="0"/>
              </a:rPr>
              <a:t>, </a:t>
            </a:r>
            <a:r>
              <a:rPr lang="en-US" dirty="0" err="1">
                <a:solidFill>
                  <a:srgbClr val="EEEEF4"/>
                </a:solidFill>
                <a:cs typeface="Times New Roman" charset="0"/>
              </a:rPr>
              <a:t>Taxaceae</a:t>
            </a:r>
            <a:endParaRPr lang="en-US" dirty="0">
              <a:solidFill>
                <a:srgbClr val="EEEEF4"/>
              </a:solidFill>
              <a:cs typeface="Times New Roman" charset="0"/>
            </a:endParaRPr>
          </a:p>
          <a:p>
            <a:pPr lvl="2">
              <a:lnSpc>
                <a:spcPct val="90000"/>
              </a:lnSpc>
            </a:pPr>
            <a:r>
              <a:rPr lang="en-US" dirty="0">
                <a:solidFill>
                  <a:srgbClr val="EEEEF4"/>
                </a:solidFill>
                <a:cs typeface="Times New Roman" charset="0"/>
              </a:rPr>
              <a:t>Non-existent: </a:t>
            </a:r>
            <a:r>
              <a:rPr lang="en-US" dirty="0" err="1">
                <a:solidFill>
                  <a:srgbClr val="EEEEF4"/>
                </a:solidFill>
                <a:cs typeface="Times New Roman" charset="0"/>
              </a:rPr>
              <a:t>Lamiaceae</a:t>
            </a:r>
            <a:r>
              <a:rPr lang="en-US" dirty="0">
                <a:solidFill>
                  <a:srgbClr val="EEEEF4"/>
                </a:solidFill>
                <a:cs typeface="Times New Roman" charset="0"/>
              </a:rPr>
              <a:t>, </a:t>
            </a:r>
            <a:r>
              <a:rPr lang="en-US" dirty="0" err="1">
                <a:solidFill>
                  <a:srgbClr val="EEEEF4"/>
                </a:solidFill>
                <a:cs typeface="Times New Roman" charset="0"/>
              </a:rPr>
              <a:t>Rosaceae</a:t>
            </a:r>
            <a:endParaRPr lang="en-US" dirty="0">
              <a:solidFill>
                <a:srgbClr val="EEEEF4"/>
              </a:solidFill>
              <a:cs typeface="Times New Roman" charset="0"/>
            </a:endParaRPr>
          </a:p>
          <a:p>
            <a:pPr lvl="1">
              <a:lnSpc>
                <a:spcPct val="90000"/>
              </a:lnSpc>
            </a:pPr>
            <a:r>
              <a:rPr lang="en-US" dirty="0" err="1">
                <a:cs typeface="Times New Roman" charset="0"/>
              </a:rPr>
              <a:t>Saponins</a:t>
            </a:r>
            <a:r>
              <a:rPr lang="en-US" dirty="0">
                <a:cs typeface="Times New Roman" charset="0"/>
              </a:rPr>
              <a:t>: </a:t>
            </a:r>
            <a:r>
              <a:rPr lang="en-US" dirty="0" err="1">
                <a:solidFill>
                  <a:srgbClr val="EEEEF4"/>
                </a:solidFill>
                <a:cs typeface="Times New Roman" charset="0"/>
              </a:rPr>
              <a:t>Dioscoreaceae</a:t>
            </a:r>
            <a:r>
              <a:rPr lang="en-US" dirty="0">
                <a:solidFill>
                  <a:srgbClr val="EEEEF4"/>
                </a:solidFill>
                <a:cs typeface="Times New Roman" charset="0"/>
              </a:rPr>
              <a:t> (</a:t>
            </a:r>
            <a:r>
              <a:rPr lang="en-US" dirty="0" err="1">
                <a:solidFill>
                  <a:srgbClr val="EEEEF4"/>
                </a:solidFill>
                <a:cs typeface="Times New Roman" charset="0"/>
              </a:rPr>
              <a:t>diosgenin</a:t>
            </a:r>
            <a:r>
              <a:rPr lang="en-US" dirty="0">
                <a:solidFill>
                  <a:srgbClr val="EEEEF4"/>
                </a:solidFill>
                <a:cs typeface="Times New Roman" charset="0"/>
              </a:rPr>
              <a:t>), </a:t>
            </a:r>
            <a:r>
              <a:rPr lang="en-US" dirty="0" err="1">
                <a:solidFill>
                  <a:srgbClr val="EEEEF4"/>
                </a:solidFill>
                <a:cs typeface="Times New Roman" charset="0"/>
              </a:rPr>
              <a:t>Fabaceae</a:t>
            </a:r>
            <a:r>
              <a:rPr lang="en-US" dirty="0">
                <a:solidFill>
                  <a:srgbClr val="EEEEF4"/>
                </a:solidFill>
                <a:cs typeface="Times New Roman" charset="0"/>
              </a:rPr>
              <a:t> (glycyrrhizin), </a:t>
            </a:r>
            <a:r>
              <a:rPr lang="en-US" dirty="0" err="1">
                <a:solidFill>
                  <a:srgbClr val="EEEEF4"/>
                </a:solidFill>
                <a:cs typeface="Times New Roman" charset="0"/>
              </a:rPr>
              <a:t>Liliaceae</a:t>
            </a:r>
            <a:r>
              <a:rPr lang="en-US" dirty="0">
                <a:solidFill>
                  <a:srgbClr val="EEEEF4"/>
                </a:solidFill>
                <a:cs typeface="Times New Roman" charset="0"/>
              </a:rPr>
              <a:t>, </a:t>
            </a:r>
            <a:r>
              <a:rPr lang="en-US" dirty="0" err="1">
                <a:solidFill>
                  <a:srgbClr val="EEEEF4"/>
                </a:solidFill>
                <a:cs typeface="Times New Roman" charset="0"/>
              </a:rPr>
              <a:t>Agavaceae</a:t>
            </a:r>
            <a:endParaRPr lang="en-US" dirty="0">
              <a:solidFill>
                <a:srgbClr val="EEEEF4"/>
              </a:solidFill>
              <a:cs typeface="Times New Roman" charset="0"/>
            </a:endParaRPr>
          </a:p>
          <a:p>
            <a:pPr lvl="1">
              <a:lnSpc>
                <a:spcPct val="90000"/>
              </a:lnSpc>
            </a:pPr>
            <a:r>
              <a:rPr lang="en-US" dirty="0">
                <a:cs typeface="Times New Roman" charset="0"/>
              </a:rPr>
              <a:t>Volatile oils</a:t>
            </a:r>
            <a:r>
              <a:rPr lang="en-US" dirty="0">
                <a:solidFill>
                  <a:srgbClr val="EEEEF4"/>
                </a:solidFill>
                <a:cs typeface="Times New Roman" charset="0"/>
              </a:rPr>
              <a:t>:  </a:t>
            </a:r>
            <a:r>
              <a:rPr lang="en-US" dirty="0" err="1">
                <a:solidFill>
                  <a:srgbClr val="EEEEF4"/>
                </a:solidFill>
                <a:cs typeface="Times New Roman" charset="0"/>
              </a:rPr>
              <a:t>Lamiaceae</a:t>
            </a:r>
            <a:r>
              <a:rPr lang="en-US" dirty="0">
                <a:solidFill>
                  <a:srgbClr val="EEEEF4"/>
                </a:solidFill>
                <a:cs typeface="Times New Roman" charset="0"/>
              </a:rPr>
              <a:t>, </a:t>
            </a:r>
            <a:r>
              <a:rPr lang="en-US" dirty="0" err="1">
                <a:solidFill>
                  <a:srgbClr val="EEEEF4"/>
                </a:solidFill>
                <a:cs typeface="Times New Roman" charset="0"/>
              </a:rPr>
              <a:t>Piperaceae</a:t>
            </a:r>
            <a:r>
              <a:rPr lang="en-US" dirty="0">
                <a:solidFill>
                  <a:srgbClr val="EEEEF4"/>
                </a:solidFill>
                <a:cs typeface="Times New Roman" charset="0"/>
              </a:rPr>
              <a:t>, </a:t>
            </a:r>
            <a:r>
              <a:rPr lang="en-US" dirty="0" err="1">
                <a:solidFill>
                  <a:srgbClr val="EEEEF4"/>
                </a:solidFill>
                <a:cs typeface="Times New Roman" charset="0"/>
              </a:rPr>
              <a:t>Apiaceae</a:t>
            </a:r>
            <a:r>
              <a:rPr lang="en-US" dirty="0">
                <a:solidFill>
                  <a:srgbClr val="EEEEF4"/>
                </a:solidFill>
                <a:cs typeface="Times New Roman" charset="0"/>
              </a:rPr>
              <a:t>, </a:t>
            </a:r>
            <a:r>
              <a:rPr lang="en-US" dirty="0" err="1">
                <a:solidFill>
                  <a:srgbClr val="EEEEF4"/>
                </a:solidFill>
                <a:cs typeface="Times New Roman" charset="0"/>
              </a:rPr>
              <a:t>Pinaceae</a:t>
            </a:r>
            <a:r>
              <a:rPr lang="en-US" dirty="0">
                <a:solidFill>
                  <a:srgbClr val="EEEEF4"/>
                </a:solidFill>
                <a:cs typeface="Times New Roman" charset="0"/>
              </a:rPr>
              <a:t>, </a:t>
            </a:r>
            <a:r>
              <a:rPr lang="en-US" dirty="0" err="1">
                <a:solidFill>
                  <a:srgbClr val="EEEEF4"/>
                </a:solidFill>
                <a:cs typeface="Times New Roman" charset="0"/>
              </a:rPr>
              <a:t>Rutaceae</a:t>
            </a:r>
            <a:r>
              <a:rPr lang="en-US" dirty="0">
                <a:solidFill>
                  <a:srgbClr val="EEEEF4"/>
                </a:solidFill>
                <a:cs typeface="Times New Roman" charset="0"/>
              </a:rPr>
              <a:t> </a:t>
            </a:r>
          </a:p>
        </p:txBody>
      </p:sp>
      <p:sp>
        <p:nvSpPr>
          <p:cNvPr id="2" name="Slide Number Placeholder 1"/>
          <p:cNvSpPr>
            <a:spLocks noGrp="1"/>
          </p:cNvSpPr>
          <p:nvPr>
            <p:ph type="sldNum" sz="quarter" idx="12"/>
          </p:nvPr>
        </p:nvSpPr>
        <p:spPr/>
        <p:txBody>
          <a:bodyPr/>
          <a:lstStyle/>
          <a:p>
            <a:fld id="{9BB6EBA4-0B58-C144-9511-9059D95FDF08}" type="slidenum">
              <a:rPr lang="en-US" smtClean="0"/>
              <a:pPr/>
              <a:t>6</a:t>
            </a:fld>
            <a:endParaRPr lang="en-US"/>
          </a:p>
        </p:txBody>
      </p:sp>
    </p:spTree>
    <p:extLst>
      <p:ext uri="{BB962C8B-B14F-4D97-AF65-F5344CB8AC3E}">
        <p14:creationId xmlns:p14="http://schemas.microsoft.com/office/powerpoint/2010/main" val="1525909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2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2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728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728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972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aspects to herbal medicine</a:t>
            </a:r>
            <a:endParaRPr lang="en-US" dirty="0"/>
          </a:p>
        </p:txBody>
      </p:sp>
      <p:sp>
        <p:nvSpPr>
          <p:cNvPr id="3" name="Content Placeholder 2"/>
          <p:cNvSpPr>
            <a:spLocks noGrp="1"/>
          </p:cNvSpPr>
          <p:nvPr>
            <p:ph sz="half" idx="1"/>
          </p:nvPr>
        </p:nvSpPr>
        <p:spPr/>
        <p:txBody>
          <a:bodyPr/>
          <a:lstStyle/>
          <a:p>
            <a:r>
              <a:rPr lang="en-US" dirty="0" smtClean="0">
                <a:solidFill>
                  <a:schemeClr val="accent5">
                    <a:lumMod val="20000"/>
                    <a:lumOff val="80000"/>
                  </a:schemeClr>
                </a:solidFill>
              </a:rPr>
              <a:t>Collecting and identifying</a:t>
            </a:r>
          </a:p>
          <a:p>
            <a:r>
              <a:rPr lang="en-US" dirty="0" smtClean="0">
                <a:solidFill>
                  <a:schemeClr val="accent5">
                    <a:lumMod val="20000"/>
                    <a:lumOff val="80000"/>
                  </a:schemeClr>
                </a:solidFill>
              </a:rPr>
              <a:t>Correct names</a:t>
            </a:r>
          </a:p>
          <a:p>
            <a:pPr lvl="1"/>
            <a:r>
              <a:rPr lang="en-US" dirty="0" smtClean="0">
                <a:solidFill>
                  <a:schemeClr val="accent5">
                    <a:lumMod val="20000"/>
                    <a:lumOff val="80000"/>
                  </a:schemeClr>
                </a:solidFill>
              </a:rPr>
              <a:t>Ex: what is </a:t>
            </a:r>
            <a:r>
              <a:rPr lang="en-US" i="1" dirty="0" err="1" smtClean="0">
                <a:solidFill>
                  <a:schemeClr val="accent5">
                    <a:lumMod val="20000"/>
                    <a:lumOff val="80000"/>
                  </a:schemeClr>
                </a:solidFill>
              </a:rPr>
              <a:t>mentha</a:t>
            </a:r>
            <a:r>
              <a:rPr lang="en-US" dirty="0" smtClean="0">
                <a:solidFill>
                  <a:schemeClr val="accent5">
                    <a:lumMod val="20000"/>
                    <a:lumOff val="80000"/>
                  </a:schemeClr>
                </a:solidFill>
              </a:rPr>
              <a:t>?</a:t>
            </a:r>
          </a:p>
          <a:p>
            <a:r>
              <a:rPr lang="en-US" dirty="0" smtClean="0">
                <a:solidFill>
                  <a:schemeClr val="accent5">
                    <a:lumMod val="20000"/>
                    <a:lumOff val="80000"/>
                  </a:schemeClr>
                </a:solidFill>
              </a:rPr>
              <a:t>Preparing the plant for an herbarium specimen</a:t>
            </a:r>
            <a:endParaRPr lang="en-US" dirty="0">
              <a:solidFill>
                <a:schemeClr val="accent5">
                  <a:lumMod val="20000"/>
                  <a:lumOff val="80000"/>
                </a:schemeClr>
              </a:solidFill>
            </a:endParaRPr>
          </a:p>
        </p:txBody>
      </p:sp>
      <p:pic>
        <p:nvPicPr>
          <p:cNvPr id="1026" name="Picture 2" descr="C:\Program Files (x86)\Microsoft Office\MEDIA\CAGCAT10\j0298897.wm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69041" y="1989678"/>
            <a:ext cx="3323780" cy="290326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BB6EBA4-0B58-C144-9511-9059D95FDF08}" type="slidenum">
              <a:rPr lang="en-US" smtClean="0"/>
              <a:pPr/>
              <a:t>7</a:t>
            </a:fld>
            <a:endParaRPr lang="en-US"/>
          </a:p>
        </p:txBody>
      </p:sp>
    </p:spTree>
    <p:extLst>
      <p:ext uri="{BB962C8B-B14F-4D97-AF65-F5344CB8AC3E}">
        <p14:creationId xmlns:p14="http://schemas.microsoft.com/office/powerpoint/2010/main" val="2702163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Collecting plants</a:t>
            </a:r>
            <a:endParaRPr lang="en-US" dirty="0"/>
          </a:p>
        </p:txBody>
      </p:sp>
      <p:sp>
        <p:nvSpPr>
          <p:cNvPr id="3" name="Content Placeholder 2"/>
          <p:cNvSpPr>
            <a:spLocks noGrp="1"/>
          </p:cNvSpPr>
          <p:nvPr>
            <p:ph idx="1"/>
          </p:nvPr>
        </p:nvSpPr>
        <p:spPr/>
        <p:txBody>
          <a:bodyPr>
            <a:normAutofit lnSpcReduction="10000"/>
          </a:bodyPr>
          <a:lstStyle/>
          <a:p>
            <a:r>
              <a:rPr lang="en-US" dirty="0" err="1" smtClean="0"/>
              <a:t>Indentification</a:t>
            </a:r>
            <a:r>
              <a:rPr lang="en-US" dirty="0" smtClean="0"/>
              <a:t>/taxonomy</a:t>
            </a:r>
          </a:p>
          <a:p>
            <a:r>
              <a:rPr lang="en-US" dirty="0" smtClean="0"/>
              <a:t>Field notes: notebook</a:t>
            </a:r>
          </a:p>
          <a:p>
            <a:pPr lvl="1"/>
            <a:r>
              <a:rPr lang="en-US" dirty="0" smtClean="0">
                <a:solidFill>
                  <a:srgbClr val="EEEEF4"/>
                </a:solidFill>
              </a:rPr>
              <a:t>Location, date, conditions, ecology, companion plants, color, taste, smell</a:t>
            </a:r>
          </a:p>
          <a:p>
            <a:pPr lvl="1"/>
            <a:r>
              <a:rPr lang="en-US" dirty="0" err="1" smtClean="0">
                <a:solidFill>
                  <a:srgbClr val="EEEEF4"/>
                </a:solidFill>
              </a:rPr>
              <a:t>Ethnobotanical</a:t>
            </a:r>
            <a:r>
              <a:rPr lang="en-US" dirty="0" smtClean="0">
                <a:solidFill>
                  <a:srgbClr val="EEEEF4"/>
                </a:solidFill>
              </a:rPr>
              <a:t> use</a:t>
            </a:r>
            <a:endParaRPr lang="en-US" dirty="0">
              <a:solidFill>
                <a:srgbClr val="EEEEF4"/>
              </a:solidFill>
            </a:endParaRPr>
          </a:p>
          <a:p>
            <a:r>
              <a:rPr lang="en-US" dirty="0" smtClean="0"/>
              <a:t>Draw plant, photo</a:t>
            </a:r>
          </a:p>
          <a:p>
            <a:r>
              <a:rPr lang="en-US" dirty="0" smtClean="0"/>
              <a:t>Focus on fertile specimens</a:t>
            </a:r>
          </a:p>
          <a:p>
            <a:pPr lvl="1"/>
            <a:r>
              <a:rPr lang="en-US" dirty="0" smtClean="0">
                <a:solidFill>
                  <a:srgbClr val="EEEEF4"/>
                </a:solidFill>
              </a:rPr>
              <a:t>Who has a fertile specimen?</a:t>
            </a:r>
          </a:p>
          <a:p>
            <a:pPr lvl="1"/>
            <a:r>
              <a:rPr lang="en-US" dirty="0" smtClean="0">
                <a:solidFill>
                  <a:srgbClr val="EEEEF4"/>
                </a:solidFill>
              </a:rPr>
              <a:t>Who has a sterile specimen?</a:t>
            </a:r>
            <a:endParaRPr lang="en-US" dirty="0">
              <a:solidFill>
                <a:srgbClr val="EEEEF4"/>
              </a:solidFill>
            </a:endParaRPr>
          </a:p>
        </p:txBody>
      </p:sp>
      <p:sp>
        <p:nvSpPr>
          <p:cNvPr id="4" name="Slide Number Placeholder 3"/>
          <p:cNvSpPr>
            <a:spLocks noGrp="1"/>
          </p:cNvSpPr>
          <p:nvPr>
            <p:ph type="sldNum" sz="quarter" idx="12"/>
          </p:nvPr>
        </p:nvSpPr>
        <p:spPr/>
        <p:txBody>
          <a:bodyPr/>
          <a:lstStyle/>
          <a:p>
            <a:fld id="{9BB6EBA4-0B58-C144-9511-9059D95FDF08}" type="slidenum">
              <a:rPr lang="en-US" smtClean="0"/>
              <a:pPr/>
              <a:t>8</a:t>
            </a:fld>
            <a:endParaRPr lang="en-US"/>
          </a:p>
        </p:txBody>
      </p:sp>
    </p:spTree>
    <p:extLst>
      <p:ext uri="{BB962C8B-B14F-4D97-AF65-F5344CB8AC3E}">
        <p14:creationId xmlns:p14="http://schemas.microsoft.com/office/powerpoint/2010/main" val="2435935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communication</a:t>
            </a:r>
            <a:endParaRPr lang="en-US" dirty="0"/>
          </a:p>
        </p:txBody>
      </p:sp>
      <p:sp>
        <p:nvSpPr>
          <p:cNvPr id="3" name="Content Placeholder 2"/>
          <p:cNvSpPr>
            <a:spLocks noGrp="1"/>
          </p:cNvSpPr>
          <p:nvPr>
            <p:ph idx="1"/>
          </p:nvPr>
        </p:nvSpPr>
        <p:spPr/>
        <p:txBody>
          <a:bodyPr>
            <a:normAutofit fontScale="92500"/>
          </a:bodyPr>
          <a:lstStyle/>
          <a:p>
            <a:r>
              <a:rPr lang="en-US" dirty="0" smtClean="0"/>
              <a:t>Not just “</a:t>
            </a:r>
            <a:r>
              <a:rPr lang="en-US" dirty="0" err="1" smtClean="0"/>
              <a:t>echinacea</a:t>
            </a:r>
            <a:r>
              <a:rPr lang="en-US" dirty="0" smtClean="0"/>
              <a:t>”</a:t>
            </a:r>
          </a:p>
          <a:p>
            <a:pPr lvl="1"/>
            <a:r>
              <a:rPr lang="en-US" i="1" dirty="0">
                <a:solidFill>
                  <a:srgbClr val="EEEEF4"/>
                </a:solidFill>
                <a:latin typeface="Arial" charset="0"/>
                <a:ea typeface="ＭＳ Ｐゴシック" charset="0"/>
              </a:rPr>
              <a:t>Echinacea</a:t>
            </a:r>
            <a:r>
              <a:rPr lang="en-US" dirty="0">
                <a:solidFill>
                  <a:srgbClr val="EEEEF4"/>
                </a:solidFill>
                <a:latin typeface="Arial" charset="0"/>
                <a:ea typeface="ＭＳ Ｐゴシック" charset="0"/>
              </a:rPr>
              <a:t> </a:t>
            </a:r>
            <a:r>
              <a:rPr lang="en-US" i="1" dirty="0" err="1">
                <a:solidFill>
                  <a:srgbClr val="EEEEF4"/>
                </a:solidFill>
                <a:latin typeface="Arial" charset="0"/>
                <a:ea typeface="ＭＳ Ｐゴシック" charset="0"/>
              </a:rPr>
              <a:t>pallida</a:t>
            </a:r>
            <a:r>
              <a:rPr lang="en-US" dirty="0">
                <a:solidFill>
                  <a:srgbClr val="EEEEF4"/>
                </a:solidFill>
                <a:latin typeface="Arial" charset="0"/>
                <a:ea typeface="ＭＳ Ｐゴシック" charset="0"/>
              </a:rPr>
              <a:t>, E. </a:t>
            </a:r>
            <a:r>
              <a:rPr lang="en-US" i="1" dirty="0" err="1">
                <a:solidFill>
                  <a:srgbClr val="EEEEF4"/>
                </a:solidFill>
                <a:latin typeface="Arial" charset="0"/>
                <a:ea typeface="ＭＳ Ｐゴシック" charset="0"/>
              </a:rPr>
              <a:t>pallida</a:t>
            </a:r>
            <a:r>
              <a:rPr lang="en-US" dirty="0">
                <a:solidFill>
                  <a:srgbClr val="EEEEF4"/>
                </a:solidFill>
                <a:latin typeface="Arial" charset="0"/>
                <a:ea typeface="ＭＳ Ｐゴシック" charset="0"/>
              </a:rPr>
              <a:t> var. </a:t>
            </a:r>
            <a:r>
              <a:rPr lang="en-US" i="1" dirty="0" err="1">
                <a:solidFill>
                  <a:srgbClr val="EEEEF4"/>
                </a:solidFill>
                <a:latin typeface="Arial" charset="0"/>
                <a:ea typeface="ＭＳ Ｐゴシック" charset="0"/>
              </a:rPr>
              <a:t>angustifolia</a:t>
            </a:r>
            <a:r>
              <a:rPr lang="en-US" i="1" dirty="0">
                <a:solidFill>
                  <a:srgbClr val="EEEEF4"/>
                </a:solidFill>
                <a:latin typeface="Arial" charset="0"/>
                <a:ea typeface="ＭＳ Ｐゴシック" charset="0"/>
              </a:rPr>
              <a:t>,</a:t>
            </a:r>
            <a:r>
              <a:rPr lang="en-US" dirty="0">
                <a:solidFill>
                  <a:srgbClr val="EEEEF4"/>
                </a:solidFill>
                <a:latin typeface="Arial" charset="0"/>
                <a:ea typeface="ＭＳ Ｐゴシック" charset="0"/>
              </a:rPr>
              <a:t> </a:t>
            </a:r>
            <a:r>
              <a:rPr lang="en-US" i="1" dirty="0">
                <a:solidFill>
                  <a:srgbClr val="EEEEF4"/>
                </a:solidFill>
                <a:latin typeface="Arial" charset="0"/>
                <a:ea typeface="ＭＳ Ｐゴシック" charset="0"/>
              </a:rPr>
              <a:t>E.</a:t>
            </a:r>
            <a:r>
              <a:rPr lang="en-US" dirty="0">
                <a:solidFill>
                  <a:srgbClr val="EEEEF4"/>
                </a:solidFill>
                <a:latin typeface="Arial" charset="0"/>
                <a:ea typeface="ＭＳ Ｐゴシック" charset="0"/>
              </a:rPr>
              <a:t> </a:t>
            </a:r>
            <a:r>
              <a:rPr lang="en-US" i="1" dirty="0" err="1">
                <a:solidFill>
                  <a:srgbClr val="EEEEF4"/>
                </a:solidFill>
                <a:latin typeface="Arial" charset="0"/>
                <a:ea typeface="ＭＳ Ｐゴシック" charset="0"/>
              </a:rPr>
              <a:t>purpurea</a:t>
            </a:r>
            <a:r>
              <a:rPr lang="en-US" dirty="0">
                <a:solidFill>
                  <a:srgbClr val="EEEEF4"/>
                </a:solidFill>
                <a:latin typeface="Arial" charset="0"/>
                <a:ea typeface="ＭＳ Ｐゴシック" charset="0"/>
              </a:rPr>
              <a:t> </a:t>
            </a:r>
            <a:endParaRPr lang="en-US" dirty="0" smtClean="0">
              <a:solidFill>
                <a:srgbClr val="EEEEF4"/>
              </a:solidFill>
            </a:endParaRPr>
          </a:p>
          <a:p>
            <a:r>
              <a:rPr lang="en-US" dirty="0" smtClean="0"/>
              <a:t>Not just “ginseng”</a:t>
            </a:r>
          </a:p>
          <a:p>
            <a:pPr lvl="1">
              <a:lnSpc>
                <a:spcPct val="90000"/>
              </a:lnSpc>
            </a:pPr>
            <a:r>
              <a:rPr lang="en-US" dirty="0">
                <a:solidFill>
                  <a:srgbClr val="EEEEF4"/>
                </a:solidFill>
                <a:latin typeface="Arial Unicode MS" charset="0"/>
                <a:cs typeface="Times New Roman" charset="0"/>
              </a:rPr>
              <a:t>Asian ginseng (</a:t>
            </a:r>
            <a:r>
              <a:rPr lang="en-US" i="1" dirty="0" err="1">
                <a:solidFill>
                  <a:srgbClr val="EEEEF4"/>
                </a:solidFill>
                <a:latin typeface="Arial Unicode MS" charset="0"/>
                <a:cs typeface="Times New Roman" charset="0"/>
              </a:rPr>
              <a:t>Panax</a:t>
            </a:r>
            <a:r>
              <a:rPr lang="en-US" i="1" dirty="0">
                <a:solidFill>
                  <a:srgbClr val="EEEEF4"/>
                </a:solidFill>
                <a:latin typeface="Arial Unicode MS" charset="0"/>
                <a:cs typeface="Times New Roman" charset="0"/>
              </a:rPr>
              <a:t> ginseng</a:t>
            </a:r>
            <a:r>
              <a:rPr lang="en-US" dirty="0">
                <a:solidFill>
                  <a:srgbClr val="EEEEF4"/>
                </a:solidFill>
                <a:latin typeface="Arial Unicode MS" charset="0"/>
                <a:cs typeface="Times New Roman" charset="0"/>
              </a:rPr>
              <a:t>, Family </a:t>
            </a:r>
            <a:r>
              <a:rPr lang="en-US" dirty="0" err="1">
                <a:solidFill>
                  <a:srgbClr val="EEEEF4"/>
                </a:solidFill>
                <a:latin typeface="Arial Unicode MS" charset="0"/>
                <a:cs typeface="Times New Roman" charset="0"/>
              </a:rPr>
              <a:t>Arialaceae</a:t>
            </a:r>
            <a:r>
              <a:rPr lang="en-US" dirty="0">
                <a:solidFill>
                  <a:srgbClr val="EEEEF4"/>
                </a:solidFill>
                <a:latin typeface="Arial Unicode MS" charset="0"/>
                <a:cs typeface="Times New Roman" charset="0"/>
              </a:rPr>
              <a:t>)</a:t>
            </a:r>
          </a:p>
          <a:p>
            <a:pPr lvl="1">
              <a:lnSpc>
                <a:spcPct val="90000"/>
              </a:lnSpc>
            </a:pPr>
            <a:r>
              <a:rPr lang="en-US" dirty="0">
                <a:solidFill>
                  <a:srgbClr val="EEEEF4"/>
                </a:solidFill>
                <a:latin typeface="Arial Unicode MS" charset="0"/>
                <a:cs typeface="Arial Unicode MS" charset="0"/>
              </a:rPr>
              <a:t>American ginseng (</a:t>
            </a:r>
            <a:r>
              <a:rPr lang="en-US" i="1" dirty="0" err="1">
                <a:solidFill>
                  <a:srgbClr val="EEEEF4"/>
                </a:solidFill>
                <a:latin typeface="Arial Unicode MS" charset="0"/>
                <a:cs typeface="Arial Unicode MS" charset="0"/>
              </a:rPr>
              <a:t>Panax</a:t>
            </a:r>
            <a:r>
              <a:rPr lang="en-US" i="1" dirty="0">
                <a:solidFill>
                  <a:srgbClr val="EEEEF4"/>
                </a:solidFill>
                <a:latin typeface="Arial Unicode MS" charset="0"/>
                <a:cs typeface="Arial Unicode MS" charset="0"/>
              </a:rPr>
              <a:t> </a:t>
            </a:r>
            <a:r>
              <a:rPr lang="en-US" i="1" dirty="0" err="1">
                <a:solidFill>
                  <a:srgbClr val="EEEEF4"/>
                </a:solidFill>
                <a:latin typeface="Arial Unicode MS" charset="0"/>
                <a:cs typeface="Arial Unicode MS" charset="0"/>
              </a:rPr>
              <a:t>quinquefolius</a:t>
            </a:r>
            <a:r>
              <a:rPr lang="en-US" dirty="0">
                <a:solidFill>
                  <a:srgbClr val="EEEEF4"/>
                </a:solidFill>
                <a:latin typeface="Arial Unicode MS" charset="0"/>
                <a:cs typeface="Arial Unicode MS" charset="0"/>
              </a:rPr>
              <a:t>, Family </a:t>
            </a:r>
            <a:r>
              <a:rPr lang="en-US" dirty="0" err="1">
                <a:solidFill>
                  <a:srgbClr val="EEEEF4"/>
                </a:solidFill>
                <a:latin typeface="Arial Unicode MS" charset="0"/>
                <a:cs typeface="Arial Unicode MS" charset="0"/>
              </a:rPr>
              <a:t>Arialaceae</a:t>
            </a:r>
            <a:r>
              <a:rPr lang="en-US" dirty="0">
                <a:solidFill>
                  <a:srgbClr val="EEEEF4"/>
                </a:solidFill>
                <a:latin typeface="Arial Unicode MS" charset="0"/>
                <a:cs typeface="Arial Unicode MS" charset="0"/>
              </a:rPr>
              <a:t>)</a:t>
            </a:r>
          </a:p>
          <a:p>
            <a:pPr lvl="1">
              <a:lnSpc>
                <a:spcPct val="90000"/>
              </a:lnSpc>
            </a:pPr>
            <a:r>
              <a:rPr lang="en-US" dirty="0">
                <a:solidFill>
                  <a:srgbClr val="EEEEF4"/>
                </a:solidFill>
                <a:latin typeface="Arial Unicode MS" charset="0"/>
                <a:cs typeface="Arial Unicode MS" charset="0"/>
              </a:rPr>
              <a:t>Siberian ginseng (</a:t>
            </a:r>
            <a:r>
              <a:rPr lang="en-US" i="1" dirty="0" err="1">
                <a:solidFill>
                  <a:srgbClr val="EEEEF4"/>
                </a:solidFill>
                <a:latin typeface="Arial Unicode MS" charset="0"/>
                <a:cs typeface="Arial Unicode MS" charset="0"/>
              </a:rPr>
              <a:t>Eleutherococcus</a:t>
            </a:r>
            <a:r>
              <a:rPr lang="en-US" i="1" dirty="0">
                <a:solidFill>
                  <a:srgbClr val="EEEEF4"/>
                </a:solidFill>
                <a:latin typeface="Arial Unicode MS" charset="0"/>
                <a:cs typeface="Arial Unicode MS" charset="0"/>
              </a:rPr>
              <a:t> </a:t>
            </a:r>
            <a:r>
              <a:rPr lang="en-US" i="1" dirty="0" err="1">
                <a:solidFill>
                  <a:srgbClr val="EEEEF4"/>
                </a:solidFill>
                <a:latin typeface="Arial Unicode MS" charset="0"/>
                <a:cs typeface="Arial Unicode MS" charset="0"/>
              </a:rPr>
              <a:t>senticosus</a:t>
            </a:r>
            <a:r>
              <a:rPr lang="en-US" dirty="0">
                <a:solidFill>
                  <a:srgbClr val="EEEEF4"/>
                </a:solidFill>
                <a:latin typeface="Arial Unicode MS" charset="0"/>
                <a:cs typeface="Arial Unicode MS" charset="0"/>
              </a:rPr>
              <a:t>, Family </a:t>
            </a:r>
            <a:r>
              <a:rPr lang="en-US" dirty="0" err="1">
                <a:solidFill>
                  <a:srgbClr val="EEEEF4"/>
                </a:solidFill>
                <a:latin typeface="Arial Unicode MS" charset="0"/>
                <a:cs typeface="Arial Unicode MS" charset="0"/>
              </a:rPr>
              <a:t>Arialaceae</a:t>
            </a:r>
            <a:r>
              <a:rPr lang="en-US" dirty="0">
                <a:solidFill>
                  <a:srgbClr val="EEEEF4"/>
                </a:solidFill>
                <a:latin typeface="Arial Unicode MS" charset="0"/>
                <a:cs typeface="Arial Unicode MS" charset="0"/>
              </a:rPr>
              <a:t>), now called </a:t>
            </a:r>
            <a:r>
              <a:rPr lang="ja-JP" altLang="en-US" dirty="0">
                <a:solidFill>
                  <a:srgbClr val="EEEEF4"/>
                </a:solidFill>
                <a:latin typeface="Arial"/>
                <a:cs typeface="Times New Roman" charset="0"/>
              </a:rPr>
              <a:t>“</a:t>
            </a:r>
            <a:r>
              <a:rPr lang="en-US" dirty="0" err="1">
                <a:solidFill>
                  <a:srgbClr val="EEEEF4"/>
                </a:solidFill>
                <a:latin typeface="Arial Unicode MS" charset="0"/>
                <a:cs typeface="Times New Roman" charset="0"/>
              </a:rPr>
              <a:t>Eleuthero</a:t>
            </a:r>
            <a:r>
              <a:rPr lang="ja-JP" altLang="en-US" dirty="0" smtClean="0">
                <a:solidFill>
                  <a:srgbClr val="EEEEF4"/>
                </a:solidFill>
                <a:latin typeface="Arial"/>
                <a:cs typeface="Times New Roman" charset="0"/>
              </a:rPr>
              <a:t>”</a:t>
            </a:r>
            <a:endParaRPr lang="en-US" dirty="0">
              <a:solidFill>
                <a:srgbClr val="EEEEF4"/>
              </a:solidFill>
              <a:latin typeface="Arial Unicode MS" charset="0"/>
              <a:cs typeface="Times New Roman" charset="0"/>
            </a:endParaRPr>
          </a:p>
        </p:txBody>
      </p:sp>
      <p:sp>
        <p:nvSpPr>
          <p:cNvPr id="4" name="Slide Number Placeholder 3"/>
          <p:cNvSpPr>
            <a:spLocks noGrp="1"/>
          </p:cNvSpPr>
          <p:nvPr>
            <p:ph type="sldNum" sz="quarter" idx="12"/>
          </p:nvPr>
        </p:nvSpPr>
        <p:spPr/>
        <p:txBody>
          <a:bodyPr/>
          <a:lstStyle/>
          <a:p>
            <a:fld id="{9BB6EBA4-0B58-C144-9511-9059D95FDF08}" type="slidenum">
              <a:rPr lang="en-US" smtClean="0"/>
              <a:pPr/>
              <a:t>9</a:t>
            </a:fld>
            <a:endParaRPr lang="en-US"/>
          </a:p>
        </p:txBody>
      </p:sp>
    </p:spTree>
    <p:extLst>
      <p:ext uri="{BB962C8B-B14F-4D97-AF65-F5344CB8AC3E}">
        <p14:creationId xmlns:p14="http://schemas.microsoft.com/office/powerpoint/2010/main" val="1136141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Custom 5">
      <a:dk1>
        <a:srgbClr val="003366"/>
      </a:dk1>
      <a:lt1>
        <a:srgbClr val="FFF32B"/>
      </a:lt1>
      <a:dk2>
        <a:srgbClr val="000099"/>
      </a:dk2>
      <a:lt2>
        <a:srgbClr val="FFFF66"/>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0</TotalTime>
  <Words>1377</Words>
  <Application>Microsoft Office PowerPoint</Application>
  <PresentationFormat>On-screen Show (4:3)</PresentationFormat>
  <Paragraphs>240</Paragraphs>
  <Slides>24</Slides>
  <Notes>18</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Theme</vt:lpstr>
      <vt:lpstr>Ethnomedicine in Latino Communities of Madison </vt:lpstr>
      <vt:lpstr>Goals</vt:lpstr>
      <vt:lpstr>Nascent pharmacology</vt:lpstr>
      <vt:lpstr>Let’s practice</vt:lpstr>
      <vt:lpstr>Learning plant families</vt:lpstr>
      <vt:lpstr>Phytochemistry</vt:lpstr>
      <vt:lpstr>Other aspects to herbal medicine</vt:lpstr>
      <vt:lpstr>Collecting plants</vt:lpstr>
      <vt:lpstr>Effective communication</vt:lpstr>
      <vt:lpstr>Herbal medicine forms</vt:lpstr>
      <vt:lpstr>Ethnobotany</vt:lpstr>
      <vt:lpstr>Where to start?</vt:lpstr>
      <vt:lpstr>Traditional healers</vt:lpstr>
      <vt:lpstr>Snakebite</vt:lpstr>
      <vt:lpstr>Traditional healers</vt:lpstr>
      <vt:lpstr>Traditional knowledge</vt:lpstr>
      <vt:lpstr>Cat’s claw (uña de gato)</vt:lpstr>
      <vt:lpstr>Uña de gato</vt:lpstr>
      <vt:lpstr>Connections to “modern medicine”</vt:lpstr>
      <vt:lpstr>We need Nature</vt:lpstr>
      <vt:lpstr>The Herbal Team</vt:lpstr>
      <vt:lpstr>Respecting traditional knowledge</vt:lpstr>
      <vt:lpstr>Summary</vt:lpstr>
      <vt:lpstr>Image Credits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2015-04-24T19:59:13Z</dcterms:created>
  <dcterms:modified xsi:type="dcterms:W3CDTF">2015-04-24T19:59:29Z</dcterms:modified>
</cp:coreProperties>
</file>