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96" r:id="rId5"/>
    <p:sldId id="260" r:id="rId6"/>
    <p:sldId id="261" r:id="rId7"/>
    <p:sldId id="262" r:id="rId8"/>
    <p:sldId id="297" r:id="rId9"/>
    <p:sldId id="264" r:id="rId10"/>
    <p:sldId id="298" r:id="rId11"/>
    <p:sldId id="266" r:id="rId12"/>
    <p:sldId id="299" r:id="rId13"/>
    <p:sldId id="268" r:id="rId14"/>
    <p:sldId id="300" r:id="rId15"/>
    <p:sldId id="305" r:id="rId16"/>
    <p:sldId id="306" r:id="rId17"/>
    <p:sldId id="307" r:id="rId18"/>
    <p:sldId id="30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601200" cy="7315200"/>
  <p:notesSz cx="7026275" cy="9312275"/>
  <p:defaultTextStyle>
    <a:defPPr>
      <a:defRPr lang="en-US"/>
    </a:defPPr>
    <a:lvl1pPr marL="0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4655D-A821-4A76-97E4-0C4FC4D15117}" v="37" dt="2026-02-12T17:27:48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5" autoAdjust="0"/>
    <p:restoredTop sz="80983" autoAdjust="0"/>
  </p:normalViewPr>
  <p:slideViewPr>
    <p:cSldViewPr snapToGrid="0">
      <p:cViewPr varScale="1">
        <p:scale>
          <a:sx n="45" d="100"/>
          <a:sy n="45" d="100"/>
        </p:scale>
        <p:origin x="199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1B880350-001F-42CD-8660-6D7DCBE5276A}"/>
    <pc:docChg chg="undo custSel modSld">
      <pc:chgData name="Ky Herreid" userId="89c5ceb6862fbc66" providerId="LiveId" clId="{1B880350-001F-42CD-8660-6D7DCBE5276A}" dt="2026-02-12T17:33:05.960" v="227" actId="20577"/>
      <pc:docMkLst>
        <pc:docMk/>
      </pc:docMkLst>
      <pc:sldChg chg="modNotesTx">
        <pc:chgData name="Ky Herreid" userId="89c5ceb6862fbc66" providerId="LiveId" clId="{1B880350-001F-42CD-8660-6D7DCBE5276A}" dt="2026-02-12T16:57:52.016" v="8" actId="20577"/>
        <pc:sldMkLst>
          <pc:docMk/>
          <pc:sldMk cId="2175802936" sldId="262"/>
        </pc:sldMkLst>
      </pc:sldChg>
      <pc:sldChg chg="modNotesTx">
        <pc:chgData name="Ky Herreid" userId="89c5ceb6862fbc66" providerId="LiveId" clId="{1B880350-001F-42CD-8660-6D7DCBE5276A}" dt="2026-02-12T17:30:38.717" v="223" actId="20577"/>
        <pc:sldMkLst>
          <pc:docMk/>
          <pc:sldMk cId="3219151699" sldId="266"/>
        </pc:sldMkLst>
      </pc:sldChg>
      <pc:sldChg chg="modNotesTx">
        <pc:chgData name="Ky Herreid" userId="89c5ceb6862fbc66" providerId="LiveId" clId="{1B880350-001F-42CD-8660-6D7DCBE5276A}" dt="2026-02-12T17:30:06.867" v="219" actId="20577"/>
        <pc:sldMkLst>
          <pc:docMk/>
          <pc:sldMk cId="1245470279" sldId="278"/>
        </pc:sldMkLst>
      </pc:sldChg>
      <pc:sldChg chg="modNotesTx">
        <pc:chgData name="Ky Herreid" userId="89c5ceb6862fbc66" providerId="LiveId" clId="{1B880350-001F-42CD-8660-6D7DCBE5276A}" dt="2026-02-12T17:33:05.960" v="227" actId="20577"/>
        <pc:sldMkLst>
          <pc:docMk/>
          <pc:sldMk cId="1039042919" sldId="280"/>
        </pc:sldMkLst>
      </pc:sldChg>
      <pc:sldChg chg="modNotesTx">
        <pc:chgData name="Ky Herreid" userId="89c5ceb6862fbc66" providerId="LiveId" clId="{1B880350-001F-42CD-8660-6D7DCBE5276A}" dt="2026-02-12T17:29:52.521" v="215" actId="20577"/>
        <pc:sldMkLst>
          <pc:docMk/>
          <pc:sldMk cId="1702592730" sldId="282"/>
        </pc:sldMkLst>
      </pc:sldChg>
      <pc:sldChg chg="modNotesTx">
        <pc:chgData name="Ky Herreid" userId="89c5ceb6862fbc66" providerId="LiveId" clId="{1B880350-001F-42CD-8660-6D7DCBE5276A}" dt="2026-02-12T17:29:47.857" v="213" actId="20577"/>
        <pc:sldMkLst>
          <pc:docMk/>
          <pc:sldMk cId="2649030329" sldId="288"/>
        </pc:sldMkLst>
      </pc:sldChg>
      <pc:sldChg chg="modNotesTx">
        <pc:chgData name="Ky Herreid" userId="89c5ceb6862fbc66" providerId="LiveId" clId="{1B880350-001F-42CD-8660-6D7DCBE5276A}" dt="2026-02-12T17:29:41.582" v="211" actId="20577"/>
        <pc:sldMkLst>
          <pc:docMk/>
          <pc:sldMk cId="1278408548" sldId="290"/>
        </pc:sldMkLst>
      </pc:sldChg>
      <pc:sldChg chg="modNotesTx">
        <pc:chgData name="Ky Herreid" userId="89c5ceb6862fbc66" providerId="LiveId" clId="{1B880350-001F-42CD-8660-6D7DCBE5276A}" dt="2026-02-12T17:29:29.815" v="209" actId="20577"/>
        <pc:sldMkLst>
          <pc:docMk/>
          <pc:sldMk cId="3565919572" sldId="294"/>
        </pc:sldMkLst>
      </pc:sldChg>
      <pc:sldChg chg="modNotesTx">
        <pc:chgData name="Ky Herreid" userId="89c5ceb6862fbc66" providerId="LiveId" clId="{1B880350-001F-42CD-8660-6D7DCBE5276A}" dt="2026-02-12T17:30:26.352" v="221" actId="20577"/>
        <pc:sldMkLst>
          <pc:docMk/>
          <pc:sldMk cId="2461693036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EE482-39CE-45F3-9823-DE82FBD1C8D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3638"/>
            <a:ext cx="412432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63FD1-AA39-457B-8285-29F65BF6A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Dylan Walters, CC BY 2.0, https://commons.wikimedia.org/wiki/File:Uganda_-_Ruwenzori_Mountain_Lady.jpg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34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 Susan van Gelder, CC BY-NC-SA 2.0, https://www.flickr.com/photos/susanvg/4893451989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11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 Kit </a:t>
            </a:r>
            <a:r>
              <a:rPr lang="en-US" dirty="0" err="1"/>
              <a:t>SeeBorg</a:t>
            </a:r>
            <a:r>
              <a:rPr lang="en-US" dirty="0"/>
              <a:t>, BY-NC-SA 2.0, https://www.flickr.com/photos/kitseeborg/233012392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6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 Anselm Feuerbach, PD, https://commons.wikimedia.org/wiki/File:Anselm_Feuerbach_-_Half-Length_Portrait_of_a_Roman_Woman_-_Google_Art_Project.jpg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 Didrik </a:t>
            </a:r>
            <a:r>
              <a:rPr lang="en-US" dirty="0" err="1"/>
              <a:t>Johnck</a:t>
            </a:r>
            <a:r>
              <a:rPr lang="en-US" dirty="0"/>
              <a:t>, CC BY-NC-SA 2.0, https://www.flickr.com/photos/deetrak/623894807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9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</a:t>
            </a:r>
            <a:r>
              <a:rPr lang="en-US" i="0" dirty="0"/>
              <a:t> Christophe </a:t>
            </a:r>
            <a:r>
              <a:rPr lang="en-US" i="0" dirty="0" err="1"/>
              <a:t>Meneboeuf</a:t>
            </a:r>
            <a:r>
              <a:rPr lang="en-US" i="0" dirty="0"/>
              <a:t>, CC BY-SA 3.0, </a:t>
            </a:r>
            <a:r>
              <a:rPr lang="en-US" dirty="0"/>
              <a:t>https://commons.wikimedia.org/wiki/File:SriLanka_TeaTamilWoman_(pixinn.net).jpg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2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Image credit:</a:t>
            </a:r>
            <a:r>
              <a:rPr lang="en-US" i="0" dirty="0"/>
              <a:t> </a:t>
            </a:r>
            <a:r>
              <a:rPr lang="en-US" i="0"/>
              <a:t>CC BY-NC-SA 2.0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82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</a:t>
            </a:r>
            <a:r>
              <a:rPr lang="en-US" i="0" dirty="0"/>
              <a:t> Paul Arps from The Netherlands, CC BY 2.0, </a:t>
            </a:r>
            <a:r>
              <a:rPr lang="en-US" dirty="0"/>
              <a:t>https://commons.wikimedia.org/wiki/File:Pa-Oh_girl_%28Myanmar_2013%29_%2811773011584%29.jpg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2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i="0" dirty="0"/>
              <a:t>Neeta Lind, CC BY 2.0,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https://commons.wikimedia.org/wiki/File:Lakota_girl.jpg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</a:t>
            </a:r>
            <a:r>
              <a:rPr lang="en-US" i="0" dirty="0"/>
              <a:t> </a:t>
            </a:r>
            <a:r>
              <a:rPr lang="en-US" dirty="0"/>
              <a:t>Josué </a:t>
            </a:r>
            <a:r>
              <a:rPr lang="en-US" dirty="0" err="1"/>
              <a:t>Goge</a:t>
            </a:r>
            <a:r>
              <a:rPr lang="en-US" dirty="0"/>
              <a:t>, CC BY 2.0, https://commons.wikimedia.org/wiki/File:Reina_Maya_de_Chimaltenango_01.jpg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9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 PD, https://pxhere.com/en/photo/595715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0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Petr Kosina, CC BY-NC 2.0, https://www.flickr.com/photos/clobrda/2835207800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3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</a:t>
            </a:r>
            <a:r>
              <a:rPr lang="en-US" i="0" dirty="0"/>
              <a:t> Sam </a:t>
            </a:r>
            <a:r>
              <a:rPr lang="en-US" i="0" dirty="0" err="1"/>
              <a:t>Sokwoo</a:t>
            </a:r>
            <a:r>
              <a:rPr lang="en-US" i="0" dirty="0"/>
              <a:t>, CC BY-NC-SA 2.0, </a:t>
            </a:r>
            <a:r>
              <a:rPr lang="en-US" dirty="0"/>
              <a:t>https://www.flickr.com/photos/samsokwoo/11846964716/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3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 </a:t>
            </a:r>
            <a:r>
              <a:rPr lang="en-US" dirty="0" err="1"/>
              <a:t>Doublearc</a:t>
            </a:r>
            <a:r>
              <a:rPr lang="en-US" dirty="0"/>
              <a:t>, PD, https://commons.wikimedia.org/wiki/File:Batwa_women_in_Burundi_cropped.jpg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i="0" dirty="0"/>
              <a:t>Muhammad-Taha Ibrahim, </a:t>
            </a:r>
            <a:r>
              <a:rPr lang="en-US" i="0" dirty="0" err="1"/>
              <a:t>Pexels</a:t>
            </a:r>
            <a:r>
              <a:rPr lang="en-US" i="0" dirty="0"/>
              <a:t> License, </a:t>
            </a:r>
            <a:r>
              <a:rPr lang="en-US" dirty="0"/>
              <a:t>https://www.pexels.com/photo/traditional-hausa-attire-portrait-in-abuja-31485690/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0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 David Rosen, CC BY 2.0, https://www.flickr.com/photos/davidrosenphotography/15842886682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 </a:t>
            </a:r>
            <a:r>
              <a:rPr lang="en-US" i="0" dirty="0"/>
              <a:t>Mohammed Hassan, </a:t>
            </a:r>
            <a:r>
              <a:rPr lang="en-US" dirty="0" err="1"/>
              <a:t>Pexels</a:t>
            </a:r>
            <a:r>
              <a:rPr lang="en-US" dirty="0"/>
              <a:t> License, https://www.pexels.com/photo/egyptian-farmer-with-cows-in-rural-cairo-29831897/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 Josef </a:t>
            </a:r>
            <a:r>
              <a:rPr lang="en-US" dirty="0" err="1"/>
              <a:t>Kořenský</a:t>
            </a:r>
            <a:r>
              <a:rPr lang="en-US" dirty="0"/>
              <a:t>, PD, https://commons.wikimedia.org/wiki/File:Indigenous_Australian_Fisherman_1902_Korensky.png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1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dirty="0"/>
              <a:t> PD,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https://www.flickr.com/photos/hwmobs/19261977344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Image credit:</a:t>
            </a:r>
            <a:r>
              <a:rPr lang="en-US" i="0" dirty="0"/>
              <a:t> David Stanley from Nanaimo, Canada, CC BY 2.0, </a:t>
            </a:r>
            <a:r>
              <a:rPr lang="en-US" dirty="0"/>
              <a:t>https://commons.wikimedia.org/wiki/File:Jordanian_School_Girls_%2836114344790%29.jpg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3FD1-AA39-457B-8285-29F65BF6A4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197187"/>
            <a:ext cx="816102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2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823722"/>
            <a:ext cx="8281035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895429"/>
            <a:ext cx="8281035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89468"/>
            <a:ext cx="8281035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793241"/>
            <a:ext cx="4081761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2672080"/>
            <a:ext cx="4081761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4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4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053255"/>
            <a:ext cx="4860608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053255"/>
            <a:ext cx="4860608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3C54-2076-4C57-B4E4-205D2F313E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0720-DA7E-4282-ABAA-4A6658D2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3205696" cy="36505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35001" y="2580383"/>
            <a:ext cx="2057544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Baganda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Northeast Africa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0" y="2415702"/>
            <a:ext cx="1103031" cy="122424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5-Point Star 1"/>
          <p:cNvSpPr/>
          <p:nvPr/>
        </p:nvSpPr>
        <p:spPr>
          <a:xfrm>
            <a:off x="766963" y="2867819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Northwest Africa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ABQSX</a:t>
            </a:r>
            <a:r>
              <a:rPr lang="en-US" sz="1800" b="1" dirty="0"/>
              <a:t>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Africa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ABQSX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ABQSX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ABQS</a:t>
            </a:r>
            <a:r>
              <a:rPr lang="en-US" sz="1800" b="1" dirty="0"/>
              <a:t>X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</a:t>
            </a:r>
            <a:r>
              <a:rPr lang="en-US" sz="1800" b="1" dirty="0"/>
              <a:t>Q</a:t>
            </a:r>
            <a:r>
              <a:rPr lang="en-US" sz="1400" dirty="0"/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4779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A5D48-0FF6-3518-CD0C-F6F0A674A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" y="0"/>
            <a:ext cx="3194542" cy="36399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9" y="2354547"/>
            <a:ext cx="1158131" cy="128539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1" name="5-Point Star 30"/>
          <p:cNvSpPr/>
          <p:nvPr/>
        </p:nvSpPr>
        <p:spPr>
          <a:xfrm>
            <a:off x="749640" y="2415467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94481" y="2580383"/>
            <a:ext cx="1998063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Egyptian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0B435-E885-EA5F-FDAA-362C6D7609AC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321915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Northeast Africa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ABEQX</a:t>
            </a:r>
            <a:r>
              <a:rPr lang="en-US" sz="1800" b="1" dirty="0"/>
              <a:t>Z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Northeast Africa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ABEQX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ABEQX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ABEQ</a:t>
            </a:r>
            <a:r>
              <a:rPr lang="en-US" sz="1800" b="1" dirty="0"/>
              <a:t>X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ABE</a:t>
            </a:r>
            <a:r>
              <a:rPr lang="en-US" sz="1800" b="1" dirty="0"/>
              <a:t>Q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7427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510" y="10591"/>
            <a:ext cx="3205655" cy="36364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Australia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Southern coast of either the Southwest Asia or South Asia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</a:t>
            </a:r>
            <a:r>
              <a:rPr lang="en-US" sz="1800" b="1" dirty="0"/>
              <a:t>N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D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4" y="2609041"/>
            <a:ext cx="1179631" cy="103241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3" name="5-Point Star 32"/>
          <p:cNvSpPr/>
          <p:nvPr/>
        </p:nvSpPr>
        <p:spPr>
          <a:xfrm>
            <a:off x="230649" y="3121339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19199" y="2580383"/>
            <a:ext cx="199436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Noongar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DB1E9-91DA-9FBF-83C6-56CAD853F829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253949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Western Australia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Western Australia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Western Australia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Australia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Australia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Australia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3425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80" y="10592"/>
            <a:ext cx="3221932" cy="362598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Australia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Southern coast of either the Southwest Asia or South Asia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</a:t>
            </a:r>
            <a:r>
              <a:rPr lang="en-US" sz="1800" b="1" dirty="0"/>
              <a:t>N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D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4" y="2606202"/>
            <a:ext cx="1182874" cy="103525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4" name="5-Point Star 33"/>
          <p:cNvSpPr/>
          <p:nvPr/>
        </p:nvSpPr>
        <p:spPr>
          <a:xfrm>
            <a:off x="759693" y="2833625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19199" y="2580383"/>
            <a:ext cx="199436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Murri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40B7E-A3AD-D2D9-19BA-D31614DF28BE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274984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Eastern Australia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ABCDJN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Eastern Australia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ABCDJN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Eastern Australia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</a:t>
            </a:r>
            <a:r>
              <a:rPr lang="en-US" sz="1800" b="1" dirty="0"/>
              <a:t>J</a:t>
            </a:r>
            <a:r>
              <a:rPr lang="en-US" sz="1400" dirty="0"/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Australia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Australia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Australia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ABCDN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6598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82"/>
            <a:ext cx="3205655" cy="36222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19" y="2580306"/>
            <a:ext cx="1175669" cy="10584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1" name="5-Point Star 30"/>
          <p:cNvSpPr/>
          <p:nvPr/>
        </p:nvSpPr>
        <p:spPr>
          <a:xfrm>
            <a:off x="349872" y="2909828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19199" y="2583914"/>
            <a:ext cx="199436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Arab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ED5A3-7CDC-CE33-D1E8-434BA8B1EF1F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246169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  <a:r>
              <a:rPr lang="en-US" sz="1800" b="1" dirty="0"/>
              <a:t>I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2853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49" y="0"/>
            <a:ext cx="3195145" cy="36429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84" y="2712359"/>
            <a:ext cx="1170684" cy="9297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1" name="5-Point Star 30"/>
          <p:cNvSpPr/>
          <p:nvPr/>
        </p:nvSpPr>
        <p:spPr>
          <a:xfrm>
            <a:off x="875806" y="2968945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19199" y="2594507"/>
            <a:ext cx="199436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Inuit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019725-D9A3-922D-17D7-9A25EC0F7C4E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234508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Africa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ABCEOP</a:t>
            </a:r>
            <a:r>
              <a:rPr lang="en-US" sz="1800" b="1" dirty="0"/>
              <a:t>V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Africa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ABCEOP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or East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ABCEOP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or East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ABCEO</a:t>
            </a:r>
            <a:r>
              <a:rPr lang="en-US" sz="1800" b="1" dirty="0"/>
              <a:t>P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or East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3914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Siberia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ABCEFIL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Siberia or Alaska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  <a:r>
              <a:rPr lang="en-US" sz="1800" b="1" dirty="0"/>
              <a:t>L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Siberia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Central Asia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  <a:r>
              <a:rPr lang="en-US" sz="1800" b="1" dirty="0"/>
              <a:t>I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8073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511" y="10510"/>
            <a:ext cx="3195145" cy="36260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81" y="2460746"/>
            <a:ext cx="1183807" cy="117919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2" name="5-Point Star 31"/>
          <p:cNvSpPr/>
          <p:nvPr/>
        </p:nvSpPr>
        <p:spPr>
          <a:xfrm>
            <a:off x="392248" y="2997192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19199" y="2580383"/>
            <a:ext cx="199436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Slavic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8A368-0FCA-7D63-45B0-6D664A51C538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416108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Northern Europe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ACEFHR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Northern Europe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ACEFH</a:t>
            </a:r>
            <a:r>
              <a:rPr lang="en-US" sz="1800" b="1" dirty="0"/>
              <a:t>R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Europe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Europe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</a:t>
            </a:r>
            <a:r>
              <a:rPr lang="en-US" sz="1800" b="1" dirty="0"/>
              <a:t>H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Southern Europe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70394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195146" cy="36470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51" y="2489004"/>
            <a:ext cx="1162528" cy="115800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sp>
        <p:nvSpPr>
          <p:cNvPr id="33" name="5-Point Star 32"/>
          <p:cNvSpPr/>
          <p:nvPr/>
        </p:nvSpPr>
        <p:spPr>
          <a:xfrm>
            <a:off x="367614" y="3284829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98179" y="2598038"/>
            <a:ext cx="201538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Roman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79A90-1D1C-7B78-AF5F-2F2B49613797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246169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Southern Europe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ACEFH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Southern Europe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Europe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Europe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</a:t>
            </a:r>
            <a:r>
              <a:rPr lang="en-US" sz="1800" b="1" dirty="0"/>
              <a:t>H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Southern Europe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ACEF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2828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0" y="0"/>
            <a:ext cx="3195145" cy="3657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7" y="2592041"/>
            <a:ext cx="1163016" cy="10529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2" name="5-Point Star 31"/>
          <p:cNvSpPr/>
          <p:nvPr/>
        </p:nvSpPr>
        <p:spPr>
          <a:xfrm>
            <a:off x="350397" y="3060334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19199" y="2580383"/>
            <a:ext cx="199436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Sherpa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90702-2036-7EE4-8DA2-1CC3BB76ED2A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3241257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Northern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ABCEFGK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Northern India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ABCEFGK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Asia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ABCEFG</a:t>
            </a:r>
            <a:r>
              <a:rPr lang="en-US" sz="1800" b="1" dirty="0"/>
              <a:t>K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Asia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  <a:r>
              <a:rPr lang="en-US" sz="1800" b="1" dirty="0"/>
              <a:t>G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Asia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6121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DCFB3-2E14-90B8-28CE-962DD7E2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" y="12442"/>
            <a:ext cx="3241360" cy="3657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7" y="2576771"/>
            <a:ext cx="1175981" cy="106471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5" name="5-Point Star 34"/>
          <p:cNvSpPr/>
          <p:nvPr/>
        </p:nvSpPr>
        <p:spPr>
          <a:xfrm>
            <a:off x="304826" y="3414315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19199" y="2580383"/>
            <a:ext cx="199436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Dravidian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DDEB2-ADED-DE1A-03CB-A52304FA9245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1245470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ABCEFIK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India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Asia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  <a:r>
              <a:rPr lang="en-US" sz="1800" b="1" dirty="0"/>
              <a:t>K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Asia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  <a:r>
              <a:rPr lang="en-US" sz="1800" b="1" dirty="0"/>
              <a:t>I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Asia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07922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/>
          <a:stretch/>
        </p:blipFill>
        <p:spPr>
          <a:xfrm>
            <a:off x="0" y="-10427"/>
            <a:ext cx="3204610" cy="36786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5" y="2580383"/>
            <a:ext cx="1171992" cy="106109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5" name="5-Point Star 34"/>
          <p:cNvSpPr/>
          <p:nvPr/>
        </p:nvSpPr>
        <p:spPr>
          <a:xfrm>
            <a:off x="966977" y="2941357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19199" y="2580383"/>
            <a:ext cx="199436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BEC6C-AFD5-C95D-D41B-6E4CA8E15E62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103904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222465" y="232972"/>
            <a:ext cx="3643561" cy="319863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</a:t>
            </a:r>
            <a:r>
              <a:rPr lang="en-US" sz="1800" b="1" dirty="0"/>
              <a:t>S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01" y="2367531"/>
            <a:ext cx="1146433" cy="127241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5" name="5-Point Star 34"/>
          <p:cNvSpPr/>
          <p:nvPr/>
        </p:nvSpPr>
        <p:spPr>
          <a:xfrm>
            <a:off x="623515" y="3340367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96645" y="2587445"/>
            <a:ext cx="1995899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Bushmen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7911" y="12442"/>
            <a:ext cx="3216952" cy="707886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463FA-0CEB-3820-A257-26E05F514987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1858768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Asia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ABCEFGI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Asia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ABCEFGI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or Southeast Asia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ABCEFGI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or Southeast Asia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  <a:r>
              <a:rPr lang="en-US" sz="1800" b="1" dirty="0"/>
              <a:t>GI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or Southeast Asia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04419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510" y="-10510"/>
            <a:ext cx="3221796" cy="36681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563549"/>
            <a:ext cx="1194485" cy="108146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5" name="5-Point Star 34"/>
          <p:cNvSpPr/>
          <p:nvPr/>
        </p:nvSpPr>
        <p:spPr>
          <a:xfrm>
            <a:off x="662171" y="3309213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19199" y="2580383"/>
            <a:ext cx="1994365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Bamar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0421C-14B2-4CB6-E186-6A54881D891E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1702592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Southeast Asia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ABCEGI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or Southeast Asia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ABCEGI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or Southeast Asia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ABCEGI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or Southeast Asia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GI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or Southeast Asia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44" name="TextBox 43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1767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19783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EB5349-DFC9-021D-1E55-78592972B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563"/>
            <a:ext cx="3191491" cy="29163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8" y="2440275"/>
            <a:ext cx="1194481" cy="120660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2" name="5-Point Star 31"/>
          <p:cNvSpPr/>
          <p:nvPr/>
        </p:nvSpPr>
        <p:spPr>
          <a:xfrm>
            <a:off x="433959" y="2813486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19199" y="2580383"/>
            <a:ext cx="1994365" cy="954107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Lakota Sioux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6B8EA-F8BE-C73B-73E5-C833EDCDE006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2649030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Great Plains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ABCEFIL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Siberia or North America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  <a:r>
              <a:rPr lang="en-US" sz="1800" b="1" dirty="0"/>
              <a:t>L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Central Asia or Siberia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Central Asia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  <a:r>
              <a:rPr lang="en-US" sz="1800" b="1" dirty="0"/>
              <a:t>I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49395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1A6BEE-F4BF-1AEA-EE7B-BAE5F3FE3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8" y="12952"/>
            <a:ext cx="3220403" cy="3657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1" y="2467471"/>
            <a:ext cx="1164309" cy="117612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3" name="5-Point Star 32"/>
          <p:cNvSpPr/>
          <p:nvPr/>
        </p:nvSpPr>
        <p:spPr>
          <a:xfrm>
            <a:off x="588331" y="3246741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93241" y="2580383"/>
            <a:ext cx="2020324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Mayan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E92B2-A672-D05B-8B8A-5067A0EA05A8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1278408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Southern Mexico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ABCEFIL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3486708" y="46214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Siberia or North America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86707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  <a:r>
              <a:rPr lang="en-US" sz="1800" b="1" dirty="0"/>
              <a:t>L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Central Asia or Siberia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6516262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Central Asia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  <a:r>
              <a:rPr lang="en-US" sz="1800" b="1" dirty="0"/>
              <a:t>I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76007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"/>
          <a:stretch/>
        </p:blipFill>
        <p:spPr>
          <a:xfrm>
            <a:off x="-10510" y="81"/>
            <a:ext cx="3205656" cy="36610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" y="2333091"/>
            <a:ext cx="952980" cy="13171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2" name="5-Point Star 31"/>
          <p:cNvSpPr/>
          <p:nvPr/>
        </p:nvSpPr>
        <p:spPr>
          <a:xfrm>
            <a:off x="189188" y="2595102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83757" y="2580383"/>
            <a:ext cx="2229807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Inca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9CA4E-7C69-F667-8226-A2252F62A19C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1436607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16263" y="46214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Andes Mountains (Northwest of South America)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ABCEFIL</a:t>
            </a:r>
            <a:r>
              <a:rPr lang="en-US" sz="1800" b="1" dirty="0"/>
              <a:t>M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3486708" y="46214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Siberia or North America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86707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  <a:r>
              <a:rPr lang="en-US" sz="1800" b="1" dirty="0"/>
              <a:t>L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Central Asia or Siberia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6516262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Central Asia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  <a:r>
              <a:rPr lang="en-US" sz="1800" b="1" dirty="0"/>
              <a:t>I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07474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510" y="-1"/>
            <a:ext cx="3205655" cy="364709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 or East Africa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72" y="2361918"/>
            <a:ext cx="926954" cy="128119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3" name="5-Point Star 32"/>
          <p:cNvSpPr/>
          <p:nvPr/>
        </p:nvSpPr>
        <p:spPr>
          <a:xfrm>
            <a:off x="516906" y="2640912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737" y="2580383"/>
            <a:ext cx="2250827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Waura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9BCE8-D71A-38F5-9DC6-1A1B89F2C22C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356591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Africa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ACOPSU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Africa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ACOPS</a:t>
            </a:r>
            <a:r>
              <a:rPr lang="en-US" sz="1800" b="1" dirty="0"/>
              <a:t>U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or East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or East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ACO</a:t>
            </a:r>
            <a:r>
              <a:rPr lang="en-US" sz="1800" b="1" dirty="0"/>
              <a:t>P</a:t>
            </a:r>
            <a:r>
              <a:rPr lang="en-US" sz="1400" dirty="0"/>
              <a:t>S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or East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ACOS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AC</a:t>
            </a:r>
            <a:r>
              <a:rPr lang="en-US" sz="1800" b="1" dirty="0"/>
              <a:t>O</a:t>
            </a:r>
            <a:r>
              <a:rPr lang="en-US" sz="1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39497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16263" y="46214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Amazon jungle (eastern South America)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ABCEFIL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3486708" y="46214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Siberia or North America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86707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  <a:r>
              <a:rPr lang="en-US" sz="1800" b="1" dirty="0"/>
              <a:t>L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Central Asia or Siberia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6516262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Central Asia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  <a:r>
              <a:rPr lang="en-US" sz="1800" b="1" dirty="0"/>
              <a:t>I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401768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Southwest Asia or Northeast Africa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767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ABCE</a:t>
            </a:r>
            <a:r>
              <a:rPr lang="en-US" sz="1800" b="1" dirty="0"/>
              <a:t>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4738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10"/>
            <a:ext cx="3184634" cy="3647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768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0" y="2345767"/>
            <a:ext cx="1166042" cy="129417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3" name="5-Point Star 32"/>
          <p:cNvSpPr/>
          <p:nvPr/>
        </p:nvSpPr>
        <p:spPr>
          <a:xfrm>
            <a:off x="518413" y="2850000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94481" y="2580383"/>
            <a:ext cx="1998063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Bantu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6201B-3502-679B-C62E-AFC6476F5C04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182056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West Africa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ABCTX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West Africa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ABCTX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West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T</a:t>
            </a:r>
            <a:r>
              <a:rPr lang="en-US" sz="14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Northern or Western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X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8763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BF50FD-85BE-45D4-ADFA-09F9F3D7F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5" y="11981"/>
            <a:ext cx="3231932" cy="36301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Northeast Africa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69" y="3657600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S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1" y="2358466"/>
            <a:ext cx="1154600" cy="128147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1" name="5-Point Star 30"/>
          <p:cNvSpPr/>
          <p:nvPr/>
        </p:nvSpPr>
        <p:spPr>
          <a:xfrm>
            <a:off x="391504" y="2626729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94481" y="2548484"/>
            <a:ext cx="1998063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Hausa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911" y="23067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CF8A9-7075-C797-B611-526891E6D861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217580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~500ya (1491 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Central Africa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62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ABCST</a:t>
            </a:r>
            <a:r>
              <a:rPr lang="en-US" sz="1800" b="1" dirty="0"/>
              <a:t>W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Central Africa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or East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</a:t>
            </a:r>
            <a:r>
              <a:rPr lang="en-US" sz="1800" b="1" dirty="0"/>
              <a:t>T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62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2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or East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1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7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7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South or East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6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8" y="2517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50,000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8" y="9638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East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7" y="19817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218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3212756" cy="3647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57600"/>
            <a:ext cx="960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9041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872" y="0"/>
            <a:ext cx="0" cy="731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6622" y="177868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496622" y="889970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6621" y="1907943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63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60,000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63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62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6708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86708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707" y="5639397"/>
            <a:ext cx="26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769" y="3909322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80,000 </a:t>
            </a:r>
            <a:r>
              <a:rPr lang="en-US" sz="2400" u="sng" dirty="0" err="1"/>
              <a:t>ya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01769" y="4621424"/>
            <a:ext cx="260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Where?</a:t>
            </a:r>
            <a:r>
              <a:rPr lang="en-US" sz="1400" dirty="0"/>
              <a:t>: Africa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68" y="5639397"/>
            <a:ext cx="26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  <a:r>
              <a:rPr lang="en-US" sz="1800" b="1" dirty="0"/>
              <a:t>S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34243" y="1240644"/>
            <a:ext cx="29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100,000 years ago (</a:t>
            </a:r>
            <a:r>
              <a:rPr lang="en-US" sz="2400" u="sng" dirty="0" err="1"/>
              <a:t>ya</a:t>
            </a:r>
            <a:r>
              <a:rPr lang="en-US" sz="2400" u="sng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4893" y="1628867"/>
            <a:ext cx="260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Where did you live?</a:t>
            </a:r>
            <a:r>
              <a:rPr lang="en-US" sz="1400" dirty="0"/>
              <a:t>: Africa (position yourself anywhere you like within Africa)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7317" y="2379014"/>
            <a:ext cx="2784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current ancestry-informative markers</a:t>
            </a:r>
            <a:r>
              <a:rPr lang="en-US" sz="1400" dirty="0"/>
              <a:t>: ABC</a:t>
            </a:r>
          </a:p>
          <a:p>
            <a:r>
              <a:rPr lang="en-US" sz="1400" dirty="0"/>
              <a:t>(During the simulation </a:t>
            </a:r>
            <a:r>
              <a:rPr lang="en-US" sz="1400" b="1" dirty="0"/>
              <a:t>new markers represent ‘genetic mutations’ and are marked in bold</a:t>
            </a:r>
            <a:r>
              <a:rPr lang="en-US" sz="1400" dirty="0"/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1" y="2349687"/>
            <a:ext cx="1162510" cy="129025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2" name="5-Point Star 31"/>
          <p:cNvSpPr/>
          <p:nvPr/>
        </p:nvSpPr>
        <p:spPr>
          <a:xfrm>
            <a:off x="224612" y="2343860"/>
            <a:ext cx="168165" cy="16762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94481" y="2580383"/>
            <a:ext cx="1998063" cy="1077218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Berber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7911" y="12442"/>
            <a:ext cx="3216952" cy="718121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Early modern human migrations simulation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BB84E-07B4-A93C-D339-7A782529D594}"/>
              </a:ext>
            </a:extLst>
          </p:cNvPr>
          <p:cNvSpPr txBox="1"/>
          <p:nvPr/>
        </p:nvSpPr>
        <p:spPr>
          <a:xfrm>
            <a:off x="3233449" y="33462"/>
            <a:ext cx="3171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simulation game is designed to represent snapshots of the geographic movements and genetic changes relevant to the origins of human populations over the last 100,000 years. A few caveats: Genetic and demographic details are simplified, not all populations are represented, and the game does not illustrate growth and fluctuation of population sizes.</a:t>
            </a:r>
          </a:p>
        </p:txBody>
      </p:sp>
    </p:spTree>
    <p:extLst>
      <p:ext uri="{BB962C8B-B14F-4D97-AF65-F5344CB8AC3E}">
        <p14:creationId xmlns:p14="http://schemas.microsoft.com/office/powerpoint/2010/main" val="335056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3650</TotalTime>
  <Words>5522</Words>
  <Application>Microsoft Office PowerPoint</Application>
  <PresentationFormat>Custom</PresentationFormat>
  <Paragraphs>800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Gammon</dc:creator>
  <cp:lastModifiedBy>Ky Herreid</cp:lastModifiedBy>
  <cp:revision>95</cp:revision>
  <cp:lastPrinted>2019-09-09T16:45:05Z</cp:lastPrinted>
  <dcterms:created xsi:type="dcterms:W3CDTF">2019-09-06T09:57:36Z</dcterms:created>
  <dcterms:modified xsi:type="dcterms:W3CDTF">2026-02-12T17:56:44Z</dcterms:modified>
</cp:coreProperties>
</file>