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01" r:id="rId35"/>
  </p:sldIdLst>
  <p:sldSz cx="9144000" cy="5143500" type="screen16x9"/>
  <p:notesSz cx="6858000" cy="9144000"/>
  <p:embeddedFontLst>
    <p:embeddedFont>
      <p:font typeface="Abel" panose="02000506030000020004" pitchFamily="2" charset="0"/>
      <p:regular r:id="rId37"/>
    </p:embeddedFont>
    <p:embeddedFont>
      <p:font typeface="Calibri" panose="020F050202020403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Monotype Corsiva" panose="03010101010201010101" pitchFamily="66" charset="0"/>
      <p:italic r:id="rId46"/>
    </p:embeddedFont>
    <p:embeddedFont>
      <p:font typeface="Montserrat" panose="00000500000000000000" pitchFamily="2" charset="0"/>
      <p:regular r:id="rId47"/>
      <p:bold r:id="rId48"/>
      <p:italic r:id="rId49"/>
      <p:boldItalic r:id="rId50"/>
    </p:embeddedFont>
    <p:embeddedFont>
      <p:font typeface="Palatino Linotype" panose="02040502050505030304" pitchFamily="18"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5A2CE-9203-469F-A96F-2E3E9106BE6F}" v="4" dt="2023-09-07T17:45:23.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605" autoAdjust="0"/>
  </p:normalViewPr>
  <p:slideViewPr>
    <p:cSldViewPr snapToGrid="0">
      <p:cViewPr varScale="1">
        <p:scale>
          <a:sx n="78" d="100"/>
          <a:sy n="78" d="100"/>
        </p:scale>
        <p:origin x="940" y="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 Herreid" userId="89c5ceb6862fbc66" providerId="LiveId" clId="{FDA5A2CE-9203-469F-A96F-2E3E9106BE6F}"/>
    <pc:docChg chg="undo custSel modSld">
      <pc:chgData name="Ky Herreid" userId="89c5ceb6862fbc66" providerId="LiveId" clId="{FDA5A2CE-9203-469F-A96F-2E3E9106BE6F}" dt="2023-09-07T17:47:36.232" v="82" actId="20577"/>
      <pc:docMkLst>
        <pc:docMk/>
      </pc:docMkLst>
      <pc:sldChg chg="addSp delSp modSp mod modNotesTx">
        <pc:chgData name="Ky Herreid" userId="89c5ceb6862fbc66" providerId="LiveId" clId="{FDA5A2CE-9203-469F-A96F-2E3E9106BE6F}" dt="2023-09-07T17:43:41.780" v="79" actId="1038"/>
        <pc:sldMkLst>
          <pc:docMk/>
          <pc:sldMk cId="0" sldId="256"/>
        </pc:sldMkLst>
        <pc:spChg chg="add mod">
          <ac:chgData name="Ky Herreid" userId="89c5ceb6862fbc66" providerId="LiveId" clId="{FDA5A2CE-9203-469F-A96F-2E3E9106BE6F}" dt="2023-09-07T17:43:41.780" v="79" actId="1038"/>
          <ac:spMkLst>
            <pc:docMk/>
            <pc:sldMk cId="0" sldId="256"/>
            <ac:spMk id="3" creationId="{E6C06A50-5393-FE27-351C-192F81DCAABD}"/>
          </ac:spMkLst>
        </pc:spChg>
        <pc:spChg chg="add mod">
          <ac:chgData name="Ky Herreid" userId="89c5ceb6862fbc66" providerId="LiveId" clId="{FDA5A2CE-9203-469F-A96F-2E3E9106BE6F}" dt="2023-09-07T17:43:35.409" v="71" actId="1038"/>
          <ac:spMkLst>
            <pc:docMk/>
            <pc:sldMk cId="0" sldId="256"/>
            <ac:spMk id="8" creationId="{13EC4235-5C5D-5EC1-8C07-A7275C142E0A}"/>
          </ac:spMkLst>
        </pc:spChg>
        <pc:spChg chg="mod">
          <ac:chgData name="Ky Herreid" userId="89c5ceb6862fbc66" providerId="LiveId" clId="{FDA5A2CE-9203-469F-A96F-2E3E9106BE6F}" dt="2023-09-07T17:43:31.573" v="66" actId="1038"/>
          <ac:spMkLst>
            <pc:docMk/>
            <pc:sldMk cId="0" sldId="256"/>
            <ac:spMk id="55" creationId="{00000000-0000-0000-0000-000000000000}"/>
          </ac:spMkLst>
        </pc:spChg>
        <pc:spChg chg="del mod">
          <ac:chgData name="Ky Herreid" userId="89c5ceb6862fbc66" providerId="LiveId" clId="{FDA5A2CE-9203-469F-A96F-2E3E9106BE6F}" dt="2023-09-07T17:34:20.805" v="19" actId="478"/>
          <ac:spMkLst>
            <pc:docMk/>
            <pc:sldMk cId="0" sldId="256"/>
            <ac:spMk id="56" creationId="{00000000-0000-0000-0000-000000000000}"/>
          </ac:spMkLst>
        </pc:spChg>
        <pc:picChg chg="add del mod">
          <ac:chgData name="Ky Herreid" userId="89c5ceb6862fbc66" providerId="LiveId" clId="{FDA5A2CE-9203-469F-A96F-2E3E9106BE6F}" dt="2023-09-07T17:36:51.111" v="36" actId="478"/>
          <ac:picMkLst>
            <pc:docMk/>
            <pc:sldMk cId="0" sldId="256"/>
            <ac:picMk id="5" creationId="{ABD75830-DA25-08B9-AFCD-A4A3641EBF50}"/>
          </ac:picMkLst>
        </pc:picChg>
        <pc:picChg chg="add mod ord">
          <ac:chgData name="Ky Herreid" userId="89c5ceb6862fbc66" providerId="LiveId" clId="{FDA5A2CE-9203-469F-A96F-2E3E9106BE6F}" dt="2023-09-07T17:42:13.520" v="46" actId="207"/>
          <ac:picMkLst>
            <pc:docMk/>
            <pc:sldMk cId="0" sldId="256"/>
            <ac:picMk id="7" creationId="{3689CC0D-11D1-AA73-73B8-72624F7EDF80}"/>
          </ac:picMkLst>
        </pc:picChg>
        <pc:picChg chg="del">
          <ac:chgData name="Ky Herreid" userId="89c5ceb6862fbc66" providerId="LiveId" clId="{FDA5A2CE-9203-469F-A96F-2E3E9106BE6F}" dt="2023-09-07T17:36:12.585" v="34" actId="478"/>
          <ac:picMkLst>
            <pc:docMk/>
            <pc:sldMk cId="0" sldId="256"/>
            <ac:picMk id="54" creationId="{00000000-0000-0000-0000-000000000000}"/>
          </ac:picMkLst>
        </pc:picChg>
      </pc:sldChg>
      <pc:sldChg chg="modSp mod">
        <pc:chgData name="Ky Herreid" userId="89c5ceb6862fbc66" providerId="LiveId" clId="{FDA5A2CE-9203-469F-A96F-2E3E9106BE6F}" dt="2023-09-07T17:47:36.232" v="82" actId="20577"/>
        <pc:sldMkLst>
          <pc:docMk/>
          <pc:sldMk cId="0" sldId="265"/>
        </pc:sldMkLst>
        <pc:spChg chg="mod">
          <ac:chgData name="Ky Herreid" userId="89c5ceb6862fbc66" providerId="LiveId" clId="{FDA5A2CE-9203-469F-A96F-2E3E9106BE6F}" dt="2023-09-07T17:47:36.232" v="82" actId="20577"/>
          <ac:spMkLst>
            <pc:docMk/>
            <pc:sldMk cId="0" sldId="265"/>
            <ac:spMk id="144" creationId="{00000000-0000-0000-0000-000000000000}"/>
          </ac:spMkLst>
        </pc:spChg>
      </pc:sldChg>
      <pc:sldChg chg="modSp mod">
        <pc:chgData name="Ky Herreid" userId="89c5ceb6862fbc66" providerId="LiveId" clId="{FDA5A2CE-9203-469F-A96F-2E3E9106BE6F}" dt="2023-09-07T17:00:55.395" v="16" actId="20577"/>
        <pc:sldMkLst>
          <pc:docMk/>
          <pc:sldMk cId="0" sldId="272"/>
        </pc:sldMkLst>
        <pc:spChg chg="mod">
          <ac:chgData name="Ky Herreid" userId="89c5ceb6862fbc66" providerId="LiveId" clId="{FDA5A2CE-9203-469F-A96F-2E3E9106BE6F}" dt="2023-09-07T17:00:55.395" v="16" actId="20577"/>
          <ac:spMkLst>
            <pc:docMk/>
            <pc:sldMk cId="0" sldId="272"/>
            <ac:spMk id="213" creationId="{00000000-0000-0000-0000-000000000000}"/>
          </ac:spMkLst>
        </pc:spChg>
      </pc:sldChg>
      <pc:sldChg chg="modSp mod">
        <pc:chgData name="Ky Herreid" userId="89c5ceb6862fbc66" providerId="LiveId" clId="{FDA5A2CE-9203-469F-A96F-2E3E9106BE6F}" dt="2023-09-07T17:47:17.522" v="81" actId="20577"/>
        <pc:sldMkLst>
          <pc:docMk/>
          <pc:sldMk cId="0" sldId="301"/>
        </pc:sldMkLst>
        <pc:spChg chg="mod">
          <ac:chgData name="Ky Herreid" userId="89c5ceb6862fbc66" providerId="LiveId" clId="{FDA5A2CE-9203-469F-A96F-2E3E9106BE6F}" dt="2023-09-07T17:47:17.522" v="81" actId="20577"/>
          <ac:spMkLst>
            <pc:docMk/>
            <pc:sldMk cId="0" sldId="301"/>
            <ac:spMk id="478" creationId="{00000000-0000-0000-0000-000000000000}"/>
          </ac:spMkLst>
        </pc:spChg>
      </pc:sldChg>
    </pc:docChg>
  </pc:docChgLst>
  <pc:docChgLst>
    <pc:chgData name="Ky Herreid" userId="89c5ceb6862fbc66" providerId="LiveId" clId="{53261F8D-BA83-4168-9206-1D1C8EF24176}"/>
    <pc:docChg chg="custSel delSld modSld">
      <pc:chgData name="Ky Herreid" userId="89c5ceb6862fbc66" providerId="LiveId" clId="{53261F8D-BA83-4168-9206-1D1C8EF24176}" dt="2023-08-21T14:49:01.901" v="78" actId="47"/>
      <pc:docMkLst>
        <pc:docMk/>
      </pc:docMkLst>
      <pc:sldChg chg="delSp mod">
        <pc:chgData name="Ky Herreid" userId="89c5ceb6862fbc66" providerId="LiveId" clId="{53261F8D-BA83-4168-9206-1D1C8EF24176}" dt="2023-08-21T14:33:34" v="0" actId="478"/>
        <pc:sldMkLst>
          <pc:docMk/>
          <pc:sldMk cId="0" sldId="256"/>
        </pc:sldMkLst>
        <pc:spChg chg="del">
          <ac:chgData name="Ky Herreid" userId="89c5ceb6862fbc66" providerId="LiveId" clId="{53261F8D-BA83-4168-9206-1D1C8EF24176}" dt="2023-08-21T14:33:34" v="0" actId="478"/>
          <ac:spMkLst>
            <pc:docMk/>
            <pc:sldMk cId="0" sldId="256"/>
            <ac:spMk id="57" creationId="{00000000-0000-0000-0000-000000000000}"/>
          </ac:spMkLst>
        </pc:spChg>
      </pc:sldChg>
      <pc:sldChg chg="modSp mod">
        <pc:chgData name="Ky Herreid" userId="89c5ceb6862fbc66" providerId="LiveId" clId="{53261F8D-BA83-4168-9206-1D1C8EF24176}" dt="2023-08-21T14:34:06.562" v="6" actId="20577"/>
        <pc:sldMkLst>
          <pc:docMk/>
          <pc:sldMk cId="0" sldId="257"/>
        </pc:sldMkLst>
        <pc:spChg chg="mod">
          <ac:chgData name="Ky Herreid" userId="89c5ceb6862fbc66" providerId="LiveId" clId="{53261F8D-BA83-4168-9206-1D1C8EF24176}" dt="2023-08-21T14:34:06.562" v="6" actId="20577"/>
          <ac:spMkLst>
            <pc:docMk/>
            <pc:sldMk cId="0" sldId="257"/>
            <ac:spMk id="64" creationId="{00000000-0000-0000-0000-000000000000}"/>
          </ac:spMkLst>
        </pc:spChg>
      </pc:sldChg>
      <pc:sldChg chg="modSp mod">
        <pc:chgData name="Ky Herreid" userId="89c5ceb6862fbc66" providerId="LiveId" clId="{53261F8D-BA83-4168-9206-1D1C8EF24176}" dt="2023-08-21T14:34:55.034" v="10" actId="5793"/>
        <pc:sldMkLst>
          <pc:docMk/>
          <pc:sldMk cId="0" sldId="259"/>
        </pc:sldMkLst>
        <pc:spChg chg="mod">
          <ac:chgData name="Ky Herreid" userId="89c5ceb6862fbc66" providerId="LiveId" clId="{53261F8D-BA83-4168-9206-1D1C8EF24176}" dt="2023-08-21T14:34:55.034" v="10" actId="5793"/>
          <ac:spMkLst>
            <pc:docMk/>
            <pc:sldMk cId="0" sldId="259"/>
            <ac:spMk id="85" creationId="{00000000-0000-0000-0000-000000000000}"/>
          </ac:spMkLst>
        </pc:spChg>
      </pc:sldChg>
      <pc:sldChg chg="modSp mod">
        <pc:chgData name="Ky Herreid" userId="89c5ceb6862fbc66" providerId="LiveId" clId="{53261F8D-BA83-4168-9206-1D1C8EF24176}" dt="2023-08-21T14:34:45.732" v="7" actId="20577"/>
        <pc:sldMkLst>
          <pc:docMk/>
          <pc:sldMk cId="0" sldId="260"/>
        </pc:sldMkLst>
        <pc:spChg chg="mod">
          <ac:chgData name="Ky Herreid" userId="89c5ceb6862fbc66" providerId="LiveId" clId="{53261F8D-BA83-4168-9206-1D1C8EF24176}" dt="2023-08-21T14:34:45.732" v="7" actId="20577"/>
          <ac:spMkLst>
            <pc:docMk/>
            <pc:sldMk cId="0" sldId="260"/>
            <ac:spMk id="93" creationId="{00000000-0000-0000-0000-000000000000}"/>
          </ac:spMkLst>
        </pc:spChg>
      </pc:sldChg>
      <pc:sldChg chg="modSp mod">
        <pc:chgData name="Ky Herreid" userId="89c5ceb6862fbc66" providerId="LiveId" clId="{53261F8D-BA83-4168-9206-1D1C8EF24176}" dt="2023-08-21T14:35:21.470" v="11" actId="20577"/>
        <pc:sldMkLst>
          <pc:docMk/>
          <pc:sldMk cId="0" sldId="262"/>
        </pc:sldMkLst>
        <pc:spChg chg="mod">
          <ac:chgData name="Ky Herreid" userId="89c5ceb6862fbc66" providerId="LiveId" clId="{53261F8D-BA83-4168-9206-1D1C8EF24176}" dt="2023-08-21T14:35:21.470" v="11" actId="20577"/>
          <ac:spMkLst>
            <pc:docMk/>
            <pc:sldMk cId="0" sldId="262"/>
            <ac:spMk id="113" creationId="{00000000-0000-0000-0000-000000000000}"/>
          </ac:spMkLst>
        </pc:spChg>
      </pc:sldChg>
      <pc:sldChg chg="modSp mod">
        <pc:chgData name="Ky Herreid" userId="89c5ceb6862fbc66" providerId="LiveId" clId="{53261F8D-BA83-4168-9206-1D1C8EF24176}" dt="2023-08-21T14:42:31.951" v="41" actId="20577"/>
        <pc:sldMkLst>
          <pc:docMk/>
          <pc:sldMk cId="0" sldId="271"/>
        </pc:sldMkLst>
        <pc:spChg chg="mod">
          <ac:chgData name="Ky Herreid" userId="89c5ceb6862fbc66" providerId="LiveId" clId="{53261F8D-BA83-4168-9206-1D1C8EF24176}" dt="2023-08-21T14:42:31.951" v="41" actId="20577"/>
          <ac:spMkLst>
            <pc:docMk/>
            <pc:sldMk cId="0" sldId="271"/>
            <ac:spMk id="204" creationId="{00000000-0000-0000-0000-000000000000}"/>
          </ac:spMkLst>
        </pc:spChg>
      </pc:sldChg>
      <pc:sldChg chg="modSp mod">
        <pc:chgData name="Ky Herreid" userId="89c5ceb6862fbc66" providerId="LiveId" clId="{53261F8D-BA83-4168-9206-1D1C8EF24176}" dt="2023-08-21T14:42:56.824" v="50" actId="20577"/>
        <pc:sldMkLst>
          <pc:docMk/>
          <pc:sldMk cId="0" sldId="272"/>
        </pc:sldMkLst>
        <pc:spChg chg="mod">
          <ac:chgData name="Ky Herreid" userId="89c5ceb6862fbc66" providerId="LiveId" clId="{53261F8D-BA83-4168-9206-1D1C8EF24176}" dt="2023-08-21T14:42:56.824" v="50" actId="20577"/>
          <ac:spMkLst>
            <pc:docMk/>
            <pc:sldMk cId="0" sldId="272"/>
            <ac:spMk id="213" creationId="{00000000-0000-0000-0000-000000000000}"/>
          </ac:spMkLst>
        </pc:spChg>
      </pc:sldChg>
      <pc:sldChg chg="modSp mod">
        <pc:chgData name="Ky Herreid" userId="89c5ceb6862fbc66" providerId="LiveId" clId="{53261F8D-BA83-4168-9206-1D1C8EF24176}" dt="2023-08-21T14:44:07.155" v="51"/>
        <pc:sldMkLst>
          <pc:docMk/>
          <pc:sldMk cId="0" sldId="278"/>
        </pc:sldMkLst>
        <pc:spChg chg="mod">
          <ac:chgData name="Ky Herreid" userId="89c5ceb6862fbc66" providerId="LiveId" clId="{53261F8D-BA83-4168-9206-1D1C8EF24176}" dt="2023-08-21T14:44:07.155" v="51"/>
          <ac:spMkLst>
            <pc:docMk/>
            <pc:sldMk cId="0" sldId="278"/>
            <ac:spMk id="270" creationId="{00000000-0000-0000-0000-000000000000}"/>
          </ac:spMkLst>
        </pc:spChg>
      </pc:sldChg>
      <pc:sldChg chg="modSp mod">
        <pc:chgData name="Ky Herreid" userId="89c5ceb6862fbc66" providerId="LiveId" clId="{53261F8D-BA83-4168-9206-1D1C8EF24176}" dt="2023-08-21T14:44:20.278" v="52" actId="20577"/>
        <pc:sldMkLst>
          <pc:docMk/>
          <pc:sldMk cId="0" sldId="279"/>
        </pc:sldMkLst>
        <pc:spChg chg="mod">
          <ac:chgData name="Ky Herreid" userId="89c5ceb6862fbc66" providerId="LiveId" clId="{53261F8D-BA83-4168-9206-1D1C8EF24176}" dt="2023-08-21T14:44:20.278" v="52" actId="20577"/>
          <ac:spMkLst>
            <pc:docMk/>
            <pc:sldMk cId="0" sldId="279"/>
            <ac:spMk id="279" creationId="{00000000-0000-0000-0000-000000000000}"/>
          </ac:spMkLst>
        </pc:spChg>
      </pc:sldChg>
      <pc:sldChg chg="modSp mod">
        <pc:chgData name="Ky Herreid" userId="89c5ceb6862fbc66" providerId="LiveId" clId="{53261F8D-BA83-4168-9206-1D1C8EF24176}" dt="2023-08-21T14:44:55.860" v="53" actId="20577"/>
        <pc:sldMkLst>
          <pc:docMk/>
          <pc:sldMk cId="0" sldId="281"/>
        </pc:sldMkLst>
        <pc:spChg chg="mod">
          <ac:chgData name="Ky Herreid" userId="89c5ceb6862fbc66" providerId="LiveId" clId="{53261F8D-BA83-4168-9206-1D1C8EF24176}" dt="2023-08-21T14:44:55.860" v="53" actId="20577"/>
          <ac:spMkLst>
            <pc:docMk/>
            <pc:sldMk cId="0" sldId="281"/>
            <ac:spMk id="298" creationId="{00000000-0000-0000-0000-000000000000}"/>
          </ac:spMkLst>
        </pc:spChg>
      </pc:sldChg>
      <pc:sldChg chg="modSp mod">
        <pc:chgData name="Ky Herreid" userId="89c5ceb6862fbc66" providerId="LiveId" clId="{53261F8D-BA83-4168-9206-1D1C8EF24176}" dt="2023-08-21T14:45:39.440" v="54" actId="20577"/>
        <pc:sldMkLst>
          <pc:docMk/>
          <pc:sldMk cId="0" sldId="282"/>
        </pc:sldMkLst>
        <pc:spChg chg="mod">
          <ac:chgData name="Ky Herreid" userId="89c5ceb6862fbc66" providerId="LiveId" clId="{53261F8D-BA83-4168-9206-1D1C8EF24176}" dt="2023-08-21T14:45:39.440" v="54" actId="20577"/>
          <ac:spMkLst>
            <pc:docMk/>
            <pc:sldMk cId="0" sldId="282"/>
            <ac:spMk id="307" creationId="{00000000-0000-0000-0000-000000000000}"/>
          </ac:spMkLst>
        </pc:spChg>
      </pc:sldChg>
      <pc:sldChg chg="modSp mod">
        <pc:chgData name="Ky Herreid" userId="89c5ceb6862fbc66" providerId="LiveId" clId="{53261F8D-BA83-4168-9206-1D1C8EF24176}" dt="2023-08-21T14:47:06.468" v="55" actId="20577"/>
        <pc:sldMkLst>
          <pc:docMk/>
          <pc:sldMk cId="0" sldId="286"/>
        </pc:sldMkLst>
        <pc:spChg chg="mod">
          <ac:chgData name="Ky Herreid" userId="89c5ceb6862fbc66" providerId="LiveId" clId="{53261F8D-BA83-4168-9206-1D1C8EF24176}" dt="2023-08-21T14:47:06.468" v="55" actId="20577"/>
          <ac:spMkLst>
            <pc:docMk/>
            <pc:sldMk cId="0" sldId="286"/>
            <ac:spMk id="344" creationId="{00000000-0000-0000-0000-000000000000}"/>
          </ac:spMkLst>
        </pc:spChg>
      </pc:sldChg>
      <pc:sldChg chg="modSp mod">
        <pc:chgData name="Ky Herreid" userId="89c5ceb6862fbc66" providerId="LiveId" clId="{53261F8D-BA83-4168-9206-1D1C8EF24176}" dt="2023-08-21T14:47:19.931" v="61" actId="20577"/>
        <pc:sldMkLst>
          <pc:docMk/>
          <pc:sldMk cId="0" sldId="287"/>
        </pc:sldMkLst>
        <pc:spChg chg="mod">
          <ac:chgData name="Ky Herreid" userId="89c5ceb6862fbc66" providerId="LiveId" clId="{53261F8D-BA83-4168-9206-1D1C8EF24176}" dt="2023-08-21T14:47:19.931" v="61" actId="20577"/>
          <ac:spMkLst>
            <pc:docMk/>
            <pc:sldMk cId="0" sldId="287"/>
            <ac:spMk id="353" creationId="{00000000-0000-0000-0000-000000000000}"/>
          </ac:spMkLst>
        </pc:spChg>
      </pc:sldChg>
      <pc:sldChg chg="modSp mod">
        <pc:chgData name="Ky Herreid" userId="89c5ceb6862fbc66" providerId="LiveId" clId="{53261F8D-BA83-4168-9206-1D1C8EF24176}" dt="2023-08-21T14:48:17.727" v="66"/>
        <pc:sldMkLst>
          <pc:docMk/>
          <pc:sldMk cId="0" sldId="288"/>
        </pc:sldMkLst>
        <pc:spChg chg="mod">
          <ac:chgData name="Ky Herreid" userId="89c5ceb6862fbc66" providerId="LiveId" clId="{53261F8D-BA83-4168-9206-1D1C8EF24176}" dt="2023-08-21T14:48:17.727" v="66"/>
          <ac:spMkLst>
            <pc:docMk/>
            <pc:sldMk cId="0" sldId="288"/>
            <ac:spMk id="360" creationId="{00000000-0000-0000-0000-000000000000}"/>
          </ac:spMkLst>
        </pc:spChg>
      </pc:sldChg>
      <pc:sldChg chg="del">
        <pc:chgData name="Ky Herreid" userId="89c5ceb6862fbc66" providerId="LiveId" clId="{53261F8D-BA83-4168-9206-1D1C8EF24176}" dt="2023-08-21T14:48:56.013" v="67" actId="47"/>
        <pc:sldMkLst>
          <pc:docMk/>
          <pc:sldMk cId="0" sldId="289"/>
        </pc:sldMkLst>
      </pc:sldChg>
      <pc:sldChg chg="del">
        <pc:chgData name="Ky Herreid" userId="89c5ceb6862fbc66" providerId="LiveId" clId="{53261F8D-BA83-4168-9206-1D1C8EF24176}" dt="2023-08-21T14:48:57.642" v="68" actId="47"/>
        <pc:sldMkLst>
          <pc:docMk/>
          <pc:sldMk cId="0" sldId="290"/>
        </pc:sldMkLst>
      </pc:sldChg>
      <pc:sldChg chg="del">
        <pc:chgData name="Ky Herreid" userId="89c5ceb6862fbc66" providerId="LiveId" clId="{53261F8D-BA83-4168-9206-1D1C8EF24176}" dt="2023-08-21T14:48:58.326" v="69" actId="47"/>
        <pc:sldMkLst>
          <pc:docMk/>
          <pc:sldMk cId="0" sldId="291"/>
        </pc:sldMkLst>
      </pc:sldChg>
      <pc:sldChg chg="del">
        <pc:chgData name="Ky Herreid" userId="89c5ceb6862fbc66" providerId="LiveId" clId="{53261F8D-BA83-4168-9206-1D1C8EF24176}" dt="2023-08-21T14:48:58.629" v="70" actId="47"/>
        <pc:sldMkLst>
          <pc:docMk/>
          <pc:sldMk cId="0" sldId="292"/>
        </pc:sldMkLst>
      </pc:sldChg>
      <pc:sldChg chg="del">
        <pc:chgData name="Ky Herreid" userId="89c5ceb6862fbc66" providerId="LiveId" clId="{53261F8D-BA83-4168-9206-1D1C8EF24176}" dt="2023-08-21T14:48:58.923" v="71" actId="47"/>
        <pc:sldMkLst>
          <pc:docMk/>
          <pc:sldMk cId="0" sldId="293"/>
        </pc:sldMkLst>
      </pc:sldChg>
      <pc:sldChg chg="del">
        <pc:chgData name="Ky Herreid" userId="89c5ceb6862fbc66" providerId="LiveId" clId="{53261F8D-BA83-4168-9206-1D1C8EF24176}" dt="2023-08-21T14:48:59.161" v="72" actId="47"/>
        <pc:sldMkLst>
          <pc:docMk/>
          <pc:sldMk cId="0" sldId="294"/>
        </pc:sldMkLst>
      </pc:sldChg>
      <pc:sldChg chg="del">
        <pc:chgData name="Ky Herreid" userId="89c5ceb6862fbc66" providerId="LiveId" clId="{53261F8D-BA83-4168-9206-1D1C8EF24176}" dt="2023-08-21T14:48:59.360" v="73" actId="47"/>
        <pc:sldMkLst>
          <pc:docMk/>
          <pc:sldMk cId="0" sldId="295"/>
        </pc:sldMkLst>
      </pc:sldChg>
      <pc:sldChg chg="del">
        <pc:chgData name="Ky Herreid" userId="89c5ceb6862fbc66" providerId="LiveId" clId="{53261F8D-BA83-4168-9206-1D1C8EF24176}" dt="2023-08-21T14:48:59.560" v="74" actId="47"/>
        <pc:sldMkLst>
          <pc:docMk/>
          <pc:sldMk cId="0" sldId="296"/>
        </pc:sldMkLst>
      </pc:sldChg>
      <pc:sldChg chg="del">
        <pc:chgData name="Ky Herreid" userId="89c5ceb6862fbc66" providerId="LiveId" clId="{53261F8D-BA83-4168-9206-1D1C8EF24176}" dt="2023-08-21T14:48:59.740" v="75" actId="47"/>
        <pc:sldMkLst>
          <pc:docMk/>
          <pc:sldMk cId="0" sldId="297"/>
        </pc:sldMkLst>
      </pc:sldChg>
      <pc:sldChg chg="del">
        <pc:chgData name="Ky Herreid" userId="89c5ceb6862fbc66" providerId="LiveId" clId="{53261F8D-BA83-4168-9206-1D1C8EF24176}" dt="2023-08-21T14:48:59.908" v="76" actId="47"/>
        <pc:sldMkLst>
          <pc:docMk/>
          <pc:sldMk cId="0" sldId="298"/>
        </pc:sldMkLst>
      </pc:sldChg>
      <pc:sldChg chg="del">
        <pc:chgData name="Ky Herreid" userId="89c5ceb6862fbc66" providerId="LiveId" clId="{53261F8D-BA83-4168-9206-1D1C8EF24176}" dt="2023-08-21T14:49:00.815" v="77" actId="47"/>
        <pc:sldMkLst>
          <pc:docMk/>
          <pc:sldMk cId="0" sldId="299"/>
        </pc:sldMkLst>
      </pc:sldChg>
      <pc:sldChg chg="del">
        <pc:chgData name="Ky Herreid" userId="89c5ceb6862fbc66" providerId="LiveId" clId="{53261F8D-BA83-4168-9206-1D1C8EF24176}" dt="2023-08-21T14:49:01.901" v="78" actId="47"/>
        <pc:sldMkLst>
          <pc:docMk/>
          <pc:sldMk cId="0"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7de56e861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07de56e861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 Image credit:  </a:t>
            </a:r>
            <a:r>
              <a:rPr lang="en-US" dirty="0"/>
              <a:t>© Nataliya </a:t>
            </a:r>
            <a:r>
              <a:rPr lang="en-US" dirty="0" err="1"/>
              <a:t>Vaitkevich</a:t>
            </a:r>
            <a:r>
              <a:rPr lang="en-US" dirty="0"/>
              <a:t> | </a:t>
            </a:r>
            <a:r>
              <a:rPr lang="en-US" dirty="0" err="1"/>
              <a:t>Pexels</a:t>
            </a:r>
            <a:r>
              <a:rPr lang="en-US" dirty="0"/>
              <a:t>, https://www.pexels.com/photo/symbols-for-world-diabetes-day-awareness-6941878/.</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dfc4a82503a1f2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dfc4a82503a1f2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44ab92bc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44ab92bc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fad6d02d6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fad6d02d6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fad6d02d6b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fad6d02d6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fad6d02d6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fad6d02d6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fad6d02d6b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fad6d02d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07de56e86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07de56e86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2ecac3615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2ecac3615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ecac3615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2ecac3615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07de56e86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07de56e86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07de56e861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07de56e86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ecac3615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2ecac3615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fad6d02d6b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fad6d02d6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07de56e86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07de56e86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7de56e86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7de56e86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07de56e86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07de56e86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2ecac3615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2ecac3615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07de56e86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07de56e86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7de56e86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7de56e86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07de56e861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07de56e86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07de56e861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07de56e86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07de56e861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07de56e86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07de56e86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07de56e86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2ecac3615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2ecac3615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07de56e861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07de56e861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07de56e86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07de56e86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dfc4a82503a1f2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dfc4a82503a1f2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dfc4a82503a1f2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dfc4a82503a1f2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fc4a82503a1f2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dfc4a82503a1f2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dfc4a82503a1f2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dfc4a82503a1f2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dfc4a82503a1f2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dfc4a82503a1f2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dfc4a82503a1f2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dfc4a82503a1f2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7" name="Picture 6" descr="A close-up of a cell phone&#10;&#10;Description automatically generated">
            <a:extLst>
              <a:ext uri="{FF2B5EF4-FFF2-40B4-BE49-F238E27FC236}">
                <a16:creationId xmlns:a16="http://schemas.microsoft.com/office/drawing/2014/main" id="{3689CC0D-11D1-AA73-73B8-72624F7EDF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7779"/>
            <a:ext cx="9144000" cy="5331279"/>
          </a:xfrm>
          <a:prstGeom prst="rect">
            <a:avLst/>
          </a:prstGeom>
          <a:noFill/>
        </p:spPr>
      </p:pic>
      <p:sp>
        <p:nvSpPr>
          <p:cNvPr id="55" name="Google Shape;55;p13"/>
          <p:cNvSpPr txBox="1">
            <a:spLocks noGrp="1"/>
          </p:cNvSpPr>
          <p:nvPr>
            <p:ph type="title"/>
          </p:nvPr>
        </p:nvSpPr>
        <p:spPr>
          <a:xfrm>
            <a:off x="242862" y="608400"/>
            <a:ext cx="7256400" cy="6180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3400" b="1" dirty="0">
                <a:latin typeface="Abel"/>
                <a:ea typeface="Abel"/>
                <a:cs typeface="Abel"/>
                <a:sym typeface="Abel"/>
              </a:rPr>
              <a:t>Diabetic Ketoacidosis Upon Diagnosis:</a:t>
            </a:r>
            <a:br>
              <a:rPr lang="en" sz="3400" b="1" dirty="0">
                <a:latin typeface="Abel"/>
                <a:ea typeface="Abel"/>
                <a:cs typeface="Abel"/>
                <a:sym typeface="Abel"/>
              </a:rPr>
            </a:br>
            <a:r>
              <a:rPr lang="en" sz="3200" b="1" dirty="0">
                <a:latin typeface="Abel"/>
                <a:ea typeface="Abel"/>
                <a:cs typeface="Abel"/>
                <a:sym typeface="Abel"/>
              </a:rPr>
              <a:t>A Biochemistry </a:t>
            </a:r>
            <a:r>
              <a:rPr lang="en" sz="3100" b="1" dirty="0">
                <a:latin typeface="Abel"/>
                <a:ea typeface="Abel"/>
                <a:cs typeface="Abel"/>
                <a:sym typeface="Abel"/>
              </a:rPr>
              <a:t>Case Study</a:t>
            </a:r>
            <a:endParaRPr sz="3100" b="1" dirty="0">
              <a:latin typeface="Abel"/>
              <a:ea typeface="Abel"/>
              <a:cs typeface="Abel"/>
              <a:sym typeface="Abel"/>
            </a:endParaRPr>
          </a:p>
        </p:txBody>
      </p:sp>
      <p:sp>
        <p:nvSpPr>
          <p:cNvPr id="3" name="TextBox 2">
            <a:extLst>
              <a:ext uri="{FF2B5EF4-FFF2-40B4-BE49-F238E27FC236}">
                <a16:creationId xmlns:a16="http://schemas.microsoft.com/office/drawing/2014/main" id="{E6C06A50-5393-FE27-351C-192F81DCAABD}"/>
              </a:ext>
            </a:extLst>
          </p:cNvPr>
          <p:cNvSpPr txBox="1"/>
          <p:nvPr/>
        </p:nvSpPr>
        <p:spPr>
          <a:xfrm>
            <a:off x="242862" y="2782083"/>
            <a:ext cx="5698671" cy="1400383"/>
          </a:xfrm>
          <a:prstGeom prst="rect">
            <a:avLst/>
          </a:prstGeom>
          <a:noFill/>
        </p:spPr>
        <p:txBody>
          <a:bodyPr wrap="square">
            <a:spAutoFit/>
          </a:bodyPr>
          <a:lstStyle/>
          <a:p>
            <a:pPr marL="0" lvl="0" indent="0" algn="l" rtl="0">
              <a:lnSpc>
                <a:spcPct val="100000"/>
              </a:lnSpc>
              <a:spcBef>
                <a:spcPts val="600"/>
              </a:spcBef>
              <a:spcAft>
                <a:spcPts val="0"/>
              </a:spcAft>
              <a:buNone/>
            </a:pPr>
            <a:r>
              <a:rPr lang="en-US" sz="2000" dirty="0">
                <a:latin typeface="Monotype Corsiva" panose="03010101010201010101" pitchFamily="66" charset="0"/>
                <a:ea typeface="Helvetica Neue"/>
                <a:cs typeface="Helvetica Neue"/>
                <a:sym typeface="Helvetica Neue"/>
              </a:rPr>
              <a:t>by</a:t>
            </a:r>
          </a:p>
          <a:p>
            <a:pPr marL="0" lvl="0" indent="0" algn="l" rtl="0">
              <a:lnSpc>
                <a:spcPct val="100000"/>
              </a:lnSpc>
              <a:spcBef>
                <a:spcPts val="600"/>
              </a:spcBef>
              <a:spcAft>
                <a:spcPts val="0"/>
              </a:spcAft>
              <a:buNone/>
            </a:pPr>
            <a:r>
              <a:rPr lang="en-US" sz="2000" dirty="0">
                <a:latin typeface="Helvetica Neue"/>
                <a:ea typeface="Helvetica Neue"/>
                <a:cs typeface="Helvetica Neue"/>
                <a:sym typeface="Helvetica Neue"/>
              </a:rPr>
              <a:t>Ali </a:t>
            </a:r>
            <a:r>
              <a:rPr lang="en-US" sz="2000" dirty="0" err="1">
                <a:latin typeface="Helvetica Neue"/>
                <a:ea typeface="Helvetica Neue"/>
                <a:cs typeface="Helvetica Neue"/>
                <a:sym typeface="Helvetica Neue"/>
              </a:rPr>
              <a:t>Chaari</a:t>
            </a:r>
            <a:r>
              <a:rPr lang="en-US" sz="2000" dirty="0">
                <a:latin typeface="Helvetica Neue"/>
                <a:ea typeface="Helvetica Neue"/>
                <a:cs typeface="Helvetica Neue"/>
                <a:sym typeface="Helvetica Neue"/>
              </a:rPr>
              <a:t> and Aisha </a:t>
            </a:r>
            <a:r>
              <a:rPr lang="en-US" sz="2000" dirty="0" err="1">
                <a:latin typeface="Helvetica Neue"/>
                <a:ea typeface="Helvetica Neue"/>
                <a:cs typeface="Helvetica Neue"/>
                <a:sym typeface="Helvetica Neue"/>
              </a:rPr>
              <a:t>Kafoud</a:t>
            </a:r>
            <a:br>
              <a:rPr lang="en-US" sz="2000" dirty="0">
                <a:latin typeface="Helvetica Neue"/>
                <a:ea typeface="Helvetica Neue"/>
                <a:cs typeface="Helvetica Neue"/>
                <a:sym typeface="Helvetica Neue"/>
              </a:rPr>
            </a:br>
            <a:r>
              <a:rPr lang="en-US" sz="2000" dirty="0">
                <a:latin typeface="Helvetica Neue"/>
                <a:ea typeface="Helvetica Neue"/>
                <a:cs typeface="Helvetica Neue"/>
                <a:sym typeface="Helvetica Neue"/>
              </a:rPr>
              <a:t>Premedical Division</a:t>
            </a:r>
            <a:br>
              <a:rPr lang="en-US" sz="2000" dirty="0">
                <a:latin typeface="Helvetica Neue"/>
                <a:ea typeface="Helvetica Neue"/>
                <a:cs typeface="Helvetica Neue"/>
                <a:sym typeface="Helvetica Neue"/>
              </a:rPr>
            </a:br>
            <a:r>
              <a:rPr lang="en-US" sz="2000" dirty="0">
                <a:latin typeface="Helvetica Neue"/>
                <a:ea typeface="Helvetica Neue"/>
                <a:cs typeface="Helvetica Neue"/>
                <a:sym typeface="Helvetica Neue"/>
              </a:rPr>
              <a:t>Weill Cornell Medicine–Qatar, Doha, Qatar</a:t>
            </a:r>
            <a:endParaRPr lang="en-US" sz="2000" i="1" dirty="0">
              <a:latin typeface="Helvetica Neue"/>
              <a:ea typeface="Helvetica Neue"/>
              <a:cs typeface="Helvetica Neue"/>
              <a:sym typeface="Helvetica Neue"/>
            </a:endParaRPr>
          </a:p>
        </p:txBody>
      </p:sp>
      <p:sp>
        <p:nvSpPr>
          <p:cNvPr id="8" name="Rectangle 7">
            <a:extLst>
              <a:ext uri="{FF2B5EF4-FFF2-40B4-BE49-F238E27FC236}">
                <a16:creationId xmlns:a16="http://schemas.microsoft.com/office/drawing/2014/main" id="{13EC4235-5C5D-5EC1-8C07-A7275C142E0A}"/>
              </a:ext>
            </a:extLst>
          </p:cNvPr>
          <p:cNvSpPr/>
          <p:nvPr/>
        </p:nvSpPr>
        <p:spPr>
          <a:xfrm>
            <a:off x="280308" y="152400"/>
            <a:ext cx="5791200" cy="307777"/>
          </a:xfrm>
          <a:prstGeom prst="rect">
            <a:avLst/>
          </a:prstGeom>
          <a:noFill/>
        </p:spPr>
        <p:txBody>
          <a:bodyPr wrap="square">
            <a:spAutoFit/>
          </a:bodyPr>
          <a:lstStyle/>
          <a:p>
            <a:pPr>
              <a:spcBef>
                <a:spcPct val="0"/>
              </a:spcBef>
              <a:buFontTx/>
              <a:buNone/>
            </a:pPr>
            <a:r>
              <a:rPr lang="en-US" altLang="en-US" b="1" kern="0" dirty="0">
                <a:solidFill>
                  <a:srgbClr val="0070C0"/>
                </a:solidFill>
                <a:latin typeface="Calibri" pitchFamily="34" charset="0"/>
                <a:cs typeface="Calibri" pitchFamily="34" charset="0"/>
                <a:sym typeface="Arial"/>
              </a:rPr>
              <a:t>NATIONAL CENTER FOR CASE STUDY TEACHING IN SCIENCE</a:t>
            </a:r>
            <a:endParaRPr lang="en-US" altLang="en-US" b="1" kern="0" dirty="0">
              <a:solidFill>
                <a:srgbClr val="0070C0"/>
              </a:solidFill>
              <a:latin typeface="Palatino Linotype" pitchFamily="18" charset="0"/>
              <a:cs typeface="Calibri"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47675" y="465754"/>
            <a:ext cx="2034299" cy="4211994"/>
          </a:xfrm>
          <a:prstGeom prst="rect">
            <a:avLst/>
          </a:prstGeom>
          <a:noFill/>
          <a:ln>
            <a:noFill/>
          </a:ln>
        </p:spPr>
      </p:pic>
      <p:pic>
        <p:nvPicPr>
          <p:cNvPr id="143" name="Google Shape;143;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52183">
            <a:off x="-417578" y="-250238"/>
            <a:ext cx="4437079" cy="2534072"/>
          </a:xfrm>
          <a:prstGeom prst="rect">
            <a:avLst/>
          </a:prstGeom>
          <a:noFill/>
          <a:ln>
            <a:noFill/>
          </a:ln>
        </p:spPr>
      </p:pic>
      <p:sp>
        <p:nvSpPr>
          <p:cNvPr id="144" name="Google Shape;144;p22"/>
          <p:cNvSpPr txBox="1"/>
          <p:nvPr/>
        </p:nvSpPr>
        <p:spPr>
          <a:xfrm>
            <a:off x="748875" y="425900"/>
            <a:ext cx="20343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dirty="0">
                <a:latin typeface="Calibri"/>
                <a:ea typeface="Calibri"/>
                <a:cs typeface="Calibri"/>
                <a:sym typeface="Calibri"/>
              </a:rPr>
              <a:t>She seems drowsy, but she’s still conscious. </a:t>
            </a:r>
            <a:r>
              <a:rPr lang="en" sz="1600" i="1">
                <a:latin typeface="Calibri"/>
                <a:ea typeface="Calibri"/>
                <a:cs typeface="Calibri"/>
                <a:sym typeface="Calibri"/>
              </a:rPr>
              <a:t>Her breathing is shallow and pretty fast.</a:t>
            </a:r>
            <a:endParaRPr sz="1600" i="1">
              <a:latin typeface="Calibri"/>
              <a:ea typeface="Calibri"/>
              <a:cs typeface="Calibri"/>
              <a:sym typeface="Calibri"/>
            </a:endParaRPr>
          </a:p>
        </p:txBody>
      </p:sp>
      <p:pic>
        <p:nvPicPr>
          <p:cNvPr id="145" name="Google Shape;145;p2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52185">
            <a:off x="-416873" y="1860319"/>
            <a:ext cx="4495094" cy="2567215"/>
          </a:xfrm>
          <a:prstGeom prst="rect">
            <a:avLst/>
          </a:prstGeom>
          <a:noFill/>
          <a:ln>
            <a:noFill/>
          </a:ln>
        </p:spPr>
      </p:pic>
      <p:sp>
        <p:nvSpPr>
          <p:cNvPr id="146" name="Google Shape;146;p22"/>
          <p:cNvSpPr txBox="1"/>
          <p:nvPr/>
        </p:nvSpPr>
        <p:spPr>
          <a:xfrm>
            <a:off x="896950" y="2377738"/>
            <a:ext cx="20343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I examined her and I noticed she sorta smelled like nail polish. We’re about to send blood samples to the lab.</a:t>
            </a:r>
            <a:endParaRPr sz="1600" i="1">
              <a:latin typeface="Calibri"/>
              <a:ea typeface="Calibri"/>
              <a:cs typeface="Calibri"/>
              <a:sym typeface="Calibri"/>
            </a:endParaRPr>
          </a:p>
        </p:txBody>
      </p:sp>
      <p:sp>
        <p:nvSpPr>
          <p:cNvPr id="147" name="Google Shape;147;p22"/>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10</a:t>
            </a:r>
            <a:endParaRPr sz="2000" b="1">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38925" y="1163425"/>
            <a:ext cx="5753651" cy="3980073"/>
          </a:xfrm>
          <a:prstGeom prst="rect">
            <a:avLst/>
          </a:prstGeom>
          <a:noFill/>
          <a:ln>
            <a:noFill/>
          </a:ln>
        </p:spPr>
      </p:pic>
      <p:pic>
        <p:nvPicPr>
          <p:cNvPr id="153" name="Google Shape;153;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586801" y="452337"/>
            <a:ext cx="3491574" cy="3760026"/>
          </a:xfrm>
          <a:prstGeom prst="rect">
            <a:avLst/>
          </a:prstGeom>
          <a:noFill/>
          <a:ln>
            <a:noFill/>
          </a:ln>
        </p:spPr>
      </p:pic>
      <p:sp>
        <p:nvSpPr>
          <p:cNvPr id="154" name="Google Shape;154;p23"/>
          <p:cNvSpPr txBox="1"/>
          <p:nvPr/>
        </p:nvSpPr>
        <p:spPr>
          <a:xfrm>
            <a:off x="1398750" y="965375"/>
            <a:ext cx="19833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i="1">
                <a:latin typeface="Calibri"/>
                <a:ea typeface="Calibri"/>
                <a:cs typeface="Calibri"/>
                <a:sym typeface="Calibri"/>
              </a:rPr>
              <a:t>Sounds like diabetes. I’ll come over soon.</a:t>
            </a:r>
            <a:endParaRPr sz="1800" i="1">
              <a:latin typeface="Calibri"/>
              <a:ea typeface="Calibri"/>
              <a:cs typeface="Calibri"/>
              <a:sym typeface="Calibri"/>
            </a:endParaRPr>
          </a:p>
        </p:txBody>
      </p:sp>
      <p:pic>
        <p:nvPicPr>
          <p:cNvPr id="155" name="Google Shape;155;p2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152188">
            <a:off x="4324084" y="624385"/>
            <a:ext cx="4826330" cy="5075359"/>
          </a:xfrm>
          <a:prstGeom prst="rect">
            <a:avLst/>
          </a:prstGeom>
          <a:noFill/>
          <a:ln>
            <a:noFill/>
          </a:ln>
        </p:spPr>
      </p:pic>
      <p:sp>
        <p:nvSpPr>
          <p:cNvPr id="156" name="Google Shape;156;p23"/>
          <p:cNvSpPr txBox="1"/>
          <p:nvPr/>
        </p:nvSpPr>
        <p:spPr>
          <a:xfrm>
            <a:off x="5547075" y="1397950"/>
            <a:ext cx="25455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i="1">
                <a:latin typeface="Calibri"/>
                <a:ea typeface="Calibri"/>
                <a:cs typeface="Calibri"/>
                <a:sym typeface="Calibri"/>
              </a:rPr>
              <a:t>I thought so too. She has been vomiting non-stop and matches the presentation.</a:t>
            </a:r>
            <a:endParaRPr sz="1900" i="1">
              <a:latin typeface="Calibri"/>
              <a:ea typeface="Calibri"/>
              <a:cs typeface="Calibri"/>
              <a:sym typeface="Calibri"/>
            </a:endParaRPr>
          </a:p>
        </p:txBody>
      </p:sp>
      <p:sp>
        <p:nvSpPr>
          <p:cNvPr id="157" name="Google Shape;157;p23"/>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11</a:t>
            </a:r>
            <a:endParaRPr sz="2000" b="1">
              <a:latin typeface="Montserrat"/>
              <a:ea typeface="Montserrat"/>
              <a:cs typeface="Montserrat"/>
              <a:sym typeface="Montserrat"/>
            </a:endParaRPr>
          </a:p>
        </p:txBody>
      </p:sp>
      <p:sp>
        <p:nvSpPr>
          <p:cNvPr id="158" name="Google Shape;158;p23"/>
          <p:cNvSpPr txBox="1"/>
          <p:nvPr/>
        </p:nvSpPr>
        <p:spPr>
          <a:xfrm>
            <a:off x="1075" y="-950"/>
            <a:ext cx="1252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Calibri"/>
                <a:ea typeface="Calibri"/>
                <a:cs typeface="Calibri"/>
                <a:sym typeface="Calibri"/>
              </a:rPr>
              <a:t>9 PM</a:t>
            </a:r>
            <a:endParaRPr sz="25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990324" y="953281"/>
            <a:ext cx="3981251" cy="4190225"/>
          </a:xfrm>
          <a:prstGeom prst="rect">
            <a:avLst/>
          </a:prstGeom>
          <a:noFill/>
          <a:ln>
            <a:noFill/>
          </a:ln>
        </p:spPr>
      </p:pic>
      <p:pic>
        <p:nvPicPr>
          <p:cNvPr id="164" name="Google Shape;164;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52185">
            <a:off x="4709356" y="623180"/>
            <a:ext cx="3705944" cy="3897138"/>
          </a:xfrm>
          <a:prstGeom prst="rect">
            <a:avLst/>
          </a:prstGeom>
          <a:noFill/>
          <a:ln>
            <a:noFill/>
          </a:ln>
        </p:spPr>
      </p:pic>
      <p:sp>
        <p:nvSpPr>
          <p:cNvPr id="165" name="Google Shape;165;p24"/>
          <p:cNvSpPr txBox="1"/>
          <p:nvPr/>
        </p:nvSpPr>
        <p:spPr>
          <a:xfrm>
            <a:off x="5680637" y="1309575"/>
            <a:ext cx="17634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i="1">
                <a:latin typeface="Calibri"/>
                <a:ea typeface="Calibri"/>
                <a:cs typeface="Calibri"/>
                <a:sym typeface="Calibri"/>
              </a:rPr>
              <a:t>I’m looking at her lab results now.</a:t>
            </a:r>
            <a:endParaRPr sz="1900" i="1">
              <a:latin typeface="Calibri"/>
              <a:ea typeface="Calibri"/>
              <a:cs typeface="Calibri"/>
              <a:sym typeface="Calibri"/>
            </a:endParaRPr>
          </a:p>
        </p:txBody>
      </p:sp>
      <p:pic>
        <p:nvPicPr>
          <p:cNvPr id="166" name="Google Shape;166;p2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363269" flipH="1">
            <a:off x="202656" y="35386"/>
            <a:ext cx="3752690" cy="4041230"/>
          </a:xfrm>
          <a:prstGeom prst="rect">
            <a:avLst/>
          </a:prstGeom>
          <a:noFill/>
          <a:ln>
            <a:noFill/>
          </a:ln>
        </p:spPr>
      </p:pic>
      <p:sp>
        <p:nvSpPr>
          <p:cNvPr id="167" name="Google Shape;167;p24"/>
          <p:cNvSpPr txBox="1"/>
          <p:nvPr/>
        </p:nvSpPr>
        <p:spPr>
          <a:xfrm>
            <a:off x="1119225" y="543075"/>
            <a:ext cx="1949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i="1">
                <a:latin typeface="Calibri"/>
                <a:ea typeface="Calibri"/>
                <a:cs typeface="Calibri"/>
                <a:sym typeface="Calibri"/>
              </a:rPr>
              <a:t>Did you get any tests done yet? Blood glucose? Ketones?</a:t>
            </a:r>
            <a:endParaRPr sz="1800" i="1">
              <a:latin typeface="Calibri"/>
              <a:ea typeface="Calibri"/>
              <a:cs typeface="Calibri"/>
              <a:sym typeface="Calibri"/>
            </a:endParaRPr>
          </a:p>
        </p:txBody>
      </p:sp>
      <p:sp>
        <p:nvSpPr>
          <p:cNvPr id="168" name="Google Shape;168;p24"/>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12</a:t>
            </a:r>
            <a:endParaRPr sz="2000" b="1">
              <a:latin typeface="Montserrat"/>
              <a:ea typeface="Montserrat"/>
              <a:cs typeface="Montserrat"/>
              <a:sym typeface="Montserrat"/>
            </a:endParaRPr>
          </a:p>
        </p:txBody>
      </p:sp>
      <p:sp>
        <p:nvSpPr>
          <p:cNvPr id="169" name="Google Shape;169;p24"/>
          <p:cNvSpPr txBox="1"/>
          <p:nvPr/>
        </p:nvSpPr>
        <p:spPr>
          <a:xfrm>
            <a:off x="1075" y="-950"/>
            <a:ext cx="1252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Calibri"/>
                <a:ea typeface="Calibri"/>
                <a:cs typeface="Calibri"/>
                <a:sym typeface="Calibri"/>
              </a:rPr>
              <a:t>9 PM</a:t>
            </a:r>
            <a:endParaRPr sz="250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5" name="Google Shape;17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6" name="Google Shape;176;p25"/>
          <p:cNvPicPr preferRelativeResize="0"/>
          <p:nvPr/>
        </p:nvPicPr>
        <p:blipFill>
          <a:blip r:embed="rId3">
            <a:alphaModFix/>
          </a:blip>
          <a:stretch>
            <a:fillRect/>
          </a:stretch>
        </p:blipFill>
        <p:spPr>
          <a:xfrm>
            <a:off x="0" y="-10"/>
            <a:ext cx="9144001" cy="4756921"/>
          </a:xfrm>
          <a:prstGeom prst="rect">
            <a:avLst/>
          </a:prstGeom>
          <a:noFill/>
          <a:ln>
            <a:noFill/>
          </a:ln>
        </p:spPr>
      </p:pic>
      <p:sp>
        <p:nvSpPr>
          <p:cNvPr id="177" name="Google Shape;177;p25"/>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13</a:t>
            </a:r>
            <a:endParaRPr sz="2000" b="1">
              <a:latin typeface="Montserrat"/>
              <a:ea typeface="Montserrat"/>
              <a:cs typeface="Montserrat"/>
              <a:sym typeface="Montserrat"/>
            </a:endParaRPr>
          </a:p>
        </p:txBody>
      </p:sp>
      <p:sp>
        <p:nvSpPr>
          <p:cNvPr id="178" name="Google Shape;178;p25"/>
          <p:cNvSpPr txBox="1"/>
          <p:nvPr/>
        </p:nvSpPr>
        <p:spPr>
          <a:xfrm>
            <a:off x="0" y="4756900"/>
            <a:ext cx="605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Calibri"/>
                <a:ea typeface="Calibri"/>
                <a:cs typeface="Calibri"/>
                <a:sym typeface="Calibri"/>
              </a:rPr>
              <a:t>The above values reflect lab values measured throughout AJ’s admission</a:t>
            </a:r>
            <a:endParaRPr i="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1</a:t>
            </a:r>
            <a:endParaRPr sz="2920" b="1">
              <a:latin typeface="Calibri"/>
              <a:ea typeface="Calibri"/>
              <a:cs typeface="Calibri"/>
              <a:sym typeface="Calibri"/>
            </a:endParaRPr>
          </a:p>
        </p:txBody>
      </p:sp>
      <p:sp>
        <p:nvSpPr>
          <p:cNvPr id="186" name="Google Shape;186;p26"/>
          <p:cNvSpPr txBox="1"/>
          <p:nvPr/>
        </p:nvSpPr>
        <p:spPr>
          <a:xfrm>
            <a:off x="215550" y="1216300"/>
            <a:ext cx="8431500" cy="2253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Diabetes is characterised by elevated blood glucose. Does the patient have type 1 or type 2 diabetes? Support your answer with data from the physical examination, history, and laboratory values.</a:t>
            </a:r>
            <a:endParaRPr sz="24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187" name="Google Shape;187;p26"/>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14</a:t>
            </a:r>
            <a:endParaRPr sz="2000" b="1">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2</a:t>
            </a:r>
            <a:endParaRPr sz="2920" b="1">
              <a:latin typeface="Calibri"/>
              <a:ea typeface="Calibri"/>
              <a:cs typeface="Calibri"/>
              <a:sym typeface="Calibri"/>
            </a:endParaRPr>
          </a:p>
        </p:txBody>
      </p:sp>
      <p:sp>
        <p:nvSpPr>
          <p:cNvPr id="195" name="Google Shape;195;p27"/>
          <p:cNvSpPr txBox="1"/>
          <p:nvPr/>
        </p:nvSpPr>
        <p:spPr>
          <a:xfrm>
            <a:off x="215550" y="1216300"/>
            <a:ext cx="8431500" cy="1828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What is the primary treatment for high blood glucose? What can be injected into AJ to treat her ketone bodies? Explain how each treatment works to improve these conditions.</a:t>
            </a:r>
            <a:endParaRPr sz="24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196" name="Google Shape;196;p27"/>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15</a:t>
            </a:r>
            <a:endParaRPr sz="2000" b="1">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3</a:t>
            </a:r>
            <a:endParaRPr sz="2920" b="1">
              <a:latin typeface="Calibri"/>
              <a:ea typeface="Calibri"/>
              <a:cs typeface="Calibri"/>
              <a:sym typeface="Calibri"/>
            </a:endParaRPr>
          </a:p>
        </p:txBody>
      </p:sp>
      <p:sp>
        <p:nvSpPr>
          <p:cNvPr id="204" name="Google Shape;204;p28"/>
          <p:cNvSpPr txBox="1"/>
          <p:nvPr/>
        </p:nvSpPr>
        <p:spPr>
          <a:xfrm>
            <a:off x="215550" y="1216300"/>
            <a:ext cx="8431500" cy="2733026"/>
          </a:xfrm>
          <a:prstGeom prst="rect">
            <a:avLst/>
          </a:prstGeom>
          <a:noFill/>
          <a:ln>
            <a:noFill/>
          </a:ln>
        </p:spPr>
        <p:txBody>
          <a:bodyPr spcFirstLastPara="1" wrap="square" lIns="91425" tIns="91425" rIns="91425" bIns="91425" anchor="t" anchorCtr="0">
            <a:spAutoFit/>
          </a:bodyPr>
          <a:lstStyle/>
          <a:p>
            <a:pPr algn="just">
              <a:lnSpc>
                <a:spcPct val="115000"/>
              </a:lnSpc>
            </a:pPr>
            <a:r>
              <a:rPr lang="en" sz="2400" b="1" dirty="0">
                <a:solidFill>
                  <a:schemeClr val="dk1"/>
                </a:solidFill>
                <a:latin typeface="Calibri"/>
                <a:ea typeface="Calibri"/>
                <a:cs typeface="Calibri"/>
                <a:sym typeface="Calibri"/>
              </a:rPr>
              <a:t>Suggest an explanation for the increased concentration of ketone bodies in the urine and a decrease of ketone bodies in blood from 9–11 PM.</a:t>
            </a: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205" name="Google Shape;205;p28"/>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16</a:t>
            </a:r>
            <a:endParaRPr sz="2000" b="1">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4</a:t>
            </a:r>
            <a:endParaRPr sz="2920" b="1">
              <a:latin typeface="Calibri"/>
              <a:ea typeface="Calibri"/>
              <a:cs typeface="Calibri"/>
              <a:sym typeface="Calibri"/>
            </a:endParaRPr>
          </a:p>
        </p:txBody>
      </p:sp>
      <p:sp>
        <p:nvSpPr>
          <p:cNvPr id="213" name="Google Shape;213;p29"/>
          <p:cNvSpPr txBox="1"/>
          <p:nvPr/>
        </p:nvSpPr>
        <p:spPr>
          <a:xfrm>
            <a:off x="260100" y="1231975"/>
            <a:ext cx="8431500" cy="188356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Explain why the concentration of ketone bodies is elevated  concurrently with instances of high blood sugar. Use Figure </a:t>
            </a:r>
            <a:r>
              <a:rPr lang="en" sz="2400" b="1">
                <a:solidFill>
                  <a:schemeClr val="dk1"/>
                </a:solidFill>
                <a:latin typeface="Calibri"/>
                <a:ea typeface="Calibri"/>
                <a:cs typeface="Calibri"/>
                <a:sym typeface="Calibri"/>
              </a:rPr>
              <a:t>1 on </a:t>
            </a:r>
            <a:r>
              <a:rPr lang="en" sz="2400" b="1" dirty="0">
                <a:solidFill>
                  <a:schemeClr val="dk1"/>
                </a:solidFill>
                <a:latin typeface="Calibri"/>
                <a:ea typeface="Calibri"/>
                <a:cs typeface="Calibri"/>
                <a:sym typeface="Calibri"/>
              </a:rPr>
              <a:t>the next slide to aid in answering.</a:t>
            </a:r>
            <a:endParaRPr sz="24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214" name="Google Shape;214;p29"/>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17</a:t>
            </a:r>
            <a:endParaRPr sz="2000" b="1">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2400" y="154825"/>
            <a:ext cx="8245975" cy="4925725"/>
          </a:xfrm>
          <a:prstGeom prst="rect">
            <a:avLst/>
          </a:prstGeom>
          <a:noFill/>
          <a:ln>
            <a:noFill/>
          </a:ln>
        </p:spPr>
      </p:pic>
      <p:sp>
        <p:nvSpPr>
          <p:cNvPr id="220" name="Google Shape;220;p30"/>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18</a:t>
            </a:r>
            <a:endParaRPr sz="2000" b="1">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5</a:t>
            </a:r>
            <a:endParaRPr sz="2920" b="1">
              <a:latin typeface="Calibri"/>
              <a:ea typeface="Calibri"/>
              <a:cs typeface="Calibri"/>
              <a:sym typeface="Calibri"/>
            </a:endParaRPr>
          </a:p>
        </p:txBody>
      </p:sp>
      <p:sp>
        <p:nvSpPr>
          <p:cNvPr id="228" name="Google Shape;228;p31"/>
          <p:cNvSpPr txBox="1"/>
          <p:nvPr/>
        </p:nvSpPr>
        <p:spPr>
          <a:xfrm>
            <a:off x="215550" y="1216300"/>
            <a:ext cx="8431500" cy="2678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400" b="1">
                <a:solidFill>
                  <a:schemeClr val="dk1"/>
                </a:solidFill>
                <a:latin typeface="Calibri"/>
                <a:ea typeface="Calibri"/>
                <a:cs typeface="Calibri"/>
                <a:sym typeface="Calibri"/>
              </a:rPr>
              <a:t>What caused the scent of nail polish in the patient?</a:t>
            </a:r>
            <a:endParaRPr sz="1200">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p:txBody>
      </p:sp>
      <p:sp>
        <p:nvSpPr>
          <p:cNvPr id="229" name="Google Shape;229;p31"/>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19</a:t>
            </a:r>
            <a:endParaRPr sz="2000" b="1">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0" y="0"/>
            <a:ext cx="9144000" cy="288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p:nvPr/>
        </p:nvSpPr>
        <p:spPr>
          <a:xfrm>
            <a:off x="48300" y="463875"/>
            <a:ext cx="9095700" cy="9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i="1">
                <a:solidFill>
                  <a:schemeClr val="dk1"/>
                </a:solidFill>
              </a:rPr>
              <a:t>Learning Objectives</a:t>
            </a:r>
            <a:endParaRPr sz="2400" b="1" i="1">
              <a:solidFill>
                <a:schemeClr val="dk1"/>
              </a:solidFill>
            </a:endParaRPr>
          </a:p>
          <a:p>
            <a:pPr marL="0" lvl="0" indent="0" algn="l" rtl="0">
              <a:lnSpc>
                <a:spcPct val="115000"/>
              </a:lnSpc>
              <a:spcBef>
                <a:spcPts val="0"/>
              </a:spcBef>
              <a:spcAft>
                <a:spcPts val="0"/>
              </a:spcAft>
              <a:buNone/>
            </a:pPr>
            <a:endParaRPr sz="2200">
              <a:solidFill>
                <a:schemeClr val="dk1"/>
              </a:solidFill>
            </a:endParaRPr>
          </a:p>
        </p:txBody>
      </p:sp>
      <p:sp>
        <p:nvSpPr>
          <p:cNvPr id="64" name="Google Shape;64;p14"/>
          <p:cNvSpPr txBox="1"/>
          <p:nvPr/>
        </p:nvSpPr>
        <p:spPr>
          <a:xfrm>
            <a:off x="100350" y="1371900"/>
            <a:ext cx="8991600" cy="3688672"/>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ts val="1800"/>
              <a:buAutoNum type="arabicParenR"/>
            </a:pPr>
            <a:r>
              <a:rPr lang="en" sz="1800" dirty="0">
                <a:solidFill>
                  <a:schemeClr val="dk1"/>
                </a:solidFill>
              </a:rPr>
              <a:t>Understand some of the basis of metabolic acidosis in type 1 diabetes mellitus (T1DM).</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AutoNum type="arabicParenR"/>
            </a:pPr>
            <a:r>
              <a:rPr lang="en" sz="1800" dirty="0">
                <a:solidFill>
                  <a:schemeClr val="dk1"/>
                </a:solidFill>
              </a:rPr>
              <a:t>Understand the differences between T1DM and T2DM.</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AutoNum type="arabicParenR"/>
            </a:pPr>
            <a:r>
              <a:rPr lang="en" sz="1800" dirty="0">
                <a:solidFill>
                  <a:schemeClr val="dk1"/>
                </a:solidFill>
              </a:rPr>
              <a:t>Predict the behaviour of the blood buffer equilibrium in response to a physiological change.</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AutoNum type="arabicParenR"/>
            </a:pPr>
            <a:r>
              <a:rPr lang="en" sz="1800" dirty="0">
                <a:solidFill>
                  <a:schemeClr val="dk1"/>
                </a:solidFill>
              </a:rPr>
              <a:t>Understand Winter’s formula and perform calculations using real patient data.</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AutoNum type="arabicParenR"/>
            </a:pPr>
            <a:r>
              <a:rPr lang="en" sz="1800" dirty="0">
                <a:solidFill>
                  <a:schemeClr val="dk1"/>
                </a:solidFill>
              </a:rPr>
              <a:t>Correlate real clinical data with biochemical tests.</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AutoNum type="arabicParenR"/>
            </a:pPr>
            <a:r>
              <a:rPr lang="en" sz="1800" dirty="0">
                <a:solidFill>
                  <a:schemeClr val="dk1"/>
                </a:solidFill>
              </a:rPr>
              <a:t>Explain the role of insulin and how ketoacidosis can occur due to insulin insufficiency.</a:t>
            </a:r>
            <a:endParaRPr sz="1800" dirty="0">
              <a:solidFill>
                <a:schemeClr val="dk1"/>
              </a:solidFill>
            </a:endParaRPr>
          </a:p>
          <a:p>
            <a:pPr marL="228600" lvl="0" indent="0" algn="just" rtl="0">
              <a:lnSpc>
                <a:spcPct val="115000"/>
              </a:lnSpc>
              <a:spcBef>
                <a:spcPts val="0"/>
              </a:spcBef>
              <a:spcAft>
                <a:spcPts val="0"/>
              </a:spcAft>
              <a:buNone/>
            </a:pPr>
            <a:endParaRPr sz="1200" dirty="0">
              <a:solidFill>
                <a:schemeClr val="dk1"/>
              </a:solidFill>
              <a:latin typeface="Montserrat"/>
              <a:ea typeface="Montserrat"/>
              <a:cs typeface="Montserrat"/>
              <a:sym typeface="Montserrat"/>
            </a:endParaRPr>
          </a:p>
          <a:p>
            <a:pPr marL="457200" lvl="0" indent="-228600" algn="l" rtl="0">
              <a:lnSpc>
                <a:spcPct val="115000"/>
              </a:lnSpc>
              <a:spcBef>
                <a:spcPts val="0"/>
              </a:spcBef>
              <a:spcAft>
                <a:spcPts val="0"/>
              </a:spcAft>
              <a:buNone/>
            </a:pPr>
            <a:endParaRPr sz="2400" dirty="0">
              <a:solidFill>
                <a:schemeClr val="dk1"/>
              </a:solidFill>
            </a:endParaRPr>
          </a:p>
        </p:txBody>
      </p:sp>
      <p:sp>
        <p:nvSpPr>
          <p:cNvPr id="65" name="Google Shape;65;p14"/>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a:t>
            </a:r>
            <a:endParaRPr sz="2000" b="1">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6 </a:t>
            </a:r>
            <a:endParaRPr sz="2920" b="1">
              <a:latin typeface="Calibri"/>
              <a:ea typeface="Calibri"/>
              <a:cs typeface="Calibri"/>
              <a:sym typeface="Calibri"/>
            </a:endParaRPr>
          </a:p>
        </p:txBody>
      </p:sp>
      <p:sp>
        <p:nvSpPr>
          <p:cNvPr id="237" name="Google Shape;237;p32"/>
          <p:cNvSpPr txBox="1"/>
          <p:nvPr/>
        </p:nvSpPr>
        <p:spPr>
          <a:xfrm>
            <a:off x="259350" y="1402850"/>
            <a:ext cx="8625300" cy="1403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2400" b="1">
                <a:solidFill>
                  <a:schemeClr val="dk1"/>
                </a:solidFill>
                <a:latin typeface="Calibri"/>
                <a:ea typeface="Calibri"/>
                <a:cs typeface="Calibri"/>
                <a:sym typeface="Calibri"/>
              </a:rPr>
              <a:t>What is the net charge of β-hydroxybutyric acid at physiological pH? Describe how and why the molecule affects blood pH.</a:t>
            </a:r>
            <a:endParaRPr sz="2400" b="1">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p:txBody>
      </p:sp>
      <p:sp>
        <p:nvSpPr>
          <p:cNvPr id="238" name="Google Shape;238;p32"/>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20</a:t>
            </a:r>
            <a:endParaRPr sz="2000" b="1">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36350" y="484750"/>
            <a:ext cx="2490977" cy="4658749"/>
          </a:xfrm>
          <a:prstGeom prst="rect">
            <a:avLst/>
          </a:prstGeom>
          <a:noFill/>
          <a:ln>
            <a:noFill/>
          </a:ln>
        </p:spPr>
      </p:pic>
      <p:pic>
        <p:nvPicPr>
          <p:cNvPr id="244" name="Google Shape;244;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34301" y="263150"/>
            <a:ext cx="3609702" cy="6431027"/>
          </a:xfrm>
          <a:prstGeom prst="rect">
            <a:avLst/>
          </a:prstGeom>
          <a:noFill/>
          <a:ln>
            <a:noFill/>
          </a:ln>
        </p:spPr>
      </p:pic>
      <p:pic>
        <p:nvPicPr>
          <p:cNvPr id="245" name="Google Shape;245;p3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395625" y="-104575"/>
            <a:ext cx="3815726" cy="3032724"/>
          </a:xfrm>
          <a:prstGeom prst="rect">
            <a:avLst/>
          </a:prstGeom>
          <a:noFill/>
          <a:ln>
            <a:noFill/>
          </a:ln>
        </p:spPr>
      </p:pic>
      <p:sp>
        <p:nvSpPr>
          <p:cNvPr id="246" name="Google Shape;246;p33"/>
          <p:cNvSpPr txBox="1"/>
          <p:nvPr/>
        </p:nvSpPr>
        <p:spPr>
          <a:xfrm>
            <a:off x="3333400" y="428975"/>
            <a:ext cx="2257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i="1">
                <a:latin typeface="Calibri"/>
                <a:ea typeface="Calibri"/>
                <a:cs typeface="Calibri"/>
                <a:sym typeface="Calibri"/>
              </a:rPr>
              <a:t>Hi there! I’m the endocrinologist!</a:t>
            </a:r>
            <a:endParaRPr sz="1800" i="1">
              <a:latin typeface="Calibri"/>
              <a:ea typeface="Calibri"/>
              <a:cs typeface="Calibri"/>
              <a:sym typeface="Calibri"/>
            </a:endParaRPr>
          </a:p>
        </p:txBody>
      </p:sp>
      <p:pic>
        <p:nvPicPr>
          <p:cNvPr id="247" name="Google Shape;247;p3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99191" flipH="1">
            <a:off x="4074098" y="869229"/>
            <a:ext cx="3195702" cy="1734844"/>
          </a:xfrm>
          <a:prstGeom prst="rect">
            <a:avLst/>
          </a:prstGeom>
          <a:noFill/>
          <a:ln>
            <a:noFill/>
          </a:ln>
        </p:spPr>
      </p:pic>
      <p:sp>
        <p:nvSpPr>
          <p:cNvPr id="248" name="Google Shape;248;p33"/>
          <p:cNvSpPr txBox="1"/>
          <p:nvPr/>
        </p:nvSpPr>
        <p:spPr>
          <a:xfrm>
            <a:off x="4949575" y="1251850"/>
            <a:ext cx="16887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i="1">
                <a:latin typeface="Calibri"/>
                <a:ea typeface="Calibri"/>
                <a:cs typeface="Calibri"/>
                <a:sym typeface="Calibri"/>
              </a:rPr>
              <a:t>It’s kind of getting hard to breathe…</a:t>
            </a:r>
            <a:endParaRPr sz="1700" i="1">
              <a:latin typeface="Calibri"/>
              <a:ea typeface="Calibri"/>
              <a:cs typeface="Calibri"/>
              <a:sym typeface="Calibri"/>
            </a:endParaRPr>
          </a:p>
        </p:txBody>
      </p:sp>
      <p:sp>
        <p:nvSpPr>
          <p:cNvPr id="249" name="Google Shape;249;p33"/>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21</a:t>
            </a:r>
            <a:endParaRPr sz="2000" b="1">
              <a:latin typeface="Montserrat"/>
              <a:ea typeface="Montserrat"/>
              <a:cs typeface="Montserrat"/>
              <a:sym typeface="Montserrat"/>
            </a:endParaRPr>
          </a:p>
        </p:txBody>
      </p:sp>
      <p:sp>
        <p:nvSpPr>
          <p:cNvPr id="250" name="Google Shape;250;p33"/>
          <p:cNvSpPr txBox="1"/>
          <p:nvPr/>
        </p:nvSpPr>
        <p:spPr>
          <a:xfrm>
            <a:off x="1075" y="-950"/>
            <a:ext cx="1531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Calibri"/>
                <a:ea typeface="Calibri"/>
                <a:cs typeface="Calibri"/>
                <a:sym typeface="Calibri"/>
              </a:rPr>
              <a:t>11:30 PM</a:t>
            </a:r>
            <a:endParaRPr sz="2500" b="1">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36350" y="484750"/>
            <a:ext cx="2490977" cy="4658749"/>
          </a:xfrm>
          <a:prstGeom prst="rect">
            <a:avLst/>
          </a:prstGeom>
          <a:noFill/>
          <a:ln>
            <a:noFill/>
          </a:ln>
        </p:spPr>
      </p:pic>
      <p:pic>
        <p:nvPicPr>
          <p:cNvPr id="256" name="Google Shape;256;p3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34301" y="330250"/>
            <a:ext cx="3609702" cy="6431027"/>
          </a:xfrm>
          <a:prstGeom prst="rect">
            <a:avLst/>
          </a:prstGeom>
          <a:noFill/>
          <a:ln>
            <a:noFill/>
          </a:ln>
        </p:spPr>
      </p:pic>
      <p:pic>
        <p:nvPicPr>
          <p:cNvPr id="257" name="Google Shape;257;p3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235225" y="-302025"/>
            <a:ext cx="4265974" cy="4365450"/>
          </a:xfrm>
          <a:prstGeom prst="rect">
            <a:avLst/>
          </a:prstGeom>
          <a:noFill/>
          <a:ln>
            <a:noFill/>
          </a:ln>
        </p:spPr>
      </p:pic>
      <p:sp>
        <p:nvSpPr>
          <p:cNvPr id="258" name="Google Shape;258;p34"/>
          <p:cNvSpPr txBox="1"/>
          <p:nvPr/>
        </p:nvSpPr>
        <p:spPr>
          <a:xfrm>
            <a:off x="3276488" y="330250"/>
            <a:ext cx="22578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i="1">
                <a:latin typeface="Calibri"/>
                <a:ea typeface="Calibri"/>
                <a:cs typeface="Calibri"/>
                <a:sym typeface="Calibri"/>
              </a:rPr>
              <a:t>We’re giving you a bicarb drip. Hopefully that helps you out.</a:t>
            </a:r>
            <a:endParaRPr sz="1900" i="1">
              <a:latin typeface="Calibri"/>
              <a:ea typeface="Calibri"/>
              <a:cs typeface="Calibri"/>
              <a:sym typeface="Calibri"/>
            </a:endParaRPr>
          </a:p>
        </p:txBody>
      </p:sp>
      <p:pic>
        <p:nvPicPr>
          <p:cNvPr id="259" name="Google Shape;259;p3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272716" flipH="1">
            <a:off x="3632148" y="1254964"/>
            <a:ext cx="3820676" cy="2074122"/>
          </a:xfrm>
          <a:prstGeom prst="rect">
            <a:avLst/>
          </a:prstGeom>
          <a:noFill/>
          <a:ln>
            <a:noFill/>
          </a:ln>
        </p:spPr>
      </p:pic>
      <p:sp>
        <p:nvSpPr>
          <p:cNvPr id="260" name="Google Shape;260;p34"/>
          <p:cNvSpPr txBox="1"/>
          <p:nvPr/>
        </p:nvSpPr>
        <p:spPr>
          <a:xfrm>
            <a:off x="4572000" y="1784125"/>
            <a:ext cx="20598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i="1">
                <a:latin typeface="Calibri"/>
                <a:ea typeface="Calibri"/>
                <a:cs typeface="Calibri"/>
                <a:sym typeface="Calibri"/>
              </a:rPr>
              <a:t>What on Earth is a bicarb drip? I didn’t ask for that!</a:t>
            </a:r>
            <a:endParaRPr sz="1800" i="1">
              <a:latin typeface="Calibri"/>
              <a:ea typeface="Calibri"/>
              <a:cs typeface="Calibri"/>
              <a:sym typeface="Calibri"/>
            </a:endParaRPr>
          </a:p>
        </p:txBody>
      </p:sp>
      <p:sp>
        <p:nvSpPr>
          <p:cNvPr id="261" name="Google Shape;261;p34"/>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22</a:t>
            </a:r>
            <a:endParaRPr sz="2000" b="1">
              <a:latin typeface="Montserrat"/>
              <a:ea typeface="Montserrat"/>
              <a:cs typeface="Montserrat"/>
              <a:sym typeface="Montserrat"/>
            </a:endParaRPr>
          </a:p>
        </p:txBody>
      </p:sp>
      <p:sp>
        <p:nvSpPr>
          <p:cNvPr id="262" name="Google Shape;262;p34"/>
          <p:cNvSpPr txBox="1"/>
          <p:nvPr/>
        </p:nvSpPr>
        <p:spPr>
          <a:xfrm>
            <a:off x="1075" y="-950"/>
            <a:ext cx="1531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Calibri"/>
                <a:ea typeface="Calibri"/>
                <a:cs typeface="Calibri"/>
                <a:sym typeface="Calibri"/>
              </a:rPr>
              <a:t>11:30 PM</a:t>
            </a:r>
            <a:endParaRPr sz="2500" b="1">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7</a:t>
            </a:r>
            <a:endParaRPr sz="2920" b="1">
              <a:latin typeface="Calibri"/>
              <a:ea typeface="Calibri"/>
              <a:cs typeface="Calibri"/>
              <a:sym typeface="Calibri"/>
            </a:endParaRPr>
          </a:p>
        </p:txBody>
      </p:sp>
      <p:sp>
        <p:nvSpPr>
          <p:cNvPr id="270" name="Google Shape;270;p35"/>
          <p:cNvSpPr txBox="1"/>
          <p:nvPr/>
        </p:nvSpPr>
        <p:spPr>
          <a:xfrm>
            <a:off x="215550" y="1232700"/>
            <a:ext cx="8431500" cy="2733026"/>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Suggest a possible reason for the increase in bicarbonate concentration from 9–11 PM even though the bicarbonate drip had only been administered at 11:30 PM.</a:t>
            </a:r>
            <a:endParaRPr sz="1100" u="sng" dirty="0">
              <a:solidFill>
                <a:srgbClr val="008080"/>
              </a:solidFill>
              <a:latin typeface="Montserrat"/>
              <a:ea typeface="Montserrat"/>
              <a:cs typeface="Montserrat"/>
              <a:sym typeface="Montserrat"/>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271" name="Google Shape;271;p35"/>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23</a:t>
            </a:r>
            <a:endParaRPr sz="2000" b="1">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62000" y="1194300"/>
            <a:ext cx="4382001" cy="3930676"/>
          </a:xfrm>
          <a:prstGeom prst="rect">
            <a:avLst/>
          </a:prstGeom>
          <a:noFill/>
          <a:ln>
            <a:noFill/>
          </a:ln>
        </p:spPr>
      </p:pic>
      <p:pic>
        <p:nvPicPr>
          <p:cNvPr id="277" name="Google Shape;277;p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19963" y="747115"/>
            <a:ext cx="4943626" cy="3831050"/>
          </a:xfrm>
          <a:prstGeom prst="rect">
            <a:avLst/>
          </a:prstGeom>
          <a:noFill/>
          <a:ln>
            <a:noFill/>
          </a:ln>
        </p:spPr>
      </p:pic>
      <p:pic>
        <p:nvPicPr>
          <p:cNvPr id="278" name="Google Shape;278;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664312">
            <a:off x="3371957" y="-247664"/>
            <a:ext cx="1966359" cy="2705382"/>
          </a:xfrm>
          <a:prstGeom prst="rect">
            <a:avLst/>
          </a:prstGeom>
          <a:noFill/>
          <a:ln>
            <a:noFill/>
          </a:ln>
        </p:spPr>
      </p:pic>
      <p:sp>
        <p:nvSpPr>
          <p:cNvPr id="279" name="Google Shape;279;p36"/>
          <p:cNvSpPr txBox="1"/>
          <p:nvPr/>
        </p:nvSpPr>
        <p:spPr>
          <a:xfrm>
            <a:off x="3315263" y="458525"/>
            <a:ext cx="2257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i="1" dirty="0">
                <a:latin typeface="Calibri"/>
                <a:ea typeface="Calibri"/>
                <a:cs typeface="Calibri"/>
                <a:sym typeface="Calibri"/>
              </a:rPr>
              <a:t>Hey, you don’t look so good… you’re breathing pretty fast and deep.</a:t>
            </a:r>
            <a:endParaRPr sz="1800" i="1" dirty="0">
              <a:latin typeface="Calibri"/>
              <a:ea typeface="Calibri"/>
              <a:cs typeface="Calibri"/>
              <a:sym typeface="Calibri"/>
            </a:endParaRPr>
          </a:p>
        </p:txBody>
      </p:sp>
      <p:pic>
        <p:nvPicPr>
          <p:cNvPr id="280" name="Google Shape;28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94720" flipH="1">
            <a:off x="3348110" y="1674726"/>
            <a:ext cx="3978355" cy="2436678"/>
          </a:xfrm>
          <a:prstGeom prst="rect">
            <a:avLst/>
          </a:prstGeom>
          <a:noFill/>
          <a:ln>
            <a:noFill/>
          </a:ln>
        </p:spPr>
      </p:pic>
      <p:sp>
        <p:nvSpPr>
          <p:cNvPr id="281" name="Google Shape;281;p36"/>
          <p:cNvSpPr txBox="1"/>
          <p:nvPr/>
        </p:nvSpPr>
        <p:spPr>
          <a:xfrm>
            <a:off x="4323188" y="2308200"/>
            <a:ext cx="2257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I’m guessing you wouldn’t feel so good if you were just told you had diabetes.</a:t>
            </a:r>
            <a:endParaRPr sz="1600" i="1">
              <a:latin typeface="Calibri"/>
              <a:ea typeface="Calibri"/>
              <a:cs typeface="Calibri"/>
              <a:sym typeface="Calibri"/>
            </a:endParaRPr>
          </a:p>
        </p:txBody>
      </p:sp>
      <p:sp>
        <p:nvSpPr>
          <p:cNvPr id="282" name="Google Shape;282;p36"/>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24</a:t>
            </a:r>
            <a:endParaRPr sz="2000" b="1">
              <a:latin typeface="Montserrat"/>
              <a:ea typeface="Montserrat"/>
              <a:cs typeface="Montserrat"/>
              <a:sym typeface="Montserrat"/>
            </a:endParaRPr>
          </a:p>
        </p:txBody>
      </p:sp>
      <p:sp>
        <p:nvSpPr>
          <p:cNvPr id="283" name="Google Shape;283;p36"/>
          <p:cNvSpPr txBox="1"/>
          <p:nvPr/>
        </p:nvSpPr>
        <p:spPr>
          <a:xfrm>
            <a:off x="1075" y="-950"/>
            <a:ext cx="1531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Calibri"/>
                <a:ea typeface="Calibri"/>
                <a:cs typeface="Calibri"/>
                <a:sym typeface="Calibri"/>
              </a:rPr>
              <a:t>12 AM</a:t>
            </a:r>
            <a:endParaRPr sz="2500" b="1">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62000" y="1194300"/>
            <a:ext cx="4382001" cy="3930676"/>
          </a:xfrm>
          <a:prstGeom prst="rect">
            <a:avLst/>
          </a:prstGeom>
          <a:noFill/>
          <a:ln>
            <a:noFill/>
          </a:ln>
        </p:spPr>
      </p:pic>
      <p:pic>
        <p:nvPicPr>
          <p:cNvPr id="289" name="Google Shape;289;p3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19963" y="747115"/>
            <a:ext cx="4943626" cy="3831050"/>
          </a:xfrm>
          <a:prstGeom prst="rect">
            <a:avLst/>
          </a:prstGeom>
          <a:noFill/>
          <a:ln>
            <a:noFill/>
          </a:ln>
        </p:spPr>
      </p:pic>
      <p:pic>
        <p:nvPicPr>
          <p:cNvPr id="290" name="Google Shape;290;p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664312">
            <a:off x="3371957" y="-247664"/>
            <a:ext cx="1966359" cy="2705382"/>
          </a:xfrm>
          <a:prstGeom prst="rect">
            <a:avLst/>
          </a:prstGeom>
          <a:noFill/>
          <a:ln>
            <a:noFill/>
          </a:ln>
        </p:spPr>
      </p:pic>
      <p:sp>
        <p:nvSpPr>
          <p:cNvPr id="291" name="Google Shape;291;p37"/>
          <p:cNvSpPr txBox="1"/>
          <p:nvPr/>
        </p:nvSpPr>
        <p:spPr>
          <a:xfrm>
            <a:off x="3326438" y="597125"/>
            <a:ext cx="22578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i="1">
                <a:latin typeface="Calibri"/>
                <a:ea typeface="Calibri"/>
                <a:cs typeface="Calibri"/>
                <a:sym typeface="Calibri"/>
              </a:rPr>
              <a:t>I’ll let the endocrinologist know what’s going on.</a:t>
            </a:r>
            <a:endParaRPr sz="1800" i="1">
              <a:latin typeface="Calibri"/>
              <a:ea typeface="Calibri"/>
              <a:cs typeface="Calibri"/>
              <a:sym typeface="Calibri"/>
            </a:endParaRPr>
          </a:p>
        </p:txBody>
      </p:sp>
      <p:sp>
        <p:nvSpPr>
          <p:cNvPr id="292" name="Google Shape;292;p37"/>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25</a:t>
            </a:r>
            <a:endParaRPr sz="2000" b="1">
              <a:latin typeface="Montserrat"/>
              <a:ea typeface="Montserrat"/>
              <a:cs typeface="Montserrat"/>
              <a:sym typeface="Montserrat"/>
            </a:endParaRPr>
          </a:p>
        </p:txBody>
      </p:sp>
      <p:sp>
        <p:nvSpPr>
          <p:cNvPr id="293" name="Google Shape;293;p37"/>
          <p:cNvSpPr txBox="1"/>
          <p:nvPr/>
        </p:nvSpPr>
        <p:spPr>
          <a:xfrm>
            <a:off x="1075" y="-950"/>
            <a:ext cx="1531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Calibri"/>
                <a:ea typeface="Calibri"/>
                <a:cs typeface="Calibri"/>
                <a:sym typeface="Calibri"/>
              </a:rPr>
              <a:t>12 AM</a:t>
            </a:r>
            <a:endParaRPr sz="2500" b="1">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p:nvPr/>
        </p:nvSpPr>
        <p:spPr>
          <a:xfrm>
            <a:off x="116625" y="98575"/>
            <a:ext cx="8661900" cy="5281416"/>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Around 12 AM, nurses report a new symptom to AJ’s assigned physician: her breathing has become increasingly fast and deep. Note that at the beginning of AJ’s admission, her breathing was rapid, but shallow. This new pattern of breathing, known as Kussmaul respiration, is often seen in diabetic patients in diabetic ketoacidosis. This is an attempt by the respiratory system to increase blood pH by expelling carbon dioxide. AJ has not stopped vomiting. An IV antiemetic as well as a bicarbonate drip were administered at 11:30 PM.</a:t>
            </a: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299" name="Google Shape;299;p38"/>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26</a:t>
            </a:r>
            <a:endParaRPr sz="2000" b="1">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9"/>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9"/>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8</a:t>
            </a:r>
            <a:endParaRPr sz="2920" b="1">
              <a:latin typeface="Calibri"/>
              <a:ea typeface="Calibri"/>
              <a:cs typeface="Calibri"/>
              <a:sym typeface="Calibri"/>
            </a:endParaRPr>
          </a:p>
        </p:txBody>
      </p:sp>
      <p:sp>
        <p:nvSpPr>
          <p:cNvPr id="307" name="Google Shape;307;p39"/>
          <p:cNvSpPr txBox="1"/>
          <p:nvPr/>
        </p:nvSpPr>
        <p:spPr>
          <a:xfrm>
            <a:off x="260100" y="1216300"/>
            <a:ext cx="8431500" cy="2308294"/>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The body reacts to blood pH imbalances via compensatory responses. Is it possible for acidosis to directly cause an alkaline arterial pH? Justify your answer.</a:t>
            </a: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308" name="Google Shape;308;p39"/>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27</a:t>
            </a:r>
            <a:endParaRPr sz="2000" b="1">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p:nvPr/>
        </p:nvSpPr>
        <p:spPr>
          <a:xfrm>
            <a:off x="60725" y="98575"/>
            <a:ext cx="8762700" cy="2738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2100" b="1">
                <a:solidFill>
                  <a:schemeClr val="dk1"/>
                </a:solidFill>
                <a:latin typeface="Calibri"/>
                <a:ea typeface="Calibri"/>
                <a:cs typeface="Calibri"/>
                <a:sym typeface="Calibri"/>
              </a:rPr>
              <a:t>Winter’s formula is a mathematical formula used to calculate whether there is adequate respiratory compensation by the body in a state of metabolic acidosis by predicting the levels of dissolved carbon dioxide in the blood. The output of the formula is an expected pCO</a:t>
            </a:r>
            <a:r>
              <a:rPr lang="en" sz="2100" b="1" baseline="-25000">
                <a:solidFill>
                  <a:schemeClr val="dk1"/>
                </a:solidFill>
                <a:latin typeface="Calibri"/>
                <a:ea typeface="Calibri"/>
                <a:cs typeface="Calibri"/>
                <a:sym typeface="Calibri"/>
              </a:rPr>
              <a:t>2</a:t>
            </a:r>
            <a:r>
              <a:rPr lang="en" sz="2100" b="1">
                <a:solidFill>
                  <a:schemeClr val="dk1"/>
                </a:solidFill>
                <a:latin typeface="Calibri"/>
                <a:ea typeface="Calibri"/>
                <a:cs typeface="Calibri"/>
                <a:sym typeface="Calibri"/>
              </a:rPr>
              <a:t>, which is used as a point of comparison for actual, measured pCO</a:t>
            </a:r>
            <a:r>
              <a:rPr lang="en" sz="2100" b="1" baseline="-25000">
                <a:solidFill>
                  <a:schemeClr val="dk1"/>
                </a:solidFill>
                <a:latin typeface="Calibri"/>
                <a:ea typeface="Calibri"/>
                <a:cs typeface="Calibri"/>
                <a:sym typeface="Calibri"/>
              </a:rPr>
              <a:t>2</a:t>
            </a:r>
            <a:r>
              <a:rPr lang="en" sz="2100" b="1">
                <a:solidFill>
                  <a:schemeClr val="dk1"/>
                </a:solidFill>
                <a:latin typeface="Calibri"/>
                <a:ea typeface="Calibri"/>
                <a:cs typeface="Calibri"/>
                <a:sym typeface="Calibri"/>
              </a:rPr>
              <a:t>.</a:t>
            </a:r>
            <a:endParaRPr sz="2100" b="1">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100" b="1">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2100" b="1">
              <a:solidFill>
                <a:schemeClr val="dk1"/>
              </a:solidFill>
              <a:latin typeface="Calibri"/>
              <a:ea typeface="Calibri"/>
              <a:cs typeface="Calibri"/>
              <a:sym typeface="Calibri"/>
            </a:endParaRPr>
          </a:p>
        </p:txBody>
      </p:sp>
      <p:pic>
        <p:nvPicPr>
          <p:cNvPr id="314" name="Google Shape;314;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9400" y="3142875"/>
            <a:ext cx="3764891" cy="1109800"/>
          </a:xfrm>
          <a:prstGeom prst="rect">
            <a:avLst/>
          </a:prstGeom>
          <a:noFill/>
          <a:ln>
            <a:noFill/>
          </a:ln>
        </p:spPr>
      </p:pic>
      <p:pic>
        <p:nvPicPr>
          <p:cNvPr id="315" name="Google Shape;315;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23025" y="1971250"/>
            <a:ext cx="4200399" cy="3019850"/>
          </a:xfrm>
          <a:prstGeom prst="rect">
            <a:avLst/>
          </a:prstGeom>
          <a:noFill/>
          <a:ln>
            <a:noFill/>
          </a:ln>
        </p:spPr>
      </p:pic>
      <p:sp>
        <p:nvSpPr>
          <p:cNvPr id="316" name="Google Shape;316;p40"/>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28</a:t>
            </a:r>
            <a:endParaRPr sz="2000" b="1">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1"/>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1"/>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1"/>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9</a:t>
            </a:r>
            <a:endParaRPr sz="2920" b="1">
              <a:latin typeface="Calibri"/>
              <a:ea typeface="Calibri"/>
              <a:cs typeface="Calibri"/>
              <a:sym typeface="Calibri"/>
            </a:endParaRPr>
          </a:p>
        </p:txBody>
      </p:sp>
      <p:sp>
        <p:nvSpPr>
          <p:cNvPr id="324" name="Google Shape;324;p41"/>
          <p:cNvSpPr txBox="1"/>
          <p:nvPr/>
        </p:nvSpPr>
        <p:spPr>
          <a:xfrm>
            <a:off x="260100" y="1216300"/>
            <a:ext cx="8431500" cy="18285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2400" b="1">
                <a:solidFill>
                  <a:schemeClr val="dk1"/>
                </a:solidFill>
                <a:latin typeface="Calibri"/>
                <a:ea typeface="Calibri"/>
                <a:cs typeface="Calibri"/>
                <a:sym typeface="Calibri"/>
              </a:rPr>
              <a:t>Why would AJ’s expulsion of CO</a:t>
            </a:r>
            <a:r>
              <a:rPr lang="en" sz="2400" b="1" baseline="-25000">
                <a:solidFill>
                  <a:schemeClr val="dk1"/>
                </a:solidFill>
                <a:latin typeface="Calibri"/>
                <a:ea typeface="Calibri"/>
                <a:cs typeface="Calibri"/>
                <a:sym typeface="Calibri"/>
              </a:rPr>
              <a:t>2</a:t>
            </a:r>
            <a:r>
              <a:rPr lang="en" sz="2400" b="1">
                <a:solidFill>
                  <a:schemeClr val="dk1"/>
                </a:solidFill>
                <a:latin typeface="Calibri"/>
                <a:ea typeface="Calibri"/>
                <a:cs typeface="Calibri"/>
                <a:sym typeface="Calibri"/>
              </a:rPr>
              <a:t> lead to an increase in blood pH?</a:t>
            </a:r>
            <a:endParaRPr sz="2400" b="1">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p:txBody>
      </p:sp>
      <p:pic>
        <p:nvPicPr>
          <p:cNvPr id="325" name="Google Shape;325;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42900" y="2369076"/>
            <a:ext cx="2848701" cy="2695276"/>
          </a:xfrm>
          <a:prstGeom prst="rect">
            <a:avLst/>
          </a:prstGeom>
          <a:noFill/>
          <a:ln>
            <a:noFill/>
          </a:ln>
        </p:spPr>
      </p:pic>
      <p:sp>
        <p:nvSpPr>
          <p:cNvPr id="326" name="Google Shape;326;p41"/>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29</a:t>
            </a:r>
            <a:endParaRPr sz="2000" b="1">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541674" y="1841425"/>
            <a:ext cx="1195325" cy="3186376"/>
          </a:xfrm>
          <a:prstGeom prst="rect">
            <a:avLst/>
          </a:prstGeom>
          <a:noFill/>
          <a:ln>
            <a:noFill/>
          </a:ln>
        </p:spPr>
      </p:pic>
      <p:pic>
        <p:nvPicPr>
          <p:cNvPr id="71" name="Google Shape;71;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196575" y="678238"/>
            <a:ext cx="2090025" cy="4769623"/>
          </a:xfrm>
          <a:prstGeom prst="rect">
            <a:avLst/>
          </a:prstGeom>
          <a:noFill/>
          <a:ln>
            <a:noFill/>
          </a:ln>
        </p:spPr>
      </p:pic>
      <p:pic>
        <p:nvPicPr>
          <p:cNvPr id="72" name="Google Shape;72;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6">
            <a:off x="2030664" y="556262"/>
            <a:ext cx="2999112" cy="1669274"/>
          </a:xfrm>
          <a:prstGeom prst="rect">
            <a:avLst/>
          </a:prstGeom>
          <a:noFill/>
          <a:ln>
            <a:noFill/>
          </a:ln>
        </p:spPr>
      </p:pic>
      <p:sp>
        <p:nvSpPr>
          <p:cNvPr id="73" name="Google Shape;73;p15"/>
          <p:cNvSpPr txBox="1"/>
          <p:nvPr/>
        </p:nvSpPr>
        <p:spPr>
          <a:xfrm>
            <a:off x="2752862" y="1115450"/>
            <a:ext cx="1849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Hey dad… I don’t feel so good</a:t>
            </a:r>
            <a:endParaRPr sz="1600" i="1">
              <a:latin typeface="Calibri"/>
              <a:ea typeface="Calibri"/>
              <a:cs typeface="Calibri"/>
              <a:sym typeface="Calibri"/>
            </a:endParaRPr>
          </a:p>
        </p:txBody>
      </p:sp>
      <p:pic>
        <p:nvPicPr>
          <p:cNvPr id="74" name="Google Shape;74;p1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608753" flipH="1">
            <a:off x="4171301" y="510061"/>
            <a:ext cx="2781550" cy="3166250"/>
          </a:xfrm>
          <a:prstGeom prst="rect">
            <a:avLst/>
          </a:prstGeom>
          <a:noFill/>
          <a:ln>
            <a:noFill/>
          </a:ln>
        </p:spPr>
      </p:pic>
      <p:sp>
        <p:nvSpPr>
          <p:cNvPr id="75" name="Google Shape;75;p15"/>
          <p:cNvSpPr txBox="1"/>
          <p:nvPr/>
        </p:nvSpPr>
        <p:spPr>
          <a:xfrm>
            <a:off x="4742863" y="929200"/>
            <a:ext cx="1516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You might have the flu, just like your brother</a:t>
            </a:r>
            <a:endParaRPr sz="1600" i="1">
              <a:latin typeface="Calibri"/>
              <a:ea typeface="Calibri"/>
              <a:cs typeface="Calibri"/>
              <a:sym typeface="Calibri"/>
            </a:endParaRPr>
          </a:p>
        </p:txBody>
      </p:sp>
      <p:sp>
        <p:nvSpPr>
          <p:cNvPr id="76" name="Google Shape;76;p15"/>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3</a:t>
            </a:r>
            <a:endParaRPr sz="2000" b="1">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2"/>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2"/>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10</a:t>
            </a:r>
            <a:endParaRPr sz="2920" b="1">
              <a:latin typeface="Calibri"/>
              <a:ea typeface="Calibri"/>
              <a:cs typeface="Calibri"/>
              <a:sym typeface="Calibri"/>
            </a:endParaRPr>
          </a:p>
        </p:txBody>
      </p:sp>
      <p:sp>
        <p:nvSpPr>
          <p:cNvPr id="334" name="Google Shape;334;p42"/>
          <p:cNvSpPr txBox="1"/>
          <p:nvPr/>
        </p:nvSpPr>
        <p:spPr>
          <a:xfrm>
            <a:off x="215550" y="1216300"/>
            <a:ext cx="8431500" cy="26781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2400" b="1">
                <a:solidFill>
                  <a:schemeClr val="dk1"/>
                </a:solidFill>
                <a:latin typeface="Calibri"/>
                <a:ea typeface="Calibri"/>
                <a:cs typeface="Calibri"/>
                <a:sym typeface="Calibri"/>
              </a:rPr>
              <a:t>If the pCO</a:t>
            </a:r>
            <a:r>
              <a:rPr lang="en" sz="2400" b="1" baseline="-25000">
                <a:solidFill>
                  <a:schemeClr val="dk1"/>
                </a:solidFill>
                <a:latin typeface="Calibri"/>
                <a:ea typeface="Calibri"/>
                <a:cs typeface="Calibri"/>
                <a:sym typeface="Calibri"/>
              </a:rPr>
              <a:t>2</a:t>
            </a:r>
            <a:r>
              <a:rPr lang="en" sz="2400" b="1">
                <a:solidFill>
                  <a:schemeClr val="dk1"/>
                </a:solidFill>
                <a:latin typeface="Calibri"/>
                <a:ea typeface="Calibri"/>
                <a:cs typeface="Calibri"/>
                <a:sym typeface="Calibri"/>
              </a:rPr>
              <a:t> measured in the patient is higher than the predicted value, what acid-base imbalance does that suggest is occurring concurrently?</a:t>
            </a:r>
            <a:endParaRPr sz="1200">
              <a:solidFill>
                <a:schemeClr val="dk1"/>
              </a:solidFill>
              <a:latin typeface="Montserrat"/>
              <a:ea typeface="Montserrat"/>
              <a:cs typeface="Montserrat"/>
              <a:sym typeface="Montserrat"/>
            </a:endParaRPr>
          </a:p>
          <a:p>
            <a:pPr marL="0" marR="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a:solidFill>
                <a:schemeClr val="dk1"/>
              </a:solidFill>
              <a:latin typeface="Calibri"/>
              <a:ea typeface="Calibri"/>
              <a:cs typeface="Calibri"/>
              <a:sym typeface="Calibri"/>
            </a:endParaRPr>
          </a:p>
        </p:txBody>
      </p:sp>
      <p:pic>
        <p:nvPicPr>
          <p:cNvPr id="335" name="Google Shape;335;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39825" y="2359176"/>
            <a:ext cx="2848701" cy="2695276"/>
          </a:xfrm>
          <a:prstGeom prst="rect">
            <a:avLst/>
          </a:prstGeom>
          <a:noFill/>
          <a:ln>
            <a:noFill/>
          </a:ln>
        </p:spPr>
      </p:pic>
      <p:sp>
        <p:nvSpPr>
          <p:cNvPr id="336" name="Google Shape;336;p42"/>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30</a:t>
            </a:r>
            <a:endParaRPr sz="2000" b="1">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3"/>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3"/>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3"/>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11</a:t>
            </a:r>
            <a:endParaRPr sz="2920" b="1">
              <a:latin typeface="Calibri"/>
              <a:ea typeface="Calibri"/>
              <a:cs typeface="Calibri"/>
              <a:sym typeface="Calibri"/>
            </a:endParaRPr>
          </a:p>
        </p:txBody>
      </p:sp>
      <p:sp>
        <p:nvSpPr>
          <p:cNvPr id="344" name="Google Shape;344;p43"/>
          <p:cNvSpPr txBox="1"/>
          <p:nvPr/>
        </p:nvSpPr>
        <p:spPr>
          <a:xfrm>
            <a:off x="215550" y="1216300"/>
            <a:ext cx="8431500" cy="1883562"/>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Estimate AJ’s pCO</a:t>
            </a:r>
            <a:r>
              <a:rPr lang="en" sz="2400" b="1" baseline="-25000" dirty="0">
                <a:solidFill>
                  <a:schemeClr val="dk1"/>
                </a:solidFill>
                <a:latin typeface="Calibri"/>
                <a:ea typeface="Calibri"/>
                <a:cs typeface="Calibri"/>
                <a:sym typeface="Calibri"/>
              </a:rPr>
              <a:t>2</a:t>
            </a:r>
            <a:r>
              <a:rPr lang="en" sz="2400" b="1" dirty="0">
                <a:solidFill>
                  <a:schemeClr val="dk1"/>
                </a:solidFill>
                <a:latin typeface="Calibri"/>
                <a:ea typeface="Calibri"/>
                <a:cs typeface="Calibri"/>
                <a:sym typeface="Calibri"/>
              </a:rPr>
              <a:t> at admission using Winter’s formula.</a:t>
            </a: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345" name="Google Shape;345;p43"/>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31</a:t>
            </a:r>
            <a:endParaRPr sz="2000" b="1">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4"/>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4"/>
          <p:cNvSpPr txBox="1">
            <a:spLocks noGrp="1"/>
          </p:cNvSpPr>
          <p:nvPr>
            <p:ph type="title"/>
          </p:nvPr>
        </p:nvSpPr>
        <p:spPr>
          <a:xfrm>
            <a:off x="215550" y="15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Question 12</a:t>
            </a:r>
            <a:endParaRPr sz="2920" b="1">
              <a:latin typeface="Calibri"/>
              <a:ea typeface="Calibri"/>
              <a:cs typeface="Calibri"/>
              <a:sym typeface="Calibri"/>
            </a:endParaRPr>
          </a:p>
        </p:txBody>
      </p:sp>
      <p:sp>
        <p:nvSpPr>
          <p:cNvPr id="353" name="Google Shape;353;p44"/>
          <p:cNvSpPr txBox="1"/>
          <p:nvPr/>
        </p:nvSpPr>
        <p:spPr>
          <a:xfrm>
            <a:off x="215550" y="1216300"/>
            <a:ext cx="8431500" cy="2733026"/>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en" sz="2400" b="1" dirty="0">
                <a:solidFill>
                  <a:schemeClr val="dk1"/>
                </a:solidFill>
                <a:latin typeface="Calibri"/>
                <a:ea typeface="Calibri"/>
                <a:cs typeface="Calibri"/>
                <a:sym typeface="Calibri"/>
              </a:rPr>
              <a:t>AJ’s measured pCO</a:t>
            </a:r>
            <a:r>
              <a:rPr lang="en" sz="2400" b="1" baseline="-25000" dirty="0">
                <a:solidFill>
                  <a:schemeClr val="dk1"/>
                </a:solidFill>
                <a:latin typeface="Calibri"/>
                <a:ea typeface="Calibri"/>
                <a:cs typeface="Calibri"/>
                <a:sym typeface="Calibri"/>
              </a:rPr>
              <a:t>2</a:t>
            </a:r>
            <a:r>
              <a:rPr lang="en" sz="2400" b="1" dirty="0">
                <a:solidFill>
                  <a:schemeClr val="dk1"/>
                </a:solidFill>
                <a:latin typeface="Calibri"/>
                <a:ea typeface="Calibri"/>
                <a:cs typeface="Calibri"/>
                <a:sym typeface="Calibri"/>
              </a:rPr>
              <a:t> is found to be 16 mmHg. What does this say about AJ’s respiratory compensation?</a:t>
            </a: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354" name="Google Shape;354;p44"/>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32</a:t>
            </a:r>
            <a:endParaRPr sz="2000" b="1">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4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91050" y="1037842"/>
            <a:ext cx="3174702" cy="3447420"/>
          </a:xfrm>
          <a:prstGeom prst="rect">
            <a:avLst/>
          </a:prstGeom>
          <a:noFill/>
          <a:ln>
            <a:noFill/>
          </a:ln>
        </p:spPr>
      </p:pic>
      <p:sp>
        <p:nvSpPr>
          <p:cNvPr id="360" name="Google Shape;360;p45"/>
          <p:cNvSpPr txBox="1"/>
          <p:nvPr/>
        </p:nvSpPr>
        <p:spPr>
          <a:xfrm>
            <a:off x="-279550" y="121400"/>
            <a:ext cx="6464100" cy="5465312"/>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0"/>
              </a:spcAft>
              <a:buNone/>
            </a:pPr>
            <a:r>
              <a:rPr lang="en" sz="2500" b="1" i="1" dirty="0">
                <a:solidFill>
                  <a:schemeClr val="dk1"/>
                </a:solidFill>
                <a:latin typeface="Calibri"/>
                <a:ea typeface="Calibri"/>
                <a:cs typeface="Calibri"/>
                <a:sym typeface="Calibri"/>
              </a:rPr>
              <a:t>Discharge and Follow-Up</a:t>
            </a:r>
            <a:endParaRPr b="1" dirty="0">
              <a:solidFill>
                <a:schemeClr val="dk1"/>
              </a:solidFill>
              <a:latin typeface="Calibri"/>
              <a:ea typeface="Calibri"/>
              <a:cs typeface="Calibri"/>
              <a:sym typeface="Calibri"/>
            </a:endParaRPr>
          </a:p>
          <a:p>
            <a:pPr marL="457200" marR="406400" lvl="0" indent="0" algn="just" rtl="0">
              <a:lnSpc>
                <a:spcPct val="115000"/>
              </a:lnSpc>
              <a:spcBef>
                <a:spcPts val="1200"/>
              </a:spcBef>
              <a:spcAft>
                <a:spcPts val="0"/>
              </a:spcAft>
              <a:buNone/>
            </a:pPr>
            <a:r>
              <a:rPr lang="en" sz="1900" b="1" dirty="0">
                <a:solidFill>
                  <a:schemeClr val="dk1"/>
                </a:solidFill>
                <a:latin typeface="Calibri"/>
                <a:ea typeface="Calibri"/>
                <a:cs typeface="Calibri"/>
                <a:sym typeface="Calibri"/>
              </a:rPr>
              <a:t>After ketoacidosis and hyperglycemia were treated, AJ displayed enhanced mental clarity and less lethargy. Kussmaul respirations ceased around 3 AM. AJ was referred to the endocrinology department and was given a diagnosis of type 1 diabetes mellitus. It is not uncommon for diabetics to be diagnosed when having a life-threatening emergency such as DKA. T1DM is insulin dependent, and thus AJ was started on both long-acting (insulin glargine) and short-acting insulin therapy via injections and switched over to an insulin pump and continuous glucose monitor (CGM) after 3–4 months.</a:t>
            </a:r>
            <a:endParaRPr sz="19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b="1"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p:txBody>
      </p:sp>
      <p:sp>
        <p:nvSpPr>
          <p:cNvPr id="361" name="Google Shape;361;p45"/>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33</a:t>
            </a:r>
            <a:endParaRPr sz="2000" b="1">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8"/>
          <p:cNvSpPr/>
          <p:nvPr/>
        </p:nvSpPr>
        <p:spPr>
          <a:xfrm>
            <a:off x="355150" y="315075"/>
            <a:ext cx="8712900" cy="738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8"/>
          <p:cNvSpPr/>
          <p:nvPr/>
        </p:nvSpPr>
        <p:spPr>
          <a:xfrm>
            <a:off x="215550" y="152775"/>
            <a:ext cx="8712900" cy="738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8"/>
          <p:cNvSpPr txBox="1">
            <a:spLocks noGrp="1"/>
          </p:cNvSpPr>
          <p:nvPr>
            <p:ph type="title"/>
          </p:nvPr>
        </p:nvSpPr>
        <p:spPr>
          <a:xfrm>
            <a:off x="215550" y="2127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latin typeface="Calibri"/>
                <a:ea typeface="Calibri"/>
                <a:cs typeface="Calibri"/>
                <a:sym typeface="Calibri"/>
              </a:rPr>
              <a:t>References</a:t>
            </a:r>
            <a:endParaRPr sz="2920" b="1">
              <a:latin typeface="Calibri"/>
              <a:ea typeface="Calibri"/>
              <a:cs typeface="Calibri"/>
              <a:sym typeface="Calibri"/>
            </a:endParaRPr>
          </a:p>
        </p:txBody>
      </p:sp>
      <p:sp>
        <p:nvSpPr>
          <p:cNvPr id="477" name="Google Shape;477;p58"/>
          <p:cNvSpPr txBox="1"/>
          <p:nvPr/>
        </p:nvSpPr>
        <p:spPr>
          <a:xfrm>
            <a:off x="260100" y="1206425"/>
            <a:ext cx="8431500" cy="3879000"/>
          </a:xfrm>
          <a:prstGeom prst="rect">
            <a:avLst/>
          </a:prstGeom>
          <a:noFill/>
          <a:ln>
            <a:noFill/>
          </a:ln>
        </p:spPr>
        <p:txBody>
          <a:bodyPr spcFirstLastPara="1" wrap="square" lIns="91425" tIns="91425" rIns="91425" bIns="91425" anchor="t" anchorCtr="0">
            <a:spAutoFit/>
          </a:bodyPr>
          <a:lstStyle/>
          <a:p>
            <a:pPr marL="457200" lvl="0" indent="-323850" algn="l" rtl="0">
              <a:lnSpc>
                <a:spcPct val="150000"/>
              </a:lnSpc>
              <a:spcBef>
                <a:spcPts val="0"/>
              </a:spcBef>
              <a:spcAft>
                <a:spcPts val="0"/>
              </a:spcAft>
              <a:buClr>
                <a:schemeClr val="accent2"/>
              </a:buClr>
              <a:buSzPts val="1500"/>
              <a:buFont typeface="Calibri"/>
              <a:buAutoNum type="arabicPeriod"/>
            </a:pPr>
            <a:r>
              <a:rPr lang="en" sz="1500" b="1">
                <a:solidFill>
                  <a:schemeClr val="dk1"/>
                </a:solidFill>
                <a:latin typeface="Calibri"/>
                <a:ea typeface="Calibri"/>
                <a:cs typeface="Calibri"/>
                <a:sym typeface="Calibri"/>
              </a:rPr>
              <a:t>Savage MW. Management of diabetic ketoacidosis. </a:t>
            </a:r>
            <a:r>
              <a:rPr lang="en" sz="1500" b="1" i="1">
                <a:solidFill>
                  <a:schemeClr val="dk1"/>
                </a:solidFill>
                <a:latin typeface="Calibri"/>
                <a:ea typeface="Calibri"/>
                <a:cs typeface="Calibri"/>
                <a:sym typeface="Calibri"/>
              </a:rPr>
              <a:t>Clin Med (Lond). </a:t>
            </a:r>
            <a:r>
              <a:rPr lang="en" sz="1500" b="1">
                <a:solidFill>
                  <a:schemeClr val="dk1"/>
                </a:solidFill>
                <a:latin typeface="Calibri"/>
                <a:ea typeface="Calibri"/>
                <a:cs typeface="Calibri"/>
                <a:sym typeface="Calibri"/>
              </a:rPr>
              <a:t>2011;11(2):154-156. doi:10.7861/clinmedicine.11-2-154</a:t>
            </a:r>
            <a:endParaRPr sz="1500" b="1">
              <a:solidFill>
                <a:schemeClr val="dk1"/>
              </a:solidFill>
              <a:latin typeface="Calibri"/>
              <a:ea typeface="Calibri"/>
              <a:cs typeface="Calibri"/>
              <a:sym typeface="Calibri"/>
            </a:endParaRPr>
          </a:p>
          <a:p>
            <a:pPr marL="457200" lvl="0" indent="-323850" algn="l" rtl="0">
              <a:lnSpc>
                <a:spcPct val="150000"/>
              </a:lnSpc>
              <a:spcBef>
                <a:spcPts val="0"/>
              </a:spcBef>
              <a:spcAft>
                <a:spcPts val="0"/>
              </a:spcAft>
              <a:buClr>
                <a:schemeClr val="accent2"/>
              </a:buClr>
              <a:buSzPts val="1500"/>
              <a:buFont typeface="Calibri"/>
              <a:buAutoNum type="arabicPeriod"/>
            </a:pPr>
            <a:r>
              <a:rPr lang="en" sz="1500" b="1">
                <a:solidFill>
                  <a:schemeClr val="dk1"/>
                </a:solidFill>
                <a:latin typeface="Calibri"/>
                <a:ea typeface="Calibri"/>
                <a:cs typeface="Calibri"/>
                <a:sym typeface="Calibri"/>
              </a:rPr>
              <a:t>Misra S, Oliver NS. Utility of ketone measurement in the prevention, diagnosis and management of diabetic ketoacidosis. </a:t>
            </a:r>
            <a:r>
              <a:rPr lang="en" sz="1500" b="1" i="1">
                <a:solidFill>
                  <a:schemeClr val="dk1"/>
                </a:solidFill>
                <a:latin typeface="Calibri"/>
                <a:ea typeface="Calibri"/>
                <a:cs typeface="Calibri"/>
                <a:sym typeface="Calibri"/>
              </a:rPr>
              <a:t>Diabet Med. </a:t>
            </a:r>
            <a:r>
              <a:rPr lang="en" sz="1500" b="1">
                <a:solidFill>
                  <a:schemeClr val="dk1"/>
                </a:solidFill>
                <a:latin typeface="Calibri"/>
                <a:ea typeface="Calibri"/>
                <a:cs typeface="Calibri"/>
                <a:sym typeface="Calibri"/>
              </a:rPr>
              <a:t>2015;32(1):14-23. doi:10.1111/dme.12604</a:t>
            </a:r>
            <a:endParaRPr sz="1500" b="1">
              <a:solidFill>
                <a:schemeClr val="dk1"/>
              </a:solidFill>
              <a:latin typeface="Calibri"/>
              <a:ea typeface="Calibri"/>
              <a:cs typeface="Calibri"/>
              <a:sym typeface="Calibri"/>
            </a:endParaRPr>
          </a:p>
          <a:p>
            <a:pPr marL="457200" lvl="0" indent="-323850" algn="l" rtl="0">
              <a:lnSpc>
                <a:spcPct val="150000"/>
              </a:lnSpc>
              <a:spcBef>
                <a:spcPts val="0"/>
              </a:spcBef>
              <a:spcAft>
                <a:spcPts val="0"/>
              </a:spcAft>
              <a:buClr>
                <a:schemeClr val="accent2"/>
              </a:buClr>
              <a:buSzPts val="1500"/>
              <a:buFont typeface="Calibri"/>
              <a:buAutoNum type="arabicPeriod"/>
            </a:pPr>
            <a:r>
              <a:rPr lang="en" sz="1500" b="1">
                <a:solidFill>
                  <a:schemeClr val="dk1"/>
                </a:solidFill>
                <a:latin typeface="Calibri"/>
                <a:ea typeface="Calibri"/>
                <a:cs typeface="Calibri"/>
                <a:sym typeface="Calibri"/>
              </a:rPr>
              <a:t>Bruss ML. Chapter 4 - Lipids and Ketones. In: Kaneko JJ, Harvey JW, Bruss ML, eds. </a:t>
            </a:r>
            <a:r>
              <a:rPr lang="en" sz="1500" b="1" i="1">
                <a:solidFill>
                  <a:schemeClr val="dk1"/>
                </a:solidFill>
                <a:latin typeface="Calibri"/>
                <a:ea typeface="Calibri"/>
                <a:cs typeface="Calibri"/>
                <a:sym typeface="Calibri"/>
              </a:rPr>
              <a:t>Clinical Biochemistry of Domestic Animals (Sixth Edition)</a:t>
            </a:r>
            <a:r>
              <a:rPr lang="en" sz="1500" b="1">
                <a:solidFill>
                  <a:schemeClr val="dk1"/>
                </a:solidFill>
                <a:latin typeface="Calibri"/>
                <a:ea typeface="Calibri"/>
                <a:cs typeface="Calibri"/>
                <a:sym typeface="Calibri"/>
              </a:rPr>
              <a:t>Academic Press; 2008:81-115</a:t>
            </a:r>
            <a:endParaRPr sz="1500" b="1">
              <a:solidFill>
                <a:schemeClr val="dk1"/>
              </a:solidFill>
              <a:latin typeface="Calibri"/>
              <a:ea typeface="Calibri"/>
              <a:cs typeface="Calibri"/>
              <a:sym typeface="Calibri"/>
            </a:endParaRPr>
          </a:p>
          <a:p>
            <a:pPr marL="457200" lvl="0" indent="-323850" algn="l" rtl="0">
              <a:lnSpc>
                <a:spcPct val="150000"/>
              </a:lnSpc>
              <a:spcBef>
                <a:spcPts val="0"/>
              </a:spcBef>
              <a:spcAft>
                <a:spcPts val="0"/>
              </a:spcAft>
              <a:buClr>
                <a:schemeClr val="accent2"/>
              </a:buClr>
              <a:buSzPts val="1500"/>
              <a:buFont typeface="Calibri"/>
              <a:buAutoNum type="arabicPeriod"/>
            </a:pPr>
            <a:r>
              <a:rPr lang="en" sz="1500" b="1">
                <a:solidFill>
                  <a:schemeClr val="dk1"/>
                </a:solidFill>
                <a:latin typeface="Calibri"/>
                <a:ea typeface="Calibri"/>
                <a:cs typeface="Calibri"/>
                <a:sym typeface="Calibri"/>
              </a:rPr>
              <a:t>Lyu X, Miskovsky J. Detecting Concealing Heart Failure in a Young Alcohol-Related Liver Failure Patient Using the Most Basic Pathophysiological Principle. </a:t>
            </a:r>
            <a:r>
              <a:rPr lang="en" sz="1500" b="1" i="1">
                <a:solidFill>
                  <a:schemeClr val="dk1"/>
                </a:solidFill>
                <a:latin typeface="Calibri"/>
                <a:ea typeface="Calibri"/>
                <a:cs typeface="Calibri"/>
                <a:sym typeface="Calibri"/>
              </a:rPr>
              <a:t>Cureus. </a:t>
            </a:r>
            <a:r>
              <a:rPr lang="en" sz="1500" b="1">
                <a:solidFill>
                  <a:schemeClr val="dk1"/>
                </a:solidFill>
                <a:latin typeface="Calibri"/>
                <a:ea typeface="Calibri"/>
                <a:cs typeface="Calibri"/>
                <a:sym typeface="Calibri"/>
              </a:rPr>
              <a:t>2022;14(3):e23570. doi:10.7759/cureus.23570</a:t>
            </a:r>
            <a:endParaRPr sz="1500" b="1">
              <a:solidFill>
                <a:schemeClr val="accent2"/>
              </a:solidFill>
              <a:latin typeface="Calibri"/>
              <a:ea typeface="Calibri"/>
              <a:cs typeface="Calibri"/>
              <a:sym typeface="Calibri"/>
            </a:endParaRPr>
          </a:p>
          <a:p>
            <a:pPr marL="0" marR="0" lvl="0" indent="0" algn="just" rtl="0">
              <a:lnSpc>
                <a:spcPct val="150000"/>
              </a:lnSpc>
              <a:spcBef>
                <a:spcPts val="0"/>
              </a:spcBef>
              <a:spcAft>
                <a:spcPts val="0"/>
              </a:spcAft>
              <a:buNone/>
            </a:pPr>
            <a:endParaRPr sz="1500" b="1">
              <a:solidFill>
                <a:schemeClr val="accent2"/>
              </a:solidFill>
              <a:latin typeface="Calibri"/>
              <a:ea typeface="Calibri"/>
              <a:cs typeface="Calibri"/>
              <a:sym typeface="Calibri"/>
            </a:endParaRPr>
          </a:p>
          <a:p>
            <a:pPr marL="0" marR="0" lvl="0" indent="0" algn="just" rtl="0">
              <a:lnSpc>
                <a:spcPct val="150000"/>
              </a:lnSpc>
              <a:spcBef>
                <a:spcPts val="0"/>
              </a:spcBef>
              <a:spcAft>
                <a:spcPts val="0"/>
              </a:spcAft>
              <a:buNone/>
            </a:pPr>
            <a:endParaRPr sz="1500" b="1">
              <a:solidFill>
                <a:schemeClr val="accent2"/>
              </a:solidFill>
              <a:latin typeface="Calibri"/>
              <a:ea typeface="Calibri"/>
              <a:cs typeface="Calibri"/>
              <a:sym typeface="Calibri"/>
            </a:endParaRPr>
          </a:p>
        </p:txBody>
      </p:sp>
      <p:sp>
        <p:nvSpPr>
          <p:cNvPr id="478" name="Google Shape;478;p58"/>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dirty="0">
                <a:latin typeface="Montserrat"/>
                <a:ea typeface="Montserrat"/>
                <a:cs typeface="Montserrat"/>
                <a:sym typeface="Montserrat"/>
              </a:rPr>
              <a:t>34</a:t>
            </a:r>
            <a:endParaRPr sz="2000" b="1" dirty="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3">
            <a:off x="272800" y="1426128"/>
            <a:ext cx="5522924" cy="3717371"/>
          </a:xfrm>
          <a:prstGeom prst="rect">
            <a:avLst/>
          </a:prstGeom>
          <a:noFill/>
          <a:ln>
            <a:noFill/>
          </a:ln>
        </p:spPr>
      </p:pic>
      <p:pic>
        <p:nvPicPr>
          <p:cNvPr id="82" name="Google Shape;82;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6">
            <a:off x="1086673" y="492247"/>
            <a:ext cx="3029033" cy="3404160"/>
          </a:xfrm>
          <a:prstGeom prst="rect">
            <a:avLst/>
          </a:prstGeom>
          <a:noFill/>
          <a:ln>
            <a:noFill/>
          </a:ln>
        </p:spPr>
      </p:pic>
      <p:sp>
        <p:nvSpPr>
          <p:cNvPr id="83" name="Google Shape;83;p16"/>
          <p:cNvSpPr txBox="1"/>
          <p:nvPr/>
        </p:nvSpPr>
        <p:spPr>
          <a:xfrm>
            <a:off x="1897175" y="1108000"/>
            <a:ext cx="1516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Well, you don’t have a fever…</a:t>
            </a:r>
            <a:endParaRPr sz="1600" i="1">
              <a:latin typeface="Calibri"/>
              <a:ea typeface="Calibri"/>
              <a:cs typeface="Calibri"/>
              <a:sym typeface="Calibri"/>
            </a:endParaRPr>
          </a:p>
        </p:txBody>
      </p:sp>
      <p:pic>
        <p:nvPicPr>
          <p:cNvPr id="84" name="Google Shape;84;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6" flipH="1">
            <a:off x="5948301" y="3324153"/>
            <a:ext cx="3195699" cy="1734845"/>
          </a:xfrm>
          <a:prstGeom prst="rect">
            <a:avLst/>
          </a:prstGeom>
          <a:noFill/>
          <a:ln>
            <a:noFill/>
          </a:ln>
        </p:spPr>
      </p:pic>
      <p:sp>
        <p:nvSpPr>
          <p:cNvPr id="85" name="Google Shape;85;p16"/>
          <p:cNvSpPr txBox="1"/>
          <p:nvPr/>
        </p:nvSpPr>
        <p:spPr>
          <a:xfrm>
            <a:off x="6700687" y="3853025"/>
            <a:ext cx="1849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dirty="0">
                <a:latin typeface="Calibri"/>
                <a:ea typeface="Calibri"/>
                <a:cs typeface="Calibri"/>
                <a:sym typeface="Calibri"/>
              </a:rPr>
              <a:t>Dad… I really don’t feel good.</a:t>
            </a:r>
            <a:endParaRPr sz="1600" i="1" dirty="0">
              <a:latin typeface="Calibri"/>
              <a:ea typeface="Calibri"/>
              <a:cs typeface="Calibri"/>
              <a:sym typeface="Calibri"/>
            </a:endParaRPr>
          </a:p>
        </p:txBody>
      </p:sp>
      <p:sp>
        <p:nvSpPr>
          <p:cNvPr id="86" name="Google Shape;86;p16"/>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4</a:t>
            </a:r>
            <a:endParaRPr sz="2000" b="1">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64975" y="556125"/>
            <a:ext cx="6442726" cy="4587377"/>
          </a:xfrm>
          <a:prstGeom prst="rect">
            <a:avLst/>
          </a:prstGeom>
          <a:noFill/>
          <a:ln>
            <a:noFill/>
          </a:ln>
        </p:spPr>
      </p:pic>
      <p:pic>
        <p:nvPicPr>
          <p:cNvPr id="92" name="Google Shape;92;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07879" flipH="1">
            <a:off x="189419" y="1115278"/>
            <a:ext cx="3229106" cy="1752974"/>
          </a:xfrm>
          <a:prstGeom prst="rect">
            <a:avLst/>
          </a:prstGeom>
          <a:noFill/>
          <a:ln>
            <a:noFill/>
          </a:ln>
        </p:spPr>
      </p:pic>
      <p:sp>
        <p:nvSpPr>
          <p:cNvPr id="93" name="Google Shape;93;p17"/>
          <p:cNvSpPr txBox="1"/>
          <p:nvPr/>
        </p:nvSpPr>
        <p:spPr>
          <a:xfrm>
            <a:off x="1146425" y="1530063"/>
            <a:ext cx="1516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dirty="0">
                <a:latin typeface="Calibri"/>
                <a:ea typeface="Calibri"/>
                <a:cs typeface="Calibri"/>
                <a:sym typeface="Calibri"/>
              </a:rPr>
              <a:t>I think we should go to the hospital.</a:t>
            </a:r>
            <a:endParaRPr sz="1600" i="1" dirty="0">
              <a:latin typeface="Calibri"/>
              <a:ea typeface="Calibri"/>
              <a:cs typeface="Calibri"/>
              <a:sym typeface="Calibri"/>
            </a:endParaRPr>
          </a:p>
        </p:txBody>
      </p:sp>
      <p:sp>
        <p:nvSpPr>
          <p:cNvPr id="94" name="Google Shape;94;p17"/>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5</a:t>
            </a:r>
            <a:endParaRPr sz="2000" b="1">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7175" y="831325"/>
            <a:ext cx="4649149" cy="4312177"/>
          </a:xfrm>
          <a:prstGeom prst="rect">
            <a:avLst/>
          </a:prstGeom>
          <a:noFill/>
          <a:ln>
            <a:noFill/>
          </a:ln>
        </p:spPr>
      </p:pic>
      <p:pic>
        <p:nvPicPr>
          <p:cNvPr id="100" name="Google Shape;100;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38401" y="506537"/>
            <a:ext cx="4105600" cy="4636974"/>
          </a:xfrm>
          <a:prstGeom prst="rect">
            <a:avLst/>
          </a:prstGeom>
          <a:noFill/>
          <a:ln>
            <a:noFill/>
          </a:ln>
        </p:spPr>
      </p:pic>
      <p:pic>
        <p:nvPicPr>
          <p:cNvPr id="101" name="Google Shape;101;p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98259" flipH="1">
            <a:off x="4398678" y="663052"/>
            <a:ext cx="3195698" cy="1734847"/>
          </a:xfrm>
          <a:prstGeom prst="rect">
            <a:avLst/>
          </a:prstGeom>
          <a:noFill/>
          <a:ln>
            <a:noFill/>
          </a:ln>
        </p:spPr>
      </p:pic>
      <p:sp>
        <p:nvSpPr>
          <p:cNvPr id="102" name="Google Shape;102;p18"/>
          <p:cNvSpPr txBox="1"/>
          <p:nvPr/>
        </p:nvSpPr>
        <p:spPr>
          <a:xfrm>
            <a:off x="5238125" y="1247500"/>
            <a:ext cx="1516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I don’t think so…</a:t>
            </a:r>
            <a:endParaRPr sz="1600" i="1">
              <a:latin typeface="Calibri"/>
              <a:ea typeface="Calibri"/>
              <a:cs typeface="Calibri"/>
              <a:sym typeface="Calibri"/>
            </a:endParaRPr>
          </a:p>
        </p:txBody>
      </p:sp>
      <p:pic>
        <p:nvPicPr>
          <p:cNvPr id="103" name="Google Shape;103;p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894850" y="0"/>
            <a:ext cx="3870551" cy="3870551"/>
          </a:xfrm>
          <a:prstGeom prst="rect">
            <a:avLst/>
          </a:prstGeom>
          <a:noFill/>
          <a:ln>
            <a:noFill/>
          </a:ln>
        </p:spPr>
      </p:pic>
      <p:sp>
        <p:nvSpPr>
          <p:cNvPr id="104" name="Google Shape;104;p18"/>
          <p:cNvSpPr txBox="1"/>
          <p:nvPr/>
        </p:nvSpPr>
        <p:spPr>
          <a:xfrm>
            <a:off x="2834675" y="314875"/>
            <a:ext cx="20775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i="1">
              <a:latin typeface="Calibri"/>
              <a:ea typeface="Calibri"/>
              <a:cs typeface="Calibri"/>
              <a:sym typeface="Calibri"/>
            </a:endParaRPr>
          </a:p>
          <a:p>
            <a:pPr marL="0" lvl="0" indent="0" algn="l" rtl="0">
              <a:spcBef>
                <a:spcPts val="0"/>
              </a:spcBef>
              <a:spcAft>
                <a:spcPts val="0"/>
              </a:spcAft>
              <a:buNone/>
            </a:pPr>
            <a:r>
              <a:rPr lang="en" sz="1500" i="1">
                <a:latin typeface="Calibri"/>
                <a:ea typeface="Calibri"/>
                <a:cs typeface="Calibri"/>
                <a:sym typeface="Calibri"/>
              </a:rPr>
              <a:t>Other than the vomiting, have you been feeling any different these past few weeks?</a:t>
            </a:r>
            <a:endParaRPr sz="1500" i="1">
              <a:latin typeface="Calibri"/>
              <a:ea typeface="Calibri"/>
              <a:cs typeface="Calibri"/>
              <a:sym typeface="Calibri"/>
            </a:endParaRPr>
          </a:p>
        </p:txBody>
      </p:sp>
      <p:sp>
        <p:nvSpPr>
          <p:cNvPr id="105" name="Google Shape;105;p18"/>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6</a:t>
            </a:r>
            <a:endParaRPr sz="2000" b="1">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68900" y="703825"/>
            <a:ext cx="6726723" cy="4320302"/>
          </a:xfrm>
          <a:prstGeom prst="rect">
            <a:avLst/>
          </a:prstGeom>
          <a:noFill/>
          <a:ln>
            <a:noFill/>
          </a:ln>
        </p:spPr>
      </p:pic>
      <p:pic>
        <p:nvPicPr>
          <p:cNvPr id="111" name="Google Shape;111;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7225" y="827250"/>
            <a:ext cx="2682199" cy="4312177"/>
          </a:xfrm>
          <a:prstGeom prst="rect">
            <a:avLst/>
          </a:prstGeom>
          <a:noFill/>
          <a:ln>
            <a:noFill/>
          </a:ln>
        </p:spPr>
      </p:pic>
      <p:pic>
        <p:nvPicPr>
          <p:cNvPr id="112" name="Google Shape;112;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472541" flipH="1">
            <a:off x="2770528" y="-27326"/>
            <a:ext cx="3086294" cy="3513125"/>
          </a:xfrm>
          <a:prstGeom prst="rect">
            <a:avLst/>
          </a:prstGeom>
          <a:noFill/>
          <a:ln>
            <a:noFill/>
          </a:ln>
        </p:spPr>
      </p:pic>
      <p:sp>
        <p:nvSpPr>
          <p:cNvPr id="113" name="Google Shape;113;p19"/>
          <p:cNvSpPr txBox="1"/>
          <p:nvPr/>
        </p:nvSpPr>
        <p:spPr>
          <a:xfrm>
            <a:off x="3555275" y="402450"/>
            <a:ext cx="16731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dirty="0">
                <a:latin typeface="Calibri"/>
                <a:ea typeface="Calibri"/>
                <a:cs typeface="Calibri"/>
                <a:sym typeface="Calibri"/>
              </a:rPr>
              <a:t>I’ve actually noticed plenty of strange symptoms.</a:t>
            </a:r>
            <a:endParaRPr sz="1600" i="1" dirty="0">
              <a:latin typeface="Calibri"/>
              <a:ea typeface="Calibri"/>
              <a:cs typeface="Calibri"/>
              <a:sym typeface="Calibri"/>
            </a:endParaRPr>
          </a:p>
        </p:txBody>
      </p:sp>
      <p:pic>
        <p:nvPicPr>
          <p:cNvPr id="114" name="Google Shape;114;p1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52184">
            <a:off x="2778147" y="1634958"/>
            <a:ext cx="2902807" cy="2902807"/>
          </a:xfrm>
          <a:prstGeom prst="rect">
            <a:avLst/>
          </a:prstGeom>
          <a:noFill/>
          <a:ln>
            <a:noFill/>
          </a:ln>
        </p:spPr>
      </p:pic>
      <p:sp>
        <p:nvSpPr>
          <p:cNvPr id="115" name="Google Shape;115;p19"/>
          <p:cNvSpPr txBox="1"/>
          <p:nvPr/>
        </p:nvSpPr>
        <p:spPr>
          <a:xfrm>
            <a:off x="3555275" y="2131050"/>
            <a:ext cx="1516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Was fatigue one of them?</a:t>
            </a:r>
            <a:endParaRPr sz="1600" i="1">
              <a:latin typeface="Calibri"/>
              <a:ea typeface="Calibri"/>
              <a:cs typeface="Calibri"/>
              <a:sym typeface="Calibri"/>
            </a:endParaRPr>
          </a:p>
        </p:txBody>
      </p:sp>
      <p:sp>
        <p:nvSpPr>
          <p:cNvPr id="116" name="Google Shape;116;p19"/>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7</a:t>
            </a:r>
            <a:endParaRPr sz="2000" b="1">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708751" flipH="1">
            <a:off x="2527476" y="-348405"/>
            <a:ext cx="3749874" cy="4268461"/>
          </a:xfrm>
          <a:prstGeom prst="rect">
            <a:avLst/>
          </a:prstGeom>
          <a:noFill/>
          <a:ln>
            <a:noFill/>
          </a:ln>
        </p:spPr>
      </p:pic>
      <p:sp>
        <p:nvSpPr>
          <p:cNvPr id="122" name="Google Shape;122;p20"/>
          <p:cNvSpPr txBox="1"/>
          <p:nvPr/>
        </p:nvSpPr>
        <p:spPr>
          <a:xfrm>
            <a:off x="3381863" y="219300"/>
            <a:ext cx="19770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Yeah. She’s been exhausted all the time. I thought it was because of school or something.</a:t>
            </a:r>
            <a:endParaRPr sz="1600" i="1">
              <a:latin typeface="Calibri"/>
              <a:ea typeface="Calibri"/>
              <a:cs typeface="Calibri"/>
              <a:sym typeface="Calibri"/>
            </a:endParaRPr>
          </a:p>
        </p:txBody>
      </p:sp>
      <p:pic>
        <p:nvPicPr>
          <p:cNvPr id="123" name="Google Shape;123;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52188">
            <a:off x="2454572" y="1465268"/>
            <a:ext cx="3628356" cy="3815563"/>
          </a:xfrm>
          <a:prstGeom prst="rect">
            <a:avLst/>
          </a:prstGeom>
          <a:noFill/>
          <a:ln>
            <a:noFill/>
          </a:ln>
        </p:spPr>
      </p:pic>
      <p:sp>
        <p:nvSpPr>
          <p:cNvPr id="124" name="Google Shape;124;p20"/>
          <p:cNvSpPr txBox="1"/>
          <p:nvPr/>
        </p:nvSpPr>
        <p:spPr>
          <a:xfrm>
            <a:off x="3387062" y="2006825"/>
            <a:ext cx="1763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Hmm.. Fatigue by itself isn’t always a concern, anything else?</a:t>
            </a:r>
            <a:endParaRPr sz="1600" i="1">
              <a:latin typeface="Calibri"/>
              <a:ea typeface="Calibri"/>
              <a:cs typeface="Calibri"/>
              <a:sym typeface="Calibri"/>
            </a:endParaRPr>
          </a:p>
        </p:txBody>
      </p:sp>
      <p:pic>
        <p:nvPicPr>
          <p:cNvPr id="125" name="Google Shape;125;p2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670540" flipH="1">
            <a:off x="2522359" y="2990207"/>
            <a:ext cx="3760107" cy="4280161"/>
          </a:xfrm>
          <a:prstGeom prst="rect">
            <a:avLst/>
          </a:prstGeom>
          <a:noFill/>
          <a:ln>
            <a:noFill/>
          </a:ln>
        </p:spPr>
      </p:pic>
      <p:pic>
        <p:nvPicPr>
          <p:cNvPr id="126" name="Google Shape;126;p2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3875" y="219299"/>
            <a:ext cx="2375449" cy="2870126"/>
          </a:xfrm>
          <a:prstGeom prst="rect">
            <a:avLst/>
          </a:prstGeom>
          <a:noFill/>
          <a:ln>
            <a:noFill/>
          </a:ln>
        </p:spPr>
      </p:pic>
      <p:pic>
        <p:nvPicPr>
          <p:cNvPr id="127" name="Google Shape;127;p2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893250">
            <a:off x="6952725" y="1923300"/>
            <a:ext cx="1537401" cy="1945899"/>
          </a:xfrm>
          <a:prstGeom prst="rect">
            <a:avLst/>
          </a:prstGeom>
          <a:noFill/>
          <a:ln>
            <a:noFill/>
          </a:ln>
        </p:spPr>
      </p:pic>
      <p:sp>
        <p:nvSpPr>
          <p:cNvPr id="128" name="Google Shape;128;p20"/>
          <p:cNvSpPr txBox="1"/>
          <p:nvPr/>
        </p:nvSpPr>
        <p:spPr>
          <a:xfrm>
            <a:off x="3429125" y="3505975"/>
            <a:ext cx="1763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Yup, she’s been drinking a ridiculous amount of water. Not sure if that’s normal.</a:t>
            </a:r>
            <a:endParaRPr sz="1600" i="1">
              <a:latin typeface="Calibri"/>
              <a:ea typeface="Calibri"/>
              <a:cs typeface="Calibri"/>
              <a:sym typeface="Calibri"/>
            </a:endParaRPr>
          </a:p>
        </p:txBody>
      </p:sp>
      <p:sp>
        <p:nvSpPr>
          <p:cNvPr id="129" name="Google Shape;129;p20"/>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8</a:t>
            </a:r>
            <a:endParaRPr sz="2000"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163425"/>
            <a:ext cx="5753651" cy="3980073"/>
          </a:xfrm>
          <a:prstGeom prst="rect">
            <a:avLst/>
          </a:prstGeom>
          <a:noFill/>
          <a:ln>
            <a:noFill/>
          </a:ln>
        </p:spPr>
      </p:pic>
      <p:pic>
        <p:nvPicPr>
          <p:cNvPr id="135" name="Google Shape;135;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152186">
            <a:off x="2358423" y="363428"/>
            <a:ext cx="4024530" cy="4232165"/>
          </a:xfrm>
          <a:prstGeom prst="rect">
            <a:avLst/>
          </a:prstGeom>
          <a:noFill/>
          <a:ln>
            <a:noFill/>
          </a:ln>
        </p:spPr>
      </p:pic>
      <p:sp>
        <p:nvSpPr>
          <p:cNvPr id="136" name="Google Shape;136;p21"/>
          <p:cNvSpPr txBox="1"/>
          <p:nvPr/>
        </p:nvSpPr>
        <p:spPr>
          <a:xfrm>
            <a:off x="3489000" y="1010625"/>
            <a:ext cx="1763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latin typeface="Calibri"/>
                <a:ea typeface="Calibri"/>
                <a:cs typeface="Calibri"/>
                <a:sym typeface="Calibri"/>
              </a:rPr>
              <a:t>Hey, is this endocrinology? We have a patient here in the ER.</a:t>
            </a:r>
            <a:endParaRPr sz="1600" i="1">
              <a:latin typeface="Calibri"/>
              <a:ea typeface="Calibri"/>
              <a:cs typeface="Calibri"/>
              <a:sym typeface="Calibri"/>
            </a:endParaRPr>
          </a:p>
        </p:txBody>
      </p:sp>
      <p:sp>
        <p:nvSpPr>
          <p:cNvPr id="137" name="Google Shape;137;p21"/>
          <p:cNvSpPr txBox="1"/>
          <p:nvPr/>
        </p:nvSpPr>
        <p:spPr>
          <a:xfrm>
            <a:off x="8610900" y="4650900"/>
            <a:ext cx="533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b="1">
                <a:latin typeface="Montserrat"/>
                <a:ea typeface="Montserrat"/>
                <a:cs typeface="Montserrat"/>
                <a:sym typeface="Montserrat"/>
              </a:rPr>
              <a:t>9</a:t>
            </a:r>
            <a:endParaRPr sz="2000"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1193</Words>
  <Application>Microsoft Office PowerPoint</Application>
  <PresentationFormat>On-screen Show (16:9)</PresentationFormat>
  <Paragraphs>125</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Helvetica Neue</vt:lpstr>
      <vt:lpstr>Montserrat</vt:lpstr>
      <vt:lpstr>Palatino Linotype</vt:lpstr>
      <vt:lpstr>Arial</vt:lpstr>
      <vt:lpstr>Monotype Corsiva</vt:lpstr>
      <vt:lpstr>Calibri</vt:lpstr>
      <vt:lpstr>Abel</vt:lpstr>
      <vt:lpstr>Simple Light</vt:lpstr>
      <vt:lpstr>Diabetic Ketoacidosis Upon Diagnosis: A Biochemistry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vt:lpstr>
      <vt:lpstr>Question 2</vt:lpstr>
      <vt:lpstr>Question 3</vt:lpstr>
      <vt:lpstr>Question 4</vt:lpstr>
      <vt:lpstr>PowerPoint Presentation</vt:lpstr>
      <vt:lpstr>Question 5</vt:lpstr>
      <vt:lpstr>Question 6 </vt:lpstr>
      <vt:lpstr>PowerPoint Presentation</vt:lpstr>
      <vt:lpstr>PowerPoint Presentation</vt:lpstr>
      <vt:lpstr>Question 7</vt:lpstr>
      <vt:lpstr>PowerPoint Presentation</vt:lpstr>
      <vt:lpstr>PowerPoint Presentation</vt:lpstr>
      <vt:lpstr>PowerPoint Presentation</vt:lpstr>
      <vt:lpstr>Question 8</vt:lpstr>
      <vt:lpstr>PowerPoint Presentation</vt:lpstr>
      <vt:lpstr>Question 9</vt:lpstr>
      <vt:lpstr>Question 10</vt:lpstr>
      <vt:lpstr>Question 11</vt:lpstr>
      <vt:lpstr>Question 12</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Ketoacidosis Upon Diagnosis: A Biochemistry Case Study</dc:title>
  <cp:lastModifiedBy>Ky Herreid</cp:lastModifiedBy>
  <cp:revision>1</cp:revision>
  <dcterms:modified xsi:type="dcterms:W3CDTF">2023-09-07T17:47:37Z</dcterms:modified>
</cp:coreProperties>
</file>