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8" r:id="rId2"/>
    <p:sldId id="262" r:id="rId3"/>
    <p:sldId id="263" r:id="rId4"/>
    <p:sldId id="265" r:id="rId5"/>
    <p:sldId id="266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F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1"/>
    <p:restoredTop sz="87329" autoAdjust="0"/>
  </p:normalViewPr>
  <p:slideViewPr>
    <p:cSldViewPr snapToGrid="0" snapToObjects="1">
      <p:cViewPr varScale="1">
        <p:scale>
          <a:sx n="81" d="100"/>
          <a:sy n="81" d="100"/>
        </p:scale>
        <p:origin x="-160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5BCA9-73D9-ED4B-B118-4FAF4B3DF304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4A6D6131-4AE2-3D45-BDEA-67CE16C861EB}">
      <dgm:prSet phldrT="[Text]"/>
      <dgm:spPr/>
      <dgm:t>
        <a:bodyPr/>
        <a:lstStyle/>
        <a:p>
          <a:r>
            <a:rPr lang="en-US" dirty="0"/>
            <a:t>Expert Opinion/Letter to Editor/Correspondence</a:t>
          </a:r>
        </a:p>
      </dgm:t>
    </dgm:pt>
    <dgm:pt modelId="{25A0A870-B741-E749-AF32-F50B9A684DF8}" type="parTrans" cxnId="{469D5573-6755-4C4E-9AB3-56064D86C152}">
      <dgm:prSet/>
      <dgm:spPr/>
      <dgm:t>
        <a:bodyPr/>
        <a:lstStyle/>
        <a:p>
          <a:endParaRPr lang="en-US"/>
        </a:p>
      </dgm:t>
    </dgm:pt>
    <dgm:pt modelId="{B2316990-9544-0343-AA96-9D06D3D1E90D}" type="sibTrans" cxnId="{469D5573-6755-4C4E-9AB3-56064D86C152}">
      <dgm:prSet/>
      <dgm:spPr/>
      <dgm:t>
        <a:bodyPr/>
        <a:lstStyle/>
        <a:p>
          <a:endParaRPr lang="en-US"/>
        </a:p>
      </dgm:t>
    </dgm:pt>
    <dgm:pt modelId="{B2F20346-7E50-AC4B-9913-AA3349F2EB67}">
      <dgm:prSet phldrT="[Text]"/>
      <dgm:spPr/>
      <dgm:t>
        <a:bodyPr/>
        <a:lstStyle/>
        <a:p>
          <a:r>
            <a:rPr lang="en-US" dirty="0"/>
            <a:t>Meta-Analysis or Systemic Reviews</a:t>
          </a:r>
        </a:p>
      </dgm:t>
    </dgm:pt>
    <dgm:pt modelId="{78378B62-EAA8-F244-82C4-FA9577BFF833}" type="parTrans" cxnId="{77556017-1728-B74D-B753-12ACCCF07C34}">
      <dgm:prSet/>
      <dgm:spPr/>
      <dgm:t>
        <a:bodyPr/>
        <a:lstStyle/>
        <a:p>
          <a:endParaRPr lang="en-US"/>
        </a:p>
      </dgm:t>
    </dgm:pt>
    <dgm:pt modelId="{C575BDCB-C70B-5945-B887-D04CD0AD0F3F}" type="sibTrans" cxnId="{77556017-1728-B74D-B753-12ACCCF07C34}">
      <dgm:prSet/>
      <dgm:spPr/>
      <dgm:t>
        <a:bodyPr/>
        <a:lstStyle/>
        <a:p>
          <a:endParaRPr lang="en-US"/>
        </a:p>
      </dgm:t>
    </dgm:pt>
    <dgm:pt modelId="{D7897A4A-D097-0B4E-9055-321EEDC6B26F}">
      <dgm:prSet phldrT="[Text]"/>
      <dgm:spPr/>
      <dgm:t>
        <a:bodyPr/>
        <a:lstStyle/>
        <a:p>
          <a:r>
            <a:rPr lang="en-US" dirty="0"/>
            <a:t>Randomized controlled trials</a:t>
          </a:r>
        </a:p>
      </dgm:t>
    </dgm:pt>
    <dgm:pt modelId="{1952B4C0-8C87-E14B-BD4E-EFC5266ECD6A}" type="parTrans" cxnId="{D66808E1-3103-FA46-9EE5-5CD5E5BFDF5E}">
      <dgm:prSet/>
      <dgm:spPr/>
      <dgm:t>
        <a:bodyPr/>
        <a:lstStyle/>
        <a:p>
          <a:endParaRPr lang="en-US"/>
        </a:p>
      </dgm:t>
    </dgm:pt>
    <dgm:pt modelId="{C491458F-1FC0-AE4C-8772-0E64B24A26F5}" type="sibTrans" cxnId="{D66808E1-3103-FA46-9EE5-5CD5E5BFDF5E}">
      <dgm:prSet/>
      <dgm:spPr/>
      <dgm:t>
        <a:bodyPr/>
        <a:lstStyle/>
        <a:p>
          <a:endParaRPr lang="en-US"/>
        </a:p>
      </dgm:t>
    </dgm:pt>
    <dgm:pt modelId="{6814E842-BF0E-2C4B-BAA7-ECE5A4122C07}">
      <dgm:prSet phldrT="[Text]"/>
      <dgm:spPr/>
      <dgm:t>
        <a:bodyPr/>
        <a:lstStyle/>
        <a:p>
          <a:r>
            <a:rPr lang="en-US" dirty="0"/>
            <a:t>Cohort studies</a:t>
          </a:r>
        </a:p>
      </dgm:t>
    </dgm:pt>
    <dgm:pt modelId="{E22A0EC0-2605-8D46-B3AE-CE46E94A2BBE}" type="parTrans" cxnId="{B181336B-E934-ED43-8D13-7457D779DD8B}">
      <dgm:prSet/>
      <dgm:spPr/>
      <dgm:t>
        <a:bodyPr/>
        <a:lstStyle/>
        <a:p>
          <a:endParaRPr lang="en-US"/>
        </a:p>
      </dgm:t>
    </dgm:pt>
    <dgm:pt modelId="{B96B5189-A7D5-BC4E-821E-9D6B8B6B1D58}" type="sibTrans" cxnId="{B181336B-E934-ED43-8D13-7457D779DD8B}">
      <dgm:prSet/>
      <dgm:spPr/>
      <dgm:t>
        <a:bodyPr/>
        <a:lstStyle/>
        <a:p>
          <a:endParaRPr lang="en-US"/>
        </a:p>
      </dgm:t>
    </dgm:pt>
    <dgm:pt modelId="{635DCEBC-BB05-7842-956F-8C12149E2626}">
      <dgm:prSet phldrT="[Text]"/>
      <dgm:spPr/>
      <dgm:t>
        <a:bodyPr/>
        <a:lstStyle/>
        <a:p>
          <a:r>
            <a:rPr lang="en-US" dirty="0"/>
            <a:t>Case reports </a:t>
          </a:r>
        </a:p>
      </dgm:t>
    </dgm:pt>
    <dgm:pt modelId="{B1957658-0455-F94E-B97D-5D86C1A71D60}" type="parTrans" cxnId="{429E94A2-4490-924F-96A0-A6A5A0D12000}">
      <dgm:prSet/>
      <dgm:spPr/>
      <dgm:t>
        <a:bodyPr/>
        <a:lstStyle/>
        <a:p>
          <a:endParaRPr lang="en-US"/>
        </a:p>
      </dgm:t>
    </dgm:pt>
    <dgm:pt modelId="{3923A97B-87D9-7541-8108-AEDBC1963366}" type="sibTrans" cxnId="{429E94A2-4490-924F-96A0-A6A5A0D12000}">
      <dgm:prSet/>
      <dgm:spPr/>
      <dgm:t>
        <a:bodyPr/>
        <a:lstStyle/>
        <a:p>
          <a:endParaRPr lang="en-US"/>
        </a:p>
      </dgm:t>
    </dgm:pt>
    <dgm:pt modelId="{81BF5A22-FD97-7F4C-9966-B67C6343F80B}">
      <dgm:prSet phldrT="[Text]"/>
      <dgm:spPr/>
      <dgm:t>
        <a:bodyPr/>
        <a:lstStyle/>
        <a:p>
          <a:r>
            <a:rPr lang="en-US"/>
            <a:t>Animal and in vivo studies</a:t>
          </a:r>
          <a:endParaRPr lang="en-US" dirty="0"/>
        </a:p>
      </dgm:t>
    </dgm:pt>
    <dgm:pt modelId="{8324262A-148C-7B43-A3CB-2AE0E52D185B}" type="parTrans" cxnId="{EFA4F633-5BF5-8D49-A3B7-8BA9FF0545CC}">
      <dgm:prSet/>
      <dgm:spPr/>
      <dgm:t>
        <a:bodyPr/>
        <a:lstStyle/>
        <a:p>
          <a:endParaRPr lang="en-US"/>
        </a:p>
      </dgm:t>
    </dgm:pt>
    <dgm:pt modelId="{3898EB68-90AD-3147-89E5-AD9314F18363}" type="sibTrans" cxnId="{EFA4F633-5BF5-8D49-A3B7-8BA9FF0545CC}">
      <dgm:prSet/>
      <dgm:spPr/>
      <dgm:t>
        <a:bodyPr/>
        <a:lstStyle/>
        <a:p>
          <a:endParaRPr lang="en-US"/>
        </a:p>
      </dgm:t>
    </dgm:pt>
    <dgm:pt modelId="{B607B002-1A8D-B34F-AAFA-DE475BFF92F5}" type="pres">
      <dgm:prSet presAssocID="{B7C5BCA9-73D9-ED4B-B118-4FAF4B3DF304}" presName="compositeShape" presStyleCnt="0">
        <dgm:presLayoutVars>
          <dgm:dir/>
          <dgm:resizeHandles/>
        </dgm:presLayoutVars>
      </dgm:prSet>
      <dgm:spPr/>
    </dgm:pt>
    <dgm:pt modelId="{2C462B95-3451-B74D-9848-F82EE80AA523}" type="pres">
      <dgm:prSet presAssocID="{B7C5BCA9-73D9-ED4B-B118-4FAF4B3DF304}" presName="pyramid" presStyleLbl="node1" presStyleIdx="0" presStyleCnt="1" custScaleX="53032" custScaleY="98914" custLinFactNeighborX="10958" custLinFactNeighborY="-272"/>
      <dgm:spPr/>
    </dgm:pt>
    <dgm:pt modelId="{293C4B14-980B-FF48-A5F9-07BF963A8397}" type="pres">
      <dgm:prSet presAssocID="{B7C5BCA9-73D9-ED4B-B118-4FAF4B3DF304}" presName="theList" presStyleCnt="0"/>
      <dgm:spPr/>
    </dgm:pt>
    <dgm:pt modelId="{7DDAA22A-5118-A547-A050-1C12033A2F73}" type="pres">
      <dgm:prSet presAssocID="{B2F20346-7E50-AC4B-9913-AA3349F2EB67}" presName="aNode" presStyleLbl="fgAcc1" presStyleIdx="0" presStyleCnt="6" custScaleX="67535" custScaleY="61637" custLinFactNeighborX="-31296" custLinFactNeighborY="1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88914-171D-8740-8316-35B753846446}" type="pres">
      <dgm:prSet presAssocID="{B2F20346-7E50-AC4B-9913-AA3349F2EB67}" presName="aSpace" presStyleCnt="0"/>
      <dgm:spPr/>
    </dgm:pt>
    <dgm:pt modelId="{9238370A-E4C8-E244-AF20-4CDC7C91F360}" type="pres">
      <dgm:prSet presAssocID="{D7897A4A-D097-0B4E-9055-321EEDC6B26F}" presName="aNode" presStyleLbl="fgAcc1" presStyleIdx="1" presStyleCnt="6" custScaleX="67535" custScaleY="61637" custLinFactY="4156" custLinFactNeighborX="-298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AE230-3C15-D946-BC6C-77A5F2361854}" type="pres">
      <dgm:prSet presAssocID="{D7897A4A-D097-0B4E-9055-321EEDC6B26F}" presName="aSpace" presStyleCnt="0"/>
      <dgm:spPr/>
    </dgm:pt>
    <dgm:pt modelId="{06AAD8B6-A8AE-CD45-A2E1-6EDAB27FD0A2}" type="pres">
      <dgm:prSet presAssocID="{6814E842-BF0E-2C4B-BAA7-ECE5A4122C07}" presName="aNode" presStyleLbl="fgAcc1" presStyleIdx="2" presStyleCnt="6" custScaleX="67535" custScaleY="61637" custLinFactY="17294" custLinFactNeighborX="-3282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08DF0-A30E-3C49-B5A9-5541E029F0D4}" type="pres">
      <dgm:prSet presAssocID="{6814E842-BF0E-2C4B-BAA7-ECE5A4122C07}" presName="aSpace" presStyleCnt="0"/>
      <dgm:spPr/>
    </dgm:pt>
    <dgm:pt modelId="{EA301C6B-EBA2-4D42-B58E-0CCB03676AFA}" type="pres">
      <dgm:prSet presAssocID="{635DCEBC-BB05-7842-956F-8C12149E2626}" presName="aNode" presStyleLbl="fgAcc1" presStyleIdx="3" presStyleCnt="6" custScaleX="67535" custScaleY="61637" custLinFactY="23754" custLinFactNeighborX="-3242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797C-DD17-DA4D-9850-C92CC43FD695}" type="pres">
      <dgm:prSet presAssocID="{635DCEBC-BB05-7842-956F-8C12149E2626}" presName="aSpace" presStyleCnt="0"/>
      <dgm:spPr/>
    </dgm:pt>
    <dgm:pt modelId="{7997D2CD-8DFC-7347-8029-AC7C22D21605}" type="pres">
      <dgm:prSet presAssocID="{81BF5A22-FD97-7F4C-9966-B67C6343F80B}" presName="aNode" presStyleLbl="fgAcc1" presStyleIdx="4" presStyleCnt="6" custScaleX="67535" custScaleY="61637" custLinFactY="40091" custLinFactNeighborX="-3326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74264-081E-8D4A-9EDA-7F475F2E381A}" type="pres">
      <dgm:prSet presAssocID="{81BF5A22-FD97-7F4C-9966-B67C6343F80B}" presName="aSpace" presStyleCnt="0"/>
      <dgm:spPr/>
    </dgm:pt>
    <dgm:pt modelId="{607EE473-CCCD-DB43-BE67-5748FF0572F6}" type="pres">
      <dgm:prSet presAssocID="{4A6D6131-4AE2-3D45-BDEA-67CE16C861EB}" presName="aNode" presStyleLbl="fgAcc1" presStyleIdx="5" presStyleCnt="6" custScaleX="67535" custScaleY="61637" custLinFactY="51317" custLinFactNeighborX="-327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64C81-3A92-3B45-8818-52507970F7D9}" type="pres">
      <dgm:prSet presAssocID="{4A6D6131-4AE2-3D45-BDEA-67CE16C861EB}" presName="aSpace" presStyleCnt="0"/>
      <dgm:spPr/>
    </dgm:pt>
  </dgm:ptLst>
  <dgm:cxnLst>
    <dgm:cxn modelId="{98A56D00-D429-594E-BB7C-E522A98B0562}" type="presOf" srcId="{6814E842-BF0E-2C4B-BAA7-ECE5A4122C07}" destId="{06AAD8B6-A8AE-CD45-A2E1-6EDAB27FD0A2}" srcOrd="0" destOrd="0" presId="urn:microsoft.com/office/officeart/2005/8/layout/pyramid2"/>
    <dgm:cxn modelId="{45828454-0682-6A4F-BA52-0ECE1D71AEC4}" type="presOf" srcId="{4A6D6131-4AE2-3D45-BDEA-67CE16C861EB}" destId="{607EE473-CCCD-DB43-BE67-5748FF0572F6}" srcOrd="0" destOrd="0" presId="urn:microsoft.com/office/officeart/2005/8/layout/pyramid2"/>
    <dgm:cxn modelId="{C362F241-4333-484E-9570-1873A4CC0272}" type="presOf" srcId="{B2F20346-7E50-AC4B-9913-AA3349F2EB67}" destId="{7DDAA22A-5118-A547-A050-1C12033A2F73}" srcOrd="0" destOrd="0" presId="urn:microsoft.com/office/officeart/2005/8/layout/pyramid2"/>
    <dgm:cxn modelId="{B181336B-E934-ED43-8D13-7457D779DD8B}" srcId="{B7C5BCA9-73D9-ED4B-B118-4FAF4B3DF304}" destId="{6814E842-BF0E-2C4B-BAA7-ECE5A4122C07}" srcOrd="2" destOrd="0" parTransId="{E22A0EC0-2605-8D46-B3AE-CE46E94A2BBE}" sibTransId="{B96B5189-A7D5-BC4E-821E-9D6B8B6B1D58}"/>
    <dgm:cxn modelId="{429E94A2-4490-924F-96A0-A6A5A0D12000}" srcId="{B7C5BCA9-73D9-ED4B-B118-4FAF4B3DF304}" destId="{635DCEBC-BB05-7842-956F-8C12149E2626}" srcOrd="3" destOrd="0" parTransId="{B1957658-0455-F94E-B97D-5D86C1A71D60}" sibTransId="{3923A97B-87D9-7541-8108-AEDBC1963366}"/>
    <dgm:cxn modelId="{469D5573-6755-4C4E-9AB3-56064D86C152}" srcId="{B7C5BCA9-73D9-ED4B-B118-4FAF4B3DF304}" destId="{4A6D6131-4AE2-3D45-BDEA-67CE16C861EB}" srcOrd="5" destOrd="0" parTransId="{25A0A870-B741-E749-AF32-F50B9A684DF8}" sibTransId="{B2316990-9544-0343-AA96-9D06D3D1E90D}"/>
    <dgm:cxn modelId="{EFA4F633-5BF5-8D49-A3B7-8BA9FF0545CC}" srcId="{B7C5BCA9-73D9-ED4B-B118-4FAF4B3DF304}" destId="{81BF5A22-FD97-7F4C-9966-B67C6343F80B}" srcOrd="4" destOrd="0" parTransId="{8324262A-148C-7B43-A3CB-2AE0E52D185B}" sibTransId="{3898EB68-90AD-3147-89E5-AD9314F18363}"/>
    <dgm:cxn modelId="{29C5E721-013A-864C-93FA-CC3BBB6C446D}" type="presOf" srcId="{635DCEBC-BB05-7842-956F-8C12149E2626}" destId="{EA301C6B-EBA2-4D42-B58E-0CCB03676AFA}" srcOrd="0" destOrd="0" presId="urn:microsoft.com/office/officeart/2005/8/layout/pyramid2"/>
    <dgm:cxn modelId="{D66808E1-3103-FA46-9EE5-5CD5E5BFDF5E}" srcId="{B7C5BCA9-73D9-ED4B-B118-4FAF4B3DF304}" destId="{D7897A4A-D097-0B4E-9055-321EEDC6B26F}" srcOrd="1" destOrd="0" parTransId="{1952B4C0-8C87-E14B-BD4E-EFC5266ECD6A}" sibTransId="{C491458F-1FC0-AE4C-8772-0E64B24A26F5}"/>
    <dgm:cxn modelId="{77556017-1728-B74D-B753-12ACCCF07C34}" srcId="{B7C5BCA9-73D9-ED4B-B118-4FAF4B3DF304}" destId="{B2F20346-7E50-AC4B-9913-AA3349F2EB67}" srcOrd="0" destOrd="0" parTransId="{78378B62-EAA8-F244-82C4-FA9577BFF833}" sibTransId="{C575BDCB-C70B-5945-B887-D04CD0AD0F3F}"/>
    <dgm:cxn modelId="{C7F233A0-A35A-EB41-9FC1-1AF4DD07E456}" type="presOf" srcId="{B7C5BCA9-73D9-ED4B-B118-4FAF4B3DF304}" destId="{B607B002-1A8D-B34F-AAFA-DE475BFF92F5}" srcOrd="0" destOrd="0" presId="urn:microsoft.com/office/officeart/2005/8/layout/pyramid2"/>
    <dgm:cxn modelId="{DB982DEF-EE54-2241-9F1D-DEC7D02AC1D6}" type="presOf" srcId="{D7897A4A-D097-0B4E-9055-321EEDC6B26F}" destId="{9238370A-E4C8-E244-AF20-4CDC7C91F360}" srcOrd="0" destOrd="0" presId="urn:microsoft.com/office/officeart/2005/8/layout/pyramid2"/>
    <dgm:cxn modelId="{FB2A2694-9BD5-234A-850A-5149461AE384}" type="presOf" srcId="{81BF5A22-FD97-7F4C-9966-B67C6343F80B}" destId="{7997D2CD-8DFC-7347-8029-AC7C22D21605}" srcOrd="0" destOrd="0" presId="urn:microsoft.com/office/officeart/2005/8/layout/pyramid2"/>
    <dgm:cxn modelId="{AB251209-DD2C-4F45-9347-E2CEA61926E5}" type="presParOf" srcId="{B607B002-1A8D-B34F-AAFA-DE475BFF92F5}" destId="{2C462B95-3451-B74D-9848-F82EE80AA523}" srcOrd="0" destOrd="0" presId="urn:microsoft.com/office/officeart/2005/8/layout/pyramid2"/>
    <dgm:cxn modelId="{82547B66-F640-5346-980A-179F2619C806}" type="presParOf" srcId="{B607B002-1A8D-B34F-AAFA-DE475BFF92F5}" destId="{293C4B14-980B-FF48-A5F9-07BF963A8397}" srcOrd="1" destOrd="0" presId="urn:microsoft.com/office/officeart/2005/8/layout/pyramid2"/>
    <dgm:cxn modelId="{BEE427F1-FD70-E244-B61C-E8A2386D2369}" type="presParOf" srcId="{293C4B14-980B-FF48-A5F9-07BF963A8397}" destId="{7DDAA22A-5118-A547-A050-1C12033A2F73}" srcOrd="0" destOrd="0" presId="urn:microsoft.com/office/officeart/2005/8/layout/pyramid2"/>
    <dgm:cxn modelId="{D6E5167E-7A2D-914C-A123-E9C1DAA92540}" type="presParOf" srcId="{293C4B14-980B-FF48-A5F9-07BF963A8397}" destId="{1B588914-171D-8740-8316-35B753846446}" srcOrd="1" destOrd="0" presId="urn:microsoft.com/office/officeart/2005/8/layout/pyramid2"/>
    <dgm:cxn modelId="{CC6479A8-252A-8742-B746-37255CE2C9F2}" type="presParOf" srcId="{293C4B14-980B-FF48-A5F9-07BF963A8397}" destId="{9238370A-E4C8-E244-AF20-4CDC7C91F360}" srcOrd="2" destOrd="0" presId="urn:microsoft.com/office/officeart/2005/8/layout/pyramid2"/>
    <dgm:cxn modelId="{B03010CE-EEC6-EE46-B6AB-50210CBF44D5}" type="presParOf" srcId="{293C4B14-980B-FF48-A5F9-07BF963A8397}" destId="{1FBAE230-3C15-D946-BC6C-77A5F2361854}" srcOrd="3" destOrd="0" presId="urn:microsoft.com/office/officeart/2005/8/layout/pyramid2"/>
    <dgm:cxn modelId="{0D7D568F-66C5-9945-B220-F688D8D57835}" type="presParOf" srcId="{293C4B14-980B-FF48-A5F9-07BF963A8397}" destId="{06AAD8B6-A8AE-CD45-A2E1-6EDAB27FD0A2}" srcOrd="4" destOrd="0" presId="urn:microsoft.com/office/officeart/2005/8/layout/pyramid2"/>
    <dgm:cxn modelId="{D5240ACB-8AC9-F54F-9443-5FCD015DB8B1}" type="presParOf" srcId="{293C4B14-980B-FF48-A5F9-07BF963A8397}" destId="{67008DF0-A30E-3C49-B5A9-5541E029F0D4}" srcOrd="5" destOrd="0" presId="urn:microsoft.com/office/officeart/2005/8/layout/pyramid2"/>
    <dgm:cxn modelId="{7991718A-6F7B-3C4F-916A-F9A07A1DA658}" type="presParOf" srcId="{293C4B14-980B-FF48-A5F9-07BF963A8397}" destId="{EA301C6B-EBA2-4D42-B58E-0CCB03676AFA}" srcOrd="6" destOrd="0" presId="urn:microsoft.com/office/officeart/2005/8/layout/pyramid2"/>
    <dgm:cxn modelId="{B2DDDDE7-57F0-2443-8464-3DECF22FC07E}" type="presParOf" srcId="{293C4B14-980B-FF48-A5F9-07BF963A8397}" destId="{4CC7797C-DD17-DA4D-9850-C92CC43FD695}" srcOrd="7" destOrd="0" presId="urn:microsoft.com/office/officeart/2005/8/layout/pyramid2"/>
    <dgm:cxn modelId="{B6809DF6-8E51-C248-AA64-07AB0C925D5D}" type="presParOf" srcId="{293C4B14-980B-FF48-A5F9-07BF963A8397}" destId="{7997D2CD-8DFC-7347-8029-AC7C22D21605}" srcOrd="8" destOrd="0" presId="urn:microsoft.com/office/officeart/2005/8/layout/pyramid2"/>
    <dgm:cxn modelId="{2F60302C-757C-234D-A99E-45864D14947C}" type="presParOf" srcId="{293C4B14-980B-FF48-A5F9-07BF963A8397}" destId="{45C74264-081E-8D4A-9EDA-7F475F2E381A}" srcOrd="9" destOrd="0" presId="urn:microsoft.com/office/officeart/2005/8/layout/pyramid2"/>
    <dgm:cxn modelId="{5B066C1E-21EC-5449-BA55-E751783413A0}" type="presParOf" srcId="{293C4B14-980B-FF48-A5F9-07BF963A8397}" destId="{607EE473-CCCD-DB43-BE67-5748FF0572F6}" srcOrd="10" destOrd="0" presId="urn:microsoft.com/office/officeart/2005/8/layout/pyramid2"/>
    <dgm:cxn modelId="{AA3BFFE5-BA11-DC45-8241-A03CED1F8D8C}" type="presParOf" srcId="{293C4B14-980B-FF48-A5F9-07BF963A8397}" destId="{05564C81-3A92-3B45-8818-52507970F7D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C5BCA9-73D9-ED4B-B118-4FAF4B3DF304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4A6D6131-4AE2-3D45-BDEA-67CE16C861EB}">
      <dgm:prSet phldrT="[Text]"/>
      <dgm:spPr/>
      <dgm:t>
        <a:bodyPr/>
        <a:lstStyle/>
        <a:p>
          <a:r>
            <a:rPr lang="en-US" dirty="0"/>
            <a:t>Expert Opinion/Letter to Editor/Correspondence</a:t>
          </a:r>
        </a:p>
      </dgm:t>
    </dgm:pt>
    <dgm:pt modelId="{25A0A870-B741-E749-AF32-F50B9A684DF8}" type="parTrans" cxnId="{469D5573-6755-4C4E-9AB3-56064D86C152}">
      <dgm:prSet/>
      <dgm:spPr/>
      <dgm:t>
        <a:bodyPr/>
        <a:lstStyle/>
        <a:p>
          <a:endParaRPr lang="en-US"/>
        </a:p>
      </dgm:t>
    </dgm:pt>
    <dgm:pt modelId="{B2316990-9544-0343-AA96-9D06D3D1E90D}" type="sibTrans" cxnId="{469D5573-6755-4C4E-9AB3-56064D86C152}">
      <dgm:prSet/>
      <dgm:spPr/>
      <dgm:t>
        <a:bodyPr/>
        <a:lstStyle/>
        <a:p>
          <a:endParaRPr lang="en-US"/>
        </a:p>
      </dgm:t>
    </dgm:pt>
    <dgm:pt modelId="{B2F20346-7E50-AC4B-9913-AA3349F2EB67}">
      <dgm:prSet phldrT="[Text]"/>
      <dgm:spPr/>
      <dgm:t>
        <a:bodyPr/>
        <a:lstStyle/>
        <a:p>
          <a:r>
            <a:rPr lang="en-US" dirty="0"/>
            <a:t>Meta-Analysis or Systemic Reviews</a:t>
          </a:r>
        </a:p>
      </dgm:t>
    </dgm:pt>
    <dgm:pt modelId="{78378B62-EAA8-F244-82C4-FA9577BFF833}" type="parTrans" cxnId="{77556017-1728-B74D-B753-12ACCCF07C34}">
      <dgm:prSet/>
      <dgm:spPr/>
      <dgm:t>
        <a:bodyPr/>
        <a:lstStyle/>
        <a:p>
          <a:endParaRPr lang="en-US"/>
        </a:p>
      </dgm:t>
    </dgm:pt>
    <dgm:pt modelId="{C575BDCB-C70B-5945-B887-D04CD0AD0F3F}" type="sibTrans" cxnId="{77556017-1728-B74D-B753-12ACCCF07C34}">
      <dgm:prSet/>
      <dgm:spPr/>
      <dgm:t>
        <a:bodyPr/>
        <a:lstStyle/>
        <a:p>
          <a:endParaRPr lang="en-US"/>
        </a:p>
      </dgm:t>
    </dgm:pt>
    <dgm:pt modelId="{D7897A4A-D097-0B4E-9055-321EEDC6B26F}">
      <dgm:prSet phldrT="[Text]"/>
      <dgm:spPr/>
      <dgm:t>
        <a:bodyPr/>
        <a:lstStyle/>
        <a:p>
          <a:r>
            <a:rPr lang="en-US" dirty="0"/>
            <a:t>Randomized controlled trials</a:t>
          </a:r>
        </a:p>
      </dgm:t>
    </dgm:pt>
    <dgm:pt modelId="{1952B4C0-8C87-E14B-BD4E-EFC5266ECD6A}" type="parTrans" cxnId="{D66808E1-3103-FA46-9EE5-5CD5E5BFDF5E}">
      <dgm:prSet/>
      <dgm:spPr/>
      <dgm:t>
        <a:bodyPr/>
        <a:lstStyle/>
        <a:p>
          <a:endParaRPr lang="en-US"/>
        </a:p>
      </dgm:t>
    </dgm:pt>
    <dgm:pt modelId="{C491458F-1FC0-AE4C-8772-0E64B24A26F5}" type="sibTrans" cxnId="{D66808E1-3103-FA46-9EE5-5CD5E5BFDF5E}">
      <dgm:prSet/>
      <dgm:spPr/>
      <dgm:t>
        <a:bodyPr/>
        <a:lstStyle/>
        <a:p>
          <a:endParaRPr lang="en-US"/>
        </a:p>
      </dgm:t>
    </dgm:pt>
    <dgm:pt modelId="{6814E842-BF0E-2C4B-BAA7-ECE5A4122C07}">
      <dgm:prSet phldrT="[Text]"/>
      <dgm:spPr/>
      <dgm:t>
        <a:bodyPr/>
        <a:lstStyle/>
        <a:p>
          <a:r>
            <a:rPr lang="en-US" dirty="0"/>
            <a:t>Cohort studies</a:t>
          </a:r>
        </a:p>
      </dgm:t>
    </dgm:pt>
    <dgm:pt modelId="{E22A0EC0-2605-8D46-B3AE-CE46E94A2BBE}" type="parTrans" cxnId="{B181336B-E934-ED43-8D13-7457D779DD8B}">
      <dgm:prSet/>
      <dgm:spPr/>
      <dgm:t>
        <a:bodyPr/>
        <a:lstStyle/>
        <a:p>
          <a:endParaRPr lang="en-US"/>
        </a:p>
      </dgm:t>
    </dgm:pt>
    <dgm:pt modelId="{B96B5189-A7D5-BC4E-821E-9D6B8B6B1D58}" type="sibTrans" cxnId="{B181336B-E934-ED43-8D13-7457D779DD8B}">
      <dgm:prSet/>
      <dgm:spPr/>
      <dgm:t>
        <a:bodyPr/>
        <a:lstStyle/>
        <a:p>
          <a:endParaRPr lang="en-US"/>
        </a:p>
      </dgm:t>
    </dgm:pt>
    <dgm:pt modelId="{635DCEBC-BB05-7842-956F-8C12149E2626}">
      <dgm:prSet phldrT="[Text]"/>
      <dgm:spPr/>
      <dgm:t>
        <a:bodyPr/>
        <a:lstStyle/>
        <a:p>
          <a:r>
            <a:rPr lang="en-US" dirty="0"/>
            <a:t>Case reports </a:t>
          </a:r>
        </a:p>
      </dgm:t>
    </dgm:pt>
    <dgm:pt modelId="{B1957658-0455-F94E-B97D-5D86C1A71D60}" type="parTrans" cxnId="{429E94A2-4490-924F-96A0-A6A5A0D12000}">
      <dgm:prSet/>
      <dgm:spPr/>
      <dgm:t>
        <a:bodyPr/>
        <a:lstStyle/>
        <a:p>
          <a:endParaRPr lang="en-US"/>
        </a:p>
      </dgm:t>
    </dgm:pt>
    <dgm:pt modelId="{3923A97B-87D9-7541-8108-AEDBC1963366}" type="sibTrans" cxnId="{429E94A2-4490-924F-96A0-A6A5A0D12000}">
      <dgm:prSet/>
      <dgm:spPr/>
      <dgm:t>
        <a:bodyPr/>
        <a:lstStyle/>
        <a:p>
          <a:endParaRPr lang="en-US"/>
        </a:p>
      </dgm:t>
    </dgm:pt>
    <dgm:pt modelId="{81BF5A22-FD97-7F4C-9966-B67C6343F80B}">
      <dgm:prSet phldrT="[Text]"/>
      <dgm:spPr/>
      <dgm:t>
        <a:bodyPr/>
        <a:lstStyle/>
        <a:p>
          <a:r>
            <a:rPr lang="en-US"/>
            <a:t>Animal and in vivo studies</a:t>
          </a:r>
          <a:endParaRPr lang="en-US" dirty="0"/>
        </a:p>
      </dgm:t>
    </dgm:pt>
    <dgm:pt modelId="{8324262A-148C-7B43-A3CB-2AE0E52D185B}" type="parTrans" cxnId="{EFA4F633-5BF5-8D49-A3B7-8BA9FF0545CC}">
      <dgm:prSet/>
      <dgm:spPr/>
      <dgm:t>
        <a:bodyPr/>
        <a:lstStyle/>
        <a:p>
          <a:endParaRPr lang="en-US"/>
        </a:p>
      </dgm:t>
    </dgm:pt>
    <dgm:pt modelId="{3898EB68-90AD-3147-89E5-AD9314F18363}" type="sibTrans" cxnId="{EFA4F633-5BF5-8D49-A3B7-8BA9FF0545CC}">
      <dgm:prSet/>
      <dgm:spPr/>
      <dgm:t>
        <a:bodyPr/>
        <a:lstStyle/>
        <a:p>
          <a:endParaRPr lang="en-US"/>
        </a:p>
      </dgm:t>
    </dgm:pt>
    <dgm:pt modelId="{B607B002-1A8D-B34F-AAFA-DE475BFF92F5}" type="pres">
      <dgm:prSet presAssocID="{B7C5BCA9-73D9-ED4B-B118-4FAF4B3DF304}" presName="compositeShape" presStyleCnt="0">
        <dgm:presLayoutVars>
          <dgm:dir/>
          <dgm:resizeHandles/>
        </dgm:presLayoutVars>
      </dgm:prSet>
      <dgm:spPr/>
    </dgm:pt>
    <dgm:pt modelId="{2C462B95-3451-B74D-9848-F82EE80AA523}" type="pres">
      <dgm:prSet presAssocID="{B7C5BCA9-73D9-ED4B-B118-4FAF4B3DF304}" presName="pyramid" presStyleLbl="node1" presStyleIdx="0" presStyleCnt="1" custScaleX="53032" custScaleY="98914" custLinFactNeighborX="10958" custLinFactNeighborY="-272"/>
      <dgm:spPr/>
    </dgm:pt>
    <dgm:pt modelId="{293C4B14-980B-FF48-A5F9-07BF963A8397}" type="pres">
      <dgm:prSet presAssocID="{B7C5BCA9-73D9-ED4B-B118-4FAF4B3DF304}" presName="theList" presStyleCnt="0"/>
      <dgm:spPr/>
    </dgm:pt>
    <dgm:pt modelId="{7DDAA22A-5118-A547-A050-1C12033A2F73}" type="pres">
      <dgm:prSet presAssocID="{B2F20346-7E50-AC4B-9913-AA3349F2EB67}" presName="aNode" presStyleLbl="fgAcc1" presStyleIdx="0" presStyleCnt="6" custScaleX="67535" custScaleY="61637" custLinFactNeighborX="-31296" custLinFactNeighborY="1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88914-171D-8740-8316-35B753846446}" type="pres">
      <dgm:prSet presAssocID="{B2F20346-7E50-AC4B-9913-AA3349F2EB67}" presName="aSpace" presStyleCnt="0"/>
      <dgm:spPr/>
    </dgm:pt>
    <dgm:pt modelId="{9238370A-E4C8-E244-AF20-4CDC7C91F360}" type="pres">
      <dgm:prSet presAssocID="{D7897A4A-D097-0B4E-9055-321EEDC6B26F}" presName="aNode" presStyleLbl="fgAcc1" presStyleIdx="1" presStyleCnt="6" custScaleX="67535" custScaleY="61637" custLinFactY="4156" custLinFactNeighborX="-298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AE230-3C15-D946-BC6C-77A5F2361854}" type="pres">
      <dgm:prSet presAssocID="{D7897A4A-D097-0B4E-9055-321EEDC6B26F}" presName="aSpace" presStyleCnt="0"/>
      <dgm:spPr/>
    </dgm:pt>
    <dgm:pt modelId="{06AAD8B6-A8AE-CD45-A2E1-6EDAB27FD0A2}" type="pres">
      <dgm:prSet presAssocID="{6814E842-BF0E-2C4B-BAA7-ECE5A4122C07}" presName="aNode" presStyleLbl="fgAcc1" presStyleIdx="2" presStyleCnt="6" custScaleX="67535" custScaleY="61637" custLinFactY="17294" custLinFactNeighborX="-3282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08DF0-A30E-3C49-B5A9-5541E029F0D4}" type="pres">
      <dgm:prSet presAssocID="{6814E842-BF0E-2C4B-BAA7-ECE5A4122C07}" presName="aSpace" presStyleCnt="0"/>
      <dgm:spPr/>
    </dgm:pt>
    <dgm:pt modelId="{EA301C6B-EBA2-4D42-B58E-0CCB03676AFA}" type="pres">
      <dgm:prSet presAssocID="{635DCEBC-BB05-7842-956F-8C12149E2626}" presName="aNode" presStyleLbl="fgAcc1" presStyleIdx="3" presStyleCnt="6" custScaleX="67535" custScaleY="61637" custLinFactY="23754" custLinFactNeighborX="-3242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797C-DD17-DA4D-9850-C92CC43FD695}" type="pres">
      <dgm:prSet presAssocID="{635DCEBC-BB05-7842-956F-8C12149E2626}" presName="aSpace" presStyleCnt="0"/>
      <dgm:spPr/>
    </dgm:pt>
    <dgm:pt modelId="{7997D2CD-8DFC-7347-8029-AC7C22D21605}" type="pres">
      <dgm:prSet presAssocID="{81BF5A22-FD97-7F4C-9966-B67C6343F80B}" presName="aNode" presStyleLbl="fgAcc1" presStyleIdx="4" presStyleCnt="6" custScaleX="67535" custScaleY="61637" custLinFactY="40091" custLinFactNeighborX="-3326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74264-081E-8D4A-9EDA-7F475F2E381A}" type="pres">
      <dgm:prSet presAssocID="{81BF5A22-FD97-7F4C-9966-B67C6343F80B}" presName="aSpace" presStyleCnt="0"/>
      <dgm:spPr/>
    </dgm:pt>
    <dgm:pt modelId="{607EE473-CCCD-DB43-BE67-5748FF0572F6}" type="pres">
      <dgm:prSet presAssocID="{4A6D6131-4AE2-3D45-BDEA-67CE16C861EB}" presName="aNode" presStyleLbl="fgAcc1" presStyleIdx="5" presStyleCnt="6" custScaleX="67535" custScaleY="61637" custLinFactY="51317" custLinFactNeighborX="-327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64C81-3A92-3B45-8818-52507970F7D9}" type="pres">
      <dgm:prSet presAssocID="{4A6D6131-4AE2-3D45-BDEA-67CE16C861EB}" presName="aSpace" presStyleCnt="0"/>
      <dgm:spPr/>
    </dgm:pt>
  </dgm:ptLst>
  <dgm:cxnLst>
    <dgm:cxn modelId="{98A56D00-D429-594E-BB7C-E522A98B0562}" type="presOf" srcId="{6814E842-BF0E-2C4B-BAA7-ECE5A4122C07}" destId="{06AAD8B6-A8AE-CD45-A2E1-6EDAB27FD0A2}" srcOrd="0" destOrd="0" presId="urn:microsoft.com/office/officeart/2005/8/layout/pyramid2"/>
    <dgm:cxn modelId="{45828454-0682-6A4F-BA52-0ECE1D71AEC4}" type="presOf" srcId="{4A6D6131-4AE2-3D45-BDEA-67CE16C861EB}" destId="{607EE473-CCCD-DB43-BE67-5748FF0572F6}" srcOrd="0" destOrd="0" presId="urn:microsoft.com/office/officeart/2005/8/layout/pyramid2"/>
    <dgm:cxn modelId="{C362F241-4333-484E-9570-1873A4CC0272}" type="presOf" srcId="{B2F20346-7E50-AC4B-9913-AA3349F2EB67}" destId="{7DDAA22A-5118-A547-A050-1C12033A2F73}" srcOrd="0" destOrd="0" presId="urn:microsoft.com/office/officeart/2005/8/layout/pyramid2"/>
    <dgm:cxn modelId="{B181336B-E934-ED43-8D13-7457D779DD8B}" srcId="{B7C5BCA9-73D9-ED4B-B118-4FAF4B3DF304}" destId="{6814E842-BF0E-2C4B-BAA7-ECE5A4122C07}" srcOrd="2" destOrd="0" parTransId="{E22A0EC0-2605-8D46-B3AE-CE46E94A2BBE}" sibTransId="{B96B5189-A7D5-BC4E-821E-9D6B8B6B1D58}"/>
    <dgm:cxn modelId="{429E94A2-4490-924F-96A0-A6A5A0D12000}" srcId="{B7C5BCA9-73D9-ED4B-B118-4FAF4B3DF304}" destId="{635DCEBC-BB05-7842-956F-8C12149E2626}" srcOrd="3" destOrd="0" parTransId="{B1957658-0455-F94E-B97D-5D86C1A71D60}" sibTransId="{3923A97B-87D9-7541-8108-AEDBC1963366}"/>
    <dgm:cxn modelId="{469D5573-6755-4C4E-9AB3-56064D86C152}" srcId="{B7C5BCA9-73D9-ED4B-B118-4FAF4B3DF304}" destId="{4A6D6131-4AE2-3D45-BDEA-67CE16C861EB}" srcOrd="5" destOrd="0" parTransId="{25A0A870-B741-E749-AF32-F50B9A684DF8}" sibTransId="{B2316990-9544-0343-AA96-9D06D3D1E90D}"/>
    <dgm:cxn modelId="{EFA4F633-5BF5-8D49-A3B7-8BA9FF0545CC}" srcId="{B7C5BCA9-73D9-ED4B-B118-4FAF4B3DF304}" destId="{81BF5A22-FD97-7F4C-9966-B67C6343F80B}" srcOrd="4" destOrd="0" parTransId="{8324262A-148C-7B43-A3CB-2AE0E52D185B}" sibTransId="{3898EB68-90AD-3147-89E5-AD9314F18363}"/>
    <dgm:cxn modelId="{29C5E721-013A-864C-93FA-CC3BBB6C446D}" type="presOf" srcId="{635DCEBC-BB05-7842-956F-8C12149E2626}" destId="{EA301C6B-EBA2-4D42-B58E-0CCB03676AFA}" srcOrd="0" destOrd="0" presId="urn:microsoft.com/office/officeart/2005/8/layout/pyramid2"/>
    <dgm:cxn modelId="{D66808E1-3103-FA46-9EE5-5CD5E5BFDF5E}" srcId="{B7C5BCA9-73D9-ED4B-B118-4FAF4B3DF304}" destId="{D7897A4A-D097-0B4E-9055-321EEDC6B26F}" srcOrd="1" destOrd="0" parTransId="{1952B4C0-8C87-E14B-BD4E-EFC5266ECD6A}" sibTransId="{C491458F-1FC0-AE4C-8772-0E64B24A26F5}"/>
    <dgm:cxn modelId="{77556017-1728-B74D-B753-12ACCCF07C34}" srcId="{B7C5BCA9-73D9-ED4B-B118-4FAF4B3DF304}" destId="{B2F20346-7E50-AC4B-9913-AA3349F2EB67}" srcOrd="0" destOrd="0" parTransId="{78378B62-EAA8-F244-82C4-FA9577BFF833}" sibTransId="{C575BDCB-C70B-5945-B887-D04CD0AD0F3F}"/>
    <dgm:cxn modelId="{C7F233A0-A35A-EB41-9FC1-1AF4DD07E456}" type="presOf" srcId="{B7C5BCA9-73D9-ED4B-B118-4FAF4B3DF304}" destId="{B607B002-1A8D-B34F-AAFA-DE475BFF92F5}" srcOrd="0" destOrd="0" presId="urn:microsoft.com/office/officeart/2005/8/layout/pyramid2"/>
    <dgm:cxn modelId="{DB982DEF-EE54-2241-9F1D-DEC7D02AC1D6}" type="presOf" srcId="{D7897A4A-D097-0B4E-9055-321EEDC6B26F}" destId="{9238370A-E4C8-E244-AF20-4CDC7C91F360}" srcOrd="0" destOrd="0" presId="urn:microsoft.com/office/officeart/2005/8/layout/pyramid2"/>
    <dgm:cxn modelId="{FB2A2694-9BD5-234A-850A-5149461AE384}" type="presOf" srcId="{81BF5A22-FD97-7F4C-9966-B67C6343F80B}" destId="{7997D2CD-8DFC-7347-8029-AC7C22D21605}" srcOrd="0" destOrd="0" presId="urn:microsoft.com/office/officeart/2005/8/layout/pyramid2"/>
    <dgm:cxn modelId="{AB251209-DD2C-4F45-9347-E2CEA61926E5}" type="presParOf" srcId="{B607B002-1A8D-B34F-AAFA-DE475BFF92F5}" destId="{2C462B95-3451-B74D-9848-F82EE80AA523}" srcOrd="0" destOrd="0" presId="urn:microsoft.com/office/officeart/2005/8/layout/pyramid2"/>
    <dgm:cxn modelId="{82547B66-F640-5346-980A-179F2619C806}" type="presParOf" srcId="{B607B002-1A8D-B34F-AAFA-DE475BFF92F5}" destId="{293C4B14-980B-FF48-A5F9-07BF963A8397}" srcOrd="1" destOrd="0" presId="urn:microsoft.com/office/officeart/2005/8/layout/pyramid2"/>
    <dgm:cxn modelId="{BEE427F1-FD70-E244-B61C-E8A2386D2369}" type="presParOf" srcId="{293C4B14-980B-FF48-A5F9-07BF963A8397}" destId="{7DDAA22A-5118-A547-A050-1C12033A2F73}" srcOrd="0" destOrd="0" presId="urn:microsoft.com/office/officeart/2005/8/layout/pyramid2"/>
    <dgm:cxn modelId="{D6E5167E-7A2D-914C-A123-E9C1DAA92540}" type="presParOf" srcId="{293C4B14-980B-FF48-A5F9-07BF963A8397}" destId="{1B588914-171D-8740-8316-35B753846446}" srcOrd="1" destOrd="0" presId="urn:microsoft.com/office/officeart/2005/8/layout/pyramid2"/>
    <dgm:cxn modelId="{CC6479A8-252A-8742-B746-37255CE2C9F2}" type="presParOf" srcId="{293C4B14-980B-FF48-A5F9-07BF963A8397}" destId="{9238370A-E4C8-E244-AF20-4CDC7C91F360}" srcOrd="2" destOrd="0" presId="urn:microsoft.com/office/officeart/2005/8/layout/pyramid2"/>
    <dgm:cxn modelId="{B03010CE-EEC6-EE46-B6AB-50210CBF44D5}" type="presParOf" srcId="{293C4B14-980B-FF48-A5F9-07BF963A8397}" destId="{1FBAE230-3C15-D946-BC6C-77A5F2361854}" srcOrd="3" destOrd="0" presId="urn:microsoft.com/office/officeart/2005/8/layout/pyramid2"/>
    <dgm:cxn modelId="{0D7D568F-66C5-9945-B220-F688D8D57835}" type="presParOf" srcId="{293C4B14-980B-FF48-A5F9-07BF963A8397}" destId="{06AAD8B6-A8AE-CD45-A2E1-6EDAB27FD0A2}" srcOrd="4" destOrd="0" presId="urn:microsoft.com/office/officeart/2005/8/layout/pyramid2"/>
    <dgm:cxn modelId="{D5240ACB-8AC9-F54F-9443-5FCD015DB8B1}" type="presParOf" srcId="{293C4B14-980B-FF48-A5F9-07BF963A8397}" destId="{67008DF0-A30E-3C49-B5A9-5541E029F0D4}" srcOrd="5" destOrd="0" presId="urn:microsoft.com/office/officeart/2005/8/layout/pyramid2"/>
    <dgm:cxn modelId="{7991718A-6F7B-3C4F-916A-F9A07A1DA658}" type="presParOf" srcId="{293C4B14-980B-FF48-A5F9-07BF963A8397}" destId="{EA301C6B-EBA2-4D42-B58E-0CCB03676AFA}" srcOrd="6" destOrd="0" presId="urn:microsoft.com/office/officeart/2005/8/layout/pyramid2"/>
    <dgm:cxn modelId="{B2DDDDE7-57F0-2443-8464-3DECF22FC07E}" type="presParOf" srcId="{293C4B14-980B-FF48-A5F9-07BF963A8397}" destId="{4CC7797C-DD17-DA4D-9850-C92CC43FD695}" srcOrd="7" destOrd="0" presId="urn:microsoft.com/office/officeart/2005/8/layout/pyramid2"/>
    <dgm:cxn modelId="{B6809DF6-8E51-C248-AA64-07AB0C925D5D}" type="presParOf" srcId="{293C4B14-980B-FF48-A5F9-07BF963A8397}" destId="{7997D2CD-8DFC-7347-8029-AC7C22D21605}" srcOrd="8" destOrd="0" presId="urn:microsoft.com/office/officeart/2005/8/layout/pyramid2"/>
    <dgm:cxn modelId="{2F60302C-757C-234D-A99E-45864D14947C}" type="presParOf" srcId="{293C4B14-980B-FF48-A5F9-07BF963A8397}" destId="{45C74264-081E-8D4A-9EDA-7F475F2E381A}" srcOrd="9" destOrd="0" presId="urn:microsoft.com/office/officeart/2005/8/layout/pyramid2"/>
    <dgm:cxn modelId="{5B066C1E-21EC-5449-BA55-E751783413A0}" type="presParOf" srcId="{293C4B14-980B-FF48-A5F9-07BF963A8397}" destId="{607EE473-CCCD-DB43-BE67-5748FF0572F6}" srcOrd="10" destOrd="0" presId="urn:microsoft.com/office/officeart/2005/8/layout/pyramid2"/>
    <dgm:cxn modelId="{AA3BFFE5-BA11-DC45-8241-A03CED1F8D8C}" type="presParOf" srcId="{293C4B14-980B-FF48-A5F9-07BF963A8397}" destId="{05564C81-3A92-3B45-8818-52507970F7D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62B95-3451-B74D-9848-F82EE80AA523}">
      <dsp:nvSpPr>
        <dsp:cNvPr id="0" name=""/>
        <dsp:cNvSpPr/>
      </dsp:nvSpPr>
      <dsp:spPr>
        <a:xfrm>
          <a:off x="2809174" y="8556"/>
          <a:ext cx="1674505" cy="312324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AA22A-5118-A547-A050-1C12033A2F73}">
      <dsp:nvSpPr>
        <dsp:cNvPr id="0" name=""/>
        <dsp:cNvSpPr/>
      </dsp:nvSpPr>
      <dsp:spPr>
        <a:xfrm>
          <a:off x="2991260" y="325896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Meta-Analysis or Systemic Reviews</a:t>
          </a:r>
        </a:p>
      </dsp:txBody>
      <dsp:txXfrm>
        <a:off x="3008331" y="342967"/>
        <a:ext cx="1351946" cy="315567"/>
      </dsp:txXfrm>
    </dsp:sp>
    <dsp:sp modelId="{9238370A-E4C8-E244-AF20-4CDC7C91F360}">
      <dsp:nvSpPr>
        <dsp:cNvPr id="0" name=""/>
        <dsp:cNvSpPr/>
      </dsp:nvSpPr>
      <dsp:spPr>
        <a:xfrm>
          <a:off x="3020445" y="832007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Randomized controlled trials</a:t>
          </a:r>
        </a:p>
      </dsp:txBody>
      <dsp:txXfrm>
        <a:off x="3037516" y="849078"/>
        <a:ext cx="1351946" cy="315567"/>
      </dsp:txXfrm>
    </dsp:sp>
    <dsp:sp modelId="{06AAD8B6-A8AE-CD45-A2E1-6EDAB27FD0A2}">
      <dsp:nvSpPr>
        <dsp:cNvPr id="0" name=""/>
        <dsp:cNvSpPr/>
      </dsp:nvSpPr>
      <dsp:spPr>
        <a:xfrm>
          <a:off x="2959879" y="1327180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Cohort studies</a:t>
          </a:r>
        </a:p>
      </dsp:txBody>
      <dsp:txXfrm>
        <a:off x="2976950" y="1344251"/>
        <a:ext cx="1351946" cy="315567"/>
      </dsp:txXfrm>
    </dsp:sp>
    <dsp:sp modelId="{EA301C6B-EBA2-4D42-B58E-0CCB03676AFA}">
      <dsp:nvSpPr>
        <dsp:cNvPr id="0" name=""/>
        <dsp:cNvSpPr/>
      </dsp:nvSpPr>
      <dsp:spPr>
        <a:xfrm>
          <a:off x="2968191" y="1784463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Case reports </a:t>
          </a:r>
        </a:p>
      </dsp:txBody>
      <dsp:txXfrm>
        <a:off x="2985262" y="1801534"/>
        <a:ext cx="1351946" cy="315567"/>
      </dsp:txXfrm>
    </dsp:sp>
    <dsp:sp modelId="{7997D2CD-8DFC-7347-8029-AC7C22D21605}">
      <dsp:nvSpPr>
        <dsp:cNvPr id="0" name=""/>
        <dsp:cNvSpPr/>
      </dsp:nvSpPr>
      <dsp:spPr>
        <a:xfrm>
          <a:off x="2950766" y="2297785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Animal and in vivo studies</a:t>
          </a:r>
          <a:endParaRPr lang="en-US" sz="800" kern="1200" dirty="0"/>
        </a:p>
      </dsp:txBody>
      <dsp:txXfrm>
        <a:off x="2967837" y="2314856"/>
        <a:ext cx="1351946" cy="315567"/>
      </dsp:txXfrm>
    </dsp:sp>
    <dsp:sp modelId="{607EE473-CCCD-DB43-BE67-5748FF0572F6}">
      <dsp:nvSpPr>
        <dsp:cNvPr id="0" name=""/>
        <dsp:cNvSpPr/>
      </dsp:nvSpPr>
      <dsp:spPr>
        <a:xfrm>
          <a:off x="2960720" y="2782109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Expert Opinion/Letter to Editor/Correspondence</a:t>
          </a:r>
        </a:p>
      </dsp:txBody>
      <dsp:txXfrm>
        <a:off x="2977791" y="2799180"/>
        <a:ext cx="1351946" cy="315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62B95-3451-B74D-9848-F82EE80AA523}">
      <dsp:nvSpPr>
        <dsp:cNvPr id="0" name=""/>
        <dsp:cNvSpPr/>
      </dsp:nvSpPr>
      <dsp:spPr>
        <a:xfrm>
          <a:off x="2809174" y="8556"/>
          <a:ext cx="1674505" cy="312324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AA22A-5118-A547-A050-1C12033A2F73}">
      <dsp:nvSpPr>
        <dsp:cNvPr id="0" name=""/>
        <dsp:cNvSpPr/>
      </dsp:nvSpPr>
      <dsp:spPr>
        <a:xfrm>
          <a:off x="2991260" y="325896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Meta-Analysis or Systemic Reviews</a:t>
          </a:r>
        </a:p>
      </dsp:txBody>
      <dsp:txXfrm>
        <a:off x="3008331" y="342967"/>
        <a:ext cx="1351946" cy="315567"/>
      </dsp:txXfrm>
    </dsp:sp>
    <dsp:sp modelId="{9238370A-E4C8-E244-AF20-4CDC7C91F360}">
      <dsp:nvSpPr>
        <dsp:cNvPr id="0" name=""/>
        <dsp:cNvSpPr/>
      </dsp:nvSpPr>
      <dsp:spPr>
        <a:xfrm>
          <a:off x="3020445" y="832007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Randomized controlled trials</a:t>
          </a:r>
        </a:p>
      </dsp:txBody>
      <dsp:txXfrm>
        <a:off x="3037516" y="849078"/>
        <a:ext cx="1351946" cy="315567"/>
      </dsp:txXfrm>
    </dsp:sp>
    <dsp:sp modelId="{06AAD8B6-A8AE-CD45-A2E1-6EDAB27FD0A2}">
      <dsp:nvSpPr>
        <dsp:cNvPr id="0" name=""/>
        <dsp:cNvSpPr/>
      </dsp:nvSpPr>
      <dsp:spPr>
        <a:xfrm>
          <a:off x="2959879" y="1327180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Cohort studies</a:t>
          </a:r>
        </a:p>
      </dsp:txBody>
      <dsp:txXfrm>
        <a:off x="2976950" y="1344251"/>
        <a:ext cx="1351946" cy="315567"/>
      </dsp:txXfrm>
    </dsp:sp>
    <dsp:sp modelId="{EA301C6B-EBA2-4D42-B58E-0CCB03676AFA}">
      <dsp:nvSpPr>
        <dsp:cNvPr id="0" name=""/>
        <dsp:cNvSpPr/>
      </dsp:nvSpPr>
      <dsp:spPr>
        <a:xfrm>
          <a:off x="2968191" y="1784463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Case reports </a:t>
          </a:r>
        </a:p>
      </dsp:txBody>
      <dsp:txXfrm>
        <a:off x="2985262" y="1801534"/>
        <a:ext cx="1351946" cy="315567"/>
      </dsp:txXfrm>
    </dsp:sp>
    <dsp:sp modelId="{7997D2CD-8DFC-7347-8029-AC7C22D21605}">
      <dsp:nvSpPr>
        <dsp:cNvPr id="0" name=""/>
        <dsp:cNvSpPr/>
      </dsp:nvSpPr>
      <dsp:spPr>
        <a:xfrm>
          <a:off x="2950766" y="2297785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Animal and in vivo studies</a:t>
          </a:r>
          <a:endParaRPr lang="en-US" sz="800" kern="1200" dirty="0"/>
        </a:p>
      </dsp:txBody>
      <dsp:txXfrm>
        <a:off x="2967837" y="2314856"/>
        <a:ext cx="1351946" cy="315567"/>
      </dsp:txXfrm>
    </dsp:sp>
    <dsp:sp modelId="{607EE473-CCCD-DB43-BE67-5748FF0572F6}">
      <dsp:nvSpPr>
        <dsp:cNvPr id="0" name=""/>
        <dsp:cNvSpPr/>
      </dsp:nvSpPr>
      <dsp:spPr>
        <a:xfrm>
          <a:off x="2960720" y="2782109"/>
          <a:ext cx="1386088" cy="349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Expert Opinion/Letter to Editor/Correspondence</a:t>
          </a:r>
        </a:p>
      </dsp:txBody>
      <dsp:txXfrm>
        <a:off x="2977791" y="2799180"/>
        <a:ext cx="1351946" cy="315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9BCE0-036C-324A-9A27-C14B9F342F0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ADD6C-1ECC-254B-9598-05E690AB3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Credit: 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Licensed image ©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Bartlomiej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Kopczynski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200" b="0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Dreamstime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ID 177371334.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DD6C-1ECC-254B-9598-05E690AB3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Modified from: Anon. 2016. The hierarchy of evidence: is the study’s design robust? [Blog]. </a:t>
            </a:r>
            <a:r>
              <a:rPr lang="en-US" i="1" dirty="0" smtClean="0"/>
              <a:t>The Logic of Science</a:t>
            </a:r>
            <a:r>
              <a:rPr lang="en-US" dirty="0" smtClean="0"/>
              <a:t>. Retrieved March 25, 2020, from &lt;https://thelogicofscience.com/2016/01/12/the-hierarchy-of-evidence-is-the-studys-design-robust/&gt;.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ADD6C-1ECC-254B-9598-05E690AB33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4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00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5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1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1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987429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987429"/>
            <a:ext cx="4629151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8F6FB-2B4E-8246-9D87-17AD9843955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775A-F277-5C49-858A-DFE50D7EC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" y="609292"/>
            <a:ext cx="9144000" cy="2219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88577" y="2793076"/>
            <a:ext cx="70104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solidFill>
                  <a:schemeClr val="tx1"/>
                </a:solidFill>
                <a:latin typeface="Calibri" pitchFamily="34" charset="0"/>
              </a:rPr>
              <a:t>Figures to </a:t>
            </a:r>
            <a:r>
              <a:rPr lang="en-US" altLang="en-US" i="1" dirty="0">
                <a:solidFill>
                  <a:schemeClr val="tx1"/>
                </a:solidFill>
                <a:latin typeface="Calibri" pitchFamily="34" charset="0"/>
              </a:rPr>
              <a:t>Accompany the Case </a:t>
            </a:r>
            <a:r>
              <a:rPr lang="en-US" altLang="en-US" i="1" dirty="0" smtClean="0">
                <a:solidFill>
                  <a:schemeClr val="tx1"/>
                </a:solidFill>
                <a:latin typeface="Calibri" pitchFamily="34" charset="0"/>
              </a:rPr>
              <a:t>Study </a:t>
            </a:r>
            <a:endParaRPr lang="en-US" altLang="en-US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88579" y="424066"/>
            <a:ext cx="817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400" b="1" dirty="0">
              <a:solidFill>
                <a:srgbClr val="C00000"/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579" y="3497909"/>
            <a:ext cx="8176125" cy="15077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000" b="1" dirty="0">
                <a:latin typeface="+mn-lt"/>
              </a:rPr>
              <a:t>Coronavirus Quandaries for </a:t>
            </a: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Patients </a:t>
            </a:r>
            <a:r>
              <a:rPr lang="en-US" sz="4000" b="1" dirty="0">
                <a:latin typeface="+mn-lt"/>
              </a:rPr>
              <a:t>with </a:t>
            </a:r>
            <a:r>
              <a:rPr lang="en-US" sz="4000" b="1" dirty="0" smtClean="0">
                <a:latin typeface="+mn-lt"/>
              </a:rPr>
              <a:t>Cardiovascular </a:t>
            </a:r>
            <a:r>
              <a:rPr lang="en-US" sz="4000" b="1" dirty="0">
                <a:latin typeface="+mn-lt"/>
              </a:rPr>
              <a:t>Disease</a:t>
            </a:r>
            <a:endParaRPr lang="en-US" sz="4000" b="1" dirty="0">
              <a:latin typeface="+mn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8577" y="5088932"/>
            <a:ext cx="7010400" cy="127747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latin typeface="Monotype Corsiva" panose="03010101010201010101" pitchFamily="66" charset="0"/>
              </a:rPr>
              <a:t>by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/>
              <a:t>Janine Bartholomew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/>
              <a:t>Department of Biology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err="1"/>
              <a:t>Carlow</a:t>
            </a:r>
            <a:r>
              <a:rPr lang="en-US" sz="2000" dirty="0"/>
              <a:t> University, Pittsburgh, PA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75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A0F1EA2-3C5A-E843-9D71-0998E070DD0D}"/>
              </a:ext>
            </a:extLst>
          </p:cNvPr>
          <p:cNvCxnSpPr/>
          <p:nvPr/>
        </p:nvCxnSpPr>
        <p:spPr>
          <a:xfrm>
            <a:off x="418357" y="3018865"/>
            <a:ext cx="8355105" cy="0"/>
          </a:xfrm>
          <a:prstGeom prst="line">
            <a:avLst/>
          </a:prstGeom>
          <a:ln w="63500" cmpd="dbl"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9FAA22C-2856-594B-961A-01E33A2E1361}"/>
              </a:ext>
            </a:extLst>
          </p:cNvPr>
          <p:cNvSpPr txBox="1"/>
          <p:nvPr/>
        </p:nvSpPr>
        <p:spPr>
          <a:xfrm>
            <a:off x="1691729" y="5132562"/>
            <a:ext cx="2115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↑ Blood Pressure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29946-675B-604E-A2F6-EEFB4BC398F2}"/>
              </a:ext>
            </a:extLst>
          </p:cNvPr>
          <p:cNvSpPr txBox="1"/>
          <p:nvPr/>
        </p:nvSpPr>
        <p:spPr>
          <a:xfrm>
            <a:off x="1769037" y="5311588"/>
            <a:ext cx="24652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AT</a:t>
            </a:r>
            <a:r>
              <a:rPr lang="en-US" sz="1100" b="1" baseline="-25000" dirty="0"/>
              <a:t>1</a:t>
            </a:r>
            <a:r>
              <a:rPr lang="en-US" sz="1100" b="1" dirty="0"/>
              <a:t>R also mediates:</a:t>
            </a:r>
          </a:p>
          <a:p>
            <a:r>
              <a:rPr lang="en-US" sz="1100" dirty="0"/>
              <a:t>Inflammation</a:t>
            </a:r>
          </a:p>
          <a:p>
            <a:r>
              <a:rPr lang="en-US" sz="1100" dirty="0"/>
              <a:t>Atherosclerosis</a:t>
            </a:r>
          </a:p>
          <a:p>
            <a:r>
              <a:rPr lang="en-US" sz="1100" dirty="0"/>
              <a:t>Hypertrophy and fibrosis in the heart</a:t>
            </a:r>
          </a:p>
          <a:p>
            <a:r>
              <a:rPr lang="en-US" sz="1100" dirty="0"/>
              <a:t>Sympathetic Activity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94F14FC8-46B5-2F4E-81E5-8034C8A7A8A1}"/>
              </a:ext>
            </a:extLst>
          </p:cNvPr>
          <p:cNvGrpSpPr/>
          <p:nvPr/>
        </p:nvGrpSpPr>
        <p:grpSpPr>
          <a:xfrm>
            <a:off x="488569" y="53788"/>
            <a:ext cx="8535904" cy="5075168"/>
            <a:chOff x="366427" y="71717"/>
            <a:chExt cx="6401928" cy="676689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B7876A7-C0F4-FA46-819B-998599D7A9AC}"/>
                </a:ext>
              </a:extLst>
            </p:cNvPr>
            <p:cNvSpPr txBox="1"/>
            <p:nvPr/>
          </p:nvSpPr>
          <p:spPr>
            <a:xfrm>
              <a:off x="1470207" y="393402"/>
              <a:ext cx="126835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Angiotensinogen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6C90307-8648-2E46-9821-DF8F50C3A6C2}"/>
                </a:ext>
              </a:extLst>
            </p:cNvPr>
            <p:cNvSpPr txBox="1"/>
            <p:nvPr/>
          </p:nvSpPr>
          <p:spPr>
            <a:xfrm>
              <a:off x="1766041" y="1401932"/>
              <a:ext cx="668841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Ang I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449D90BB-B458-B34F-AA56-B24342EE26A4}"/>
                </a:ext>
              </a:extLst>
            </p:cNvPr>
            <p:cNvSpPr/>
            <p:nvPr/>
          </p:nvSpPr>
          <p:spPr>
            <a:xfrm>
              <a:off x="1997460" y="2597474"/>
              <a:ext cx="304987" cy="2967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A picture containing food, drawing&#10;&#10;Description automatically generated">
              <a:extLst>
                <a:ext uri="{FF2B5EF4-FFF2-40B4-BE49-F238E27FC236}">
                  <a16:creationId xmlns="" xmlns:a16="http://schemas.microsoft.com/office/drawing/2014/main" id="{4C0BA2F1-9E66-7C4E-A35D-0159E4683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43" b="94487" l="4323" r="95677">
                          <a14:foregroundMark x1="5451" y1="93916" x2="5451" y2="93916"/>
                          <a14:foregroundMark x1="37030" y1="8365" x2="37030" y2="8365"/>
                          <a14:foregroundMark x1="37030" y1="5513" x2="37030" y2="5513"/>
                          <a14:foregroundMark x1="92293" y1="76806" x2="92293" y2="76806"/>
                          <a14:foregroundMark x1="93421" y1="94487" x2="93421" y2="94487"/>
                          <a14:foregroundMark x1="84962" y1="89924" x2="84962" y2="89924"/>
                          <a14:foregroundMark x1="76504" y1="87643" x2="76504" y2="87643"/>
                          <a14:foregroundMark x1="73684" y1="85932" x2="73684" y2="85932"/>
                          <a14:foregroundMark x1="70865" y1="83650" x2="70865" y2="83650"/>
                          <a14:foregroundMark x1="92857" y1="91635" x2="92857" y2="91635"/>
                          <a14:foregroundMark x1="93985" y1="80798" x2="93985" y2="80798"/>
                          <a14:foregroundMark x1="95677" y1="85932" x2="95677" y2="85932"/>
                          <a14:foregroundMark x1="48872" y1="26616" x2="48872" y2="26616"/>
                          <a14:foregroundMark x1="48872" y1="24905" x2="48872" y2="24905"/>
                          <a14:foregroundMark x1="48872" y1="24335" x2="48872" y2="24335"/>
                          <a14:foregroundMark x1="48872" y1="23194" x2="48872" y2="23194"/>
                          <a14:foregroundMark x1="48308" y1="20342" x2="48308" y2="20342"/>
                          <a14:foregroundMark x1="48308" y1="18061" x2="48308" y2="18061"/>
                          <a14:foregroundMark x1="48308" y1="14068" x2="48308" y2="14068"/>
                          <a14:foregroundMark x1="48308" y1="8935" x2="48308" y2="8935"/>
                          <a14:foregroundMark x1="48308" y1="7224" x2="48308" y2="7224"/>
                          <a14:foregroundMark x1="56767" y1="6654" x2="56767" y2="66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2985" y="1640169"/>
              <a:ext cx="687201" cy="679450"/>
            </a:xfrm>
            <a:prstGeom prst="rect">
              <a:avLst/>
            </a:prstGeom>
          </p:spPr>
        </p:pic>
        <p:pic>
          <p:nvPicPr>
            <p:cNvPr id="35" name="Picture 34" descr="A picture containing clock&#10;&#10;Description automatically generated">
              <a:extLst>
                <a:ext uri="{FF2B5EF4-FFF2-40B4-BE49-F238E27FC236}">
                  <a16:creationId xmlns="" xmlns:a16="http://schemas.microsoft.com/office/drawing/2014/main" id="{12AD07DD-15D7-B547-A25F-329D0BD0D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5000" l="9809" r="89952">
                          <a14:foregroundMark x1="90191" y1="57000" x2="90191" y2="57000"/>
                          <a14:foregroundMark x1="40670" y1="10000" x2="40670" y2="10000"/>
                          <a14:foregroundMark x1="53589" y1="95000" x2="53589" y2="95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75742" y="766324"/>
              <a:ext cx="448450" cy="643708"/>
            </a:xfrm>
            <a:prstGeom prst="rect">
              <a:avLst/>
            </a:prstGeom>
          </p:spPr>
        </p:pic>
        <p:pic>
          <p:nvPicPr>
            <p:cNvPr id="37" name="Picture 36" descr="A picture containing drawing&#10;&#10;Description automatically generated">
              <a:extLst>
                <a:ext uri="{FF2B5EF4-FFF2-40B4-BE49-F238E27FC236}">
                  <a16:creationId xmlns="" xmlns:a16="http://schemas.microsoft.com/office/drawing/2014/main" id="{4ACBA757-7E12-F346-9D67-6BBF93B42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184" b="94133" l="9628" r="94932">
                          <a14:foregroundMark x1="92061" y1="15306" x2="92061" y2="15306"/>
                          <a14:foregroundMark x1="95101" y1="9184" x2="95101" y2="9184"/>
                          <a14:foregroundMark x1="18074" y1="94133" x2="18074" y2="94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6427" y="357468"/>
              <a:ext cx="678832" cy="449497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93EFCBD9-F824-E140-AF21-ED734680D86A}"/>
                </a:ext>
              </a:extLst>
            </p:cNvPr>
            <p:cNvCxnSpPr/>
            <p:nvPr/>
          </p:nvCxnSpPr>
          <p:spPr>
            <a:xfrm>
              <a:off x="986114" y="555812"/>
              <a:ext cx="3944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1F47C203-A782-8D46-8F87-B9E03F43BFA9}"/>
                </a:ext>
              </a:extLst>
            </p:cNvPr>
            <p:cNvGrpSpPr/>
            <p:nvPr/>
          </p:nvGrpSpPr>
          <p:grpSpPr>
            <a:xfrm>
              <a:off x="2277030" y="753035"/>
              <a:ext cx="797859" cy="591671"/>
              <a:chOff x="3980329" y="824753"/>
              <a:chExt cx="797859" cy="591671"/>
            </a:xfrm>
          </p:grpSpPr>
          <p:sp>
            <p:nvSpPr>
              <p:cNvPr id="30" name="Diamond 29">
                <a:extLst>
                  <a:ext uri="{FF2B5EF4-FFF2-40B4-BE49-F238E27FC236}">
                    <a16:creationId xmlns="" xmlns:a16="http://schemas.microsoft.com/office/drawing/2014/main" id="{EE5AE228-4BDD-4B4D-85C2-EFC1EC2ADA24}"/>
                  </a:ext>
                </a:extLst>
              </p:cNvPr>
              <p:cNvSpPr/>
              <p:nvPr/>
            </p:nvSpPr>
            <p:spPr>
              <a:xfrm>
                <a:off x="3980329" y="824753"/>
                <a:ext cx="636495" cy="591671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48711B67-B45A-FE47-A40C-847422627FDF}"/>
                  </a:ext>
                </a:extLst>
              </p:cNvPr>
              <p:cNvSpPr txBox="1"/>
              <p:nvPr/>
            </p:nvSpPr>
            <p:spPr>
              <a:xfrm>
                <a:off x="4016188" y="986117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Renin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="" xmlns:a16="http://schemas.microsoft.com/office/drawing/2014/main" id="{069ECD36-4C61-454D-8560-541545356C86}"/>
                </a:ext>
              </a:extLst>
            </p:cNvPr>
            <p:cNvCxnSpPr/>
            <p:nvPr/>
          </p:nvCxnSpPr>
          <p:spPr>
            <a:xfrm flipH="1">
              <a:off x="2958348" y="1075765"/>
              <a:ext cx="2420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Down Arrow 45">
              <a:extLst>
                <a:ext uri="{FF2B5EF4-FFF2-40B4-BE49-F238E27FC236}">
                  <a16:creationId xmlns="" xmlns:a16="http://schemas.microsoft.com/office/drawing/2014/main" id="{019E865D-F4F3-4F4D-8454-B0F34F40D9C7}"/>
                </a:ext>
              </a:extLst>
            </p:cNvPr>
            <p:cNvSpPr/>
            <p:nvPr/>
          </p:nvSpPr>
          <p:spPr>
            <a:xfrm>
              <a:off x="2034983" y="779929"/>
              <a:ext cx="143435" cy="51995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Lightning Bolt 46">
              <a:extLst>
                <a:ext uri="{FF2B5EF4-FFF2-40B4-BE49-F238E27FC236}">
                  <a16:creationId xmlns="" xmlns:a16="http://schemas.microsoft.com/office/drawing/2014/main" id="{3B7FA7C8-90E8-F64F-A62D-3198E067333D}"/>
                </a:ext>
              </a:extLst>
            </p:cNvPr>
            <p:cNvSpPr/>
            <p:nvPr/>
          </p:nvSpPr>
          <p:spPr>
            <a:xfrm rot="5033203">
              <a:off x="2385260" y="1167988"/>
              <a:ext cx="143625" cy="19419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="" xmlns:a16="http://schemas.microsoft.com/office/drawing/2014/main" id="{ABE47820-9AC3-4342-87DB-63F3C9F83456}"/>
                </a:ext>
              </a:extLst>
            </p:cNvPr>
            <p:cNvCxnSpPr/>
            <p:nvPr/>
          </p:nvCxnSpPr>
          <p:spPr>
            <a:xfrm flipH="1">
              <a:off x="2940419" y="2070847"/>
              <a:ext cx="2420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Down Arrow 48">
              <a:extLst>
                <a:ext uri="{FF2B5EF4-FFF2-40B4-BE49-F238E27FC236}">
                  <a16:creationId xmlns="" xmlns:a16="http://schemas.microsoft.com/office/drawing/2014/main" id="{E45E918D-3A2B-5A41-A5E0-4339DC769267}"/>
                </a:ext>
              </a:extLst>
            </p:cNvPr>
            <p:cNvSpPr/>
            <p:nvPr/>
          </p:nvSpPr>
          <p:spPr>
            <a:xfrm>
              <a:off x="2061877" y="1775011"/>
              <a:ext cx="143435" cy="51995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BA8F4E9F-EA4F-404F-BF4B-7E5874CD4163}"/>
                </a:ext>
              </a:extLst>
            </p:cNvPr>
            <p:cNvGrpSpPr/>
            <p:nvPr/>
          </p:nvGrpSpPr>
          <p:grpSpPr>
            <a:xfrm>
              <a:off x="2241172" y="1721223"/>
              <a:ext cx="717176" cy="567765"/>
              <a:chOff x="2241172" y="1721223"/>
              <a:chExt cx="717176" cy="567765"/>
            </a:xfrm>
          </p:grpSpPr>
          <p:sp>
            <p:nvSpPr>
              <p:cNvPr id="50" name="Sun 49">
                <a:extLst>
                  <a:ext uri="{FF2B5EF4-FFF2-40B4-BE49-F238E27FC236}">
                    <a16:creationId xmlns="" xmlns:a16="http://schemas.microsoft.com/office/drawing/2014/main" id="{30FFAE60-8E1A-3C44-B618-EC142A66E427}"/>
                  </a:ext>
                </a:extLst>
              </p:cNvPr>
              <p:cNvSpPr/>
              <p:nvPr/>
            </p:nvSpPr>
            <p:spPr>
              <a:xfrm>
                <a:off x="2241172" y="1721223"/>
                <a:ext cx="717176" cy="564777"/>
              </a:xfrm>
              <a:prstGeom prst="sun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2A2E3DBB-0710-694E-A4C7-E0785E2426C7}"/>
                  </a:ext>
                </a:extLst>
              </p:cNvPr>
              <p:cNvSpPr txBox="1"/>
              <p:nvPr/>
            </p:nvSpPr>
            <p:spPr>
              <a:xfrm>
                <a:off x="2375643" y="1882588"/>
                <a:ext cx="448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ACE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="" xmlns:a16="http://schemas.microsoft.com/office/drawing/2014/main" id="{7248E3E7-04D0-D342-A293-D1DE609F9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7896" y="2085788"/>
                <a:ext cx="228600" cy="203200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72D1DD78-4A87-CF40-9A15-B2410F556C27}"/>
                </a:ext>
              </a:extLst>
            </p:cNvPr>
            <p:cNvGrpSpPr/>
            <p:nvPr/>
          </p:nvGrpSpPr>
          <p:grpSpPr>
            <a:xfrm>
              <a:off x="1828794" y="2422955"/>
              <a:ext cx="779931" cy="472645"/>
              <a:chOff x="2734234" y="2440884"/>
              <a:chExt cx="779931" cy="47264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8CFC0F96-93D1-9140-BA6B-3DFA72E61F64}"/>
                  </a:ext>
                </a:extLst>
              </p:cNvPr>
              <p:cNvGrpSpPr/>
              <p:nvPr/>
            </p:nvGrpSpPr>
            <p:grpSpPr>
              <a:xfrm>
                <a:off x="2734234" y="2440884"/>
                <a:ext cx="610915" cy="472645"/>
                <a:chOff x="1314450" y="5410200"/>
                <a:chExt cx="990600" cy="933450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="" xmlns:a16="http://schemas.microsoft.com/office/drawing/2014/main" id="{405D39B0-6092-B640-9D67-AA5DD5C82FBA}"/>
                    </a:ext>
                  </a:extLst>
                </p:cNvPr>
                <p:cNvSpPr/>
                <p:nvPr/>
              </p:nvSpPr>
              <p:spPr>
                <a:xfrm>
                  <a:off x="1314450" y="5410200"/>
                  <a:ext cx="990600" cy="74295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="" xmlns:a16="http://schemas.microsoft.com/office/drawing/2014/main" id="{C7758861-25FD-9C45-8737-21928B67DA95}"/>
                    </a:ext>
                  </a:extLst>
                </p:cNvPr>
                <p:cNvSpPr/>
                <p:nvPr/>
              </p:nvSpPr>
              <p:spPr>
                <a:xfrm>
                  <a:off x="1600200" y="6019800"/>
                  <a:ext cx="438150" cy="32385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1F715BF0-FBDD-6048-A993-F828093440CD}"/>
                  </a:ext>
                </a:extLst>
              </p:cNvPr>
              <p:cNvSpPr txBox="1"/>
              <p:nvPr/>
            </p:nvSpPr>
            <p:spPr>
              <a:xfrm>
                <a:off x="2752165" y="2483224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Ang II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156A671-C04B-D549-9D11-8E27D7581FFB}"/>
                </a:ext>
              </a:extLst>
            </p:cNvPr>
            <p:cNvGrpSpPr/>
            <p:nvPr/>
          </p:nvGrpSpPr>
          <p:grpSpPr>
            <a:xfrm>
              <a:off x="1801900" y="3391143"/>
              <a:ext cx="788895" cy="911916"/>
              <a:chOff x="2617693" y="3615261"/>
              <a:chExt cx="788895" cy="91191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="" xmlns:a16="http://schemas.microsoft.com/office/drawing/2014/main" id="{408723DC-1496-D741-B3F3-61C1D0D66C5B}"/>
                  </a:ext>
                </a:extLst>
              </p:cNvPr>
              <p:cNvGrpSpPr/>
              <p:nvPr/>
            </p:nvGrpSpPr>
            <p:grpSpPr>
              <a:xfrm>
                <a:off x="2617693" y="3762886"/>
                <a:ext cx="636494" cy="764291"/>
                <a:chOff x="2266122" y="4572828"/>
                <a:chExt cx="914400" cy="834058"/>
              </a:xfrm>
            </p:grpSpPr>
            <p:sp>
              <p:nvSpPr>
                <p:cNvPr id="52" name="Rounded Rectangle 51">
                  <a:extLst>
                    <a:ext uri="{FF2B5EF4-FFF2-40B4-BE49-F238E27FC236}">
                      <a16:creationId xmlns="" xmlns:a16="http://schemas.microsoft.com/office/drawing/2014/main" id="{9F1AF802-5DFB-F04B-BE46-D05E9D06D71E}"/>
                    </a:ext>
                  </a:extLst>
                </p:cNvPr>
                <p:cNvSpPr/>
                <p:nvPr/>
              </p:nvSpPr>
              <p:spPr>
                <a:xfrm>
                  <a:off x="2266122" y="4770782"/>
                  <a:ext cx="914400" cy="636104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="" xmlns:a16="http://schemas.microsoft.com/office/drawing/2014/main" id="{5BFC140C-C974-C343-8637-6C9D22162C04}"/>
                    </a:ext>
                  </a:extLst>
                </p:cNvPr>
                <p:cNvSpPr/>
                <p:nvPr/>
              </p:nvSpPr>
              <p:spPr>
                <a:xfrm>
                  <a:off x="2495550" y="4572828"/>
                  <a:ext cx="438150" cy="3238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5960CDD9-9790-8543-95E3-2A189DB3CE48}"/>
                  </a:ext>
                </a:extLst>
              </p:cNvPr>
              <p:cNvGrpSpPr/>
              <p:nvPr/>
            </p:nvGrpSpPr>
            <p:grpSpPr>
              <a:xfrm>
                <a:off x="2626657" y="3615261"/>
                <a:ext cx="779931" cy="472645"/>
                <a:chOff x="2734234" y="2440884"/>
                <a:chExt cx="779931" cy="472645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="" xmlns:a16="http://schemas.microsoft.com/office/drawing/2014/main" id="{4164393C-3968-0D47-9F6B-443E8BA02AAB}"/>
                    </a:ext>
                  </a:extLst>
                </p:cNvPr>
                <p:cNvGrpSpPr/>
                <p:nvPr/>
              </p:nvGrpSpPr>
              <p:grpSpPr>
                <a:xfrm>
                  <a:off x="2734234" y="2440884"/>
                  <a:ext cx="610915" cy="472645"/>
                  <a:chOff x="1314450" y="5410200"/>
                  <a:chExt cx="990600" cy="933450"/>
                </a:xfrm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="" xmlns:a16="http://schemas.microsoft.com/office/drawing/2014/main" id="{9DB00D1E-DA72-8B49-B535-40582869DE44}"/>
                      </a:ext>
                    </a:extLst>
                  </p:cNvPr>
                  <p:cNvSpPr/>
                  <p:nvPr/>
                </p:nvSpPr>
                <p:spPr>
                  <a:xfrm>
                    <a:off x="1314450" y="5410200"/>
                    <a:ext cx="990600" cy="74295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="" xmlns:a16="http://schemas.microsoft.com/office/drawing/2014/main" id="{98FDFA3A-6B01-1E44-ABEA-07D9EDA28DCF}"/>
                      </a:ext>
                    </a:extLst>
                  </p:cNvPr>
                  <p:cNvSpPr/>
                  <p:nvPr/>
                </p:nvSpPr>
                <p:spPr>
                  <a:xfrm>
                    <a:off x="1600200" y="6019800"/>
                    <a:ext cx="438150" cy="32385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E8E845A5-0308-7441-B2BD-825F2FA5C752}"/>
                    </a:ext>
                  </a:extLst>
                </p:cNvPr>
                <p:cNvSpPr txBox="1"/>
                <p:nvPr/>
              </p:nvSpPr>
              <p:spPr>
                <a:xfrm>
                  <a:off x="2752165" y="2483224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Ang II</a:t>
                  </a:r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D444BFC-484E-1145-9759-C2FEC4A6A17F}"/>
                </a:ext>
              </a:extLst>
            </p:cNvPr>
            <p:cNvSpPr txBox="1"/>
            <p:nvPr/>
          </p:nvSpPr>
          <p:spPr>
            <a:xfrm>
              <a:off x="1891549" y="3917577"/>
              <a:ext cx="537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AT</a:t>
              </a:r>
              <a:r>
                <a:rPr lang="en-US" sz="1200" baseline="-25000" dirty="0">
                  <a:solidFill>
                    <a:schemeClr val="bg1"/>
                  </a:solidFill>
                </a:rPr>
                <a:t>1</a:t>
              </a:r>
              <a:r>
                <a:rPr lang="en-US" sz="1200" dirty="0">
                  <a:solidFill>
                    <a:schemeClr val="bg1"/>
                  </a:solidFill>
                </a:rPr>
                <a:t>R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="" xmlns:a16="http://schemas.microsoft.com/office/drawing/2014/main" id="{B16EBFE5-A615-5E4A-BF40-00BFF05C19EA}"/>
                </a:ext>
              </a:extLst>
            </p:cNvPr>
            <p:cNvCxnSpPr>
              <a:cxnSpLocks/>
            </p:cNvCxnSpPr>
            <p:nvPr/>
          </p:nvCxnSpPr>
          <p:spPr>
            <a:xfrm>
              <a:off x="3935501" y="2052918"/>
              <a:ext cx="2958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D017B97A-43FA-6F47-BF9A-7BA334406B75}"/>
                </a:ext>
              </a:extLst>
            </p:cNvPr>
            <p:cNvGrpSpPr/>
            <p:nvPr/>
          </p:nvGrpSpPr>
          <p:grpSpPr>
            <a:xfrm>
              <a:off x="4222372" y="1730188"/>
              <a:ext cx="717176" cy="567765"/>
              <a:chOff x="2241172" y="1721223"/>
              <a:chExt cx="717176" cy="567765"/>
            </a:xfrm>
          </p:grpSpPr>
          <p:sp>
            <p:nvSpPr>
              <p:cNvPr id="66" name="Sun 65">
                <a:extLst>
                  <a:ext uri="{FF2B5EF4-FFF2-40B4-BE49-F238E27FC236}">
                    <a16:creationId xmlns="" xmlns:a16="http://schemas.microsoft.com/office/drawing/2014/main" id="{0466C3BA-36AA-F64B-9F67-5BB75E6073D4}"/>
                  </a:ext>
                </a:extLst>
              </p:cNvPr>
              <p:cNvSpPr/>
              <p:nvPr/>
            </p:nvSpPr>
            <p:spPr>
              <a:xfrm>
                <a:off x="2241172" y="1721223"/>
                <a:ext cx="717176" cy="564777"/>
              </a:xfrm>
              <a:prstGeom prst="sun">
                <a:avLst/>
              </a:prstGeom>
              <a:solidFill>
                <a:srgbClr val="FFC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50A1E102-64A4-874E-A7AF-511B48D2236B}"/>
                  </a:ext>
                </a:extLst>
              </p:cNvPr>
              <p:cNvSpPr txBox="1"/>
              <p:nvPr/>
            </p:nvSpPr>
            <p:spPr>
              <a:xfrm>
                <a:off x="2375643" y="1882588"/>
                <a:ext cx="448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ACE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="" xmlns:a16="http://schemas.microsoft.com/office/drawing/2014/main" id="{B3084F2F-2391-A44E-96C8-8E10C3E6D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47896" y="2085788"/>
                <a:ext cx="228600" cy="203200"/>
              </a:xfrm>
              <a:prstGeom prst="rect">
                <a:avLst/>
              </a:prstGeom>
            </p:spPr>
          </p:pic>
        </p:grpSp>
        <p:sp>
          <p:nvSpPr>
            <p:cNvPr id="32" name="Rectangular Callout 31">
              <a:extLst>
                <a:ext uri="{FF2B5EF4-FFF2-40B4-BE49-F238E27FC236}">
                  <a16:creationId xmlns="" xmlns:a16="http://schemas.microsoft.com/office/drawing/2014/main" id="{C9FEB383-E670-9B46-9A50-0B5CE5CF747E}"/>
                </a:ext>
              </a:extLst>
            </p:cNvPr>
            <p:cNvSpPr/>
            <p:nvPr/>
          </p:nvSpPr>
          <p:spPr>
            <a:xfrm>
              <a:off x="3460375" y="71717"/>
              <a:ext cx="1048871" cy="457200"/>
            </a:xfrm>
            <a:prstGeom prst="wedgeRectCallout">
              <a:avLst>
                <a:gd name="adj1" fmla="val -57501"/>
                <a:gd name="adj2" fmla="val 12132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↓renal BP/perfusion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3EF21A2-52F1-F941-ABF5-D2259C819C4E}"/>
                </a:ext>
              </a:extLst>
            </p:cNvPr>
            <p:cNvSpPr txBox="1"/>
            <p:nvPr/>
          </p:nvSpPr>
          <p:spPr>
            <a:xfrm>
              <a:off x="5755340" y="1156450"/>
              <a:ext cx="9861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Vasodilation via NO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6AC7B6F3-61CC-6141-986D-23A6F186BB19}"/>
                </a:ext>
              </a:extLst>
            </p:cNvPr>
            <p:cNvSpPr txBox="1"/>
            <p:nvPr/>
          </p:nvSpPr>
          <p:spPr>
            <a:xfrm>
              <a:off x="5226420" y="1684321"/>
              <a:ext cx="838046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Bradykinin</a:t>
              </a:r>
            </a:p>
          </p:txBody>
        </p:sp>
        <p:sp>
          <p:nvSpPr>
            <p:cNvPr id="38" name="Bent Arrow 37">
              <a:extLst>
                <a:ext uri="{FF2B5EF4-FFF2-40B4-BE49-F238E27FC236}">
                  <a16:creationId xmlns="" xmlns:a16="http://schemas.microsoft.com/office/drawing/2014/main" id="{E6D7D12C-EF51-FD4C-A175-B47AA211E554}"/>
                </a:ext>
              </a:extLst>
            </p:cNvPr>
            <p:cNvSpPr/>
            <p:nvPr/>
          </p:nvSpPr>
          <p:spPr>
            <a:xfrm>
              <a:off x="5540187" y="1317814"/>
              <a:ext cx="233082" cy="304802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Down Arrow 71">
              <a:extLst>
                <a:ext uri="{FF2B5EF4-FFF2-40B4-BE49-F238E27FC236}">
                  <a16:creationId xmlns="" xmlns:a16="http://schemas.microsoft.com/office/drawing/2014/main" id="{A9B676FB-F0FA-D848-BD34-AAF01E3E35BC}"/>
                </a:ext>
              </a:extLst>
            </p:cNvPr>
            <p:cNvSpPr/>
            <p:nvPr/>
          </p:nvSpPr>
          <p:spPr>
            <a:xfrm>
              <a:off x="2061877" y="2922494"/>
              <a:ext cx="143441" cy="43927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Left Bracket 72">
              <a:extLst>
                <a:ext uri="{FF2B5EF4-FFF2-40B4-BE49-F238E27FC236}">
                  <a16:creationId xmlns="" xmlns:a16="http://schemas.microsoft.com/office/drawing/2014/main" id="{CBE18A82-1992-D340-9C97-940F09FFF1CE}"/>
                </a:ext>
              </a:extLst>
            </p:cNvPr>
            <p:cNvSpPr/>
            <p:nvPr/>
          </p:nvSpPr>
          <p:spPr>
            <a:xfrm rot="5400000">
              <a:off x="2058527" y="3669921"/>
              <a:ext cx="107169" cy="1364485"/>
            </a:xfrm>
            <a:prstGeom prst="lef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E95AC98A-2505-BE4F-A73E-196B7BC4E08F}"/>
                </a:ext>
              </a:extLst>
            </p:cNvPr>
            <p:cNvSpPr txBox="1"/>
            <p:nvPr/>
          </p:nvSpPr>
          <p:spPr>
            <a:xfrm>
              <a:off x="457200" y="4509246"/>
              <a:ext cx="1586753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Aldosterone</a:t>
              </a:r>
            </a:p>
            <a:p>
              <a:pPr algn="ctr"/>
              <a:r>
                <a:rPr lang="en-US" sz="1000" dirty="0"/>
                <a:t>(Sodium Reabsorption)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ADDA33C2-7E5A-6D4B-976C-87D9CD267635}"/>
                </a:ext>
              </a:extLst>
            </p:cNvPr>
            <p:cNvSpPr txBox="1"/>
            <p:nvPr/>
          </p:nvSpPr>
          <p:spPr>
            <a:xfrm>
              <a:off x="376518" y="4948518"/>
              <a:ext cx="1586753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ADH</a:t>
              </a:r>
            </a:p>
            <a:p>
              <a:pPr algn="ctr"/>
              <a:r>
                <a:rPr lang="en-US" sz="1000" dirty="0"/>
                <a:t>(Water Reabsorption)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1235F1C6-219F-B84B-97BB-AFEF60DFF842}"/>
                </a:ext>
              </a:extLst>
            </p:cNvPr>
            <p:cNvSpPr txBox="1"/>
            <p:nvPr/>
          </p:nvSpPr>
          <p:spPr>
            <a:xfrm>
              <a:off x="905436" y="5423646"/>
              <a:ext cx="1586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Thirst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6F38FBA9-3DCC-9E49-AF13-F0BC9B158D34}"/>
                </a:ext>
              </a:extLst>
            </p:cNvPr>
            <p:cNvSpPr txBox="1"/>
            <p:nvPr/>
          </p:nvSpPr>
          <p:spPr>
            <a:xfrm>
              <a:off x="2023783" y="4518209"/>
              <a:ext cx="1586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Vasoconstriction</a:t>
              </a:r>
            </a:p>
          </p:txBody>
        </p:sp>
        <p:sp>
          <p:nvSpPr>
            <p:cNvPr id="78" name="Down Arrow 77">
              <a:extLst>
                <a:ext uri="{FF2B5EF4-FFF2-40B4-BE49-F238E27FC236}">
                  <a16:creationId xmlns="" xmlns:a16="http://schemas.microsoft.com/office/drawing/2014/main" id="{2FB72F35-44C9-624C-8DA6-481DAB4DF576}"/>
                </a:ext>
              </a:extLst>
            </p:cNvPr>
            <p:cNvSpPr/>
            <p:nvPr/>
          </p:nvSpPr>
          <p:spPr>
            <a:xfrm>
              <a:off x="1076777" y="5759039"/>
              <a:ext cx="45719" cy="26894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>
              <a:extLst>
                <a:ext uri="{FF2B5EF4-FFF2-40B4-BE49-F238E27FC236}">
                  <a16:creationId xmlns="" xmlns:a16="http://schemas.microsoft.com/office/drawing/2014/main" id="{BE6840C9-7834-C24D-89EE-75B3248F0E8C}"/>
                </a:ext>
              </a:extLst>
            </p:cNvPr>
            <p:cNvSpPr/>
            <p:nvPr/>
          </p:nvSpPr>
          <p:spPr>
            <a:xfrm>
              <a:off x="2660271" y="4867835"/>
              <a:ext cx="45719" cy="1120589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F08810DC-698D-5841-85AD-37B4616AEAA9}"/>
                </a:ext>
              </a:extLst>
            </p:cNvPr>
            <p:cNvSpPr txBox="1"/>
            <p:nvPr/>
          </p:nvSpPr>
          <p:spPr>
            <a:xfrm>
              <a:off x="851648" y="6042211"/>
              <a:ext cx="1586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↑ BV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7954A80E-AB65-D346-AF89-3011DDEF3ECD}"/>
                </a:ext>
              </a:extLst>
            </p:cNvPr>
            <p:cNvSpPr txBox="1"/>
            <p:nvPr/>
          </p:nvSpPr>
          <p:spPr>
            <a:xfrm>
              <a:off x="1910107" y="6044060"/>
              <a:ext cx="1586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↑ Peripheral Resistance</a:t>
              </a:r>
            </a:p>
          </p:txBody>
        </p:sp>
        <p:sp>
          <p:nvSpPr>
            <p:cNvPr id="82" name="Left Bracket 81">
              <a:extLst>
                <a:ext uri="{FF2B5EF4-FFF2-40B4-BE49-F238E27FC236}">
                  <a16:creationId xmlns="" xmlns:a16="http://schemas.microsoft.com/office/drawing/2014/main" id="{1D59B940-EE1D-D64E-BB32-EF0DFCE9F391}"/>
                </a:ext>
              </a:extLst>
            </p:cNvPr>
            <p:cNvSpPr/>
            <p:nvPr/>
          </p:nvSpPr>
          <p:spPr>
            <a:xfrm rot="16200000">
              <a:off x="1940830" y="5792830"/>
              <a:ext cx="45719" cy="1482564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wn Arrow 82">
              <a:extLst>
                <a:ext uri="{FF2B5EF4-FFF2-40B4-BE49-F238E27FC236}">
                  <a16:creationId xmlns="" xmlns:a16="http://schemas.microsoft.com/office/drawing/2014/main" id="{DE6A29E8-88F2-144E-9A41-63CD07DAD1B0}"/>
                </a:ext>
              </a:extLst>
            </p:cNvPr>
            <p:cNvSpPr/>
            <p:nvPr/>
          </p:nvSpPr>
          <p:spPr>
            <a:xfrm>
              <a:off x="1949009" y="6569666"/>
              <a:ext cx="45719" cy="26894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Right Arrow 14">
              <a:extLst>
                <a:ext uri="{FF2B5EF4-FFF2-40B4-BE49-F238E27FC236}">
                  <a16:creationId xmlns="" xmlns:a16="http://schemas.microsoft.com/office/drawing/2014/main" id="{D70BF7A9-079E-5C46-998E-C556D6173996}"/>
                </a:ext>
              </a:extLst>
            </p:cNvPr>
            <p:cNvSpPr/>
            <p:nvPr/>
          </p:nvSpPr>
          <p:spPr>
            <a:xfrm>
              <a:off x="4840942" y="1757083"/>
              <a:ext cx="304800" cy="55581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269CAFA-CB1C-434C-A489-7B9CF652CCEC}"/>
                </a:ext>
              </a:extLst>
            </p:cNvPr>
            <p:cNvSpPr/>
            <p:nvPr/>
          </p:nvSpPr>
          <p:spPr>
            <a:xfrm>
              <a:off x="5368963" y="2420471"/>
              <a:ext cx="45719" cy="107576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E193F816-7366-4F46-8905-736663CCC394}"/>
                </a:ext>
              </a:extLst>
            </p:cNvPr>
            <p:cNvSpPr/>
            <p:nvPr/>
          </p:nvSpPr>
          <p:spPr>
            <a:xfrm rot="1555490">
              <a:off x="5520982" y="2467532"/>
              <a:ext cx="85504" cy="119558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9E55799B-347E-874D-A8EB-8A89B403B7F0}"/>
                </a:ext>
              </a:extLst>
            </p:cNvPr>
            <p:cNvSpPr/>
            <p:nvPr/>
          </p:nvSpPr>
          <p:spPr>
            <a:xfrm>
              <a:off x="5522264" y="2277036"/>
              <a:ext cx="89647" cy="143435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5F612DBC-646B-AD40-87B6-A8D9D1B21FDC}"/>
                </a:ext>
              </a:extLst>
            </p:cNvPr>
            <p:cNvSpPr/>
            <p:nvPr/>
          </p:nvSpPr>
          <p:spPr>
            <a:xfrm rot="20235892">
              <a:off x="5674685" y="2515382"/>
              <a:ext cx="45719" cy="107576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&quot;No&quot; Symbol 16">
              <a:extLst>
                <a:ext uri="{FF2B5EF4-FFF2-40B4-BE49-F238E27FC236}">
                  <a16:creationId xmlns="" xmlns:a16="http://schemas.microsoft.com/office/drawing/2014/main" id="{412065CF-216A-BD4B-9251-61457BD14FA4}"/>
                </a:ext>
              </a:extLst>
            </p:cNvPr>
            <p:cNvSpPr/>
            <p:nvPr/>
          </p:nvSpPr>
          <p:spPr>
            <a:xfrm>
              <a:off x="6060142" y="2348753"/>
              <a:ext cx="358588" cy="466165"/>
            </a:xfrm>
            <a:prstGeom prst="noSmoking">
              <a:avLst>
                <a:gd name="adj" fmla="val 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01D33860-F36F-B64A-85FD-19518CABC406}"/>
                </a:ext>
              </a:extLst>
            </p:cNvPr>
            <p:cNvSpPr txBox="1"/>
            <p:nvPr/>
          </p:nvSpPr>
          <p:spPr>
            <a:xfrm>
              <a:off x="5782239" y="2348755"/>
              <a:ext cx="9861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Vasodilation via 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7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A0F1EA2-3C5A-E843-9D71-0998E070DD0D}"/>
              </a:ext>
            </a:extLst>
          </p:cNvPr>
          <p:cNvCxnSpPr/>
          <p:nvPr/>
        </p:nvCxnSpPr>
        <p:spPr>
          <a:xfrm>
            <a:off x="418357" y="3018865"/>
            <a:ext cx="8355105" cy="0"/>
          </a:xfrm>
          <a:prstGeom prst="line">
            <a:avLst/>
          </a:prstGeom>
          <a:ln w="63500" cmpd="dbl"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E2E465A-2215-2242-894A-29664A83C6D2}"/>
              </a:ext>
            </a:extLst>
          </p:cNvPr>
          <p:cNvGrpSpPr/>
          <p:nvPr/>
        </p:nvGrpSpPr>
        <p:grpSpPr>
          <a:xfrm>
            <a:off x="3538069" y="2658753"/>
            <a:ext cx="1043544" cy="581988"/>
            <a:chOff x="2743200" y="4208392"/>
            <a:chExt cx="1033670" cy="959956"/>
          </a:xfrm>
        </p:grpSpPr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DA905BDC-E25E-F641-8286-072BB40EF9FB}"/>
                </a:ext>
              </a:extLst>
            </p:cNvPr>
            <p:cNvSpPr/>
            <p:nvPr/>
          </p:nvSpPr>
          <p:spPr>
            <a:xfrm>
              <a:off x="2743200" y="4333461"/>
              <a:ext cx="1033670" cy="8348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C5001DE4-01EE-8A4B-8702-5BCF7CEE00BF}"/>
                </a:ext>
              </a:extLst>
            </p:cNvPr>
            <p:cNvSpPr/>
            <p:nvPr/>
          </p:nvSpPr>
          <p:spPr>
            <a:xfrm>
              <a:off x="3045514" y="4208392"/>
              <a:ext cx="438150" cy="323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Lightning Bolt 86">
            <a:extLst>
              <a:ext uri="{FF2B5EF4-FFF2-40B4-BE49-F238E27FC236}">
                <a16:creationId xmlns="" xmlns:a16="http://schemas.microsoft.com/office/drawing/2014/main" id="{D96CCBCC-1E6C-1348-9826-263142A4680D}"/>
              </a:ext>
            </a:extLst>
          </p:cNvPr>
          <p:cNvSpPr/>
          <p:nvPr/>
        </p:nvSpPr>
        <p:spPr>
          <a:xfrm rot="5033203">
            <a:off x="3483929" y="2800265"/>
            <a:ext cx="182652" cy="253831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5A756187-95D4-BC43-B750-1876A1E65CF8}"/>
              </a:ext>
            </a:extLst>
          </p:cNvPr>
          <p:cNvGrpSpPr/>
          <p:nvPr/>
        </p:nvGrpSpPr>
        <p:grpSpPr>
          <a:xfrm>
            <a:off x="3669547" y="2523189"/>
            <a:ext cx="1039908" cy="354484"/>
            <a:chOff x="2734234" y="2440884"/>
            <a:chExt cx="779931" cy="472645"/>
          </a:xfrm>
        </p:grpSpPr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EA86044A-F388-5348-BE0F-1AC4072BE455}"/>
                </a:ext>
              </a:extLst>
            </p:cNvPr>
            <p:cNvGrpSpPr/>
            <p:nvPr/>
          </p:nvGrpSpPr>
          <p:grpSpPr>
            <a:xfrm>
              <a:off x="2734234" y="2440884"/>
              <a:ext cx="610915" cy="472645"/>
              <a:chOff x="1314450" y="5410200"/>
              <a:chExt cx="990600" cy="93345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67EC9162-2F35-C246-8535-00957B3D0465}"/>
                  </a:ext>
                </a:extLst>
              </p:cNvPr>
              <p:cNvSpPr/>
              <p:nvPr/>
            </p:nvSpPr>
            <p:spPr>
              <a:xfrm>
                <a:off x="1314450" y="5410200"/>
                <a:ext cx="990600" cy="742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="" xmlns:a16="http://schemas.microsoft.com/office/drawing/2014/main" id="{6F3D6C5F-84C3-EF4C-8C1B-30D998175A64}"/>
                  </a:ext>
                </a:extLst>
              </p:cNvPr>
              <p:cNvSpPr/>
              <p:nvPr/>
            </p:nvSpPr>
            <p:spPr>
              <a:xfrm>
                <a:off x="1600200" y="6019800"/>
                <a:ext cx="438150" cy="323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055847A2-D314-F14A-A078-B5721FAB031D}"/>
                </a:ext>
              </a:extLst>
            </p:cNvPr>
            <p:cNvSpPr txBox="1"/>
            <p:nvPr/>
          </p:nvSpPr>
          <p:spPr>
            <a:xfrm>
              <a:off x="2752165" y="248322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Ang II</a:t>
              </a:r>
            </a:p>
          </p:txBody>
        </p:sp>
      </p:grpSp>
      <p:sp>
        <p:nvSpPr>
          <p:cNvPr id="94" name="Down Arrow 93">
            <a:extLst>
              <a:ext uri="{FF2B5EF4-FFF2-40B4-BE49-F238E27FC236}">
                <a16:creationId xmlns="" xmlns:a16="http://schemas.microsoft.com/office/drawing/2014/main" id="{09096615-56D5-A646-AF8C-0285CD9D0BFF}"/>
              </a:ext>
            </a:extLst>
          </p:cNvPr>
          <p:cNvSpPr/>
          <p:nvPr/>
        </p:nvSpPr>
        <p:spPr>
          <a:xfrm rot="16200000">
            <a:off x="4892290" y="2349303"/>
            <a:ext cx="78638" cy="65538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7BA36084-5168-2F4A-A871-DA8BEF0814F6}"/>
              </a:ext>
            </a:extLst>
          </p:cNvPr>
          <p:cNvSpPr txBox="1"/>
          <p:nvPr/>
        </p:nvSpPr>
        <p:spPr>
          <a:xfrm>
            <a:off x="3693452" y="2931462"/>
            <a:ext cx="800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ACE2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3EB827DA-8E7E-4945-9C64-1047F874BBDA}"/>
              </a:ext>
            </a:extLst>
          </p:cNvPr>
          <p:cNvSpPr txBox="1"/>
          <p:nvPr/>
        </p:nvSpPr>
        <p:spPr>
          <a:xfrm>
            <a:off x="1070173" y="4554340"/>
            <a:ext cx="176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↑ Blood Pressure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B5A58C4F-A211-9C4B-989D-4131A904BE7C}"/>
              </a:ext>
            </a:extLst>
          </p:cNvPr>
          <p:cNvSpPr txBox="1"/>
          <p:nvPr/>
        </p:nvSpPr>
        <p:spPr>
          <a:xfrm>
            <a:off x="1051864" y="4746811"/>
            <a:ext cx="19456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AT</a:t>
            </a:r>
            <a:r>
              <a:rPr lang="en-US" sz="900" b="1" baseline="-25000" dirty="0"/>
              <a:t>1</a:t>
            </a:r>
            <a:r>
              <a:rPr lang="en-US" sz="900" b="1" dirty="0"/>
              <a:t>R also mediates:</a:t>
            </a:r>
          </a:p>
          <a:p>
            <a:r>
              <a:rPr lang="en-US" sz="900" dirty="0"/>
              <a:t>Inflammation</a:t>
            </a:r>
          </a:p>
          <a:p>
            <a:r>
              <a:rPr lang="en-US" sz="900" dirty="0"/>
              <a:t>Atherosclerosis</a:t>
            </a:r>
          </a:p>
          <a:p>
            <a:r>
              <a:rPr lang="en-US" sz="900" dirty="0"/>
              <a:t>Hypertrophy and fibrosis in the heart</a:t>
            </a:r>
          </a:p>
          <a:p>
            <a:r>
              <a:rPr lang="en-US" sz="900" dirty="0"/>
              <a:t>Sympathetic Activity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47DA1D58-53EA-D74C-8F38-55C3C96717BB}"/>
              </a:ext>
            </a:extLst>
          </p:cNvPr>
          <p:cNvSpPr txBox="1"/>
          <p:nvPr/>
        </p:nvSpPr>
        <p:spPr>
          <a:xfrm>
            <a:off x="1291321" y="857097"/>
            <a:ext cx="1499323" cy="2462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Angiotensinogen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465B51AD-DDD4-844A-9C92-AEA39811E90B}"/>
              </a:ext>
            </a:extLst>
          </p:cNvPr>
          <p:cNvSpPr txBox="1"/>
          <p:nvPr/>
        </p:nvSpPr>
        <p:spPr>
          <a:xfrm>
            <a:off x="1641027" y="1436292"/>
            <a:ext cx="790636" cy="2462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Ang I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="" xmlns:a16="http://schemas.microsoft.com/office/drawing/2014/main" id="{321062CC-054F-2845-BEB7-255A34DF3D30}"/>
              </a:ext>
            </a:extLst>
          </p:cNvPr>
          <p:cNvSpPr/>
          <p:nvPr/>
        </p:nvSpPr>
        <p:spPr>
          <a:xfrm>
            <a:off x="1914588" y="2122887"/>
            <a:ext cx="360525" cy="1704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66" name="Picture 165" descr="A picture containing food, drawing&#10;&#10;Description automatically generated">
            <a:extLst>
              <a:ext uri="{FF2B5EF4-FFF2-40B4-BE49-F238E27FC236}">
                <a16:creationId xmlns="" xmlns:a16="http://schemas.microsoft.com/office/drawing/2014/main" id="{6679D152-0188-B44E-88EB-14E4A5954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3" b="94487" l="4323" r="95677">
                        <a14:foregroundMark x1="5451" y1="93916" x2="5451" y2="93916"/>
                        <a14:foregroundMark x1="37030" y1="8365" x2="37030" y2="8365"/>
                        <a14:foregroundMark x1="37030" y1="5513" x2="37030" y2="5513"/>
                        <a14:foregroundMark x1="92293" y1="76806" x2="92293" y2="76806"/>
                        <a14:foregroundMark x1="93421" y1="94487" x2="93421" y2="94487"/>
                        <a14:foregroundMark x1="84962" y1="89924" x2="84962" y2="89924"/>
                        <a14:foregroundMark x1="76504" y1="87643" x2="76504" y2="87643"/>
                        <a14:foregroundMark x1="73684" y1="85932" x2="73684" y2="85932"/>
                        <a14:foregroundMark x1="70865" y1="83650" x2="70865" y2="83650"/>
                        <a14:foregroundMark x1="92857" y1="91635" x2="92857" y2="91635"/>
                        <a14:foregroundMark x1="93985" y1="80798" x2="93985" y2="80798"/>
                        <a14:foregroundMark x1="95677" y1="85932" x2="95677" y2="85932"/>
                        <a14:foregroundMark x1="48872" y1="26616" x2="48872" y2="26616"/>
                        <a14:foregroundMark x1="48872" y1="24905" x2="48872" y2="24905"/>
                        <a14:foregroundMark x1="48872" y1="24335" x2="48872" y2="24335"/>
                        <a14:foregroundMark x1="48872" y1="23194" x2="48872" y2="23194"/>
                        <a14:foregroundMark x1="48308" y1="20342" x2="48308" y2="20342"/>
                        <a14:foregroundMark x1="48308" y1="18061" x2="48308" y2="18061"/>
                        <a14:foregroundMark x1="48308" y1="14068" x2="48308" y2="14068"/>
                        <a14:foregroundMark x1="48308" y1="8935" x2="48308" y2="8935"/>
                        <a14:foregroundMark x1="48308" y1="7224" x2="48308" y2="7224"/>
                        <a14:foregroundMark x1="56767" y1="6654" x2="56767" y2="6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5103" y="1573111"/>
            <a:ext cx="812340" cy="390206"/>
          </a:xfrm>
          <a:prstGeom prst="rect">
            <a:avLst/>
          </a:prstGeom>
        </p:spPr>
      </p:pic>
      <p:pic>
        <p:nvPicPr>
          <p:cNvPr id="167" name="Picture 166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567EBAE3-CA82-F247-8BC3-DBBA2194F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000" l="9809" r="89952">
                        <a14:foregroundMark x1="90191" y1="57000" x2="90191" y2="57000"/>
                        <a14:foregroundMark x1="40670" y1="10000" x2="40670" y2="10000"/>
                        <a14:foregroundMark x1="53589" y1="95000" x2="53589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433" y="1071262"/>
            <a:ext cx="530112" cy="369680"/>
          </a:xfrm>
          <a:prstGeom prst="rect">
            <a:avLst/>
          </a:prstGeom>
        </p:spPr>
      </p:pic>
      <p:pic>
        <p:nvPicPr>
          <p:cNvPr id="168" name="Picture 16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0D8EF8D-3398-644C-87C5-781D5066D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4133" l="9628" r="94932">
                        <a14:foregroundMark x1="92061" y1="15306" x2="92061" y2="15306"/>
                        <a14:foregroundMark x1="95101" y1="9184" x2="95101" y2="9184"/>
                        <a14:foregroundMark x1="18074" y1="94133" x2="18074" y2="94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456" y="836461"/>
            <a:ext cx="802447" cy="258145"/>
          </a:xfrm>
          <a:prstGeom prst="rect">
            <a:avLst/>
          </a:prstGeom>
        </p:spPr>
      </p:pic>
      <p:cxnSp>
        <p:nvCxnSpPr>
          <p:cNvPr id="169" name="Straight Arrow Connector 168">
            <a:extLst>
              <a:ext uri="{FF2B5EF4-FFF2-40B4-BE49-F238E27FC236}">
                <a16:creationId xmlns="" xmlns:a16="http://schemas.microsoft.com/office/drawing/2014/main" id="{F9467A3F-386E-0945-8ACD-086322B3B879}"/>
              </a:ext>
            </a:extLst>
          </p:cNvPr>
          <p:cNvCxnSpPr/>
          <p:nvPr/>
        </p:nvCxnSpPr>
        <p:spPr>
          <a:xfrm>
            <a:off x="719079" y="950366"/>
            <a:ext cx="466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>
            <a:extLst>
              <a:ext uri="{FF2B5EF4-FFF2-40B4-BE49-F238E27FC236}">
                <a16:creationId xmlns="" xmlns:a16="http://schemas.microsoft.com/office/drawing/2014/main" id="{ACCF9958-4BCA-7D4C-B7A4-3684250E3EAF}"/>
              </a:ext>
            </a:extLst>
          </p:cNvPr>
          <p:cNvGrpSpPr/>
          <p:nvPr/>
        </p:nvGrpSpPr>
        <p:grpSpPr>
          <a:xfrm>
            <a:off x="2245067" y="1063633"/>
            <a:ext cx="943148" cy="339794"/>
            <a:chOff x="3980329" y="824753"/>
            <a:chExt cx="797859" cy="591671"/>
          </a:xfrm>
        </p:grpSpPr>
        <p:sp>
          <p:nvSpPr>
            <p:cNvPr id="223" name="Diamond 222">
              <a:extLst>
                <a:ext uri="{FF2B5EF4-FFF2-40B4-BE49-F238E27FC236}">
                  <a16:creationId xmlns="" xmlns:a16="http://schemas.microsoft.com/office/drawing/2014/main" id="{4391F91D-EFC4-2540-915E-DEADA7ECBCA3}"/>
                </a:ext>
              </a:extLst>
            </p:cNvPr>
            <p:cNvSpPr/>
            <p:nvPr/>
          </p:nvSpPr>
          <p:spPr>
            <a:xfrm>
              <a:off x="3980329" y="824753"/>
              <a:ext cx="636495" cy="591671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="" xmlns:a16="http://schemas.microsoft.com/office/drawing/2014/main" id="{9D7EB3C3-6787-9140-A28B-FD07B01CDD48}"/>
                </a:ext>
              </a:extLst>
            </p:cNvPr>
            <p:cNvSpPr txBox="1"/>
            <p:nvPr/>
          </p:nvSpPr>
          <p:spPr>
            <a:xfrm>
              <a:off x="4016188" y="986118"/>
              <a:ext cx="762000" cy="428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Renin</a:t>
              </a:r>
            </a:p>
          </p:txBody>
        </p:sp>
      </p:grpSp>
      <p:cxnSp>
        <p:nvCxnSpPr>
          <p:cNvPr id="171" name="Straight Arrow Connector 170">
            <a:extLst>
              <a:ext uri="{FF2B5EF4-FFF2-40B4-BE49-F238E27FC236}">
                <a16:creationId xmlns="" xmlns:a16="http://schemas.microsoft.com/office/drawing/2014/main" id="{6E384ADC-E5BA-E545-94AF-F4F9AC7CA81C}"/>
              </a:ext>
            </a:extLst>
          </p:cNvPr>
          <p:cNvCxnSpPr/>
          <p:nvPr/>
        </p:nvCxnSpPr>
        <p:spPr>
          <a:xfrm flipH="1">
            <a:off x="3050455" y="1248974"/>
            <a:ext cx="286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Down Arrow 171">
            <a:extLst>
              <a:ext uri="{FF2B5EF4-FFF2-40B4-BE49-F238E27FC236}">
                <a16:creationId xmlns="" xmlns:a16="http://schemas.microsoft.com/office/drawing/2014/main" id="{EB41DEDC-1633-094E-BB0C-8D2D03287955}"/>
              </a:ext>
            </a:extLst>
          </p:cNvPr>
          <p:cNvSpPr/>
          <p:nvPr/>
        </p:nvSpPr>
        <p:spPr>
          <a:xfrm>
            <a:off x="1958945" y="1079079"/>
            <a:ext cx="169555" cy="2986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3" name="Lightning Bolt 172">
            <a:extLst>
              <a:ext uri="{FF2B5EF4-FFF2-40B4-BE49-F238E27FC236}">
                <a16:creationId xmlns="" xmlns:a16="http://schemas.microsoft.com/office/drawing/2014/main" id="{54733227-EC1A-4B45-8A3D-478BE0581886}"/>
              </a:ext>
            </a:extLst>
          </p:cNvPr>
          <p:cNvSpPr/>
          <p:nvPr/>
        </p:nvSpPr>
        <p:spPr>
          <a:xfrm rot="5033203">
            <a:off x="2416655" y="1242923"/>
            <a:ext cx="82484" cy="229557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="" xmlns:a16="http://schemas.microsoft.com/office/drawing/2014/main" id="{3A54E9B0-EBAE-FA4F-9C8D-ECEE0FA51657}"/>
              </a:ext>
            </a:extLst>
          </p:cNvPr>
          <p:cNvCxnSpPr/>
          <p:nvPr/>
        </p:nvCxnSpPr>
        <p:spPr>
          <a:xfrm flipH="1">
            <a:off x="3029259" y="1820446"/>
            <a:ext cx="286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Down Arrow 174">
            <a:extLst>
              <a:ext uri="{FF2B5EF4-FFF2-40B4-BE49-F238E27FC236}">
                <a16:creationId xmlns="" xmlns:a16="http://schemas.microsoft.com/office/drawing/2014/main" id="{333AAF41-B9D5-6E44-9035-312179BB0BFC}"/>
              </a:ext>
            </a:extLst>
          </p:cNvPr>
          <p:cNvSpPr/>
          <p:nvPr/>
        </p:nvSpPr>
        <p:spPr>
          <a:xfrm>
            <a:off x="1990733" y="1650551"/>
            <a:ext cx="169555" cy="29860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41367046-F270-2346-A049-CF870B4DADCE}"/>
              </a:ext>
            </a:extLst>
          </p:cNvPr>
          <p:cNvGrpSpPr/>
          <p:nvPr/>
        </p:nvGrpSpPr>
        <p:grpSpPr>
          <a:xfrm>
            <a:off x="2202680" y="1619658"/>
            <a:ext cx="847773" cy="338893"/>
            <a:chOff x="2241172" y="1721223"/>
            <a:chExt cx="717176" cy="590100"/>
          </a:xfrm>
        </p:grpSpPr>
        <p:sp>
          <p:nvSpPr>
            <p:cNvPr id="220" name="Sun 219">
              <a:extLst>
                <a:ext uri="{FF2B5EF4-FFF2-40B4-BE49-F238E27FC236}">
                  <a16:creationId xmlns="" xmlns:a16="http://schemas.microsoft.com/office/drawing/2014/main" id="{8FAFF706-1749-C546-94F8-BA7270D25CC5}"/>
                </a:ext>
              </a:extLst>
            </p:cNvPr>
            <p:cNvSpPr/>
            <p:nvPr/>
          </p:nvSpPr>
          <p:spPr>
            <a:xfrm>
              <a:off x="2241172" y="1721223"/>
              <a:ext cx="717176" cy="564777"/>
            </a:xfrm>
            <a:prstGeom prst="sun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7A4AD2FE-437B-EA4C-8894-4AF50D59C152}"/>
                </a:ext>
              </a:extLst>
            </p:cNvPr>
            <p:cNvSpPr txBox="1"/>
            <p:nvPr/>
          </p:nvSpPr>
          <p:spPr>
            <a:xfrm>
              <a:off x="2375643" y="1882589"/>
              <a:ext cx="448235" cy="428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ACE</a:t>
              </a:r>
            </a:p>
          </p:txBody>
        </p:sp>
        <p:pic>
          <p:nvPicPr>
            <p:cNvPr id="222" name="Picture 221">
              <a:extLst>
                <a:ext uri="{FF2B5EF4-FFF2-40B4-BE49-F238E27FC236}">
                  <a16:creationId xmlns="" xmlns:a16="http://schemas.microsoft.com/office/drawing/2014/main" id="{75066C7D-D74B-F94F-8AD8-6AE1CF6AD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47896" y="2085788"/>
              <a:ext cx="228600" cy="2032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AC8B35D6-9E54-A24C-99F4-3F25BE0F0E34}"/>
              </a:ext>
            </a:extLst>
          </p:cNvPr>
          <p:cNvGrpSpPr/>
          <p:nvPr/>
        </p:nvGrpSpPr>
        <p:grpSpPr>
          <a:xfrm>
            <a:off x="1715207" y="2022662"/>
            <a:ext cx="921956" cy="271439"/>
            <a:chOff x="2734234" y="2440884"/>
            <a:chExt cx="779931" cy="472645"/>
          </a:xfrm>
        </p:grpSpPr>
        <p:grpSp>
          <p:nvGrpSpPr>
            <p:cNvPr id="216" name="Group 215">
              <a:extLst>
                <a:ext uri="{FF2B5EF4-FFF2-40B4-BE49-F238E27FC236}">
                  <a16:creationId xmlns="" xmlns:a16="http://schemas.microsoft.com/office/drawing/2014/main" id="{533E14FA-DE2F-8F42-8889-5449DC1F1EBF}"/>
                </a:ext>
              </a:extLst>
            </p:cNvPr>
            <p:cNvGrpSpPr/>
            <p:nvPr/>
          </p:nvGrpSpPr>
          <p:grpSpPr>
            <a:xfrm>
              <a:off x="2734234" y="2440884"/>
              <a:ext cx="610915" cy="472645"/>
              <a:chOff x="1314450" y="5410200"/>
              <a:chExt cx="990600" cy="933450"/>
            </a:xfrm>
          </p:grpSpPr>
          <p:sp>
            <p:nvSpPr>
              <p:cNvPr id="218" name="Rectangle 217">
                <a:extLst>
                  <a:ext uri="{FF2B5EF4-FFF2-40B4-BE49-F238E27FC236}">
                    <a16:creationId xmlns="" xmlns:a16="http://schemas.microsoft.com/office/drawing/2014/main" id="{6980CD29-C7B3-F946-934A-1D03768BE98D}"/>
                  </a:ext>
                </a:extLst>
              </p:cNvPr>
              <p:cNvSpPr/>
              <p:nvPr/>
            </p:nvSpPr>
            <p:spPr>
              <a:xfrm>
                <a:off x="1314450" y="5410200"/>
                <a:ext cx="990600" cy="742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="" xmlns:a16="http://schemas.microsoft.com/office/drawing/2014/main" id="{070F49E4-63C9-1547-8CDA-4039D669DDF2}"/>
                  </a:ext>
                </a:extLst>
              </p:cNvPr>
              <p:cNvSpPr/>
              <p:nvPr/>
            </p:nvSpPr>
            <p:spPr>
              <a:xfrm>
                <a:off x="1600200" y="6019800"/>
                <a:ext cx="438150" cy="3238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17" name="TextBox 216">
              <a:extLst>
                <a:ext uri="{FF2B5EF4-FFF2-40B4-BE49-F238E27FC236}">
                  <a16:creationId xmlns="" xmlns:a16="http://schemas.microsoft.com/office/drawing/2014/main" id="{A12BDDA6-8F20-B542-B897-9B66BA25EB3D}"/>
                </a:ext>
              </a:extLst>
            </p:cNvPr>
            <p:cNvSpPr txBox="1"/>
            <p:nvPr/>
          </p:nvSpPr>
          <p:spPr>
            <a:xfrm>
              <a:off x="2752165" y="2483224"/>
              <a:ext cx="762000" cy="428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Ang II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CC62AC10-85A1-CB4F-894E-B0921F5401E3}"/>
              </a:ext>
            </a:extLst>
          </p:cNvPr>
          <p:cNvGrpSpPr/>
          <p:nvPr/>
        </p:nvGrpSpPr>
        <p:grpSpPr>
          <a:xfrm>
            <a:off x="1683416" y="2578687"/>
            <a:ext cx="932552" cy="523710"/>
            <a:chOff x="2617693" y="3615261"/>
            <a:chExt cx="788895" cy="911916"/>
          </a:xfrm>
        </p:grpSpPr>
        <p:grpSp>
          <p:nvGrpSpPr>
            <p:cNvPr id="208" name="Group 207">
              <a:extLst>
                <a:ext uri="{FF2B5EF4-FFF2-40B4-BE49-F238E27FC236}">
                  <a16:creationId xmlns="" xmlns:a16="http://schemas.microsoft.com/office/drawing/2014/main" id="{D9034E3F-F7B2-6C43-9EC9-20244E8F05F1}"/>
                </a:ext>
              </a:extLst>
            </p:cNvPr>
            <p:cNvGrpSpPr/>
            <p:nvPr/>
          </p:nvGrpSpPr>
          <p:grpSpPr>
            <a:xfrm>
              <a:off x="2617693" y="3762886"/>
              <a:ext cx="636494" cy="764291"/>
              <a:chOff x="2266122" y="4572828"/>
              <a:chExt cx="914400" cy="834058"/>
            </a:xfrm>
          </p:grpSpPr>
          <p:sp>
            <p:nvSpPr>
              <p:cNvPr id="214" name="Rounded Rectangle 213">
                <a:extLst>
                  <a:ext uri="{FF2B5EF4-FFF2-40B4-BE49-F238E27FC236}">
                    <a16:creationId xmlns="" xmlns:a16="http://schemas.microsoft.com/office/drawing/2014/main" id="{BF5C7C42-D4FF-D34E-B6A0-8F9489A9F6B2}"/>
                  </a:ext>
                </a:extLst>
              </p:cNvPr>
              <p:cNvSpPr/>
              <p:nvPr/>
            </p:nvSpPr>
            <p:spPr>
              <a:xfrm>
                <a:off x="2266122" y="4770782"/>
                <a:ext cx="914400" cy="63610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="" xmlns:a16="http://schemas.microsoft.com/office/drawing/2014/main" id="{6B86F09E-3808-4A48-94AE-6C9216678D21}"/>
                  </a:ext>
                </a:extLst>
              </p:cNvPr>
              <p:cNvSpPr/>
              <p:nvPr/>
            </p:nvSpPr>
            <p:spPr>
              <a:xfrm>
                <a:off x="2495550" y="4572828"/>
                <a:ext cx="438150" cy="3238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09CB81B4-B98E-4F42-ADC5-090246F1FD4E}"/>
                </a:ext>
              </a:extLst>
            </p:cNvPr>
            <p:cNvGrpSpPr/>
            <p:nvPr/>
          </p:nvGrpSpPr>
          <p:grpSpPr>
            <a:xfrm>
              <a:off x="2626657" y="3615261"/>
              <a:ext cx="779931" cy="472645"/>
              <a:chOff x="2734234" y="2440884"/>
              <a:chExt cx="779931" cy="472645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="" xmlns:a16="http://schemas.microsoft.com/office/drawing/2014/main" id="{A1455837-AC4A-AF4E-B33F-7C3C70DB1295}"/>
                  </a:ext>
                </a:extLst>
              </p:cNvPr>
              <p:cNvGrpSpPr/>
              <p:nvPr/>
            </p:nvGrpSpPr>
            <p:grpSpPr>
              <a:xfrm>
                <a:off x="2734234" y="2440884"/>
                <a:ext cx="610915" cy="472645"/>
                <a:chOff x="1314450" y="5410200"/>
                <a:chExt cx="990600" cy="9334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="" xmlns:a16="http://schemas.microsoft.com/office/drawing/2014/main" id="{B1FC7BDB-5AD3-674D-9758-6BCF971752AA}"/>
                    </a:ext>
                  </a:extLst>
                </p:cNvPr>
                <p:cNvSpPr/>
                <p:nvPr/>
              </p:nvSpPr>
              <p:spPr>
                <a:xfrm>
                  <a:off x="1314450" y="5410200"/>
                  <a:ext cx="990600" cy="74295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="" xmlns:a16="http://schemas.microsoft.com/office/drawing/2014/main" id="{21468D25-7198-FB49-9A4F-169DD47D4587}"/>
                    </a:ext>
                  </a:extLst>
                </p:cNvPr>
                <p:cNvSpPr/>
                <p:nvPr/>
              </p:nvSpPr>
              <p:spPr>
                <a:xfrm>
                  <a:off x="1600200" y="6019800"/>
                  <a:ext cx="438150" cy="32385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211" name="TextBox 210">
                <a:extLst>
                  <a:ext uri="{FF2B5EF4-FFF2-40B4-BE49-F238E27FC236}">
                    <a16:creationId xmlns="" xmlns:a16="http://schemas.microsoft.com/office/drawing/2014/main" id="{A7E32C25-48C7-7649-AEA5-8F5E6646D9A3}"/>
                  </a:ext>
                </a:extLst>
              </p:cNvPr>
              <p:cNvSpPr txBox="1"/>
              <p:nvPr/>
            </p:nvSpPr>
            <p:spPr>
              <a:xfrm>
                <a:off x="2752165" y="2483225"/>
                <a:ext cx="762000" cy="428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Ang II</a:t>
                </a:r>
              </a:p>
            </p:txBody>
          </p:sp>
        </p:grpSp>
      </p:grp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58347FA6-04F1-334D-A99D-9320CCBD7CA0}"/>
              </a:ext>
            </a:extLst>
          </p:cNvPr>
          <p:cNvSpPr txBox="1"/>
          <p:nvPr/>
        </p:nvSpPr>
        <p:spPr>
          <a:xfrm>
            <a:off x="1789392" y="2881018"/>
            <a:ext cx="635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AT</a:t>
            </a:r>
            <a:r>
              <a:rPr lang="en-US" sz="1000" baseline="-25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="" xmlns:a16="http://schemas.microsoft.com/office/drawing/2014/main" id="{191AEDA0-35E0-CE4D-A5A4-85F5A810CF55}"/>
              </a:ext>
            </a:extLst>
          </p:cNvPr>
          <p:cNvCxnSpPr>
            <a:cxnSpLocks/>
          </p:cNvCxnSpPr>
          <p:nvPr/>
        </p:nvCxnSpPr>
        <p:spPr>
          <a:xfrm flipV="1">
            <a:off x="4205543" y="1559859"/>
            <a:ext cx="408292" cy="25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>
            <a:extLst>
              <a:ext uri="{FF2B5EF4-FFF2-40B4-BE49-F238E27FC236}">
                <a16:creationId xmlns="" xmlns:a16="http://schemas.microsoft.com/office/drawing/2014/main" id="{CC77E0B8-B3DF-4D45-B53F-FAA570F02071}"/>
              </a:ext>
            </a:extLst>
          </p:cNvPr>
          <p:cNvGrpSpPr/>
          <p:nvPr/>
        </p:nvGrpSpPr>
        <p:grpSpPr>
          <a:xfrm>
            <a:off x="4544656" y="1140718"/>
            <a:ext cx="847773" cy="338893"/>
            <a:chOff x="2241172" y="1721223"/>
            <a:chExt cx="717176" cy="590100"/>
          </a:xfrm>
        </p:grpSpPr>
        <p:sp>
          <p:nvSpPr>
            <p:cNvPr id="205" name="Sun 204">
              <a:extLst>
                <a:ext uri="{FF2B5EF4-FFF2-40B4-BE49-F238E27FC236}">
                  <a16:creationId xmlns="" xmlns:a16="http://schemas.microsoft.com/office/drawing/2014/main" id="{0DB1B607-B166-654F-BCEF-161A71AF3A8B}"/>
                </a:ext>
              </a:extLst>
            </p:cNvPr>
            <p:cNvSpPr/>
            <p:nvPr/>
          </p:nvSpPr>
          <p:spPr>
            <a:xfrm>
              <a:off x="2241172" y="1721223"/>
              <a:ext cx="717176" cy="564777"/>
            </a:xfrm>
            <a:prstGeom prst="sun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43418AD7-763B-2945-AA5D-A98B7D8FD3D6}"/>
                </a:ext>
              </a:extLst>
            </p:cNvPr>
            <p:cNvSpPr txBox="1"/>
            <p:nvPr/>
          </p:nvSpPr>
          <p:spPr>
            <a:xfrm>
              <a:off x="2375643" y="1882589"/>
              <a:ext cx="448235" cy="428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ACE</a:t>
              </a:r>
            </a:p>
          </p:txBody>
        </p:sp>
        <p:pic>
          <p:nvPicPr>
            <p:cNvPr id="207" name="Picture 206">
              <a:extLst>
                <a:ext uri="{FF2B5EF4-FFF2-40B4-BE49-F238E27FC236}">
                  <a16:creationId xmlns="" xmlns:a16="http://schemas.microsoft.com/office/drawing/2014/main" id="{7C9A1C1A-BF88-F140-9C30-BA71B6B5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47896" y="2085788"/>
              <a:ext cx="228600" cy="203200"/>
            </a:xfrm>
            <a:prstGeom prst="rect">
              <a:avLst/>
            </a:prstGeom>
          </p:spPr>
        </p:pic>
      </p:grpSp>
      <p:sp>
        <p:nvSpPr>
          <p:cNvPr id="182" name="Rectangular Callout 181">
            <a:extLst>
              <a:ext uri="{FF2B5EF4-FFF2-40B4-BE49-F238E27FC236}">
                <a16:creationId xmlns="" xmlns:a16="http://schemas.microsoft.com/office/drawing/2014/main" id="{9090B40D-D834-2741-A205-3EE9250F3D68}"/>
              </a:ext>
            </a:extLst>
          </p:cNvPr>
          <p:cNvSpPr/>
          <p:nvPr/>
        </p:nvSpPr>
        <p:spPr>
          <a:xfrm>
            <a:off x="3643900" y="672355"/>
            <a:ext cx="1239869" cy="262568"/>
          </a:xfrm>
          <a:prstGeom prst="wedgeRectCallout">
            <a:avLst>
              <a:gd name="adj1" fmla="val -57501"/>
              <a:gd name="adj2" fmla="val 1213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↓renal BP/perfusion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69745ACD-B802-FE40-8F22-A911E0BC3E3D}"/>
              </a:ext>
            </a:extLst>
          </p:cNvPr>
          <p:cNvSpPr txBox="1"/>
          <p:nvPr/>
        </p:nvSpPr>
        <p:spPr>
          <a:xfrm>
            <a:off x="6356777" y="811223"/>
            <a:ext cx="116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Vasodilation via NO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8BBE561F-588E-E84D-B430-58D1C6470BA7}"/>
              </a:ext>
            </a:extLst>
          </p:cNvPr>
          <p:cNvSpPr txBox="1"/>
          <p:nvPr/>
        </p:nvSpPr>
        <p:spPr>
          <a:xfrm>
            <a:off x="5731540" y="1114379"/>
            <a:ext cx="990653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Bradykinin</a:t>
            </a:r>
          </a:p>
        </p:txBody>
      </p:sp>
      <p:sp>
        <p:nvSpPr>
          <p:cNvPr id="185" name="Bent Arrow 184">
            <a:extLst>
              <a:ext uri="{FF2B5EF4-FFF2-40B4-BE49-F238E27FC236}">
                <a16:creationId xmlns="" xmlns:a16="http://schemas.microsoft.com/office/drawing/2014/main" id="{FA39055D-C7EA-A943-9302-A137AED02359}"/>
              </a:ext>
            </a:extLst>
          </p:cNvPr>
          <p:cNvSpPr/>
          <p:nvPr/>
        </p:nvSpPr>
        <p:spPr>
          <a:xfrm>
            <a:off x="6102445" y="903893"/>
            <a:ext cx="275527" cy="175047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86" name="Down Arrow 185">
            <a:extLst>
              <a:ext uri="{FF2B5EF4-FFF2-40B4-BE49-F238E27FC236}">
                <a16:creationId xmlns="" xmlns:a16="http://schemas.microsoft.com/office/drawing/2014/main" id="{9593FB10-08A7-234F-96AF-F988BE1C74E7}"/>
              </a:ext>
            </a:extLst>
          </p:cNvPr>
          <p:cNvSpPr/>
          <p:nvPr/>
        </p:nvSpPr>
        <p:spPr>
          <a:xfrm>
            <a:off x="1990737" y="2309545"/>
            <a:ext cx="169561" cy="2522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7" name="Left Bracket 186">
            <a:extLst>
              <a:ext uri="{FF2B5EF4-FFF2-40B4-BE49-F238E27FC236}">
                <a16:creationId xmlns="" xmlns:a16="http://schemas.microsoft.com/office/drawing/2014/main" id="{DE34CD06-96A5-5642-9EBB-12BAF6B7C838}"/>
              </a:ext>
            </a:extLst>
          </p:cNvPr>
          <p:cNvSpPr/>
          <p:nvPr/>
        </p:nvSpPr>
        <p:spPr>
          <a:xfrm rot="5400000">
            <a:off x="2019345" y="2324120"/>
            <a:ext cx="61547" cy="1612956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D9DE5736-6745-6947-B3C2-B21A1C96B8F6}"/>
              </a:ext>
            </a:extLst>
          </p:cNvPr>
          <p:cNvSpPr txBox="1"/>
          <p:nvPr/>
        </p:nvSpPr>
        <p:spPr>
          <a:xfrm>
            <a:off x="93849" y="3220812"/>
            <a:ext cx="18756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Aldosterone</a:t>
            </a:r>
          </a:p>
          <a:p>
            <a:pPr algn="ctr"/>
            <a:r>
              <a:rPr lang="en-US" sz="700" dirty="0"/>
              <a:t>(Sodium Reabsorption)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257B2D58-2FED-CE42-AE5C-B75204D4E812}"/>
              </a:ext>
            </a:extLst>
          </p:cNvPr>
          <p:cNvSpPr txBox="1"/>
          <p:nvPr/>
        </p:nvSpPr>
        <p:spPr>
          <a:xfrm>
            <a:off x="-1528" y="3473084"/>
            <a:ext cx="18756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ADH</a:t>
            </a:r>
          </a:p>
          <a:p>
            <a:pPr algn="ctr"/>
            <a:r>
              <a:rPr lang="en-US" sz="700" dirty="0"/>
              <a:t>(Water Reabsorption)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D2E7C070-3E10-D042-A222-EF074A3A8193}"/>
              </a:ext>
            </a:extLst>
          </p:cNvPr>
          <p:cNvSpPr txBox="1"/>
          <p:nvPr/>
        </p:nvSpPr>
        <p:spPr>
          <a:xfrm>
            <a:off x="623709" y="3745948"/>
            <a:ext cx="1875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Thirst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D710B7AA-BE43-424B-A6DB-68607F2D1463}"/>
              </a:ext>
            </a:extLst>
          </p:cNvPr>
          <p:cNvSpPr txBox="1"/>
          <p:nvPr/>
        </p:nvSpPr>
        <p:spPr>
          <a:xfrm>
            <a:off x="1945705" y="3225959"/>
            <a:ext cx="1875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Vasoconstriction</a:t>
            </a:r>
          </a:p>
        </p:txBody>
      </p:sp>
      <p:sp>
        <p:nvSpPr>
          <p:cNvPr id="192" name="Down Arrow 191">
            <a:extLst>
              <a:ext uri="{FF2B5EF4-FFF2-40B4-BE49-F238E27FC236}">
                <a16:creationId xmlns="" xmlns:a16="http://schemas.microsoft.com/office/drawing/2014/main" id="{D5B92E7B-9F99-3144-87FE-FA7B94722BAB}"/>
              </a:ext>
            </a:extLst>
          </p:cNvPr>
          <p:cNvSpPr/>
          <p:nvPr/>
        </p:nvSpPr>
        <p:spPr>
          <a:xfrm>
            <a:off x="815553" y="3970666"/>
            <a:ext cx="54044" cy="15445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3" name="Down Arrow 192">
            <a:extLst>
              <a:ext uri="{FF2B5EF4-FFF2-40B4-BE49-F238E27FC236}">
                <a16:creationId xmlns="" xmlns:a16="http://schemas.microsoft.com/office/drawing/2014/main" id="{E6662F22-BF77-3641-910B-4A60D10653FC}"/>
              </a:ext>
            </a:extLst>
          </p:cNvPr>
          <p:cNvSpPr/>
          <p:nvPr/>
        </p:nvSpPr>
        <p:spPr>
          <a:xfrm>
            <a:off x="2698095" y="3426748"/>
            <a:ext cx="54044" cy="6435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ABE164BD-F4B5-5545-B86B-9337C8F756CA}"/>
              </a:ext>
            </a:extLst>
          </p:cNvPr>
          <p:cNvSpPr txBox="1"/>
          <p:nvPr/>
        </p:nvSpPr>
        <p:spPr>
          <a:xfrm>
            <a:off x="560125" y="4101188"/>
            <a:ext cx="1875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↑ BV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7EEAACCD-F541-4E48-B437-64B1FB87E61A}"/>
              </a:ext>
            </a:extLst>
          </p:cNvPr>
          <p:cNvSpPr txBox="1"/>
          <p:nvPr/>
        </p:nvSpPr>
        <p:spPr>
          <a:xfrm>
            <a:off x="1811329" y="4102249"/>
            <a:ext cx="1875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↑ Peripheral Resistance</a:t>
            </a:r>
          </a:p>
        </p:txBody>
      </p:sp>
      <p:sp>
        <p:nvSpPr>
          <p:cNvPr id="196" name="Left Bracket 195">
            <a:extLst>
              <a:ext uri="{FF2B5EF4-FFF2-40B4-BE49-F238E27FC236}">
                <a16:creationId xmlns="" xmlns:a16="http://schemas.microsoft.com/office/drawing/2014/main" id="{20247380-14F7-F44D-939B-C297FA247868}"/>
              </a:ext>
            </a:extLst>
          </p:cNvPr>
          <p:cNvSpPr/>
          <p:nvPr/>
        </p:nvSpPr>
        <p:spPr>
          <a:xfrm rot="16200000">
            <a:off x="1861539" y="3507417"/>
            <a:ext cx="26256" cy="175253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7" name="Down Arrow 196">
            <a:extLst>
              <a:ext uri="{FF2B5EF4-FFF2-40B4-BE49-F238E27FC236}">
                <a16:creationId xmlns="" xmlns:a16="http://schemas.microsoft.com/office/drawing/2014/main" id="{7743C695-EAB8-2E41-B6E6-AD6ECAE847EA}"/>
              </a:ext>
            </a:extLst>
          </p:cNvPr>
          <p:cNvSpPr/>
          <p:nvPr/>
        </p:nvSpPr>
        <p:spPr>
          <a:xfrm>
            <a:off x="1857315" y="4404101"/>
            <a:ext cx="54044" cy="15445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8" name="Curved Right Arrow 197">
            <a:extLst>
              <a:ext uri="{FF2B5EF4-FFF2-40B4-BE49-F238E27FC236}">
                <a16:creationId xmlns="" xmlns:a16="http://schemas.microsoft.com/office/drawing/2014/main" id="{92C78EE7-8EB4-4E46-8437-FA0C58372B49}"/>
              </a:ext>
            </a:extLst>
          </p:cNvPr>
          <p:cNvSpPr/>
          <p:nvPr/>
        </p:nvSpPr>
        <p:spPr>
          <a:xfrm>
            <a:off x="5275864" y="1156164"/>
            <a:ext cx="360304" cy="319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FE5CD336-E609-3F42-B141-BF44D67714C1}"/>
              </a:ext>
            </a:extLst>
          </p:cNvPr>
          <p:cNvSpPr/>
          <p:nvPr/>
        </p:nvSpPr>
        <p:spPr>
          <a:xfrm>
            <a:off x="5900039" y="1537147"/>
            <a:ext cx="54044" cy="61781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E10B4368-32AC-0746-87CD-3437CBBC3841}"/>
              </a:ext>
            </a:extLst>
          </p:cNvPr>
          <p:cNvSpPr/>
          <p:nvPr/>
        </p:nvSpPr>
        <p:spPr>
          <a:xfrm rot="1555490">
            <a:off x="6079741" y="1564173"/>
            <a:ext cx="101075" cy="68662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3B40AE39-B268-DE48-9B05-E906FE967702}"/>
              </a:ext>
            </a:extLst>
          </p:cNvPr>
          <p:cNvSpPr/>
          <p:nvPr/>
        </p:nvSpPr>
        <p:spPr>
          <a:xfrm>
            <a:off x="6081255" y="1454771"/>
            <a:ext cx="105972" cy="82374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0AAA5F39-53F4-8248-A4CA-37886C69E1FF}"/>
              </a:ext>
            </a:extLst>
          </p:cNvPr>
          <p:cNvSpPr/>
          <p:nvPr/>
        </p:nvSpPr>
        <p:spPr>
          <a:xfrm rot="20235892">
            <a:off x="6261431" y="1591654"/>
            <a:ext cx="54044" cy="61781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3" name="&quot;No&quot; Symbol 202">
            <a:extLst>
              <a:ext uri="{FF2B5EF4-FFF2-40B4-BE49-F238E27FC236}">
                <a16:creationId xmlns="" xmlns:a16="http://schemas.microsoft.com/office/drawing/2014/main" id="{3B437F25-F8E8-FE41-9732-7065A3B24722}"/>
              </a:ext>
            </a:extLst>
          </p:cNvPr>
          <p:cNvSpPr/>
          <p:nvPr/>
        </p:nvSpPr>
        <p:spPr>
          <a:xfrm>
            <a:off x="6717083" y="1495958"/>
            <a:ext cx="423887" cy="267717"/>
          </a:xfrm>
          <a:prstGeom prst="noSmoking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="" xmlns:a16="http://schemas.microsoft.com/office/drawing/2014/main" id="{BA7D0D29-F2F8-E044-B560-E5F71E82379E}"/>
              </a:ext>
            </a:extLst>
          </p:cNvPr>
          <p:cNvSpPr txBox="1"/>
          <p:nvPr/>
        </p:nvSpPr>
        <p:spPr>
          <a:xfrm>
            <a:off x="6388574" y="1495960"/>
            <a:ext cx="116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Vasodilation via NO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D14A3C36-5C0B-9B40-9C73-64080AC65CC8}"/>
              </a:ext>
            </a:extLst>
          </p:cNvPr>
          <p:cNvCxnSpPr/>
          <p:nvPr/>
        </p:nvCxnSpPr>
        <p:spPr>
          <a:xfrm>
            <a:off x="2557933" y="2259108"/>
            <a:ext cx="788895" cy="29583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A827FEA8-3061-5A46-B75D-EC74F7CB5F2E}"/>
              </a:ext>
            </a:extLst>
          </p:cNvPr>
          <p:cNvSpPr txBox="1"/>
          <p:nvPr/>
        </p:nvSpPr>
        <p:spPr>
          <a:xfrm>
            <a:off x="6048184" y="2897844"/>
            <a:ext cx="800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90C4543-669E-C841-A886-76EFB93003E2}"/>
              </a:ext>
            </a:extLst>
          </p:cNvPr>
          <p:cNvGrpSpPr/>
          <p:nvPr/>
        </p:nvGrpSpPr>
        <p:grpSpPr>
          <a:xfrm>
            <a:off x="7554262" y="2232211"/>
            <a:ext cx="1099671" cy="1009865"/>
            <a:chOff x="5307106" y="2958353"/>
            <a:chExt cx="824753" cy="1346487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231F612-C047-B94C-A2CF-33DDE050A217}"/>
                </a:ext>
              </a:extLst>
            </p:cNvPr>
            <p:cNvGrpSpPr/>
            <p:nvPr/>
          </p:nvGrpSpPr>
          <p:grpSpPr>
            <a:xfrm>
              <a:off x="5307106" y="3307511"/>
              <a:ext cx="738848" cy="977618"/>
              <a:chOff x="3603812" y="5512829"/>
              <a:chExt cx="738848" cy="977618"/>
            </a:xfrm>
          </p:grpSpPr>
          <p:sp>
            <p:nvSpPr>
              <p:cNvPr id="16" name="L-Shape 15">
                <a:extLst>
                  <a:ext uri="{FF2B5EF4-FFF2-40B4-BE49-F238E27FC236}">
                    <a16:creationId xmlns="" xmlns:a16="http://schemas.microsoft.com/office/drawing/2014/main" id="{8B292E3B-8A21-424C-9894-59683DA5F47B}"/>
                  </a:ext>
                </a:extLst>
              </p:cNvPr>
              <p:cNvSpPr/>
              <p:nvPr/>
            </p:nvSpPr>
            <p:spPr>
              <a:xfrm rot="19107529">
                <a:off x="3648935" y="5512829"/>
                <a:ext cx="693725" cy="669563"/>
              </a:xfrm>
              <a:prstGeom prst="corner">
                <a:avLst>
                  <a:gd name="adj1" fmla="val 39137"/>
                  <a:gd name="adj2" fmla="val 32471"/>
                </a:avLst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27951266-9BFF-2546-87B9-4CB5154A4E2E}"/>
                  </a:ext>
                </a:extLst>
              </p:cNvPr>
              <p:cNvSpPr/>
              <p:nvPr/>
            </p:nvSpPr>
            <p:spPr>
              <a:xfrm>
                <a:off x="3603812" y="6006353"/>
                <a:ext cx="735106" cy="484094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6" name="TextBox 235">
              <a:extLst>
                <a:ext uri="{FF2B5EF4-FFF2-40B4-BE49-F238E27FC236}">
                  <a16:creationId xmlns="" xmlns:a16="http://schemas.microsoft.com/office/drawing/2014/main" id="{3BACB645-8909-F54B-A634-2AE40DB606F9}"/>
                </a:ext>
              </a:extLst>
            </p:cNvPr>
            <p:cNvSpPr txBox="1"/>
            <p:nvPr/>
          </p:nvSpPr>
          <p:spPr>
            <a:xfrm>
              <a:off x="5432607" y="3935508"/>
              <a:ext cx="600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MAS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9DE91BA8-6045-C041-9C36-3587F71D07B3}"/>
                </a:ext>
              </a:extLst>
            </p:cNvPr>
            <p:cNvGrpSpPr/>
            <p:nvPr/>
          </p:nvGrpSpPr>
          <p:grpSpPr>
            <a:xfrm>
              <a:off x="5325035" y="2958353"/>
              <a:ext cx="806824" cy="914400"/>
              <a:chOff x="5325035" y="2958353"/>
              <a:chExt cx="806824" cy="914400"/>
            </a:xfrm>
          </p:grpSpPr>
          <p:sp>
            <p:nvSpPr>
              <p:cNvPr id="19" name="Diamond 18">
                <a:extLst>
                  <a:ext uri="{FF2B5EF4-FFF2-40B4-BE49-F238E27FC236}">
                    <a16:creationId xmlns="" xmlns:a16="http://schemas.microsoft.com/office/drawing/2014/main" id="{B6D44A41-706B-2A46-80BA-9A7351016A48}"/>
                  </a:ext>
                </a:extLst>
              </p:cNvPr>
              <p:cNvSpPr/>
              <p:nvPr/>
            </p:nvSpPr>
            <p:spPr>
              <a:xfrm>
                <a:off x="5325035" y="2958353"/>
                <a:ext cx="717177" cy="914400"/>
              </a:xfrm>
              <a:prstGeom prst="diamond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710BCC84-299C-CE4C-985A-E0E07CA234AF}"/>
                  </a:ext>
                </a:extLst>
              </p:cNvPr>
              <p:cNvSpPr txBox="1"/>
              <p:nvPr/>
            </p:nvSpPr>
            <p:spPr>
              <a:xfrm>
                <a:off x="5360894" y="3316941"/>
                <a:ext cx="770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Ang 1-7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D856EE6-6F1F-B048-9A14-166B85D572F4}"/>
              </a:ext>
            </a:extLst>
          </p:cNvPr>
          <p:cNvGrpSpPr/>
          <p:nvPr/>
        </p:nvGrpSpPr>
        <p:grpSpPr>
          <a:xfrm>
            <a:off x="5366871" y="2252383"/>
            <a:ext cx="1051860" cy="685800"/>
            <a:chOff x="4150658" y="2877671"/>
            <a:chExt cx="788895" cy="914400"/>
          </a:xfrm>
        </p:grpSpPr>
        <p:sp>
          <p:nvSpPr>
            <p:cNvPr id="237" name="Diamond 236">
              <a:extLst>
                <a:ext uri="{FF2B5EF4-FFF2-40B4-BE49-F238E27FC236}">
                  <a16:creationId xmlns="" xmlns:a16="http://schemas.microsoft.com/office/drawing/2014/main" id="{5D6778FA-6541-1346-91F2-4BA0E5F35F67}"/>
                </a:ext>
              </a:extLst>
            </p:cNvPr>
            <p:cNvSpPr/>
            <p:nvPr/>
          </p:nvSpPr>
          <p:spPr>
            <a:xfrm>
              <a:off x="4150658" y="2877671"/>
              <a:ext cx="717177" cy="914400"/>
            </a:xfrm>
            <a:prstGeom prst="diamon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="" xmlns:a16="http://schemas.microsoft.com/office/drawing/2014/main" id="{6191EB96-70B6-EA47-8C0E-31D54E3E4740}"/>
                </a:ext>
              </a:extLst>
            </p:cNvPr>
            <p:cNvSpPr txBox="1"/>
            <p:nvPr/>
          </p:nvSpPr>
          <p:spPr>
            <a:xfrm>
              <a:off x="4168588" y="3218330"/>
              <a:ext cx="770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Ang 1-7</a:t>
              </a:r>
            </a:p>
          </p:txBody>
        </p:sp>
      </p:grpSp>
      <p:sp>
        <p:nvSpPr>
          <p:cNvPr id="239" name="Down Arrow 238">
            <a:extLst>
              <a:ext uri="{FF2B5EF4-FFF2-40B4-BE49-F238E27FC236}">
                <a16:creationId xmlns="" xmlns:a16="http://schemas.microsoft.com/office/drawing/2014/main" id="{14955C35-4D1E-FA40-959B-6DAB909E25F1}"/>
              </a:ext>
            </a:extLst>
          </p:cNvPr>
          <p:cNvSpPr/>
          <p:nvPr/>
        </p:nvSpPr>
        <p:spPr>
          <a:xfrm rot="16200000">
            <a:off x="6792810" y="2302239"/>
            <a:ext cx="78638" cy="65538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00CD77A-9D43-E54F-A156-C6042355485A}"/>
              </a:ext>
            </a:extLst>
          </p:cNvPr>
          <p:cNvSpPr txBox="1"/>
          <p:nvPr/>
        </p:nvSpPr>
        <p:spPr>
          <a:xfrm>
            <a:off x="3561976" y="1949824"/>
            <a:ext cx="5378824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NOVEL RAAS PATHWAY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D734153-1BE0-AC48-A414-B089268F0E64}"/>
              </a:ext>
            </a:extLst>
          </p:cNvPr>
          <p:cNvSpPr txBox="1"/>
          <p:nvPr/>
        </p:nvSpPr>
        <p:spPr>
          <a:xfrm>
            <a:off x="6263345" y="3348320"/>
            <a:ext cx="3131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Ang1-7/Mas Cardioprotection:</a:t>
            </a:r>
          </a:p>
          <a:p>
            <a:r>
              <a:rPr lang="en-US" sz="1200" dirty="0"/>
              <a:t>↓Vasoconstriction</a:t>
            </a:r>
          </a:p>
          <a:p>
            <a:r>
              <a:rPr lang="en-US" sz="1200" dirty="0"/>
              <a:t>↑ Sodium  excretion</a:t>
            </a:r>
          </a:p>
          <a:p>
            <a:r>
              <a:rPr lang="en-US" sz="1200" dirty="0"/>
              <a:t>↑ Water excretion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18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6835399-79E2-E248-B810-17F3D7064516}"/>
              </a:ext>
            </a:extLst>
          </p:cNvPr>
          <p:cNvGrpSpPr/>
          <p:nvPr/>
        </p:nvGrpSpPr>
        <p:grpSpPr>
          <a:xfrm>
            <a:off x="-518160" y="824389"/>
            <a:ext cx="7482839" cy="3310459"/>
            <a:chOff x="531495" y="1162050"/>
            <a:chExt cx="5612129" cy="4413945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="" xmlns:a16="http://schemas.microsoft.com/office/drawing/2014/main" id="{19746244-7192-E043-ADD1-D1A76087C8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55553520"/>
                </p:ext>
              </p:extLst>
            </p:nvPr>
          </p:nvGraphicFramePr>
          <p:xfrm>
            <a:off x="531495" y="1162050"/>
            <a:ext cx="5612129" cy="42100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1E2DB20-CCBF-814E-B794-CEBB9130E775}"/>
                </a:ext>
              </a:extLst>
            </p:cNvPr>
            <p:cNvSpPr/>
            <p:nvPr/>
          </p:nvSpPr>
          <p:spPr>
            <a:xfrm>
              <a:off x="1406158" y="1212830"/>
              <a:ext cx="845279" cy="861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Strongest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Evidence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D0E63E0-497E-B748-A9D1-BC08D7406714}"/>
                </a:ext>
              </a:extLst>
            </p:cNvPr>
            <p:cNvSpPr/>
            <p:nvPr/>
          </p:nvSpPr>
          <p:spPr>
            <a:xfrm>
              <a:off x="1306710" y="4714220"/>
              <a:ext cx="777472" cy="861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Weakest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Evidence</a:t>
              </a:r>
              <a:endPara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0" name="Right Brace 9">
            <a:extLst>
              <a:ext uri="{FF2B5EF4-FFF2-40B4-BE49-F238E27FC236}">
                <a16:creationId xmlns="" xmlns:a16="http://schemas.microsoft.com/office/drawing/2014/main" id="{156C908D-1C32-EE4E-9102-9F61AB23D186}"/>
              </a:ext>
            </a:extLst>
          </p:cNvPr>
          <p:cNvSpPr/>
          <p:nvPr/>
        </p:nvSpPr>
        <p:spPr>
          <a:xfrm>
            <a:off x="4404363" y="2228850"/>
            <a:ext cx="327660" cy="570072"/>
          </a:xfrm>
          <a:prstGeom prst="rightBrace">
            <a:avLst>
              <a:gd name="adj1" fmla="val 8333"/>
              <a:gd name="adj2" fmla="val 454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="" xmlns:a16="http://schemas.microsoft.com/office/drawing/2014/main" id="{6A2E14DE-D7E2-8040-9B07-B7431B16130A}"/>
              </a:ext>
            </a:extLst>
          </p:cNvPr>
          <p:cNvSpPr/>
          <p:nvPr/>
        </p:nvSpPr>
        <p:spPr>
          <a:xfrm>
            <a:off x="4478022" y="1678782"/>
            <a:ext cx="327660" cy="292894"/>
          </a:xfrm>
          <a:prstGeom prst="rightBrace">
            <a:avLst>
              <a:gd name="adj1" fmla="val 8333"/>
              <a:gd name="adj2" fmla="val 454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3DCF45-AE0D-A84B-9602-F9BF69608DB5}"/>
              </a:ext>
            </a:extLst>
          </p:cNvPr>
          <p:cNvSpPr txBox="1"/>
          <p:nvPr/>
        </p:nvSpPr>
        <p:spPr>
          <a:xfrm>
            <a:off x="4709161" y="2340292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Observational and descriptive in nature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8D51E4-B78E-7047-BDA4-C3C6DC52D0E2}"/>
              </a:ext>
            </a:extLst>
          </p:cNvPr>
          <p:cNvSpPr txBox="1"/>
          <p:nvPr/>
        </p:nvSpPr>
        <p:spPr>
          <a:xfrm>
            <a:off x="4744722" y="1725932"/>
            <a:ext cx="1546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Experimental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AB4434-946B-4844-BC64-D7BF15758DBC}"/>
              </a:ext>
            </a:extLst>
          </p:cNvPr>
          <p:cNvSpPr txBox="1"/>
          <p:nvPr/>
        </p:nvSpPr>
        <p:spPr>
          <a:xfrm>
            <a:off x="4704081" y="3113248"/>
            <a:ext cx="1300480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Experimental but non-human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="" xmlns:a16="http://schemas.microsoft.com/office/drawing/2014/main" id="{70AD86FE-33AE-C04C-AA6A-392DDED3A050}"/>
              </a:ext>
            </a:extLst>
          </p:cNvPr>
          <p:cNvSpPr/>
          <p:nvPr/>
        </p:nvSpPr>
        <p:spPr>
          <a:xfrm>
            <a:off x="4384043" y="3151824"/>
            <a:ext cx="327660" cy="292894"/>
          </a:xfrm>
          <a:prstGeom prst="rightBrace">
            <a:avLst>
              <a:gd name="adj1" fmla="val 8333"/>
              <a:gd name="adj2" fmla="val 454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03A38F-900A-6843-85AA-1FA4491BFFF9}"/>
              </a:ext>
            </a:extLst>
          </p:cNvPr>
          <p:cNvSpPr txBox="1"/>
          <p:nvPr/>
        </p:nvSpPr>
        <p:spPr>
          <a:xfrm>
            <a:off x="6995163" y="31503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6835399-79E2-E248-B810-17F3D7064516}"/>
              </a:ext>
            </a:extLst>
          </p:cNvPr>
          <p:cNvGrpSpPr/>
          <p:nvPr/>
        </p:nvGrpSpPr>
        <p:grpSpPr>
          <a:xfrm>
            <a:off x="-518160" y="824389"/>
            <a:ext cx="7482839" cy="3310459"/>
            <a:chOff x="531495" y="1162050"/>
            <a:chExt cx="5612129" cy="4413945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="" xmlns:a16="http://schemas.microsoft.com/office/drawing/2014/main" id="{19746244-7192-E043-ADD1-D1A76087C8FF}"/>
                </a:ext>
              </a:extLst>
            </p:cNvPr>
            <p:cNvGraphicFramePr/>
            <p:nvPr/>
          </p:nvGraphicFramePr>
          <p:xfrm>
            <a:off x="531495" y="1162050"/>
            <a:ext cx="5612129" cy="42100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1E2DB20-CCBF-814E-B794-CEBB9130E775}"/>
                </a:ext>
              </a:extLst>
            </p:cNvPr>
            <p:cNvSpPr/>
            <p:nvPr/>
          </p:nvSpPr>
          <p:spPr>
            <a:xfrm>
              <a:off x="1406158" y="1212830"/>
              <a:ext cx="845279" cy="861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Strongest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Evidence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D0E63E0-497E-B748-A9D1-BC08D7406714}"/>
                </a:ext>
              </a:extLst>
            </p:cNvPr>
            <p:cNvSpPr/>
            <p:nvPr/>
          </p:nvSpPr>
          <p:spPr>
            <a:xfrm>
              <a:off x="1306710" y="4714220"/>
              <a:ext cx="777472" cy="861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Weakest </a:t>
              </a:r>
            </a:p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Evidence</a:t>
              </a:r>
              <a:endPara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0" name="Right Brace 9">
            <a:extLst>
              <a:ext uri="{FF2B5EF4-FFF2-40B4-BE49-F238E27FC236}">
                <a16:creationId xmlns="" xmlns:a16="http://schemas.microsoft.com/office/drawing/2014/main" id="{156C908D-1C32-EE4E-9102-9F61AB23D186}"/>
              </a:ext>
            </a:extLst>
          </p:cNvPr>
          <p:cNvSpPr/>
          <p:nvPr/>
        </p:nvSpPr>
        <p:spPr>
          <a:xfrm>
            <a:off x="4404363" y="2228850"/>
            <a:ext cx="327660" cy="570072"/>
          </a:xfrm>
          <a:prstGeom prst="rightBrace">
            <a:avLst>
              <a:gd name="adj1" fmla="val 8333"/>
              <a:gd name="adj2" fmla="val 454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="" xmlns:a16="http://schemas.microsoft.com/office/drawing/2014/main" id="{6A2E14DE-D7E2-8040-9B07-B7431B16130A}"/>
              </a:ext>
            </a:extLst>
          </p:cNvPr>
          <p:cNvSpPr/>
          <p:nvPr/>
        </p:nvSpPr>
        <p:spPr>
          <a:xfrm>
            <a:off x="4478022" y="1678782"/>
            <a:ext cx="327660" cy="292894"/>
          </a:xfrm>
          <a:prstGeom prst="rightBrace">
            <a:avLst>
              <a:gd name="adj1" fmla="val 8333"/>
              <a:gd name="adj2" fmla="val 454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3DCF45-AE0D-A84B-9602-F9BF69608DB5}"/>
              </a:ext>
            </a:extLst>
          </p:cNvPr>
          <p:cNvSpPr txBox="1"/>
          <p:nvPr/>
        </p:nvSpPr>
        <p:spPr>
          <a:xfrm>
            <a:off x="4709161" y="2340292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Observational and descriptive in nature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F8D51E4-B78E-7047-BDA4-C3C6DC52D0E2}"/>
              </a:ext>
            </a:extLst>
          </p:cNvPr>
          <p:cNvSpPr txBox="1"/>
          <p:nvPr/>
        </p:nvSpPr>
        <p:spPr>
          <a:xfrm>
            <a:off x="4744722" y="1725932"/>
            <a:ext cx="1546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Experimental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AB4434-946B-4844-BC64-D7BF15758DBC}"/>
              </a:ext>
            </a:extLst>
          </p:cNvPr>
          <p:cNvSpPr txBox="1"/>
          <p:nvPr/>
        </p:nvSpPr>
        <p:spPr>
          <a:xfrm>
            <a:off x="4704081" y="3113248"/>
            <a:ext cx="1300480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Experimental but non-human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="" xmlns:a16="http://schemas.microsoft.com/office/drawing/2014/main" id="{70AD86FE-33AE-C04C-AA6A-392DDED3A050}"/>
              </a:ext>
            </a:extLst>
          </p:cNvPr>
          <p:cNvSpPr/>
          <p:nvPr/>
        </p:nvSpPr>
        <p:spPr>
          <a:xfrm>
            <a:off x="4384043" y="3151824"/>
            <a:ext cx="327660" cy="292894"/>
          </a:xfrm>
          <a:prstGeom prst="rightBrace">
            <a:avLst>
              <a:gd name="adj1" fmla="val 8333"/>
              <a:gd name="adj2" fmla="val 454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7259326-E78F-744C-B26A-07CC173231EE}"/>
              </a:ext>
            </a:extLst>
          </p:cNvPr>
          <p:cNvSpPr txBox="1"/>
          <p:nvPr/>
        </p:nvSpPr>
        <p:spPr>
          <a:xfrm>
            <a:off x="6103620" y="3158969"/>
            <a:ext cx="271272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Studies on whether ACEi and ARBs increase or decrease ACE2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03A38F-900A-6843-85AA-1FA4491BFFF9}"/>
              </a:ext>
            </a:extLst>
          </p:cNvPr>
          <p:cNvSpPr txBox="1"/>
          <p:nvPr/>
        </p:nvSpPr>
        <p:spPr>
          <a:xfrm>
            <a:off x="6995163" y="31503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F74B5D-5463-B44F-87A2-6133A242945E}"/>
              </a:ext>
            </a:extLst>
          </p:cNvPr>
          <p:cNvSpPr txBox="1"/>
          <p:nvPr/>
        </p:nvSpPr>
        <p:spPr>
          <a:xfrm>
            <a:off x="6101080" y="2115981"/>
            <a:ext cx="271272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Studies linking COVID-19 severity and mortality to diabetes, hypertension, and cardiovascular disease; and those showing how ACEi and ARBS affect ACE2 expression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5341536-73F1-3146-8ECA-5BABE3146EB7}"/>
              </a:ext>
            </a:extLst>
          </p:cNvPr>
          <p:cNvSpPr txBox="1"/>
          <p:nvPr/>
        </p:nvSpPr>
        <p:spPr>
          <a:xfrm>
            <a:off x="6116320" y="3629027"/>
            <a:ext cx="271272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Hypotheses that ACEi and ARBs may worsen COVID-19 in high risk groups</a:t>
            </a:r>
          </a:p>
        </p:txBody>
      </p:sp>
    </p:spTree>
    <p:extLst>
      <p:ext uri="{BB962C8B-B14F-4D97-AF65-F5344CB8AC3E}">
        <p14:creationId xmlns:p14="http://schemas.microsoft.com/office/powerpoint/2010/main" val="3833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14350</TotalTime>
  <Words>328</Words>
  <Application>Microsoft Office PowerPoint</Application>
  <PresentationFormat>Letter Paper (8.5x11 in)</PresentationFormat>
  <Paragraphs>103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 N Bartholomew</dc:creator>
  <cp:lastModifiedBy>Ky</cp:lastModifiedBy>
  <cp:revision>41</cp:revision>
  <dcterms:created xsi:type="dcterms:W3CDTF">2020-03-24T16:39:57Z</dcterms:created>
  <dcterms:modified xsi:type="dcterms:W3CDTF">2020-04-20T16:10:00Z</dcterms:modified>
</cp:coreProperties>
</file>