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6" r:id="rId2"/>
    <p:sldId id="265" r:id="rId3"/>
    <p:sldId id="259" r:id="rId4"/>
    <p:sldId id="258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5046" autoAdjust="0"/>
  </p:normalViewPr>
  <p:slideViewPr>
    <p:cSldViewPr snapToGrid="0">
      <p:cViewPr varScale="1">
        <p:scale>
          <a:sx n="76" d="100"/>
          <a:sy n="76" d="100"/>
        </p:scale>
        <p:origin x="-869" y="-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jewel\Google%20Drive\Case%20Study%20Writing%202020\Figure%201%20Data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jewel\Google%20Drive\Case%20Study%20Writing%202020\Figure%201%20Data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jewel\Google%20Drive\Case%20Study%20Writing%202020\Figure%201%20Data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jewel\Google%20Drive\Case%20Study%20Writing%202020\Figure%201%20Data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jewel\Google%20Drive\Case%20Study%20Writing%202020\Figure%201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>
                <a:latin typeface="Daytona Condensed" panose="020B0506030503040204" pitchFamily="34" charset="0"/>
              </a:rPr>
              <a:t>COPPER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Sheet1!$D$29</c:f>
              <c:strCache>
                <c:ptCount val="1"/>
                <c:pt idx="0">
                  <c:v>SARS-COV-2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  <a:scene3d>
                <a:camera prst="orthographicFront"/>
                <a:lightRig rig="threePt" dir="t"/>
              </a:scene3d>
              <a:sp3d>
                <a:bevelB prst="relaxedInset"/>
              </a:sp3d>
            </c:spPr>
          </c:marker>
          <c:xVal>
            <c:numRef>
              <c:f>Sheet1!$C$30:$C$38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8</c:v>
                </c:pt>
                <c:pt idx="5">
                  <c:v>24</c:v>
                </c:pt>
                <c:pt idx="6">
                  <c:v>48</c:v>
                </c:pt>
                <c:pt idx="7">
                  <c:v>72</c:v>
                </c:pt>
                <c:pt idx="8">
                  <c:v>96</c:v>
                </c:pt>
              </c:numCache>
            </c:numRef>
          </c:xVal>
          <c:yVal>
            <c:numRef>
              <c:f>Sheet1!$D$30:$D$38</c:f>
              <c:numCache>
                <c:formatCode>General</c:formatCode>
                <c:ptCount val="9"/>
                <c:pt idx="0">
                  <c:v>1250</c:v>
                </c:pt>
                <c:pt idx="1">
                  <c:v>500</c:v>
                </c:pt>
                <c:pt idx="2">
                  <c:v>75</c:v>
                </c:pt>
                <c:pt idx="3">
                  <c:v>50</c:v>
                </c:pt>
                <c:pt idx="5">
                  <c:v>55</c:v>
                </c:pt>
                <c:pt idx="6">
                  <c:v>55</c:v>
                </c:pt>
                <c:pt idx="7">
                  <c:v>55</c:v>
                </c:pt>
                <c:pt idx="8">
                  <c:v>55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CE0-4561-9387-FBFC859E3D07}"/>
            </c:ext>
          </c:extLst>
        </c:ser>
        <c:ser>
          <c:idx val="1"/>
          <c:order val="1"/>
          <c:tx>
            <c:strRef>
              <c:f>Sheet1!$E$29</c:f>
              <c:strCache>
                <c:ptCount val="1"/>
                <c:pt idx="0">
                  <c:v>SARS-COV-1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  <a:scene3d>
                <a:camera prst="orthographicFront"/>
                <a:lightRig rig="threePt" dir="t"/>
              </a:scene3d>
              <a:sp3d/>
            </c:spPr>
          </c:marker>
          <c:xVal>
            <c:numRef>
              <c:f>Sheet1!$C$30:$C$38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8</c:v>
                </c:pt>
                <c:pt idx="5">
                  <c:v>24</c:v>
                </c:pt>
                <c:pt idx="6">
                  <c:v>48</c:v>
                </c:pt>
                <c:pt idx="7">
                  <c:v>72</c:v>
                </c:pt>
                <c:pt idx="8">
                  <c:v>96</c:v>
                </c:pt>
              </c:numCache>
            </c:numRef>
          </c:xVal>
          <c:yVal>
            <c:numRef>
              <c:f>Sheet1!$E$30:$E$38</c:f>
              <c:numCache>
                <c:formatCode>General</c:formatCode>
                <c:ptCount val="9"/>
                <c:pt idx="0">
                  <c:v>1300</c:v>
                </c:pt>
                <c:pt idx="1">
                  <c:v>1100</c:v>
                </c:pt>
                <c:pt idx="2">
                  <c:v>700</c:v>
                </c:pt>
                <c:pt idx="3">
                  <c:v>99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CE0-4561-9387-FBFC859E3D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9217280"/>
        <c:axId val="159217856"/>
      </c:scatterChart>
      <c:valAx>
        <c:axId val="159217280"/>
        <c:scaling>
          <c:orientation val="minMax"/>
          <c:max val="1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217856"/>
        <c:crosses val="autoZero"/>
        <c:crossBetween val="midCat"/>
        <c:majorUnit val="12"/>
        <c:minorUnit val="2"/>
      </c:valAx>
      <c:valAx>
        <c:axId val="159217856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21728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>
                <a:latin typeface="Daytona Condensed" panose="020B0506030503040204" pitchFamily="34" charset="0"/>
              </a:rPr>
              <a:t>CARDBOARD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9041027766266059E-2"/>
          <c:y val="0.20708253821213524"/>
          <c:w val="0.84032748538011692"/>
          <c:h val="0.66253265400648453"/>
        </c:manualLayout>
      </c:layout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  <a:scene3d>
                <a:camera prst="orthographicFront"/>
                <a:lightRig rig="threePt" dir="t"/>
              </a:scene3d>
              <a:sp3d/>
            </c:spPr>
          </c:marker>
          <c:xVal>
            <c:numRef>
              <c:f>Sheet1!$G$30:$G$38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8</c:v>
                </c:pt>
                <c:pt idx="5">
                  <c:v>24</c:v>
                </c:pt>
                <c:pt idx="6">
                  <c:v>48</c:v>
                </c:pt>
                <c:pt idx="7">
                  <c:v>72</c:v>
                </c:pt>
                <c:pt idx="8">
                  <c:v>96</c:v>
                </c:pt>
              </c:numCache>
            </c:numRef>
          </c:xVal>
          <c:yVal>
            <c:numRef>
              <c:f>Sheet1!$H$30:$H$38</c:f>
              <c:numCache>
                <c:formatCode>General</c:formatCode>
                <c:ptCount val="9"/>
                <c:pt idx="0">
                  <c:v>650</c:v>
                </c:pt>
                <c:pt idx="1">
                  <c:v>750</c:v>
                </c:pt>
                <c:pt idx="2">
                  <c:v>110</c:v>
                </c:pt>
                <c:pt idx="3">
                  <c:v>75</c:v>
                </c:pt>
                <c:pt idx="5">
                  <c:v>7</c:v>
                </c:pt>
                <c:pt idx="6">
                  <c:v>7</c:v>
                </c:pt>
                <c:pt idx="7">
                  <c:v>7</c:v>
                </c:pt>
                <c:pt idx="8">
                  <c:v>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684-4188-A84C-B6146A3C0B3D}"/>
            </c:ext>
          </c:extLst>
        </c:ser>
        <c:ser>
          <c:idx val="1"/>
          <c:order val="1"/>
          <c:spPr>
            <a:ln w="25400" cap="rnd">
              <a:noFill/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xVal>
            <c:numRef>
              <c:f>Sheet1!$G$30:$G$38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8</c:v>
                </c:pt>
                <c:pt idx="5">
                  <c:v>24</c:v>
                </c:pt>
                <c:pt idx="6">
                  <c:v>48</c:v>
                </c:pt>
                <c:pt idx="7">
                  <c:v>72</c:v>
                </c:pt>
                <c:pt idx="8">
                  <c:v>96</c:v>
                </c:pt>
              </c:numCache>
            </c:numRef>
          </c:xVal>
          <c:yVal>
            <c:numRef>
              <c:f>Sheet1!$I$30:$I$38</c:f>
              <c:numCache>
                <c:formatCode>General</c:formatCode>
                <c:ptCount val="9"/>
                <c:pt idx="0">
                  <c:v>700</c:v>
                </c:pt>
                <c:pt idx="1">
                  <c:v>50</c:v>
                </c:pt>
                <c:pt idx="2">
                  <c:v>15</c:v>
                </c:pt>
                <c:pt idx="3">
                  <c:v>7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684-4188-A84C-B6146A3C0B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3709824"/>
        <c:axId val="133710400"/>
      </c:scatterChart>
      <c:valAx>
        <c:axId val="133709824"/>
        <c:scaling>
          <c:orientation val="minMax"/>
          <c:max val="1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710400"/>
        <c:crosses val="autoZero"/>
        <c:crossBetween val="midCat"/>
        <c:majorUnit val="12"/>
        <c:minorUnit val="2"/>
      </c:valAx>
      <c:valAx>
        <c:axId val="133710400"/>
        <c:scaling>
          <c:logBase val="10"/>
          <c:orientation val="minMax"/>
          <c:max val="10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37098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>
                <a:latin typeface="Daytona Condensed" panose="020B0506030503040204" pitchFamily="34" charset="0"/>
              </a:rPr>
              <a:t>STEEL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Pt>
            <c:idx val="5"/>
            <c:marker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</a:ln>
                <a:effectLst/>
                <a:scene3d>
                  <a:camera prst="orthographicFront"/>
                  <a:lightRig rig="threePt" dir="t"/>
                </a:scene3d>
                <a:sp3d>
                  <a:bevelB/>
                </a:sp3d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B523-4032-AE7E-1EF7A63FC4C9}"/>
              </c:ext>
            </c:extLst>
          </c:dPt>
          <c:xVal>
            <c:numRef>
              <c:f>Sheet1!$K$30:$K$38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8</c:v>
                </c:pt>
                <c:pt idx="5">
                  <c:v>24</c:v>
                </c:pt>
                <c:pt idx="6">
                  <c:v>48</c:v>
                </c:pt>
                <c:pt idx="7">
                  <c:v>72</c:v>
                </c:pt>
                <c:pt idx="8">
                  <c:v>96</c:v>
                </c:pt>
              </c:numCache>
            </c:numRef>
          </c:xVal>
          <c:yVal>
            <c:numRef>
              <c:f>Sheet1!$L$30:$L$38</c:f>
              <c:numCache>
                <c:formatCode>General</c:formatCode>
                <c:ptCount val="9"/>
                <c:pt idx="0">
                  <c:v>5000</c:v>
                </c:pt>
                <c:pt idx="1">
                  <c:v>2000</c:v>
                </c:pt>
                <c:pt idx="2">
                  <c:v>1000</c:v>
                </c:pt>
                <c:pt idx="3">
                  <c:v>1000</c:v>
                </c:pt>
                <c:pt idx="5">
                  <c:v>100</c:v>
                </c:pt>
                <c:pt idx="6">
                  <c:v>7</c:v>
                </c:pt>
                <c:pt idx="7">
                  <c:v>7</c:v>
                </c:pt>
                <c:pt idx="8">
                  <c:v>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523-4032-AE7E-1EF7A63FC4C9}"/>
            </c:ext>
          </c:extLst>
        </c:ser>
        <c:ser>
          <c:idx val="1"/>
          <c:order val="1"/>
          <c:spPr>
            <a:ln w="25400" cap="rnd">
              <a:noFill/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xVal>
            <c:numRef>
              <c:f>Sheet1!$K$30:$K$38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8</c:v>
                </c:pt>
                <c:pt idx="5">
                  <c:v>24</c:v>
                </c:pt>
                <c:pt idx="6">
                  <c:v>48</c:v>
                </c:pt>
                <c:pt idx="7">
                  <c:v>72</c:v>
                </c:pt>
                <c:pt idx="8">
                  <c:v>96</c:v>
                </c:pt>
              </c:numCache>
            </c:numRef>
          </c:xVal>
          <c:yVal>
            <c:numRef>
              <c:f>Sheet1!$M$30:$M$38</c:f>
              <c:numCache>
                <c:formatCode>General</c:formatCode>
                <c:ptCount val="9"/>
                <c:pt idx="0">
                  <c:v>4500</c:v>
                </c:pt>
                <c:pt idx="1">
                  <c:v>1200</c:v>
                </c:pt>
                <c:pt idx="2">
                  <c:v>900</c:v>
                </c:pt>
                <c:pt idx="3">
                  <c:v>850</c:v>
                </c:pt>
                <c:pt idx="5">
                  <c:v>40</c:v>
                </c:pt>
                <c:pt idx="6">
                  <c:v>6</c:v>
                </c:pt>
                <c:pt idx="7">
                  <c:v>5</c:v>
                </c:pt>
                <c:pt idx="8">
                  <c:v>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523-4032-AE7E-1EF7A63FC4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3712128"/>
        <c:axId val="133712704"/>
      </c:scatterChart>
      <c:valAx>
        <c:axId val="133712128"/>
        <c:scaling>
          <c:orientation val="minMax"/>
          <c:max val="1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712704"/>
        <c:crosses val="autoZero"/>
        <c:crossBetween val="midCat"/>
        <c:majorUnit val="12"/>
        <c:minorUnit val="2"/>
      </c:valAx>
      <c:valAx>
        <c:axId val="133712704"/>
        <c:scaling>
          <c:logBase val="10"/>
          <c:orientation val="minMax"/>
          <c:max val="10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37121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>
                <a:latin typeface="Daytona Condensed" panose="020B0506030503040204" pitchFamily="34" charset="0"/>
              </a:rPr>
              <a:t>PLASTIC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  <a:scene3d>
                <a:camera prst="orthographicFront"/>
                <a:lightRig rig="threePt" dir="t"/>
              </a:scene3d>
              <a:sp3d>
                <a:bevelB/>
              </a:sp3d>
            </c:spPr>
          </c:marker>
          <c:xVal>
            <c:numRef>
              <c:f>Sheet1!$O$30:$O$38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8</c:v>
                </c:pt>
                <c:pt idx="5">
                  <c:v>24</c:v>
                </c:pt>
                <c:pt idx="6">
                  <c:v>48</c:v>
                </c:pt>
                <c:pt idx="7">
                  <c:v>72</c:v>
                </c:pt>
                <c:pt idx="8">
                  <c:v>96</c:v>
                </c:pt>
              </c:numCache>
            </c:numRef>
          </c:xVal>
          <c:yVal>
            <c:numRef>
              <c:f>Sheet1!$P$30:$P$38</c:f>
              <c:numCache>
                <c:formatCode>General</c:formatCode>
                <c:ptCount val="9"/>
                <c:pt idx="0">
                  <c:v>7000</c:v>
                </c:pt>
                <c:pt idx="1">
                  <c:v>2500</c:v>
                </c:pt>
                <c:pt idx="2">
                  <c:v>2250</c:v>
                </c:pt>
                <c:pt idx="3">
                  <c:v>1100</c:v>
                </c:pt>
                <c:pt idx="5">
                  <c:v>500</c:v>
                </c:pt>
                <c:pt idx="6">
                  <c:v>30</c:v>
                </c:pt>
                <c:pt idx="7">
                  <c:v>6</c:v>
                </c:pt>
                <c:pt idx="8">
                  <c:v>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526-4565-9E8B-FE52088479FB}"/>
            </c:ext>
          </c:extLst>
        </c:ser>
        <c:ser>
          <c:idx val="1"/>
          <c:order val="1"/>
          <c:spPr>
            <a:ln w="25400" cap="rnd">
              <a:noFill/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xVal>
            <c:numRef>
              <c:f>Sheet1!$O$30:$O$38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8</c:v>
                </c:pt>
                <c:pt idx="5">
                  <c:v>24</c:v>
                </c:pt>
                <c:pt idx="6">
                  <c:v>48</c:v>
                </c:pt>
                <c:pt idx="7">
                  <c:v>72</c:v>
                </c:pt>
                <c:pt idx="8">
                  <c:v>96</c:v>
                </c:pt>
              </c:numCache>
            </c:numRef>
          </c:xVal>
          <c:yVal>
            <c:numRef>
              <c:f>Sheet1!$Q$30:$Q$38</c:f>
              <c:numCache>
                <c:formatCode>General</c:formatCode>
                <c:ptCount val="9"/>
                <c:pt idx="0">
                  <c:v>3000</c:v>
                </c:pt>
                <c:pt idx="1">
                  <c:v>900</c:v>
                </c:pt>
                <c:pt idx="2">
                  <c:v>800</c:v>
                </c:pt>
                <c:pt idx="3">
                  <c:v>525</c:v>
                </c:pt>
                <c:pt idx="5">
                  <c:v>90</c:v>
                </c:pt>
                <c:pt idx="6">
                  <c:v>8</c:v>
                </c:pt>
                <c:pt idx="7">
                  <c:v>7</c:v>
                </c:pt>
                <c:pt idx="8">
                  <c:v>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526-4565-9E8B-FE52088479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3714432"/>
        <c:axId val="133715008"/>
      </c:scatterChart>
      <c:valAx>
        <c:axId val="133714432"/>
        <c:scaling>
          <c:orientation val="minMax"/>
          <c:max val="1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715008"/>
        <c:crosses val="autoZero"/>
        <c:crossBetween val="midCat"/>
        <c:majorUnit val="12"/>
        <c:minorUnit val="2"/>
      </c:valAx>
      <c:valAx>
        <c:axId val="133715008"/>
        <c:scaling>
          <c:logBase val="10"/>
          <c:orientation val="minMax"/>
          <c:max val="10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37144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cap="all" spc="0" baseline="0">
                <a:gradFill>
                  <a:gsLst>
                    <a:gs pos="0">
                      <a:schemeClr val="dk1">
                        <a:lumMod val="50000"/>
                        <a:lumOff val="50000"/>
                      </a:schemeClr>
                    </a:gs>
                    <a:gs pos="100000">
                      <a:schemeClr val="dk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pPr>
            <a:r>
              <a:rPr lang="en-US"/>
              <a:t>COVID-19 Incidence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Sheet2!$E$9</c:f>
              <c:strCache>
                <c:ptCount val="1"/>
                <c:pt idx="0">
                  <c:v>New York</c:v>
                </c:pt>
              </c:strCache>
            </c:strRef>
          </c:tx>
          <c:spPr>
            <a:ln w="19050" cap="rnd" cmpd="sng" algn="ctr">
              <a:solidFill>
                <a:schemeClr val="accent1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dLbl>
              <c:idx val="2"/>
              <c:layout>
                <c:manualLayout>
                  <c:x val="-6.8833333333333385E-2"/>
                  <c:y val="-9.272814226103421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235-4299-A86E-57401C22E33F}"/>
                </c:ext>
              </c:extLst>
            </c:dLbl>
            <c:dLbl>
              <c:idx val="7"/>
              <c:layout>
                <c:manualLayout>
                  <c:x val="-3.6609580052493436E-2"/>
                  <c:y val="4.636407113051668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235-4299-A86E-57401C22E3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Sheet2!$D$10:$D$17</c:f>
              <c:numCache>
                <c:formatCode>d\-mmm</c:formatCode>
                <c:ptCount val="8"/>
                <c:pt idx="0">
                  <c:v>43905</c:v>
                </c:pt>
                <c:pt idx="1">
                  <c:v>43936</c:v>
                </c:pt>
                <c:pt idx="2">
                  <c:v>43966</c:v>
                </c:pt>
                <c:pt idx="3">
                  <c:v>43997</c:v>
                </c:pt>
                <c:pt idx="4">
                  <c:v>44027</c:v>
                </c:pt>
                <c:pt idx="5">
                  <c:v>44058</c:v>
                </c:pt>
                <c:pt idx="6">
                  <c:v>44089</c:v>
                </c:pt>
                <c:pt idx="7">
                  <c:v>44119</c:v>
                </c:pt>
              </c:numCache>
            </c:numRef>
          </c:cat>
          <c:val>
            <c:numRef>
              <c:f>Sheet2!$E$10:$E$17</c:f>
              <c:numCache>
                <c:formatCode>#,##0</c:formatCode>
                <c:ptCount val="8"/>
                <c:pt idx="0" formatCode="General">
                  <c:v>116</c:v>
                </c:pt>
                <c:pt idx="1">
                  <c:v>11571</c:v>
                </c:pt>
                <c:pt idx="2">
                  <c:v>2762</c:v>
                </c:pt>
                <c:pt idx="3" formatCode="General">
                  <c:v>620</c:v>
                </c:pt>
                <c:pt idx="4" formatCode="General">
                  <c:v>831</c:v>
                </c:pt>
                <c:pt idx="5" formatCode="General">
                  <c:v>734</c:v>
                </c:pt>
                <c:pt idx="6" formatCode="General">
                  <c:v>766</c:v>
                </c:pt>
                <c:pt idx="7">
                  <c:v>1460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235-4299-A86E-57401C22E33F}"/>
            </c:ext>
          </c:extLst>
        </c:ser>
        <c:ser>
          <c:idx val="1"/>
          <c:order val="1"/>
          <c:tx>
            <c:strRef>
              <c:f>Sheet2!$F$9</c:f>
              <c:strCache>
                <c:ptCount val="1"/>
                <c:pt idx="0">
                  <c:v>California</c:v>
                </c:pt>
              </c:strCache>
            </c:strRef>
          </c:tx>
          <c:spPr>
            <a:ln w="19050" cap="rnd" cmpd="sng" algn="ctr">
              <a:solidFill>
                <a:schemeClr val="accent2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2.5166666666666691E-2"/>
                  <c:y val="-3.24548497913616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235-4299-A86E-57401C22E33F}"/>
                </c:ext>
              </c:extLst>
            </c:dLbl>
            <c:dLbl>
              <c:idx val="2"/>
              <c:layout>
                <c:manualLayout>
                  <c:x val="-6.6055555555555562E-2"/>
                  <c:y val="1.8545628452206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235-4299-A86E-57401C22E33F}"/>
                </c:ext>
              </c:extLst>
            </c:dLbl>
            <c:dLbl>
              <c:idx val="3"/>
              <c:layout>
                <c:manualLayout>
                  <c:x val="-6.0499999999999998E-2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235-4299-A86E-57401C22E33F}"/>
                </c:ext>
              </c:extLst>
            </c:dLbl>
            <c:dLbl>
              <c:idx val="4"/>
              <c:layout>
                <c:manualLayout>
                  <c:x val="-7.7944444444444441E-2"/>
                  <c:y val="4.636407113051668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235-4299-A86E-57401C22E33F}"/>
                </c:ext>
              </c:extLst>
            </c:dLbl>
            <c:dLbl>
              <c:idx val="5"/>
              <c:layout>
                <c:manualLayout>
                  <c:x val="-5.8500000000000101E-2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235-4299-A86E-57401C22E33F}"/>
                </c:ext>
              </c:extLst>
            </c:dLbl>
            <c:dLbl>
              <c:idx val="6"/>
              <c:layout>
                <c:manualLayout>
                  <c:x val="-7.7166666666666661E-2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235-4299-A86E-57401C22E33F}"/>
                </c:ext>
              </c:extLst>
            </c:dLbl>
            <c:dLbl>
              <c:idx val="7"/>
              <c:layout>
                <c:manualLayout>
                  <c:x val="-3.9387357830271114E-2"/>
                  <c:y val="-4.636407113051668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235-4299-A86E-57401C22E3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Sheet2!$D$10:$D$17</c:f>
              <c:numCache>
                <c:formatCode>d\-mmm</c:formatCode>
                <c:ptCount val="8"/>
                <c:pt idx="0">
                  <c:v>43905</c:v>
                </c:pt>
                <c:pt idx="1">
                  <c:v>43936</c:v>
                </c:pt>
                <c:pt idx="2">
                  <c:v>43966</c:v>
                </c:pt>
                <c:pt idx="3">
                  <c:v>43997</c:v>
                </c:pt>
                <c:pt idx="4">
                  <c:v>44027</c:v>
                </c:pt>
                <c:pt idx="5">
                  <c:v>44058</c:v>
                </c:pt>
                <c:pt idx="6">
                  <c:v>44089</c:v>
                </c:pt>
                <c:pt idx="7">
                  <c:v>44119</c:v>
                </c:pt>
              </c:numCache>
            </c:numRef>
          </c:cat>
          <c:val>
            <c:numRef>
              <c:f>Sheet2!$F$10:$F$17</c:f>
              <c:numCache>
                <c:formatCode>#,##0</c:formatCode>
                <c:ptCount val="8"/>
                <c:pt idx="0" formatCode="General">
                  <c:v>47</c:v>
                </c:pt>
                <c:pt idx="1">
                  <c:v>1086</c:v>
                </c:pt>
                <c:pt idx="2">
                  <c:v>1772</c:v>
                </c:pt>
                <c:pt idx="3">
                  <c:v>2597</c:v>
                </c:pt>
                <c:pt idx="4">
                  <c:v>11126</c:v>
                </c:pt>
                <c:pt idx="5">
                  <c:v>12614</c:v>
                </c:pt>
                <c:pt idx="6">
                  <c:v>2235</c:v>
                </c:pt>
                <c:pt idx="7">
                  <c:v>3329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6235-4299-A86E-57401C22E33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7512448"/>
        <c:axId val="142803520"/>
      </c:lineChart>
      <c:dateAx>
        <c:axId val="217512448"/>
        <c:scaling>
          <c:orientation val="minMax"/>
        </c:scaling>
        <c:delete val="0"/>
        <c:axPos val="b"/>
        <c:numFmt formatCode="d\-mmm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803520"/>
        <c:crosses val="autoZero"/>
        <c:auto val="1"/>
        <c:lblOffset val="100"/>
        <c:baseTimeUnit val="months"/>
      </c:dateAx>
      <c:valAx>
        <c:axId val="142803520"/>
        <c:scaling>
          <c:orientation val="minMax"/>
        </c:scaling>
        <c:delete val="0"/>
        <c:axPos val="l"/>
        <c:majorGridlines>
          <c:spPr>
            <a:ln>
              <a:solidFill>
                <a:schemeClr val="dk1">
                  <a:lumMod val="15000"/>
                  <a:lumOff val="85000"/>
                </a:schemeClr>
              </a:solidFill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7512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3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cs:styleClr val="auto"/>
    </cs:fontRef>
    <cs:spPr/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 w="9575">
        <a:solidFill>
          <a:schemeClr val="lt1">
            <a:lumMod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19050" cap="rnd" cmpd="sng" algn="ctr">
        <a:solidFill>
          <a:schemeClr val="phClr">
            <a:shade val="95000"/>
            <a:satMod val="105000"/>
          </a:schemeClr>
        </a:solidFill>
        <a:round/>
      </a:ln>
    </cs:spPr>
  </cs:dataPointLine>
  <cs:dataPointMarker>
    <cs:lnRef idx="0"/>
    <cs:fillRef idx="0"/>
    <cs:effectRef idx="0"/>
    <cs:fontRef idx="minor">
      <a:schemeClr val="dk1"/>
    </cs:fontRef>
    <cs:spPr>
      <a:solidFill>
        <a:schemeClr val="lt1"/>
      </a:solidFill>
    </cs:spPr>
  </cs:dataPointMarker>
  <cs:dataPointMarkerLayout symbol="circle" size="17"/>
  <cs:dataPointWireframe>
    <cs:lnRef idx="0">
      <cs:styleClr val="auto"/>
    </cs:lnRef>
    <cs:fillRef idx="1"/>
    <cs:effectRef idx="0"/>
    <cs:fontRef idx="minor">
      <a:schemeClr val="dk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/>
    </cs:fontRef>
    <cs:defRPr sz="1440" b="0" kern="1200" cap="all" spc="0" baseline="0">
      <a:gradFill>
        <a:gsLst>
          <a:gs pos="0">
            <a:schemeClr val="dk1">
              <a:lumMod val="50000"/>
              <a:lumOff val="50000"/>
            </a:schemeClr>
          </a:gs>
          <a:gs pos="100000">
            <a:schemeClr val="dk1">
              <a:lumMod val="85000"/>
              <a:lumOff val="15000"/>
            </a:schemeClr>
          </a:gs>
        </a:gsLst>
        <a:lin ang="5400000" scaled="0"/>
      </a:gradFill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0C3895-0C4D-457C-8E0E-511DBAC0400B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ACA37-B3F4-4CB1-975F-77CDAF71A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8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8800" i="1" dirty="0" smtClean="0"/>
              <a:t>Image Credit:  </a:t>
            </a:r>
            <a:r>
              <a:rPr lang="en-US" sz="8800" dirty="0" smtClean="0"/>
              <a:t>Photo by </a:t>
            </a:r>
            <a:r>
              <a:rPr lang="en-US" sz="8800" dirty="0" err="1" smtClean="0"/>
              <a:t>Anastasiia</a:t>
            </a:r>
            <a:r>
              <a:rPr lang="en-US" sz="8800" dirty="0" smtClean="0"/>
              <a:t> </a:t>
            </a:r>
            <a:r>
              <a:rPr lang="en-US" sz="8800" dirty="0" err="1" smtClean="0"/>
              <a:t>Chepinska</a:t>
            </a:r>
            <a:r>
              <a:rPr lang="en-US" sz="8800" dirty="0" smtClean="0"/>
              <a:t> on </a:t>
            </a:r>
            <a:r>
              <a:rPr lang="en-US" sz="8800" dirty="0" err="1" smtClean="0"/>
              <a:t>Unsplash</a:t>
            </a:r>
            <a:r>
              <a:rPr lang="en-US" sz="8800" dirty="0" smtClean="0"/>
              <a:t>, https://unsplash.com/photos/9Un9417AXRI,</a:t>
            </a:r>
            <a:r>
              <a:rPr lang="en-US" sz="8800" baseline="0" dirty="0" smtClean="0"/>
              <a:t> used in accordance with </a:t>
            </a:r>
            <a:r>
              <a:rPr lang="en-US" sz="8800" baseline="0" dirty="0" err="1" smtClean="0"/>
              <a:t>Unsplash</a:t>
            </a:r>
            <a:r>
              <a:rPr lang="en-US" sz="8800" baseline="0" dirty="0" smtClean="0"/>
              <a:t> license.</a:t>
            </a:r>
            <a:endParaRPr lang="en-US" sz="8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ACA37-B3F4-4CB1-975F-77CDAF71AF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595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CACA37-B3F4-4CB1-975F-77CDAF71AF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06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CACA37-B3F4-4CB1-975F-77CDAF71AF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39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CACA37-B3F4-4CB1-975F-77CDAF71AF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04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397B51-86AC-4D5C-A9A5-1AF87AE403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4E70002-475C-4A8E-9F33-BF56F1CDC0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823603-2582-4694-B505-6076A9B37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40FD-DEBB-4E1B-B34D-EF284A62F7FB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62F088C-F89D-4AE6-B65A-8306A2739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3AB631-4C5E-464A-9E74-AE653733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73B25-9AB7-4EB4-8FD2-34C4361F3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29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6C8A0D-0ACA-4EFF-B033-B38EA3A8A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50D9224-C5A4-45FF-9CC0-38218C96E8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B598160-B420-4DD1-840C-148B2D9A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40FD-DEBB-4E1B-B34D-EF284A62F7FB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5CCB62-1B2A-4A19-8842-6D91689C5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8BE4935-B412-4B9A-A3C6-0580F7216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73B25-9AB7-4EB4-8FD2-34C4361F3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87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9250D1E-1783-43EA-ABC0-32D89492CE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8ABE501-B835-4F5C-BABE-17C2A8FF1E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8160C71-5352-47FA-80CC-BAF797EE8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40FD-DEBB-4E1B-B34D-EF284A62F7FB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C67F61-87DF-4E47-AB38-1640AF872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170F700-0875-4259-B4C5-AED17C4FE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73B25-9AB7-4EB4-8FD2-34C4361F3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0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AA0F0F-AFDC-4156-A7A4-C29303376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A6AE98-9126-4403-911E-FC7E5E1A2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F3F357A-446D-4725-8546-9F6CB2C65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40FD-DEBB-4E1B-B34D-EF284A62F7FB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E71A99F-6151-44DB-8AC5-5F87B8E7D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F64902-F815-41B0-A661-7FF616729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73B25-9AB7-4EB4-8FD2-34C4361F3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558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A72031-6F2E-4A89-BB6B-854B5073A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B54A50D-45F6-459F-9A94-CF9EA05CE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BAB76A6-E7F3-46A9-96BF-F80A254E2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40FD-DEBB-4E1B-B34D-EF284A62F7FB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4C0F052-973E-4048-B487-61EE89787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A56B9FF-21C6-45A0-9EB1-A526C4DD6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73B25-9AB7-4EB4-8FD2-34C4361F3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0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5984E2-4F26-49B1-94E2-3B82A762B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32D0EA-4CA8-438C-B2A5-8DBB407B76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25196B5-A182-4256-B250-9F08A983E5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94614B4-7C25-4444-9114-AF8A638ED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40FD-DEBB-4E1B-B34D-EF284A62F7FB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4E7BB35-C0B9-4BD2-B9FC-761D1519E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B22EDF5-57C2-40D8-81D0-AA8E4E21A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73B25-9AB7-4EB4-8FD2-34C4361F3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82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7F77DD-54CC-4C63-B333-B7B12082B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EDBBA59-CB08-4722-88DE-1F185630C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F6BEC11-868B-4115-8732-90D8FD50B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09905A7-91C1-448C-8930-C28233BF2C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BD1EA67-CD58-4BB7-BCCC-4FA7A774AC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CB170CA-A073-4FEA-A2D0-D561ACE16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40FD-DEBB-4E1B-B34D-EF284A62F7FB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6464EB1-F964-4F7F-9628-8F1165251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6652C93-8557-4BD8-AEEB-380684952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73B25-9AB7-4EB4-8FD2-34C4361F3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09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F0C0DB-9A13-4731-A199-DC5BCCF2A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85ACA40-C92E-4126-9DDD-7A7D9DF81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40FD-DEBB-4E1B-B34D-EF284A62F7FB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58EBA9A-8346-4DA3-A2FA-01F609205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419EB36-DB1E-4420-BD3B-CA9CC29F1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73B25-9AB7-4EB4-8FD2-34C4361F3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36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D335DEB-3A4C-4201-8268-9E476E14B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40FD-DEBB-4E1B-B34D-EF284A62F7FB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DBDB55B-2624-4225-BDF0-560A4659B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33D471E-2DFB-40DA-9FD4-7E5ECE67B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73B25-9AB7-4EB4-8FD2-34C4361F3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999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3D614D-A82C-4DF0-9599-8F21ED12B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F6A4AB-5759-4CA1-B00F-08CAB7749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B9188E9-3D84-453A-A3A2-A457C33AC3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E8A1CF2-6A49-47D8-B7CD-ED304A8AE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40FD-DEBB-4E1B-B34D-EF284A62F7FB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849282F-9DB1-44E6-B34F-0A1801114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03DC27E-F474-4EAC-87F2-BEA230682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73B25-9AB7-4EB4-8FD2-34C4361F3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85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5F35EC-D86A-4AC6-A328-C37D4B984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274C58B-2CEF-4FD9-B396-01D0A0FDDC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F61EE7B-4CC4-4861-A692-F370703A93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0428EA8-70EE-4611-BEFE-0721A82B7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40FD-DEBB-4E1B-B34D-EF284A62F7FB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16691FC-DACE-49D3-BDD0-37A801C38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9DCF0A2-84B8-425B-A9DF-D26F017A4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73B25-9AB7-4EB4-8FD2-34C4361F3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1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4831652-E6F7-411F-AAF6-A87F235BD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81099E0-4FA8-4F14-BBE3-AE98A9FF86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5AE6FC-5015-4F30-9185-AE3C514783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940FD-DEBB-4E1B-B34D-EF284A62F7FB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0BBA96-812E-4E14-A66E-16D72C9091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C503CEC-8F59-4A32-8DBF-09FB514695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73B25-9AB7-4EB4-8FD2-34C4361F3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74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chart" Target="../charts/chart1.xm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78821" y="887240"/>
            <a:ext cx="6923138" cy="49399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487700" y="1214485"/>
            <a:ext cx="471182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BE694E"/>
                </a:solidFill>
                <a:latin typeface="Calibri" pitchFamily="34" charset="0"/>
                <a:cs typeface="Calibri" pitchFamily="34" charset="0"/>
              </a:rPr>
              <a:t>NATIONAL CENTER FOR CASE STUDY TEACHING IN SCIENCE</a:t>
            </a:r>
            <a:endParaRPr lang="en-US" altLang="en-US" sz="1400" b="1" dirty="0">
              <a:solidFill>
                <a:srgbClr val="BE694E"/>
              </a:solidFill>
              <a:latin typeface="Palatino Linotype" pitchFamily="18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2597" y="1775822"/>
            <a:ext cx="6315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Images to </a:t>
            </a:r>
            <a:r>
              <a:rPr lang="en-U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Accompany the Case Study:</a:t>
            </a:r>
            <a:endParaRPr lang="en-US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4912" y="432265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Monotype Corsiva" panose="03010101010201010101" pitchFamily="66" charset="0"/>
              </a:rPr>
              <a:t>by</a:t>
            </a:r>
          </a:p>
          <a:p>
            <a:r>
              <a:rPr lang="en-US" dirty="0">
                <a:solidFill>
                  <a:schemeClr val="bg1"/>
                </a:solidFill>
              </a:rPr>
              <a:t>Samantha N. Jewell and Julian A. Brix</a:t>
            </a:r>
          </a:p>
          <a:p>
            <a:r>
              <a:rPr lang="en-US" dirty="0">
                <a:solidFill>
                  <a:schemeClr val="bg1"/>
                </a:solidFill>
              </a:rPr>
              <a:t>Department of Physical and Life Sciences</a:t>
            </a:r>
          </a:p>
          <a:p>
            <a:r>
              <a:rPr lang="en-US" dirty="0">
                <a:solidFill>
                  <a:schemeClr val="bg1"/>
                </a:solidFill>
              </a:rPr>
              <a:t>Nevada State College, Henderson,  NV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2597" y="2849388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6000" baseline="30000" dirty="0">
                <a:solidFill>
                  <a:schemeClr val="bg1"/>
                </a:solidFill>
              </a:rPr>
              <a:t>A New York State of Mind:</a:t>
            </a:r>
          </a:p>
          <a:p>
            <a:r>
              <a:rPr lang="en-US" sz="3600" baseline="30000" dirty="0">
                <a:solidFill>
                  <a:schemeClr val="bg1"/>
                </a:solidFill>
              </a:rPr>
              <a:t>Transmission and Management of COVID-19</a:t>
            </a:r>
          </a:p>
        </p:txBody>
      </p:sp>
    </p:spTree>
    <p:extLst>
      <p:ext uri="{BB962C8B-B14F-4D97-AF65-F5344CB8AC3E}">
        <p14:creationId xmlns:p14="http://schemas.microsoft.com/office/powerpoint/2010/main" val="84844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xmlns="" id="{C3050C03-81DA-4FD4-AC59-F6ADE2D1DBF0}"/>
              </a:ext>
            </a:extLst>
          </p:cNvPr>
          <p:cNvCxnSpPr>
            <a:cxnSpLocks/>
          </p:cNvCxnSpPr>
          <p:nvPr/>
        </p:nvCxnSpPr>
        <p:spPr>
          <a:xfrm>
            <a:off x="1820849" y="2174479"/>
            <a:ext cx="2064294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866ADCD-654B-4CB8-BC79-8C3DA39FCE4C}"/>
              </a:ext>
            </a:extLst>
          </p:cNvPr>
          <p:cNvSpPr txBox="1"/>
          <p:nvPr/>
        </p:nvSpPr>
        <p:spPr>
          <a:xfrm>
            <a:off x="6146547" y="3215686"/>
            <a:ext cx="727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Daytona Condensed" panose="020B0506030503040204" pitchFamily="34" charset="0"/>
              </a:rPr>
              <a:t>Hours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58D15738-E57A-47A9-B2BC-5D9E2314E816}"/>
              </a:ext>
            </a:extLst>
          </p:cNvPr>
          <p:cNvCxnSpPr>
            <a:cxnSpLocks/>
          </p:cNvCxnSpPr>
          <p:nvPr/>
        </p:nvCxnSpPr>
        <p:spPr>
          <a:xfrm>
            <a:off x="1674793" y="3374404"/>
            <a:ext cx="4420700" cy="1333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7AC940E4-09A8-443C-9A5B-F6326ABD7D19}"/>
              </a:ext>
            </a:extLst>
          </p:cNvPr>
          <p:cNvSpPr txBox="1"/>
          <p:nvPr/>
        </p:nvSpPr>
        <p:spPr>
          <a:xfrm rot="16200000">
            <a:off x="-97971" y="1752426"/>
            <a:ext cx="23848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Daytona Condensed" panose="020B0506030503040204" pitchFamily="34" charset="0"/>
              </a:rPr>
              <a:t>Titer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(TCID</a:t>
            </a:r>
            <a:r>
              <a:rPr lang="en-US" sz="1400" b="1" baseline="-25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50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/ml of medium)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C0E7AA34-4366-4B7E-8E86-4220E996480A}"/>
              </a:ext>
            </a:extLst>
          </p:cNvPr>
          <p:cNvCxnSpPr>
            <a:cxnSpLocks/>
          </p:cNvCxnSpPr>
          <p:nvPr/>
        </p:nvCxnSpPr>
        <p:spPr>
          <a:xfrm>
            <a:off x="6871767" y="3407470"/>
            <a:ext cx="446487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xmlns="" id="{287B0DCE-E12B-4E1A-974C-6088E4EBE6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5206668"/>
              </p:ext>
            </p:extLst>
          </p:nvPr>
        </p:nvGraphicFramePr>
        <p:xfrm>
          <a:off x="1230292" y="603106"/>
          <a:ext cx="2965324" cy="269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xmlns="" id="{16CED000-42AD-4576-82D2-DD67B53485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0759277"/>
              </p:ext>
            </p:extLst>
          </p:nvPr>
        </p:nvGraphicFramePr>
        <p:xfrm>
          <a:off x="3859742" y="603106"/>
          <a:ext cx="2714625" cy="269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xmlns="" id="{D54C8C63-AF46-4066-BDDC-45D2B00924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0002779"/>
              </p:ext>
            </p:extLst>
          </p:nvPr>
        </p:nvGraphicFramePr>
        <p:xfrm>
          <a:off x="6440379" y="603106"/>
          <a:ext cx="2714625" cy="269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xmlns="" id="{AC2C348D-722C-4266-9222-B372499431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9151809"/>
              </p:ext>
            </p:extLst>
          </p:nvPr>
        </p:nvGraphicFramePr>
        <p:xfrm>
          <a:off x="8940801" y="609456"/>
          <a:ext cx="2714625" cy="269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35" name="Picture 34">
            <a:extLst>
              <a:ext uri="{FF2B5EF4-FFF2-40B4-BE49-F238E27FC236}">
                <a16:creationId xmlns:a16="http://schemas.microsoft.com/office/drawing/2014/main" xmlns="" id="{B751548A-630B-4B7C-8F1B-AF45FD2C671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25502" y="3527965"/>
            <a:ext cx="2375826" cy="407071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71CACF6C-5F38-4866-B71C-8DEC29CE4F84}"/>
              </a:ext>
            </a:extLst>
          </p:cNvPr>
          <p:cNvSpPr/>
          <p:nvPr/>
        </p:nvSpPr>
        <p:spPr>
          <a:xfrm>
            <a:off x="5128201" y="3600859"/>
            <a:ext cx="511852" cy="3005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xmlns="" id="{DD1B0FBE-94B3-4B1A-A226-FAE0674C7374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r="89754"/>
          <a:stretch/>
        </p:blipFill>
        <p:spPr>
          <a:xfrm>
            <a:off x="5270310" y="3476928"/>
            <a:ext cx="310471" cy="468503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881EB8FC-B9FC-4463-A4E4-B7F792496D0A}"/>
              </a:ext>
            </a:extLst>
          </p:cNvPr>
          <p:cNvSpPr/>
          <p:nvPr/>
        </p:nvSpPr>
        <p:spPr>
          <a:xfrm>
            <a:off x="6413415" y="3600858"/>
            <a:ext cx="406495" cy="26243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083560F8-DE14-4E93-A5E2-3BE0D4C6DBA8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50979" t="25130" r="43015"/>
          <a:stretch/>
        </p:blipFill>
        <p:spPr>
          <a:xfrm>
            <a:off x="6620942" y="3614866"/>
            <a:ext cx="181986" cy="320450"/>
          </a:xfrm>
          <a:prstGeom prst="rect">
            <a:avLst/>
          </a:prstGeom>
        </p:spPr>
      </p:pic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xmlns="" id="{F1B06566-C781-4717-A37C-E9A6644504DF}"/>
              </a:ext>
            </a:extLst>
          </p:cNvPr>
          <p:cNvCxnSpPr>
            <a:cxnSpLocks/>
          </p:cNvCxnSpPr>
          <p:nvPr/>
        </p:nvCxnSpPr>
        <p:spPr>
          <a:xfrm>
            <a:off x="4096054" y="2640146"/>
            <a:ext cx="2317361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xmlns="" id="{5FCEE19B-AE2D-4151-8A89-6D1DB4ED533D}"/>
              </a:ext>
            </a:extLst>
          </p:cNvPr>
          <p:cNvCxnSpPr>
            <a:cxnSpLocks/>
          </p:cNvCxnSpPr>
          <p:nvPr/>
        </p:nvCxnSpPr>
        <p:spPr>
          <a:xfrm>
            <a:off x="6616662" y="2617526"/>
            <a:ext cx="2317361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xmlns="" id="{97BF0CD9-8737-4F9F-AC70-99EFC50074A1}"/>
              </a:ext>
            </a:extLst>
          </p:cNvPr>
          <p:cNvCxnSpPr>
            <a:cxnSpLocks/>
          </p:cNvCxnSpPr>
          <p:nvPr/>
        </p:nvCxnSpPr>
        <p:spPr>
          <a:xfrm>
            <a:off x="9137270" y="2611838"/>
            <a:ext cx="2317361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048053" y="5587777"/>
            <a:ext cx="106984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 smtClean="0"/>
              <a:t>Figure 1. </a:t>
            </a:r>
            <a:r>
              <a:rPr lang="en-US" baseline="30000" dirty="0"/>
              <a:t>Viability of SARS-COV-2 versus SARS-COV-1 on surfaces. 50 microliters of 105 TCID50/ml were added to copper, cardboard, steel, and plastic and extracted with 1 ml of media at 1, 4, 8, 24, 48, 72 and 96 hours post inoculation. (Adapted from van </a:t>
            </a:r>
            <a:r>
              <a:rPr lang="en-US" baseline="30000" dirty="0" err="1" smtClean="0"/>
              <a:t>Doremalen</a:t>
            </a:r>
            <a:r>
              <a:rPr lang="en-US" baseline="30000" dirty="0" smtClean="0"/>
              <a:t> et al., </a:t>
            </a:r>
            <a:r>
              <a:rPr lang="en-US" baseline="30000" dirty="0"/>
              <a:t>2020.)</a:t>
            </a:r>
          </a:p>
        </p:txBody>
      </p:sp>
    </p:spTree>
    <p:extLst>
      <p:ext uri="{BB962C8B-B14F-4D97-AF65-F5344CB8AC3E}">
        <p14:creationId xmlns:p14="http://schemas.microsoft.com/office/powerpoint/2010/main" val="176442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xmlns="" id="{7FA40928-ADC4-4811-81DF-A36F5C46184A}"/>
              </a:ext>
            </a:extLst>
          </p:cNvPr>
          <p:cNvCxnSpPr>
            <a:cxnSpLocks/>
            <a:stCxn id="18" idx="1"/>
          </p:cNvCxnSpPr>
          <p:nvPr/>
        </p:nvCxnSpPr>
        <p:spPr>
          <a:xfrm flipH="1" flipV="1">
            <a:off x="7112562" y="2845326"/>
            <a:ext cx="3070" cy="1118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DF1405B0-2E6E-4F6E-9A26-0197663FA157}"/>
              </a:ext>
            </a:extLst>
          </p:cNvPr>
          <p:cNvCxnSpPr>
            <a:cxnSpLocks/>
          </p:cNvCxnSpPr>
          <p:nvPr/>
        </p:nvCxnSpPr>
        <p:spPr>
          <a:xfrm>
            <a:off x="5173896" y="1141875"/>
            <a:ext cx="0" cy="15765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F4CD5929-C362-43F0-B2BE-89A4517F8194}"/>
              </a:ext>
            </a:extLst>
          </p:cNvPr>
          <p:cNvCxnSpPr>
            <a:cxnSpLocks/>
            <a:stCxn id="19" idx="1"/>
          </p:cNvCxnSpPr>
          <p:nvPr/>
        </p:nvCxnSpPr>
        <p:spPr>
          <a:xfrm flipV="1">
            <a:off x="7316323" y="2977767"/>
            <a:ext cx="0" cy="1720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B52EDD5C-104E-42C3-BD96-BB53D46BAE23}"/>
              </a:ext>
            </a:extLst>
          </p:cNvPr>
          <p:cNvCxnSpPr>
            <a:cxnSpLocks/>
            <a:stCxn id="14" idx="1"/>
          </p:cNvCxnSpPr>
          <p:nvPr/>
        </p:nvCxnSpPr>
        <p:spPr>
          <a:xfrm flipV="1">
            <a:off x="2959138" y="2779319"/>
            <a:ext cx="1" cy="1242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C1042142-7DE2-453C-9E9D-64592049B4C6}"/>
              </a:ext>
            </a:extLst>
          </p:cNvPr>
          <p:cNvCxnSpPr>
            <a:cxnSpLocks/>
            <a:stCxn id="12" idx="1"/>
          </p:cNvCxnSpPr>
          <p:nvPr/>
        </p:nvCxnSpPr>
        <p:spPr>
          <a:xfrm>
            <a:off x="9249172" y="2211646"/>
            <a:ext cx="0" cy="5068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6646E430-7FDC-4286-9ACA-2546FDD7347E}"/>
              </a:ext>
            </a:extLst>
          </p:cNvPr>
          <p:cNvCxnSpPr>
            <a:cxnSpLocks/>
            <a:stCxn id="17" idx="1"/>
          </p:cNvCxnSpPr>
          <p:nvPr/>
        </p:nvCxnSpPr>
        <p:spPr>
          <a:xfrm flipV="1">
            <a:off x="6249313" y="2758076"/>
            <a:ext cx="0" cy="605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FB7D9B3C-F672-4375-BAE7-E72C3FFCBEE3}"/>
              </a:ext>
            </a:extLst>
          </p:cNvPr>
          <p:cNvCxnSpPr>
            <a:cxnSpLocks/>
            <a:stCxn id="15" idx="1"/>
          </p:cNvCxnSpPr>
          <p:nvPr/>
        </p:nvCxnSpPr>
        <p:spPr>
          <a:xfrm>
            <a:off x="3107108" y="2315332"/>
            <a:ext cx="0" cy="6624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A4176FE3-CD1D-4A3F-A240-6D33BAF8A48B}"/>
              </a:ext>
            </a:extLst>
          </p:cNvPr>
          <p:cNvCxnSpPr>
            <a:cxnSpLocks/>
            <a:stCxn id="20" idx="1"/>
          </p:cNvCxnSpPr>
          <p:nvPr/>
        </p:nvCxnSpPr>
        <p:spPr>
          <a:xfrm flipV="1">
            <a:off x="2182612" y="2341805"/>
            <a:ext cx="0" cy="10873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6EE72ED-FB91-481F-8412-5D5B97541043}"/>
              </a:ext>
            </a:extLst>
          </p:cNvPr>
          <p:cNvSpPr txBox="1"/>
          <p:nvPr/>
        </p:nvSpPr>
        <p:spPr>
          <a:xfrm>
            <a:off x="5173896" y="906890"/>
            <a:ext cx="2836176" cy="27699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6/18 Masks were required in public spaces.</a:t>
            </a:r>
            <a:endParaRPr lang="en-US" sz="1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xmlns="" id="{B35C0E05-788C-4355-BBC7-E192D5F9C6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377880"/>
              </p:ext>
            </p:extLst>
          </p:nvPr>
        </p:nvGraphicFramePr>
        <p:xfrm>
          <a:off x="9249172" y="1931916"/>
          <a:ext cx="2409419" cy="5594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9419">
                  <a:extLst>
                    <a:ext uri="{9D8B030D-6E8A-4147-A177-3AD203B41FA5}">
                      <a16:colId xmlns:a16="http://schemas.microsoft.com/office/drawing/2014/main" xmlns="" val="1970516198"/>
                    </a:ext>
                  </a:extLst>
                </a:gridCol>
              </a:tblGrid>
              <a:tr h="5594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8/31 Developed a more gradual four-tiered plan to reopen businesses than 1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attempt based on infection rates.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6762295"/>
                  </a:ext>
                </a:extLst>
              </a:tr>
            </a:tbl>
          </a:graphicData>
        </a:graphic>
      </p:graphicFrame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2F5FF259-ABBF-4847-9B29-959469597DA4}"/>
              </a:ext>
            </a:extLst>
          </p:cNvPr>
          <p:cNvCxnSpPr>
            <a:cxnSpLocks/>
          </p:cNvCxnSpPr>
          <p:nvPr/>
        </p:nvCxnSpPr>
        <p:spPr>
          <a:xfrm>
            <a:off x="4503237" y="1954560"/>
            <a:ext cx="1" cy="10736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B0525E8-6145-48C7-B142-17D35B0AB219}"/>
              </a:ext>
            </a:extLst>
          </p:cNvPr>
          <p:cNvSpPr txBox="1"/>
          <p:nvPr/>
        </p:nvSpPr>
        <p:spPr>
          <a:xfrm>
            <a:off x="2959138" y="3791394"/>
            <a:ext cx="3711327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5/26 Barber shops and hair salons were opened in most of state. Los Angeles and San </a:t>
            </a:r>
            <a:r>
              <a: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Francisco remained 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closed.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96880E5B-A528-4BFB-BA8C-005B24965D33}"/>
              </a:ext>
            </a:extLst>
          </p:cNvPr>
          <p:cNvSpPr txBox="1"/>
          <p:nvPr/>
        </p:nvSpPr>
        <p:spPr>
          <a:xfrm>
            <a:off x="3107108" y="2084499"/>
            <a:ext cx="2248797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6/1 Sports could return without spectators and with precautions.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F1590C8F-BCB8-449B-A75F-5892E9F8AC6F}"/>
              </a:ext>
            </a:extLst>
          </p:cNvPr>
          <p:cNvSpPr txBox="1"/>
          <p:nvPr/>
        </p:nvSpPr>
        <p:spPr>
          <a:xfrm>
            <a:off x="4503237" y="1293218"/>
            <a:ext cx="3524245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6/12 Gyms, hotels, restaurants, bars, wineries, entertainment</a:t>
            </a:r>
            <a:r>
              <a:rPr lang="en-US" sz="1200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centers were reopened. Filming of music and TV resumed with precautions.</a:t>
            </a:r>
            <a:endPara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55F95FC6-8041-46CE-937A-01A87F16C8E8}"/>
              </a:ext>
            </a:extLst>
          </p:cNvPr>
          <p:cNvSpPr txBox="1"/>
          <p:nvPr/>
        </p:nvSpPr>
        <p:spPr>
          <a:xfrm>
            <a:off x="6249313" y="3132795"/>
            <a:ext cx="1427838" cy="46166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7/1 Bars and indoor dining were closed.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xmlns="" id="{05605D32-5CBD-40A7-9E3F-C672F75FFF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632982"/>
              </p:ext>
            </p:extLst>
          </p:nvPr>
        </p:nvGraphicFramePr>
        <p:xfrm>
          <a:off x="7115632" y="3732658"/>
          <a:ext cx="3118025" cy="4616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18025">
                  <a:extLst>
                    <a:ext uri="{9D8B030D-6E8A-4147-A177-3AD203B41FA5}">
                      <a16:colId xmlns:a16="http://schemas.microsoft.com/office/drawing/2014/main" xmlns="" val="1970516198"/>
                    </a:ext>
                  </a:extLst>
                </a:gridCol>
              </a:tblGrid>
              <a:tr h="4616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7/13 Theaters, indoor gyms, places of worship, malls, hair salons and barbershops were closed.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6762295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xmlns="" id="{19D9A2ED-9AB6-4FED-ACE6-16DD642469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264885"/>
              </p:ext>
            </p:extLst>
          </p:nvPr>
        </p:nvGraphicFramePr>
        <p:xfrm>
          <a:off x="7316323" y="4332522"/>
          <a:ext cx="3059577" cy="731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9577">
                  <a:extLst>
                    <a:ext uri="{9D8B030D-6E8A-4147-A177-3AD203B41FA5}">
                      <a16:colId xmlns:a16="http://schemas.microsoft.com/office/drawing/2014/main" xmlns="" val="1970516198"/>
                    </a:ext>
                  </a:extLst>
                </a:gridCol>
              </a:tblGrid>
              <a:tr h="5818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7/15 Public schools closed for fall semester. Private school students in 3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grade or higher must wear a mask; younger students were encouraged to wear masks.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6762295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37CC1F37-A243-4AC2-9016-58147344ED44}"/>
              </a:ext>
            </a:extLst>
          </p:cNvPr>
          <p:cNvSpPr txBox="1"/>
          <p:nvPr/>
        </p:nvSpPr>
        <p:spPr>
          <a:xfrm>
            <a:off x="2182612" y="3198282"/>
            <a:ext cx="2872267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5/8 Low-risk workplaces: bookstores, florists and clothing stores 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were 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reopened.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7394DD78-4276-457B-821E-FFD6C239C909}"/>
              </a:ext>
            </a:extLst>
          </p:cNvPr>
          <p:cNvSpPr txBox="1"/>
          <p:nvPr/>
        </p:nvSpPr>
        <p:spPr>
          <a:xfrm>
            <a:off x="318466" y="2379902"/>
            <a:ext cx="1696792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QUARANTINE</a:t>
            </a:r>
            <a:endParaRPr lang="en-US" sz="1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AC3D30C3-CDC0-47A3-A82B-07D011FF24F6}"/>
              </a:ext>
            </a:extLst>
          </p:cNvPr>
          <p:cNvSpPr txBox="1"/>
          <p:nvPr/>
        </p:nvSpPr>
        <p:spPr>
          <a:xfrm>
            <a:off x="9523" y="2341802"/>
            <a:ext cx="2173086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QUARANTINE</a:t>
            </a:r>
            <a:endParaRPr lang="en-US" sz="1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3" name="Table 2">
            <a:extLst>
              <a:ext uri="{FF2B5EF4-FFF2-40B4-BE49-F238E27FC236}">
                <a16:creationId xmlns:a16="http://schemas.microsoft.com/office/drawing/2014/main" xmlns="" id="{F7AC10CB-DB70-47BE-99BD-82A905597C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63287"/>
              </p:ext>
            </p:extLst>
          </p:nvPr>
        </p:nvGraphicFramePr>
        <p:xfrm>
          <a:off x="9525" y="2682492"/>
          <a:ext cx="1201102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5812">
                  <a:extLst>
                    <a:ext uri="{9D8B030D-6E8A-4147-A177-3AD203B41FA5}">
                      <a16:colId xmlns:a16="http://schemas.microsoft.com/office/drawing/2014/main" xmlns="" val="2664303175"/>
                    </a:ext>
                  </a:extLst>
                </a:gridCol>
                <a:gridCol w="918150">
                  <a:extLst>
                    <a:ext uri="{9D8B030D-6E8A-4147-A177-3AD203B41FA5}">
                      <a16:colId xmlns:a16="http://schemas.microsoft.com/office/drawing/2014/main" xmlns="" val="2835325534"/>
                    </a:ext>
                  </a:extLst>
                </a:gridCol>
                <a:gridCol w="964521">
                  <a:extLst>
                    <a:ext uri="{9D8B030D-6E8A-4147-A177-3AD203B41FA5}">
                      <a16:colId xmlns:a16="http://schemas.microsoft.com/office/drawing/2014/main" xmlns="" val="2719949714"/>
                    </a:ext>
                  </a:extLst>
                </a:gridCol>
                <a:gridCol w="3271390">
                  <a:extLst>
                    <a:ext uri="{9D8B030D-6E8A-4147-A177-3AD203B41FA5}">
                      <a16:colId xmlns:a16="http://schemas.microsoft.com/office/drawing/2014/main" xmlns="" val="963064432"/>
                    </a:ext>
                  </a:extLst>
                </a:gridCol>
                <a:gridCol w="2155302">
                  <a:extLst>
                    <a:ext uri="{9D8B030D-6E8A-4147-A177-3AD203B41FA5}">
                      <a16:colId xmlns:a16="http://schemas.microsoft.com/office/drawing/2014/main" xmlns="" val="3938192416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xmlns="" val="2995867334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xmlns="" val="1793390413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xmlns="" val="3791231921"/>
                    </a:ext>
                  </a:extLst>
                </a:gridCol>
                <a:gridCol w="1066796">
                  <a:extLst>
                    <a:ext uri="{9D8B030D-6E8A-4147-A177-3AD203B41FA5}">
                      <a16:colId xmlns:a16="http://schemas.microsoft.com/office/drawing/2014/main" xmlns="" val="18625973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March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April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5855246"/>
                  </a:ext>
                </a:extLst>
              </a:tr>
            </a:tbl>
          </a:graphicData>
        </a:graphic>
      </p:graphicFrame>
      <p:graphicFrame>
        <p:nvGraphicFramePr>
          <p:cNvPr id="80" name="Table 79">
            <a:extLst>
              <a:ext uri="{FF2B5EF4-FFF2-40B4-BE49-F238E27FC236}">
                <a16:creationId xmlns:a16="http://schemas.microsoft.com/office/drawing/2014/main" xmlns="" id="{429B96DF-7DB3-4A3E-A8A4-D34F848575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592221"/>
              </p:ext>
            </p:extLst>
          </p:nvPr>
        </p:nvGraphicFramePr>
        <p:xfrm>
          <a:off x="10554214" y="3121040"/>
          <a:ext cx="1411528" cy="22404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1528">
                  <a:extLst>
                    <a:ext uri="{9D8B030D-6E8A-4147-A177-3AD203B41FA5}">
                      <a16:colId xmlns:a16="http://schemas.microsoft.com/office/drawing/2014/main" xmlns="" val="1970516198"/>
                    </a:ext>
                  </a:extLst>
                </a:gridCol>
              </a:tblGrid>
              <a:tr h="2240409">
                <a:tc>
                  <a:txBody>
                    <a:bodyPr/>
                    <a:lstStyle/>
                    <a:p>
                      <a: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Opened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low-risk stores: bookstores, florists and clothing stores. Personal-care businesses and restaurants for outdoor dining or carryout. </a:t>
                      </a:r>
                      <a: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Still closed in most of the state: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Bars, gyms, nightclubs and movie theaters.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6762295"/>
                  </a:ext>
                </a:extLst>
              </a:tr>
            </a:tbl>
          </a:graphicData>
        </a:graphic>
      </p:graphicFrame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xmlns="" id="{D0EF0C69-5CAC-4550-AF95-623DBF67B9EA}"/>
              </a:ext>
            </a:extLst>
          </p:cNvPr>
          <p:cNvCxnSpPr>
            <a:cxnSpLocks/>
          </p:cNvCxnSpPr>
          <p:nvPr/>
        </p:nvCxnSpPr>
        <p:spPr>
          <a:xfrm flipV="1">
            <a:off x="10554214" y="3028194"/>
            <a:ext cx="0" cy="1395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435451" y="6288040"/>
            <a:ext cx="82125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 smtClean="0"/>
              <a:t>Figure 2. </a:t>
            </a:r>
            <a:r>
              <a:rPr lang="en-US" baseline="30000" dirty="0"/>
              <a:t>California Governor Gavin Newsom’s response to COVID-19 from March-November 2020 (Washington Post staff, 2020).</a:t>
            </a:r>
          </a:p>
        </p:txBody>
      </p:sp>
    </p:spTree>
    <p:extLst>
      <p:ext uri="{BB962C8B-B14F-4D97-AF65-F5344CB8AC3E}">
        <p14:creationId xmlns:p14="http://schemas.microsoft.com/office/powerpoint/2010/main" val="239736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xmlns="" id="{9832C061-E9D7-455E-A87E-8CC270ED49BA}"/>
              </a:ext>
            </a:extLst>
          </p:cNvPr>
          <p:cNvCxnSpPr>
            <a:cxnSpLocks/>
          </p:cNvCxnSpPr>
          <p:nvPr/>
        </p:nvCxnSpPr>
        <p:spPr>
          <a:xfrm flipV="1">
            <a:off x="9823673" y="3399402"/>
            <a:ext cx="6719" cy="736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xmlns="" id="{D9029D93-A9FD-4D11-B320-81079D324A51}"/>
              </a:ext>
            </a:extLst>
          </p:cNvPr>
          <p:cNvCxnSpPr>
            <a:cxnSpLocks/>
            <a:stCxn id="15" idx="1"/>
          </p:cNvCxnSpPr>
          <p:nvPr/>
        </p:nvCxnSpPr>
        <p:spPr>
          <a:xfrm flipV="1">
            <a:off x="3074544" y="3310285"/>
            <a:ext cx="1" cy="1443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xmlns="" id="{4D4ACCC7-4EC8-4FE0-8AA0-D973AFF42BB4}"/>
              </a:ext>
            </a:extLst>
          </p:cNvPr>
          <p:cNvCxnSpPr>
            <a:cxnSpLocks/>
            <a:stCxn id="51" idx="1"/>
          </p:cNvCxnSpPr>
          <p:nvPr/>
        </p:nvCxnSpPr>
        <p:spPr>
          <a:xfrm>
            <a:off x="8866743" y="1998882"/>
            <a:ext cx="0" cy="1306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xmlns="" id="{3ED817B1-4911-4721-8AFA-6AD9F78EBBF9}"/>
              </a:ext>
            </a:extLst>
          </p:cNvPr>
          <p:cNvCxnSpPr>
            <a:cxnSpLocks/>
            <a:stCxn id="43" idx="1"/>
          </p:cNvCxnSpPr>
          <p:nvPr/>
        </p:nvCxnSpPr>
        <p:spPr>
          <a:xfrm>
            <a:off x="8464797" y="2670418"/>
            <a:ext cx="1" cy="751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xmlns="" id="{7394B206-7983-452F-8400-AF307E089D98}"/>
              </a:ext>
            </a:extLst>
          </p:cNvPr>
          <p:cNvCxnSpPr>
            <a:cxnSpLocks/>
            <a:stCxn id="42" idx="1"/>
          </p:cNvCxnSpPr>
          <p:nvPr/>
        </p:nvCxnSpPr>
        <p:spPr>
          <a:xfrm flipV="1">
            <a:off x="7024992" y="3319273"/>
            <a:ext cx="1" cy="210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xmlns="" id="{CD1A9E43-994A-4D4D-9FAC-D0FF7696D8A0}"/>
              </a:ext>
            </a:extLst>
          </p:cNvPr>
          <p:cNvCxnSpPr>
            <a:cxnSpLocks/>
            <a:stCxn id="41" idx="1"/>
          </p:cNvCxnSpPr>
          <p:nvPr/>
        </p:nvCxnSpPr>
        <p:spPr>
          <a:xfrm flipV="1">
            <a:off x="6608214" y="3371996"/>
            <a:ext cx="0" cy="1216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xmlns="" id="{ACC2800F-F5A0-4C50-85BD-F4FA4D5D9994}"/>
              </a:ext>
            </a:extLst>
          </p:cNvPr>
          <p:cNvCxnSpPr>
            <a:cxnSpLocks/>
            <a:stCxn id="36" idx="1"/>
          </p:cNvCxnSpPr>
          <p:nvPr/>
        </p:nvCxnSpPr>
        <p:spPr>
          <a:xfrm flipV="1">
            <a:off x="6275270" y="3305133"/>
            <a:ext cx="0" cy="4529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E7AFF8F1-9924-4D59-852E-6CFA5AFBD6C7}"/>
              </a:ext>
            </a:extLst>
          </p:cNvPr>
          <p:cNvCxnSpPr>
            <a:cxnSpLocks/>
            <a:stCxn id="25" idx="1"/>
          </p:cNvCxnSpPr>
          <p:nvPr/>
        </p:nvCxnSpPr>
        <p:spPr>
          <a:xfrm>
            <a:off x="5797542" y="279669"/>
            <a:ext cx="0" cy="26448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984B8574-6878-4E19-8D8F-787F44870105}"/>
              </a:ext>
            </a:extLst>
          </p:cNvPr>
          <p:cNvCxnSpPr>
            <a:cxnSpLocks/>
            <a:stCxn id="18" idx="1"/>
          </p:cNvCxnSpPr>
          <p:nvPr/>
        </p:nvCxnSpPr>
        <p:spPr>
          <a:xfrm>
            <a:off x="3967995" y="1934191"/>
            <a:ext cx="0" cy="1087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310C94DC-94A0-4233-90D9-E8E6C316EDFC}"/>
              </a:ext>
            </a:extLst>
          </p:cNvPr>
          <p:cNvCxnSpPr>
            <a:cxnSpLocks/>
            <a:stCxn id="20" idx="1"/>
          </p:cNvCxnSpPr>
          <p:nvPr/>
        </p:nvCxnSpPr>
        <p:spPr>
          <a:xfrm>
            <a:off x="4653391" y="1192367"/>
            <a:ext cx="16102" cy="1882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CDB9B60A-73C0-43CE-B7E2-8063F5958D7E}"/>
              </a:ext>
            </a:extLst>
          </p:cNvPr>
          <p:cNvCxnSpPr>
            <a:cxnSpLocks/>
            <a:stCxn id="19" idx="1"/>
          </p:cNvCxnSpPr>
          <p:nvPr/>
        </p:nvCxnSpPr>
        <p:spPr>
          <a:xfrm>
            <a:off x="5434856" y="680135"/>
            <a:ext cx="1" cy="2211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FCB04E21-3F2F-4EFB-8C93-D36F5AD13505}"/>
              </a:ext>
            </a:extLst>
          </p:cNvPr>
          <p:cNvCxnSpPr>
            <a:cxnSpLocks/>
            <a:stCxn id="17" idx="1"/>
          </p:cNvCxnSpPr>
          <p:nvPr/>
        </p:nvCxnSpPr>
        <p:spPr>
          <a:xfrm>
            <a:off x="3232198" y="2650942"/>
            <a:ext cx="0" cy="717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007C8E6E-CA20-4B50-8102-B4879F1A24C2}"/>
              </a:ext>
            </a:extLst>
          </p:cNvPr>
          <p:cNvCxnSpPr>
            <a:cxnSpLocks/>
            <a:stCxn id="16" idx="1"/>
          </p:cNvCxnSpPr>
          <p:nvPr/>
        </p:nvCxnSpPr>
        <p:spPr>
          <a:xfrm flipV="1">
            <a:off x="3172944" y="3238088"/>
            <a:ext cx="0" cy="2211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8C9F5350-83B9-4951-9E04-F02EDFA3C00F}"/>
              </a:ext>
            </a:extLst>
          </p:cNvPr>
          <p:cNvCxnSpPr>
            <a:cxnSpLocks/>
            <a:stCxn id="13" idx="1"/>
          </p:cNvCxnSpPr>
          <p:nvPr/>
        </p:nvCxnSpPr>
        <p:spPr>
          <a:xfrm flipV="1">
            <a:off x="2591549" y="3399402"/>
            <a:ext cx="0" cy="2639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0DBE26F5-25BB-4DD9-8760-3D74FF58B8E3}"/>
              </a:ext>
            </a:extLst>
          </p:cNvPr>
          <p:cNvCxnSpPr>
            <a:cxnSpLocks/>
            <a:stCxn id="12" idx="1"/>
          </p:cNvCxnSpPr>
          <p:nvPr/>
        </p:nvCxnSpPr>
        <p:spPr>
          <a:xfrm flipV="1">
            <a:off x="2781441" y="3238090"/>
            <a:ext cx="1" cy="887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37AF1876-47C8-435D-9293-FB1D1ACCCFAC}"/>
              </a:ext>
            </a:extLst>
          </p:cNvPr>
          <p:cNvCxnSpPr>
            <a:cxnSpLocks/>
          </p:cNvCxnSpPr>
          <p:nvPr/>
        </p:nvCxnSpPr>
        <p:spPr>
          <a:xfrm>
            <a:off x="1280625" y="2406337"/>
            <a:ext cx="0" cy="646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2">
            <a:extLst>
              <a:ext uri="{FF2B5EF4-FFF2-40B4-BE49-F238E27FC236}">
                <a16:creationId xmlns:a16="http://schemas.microsoft.com/office/drawing/2014/main" xmlns="" id="{0E99246D-AF89-4077-A4A4-308D111370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746155"/>
              </p:ext>
            </p:extLst>
          </p:nvPr>
        </p:nvGraphicFramePr>
        <p:xfrm>
          <a:off x="-9036" y="3052668"/>
          <a:ext cx="1220103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685">
                  <a:extLst>
                    <a:ext uri="{9D8B030D-6E8A-4147-A177-3AD203B41FA5}">
                      <a16:colId xmlns:a16="http://schemas.microsoft.com/office/drawing/2014/main" xmlns="" val="2664303175"/>
                    </a:ext>
                  </a:extLst>
                </a:gridCol>
                <a:gridCol w="883050">
                  <a:extLst>
                    <a:ext uri="{9D8B030D-6E8A-4147-A177-3AD203B41FA5}">
                      <a16:colId xmlns:a16="http://schemas.microsoft.com/office/drawing/2014/main" xmlns="" val="2835325534"/>
                    </a:ext>
                  </a:extLst>
                </a:gridCol>
                <a:gridCol w="1329801">
                  <a:extLst>
                    <a:ext uri="{9D8B030D-6E8A-4147-A177-3AD203B41FA5}">
                      <a16:colId xmlns:a16="http://schemas.microsoft.com/office/drawing/2014/main" xmlns="" val="2719949714"/>
                    </a:ext>
                  </a:extLst>
                </a:gridCol>
                <a:gridCol w="2905125">
                  <a:extLst>
                    <a:ext uri="{9D8B030D-6E8A-4147-A177-3AD203B41FA5}">
                      <a16:colId xmlns:a16="http://schemas.microsoft.com/office/drawing/2014/main" xmlns="" val="963064432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xmlns="" val="3938192416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xmlns="" val="2995867334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xmlns="" val="1793390413"/>
                    </a:ext>
                  </a:extLst>
                </a:gridCol>
                <a:gridCol w="831159">
                  <a:extLst>
                    <a:ext uri="{9D8B030D-6E8A-4147-A177-3AD203B41FA5}">
                      <a16:colId xmlns:a16="http://schemas.microsoft.com/office/drawing/2014/main" xmlns="" val="3791231921"/>
                    </a:ext>
                  </a:extLst>
                </a:gridCol>
                <a:gridCol w="1473889">
                  <a:extLst>
                    <a:ext uri="{9D8B030D-6E8A-4147-A177-3AD203B41FA5}">
                      <a16:colId xmlns:a16="http://schemas.microsoft.com/office/drawing/2014/main" xmlns="" val="1591041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March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April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5855246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7D1F9C5-0AEC-4153-AE9B-0474E2122B2E}"/>
              </a:ext>
            </a:extLst>
          </p:cNvPr>
          <p:cNvSpPr txBox="1"/>
          <p:nvPr/>
        </p:nvSpPr>
        <p:spPr>
          <a:xfrm>
            <a:off x="2781441" y="3894945"/>
            <a:ext cx="280234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5/22 State beaches reopened with limited capacity and social distancing measures.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4510971-9342-4CFD-8A7B-3FE87CD7E17F}"/>
              </a:ext>
            </a:extLst>
          </p:cNvPr>
          <p:cNvSpPr txBox="1"/>
          <p:nvPr/>
        </p:nvSpPr>
        <p:spPr>
          <a:xfrm>
            <a:off x="2591549" y="3524874"/>
            <a:ext cx="3266940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/13 Elective surgeries permitted in most of state.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F03F4BC4-9D57-4F2F-8FF9-F61D1B0EE846}"/>
              </a:ext>
            </a:extLst>
          </p:cNvPr>
          <p:cNvSpPr txBox="1"/>
          <p:nvPr/>
        </p:nvSpPr>
        <p:spPr>
          <a:xfrm>
            <a:off x="690935" y="1721882"/>
            <a:ext cx="209050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4/6 Extended stay at home order. $500 - $1000 fine for violation of social distancing.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E3781C77-91B7-4184-843F-8CA5D53343EE}"/>
              </a:ext>
            </a:extLst>
          </p:cNvPr>
          <p:cNvSpPr txBox="1"/>
          <p:nvPr/>
        </p:nvSpPr>
        <p:spPr>
          <a:xfrm>
            <a:off x="3074544" y="4522562"/>
            <a:ext cx="311370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5/28 Executive order: businesses permitted to deny service for customers without a mask.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EB5A4D4-E1A9-472A-8C51-072CBE3FD30D}"/>
              </a:ext>
            </a:extLst>
          </p:cNvPr>
          <p:cNvSpPr txBox="1"/>
          <p:nvPr/>
        </p:nvSpPr>
        <p:spPr>
          <a:xfrm>
            <a:off x="3172944" y="5126115"/>
            <a:ext cx="283081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5/29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r>
              <a:rPr lang="en-US" sz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phase for state, non-essential retail and personal care businesses reopened at 50% capacity in state (excluded NYC).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33780B9-4CFC-436D-AE43-984D432CA03B}"/>
              </a:ext>
            </a:extLst>
          </p:cNvPr>
          <p:cNvSpPr txBox="1"/>
          <p:nvPr/>
        </p:nvSpPr>
        <p:spPr>
          <a:xfrm>
            <a:off x="3232198" y="2420109"/>
            <a:ext cx="3055104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6/1 Dental offices open, masking, temperature checks, and social distancing required.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67DB6C97-525B-4963-A89B-CE96D5E97F7C}"/>
              </a:ext>
            </a:extLst>
          </p:cNvPr>
          <p:cNvSpPr txBox="1"/>
          <p:nvPr/>
        </p:nvSpPr>
        <p:spPr>
          <a:xfrm>
            <a:off x="3967995" y="1611025"/>
            <a:ext cx="3898670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6/8 1st phase for NYC. Nonessential stores were cleared to reopen for delivery and curbside pickup only. Construction, manufacturing and wholesalers cleared for work.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5B11F21D-FE0C-40CF-AEE9-1E0844F0F674}"/>
              </a:ext>
            </a:extLst>
          </p:cNvPr>
          <p:cNvSpPr txBox="1"/>
          <p:nvPr/>
        </p:nvSpPr>
        <p:spPr>
          <a:xfrm>
            <a:off x="5434856" y="541635"/>
            <a:ext cx="4623533" cy="27699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6/22 2</a:t>
            </a:r>
            <a:r>
              <a:rPr lang="en-US" sz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phase for NYC. Restaurants and bars open for outdoor service.*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7BA0A748-3D3A-479F-AC91-6F970373067E}"/>
              </a:ext>
            </a:extLst>
          </p:cNvPr>
          <p:cNvSpPr txBox="1"/>
          <p:nvPr/>
        </p:nvSpPr>
        <p:spPr>
          <a:xfrm>
            <a:off x="4653391" y="961534"/>
            <a:ext cx="468716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6/17 3</a:t>
            </a:r>
            <a:r>
              <a:rPr lang="en-US" sz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phase for state, gatherings of up to 25 people permitted. Indoor dining at 50% (excluded NYC) and personal care business reopened.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E99278EA-B77B-4C72-9E62-65E47BBB2052}"/>
              </a:ext>
            </a:extLst>
          </p:cNvPr>
          <p:cNvSpPr txBox="1"/>
          <p:nvPr/>
        </p:nvSpPr>
        <p:spPr>
          <a:xfrm>
            <a:off x="5797542" y="141169"/>
            <a:ext cx="3962457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6/26 graduation ceremonies with up to 150 people permitted.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4A3A7EA3-8DCA-4932-8DDB-B1C87F8C8BBA}"/>
              </a:ext>
            </a:extLst>
          </p:cNvPr>
          <p:cNvSpPr txBox="1"/>
          <p:nvPr/>
        </p:nvSpPr>
        <p:spPr>
          <a:xfrm>
            <a:off x="6275270" y="3527240"/>
            <a:ext cx="2464490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7/6 3</a:t>
            </a:r>
            <a:r>
              <a:rPr lang="en-US" sz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phase for NYC: personal-care businesses reopen at 50% capacity. 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DCB351AF-4AD3-40AF-83E9-381FFF611164}"/>
              </a:ext>
            </a:extLst>
          </p:cNvPr>
          <p:cNvSpPr txBox="1"/>
          <p:nvPr/>
        </p:nvSpPr>
        <p:spPr>
          <a:xfrm>
            <a:off x="6608214" y="4265704"/>
            <a:ext cx="2313146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/10 4</a:t>
            </a:r>
            <a:r>
              <a:rPr lang="en-US" sz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phase for state, m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alls reopened with reduced capacity and precautions (excluding NYC).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C4FECD1D-E77A-48D0-B5A8-A2386726475B}"/>
              </a:ext>
            </a:extLst>
          </p:cNvPr>
          <p:cNvSpPr txBox="1"/>
          <p:nvPr/>
        </p:nvSpPr>
        <p:spPr>
          <a:xfrm>
            <a:off x="7024992" y="5190568"/>
            <a:ext cx="2128117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7/16 NYC. 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Alcoholic drinks must be sold with food.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261314C2-0051-42C4-A39C-963006EE23F0}"/>
              </a:ext>
            </a:extLst>
          </p:cNvPr>
          <p:cNvSpPr txBox="1"/>
          <p:nvPr/>
        </p:nvSpPr>
        <p:spPr>
          <a:xfrm>
            <a:off x="8464797" y="2439585"/>
            <a:ext cx="250037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8/18 Contact tracing measures in effect for guests at hotels and rentals.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F49EC8B5-5BE4-4FCB-9FD4-B080AE0A1D66}"/>
              </a:ext>
            </a:extLst>
          </p:cNvPr>
          <p:cNvSpPr txBox="1"/>
          <p:nvPr/>
        </p:nvSpPr>
        <p:spPr>
          <a:xfrm>
            <a:off x="9180574" y="3751177"/>
            <a:ext cx="1155062" cy="83099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9/30 NYC. 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ndoor dining at restaurants at 25% capacity.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643362D6-8735-4003-991D-B12CC9B3CF64}"/>
              </a:ext>
            </a:extLst>
          </p:cNvPr>
          <p:cNvSpPr txBox="1"/>
          <p:nvPr/>
        </p:nvSpPr>
        <p:spPr>
          <a:xfrm>
            <a:off x="8866743" y="1768049"/>
            <a:ext cx="2707634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8/25 Schools set to reopen in Sept. Outdoor classes suggest by NY mayor. 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0FB6D7E1-F42F-416E-B7A9-6CCDE5470217}"/>
              </a:ext>
            </a:extLst>
          </p:cNvPr>
          <p:cNvSpPr txBox="1"/>
          <p:nvPr/>
        </p:nvSpPr>
        <p:spPr>
          <a:xfrm>
            <a:off x="0" y="5926661"/>
            <a:ext cx="1220103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Malls, indoor dining service, large event venues, gyms, casinos and movie theaters, among other businesses, remained under shutdown 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xmlns="" id="{F260F165-4BAE-43ED-A499-919661FE1B47}"/>
              </a:ext>
            </a:extLst>
          </p:cNvPr>
          <p:cNvSpPr txBox="1"/>
          <p:nvPr/>
        </p:nvSpPr>
        <p:spPr>
          <a:xfrm>
            <a:off x="-9035" y="2704238"/>
            <a:ext cx="2617794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QUARANTINE</a:t>
            </a:r>
            <a:endParaRPr lang="en-US" sz="1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xmlns="" id="{E9F3FF0E-BFA6-4112-8748-C980310D7EAF}"/>
              </a:ext>
            </a:extLst>
          </p:cNvPr>
          <p:cNvSpPr txBox="1"/>
          <p:nvPr/>
        </p:nvSpPr>
        <p:spPr>
          <a:xfrm>
            <a:off x="10491133" y="3414566"/>
            <a:ext cx="1674074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Opene</a:t>
            </a: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in most areas</a:t>
            </a:r>
            <a:r>
              <a:rPr lang="en-US" sz="1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Outdoor activities. At reduced capacity: gyms, restaurant dine-in services, bars, state beaches, elective surgeries, personal-care businesses such as salons and barbershops, drive-in movie theaters and curbside pickup for retail stores. </a:t>
            </a:r>
            <a:r>
              <a:rPr lang="en-US" sz="1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Still closed: 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Movie theaters and amusement parks.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391509" y="6573585"/>
            <a:ext cx="91644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 smtClean="0"/>
              <a:t>Figure 3. </a:t>
            </a:r>
            <a:r>
              <a:rPr lang="en-US" baseline="30000" dirty="0"/>
              <a:t>New York Governor Andrew Cuomo’s response to COVID-19 from March-November 2020 (Washington Post staff, 2020).</a:t>
            </a:r>
          </a:p>
        </p:txBody>
      </p:sp>
    </p:spTree>
    <p:extLst>
      <p:ext uri="{BB962C8B-B14F-4D97-AF65-F5344CB8AC3E}">
        <p14:creationId xmlns:p14="http://schemas.microsoft.com/office/powerpoint/2010/main" val="218874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5B6A6EFC-E18A-40E2-A8CC-59B1127339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9558448"/>
              </p:ext>
            </p:extLst>
          </p:nvPr>
        </p:nvGraphicFramePr>
        <p:xfrm>
          <a:off x="836908" y="650929"/>
          <a:ext cx="10399363" cy="5319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1972826" y="6513791"/>
            <a:ext cx="877891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 smtClean="0"/>
              <a:t>Figure 4. </a:t>
            </a:r>
            <a:r>
              <a:rPr lang="en-US" baseline="30000" dirty="0"/>
              <a:t>Incidence of COVID-19 cases in New York and California from March 15 through October 15, 2020 (Washington Post staff, 2020).</a:t>
            </a:r>
          </a:p>
        </p:txBody>
      </p:sp>
    </p:spTree>
    <p:extLst>
      <p:ext uri="{BB962C8B-B14F-4D97-AF65-F5344CB8AC3E}">
        <p14:creationId xmlns:p14="http://schemas.microsoft.com/office/powerpoint/2010/main" val="317484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3088</TotalTime>
  <Words>694</Words>
  <Application>Microsoft Office PowerPoint</Application>
  <PresentationFormat>Custom</PresentationFormat>
  <Paragraphs>82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Jewell</dc:creator>
  <cp:lastModifiedBy>Ky</cp:lastModifiedBy>
  <cp:revision>49</cp:revision>
  <dcterms:created xsi:type="dcterms:W3CDTF">2020-11-21T19:00:54Z</dcterms:created>
  <dcterms:modified xsi:type="dcterms:W3CDTF">2022-03-31T15:29:06Z</dcterms:modified>
</cp:coreProperties>
</file>