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9" r:id="rId1"/>
  </p:sldMasterIdLst>
  <p:notesMasterIdLst>
    <p:notesMasterId r:id="rId25"/>
  </p:notesMasterIdLst>
  <p:sldIdLst>
    <p:sldId id="256" r:id="rId2"/>
    <p:sldId id="3181" r:id="rId3"/>
    <p:sldId id="3178" r:id="rId4"/>
    <p:sldId id="3182" r:id="rId5"/>
    <p:sldId id="3179" r:id="rId6"/>
    <p:sldId id="3180" r:id="rId7"/>
    <p:sldId id="436" r:id="rId8"/>
    <p:sldId id="401" r:id="rId9"/>
    <p:sldId id="402" r:id="rId10"/>
    <p:sldId id="3183" r:id="rId11"/>
    <p:sldId id="404" r:id="rId12"/>
    <p:sldId id="3184" r:id="rId13"/>
    <p:sldId id="3186" r:id="rId14"/>
    <p:sldId id="3169" r:id="rId15"/>
    <p:sldId id="3170" r:id="rId16"/>
    <p:sldId id="3164" r:id="rId17"/>
    <p:sldId id="417" r:id="rId18"/>
    <p:sldId id="421" r:id="rId19"/>
    <p:sldId id="425" r:id="rId20"/>
    <p:sldId id="3185" r:id="rId21"/>
    <p:sldId id="3187" r:id="rId22"/>
    <p:sldId id="3188" r:id="rId23"/>
    <p:sldId id="318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FF0000"/>
    <a:srgbClr val="FFFF00"/>
    <a:srgbClr val="FFFFFF"/>
    <a:srgbClr val="5D7C4C"/>
    <a:srgbClr val="006C4B"/>
    <a:srgbClr val="808000"/>
    <a:srgbClr val="C6CF5C"/>
    <a:srgbClr val="CCFF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8C5ED-AC03-4FED-BC3D-6B93989C3ABB}" v="24" dt="2023-01-26T19:10:16.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0686" autoAdjust="0"/>
  </p:normalViewPr>
  <p:slideViewPr>
    <p:cSldViewPr snapToGrid="0">
      <p:cViewPr varScale="1">
        <p:scale>
          <a:sx n="106" d="100"/>
          <a:sy n="106" d="100"/>
        </p:scale>
        <p:origin x="798" y="102"/>
      </p:cViewPr>
      <p:guideLst/>
    </p:cSldViewPr>
  </p:slideViewPr>
  <p:notesTextViewPr>
    <p:cViewPr>
      <p:scale>
        <a:sx n="1" d="1"/>
        <a:sy n="1" d="1"/>
      </p:scale>
      <p:origin x="0" y="0"/>
    </p:cViewPr>
  </p:notesTextViewPr>
  <p:notesViewPr>
    <p:cSldViewPr snapToGrid="0">
      <p:cViewPr varScale="1">
        <p:scale>
          <a:sx n="89" d="100"/>
          <a:sy n="89"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774A4-6396-48CC-A140-9DCCB867D097}" type="datetimeFigureOut">
              <a:rPr lang="en-CA" smtClean="0"/>
              <a:t>2023-02-20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55E35B-AEF7-4E61-8871-77D7049BEC55}" type="slidenum">
              <a:rPr lang="en-CA" smtClean="0"/>
              <a:t>‹#›</a:t>
            </a:fld>
            <a:endParaRPr lang="en-CA"/>
          </a:p>
        </p:txBody>
      </p:sp>
    </p:spTree>
    <p:extLst>
      <p:ext uri="{BB962C8B-B14F-4D97-AF65-F5344CB8AC3E}">
        <p14:creationId xmlns:p14="http://schemas.microsoft.com/office/powerpoint/2010/main" val="298587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 Credit:  </a:t>
            </a:r>
            <a:r>
              <a:rPr lang="en-US" dirty="0"/>
              <a:t>Licensed photo of Ontario wetlands © </a:t>
            </a:r>
            <a:r>
              <a:rPr lang="en-US" dirty="0" err="1"/>
              <a:t>Ahkenahmed</a:t>
            </a:r>
            <a:r>
              <a:rPr lang="en-US" dirty="0"/>
              <a:t> | Dreamstime.com, id 85658883.</a:t>
            </a:r>
          </a:p>
        </p:txBody>
      </p:sp>
      <p:sp>
        <p:nvSpPr>
          <p:cNvPr id="4" name="Slide Number Placeholder 3"/>
          <p:cNvSpPr>
            <a:spLocks noGrp="1"/>
          </p:cNvSpPr>
          <p:nvPr>
            <p:ph type="sldNum" sz="quarter" idx="5"/>
          </p:nvPr>
        </p:nvSpPr>
        <p:spPr/>
        <p:txBody>
          <a:bodyPr/>
          <a:lstStyle/>
          <a:p>
            <a:fld id="{A555E35B-AEF7-4E61-8871-77D7049BEC55}" type="slidenum">
              <a:rPr lang="en-CA" smtClean="0"/>
              <a:t>1</a:t>
            </a:fld>
            <a:endParaRPr lang="en-CA"/>
          </a:p>
        </p:txBody>
      </p:sp>
    </p:spTree>
    <p:extLst>
      <p:ext uri="{BB962C8B-B14F-4D97-AF65-F5344CB8AC3E}">
        <p14:creationId xmlns:p14="http://schemas.microsoft.com/office/powerpoint/2010/main" val="1270863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1" i="0" u="none" strike="noStrike" kern="1200" cap="none" spc="0" normalizeH="0" baseline="0" noProof="0" dirty="0">
                <a:ln>
                  <a:noFill/>
                </a:ln>
                <a:solidFill>
                  <a:srgbClr val="000000"/>
                </a:solidFill>
                <a:effectLst/>
                <a:uLnTx/>
                <a:uFillTx/>
                <a:cs typeface="Arial" panose="020B0604020202020204" pitchFamily="34" charset="0"/>
              </a:rPr>
              <a:t>Several indices exist </a:t>
            </a:r>
            <a:r>
              <a:rPr kumimoji="0" lang="en-CA" sz="1200" i="0" u="none" strike="noStrike" kern="1200" cap="none" spc="0" normalizeH="0" baseline="0" noProof="0" dirty="0">
                <a:ln>
                  <a:noFill/>
                </a:ln>
                <a:solidFill>
                  <a:srgbClr val="000000"/>
                </a:solidFill>
                <a:effectLst/>
                <a:uLnTx/>
                <a:uFillTx/>
                <a:cs typeface="Arial" panose="020B0604020202020204" pitchFamily="34" charset="0"/>
              </a:rPr>
              <a:t>(e.</a:t>
            </a:r>
            <a:r>
              <a:rPr lang="en-CA" sz="1200" dirty="0">
                <a:solidFill>
                  <a:srgbClr val="000000"/>
                </a:solidFill>
                <a:cs typeface="Arial" panose="020B0604020202020204" pitchFamily="34" charset="0"/>
              </a:rPr>
              <a:t>g., Sorensen’s index, Jaccard’s index as described in this presentation).</a:t>
            </a:r>
            <a:endParaRPr kumimoji="0" lang="en-CA" sz="1200" i="0" u="none" strike="noStrike" kern="1200" cap="none" spc="0" normalizeH="0" baseline="0" noProof="0" dirty="0">
              <a:ln>
                <a:noFill/>
              </a:ln>
              <a:solidFill>
                <a:srgbClr val="000000"/>
              </a:solidFill>
              <a:effectLst/>
              <a:uLnTx/>
              <a:uFillTx/>
              <a:cs typeface="Arial" panose="020B0604020202020204" pitchFamily="34" charset="0"/>
            </a:endParaRPr>
          </a:p>
          <a:p>
            <a:pPr marL="181240" indent="-18124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E53B6C-4B1B-4414-B1B9-59801463D2C3}"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127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200" dirty="0">
                <a:solidFill>
                  <a:srgbClr val="000000"/>
                </a:solidFill>
                <a:cs typeface="Arial" panose="020B0604020202020204" pitchFamily="34" charset="0"/>
              </a:rPr>
              <a:t>S</a:t>
            </a:r>
            <a:r>
              <a:rPr lang="en-US" sz="1200" baseline="-25000" dirty="0">
                <a:solidFill>
                  <a:srgbClr val="000000"/>
                </a:solidFill>
                <a:cs typeface="Arial" panose="020B0604020202020204" pitchFamily="34" charset="0"/>
              </a:rPr>
              <a:t>J</a:t>
            </a:r>
            <a:r>
              <a:rPr lang="en-US" sz="1200" dirty="0">
                <a:solidFill>
                  <a:srgbClr val="000000"/>
                </a:solidFill>
                <a:cs typeface="Arial" panose="020B0604020202020204" pitchFamily="34" charset="0"/>
              </a:rPr>
              <a:t> = Jaccard similarity coefficient.</a:t>
            </a:r>
          </a:p>
          <a:p>
            <a:pPr marL="181240" indent="-181240">
              <a:buFont typeface="Arial" panose="020B0604020202020204" pitchFamily="34" charset="0"/>
              <a:buChar char="•"/>
            </a:pPr>
            <a:r>
              <a:rPr lang="en-US" baseline="0" dirty="0"/>
              <a:t>This metric uses presence/absence data.</a:t>
            </a:r>
          </a:p>
          <a:p>
            <a:pPr marL="181240" indent="-181240">
              <a:buFont typeface="Arial" panose="020B0604020202020204" pitchFamily="34" charset="0"/>
              <a:buChar char="•"/>
            </a:pPr>
            <a:r>
              <a:rPr lang="en-US" baseline="0" dirty="0"/>
              <a:t>Ranges from 0 to 1 (no overlap in species identity = 0, the exact same species found in both sites = 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E53B6C-4B1B-4414-B1B9-59801463D2C3}"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7406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baseline="0" dirty="0"/>
              <a:t>Species represented by color of fish.</a:t>
            </a:r>
          </a:p>
          <a:p>
            <a:pPr marL="181240" indent="-181240">
              <a:buFont typeface="Arial" panose="020B0604020202020204" pitchFamily="34" charset="0"/>
              <a:buChar char="•"/>
            </a:pPr>
            <a:r>
              <a:rPr lang="en-US" baseline="0" dirty="0"/>
              <a:t>Two species shared by both sites: green and yellow.</a:t>
            </a:r>
          </a:p>
          <a:p>
            <a:pPr marL="181240" indent="-181240">
              <a:buFont typeface="Arial" panose="020B0604020202020204" pitchFamily="34" charset="0"/>
              <a:buChar char="•"/>
            </a:pPr>
            <a:r>
              <a:rPr lang="en-US" baseline="0" dirty="0"/>
              <a:t>One species unique to site A (red) and one species unique to site B (purple).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E53B6C-4B1B-4414-B1B9-59801463D2C3}"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02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555E35B-AEF7-4E61-8871-77D7049BEC55}" type="slidenum">
              <a:rPr lang="en-CA" smtClean="0"/>
              <a:t>13</a:t>
            </a:fld>
            <a:endParaRPr lang="en-CA"/>
          </a:p>
        </p:txBody>
      </p:sp>
    </p:spTree>
    <p:extLst>
      <p:ext uri="{BB962C8B-B14F-4D97-AF65-F5344CB8AC3E}">
        <p14:creationId xmlns:p14="http://schemas.microsoft.com/office/powerpoint/2010/main" val="3104059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aseline="0" dirty="0"/>
              <a:t>Habitat loss is the current greatest threat to biodiversity.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E53B6C-4B1B-4414-B1B9-59801463D2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741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Smaller habitat patches support smaller populations. Due to stochastic demographic and genetic factors, small populations are at greater risk of extinction.</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Depending on the dispersal ability of the organisms, the quality of the matrix surrounding the patches, and the ability for organisms to move between patches, fragmentation may reduce genetic exchange among populations (i.e., there is a varying degree to which they may form a metapopulation).</a:t>
            </a:r>
            <a:endParaRPr lang="en-US" sz="2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E53B6C-4B1B-4414-B1B9-59801463D2C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3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00013" indent="0">
              <a:spcAft>
                <a:spcPts val="1200"/>
              </a:spcAft>
              <a:buFont typeface="Arial" panose="020B0604020202020204" pitchFamily="34" charset="0"/>
              <a:buNone/>
            </a:pPr>
            <a:r>
              <a:rPr lang="en-CA" sz="1200" dirty="0">
                <a:latin typeface="Arial" panose="020B0604020202020204" pitchFamily="34" charset="0"/>
                <a:cs typeface="Arial" panose="020B0604020202020204" pitchFamily="34" charset="0"/>
              </a:rPr>
              <a:t>A phenomenon </a:t>
            </a:r>
            <a:r>
              <a:rPr lang="en-CA" sz="1200" b="1" dirty="0">
                <a:latin typeface="Arial" panose="020B0604020202020204" pitchFamily="34" charset="0"/>
                <a:cs typeface="Arial" panose="020B0604020202020204" pitchFamily="34" charset="0"/>
              </a:rPr>
              <a:t>not</a:t>
            </a:r>
            <a:r>
              <a:rPr lang="en-CA" sz="1200" dirty="0">
                <a:latin typeface="Arial" panose="020B0604020202020204" pitchFamily="34" charset="0"/>
                <a:cs typeface="Arial" panose="020B0604020202020204" pitchFamily="34" charset="0"/>
              </a:rPr>
              <a:t> </a:t>
            </a:r>
            <a:r>
              <a:rPr lang="en-CA" sz="1200" b="0" dirty="0">
                <a:latin typeface="Arial" panose="020B0604020202020204" pitchFamily="34" charset="0"/>
                <a:cs typeface="Arial" panose="020B0604020202020204" pitchFamily="34" charset="0"/>
              </a:rPr>
              <a:t>just </a:t>
            </a:r>
            <a:r>
              <a:rPr lang="en-CA" sz="1200" dirty="0">
                <a:latin typeface="Arial" panose="020B0604020202020204" pitchFamily="34" charset="0"/>
                <a:cs typeface="Arial" panose="020B0604020202020204" pitchFamily="34" charset="0"/>
              </a:rPr>
              <a:t>isolated to physical islands. Same relationships can be applied to habitat patches (e.g., wetland size).</a:t>
            </a:r>
          </a:p>
          <a:p>
            <a:pPr marL="181240" indent="-18124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33E53B6C-4B1B-4414-B1B9-59801463D2C3}" type="slidenum">
              <a:rPr lang="en-CA" smtClean="0"/>
              <a:t>17</a:t>
            </a:fld>
            <a:endParaRPr lang="en-CA"/>
          </a:p>
        </p:txBody>
      </p:sp>
    </p:spTree>
    <p:extLst>
      <p:ext uri="{BB962C8B-B14F-4D97-AF65-F5344CB8AC3E}">
        <p14:creationId xmlns:p14="http://schemas.microsoft.com/office/powerpoint/2010/main" val="316700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CA" baseline="0" dirty="0"/>
              <a:t>Colonization curve represents number of </a:t>
            </a:r>
            <a:r>
              <a:rPr lang="en-CA" b="1" baseline="0" dirty="0"/>
              <a:t>new </a:t>
            </a:r>
            <a:r>
              <a:rPr lang="en-CA" b="0" baseline="0" dirty="0"/>
              <a:t>species arriving to the island/habitat patch.</a:t>
            </a:r>
            <a:endParaRPr lang="en-CA" baseline="0" dirty="0"/>
          </a:p>
          <a:p>
            <a:pPr marL="181240" indent="-181240">
              <a:buFont typeface="Arial" panose="020B0604020202020204" pitchFamily="34" charset="0"/>
              <a:buChar char="•"/>
            </a:pPr>
            <a:r>
              <a:rPr lang="en-CA" baseline="0" dirty="0"/>
              <a:t>Colonization declines because (A) as species colonize it becomes increasingly less likely that they are species not already represented on the island, and (B) any species that are not represented from the mainland community are likely poor dispersers.</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rgbClr val="006600"/>
                </a:solidFill>
              </a:rPr>
              <a:t>Extinction rate is high when there are many species as there is an increased likelihood for negative species interactions including increased predation, competition, parasitism, etc.</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rgbClr val="006600"/>
                </a:solidFill>
                <a:latin typeface="+mn-lt"/>
                <a:ea typeface="+mn-ea"/>
                <a:cs typeface="+mn-cs"/>
              </a:rPr>
              <a:t>Equilibrium point tells us the </a:t>
            </a:r>
            <a:r>
              <a:rPr lang="en-CA" sz="1200" i="1" kern="1200" dirty="0">
                <a:solidFill>
                  <a:srgbClr val="006600"/>
                </a:solidFill>
                <a:latin typeface="+mn-lt"/>
                <a:ea typeface="+mn-ea"/>
                <a:cs typeface="+mn-cs"/>
              </a:rPr>
              <a:t>number</a:t>
            </a:r>
            <a:r>
              <a:rPr lang="en-CA" sz="1200" kern="1200" dirty="0">
                <a:solidFill>
                  <a:srgbClr val="006600"/>
                </a:solidFill>
                <a:latin typeface="+mn-lt"/>
                <a:ea typeface="+mn-ea"/>
                <a:cs typeface="+mn-cs"/>
              </a:rPr>
              <a:t> of species an island can support but not </a:t>
            </a:r>
            <a:r>
              <a:rPr lang="en-CA" sz="1200" i="1" kern="1200" dirty="0">
                <a:solidFill>
                  <a:srgbClr val="006600"/>
                </a:solidFill>
                <a:latin typeface="+mn-lt"/>
                <a:ea typeface="+mn-ea"/>
                <a:cs typeface="+mn-cs"/>
              </a:rPr>
              <a:t>which</a:t>
            </a:r>
            <a:r>
              <a:rPr lang="en-CA" sz="1200" kern="1200" dirty="0">
                <a:solidFill>
                  <a:srgbClr val="006600"/>
                </a:solidFill>
                <a:latin typeface="+mn-lt"/>
                <a:ea typeface="+mn-ea"/>
                <a:cs typeface="+mn-cs"/>
              </a:rPr>
              <a:t> species are present.</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rgbClr val="006600"/>
                </a:solidFill>
                <a:latin typeface="+mn-lt"/>
                <a:ea typeface="+mn-ea"/>
                <a:cs typeface="+mn-cs"/>
              </a:rPr>
              <a:t>Can be great turnover in species </a:t>
            </a:r>
            <a:r>
              <a:rPr lang="en-CA" sz="1200" b="1" kern="1200" dirty="0">
                <a:solidFill>
                  <a:srgbClr val="006600"/>
                </a:solidFill>
                <a:latin typeface="+mn-lt"/>
                <a:ea typeface="+mn-ea"/>
                <a:cs typeface="+mn-cs"/>
              </a:rPr>
              <a:t>composition.</a:t>
            </a:r>
            <a:endParaRPr lang="en-CA" sz="1200" dirty="0">
              <a:solidFill>
                <a:srgbClr val="006600"/>
              </a:solidFill>
            </a:endParaRPr>
          </a:p>
          <a:p>
            <a:pPr marL="181240" indent="-18124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E53B6C-4B1B-4414-B1B9-59801463D2C3}"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506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271463"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Lower richness is generally found on smaller islands.</a:t>
            </a:r>
          </a:p>
          <a:p>
            <a:pPr marL="271463"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Small islands support smaller populations. As a result, they have a greater likelihood of extinction.</a:t>
            </a:r>
          </a:p>
          <a:p>
            <a:pPr marL="271463"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Lower richness is generally found on more distant islands.</a:t>
            </a:r>
          </a:p>
          <a:p>
            <a:pPr marL="271463"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Nearby islands experience greater colonization.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E53B6C-4B1B-4414-B1B9-59801463D2C3}" type="slidenum">
              <a:rPr kumimoji="0" lang="en-CA"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A"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068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5"/>
          </p:nvPr>
        </p:nvSpPr>
        <p:spPr/>
        <p:txBody>
          <a:bodyPr/>
          <a:lstStyle/>
          <a:p>
            <a:fld id="{A555E35B-AEF7-4E61-8871-77D7049BEC55}" type="slidenum">
              <a:rPr lang="en-CA" smtClean="0"/>
              <a:t>20</a:t>
            </a:fld>
            <a:endParaRPr lang="en-CA"/>
          </a:p>
        </p:txBody>
      </p:sp>
    </p:spTree>
    <p:extLst>
      <p:ext uri="{BB962C8B-B14F-4D97-AF65-F5344CB8AC3E}">
        <p14:creationId xmlns:p14="http://schemas.microsoft.com/office/powerpoint/2010/main" val="4090640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Stress that there are many measures we can use, each with their own pros and cons. The measure of diversity used will depend on what is mo.st appropriate for the research question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555E35B-AEF7-4E61-8871-77D7049BEC55}" type="slidenum">
              <a:rPr lang="en-CA" smtClean="0"/>
              <a:t>2</a:t>
            </a:fld>
            <a:endParaRPr lang="en-CA"/>
          </a:p>
        </p:txBody>
      </p:sp>
    </p:spTree>
    <p:extLst>
      <p:ext uri="{BB962C8B-B14F-4D97-AF65-F5344CB8AC3E}">
        <p14:creationId xmlns:p14="http://schemas.microsoft.com/office/powerpoint/2010/main" val="2275236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baseline="0" dirty="0"/>
              <a:t>Reduces native biodiversity through the novel species interactions (e.g., superior competitor, novel defenses).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Arial" panose="020B0604020202020204" pitchFamily="34" charset="0"/>
                <a:ea typeface="Calibri" panose="020F0502020204030204" pitchFamily="34" charset="0"/>
                <a:cs typeface="Times New Roman" panose="02020603050405020304" pitchFamily="18" charset="0"/>
              </a:rPr>
              <a:t>Note that all non-native species are invasive. Many non-native species are introduced to new areas, establish small populations, and do not disrupt ecosystem function. It is only those few species that have a negative impact on the recipient community (typically through the reduction of biodiversity) are classified as “invasive.”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CA" baseline="0" dirty="0"/>
          </a:p>
        </p:txBody>
      </p:sp>
      <p:sp>
        <p:nvSpPr>
          <p:cNvPr id="4" name="Slide Number Placeholder 3"/>
          <p:cNvSpPr>
            <a:spLocks noGrp="1"/>
          </p:cNvSpPr>
          <p:nvPr>
            <p:ph type="sldNum" sz="quarter" idx="10"/>
          </p:nvPr>
        </p:nvSpPr>
        <p:spPr/>
        <p:txBody>
          <a:bodyPr/>
          <a:lstStyle/>
          <a:p>
            <a:fld id="{33E53B6C-4B1B-4414-B1B9-59801463D2C3}" type="slidenum">
              <a:rPr lang="en-CA" smtClean="0"/>
              <a:t>21</a:t>
            </a:fld>
            <a:endParaRPr lang="en-CA"/>
          </a:p>
        </p:txBody>
      </p:sp>
    </p:spTree>
    <p:extLst>
      <p:ext uri="{BB962C8B-B14F-4D97-AF65-F5344CB8AC3E}">
        <p14:creationId xmlns:p14="http://schemas.microsoft.com/office/powerpoint/2010/main" val="2459945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baseline="0" dirty="0"/>
              <a:t>Case study will provide opportunity to apply knowledge from this lesson: invasive species, diversity indices, and the theory of island biogeography.</a:t>
            </a:r>
          </a:p>
        </p:txBody>
      </p:sp>
      <p:sp>
        <p:nvSpPr>
          <p:cNvPr id="4" name="Slide Number Placeholder 3"/>
          <p:cNvSpPr>
            <a:spLocks noGrp="1"/>
          </p:cNvSpPr>
          <p:nvPr>
            <p:ph type="sldNum" sz="quarter" idx="10"/>
          </p:nvPr>
        </p:nvSpPr>
        <p:spPr/>
        <p:txBody>
          <a:bodyPr/>
          <a:lstStyle/>
          <a:p>
            <a:fld id="{33E53B6C-4B1B-4414-B1B9-59801463D2C3}" type="slidenum">
              <a:rPr lang="en-CA" smtClean="0"/>
              <a:t>22</a:t>
            </a:fld>
            <a:endParaRPr lang="en-CA"/>
          </a:p>
        </p:txBody>
      </p:sp>
    </p:spTree>
    <p:extLst>
      <p:ext uri="{BB962C8B-B14F-4D97-AF65-F5344CB8AC3E}">
        <p14:creationId xmlns:p14="http://schemas.microsoft.com/office/powerpoint/2010/main" val="260165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0" lvl="0" indent="0">
              <a:lnSpc>
                <a:spcPct val="107000"/>
              </a:lnSpc>
              <a:buFont typeface="Arial" panose="020B0604020202020204" pitchFamily="34" charset="0"/>
              <a:buNone/>
            </a:pPr>
            <a:r>
              <a:rPr lang="en-CA" sz="1800" dirty="0">
                <a:effectLst/>
                <a:latin typeface="Arial" panose="020B0604020202020204" pitchFamily="34" charset="0"/>
                <a:ea typeface="Calibri" panose="020F0502020204030204" pitchFamily="34" charset="0"/>
                <a:cs typeface="Times New Roman" panose="02020603050405020304" pitchFamily="18" charset="0"/>
              </a:rPr>
              <a:t>Arguably the most simple measure of biodiversity is species richness: the number of unique species found in a given area. </a:t>
            </a:r>
            <a:r>
              <a:rPr lang="en-CA" sz="1800" dirty="0">
                <a:effectLst/>
                <a:latin typeface="Calibri" panose="020F0502020204030204" pitchFamily="34" charset="0"/>
                <a:ea typeface="Calibri" panose="020F0502020204030204" pitchFamily="34" charset="0"/>
                <a:cs typeface="Times New Roman" panose="02020603050405020304" pitchFamily="18" charset="0"/>
              </a:rPr>
              <a:t>I</a:t>
            </a:r>
            <a:r>
              <a:rPr lang="en-CA" sz="1800" dirty="0">
                <a:effectLst/>
                <a:latin typeface="Arial" panose="020B0604020202020204" pitchFamily="34" charset="0"/>
                <a:ea typeface="Calibri" panose="020F0502020204030204" pitchFamily="34" charset="0"/>
                <a:cs typeface="Times New Roman" panose="02020603050405020304" pitchFamily="18" charset="0"/>
              </a:rPr>
              <a:t>n the simple example provided on the slide, species richness = 2.</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3E53B6C-4B1B-4414-B1B9-59801463D2C3}" type="slidenum">
              <a:rPr lang="en-CA" smtClean="0"/>
              <a:t>3</a:t>
            </a:fld>
            <a:endParaRPr lang="en-CA"/>
          </a:p>
        </p:txBody>
      </p:sp>
    </p:spTree>
    <p:extLst>
      <p:ext uri="{BB962C8B-B14F-4D97-AF65-F5344CB8AC3E}">
        <p14:creationId xmlns:p14="http://schemas.microsoft.com/office/powerpoint/2010/main" val="192008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CA" baseline="0" dirty="0"/>
              <a:t>Location A: equal species representation of 25% each.</a:t>
            </a:r>
          </a:p>
          <a:p>
            <a:pPr marL="181240" indent="-181240">
              <a:buFont typeface="Arial" panose="020B0604020202020204" pitchFamily="34" charset="0"/>
              <a:buChar char="•"/>
            </a:pPr>
            <a:r>
              <a:rPr lang="en-CA" baseline="0" dirty="0"/>
              <a:t>Location B: Dark green deciduous (46%), mid-green deciduous (31%), light green deciduous (15%), coniferous (8%).</a:t>
            </a:r>
          </a:p>
        </p:txBody>
      </p:sp>
      <p:sp>
        <p:nvSpPr>
          <p:cNvPr id="4" name="Slide Number Placeholder 3"/>
          <p:cNvSpPr>
            <a:spLocks noGrp="1"/>
          </p:cNvSpPr>
          <p:nvPr>
            <p:ph type="sldNum" sz="quarter" idx="10"/>
          </p:nvPr>
        </p:nvSpPr>
        <p:spPr/>
        <p:txBody>
          <a:bodyPr/>
          <a:lstStyle/>
          <a:p>
            <a:fld id="{33E53B6C-4B1B-4414-B1B9-59801463D2C3}" type="slidenum">
              <a:rPr lang="en-CA" smtClean="0"/>
              <a:t>4</a:t>
            </a:fld>
            <a:endParaRPr lang="en-CA"/>
          </a:p>
        </p:txBody>
      </p:sp>
    </p:spTree>
    <p:extLst>
      <p:ext uri="{BB962C8B-B14F-4D97-AF65-F5344CB8AC3E}">
        <p14:creationId xmlns:p14="http://schemas.microsoft.com/office/powerpoint/2010/main" val="1974303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Arial" panose="020B0604020202020204" pitchFamily="34" charset="0"/>
                <a:cs typeface="Arial" panose="020B0604020202020204" pitchFamily="34" charset="0"/>
              </a:rPr>
              <a:t>When constructing rank-abundance curves (also called Whittaker plots), plot each species from most abundant to least abundant.</a:t>
            </a:r>
          </a:p>
          <a:p>
            <a:pPr marL="181240" indent="-181240" algn="l" defTabSz="914400" rtl="0" eaLnBrk="1" latinLnBrk="0" hangingPunct="1">
              <a:spcAft>
                <a:spcPts val="1200"/>
              </a:spcAft>
              <a:buFont typeface="Arial" panose="020B0604020202020204" pitchFamily="34" charset="0"/>
              <a:buChar char="•"/>
            </a:pPr>
            <a:r>
              <a:rPr lang="en-CA" sz="1200" kern="1200" dirty="0">
                <a:solidFill>
                  <a:schemeClr val="tx1"/>
                </a:solidFill>
                <a:latin typeface="Arial" panose="020B0604020202020204" pitchFamily="34" charset="0"/>
                <a:ea typeface="+mn-ea"/>
                <a:cs typeface="Arial" panose="020B0604020202020204" pitchFamily="34" charset="0"/>
              </a:rPr>
              <a:t>In this example, the sites have the same species richness (4) but community B has much greater evenness.</a:t>
            </a:r>
          </a:p>
          <a:p>
            <a:pPr marL="181240" indent="-181240" algn="l" defTabSz="914400" rtl="0" eaLnBrk="1" latinLnBrk="0" hangingPunct="1">
              <a:spcAft>
                <a:spcPts val="1200"/>
              </a:spcAft>
              <a:buFont typeface="Arial" panose="020B0604020202020204" pitchFamily="34" charset="0"/>
              <a:buChar char="•"/>
            </a:pPr>
            <a:r>
              <a:rPr lang="en-CA" sz="1200" kern="1200" dirty="0">
                <a:solidFill>
                  <a:schemeClr val="tx1"/>
                </a:solidFill>
                <a:latin typeface="Arial" panose="020B0604020202020204" pitchFamily="34" charset="0"/>
                <a:ea typeface="+mn-ea"/>
                <a:cs typeface="Arial" panose="020B0604020202020204" pitchFamily="34" charset="0"/>
              </a:rPr>
              <a:t>Greater evenness is represented by the lesser slope of the line.</a:t>
            </a:r>
          </a:p>
          <a:p>
            <a:pPr marL="181240" indent="-181240" algn="l" defTabSz="914400" rtl="0" eaLnBrk="1" latinLnBrk="0" hangingPunct="1">
              <a:spcAft>
                <a:spcPts val="1200"/>
              </a:spcAft>
              <a:buFont typeface="Arial" panose="020B0604020202020204" pitchFamily="34" charset="0"/>
              <a:buChar char="•"/>
            </a:pPr>
            <a:r>
              <a:rPr lang="en-CA" sz="1200" kern="1200" dirty="0">
                <a:solidFill>
                  <a:schemeClr val="tx1"/>
                </a:solidFill>
                <a:latin typeface="Arial" panose="020B0604020202020204" pitchFamily="34" charset="0"/>
                <a:ea typeface="+mn-ea"/>
                <a:cs typeface="Arial" panose="020B0604020202020204" pitchFamily="34" charset="0"/>
              </a:rPr>
              <a:t>Common sticking point for students: the ranked abundance on the x-axis is </a:t>
            </a:r>
            <a:r>
              <a:rPr lang="en-CA" sz="1200" i="1" kern="1200" dirty="0">
                <a:solidFill>
                  <a:schemeClr val="tx1"/>
                </a:solidFill>
                <a:latin typeface="Arial" panose="020B0604020202020204" pitchFamily="34" charset="0"/>
                <a:ea typeface="+mn-ea"/>
                <a:cs typeface="Arial" panose="020B0604020202020204" pitchFamily="34" charset="0"/>
              </a:rPr>
              <a:t>not</a:t>
            </a:r>
            <a:r>
              <a:rPr lang="en-CA" sz="1200" kern="1200" dirty="0">
                <a:solidFill>
                  <a:schemeClr val="tx1"/>
                </a:solidFill>
                <a:latin typeface="Arial" panose="020B0604020202020204" pitchFamily="34" charset="0"/>
                <a:ea typeface="+mn-ea"/>
                <a:cs typeface="Arial" panose="020B0604020202020204" pitchFamily="34" charset="0"/>
              </a:rPr>
              <a:t> indicative of a certain species. Position “1” is allocated to whichever species is most abundant in each site regardless of species identity.</a:t>
            </a:r>
            <a:endParaRPr lang="en-CA" sz="1200" dirty="0">
              <a:latin typeface="Arial" panose="020B0604020202020204" pitchFamily="34" charset="0"/>
              <a:cs typeface="Arial" panose="020B0604020202020204" pitchFamily="34" charset="0"/>
            </a:endParaRPr>
          </a:p>
          <a:p>
            <a:pPr marL="181240" indent="-18124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33E53B6C-4B1B-4414-B1B9-59801463D2C3}" type="slidenum">
              <a:rPr lang="en-CA" smtClean="0"/>
              <a:t>5</a:t>
            </a:fld>
            <a:endParaRPr lang="en-CA"/>
          </a:p>
        </p:txBody>
      </p:sp>
    </p:spTree>
    <p:extLst>
      <p:ext uri="{BB962C8B-B14F-4D97-AF65-F5344CB8AC3E}">
        <p14:creationId xmlns:p14="http://schemas.microsoft.com/office/powerpoint/2010/main" val="79390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Evenness is determined by the slope of the line. A steeper curve indicates a site with lower species evenness, while a shallower slope represents greater species evenness.</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Note that rank-abundance curves are often plotted using a log scale on the y-axis.</a:t>
            </a:r>
            <a:endParaRPr lang="en-CA" b="0" baseline="0" dirty="0"/>
          </a:p>
        </p:txBody>
      </p:sp>
      <p:sp>
        <p:nvSpPr>
          <p:cNvPr id="4" name="Slide Number Placeholder 3"/>
          <p:cNvSpPr>
            <a:spLocks noGrp="1"/>
          </p:cNvSpPr>
          <p:nvPr>
            <p:ph type="sldNum" sz="quarter" idx="10"/>
          </p:nvPr>
        </p:nvSpPr>
        <p:spPr/>
        <p:txBody>
          <a:bodyPr/>
          <a:lstStyle/>
          <a:p>
            <a:fld id="{33E53B6C-4B1B-4414-B1B9-59801463D2C3}" type="slidenum">
              <a:rPr lang="en-CA" smtClean="0"/>
              <a:t>6</a:t>
            </a:fld>
            <a:endParaRPr lang="en-CA"/>
          </a:p>
        </p:txBody>
      </p:sp>
    </p:spTree>
    <p:extLst>
      <p:ext uri="{BB962C8B-B14F-4D97-AF65-F5344CB8AC3E}">
        <p14:creationId xmlns:p14="http://schemas.microsoft.com/office/powerpoint/2010/main" val="1023478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3E53B6C-4B1B-4414-B1B9-59801463D2C3}" type="slidenum">
              <a:rPr lang="en-CA" smtClean="0"/>
              <a:t>7</a:t>
            </a:fld>
            <a:endParaRPr lang="en-CA"/>
          </a:p>
        </p:txBody>
      </p:sp>
    </p:spTree>
    <p:extLst>
      <p:ext uri="{BB962C8B-B14F-4D97-AF65-F5344CB8AC3E}">
        <p14:creationId xmlns:p14="http://schemas.microsoft.com/office/powerpoint/2010/main" val="3640133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cs typeface="Arial" panose="020B0604020202020204" pitchFamily="34" charset="0"/>
              </a:rPr>
              <a:t>Most simple metric: </a:t>
            </a:r>
            <a:r>
              <a:rPr lang="en-CA" sz="1200" b="1" dirty="0">
                <a:cs typeface="Arial" panose="020B0604020202020204" pitchFamily="34" charset="0"/>
              </a:rPr>
              <a:t>species richness</a:t>
            </a:r>
            <a:r>
              <a:rPr lang="en-CA" sz="1200" b="1" baseline="0" dirty="0">
                <a:cs typeface="Arial" panose="020B0604020202020204" pitchFamily="34" charset="0"/>
              </a:rPr>
              <a:t>.</a:t>
            </a:r>
            <a:endParaRPr lang="en-CA" sz="12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33E53B6C-4B1B-4414-B1B9-59801463D2C3}" type="slidenum">
              <a:rPr lang="en-CA" smtClean="0"/>
              <a:t>8</a:t>
            </a:fld>
            <a:endParaRPr lang="en-CA"/>
          </a:p>
        </p:txBody>
      </p:sp>
    </p:spTree>
    <p:extLst>
      <p:ext uri="{BB962C8B-B14F-4D97-AF65-F5344CB8AC3E}">
        <p14:creationId xmlns:p14="http://schemas.microsoft.com/office/powerpoint/2010/main" val="40579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marL="360363" indent="-260350">
              <a:spcAft>
                <a:spcPts val="1200"/>
              </a:spcAft>
              <a:buFont typeface="Arial" panose="020B0604020202020204" pitchFamily="34" charset="0"/>
              <a:buChar char="•"/>
            </a:pPr>
            <a:r>
              <a:rPr lang="en-CA" sz="1200" dirty="0">
                <a:latin typeface="Arial" panose="020B0604020202020204" pitchFamily="34" charset="0"/>
                <a:cs typeface="Arial" panose="020B0604020202020204" pitchFamily="34" charset="0"/>
              </a:rPr>
              <a:t>Can quantify gamma diversity using a simple metric such as species richness. If all species are found in all habitats, local diversity = regional diversity.</a:t>
            </a:r>
          </a:p>
          <a:p>
            <a:pPr marL="360363" indent="-260350">
              <a:spcAft>
                <a:spcPts val="1200"/>
              </a:spcAft>
              <a:buFont typeface="Arial" panose="020B0604020202020204" pitchFamily="34" charset="0"/>
              <a:buChar char="•"/>
            </a:pPr>
            <a:r>
              <a:rPr lang="en-CA" sz="1200" dirty="0">
                <a:latin typeface="Arial" panose="020B0604020202020204" pitchFamily="34" charset="0"/>
                <a:cs typeface="Arial" panose="020B0604020202020204" pitchFamily="34" charset="0"/>
              </a:rPr>
              <a:t>Usually regional diversity &gt; local diversity.</a:t>
            </a:r>
          </a:p>
          <a:p>
            <a:pPr marL="360363" indent="-260350">
              <a:spcAft>
                <a:spcPts val="1200"/>
              </a:spcAft>
              <a:buFont typeface="Arial" panose="020B0604020202020204" pitchFamily="34" charset="0"/>
              <a:buChar char="•"/>
            </a:pPr>
            <a:r>
              <a:rPr lang="en-US" sz="1200" dirty="0">
                <a:latin typeface="Arial" panose="020B0604020202020204" pitchFamily="34" charset="0"/>
                <a:cs typeface="Arial" panose="020B0604020202020204" pitchFamily="34" charset="0"/>
              </a:rPr>
              <a:t>Note there exists no consensus on what spatial scale is appropriate to qualify as gamma diversity. There is some subjectivity in their application, and is often determined by what is most appropriate for the research question (and locations/species of interest).</a:t>
            </a:r>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3E53B6C-4B1B-4414-B1B9-59801463D2C3}" type="slidenum">
              <a:rPr lang="en-CA" smtClean="0"/>
              <a:t>9</a:t>
            </a:fld>
            <a:endParaRPr lang="en-CA"/>
          </a:p>
        </p:txBody>
      </p:sp>
    </p:spTree>
    <p:extLst>
      <p:ext uri="{BB962C8B-B14F-4D97-AF65-F5344CB8AC3E}">
        <p14:creationId xmlns:p14="http://schemas.microsoft.com/office/powerpoint/2010/main" val="191076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0066-0B03-9B3C-E1BF-8B773B7F61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6214BB-4A9D-C972-F16A-903C7F981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625778-876B-4CAE-5345-1F9876535C03}"/>
              </a:ext>
            </a:extLst>
          </p:cNvPr>
          <p:cNvSpPr>
            <a:spLocks noGrp="1"/>
          </p:cNvSpPr>
          <p:nvPr>
            <p:ph type="dt" sz="half" idx="10"/>
          </p:nvPr>
        </p:nvSpPr>
        <p:spPr/>
        <p:txBody>
          <a:bodyPr/>
          <a:lstStyle/>
          <a:p>
            <a:fld id="{4AB92430-3DB4-41AD-99EB-0C7164B8222B}" type="datetime1">
              <a:rPr lang="en-US" smtClean="0"/>
              <a:t>2/20/2023</a:t>
            </a:fld>
            <a:endParaRPr lang="en-US" dirty="0"/>
          </a:p>
        </p:txBody>
      </p:sp>
      <p:sp>
        <p:nvSpPr>
          <p:cNvPr id="5" name="Footer Placeholder 4">
            <a:extLst>
              <a:ext uri="{FF2B5EF4-FFF2-40B4-BE49-F238E27FC236}">
                <a16:creationId xmlns:a16="http://schemas.microsoft.com/office/drawing/2014/main" id="{FF5DC34E-D563-B5D4-386E-8F1B5F4C01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757048-458C-E783-73C3-B5EC9F32EE89}"/>
              </a:ext>
            </a:extLst>
          </p:cNvPr>
          <p:cNvSpPr>
            <a:spLocks noGrp="1"/>
          </p:cNvSpPr>
          <p:nvPr>
            <p:ph type="sldNum" sz="quarter" idx="12"/>
          </p:nvPr>
        </p:nvSpPr>
        <p:spPr/>
        <p:txBody>
          <a:bodyPr/>
          <a:lstStyle/>
          <a:p>
            <a:fld id="{C4F3313C-635B-4473-8C10-B0C85D8891EF}" type="slidenum">
              <a:rPr lang="en-US" smtClean="0"/>
              <a:pPr/>
              <a:t>‹#›</a:t>
            </a:fld>
            <a:endParaRPr lang="en-US" dirty="0"/>
          </a:p>
        </p:txBody>
      </p:sp>
    </p:spTree>
    <p:extLst>
      <p:ext uri="{BB962C8B-B14F-4D97-AF65-F5344CB8AC3E}">
        <p14:creationId xmlns:p14="http://schemas.microsoft.com/office/powerpoint/2010/main" val="55833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872-E42F-DFAE-CD3B-55406E8D7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22B1D1-0A08-40EE-D078-01C27A85F3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CF432-911B-6326-321C-C9F32CF3B2AC}"/>
              </a:ext>
            </a:extLst>
          </p:cNvPr>
          <p:cNvSpPr>
            <a:spLocks noGrp="1"/>
          </p:cNvSpPr>
          <p:nvPr>
            <p:ph type="dt" sz="half" idx="10"/>
          </p:nvPr>
        </p:nvSpPr>
        <p:spPr/>
        <p:txBody>
          <a:bodyPr/>
          <a:lstStyle/>
          <a:p>
            <a:fld id="{25676A63-62B0-4462-B33C-2E4651083A36}" type="datetime1">
              <a:rPr lang="en-US" smtClean="0"/>
              <a:t>2/20/2023</a:t>
            </a:fld>
            <a:endParaRPr lang="en-CA"/>
          </a:p>
        </p:txBody>
      </p:sp>
      <p:sp>
        <p:nvSpPr>
          <p:cNvPr id="5" name="Footer Placeholder 4">
            <a:extLst>
              <a:ext uri="{FF2B5EF4-FFF2-40B4-BE49-F238E27FC236}">
                <a16:creationId xmlns:a16="http://schemas.microsoft.com/office/drawing/2014/main" id="{7A2B25AF-77DA-032C-5A42-06EF17B5437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951B725-82E0-43F4-9528-505A2B7F7F24}"/>
              </a:ext>
            </a:extLst>
          </p:cNvPr>
          <p:cNvSpPr>
            <a:spLocks noGrp="1"/>
          </p:cNvSpPr>
          <p:nvPr>
            <p:ph type="sldNum" sz="quarter" idx="12"/>
          </p:nvPr>
        </p:nvSpPr>
        <p:spPr/>
        <p:txBody>
          <a:bodyPr/>
          <a:lstStyle/>
          <a:p>
            <a:fld id="{B13C8E06-23FD-4B96-A173-113AA93D15A9}" type="slidenum">
              <a:rPr lang="en-CA" smtClean="0"/>
              <a:t>‹#›</a:t>
            </a:fld>
            <a:endParaRPr lang="en-CA"/>
          </a:p>
        </p:txBody>
      </p:sp>
    </p:spTree>
    <p:extLst>
      <p:ext uri="{BB962C8B-B14F-4D97-AF65-F5344CB8AC3E}">
        <p14:creationId xmlns:p14="http://schemas.microsoft.com/office/powerpoint/2010/main" val="3411874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24FC4-5DC5-746F-38E5-BAA9F00032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19DBF2-EEAC-77AC-0DD7-5A9D302AAE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254B2-81C7-A2D3-A1BF-1005EC12A40F}"/>
              </a:ext>
            </a:extLst>
          </p:cNvPr>
          <p:cNvSpPr>
            <a:spLocks noGrp="1"/>
          </p:cNvSpPr>
          <p:nvPr>
            <p:ph type="dt" sz="half" idx="10"/>
          </p:nvPr>
        </p:nvSpPr>
        <p:spPr/>
        <p:txBody>
          <a:bodyPr/>
          <a:lstStyle/>
          <a:p>
            <a:fld id="{3150F9BC-2052-4938-9D9A-AEB4B5BBB898}" type="datetime1">
              <a:rPr lang="en-US" smtClean="0"/>
              <a:t>2/20/2023</a:t>
            </a:fld>
            <a:endParaRPr lang="en-CA"/>
          </a:p>
        </p:txBody>
      </p:sp>
      <p:sp>
        <p:nvSpPr>
          <p:cNvPr id="5" name="Footer Placeholder 4">
            <a:extLst>
              <a:ext uri="{FF2B5EF4-FFF2-40B4-BE49-F238E27FC236}">
                <a16:creationId xmlns:a16="http://schemas.microsoft.com/office/drawing/2014/main" id="{A37AFA85-AC63-1720-C975-4F573A2F68E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E411A0-FE49-E449-2994-B7CF7471561B}"/>
              </a:ext>
            </a:extLst>
          </p:cNvPr>
          <p:cNvSpPr>
            <a:spLocks noGrp="1"/>
          </p:cNvSpPr>
          <p:nvPr>
            <p:ph type="sldNum" sz="quarter" idx="12"/>
          </p:nvPr>
        </p:nvSpPr>
        <p:spPr/>
        <p:txBody>
          <a:bodyPr/>
          <a:lstStyle/>
          <a:p>
            <a:fld id="{B13C8E06-23FD-4B96-A173-113AA93D15A9}" type="slidenum">
              <a:rPr lang="en-CA" smtClean="0"/>
              <a:t>‹#›</a:t>
            </a:fld>
            <a:endParaRPr lang="en-CA"/>
          </a:p>
        </p:txBody>
      </p:sp>
      <p:sp>
        <p:nvSpPr>
          <p:cNvPr id="7" name="TextBox 6">
            <a:extLst>
              <a:ext uri="{FF2B5EF4-FFF2-40B4-BE49-F238E27FC236}">
                <a16:creationId xmlns:a16="http://schemas.microsoft.com/office/drawing/2014/main" id="{CF2FFF86-9B53-CF95-D665-DCD4ED3732BE}"/>
              </a:ext>
            </a:extLst>
          </p:cNvPr>
          <p:cNvSpPr txBox="1"/>
          <p:nvPr userDrawn="1"/>
        </p:nvSpPr>
        <p:spPr>
          <a:xfrm>
            <a:off x="133350" y="6501884"/>
            <a:ext cx="6096000" cy="246221"/>
          </a:xfrm>
          <a:prstGeom prst="rect">
            <a:avLst/>
          </a:prstGeom>
          <a:noFill/>
        </p:spPr>
        <p:txBody>
          <a:bodyPr wrap="square">
            <a:spAutoFit/>
          </a:bodyPr>
          <a:lstStyle/>
          <a:p>
            <a:pPr algn="l"/>
            <a:r>
              <a:rPr lang="en-CA" sz="1000" dirty="0">
                <a:solidFill>
                  <a:schemeClr val="bg1">
                    <a:lumMod val="75000"/>
                  </a:schemeClr>
                </a:solidFill>
              </a:rPr>
              <a:t>NSTA Case Study, Developed by K. Nunes 2022</a:t>
            </a:r>
          </a:p>
        </p:txBody>
      </p:sp>
    </p:spTree>
    <p:extLst>
      <p:ext uri="{BB962C8B-B14F-4D97-AF65-F5344CB8AC3E}">
        <p14:creationId xmlns:p14="http://schemas.microsoft.com/office/powerpoint/2010/main" val="61739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68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E8B05EEA-CFB3-4E18-9E64-0AEE38ACA7ED}" type="datetime1">
              <a:rPr lang="en-US" smtClean="0"/>
              <a:t>2/20/2023</a:t>
            </a:fld>
            <a:endParaRPr lang="en-CA"/>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CA"/>
          </a:p>
        </p:txBody>
      </p:sp>
      <p:sp>
        <p:nvSpPr>
          <p:cNvPr id="5" name="Slide Number Placeholder 4"/>
          <p:cNvSpPr>
            <a:spLocks noGrp="1"/>
          </p:cNvSpPr>
          <p:nvPr>
            <p:ph type="sldNum" sz="quarter" idx="12"/>
          </p:nvPr>
        </p:nvSpPr>
        <p:spPr/>
        <p:txBody>
          <a:bodyPr/>
          <a:lstStyle/>
          <a:p>
            <a:fld id="{B13C8E06-23FD-4B96-A173-113AA93D15A9}" type="slidenum">
              <a:rPr lang="en-CA" smtClean="0"/>
              <a:t>‹#›</a:t>
            </a:fld>
            <a:endParaRPr lang="en-CA"/>
          </a:p>
        </p:txBody>
      </p:sp>
    </p:spTree>
    <p:extLst>
      <p:ext uri="{BB962C8B-B14F-4D97-AF65-F5344CB8AC3E}">
        <p14:creationId xmlns:p14="http://schemas.microsoft.com/office/powerpoint/2010/main" val="161945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28DB-B524-C70E-442A-20F882344A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DC6247-D5D7-2343-C1F8-5168C32B1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318D6-144D-06CB-B6A3-F66DCF3D0273}"/>
              </a:ext>
            </a:extLst>
          </p:cNvPr>
          <p:cNvSpPr>
            <a:spLocks noGrp="1"/>
          </p:cNvSpPr>
          <p:nvPr>
            <p:ph type="dt" sz="half" idx="10"/>
          </p:nvPr>
        </p:nvSpPr>
        <p:spPr/>
        <p:txBody>
          <a:bodyPr/>
          <a:lstStyle/>
          <a:p>
            <a:fld id="{8C450521-418C-4967-B79F-CB668982DEEA}" type="datetime1">
              <a:rPr lang="en-US" smtClean="0"/>
              <a:t>2/20/2023</a:t>
            </a:fld>
            <a:endParaRPr lang="en-US" dirty="0"/>
          </a:p>
        </p:txBody>
      </p:sp>
      <p:sp>
        <p:nvSpPr>
          <p:cNvPr id="5" name="Footer Placeholder 4">
            <a:extLst>
              <a:ext uri="{FF2B5EF4-FFF2-40B4-BE49-F238E27FC236}">
                <a16:creationId xmlns:a16="http://schemas.microsoft.com/office/drawing/2014/main" id="{2C5A05DB-984E-603D-D698-67E8F1E29F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5481FE-3B74-18E1-C1B7-5C08982E8BD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036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B08C9-8F7F-22B9-7080-BE172970E2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5DCF0B-2934-B907-7A33-D0E7B358C0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3CCBF8-52AF-D14E-4EA7-41FA64ED7DAA}"/>
              </a:ext>
            </a:extLst>
          </p:cNvPr>
          <p:cNvSpPr>
            <a:spLocks noGrp="1"/>
          </p:cNvSpPr>
          <p:nvPr>
            <p:ph type="dt" sz="half" idx="10"/>
          </p:nvPr>
        </p:nvSpPr>
        <p:spPr/>
        <p:txBody>
          <a:bodyPr/>
          <a:lstStyle/>
          <a:p>
            <a:fld id="{BC7FDA96-9FBA-4708-9754-6B37CCE8F44D}" type="datetime1">
              <a:rPr lang="en-US" smtClean="0"/>
              <a:t>2/20/2023</a:t>
            </a:fld>
            <a:endParaRPr lang="en-US" dirty="0"/>
          </a:p>
        </p:txBody>
      </p:sp>
      <p:sp>
        <p:nvSpPr>
          <p:cNvPr id="5" name="Footer Placeholder 4">
            <a:extLst>
              <a:ext uri="{FF2B5EF4-FFF2-40B4-BE49-F238E27FC236}">
                <a16:creationId xmlns:a16="http://schemas.microsoft.com/office/drawing/2014/main" id="{12348D4C-8C33-990D-8338-453E619B13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BA6587-E5C1-A7DD-A8DB-6CB772FAFE5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164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6861-4536-6D69-2BA6-EB04CD4E7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9B268-075F-5E46-3E7E-D39FFE640F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929B17-D39A-60C5-918A-3E4EE49FA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3C936-5EE4-F208-92B4-B7928543DFA9}"/>
              </a:ext>
            </a:extLst>
          </p:cNvPr>
          <p:cNvSpPr>
            <a:spLocks noGrp="1"/>
          </p:cNvSpPr>
          <p:nvPr>
            <p:ph type="dt" sz="half" idx="10"/>
          </p:nvPr>
        </p:nvSpPr>
        <p:spPr/>
        <p:txBody>
          <a:bodyPr/>
          <a:lstStyle/>
          <a:p>
            <a:fld id="{B39C57F7-0E39-4183-BF12-2C83E40AC60D}" type="datetime1">
              <a:rPr lang="en-US" smtClean="0"/>
              <a:t>2/20/2023</a:t>
            </a:fld>
            <a:endParaRPr lang="en-CA"/>
          </a:p>
        </p:txBody>
      </p:sp>
      <p:sp>
        <p:nvSpPr>
          <p:cNvPr id="6" name="Footer Placeholder 5">
            <a:extLst>
              <a:ext uri="{FF2B5EF4-FFF2-40B4-BE49-F238E27FC236}">
                <a16:creationId xmlns:a16="http://schemas.microsoft.com/office/drawing/2014/main" id="{339716E4-3134-38E2-E08E-C5603A86704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41C6D15-6ECC-52CD-D2D4-9545F196BC0D}"/>
              </a:ext>
            </a:extLst>
          </p:cNvPr>
          <p:cNvSpPr>
            <a:spLocks noGrp="1"/>
          </p:cNvSpPr>
          <p:nvPr>
            <p:ph type="sldNum" sz="quarter" idx="12"/>
          </p:nvPr>
        </p:nvSpPr>
        <p:spPr/>
        <p:txBody>
          <a:bodyPr/>
          <a:lstStyle/>
          <a:p>
            <a:fld id="{B13C8E06-23FD-4B96-A173-113AA93D15A9}" type="slidenum">
              <a:rPr lang="en-CA" smtClean="0"/>
              <a:t>‹#›</a:t>
            </a:fld>
            <a:endParaRPr lang="en-CA"/>
          </a:p>
        </p:txBody>
      </p:sp>
    </p:spTree>
    <p:extLst>
      <p:ext uri="{BB962C8B-B14F-4D97-AF65-F5344CB8AC3E}">
        <p14:creationId xmlns:p14="http://schemas.microsoft.com/office/powerpoint/2010/main" val="284357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FC68-D710-98FC-2C4A-D01642954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C732FC-2514-7D92-6E09-76BC576423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72147D-8ABD-44E6-D593-201A5AEAA3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3A3E15-AB84-F9B5-7FA8-68F7856B9F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1AE89-46FD-6601-5F09-D1A7C8BE7B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A359F1-041C-069E-7C3F-3C7206123C86}"/>
              </a:ext>
            </a:extLst>
          </p:cNvPr>
          <p:cNvSpPr>
            <a:spLocks noGrp="1"/>
          </p:cNvSpPr>
          <p:nvPr>
            <p:ph type="dt" sz="half" idx="10"/>
          </p:nvPr>
        </p:nvSpPr>
        <p:spPr/>
        <p:txBody>
          <a:bodyPr/>
          <a:lstStyle/>
          <a:p>
            <a:fld id="{AAFC6AB4-8F7F-4088-B955-77818287E94E}" type="datetime1">
              <a:rPr lang="en-US" smtClean="0"/>
              <a:t>2/20/2023</a:t>
            </a:fld>
            <a:endParaRPr lang="en-CA"/>
          </a:p>
        </p:txBody>
      </p:sp>
      <p:sp>
        <p:nvSpPr>
          <p:cNvPr id="8" name="Footer Placeholder 7">
            <a:extLst>
              <a:ext uri="{FF2B5EF4-FFF2-40B4-BE49-F238E27FC236}">
                <a16:creationId xmlns:a16="http://schemas.microsoft.com/office/drawing/2014/main" id="{50BE6690-18C1-E7A1-DEE3-1379C2C6D56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0F86B7BF-50AC-7B29-16F1-810C31624346}"/>
              </a:ext>
            </a:extLst>
          </p:cNvPr>
          <p:cNvSpPr>
            <a:spLocks noGrp="1"/>
          </p:cNvSpPr>
          <p:nvPr>
            <p:ph type="sldNum" sz="quarter" idx="12"/>
          </p:nvPr>
        </p:nvSpPr>
        <p:spPr/>
        <p:txBody>
          <a:bodyPr/>
          <a:lstStyle/>
          <a:p>
            <a:fld id="{B13C8E06-23FD-4B96-A173-113AA93D15A9}" type="slidenum">
              <a:rPr lang="en-CA" smtClean="0"/>
              <a:t>‹#›</a:t>
            </a:fld>
            <a:endParaRPr lang="en-CA"/>
          </a:p>
        </p:txBody>
      </p:sp>
    </p:spTree>
    <p:extLst>
      <p:ext uri="{BB962C8B-B14F-4D97-AF65-F5344CB8AC3E}">
        <p14:creationId xmlns:p14="http://schemas.microsoft.com/office/powerpoint/2010/main" val="38574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80D5C-3EF4-A481-8F8E-B2231D8068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76524F-AECC-7716-8A03-2CBB0029DE1E}"/>
              </a:ext>
            </a:extLst>
          </p:cNvPr>
          <p:cNvSpPr>
            <a:spLocks noGrp="1"/>
          </p:cNvSpPr>
          <p:nvPr>
            <p:ph type="dt" sz="half" idx="10"/>
          </p:nvPr>
        </p:nvSpPr>
        <p:spPr/>
        <p:txBody>
          <a:bodyPr/>
          <a:lstStyle/>
          <a:p>
            <a:fld id="{6EDCA76C-5019-4787-80AB-1E3F40A4FCFC}" type="datetime1">
              <a:rPr lang="en-US" smtClean="0"/>
              <a:t>2/20/2023</a:t>
            </a:fld>
            <a:endParaRPr lang="en-CA"/>
          </a:p>
        </p:txBody>
      </p:sp>
      <p:sp>
        <p:nvSpPr>
          <p:cNvPr id="4" name="Footer Placeholder 3">
            <a:extLst>
              <a:ext uri="{FF2B5EF4-FFF2-40B4-BE49-F238E27FC236}">
                <a16:creationId xmlns:a16="http://schemas.microsoft.com/office/drawing/2014/main" id="{E2B661C8-8000-844B-A181-576EA1CBED7A}"/>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676F73F-F4E4-D56D-112F-8A2A942B1775}"/>
              </a:ext>
            </a:extLst>
          </p:cNvPr>
          <p:cNvSpPr>
            <a:spLocks noGrp="1"/>
          </p:cNvSpPr>
          <p:nvPr>
            <p:ph type="sldNum" sz="quarter" idx="12"/>
          </p:nvPr>
        </p:nvSpPr>
        <p:spPr/>
        <p:txBody>
          <a:bodyPr/>
          <a:lstStyle/>
          <a:p>
            <a:fld id="{B13C8E06-23FD-4B96-A173-113AA93D15A9}" type="slidenum">
              <a:rPr lang="en-CA" smtClean="0"/>
              <a:t>‹#›</a:t>
            </a:fld>
            <a:endParaRPr lang="en-CA"/>
          </a:p>
        </p:txBody>
      </p:sp>
    </p:spTree>
    <p:extLst>
      <p:ext uri="{BB962C8B-B14F-4D97-AF65-F5344CB8AC3E}">
        <p14:creationId xmlns:p14="http://schemas.microsoft.com/office/powerpoint/2010/main" val="79644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AE52AE-E428-B599-25BF-B829FB5C979D}"/>
              </a:ext>
            </a:extLst>
          </p:cNvPr>
          <p:cNvSpPr>
            <a:spLocks noGrp="1"/>
          </p:cNvSpPr>
          <p:nvPr>
            <p:ph type="dt" sz="half" idx="10"/>
          </p:nvPr>
        </p:nvSpPr>
        <p:spPr/>
        <p:txBody>
          <a:bodyPr/>
          <a:lstStyle/>
          <a:p>
            <a:fld id="{04E170FB-947E-4394-BB32-6B46604A2577}" type="datetime1">
              <a:rPr lang="en-US" smtClean="0"/>
              <a:t>2/20/2023</a:t>
            </a:fld>
            <a:endParaRPr lang="en-CA"/>
          </a:p>
        </p:txBody>
      </p:sp>
      <p:sp>
        <p:nvSpPr>
          <p:cNvPr id="3" name="Footer Placeholder 2">
            <a:extLst>
              <a:ext uri="{FF2B5EF4-FFF2-40B4-BE49-F238E27FC236}">
                <a16:creationId xmlns:a16="http://schemas.microsoft.com/office/drawing/2014/main" id="{82221A60-CA30-CCD4-973F-1421816D4BDE}"/>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1D0D44B-0769-8D4A-6429-C2A60E58537E}"/>
              </a:ext>
            </a:extLst>
          </p:cNvPr>
          <p:cNvSpPr>
            <a:spLocks noGrp="1"/>
          </p:cNvSpPr>
          <p:nvPr>
            <p:ph type="sldNum" sz="quarter" idx="12"/>
          </p:nvPr>
        </p:nvSpPr>
        <p:spPr/>
        <p:txBody>
          <a:bodyPr/>
          <a:lstStyle/>
          <a:p>
            <a:fld id="{B13C8E06-23FD-4B96-A173-113AA93D15A9}" type="slidenum">
              <a:rPr lang="en-CA" smtClean="0"/>
              <a:t>‹#›</a:t>
            </a:fld>
            <a:endParaRPr lang="en-CA"/>
          </a:p>
        </p:txBody>
      </p:sp>
    </p:spTree>
    <p:extLst>
      <p:ext uri="{BB962C8B-B14F-4D97-AF65-F5344CB8AC3E}">
        <p14:creationId xmlns:p14="http://schemas.microsoft.com/office/powerpoint/2010/main" val="901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0BDD-ECD1-E144-9BFC-B7824E172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3BF6FB-6260-907A-78E6-9D20DEBDCF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10763E-2D40-2B37-D679-F2EE5ADCB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E3AE-E1CD-F4B8-888A-F955477A1F4C}"/>
              </a:ext>
            </a:extLst>
          </p:cNvPr>
          <p:cNvSpPr>
            <a:spLocks noGrp="1"/>
          </p:cNvSpPr>
          <p:nvPr>
            <p:ph type="dt" sz="half" idx="10"/>
          </p:nvPr>
        </p:nvSpPr>
        <p:spPr/>
        <p:txBody>
          <a:bodyPr/>
          <a:lstStyle/>
          <a:p>
            <a:fld id="{3AFA3954-4B70-47BA-B6CD-44D6F9F10E08}" type="datetime1">
              <a:rPr lang="en-US" smtClean="0"/>
              <a:t>2/20/2023</a:t>
            </a:fld>
            <a:endParaRPr lang="en-CA"/>
          </a:p>
        </p:txBody>
      </p:sp>
      <p:sp>
        <p:nvSpPr>
          <p:cNvPr id="6" name="Footer Placeholder 5">
            <a:extLst>
              <a:ext uri="{FF2B5EF4-FFF2-40B4-BE49-F238E27FC236}">
                <a16:creationId xmlns:a16="http://schemas.microsoft.com/office/drawing/2014/main" id="{7D82D927-4FF8-93C9-F58D-D353BE1A65B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48E5FEC-280E-8B0C-EBC2-0266158485D3}"/>
              </a:ext>
            </a:extLst>
          </p:cNvPr>
          <p:cNvSpPr>
            <a:spLocks noGrp="1"/>
          </p:cNvSpPr>
          <p:nvPr>
            <p:ph type="sldNum" sz="quarter" idx="12"/>
          </p:nvPr>
        </p:nvSpPr>
        <p:spPr/>
        <p:txBody>
          <a:bodyPr/>
          <a:lstStyle/>
          <a:p>
            <a:fld id="{B13C8E06-23FD-4B96-A173-113AA93D15A9}" type="slidenum">
              <a:rPr lang="en-CA" smtClean="0"/>
              <a:t>‹#›</a:t>
            </a:fld>
            <a:endParaRPr lang="en-CA"/>
          </a:p>
        </p:txBody>
      </p:sp>
      <p:sp>
        <p:nvSpPr>
          <p:cNvPr id="8" name="TextBox 7">
            <a:extLst>
              <a:ext uri="{FF2B5EF4-FFF2-40B4-BE49-F238E27FC236}">
                <a16:creationId xmlns:a16="http://schemas.microsoft.com/office/drawing/2014/main" id="{B290F20A-DD06-D142-3116-8BBC4611D6E7}"/>
              </a:ext>
            </a:extLst>
          </p:cNvPr>
          <p:cNvSpPr txBox="1"/>
          <p:nvPr userDrawn="1"/>
        </p:nvSpPr>
        <p:spPr>
          <a:xfrm>
            <a:off x="133350" y="6501884"/>
            <a:ext cx="6096000" cy="246221"/>
          </a:xfrm>
          <a:prstGeom prst="rect">
            <a:avLst/>
          </a:prstGeom>
          <a:noFill/>
        </p:spPr>
        <p:txBody>
          <a:bodyPr wrap="square">
            <a:spAutoFit/>
          </a:bodyPr>
          <a:lstStyle/>
          <a:p>
            <a:pPr algn="l"/>
            <a:r>
              <a:rPr lang="en-CA" sz="1000" dirty="0">
                <a:solidFill>
                  <a:schemeClr val="bg1">
                    <a:lumMod val="75000"/>
                  </a:schemeClr>
                </a:solidFill>
              </a:rPr>
              <a:t>NSTA Case Study, Developed by K. Nunes 2022</a:t>
            </a:r>
          </a:p>
        </p:txBody>
      </p:sp>
    </p:spTree>
    <p:extLst>
      <p:ext uri="{BB962C8B-B14F-4D97-AF65-F5344CB8AC3E}">
        <p14:creationId xmlns:p14="http://schemas.microsoft.com/office/powerpoint/2010/main" val="292222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35D1B-321C-4908-F408-E55752B446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BDABA-5EC8-A001-607D-47A89293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34CCE7-D075-5DFD-F0CC-283C7984C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84632-11F9-A7E7-71E4-56C675507094}"/>
              </a:ext>
            </a:extLst>
          </p:cNvPr>
          <p:cNvSpPr>
            <a:spLocks noGrp="1"/>
          </p:cNvSpPr>
          <p:nvPr>
            <p:ph type="dt" sz="half" idx="10"/>
          </p:nvPr>
        </p:nvSpPr>
        <p:spPr/>
        <p:txBody>
          <a:bodyPr/>
          <a:lstStyle/>
          <a:p>
            <a:fld id="{871C5927-8EDB-40F7-B24E-4907C4A06F18}" type="datetime1">
              <a:rPr lang="en-US" smtClean="0"/>
              <a:t>2/20/2023</a:t>
            </a:fld>
            <a:endParaRPr lang="en-CA"/>
          </a:p>
        </p:txBody>
      </p:sp>
      <p:sp>
        <p:nvSpPr>
          <p:cNvPr id="6" name="Footer Placeholder 5">
            <a:extLst>
              <a:ext uri="{FF2B5EF4-FFF2-40B4-BE49-F238E27FC236}">
                <a16:creationId xmlns:a16="http://schemas.microsoft.com/office/drawing/2014/main" id="{2F78A31E-F3F2-3EDB-1A53-5896FC750FA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94D3289-82C8-EC0C-E0BC-F37218C6513D}"/>
              </a:ext>
            </a:extLst>
          </p:cNvPr>
          <p:cNvSpPr>
            <a:spLocks noGrp="1"/>
          </p:cNvSpPr>
          <p:nvPr>
            <p:ph type="sldNum" sz="quarter" idx="12"/>
          </p:nvPr>
        </p:nvSpPr>
        <p:spPr/>
        <p:txBody>
          <a:bodyPr/>
          <a:lstStyle/>
          <a:p>
            <a:fld id="{B13C8E06-23FD-4B96-A173-113AA93D15A9}" type="slidenum">
              <a:rPr lang="en-CA" smtClean="0"/>
              <a:t>‹#›</a:t>
            </a:fld>
            <a:endParaRPr lang="en-CA"/>
          </a:p>
        </p:txBody>
      </p:sp>
      <p:sp>
        <p:nvSpPr>
          <p:cNvPr id="8" name="TextBox 7">
            <a:extLst>
              <a:ext uri="{FF2B5EF4-FFF2-40B4-BE49-F238E27FC236}">
                <a16:creationId xmlns:a16="http://schemas.microsoft.com/office/drawing/2014/main" id="{778EC069-5314-586E-715D-9D58D32CFEEF}"/>
              </a:ext>
            </a:extLst>
          </p:cNvPr>
          <p:cNvSpPr txBox="1"/>
          <p:nvPr userDrawn="1"/>
        </p:nvSpPr>
        <p:spPr>
          <a:xfrm>
            <a:off x="133350" y="6501884"/>
            <a:ext cx="6096000" cy="246221"/>
          </a:xfrm>
          <a:prstGeom prst="rect">
            <a:avLst/>
          </a:prstGeom>
          <a:noFill/>
        </p:spPr>
        <p:txBody>
          <a:bodyPr wrap="square">
            <a:spAutoFit/>
          </a:bodyPr>
          <a:lstStyle/>
          <a:p>
            <a:pPr algn="l"/>
            <a:r>
              <a:rPr lang="en-CA" sz="1000" dirty="0">
                <a:solidFill>
                  <a:schemeClr val="bg1">
                    <a:lumMod val="75000"/>
                  </a:schemeClr>
                </a:solidFill>
              </a:rPr>
              <a:t>NSTA Case Study, Developed by K. Nunes 2022</a:t>
            </a:r>
          </a:p>
        </p:txBody>
      </p:sp>
    </p:spTree>
    <p:extLst>
      <p:ext uri="{BB962C8B-B14F-4D97-AF65-F5344CB8AC3E}">
        <p14:creationId xmlns:p14="http://schemas.microsoft.com/office/powerpoint/2010/main" val="77989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5D263-5A40-7853-1DF6-65723BD3C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AD6690-C546-98E1-A074-8A9F1E825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5BD04-21CC-1C01-1547-90962E7EB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9025F-E2F0-4AA1-B1AB-CF9B3F122A8E}" type="datetime1">
              <a:rPr lang="en-US" smtClean="0"/>
              <a:t>2/20/2023</a:t>
            </a:fld>
            <a:endParaRPr lang="en-US" dirty="0"/>
          </a:p>
        </p:txBody>
      </p:sp>
      <p:sp>
        <p:nvSpPr>
          <p:cNvPr id="5" name="Footer Placeholder 4">
            <a:extLst>
              <a:ext uri="{FF2B5EF4-FFF2-40B4-BE49-F238E27FC236}">
                <a16:creationId xmlns:a16="http://schemas.microsoft.com/office/drawing/2014/main" id="{F6903C6E-1DE6-DFC9-2682-44F48D10F8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E36034-61B6-11DB-5AEC-AEDF680B8B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C8E06-23FD-4B96-A173-113AA93D15A9}" type="slidenum">
              <a:rPr lang="en-CA" smtClean="0"/>
              <a:t>‹#›</a:t>
            </a:fld>
            <a:endParaRPr lang="en-CA"/>
          </a:p>
        </p:txBody>
      </p:sp>
    </p:spTree>
    <p:extLst>
      <p:ext uri="{BB962C8B-B14F-4D97-AF65-F5344CB8AC3E}">
        <p14:creationId xmlns:p14="http://schemas.microsoft.com/office/powerpoint/2010/main" val="4409481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63" r:id="rId12"/>
    <p:sldLayoutId id="214748366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commons.wikimedia.org/wiki/File:Holland_Park,_Surrey_BC.jpg" TargetMode="External"/><Relationship Id="rId7" Type="http://schemas.openxmlformats.org/officeDocument/2006/relationships/hyperlink" Target="https://commons.wikimedia.org/wiki/File:Wetlands_%28Moscow,_Russia%29.jpg" TargetMode="External"/><Relationship Id="rId2" Type="http://schemas.openxmlformats.org/officeDocument/2006/relationships/hyperlink" Target="https://commons.wikimedia.org/wiki/File:Lake_Moraine-Banff_National_Park.jpg" TargetMode="External"/><Relationship Id="rId1" Type="http://schemas.openxmlformats.org/officeDocument/2006/relationships/slideLayout" Target="../slideLayouts/slideLayout6.xml"/><Relationship Id="rId6" Type="http://schemas.openxmlformats.org/officeDocument/2006/relationships/hyperlink" Target="https://commons.wikimedia.org/wiki/File:Kr%C5%A1ko_polje_(8778027807).jpg" TargetMode="External"/><Relationship Id="rId5" Type="http://schemas.openxmlformats.org/officeDocument/2006/relationships/hyperlink" Target="https://commons.wikimedia.org/wiki/File:Redwood_National_Park,_fog_in_the_forest.jpg" TargetMode="External"/><Relationship Id="rId4" Type="http://schemas.openxmlformats.org/officeDocument/2006/relationships/hyperlink" Target="https://commons.wikimedia.org/wiki/File:Lupines_AnnadelStateParkCA.jp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BED5B-640B-5225-9ED4-0002DBB082B9}"/>
              </a:ext>
            </a:extLst>
          </p:cNvPr>
          <p:cNvSpPr>
            <a:spLocks noGrp="1"/>
          </p:cNvSpPr>
          <p:nvPr>
            <p:ph type="ctrTitle"/>
          </p:nvPr>
        </p:nvSpPr>
        <p:spPr>
          <a:xfrm>
            <a:off x="316872" y="2028935"/>
            <a:ext cx="10194202" cy="2095702"/>
          </a:xfrm>
          <a:solidFill>
            <a:srgbClr val="FFFFFF">
              <a:alpha val="70000"/>
            </a:srgbClr>
          </a:solidFill>
        </p:spPr>
        <p:txBody>
          <a:bodyPr>
            <a:normAutofit/>
          </a:bodyPr>
          <a:lstStyle/>
          <a:p>
            <a:pPr algn="l"/>
            <a:r>
              <a:rPr lang="en-CA" sz="8000" b="1" dirty="0">
                <a:ln w="6350">
                  <a:noFill/>
                </a:ln>
                <a:latin typeface="+mn-lt"/>
              </a:rPr>
              <a:t>Conservation Concerns:</a:t>
            </a:r>
            <a:br>
              <a:rPr lang="en-CA" sz="4000" dirty="0">
                <a:ln w="6350">
                  <a:noFill/>
                </a:ln>
                <a:latin typeface="+mn-lt"/>
              </a:rPr>
            </a:br>
            <a:r>
              <a:rPr lang="en-CA" sz="3600" b="1" dirty="0">
                <a:ln w="6350">
                  <a:noFill/>
                </a:ln>
                <a:latin typeface="+mn-lt"/>
              </a:rPr>
              <a:t>Investigating Threats to Native Wetland Biodiversity</a:t>
            </a:r>
          </a:p>
        </p:txBody>
      </p:sp>
      <p:sp>
        <p:nvSpPr>
          <p:cNvPr id="8" name="TextBox 7">
            <a:extLst>
              <a:ext uri="{FF2B5EF4-FFF2-40B4-BE49-F238E27FC236}">
                <a16:creationId xmlns:a16="http://schemas.microsoft.com/office/drawing/2014/main" id="{5C08D653-2D7A-4383-9051-E7A59597374C}"/>
              </a:ext>
            </a:extLst>
          </p:cNvPr>
          <p:cNvSpPr txBox="1"/>
          <p:nvPr/>
        </p:nvSpPr>
        <p:spPr>
          <a:xfrm>
            <a:off x="316872" y="2180033"/>
            <a:ext cx="44178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t>A Presentation to Accompany the Case Study:</a:t>
            </a:r>
          </a:p>
        </p:txBody>
      </p:sp>
      <p:sp>
        <p:nvSpPr>
          <p:cNvPr id="9" name="TextBox 8">
            <a:extLst>
              <a:ext uri="{FF2B5EF4-FFF2-40B4-BE49-F238E27FC236}">
                <a16:creationId xmlns:a16="http://schemas.microsoft.com/office/drawing/2014/main" id="{0F4B21A0-F1B0-0D43-252B-527386E4FBD6}"/>
              </a:ext>
            </a:extLst>
          </p:cNvPr>
          <p:cNvSpPr txBox="1"/>
          <p:nvPr/>
        </p:nvSpPr>
        <p:spPr>
          <a:xfrm>
            <a:off x="316872" y="604761"/>
            <a:ext cx="6498770" cy="369332"/>
          </a:xfrm>
          <a:prstGeom prst="rect">
            <a:avLst/>
          </a:prstGeom>
          <a:noFill/>
          <a:effectLst>
            <a:outerShdw blurRad="50800" dist="38100" dir="2700000" algn="tl" rotWithShape="0">
              <a:schemeClr val="bg1">
                <a:alpha val="40000"/>
              </a:scheme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r>
              <a:rPr lang="en-US" altLang="en-US" sz="1800" b="1" dirty="0">
                <a:ln w="1270">
                  <a:noFill/>
                </a:ln>
                <a:solidFill>
                  <a:srgbClr val="5D7C4C"/>
                </a:solidFill>
                <a:latin typeface="Calibri" pitchFamily="34" charset="0"/>
                <a:cs typeface="Calibri" pitchFamily="34" charset="0"/>
              </a:rPr>
              <a:t>NATIONAL CENTER FOR CASE STUDY TEACHING IN SCIENCE</a:t>
            </a:r>
            <a:endParaRPr lang="en-US" altLang="en-US" sz="1800" b="1" dirty="0">
              <a:ln w="1270">
                <a:noFill/>
              </a:ln>
              <a:solidFill>
                <a:srgbClr val="5D7C4C"/>
              </a:solidFill>
              <a:latin typeface="Palatino Linotype" pitchFamily="18" charset="0"/>
              <a:cs typeface="Calibri" pitchFamily="34" charset="0"/>
            </a:endParaRPr>
          </a:p>
        </p:txBody>
      </p:sp>
      <p:sp>
        <p:nvSpPr>
          <p:cNvPr id="10" name="TextBox 5">
            <a:extLst>
              <a:ext uri="{FF2B5EF4-FFF2-40B4-BE49-F238E27FC236}">
                <a16:creationId xmlns:a16="http://schemas.microsoft.com/office/drawing/2014/main" id="{E4C7DF66-9329-3727-E2BF-4D935096AC5A}"/>
              </a:ext>
            </a:extLst>
          </p:cNvPr>
          <p:cNvSpPr txBox="1"/>
          <p:nvPr/>
        </p:nvSpPr>
        <p:spPr>
          <a:xfrm>
            <a:off x="316872" y="4861425"/>
            <a:ext cx="8401616" cy="1815882"/>
          </a:xfrm>
          <a:prstGeom prst="rect">
            <a:avLst/>
          </a:prstGeom>
          <a:solidFill>
            <a:srgbClr val="FFFFFF">
              <a:alpha val="71000"/>
            </a:srgbClr>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ln w="1270">
                  <a:noFill/>
                </a:ln>
                <a:latin typeface="Monotype Corsiva" panose="03010101010201010101" pitchFamily="66" charset="0"/>
              </a:rPr>
              <a:t>by</a:t>
            </a:r>
          </a:p>
          <a:p>
            <a:r>
              <a:rPr lang="en-US" sz="2800" b="1" dirty="0">
                <a:ln w="3175">
                  <a:noFill/>
                </a:ln>
              </a:rPr>
              <a:t>Krystal A. Nunes</a:t>
            </a:r>
          </a:p>
          <a:p>
            <a:r>
              <a:rPr lang="en-US" sz="2800" b="1" dirty="0">
                <a:ln w="3175">
                  <a:noFill/>
                </a:ln>
              </a:rPr>
              <a:t>Department of Chemistry and Biology</a:t>
            </a:r>
          </a:p>
          <a:p>
            <a:r>
              <a:rPr lang="en-US" sz="2800" b="1" dirty="0">
                <a:ln w="3175">
                  <a:noFill/>
                </a:ln>
              </a:rPr>
              <a:t>Toronto Metropolitan University, Toronto, ON, Canada</a:t>
            </a:r>
          </a:p>
        </p:txBody>
      </p:sp>
    </p:spTree>
    <p:extLst>
      <p:ext uri="{BB962C8B-B14F-4D97-AF65-F5344CB8AC3E}">
        <p14:creationId xmlns:p14="http://schemas.microsoft.com/office/powerpoint/2010/main" val="228123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4541" y="3290152"/>
            <a:ext cx="228600" cy="21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69099" y="1827709"/>
            <a:ext cx="9611776" cy="1231106"/>
          </a:xfrm>
          <a:prstGeom prst="rect">
            <a:avLst/>
          </a:prstGeom>
          <a:noFill/>
        </p:spPr>
        <p:txBody>
          <a:bodyPr wrap="square" rtlCol="0">
            <a:spAutoFit/>
          </a:bodyPr>
          <a:lstStyle/>
          <a:p>
            <a:pPr marL="360363" marR="0" lvl="0" indent="-2603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CA" sz="3200" dirty="0">
                <a:solidFill>
                  <a:srgbClr val="000000"/>
                </a:solidFill>
                <a:cs typeface="Arial" panose="020B0604020202020204" pitchFamily="34" charset="0"/>
              </a:rPr>
              <a:t>Measure of similarity</a:t>
            </a:r>
            <a:r>
              <a:rPr kumimoji="0" lang="en-CA" sz="3200" b="0" i="0" u="none" strike="noStrike" kern="1200" cap="none" spc="0" normalizeH="0" baseline="0" noProof="0" dirty="0">
                <a:ln>
                  <a:noFill/>
                </a:ln>
                <a:solidFill>
                  <a:srgbClr val="000000"/>
                </a:solidFill>
                <a:effectLst/>
                <a:uLnTx/>
                <a:uFillTx/>
                <a:cs typeface="Arial" panose="020B0604020202020204" pitchFamily="34" charset="0"/>
              </a:rPr>
              <a:t> between two locations</a:t>
            </a:r>
          </a:p>
          <a:p>
            <a:pPr marL="360363" marR="0" lvl="0" indent="-2603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3200" b="1" i="0" u="none" strike="noStrike" kern="1200" cap="none" spc="0" normalizeH="0" baseline="0" noProof="0" dirty="0">
                <a:ln>
                  <a:noFill/>
                </a:ln>
                <a:solidFill>
                  <a:srgbClr val="000000"/>
                </a:solidFill>
                <a:effectLst/>
                <a:uLnTx/>
                <a:uFillTx/>
                <a:cs typeface="Arial" panose="020B0604020202020204" pitchFamily="34" charset="0"/>
              </a:rPr>
              <a:t>Several indices exist</a:t>
            </a:r>
            <a:endParaRPr kumimoji="0" lang="en-CA" sz="3200" i="0" u="none" strike="noStrike" kern="1200" cap="none" spc="0" normalizeH="0" baseline="0" noProof="0" dirty="0">
              <a:ln>
                <a:noFill/>
              </a:ln>
              <a:solidFill>
                <a:srgbClr val="000000"/>
              </a:solidFill>
              <a:effectLst/>
              <a:uLnTx/>
              <a:uFillTx/>
              <a:cs typeface="Arial" panose="020B0604020202020204" pitchFamily="34" charset="0"/>
            </a:endParaRPr>
          </a:p>
        </p:txBody>
      </p:sp>
      <p:sp>
        <p:nvSpPr>
          <p:cNvPr id="10" name="Title 1">
            <a:extLst>
              <a:ext uri="{FF2B5EF4-FFF2-40B4-BE49-F238E27FC236}">
                <a16:creationId xmlns:a16="http://schemas.microsoft.com/office/drawing/2014/main" id="{769D8E28-7F5B-AF2B-FC66-ED349A24A8C5}"/>
              </a:ext>
            </a:extLst>
          </p:cNvPr>
          <p:cNvSpPr>
            <a:spLocks noGrp="1"/>
          </p:cNvSpPr>
          <p:nvPr>
            <p:ph type="title"/>
          </p:nvPr>
        </p:nvSpPr>
        <p:spPr>
          <a:xfrm>
            <a:off x="469099" y="593850"/>
            <a:ext cx="8758985" cy="909248"/>
          </a:xfrm>
        </p:spPr>
        <p:txBody>
          <a:bodyPr vert="horz" lIns="91440" tIns="45720" rIns="91440" bIns="45720" rtlCol="0" anchor="t">
            <a:normAutofit/>
          </a:bodyPr>
          <a:lstStyle/>
          <a:p>
            <a:r>
              <a:rPr lang="en-CA" dirty="0">
                <a:solidFill>
                  <a:schemeClr val="tx1"/>
                </a:solidFill>
                <a:latin typeface="+mn-lt"/>
                <a:cs typeface="Arial" panose="020B0604020202020204" pitchFamily="34" charset="0"/>
              </a:rPr>
              <a:t>Quantifying Diversity: </a:t>
            </a:r>
            <a:r>
              <a:rPr lang="en-CA" b="1" dirty="0">
                <a:solidFill>
                  <a:schemeClr val="tx1"/>
                </a:solidFill>
                <a:latin typeface="+mn-lt"/>
                <a:cs typeface="Arial" panose="020B0604020202020204" pitchFamily="34" charset="0"/>
              </a:rPr>
              <a:t>Beta</a:t>
            </a:r>
            <a:endParaRPr lang="en-CA" dirty="0">
              <a:solidFill>
                <a:schemeClr val="tx1"/>
              </a:solidFill>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B1561ADF-B00F-1E08-C8ED-5F8D884F1943}"/>
              </a:ext>
            </a:extLst>
          </p:cNvPr>
          <p:cNvSpPr>
            <a:spLocks noGrp="1"/>
          </p:cNvSpPr>
          <p:nvPr>
            <p:ph type="sldNum" sz="quarter" idx="12"/>
          </p:nvPr>
        </p:nvSpPr>
        <p:spPr/>
        <p:txBody>
          <a:bodyPr/>
          <a:lstStyle/>
          <a:p>
            <a:fld id="{B13C8E06-23FD-4B96-A173-113AA93D15A9}" type="slidenum">
              <a:rPr lang="en-CA" smtClean="0"/>
              <a:t>10</a:t>
            </a:fld>
            <a:endParaRPr lang="en-CA"/>
          </a:p>
        </p:txBody>
      </p:sp>
      <p:pic>
        <p:nvPicPr>
          <p:cNvPr id="3074" name="Picture 2" descr="Redwood National Park, California. Forest habitat.">
            <a:extLst>
              <a:ext uri="{FF2B5EF4-FFF2-40B4-BE49-F238E27FC236}">
                <a16:creationId xmlns:a16="http://schemas.microsoft.com/office/drawing/2014/main" id="{CF8DC54B-F5C4-16C8-462C-6DB88772AD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7965" y="3165487"/>
            <a:ext cx="3631367" cy="2723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0AD4F41-C6BC-30F5-F1D8-9DEA38D4ECB7}"/>
              </a:ext>
            </a:extLst>
          </p:cNvPr>
          <p:cNvSpPr txBox="1"/>
          <p:nvPr/>
        </p:nvSpPr>
        <p:spPr>
          <a:xfrm>
            <a:off x="6752044" y="5889012"/>
            <a:ext cx="3294464" cy="461665"/>
          </a:xfrm>
          <a:prstGeom prst="rect">
            <a:avLst/>
          </a:prstGeom>
          <a:noFill/>
        </p:spPr>
        <p:txBody>
          <a:bodyPr wrap="square" rtlCol="0">
            <a:spAutoFit/>
          </a:bodyPr>
          <a:lstStyle/>
          <a:p>
            <a:r>
              <a:rPr lang="en-CA" sz="1200" dirty="0">
                <a:solidFill>
                  <a:schemeClr val="bg1">
                    <a:lumMod val="50000"/>
                  </a:schemeClr>
                </a:solidFill>
              </a:rPr>
              <a:t>Redwood National Park, California, U.S.</a:t>
            </a:r>
            <a:br>
              <a:rPr lang="en-CA" sz="1200" dirty="0">
                <a:solidFill>
                  <a:schemeClr val="bg1">
                    <a:lumMod val="50000"/>
                  </a:schemeClr>
                </a:solidFill>
              </a:rPr>
            </a:br>
            <a:r>
              <a:rPr lang="en-CA" sz="1200" dirty="0">
                <a:solidFill>
                  <a:schemeClr val="bg1">
                    <a:lumMod val="50000"/>
                  </a:schemeClr>
                </a:solidFill>
              </a:rPr>
              <a:t>(Michael Schweppe, Wikimedia Commons) </a:t>
            </a:r>
          </a:p>
        </p:txBody>
      </p:sp>
      <p:pic>
        <p:nvPicPr>
          <p:cNvPr id="3076" name="Picture 4" descr="Annadel State Park, California. Open field habitat with wildflowers">
            <a:extLst>
              <a:ext uri="{FF2B5EF4-FFF2-40B4-BE49-F238E27FC236}">
                <a16:creationId xmlns:a16="http://schemas.microsoft.com/office/drawing/2014/main" id="{3E656AF3-A85E-6CC8-F5F9-27591BBD6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241" y="3165487"/>
            <a:ext cx="4087180" cy="2723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847FB85-8054-2A8B-4C5B-3C9BDF3F34CD}"/>
              </a:ext>
            </a:extLst>
          </p:cNvPr>
          <p:cNvSpPr txBox="1"/>
          <p:nvPr/>
        </p:nvSpPr>
        <p:spPr>
          <a:xfrm>
            <a:off x="1633241" y="5889012"/>
            <a:ext cx="3294464" cy="461665"/>
          </a:xfrm>
          <a:prstGeom prst="rect">
            <a:avLst/>
          </a:prstGeom>
          <a:noFill/>
        </p:spPr>
        <p:txBody>
          <a:bodyPr wrap="square" rtlCol="0">
            <a:spAutoFit/>
          </a:bodyPr>
          <a:lstStyle/>
          <a:p>
            <a:r>
              <a:rPr lang="en-CA" sz="1200" dirty="0" err="1">
                <a:solidFill>
                  <a:schemeClr val="bg1">
                    <a:lumMod val="50000"/>
                  </a:schemeClr>
                </a:solidFill>
              </a:rPr>
              <a:t>Annadel</a:t>
            </a:r>
            <a:r>
              <a:rPr lang="en-CA" sz="1200" dirty="0">
                <a:solidFill>
                  <a:schemeClr val="bg1">
                    <a:lumMod val="50000"/>
                  </a:schemeClr>
                </a:solidFill>
              </a:rPr>
              <a:t> State Park, California, U.S.</a:t>
            </a:r>
            <a:br>
              <a:rPr lang="en-CA" sz="1200" dirty="0">
                <a:solidFill>
                  <a:schemeClr val="bg1">
                    <a:lumMod val="50000"/>
                  </a:schemeClr>
                </a:solidFill>
              </a:rPr>
            </a:br>
            <a:r>
              <a:rPr lang="en-CA" sz="1200" dirty="0">
                <a:solidFill>
                  <a:schemeClr val="bg1">
                    <a:lumMod val="50000"/>
                  </a:schemeClr>
                </a:solidFill>
              </a:rPr>
              <a:t>(Brian Michelsen, Wikimedia Commons) </a:t>
            </a:r>
          </a:p>
        </p:txBody>
      </p:sp>
      <p:sp>
        <p:nvSpPr>
          <p:cNvPr id="16" name="TextBox 15">
            <a:extLst>
              <a:ext uri="{FF2B5EF4-FFF2-40B4-BE49-F238E27FC236}">
                <a16:creationId xmlns:a16="http://schemas.microsoft.com/office/drawing/2014/main" id="{2D2B71B3-8FD5-659F-0419-CAE3F98FFB82}"/>
              </a:ext>
            </a:extLst>
          </p:cNvPr>
          <p:cNvSpPr txBox="1"/>
          <p:nvPr/>
        </p:nvSpPr>
        <p:spPr>
          <a:xfrm>
            <a:off x="5947011" y="4173306"/>
            <a:ext cx="3294464" cy="707886"/>
          </a:xfrm>
          <a:prstGeom prst="rect">
            <a:avLst/>
          </a:prstGeom>
          <a:noFill/>
        </p:spPr>
        <p:txBody>
          <a:bodyPr wrap="square" rtlCol="0">
            <a:spAutoFit/>
          </a:bodyPr>
          <a:lstStyle/>
          <a:p>
            <a:r>
              <a:rPr lang="en-CA" sz="4000" b="1" i="1" dirty="0"/>
              <a:t>vs.</a:t>
            </a:r>
          </a:p>
        </p:txBody>
      </p:sp>
    </p:spTree>
    <p:extLst>
      <p:ext uri="{BB962C8B-B14F-4D97-AF65-F5344CB8AC3E}">
        <p14:creationId xmlns:p14="http://schemas.microsoft.com/office/powerpoint/2010/main" val="330384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2301" y="2526909"/>
            <a:ext cx="7815422" cy="2462213"/>
          </a:xfrm>
          <a:prstGeom prst="rect">
            <a:avLst/>
          </a:prstGeom>
          <a:noFill/>
        </p:spPr>
        <p:txBody>
          <a:bodyPr wrap="square" rtlCol="0">
            <a:spAutoFit/>
          </a:bodyPr>
          <a:lstStyle/>
          <a:p>
            <a:pPr marL="100013" marR="0" lvl="0" algn="l" defTabSz="457200" rtl="0" eaLnBrk="1" fontAlgn="auto" latinLnBrk="0" hangingPunct="1">
              <a:lnSpc>
                <a:spcPct val="100000"/>
              </a:lnSpc>
              <a:spcBef>
                <a:spcPts val="0"/>
              </a:spcBef>
              <a:spcAft>
                <a:spcPts val="1200"/>
              </a:spcAft>
              <a:buClrTx/>
              <a:buSzTx/>
              <a:tabLst/>
              <a:defRPr/>
            </a:pPr>
            <a:r>
              <a:rPr lang="en-US" sz="3600" b="1" i="1" dirty="0" err="1">
                <a:solidFill>
                  <a:srgbClr val="000000"/>
                </a:solidFill>
                <a:cs typeface="Arial" panose="020B0604020202020204" pitchFamily="34" charset="0"/>
              </a:rPr>
              <a:t>S</a:t>
            </a:r>
            <a:r>
              <a:rPr lang="en-US" sz="3600" b="1" i="1" baseline="-25000" dirty="0" err="1">
                <a:solidFill>
                  <a:srgbClr val="000000"/>
                </a:solidFill>
                <a:cs typeface="Arial" panose="020B0604020202020204" pitchFamily="34" charset="0"/>
              </a:rPr>
              <a:t>J</a:t>
            </a:r>
            <a:r>
              <a:rPr lang="en-US" sz="3600" b="1" dirty="0">
                <a:solidFill>
                  <a:srgbClr val="000000"/>
                </a:solidFill>
                <a:cs typeface="Arial" panose="020B0604020202020204" pitchFamily="34" charset="0"/>
              </a:rPr>
              <a:t> = </a:t>
            </a:r>
            <a:r>
              <a:rPr lang="en-US" sz="3600" b="1" i="1" dirty="0">
                <a:solidFill>
                  <a:srgbClr val="000000"/>
                </a:solidFill>
                <a:cs typeface="Arial" panose="020B0604020202020204" pitchFamily="34" charset="0"/>
              </a:rPr>
              <a:t>a</a:t>
            </a:r>
            <a:r>
              <a:rPr lang="en-US" sz="3600" b="1" dirty="0">
                <a:solidFill>
                  <a:srgbClr val="000000"/>
                </a:solidFill>
                <a:cs typeface="Arial" panose="020B0604020202020204" pitchFamily="34" charset="0"/>
              </a:rPr>
              <a:t>/(</a:t>
            </a:r>
            <a:r>
              <a:rPr lang="en-US" sz="3600" b="1" i="1" dirty="0">
                <a:solidFill>
                  <a:srgbClr val="000000"/>
                </a:solidFill>
                <a:cs typeface="Arial" panose="020B0604020202020204" pitchFamily="34" charset="0"/>
              </a:rPr>
              <a:t>a</a:t>
            </a:r>
            <a:r>
              <a:rPr lang="en-US" sz="3600" b="1" dirty="0">
                <a:solidFill>
                  <a:srgbClr val="000000"/>
                </a:solidFill>
                <a:cs typeface="Arial" panose="020B0604020202020204" pitchFamily="34" charset="0"/>
              </a:rPr>
              <a:t> + </a:t>
            </a:r>
            <a:r>
              <a:rPr lang="en-US" sz="3600" b="1" i="1" dirty="0">
                <a:solidFill>
                  <a:srgbClr val="000000"/>
                </a:solidFill>
                <a:cs typeface="Arial" panose="020B0604020202020204" pitchFamily="34" charset="0"/>
              </a:rPr>
              <a:t>b </a:t>
            </a:r>
            <a:r>
              <a:rPr lang="en-US" sz="3600" b="1" dirty="0">
                <a:solidFill>
                  <a:srgbClr val="000000"/>
                </a:solidFill>
                <a:cs typeface="Arial" panose="020B0604020202020204" pitchFamily="34" charset="0"/>
              </a:rPr>
              <a:t>+ </a:t>
            </a:r>
            <a:r>
              <a:rPr lang="en-US" sz="3600" b="1" i="1" dirty="0">
                <a:solidFill>
                  <a:srgbClr val="000000"/>
                </a:solidFill>
                <a:cs typeface="Arial" panose="020B0604020202020204" pitchFamily="34" charset="0"/>
              </a:rPr>
              <a:t>c</a:t>
            </a:r>
            <a:r>
              <a:rPr lang="en-US" sz="3600" b="1" dirty="0">
                <a:solidFill>
                  <a:srgbClr val="000000"/>
                </a:solidFill>
                <a:cs typeface="Arial" panose="020B0604020202020204" pitchFamily="34" charset="0"/>
              </a:rPr>
              <a:t>)</a:t>
            </a:r>
            <a:r>
              <a:rPr lang="en-US" sz="3600" dirty="0">
                <a:solidFill>
                  <a:srgbClr val="000000"/>
                </a:solidFill>
                <a:cs typeface="Arial" panose="020B0604020202020204" pitchFamily="34" charset="0"/>
              </a:rPr>
              <a:t>, where</a:t>
            </a:r>
          </a:p>
          <a:p>
            <a:pPr marL="100013" marR="0" lvl="0" algn="l" defTabSz="457200" rtl="0" eaLnBrk="1" fontAlgn="auto" latinLnBrk="0" hangingPunct="1">
              <a:lnSpc>
                <a:spcPct val="100000"/>
              </a:lnSpc>
              <a:spcBef>
                <a:spcPts val="0"/>
              </a:spcBef>
              <a:spcAft>
                <a:spcPts val="1200"/>
              </a:spcAft>
              <a:buClrTx/>
              <a:buSzTx/>
              <a:tabLst/>
              <a:defRPr/>
            </a:pPr>
            <a:r>
              <a:rPr lang="en-US" sz="3600" dirty="0">
                <a:solidFill>
                  <a:srgbClr val="000000"/>
                </a:solidFill>
                <a:cs typeface="Arial" panose="020B0604020202020204" pitchFamily="34" charset="0"/>
              </a:rPr>
              <a:t>	</a:t>
            </a:r>
            <a:r>
              <a:rPr lang="en-US" sz="3600" i="1" dirty="0">
                <a:solidFill>
                  <a:srgbClr val="000000"/>
                </a:solidFill>
                <a:cs typeface="Arial" panose="020B0604020202020204" pitchFamily="34" charset="0"/>
              </a:rPr>
              <a:t>a</a:t>
            </a:r>
            <a:r>
              <a:rPr lang="en-US" sz="3600" dirty="0">
                <a:solidFill>
                  <a:srgbClr val="000000"/>
                </a:solidFill>
                <a:cs typeface="Arial" panose="020B0604020202020204" pitchFamily="34" charset="0"/>
              </a:rPr>
              <a:t> = # of species shared by sites</a:t>
            </a:r>
            <a:br>
              <a:rPr lang="en-US" sz="3600" dirty="0">
                <a:solidFill>
                  <a:srgbClr val="000000"/>
                </a:solidFill>
                <a:cs typeface="Arial" panose="020B0604020202020204" pitchFamily="34" charset="0"/>
              </a:rPr>
            </a:br>
            <a:r>
              <a:rPr lang="en-US" sz="3600" dirty="0">
                <a:solidFill>
                  <a:srgbClr val="000000"/>
                </a:solidFill>
                <a:cs typeface="Arial" panose="020B0604020202020204" pitchFamily="34" charset="0"/>
              </a:rPr>
              <a:t>	</a:t>
            </a:r>
            <a:r>
              <a:rPr lang="en-US" sz="3600" i="1" dirty="0">
                <a:solidFill>
                  <a:srgbClr val="000000"/>
                </a:solidFill>
                <a:cs typeface="Arial" panose="020B0604020202020204" pitchFamily="34" charset="0"/>
              </a:rPr>
              <a:t>b</a:t>
            </a:r>
            <a:r>
              <a:rPr lang="en-US" sz="3600" dirty="0">
                <a:solidFill>
                  <a:srgbClr val="000000"/>
                </a:solidFill>
                <a:cs typeface="Arial" panose="020B0604020202020204" pitchFamily="34" charset="0"/>
              </a:rPr>
              <a:t> = # of species unique to first site</a:t>
            </a:r>
            <a:br>
              <a:rPr lang="en-US" sz="3600" dirty="0">
                <a:solidFill>
                  <a:srgbClr val="000000"/>
                </a:solidFill>
                <a:cs typeface="Arial" panose="020B0604020202020204" pitchFamily="34" charset="0"/>
              </a:rPr>
            </a:br>
            <a:r>
              <a:rPr lang="en-US" sz="3600" dirty="0">
                <a:solidFill>
                  <a:srgbClr val="000000"/>
                </a:solidFill>
                <a:cs typeface="Arial" panose="020B0604020202020204" pitchFamily="34" charset="0"/>
              </a:rPr>
              <a:t>	</a:t>
            </a:r>
            <a:r>
              <a:rPr lang="en-US" sz="3600" i="1" dirty="0">
                <a:solidFill>
                  <a:srgbClr val="000000"/>
                </a:solidFill>
                <a:cs typeface="Arial" panose="020B0604020202020204" pitchFamily="34" charset="0"/>
              </a:rPr>
              <a:t>c</a:t>
            </a:r>
            <a:r>
              <a:rPr lang="en-US" sz="3600" dirty="0">
                <a:solidFill>
                  <a:srgbClr val="000000"/>
                </a:solidFill>
                <a:cs typeface="Arial" panose="020B0604020202020204" pitchFamily="34" charset="0"/>
              </a:rPr>
              <a:t> = # of species unique to second site</a:t>
            </a:r>
          </a:p>
        </p:txBody>
      </p:sp>
      <p:sp>
        <p:nvSpPr>
          <p:cNvPr id="10" name="Title 1">
            <a:extLst>
              <a:ext uri="{FF2B5EF4-FFF2-40B4-BE49-F238E27FC236}">
                <a16:creationId xmlns:a16="http://schemas.microsoft.com/office/drawing/2014/main" id="{769D8E28-7F5B-AF2B-FC66-ED349A24A8C5}"/>
              </a:ext>
            </a:extLst>
          </p:cNvPr>
          <p:cNvSpPr>
            <a:spLocks noGrp="1"/>
          </p:cNvSpPr>
          <p:nvPr>
            <p:ph type="title"/>
          </p:nvPr>
        </p:nvSpPr>
        <p:spPr>
          <a:xfrm>
            <a:off x="410483" y="312495"/>
            <a:ext cx="11614871" cy="909248"/>
          </a:xfrm>
        </p:spPr>
        <p:txBody>
          <a:bodyPr vert="horz" lIns="91440" tIns="45720" rIns="91440" bIns="45720" rtlCol="0" anchor="t">
            <a:normAutofit/>
          </a:bodyPr>
          <a:lstStyle/>
          <a:p>
            <a:r>
              <a:rPr lang="en-CA" dirty="0">
                <a:solidFill>
                  <a:schemeClr val="tx1"/>
                </a:solidFill>
                <a:latin typeface="+mn-lt"/>
                <a:cs typeface="Arial" panose="020B0604020202020204" pitchFamily="34" charset="0"/>
              </a:rPr>
              <a:t>A measure of </a:t>
            </a:r>
            <a:r>
              <a:rPr lang="el-GR" dirty="0">
                <a:solidFill>
                  <a:schemeClr val="tx1"/>
                </a:solidFill>
                <a:latin typeface="+mn-lt"/>
                <a:cs typeface="Arial" panose="020B0604020202020204" pitchFamily="34" charset="0"/>
              </a:rPr>
              <a:t>β</a:t>
            </a:r>
            <a:r>
              <a:rPr lang="en-CA" dirty="0">
                <a:solidFill>
                  <a:schemeClr val="tx1"/>
                </a:solidFill>
                <a:latin typeface="+mn-lt"/>
                <a:cs typeface="Arial" panose="020B0604020202020204" pitchFamily="34" charset="0"/>
              </a:rPr>
              <a:t> diversity: </a:t>
            </a:r>
            <a:r>
              <a:rPr lang="en-CA" b="1" dirty="0">
                <a:solidFill>
                  <a:schemeClr val="tx1"/>
                </a:solidFill>
                <a:latin typeface="+mn-lt"/>
                <a:cs typeface="Arial" panose="020B0604020202020204" pitchFamily="34" charset="0"/>
              </a:rPr>
              <a:t>Jaccard’s Index</a:t>
            </a:r>
            <a:endParaRPr lang="en-CA" dirty="0">
              <a:solidFill>
                <a:schemeClr val="tx1"/>
              </a:solidFill>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29B47A0-C808-BCA5-3ED1-3DF2E2BB73CB}"/>
              </a:ext>
            </a:extLst>
          </p:cNvPr>
          <p:cNvSpPr>
            <a:spLocks noGrp="1"/>
          </p:cNvSpPr>
          <p:nvPr>
            <p:ph type="sldNum" sz="quarter" idx="12"/>
          </p:nvPr>
        </p:nvSpPr>
        <p:spPr/>
        <p:txBody>
          <a:bodyPr/>
          <a:lstStyle/>
          <a:p>
            <a:fld id="{B13C8E06-23FD-4B96-A173-113AA93D15A9}" type="slidenum">
              <a:rPr lang="en-CA" smtClean="0"/>
              <a:t>11</a:t>
            </a:fld>
            <a:endParaRPr lang="en-CA"/>
          </a:p>
        </p:txBody>
      </p:sp>
      <p:sp>
        <p:nvSpPr>
          <p:cNvPr id="17" name="TextBox 16">
            <a:extLst>
              <a:ext uri="{FF2B5EF4-FFF2-40B4-BE49-F238E27FC236}">
                <a16:creationId xmlns:a16="http://schemas.microsoft.com/office/drawing/2014/main" id="{AB2130B3-4567-ED6B-523E-295E507ECFA1}"/>
              </a:ext>
            </a:extLst>
          </p:cNvPr>
          <p:cNvSpPr txBox="1"/>
          <p:nvPr/>
        </p:nvSpPr>
        <p:spPr>
          <a:xfrm>
            <a:off x="303463" y="1142703"/>
            <a:ext cx="12029213" cy="553998"/>
          </a:xfrm>
          <a:prstGeom prst="rect">
            <a:avLst/>
          </a:prstGeom>
          <a:noFill/>
        </p:spPr>
        <p:txBody>
          <a:bodyPr wrap="square">
            <a:spAutoFit/>
          </a:bodyPr>
          <a:lstStyle/>
          <a:p>
            <a:pPr marL="100013" marR="0" lvl="0" algn="l" defTabSz="457200" rtl="0" eaLnBrk="1" fontAlgn="auto" latinLnBrk="0" hangingPunct="1">
              <a:lnSpc>
                <a:spcPct val="100000"/>
              </a:lnSpc>
              <a:spcBef>
                <a:spcPts val="0"/>
              </a:spcBef>
              <a:spcAft>
                <a:spcPts val="1200"/>
              </a:spcAft>
              <a:buClrTx/>
              <a:buSzTx/>
              <a:tabLst/>
              <a:defRPr/>
            </a:pPr>
            <a:r>
              <a:rPr lang="en-US" sz="3000" dirty="0">
                <a:solidFill>
                  <a:srgbClr val="000000"/>
                </a:solidFill>
                <a:cs typeface="Arial" panose="020B0604020202020204" pitchFamily="34" charset="0"/>
              </a:rPr>
              <a:t>Pairwise comparisons of differences in species composition between sites</a:t>
            </a:r>
          </a:p>
        </p:txBody>
      </p:sp>
    </p:spTree>
    <p:extLst>
      <p:ext uri="{BB962C8B-B14F-4D97-AF65-F5344CB8AC3E}">
        <p14:creationId xmlns:p14="http://schemas.microsoft.com/office/powerpoint/2010/main" val="243475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69D8E28-7F5B-AF2B-FC66-ED349A24A8C5}"/>
              </a:ext>
            </a:extLst>
          </p:cNvPr>
          <p:cNvSpPr>
            <a:spLocks noGrp="1"/>
          </p:cNvSpPr>
          <p:nvPr>
            <p:ph type="title"/>
          </p:nvPr>
        </p:nvSpPr>
        <p:spPr>
          <a:xfrm>
            <a:off x="410483" y="523511"/>
            <a:ext cx="11614871" cy="909248"/>
          </a:xfrm>
        </p:spPr>
        <p:txBody>
          <a:bodyPr vert="horz" lIns="91440" tIns="45720" rIns="91440" bIns="45720" rtlCol="0" anchor="t">
            <a:normAutofit/>
          </a:bodyPr>
          <a:lstStyle/>
          <a:p>
            <a:r>
              <a:rPr lang="en-CA" b="1" dirty="0">
                <a:solidFill>
                  <a:schemeClr val="tx1"/>
                </a:solidFill>
                <a:latin typeface="+mn-lt"/>
                <a:cs typeface="Arial" panose="020B0604020202020204" pitchFamily="34" charset="0"/>
              </a:rPr>
              <a:t>Calculating Jaccard’s Similarity Coefficient</a:t>
            </a:r>
          </a:p>
        </p:txBody>
      </p:sp>
      <p:sp>
        <p:nvSpPr>
          <p:cNvPr id="3" name="Slide Number Placeholder 2">
            <a:extLst>
              <a:ext uri="{FF2B5EF4-FFF2-40B4-BE49-F238E27FC236}">
                <a16:creationId xmlns:a16="http://schemas.microsoft.com/office/drawing/2014/main" id="{ED6E35AA-BE57-AE2A-C37F-74F768151F30}"/>
              </a:ext>
            </a:extLst>
          </p:cNvPr>
          <p:cNvSpPr>
            <a:spLocks noGrp="1"/>
          </p:cNvSpPr>
          <p:nvPr>
            <p:ph type="sldNum" sz="quarter" idx="12"/>
          </p:nvPr>
        </p:nvSpPr>
        <p:spPr/>
        <p:txBody>
          <a:bodyPr/>
          <a:lstStyle/>
          <a:p>
            <a:fld id="{B13C8E06-23FD-4B96-A173-113AA93D15A9}" type="slidenum">
              <a:rPr lang="en-CA" smtClean="0"/>
              <a:t>12</a:t>
            </a:fld>
            <a:endParaRPr lang="en-CA"/>
          </a:p>
        </p:txBody>
      </p:sp>
      <p:sp>
        <p:nvSpPr>
          <p:cNvPr id="56" name="Oval 55">
            <a:extLst>
              <a:ext uri="{FF2B5EF4-FFF2-40B4-BE49-F238E27FC236}">
                <a16:creationId xmlns:a16="http://schemas.microsoft.com/office/drawing/2014/main" id="{A9222AC0-E87B-9797-12EA-831C2507B481}"/>
              </a:ext>
            </a:extLst>
          </p:cNvPr>
          <p:cNvSpPr/>
          <p:nvPr/>
        </p:nvSpPr>
        <p:spPr>
          <a:xfrm>
            <a:off x="410483" y="2861132"/>
            <a:ext cx="2520280" cy="22322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latin typeface="Century Schoolbook" panose="02040604050505020304"/>
            </a:endParaRPr>
          </a:p>
        </p:txBody>
      </p:sp>
      <p:sp>
        <p:nvSpPr>
          <p:cNvPr id="58" name="Oval 57">
            <a:extLst>
              <a:ext uri="{FF2B5EF4-FFF2-40B4-BE49-F238E27FC236}">
                <a16:creationId xmlns:a16="http://schemas.microsoft.com/office/drawing/2014/main" id="{DB30B25F-94F8-4FA7-43BE-76200963EA99}"/>
              </a:ext>
            </a:extLst>
          </p:cNvPr>
          <p:cNvSpPr/>
          <p:nvPr/>
        </p:nvSpPr>
        <p:spPr>
          <a:xfrm>
            <a:off x="4250285" y="2861132"/>
            <a:ext cx="2520280" cy="22322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latin typeface="Century Schoolbook" panose="02040604050505020304"/>
            </a:endParaRPr>
          </a:p>
        </p:txBody>
      </p:sp>
      <p:cxnSp>
        <p:nvCxnSpPr>
          <p:cNvPr id="96" name="Straight Arrow Connector 95">
            <a:extLst>
              <a:ext uri="{FF2B5EF4-FFF2-40B4-BE49-F238E27FC236}">
                <a16:creationId xmlns:a16="http://schemas.microsoft.com/office/drawing/2014/main" id="{5C61858B-C2E1-D177-CBA3-E1BC3A6302C6}"/>
              </a:ext>
            </a:extLst>
          </p:cNvPr>
          <p:cNvCxnSpPr>
            <a:cxnSpLocks/>
          </p:cNvCxnSpPr>
          <p:nvPr/>
        </p:nvCxnSpPr>
        <p:spPr>
          <a:xfrm>
            <a:off x="3074779" y="3977256"/>
            <a:ext cx="1080000"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DE9F3949-5AFF-B8EF-BAAC-DF1BBE3CC875}"/>
              </a:ext>
            </a:extLst>
          </p:cNvPr>
          <p:cNvSpPr txBox="1"/>
          <p:nvPr/>
        </p:nvSpPr>
        <p:spPr>
          <a:xfrm>
            <a:off x="5330407" y="2203505"/>
            <a:ext cx="442750" cy="646331"/>
          </a:xfrm>
          <a:prstGeom prst="rect">
            <a:avLst/>
          </a:prstGeom>
          <a:noFill/>
        </p:spPr>
        <p:txBody>
          <a:bodyPr wrap="none" rtlCol="0">
            <a:spAutoFit/>
          </a:bodyPr>
          <a:lstStyle/>
          <a:p>
            <a:r>
              <a:rPr lang="en-CA" sz="3600" b="1" dirty="0">
                <a:solidFill>
                  <a:srgbClr val="000000"/>
                </a:solidFill>
              </a:rPr>
              <a:t>B</a:t>
            </a:r>
          </a:p>
        </p:txBody>
      </p:sp>
      <p:sp>
        <p:nvSpPr>
          <p:cNvPr id="103" name="TextBox 102">
            <a:extLst>
              <a:ext uri="{FF2B5EF4-FFF2-40B4-BE49-F238E27FC236}">
                <a16:creationId xmlns:a16="http://schemas.microsoft.com/office/drawing/2014/main" id="{BD667AB5-1BA7-2EFA-EC21-E23C77CE1584}"/>
              </a:ext>
            </a:extLst>
          </p:cNvPr>
          <p:cNvSpPr txBox="1"/>
          <p:nvPr/>
        </p:nvSpPr>
        <p:spPr>
          <a:xfrm>
            <a:off x="1354573" y="2203505"/>
            <a:ext cx="465192" cy="646331"/>
          </a:xfrm>
          <a:prstGeom prst="rect">
            <a:avLst/>
          </a:prstGeom>
          <a:noFill/>
        </p:spPr>
        <p:txBody>
          <a:bodyPr wrap="none" rtlCol="0">
            <a:spAutoFit/>
          </a:bodyPr>
          <a:lstStyle/>
          <a:p>
            <a:r>
              <a:rPr lang="en-CA" sz="3600" b="1" dirty="0">
                <a:solidFill>
                  <a:srgbClr val="000000"/>
                </a:solidFill>
              </a:rPr>
              <a:t>A</a:t>
            </a:r>
          </a:p>
        </p:txBody>
      </p:sp>
      <p:sp>
        <p:nvSpPr>
          <p:cNvPr id="2" name="TextBox 1">
            <a:extLst>
              <a:ext uri="{FF2B5EF4-FFF2-40B4-BE49-F238E27FC236}">
                <a16:creationId xmlns:a16="http://schemas.microsoft.com/office/drawing/2014/main" id="{76E723C8-3F3D-8046-56B9-59113F3F64C1}"/>
              </a:ext>
            </a:extLst>
          </p:cNvPr>
          <p:cNvSpPr txBox="1"/>
          <p:nvPr/>
        </p:nvSpPr>
        <p:spPr>
          <a:xfrm>
            <a:off x="7402181" y="2690307"/>
            <a:ext cx="4572648" cy="2431435"/>
          </a:xfrm>
          <a:prstGeom prst="rect">
            <a:avLst/>
          </a:prstGeom>
          <a:noFill/>
        </p:spPr>
        <p:txBody>
          <a:bodyPr wrap="square" rtlCol="0">
            <a:spAutoFit/>
          </a:bodyPr>
          <a:lstStyle/>
          <a:p>
            <a:pPr marL="100013" marR="0" lvl="0" algn="l" defTabSz="457200" rtl="0" eaLnBrk="1" fontAlgn="auto" latinLnBrk="0" hangingPunct="1">
              <a:lnSpc>
                <a:spcPct val="100000"/>
              </a:lnSpc>
              <a:spcBef>
                <a:spcPts val="0"/>
              </a:spcBef>
              <a:spcAft>
                <a:spcPts val="1200"/>
              </a:spcAft>
              <a:buClrTx/>
              <a:buSzTx/>
              <a:tabLst/>
              <a:defRPr/>
            </a:pPr>
            <a:r>
              <a:rPr lang="en-US" sz="4400" b="1" i="1" dirty="0" err="1">
                <a:solidFill>
                  <a:srgbClr val="000000"/>
                </a:solidFill>
                <a:cs typeface="Arial" panose="020B0604020202020204" pitchFamily="34" charset="0"/>
              </a:rPr>
              <a:t>S</a:t>
            </a:r>
            <a:r>
              <a:rPr lang="en-US" sz="4400" b="1" i="1" baseline="-25000" dirty="0" err="1">
                <a:solidFill>
                  <a:srgbClr val="000000"/>
                </a:solidFill>
                <a:cs typeface="Arial" panose="020B0604020202020204" pitchFamily="34" charset="0"/>
              </a:rPr>
              <a:t>J</a:t>
            </a:r>
            <a:r>
              <a:rPr lang="en-US" sz="4400" b="1" dirty="0">
                <a:solidFill>
                  <a:srgbClr val="000000"/>
                </a:solidFill>
                <a:cs typeface="Arial" panose="020B0604020202020204" pitchFamily="34" charset="0"/>
              </a:rPr>
              <a:t> = </a:t>
            </a:r>
            <a:r>
              <a:rPr lang="en-US" sz="4400" b="1" i="1" dirty="0">
                <a:solidFill>
                  <a:srgbClr val="000000"/>
                </a:solidFill>
                <a:cs typeface="Arial" panose="020B0604020202020204" pitchFamily="34" charset="0"/>
              </a:rPr>
              <a:t>a</a:t>
            </a:r>
            <a:r>
              <a:rPr lang="en-US" sz="4400" b="1" dirty="0">
                <a:solidFill>
                  <a:srgbClr val="000000"/>
                </a:solidFill>
                <a:cs typeface="Arial" panose="020B0604020202020204" pitchFamily="34" charset="0"/>
              </a:rPr>
              <a:t>/(</a:t>
            </a:r>
            <a:r>
              <a:rPr lang="en-US" sz="4400" b="1" i="1" dirty="0">
                <a:solidFill>
                  <a:srgbClr val="000000"/>
                </a:solidFill>
                <a:cs typeface="Arial" panose="020B0604020202020204" pitchFamily="34" charset="0"/>
              </a:rPr>
              <a:t>a</a:t>
            </a:r>
            <a:r>
              <a:rPr lang="en-US" sz="4400" b="1" dirty="0">
                <a:solidFill>
                  <a:srgbClr val="000000"/>
                </a:solidFill>
                <a:cs typeface="Arial" panose="020B0604020202020204" pitchFamily="34" charset="0"/>
              </a:rPr>
              <a:t> + </a:t>
            </a:r>
            <a:r>
              <a:rPr lang="en-US" sz="4400" b="1" i="1" dirty="0">
                <a:solidFill>
                  <a:srgbClr val="000000"/>
                </a:solidFill>
                <a:cs typeface="Arial" panose="020B0604020202020204" pitchFamily="34" charset="0"/>
              </a:rPr>
              <a:t>b</a:t>
            </a:r>
            <a:r>
              <a:rPr lang="en-US" sz="4400" b="1" dirty="0">
                <a:solidFill>
                  <a:srgbClr val="000000"/>
                </a:solidFill>
                <a:cs typeface="Arial" panose="020B0604020202020204" pitchFamily="34" charset="0"/>
              </a:rPr>
              <a:t> + </a:t>
            </a:r>
            <a:r>
              <a:rPr lang="en-US" sz="4400" b="1" i="1" dirty="0">
                <a:solidFill>
                  <a:srgbClr val="000000"/>
                </a:solidFill>
                <a:cs typeface="Arial" panose="020B0604020202020204" pitchFamily="34" charset="0"/>
              </a:rPr>
              <a:t>c</a:t>
            </a:r>
            <a:r>
              <a:rPr lang="en-US" sz="4400" b="1" dirty="0">
                <a:solidFill>
                  <a:srgbClr val="000000"/>
                </a:solidFill>
                <a:cs typeface="Arial" panose="020B0604020202020204" pitchFamily="34" charset="0"/>
              </a:rPr>
              <a:t>)</a:t>
            </a:r>
          </a:p>
          <a:p>
            <a:pPr marL="100013" marR="0" lvl="0" algn="l" defTabSz="457200" rtl="0" eaLnBrk="1" fontAlgn="auto" latinLnBrk="0" hangingPunct="1">
              <a:lnSpc>
                <a:spcPct val="100000"/>
              </a:lnSpc>
              <a:spcBef>
                <a:spcPts val="0"/>
              </a:spcBef>
              <a:spcAft>
                <a:spcPts val="1200"/>
              </a:spcAft>
              <a:buClrTx/>
              <a:buSzTx/>
              <a:tabLst/>
              <a:defRPr/>
            </a:pPr>
            <a:r>
              <a:rPr lang="en-US" sz="4400" dirty="0">
                <a:solidFill>
                  <a:srgbClr val="000000"/>
                </a:solidFill>
                <a:cs typeface="Arial" panose="020B0604020202020204" pitchFamily="34" charset="0"/>
              </a:rPr>
              <a:t>     = 2/(2+</a:t>
            </a:r>
            <a:r>
              <a:rPr lang="en-US" sz="4400" dirty="0">
                <a:solidFill>
                  <a:srgbClr val="FF0000"/>
                </a:solidFill>
                <a:cs typeface="Arial" panose="020B0604020202020204" pitchFamily="34" charset="0"/>
              </a:rPr>
              <a:t>1</a:t>
            </a:r>
            <a:r>
              <a:rPr lang="en-US" sz="4400" dirty="0">
                <a:solidFill>
                  <a:srgbClr val="000000"/>
                </a:solidFill>
                <a:cs typeface="Arial" panose="020B0604020202020204" pitchFamily="34" charset="0"/>
              </a:rPr>
              <a:t>+</a:t>
            </a:r>
            <a:r>
              <a:rPr lang="en-US" sz="4400" dirty="0">
                <a:solidFill>
                  <a:srgbClr val="660066"/>
                </a:solidFill>
                <a:cs typeface="Arial" panose="020B0604020202020204" pitchFamily="34" charset="0"/>
              </a:rPr>
              <a:t>1</a:t>
            </a:r>
            <a:r>
              <a:rPr lang="en-US" sz="4400" dirty="0">
                <a:solidFill>
                  <a:srgbClr val="000000"/>
                </a:solidFill>
                <a:cs typeface="Arial" panose="020B0604020202020204" pitchFamily="34" charset="0"/>
              </a:rPr>
              <a:t>)</a:t>
            </a:r>
          </a:p>
          <a:p>
            <a:pPr marL="100013" marR="0" lvl="0" algn="l" defTabSz="457200" rtl="0" eaLnBrk="1" fontAlgn="auto" latinLnBrk="0" hangingPunct="1">
              <a:lnSpc>
                <a:spcPct val="100000"/>
              </a:lnSpc>
              <a:spcBef>
                <a:spcPts val="0"/>
              </a:spcBef>
              <a:spcAft>
                <a:spcPts val="1200"/>
              </a:spcAft>
              <a:buClrTx/>
              <a:buSzTx/>
              <a:tabLst/>
              <a:defRPr/>
            </a:pPr>
            <a:r>
              <a:rPr lang="en-US" sz="4400" dirty="0">
                <a:solidFill>
                  <a:srgbClr val="000000"/>
                </a:solidFill>
                <a:cs typeface="Arial" panose="020B0604020202020204" pitchFamily="34" charset="0"/>
              </a:rPr>
              <a:t>     = 0.5</a:t>
            </a:r>
          </a:p>
        </p:txBody>
      </p:sp>
      <p:grpSp>
        <p:nvGrpSpPr>
          <p:cNvPr id="8" name="Group 7">
            <a:extLst>
              <a:ext uri="{FF2B5EF4-FFF2-40B4-BE49-F238E27FC236}">
                <a16:creationId xmlns:a16="http://schemas.microsoft.com/office/drawing/2014/main" id="{28947009-11B4-C445-CE3C-E08F3FF82031}"/>
              </a:ext>
            </a:extLst>
          </p:cNvPr>
          <p:cNvGrpSpPr/>
          <p:nvPr/>
        </p:nvGrpSpPr>
        <p:grpSpPr>
          <a:xfrm>
            <a:off x="1492106" y="3203947"/>
            <a:ext cx="718931" cy="519488"/>
            <a:chOff x="1492106" y="3203947"/>
            <a:chExt cx="718931" cy="519488"/>
          </a:xfrm>
        </p:grpSpPr>
        <p:sp>
          <p:nvSpPr>
            <p:cNvPr id="4" name="Isosceles Triangle 3">
              <a:extLst>
                <a:ext uri="{FF2B5EF4-FFF2-40B4-BE49-F238E27FC236}">
                  <a16:creationId xmlns:a16="http://schemas.microsoft.com/office/drawing/2014/main" id="{A17E339F-A70F-E716-9307-F5B26707F745}"/>
                </a:ext>
              </a:extLst>
            </p:cNvPr>
            <p:cNvSpPr/>
            <p:nvPr/>
          </p:nvSpPr>
          <p:spPr>
            <a:xfrm rot="16042010">
              <a:off x="1507415" y="3310540"/>
              <a:ext cx="504056" cy="321734"/>
            </a:xfrm>
            <a:prstGeom prst="triangl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105" name="Group 26">
              <a:extLst>
                <a:ext uri="{FF2B5EF4-FFF2-40B4-BE49-F238E27FC236}">
                  <a16:creationId xmlns:a16="http://schemas.microsoft.com/office/drawing/2014/main" id="{D7DFD004-60C7-C2FA-EB85-A341025F21AE}"/>
                </a:ext>
              </a:extLst>
            </p:cNvPr>
            <p:cNvGrpSpPr/>
            <p:nvPr/>
          </p:nvGrpSpPr>
          <p:grpSpPr>
            <a:xfrm>
              <a:off x="1492106" y="3203947"/>
              <a:ext cx="718931" cy="504056"/>
              <a:chOff x="1187624" y="2015357"/>
              <a:chExt cx="718931" cy="504056"/>
            </a:xfrm>
          </p:grpSpPr>
          <p:sp>
            <p:nvSpPr>
              <p:cNvPr id="107" name="Isosceles Triangle 106">
                <a:extLst>
                  <a:ext uri="{FF2B5EF4-FFF2-40B4-BE49-F238E27FC236}">
                    <a16:creationId xmlns:a16="http://schemas.microsoft.com/office/drawing/2014/main" id="{C1A32DDF-704A-B56D-86E2-830E09285611}"/>
                  </a:ext>
                </a:extLst>
              </p:cNvPr>
              <p:cNvSpPr/>
              <p:nvPr/>
            </p:nvSpPr>
            <p:spPr>
              <a:xfrm rot="16042010">
                <a:off x="1564536" y="2177394"/>
                <a:ext cx="504056" cy="179982"/>
              </a:xfrm>
              <a:prstGeom prst="triangl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6" name="Oval 105">
                <a:extLst>
                  <a:ext uri="{FF2B5EF4-FFF2-40B4-BE49-F238E27FC236}">
                    <a16:creationId xmlns:a16="http://schemas.microsoft.com/office/drawing/2014/main" id="{2B860535-6D6D-3526-5886-696CD0A3F6B2}"/>
                  </a:ext>
                </a:extLst>
              </p:cNvPr>
              <p:cNvSpPr/>
              <p:nvPr/>
            </p:nvSpPr>
            <p:spPr>
              <a:xfrm>
                <a:off x="1187624" y="2132856"/>
                <a:ext cx="576064" cy="288032"/>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8" name="Oval 107">
                <a:extLst>
                  <a:ext uri="{FF2B5EF4-FFF2-40B4-BE49-F238E27FC236}">
                    <a16:creationId xmlns:a16="http://schemas.microsoft.com/office/drawing/2014/main" id="{76149E3F-2B01-0DAF-2F5F-03061D8771F2}"/>
                  </a:ext>
                </a:extLst>
              </p:cNvPr>
              <p:cNvSpPr/>
              <p:nvPr/>
            </p:nvSpPr>
            <p:spPr>
              <a:xfrm>
                <a:off x="1331640"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cxnSp>
          <p:nvCxnSpPr>
            <p:cNvPr id="6" name="Straight Connector 5">
              <a:extLst>
                <a:ext uri="{FF2B5EF4-FFF2-40B4-BE49-F238E27FC236}">
                  <a16:creationId xmlns:a16="http://schemas.microsoft.com/office/drawing/2014/main" id="{2EBB11A1-4F01-13BE-6BF9-F024C09DB795}"/>
                </a:ext>
              </a:extLst>
            </p:cNvPr>
            <p:cNvCxnSpPr/>
            <p:nvPr/>
          </p:nvCxnSpPr>
          <p:spPr>
            <a:xfrm>
              <a:off x="1816620" y="3385039"/>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47D7D5-82D2-92F2-01BD-BA7840258871}"/>
                </a:ext>
              </a:extLst>
            </p:cNvPr>
            <p:cNvCxnSpPr>
              <a:cxnSpLocks/>
            </p:cNvCxnSpPr>
            <p:nvPr/>
          </p:nvCxnSpPr>
          <p:spPr>
            <a:xfrm flipV="1">
              <a:off x="1816621" y="3447031"/>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0CD062E5-47DC-27FA-CEB4-26109D0D3118}"/>
              </a:ext>
            </a:extLst>
          </p:cNvPr>
          <p:cNvGrpSpPr/>
          <p:nvPr/>
        </p:nvGrpSpPr>
        <p:grpSpPr>
          <a:xfrm>
            <a:off x="4832851" y="3273862"/>
            <a:ext cx="718931" cy="519488"/>
            <a:chOff x="1492106" y="3203947"/>
            <a:chExt cx="718931" cy="519488"/>
          </a:xfrm>
        </p:grpSpPr>
        <p:sp>
          <p:nvSpPr>
            <p:cNvPr id="11" name="Isosceles Triangle 10">
              <a:extLst>
                <a:ext uri="{FF2B5EF4-FFF2-40B4-BE49-F238E27FC236}">
                  <a16:creationId xmlns:a16="http://schemas.microsoft.com/office/drawing/2014/main" id="{57C4CBA7-4F35-875F-E13B-BC0D662524F2}"/>
                </a:ext>
              </a:extLst>
            </p:cNvPr>
            <p:cNvSpPr/>
            <p:nvPr/>
          </p:nvSpPr>
          <p:spPr>
            <a:xfrm rot="16042010">
              <a:off x="1507415" y="3310540"/>
              <a:ext cx="504056" cy="321734"/>
            </a:xfrm>
            <a:prstGeom prst="triangl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12" name="Group 26">
              <a:extLst>
                <a:ext uri="{FF2B5EF4-FFF2-40B4-BE49-F238E27FC236}">
                  <a16:creationId xmlns:a16="http://schemas.microsoft.com/office/drawing/2014/main" id="{96C0FE3B-A7B9-1C39-C210-F2493D760945}"/>
                </a:ext>
              </a:extLst>
            </p:cNvPr>
            <p:cNvGrpSpPr/>
            <p:nvPr/>
          </p:nvGrpSpPr>
          <p:grpSpPr>
            <a:xfrm>
              <a:off x="1492106" y="3203947"/>
              <a:ext cx="718931" cy="504056"/>
              <a:chOff x="1187624" y="2015357"/>
              <a:chExt cx="718931" cy="504056"/>
            </a:xfrm>
          </p:grpSpPr>
          <p:sp>
            <p:nvSpPr>
              <p:cNvPr id="15" name="Isosceles Triangle 14">
                <a:extLst>
                  <a:ext uri="{FF2B5EF4-FFF2-40B4-BE49-F238E27FC236}">
                    <a16:creationId xmlns:a16="http://schemas.microsoft.com/office/drawing/2014/main" id="{A65689CB-3380-8A8A-05A8-FDB360E17E3D}"/>
                  </a:ext>
                </a:extLst>
              </p:cNvPr>
              <p:cNvSpPr/>
              <p:nvPr/>
            </p:nvSpPr>
            <p:spPr>
              <a:xfrm rot="16042010">
                <a:off x="1564536" y="2177394"/>
                <a:ext cx="504056" cy="179982"/>
              </a:xfrm>
              <a:prstGeom prst="triangl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6" name="Oval 15">
                <a:extLst>
                  <a:ext uri="{FF2B5EF4-FFF2-40B4-BE49-F238E27FC236}">
                    <a16:creationId xmlns:a16="http://schemas.microsoft.com/office/drawing/2014/main" id="{3A070027-45E7-405F-B971-67C0E8884089}"/>
                  </a:ext>
                </a:extLst>
              </p:cNvPr>
              <p:cNvSpPr/>
              <p:nvPr/>
            </p:nvSpPr>
            <p:spPr>
              <a:xfrm>
                <a:off x="1187624" y="2132856"/>
                <a:ext cx="576064" cy="288032"/>
              </a:xfrm>
              <a:prstGeom prst="ellipse">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7" name="Oval 16">
                <a:extLst>
                  <a:ext uri="{FF2B5EF4-FFF2-40B4-BE49-F238E27FC236}">
                    <a16:creationId xmlns:a16="http://schemas.microsoft.com/office/drawing/2014/main" id="{1AB28A37-8A22-BCF2-3BCD-A4C37F2F03FA}"/>
                  </a:ext>
                </a:extLst>
              </p:cNvPr>
              <p:cNvSpPr/>
              <p:nvPr/>
            </p:nvSpPr>
            <p:spPr>
              <a:xfrm>
                <a:off x="1331640"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cxnSp>
          <p:nvCxnSpPr>
            <p:cNvPr id="13" name="Straight Connector 12">
              <a:extLst>
                <a:ext uri="{FF2B5EF4-FFF2-40B4-BE49-F238E27FC236}">
                  <a16:creationId xmlns:a16="http://schemas.microsoft.com/office/drawing/2014/main" id="{BFAF39DC-8EAA-97A7-E536-F84C3E57F6E2}"/>
                </a:ext>
              </a:extLst>
            </p:cNvPr>
            <p:cNvCxnSpPr/>
            <p:nvPr/>
          </p:nvCxnSpPr>
          <p:spPr>
            <a:xfrm>
              <a:off x="1816620" y="3385039"/>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C48C28-02B1-EF2F-CCF2-884465879B67}"/>
                </a:ext>
              </a:extLst>
            </p:cNvPr>
            <p:cNvCxnSpPr>
              <a:cxnSpLocks/>
            </p:cNvCxnSpPr>
            <p:nvPr/>
          </p:nvCxnSpPr>
          <p:spPr>
            <a:xfrm flipV="1">
              <a:off x="1816621" y="3447031"/>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BDEEC5C4-E38B-5D01-3C2E-6F99C3FB532F}"/>
              </a:ext>
            </a:extLst>
          </p:cNvPr>
          <p:cNvGrpSpPr/>
          <p:nvPr/>
        </p:nvGrpSpPr>
        <p:grpSpPr>
          <a:xfrm>
            <a:off x="717439" y="3667067"/>
            <a:ext cx="718931" cy="519488"/>
            <a:chOff x="1492106" y="3203947"/>
            <a:chExt cx="718931" cy="519488"/>
          </a:xfrm>
        </p:grpSpPr>
        <p:sp>
          <p:nvSpPr>
            <p:cNvPr id="19" name="Isosceles Triangle 18">
              <a:extLst>
                <a:ext uri="{FF2B5EF4-FFF2-40B4-BE49-F238E27FC236}">
                  <a16:creationId xmlns:a16="http://schemas.microsoft.com/office/drawing/2014/main" id="{330D82BA-7E90-0254-D8C2-E78F64FE204F}"/>
                </a:ext>
              </a:extLst>
            </p:cNvPr>
            <p:cNvSpPr/>
            <p:nvPr/>
          </p:nvSpPr>
          <p:spPr>
            <a:xfrm rot="16042010">
              <a:off x="1507415" y="3310540"/>
              <a:ext cx="504056" cy="32173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20" name="Group 26">
              <a:extLst>
                <a:ext uri="{FF2B5EF4-FFF2-40B4-BE49-F238E27FC236}">
                  <a16:creationId xmlns:a16="http://schemas.microsoft.com/office/drawing/2014/main" id="{0B3DF37A-5655-AAB4-D39B-5B0C7B44BA82}"/>
                </a:ext>
              </a:extLst>
            </p:cNvPr>
            <p:cNvGrpSpPr/>
            <p:nvPr/>
          </p:nvGrpSpPr>
          <p:grpSpPr>
            <a:xfrm>
              <a:off x="1492106" y="3203947"/>
              <a:ext cx="718931" cy="504056"/>
              <a:chOff x="1187624" y="2015357"/>
              <a:chExt cx="718931" cy="504056"/>
            </a:xfrm>
          </p:grpSpPr>
          <p:sp>
            <p:nvSpPr>
              <p:cNvPr id="23" name="Isosceles Triangle 22">
                <a:extLst>
                  <a:ext uri="{FF2B5EF4-FFF2-40B4-BE49-F238E27FC236}">
                    <a16:creationId xmlns:a16="http://schemas.microsoft.com/office/drawing/2014/main" id="{4EE14972-8B7B-6A9E-5000-416D4F7AF8BD}"/>
                  </a:ext>
                </a:extLst>
              </p:cNvPr>
              <p:cNvSpPr/>
              <p:nvPr/>
            </p:nvSpPr>
            <p:spPr>
              <a:xfrm rot="16042010">
                <a:off x="1564536" y="2177394"/>
                <a:ext cx="504056" cy="17998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4" name="Oval 23">
                <a:extLst>
                  <a:ext uri="{FF2B5EF4-FFF2-40B4-BE49-F238E27FC236}">
                    <a16:creationId xmlns:a16="http://schemas.microsoft.com/office/drawing/2014/main" id="{DEF33C5C-EE13-90FF-05F2-52BC8D858183}"/>
                  </a:ext>
                </a:extLst>
              </p:cNvPr>
              <p:cNvSpPr/>
              <p:nvPr/>
            </p:nvSpPr>
            <p:spPr>
              <a:xfrm>
                <a:off x="1187624" y="2132856"/>
                <a:ext cx="576064"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25" name="Oval 24">
                <a:extLst>
                  <a:ext uri="{FF2B5EF4-FFF2-40B4-BE49-F238E27FC236}">
                    <a16:creationId xmlns:a16="http://schemas.microsoft.com/office/drawing/2014/main" id="{D04589EC-316F-2AAE-0970-2C4051DA1D71}"/>
                  </a:ext>
                </a:extLst>
              </p:cNvPr>
              <p:cNvSpPr/>
              <p:nvPr/>
            </p:nvSpPr>
            <p:spPr>
              <a:xfrm>
                <a:off x="1331640"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cxnSp>
          <p:nvCxnSpPr>
            <p:cNvPr id="21" name="Straight Connector 20">
              <a:extLst>
                <a:ext uri="{FF2B5EF4-FFF2-40B4-BE49-F238E27FC236}">
                  <a16:creationId xmlns:a16="http://schemas.microsoft.com/office/drawing/2014/main" id="{CC0B2E3E-AD0F-0250-382F-D889C64E5641}"/>
                </a:ext>
              </a:extLst>
            </p:cNvPr>
            <p:cNvCxnSpPr/>
            <p:nvPr/>
          </p:nvCxnSpPr>
          <p:spPr>
            <a:xfrm>
              <a:off x="1816620" y="3385039"/>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CF27570-FD6C-A319-B5B7-8769EC2681F2}"/>
                </a:ext>
              </a:extLst>
            </p:cNvPr>
            <p:cNvCxnSpPr>
              <a:cxnSpLocks/>
            </p:cNvCxnSpPr>
            <p:nvPr/>
          </p:nvCxnSpPr>
          <p:spPr>
            <a:xfrm flipV="1">
              <a:off x="1816621" y="3447031"/>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7D62171B-5354-D910-0D83-8596C7540001}"/>
              </a:ext>
            </a:extLst>
          </p:cNvPr>
          <p:cNvGrpSpPr/>
          <p:nvPr/>
        </p:nvGrpSpPr>
        <p:grpSpPr>
          <a:xfrm>
            <a:off x="5662360" y="3812854"/>
            <a:ext cx="718931" cy="519488"/>
            <a:chOff x="1492106" y="3203947"/>
            <a:chExt cx="718931" cy="519488"/>
          </a:xfrm>
        </p:grpSpPr>
        <p:sp>
          <p:nvSpPr>
            <p:cNvPr id="27" name="Isosceles Triangle 26">
              <a:extLst>
                <a:ext uri="{FF2B5EF4-FFF2-40B4-BE49-F238E27FC236}">
                  <a16:creationId xmlns:a16="http://schemas.microsoft.com/office/drawing/2014/main" id="{C72EB438-991D-274E-47EC-D44E937B5CC3}"/>
                </a:ext>
              </a:extLst>
            </p:cNvPr>
            <p:cNvSpPr/>
            <p:nvPr/>
          </p:nvSpPr>
          <p:spPr>
            <a:xfrm rot="16042010">
              <a:off x="1507415" y="3310540"/>
              <a:ext cx="504056" cy="321734"/>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28" name="Group 26">
              <a:extLst>
                <a:ext uri="{FF2B5EF4-FFF2-40B4-BE49-F238E27FC236}">
                  <a16:creationId xmlns:a16="http://schemas.microsoft.com/office/drawing/2014/main" id="{8D848CDF-FE01-F9E3-1554-8C3441667014}"/>
                </a:ext>
              </a:extLst>
            </p:cNvPr>
            <p:cNvGrpSpPr/>
            <p:nvPr/>
          </p:nvGrpSpPr>
          <p:grpSpPr>
            <a:xfrm>
              <a:off x="1492106" y="3203947"/>
              <a:ext cx="718931" cy="504056"/>
              <a:chOff x="1187624" y="2015357"/>
              <a:chExt cx="718931" cy="504056"/>
            </a:xfrm>
          </p:grpSpPr>
          <p:sp>
            <p:nvSpPr>
              <p:cNvPr id="31" name="Isosceles Triangle 30">
                <a:extLst>
                  <a:ext uri="{FF2B5EF4-FFF2-40B4-BE49-F238E27FC236}">
                    <a16:creationId xmlns:a16="http://schemas.microsoft.com/office/drawing/2014/main" id="{AE12075F-6FAB-A33E-CA55-9DB0B39327BE}"/>
                  </a:ext>
                </a:extLst>
              </p:cNvPr>
              <p:cNvSpPr/>
              <p:nvPr/>
            </p:nvSpPr>
            <p:spPr>
              <a:xfrm rot="16042010">
                <a:off x="1564536" y="2177394"/>
                <a:ext cx="504056" cy="179982"/>
              </a:xfrm>
              <a:prstGeom prst="triangl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32" name="Oval 31">
                <a:extLst>
                  <a:ext uri="{FF2B5EF4-FFF2-40B4-BE49-F238E27FC236}">
                    <a16:creationId xmlns:a16="http://schemas.microsoft.com/office/drawing/2014/main" id="{A43CB478-BFEE-C2FC-C71E-50DEBCFABE48}"/>
                  </a:ext>
                </a:extLst>
              </p:cNvPr>
              <p:cNvSpPr/>
              <p:nvPr/>
            </p:nvSpPr>
            <p:spPr>
              <a:xfrm>
                <a:off x="1187624" y="2132856"/>
                <a:ext cx="576064" cy="28803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33" name="Oval 32">
                <a:extLst>
                  <a:ext uri="{FF2B5EF4-FFF2-40B4-BE49-F238E27FC236}">
                    <a16:creationId xmlns:a16="http://schemas.microsoft.com/office/drawing/2014/main" id="{F7ABFB0D-F74D-2BD5-618D-6F5FCF531A2A}"/>
                  </a:ext>
                </a:extLst>
              </p:cNvPr>
              <p:cNvSpPr/>
              <p:nvPr/>
            </p:nvSpPr>
            <p:spPr>
              <a:xfrm>
                <a:off x="1331640"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cxnSp>
          <p:nvCxnSpPr>
            <p:cNvPr id="29" name="Straight Connector 28">
              <a:extLst>
                <a:ext uri="{FF2B5EF4-FFF2-40B4-BE49-F238E27FC236}">
                  <a16:creationId xmlns:a16="http://schemas.microsoft.com/office/drawing/2014/main" id="{9FB5A9D3-BF8D-F0B7-1DDD-642F82AE1840}"/>
                </a:ext>
              </a:extLst>
            </p:cNvPr>
            <p:cNvCxnSpPr/>
            <p:nvPr/>
          </p:nvCxnSpPr>
          <p:spPr>
            <a:xfrm>
              <a:off x="1816620" y="3385039"/>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094B714-475E-A179-71DF-21D77E6F6F9E}"/>
                </a:ext>
              </a:extLst>
            </p:cNvPr>
            <p:cNvCxnSpPr>
              <a:cxnSpLocks/>
            </p:cNvCxnSpPr>
            <p:nvPr/>
          </p:nvCxnSpPr>
          <p:spPr>
            <a:xfrm flipV="1">
              <a:off x="1816621" y="3447031"/>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FE5AE08D-6979-0A39-A59F-63EA7B904F96}"/>
              </a:ext>
            </a:extLst>
          </p:cNvPr>
          <p:cNvGrpSpPr/>
          <p:nvPr/>
        </p:nvGrpSpPr>
        <p:grpSpPr>
          <a:xfrm>
            <a:off x="1400454" y="4213358"/>
            <a:ext cx="718931" cy="519488"/>
            <a:chOff x="1492106" y="3203947"/>
            <a:chExt cx="718931" cy="519488"/>
          </a:xfrm>
        </p:grpSpPr>
        <p:sp>
          <p:nvSpPr>
            <p:cNvPr id="35" name="Isosceles Triangle 34">
              <a:extLst>
                <a:ext uri="{FF2B5EF4-FFF2-40B4-BE49-F238E27FC236}">
                  <a16:creationId xmlns:a16="http://schemas.microsoft.com/office/drawing/2014/main" id="{3E7C037F-F101-1597-BB7D-4F8FFFFF8AE4}"/>
                </a:ext>
              </a:extLst>
            </p:cNvPr>
            <p:cNvSpPr/>
            <p:nvPr/>
          </p:nvSpPr>
          <p:spPr>
            <a:xfrm rot="16042010">
              <a:off x="1507415" y="3310540"/>
              <a:ext cx="504056" cy="321734"/>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36" name="Group 26">
              <a:extLst>
                <a:ext uri="{FF2B5EF4-FFF2-40B4-BE49-F238E27FC236}">
                  <a16:creationId xmlns:a16="http://schemas.microsoft.com/office/drawing/2014/main" id="{35DF1514-99F9-14B5-7BCC-C4D732AAEC8D}"/>
                </a:ext>
              </a:extLst>
            </p:cNvPr>
            <p:cNvGrpSpPr/>
            <p:nvPr/>
          </p:nvGrpSpPr>
          <p:grpSpPr>
            <a:xfrm>
              <a:off x="1492106" y="3203947"/>
              <a:ext cx="718931" cy="504056"/>
              <a:chOff x="1187624" y="2015357"/>
              <a:chExt cx="718931" cy="504056"/>
            </a:xfrm>
          </p:grpSpPr>
          <p:sp>
            <p:nvSpPr>
              <p:cNvPr id="39" name="Isosceles Triangle 38">
                <a:extLst>
                  <a:ext uri="{FF2B5EF4-FFF2-40B4-BE49-F238E27FC236}">
                    <a16:creationId xmlns:a16="http://schemas.microsoft.com/office/drawing/2014/main" id="{99EC274A-7E8B-9DA5-151E-83600642FDAA}"/>
                  </a:ext>
                </a:extLst>
              </p:cNvPr>
              <p:cNvSpPr/>
              <p:nvPr/>
            </p:nvSpPr>
            <p:spPr>
              <a:xfrm rot="16042010">
                <a:off x="1564536" y="2177394"/>
                <a:ext cx="504056" cy="179982"/>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40" name="Oval 39">
                <a:extLst>
                  <a:ext uri="{FF2B5EF4-FFF2-40B4-BE49-F238E27FC236}">
                    <a16:creationId xmlns:a16="http://schemas.microsoft.com/office/drawing/2014/main" id="{2DD4F78B-173F-56C8-66B9-F39F37675C2A}"/>
                  </a:ext>
                </a:extLst>
              </p:cNvPr>
              <p:cNvSpPr/>
              <p:nvPr/>
            </p:nvSpPr>
            <p:spPr>
              <a:xfrm>
                <a:off x="1187624" y="2132856"/>
                <a:ext cx="576064" cy="28803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41" name="Oval 40">
                <a:extLst>
                  <a:ext uri="{FF2B5EF4-FFF2-40B4-BE49-F238E27FC236}">
                    <a16:creationId xmlns:a16="http://schemas.microsoft.com/office/drawing/2014/main" id="{C83875A2-AF11-08CD-81BA-9C1BC7D7B6A7}"/>
                  </a:ext>
                </a:extLst>
              </p:cNvPr>
              <p:cNvSpPr/>
              <p:nvPr/>
            </p:nvSpPr>
            <p:spPr>
              <a:xfrm>
                <a:off x="1331640"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cxnSp>
          <p:nvCxnSpPr>
            <p:cNvPr id="37" name="Straight Connector 36">
              <a:extLst>
                <a:ext uri="{FF2B5EF4-FFF2-40B4-BE49-F238E27FC236}">
                  <a16:creationId xmlns:a16="http://schemas.microsoft.com/office/drawing/2014/main" id="{CD0C23EB-215B-E186-7CA2-C75B12A51921}"/>
                </a:ext>
              </a:extLst>
            </p:cNvPr>
            <p:cNvCxnSpPr/>
            <p:nvPr/>
          </p:nvCxnSpPr>
          <p:spPr>
            <a:xfrm>
              <a:off x="1816620" y="3385039"/>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45EC03E-C24D-6A03-CE40-578F4F62804F}"/>
                </a:ext>
              </a:extLst>
            </p:cNvPr>
            <p:cNvCxnSpPr>
              <a:cxnSpLocks/>
            </p:cNvCxnSpPr>
            <p:nvPr/>
          </p:nvCxnSpPr>
          <p:spPr>
            <a:xfrm flipV="1">
              <a:off x="1816621" y="3447031"/>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711D3676-2A9E-B638-A9A9-07AB4B11B0FD}"/>
              </a:ext>
            </a:extLst>
          </p:cNvPr>
          <p:cNvGrpSpPr/>
          <p:nvPr/>
        </p:nvGrpSpPr>
        <p:grpSpPr>
          <a:xfrm>
            <a:off x="4811133" y="4263103"/>
            <a:ext cx="718931" cy="519488"/>
            <a:chOff x="1492106" y="3203947"/>
            <a:chExt cx="718931" cy="519488"/>
          </a:xfrm>
        </p:grpSpPr>
        <p:sp>
          <p:nvSpPr>
            <p:cNvPr id="43" name="Isosceles Triangle 42">
              <a:extLst>
                <a:ext uri="{FF2B5EF4-FFF2-40B4-BE49-F238E27FC236}">
                  <a16:creationId xmlns:a16="http://schemas.microsoft.com/office/drawing/2014/main" id="{303651B9-F23E-CD05-83E5-47F54F4AFF1A}"/>
                </a:ext>
              </a:extLst>
            </p:cNvPr>
            <p:cNvSpPr/>
            <p:nvPr/>
          </p:nvSpPr>
          <p:spPr>
            <a:xfrm rot="16042010">
              <a:off x="1507415" y="3310540"/>
              <a:ext cx="504056" cy="321734"/>
            </a:xfrm>
            <a:prstGeom prst="triangl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nvGrpSpPr>
            <p:cNvPr id="44" name="Group 26">
              <a:extLst>
                <a:ext uri="{FF2B5EF4-FFF2-40B4-BE49-F238E27FC236}">
                  <a16:creationId xmlns:a16="http://schemas.microsoft.com/office/drawing/2014/main" id="{87B17C07-0D64-F0B8-94B0-C7FF90EF2997}"/>
                </a:ext>
              </a:extLst>
            </p:cNvPr>
            <p:cNvGrpSpPr/>
            <p:nvPr/>
          </p:nvGrpSpPr>
          <p:grpSpPr>
            <a:xfrm>
              <a:off x="1492106" y="3203947"/>
              <a:ext cx="718931" cy="504056"/>
              <a:chOff x="1187624" y="2015357"/>
              <a:chExt cx="718931" cy="504056"/>
            </a:xfrm>
          </p:grpSpPr>
          <p:sp>
            <p:nvSpPr>
              <p:cNvPr id="47" name="Isosceles Triangle 46">
                <a:extLst>
                  <a:ext uri="{FF2B5EF4-FFF2-40B4-BE49-F238E27FC236}">
                    <a16:creationId xmlns:a16="http://schemas.microsoft.com/office/drawing/2014/main" id="{0A5EC079-7686-80C6-D022-D61AA7182E52}"/>
                  </a:ext>
                </a:extLst>
              </p:cNvPr>
              <p:cNvSpPr/>
              <p:nvPr/>
            </p:nvSpPr>
            <p:spPr>
              <a:xfrm rot="16042010">
                <a:off x="1564536" y="2177394"/>
                <a:ext cx="504056" cy="179982"/>
              </a:xfrm>
              <a:prstGeom prst="triangl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48" name="Oval 47">
                <a:extLst>
                  <a:ext uri="{FF2B5EF4-FFF2-40B4-BE49-F238E27FC236}">
                    <a16:creationId xmlns:a16="http://schemas.microsoft.com/office/drawing/2014/main" id="{6884CF3B-879F-06FE-31E7-1B36E0FDC303}"/>
                  </a:ext>
                </a:extLst>
              </p:cNvPr>
              <p:cNvSpPr/>
              <p:nvPr/>
            </p:nvSpPr>
            <p:spPr>
              <a:xfrm>
                <a:off x="1187624" y="2132856"/>
                <a:ext cx="576064" cy="288032"/>
              </a:xfrm>
              <a:prstGeom prst="ellipse">
                <a:avLst/>
              </a:prstGeom>
              <a:solidFill>
                <a:srgbClr val="66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49" name="Oval 48">
                <a:extLst>
                  <a:ext uri="{FF2B5EF4-FFF2-40B4-BE49-F238E27FC236}">
                    <a16:creationId xmlns:a16="http://schemas.microsoft.com/office/drawing/2014/main" id="{1A733E1D-EBDC-9371-C83B-BDE05D3B9D7C}"/>
                  </a:ext>
                </a:extLst>
              </p:cNvPr>
              <p:cNvSpPr/>
              <p:nvPr/>
            </p:nvSpPr>
            <p:spPr>
              <a:xfrm>
                <a:off x="1331640" y="2204864"/>
                <a:ext cx="72008" cy="7200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grpSp>
        <p:cxnSp>
          <p:nvCxnSpPr>
            <p:cNvPr id="45" name="Straight Connector 44">
              <a:extLst>
                <a:ext uri="{FF2B5EF4-FFF2-40B4-BE49-F238E27FC236}">
                  <a16:creationId xmlns:a16="http://schemas.microsoft.com/office/drawing/2014/main" id="{31A4C35A-9769-F089-34CA-63A1677FAC3D}"/>
                </a:ext>
              </a:extLst>
            </p:cNvPr>
            <p:cNvCxnSpPr/>
            <p:nvPr/>
          </p:nvCxnSpPr>
          <p:spPr>
            <a:xfrm>
              <a:off x="1816620" y="3385039"/>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F28B4E3-D988-C2C1-7F35-A760090FB1F4}"/>
                </a:ext>
              </a:extLst>
            </p:cNvPr>
            <p:cNvCxnSpPr>
              <a:cxnSpLocks/>
            </p:cNvCxnSpPr>
            <p:nvPr/>
          </p:nvCxnSpPr>
          <p:spPr>
            <a:xfrm flipV="1">
              <a:off x="1816621" y="3447031"/>
              <a:ext cx="117315" cy="664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888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034C-13EC-D283-4A23-D37A6ACB2C2C}"/>
              </a:ext>
            </a:extLst>
          </p:cNvPr>
          <p:cNvSpPr>
            <a:spLocks noGrp="1"/>
          </p:cNvSpPr>
          <p:nvPr>
            <p:ph type="title"/>
          </p:nvPr>
        </p:nvSpPr>
        <p:spPr/>
        <p:txBody>
          <a:bodyPr>
            <a:normAutofit/>
          </a:bodyPr>
          <a:lstStyle/>
          <a:p>
            <a:r>
              <a:rPr lang="en-CA" sz="7200" b="1" dirty="0">
                <a:solidFill>
                  <a:schemeClr val="tx1"/>
                </a:solidFill>
              </a:rPr>
              <a:t>Threats to Biodiversity: Habitat Fragmentation</a:t>
            </a:r>
          </a:p>
        </p:txBody>
      </p:sp>
      <p:sp>
        <p:nvSpPr>
          <p:cNvPr id="3" name="Slide Number Placeholder 2">
            <a:extLst>
              <a:ext uri="{FF2B5EF4-FFF2-40B4-BE49-F238E27FC236}">
                <a16:creationId xmlns:a16="http://schemas.microsoft.com/office/drawing/2014/main" id="{5D500471-C68C-21B1-D77A-E93B32E616BB}"/>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27779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013408"/>
            <a:ext cx="10398369" cy="38779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CA" sz="3600" b="0" i="0" u="none" strike="noStrike" kern="1200" cap="none" spc="0" normalizeH="0" baseline="0" noProof="0" dirty="0">
                <a:ln>
                  <a:noFill/>
                </a:ln>
                <a:solidFill>
                  <a:srgbClr val="000000"/>
                </a:solidFill>
                <a:effectLst/>
                <a:uLnTx/>
                <a:uFillTx/>
                <a:ea typeface="+mn-ea"/>
                <a:cs typeface="Arial" panose="020B0604020202020204" pitchFamily="34" charset="0"/>
              </a:rPr>
              <a:t>Disruptions that:</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3600" b="0" i="0" u="none" strike="noStrike" kern="1200" cap="none" spc="0" normalizeH="0" baseline="0" noProof="0" dirty="0">
                <a:ln>
                  <a:noFill/>
                </a:ln>
                <a:solidFill>
                  <a:srgbClr val="000000"/>
                </a:solidFill>
                <a:effectLst/>
                <a:uLnTx/>
                <a:uFillTx/>
                <a:ea typeface="+mn-ea"/>
                <a:cs typeface="Arial" panose="020B0604020202020204" pitchFamily="34" charset="0"/>
              </a:rPr>
              <a:t>Limit resources needed by an organism</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3600" b="0" i="0" u="none" strike="noStrike" kern="1200" cap="none" spc="0" normalizeH="0" baseline="0" noProof="0" dirty="0">
                <a:ln>
                  <a:noFill/>
                </a:ln>
                <a:solidFill>
                  <a:srgbClr val="000000"/>
                </a:solidFill>
                <a:effectLst/>
                <a:uLnTx/>
                <a:uFillTx/>
                <a:ea typeface="+mn-ea"/>
                <a:cs typeface="Arial" panose="020B0604020202020204" pitchFamily="34" charset="0"/>
              </a:rPr>
              <a:t>Alter species interactions (e.g., competition,</a:t>
            </a:r>
            <a:r>
              <a:rPr kumimoji="0" lang="en-CA" sz="3600" b="0" i="0" u="none" strike="noStrike" kern="1200" cap="none" spc="0" normalizeH="0" noProof="0" dirty="0">
                <a:ln>
                  <a:noFill/>
                </a:ln>
                <a:solidFill>
                  <a:srgbClr val="000000"/>
                </a:solidFill>
                <a:effectLst/>
                <a:uLnTx/>
                <a:uFillTx/>
                <a:ea typeface="+mn-ea"/>
                <a:cs typeface="Arial" panose="020B0604020202020204" pitchFamily="34" charset="0"/>
              </a:rPr>
              <a:t> </a:t>
            </a:r>
            <a:r>
              <a:rPr kumimoji="0" lang="en-CA" sz="3600" b="0" i="0" u="none" strike="noStrike" kern="1200" cap="none" spc="0" normalizeH="0" baseline="0" noProof="0" dirty="0">
                <a:ln>
                  <a:noFill/>
                </a:ln>
                <a:solidFill>
                  <a:srgbClr val="000000"/>
                </a:solidFill>
                <a:effectLst/>
                <a:uLnTx/>
                <a:uFillTx/>
                <a:ea typeface="+mn-ea"/>
                <a:cs typeface="Arial" panose="020B0604020202020204" pitchFamily="34" charset="0"/>
              </a:rPr>
              <a:t>predation)</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CA" sz="3600" i="0" u="none" strike="noStrike" kern="1200" cap="none" spc="0" normalizeH="0" baseline="0" noProof="0" dirty="0">
                <a:ln>
                  <a:noFill/>
                </a:ln>
                <a:solidFill>
                  <a:srgbClr val="000000"/>
                </a:solidFill>
                <a:effectLst/>
                <a:uLnTx/>
                <a:uFillTx/>
                <a:ea typeface="+mn-ea"/>
                <a:cs typeface="Arial" panose="020B0604020202020204" pitchFamily="34" charset="0"/>
              </a:rPr>
              <a:t>Five major threats: c</a:t>
            </a:r>
            <a:r>
              <a:rPr kumimoji="0" lang="en-CA" sz="3600" i="0" u="none" strike="noStrike" kern="1200" cap="none" spc="0" normalizeH="0" noProof="0" dirty="0">
                <a:ln>
                  <a:noFill/>
                </a:ln>
                <a:solidFill>
                  <a:srgbClr val="000000"/>
                </a:solidFill>
                <a:effectLst/>
                <a:uLnTx/>
                <a:uFillTx/>
                <a:ea typeface="+mn-ea"/>
                <a:cs typeface="Arial" panose="020B0604020202020204" pitchFamily="34" charset="0"/>
              </a:rPr>
              <a:t>limate change, invasive species, pollution, resource </a:t>
            </a:r>
            <a:r>
              <a:rPr lang="en-CA" sz="3600" dirty="0">
                <a:solidFill>
                  <a:srgbClr val="000000"/>
                </a:solidFill>
                <a:cs typeface="Arial" panose="020B0604020202020204" pitchFamily="34" charset="0"/>
              </a:rPr>
              <a:t>exploitation, </a:t>
            </a:r>
            <a:r>
              <a:rPr kumimoji="0" lang="en-CA" sz="3600" i="0" u="none" strike="noStrike" kern="1200" cap="none" spc="0" normalizeH="0" noProof="0" dirty="0">
                <a:ln>
                  <a:noFill/>
                </a:ln>
                <a:solidFill>
                  <a:srgbClr val="000000"/>
                </a:solidFill>
                <a:effectLst/>
                <a:uLnTx/>
                <a:uFillTx/>
                <a:ea typeface="+mn-ea"/>
                <a:cs typeface="Arial" panose="020B0604020202020204" pitchFamily="34" charset="0"/>
              </a:rPr>
              <a:t>habitat loss</a:t>
            </a:r>
            <a:endParaRPr kumimoji="0" lang="en-CA" sz="360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9" name="Title 8">
            <a:extLst>
              <a:ext uri="{FF2B5EF4-FFF2-40B4-BE49-F238E27FC236}">
                <a16:creationId xmlns:a16="http://schemas.microsoft.com/office/drawing/2014/main" id="{226FEA9F-660E-8EC1-184D-688D43AD4C6E}"/>
              </a:ext>
            </a:extLst>
          </p:cNvPr>
          <p:cNvSpPr>
            <a:spLocks noGrp="1"/>
          </p:cNvSpPr>
          <p:nvPr>
            <p:ph type="title"/>
          </p:nvPr>
        </p:nvSpPr>
        <p:spPr>
          <a:xfrm>
            <a:off x="914400" y="100551"/>
            <a:ext cx="10058400" cy="1450757"/>
          </a:xfrm>
        </p:spPr>
        <p:txBody>
          <a:bodyPr/>
          <a:lstStyle/>
          <a:p>
            <a:r>
              <a:rPr lang="en-CA" b="1" dirty="0">
                <a:solidFill>
                  <a:schemeClr val="tx1"/>
                </a:solidFill>
                <a:latin typeface="+mn-lt"/>
              </a:rPr>
              <a:t>Threats to Biodiversity</a:t>
            </a:r>
          </a:p>
        </p:txBody>
      </p:sp>
      <p:sp>
        <p:nvSpPr>
          <p:cNvPr id="2" name="Slide Number Placeholder 1">
            <a:extLst>
              <a:ext uri="{FF2B5EF4-FFF2-40B4-BE49-F238E27FC236}">
                <a16:creationId xmlns:a16="http://schemas.microsoft.com/office/drawing/2014/main" id="{6A91FE33-20B9-7CA0-0EF4-5C1F0B341971}"/>
              </a:ext>
            </a:extLst>
          </p:cNvPr>
          <p:cNvSpPr>
            <a:spLocks noGrp="1"/>
          </p:cNvSpPr>
          <p:nvPr>
            <p:ph type="sldNum" sz="quarter" idx="12"/>
          </p:nvPr>
        </p:nvSpPr>
        <p:spPr/>
        <p:txBody>
          <a:bodyPr/>
          <a:lstStyle/>
          <a:p>
            <a:fld id="{B13C8E06-23FD-4B96-A173-113AA93D15A9}" type="slidenum">
              <a:rPr lang="en-CA" smtClean="0"/>
              <a:t>14</a:t>
            </a:fld>
            <a:endParaRPr lang="en-CA"/>
          </a:p>
        </p:txBody>
      </p:sp>
    </p:spTree>
    <p:extLst>
      <p:ext uri="{BB962C8B-B14F-4D97-AF65-F5344CB8AC3E}">
        <p14:creationId xmlns:p14="http://schemas.microsoft.com/office/powerpoint/2010/main" val="1651646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034" y="0"/>
            <a:ext cx="10058400" cy="1450757"/>
          </a:xfrm>
        </p:spPr>
        <p:txBody>
          <a:bodyPr vert="horz" lIns="91440" tIns="45720" rIns="91440" bIns="45720" rtlCol="0" anchor="b">
            <a:normAutofit/>
          </a:bodyPr>
          <a:lstStyle/>
          <a:p>
            <a:r>
              <a:rPr lang="en-US" b="1" kern="1200" spc="-50" baseline="0" dirty="0">
                <a:solidFill>
                  <a:schemeClr val="tx1"/>
                </a:solidFill>
                <a:latin typeface="+mn-lt"/>
                <a:ea typeface="+mj-ea"/>
                <a:cs typeface="+mj-cs"/>
              </a:rPr>
              <a:t>Habitat Fragmentation</a:t>
            </a:r>
          </a:p>
        </p:txBody>
      </p:sp>
      <p:sp>
        <p:nvSpPr>
          <p:cNvPr id="4" name="TextBox 3"/>
          <p:cNvSpPr txBox="1"/>
          <p:nvPr/>
        </p:nvSpPr>
        <p:spPr>
          <a:xfrm>
            <a:off x="6675454" y="2025841"/>
            <a:ext cx="4672484" cy="3755565"/>
          </a:xfrm>
          <a:prstGeom prst="rect">
            <a:avLst/>
          </a:prstGeom>
        </p:spPr>
        <p:txBody>
          <a:bodyPr vert="horz" lIns="0" tIns="45720" rIns="0" bIns="45720" rtlCol="0">
            <a:normAutofit lnSpcReduction="10000"/>
          </a:bodyPr>
          <a:lstStyle/>
          <a:p>
            <a:pPr marL="457200" marR="0" lvl="0" indent="-182880" defTabSz="914400" fontAlgn="auto">
              <a:spcBef>
                <a:spcPts val="0"/>
              </a:spcBef>
              <a:spcAft>
                <a:spcPts val="1200"/>
              </a:spcAft>
              <a:buClr>
                <a:schemeClr val="accent1"/>
              </a:buClr>
              <a:buSzTx/>
              <a:buFont typeface="Calibri" panose="020F0502020204030204" pitchFamily="34" charset="0"/>
              <a:buChar char="•"/>
              <a:tabLst/>
              <a:defRPr/>
            </a:pPr>
            <a:r>
              <a:rPr kumimoji="0" lang="en-US" sz="3200" b="0" i="0" u="none" strike="noStrike" cap="none" spc="0" normalizeH="0" baseline="0" noProof="0" dirty="0">
                <a:ln>
                  <a:noFill/>
                </a:ln>
                <a:effectLst/>
                <a:uLnTx/>
                <a:uFillTx/>
              </a:rPr>
              <a:t>Habitat patches increase isolation among populations</a:t>
            </a:r>
          </a:p>
          <a:p>
            <a:pPr marL="457200" marR="0" lvl="0" indent="-182880" defTabSz="914400" fontAlgn="auto">
              <a:spcBef>
                <a:spcPts val="0"/>
              </a:spcBef>
              <a:spcAft>
                <a:spcPts val="1200"/>
              </a:spcAft>
              <a:buClr>
                <a:schemeClr val="accent1"/>
              </a:buClr>
              <a:buSzTx/>
              <a:buFont typeface="Calibri" panose="020F0502020204030204" pitchFamily="34" charset="0"/>
              <a:buChar char="•"/>
              <a:tabLst/>
              <a:defRPr/>
            </a:pPr>
            <a:r>
              <a:rPr kumimoji="0" lang="en-US" sz="3200" b="0" i="0" u="none" strike="noStrike" cap="none" spc="0" normalizeH="0" baseline="0" noProof="0" dirty="0">
                <a:ln>
                  <a:noFill/>
                </a:ln>
                <a:effectLst/>
                <a:uLnTx/>
                <a:uFillTx/>
              </a:rPr>
              <a:t>Smaller populations</a:t>
            </a:r>
            <a:r>
              <a:rPr kumimoji="0" lang="en-US" sz="3200" b="0" i="0" u="none" strike="noStrike" cap="none" spc="0" normalizeH="0" noProof="0" dirty="0">
                <a:ln>
                  <a:noFill/>
                </a:ln>
                <a:effectLst/>
                <a:uLnTx/>
                <a:uFillTx/>
              </a:rPr>
              <a:t> supported</a:t>
            </a:r>
            <a:endParaRPr kumimoji="0" lang="en-US" sz="3200" b="0" i="0" u="none" strike="noStrike" cap="none" spc="0" normalizeH="0" baseline="0" noProof="0" dirty="0">
              <a:ln>
                <a:noFill/>
              </a:ln>
              <a:effectLst/>
              <a:uLnTx/>
              <a:uFillTx/>
            </a:endParaRPr>
          </a:p>
          <a:p>
            <a:pPr marL="457200" marR="0" lvl="0" indent="-182880" defTabSz="914400" fontAlgn="auto">
              <a:spcBef>
                <a:spcPts val="0"/>
              </a:spcBef>
              <a:spcAft>
                <a:spcPts val="1200"/>
              </a:spcAft>
              <a:buClr>
                <a:schemeClr val="accent1"/>
              </a:buClr>
              <a:buSzTx/>
              <a:buFont typeface="Calibri" panose="020F0502020204030204" pitchFamily="34" charset="0"/>
              <a:buChar char="•"/>
              <a:tabLst/>
              <a:defRPr/>
            </a:pPr>
            <a:r>
              <a:rPr kumimoji="0" lang="en-US" sz="3200" b="0" i="0" u="none" strike="noStrike" cap="none" spc="0" normalizeH="0" baseline="0" noProof="0" dirty="0">
                <a:ln>
                  <a:noFill/>
                </a:ln>
                <a:effectLst/>
                <a:uLnTx/>
                <a:uFillTx/>
              </a:rPr>
              <a:t>May reduce genetic exchange</a:t>
            </a:r>
          </a:p>
        </p:txBody>
      </p:sp>
      <p:sp>
        <p:nvSpPr>
          <p:cNvPr id="10" name="TextBox 9">
            <a:extLst>
              <a:ext uri="{FF2B5EF4-FFF2-40B4-BE49-F238E27FC236}">
                <a16:creationId xmlns:a16="http://schemas.microsoft.com/office/drawing/2014/main" id="{82D8046C-BF2D-DC33-A646-F962B0093541}"/>
              </a:ext>
            </a:extLst>
          </p:cNvPr>
          <p:cNvSpPr txBox="1"/>
          <p:nvPr/>
        </p:nvSpPr>
        <p:spPr>
          <a:xfrm>
            <a:off x="961633" y="5989647"/>
            <a:ext cx="3927101" cy="276999"/>
          </a:xfrm>
          <a:prstGeom prst="rect">
            <a:avLst/>
          </a:prstGeom>
          <a:noFill/>
        </p:spPr>
        <p:txBody>
          <a:bodyPr wrap="none" rtlCol="0">
            <a:spAutoFit/>
          </a:bodyPr>
          <a:lstStyle/>
          <a:p>
            <a:pPr algn="r"/>
            <a:r>
              <a:rPr lang="en-CA" sz="1200" dirty="0">
                <a:solidFill>
                  <a:schemeClr val="bg1">
                    <a:lumMod val="50000"/>
                  </a:schemeClr>
                </a:solidFill>
              </a:rPr>
              <a:t>Fields in </a:t>
            </a:r>
            <a:r>
              <a:rPr lang="en-CA" sz="1200" dirty="0" err="1">
                <a:solidFill>
                  <a:schemeClr val="bg1">
                    <a:lumMod val="50000"/>
                  </a:schemeClr>
                </a:solidFill>
              </a:rPr>
              <a:t>Krško</a:t>
            </a:r>
            <a:r>
              <a:rPr lang="en-CA" sz="1200" dirty="0">
                <a:solidFill>
                  <a:schemeClr val="bg1">
                    <a:lumMod val="50000"/>
                  </a:schemeClr>
                </a:solidFill>
              </a:rPr>
              <a:t>, Slovenia (</a:t>
            </a:r>
            <a:r>
              <a:rPr lang="en-CA" sz="1200" dirty="0" err="1">
                <a:solidFill>
                  <a:schemeClr val="bg1">
                    <a:lumMod val="50000"/>
                  </a:schemeClr>
                </a:solidFill>
              </a:rPr>
              <a:t>Matjaž</a:t>
            </a:r>
            <a:r>
              <a:rPr lang="en-CA" sz="1200" dirty="0">
                <a:solidFill>
                  <a:schemeClr val="bg1">
                    <a:lumMod val="50000"/>
                  </a:schemeClr>
                </a:solidFill>
              </a:rPr>
              <a:t> </a:t>
            </a:r>
            <a:r>
              <a:rPr lang="en-CA" sz="1200" dirty="0" err="1">
                <a:solidFill>
                  <a:schemeClr val="bg1">
                    <a:lumMod val="50000"/>
                  </a:schemeClr>
                </a:solidFill>
              </a:rPr>
              <a:t>Mirt</a:t>
            </a:r>
            <a:r>
              <a:rPr lang="en-CA" sz="1200" dirty="0">
                <a:solidFill>
                  <a:schemeClr val="bg1">
                    <a:lumMod val="50000"/>
                  </a:schemeClr>
                </a:solidFill>
              </a:rPr>
              <a:t>, Wikimedia Commons) </a:t>
            </a:r>
          </a:p>
        </p:txBody>
      </p:sp>
      <p:pic>
        <p:nvPicPr>
          <p:cNvPr id="3074" name="Picture 2">
            <a:extLst>
              <a:ext uri="{FF2B5EF4-FFF2-40B4-BE49-F238E27FC236}">
                <a16:creationId xmlns:a16="http://schemas.microsoft.com/office/drawing/2014/main" id="{7CEE38B9-A5B7-E093-B91E-181EDC3D7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64" y="1907664"/>
            <a:ext cx="5326966" cy="3995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2BC40AC-59FB-485A-0619-3A4E259841EC}"/>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62478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3B87A-63E9-4D1A-905C-EE3F7C0FC738}"/>
              </a:ext>
            </a:extLst>
          </p:cNvPr>
          <p:cNvSpPr>
            <a:spLocks noGrp="1"/>
          </p:cNvSpPr>
          <p:nvPr>
            <p:ph type="ctrTitle" idx="4294967295"/>
          </p:nvPr>
        </p:nvSpPr>
        <p:spPr>
          <a:xfrm>
            <a:off x="1363663" y="822325"/>
            <a:ext cx="10828337" cy="3311525"/>
          </a:xfrm>
        </p:spPr>
        <p:txBody>
          <a:bodyPr anchor="b">
            <a:normAutofit/>
          </a:bodyPr>
          <a:lstStyle/>
          <a:p>
            <a:r>
              <a:rPr lang="en-CA" sz="6000" b="1" dirty="0">
                <a:solidFill>
                  <a:schemeClr val="tx1"/>
                </a:solidFill>
              </a:rPr>
              <a:t>How can we apply ecological theory to this conservation issue?</a:t>
            </a:r>
          </a:p>
        </p:txBody>
      </p:sp>
      <p:sp>
        <p:nvSpPr>
          <p:cNvPr id="3" name="Slide Number Placeholder 2">
            <a:extLst>
              <a:ext uri="{FF2B5EF4-FFF2-40B4-BE49-F238E27FC236}">
                <a16:creationId xmlns:a16="http://schemas.microsoft.com/office/drawing/2014/main" id="{46571676-6601-28A9-EDB7-0CEE1D8CAAE0}"/>
              </a:ext>
            </a:extLst>
          </p:cNvPr>
          <p:cNvSpPr>
            <a:spLocks noGrp="1"/>
          </p:cNvSpPr>
          <p:nvPr>
            <p:ph type="sldNum" sz="quarter" idx="12"/>
          </p:nvPr>
        </p:nvSpPr>
        <p:spPr/>
        <p:txBody>
          <a:bodyPr/>
          <a:lstStyle/>
          <a:p>
            <a:fld id="{B13C8E06-23FD-4B96-A173-113AA93D15A9}" type="slidenum">
              <a:rPr lang="en-CA" smtClean="0"/>
              <a:t>16</a:t>
            </a:fld>
            <a:endParaRPr lang="en-CA"/>
          </a:p>
        </p:txBody>
      </p:sp>
    </p:spTree>
    <p:extLst>
      <p:ext uri="{BB962C8B-B14F-4D97-AF65-F5344CB8AC3E}">
        <p14:creationId xmlns:p14="http://schemas.microsoft.com/office/powerpoint/2010/main" val="120485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30964" y="602520"/>
            <a:ext cx="8758985" cy="909248"/>
          </a:xfrm>
        </p:spPr>
        <p:txBody>
          <a:bodyPr vert="horz" lIns="91440" tIns="45720" rIns="91440" bIns="45720" rtlCol="0" anchor="t">
            <a:normAutofit/>
          </a:bodyPr>
          <a:lstStyle/>
          <a:p>
            <a:r>
              <a:rPr lang="en-CA" b="1" dirty="0">
                <a:solidFill>
                  <a:schemeClr val="tx1"/>
                </a:solidFill>
                <a:latin typeface="+mn-lt"/>
                <a:cs typeface="Arial" panose="020B0604020202020204" pitchFamily="34" charset="0"/>
              </a:rPr>
              <a:t>Theory of Island Biogeography</a:t>
            </a:r>
          </a:p>
        </p:txBody>
      </p:sp>
      <p:sp>
        <p:nvSpPr>
          <p:cNvPr id="2" name="Slide Number Placeholder 1">
            <a:extLst>
              <a:ext uri="{FF2B5EF4-FFF2-40B4-BE49-F238E27FC236}">
                <a16:creationId xmlns:a16="http://schemas.microsoft.com/office/drawing/2014/main" id="{D0B2E4C2-9171-393C-3C8A-B50A7B652A80}"/>
              </a:ext>
            </a:extLst>
          </p:cNvPr>
          <p:cNvSpPr>
            <a:spLocks noGrp="1"/>
          </p:cNvSpPr>
          <p:nvPr>
            <p:ph type="sldNum" sz="quarter" idx="12"/>
          </p:nvPr>
        </p:nvSpPr>
        <p:spPr/>
        <p:txBody>
          <a:bodyPr/>
          <a:lstStyle/>
          <a:p>
            <a:fld id="{B13C8E06-23FD-4B96-A173-113AA93D15A9}" type="slidenum">
              <a:rPr lang="en-CA" smtClean="0"/>
              <a:t>17</a:t>
            </a:fld>
            <a:endParaRPr lang="en-CA"/>
          </a:p>
        </p:txBody>
      </p:sp>
      <p:sp>
        <p:nvSpPr>
          <p:cNvPr id="11" name="TextBox 10"/>
          <p:cNvSpPr txBox="1"/>
          <p:nvPr/>
        </p:nvSpPr>
        <p:spPr>
          <a:xfrm>
            <a:off x="730964" y="1992414"/>
            <a:ext cx="10353003" cy="4031873"/>
          </a:xfrm>
          <a:prstGeom prst="rect">
            <a:avLst/>
          </a:prstGeom>
          <a:noFill/>
        </p:spPr>
        <p:txBody>
          <a:bodyPr wrap="square" rtlCol="0">
            <a:spAutoFit/>
          </a:bodyPr>
          <a:lstStyle/>
          <a:p>
            <a:pPr marL="360363" indent="-260350">
              <a:spcAft>
                <a:spcPts val="2400"/>
              </a:spcAft>
              <a:buFont typeface="Arial" panose="020B0604020202020204" pitchFamily="34" charset="0"/>
              <a:buChar char="•"/>
            </a:pPr>
            <a:r>
              <a:rPr lang="en-CA" sz="3600" dirty="0">
                <a:cs typeface="Arial" panose="020B0604020202020204" pitchFamily="34" charset="0"/>
              </a:rPr>
              <a:t>R. MacArthur and E. O. Wilson (1967)</a:t>
            </a:r>
            <a:endParaRPr lang="en-CA" sz="3600" b="1" dirty="0">
              <a:cs typeface="Arial" panose="020B0604020202020204" pitchFamily="34" charset="0"/>
            </a:endParaRPr>
          </a:p>
          <a:p>
            <a:pPr marL="360363" indent="-260350">
              <a:spcAft>
                <a:spcPts val="2400"/>
              </a:spcAft>
              <a:buFont typeface="Arial" panose="020B0604020202020204" pitchFamily="34" charset="0"/>
              <a:buChar char="•"/>
            </a:pPr>
            <a:r>
              <a:rPr lang="en-CA" sz="3600" b="1" dirty="0">
                <a:cs typeface="Arial" panose="020B0604020202020204" pitchFamily="34" charset="0"/>
              </a:rPr>
              <a:t>Postulate #1: </a:t>
            </a:r>
            <a:r>
              <a:rPr lang="en-CA" sz="3600" dirty="0">
                <a:cs typeface="Arial" panose="020B0604020202020204" pitchFamily="34" charset="0"/>
              </a:rPr>
              <a:t>island size is positively correlated with species richness </a:t>
            </a:r>
          </a:p>
          <a:p>
            <a:pPr marL="360363" indent="-260350">
              <a:spcAft>
                <a:spcPts val="2400"/>
              </a:spcAft>
              <a:buFont typeface="Arial" panose="020B0604020202020204" pitchFamily="34" charset="0"/>
              <a:buChar char="•"/>
            </a:pPr>
            <a:r>
              <a:rPr lang="en-CA" sz="3600" b="1" dirty="0">
                <a:cs typeface="Arial" panose="020B0604020202020204" pitchFamily="34" charset="0"/>
              </a:rPr>
              <a:t>Postulate #2: </a:t>
            </a:r>
            <a:r>
              <a:rPr lang="en-CA" sz="3600" dirty="0">
                <a:cs typeface="Arial" panose="020B0604020202020204" pitchFamily="34" charset="0"/>
              </a:rPr>
              <a:t>distance from the source (colonizing) population is negatively correlated with species richness</a:t>
            </a:r>
            <a:endParaRPr lang="en-CA" sz="3600" i="1" dirty="0">
              <a:cs typeface="Arial" panose="020B0604020202020204" pitchFamily="34" charset="0"/>
            </a:endParaRPr>
          </a:p>
        </p:txBody>
      </p:sp>
    </p:spTree>
    <p:extLst>
      <p:ext uri="{BB962C8B-B14F-4D97-AF65-F5344CB8AC3E}">
        <p14:creationId xmlns:p14="http://schemas.microsoft.com/office/powerpoint/2010/main" val="3883756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EF1B371-7567-F0C5-B307-CF3B39F6C590}"/>
              </a:ext>
            </a:extLst>
          </p:cNvPr>
          <p:cNvSpPr/>
          <p:nvPr/>
        </p:nvSpPr>
        <p:spPr>
          <a:xfrm flipH="1">
            <a:off x="1263807" y="2025570"/>
            <a:ext cx="5694744" cy="3611301"/>
          </a:xfrm>
          <a:custGeom>
            <a:avLst/>
            <a:gdLst>
              <a:gd name="connsiteX0" fmla="*/ 0 w 5694744"/>
              <a:gd name="connsiteY0" fmla="*/ 0 h 3611301"/>
              <a:gd name="connsiteX1" fmla="*/ 2419109 w 5694744"/>
              <a:gd name="connsiteY1" fmla="*/ 2720050 h 3611301"/>
              <a:gd name="connsiteX2" fmla="*/ 5694744 w 5694744"/>
              <a:gd name="connsiteY2" fmla="*/ 3611301 h 3611301"/>
            </a:gdLst>
            <a:ahLst/>
            <a:cxnLst>
              <a:cxn ang="0">
                <a:pos x="connsiteX0" y="connsiteY0"/>
              </a:cxn>
              <a:cxn ang="0">
                <a:pos x="connsiteX1" y="connsiteY1"/>
              </a:cxn>
              <a:cxn ang="0">
                <a:pos x="connsiteX2" y="connsiteY2"/>
              </a:cxn>
            </a:cxnLst>
            <a:rect l="l" t="t" r="r" b="b"/>
            <a:pathLst>
              <a:path w="5694744" h="3611301">
                <a:moveTo>
                  <a:pt x="0" y="0"/>
                </a:moveTo>
                <a:cubicBezTo>
                  <a:pt x="734992" y="1059083"/>
                  <a:pt x="1469985" y="2118166"/>
                  <a:pt x="2419109" y="2720050"/>
                </a:cubicBezTo>
                <a:cubicBezTo>
                  <a:pt x="3368233" y="3321934"/>
                  <a:pt x="4531488" y="3466617"/>
                  <a:pt x="5694744" y="3611301"/>
                </a:cubicBezTo>
              </a:path>
            </a:pathLst>
          </a:custGeom>
          <a:noFill/>
          <a:ln w="57150">
            <a:solidFill>
              <a:srgbClr val="006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8077201" y="2708417"/>
            <a:ext cx="3838786" cy="2246769"/>
          </a:xfrm>
          <a:prstGeom prst="rect">
            <a:avLst/>
          </a:prstGeom>
          <a:noFill/>
        </p:spPr>
        <p:txBody>
          <a:bodyPr wrap="square" rtlCol="0">
            <a:spAutoFit/>
          </a:bodyPr>
          <a:lstStyle/>
          <a:p>
            <a:pPr marL="100013" marR="0" lvl="0" indent="0" algn="l" defTabSz="457200" rtl="0" eaLnBrk="1" fontAlgn="auto" latinLnBrk="0" hangingPunct="1">
              <a:lnSpc>
                <a:spcPct val="100000"/>
              </a:lnSpc>
              <a:spcBef>
                <a:spcPts val="0"/>
              </a:spcBef>
              <a:spcAft>
                <a:spcPts val="1200"/>
              </a:spcAft>
              <a:buClrTx/>
              <a:buSzTx/>
              <a:buFontTx/>
              <a:buNone/>
              <a:tabLst/>
              <a:defRPr/>
            </a:pPr>
            <a:r>
              <a:rPr kumimoji="0" lang="en-CA" sz="2800" b="0" i="0" u="none" strike="noStrike" kern="1200" cap="none" spc="0" normalizeH="0" baseline="0" noProof="0" dirty="0">
                <a:ln>
                  <a:noFill/>
                </a:ln>
                <a:solidFill>
                  <a:srgbClr val="000000"/>
                </a:solidFill>
                <a:effectLst/>
                <a:uLnTx/>
                <a:uFillTx/>
                <a:ea typeface="+mn-ea"/>
                <a:cs typeface="Arial" panose="020B0604020202020204" pitchFamily="34" charset="0"/>
              </a:rPr>
              <a:t># of species reflects balance between colonization of new species and extinction of existing species</a:t>
            </a:r>
          </a:p>
        </p:txBody>
      </p:sp>
      <p:sp>
        <p:nvSpPr>
          <p:cNvPr id="4" name="Title 1">
            <a:extLst>
              <a:ext uri="{FF2B5EF4-FFF2-40B4-BE49-F238E27FC236}">
                <a16:creationId xmlns:a16="http://schemas.microsoft.com/office/drawing/2014/main" id="{73B9B1AE-8B2B-D74A-0A16-E3E57FE76470}"/>
              </a:ext>
            </a:extLst>
          </p:cNvPr>
          <p:cNvSpPr>
            <a:spLocks noGrp="1"/>
          </p:cNvSpPr>
          <p:nvPr>
            <p:ph type="title"/>
          </p:nvPr>
        </p:nvSpPr>
        <p:spPr>
          <a:xfrm>
            <a:off x="730964" y="602520"/>
            <a:ext cx="8758985" cy="909248"/>
          </a:xfrm>
        </p:spPr>
        <p:txBody>
          <a:bodyPr vert="horz" lIns="91440" tIns="45720" rIns="91440" bIns="45720" rtlCol="0" anchor="t">
            <a:normAutofit/>
          </a:bodyPr>
          <a:lstStyle/>
          <a:p>
            <a:r>
              <a:rPr lang="en-CA" b="1" dirty="0">
                <a:solidFill>
                  <a:schemeClr val="tx1"/>
                </a:solidFill>
                <a:latin typeface="+mn-lt"/>
                <a:cs typeface="Arial" panose="020B0604020202020204" pitchFamily="34" charset="0"/>
              </a:rPr>
              <a:t>Theory of Island Biogeography</a:t>
            </a:r>
          </a:p>
        </p:txBody>
      </p:sp>
      <p:sp>
        <p:nvSpPr>
          <p:cNvPr id="2" name="Slide Number Placeholder 1">
            <a:extLst>
              <a:ext uri="{FF2B5EF4-FFF2-40B4-BE49-F238E27FC236}">
                <a16:creationId xmlns:a16="http://schemas.microsoft.com/office/drawing/2014/main" id="{7636A5AA-4173-B0D2-0955-D4ACF55FB01D}"/>
              </a:ext>
            </a:extLst>
          </p:cNvPr>
          <p:cNvSpPr>
            <a:spLocks noGrp="1"/>
          </p:cNvSpPr>
          <p:nvPr>
            <p:ph type="sldNum" sz="quarter" idx="12"/>
          </p:nvPr>
        </p:nvSpPr>
        <p:spPr/>
        <p:txBody>
          <a:bodyPr/>
          <a:lstStyle/>
          <a:p>
            <a:fld id="{B13C8E06-23FD-4B96-A173-113AA93D15A9}" type="slidenum">
              <a:rPr lang="en-CA" smtClean="0"/>
              <a:t>18</a:t>
            </a:fld>
            <a:endParaRPr lang="en-CA"/>
          </a:p>
        </p:txBody>
      </p:sp>
      <p:sp>
        <p:nvSpPr>
          <p:cNvPr id="19" name="Freeform: Shape 18">
            <a:extLst>
              <a:ext uri="{FF2B5EF4-FFF2-40B4-BE49-F238E27FC236}">
                <a16:creationId xmlns:a16="http://schemas.microsoft.com/office/drawing/2014/main" id="{AC8047F8-751D-109D-15F9-190C46276247}"/>
              </a:ext>
            </a:extLst>
          </p:cNvPr>
          <p:cNvSpPr/>
          <p:nvPr/>
        </p:nvSpPr>
        <p:spPr>
          <a:xfrm>
            <a:off x="1284790" y="2025570"/>
            <a:ext cx="5694744" cy="3611301"/>
          </a:xfrm>
          <a:custGeom>
            <a:avLst/>
            <a:gdLst>
              <a:gd name="connsiteX0" fmla="*/ 0 w 5694744"/>
              <a:gd name="connsiteY0" fmla="*/ 0 h 3611301"/>
              <a:gd name="connsiteX1" fmla="*/ 2419109 w 5694744"/>
              <a:gd name="connsiteY1" fmla="*/ 2720050 h 3611301"/>
              <a:gd name="connsiteX2" fmla="*/ 5694744 w 5694744"/>
              <a:gd name="connsiteY2" fmla="*/ 3611301 h 3611301"/>
            </a:gdLst>
            <a:ahLst/>
            <a:cxnLst>
              <a:cxn ang="0">
                <a:pos x="connsiteX0" y="connsiteY0"/>
              </a:cxn>
              <a:cxn ang="0">
                <a:pos x="connsiteX1" y="connsiteY1"/>
              </a:cxn>
              <a:cxn ang="0">
                <a:pos x="connsiteX2" y="connsiteY2"/>
              </a:cxn>
            </a:cxnLst>
            <a:rect l="l" t="t" r="r" b="b"/>
            <a:pathLst>
              <a:path w="5694744" h="3611301">
                <a:moveTo>
                  <a:pt x="0" y="0"/>
                </a:moveTo>
                <a:cubicBezTo>
                  <a:pt x="734992" y="1059083"/>
                  <a:pt x="1469985" y="2118166"/>
                  <a:pt x="2419109" y="2720050"/>
                </a:cubicBezTo>
                <a:cubicBezTo>
                  <a:pt x="3368233" y="3321934"/>
                  <a:pt x="4531488" y="3466617"/>
                  <a:pt x="5694744" y="3611301"/>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3806602" y="4660611"/>
            <a:ext cx="600164" cy="60016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2" name="TextBox 21">
            <a:extLst>
              <a:ext uri="{FF2B5EF4-FFF2-40B4-BE49-F238E27FC236}">
                <a16:creationId xmlns:a16="http://schemas.microsoft.com/office/drawing/2014/main" id="{565F0631-3284-D577-5BF1-DC2AA337E154}"/>
              </a:ext>
            </a:extLst>
          </p:cNvPr>
          <p:cNvSpPr txBox="1"/>
          <p:nvPr/>
        </p:nvSpPr>
        <p:spPr>
          <a:xfrm>
            <a:off x="3262542" y="5772618"/>
            <a:ext cx="1688283" cy="461665"/>
          </a:xfrm>
          <a:prstGeom prst="rect">
            <a:avLst/>
          </a:prstGeom>
          <a:noFill/>
        </p:spPr>
        <p:txBody>
          <a:bodyPr wrap="none" rtlCol="0">
            <a:spAutoFit/>
          </a:bodyPr>
          <a:lstStyle/>
          <a:p>
            <a:pPr algn="ctr"/>
            <a:r>
              <a:rPr lang="en-CA" sz="2400" b="1" dirty="0"/>
              <a:t># of Species</a:t>
            </a:r>
          </a:p>
        </p:txBody>
      </p:sp>
      <p:sp>
        <p:nvSpPr>
          <p:cNvPr id="23" name="TextBox 22">
            <a:extLst>
              <a:ext uri="{FF2B5EF4-FFF2-40B4-BE49-F238E27FC236}">
                <a16:creationId xmlns:a16="http://schemas.microsoft.com/office/drawing/2014/main" id="{38864C03-B0B9-E967-9ACC-1FE5B961D8A0}"/>
              </a:ext>
            </a:extLst>
          </p:cNvPr>
          <p:cNvSpPr txBox="1"/>
          <p:nvPr/>
        </p:nvSpPr>
        <p:spPr>
          <a:xfrm rot="16200000">
            <a:off x="-290465" y="3274257"/>
            <a:ext cx="2425023" cy="461665"/>
          </a:xfrm>
          <a:prstGeom prst="rect">
            <a:avLst/>
          </a:prstGeom>
          <a:noFill/>
        </p:spPr>
        <p:txBody>
          <a:bodyPr wrap="none" rtlCol="0">
            <a:spAutoFit/>
          </a:bodyPr>
          <a:lstStyle/>
          <a:p>
            <a:pPr algn="ctr"/>
            <a:r>
              <a:rPr lang="en-CA" sz="2400" b="1" dirty="0"/>
              <a:t>Colonization Rate</a:t>
            </a:r>
          </a:p>
        </p:txBody>
      </p:sp>
      <p:cxnSp>
        <p:nvCxnSpPr>
          <p:cNvPr id="9" name="Straight Connector 8">
            <a:extLst>
              <a:ext uri="{FF2B5EF4-FFF2-40B4-BE49-F238E27FC236}">
                <a16:creationId xmlns:a16="http://schemas.microsoft.com/office/drawing/2014/main" id="{ABE897D5-B68B-6849-73B4-2FD4DD04FB15}"/>
              </a:ext>
            </a:extLst>
          </p:cNvPr>
          <p:cNvCxnSpPr/>
          <p:nvPr/>
        </p:nvCxnSpPr>
        <p:spPr>
          <a:xfrm>
            <a:off x="1283751" y="1939330"/>
            <a:ext cx="0" cy="37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1D5EBA-CC0C-CBDC-3F8D-0C9E3A90C27E}"/>
              </a:ext>
            </a:extLst>
          </p:cNvPr>
          <p:cNvCxnSpPr/>
          <p:nvPr/>
        </p:nvCxnSpPr>
        <p:spPr>
          <a:xfrm>
            <a:off x="6971751" y="1939330"/>
            <a:ext cx="0" cy="37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E429CDE-6268-D797-0F7A-BABCFC417E62}"/>
              </a:ext>
            </a:extLst>
          </p:cNvPr>
          <p:cNvSpPr txBox="1"/>
          <p:nvPr/>
        </p:nvSpPr>
        <p:spPr>
          <a:xfrm rot="5400000">
            <a:off x="6253116" y="3872135"/>
            <a:ext cx="2116028" cy="461665"/>
          </a:xfrm>
          <a:prstGeom prst="rect">
            <a:avLst/>
          </a:prstGeom>
          <a:noFill/>
        </p:spPr>
        <p:txBody>
          <a:bodyPr wrap="none" rtlCol="0">
            <a:spAutoFit/>
          </a:bodyPr>
          <a:lstStyle/>
          <a:p>
            <a:pPr algn="ctr"/>
            <a:r>
              <a:rPr lang="en-CA" sz="2400" b="1" dirty="0"/>
              <a:t>Extinction Rate</a:t>
            </a:r>
          </a:p>
        </p:txBody>
      </p:sp>
      <p:cxnSp>
        <p:nvCxnSpPr>
          <p:cNvPr id="26" name="Straight Connector 25">
            <a:extLst>
              <a:ext uri="{FF2B5EF4-FFF2-40B4-BE49-F238E27FC236}">
                <a16:creationId xmlns:a16="http://schemas.microsoft.com/office/drawing/2014/main" id="{3F2C7A34-62B2-0411-1BC7-6EBB2430F420}"/>
              </a:ext>
            </a:extLst>
          </p:cNvPr>
          <p:cNvCxnSpPr/>
          <p:nvPr/>
        </p:nvCxnSpPr>
        <p:spPr>
          <a:xfrm>
            <a:off x="917891" y="4717601"/>
            <a:ext cx="0" cy="61163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CE236B-288E-088F-D5DC-5E4F91DEE169}"/>
              </a:ext>
            </a:extLst>
          </p:cNvPr>
          <p:cNvCxnSpPr/>
          <p:nvPr/>
        </p:nvCxnSpPr>
        <p:spPr>
          <a:xfrm>
            <a:off x="7311130" y="2433317"/>
            <a:ext cx="0" cy="611636"/>
          </a:xfrm>
          <a:prstGeom prst="line">
            <a:avLst/>
          </a:prstGeom>
          <a:ln w="57150">
            <a:solidFill>
              <a:srgbClr val="006C4B"/>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C18926B-4723-B7FF-E2C2-4CD16DA58AD8}"/>
              </a:ext>
            </a:extLst>
          </p:cNvPr>
          <p:cNvSpPr txBox="1"/>
          <p:nvPr/>
        </p:nvSpPr>
        <p:spPr>
          <a:xfrm>
            <a:off x="2968864" y="3287539"/>
            <a:ext cx="2318243" cy="40011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rPr>
              <a:t>Equilibrium</a:t>
            </a:r>
            <a:r>
              <a:rPr kumimoji="0" lang="en-CA" sz="2000" b="1" i="0" u="none" strike="noStrike" kern="1200" cap="none" spc="0" normalizeH="0" noProof="0" dirty="0">
                <a:ln>
                  <a:noFill/>
                </a:ln>
                <a:solidFill>
                  <a:srgbClr val="C00000"/>
                </a:solidFill>
                <a:effectLst/>
                <a:uLnTx/>
                <a:uFillTx/>
                <a:ea typeface="+mn-ea"/>
                <a:cs typeface="Arial" panose="020B0604020202020204" pitchFamily="34" charset="0"/>
              </a:rPr>
              <a:t> Point</a:t>
            </a:r>
            <a:endPar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endParaRPr>
          </a:p>
        </p:txBody>
      </p:sp>
      <p:cxnSp>
        <p:nvCxnSpPr>
          <p:cNvPr id="29" name="Straight Arrow Connector 28">
            <a:extLst>
              <a:ext uri="{FF2B5EF4-FFF2-40B4-BE49-F238E27FC236}">
                <a16:creationId xmlns:a16="http://schemas.microsoft.com/office/drawing/2014/main" id="{5AC32093-EC86-8166-B6C6-EAA9F825E7C1}"/>
              </a:ext>
            </a:extLst>
          </p:cNvPr>
          <p:cNvCxnSpPr>
            <a:cxnSpLocks/>
          </p:cNvCxnSpPr>
          <p:nvPr/>
        </p:nvCxnSpPr>
        <p:spPr>
          <a:xfrm>
            <a:off x="4138246" y="3747776"/>
            <a:ext cx="0" cy="77708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2BB8A9-E530-5DF3-1259-D2291799FAA5}"/>
              </a:ext>
            </a:extLst>
          </p:cNvPr>
          <p:cNvCxnSpPr>
            <a:cxnSpLocks/>
          </p:cNvCxnSpPr>
          <p:nvPr/>
        </p:nvCxnSpPr>
        <p:spPr>
          <a:xfrm rot="16200000">
            <a:off x="4127750" y="2789286"/>
            <a:ext cx="0" cy="568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88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44723" y="1108248"/>
            <a:ext cx="8091345" cy="584775"/>
          </a:xfrm>
          <a:prstGeom prst="rect">
            <a:avLst/>
          </a:prstGeom>
          <a:noFill/>
        </p:spPr>
        <p:txBody>
          <a:bodyPr wrap="square" rtlCol="0">
            <a:spAutoFit/>
          </a:bodyPr>
          <a:lstStyle/>
          <a:p>
            <a:pPr marL="100013" marR="0" lvl="0" algn="l" defTabSz="457200" rtl="0" eaLnBrk="1" fontAlgn="auto" latinLnBrk="0" hangingPunct="1">
              <a:lnSpc>
                <a:spcPct val="100000"/>
              </a:lnSpc>
              <a:spcBef>
                <a:spcPts val="0"/>
              </a:spcBef>
              <a:spcAft>
                <a:spcPts val="1200"/>
              </a:spcAft>
              <a:buClrTx/>
              <a:buSzTx/>
              <a:tabLst/>
              <a:defRPr/>
            </a:pPr>
            <a:r>
              <a:rPr kumimoji="0" lang="en-CA" sz="3200" b="0" i="0" u="none" strike="noStrike" kern="1200" cap="none" spc="0" normalizeH="0" baseline="0" noProof="0" dirty="0">
                <a:ln>
                  <a:noFill/>
                </a:ln>
                <a:solidFill>
                  <a:srgbClr val="000000"/>
                </a:solidFill>
                <a:effectLst/>
                <a:uLnTx/>
                <a:uFillTx/>
                <a:ea typeface="+mn-ea"/>
                <a:cs typeface="Arial" panose="020B0604020202020204" pitchFamily="34" charset="0"/>
              </a:rPr>
              <a:t>4 possible equilibrium points</a:t>
            </a:r>
          </a:p>
        </p:txBody>
      </p:sp>
      <p:sp>
        <p:nvSpPr>
          <p:cNvPr id="5" name="TextBox 4"/>
          <p:cNvSpPr txBox="1"/>
          <p:nvPr/>
        </p:nvSpPr>
        <p:spPr>
          <a:xfrm>
            <a:off x="3636579" y="2223717"/>
            <a:ext cx="2459421"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rPr>
              <a:t>Fewest species:</a:t>
            </a:r>
            <a:br>
              <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rPr>
            </a:br>
            <a:r>
              <a:rPr kumimoji="0" lang="en-CA" sz="2000" b="0" i="0" u="none" strike="noStrike" kern="1200" cap="none" spc="0" normalizeH="0" baseline="0" noProof="0" dirty="0">
                <a:ln>
                  <a:noFill/>
                </a:ln>
                <a:solidFill>
                  <a:srgbClr val="C00000"/>
                </a:solidFill>
                <a:effectLst/>
                <a:uLnTx/>
                <a:uFillTx/>
                <a:ea typeface="+mn-ea"/>
                <a:cs typeface="Arial" panose="020B0604020202020204" pitchFamily="34" charset="0"/>
              </a:rPr>
              <a:t>small and far</a:t>
            </a:r>
            <a:endPar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endParaRPr>
          </a:p>
        </p:txBody>
      </p:sp>
      <p:sp>
        <p:nvSpPr>
          <p:cNvPr id="9" name="TextBox 8"/>
          <p:cNvSpPr txBox="1"/>
          <p:nvPr/>
        </p:nvSpPr>
        <p:spPr>
          <a:xfrm>
            <a:off x="6495841" y="2223717"/>
            <a:ext cx="202966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rPr>
              <a:t>Most species:</a:t>
            </a:r>
            <a:br>
              <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rPr>
            </a:br>
            <a:r>
              <a:rPr kumimoji="0" lang="en-CA" sz="2000" b="0" i="0" u="none" strike="noStrike" kern="1200" cap="none" spc="0" normalizeH="0" baseline="0" noProof="0" dirty="0">
                <a:ln>
                  <a:noFill/>
                </a:ln>
                <a:solidFill>
                  <a:srgbClr val="C00000"/>
                </a:solidFill>
                <a:effectLst/>
                <a:uLnTx/>
                <a:uFillTx/>
                <a:ea typeface="+mn-ea"/>
                <a:cs typeface="Arial" panose="020B0604020202020204" pitchFamily="34" charset="0"/>
              </a:rPr>
              <a:t>large and near</a:t>
            </a:r>
            <a:endParaRPr kumimoji="0" lang="en-CA" sz="2000" b="1" i="0" u="none" strike="noStrike" kern="1200" cap="none" spc="0" normalizeH="0" baseline="0" noProof="0" dirty="0">
              <a:ln>
                <a:noFill/>
              </a:ln>
              <a:solidFill>
                <a:srgbClr val="C00000"/>
              </a:solidFill>
              <a:effectLst/>
              <a:uLnTx/>
              <a:uFillTx/>
              <a:ea typeface="+mn-ea"/>
              <a:cs typeface="Arial" panose="020B0604020202020204" pitchFamily="34" charset="0"/>
            </a:endParaRPr>
          </a:p>
        </p:txBody>
      </p:sp>
      <p:sp>
        <p:nvSpPr>
          <p:cNvPr id="12" name="Title 1">
            <a:extLst>
              <a:ext uri="{FF2B5EF4-FFF2-40B4-BE49-F238E27FC236}">
                <a16:creationId xmlns:a16="http://schemas.microsoft.com/office/drawing/2014/main" id="{54572AFF-14B2-49EF-8101-D955760EF7C9}"/>
              </a:ext>
            </a:extLst>
          </p:cNvPr>
          <p:cNvSpPr txBox="1">
            <a:spLocks/>
          </p:cNvSpPr>
          <p:nvPr/>
        </p:nvSpPr>
        <p:spPr>
          <a:xfrm>
            <a:off x="744723" y="359735"/>
            <a:ext cx="10914996" cy="90924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4800" b="1" i="0" u="none" strike="noStrike" kern="1200" cap="none" spc="-50" normalizeH="0" baseline="0" noProof="0" dirty="0">
                <a:ln>
                  <a:noFill/>
                </a:ln>
                <a:solidFill>
                  <a:srgbClr val="000000"/>
                </a:solidFill>
                <a:effectLst/>
                <a:uLnTx/>
                <a:uFillTx/>
                <a:latin typeface="+mn-lt"/>
                <a:ea typeface="+mj-ea"/>
                <a:cs typeface="Arial" panose="020B0604020202020204" pitchFamily="34" charset="0"/>
              </a:rPr>
              <a:t>Combined Effects of Size and Isolation</a:t>
            </a:r>
          </a:p>
        </p:txBody>
      </p:sp>
      <p:sp>
        <p:nvSpPr>
          <p:cNvPr id="2" name="Freeform: Shape 1">
            <a:extLst>
              <a:ext uri="{FF2B5EF4-FFF2-40B4-BE49-F238E27FC236}">
                <a16:creationId xmlns:a16="http://schemas.microsoft.com/office/drawing/2014/main" id="{04433C7C-2201-7B8C-066E-110A757D37B0}"/>
              </a:ext>
            </a:extLst>
          </p:cNvPr>
          <p:cNvSpPr/>
          <p:nvPr/>
        </p:nvSpPr>
        <p:spPr>
          <a:xfrm flipH="1">
            <a:off x="2787808" y="2025570"/>
            <a:ext cx="6506863" cy="3611301"/>
          </a:xfrm>
          <a:custGeom>
            <a:avLst/>
            <a:gdLst>
              <a:gd name="connsiteX0" fmla="*/ 0 w 5694744"/>
              <a:gd name="connsiteY0" fmla="*/ 0 h 3611301"/>
              <a:gd name="connsiteX1" fmla="*/ 2419109 w 5694744"/>
              <a:gd name="connsiteY1" fmla="*/ 2720050 h 3611301"/>
              <a:gd name="connsiteX2" fmla="*/ 5694744 w 5694744"/>
              <a:gd name="connsiteY2" fmla="*/ 3611301 h 3611301"/>
            </a:gdLst>
            <a:ahLst/>
            <a:cxnLst>
              <a:cxn ang="0">
                <a:pos x="connsiteX0" y="connsiteY0"/>
              </a:cxn>
              <a:cxn ang="0">
                <a:pos x="connsiteX1" y="connsiteY1"/>
              </a:cxn>
              <a:cxn ang="0">
                <a:pos x="connsiteX2" y="connsiteY2"/>
              </a:cxn>
            </a:cxnLst>
            <a:rect l="l" t="t" r="r" b="b"/>
            <a:pathLst>
              <a:path w="5694744" h="3611301">
                <a:moveTo>
                  <a:pt x="0" y="0"/>
                </a:moveTo>
                <a:cubicBezTo>
                  <a:pt x="734992" y="1059083"/>
                  <a:pt x="1469985" y="2118166"/>
                  <a:pt x="2419109" y="2720050"/>
                </a:cubicBezTo>
                <a:cubicBezTo>
                  <a:pt x="3368233" y="3321934"/>
                  <a:pt x="4531488" y="3466617"/>
                  <a:pt x="5694744" y="3611301"/>
                </a:cubicBezTo>
              </a:path>
            </a:pathLst>
          </a:custGeom>
          <a:noFill/>
          <a:ln w="57150">
            <a:solidFill>
              <a:srgbClr val="006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Freeform: Shape 6">
            <a:extLst>
              <a:ext uri="{FF2B5EF4-FFF2-40B4-BE49-F238E27FC236}">
                <a16:creationId xmlns:a16="http://schemas.microsoft.com/office/drawing/2014/main" id="{141294AE-C8D7-036C-85B3-845AFF4CDA32}"/>
              </a:ext>
            </a:extLst>
          </p:cNvPr>
          <p:cNvSpPr/>
          <p:nvPr/>
        </p:nvSpPr>
        <p:spPr>
          <a:xfrm>
            <a:off x="2808791" y="2025570"/>
            <a:ext cx="6506863" cy="3611301"/>
          </a:xfrm>
          <a:custGeom>
            <a:avLst/>
            <a:gdLst>
              <a:gd name="connsiteX0" fmla="*/ 0 w 5694744"/>
              <a:gd name="connsiteY0" fmla="*/ 0 h 3611301"/>
              <a:gd name="connsiteX1" fmla="*/ 2419109 w 5694744"/>
              <a:gd name="connsiteY1" fmla="*/ 2720050 h 3611301"/>
              <a:gd name="connsiteX2" fmla="*/ 5694744 w 5694744"/>
              <a:gd name="connsiteY2" fmla="*/ 3611301 h 3611301"/>
            </a:gdLst>
            <a:ahLst/>
            <a:cxnLst>
              <a:cxn ang="0">
                <a:pos x="connsiteX0" y="connsiteY0"/>
              </a:cxn>
              <a:cxn ang="0">
                <a:pos x="connsiteX1" y="connsiteY1"/>
              </a:cxn>
              <a:cxn ang="0">
                <a:pos x="connsiteX2" y="connsiteY2"/>
              </a:cxn>
            </a:cxnLst>
            <a:rect l="l" t="t" r="r" b="b"/>
            <a:pathLst>
              <a:path w="5694744" h="3611301">
                <a:moveTo>
                  <a:pt x="0" y="0"/>
                </a:moveTo>
                <a:cubicBezTo>
                  <a:pt x="734992" y="1059083"/>
                  <a:pt x="1469985" y="2118166"/>
                  <a:pt x="2419109" y="2720050"/>
                </a:cubicBezTo>
                <a:cubicBezTo>
                  <a:pt x="3368233" y="3321934"/>
                  <a:pt x="4531488" y="3466617"/>
                  <a:pt x="5694744" y="3611301"/>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D0644C40-9B73-5AF7-2399-83090FB614B8}"/>
              </a:ext>
            </a:extLst>
          </p:cNvPr>
          <p:cNvSpPr txBox="1"/>
          <p:nvPr/>
        </p:nvSpPr>
        <p:spPr>
          <a:xfrm>
            <a:off x="5322008" y="5772618"/>
            <a:ext cx="1688283" cy="461665"/>
          </a:xfrm>
          <a:prstGeom prst="rect">
            <a:avLst/>
          </a:prstGeom>
          <a:noFill/>
        </p:spPr>
        <p:txBody>
          <a:bodyPr wrap="none" rtlCol="0">
            <a:spAutoFit/>
          </a:bodyPr>
          <a:lstStyle/>
          <a:p>
            <a:pPr algn="ctr"/>
            <a:r>
              <a:rPr lang="en-CA" sz="2400" b="1" dirty="0"/>
              <a:t># of Species</a:t>
            </a:r>
          </a:p>
        </p:txBody>
      </p:sp>
      <p:sp>
        <p:nvSpPr>
          <p:cNvPr id="16" name="TextBox 15">
            <a:extLst>
              <a:ext uri="{FF2B5EF4-FFF2-40B4-BE49-F238E27FC236}">
                <a16:creationId xmlns:a16="http://schemas.microsoft.com/office/drawing/2014/main" id="{66CFD5D1-8124-FD4B-3B5D-8A6418B1D6D3}"/>
              </a:ext>
            </a:extLst>
          </p:cNvPr>
          <p:cNvSpPr txBox="1"/>
          <p:nvPr/>
        </p:nvSpPr>
        <p:spPr>
          <a:xfrm rot="16200000">
            <a:off x="1233537" y="3274257"/>
            <a:ext cx="2425023" cy="461665"/>
          </a:xfrm>
          <a:prstGeom prst="rect">
            <a:avLst/>
          </a:prstGeom>
          <a:noFill/>
        </p:spPr>
        <p:txBody>
          <a:bodyPr wrap="none" rtlCol="0">
            <a:spAutoFit/>
          </a:bodyPr>
          <a:lstStyle/>
          <a:p>
            <a:pPr algn="ctr"/>
            <a:r>
              <a:rPr lang="en-CA" sz="2400" b="1" dirty="0"/>
              <a:t>Colonization Rate</a:t>
            </a:r>
          </a:p>
        </p:txBody>
      </p:sp>
      <p:sp>
        <p:nvSpPr>
          <p:cNvPr id="19" name="TextBox 18">
            <a:extLst>
              <a:ext uri="{FF2B5EF4-FFF2-40B4-BE49-F238E27FC236}">
                <a16:creationId xmlns:a16="http://schemas.microsoft.com/office/drawing/2014/main" id="{DF93560F-23CD-135D-AD38-D0AC235CC160}"/>
              </a:ext>
            </a:extLst>
          </p:cNvPr>
          <p:cNvSpPr txBox="1"/>
          <p:nvPr/>
        </p:nvSpPr>
        <p:spPr>
          <a:xfrm rot="5400000">
            <a:off x="8597738" y="3872135"/>
            <a:ext cx="2116028" cy="461665"/>
          </a:xfrm>
          <a:prstGeom prst="rect">
            <a:avLst/>
          </a:prstGeom>
          <a:noFill/>
        </p:spPr>
        <p:txBody>
          <a:bodyPr wrap="none" rtlCol="0">
            <a:spAutoFit/>
          </a:bodyPr>
          <a:lstStyle/>
          <a:p>
            <a:pPr algn="ctr"/>
            <a:r>
              <a:rPr lang="en-CA" sz="2400" b="1" dirty="0"/>
              <a:t>Extinction Rate</a:t>
            </a:r>
          </a:p>
        </p:txBody>
      </p:sp>
      <p:cxnSp>
        <p:nvCxnSpPr>
          <p:cNvPr id="20" name="Straight Connector 19">
            <a:extLst>
              <a:ext uri="{FF2B5EF4-FFF2-40B4-BE49-F238E27FC236}">
                <a16:creationId xmlns:a16="http://schemas.microsoft.com/office/drawing/2014/main" id="{9B42C35A-08D4-3183-FFB3-B51D7F41FE9A}"/>
              </a:ext>
            </a:extLst>
          </p:cNvPr>
          <p:cNvCxnSpPr/>
          <p:nvPr/>
        </p:nvCxnSpPr>
        <p:spPr>
          <a:xfrm>
            <a:off x="2441893" y="4717601"/>
            <a:ext cx="0" cy="611636"/>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C9B17CC-A2B2-999E-9682-8C8273654F29}"/>
              </a:ext>
            </a:extLst>
          </p:cNvPr>
          <p:cNvCxnSpPr/>
          <p:nvPr/>
        </p:nvCxnSpPr>
        <p:spPr>
          <a:xfrm>
            <a:off x="9655752" y="2433317"/>
            <a:ext cx="0" cy="611636"/>
          </a:xfrm>
          <a:prstGeom prst="line">
            <a:avLst/>
          </a:prstGeom>
          <a:ln w="57150">
            <a:solidFill>
              <a:srgbClr val="006C4B"/>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E3AA97F1-F850-1101-60D0-8705B17F3786}"/>
              </a:ext>
            </a:extLst>
          </p:cNvPr>
          <p:cNvSpPr/>
          <p:nvPr/>
        </p:nvSpPr>
        <p:spPr>
          <a:xfrm>
            <a:off x="2808792" y="3262677"/>
            <a:ext cx="6493637" cy="2373897"/>
          </a:xfrm>
          <a:custGeom>
            <a:avLst/>
            <a:gdLst>
              <a:gd name="connsiteX0" fmla="*/ 0 w 5683169"/>
              <a:gd name="connsiteY0" fmla="*/ 0 h 1898248"/>
              <a:gd name="connsiteX1" fmla="*/ 2303362 w 5683169"/>
              <a:gd name="connsiteY1" fmla="*/ 1446836 h 1898248"/>
              <a:gd name="connsiteX2" fmla="*/ 5683169 w 5683169"/>
              <a:gd name="connsiteY2" fmla="*/ 1898248 h 1898248"/>
            </a:gdLst>
            <a:ahLst/>
            <a:cxnLst>
              <a:cxn ang="0">
                <a:pos x="connsiteX0" y="connsiteY0"/>
              </a:cxn>
              <a:cxn ang="0">
                <a:pos x="connsiteX1" y="connsiteY1"/>
              </a:cxn>
              <a:cxn ang="0">
                <a:pos x="connsiteX2" y="connsiteY2"/>
              </a:cxn>
            </a:cxnLst>
            <a:rect l="l" t="t" r="r" b="b"/>
            <a:pathLst>
              <a:path w="5683169" h="1898248">
                <a:moveTo>
                  <a:pt x="0" y="0"/>
                </a:moveTo>
                <a:cubicBezTo>
                  <a:pt x="678083" y="565230"/>
                  <a:pt x="1356167" y="1130461"/>
                  <a:pt x="2303362" y="1446836"/>
                </a:cubicBezTo>
                <a:cubicBezTo>
                  <a:pt x="3250557" y="1763211"/>
                  <a:pt x="4466863" y="1830729"/>
                  <a:pt x="5683169" y="1898248"/>
                </a:cubicBez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772B8298-1F6A-D636-5C70-BF6B55FC6ECA}"/>
              </a:ext>
            </a:extLst>
          </p:cNvPr>
          <p:cNvSpPr/>
          <p:nvPr/>
        </p:nvSpPr>
        <p:spPr>
          <a:xfrm flipH="1">
            <a:off x="2809088" y="3837636"/>
            <a:ext cx="6493637" cy="1772499"/>
          </a:xfrm>
          <a:custGeom>
            <a:avLst/>
            <a:gdLst>
              <a:gd name="connsiteX0" fmla="*/ 0 w 5683169"/>
              <a:gd name="connsiteY0" fmla="*/ 0 h 1898248"/>
              <a:gd name="connsiteX1" fmla="*/ 2303362 w 5683169"/>
              <a:gd name="connsiteY1" fmla="*/ 1446836 h 1898248"/>
              <a:gd name="connsiteX2" fmla="*/ 5683169 w 5683169"/>
              <a:gd name="connsiteY2" fmla="*/ 1898248 h 1898248"/>
            </a:gdLst>
            <a:ahLst/>
            <a:cxnLst>
              <a:cxn ang="0">
                <a:pos x="connsiteX0" y="connsiteY0"/>
              </a:cxn>
              <a:cxn ang="0">
                <a:pos x="connsiteX1" y="connsiteY1"/>
              </a:cxn>
              <a:cxn ang="0">
                <a:pos x="connsiteX2" y="connsiteY2"/>
              </a:cxn>
            </a:cxnLst>
            <a:rect l="l" t="t" r="r" b="b"/>
            <a:pathLst>
              <a:path w="5683169" h="1898248">
                <a:moveTo>
                  <a:pt x="0" y="0"/>
                </a:moveTo>
                <a:cubicBezTo>
                  <a:pt x="678083" y="565230"/>
                  <a:pt x="1356167" y="1130461"/>
                  <a:pt x="2303362" y="1446836"/>
                </a:cubicBezTo>
                <a:cubicBezTo>
                  <a:pt x="3250557" y="1763211"/>
                  <a:pt x="4466863" y="1830729"/>
                  <a:pt x="5683169" y="1898248"/>
                </a:cubicBezTo>
              </a:path>
            </a:pathLst>
          </a:custGeom>
          <a:noFill/>
          <a:ln w="57150">
            <a:solidFill>
              <a:srgbClr val="006C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a:extLst>
              <a:ext uri="{FF2B5EF4-FFF2-40B4-BE49-F238E27FC236}">
                <a16:creationId xmlns:a16="http://schemas.microsoft.com/office/drawing/2014/main" id="{FD51741C-B41C-BDD4-1652-09A275C9D738}"/>
              </a:ext>
            </a:extLst>
          </p:cNvPr>
          <p:cNvCxnSpPr>
            <a:cxnSpLocks/>
          </p:cNvCxnSpPr>
          <p:nvPr/>
        </p:nvCxnSpPr>
        <p:spPr>
          <a:xfrm rot="16200000">
            <a:off x="6042306" y="2375286"/>
            <a:ext cx="0" cy="651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8D48642-A1E8-B5F6-9673-0C04EFAACCB8}"/>
              </a:ext>
            </a:extLst>
          </p:cNvPr>
          <p:cNvCxnSpPr/>
          <p:nvPr/>
        </p:nvCxnSpPr>
        <p:spPr>
          <a:xfrm>
            <a:off x="2807753" y="1939330"/>
            <a:ext cx="0" cy="37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745CD4F-10A2-98EF-B449-262FB5523087}"/>
              </a:ext>
            </a:extLst>
          </p:cNvPr>
          <p:cNvCxnSpPr/>
          <p:nvPr/>
        </p:nvCxnSpPr>
        <p:spPr>
          <a:xfrm>
            <a:off x="9292927" y="1939330"/>
            <a:ext cx="0" cy="37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72DCE8B3-C984-AACF-FB2C-32D3BF7AC6E9}"/>
              </a:ext>
            </a:extLst>
          </p:cNvPr>
          <p:cNvSpPr/>
          <p:nvPr/>
        </p:nvSpPr>
        <p:spPr>
          <a:xfrm>
            <a:off x="5974340" y="4861374"/>
            <a:ext cx="180000" cy="180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41968D73-5A25-5691-0638-74BF7FA6C5B9}"/>
              </a:ext>
            </a:extLst>
          </p:cNvPr>
          <p:cNvSpPr/>
          <p:nvPr/>
        </p:nvSpPr>
        <p:spPr>
          <a:xfrm>
            <a:off x="5528867" y="5048943"/>
            <a:ext cx="180000" cy="180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7AB30C15-A89D-A91D-572D-22496480FA58}"/>
              </a:ext>
            </a:extLst>
          </p:cNvPr>
          <p:cNvSpPr/>
          <p:nvPr/>
        </p:nvSpPr>
        <p:spPr>
          <a:xfrm>
            <a:off x="6185355" y="5201342"/>
            <a:ext cx="180000" cy="180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A298D5ED-A8F5-EEAE-04DB-62D25B706BAA}"/>
              </a:ext>
            </a:extLst>
          </p:cNvPr>
          <p:cNvSpPr/>
          <p:nvPr/>
        </p:nvSpPr>
        <p:spPr>
          <a:xfrm>
            <a:off x="6606741" y="5095799"/>
            <a:ext cx="180000" cy="180000"/>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a:cxnSpLocks/>
            <a:stCxn id="9" idx="2"/>
          </p:cNvCxnSpPr>
          <p:nvPr/>
        </p:nvCxnSpPr>
        <p:spPr>
          <a:xfrm flipH="1">
            <a:off x="6731061" y="2931603"/>
            <a:ext cx="779612" cy="211734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5" idx="2"/>
          </p:cNvCxnSpPr>
          <p:nvPr/>
        </p:nvCxnSpPr>
        <p:spPr>
          <a:xfrm>
            <a:off x="4866290" y="2931603"/>
            <a:ext cx="722428" cy="205707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46A8BB7-10B5-F69C-626C-E294DF7CA013}"/>
              </a:ext>
            </a:extLst>
          </p:cNvPr>
          <p:cNvSpPr txBox="1"/>
          <p:nvPr/>
        </p:nvSpPr>
        <p:spPr>
          <a:xfrm>
            <a:off x="2937348" y="2869782"/>
            <a:ext cx="700833" cy="400110"/>
          </a:xfrm>
          <a:prstGeom prst="rect">
            <a:avLst/>
          </a:prstGeom>
          <a:noFill/>
        </p:spPr>
        <p:txBody>
          <a:bodyPr wrap="none" rtlCol="0">
            <a:spAutoFit/>
          </a:bodyPr>
          <a:lstStyle/>
          <a:p>
            <a:r>
              <a:rPr lang="en-CA" sz="2000" b="1" dirty="0"/>
              <a:t>Near</a:t>
            </a:r>
          </a:p>
        </p:txBody>
      </p:sp>
      <p:sp>
        <p:nvSpPr>
          <p:cNvPr id="36" name="TextBox 35">
            <a:extLst>
              <a:ext uri="{FF2B5EF4-FFF2-40B4-BE49-F238E27FC236}">
                <a16:creationId xmlns:a16="http://schemas.microsoft.com/office/drawing/2014/main" id="{CE25984B-6CB9-307D-9E38-88807BD27419}"/>
              </a:ext>
            </a:extLst>
          </p:cNvPr>
          <p:cNvSpPr txBox="1"/>
          <p:nvPr/>
        </p:nvSpPr>
        <p:spPr>
          <a:xfrm>
            <a:off x="2937348" y="3815691"/>
            <a:ext cx="512704" cy="400110"/>
          </a:xfrm>
          <a:prstGeom prst="rect">
            <a:avLst/>
          </a:prstGeom>
          <a:noFill/>
        </p:spPr>
        <p:txBody>
          <a:bodyPr wrap="none" rtlCol="0">
            <a:spAutoFit/>
          </a:bodyPr>
          <a:lstStyle/>
          <a:p>
            <a:r>
              <a:rPr lang="en-CA" sz="2000" b="1" dirty="0"/>
              <a:t>Far</a:t>
            </a:r>
          </a:p>
        </p:txBody>
      </p:sp>
      <p:sp>
        <p:nvSpPr>
          <p:cNvPr id="37" name="TextBox 36">
            <a:extLst>
              <a:ext uri="{FF2B5EF4-FFF2-40B4-BE49-F238E27FC236}">
                <a16:creationId xmlns:a16="http://schemas.microsoft.com/office/drawing/2014/main" id="{71A7A5E1-9ECA-04ED-2D89-2EDD38B5DB1D}"/>
              </a:ext>
            </a:extLst>
          </p:cNvPr>
          <p:cNvSpPr txBox="1"/>
          <p:nvPr/>
        </p:nvSpPr>
        <p:spPr>
          <a:xfrm>
            <a:off x="8539339" y="2869782"/>
            <a:ext cx="766557" cy="400110"/>
          </a:xfrm>
          <a:prstGeom prst="rect">
            <a:avLst/>
          </a:prstGeom>
          <a:noFill/>
        </p:spPr>
        <p:txBody>
          <a:bodyPr wrap="none" rtlCol="0">
            <a:spAutoFit/>
          </a:bodyPr>
          <a:lstStyle/>
          <a:p>
            <a:r>
              <a:rPr lang="en-CA" sz="2000" b="1" dirty="0"/>
              <a:t>Small</a:t>
            </a:r>
          </a:p>
        </p:txBody>
      </p:sp>
      <p:sp>
        <p:nvSpPr>
          <p:cNvPr id="38" name="TextBox 37">
            <a:extLst>
              <a:ext uri="{FF2B5EF4-FFF2-40B4-BE49-F238E27FC236}">
                <a16:creationId xmlns:a16="http://schemas.microsoft.com/office/drawing/2014/main" id="{B5CA2335-580A-2912-80E9-49CE3BA16F95}"/>
              </a:ext>
            </a:extLst>
          </p:cNvPr>
          <p:cNvSpPr txBox="1"/>
          <p:nvPr/>
        </p:nvSpPr>
        <p:spPr>
          <a:xfrm>
            <a:off x="8542336" y="4319908"/>
            <a:ext cx="757580" cy="400110"/>
          </a:xfrm>
          <a:prstGeom prst="rect">
            <a:avLst/>
          </a:prstGeom>
          <a:noFill/>
        </p:spPr>
        <p:txBody>
          <a:bodyPr wrap="none" rtlCol="0">
            <a:spAutoFit/>
          </a:bodyPr>
          <a:lstStyle/>
          <a:p>
            <a:r>
              <a:rPr lang="en-CA" sz="2000" b="1" dirty="0"/>
              <a:t>Large</a:t>
            </a:r>
          </a:p>
        </p:txBody>
      </p:sp>
      <p:sp>
        <p:nvSpPr>
          <p:cNvPr id="3" name="Slide Number Placeholder 2">
            <a:extLst>
              <a:ext uri="{FF2B5EF4-FFF2-40B4-BE49-F238E27FC236}">
                <a16:creationId xmlns:a16="http://schemas.microsoft.com/office/drawing/2014/main" id="{07FAB09F-2B8C-FE34-F5CB-5FF4467AC9F7}"/>
              </a:ext>
            </a:extLst>
          </p:cNvPr>
          <p:cNvSpPr>
            <a:spLocks noGrp="1"/>
          </p:cNvSpPr>
          <p:nvPr>
            <p:ph type="sldNum" sz="quarter" idx="12"/>
          </p:nvPr>
        </p:nvSpPr>
        <p:spPr/>
        <p:txBody>
          <a:bodyPr/>
          <a:lstStyle/>
          <a:p>
            <a:fld id="{B13C8E06-23FD-4B96-A173-113AA93D15A9}" type="slidenum">
              <a:rPr lang="en-CA" smtClean="0"/>
              <a:t>19</a:t>
            </a:fld>
            <a:endParaRPr lang="en-CA"/>
          </a:p>
        </p:txBody>
      </p:sp>
    </p:spTree>
    <p:extLst>
      <p:ext uri="{BB962C8B-B14F-4D97-AF65-F5344CB8AC3E}">
        <p14:creationId xmlns:p14="http://schemas.microsoft.com/office/powerpoint/2010/main" val="20485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034C-13EC-D283-4A23-D37A6ACB2C2C}"/>
              </a:ext>
            </a:extLst>
          </p:cNvPr>
          <p:cNvSpPr>
            <a:spLocks noGrp="1"/>
          </p:cNvSpPr>
          <p:nvPr>
            <p:ph type="title"/>
          </p:nvPr>
        </p:nvSpPr>
        <p:spPr/>
        <p:txBody>
          <a:bodyPr/>
          <a:lstStyle/>
          <a:p>
            <a:r>
              <a:rPr lang="en-CA" b="1" dirty="0">
                <a:solidFill>
                  <a:schemeClr val="tx1"/>
                </a:solidFill>
              </a:rPr>
              <a:t>How can we quantify biodiversity?</a:t>
            </a:r>
          </a:p>
        </p:txBody>
      </p:sp>
      <p:sp>
        <p:nvSpPr>
          <p:cNvPr id="3" name="Text Placeholder 2">
            <a:extLst>
              <a:ext uri="{FF2B5EF4-FFF2-40B4-BE49-F238E27FC236}">
                <a16:creationId xmlns:a16="http://schemas.microsoft.com/office/drawing/2014/main" id="{00FC1FAE-6FFA-2998-82C0-C059647B9F99}"/>
              </a:ext>
            </a:extLst>
          </p:cNvPr>
          <p:cNvSpPr>
            <a:spLocks noGrp="1"/>
          </p:cNvSpPr>
          <p:nvPr>
            <p:ph type="body" idx="1"/>
          </p:nvPr>
        </p:nvSpPr>
        <p:spPr/>
        <p:txBody>
          <a:bodyPr/>
          <a:lstStyle/>
          <a:p>
            <a:r>
              <a:rPr lang="en-CA" b="1" dirty="0"/>
              <a:t>There are many measures!</a:t>
            </a:r>
          </a:p>
        </p:txBody>
      </p:sp>
      <p:sp>
        <p:nvSpPr>
          <p:cNvPr id="4" name="Slide Number Placeholder 3">
            <a:extLst>
              <a:ext uri="{FF2B5EF4-FFF2-40B4-BE49-F238E27FC236}">
                <a16:creationId xmlns:a16="http://schemas.microsoft.com/office/drawing/2014/main" id="{CD6721C8-E123-4143-F116-3FD56538BB23}"/>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00306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B53F9C7-45AB-042E-07FC-BCD850D5A383}"/>
              </a:ext>
            </a:extLst>
          </p:cNvPr>
          <p:cNvSpPr>
            <a:spLocks noGrp="1"/>
          </p:cNvSpPr>
          <p:nvPr>
            <p:ph type="title"/>
          </p:nvPr>
        </p:nvSpPr>
        <p:spPr/>
        <p:txBody>
          <a:bodyPr>
            <a:normAutofit/>
          </a:bodyPr>
          <a:lstStyle/>
          <a:p>
            <a:r>
              <a:rPr lang="en-CA" sz="7200" b="1" dirty="0">
                <a:solidFill>
                  <a:schemeClr val="tx1"/>
                </a:solidFill>
              </a:rPr>
              <a:t>Threats to Biodiversity: Invasive Species</a:t>
            </a:r>
          </a:p>
        </p:txBody>
      </p:sp>
      <p:sp>
        <p:nvSpPr>
          <p:cNvPr id="2" name="Slide Number Placeholder 1">
            <a:extLst>
              <a:ext uri="{FF2B5EF4-FFF2-40B4-BE49-F238E27FC236}">
                <a16:creationId xmlns:a16="http://schemas.microsoft.com/office/drawing/2014/main" id="{E4B5D63B-E9A4-6C10-5FE6-F2A2B16C761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37505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30964" y="602520"/>
            <a:ext cx="8758985" cy="909248"/>
          </a:xfrm>
        </p:spPr>
        <p:txBody>
          <a:bodyPr vert="horz" lIns="91440" tIns="45720" rIns="91440" bIns="45720" rtlCol="0" anchor="t">
            <a:normAutofit/>
          </a:bodyPr>
          <a:lstStyle/>
          <a:p>
            <a:r>
              <a:rPr lang="en-CA" b="1" dirty="0">
                <a:solidFill>
                  <a:schemeClr val="tx1"/>
                </a:solidFill>
                <a:latin typeface="+mn-lt"/>
                <a:cs typeface="Arial" panose="020B0604020202020204" pitchFamily="34" charset="0"/>
              </a:rPr>
              <a:t>Invasive Species</a:t>
            </a:r>
          </a:p>
        </p:txBody>
      </p:sp>
      <p:sp>
        <p:nvSpPr>
          <p:cNvPr id="2" name="Slide Number Placeholder 1">
            <a:extLst>
              <a:ext uri="{FF2B5EF4-FFF2-40B4-BE49-F238E27FC236}">
                <a16:creationId xmlns:a16="http://schemas.microsoft.com/office/drawing/2014/main" id="{0F9F001C-03F3-896B-07B8-0A9A197E9C6F}"/>
              </a:ext>
            </a:extLst>
          </p:cNvPr>
          <p:cNvSpPr>
            <a:spLocks noGrp="1"/>
          </p:cNvSpPr>
          <p:nvPr>
            <p:ph type="sldNum" sz="quarter" idx="12"/>
          </p:nvPr>
        </p:nvSpPr>
        <p:spPr/>
        <p:txBody>
          <a:bodyPr/>
          <a:lstStyle/>
          <a:p>
            <a:fld id="{B13C8E06-23FD-4B96-A173-113AA93D15A9}" type="slidenum">
              <a:rPr lang="en-CA" smtClean="0"/>
              <a:t>21</a:t>
            </a:fld>
            <a:endParaRPr lang="en-CA"/>
          </a:p>
        </p:txBody>
      </p:sp>
      <p:sp>
        <p:nvSpPr>
          <p:cNvPr id="11" name="TextBox 10"/>
          <p:cNvSpPr txBox="1"/>
          <p:nvPr/>
        </p:nvSpPr>
        <p:spPr>
          <a:xfrm>
            <a:off x="730964" y="1992414"/>
            <a:ext cx="10353003" cy="3477875"/>
          </a:xfrm>
          <a:prstGeom prst="rect">
            <a:avLst/>
          </a:prstGeom>
          <a:noFill/>
        </p:spPr>
        <p:txBody>
          <a:bodyPr wrap="square" rtlCol="0">
            <a:spAutoFit/>
          </a:bodyPr>
          <a:lstStyle/>
          <a:p>
            <a:pPr marL="360363" indent="-260350">
              <a:spcAft>
                <a:spcPts val="2400"/>
              </a:spcAft>
              <a:buFont typeface="Arial" panose="020B0604020202020204" pitchFamily="34" charset="0"/>
              <a:buChar char="•"/>
            </a:pPr>
            <a:r>
              <a:rPr lang="en-CA" sz="3600" dirty="0">
                <a:cs typeface="Arial" panose="020B0604020202020204" pitchFamily="34" charset="0"/>
              </a:rPr>
              <a:t>Found outside of historical range through intentional or accidental introductions</a:t>
            </a:r>
          </a:p>
          <a:p>
            <a:pPr marL="360363" indent="-260350">
              <a:spcAft>
                <a:spcPts val="2400"/>
              </a:spcAft>
              <a:buFont typeface="Arial" panose="020B0604020202020204" pitchFamily="34" charset="0"/>
              <a:buChar char="•"/>
            </a:pPr>
            <a:r>
              <a:rPr lang="en-CA" sz="3600" dirty="0">
                <a:cs typeface="Arial" panose="020B0604020202020204" pitchFamily="34" charset="0"/>
              </a:rPr>
              <a:t>Negative impact on recipient community, typically reduction in biodiversity</a:t>
            </a:r>
          </a:p>
          <a:p>
            <a:pPr marL="360363" indent="-260350">
              <a:spcAft>
                <a:spcPts val="2400"/>
              </a:spcAft>
              <a:buFont typeface="Arial" panose="020B0604020202020204" pitchFamily="34" charset="0"/>
              <a:buChar char="•"/>
            </a:pPr>
            <a:r>
              <a:rPr lang="en-CA" sz="3600" dirty="0">
                <a:cs typeface="Arial" panose="020B0604020202020204" pitchFamily="34" charset="0"/>
              </a:rPr>
              <a:t>Note: Not all non-native species are invasive!</a:t>
            </a:r>
          </a:p>
        </p:txBody>
      </p:sp>
    </p:spTree>
    <p:extLst>
      <p:ext uri="{BB962C8B-B14F-4D97-AF65-F5344CB8AC3E}">
        <p14:creationId xmlns:p14="http://schemas.microsoft.com/office/powerpoint/2010/main" val="366800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4066" y="746021"/>
            <a:ext cx="10663867" cy="909248"/>
          </a:xfrm>
        </p:spPr>
        <p:txBody>
          <a:bodyPr vert="horz" lIns="91440" tIns="45720" rIns="91440" bIns="45720" rtlCol="0" anchor="t">
            <a:normAutofit/>
          </a:bodyPr>
          <a:lstStyle/>
          <a:p>
            <a:r>
              <a:rPr lang="en-CA" b="1" dirty="0">
                <a:solidFill>
                  <a:schemeClr val="tx1"/>
                </a:solidFill>
                <a:latin typeface="+mn-lt"/>
                <a:cs typeface="Arial" panose="020B0604020202020204" pitchFamily="34" charset="0"/>
              </a:rPr>
              <a:t>Case Study: Wetland Biodiversity</a:t>
            </a:r>
          </a:p>
        </p:txBody>
      </p:sp>
      <p:sp>
        <p:nvSpPr>
          <p:cNvPr id="3" name="Slide Number Placeholder 2">
            <a:extLst>
              <a:ext uri="{FF2B5EF4-FFF2-40B4-BE49-F238E27FC236}">
                <a16:creationId xmlns:a16="http://schemas.microsoft.com/office/drawing/2014/main" id="{8B904896-6415-8F52-AB3A-F49AEE1B4882}"/>
              </a:ext>
            </a:extLst>
          </p:cNvPr>
          <p:cNvSpPr>
            <a:spLocks noGrp="1"/>
          </p:cNvSpPr>
          <p:nvPr>
            <p:ph type="sldNum" sz="quarter" idx="12"/>
          </p:nvPr>
        </p:nvSpPr>
        <p:spPr/>
        <p:txBody>
          <a:bodyPr/>
          <a:lstStyle/>
          <a:p>
            <a:fld id="{B13C8E06-23FD-4B96-A173-113AA93D15A9}" type="slidenum">
              <a:rPr lang="en-CA" smtClean="0"/>
              <a:t>22</a:t>
            </a:fld>
            <a:endParaRPr lang="en-CA"/>
          </a:p>
        </p:txBody>
      </p:sp>
      <p:sp>
        <p:nvSpPr>
          <p:cNvPr id="11" name="TextBox 10"/>
          <p:cNvSpPr txBox="1"/>
          <p:nvPr/>
        </p:nvSpPr>
        <p:spPr>
          <a:xfrm>
            <a:off x="531672" y="2474892"/>
            <a:ext cx="10353003" cy="2769989"/>
          </a:xfrm>
          <a:prstGeom prst="rect">
            <a:avLst/>
          </a:prstGeom>
          <a:noFill/>
        </p:spPr>
        <p:txBody>
          <a:bodyPr wrap="square" rtlCol="0">
            <a:spAutoFit/>
          </a:bodyPr>
          <a:lstStyle/>
          <a:p>
            <a:pPr marL="100013">
              <a:spcAft>
                <a:spcPts val="1800"/>
              </a:spcAft>
            </a:pPr>
            <a:r>
              <a:rPr lang="en-CA" sz="3600" dirty="0">
                <a:cs typeface="Arial" panose="020B0604020202020204" pitchFamily="34" charset="0"/>
              </a:rPr>
              <a:t>Reduction in biodiversity </a:t>
            </a:r>
            <a:br>
              <a:rPr lang="en-CA" sz="3600" dirty="0">
                <a:cs typeface="Arial" panose="020B0604020202020204" pitchFamily="34" charset="0"/>
              </a:rPr>
            </a:br>
            <a:r>
              <a:rPr lang="en-CA" sz="3600" dirty="0">
                <a:cs typeface="Arial" panose="020B0604020202020204" pitchFamily="34" charset="0"/>
              </a:rPr>
              <a:t>due to:</a:t>
            </a:r>
          </a:p>
          <a:p>
            <a:pPr marL="360363" indent="-260350">
              <a:spcAft>
                <a:spcPts val="1800"/>
              </a:spcAft>
              <a:buFont typeface="Arial" panose="020B0604020202020204" pitchFamily="34" charset="0"/>
              <a:buChar char="•"/>
            </a:pPr>
            <a:r>
              <a:rPr lang="en-CA" sz="3600" dirty="0">
                <a:cs typeface="Arial" panose="020B0604020202020204" pitchFamily="34" charset="0"/>
              </a:rPr>
              <a:t>Habitat fragmentation</a:t>
            </a:r>
          </a:p>
          <a:p>
            <a:pPr marL="360363" indent="-260350">
              <a:spcAft>
                <a:spcPts val="1800"/>
              </a:spcAft>
              <a:buFont typeface="Arial" panose="020B0604020202020204" pitchFamily="34" charset="0"/>
              <a:buChar char="•"/>
            </a:pPr>
            <a:r>
              <a:rPr lang="en-CA" sz="3600" dirty="0">
                <a:cs typeface="Arial" panose="020B0604020202020204" pitchFamily="34" charset="0"/>
              </a:rPr>
              <a:t>Invasive species</a:t>
            </a:r>
          </a:p>
        </p:txBody>
      </p:sp>
      <p:pic>
        <p:nvPicPr>
          <p:cNvPr id="2" name="image1.jpg" descr="Wetland">
            <a:extLst>
              <a:ext uri="{FF2B5EF4-FFF2-40B4-BE49-F238E27FC236}">
                <a16:creationId xmlns:a16="http://schemas.microsoft.com/office/drawing/2014/main" id="{022069E7-14E6-BAFF-4F31-B9983AB044F7}"/>
              </a:ext>
            </a:extLst>
          </p:cNvPr>
          <p:cNvPicPr/>
          <p:nvPr/>
        </p:nvPicPr>
        <p:blipFill rotWithShape="1">
          <a:blip r:embed="rId3">
            <a:extLst>
              <a:ext uri="{28A0092B-C50C-407E-A947-70E740481C1C}">
                <a14:useLocalDpi xmlns:a14="http://schemas.microsoft.com/office/drawing/2010/main" val="0"/>
              </a:ext>
            </a:extLst>
          </a:blip>
          <a:srcRect/>
          <a:stretch/>
        </p:blipFill>
        <p:spPr>
          <a:xfrm>
            <a:off x="5898828" y="2113147"/>
            <a:ext cx="5529105" cy="3493478"/>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7F00DFFE-6195-C568-F097-2E6EF9559557}"/>
              </a:ext>
            </a:extLst>
          </p:cNvPr>
          <p:cNvSpPr txBox="1"/>
          <p:nvPr/>
        </p:nvSpPr>
        <p:spPr>
          <a:xfrm>
            <a:off x="5898828" y="5654661"/>
            <a:ext cx="3500318" cy="276999"/>
          </a:xfrm>
          <a:prstGeom prst="rect">
            <a:avLst/>
          </a:prstGeom>
          <a:noFill/>
        </p:spPr>
        <p:txBody>
          <a:bodyPr wrap="none" rtlCol="0">
            <a:spAutoFit/>
          </a:bodyPr>
          <a:lstStyle/>
          <a:p>
            <a:pPr algn="r"/>
            <a:r>
              <a:rPr lang="en-CA" sz="1200" dirty="0">
                <a:solidFill>
                  <a:schemeClr val="bg1">
                    <a:lumMod val="50000"/>
                  </a:schemeClr>
                </a:solidFill>
              </a:rPr>
              <a:t>Wetland (Svetlana Makarova, Wikimedia Commons) </a:t>
            </a:r>
          </a:p>
        </p:txBody>
      </p:sp>
    </p:spTree>
    <p:extLst>
      <p:ext uri="{BB962C8B-B14F-4D97-AF65-F5344CB8AC3E}">
        <p14:creationId xmlns:p14="http://schemas.microsoft.com/office/powerpoint/2010/main" val="428766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B2FC-6827-DAEC-B637-9921FEC37DD9}"/>
              </a:ext>
            </a:extLst>
          </p:cNvPr>
          <p:cNvSpPr>
            <a:spLocks noGrp="1"/>
          </p:cNvSpPr>
          <p:nvPr>
            <p:ph type="title"/>
          </p:nvPr>
        </p:nvSpPr>
        <p:spPr>
          <a:xfrm>
            <a:off x="838200" y="365125"/>
            <a:ext cx="10515600" cy="701675"/>
          </a:xfrm>
        </p:spPr>
        <p:txBody>
          <a:bodyPr/>
          <a:lstStyle/>
          <a:p>
            <a:r>
              <a:rPr lang="en-US" dirty="0"/>
              <a:t>Image Credits</a:t>
            </a:r>
          </a:p>
        </p:txBody>
      </p:sp>
      <p:sp>
        <p:nvSpPr>
          <p:cNvPr id="3" name="Slide Number Placeholder 2">
            <a:extLst>
              <a:ext uri="{FF2B5EF4-FFF2-40B4-BE49-F238E27FC236}">
                <a16:creationId xmlns:a16="http://schemas.microsoft.com/office/drawing/2014/main" id="{1AA658B4-2C25-2494-939E-7967A2733C64}"/>
              </a:ext>
            </a:extLst>
          </p:cNvPr>
          <p:cNvSpPr>
            <a:spLocks noGrp="1"/>
          </p:cNvSpPr>
          <p:nvPr>
            <p:ph type="sldNum" sz="quarter" idx="12"/>
          </p:nvPr>
        </p:nvSpPr>
        <p:spPr/>
        <p:txBody>
          <a:bodyPr/>
          <a:lstStyle/>
          <a:p>
            <a:fld id="{B13C8E06-23FD-4B96-A173-113AA93D15A9}" type="slidenum">
              <a:rPr lang="en-CA" smtClean="0"/>
              <a:t>23</a:t>
            </a:fld>
            <a:endParaRPr lang="en-CA"/>
          </a:p>
        </p:txBody>
      </p:sp>
      <p:sp>
        <p:nvSpPr>
          <p:cNvPr id="5" name="TextBox 4">
            <a:extLst>
              <a:ext uri="{FF2B5EF4-FFF2-40B4-BE49-F238E27FC236}">
                <a16:creationId xmlns:a16="http://schemas.microsoft.com/office/drawing/2014/main" id="{B5A0619A-1093-6AEC-1984-C2AC9114AAF6}"/>
              </a:ext>
            </a:extLst>
          </p:cNvPr>
          <p:cNvSpPr txBox="1"/>
          <p:nvPr/>
        </p:nvSpPr>
        <p:spPr>
          <a:xfrm>
            <a:off x="838200" y="1066800"/>
            <a:ext cx="10764520" cy="5381281"/>
          </a:xfrm>
          <a:prstGeom prst="rect">
            <a:avLst/>
          </a:prstGeom>
          <a:noFill/>
        </p:spPr>
        <p:txBody>
          <a:bodyPr wrap="square">
            <a:spAutoFit/>
          </a:bodyPr>
          <a:lstStyle/>
          <a:p>
            <a:pPr marR="0" lvl="0" fontAlgn="base">
              <a:lnSpc>
                <a:spcPct val="107000"/>
              </a:lnSpc>
              <a:spcBef>
                <a:spcPts val="0"/>
              </a:spcBef>
              <a:spcAft>
                <a:spcPts val="0"/>
              </a:spcAft>
            </a:pPr>
            <a:r>
              <a:rPr lang="en-CA" b="1" dirty="0">
                <a:solidFill>
                  <a:srgbClr val="000000"/>
                </a:solidFill>
                <a:latin typeface="Arial" panose="020B0604020202020204" pitchFamily="34" charset="0"/>
                <a:ea typeface="Calibri" panose="020F0502020204030204" pitchFamily="34" charset="0"/>
                <a:cs typeface="Times New Roman" panose="02020603050405020304" pitchFamily="18" charset="0"/>
              </a:rPr>
              <a:t>Images in this presentation were created by the authors except for the following:</a:t>
            </a:r>
            <a:endParaRPr lang="en-CA"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C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Slide 1:</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Licensed photo of Ontario wetlands © </a:t>
            </a:r>
            <a:r>
              <a:rPr lang="en-CA"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Ahkenahmed</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Dreamstime.com, id 85658883.</a:t>
            </a:r>
          </a:p>
          <a:p>
            <a:pPr marL="342900" marR="0" lvl="0" indent="-342900" fontAlgn="base">
              <a:lnSpc>
                <a:spcPct val="107000"/>
              </a:lnSpc>
              <a:spcBef>
                <a:spcPts val="0"/>
              </a:spcBef>
              <a:spcAft>
                <a:spcPts val="0"/>
              </a:spcAft>
              <a:buFont typeface="Symbol" panose="05050102010706020507" pitchFamily="18" charset="2"/>
              <a:buChar char=""/>
            </a:pPr>
            <a:r>
              <a:rPr lang="en-C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Slide 8:</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Lake Moraine, Banff National Park, Canada. Wikimedia Commons. 2012. Author Florian Fuchs. Licensed under the Creative Commons Attribution 3.0 </a:t>
            </a:r>
            <a:r>
              <a:rPr lang="en-CA"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Unported</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license. </a:t>
            </a:r>
            <a:r>
              <a:rPr lang="en-CA" sz="16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2"/>
              </a:rPr>
              <a:t>https://commons.wikimedia.org/wiki/File:Lake_Moraine-Banff_National_Park.jpg</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C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Slide 9:</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Holland Park, Surrey, British Columbia, Canada. Wikimedia Commons. 2017. Author Clee7903. Licensed under the Creative Commons Attribution-Share Alike 4.0 International license. </a:t>
            </a:r>
            <a:r>
              <a:rPr lang="en-CA" sz="16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3"/>
              </a:rPr>
              <a:t>https://commons.wikimedia.org/wiki/File:Holland_Park,_Surrey_BC.jpg</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C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Slide 10:</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Annadel State Park, California. Wikimedia Commons. 2004. Author Brian Michelsen. Licensed under the Creative Commons Attribution 2.0 Generic license. </a:t>
            </a:r>
            <a:r>
              <a:rPr lang="en-CA" sz="16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4"/>
              </a:rPr>
              <a:t>https://commons.wikimedia.org/wiki/File:Lupines_AnnadelStateParkCA.jpg</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b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Redwood National Park, California. Wikimedia Commons. 2008. Author Michael Schweppe. Licensed under the Creative Commons Attribution 2.0 Generic license. </a:t>
            </a:r>
            <a:r>
              <a:rPr lang="en-CA" sz="16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5"/>
              </a:rPr>
              <a:t>https://commons.wikimedia.org/wiki/File:Redwood_National_Park,_fog_in_the_forest.jpg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0"/>
              </a:spcAft>
              <a:buFont typeface="Symbol" panose="05050102010706020507" pitchFamily="18" charset="2"/>
              <a:buChar char=""/>
            </a:pPr>
            <a:r>
              <a:rPr lang="en-CA"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Slide 15: </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Fields in </a:t>
            </a:r>
            <a:r>
              <a:rPr lang="en-CA"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Krško</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Slovenia. Wikimedia Commons. 2011. Author </a:t>
            </a:r>
            <a:r>
              <a:rPr lang="en-CA"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Matjaž</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CA"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Mirt</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Licensed under the Creative Commons Attribution 2.0 Generic license. </a:t>
            </a:r>
            <a:r>
              <a:rPr lang="en-CA" sz="16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hlinkClick r:id="rId6"/>
              </a:rPr>
              <a:t>https://commons.wikimedia.org/wiki/File:Kr%C5%A1ko_polje_(8778027807).jpg</a:t>
            </a:r>
            <a:r>
              <a:rPr lang="en-CA"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p>
          <a:p>
            <a:pPr marL="342900" marR="0" lvl="0" indent="-342900" fontAlgn="base">
              <a:lnSpc>
                <a:spcPct val="107000"/>
              </a:lnSpc>
              <a:spcBef>
                <a:spcPts val="0"/>
              </a:spcBef>
              <a:spcAft>
                <a:spcPts val="0"/>
              </a:spcAft>
              <a:buFont typeface="Symbol" panose="05050102010706020507" pitchFamily="18" charset="2"/>
              <a:buChar char=""/>
            </a:pPr>
            <a:r>
              <a:rPr lang="en-CA" sz="1600" b="1" dirty="0">
                <a:effectLst/>
                <a:latin typeface="Arial" panose="020B0604020202020204" pitchFamily="34" charset="0"/>
                <a:ea typeface="Calibri" panose="020F0502020204030204" pitchFamily="34" charset="0"/>
              </a:rPr>
              <a:t>Slide 22: </a:t>
            </a:r>
            <a:r>
              <a:rPr lang="en-CA" sz="1600" dirty="0">
                <a:effectLst/>
                <a:latin typeface="Arial" panose="020B0604020202020204" pitchFamily="34" charset="0"/>
                <a:ea typeface="Calibri" panose="020F0502020204030204" pitchFamily="34" charset="0"/>
              </a:rPr>
              <a:t>Wetland. Wikimedia Commons. 2009. Author Svetlana Makarova. Licensed under the Creative Commons Attribution-Share Alike 2.0 Generic license. </a:t>
            </a:r>
            <a:r>
              <a:rPr lang="en-CA" sz="1600" u="sng" dirty="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7"/>
              </a:rPr>
              <a:t>https://commons.wikimedia.org/wiki/File:Wetlands_%28Moscow,_Russia%29.jpg</a:t>
            </a:r>
            <a:r>
              <a:rPr lang="en-CA" sz="1600" dirty="0">
                <a:effectLst/>
                <a:latin typeface="Arial" panose="020B0604020202020204" pitchFamily="34" charset="0"/>
                <a:ea typeface="Calibri" panose="020F0502020204030204" pitchFamily="34" charset="0"/>
              </a:rPr>
              <a:t>.</a:t>
            </a:r>
            <a:endParaRPr lang="en-US" sz="1600" dirty="0"/>
          </a:p>
        </p:txBody>
      </p:sp>
    </p:spTree>
    <p:extLst>
      <p:ext uri="{BB962C8B-B14F-4D97-AF65-F5344CB8AC3E}">
        <p14:creationId xmlns:p14="http://schemas.microsoft.com/office/powerpoint/2010/main" val="25628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536" y="270589"/>
            <a:ext cx="8758985" cy="909248"/>
          </a:xfrm>
        </p:spPr>
        <p:txBody>
          <a:bodyPr vert="horz" lIns="91440" tIns="45720" rIns="91440" bIns="45720" rtlCol="0" anchor="t">
            <a:normAutofit/>
          </a:bodyPr>
          <a:lstStyle/>
          <a:p>
            <a:r>
              <a:rPr lang="en-CA" sz="4400" b="1" dirty="0">
                <a:solidFill>
                  <a:schemeClr val="tx1"/>
                </a:solidFill>
                <a:latin typeface="+mn-lt"/>
                <a:cs typeface="Arial" panose="020B0604020202020204" pitchFamily="34" charset="0"/>
              </a:rPr>
              <a:t>Species Richness</a:t>
            </a:r>
          </a:p>
        </p:txBody>
      </p:sp>
      <p:sp>
        <p:nvSpPr>
          <p:cNvPr id="3" name="Slide Number Placeholder 2">
            <a:extLst>
              <a:ext uri="{FF2B5EF4-FFF2-40B4-BE49-F238E27FC236}">
                <a16:creationId xmlns:a16="http://schemas.microsoft.com/office/drawing/2014/main" id="{97F58C98-8ADA-C639-F657-604AA5FC5AC2}"/>
              </a:ext>
            </a:extLst>
          </p:cNvPr>
          <p:cNvSpPr>
            <a:spLocks noGrp="1"/>
          </p:cNvSpPr>
          <p:nvPr>
            <p:ph type="sldNum" sz="quarter" idx="12"/>
          </p:nvPr>
        </p:nvSpPr>
        <p:spPr/>
        <p:txBody>
          <a:bodyPr/>
          <a:lstStyle/>
          <a:p>
            <a:fld id="{B13C8E06-23FD-4B96-A173-113AA93D15A9}" type="slidenum">
              <a:rPr lang="en-CA" smtClean="0"/>
              <a:t>3</a:t>
            </a:fld>
            <a:endParaRPr lang="en-CA"/>
          </a:p>
        </p:txBody>
      </p:sp>
      <p:sp>
        <p:nvSpPr>
          <p:cNvPr id="4" name="TextBox 3"/>
          <p:cNvSpPr txBox="1"/>
          <p:nvPr/>
        </p:nvSpPr>
        <p:spPr>
          <a:xfrm>
            <a:off x="229845" y="988147"/>
            <a:ext cx="10455704" cy="584775"/>
          </a:xfrm>
          <a:prstGeom prst="rect">
            <a:avLst/>
          </a:prstGeom>
          <a:noFill/>
        </p:spPr>
        <p:txBody>
          <a:bodyPr wrap="square" rtlCol="0">
            <a:spAutoFit/>
          </a:bodyPr>
          <a:lstStyle/>
          <a:p>
            <a:pPr marL="100013">
              <a:spcAft>
                <a:spcPts val="1200"/>
              </a:spcAft>
            </a:pPr>
            <a:r>
              <a:rPr lang="en-CA" sz="3200" dirty="0">
                <a:cs typeface="Arial" panose="020B0604020202020204" pitchFamily="34" charset="0"/>
              </a:rPr>
              <a:t>Number of species found in a local area</a:t>
            </a:r>
          </a:p>
        </p:txBody>
      </p:sp>
      <p:grpSp>
        <p:nvGrpSpPr>
          <p:cNvPr id="43" name="Group 42">
            <a:extLst>
              <a:ext uri="{FF2B5EF4-FFF2-40B4-BE49-F238E27FC236}">
                <a16:creationId xmlns:a16="http://schemas.microsoft.com/office/drawing/2014/main" id="{6D79E4FB-E8A3-10E3-F4BA-C36DE10B080F}"/>
              </a:ext>
            </a:extLst>
          </p:cNvPr>
          <p:cNvGrpSpPr/>
          <p:nvPr/>
        </p:nvGrpSpPr>
        <p:grpSpPr>
          <a:xfrm>
            <a:off x="3771958" y="4004327"/>
            <a:ext cx="1322294" cy="1820287"/>
            <a:chOff x="3771958" y="4004327"/>
            <a:chExt cx="1322294" cy="1820287"/>
          </a:xfrm>
        </p:grpSpPr>
        <p:sp>
          <p:nvSpPr>
            <p:cNvPr id="42" name="Trapezoid 41">
              <a:extLst>
                <a:ext uri="{FF2B5EF4-FFF2-40B4-BE49-F238E27FC236}">
                  <a16:creationId xmlns:a16="http://schemas.microsoft.com/office/drawing/2014/main" id="{9CA6D9A3-620D-905D-1784-CBF77FC0EAF2}"/>
                </a:ext>
              </a:extLst>
            </p:cNvPr>
            <p:cNvSpPr/>
            <p:nvPr/>
          </p:nvSpPr>
          <p:spPr>
            <a:xfrm>
              <a:off x="4273085" y="5527996"/>
              <a:ext cx="320040" cy="296618"/>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7" name="Group 26">
              <a:extLst>
                <a:ext uri="{FF2B5EF4-FFF2-40B4-BE49-F238E27FC236}">
                  <a16:creationId xmlns:a16="http://schemas.microsoft.com/office/drawing/2014/main" id="{5EF83970-ABBE-BE75-C0EE-C8D987A70AF5}"/>
                </a:ext>
              </a:extLst>
            </p:cNvPr>
            <p:cNvGrpSpPr/>
            <p:nvPr/>
          </p:nvGrpSpPr>
          <p:grpSpPr>
            <a:xfrm>
              <a:off x="3771958" y="4004327"/>
              <a:ext cx="1322294" cy="1691641"/>
              <a:chOff x="2437663" y="2514599"/>
              <a:chExt cx="1322294" cy="1691641"/>
            </a:xfrm>
          </p:grpSpPr>
          <p:sp>
            <p:nvSpPr>
              <p:cNvPr id="18" name="Isosceles Triangle 17">
                <a:extLst>
                  <a:ext uri="{FF2B5EF4-FFF2-40B4-BE49-F238E27FC236}">
                    <a16:creationId xmlns:a16="http://schemas.microsoft.com/office/drawing/2014/main" id="{FBF0A646-E6DE-6BB2-2D79-2F75D6EA3BEF}"/>
                  </a:ext>
                </a:extLst>
              </p:cNvPr>
              <p:cNvSpPr/>
              <p:nvPr/>
            </p:nvSpPr>
            <p:spPr>
              <a:xfrm>
                <a:off x="2706801" y="2514599"/>
                <a:ext cx="784019" cy="66641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Isosceles Triangle 18">
                <a:extLst>
                  <a:ext uri="{FF2B5EF4-FFF2-40B4-BE49-F238E27FC236}">
                    <a16:creationId xmlns:a16="http://schemas.microsoft.com/office/drawing/2014/main" id="{541F9120-0272-645C-F8B5-07B24389183E}"/>
                  </a:ext>
                </a:extLst>
              </p:cNvPr>
              <p:cNvSpPr/>
              <p:nvPr/>
            </p:nvSpPr>
            <p:spPr>
              <a:xfrm>
                <a:off x="2576130" y="2781299"/>
                <a:ext cx="1045361" cy="88855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Isosceles Triangle 20">
                <a:extLst>
                  <a:ext uri="{FF2B5EF4-FFF2-40B4-BE49-F238E27FC236}">
                    <a16:creationId xmlns:a16="http://schemas.microsoft.com/office/drawing/2014/main" id="{4E022E78-C46E-BD95-1AA5-D7D97C25AC71}"/>
                  </a:ext>
                </a:extLst>
              </p:cNvPr>
              <p:cNvSpPr/>
              <p:nvPr/>
            </p:nvSpPr>
            <p:spPr>
              <a:xfrm>
                <a:off x="2437663" y="3082290"/>
                <a:ext cx="1322294" cy="112395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26" name="Group 25">
            <a:extLst>
              <a:ext uri="{FF2B5EF4-FFF2-40B4-BE49-F238E27FC236}">
                <a16:creationId xmlns:a16="http://schemas.microsoft.com/office/drawing/2014/main" id="{89E66BB6-4BE0-A203-886B-65635F21F5D6}"/>
              </a:ext>
            </a:extLst>
          </p:cNvPr>
          <p:cNvGrpSpPr/>
          <p:nvPr/>
        </p:nvGrpSpPr>
        <p:grpSpPr>
          <a:xfrm>
            <a:off x="1770396" y="3795499"/>
            <a:ext cx="1322294" cy="1913275"/>
            <a:chOff x="733647" y="2292965"/>
            <a:chExt cx="1322294" cy="1913275"/>
          </a:xfrm>
        </p:grpSpPr>
        <p:sp>
          <p:nvSpPr>
            <p:cNvPr id="23" name="Trapezoid 22">
              <a:extLst>
                <a:ext uri="{FF2B5EF4-FFF2-40B4-BE49-F238E27FC236}">
                  <a16:creationId xmlns:a16="http://schemas.microsoft.com/office/drawing/2014/main" id="{3C47ECDC-5D9C-4F47-26E7-C58D94233E75}"/>
                </a:ext>
              </a:extLst>
            </p:cNvPr>
            <p:cNvSpPr/>
            <p:nvPr/>
          </p:nvSpPr>
          <p:spPr>
            <a:xfrm>
              <a:off x="1234774" y="2998136"/>
              <a:ext cx="320040" cy="1208104"/>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Cloud 21">
              <a:extLst>
                <a:ext uri="{FF2B5EF4-FFF2-40B4-BE49-F238E27FC236}">
                  <a16:creationId xmlns:a16="http://schemas.microsoft.com/office/drawing/2014/main" id="{BF3BF5A7-AC14-7095-B0B7-A043730D2D84}"/>
                </a:ext>
              </a:extLst>
            </p:cNvPr>
            <p:cNvSpPr/>
            <p:nvPr/>
          </p:nvSpPr>
          <p:spPr>
            <a:xfrm rot="1577909">
              <a:off x="733647" y="2292965"/>
              <a:ext cx="1322294" cy="1234440"/>
            </a:xfrm>
            <a:prstGeom prst="cloud">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2" name="Group 31">
            <a:extLst>
              <a:ext uri="{FF2B5EF4-FFF2-40B4-BE49-F238E27FC236}">
                <a16:creationId xmlns:a16="http://schemas.microsoft.com/office/drawing/2014/main" id="{63D56E33-6ACE-0D65-A65D-10750B1ACAF0}"/>
              </a:ext>
            </a:extLst>
          </p:cNvPr>
          <p:cNvGrpSpPr/>
          <p:nvPr/>
        </p:nvGrpSpPr>
        <p:grpSpPr>
          <a:xfrm>
            <a:off x="5652357" y="3870742"/>
            <a:ext cx="1322294" cy="1913275"/>
            <a:chOff x="733647" y="2292965"/>
            <a:chExt cx="1322294" cy="1913275"/>
          </a:xfrm>
        </p:grpSpPr>
        <p:sp>
          <p:nvSpPr>
            <p:cNvPr id="33" name="Trapezoid 32">
              <a:extLst>
                <a:ext uri="{FF2B5EF4-FFF2-40B4-BE49-F238E27FC236}">
                  <a16:creationId xmlns:a16="http://schemas.microsoft.com/office/drawing/2014/main" id="{0A27427C-CB37-E0F7-A565-2545B7C4F5CE}"/>
                </a:ext>
              </a:extLst>
            </p:cNvPr>
            <p:cNvSpPr/>
            <p:nvPr/>
          </p:nvSpPr>
          <p:spPr>
            <a:xfrm>
              <a:off x="1234774" y="2998136"/>
              <a:ext cx="320040" cy="1208104"/>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Cloud 33">
              <a:extLst>
                <a:ext uri="{FF2B5EF4-FFF2-40B4-BE49-F238E27FC236}">
                  <a16:creationId xmlns:a16="http://schemas.microsoft.com/office/drawing/2014/main" id="{5FE37458-06E0-F5E9-0F4C-9CBE3DB8BC85}"/>
                </a:ext>
              </a:extLst>
            </p:cNvPr>
            <p:cNvSpPr/>
            <p:nvPr/>
          </p:nvSpPr>
          <p:spPr>
            <a:xfrm rot="1577909">
              <a:off x="733647" y="2292965"/>
              <a:ext cx="1322294" cy="1234440"/>
            </a:xfrm>
            <a:prstGeom prst="cloud">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5" name="Group 34">
            <a:extLst>
              <a:ext uri="{FF2B5EF4-FFF2-40B4-BE49-F238E27FC236}">
                <a16:creationId xmlns:a16="http://schemas.microsoft.com/office/drawing/2014/main" id="{81724C81-A95A-AB9C-686B-5411043C4646}"/>
              </a:ext>
            </a:extLst>
          </p:cNvPr>
          <p:cNvGrpSpPr/>
          <p:nvPr/>
        </p:nvGrpSpPr>
        <p:grpSpPr>
          <a:xfrm>
            <a:off x="3114211" y="2045252"/>
            <a:ext cx="1322294" cy="1913275"/>
            <a:chOff x="733647" y="2292965"/>
            <a:chExt cx="1322294" cy="1913275"/>
          </a:xfrm>
        </p:grpSpPr>
        <p:sp>
          <p:nvSpPr>
            <p:cNvPr id="36" name="Trapezoid 35">
              <a:extLst>
                <a:ext uri="{FF2B5EF4-FFF2-40B4-BE49-F238E27FC236}">
                  <a16:creationId xmlns:a16="http://schemas.microsoft.com/office/drawing/2014/main" id="{B2BDC789-BD00-2EAF-7BE1-269F99EA06F4}"/>
                </a:ext>
              </a:extLst>
            </p:cNvPr>
            <p:cNvSpPr/>
            <p:nvPr/>
          </p:nvSpPr>
          <p:spPr>
            <a:xfrm>
              <a:off x="1234774" y="2998136"/>
              <a:ext cx="320040" cy="1208104"/>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a:extLst>
                <a:ext uri="{FF2B5EF4-FFF2-40B4-BE49-F238E27FC236}">
                  <a16:creationId xmlns:a16="http://schemas.microsoft.com/office/drawing/2014/main" id="{82783373-FBF9-D255-24BF-74D60518C0C7}"/>
                </a:ext>
              </a:extLst>
            </p:cNvPr>
            <p:cNvSpPr/>
            <p:nvPr/>
          </p:nvSpPr>
          <p:spPr>
            <a:xfrm rot="1577909">
              <a:off x="733647" y="2292965"/>
              <a:ext cx="1322294" cy="1234440"/>
            </a:xfrm>
            <a:prstGeom prst="cloud">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8" name="Group 37">
            <a:extLst>
              <a:ext uri="{FF2B5EF4-FFF2-40B4-BE49-F238E27FC236}">
                <a16:creationId xmlns:a16="http://schemas.microsoft.com/office/drawing/2014/main" id="{7EC19528-0E0F-D45F-D5B7-E0328A27286A}"/>
              </a:ext>
            </a:extLst>
          </p:cNvPr>
          <p:cNvGrpSpPr/>
          <p:nvPr/>
        </p:nvGrpSpPr>
        <p:grpSpPr>
          <a:xfrm>
            <a:off x="479097" y="2658743"/>
            <a:ext cx="1322294" cy="1913275"/>
            <a:chOff x="733647" y="2292965"/>
            <a:chExt cx="1322294" cy="1913275"/>
          </a:xfrm>
        </p:grpSpPr>
        <p:sp>
          <p:nvSpPr>
            <p:cNvPr id="39" name="Trapezoid 38">
              <a:extLst>
                <a:ext uri="{FF2B5EF4-FFF2-40B4-BE49-F238E27FC236}">
                  <a16:creationId xmlns:a16="http://schemas.microsoft.com/office/drawing/2014/main" id="{94F2B8B8-8522-8F84-8A09-FA9ADE596AEF}"/>
                </a:ext>
              </a:extLst>
            </p:cNvPr>
            <p:cNvSpPr/>
            <p:nvPr/>
          </p:nvSpPr>
          <p:spPr>
            <a:xfrm>
              <a:off x="1234774" y="2998136"/>
              <a:ext cx="320040" cy="1208104"/>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39">
              <a:extLst>
                <a:ext uri="{FF2B5EF4-FFF2-40B4-BE49-F238E27FC236}">
                  <a16:creationId xmlns:a16="http://schemas.microsoft.com/office/drawing/2014/main" id="{EFE868A6-F085-F2C3-30BA-69D4421635EC}"/>
                </a:ext>
              </a:extLst>
            </p:cNvPr>
            <p:cNvSpPr/>
            <p:nvPr/>
          </p:nvSpPr>
          <p:spPr>
            <a:xfrm rot="1577909">
              <a:off x="733647" y="2292965"/>
              <a:ext cx="1322294" cy="1234440"/>
            </a:xfrm>
            <a:prstGeom prst="cloud">
              <a:avLst/>
            </a:prstGeom>
            <a:solidFill>
              <a:srgbClr val="66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1" name="TextBox 40">
            <a:extLst>
              <a:ext uri="{FF2B5EF4-FFF2-40B4-BE49-F238E27FC236}">
                <a16:creationId xmlns:a16="http://schemas.microsoft.com/office/drawing/2014/main" id="{E4C0278B-47B6-7186-A9B5-C737AE1061A6}"/>
              </a:ext>
            </a:extLst>
          </p:cNvPr>
          <p:cNvSpPr txBox="1"/>
          <p:nvPr/>
        </p:nvSpPr>
        <p:spPr>
          <a:xfrm>
            <a:off x="7612381" y="2579386"/>
            <a:ext cx="4000500" cy="2554545"/>
          </a:xfrm>
          <a:prstGeom prst="rect">
            <a:avLst/>
          </a:prstGeom>
          <a:noFill/>
        </p:spPr>
        <p:txBody>
          <a:bodyPr wrap="square" rtlCol="0">
            <a:spAutoFit/>
          </a:bodyPr>
          <a:lstStyle/>
          <a:p>
            <a:r>
              <a:rPr lang="en-CA" sz="4000" dirty="0"/>
              <a:t>What is the plant </a:t>
            </a:r>
            <a:r>
              <a:rPr lang="en-CA" sz="4000" b="1" dirty="0">
                <a:solidFill>
                  <a:srgbClr val="0070C0"/>
                </a:solidFill>
              </a:rPr>
              <a:t>species richness </a:t>
            </a:r>
            <a:r>
              <a:rPr lang="en-CA" sz="4000" dirty="0"/>
              <a:t>of this simple community?</a:t>
            </a:r>
          </a:p>
        </p:txBody>
      </p:sp>
      <p:grpSp>
        <p:nvGrpSpPr>
          <p:cNvPr id="46" name="Group 45">
            <a:extLst>
              <a:ext uri="{FF2B5EF4-FFF2-40B4-BE49-F238E27FC236}">
                <a16:creationId xmlns:a16="http://schemas.microsoft.com/office/drawing/2014/main" id="{BAC33BD6-608E-FCC0-4A12-A4BAD5DB197A}"/>
              </a:ext>
            </a:extLst>
          </p:cNvPr>
          <p:cNvGrpSpPr/>
          <p:nvPr/>
        </p:nvGrpSpPr>
        <p:grpSpPr>
          <a:xfrm>
            <a:off x="4833133" y="2011695"/>
            <a:ext cx="1322294" cy="1832620"/>
            <a:chOff x="4833133" y="2011695"/>
            <a:chExt cx="1322294" cy="1832620"/>
          </a:xfrm>
        </p:grpSpPr>
        <p:sp>
          <p:nvSpPr>
            <p:cNvPr id="44" name="Trapezoid 43">
              <a:extLst>
                <a:ext uri="{FF2B5EF4-FFF2-40B4-BE49-F238E27FC236}">
                  <a16:creationId xmlns:a16="http://schemas.microsoft.com/office/drawing/2014/main" id="{5DF148D3-8420-778C-B142-7E3E64A50D5D}"/>
                </a:ext>
              </a:extLst>
            </p:cNvPr>
            <p:cNvSpPr/>
            <p:nvPr/>
          </p:nvSpPr>
          <p:spPr>
            <a:xfrm>
              <a:off x="5334260" y="3547697"/>
              <a:ext cx="320040" cy="296618"/>
            </a:xfrm>
            <a:prstGeom prst="trapezoid">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8" name="Group 27">
              <a:extLst>
                <a:ext uri="{FF2B5EF4-FFF2-40B4-BE49-F238E27FC236}">
                  <a16:creationId xmlns:a16="http://schemas.microsoft.com/office/drawing/2014/main" id="{5F5A7560-D2D4-E62D-CCF0-340313138DBE}"/>
                </a:ext>
              </a:extLst>
            </p:cNvPr>
            <p:cNvGrpSpPr/>
            <p:nvPr/>
          </p:nvGrpSpPr>
          <p:grpSpPr>
            <a:xfrm>
              <a:off x="4833133" y="2011695"/>
              <a:ext cx="1322294" cy="1691641"/>
              <a:chOff x="2437663" y="2514599"/>
              <a:chExt cx="1322294" cy="1691641"/>
            </a:xfrm>
          </p:grpSpPr>
          <p:sp>
            <p:nvSpPr>
              <p:cNvPr id="29" name="Isosceles Triangle 28">
                <a:extLst>
                  <a:ext uri="{FF2B5EF4-FFF2-40B4-BE49-F238E27FC236}">
                    <a16:creationId xmlns:a16="http://schemas.microsoft.com/office/drawing/2014/main" id="{C1261554-1BD7-B9C2-4242-1652B3E4A5F6}"/>
                  </a:ext>
                </a:extLst>
              </p:cNvPr>
              <p:cNvSpPr/>
              <p:nvPr/>
            </p:nvSpPr>
            <p:spPr>
              <a:xfrm>
                <a:off x="2706801" y="2514599"/>
                <a:ext cx="784019" cy="66641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Isosceles Triangle 29">
                <a:extLst>
                  <a:ext uri="{FF2B5EF4-FFF2-40B4-BE49-F238E27FC236}">
                    <a16:creationId xmlns:a16="http://schemas.microsoft.com/office/drawing/2014/main" id="{B7D321D8-5AA6-8547-3DEA-F5F5153918DC}"/>
                  </a:ext>
                </a:extLst>
              </p:cNvPr>
              <p:cNvSpPr/>
              <p:nvPr/>
            </p:nvSpPr>
            <p:spPr>
              <a:xfrm>
                <a:off x="2576130" y="2781299"/>
                <a:ext cx="1045361" cy="88855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Isosceles Triangle 30">
                <a:extLst>
                  <a:ext uri="{FF2B5EF4-FFF2-40B4-BE49-F238E27FC236}">
                    <a16:creationId xmlns:a16="http://schemas.microsoft.com/office/drawing/2014/main" id="{43D521C9-30F3-63BE-332A-9CC345F0ECAC}"/>
                  </a:ext>
                </a:extLst>
              </p:cNvPr>
              <p:cNvSpPr/>
              <p:nvPr/>
            </p:nvSpPr>
            <p:spPr>
              <a:xfrm>
                <a:off x="2437663" y="3082290"/>
                <a:ext cx="1322294" cy="1123950"/>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323760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168">
            <a:extLst>
              <a:ext uri="{FF2B5EF4-FFF2-40B4-BE49-F238E27FC236}">
                <a16:creationId xmlns:a16="http://schemas.microsoft.com/office/drawing/2014/main" id="{6EDCE43B-1EF8-F787-BD7B-720949837472}"/>
              </a:ext>
            </a:extLst>
          </p:cNvPr>
          <p:cNvSpPr/>
          <p:nvPr/>
        </p:nvSpPr>
        <p:spPr>
          <a:xfrm>
            <a:off x="538455" y="2714061"/>
            <a:ext cx="5142255" cy="2882494"/>
          </a:xfrm>
          <a:prstGeom prst="rect">
            <a:avLst/>
          </a:prstGeom>
          <a:solidFill>
            <a:srgbClr val="808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54536" y="270589"/>
            <a:ext cx="8758985" cy="909248"/>
          </a:xfrm>
        </p:spPr>
        <p:txBody>
          <a:bodyPr vert="horz" lIns="91440" tIns="45720" rIns="91440" bIns="45720" rtlCol="0" anchor="t">
            <a:normAutofit/>
          </a:bodyPr>
          <a:lstStyle/>
          <a:p>
            <a:r>
              <a:rPr lang="en-CA" sz="4400" b="1" dirty="0">
                <a:solidFill>
                  <a:schemeClr val="tx1"/>
                </a:solidFill>
                <a:latin typeface="+mn-lt"/>
                <a:cs typeface="Arial" panose="020B0604020202020204" pitchFamily="34" charset="0"/>
              </a:rPr>
              <a:t>Species Evenness</a:t>
            </a:r>
          </a:p>
        </p:txBody>
      </p:sp>
      <p:sp>
        <p:nvSpPr>
          <p:cNvPr id="5" name="Slide Number Placeholder 4">
            <a:extLst>
              <a:ext uri="{FF2B5EF4-FFF2-40B4-BE49-F238E27FC236}">
                <a16:creationId xmlns:a16="http://schemas.microsoft.com/office/drawing/2014/main" id="{61CC4079-5107-91B9-7730-B9EE194861BF}"/>
              </a:ext>
            </a:extLst>
          </p:cNvPr>
          <p:cNvSpPr>
            <a:spLocks noGrp="1"/>
          </p:cNvSpPr>
          <p:nvPr>
            <p:ph type="sldNum" sz="quarter" idx="12"/>
          </p:nvPr>
        </p:nvSpPr>
        <p:spPr/>
        <p:txBody>
          <a:bodyPr/>
          <a:lstStyle/>
          <a:p>
            <a:fld id="{B13C8E06-23FD-4B96-A173-113AA93D15A9}" type="slidenum">
              <a:rPr lang="en-CA" smtClean="0"/>
              <a:t>4</a:t>
            </a:fld>
            <a:endParaRPr lang="en-CA"/>
          </a:p>
        </p:txBody>
      </p:sp>
      <p:sp>
        <p:nvSpPr>
          <p:cNvPr id="4" name="TextBox 3"/>
          <p:cNvSpPr txBox="1"/>
          <p:nvPr/>
        </p:nvSpPr>
        <p:spPr>
          <a:xfrm>
            <a:off x="229845" y="988147"/>
            <a:ext cx="10455704" cy="584775"/>
          </a:xfrm>
          <a:prstGeom prst="rect">
            <a:avLst/>
          </a:prstGeom>
          <a:noFill/>
        </p:spPr>
        <p:txBody>
          <a:bodyPr wrap="square" rtlCol="0">
            <a:spAutoFit/>
          </a:bodyPr>
          <a:lstStyle/>
          <a:p>
            <a:pPr marL="100013">
              <a:spcAft>
                <a:spcPts val="1200"/>
              </a:spcAft>
            </a:pPr>
            <a:r>
              <a:rPr lang="en-CA" sz="3200" dirty="0">
                <a:cs typeface="Arial" panose="020B0604020202020204" pitchFamily="34" charset="0"/>
              </a:rPr>
              <a:t>Comparison of relative abundance of each species</a:t>
            </a:r>
          </a:p>
        </p:txBody>
      </p:sp>
      <p:grpSp>
        <p:nvGrpSpPr>
          <p:cNvPr id="10" name="Group 9">
            <a:extLst>
              <a:ext uri="{FF2B5EF4-FFF2-40B4-BE49-F238E27FC236}">
                <a16:creationId xmlns:a16="http://schemas.microsoft.com/office/drawing/2014/main" id="{C73415CA-411C-3E61-2DA2-C1FB4E58F201}"/>
              </a:ext>
            </a:extLst>
          </p:cNvPr>
          <p:cNvGrpSpPr/>
          <p:nvPr/>
        </p:nvGrpSpPr>
        <p:grpSpPr>
          <a:xfrm>
            <a:off x="2262885" y="3524713"/>
            <a:ext cx="615226" cy="890192"/>
            <a:chOff x="733647" y="2292965"/>
            <a:chExt cx="1322294" cy="1913275"/>
          </a:xfrm>
        </p:grpSpPr>
        <p:sp>
          <p:nvSpPr>
            <p:cNvPr id="11" name="Trapezoid 10">
              <a:extLst>
                <a:ext uri="{FF2B5EF4-FFF2-40B4-BE49-F238E27FC236}">
                  <a16:creationId xmlns:a16="http://schemas.microsoft.com/office/drawing/2014/main" id="{83866E55-9FB4-3B57-2855-1257E3A80DF1}"/>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loud 11">
              <a:extLst>
                <a:ext uri="{FF2B5EF4-FFF2-40B4-BE49-F238E27FC236}">
                  <a16:creationId xmlns:a16="http://schemas.microsoft.com/office/drawing/2014/main" id="{C014CCD6-8099-D162-1B06-607B49C5C458}"/>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 name="Group 12">
            <a:extLst>
              <a:ext uri="{FF2B5EF4-FFF2-40B4-BE49-F238E27FC236}">
                <a16:creationId xmlns:a16="http://schemas.microsoft.com/office/drawing/2014/main" id="{2FBB14E4-82C3-A5F4-FE23-1B21C5843DFD}"/>
              </a:ext>
            </a:extLst>
          </p:cNvPr>
          <p:cNvGrpSpPr/>
          <p:nvPr/>
        </p:nvGrpSpPr>
        <p:grpSpPr>
          <a:xfrm>
            <a:off x="1955272" y="4492764"/>
            <a:ext cx="615226" cy="890192"/>
            <a:chOff x="733647" y="2292965"/>
            <a:chExt cx="1322294" cy="1913275"/>
          </a:xfrm>
        </p:grpSpPr>
        <p:sp>
          <p:nvSpPr>
            <p:cNvPr id="14" name="Trapezoid 13">
              <a:extLst>
                <a:ext uri="{FF2B5EF4-FFF2-40B4-BE49-F238E27FC236}">
                  <a16:creationId xmlns:a16="http://schemas.microsoft.com/office/drawing/2014/main" id="{53097D3C-A4D3-4671-98BD-52395E7FD546}"/>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Cloud 14">
              <a:extLst>
                <a:ext uri="{FF2B5EF4-FFF2-40B4-BE49-F238E27FC236}">
                  <a16:creationId xmlns:a16="http://schemas.microsoft.com/office/drawing/2014/main" id="{AF4D17A8-002D-D9D0-DFE5-B71E12877894}"/>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6" name="Group 15">
            <a:extLst>
              <a:ext uri="{FF2B5EF4-FFF2-40B4-BE49-F238E27FC236}">
                <a16:creationId xmlns:a16="http://schemas.microsoft.com/office/drawing/2014/main" id="{5F7A0E13-23CB-A58D-6E27-0B2445EF45F1}"/>
              </a:ext>
            </a:extLst>
          </p:cNvPr>
          <p:cNvGrpSpPr/>
          <p:nvPr/>
        </p:nvGrpSpPr>
        <p:grpSpPr>
          <a:xfrm>
            <a:off x="2928982" y="2820652"/>
            <a:ext cx="615226" cy="890192"/>
            <a:chOff x="733647" y="2292965"/>
            <a:chExt cx="1322294" cy="1913275"/>
          </a:xfrm>
        </p:grpSpPr>
        <p:sp>
          <p:nvSpPr>
            <p:cNvPr id="17" name="Trapezoid 16">
              <a:extLst>
                <a:ext uri="{FF2B5EF4-FFF2-40B4-BE49-F238E27FC236}">
                  <a16:creationId xmlns:a16="http://schemas.microsoft.com/office/drawing/2014/main" id="{55CDF54F-96A6-15B0-2FE7-970BBAC867D9}"/>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loud 17">
              <a:extLst>
                <a:ext uri="{FF2B5EF4-FFF2-40B4-BE49-F238E27FC236}">
                  <a16:creationId xmlns:a16="http://schemas.microsoft.com/office/drawing/2014/main" id="{9ED0FFF0-114B-4A1A-F351-09C0C7C2C105}"/>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 name="Group 2">
            <a:extLst>
              <a:ext uri="{FF2B5EF4-FFF2-40B4-BE49-F238E27FC236}">
                <a16:creationId xmlns:a16="http://schemas.microsoft.com/office/drawing/2014/main" id="{0CE67DC2-D39D-2FC5-EDF3-BF6224295539}"/>
              </a:ext>
            </a:extLst>
          </p:cNvPr>
          <p:cNvGrpSpPr/>
          <p:nvPr/>
        </p:nvGrpSpPr>
        <p:grpSpPr>
          <a:xfrm>
            <a:off x="3941289" y="4486766"/>
            <a:ext cx="685605" cy="1010060"/>
            <a:chOff x="3469345" y="4580964"/>
            <a:chExt cx="685605" cy="1010060"/>
          </a:xfrm>
        </p:grpSpPr>
        <p:sp>
          <p:nvSpPr>
            <p:cNvPr id="28" name="Trapezoid 27">
              <a:extLst>
                <a:ext uri="{FF2B5EF4-FFF2-40B4-BE49-F238E27FC236}">
                  <a16:creationId xmlns:a16="http://schemas.microsoft.com/office/drawing/2014/main" id="{FC8969CD-56B6-A604-589F-33C99D58F4A5}"/>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Cloud 28">
              <a:extLst>
                <a:ext uri="{FF2B5EF4-FFF2-40B4-BE49-F238E27FC236}">
                  <a16:creationId xmlns:a16="http://schemas.microsoft.com/office/drawing/2014/main" id="{817965CF-BB1E-7D4F-32BC-94798EEF7722}"/>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Cloud 29">
              <a:extLst>
                <a:ext uri="{FF2B5EF4-FFF2-40B4-BE49-F238E27FC236}">
                  <a16:creationId xmlns:a16="http://schemas.microsoft.com/office/drawing/2014/main" id="{F1336A04-2945-603B-B761-502FFDD9BFE9}"/>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Cloud 30">
              <a:extLst>
                <a:ext uri="{FF2B5EF4-FFF2-40B4-BE49-F238E27FC236}">
                  <a16:creationId xmlns:a16="http://schemas.microsoft.com/office/drawing/2014/main" id="{16309FF7-F9DB-9635-C865-7CF0B93A589E}"/>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3" name="Group 32">
            <a:extLst>
              <a:ext uri="{FF2B5EF4-FFF2-40B4-BE49-F238E27FC236}">
                <a16:creationId xmlns:a16="http://schemas.microsoft.com/office/drawing/2014/main" id="{8EBEA324-F1DA-C4D8-AF90-B07104D2A4C8}"/>
              </a:ext>
            </a:extLst>
          </p:cNvPr>
          <p:cNvGrpSpPr/>
          <p:nvPr/>
        </p:nvGrpSpPr>
        <p:grpSpPr>
          <a:xfrm>
            <a:off x="3380883" y="3676853"/>
            <a:ext cx="685605" cy="1010060"/>
            <a:chOff x="3469345" y="4580964"/>
            <a:chExt cx="685605" cy="1010060"/>
          </a:xfrm>
        </p:grpSpPr>
        <p:sp>
          <p:nvSpPr>
            <p:cNvPr id="34" name="Trapezoid 33">
              <a:extLst>
                <a:ext uri="{FF2B5EF4-FFF2-40B4-BE49-F238E27FC236}">
                  <a16:creationId xmlns:a16="http://schemas.microsoft.com/office/drawing/2014/main" id="{972C692D-6D8C-61C2-CCFB-C0CE0513354B}"/>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Cloud 34">
              <a:extLst>
                <a:ext uri="{FF2B5EF4-FFF2-40B4-BE49-F238E27FC236}">
                  <a16:creationId xmlns:a16="http://schemas.microsoft.com/office/drawing/2014/main" id="{3EFF0918-3565-8435-9FA7-62FB660BE908}"/>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Cloud 35">
              <a:extLst>
                <a:ext uri="{FF2B5EF4-FFF2-40B4-BE49-F238E27FC236}">
                  <a16:creationId xmlns:a16="http://schemas.microsoft.com/office/drawing/2014/main" id="{97B2F329-39AC-42CD-3043-8941B5BD6725}"/>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Cloud 36">
              <a:extLst>
                <a:ext uri="{FF2B5EF4-FFF2-40B4-BE49-F238E27FC236}">
                  <a16:creationId xmlns:a16="http://schemas.microsoft.com/office/drawing/2014/main" id="{85FD8B18-55AA-B27D-0128-5964D4CBA621}"/>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8" name="Group 37">
            <a:extLst>
              <a:ext uri="{FF2B5EF4-FFF2-40B4-BE49-F238E27FC236}">
                <a16:creationId xmlns:a16="http://schemas.microsoft.com/office/drawing/2014/main" id="{3205D100-2825-E5F4-B01A-3CA62DCB2678}"/>
              </a:ext>
            </a:extLst>
          </p:cNvPr>
          <p:cNvGrpSpPr/>
          <p:nvPr/>
        </p:nvGrpSpPr>
        <p:grpSpPr>
          <a:xfrm>
            <a:off x="1269888" y="3769879"/>
            <a:ext cx="685605" cy="1010060"/>
            <a:chOff x="3469345" y="4580964"/>
            <a:chExt cx="685605" cy="1010060"/>
          </a:xfrm>
        </p:grpSpPr>
        <p:sp>
          <p:nvSpPr>
            <p:cNvPr id="39" name="Trapezoid 38">
              <a:extLst>
                <a:ext uri="{FF2B5EF4-FFF2-40B4-BE49-F238E27FC236}">
                  <a16:creationId xmlns:a16="http://schemas.microsoft.com/office/drawing/2014/main" id="{433E4E37-7E07-1FFB-F0BC-76D55807CCA6}"/>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Cloud 39">
              <a:extLst>
                <a:ext uri="{FF2B5EF4-FFF2-40B4-BE49-F238E27FC236}">
                  <a16:creationId xmlns:a16="http://schemas.microsoft.com/office/drawing/2014/main" id="{00E7E1E6-4363-BF49-1CBA-597F53969EE8}"/>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Cloud 40">
              <a:extLst>
                <a:ext uri="{FF2B5EF4-FFF2-40B4-BE49-F238E27FC236}">
                  <a16:creationId xmlns:a16="http://schemas.microsoft.com/office/drawing/2014/main" id="{12E560FF-4517-67DB-1511-D5B08FE823F2}"/>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Cloud 41">
              <a:extLst>
                <a:ext uri="{FF2B5EF4-FFF2-40B4-BE49-F238E27FC236}">
                  <a16:creationId xmlns:a16="http://schemas.microsoft.com/office/drawing/2014/main" id="{516ECF3E-3FD2-CFEC-94C3-9FE3FF20BD7B}"/>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3" name="Group 42">
            <a:extLst>
              <a:ext uri="{FF2B5EF4-FFF2-40B4-BE49-F238E27FC236}">
                <a16:creationId xmlns:a16="http://schemas.microsoft.com/office/drawing/2014/main" id="{A5B1E7F8-4684-1110-17A9-C5E34A3586E3}"/>
              </a:ext>
            </a:extLst>
          </p:cNvPr>
          <p:cNvGrpSpPr/>
          <p:nvPr/>
        </p:nvGrpSpPr>
        <p:grpSpPr>
          <a:xfrm>
            <a:off x="2669595" y="4414905"/>
            <a:ext cx="719604" cy="990616"/>
            <a:chOff x="3771958" y="4004327"/>
            <a:chExt cx="1322294" cy="1820287"/>
          </a:xfrm>
        </p:grpSpPr>
        <p:sp>
          <p:nvSpPr>
            <p:cNvPr id="44" name="Trapezoid 43">
              <a:extLst>
                <a:ext uri="{FF2B5EF4-FFF2-40B4-BE49-F238E27FC236}">
                  <a16:creationId xmlns:a16="http://schemas.microsoft.com/office/drawing/2014/main" id="{36F842C5-14AB-406D-80DE-8EE5866D6403}"/>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5" name="Group 44">
              <a:extLst>
                <a:ext uri="{FF2B5EF4-FFF2-40B4-BE49-F238E27FC236}">
                  <a16:creationId xmlns:a16="http://schemas.microsoft.com/office/drawing/2014/main" id="{542C8B0D-827C-CD79-324C-1DACCCF8704D}"/>
                </a:ext>
              </a:extLst>
            </p:cNvPr>
            <p:cNvGrpSpPr/>
            <p:nvPr/>
          </p:nvGrpSpPr>
          <p:grpSpPr>
            <a:xfrm>
              <a:off x="3771958" y="4004327"/>
              <a:ext cx="1322294" cy="1691641"/>
              <a:chOff x="2437663" y="2514599"/>
              <a:chExt cx="1322294" cy="1691641"/>
            </a:xfrm>
          </p:grpSpPr>
          <p:sp>
            <p:nvSpPr>
              <p:cNvPr id="48" name="Isosceles Triangle 47">
                <a:extLst>
                  <a:ext uri="{FF2B5EF4-FFF2-40B4-BE49-F238E27FC236}">
                    <a16:creationId xmlns:a16="http://schemas.microsoft.com/office/drawing/2014/main" id="{5E538757-6C55-ACAB-B859-491B1116DA29}"/>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Isosceles Triangle 46">
                <a:extLst>
                  <a:ext uri="{FF2B5EF4-FFF2-40B4-BE49-F238E27FC236}">
                    <a16:creationId xmlns:a16="http://schemas.microsoft.com/office/drawing/2014/main" id="{1A53395F-B3CA-5E5D-08EA-47470601A69C}"/>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Isosceles Triangle 45">
                <a:extLst>
                  <a:ext uri="{FF2B5EF4-FFF2-40B4-BE49-F238E27FC236}">
                    <a16:creationId xmlns:a16="http://schemas.microsoft.com/office/drawing/2014/main" id="{5C49322B-757B-86F9-81D6-F708CF41BE55}"/>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1" name="Group 60">
            <a:extLst>
              <a:ext uri="{FF2B5EF4-FFF2-40B4-BE49-F238E27FC236}">
                <a16:creationId xmlns:a16="http://schemas.microsoft.com/office/drawing/2014/main" id="{2C89D164-BB79-BD67-EF72-829FF4C47853}"/>
              </a:ext>
            </a:extLst>
          </p:cNvPr>
          <p:cNvGrpSpPr/>
          <p:nvPr/>
        </p:nvGrpSpPr>
        <p:grpSpPr>
          <a:xfrm>
            <a:off x="4346053" y="2768427"/>
            <a:ext cx="719604" cy="990616"/>
            <a:chOff x="3771958" y="4004327"/>
            <a:chExt cx="1322294" cy="1820287"/>
          </a:xfrm>
        </p:grpSpPr>
        <p:sp>
          <p:nvSpPr>
            <p:cNvPr id="62" name="Trapezoid 61">
              <a:extLst>
                <a:ext uri="{FF2B5EF4-FFF2-40B4-BE49-F238E27FC236}">
                  <a16:creationId xmlns:a16="http://schemas.microsoft.com/office/drawing/2014/main" id="{49035396-DB77-BDFD-93EC-36C923862133}"/>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3" name="Group 62">
              <a:extLst>
                <a:ext uri="{FF2B5EF4-FFF2-40B4-BE49-F238E27FC236}">
                  <a16:creationId xmlns:a16="http://schemas.microsoft.com/office/drawing/2014/main" id="{B5528060-518D-E4FE-57B1-BFE8CB7C95BD}"/>
                </a:ext>
              </a:extLst>
            </p:cNvPr>
            <p:cNvGrpSpPr/>
            <p:nvPr/>
          </p:nvGrpSpPr>
          <p:grpSpPr>
            <a:xfrm>
              <a:off x="3771958" y="4004327"/>
              <a:ext cx="1322294" cy="1691641"/>
              <a:chOff x="2437663" y="2514599"/>
              <a:chExt cx="1322294" cy="1691641"/>
            </a:xfrm>
          </p:grpSpPr>
          <p:sp>
            <p:nvSpPr>
              <p:cNvPr id="66" name="Isosceles Triangle 65">
                <a:extLst>
                  <a:ext uri="{FF2B5EF4-FFF2-40B4-BE49-F238E27FC236}">
                    <a16:creationId xmlns:a16="http://schemas.microsoft.com/office/drawing/2014/main" id="{C0430480-525C-9C18-6930-78F98D3A71F8}"/>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Isosceles Triangle 64">
                <a:extLst>
                  <a:ext uri="{FF2B5EF4-FFF2-40B4-BE49-F238E27FC236}">
                    <a16:creationId xmlns:a16="http://schemas.microsoft.com/office/drawing/2014/main" id="{EB183910-24ED-51B0-A025-522895ED787E}"/>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Isosceles Triangle 63">
                <a:extLst>
                  <a:ext uri="{FF2B5EF4-FFF2-40B4-BE49-F238E27FC236}">
                    <a16:creationId xmlns:a16="http://schemas.microsoft.com/office/drawing/2014/main" id="{800137DB-91DB-3401-F19F-F2AF1DB1959E}"/>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7" name="Group 66">
            <a:extLst>
              <a:ext uri="{FF2B5EF4-FFF2-40B4-BE49-F238E27FC236}">
                <a16:creationId xmlns:a16="http://schemas.microsoft.com/office/drawing/2014/main" id="{D24359E5-2715-126C-66CE-B2061148297A}"/>
              </a:ext>
            </a:extLst>
          </p:cNvPr>
          <p:cNvGrpSpPr/>
          <p:nvPr/>
        </p:nvGrpSpPr>
        <p:grpSpPr>
          <a:xfrm>
            <a:off x="1729359" y="2363983"/>
            <a:ext cx="719604" cy="990616"/>
            <a:chOff x="3771958" y="4004327"/>
            <a:chExt cx="1322294" cy="1820287"/>
          </a:xfrm>
        </p:grpSpPr>
        <p:sp>
          <p:nvSpPr>
            <p:cNvPr id="68" name="Trapezoid 67">
              <a:extLst>
                <a:ext uri="{FF2B5EF4-FFF2-40B4-BE49-F238E27FC236}">
                  <a16:creationId xmlns:a16="http://schemas.microsoft.com/office/drawing/2014/main" id="{6D44B5B6-5A52-0B71-B89D-4826EE2E1874}"/>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9" name="Group 68">
              <a:extLst>
                <a:ext uri="{FF2B5EF4-FFF2-40B4-BE49-F238E27FC236}">
                  <a16:creationId xmlns:a16="http://schemas.microsoft.com/office/drawing/2014/main" id="{7EB366E7-B8EE-DF19-DA60-6B77BA01EB81}"/>
                </a:ext>
              </a:extLst>
            </p:cNvPr>
            <p:cNvGrpSpPr/>
            <p:nvPr/>
          </p:nvGrpSpPr>
          <p:grpSpPr>
            <a:xfrm>
              <a:off x="3771958" y="4004327"/>
              <a:ext cx="1322294" cy="1691641"/>
              <a:chOff x="2437663" y="2514599"/>
              <a:chExt cx="1322294" cy="1691641"/>
            </a:xfrm>
          </p:grpSpPr>
          <p:sp>
            <p:nvSpPr>
              <p:cNvPr id="72" name="Isosceles Triangle 71">
                <a:extLst>
                  <a:ext uri="{FF2B5EF4-FFF2-40B4-BE49-F238E27FC236}">
                    <a16:creationId xmlns:a16="http://schemas.microsoft.com/office/drawing/2014/main" id="{8E82D816-8736-2FB2-1F87-062667F5FD3F}"/>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Isosceles Triangle 70">
                <a:extLst>
                  <a:ext uri="{FF2B5EF4-FFF2-40B4-BE49-F238E27FC236}">
                    <a16:creationId xmlns:a16="http://schemas.microsoft.com/office/drawing/2014/main" id="{24CD219C-F698-7A11-D2DB-B8E8A5267FF1}"/>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Isosceles Triangle 69">
                <a:extLst>
                  <a:ext uri="{FF2B5EF4-FFF2-40B4-BE49-F238E27FC236}">
                    <a16:creationId xmlns:a16="http://schemas.microsoft.com/office/drawing/2014/main" id="{AE90AD3E-9162-90AB-813A-5DC946A50991}"/>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7168" name="Group 7167">
            <a:extLst>
              <a:ext uri="{FF2B5EF4-FFF2-40B4-BE49-F238E27FC236}">
                <a16:creationId xmlns:a16="http://schemas.microsoft.com/office/drawing/2014/main" id="{928EE08D-C8FA-BDC2-8F25-B8974CDBF5F4}"/>
              </a:ext>
            </a:extLst>
          </p:cNvPr>
          <p:cNvGrpSpPr/>
          <p:nvPr/>
        </p:nvGrpSpPr>
        <p:grpSpPr>
          <a:xfrm>
            <a:off x="4623493" y="3891903"/>
            <a:ext cx="851296" cy="1042827"/>
            <a:chOff x="3725541" y="3235462"/>
            <a:chExt cx="851296" cy="1042827"/>
          </a:xfrm>
        </p:grpSpPr>
        <p:sp>
          <p:nvSpPr>
            <p:cNvPr id="75" name="Trapezoid 74">
              <a:extLst>
                <a:ext uri="{FF2B5EF4-FFF2-40B4-BE49-F238E27FC236}">
                  <a16:creationId xmlns:a16="http://schemas.microsoft.com/office/drawing/2014/main" id="{107597E2-1A64-0BDB-DCC5-B0E038CDF97E}"/>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Cloud 31">
              <a:extLst>
                <a:ext uri="{FF2B5EF4-FFF2-40B4-BE49-F238E27FC236}">
                  <a16:creationId xmlns:a16="http://schemas.microsoft.com/office/drawing/2014/main" id="{5D6BEDD6-CF22-BA35-A8DF-27F9E72C0874}"/>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Cloud 75">
              <a:extLst>
                <a:ext uri="{FF2B5EF4-FFF2-40B4-BE49-F238E27FC236}">
                  <a16:creationId xmlns:a16="http://schemas.microsoft.com/office/drawing/2014/main" id="{5D5C8338-AAA4-7A65-53B3-2A89F55B0EC6}"/>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8" name="Group 77">
            <a:extLst>
              <a:ext uri="{FF2B5EF4-FFF2-40B4-BE49-F238E27FC236}">
                <a16:creationId xmlns:a16="http://schemas.microsoft.com/office/drawing/2014/main" id="{509F0D66-F3D5-6528-3A54-9E57F2188767}"/>
              </a:ext>
            </a:extLst>
          </p:cNvPr>
          <p:cNvGrpSpPr/>
          <p:nvPr/>
        </p:nvGrpSpPr>
        <p:grpSpPr>
          <a:xfrm>
            <a:off x="3632836" y="2233330"/>
            <a:ext cx="851296" cy="1042827"/>
            <a:chOff x="3725541" y="3235462"/>
            <a:chExt cx="851296" cy="1042827"/>
          </a:xfrm>
        </p:grpSpPr>
        <p:sp>
          <p:nvSpPr>
            <p:cNvPr id="79" name="Trapezoid 78">
              <a:extLst>
                <a:ext uri="{FF2B5EF4-FFF2-40B4-BE49-F238E27FC236}">
                  <a16:creationId xmlns:a16="http://schemas.microsoft.com/office/drawing/2014/main" id="{324A1427-716E-1F33-BF67-0FE39563740C}"/>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Cloud 79">
              <a:extLst>
                <a:ext uri="{FF2B5EF4-FFF2-40B4-BE49-F238E27FC236}">
                  <a16:creationId xmlns:a16="http://schemas.microsoft.com/office/drawing/2014/main" id="{67D88EB3-0C46-C1D6-1C0B-8D4356E9D3C7}"/>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Cloud 80">
              <a:extLst>
                <a:ext uri="{FF2B5EF4-FFF2-40B4-BE49-F238E27FC236}">
                  <a16:creationId xmlns:a16="http://schemas.microsoft.com/office/drawing/2014/main" id="{CBF48247-B9B8-A78A-A460-64B31A319C6C}"/>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2" name="Group 81">
            <a:extLst>
              <a:ext uri="{FF2B5EF4-FFF2-40B4-BE49-F238E27FC236}">
                <a16:creationId xmlns:a16="http://schemas.microsoft.com/office/drawing/2014/main" id="{A58DDF33-3A68-FE01-D005-51FF9986AC5F}"/>
              </a:ext>
            </a:extLst>
          </p:cNvPr>
          <p:cNvGrpSpPr/>
          <p:nvPr/>
        </p:nvGrpSpPr>
        <p:grpSpPr>
          <a:xfrm>
            <a:off x="663146" y="2957567"/>
            <a:ext cx="851296" cy="1042827"/>
            <a:chOff x="3725541" y="3235462"/>
            <a:chExt cx="851296" cy="1042827"/>
          </a:xfrm>
        </p:grpSpPr>
        <p:sp>
          <p:nvSpPr>
            <p:cNvPr id="83" name="Trapezoid 82">
              <a:extLst>
                <a:ext uri="{FF2B5EF4-FFF2-40B4-BE49-F238E27FC236}">
                  <a16:creationId xmlns:a16="http://schemas.microsoft.com/office/drawing/2014/main" id="{D450D9E7-C4C2-2791-6A2B-8B09F06C0FBE}"/>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Cloud 83">
              <a:extLst>
                <a:ext uri="{FF2B5EF4-FFF2-40B4-BE49-F238E27FC236}">
                  <a16:creationId xmlns:a16="http://schemas.microsoft.com/office/drawing/2014/main" id="{0A69CB01-54DB-1927-ECC9-DDDF23044519}"/>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Cloud 84">
              <a:extLst>
                <a:ext uri="{FF2B5EF4-FFF2-40B4-BE49-F238E27FC236}">
                  <a16:creationId xmlns:a16="http://schemas.microsoft.com/office/drawing/2014/main" id="{3285896F-9219-6F5B-0BED-7D97E3763D73}"/>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7" name="Rectangle 86">
            <a:extLst>
              <a:ext uri="{FF2B5EF4-FFF2-40B4-BE49-F238E27FC236}">
                <a16:creationId xmlns:a16="http://schemas.microsoft.com/office/drawing/2014/main" id="{9C807869-973C-9B2A-13AF-65B1814EA967}"/>
              </a:ext>
            </a:extLst>
          </p:cNvPr>
          <p:cNvSpPr/>
          <p:nvPr/>
        </p:nvSpPr>
        <p:spPr>
          <a:xfrm>
            <a:off x="6497247" y="2708294"/>
            <a:ext cx="5142255" cy="2882494"/>
          </a:xfrm>
          <a:prstGeom prst="rect">
            <a:avLst/>
          </a:prstGeom>
          <a:solidFill>
            <a:srgbClr val="808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88" name="Group 87">
            <a:extLst>
              <a:ext uri="{FF2B5EF4-FFF2-40B4-BE49-F238E27FC236}">
                <a16:creationId xmlns:a16="http://schemas.microsoft.com/office/drawing/2014/main" id="{3063EB80-97FA-C338-53C6-85CD0DED81F2}"/>
              </a:ext>
            </a:extLst>
          </p:cNvPr>
          <p:cNvGrpSpPr/>
          <p:nvPr/>
        </p:nvGrpSpPr>
        <p:grpSpPr>
          <a:xfrm>
            <a:off x="8317775" y="3525103"/>
            <a:ext cx="615226" cy="890192"/>
            <a:chOff x="733647" y="2292965"/>
            <a:chExt cx="1322294" cy="1913275"/>
          </a:xfrm>
        </p:grpSpPr>
        <p:sp>
          <p:nvSpPr>
            <p:cNvPr id="89" name="Trapezoid 88">
              <a:extLst>
                <a:ext uri="{FF2B5EF4-FFF2-40B4-BE49-F238E27FC236}">
                  <a16:creationId xmlns:a16="http://schemas.microsoft.com/office/drawing/2014/main" id="{25CF42E5-43B7-5119-423A-7CEEEDEE5356}"/>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Cloud 89">
              <a:extLst>
                <a:ext uri="{FF2B5EF4-FFF2-40B4-BE49-F238E27FC236}">
                  <a16:creationId xmlns:a16="http://schemas.microsoft.com/office/drawing/2014/main" id="{93CF0E1E-445A-BB69-39CF-BE9929FB948A}"/>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1" name="Group 90">
            <a:extLst>
              <a:ext uri="{FF2B5EF4-FFF2-40B4-BE49-F238E27FC236}">
                <a16:creationId xmlns:a16="http://schemas.microsoft.com/office/drawing/2014/main" id="{245372D3-82D3-75D0-E9C0-DF39262B9058}"/>
              </a:ext>
            </a:extLst>
          </p:cNvPr>
          <p:cNvGrpSpPr/>
          <p:nvPr/>
        </p:nvGrpSpPr>
        <p:grpSpPr>
          <a:xfrm>
            <a:off x="8010162" y="4493154"/>
            <a:ext cx="615226" cy="890192"/>
            <a:chOff x="733647" y="2292965"/>
            <a:chExt cx="1322294" cy="1913275"/>
          </a:xfrm>
        </p:grpSpPr>
        <p:sp>
          <p:nvSpPr>
            <p:cNvPr id="92" name="Trapezoid 91">
              <a:extLst>
                <a:ext uri="{FF2B5EF4-FFF2-40B4-BE49-F238E27FC236}">
                  <a16:creationId xmlns:a16="http://schemas.microsoft.com/office/drawing/2014/main" id="{A21BDE9A-64A1-52B4-9747-4E79A9BDFA8F}"/>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3" name="Cloud 92">
              <a:extLst>
                <a:ext uri="{FF2B5EF4-FFF2-40B4-BE49-F238E27FC236}">
                  <a16:creationId xmlns:a16="http://schemas.microsoft.com/office/drawing/2014/main" id="{87551ECA-F4AF-B80B-2BE5-8F95706C082D}"/>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4" name="Group 93">
            <a:extLst>
              <a:ext uri="{FF2B5EF4-FFF2-40B4-BE49-F238E27FC236}">
                <a16:creationId xmlns:a16="http://schemas.microsoft.com/office/drawing/2014/main" id="{CC9B2D7D-66DE-5C44-C988-70C0DA543CAA}"/>
              </a:ext>
            </a:extLst>
          </p:cNvPr>
          <p:cNvGrpSpPr/>
          <p:nvPr/>
        </p:nvGrpSpPr>
        <p:grpSpPr>
          <a:xfrm>
            <a:off x="8983872" y="2821042"/>
            <a:ext cx="615226" cy="890192"/>
            <a:chOff x="733647" y="2292965"/>
            <a:chExt cx="1322294" cy="1913275"/>
          </a:xfrm>
        </p:grpSpPr>
        <p:sp>
          <p:nvSpPr>
            <p:cNvPr id="95" name="Trapezoid 94">
              <a:extLst>
                <a:ext uri="{FF2B5EF4-FFF2-40B4-BE49-F238E27FC236}">
                  <a16:creationId xmlns:a16="http://schemas.microsoft.com/office/drawing/2014/main" id="{D49F048A-6B64-69CF-C49B-44FD9BCD87FF}"/>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6" name="Cloud 95">
              <a:extLst>
                <a:ext uri="{FF2B5EF4-FFF2-40B4-BE49-F238E27FC236}">
                  <a16:creationId xmlns:a16="http://schemas.microsoft.com/office/drawing/2014/main" id="{E3A6521E-3F03-AF57-5E48-AC5D084F5C68}"/>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7" name="Group 96">
            <a:extLst>
              <a:ext uri="{FF2B5EF4-FFF2-40B4-BE49-F238E27FC236}">
                <a16:creationId xmlns:a16="http://schemas.microsoft.com/office/drawing/2014/main" id="{1C83BF0F-D14D-E00A-8FED-A0B432042C78}"/>
              </a:ext>
            </a:extLst>
          </p:cNvPr>
          <p:cNvGrpSpPr/>
          <p:nvPr/>
        </p:nvGrpSpPr>
        <p:grpSpPr>
          <a:xfrm>
            <a:off x="9996179" y="4487156"/>
            <a:ext cx="685605" cy="1010060"/>
            <a:chOff x="3469345" y="4580964"/>
            <a:chExt cx="685605" cy="1010060"/>
          </a:xfrm>
        </p:grpSpPr>
        <p:sp>
          <p:nvSpPr>
            <p:cNvPr id="98" name="Trapezoid 97">
              <a:extLst>
                <a:ext uri="{FF2B5EF4-FFF2-40B4-BE49-F238E27FC236}">
                  <a16:creationId xmlns:a16="http://schemas.microsoft.com/office/drawing/2014/main" id="{CC5FB9A6-BE73-F080-86FE-EC569EBDDFD9}"/>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9" name="Cloud 98">
              <a:extLst>
                <a:ext uri="{FF2B5EF4-FFF2-40B4-BE49-F238E27FC236}">
                  <a16:creationId xmlns:a16="http://schemas.microsoft.com/office/drawing/2014/main" id="{DB8B29B3-35C1-9C24-83F7-033293244165}"/>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Cloud 99">
              <a:extLst>
                <a:ext uri="{FF2B5EF4-FFF2-40B4-BE49-F238E27FC236}">
                  <a16:creationId xmlns:a16="http://schemas.microsoft.com/office/drawing/2014/main" id="{DD75D052-976C-BD5B-10D8-FBF2681BA256}"/>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Cloud 100">
              <a:extLst>
                <a:ext uri="{FF2B5EF4-FFF2-40B4-BE49-F238E27FC236}">
                  <a16:creationId xmlns:a16="http://schemas.microsoft.com/office/drawing/2014/main" id="{0709E299-FBC3-76CE-3E8E-9DB02829BCEB}"/>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2" name="Group 101">
            <a:extLst>
              <a:ext uri="{FF2B5EF4-FFF2-40B4-BE49-F238E27FC236}">
                <a16:creationId xmlns:a16="http://schemas.microsoft.com/office/drawing/2014/main" id="{03E15394-983F-5A12-C0FA-B7B628720E00}"/>
              </a:ext>
            </a:extLst>
          </p:cNvPr>
          <p:cNvGrpSpPr/>
          <p:nvPr/>
        </p:nvGrpSpPr>
        <p:grpSpPr>
          <a:xfrm>
            <a:off x="9435773" y="3677243"/>
            <a:ext cx="685605" cy="1010060"/>
            <a:chOff x="3469345" y="4580964"/>
            <a:chExt cx="685605" cy="1010060"/>
          </a:xfrm>
        </p:grpSpPr>
        <p:sp>
          <p:nvSpPr>
            <p:cNvPr id="103" name="Trapezoid 102">
              <a:extLst>
                <a:ext uri="{FF2B5EF4-FFF2-40B4-BE49-F238E27FC236}">
                  <a16:creationId xmlns:a16="http://schemas.microsoft.com/office/drawing/2014/main" id="{4A846BA7-82B1-C049-C305-B21049C7AE93}"/>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4" name="Cloud 103">
              <a:extLst>
                <a:ext uri="{FF2B5EF4-FFF2-40B4-BE49-F238E27FC236}">
                  <a16:creationId xmlns:a16="http://schemas.microsoft.com/office/drawing/2014/main" id="{908355DA-E0ED-8162-A43D-E976E1346F6A}"/>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5" name="Cloud 104">
              <a:extLst>
                <a:ext uri="{FF2B5EF4-FFF2-40B4-BE49-F238E27FC236}">
                  <a16:creationId xmlns:a16="http://schemas.microsoft.com/office/drawing/2014/main" id="{2F46269A-FCBE-EFF2-1F5C-E6F704F98468}"/>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6" name="Cloud 105">
              <a:extLst>
                <a:ext uri="{FF2B5EF4-FFF2-40B4-BE49-F238E27FC236}">
                  <a16:creationId xmlns:a16="http://schemas.microsoft.com/office/drawing/2014/main" id="{04FBCE6D-0D32-188E-F38E-DB7EFAAE18D9}"/>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07" name="Group 106">
            <a:extLst>
              <a:ext uri="{FF2B5EF4-FFF2-40B4-BE49-F238E27FC236}">
                <a16:creationId xmlns:a16="http://schemas.microsoft.com/office/drawing/2014/main" id="{475AFCD3-44B0-C0CF-5BC3-BB9E226D276C}"/>
              </a:ext>
            </a:extLst>
          </p:cNvPr>
          <p:cNvGrpSpPr/>
          <p:nvPr/>
        </p:nvGrpSpPr>
        <p:grpSpPr>
          <a:xfrm>
            <a:off x="7324778" y="3770269"/>
            <a:ext cx="685605" cy="1010060"/>
            <a:chOff x="3469345" y="4580964"/>
            <a:chExt cx="685605" cy="1010060"/>
          </a:xfrm>
        </p:grpSpPr>
        <p:sp>
          <p:nvSpPr>
            <p:cNvPr id="108" name="Trapezoid 107">
              <a:extLst>
                <a:ext uri="{FF2B5EF4-FFF2-40B4-BE49-F238E27FC236}">
                  <a16:creationId xmlns:a16="http://schemas.microsoft.com/office/drawing/2014/main" id="{09AC88BE-437E-9BC6-B0B4-1EC3A55AA1F3}"/>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9" name="Cloud 108">
              <a:extLst>
                <a:ext uri="{FF2B5EF4-FFF2-40B4-BE49-F238E27FC236}">
                  <a16:creationId xmlns:a16="http://schemas.microsoft.com/office/drawing/2014/main" id="{BCCF4E05-26D4-5859-737A-12A806845D51}"/>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0" name="Cloud 109">
              <a:extLst>
                <a:ext uri="{FF2B5EF4-FFF2-40B4-BE49-F238E27FC236}">
                  <a16:creationId xmlns:a16="http://schemas.microsoft.com/office/drawing/2014/main" id="{5164439F-ACAA-12E2-E412-C522DE88E91A}"/>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1" name="Cloud 110">
              <a:extLst>
                <a:ext uri="{FF2B5EF4-FFF2-40B4-BE49-F238E27FC236}">
                  <a16:creationId xmlns:a16="http://schemas.microsoft.com/office/drawing/2014/main" id="{6906731E-C903-4146-9342-6E7E6DB306D0}"/>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4" name="Group 123">
            <a:extLst>
              <a:ext uri="{FF2B5EF4-FFF2-40B4-BE49-F238E27FC236}">
                <a16:creationId xmlns:a16="http://schemas.microsoft.com/office/drawing/2014/main" id="{3B0E6540-2632-C3F1-118D-DAF7ACFA747D}"/>
              </a:ext>
            </a:extLst>
          </p:cNvPr>
          <p:cNvGrpSpPr/>
          <p:nvPr/>
        </p:nvGrpSpPr>
        <p:grpSpPr>
          <a:xfrm>
            <a:off x="7784249" y="2364373"/>
            <a:ext cx="719604" cy="990616"/>
            <a:chOff x="3771958" y="4004327"/>
            <a:chExt cx="1322294" cy="1820287"/>
          </a:xfrm>
        </p:grpSpPr>
        <p:sp>
          <p:nvSpPr>
            <p:cNvPr id="125" name="Trapezoid 124">
              <a:extLst>
                <a:ext uri="{FF2B5EF4-FFF2-40B4-BE49-F238E27FC236}">
                  <a16:creationId xmlns:a16="http://schemas.microsoft.com/office/drawing/2014/main" id="{4818BBD5-C55C-FA0A-713E-930B5FBD6A81}"/>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6" name="Group 125">
              <a:extLst>
                <a:ext uri="{FF2B5EF4-FFF2-40B4-BE49-F238E27FC236}">
                  <a16:creationId xmlns:a16="http://schemas.microsoft.com/office/drawing/2014/main" id="{8D0EE035-C6E7-DDEC-3D5B-0AA60AFB8146}"/>
                </a:ext>
              </a:extLst>
            </p:cNvPr>
            <p:cNvGrpSpPr/>
            <p:nvPr/>
          </p:nvGrpSpPr>
          <p:grpSpPr>
            <a:xfrm>
              <a:off x="3771958" y="4004327"/>
              <a:ext cx="1322294" cy="1691641"/>
              <a:chOff x="2437663" y="2514599"/>
              <a:chExt cx="1322294" cy="1691641"/>
            </a:xfrm>
          </p:grpSpPr>
          <p:sp>
            <p:nvSpPr>
              <p:cNvPr id="127" name="Isosceles Triangle 126">
                <a:extLst>
                  <a:ext uri="{FF2B5EF4-FFF2-40B4-BE49-F238E27FC236}">
                    <a16:creationId xmlns:a16="http://schemas.microsoft.com/office/drawing/2014/main" id="{B5C4F8EF-DB73-3300-E624-53AE473A3405}"/>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8" name="Isosceles Triangle 127">
                <a:extLst>
                  <a:ext uri="{FF2B5EF4-FFF2-40B4-BE49-F238E27FC236}">
                    <a16:creationId xmlns:a16="http://schemas.microsoft.com/office/drawing/2014/main" id="{E969736F-3940-EF28-6355-1B4052805755}"/>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Isosceles Triangle 128">
                <a:extLst>
                  <a:ext uri="{FF2B5EF4-FFF2-40B4-BE49-F238E27FC236}">
                    <a16:creationId xmlns:a16="http://schemas.microsoft.com/office/drawing/2014/main" id="{056357BE-85B1-AA9C-0BC9-49AC546B0371}"/>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34" name="Group 133">
            <a:extLst>
              <a:ext uri="{FF2B5EF4-FFF2-40B4-BE49-F238E27FC236}">
                <a16:creationId xmlns:a16="http://schemas.microsoft.com/office/drawing/2014/main" id="{148F19E4-1105-B198-8B5A-4BCFDB3D22BC}"/>
              </a:ext>
            </a:extLst>
          </p:cNvPr>
          <p:cNvGrpSpPr/>
          <p:nvPr/>
        </p:nvGrpSpPr>
        <p:grpSpPr>
          <a:xfrm>
            <a:off x="9687726" y="2233720"/>
            <a:ext cx="851296" cy="1042827"/>
            <a:chOff x="3725541" y="3235462"/>
            <a:chExt cx="851296" cy="1042827"/>
          </a:xfrm>
        </p:grpSpPr>
        <p:sp>
          <p:nvSpPr>
            <p:cNvPr id="135" name="Trapezoid 134">
              <a:extLst>
                <a:ext uri="{FF2B5EF4-FFF2-40B4-BE49-F238E27FC236}">
                  <a16:creationId xmlns:a16="http://schemas.microsoft.com/office/drawing/2014/main" id="{446D0AD3-E03F-AED1-B318-A96002345F6D}"/>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Cloud 135">
              <a:extLst>
                <a:ext uri="{FF2B5EF4-FFF2-40B4-BE49-F238E27FC236}">
                  <a16:creationId xmlns:a16="http://schemas.microsoft.com/office/drawing/2014/main" id="{55F9EE12-421B-2C6F-AFBF-9A5D840DABB8}"/>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Cloud 136">
              <a:extLst>
                <a:ext uri="{FF2B5EF4-FFF2-40B4-BE49-F238E27FC236}">
                  <a16:creationId xmlns:a16="http://schemas.microsoft.com/office/drawing/2014/main" id="{9708CA6E-B99B-3A0E-67BE-DC409E0130F0}"/>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8" name="Group 137">
            <a:extLst>
              <a:ext uri="{FF2B5EF4-FFF2-40B4-BE49-F238E27FC236}">
                <a16:creationId xmlns:a16="http://schemas.microsoft.com/office/drawing/2014/main" id="{4239503E-6773-6DF4-D2A6-356D3EE323EC}"/>
              </a:ext>
            </a:extLst>
          </p:cNvPr>
          <p:cNvGrpSpPr/>
          <p:nvPr/>
        </p:nvGrpSpPr>
        <p:grpSpPr>
          <a:xfrm>
            <a:off x="6718036" y="2957957"/>
            <a:ext cx="851296" cy="1042827"/>
            <a:chOff x="3725541" y="3235462"/>
            <a:chExt cx="851296" cy="1042827"/>
          </a:xfrm>
        </p:grpSpPr>
        <p:sp>
          <p:nvSpPr>
            <p:cNvPr id="139" name="Trapezoid 138">
              <a:extLst>
                <a:ext uri="{FF2B5EF4-FFF2-40B4-BE49-F238E27FC236}">
                  <a16:creationId xmlns:a16="http://schemas.microsoft.com/office/drawing/2014/main" id="{CE2D6C9C-9EE6-BF70-CBBA-2ECE01A466C8}"/>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0" name="Cloud 139">
              <a:extLst>
                <a:ext uri="{FF2B5EF4-FFF2-40B4-BE49-F238E27FC236}">
                  <a16:creationId xmlns:a16="http://schemas.microsoft.com/office/drawing/2014/main" id="{2D7A0BBE-CE83-E5E6-F0BB-A5EE83E65AE2}"/>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Cloud 140">
              <a:extLst>
                <a:ext uri="{FF2B5EF4-FFF2-40B4-BE49-F238E27FC236}">
                  <a16:creationId xmlns:a16="http://schemas.microsoft.com/office/drawing/2014/main" id="{503622AC-67FD-6052-987E-4819877D395A}"/>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2" name="Group 141">
            <a:extLst>
              <a:ext uri="{FF2B5EF4-FFF2-40B4-BE49-F238E27FC236}">
                <a16:creationId xmlns:a16="http://schemas.microsoft.com/office/drawing/2014/main" id="{0521518F-9377-9855-BD32-172AF9198F97}"/>
              </a:ext>
            </a:extLst>
          </p:cNvPr>
          <p:cNvGrpSpPr/>
          <p:nvPr/>
        </p:nvGrpSpPr>
        <p:grpSpPr>
          <a:xfrm>
            <a:off x="10809753" y="2473727"/>
            <a:ext cx="685605" cy="1010060"/>
            <a:chOff x="3469345" y="4580964"/>
            <a:chExt cx="685605" cy="1010060"/>
          </a:xfrm>
        </p:grpSpPr>
        <p:sp>
          <p:nvSpPr>
            <p:cNvPr id="143" name="Trapezoid 142">
              <a:extLst>
                <a:ext uri="{FF2B5EF4-FFF2-40B4-BE49-F238E27FC236}">
                  <a16:creationId xmlns:a16="http://schemas.microsoft.com/office/drawing/2014/main" id="{C4762FCE-4436-8A76-5993-7296EE55E288}"/>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Cloud 143">
              <a:extLst>
                <a:ext uri="{FF2B5EF4-FFF2-40B4-BE49-F238E27FC236}">
                  <a16:creationId xmlns:a16="http://schemas.microsoft.com/office/drawing/2014/main" id="{16F3B8D4-7042-1123-A74E-091614E4D287}"/>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Cloud 144">
              <a:extLst>
                <a:ext uri="{FF2B5EF4-FFF2-40B4-BE49-F238E27FC236}">
                  <a16:creationId xmlns:a16="http://schemas.microsoft.com/office/drawing/2014/main" id="{5D44E859-4D22-A352-D0D1-7881C5636314}"/>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Cloud 145">
              <a:extLst>
                <a:ext uri="{FF2B5EF4-FFF2-40B4-BE49-F238E27FC236}">
                  <a16:creationId xmlns:a16="http://schemas.microsoft.com/office/drawing/2014/main" id="{B61C9FCA-B983-C9DE-D093-E37207A0F84D}"/>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7" name="Group 146">
            <a:extLst>
              <a:ext uri="{FF2B5EF4-FFF2-40B4-BE49-F238E27FC236}">
                <a16:creationId xmlns:a16="http://schemas.microsoft.com/office/drawing/2014/main" id="{AA0D27DE-C39B-B626-2A59-B14596A31C76}"/>
              </a:ext>
            </a:extLst>
          </p:cNvPr>
          <p:cNvGrpSpPr/>
          <p:nvPr/>
        </p:nvGrpSpPr>
        <p:grpSpPr>
          <a:xfrm>
            <a:off x="8797693" y="4350194"/>
            <a:ext cx="685605" cy="1010060"/>
            <a:chOff x="3469345" y="4580964"/>
            <a:chExt cx="685605" cy="1010060"/>
          </a:xfrm>
        </p:grpSpPr>
        <p:sp>
          <p:nvSpPr>
            <p:cNvPr id="148" name="Trapezoid 147">
              <a:extLst>
                <a:ext uri="{FF2B5EF4-FFF2-40B4-BE49-F238E27FC236}">
                  <a16:creationId xmlns:a16="http://schemas.microsoft.com/office/drawing/2014/main" id="{6CF655D4-C3A1-D83E-6A16-ED3D30AC8458}"/>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9" name="Cloud 148">
              <a:extLst>
                <a:ext uri="{FF2B5EF4-FFF2-40B4-BE49-F238E27FC236}">
                  <a16:creationId xmlns:a16="http://schemas.microsoft.com/office/drawing/2014/main" id="{A86C382E-CE50-3F96-2E98-B0A589D48540}"/>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0" name="Cloud 149">
              <a:extLst>
                <a:ext uri="{FF2B5EF4-FFF2-40B4-BE49-F238E27FC236}">
                  <a16:creationId xmlns:a16="http://schemas.microsoft.com/office/drawing/2014/main" id="{7C8573B0-B938-A822-0EE5-75BC195FDACE}"/>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Cloud 150">
              <a:extLst>
                <a:ext uri="{FF2B5EF4-FFF2-40B4-BE49-F238E27FC236}">
                  <a16:creationId xmlns:a16="http://schemas.microsoft.com/office/drawing/2014/main" id="{4D3DE5ED-269B-8358-C005-C370EA7E4153}"/>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2" name="Group 151">
            <a:extLst>
              <a:ext uri="{FF2B5EF4-FFF2-40B4-BE49-F238E27FC236}">
                <a16:creationId xmlns:a16="http://schemas.microsoft.com/office/drawing/2014/main" id="{1AE39413-4889-AD99-196F-BDD1B49A6507}"/>
              </a:ext>
            </a:extLst>
          </p:cNvPr>
          <p:cNvGrpSpPr/>
          <p:nvPr/>
        </p:nvGrpSpPr>
        <p:grpSpPr>
          <a:xfrm>
            <a:off x="6650215" y="4414404"/>
            <a:ext cx="685605" cy="1010060"/>
            <a:chOff x="3469345" y="4580964"/>
            <a:chExt cx="685605" cy="1010060"/>
          </a:xfrm>
        </p:grpSpPr>
        <p:sp>
          <p:nvSpPr>
            <p:cNvPr id="153" name="Trapezoid 152">
              <a:extLst>
                <a:ext uri="{FF2B5EF4-FFF2-40B4-BE49-F238E27FC236}">
                  <a16:creationId xmlns:a16="http://schemas.microsoft.com/office/drawing/2014/main" id="{AC225947-545B-98C7-0713-7A99AA1C3AA3}"/>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Cloud 153">
              <a:extLst>
                <a:ext uri="{FF2B5EF4-FFF2-40B4-BE49-F238E27FC236}">
                  <a16:creationId xmlns:a16="http://schemas.microsoft.com/office/drawing/2014/main" id="{2DD86986-17C0-BA80-5750-6CFF57191F0C}"/>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5" name="Cloud 154">
              <a:extLst>
                <a:ext uri="{FF2B5EF4-FFF2-40B4-BE49-F238E27FC236}">
                  <a16:creationId xmlns:a16="http://schemas.microsoft.com/office/drawing/2014/main" id="{9E34C9A8-1653-77C0-47BF-1265C18DCA6C}"/>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Cloud 155">
              <a:extLst>
                <a:ext uri="{FF2B5EF4-FFF2-40B4-BE49-F238E27FC236}">
                  <a16:creationId xmlns:a16="http://schemas.microsoft.com/office/drawing/2014/main" id="{3C905633-371A-BD92-03CF-7855EA15B955}"/>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7" name="Group 156">
            <a:extLst>
              <a:ext uri="{FF2B5EF4-FFF2-40B4-BE49-F238E27FC236}">
                <a16:creationId xmlns:a16="http://schemas.microsoft.com/office/drawing/2014/main" id="{8B30CF3A-F7E3-6D54-FA1B-FDFFDFD948F2}"/>
              </a:ext>
            </a:extLst>
          </p:cNvPr>
          <p:cNvGrpSpPr/>
          <p:nvPr/>
        </p:nvGrpSpPr>
        <p:grpSpPr>
          <a:xfrm>
            <a:off x="10377190" y="3532800"/>
            <a:ext cx="615226" cy="890192"/>
            <a:chOff x="733647" y="2292965"/>
            <a:chExt cx="1322294" cy="1913275"/>
          </a:xfrm>
        </p:grpSpPr>
        <p:sp>
          <p:nvSpPr>
            <p:cNvPr id="158" name="Trapezoid 157">
              <a:extLst>
                <a:ext uri="{FF2B5EF4-FFF2-40B4-BE49-F238E27FC236}">
                  <a16:creationId xmlns:a16="http://schemas.microsoft.com/office/drawing/2014/main" id="{5E0A3DB8-B50C-81F0-842B-75B7397BAAC6}"/>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9" name="Cloud 158">
              <a:extLst>
                <a:ext uri="{FF2B5EF4-FFF2-40B4-BE49-F238E27FC236}">
                  <a16:creationId xmlns:a16="http://schemas.microsoft.com/office/drawing/2014/main" id="{19B9A9F5-3746-3D13-F89C-E48AAAD25DB3}"/>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171" name="TextBox 7170">
            <a:extLst>
              <a:ext uri="{FF2B5EF4-FFF2-40B4-BE49-F238E27FC236}">
                <a16:creationId xmlns:a16="http://schemas.microsoft.com/office/drawing/2014/main" id="{1D0A7FD1-01E3-56E7-F0A0-C652E62ECF64}"/>
              </a:ext>
            </a:extLst>
          </p:cNvPr>
          <p:cNvSpPr txBox="1"/>
          <p:nvPr/>
        </p:nvSpPr>
        <p:spPr>
          <a:xfrm>
            <a:off x="500100" y="1838097"/>
            <a:ext cx="1972207" cy="584775"/>
          </a:xfrm>
          <a:prstGeom prst="rect">
            <a:avLst/>
          </a:prstGeom>
          <a:noFill/>
        </p:spPr>
        <p:txBody>
          <a:bodyPr wrap="none" rtlCol="0">
            <a:spAutoFit/>
          </a:bodyPr>
          <a:lstStyle/>
          <a:p>
            <a:r>
              <a:rPr lang="en-CA" sz="3200" b="1" dirty="0">
                <a:solidFill>
                  <a:srgbClr val="0070C0"/>
                </a:solidFill>
              </a:rPr>
              <a:t>Location A</a:t>
            </a:r>
          </a:p>
        </p:txBody>
      </p:sp>
      <p:sp>
        <p:nvSpPr>
          <p:cNvPr id="161" name="TextBox 160">
            <a:extLst>
              <a:ext uri="{FF2B5EF4-FFF2-40B4-BE49-F238E27FC236}">
                <a16:creationId xmlns:a16="http://schemas.microsoft.com/office/drawing/2014/main" id="{689B6674-D1D6-FC97-C058-38FE79A8DAAB}"/>
              </a:ext>
            </a:extLst>
          </p:cNvPr>
          <p:cNvSpPr txBox="1"/>
          <p:nvPr/>
        </p:nvSpPr>
        <p:spPr>
          <a:xfrm>
            <a:off x="6454311" y="1841874"/>
            <a:ext cx="1954574" cy="584775"/>
          </a:xfrm>
          <a:prstGeom prst="rect">
            <a:avLst/>
          </a:prstGeom>
          <a:noFill/>
        </p:spPr>
        <p:txBody>
          <a:bodyPr wrap="none" rtlCol="0">
            <a:spAutoFit/>
          </a:bodyPr>
          <a:lstStyle/>
          <a:p>
            <a:r>
              <a:rPr lang="en-CA" sz="3200" b="1" dirty="0">
                <a:solidFill>
                  <a:srgbClr val="0070C0"/>
                </a:solidFill>
              </a:rPr>
              <a:t>Location B</a:t>
            </a:r>
          </a:p>
        </p:txBody>
      </p:sp>
      <p:sp>
        <p:nvSpPr>
          <p:cNvPr id="162" name="TextBox 161">
            <a:extLst>
              <a:ext uri="{FF2B5EF4-FFF2-40B4-BE49-F238E27FC236}">
                <a16:creationId xmlns:a16="http://schemas.microsoft.com/office/drawing/2014/main" id="{22C88405-8F1D-01FB-F305-2F1864C8DFF6}"/>
              </a:ext>
            </a:extLst>
          </p:cNvPr>
          <p:cNvSpPr txBox="1"/>
          <p:nvPr/>
        </p:nvSpPr>
        <p:spPr>
          <a:xfrm>
            <a:off x="1022949" y="5713613"/>
            <a:ext cx="10189264" cy="584775"/>
          </a:xfrm>
          <a:prstGeom prst="rect">
            <a:avLst/>
          </a:prstGeom>
          <a:noFill/>
        </p:spPr>
        <p:txBody>
          <a:bodyPr wrap="none" rtlCol="0">
            <a:spAutoFit/>
          </a:bodyPr>
          <a:lstStyle/>
          <a:p>
            <a:r>
              <a:rPr lang="en-CA" sz="3200" dirty="0"/>
              <a:t>Same species richness, but location A has greater evenness</a:t>
            </a:r>
          </a:p>
        </p:txBody>
      </p:sp>
    </p:spTree>
    <p:extLst>
      <p:ext uri="{BB962C8B-B14F-4D97-AF65-F5344CB8AC3E}">
        <p14:creationId xmlns:p14="http://schemas.microsoft.com/office/powerpoint/2010/main" val="401983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536" y="333858"/>
            <a:ext cx="12059714" cy="909248"/>
          </a:xfrm>
        </p:spPr>
        <p:txBody>
          <a:bodyPr vert="horz" lIns="91440" tIns="45720" rIns="91440" bIns="45720" rtlCol="0" anchor="t">
            <a:normAutofit fontScale="90000"/>
          </a:bodyPr>
          <a:lstStyle/>
          <a:p>
            <a:r>
              <a:rPr lang="en-CA" sz="4200" b="1" dirty="0">
                <a:solidFill>
                  <a:schemeClr val="tx1"/>
                </a:solidFill>
                <a:latin typeface="+mn-lt"/>
                <a:cs typeface="Arial" panose="020B0604020202020204" pitchFamily="34" charset="0"/>
              </a:rPr>
              <a:t>How can we visualize differences in species evenness?</a:t>
            </a:r>
          </a:p>
        </p:txBody>
      </p:sp>
      <p:sp>
        <p:nvSpPr>
          <p:cNvPr id="5" name="Slide Number Placeholder 4">
            <a:extLst>
              <a:ext uri="{FF2B5EF4-FFF2-40B4-BE49-F238E27FC236}">
                <a16:creationId xmlns:a16="http://schemas.microsoft.com/office/drawing/2014/main" id="{317A1583-2BE4-C2CD-A00B-C987DB9665EF}"/>
              </a:ext>
            </a:extLst>
          </p:cNvPr>
          <p:cNvSpPr>
            <a:spLocks noGrp="1"/>
          </p:cNvSpPr>
          <p:nvPr>
            <p:ph type="sldNum" sz="quarter" idx="12"/>
          </p:nvPr>
        </p:nvSpPr>
        <p:spPr/>
        <p:txBody>
          <a:bodyPr/>
          <a:lstStyle/>
          <a:p>
            <a:fld id="{B13C8E06-23FD-4B96-A173-113AA93D15A9}" type="slidenum">
              <a:rPr lang="en-CA" smtClean="0"/>
              <a:t>5</a:t>
            </a:fld>
            <a:endParaRPr lang="en-CA"/>
          </a:p>
        </p:txBody>
      </p:sp>
      <p:sp>
        <p:nvSpPr>
          <p:cNvPr id="4" name="TextBox 3"/>
          <p:cNvSpPr txBox="1"/>
          <p:nvPr/>
        </p:nvSpPr>
        <p:spPr>
          <a:xfrm>
            <a:off x="227536" y="1027474"/>
            <a:ext cx="10709704" cy="584775"/>
          </a:xfrm>
          <a:prstGeom prst="rect">
            <a:avLst/>
          </a:prstGeom>
          <a:noFill/>
        </p:spPr>
        <p:txBody>
          <a:bodyPr wrap="square" rtlCol="0">
            <a:spAutoFit/>
          </a:bodyPr>
          <a:lstStyle/>
          <a:p>
            <a:pPr marL="100013">
              <a:spcAft>
                <a:spcPts val="1200"/>
              </a:spcAft>
            </a:pPr>
            <a:r>
              <a:rPr lang="en-CA" sz="3200" dirty="0">
                <a:cs typeface="Arial" panose="020B0604020202020204" pitchFamily="34" charset="0"/>
              </a:rPr>
              <a:t>Construct rank-abundance curves</a:t>
            </a:r>
          </a:p>
        </p:txBody>
      </p:sp>
      <p:sp>
        <p:nvSpPr>
          <p:cNvPr id="121" name="TextBox 120">
            <a:extLst>
              <a:ext uri="{FF2B5EF4-FFF2-40B4-BE49-F238E27FC236}">
                <a16:creationId xmlns:a16="http://schemas.microsoft.com/office/drawing/2014/main" id="{A48C2A38-F384-C8D2-2239-E969E2320702}"/>
              </a:ext>
            </a:extLst>
          </p:cNvPr>
          <p:cNvSpPr txBox="1"/>
          <p:nvPr/>
        </p:nvSpPr>
        <p:spPr>
          <a:xfrm rot="16200000">
            <a:off x="603556" y="2835212"/>
            <a:ext cx="1856775" cy="461665"/>
          </a:xfrm>
          <a:prstGeom prst="rect">
            <a:avLst/>
          </a:prstGeom>
          <a:noFill/>
        </p:spPr>
        <p:txBody>
          <a:bodyPr wrap="square" rtlCol="0">
            <a:spAutoFit/>
          </a:bodyPr>
          <a:lstStyle/>
          <a:p>
            <a:pPr algn="ctr"/>
            <a:r>
              <a:rPr lang="en-CA" sz="2400" b="1" dirty="0">
                <a:solidFill>
                  <a:srgbClr val="0070C0"/>
                </a:solidFill>
              </a:rPr>
              <a:t>Location A</a:t>
            </a:r>
          </a:p>
        </p:txBody>
      </p:sp>
      <p:sp>
        <p:nvSpPr>
          <p:cNvPr id="122" name="TextBox 121">
            <a:extLst>
              <a:ext uri="{FF2B5EF4-FFF2-40B4-BE49-F238E27FC236}">
                <a16:creationId xmlns:a16="http://schemas.microsoft.com/office/drawing/2014/main" id="{E09E09DA-B5FF-3870-FC2A-019E2AAC7F41}"/>
              </a:ext>
            </a:extLst>
          </p:cNvPr>
          <p:cNvSpPr txBox="1"/>
          <p:nvPr/>
        </p:nvSpPr>
        <p:spPr>
          <a:xfrm rot="16200000">
            <a:off x="616138" y="5100333"/>
            <a:ext cx="1840175" cy="461665"/>
          </a:xfrm>
          <a:prstGeom prst="rect">
            <a:avLst/>
          </a:prstGeom>
          <a:noFill/>
        </p:spPr>
        <p:txBody>
          <a:bodyPr wrap="square" rtlCol="0">
            <a:spAutoFit/>
          </a:bodyPr>
          <a:lstStyle/>
          <a:p>
            <a:pPr algn="ctr"/>
            <a:r>
              <a:rPr lang="en-CA" sz="2400" b="1" dirty="0">
                <a:solidFill>
                  <a:srgbClr val="C00000"/>
                </a:solidFill>
              </a:rPr>
              <a:t>Location B</a:t>
            </a:r>
          </a:p>
        </p:txBody>
      </p:sp>
      <p:grpSp>
        <p:nvGrpSpPr>
          <p:cNvPr id="3" name="Group 2">
            <a:extLst>
              <a:ext uri="{FF2B5EF4-FFF2-40B4-BE49-F238E27FC236}">
                <a16:creationId xmlns:a16="http://schemas.microsoft.com/office/drawing/2014/main" id="{CADD5494-3506-BBAE-D439-7FB342C7611A}"/>
              </a:ext>
            </a:extLst>
          </p:cNvPr>
          <p:cNvGrpSpPr/>
          <p:nvPr/>
        </p:nvGrpSpPr>
        <p:grpSpPr>
          <a:xfrm>
            <a:off x="1992634" y="1792971"/>
            <a:ext cx="3312410" cy="2166439"/>
            <a:chOff x="538455" y="2233330"/>
            <a:chExt cx="5142255" cy="3363225"/>
          </a:xfrm>
        </p:grpSpPr>
        <p:sp>
          <p:nvSpPr>
            <p:cNvPr id="123" name="Rectangle 122">
              <a:extLst>
                <a:ext uri="{FF2B5EF4-FFF2-40B4-BE49-F238E27FC236}">
                  <a16:creationId xmlns:a16="http://schemas.microsoft.com/office/drawing/2014/main" id="{3B2C15CE-5BB0-1A4E-8B0B-7B30A94B32F8}"/>
                </a:ext>
              </a:extLst>
            </p:cNvPr>
            <p:cNvSpPr/>
            <p:nvPr/>
          </p:nvSpPr>
          <p:spPr>
            <a:xfrm>
              <a:off x="538455" y="2714061"/>
              <a:ext cx="5142255" cy="2882494"/>
            </a:xfrm>
            <a:prstGeom prst="rect">
              <a:avLst/>
            </a:prstGeom>
            <a:solidFill>
              <a:srgbClr val="808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4" name="Group 123">
              <a:extLst>
                <a:ext uri="{FF2B5EF4-FFF2-40B4-BE49-F238E27FC236}">
                  <a16:creationId xmlns:a16="http://schemas.microsoft.com/office/drawing/2014/main" id="{CCEF9F72-C871-C4E2-CA94-D8D5A6BE5312}"/>
                </a:ext>
              </a:extLst>
            </p:cNvPr>
            <p:cNvGrpSpPr/>
            <p:nvPr/>
          </p:nvGrpSpPr>
          <p:grpSpPr>
            <a:xfrm>
              <a:off x="2262885" y="3524713"/>
              <a:ext cx="615226" cy="890192"/>
              <a:chOff x="733647" y="2292965"/>
              <a:chExt cx="1322294" cy="1913275"/>
            </a:xfrm>
          </p:grpSpPr>
          <p:sp>
            <p:nvSpPr>
              <p:cNvPr id="125" name="Trapezoid 124">
                <a:extLst>
                  <a:ext uri="{FF2B5EF4-FFF2-40B4-BE49-F238E27FC236}">
                    <a16:creationId xmlns:a16="http://schemas.microsoft.com/office/drawing/2014/main" id="{CF33E7BC-EE42-3193-9B71-A900B16995D6}"/>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Cloud 125">
                <a:extLst>
                  <a:ext uri="{FF2B5EF4-FFF2-40B4-BE49-F238E27FC236}">
                    <a16:creationId xmlns:a16="http://schemas.microsoft.com/office/drawing/2014/main" id="{A339E10F-E5EA-1A0B-FB1F-1C5EA17EA321}"/>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7" name="Group 126">
              <a:extLst>
                <a:ext uri="{FF2B5EF4-FFF2-40B4-BE49-F238E27FC236}">
                  <a16:creationId xmlns:a16="http://schemas.microsoft.com/office/drawing/2014/main" id="{16DB4A08-334A-2B3F-A32A-F189FE5B9AA4}"/>
                </a:ext>
              </a:extLst>
            </p:cNvPr>
            <p:cNvGrpSpPr/>
            <p:nvPr/>
          </p:nvGrpSpPr>
          <p:grpSpPr>
            <a:xfrm>
              <a:off x="1955272" y="4492764"/>
              <a:ext cx="615226" cy="890192"/>
              <a:chOff x="733647" y="2292965"/>
              <a:chExt cx="1322294" cy="1913275"/>
            </a:xfrm>
          </p:grpSpPr>
          <p:sp>
            <p:nvSpPr>
              <p:cNvPr id="128" name="Trapezoid 127">
                <a:extLst>
                  <a:ext uri="{FF2B5EF4-FFF2-40B4-BE49-F238E27FC236}">
                    <a16:creationId xmlns:a16="http://schemas.microsoft.com/office/drawing/2014/main" id="{771B8193-9ECD-5B3E-B1E6-4D90D443DDB8}"/>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9" name="Cloud 128">
                <a:extLst>
                  <a:ext uri="{FF2B5EF4-FFF2-40B4-BE49-F238E27FC236}">
                    <a16:creationId xmlns:a16="http://schemas.microsoft.com/office/drawing/2014/main" id="{96E46B2F-74B3-CACA-0D6E-11171B0B6846}"/>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0" name="Group 129">
              <a:extLst>
                <a:ext uri="{FF2B5EF4-FFF2-40B4-BE49-F238E27FC236}">
                  <a16:creationId xmlns:a16="http://schemas.microsoft.com/office/drawing/2014/main" id="{D71EF2BD-C2E7-44F8-43E3-CF12048B47F1}"/>
                </a:ext>
              </a:extLst>
            </p:cNvPr>
            <p:cNvGrpSpPr/>
            <p:nvPr/>
          </p:nvGrpSpPr>
          <p:grpSpPr>
            <a:xfrm>
              <a:off x="2928982" y="2820652"/>
              <a:ext cx="615226" cy="890192"/>
              <a:chOff x="733647" y="2292965"/>
              <a:chExt cx="1322294" cy="1913275"/>
            </a:xfrm>
          </p:grpSpPr>
          <p:sp>
            <p:nvSpPr>
              <p:cNvPr id="131" name="Trapezoid 130">
                <a:extLst>
                  <a:ext uri="{FF2B5EF4-FFF2-40B4-BE49-F238E27FC236}">
                    <a16:creationId xmlns:a16="http://schemas.microsoft.com/office/drawing/2014/main" id="{18DDC1F4-35D7-E0C9-871F-6A329BA75E50}"/>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2" name="Cloud 131">
                <a:extLst>
                  <a:ext uri="{FF2B5EF4-FFF2-40B4-BE49-F238E27FC236}">
                    <a16:creationId xmlns:a16="http://schemas.microsoft.com/office/drawing/2014/main" id="{7E490A65-406A-8FC0-4FE7-1918A847355B}"/>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3" name="Group 132">
              <a:extLst>
                <a:ext uri="{FF2B5EF4-FFF2-40B4-BE49-F238E27FC236}">
                  <a16:creationId xmlns:a16="http://schemas.microsoft.com/office/drawing/2014/main" id="{B30F4C17-4380-7ADF-E199-95DB32105F4A}"/>
                </a:ext>
              </a:extLst>
            </p:cNvPr>
            <p:cNvGrpSpPr/>
            <p:nvPr/>
          </p:nvGrpSpPr>
          <p:grpSpPr>
            <a:xfrm>
              <a:off x="3941289" y="4486766"/>
              <a:ext cx="685605" cy="1010060"/>
              <a:chOff x="3469345" y="4580964"/>
              <a:chExt cx="685605" cy="1010060"/>
            </a:xfrm>
          </p:grpSpPr>
          <p:sp>
            <p:nvSpPr>
              <p:cNvPr id="134" name="Trapezoid 133">
                <a:extLst>
                  <a:ext uri="{FF2B5EF4-FFF2-40B4-BE49-F238E27FC236}">
                    <a16:creationId xmlns:a16="http://schemas.microsoft.com/office/drawing/2014/main" id="{C7FE5A59-9DD9-5E46-29A0-9F89FA053E40}"/>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5" name="Cloud 134">
                <a:extLst>
                  <a:ext uri="{FF2B5EF4-FFF2-40B4-BE49-F238E27FC236}">
                    <a16:creationId xmlns:a16="http://schemas.microsoft.com/office/drawing/2014/main" id="{117C66CF-EDF5-2B56-DA06-55B6C74759C4}"/>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6" name="Cloud 135">
                <a:extLst>
                  <a:ext uri="{FF2B5EF4-FFF2-40B4-BE49-F238E27FC236}">
                    <a16:creationId xmlns:a16="http://schemas.microsoft.com/office/drawing/2014/main" id="{BE3B5120-D0E3-1899-B1CB-0A9582F014D5}"/>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Cloud 136">
                <a:extLst>
                  <a:ext uri="{FF2B5EF4-FFF2-40B4-BE49-F238E27FC236}">
                    <a16:creationId xmlns:a16="http://schemas.microsoft.com/office/drawing/2014/main" id="{5A290D70-A363-4A42-ACCF-671D262589F4}"/>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38" name="Group 137">
              <a:extLst>
                <a:ext uri="{FF2B5EF4-FFF2-40B4-BE49-F238E27FC236}">
                  <a16:creationId xmlns:a16="http://schemas.microsoft.com/office/drawing/2014/main" id="{89EAAC97-E189-3946-A9CF-C967678148A2}"/>
                </a:ext>
              </a:extLst>
            </p:cNvPr>
            <p:cNvGrpSpPr/>
            <p:nvPr/>
          </p:nvGrpSpPr>
          <p:grpSpPr>
            <a:xfrm>
              <a:off x="3380883" y="3676853"/>
              <a:ext cx="685605" cy="1010060"/>
              <a:chOff x="3469345" y="4580964"/>
              <a:chExt cx="685605" cy="1010060"/>
            </a:xfrm>
          </p:grpSpPr>
          <p:sp>
            <p:nvSpPr>
              <p:cNvPr id="139" name="Trapezoid 138">
                <a:extLst>
                  <a:ext uri="{FF2B5EF4-FFF2-40B4-BE49-F238E27FC236}">
                    <a16:creationId xmlns:a16="http://schemas.microsoft.com/office/drawing/2014/main" id="{795F42CE-C714-EAA1-B829-7BC39D1890D3}"/>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0" name="Cloud 139">
                <a:extLst>
                  <a:ext uri="{FF2B5EF4-FFF2-40B4-BE49-F238E27FC236}">
                    <a16:creationId xmlns:a16="http://schemas.microsoft.com/office/drawing/2014/main" id="{1A364386-DF8B-9886-7065-A21EA77E9BFB}"/>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1" name="Cloud 140">
                <a:extLst>
                  <a:ext uri="{FF2B5EF4-FFF2-40B4-BE49-F238E27FC236}">
                    <a16:creationId xmlns:a16="http://schemas.microsoft.com/office/drawing/2014/main" id="{3862DD42-9D5F-73EC-9C7A-CB6F00866174}"/>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2" name="Cloud 141">
                <a:extLst>
                  <a:ext uri="{FF2B5EF4-FFF2-40B4-BE49-F238E27FC236}">
                    <a16:creationId xmlns:a16="http://schemas.microsoft.com/office/drawing/2014/main" id="{8C47F6AC-5AC0-677F-322D-4C26D3C0A1F4}"/>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3" name="Group 142">
              <a:extLst>
                <a:ext uri="{FF2B5EF4-FFF2-40B4-BE49-F238E27FC236}">
                  <a16:creationId xmlns:a16="http://schemas.microsoft.com/office/drawing/2014/main" id="{6FC4A45B-86E5-8573-F98D-421E1D8FC613}"/>
                </a:ext>
              </a:extLst>
            </p:cNvPr>
            <p:cNvGrpSpPr/>
            <p:nvPr/>
          </p:nvGrpSpPr>
          <p:grpSpPr>
            <a:xfrm>
              <a:off x="1269888" y="3769879"/>
              <a:ext cx="685605" cy="1010060"/>
              <a:chOff x="3469345" y="4580964"/>
              <a:chExt cx="685605" cy="1010060"/>
            </a:xfrm>
          </p:grpSpPr>
          <p:sp>
            <p:nvSpPr>
              <p:cNvPr id="144" name="Trapezoid 143">
                <a:extLst>
                  <a:ext uri="{FF2B5EF4-FFF2-40B4-BE49-F238E27FC236}">
                    <a16:creationId xmlns:a16="http://schemas.microsoft.com/office/drawing/2014/main" id="{F4226F6A-A4D4-5677-87A6-C5CC71C86DFB}"/>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5" name="Cloud 144">
                <a:extLst>
                  <a:ext uri="{FF2B5EF4-FFF2-40B4-BE49-F238E27FC236}">
                    <a16:creationId xmlns:a16="http://schemas.microsoft.com/office/drawing/2014/main" id="{27D012D1-BB9D-379C-AE05-D07E67109B4B}"/>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Cloud 145">
                <a:extLst>
                  <a:ext uri="{FF2B5EF4-FFF2-40B4-BE49-F238E27FC236}">
                    <a16:creationId xmlns:a16="http://schemas.microsoft.com/office/drawing/2014/main" id="{B80B22A6-7E2D-D8C7-E0FE-0BD86CDF3C9D}"/>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7" name="Cloud 146">
                <a:extLst>
                  <a:ext uri="{FF2B5EF4-FFF2-40B4-BE49-F238E27FC236}">
                    <a16:creationId xmlns:a16="http://schemas.microsoft.com/office/drawing/2014/main" id="{0361657A-EAE0-3BD7-5FFB-CF39FEDF3FE9}"/>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48" name="Group 147">
              <a:extLst>
                <a:ext uri="{FF2B5EF4-FFF2-40B4-BE49-F238E27FC236}">
                  <a16:creationId xmlns:a16="http://schemas.microsoft.com/office/drawing/2014/main" id="{CA1E0CAC-D49B-9D93-9657-C40E78BCD5A5}"/>
                </a:ext>
              </a:extLst>
            </p:cNvPr>
            <p:cNvGrpSpPr/>
            <p:nvPr/>
          </p:nvGrpSpPr>
          <p:grpSpPr>
            <a:xfrm>
              <a:off x="2669595" y="4414905"/>
              <a:ext cx="719604" cy="990616"/>
              <a:chOff x="3771958" y="4004327"/>
              <a:chExt cx="1322294" cy="1820287"/>
            </a:xfrm>
          </p:grpSpPr>
          <p:sp>
            <p:nvSpPr>
              <p:cNvPr id="149" name="Trapezoid 148">
                <a:extLst>
                  <a:ext uri="{FF2B5EF4-FFF2-40B4-BE49-F238E27FC236}">
                    <a16:creationId xmlns:a16="http://schemas.microsoft.com/office/drawing/2014/main" id="{E48EF0AA-3C92-1B5B-0A02-EFC341C51A08}"/>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0" name="Group 149">
                <a:extLst>
                  <a:ext uri="{FF2B5EF4-FFF2-40B4-BE49-F238E27FC236}">
                    <a16:creationId xmlns:a16="http://schemas.microsoft.com/office/drawing/2014/main" id="{C3E933A9-8098-9822-E461-D6DB62D4B22A}"/>
                  </a:ext>
                </a:extLst>
              </p:cNvPr>
              <p:cNvGrpSpPr/>
              <p:nvPr/>
            </p:nvGrpSpPr>
            <p:grpSpPr>
              <a:xfrm>
                <a:off x="3771958" y="4004327"/>
                <a:ext cx="1322294" cy="1691641"/>
                <a:chOff x="2437663" y="2514599"/>
                <a:chExt cx="1322294" cy="1691641"/>
              </a:xfrm>
            </p:grpSpPr>
            <p:sp>
              <p:nvSpPr>
                <p:cNvPr id="151" name="Isosceles Triangle 150">
                  <a:extLst>
                    <a:ext uri="{FF2B5EF4-FFF2-40B4-BE49-F238E27FC236}">
                      <a16:creationId xmlns:a16="http://schemas.microsoft.com/office/drawing/2014/main" id="{DE0B245E-0336-548F-5683-69F2D138CB53}"/>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2" name="Isosceles Triangle 151">
                  <a:extLst>
                    <a:ext uri="{FF2B5EF4-FFF2-40B4-BE49-F238E27FC236}">
                      <a16:creationId xmlns:a16="http://schemas.microsoft.com/office/drawing/2014/main" id="{2131EEE3-947C-E39E-0E5F-A81EB7FBCFE1}"/>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3" name="Isosceles Triangle 152">
                  <a:extLst>
                    <a:ext uri="{FF2B5EF4-FFF2-40B4-BE49-F238E27FC236}">
                      <a16:creationId xmlns:a16="http://schemas.microsoft.com/office/drawing/2014/main" id="{3CCFCACA-71CC-72EA-CEB9-367B08D88C63}"/>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54" name="Group 153">
              <a:extLst>
                <a:ext uri="{FF2B5EF4-FFF2-40B4-BE49-F238E27FC236}">
                  <a16:creationId xmlns:a16="http://schemas.microsoft.com/office/drawing/2014/main" id="{1D845F06-666A-D3C6-5BC1-EEE855F05A7F}"/>
                </a:ext>
              </a:extLst>
            </p:cNvPr>
            <p:cNvGrpSpPr/>
            <p:nvPr/>
          </p:nvGrpSpPr>
          <p:grpSpPr>
            <a:xfrm>
              <a:off x="4346053" y="2768427"/>
              <a:ext cx="719604" cy="990616"/>
              <a:chOff x="3771958" y="4004327"/>
              <a:chExt cx="1322294" cy="1820287"/>
            </a:xfrm>
          </p:grpSpPr>
          <p:sp>
            <p:nvSpPr>
              <p:cNvPr id="155" name="Trapezoid 154">
                <a:extLst>
                  <a:ext uri="{FF2B5EF4-FFF2-40B4-BE49-F238E27FC236}">
                    <a16:creationId xmlns:a16="http://schemas.microsoft.com/office/drawing/2014/main" id="{9CE1666C-6656-41D1-3DA3-FF951102D5F1}"/>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6" name="Group 155">
                <a:extLst>
                  <a:ext uri="{FF2B5EF4-FFF2-40B4-BE49-F238E27FC236}">
                    <a16:creationId xmlns:a16="http://schemas.microsoft.com/office/drawing/2014/main" id="{FFC27AED-A450-F23C-C5E7-6F69C9A33E2A}"/>
                  </a:ext>
                </a:extLst>
              </p:cNvPr>
              <p:cNvGrpSpPr/>
              <p:nvPr/>
            </p:nvGrpSpPr>
            <p:grpSpPr>
              <a:xfrm>
                <a:off x="3771958" y="4004327"/>
                <a:ext cx="1322294" cy="1691641"/>
                <a:chOff x="2437663" y="2514599"/>
                <a:chExt cx="1322294" cy="1691641"/>
              </a:xfrm>
            </p:grpSpPr>
            <p:sp>
              <p:nvSpPr>
                <p:cNvPr id="157" name="Isosceles Triangle 156">
                  <a:extLst>
                    <a:ext uri="{FF2B5EF4-FFF2-40B4-BE49-F238E27FC236}">
                      <a16:creationId xmlns:a16="http://schemas.microsoft.com/office/drawing/2014/main" id="{42C5FE7F-62DA-122F-0635-9FDD05D73FB1}"/>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8" name="Isosceles Triangle 157">
                  <a:extLst>
                    <a:ext uri="{FF2B5EF4-FFF2-40B4-BE49-F238E27FC236}">
                      <a16:creationId xmlns:a16="http://schemas.microsoft.com/office/drawing/2014/main" id="{AA5E908A-24F4-F434-73CC-3872A768D9AB}"/>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9" name="Isosceles Triangle 158">
                  <a:extLst>
                    <a:ext uri="{FF2B5EF4-FFF2-40B4-BE49-F238E27FC236}">
                      <a16:creationId xmlns:a16="http://schemas.microsoft.com/office/drawing/2014/main" id="{B6DC330D-2C42-57F7-1F8F-F79F143AE737}"/>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60" name="Group 159">
              <a:extLst>
                <a:ext uri="{FF2B5EF4-FFF2-40B4-BE49-F238E27FC236}">
                  <a16:creationId xmlns:a16="http://schemas.microsoft.com/office/drawing/2014/main" id="{881678F8-953E-42BB-556D-BF7007C6C3EB}"/>
                </a:ext>
              </a:extLst>
            </p:cNvPr>
            <p:cNvGrpSpPr/>
            <p:nvPr/>
          </p:nvGrpSpPr>
          <p:grpSpPr>
            <a:xfrm>
              <a:off x="1729359" y="2363983"/>
              <a:ext cx="719604" cy="990616"/>
              <a:chOff x="3771958" y="4004327"/>
              <a:chExt cx="1322294" cy="1820287"/>
            </a:xfrm>
          </p:grpSpPr>
          <p:sp>
            <p:nvSpPr>
              <p:cNvPr id="161" name="Trapezoid 160">
                <a:extLst>
                  <a:ext uri="{FF2B5EF4-FFF2-40B4-BE49-F238E27FC236}">
                    <a16:creationId xmlns:a16="http://schemas.microsoft.com/office/drawing/2014/main" id="{52193DAC-F6F2-CF85-12E4-041AA81D3E28}"/>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62" name="Group 161">
                <a:extLst>
                  <a:ext uri="{FF2B5EF4-FFF2-40B4-BE49-F238E27FC236}">
                    <a16:creationId xmlns:a16="http://schemas.microsoft.com/office/drawing/2014/main" id="{3FABD5E0-E69D-D96A-F7F6-93816149FEC2}"/>
                  </a:ext>
                </a:extLst>
              </p:cNvPr>
              <p:cNvGrpSpPr/>
              <p:nvPr/>
            </p:nvGrpSpPr>
            <p:grpSpPr>
              <a:xfrm>
                <a:off x="3771958" y="4004327"/>
                <a:ext cx="1322294" cy="1691641"/>
                <a:chOff x="2437663" y="2514599"/>
                <a:chExt cx="1322294" cy="1691641"/>
              </a:xfrm>
            </p:grpSpPr>
            <p:sp>
              <p:nvSpPr>
                <p:cNvPr id="163" name="Isosceles Triangle 162">
                  <a:extLst>
                    <a:ext uri="{FF2B5EF4-FFF2-40B4-BE49-F238E27FC236}">
                      <a16:creationId xmlns:a16="http://schemas.microsoft.com/office/drawing/2014/main" id="{C867CC1A-234E-EA54-C992-43BDEDA03118}"/>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4" name="Isosceles Triangle 163">
                  <a:extLst>
                    <a:ext uri="{FF2B5EF4-FFF2-40B4-BE49-F238E27FC236}">
                      <a16:creationId xmlns:a16="http://schemas.microsoft.com/office/drawing/2014/main" id="{61EC6D39-90CA-86F3-6871-25444DBC6F26}"/>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5" name="Isosceles Triangle 164">
                  <a:extLst>
                    <a:ext uri="{FF2B5EF4-FFF2-40B4-BE49-F238E27FC236}">
                      <a16:creationId xmlns:a16="http://schemas.microsoft.com/office/drawing/2014/main" id="{19616B94-5585-7FCF-8998-38ECF3B6E462}"/>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66" name="Group 165">
              <a:extLst>
                <a:ext uri="{FF2B5EF4-FFF2-40B4-BE49-F238E27FC236}">
                  <a16:creationId xmlns:a16="http://schemas.microsoft.com/office/drawing/2014/main" id="{F08C2AE2-C0DF-8BD7-013A-D56B11702AD3}"/>
                </a:ext>
              </a:extLst>
            </p:cNvPr>
            <p:cNvGrpSpPr/>
            <p:nvPr/>
          </p:nvGrpSpPr>
          <p:grpSpPr>
            <a:xfrm>
              <a:off x="4623493" y="3891903"/>
              <a:ext cx="851296" cy="1042827"/>
              <a:chOff x="3725541" y="3235462"/>
              <a:chExt cx="851296" cy="1042827"/>
            </a:xfrm>
          </p:grpSpPr>
          <p:sp>
            <p:nvSpPr>
              <p:cNvPr id="167" name="Trapezoid 166">
                <a:extLst>
                  <a:ext uri="{FF2B5EF4-FFF2-40B4-BE49-F238E27FC236}">
                    <a16:creationId xmlns:a16="http://schemas.microsoft.com/office/drawing/2014/main" id="{58FE77FA-8E2D-8B5E-497A-E7A6A1F0ABEA}"/>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8" name="Cloud 167">
                <a:extLst>
                  <a:ext uri="{FF2B5EF4-FFF2-40B4-BE49-F238E27FC236}">
                    <a16:creationId xmlns:a16="http://schemas.microsoft.com/office/drawing/2014/main" id="{53AC0D73-D4C6-C17D-011B-22D4F1536C3E}"/>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9" name="Cloud 168">
                <a:extLst>
                  <a:ext uri="{FF2B5EF4-FFF2-40B4-BE49-F238E27FC236}">
                    <a16:creationId xmlns:a16="http://schemas.microsoft.com/office/drawing/2014/main" id="{6A614701-26C2-664D-9818-184D207CB574}"/>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0" name="Group 169">
              <a:extLst>
                <a:ext uri="{FF2B5EF4-FFF2-40B4-BE49-F238E27FC236}">
                  <a16:creationId xmlns:a16="http://schemas.microsoft.com/office/drawing/2014/main" id="{E5B52F2B-DB3B-44CC-003E-CCA7910E0368}"/>
                </a:ext>
              </a:extLst>
            </p:cNvPr>
            <p:cNvGrpSpPr/>
            <p:nvPr/>
          </p:nvGrpSpPr>
          <p:grpSpPr>
            <a:xfrm>
              <a:off x="3632836" y="2233330"/>
              <a:ext cx="851296" cy="1042827"/>
              <a:chOff x="3725541" y="3235462"/>
              <a:chExt cx="851296" cy="1042827"/>
            </a:xfrm>
          </p:grpSpPr>
          <p:sp>
            <p:nvSpPr>
              <p:cNvPr id="171" name="Trapezoid 170">
                <a:extLst>
                  <a:ext uri="{FF2B5EF4-FFF2-40B4-BE49-F238E27FC236}">
                    <a16:creationId xmlns:a16="http://schemas.microsoft.com/office/drawing/2014/main" id="{BF8E3ED6-2CAB-C770-B0FB-9238EDD16D22}"/>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2" name="Cloud 171">
                <a:extLst>
                  <a:ext uri="{FF2B5EF4-FFF2-40B4-BE49-F238E27FC236}">
                    <a16:creationId xmlns:a16="http://schemas.microsoft.com/office/drawing/2014/main" id="{4F39B0A6-7A44-B948-8B44-7D4EF646F667}"/>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3" name="Cloud 172">
                <a:extLst>
                  <a:ext uri="{FF2B5EF4-FFF2-40B4-BE49-F238E27FC236}">
                    <a16:creationId xmlns:a16="http://schemas.microsoft.com/office/drawing/2014/main" id="{813D5226-F123-A981-34BC-1A5292E49FB2}"/>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74" name="Group 173">
              <a:extLst>
                <a:ext uri="{FF2B5EF4-FFF2-40B4-BE49-F238E27FC236}">
                  <a16:creationId xmlns:a16="http://schemas.microsoft.com/office/drawing/2014/main" id="{5CA4CA4F-18C0-8D34-7659-C33D35485AE1}"/>
                </a:ext>
              </a:extLst>
            </p:cNvPr>
            <p:cNvGrpSpPr/>
            <p:nvPr/>
          </p:nvGrpSpPr>
          <p:grpSpPr>
            <a:xfrm>
              <a:off x="663146" y="2957567"/>
              <a:ext cx="851296" cy="1042827"/>
              <a:chOff x="3725541" y="3235462"/>
              <a:chExt cx="851296" cy="1042827"/>
            </a:xfrm>
          </p:grpSpPr>
          <p:sp>
            <p:nvSpPr>
              <p:cNvPr id="175" name="Trapezoid 174">
                <a:extLst>
                  <a:ext uri="{FF2B5EF4-FFF2-40B4-BE49-F238E27FC236}">
                    <a16:creationId xmlns:a16="http://schemas.microsoft.com/office/drawing/2014/main" id="{D62CE5CD-6CF7-D793-0F36-63F8DF1CED2E}"/>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6" name="Cloud 175">
                <a:extLst>
                  <a:ext uri="{FF2B5EF4-FFF2-40B4-BE49-F238E27FC236}">
                    <a16:creationId xmlns:a16="http://schemas.microsoft.com/office/drawing/2014/main" id="{1DFBECBF-9DD1-EE99-E634-CA1F0F8D4ADA}"/>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7" name="Cloud 176">
                <a:extLst>
                  <a:ext uri="{FF2B5EF4-FFF2-40B4-BE49-F238E27FC236}">
                    <a16:creationId xmlns:a16="http://schemas.microsoft.com/office/drawing/2014/main" id="{4F3DBAB5-2127-EE98-530E-41A6F62B5272}"/>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 name="Group 5">
            <a:extLst>
              <a:ext uri="{FF2B5EF4-FFF2-40B4-BE49-F238E27FC236}">
                <a16:creationId xmlns:a16="http://schemas.microsoft.com/office/drawing/2014/main" id="{F8C3AEAC-7B62-E296-5A15-A080416F7077}"/>
              </a:ext>
            </a:extLst>
          </p:cNvPr>
          <p:cNvGrpSpPr/>
          <p:nvPr/>
        </p:nvGrpSpPr>
        <p:grpSpPr>
          <a:xfrm>
            <a:off x="1976293" y="4080039"/>
            <a:ext cx="3328751" cy="2192333"/>
            <a:chOff x="6497247" y="2233720"/>
            <a:chExt cx="5142255" cy="3357068"/>
          </a:xfrm>
        </p:grpSpPr>
        <p:sp>
          <p:nvSpPr>
            <p:cNvPr id="178" name="Rectangle 177">
              <a:extLst>
                <a:ext uri="{FF2B5EF4-FFF2-40B4-BE49-F238E27FC236}">
                  <a16:creationId xmlns:a16="http://schemas.microsoft.com/office/drawing/2014/main" id="{BDA1CAE4-EA24-C171-379C-BAF6251A7E97}"/>
                </a:ext>
              </a:extLst>
            </p:cNvPr>
            <p:cNvSpPr/>
            <p:nvPr/>
          </p:nvSpPr>
          <p:spPr>
            <a:xfrm>
              <a:off x="6497247" y="2708294"/>
              <a:ext cx="5142255" cy="2882494"/>
            </a:xfrm>
            <a:prstGeom prst="rect">
              <a:avLst/>
            </a:prstGeom>
            <a:solidFill>
              <a:srgbClr val="808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9" name="Group 178">
              <a:extLst>
                <a:ext uri="{FF2B5EF4-FFF2-40B4-BE49-F238E27FC236}">
                  <a16:creationId xmlns:a16="http://schemas.microsoft.com/office/drawing/2014/main" id="{A19837EA-CDBD-CA85-C5E8-C6CF81A1319E}"/>
                </a:ext>
              </a:extLst>
            </p:cNvPr>
            <p:cNvGrpSpPr/>
            <p:nvPr/>
          </p:nvGrpSpPr>
          <p:grpSpPr>
            <a:xfrm>
              <a:off x="8317775" y="3525103"/>
              <a:ext cx="615226" cy="890192"/>
              <a:chOff x="733647" y="2292965"/>
              <a:chExt cx="1322294" cy="1913275"/>
            </a:xfrm>
          </p:grpSpPr>
          <p:sp>
            <p:nvSpPr>
              <p:cNvPr id="180" name="Trapezoid 179">
                <a:extLst>
                  <a:ext uri="{FF2B5EF4-FFF2-40B4-BE49-F238E27FC236}">
                    <a16:creationId xmlns:a16="http://schemas.microsoft.com/office/drawing/2014/main" id="{4E1B6C34-4715-4822-D5AF-03FD2D384693}"/>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1" name="Cloud 180">
                <a:extLst>
                  <a:ext uri="{FF2B5EF4-FFF2-40B4-BE49-F238E27FC236}">
                    <a16:creationId xmlns:a16="http://schemas.microsoft.com/office/drawing/2014/main" id="{3A3F9B0E-585A-4335-C03E-CF678E0D5E4D}"/>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2" name="Group 181">
              <a:extLst>
                <a:ext uri="{FF2B5EF4-FFF2-40B4-BE49-F238E27FC236}">
                  <a16:creationId xmlns:a16="http://schemas.microsoft.com/office/drawing/2014/main" id="{EA871EAE-F89C-7C29-CD37-96DFF12CFBDD}"/>
                </a:ext>
              </a:extLst>
            </p:cNvPr>
            <p:cNvGrpSpPr/>
            <p:nvPr/>
          </p:nvGrpSpPr>
          <p:grpSpPr>
            <a:xfrm>
              <a:off x="8010162" y="4493154"/>
              <a:ext cx="615226" cy="890192"/>
              <a:chOff x="733647" y="2292965"/>
              <a:chExt cx="1322294" cy="1913275"/>
            </a:xfrm>
          </p:grpSpPr>
          <p:sp>
            <p:nvSpPr>
              <p:cNvPr id="183" name="Trapezoid 182">
                <a:extLst>
                  <a:ext uri="{FF2B5EF4-FFF2-40B4-BE49-F238E27FC236}">
                    <a16:creationId xmlns:a16="http://schemas.microsoft.com/office/drawing/2014/main" id="{E4DA2FF4-36A6-5A86-F5D2-C371D47DB8D9}"/>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4" name="Cloud 183">
                <a:extLst>
                  <a:ext uri="{FF2B5EF4-FFF2-40B4-BE49-F238E27FC236}">
                    <a16:creationId xmlns:a16="http://schemas.microsoft.com/office/drawing/2014/main" id="{6907389E-D6EB-30F4-7EF0-822433EDE3B2}"/>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5" name="Group 184">
              <a:extLst>
                <a:ext uri="{FF2B5EF4-FFF2-40B4-BE49-F238E27FC236}">
                  <a16:creationId xmlns:a16="http://schemas.microsoft.com/office/drawing/2014/main" id="{86E61605-E93F-6894-533E-265BAA1985BE}"/>
                </a:ext>
              </a:extLst>
            </p:cNvPr>
            <p:cNvGrpSpPr/>
            <p:nvPr/>
          </p:nvGrpSpPr>
          <p:grpSpPr>
            <a:xfrm>
              <a:off x="8983872" y="2821042"/>
              <a:ext cx="615226" cy="890192"/>
              <a:chOff x="733647" y="2292965"/>
              <a:chExt cx="1322294" cy="1913275"/>
            </a:xfrm>
          </p:grpSpPr>
          <p:sp>
            <p:nvSpPr>
              <p:cNvPr id="186" name="Trapezoid 185">
                <a:extLst>
                  <a:ext uri="{FF2B5EF4-FFF2-40B4-BE49-F238E27FC236}">
                    <a16:creationId xmlns:a16="http://schemas.microsoft.com/office/drawing/2014/main" id="{19920D33-DDFA-B3F8-1A70-FFE72776B0EA}"/>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7" name="Cloud 186">
                <a:extLst>
                  <a:ext uri="{FF2B5EF4-FFF2-40B4-BE49-F238E27FC236}">
                    <a16:creationId xmlns:a16="http://schemas.microsoft.com/office/drawing/2014/main" id="{E3DB9D9B-04CC-DF00-C26A-422D26D57B90}"/>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88" name="Group 187">
              <a:extLst>
                <a:ext uri="{FF2B5EF4-FFF2-40B4-BE49-F238E27FC236}">
                  <a16:creationId xmlns:a16="http://schemas.microsoft.com/office/drawing/2014/main" id="{C0E1429C-26BE-584C-2F80-0EEAF644276D}"/>
                </a:ext>
              </a:extLst>
            </p:cNvPr>
            <p:cNvGrpSpPr/>
            <p:nvPr/>
          </p:nvGrpSpPr>
          <p:grpSpPr>
            <a:xfrm>
              <a:off x="9996179" y="4487156"/>
              <a:ext cx="685605" cy="1010060"/>
              <a:chOff x="3469345" y="4580964"/>
              <a:chExt cx="685605" cy="1010060"/>
            </a:xfrm>
          </p:grpSpPr>
          <p:sp>
            <p:nvSpPr>
              <p:cNvPr id="189" name="Trapezoid 188">
                <a:extLst>
                  <a:ext uri="{FF2B5EF4-FFF2-40B4-BE49-F238E27FC236}">
                    <a16:creationId xmlns:a16="http://schemas.microsoft.com/office/drawing/2014/main" id="{7E90EAB7-8DDE-CEF8-390B-5E2C8BFD3061}"/>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0" name="Cloud 189">
                <a:extLst>
                  <a:ext uri="{FF2B5EF4-FFF2-40B4-BE49-F238E27FC236}">
                    <a16:creationId xmlns:a16="http://schemas.microsoft.com/office/drawing/2014/main" id="{A323AA29-40EF-7BBD-C377-A1CD7F29A3CD}"/>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1" name="Cloud 190">
                <a:extLst>
                  <a:ext uri="{FF2B5EF4-FFF2-40B4-BE49-F238E27FC236}">
                    <a16:creationId xmlns:a16="http://schemas.microsoft.com/office/drawing/2014/main" id="{6F84A234-3171-7712-FA4F-9402ACA23CCF}"/>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2" name="Cloud 191">
                <a:extLst>
                  <a:ext uri="{FF2B5EF4-FFF2-40B4-BE49-F238E27FC236}">
                    <a16:creationId xmlns:a16="http://schemas.microsoft.com/office/drawing/2014/main" id="{C7045E70-3ACA-3CAB-1A6C-658B2C3C9EB4}"/>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3" name="Group 192">
              <a:extLst>
                <a:ext uri="{FF2B5EF4-FFF2-40B4-BE49-F238E27FC236}">
                  <a16:creationId xmlns:a16="http://schemas.microsoft.com/office/drawing/2014/main" id="{D10FB828-FFC0-949C-882D-8BA08A43F0B3}"/>
                </a:ext>
              </a:extLst>
            </p:cNvPr>
            <p:cNvGrpSpPr/>
            <p:nvPr/>
          </p:nvGrpSpPr>
          <p:grpSpPr>
            <a:xfrm>
              <a:off x="9435773" y="3677243"/>
              <a:ext cx="685605" cy="1010060"/>
              <a:chOff x="3469345" y="4580964"/>
              <a:chExt cx="685605" cy="1010060"/>
            </a:xfrm>
          </p:grpSpPr>
          <p:sp>
            <p:nvSpPr>
              <p:cNvPr id="194" name="Trapezoid 193">
                <a:extLst>
                  <a:ext uri="{FF2B5EF4-FFF2-40B4-BE49-F238E27FC236}">
                    <a16:creationId xmlns:a16="http://schemas.microsoft.com/office/drawing/2014/main" id="{92156427-C774-2D4C-89A6-1C28D5083448}"/>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5" name="Cloud 194">
                <a:extLst>
                  <a:ext uri="{FF2B5EF4-FFF2-40B4-BE49-F238E27FC236}">
                    <a16:creationId xmlns:a16="http://schemas.microsoft.com/office/drawing/2014/main" id="{7D4B2D72-E077-E3A9-A792-0A932B759EC9}"/>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6" name="Cloud 195">
                <a:extLst>
                  <a:ext uri="{FF2B5EF4-FFF2-40B4-BE49-F238E27FC236}">
                    <a16:creationId xmlns:a16="http://schemas.microsoft.com/office/drawing/2014/main" id="{050CD615-B28A-59D8-5196-BABD1E936941}"/>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7" name="Cloud 196">
                <a:extLst>
                  <a:ext uri="{FF2B5EF4-FFF2-40B4-BE49-F238E27FC236}">
                    <a16:creationId xmlns:a16="http://schemas.microsoft.com/office/drawing/2014/main" id="{F4D01B9D-CC56-FADD-B24A-C3CBF91FB6F5}"/>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98" name="Group 197">
              <a:extLst>
                <a:ext uri="{FF2B5EF4-FFF2-40B4-BE49-F238E27FC236}">
                  <a16:creationId xmlns:a16="http://schemas.microsoft.com/office/drawing/2014/main" id="{292C81E4-49F2-79DB-AEB4-37704EE59A24}"/>
                </a:ext>
              </a:extLst>
            </p:cNvPr>
            <p:cNvGrpSpPr/>
            <p:nvPr/>
          </p:nvGrpSpPr>
          <p:grpSpPr>
            <a:xfrm>
              <a:off x="7324778" y="3770269"/>
              <a:ext cx="685605" cy="1010060"/>
              <a:chOff x="3469345" y="4580964"/>
              <a:chExt cx="685605" cy="1010060"/>
            </a:xfrm>
          </p:grpSpPr>
          <p:sp>
            <p:nvSpPr>
              <p:cNvPr id="199" name="Trapezoid 198">
                <a:extLst>
                  <a:ext uri="{FF2B5EF4-FFF2-40B4-BE49-F238E27FC236}">
                    <a16:creationId xmlns:a16="http://schemas.microsoft.com/office/drawing/2014/main" id="{B2402E25-45C2-5985-77FC-F6BDB871DD7C}"/>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0" name="Cloud 199">
                <a:extLst>
                  <a:ext uri="{FF2B5EF4-FFF2-40B4-BE49-F238E27FC236}">
                    <a16:creationId xmlns:a16="http://schemas.microsoft.com/office/drawing/2014/main" id="{C0F0716E-0ECF-AB18-D6EF-89C58EB4D32F}"/>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1" name="Cloud 200">
                <a:extLst>
                  <a:ext uri="{FF2B5EF4-FFF2-40B4-BE49-F238E27FC236}">
                    <a16:creationId xmlns:a16="http://schemas.microsoft.com/office/drawing/2014/main" id="{D1134A16-0063-7B40-0125-DCA29700839B}"/>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2" name="Cloud 201">
                <a:extLst>
                  <a:ext uri="{FF2B5EF4-FFF2-40B4-BE49-F238E27FC236}">
                    <a16:creationId xmlns:a16="http://schemas.microsoft.com/office/drawing/2014/main" id="{CE0972CE-56A4-1357-B916-A55DB7B231F5}"/>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03" name="Group 202">
              <a:extLst>
                <a:ext uri="{FF2B5EF4-FFF2-40B4-BE49-F238E27FC236}">
                  <a16:creationId xmlns:a16="http://schemas.microsoft.com/office/drawing/2014/main" id="{1F7D1A6C-266D-9BC0-9043-387F53BB0A92}"/>
                </a:ext>
              </a:extLst>
            </p:cNvPr>
            <p:cNvGrpSpPr/>
            <p:nvPr/>
          </p:nvGrpSpPr>
          <p:grpSpPr>
            <a:xfrm>
              <a:off x="7784249" y="2364373"/>
              <a:ext cx="719604" cy="990616"/>
              <a:chOff x="3771958" y="4004327"/>
              <a:chExt cx="1322294" cy="1820287"/>
            </a:xfrm>
          </p:grpSpPr>
          <p:sp>
            <p:nvSpPr>
              <p:cNvPr id="204" name="Trapezoid 203">
                <a:extLst>
                  <a:ext uri="{FF2B5EF4-FFF2-40B4-BE49-F238E27FC236}">
                    <a16:creationId xmlns:a16="http://schemas.microsoft.com/office/drawing/2014/main" id="{1296CA4B-33C0-7181-3ECF-AF019550E72A}"/>
                  </a:ext>
                </a:extLst>
              </p:cNvPr>
              <p:cNvSpPr/>
              <p:nvPr/>
            </p:nvSpPr>
            <p:spPr>
              <a:xfrm>
                <a:off x="4273085" y="5527996"/>
                <a:ext cx="320040" cy="296618"/>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05" name="Group 204">
                <a:extLst>
                  <a:ext uri="{FF2B5EF4-FFF2-40B4-BE49-F238E27FC236}">
                    <a16:creationId xmlns:a16="http://schemas.microsoft.com/office/drawing/2014/main" id="{8093BE3D-9030-4583-D695-FD81D300F4E1}"/>
                  </a:ext>
                </a:extLst>
              </p:cNvPr>
              <p:cNvGrpSpPr/>
              <p:nvPr/>
            </p:nvGrpSpPr>
            <p:grpSpPr>
              <a:xfrm>
                <a:off x="3771958" y="4004327"/>
                <a:ext cx="1322294" cy="1691641"/>
                <a:chOff x="2437663" y="2514599"/>
                <a:chExt cx="1322294" cy="1691641"/>
              </a:xfrm>
            </p:grpSpPr>
            <p:sp>
              <p:nvSpPr>
                <p:cNvPr id="206" name="Isosceles Triangle 205">
                  <a:extLst>
                    <a:ext uri="{FF2B5EF4-FFF2-40B4-BE49-F238E27FC236}">
                      <a16:creationId xmlns:a16="http://schemas.microsoft.com/office/drawing/2014/main" id="{CF7D7B9C-A1C0-3224-B31A-60B9271BAFD3}"/>
                    </a:ext>
                  </a:extLst>
                </p:cNvPr>
                <p:cNvSpPr/>
                <p:nvPr/>
              </p:nvSpPr>
              <p:spPr>
                <a:xfrm>
                  <a:off x="2437663" y="3082290"/>
                  <a:ext cx="1322294" cy="1123950"/>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7" name="Isosceles Triangle 206">
                  <a:extLst>
                    <a:ext uri="{FF2B5EF4-FFF2-40B4-BE49-F238E27FC236}">
                      <a16:creationId xmlns:a16="http://schemas.microsoft.com/office/drawing/2014/main" id="{CF930B20-E9B4-CC82-C167-C3AF028F21E6}"/>
                    </a:ext>
                  </a:extLst>
                </p:cNvPr>
                <p:cNvSpPr/>
                <p:nvPr/>
              </p:nvSpPr>
              <p:spPr>
                <a:xfrm>
                  <a:off x="2576130" y="2781299"/>
                  <a:ext cx="1045361" cy="88855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8" name="Isosceles Triangle 207">
                  <a:extLst>
                    <a:ext uri="{FF2B5EF4-FFF2-40B4-BE49-F238E27FC236}">
                      <a16:creationId xmlns:a16="http://schemas.microsoft.com/office/drawing/2014/main" id="{AC388AB7-71B7-3E1F-0AFD-9B7D9544AF26}"/>
                    </a:ext>
                  </a:extLst>
                </p:cNvPr>
                <p:cNvSpPr/>
                <p:nvPr/>
              </p:nvSpPr>
              <p:spPr>
                <a:xfrm>
                  <a:off x="2706801" y="2514599"/>
                  <a:ext cx="784019" cy="666417"/>
                </a:xfrm>
                <a:prstGeom prst="triangl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209" name="Group 208">
              <a:extLst>
                <a:ext uri="{FF2B5EF4-FFF2-40B4-BE49-F238E27FC236}">
                  <a16:creationId xmlns:a16="http://schemas.microsoft.com/office/drawing/2014/main" id="{9F31E79C-5953-60E3-3454-A8C05AF33D67}"/>
                </a:ext>
              </a:extLst>
            </p:cNvPr>
            <p:cNvGrpSpPr/>
            <p:nvPr/>
          </p:nvGrpSpPr>
          <p:grpSpPr>
            <a:xfrm>
              <a:off x="9687726" y="2233720"/>
              <a:ext cx="851296" cy="1042827"/>
              <a:chOff x="3725541" y="3235462"/>
              <a:chExt cx="851296" cy="1042827"/>
            </a:xfrm>
          </p:grpSpPr>
          <p:sp>
            <p:nvSpPr>
              <p:cNvPr id="210" name="Trapezoid 209">
                <a:extLst>
                  <a:ext uri="{FF2B5EF4-FFF2-40B4-BE49-F238E27FC236}">
                    <a16:creationId xmlns:a16="http://schemas.microsoft.com/office/drawing/2014/main" id="{0E3CAD2C-FCBD-6742-AAC5-9B7936442F2A}"/>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1" name="Cloud 210">
                <a:extLst>
                  <a:ext uri="{FF2B5EF4-FFF2-40B4-BE49-F238E27FC236}">
                    <a16:creationId xmlns:a16="http://schemas.microsoft.com/office/drawing/2014/main" id="{D73941DC-EB0B-4756-014E-70C7B03FB200}"/>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2" name="Cloud 211">
                <a:extLst>
                  <a:ext uri="{FF2B5EF4-FFF2-40B4-BE49-F238E27FC236}">
                    <a16:creationId xmlns:a16="http://schemas.microsoft.com/office/drawing/2014/main" id="{0A924605-7C5C-E97B-B15B-4D6AB8920BB7}"/>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3" name="Group 212">
              <a:extLst>
                <a:ext uri="{FF2B5EF4-FFF2-40B4-BE49-F238E27FC236}">
                  <a16:creationId xmlns:a16="http://schemas.microsoft.com/office/drawing/2014/main" id="{92D5C8DB-4C87-AB5D-D6C1-40FB131A44ED}"/>
                </a:ext>
              </a:extLst>
            </p:cNvPr>
            <p:cNvGrpSpPr/>
            <p:nvPr/>
          </p:nvGrpSpPr>
          <p:grpSpPr>
            <a:xfrm>
              <a:off x="6718036" y="2957957"/>
              <a:ext cx="851296" cy="1042827"/>
              <a:chOff x="3725541" y="3235462"/>
              <a:chExt cx="851296" cy="1042827"/>
            </a:xfrm>
          </p:grpSpPr>
          <p:sp>
            <p:nvSpPr>
              <p:cNvPr id="214" name="Trapezoid 213">
                <a:extLst>
                  <a:ext uri="{FF2B5EF4-FFF2-40B4-BE49-F238E27FC236}">
                    <a16:creationId xmlns:a16="http://schemas.microsoft.com/office/drawing/2014/main" id="{DAF5A668-FDA8-22A3-0284-380719B8FFAE}"/>
                  </a:ext>
                </a:extLst>
              </p:cNvPr>
              <p:cNvSpPr/>
              <p:nvPr/>
            </p:nvSpPr>
            <p:spPr>
              <a:xfrm>
                <a:off x="4064434" y="3716193"/>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5" name="Cloud 214">
                <a:extLst>
                  <a:ext uri="{FF2B5EF4-FFF2-40B4-BE49-F238E27FC236}">
                    <a16:creationId xmlns:a16="http://schemas.microsoft.com/office/drawing/2014/main" id="{8401193C-8A5C-726A-D2DE-65B323327806}"/>
                  </a:ext>
                </a:extLst>
              </p:cNvPr>
              <p:cNvSpPr/>
              <p:nvPr/>
            </p:nvSpPr>
            <p:spPr>
              <a:xfrm rot="223521">
                <a:off x="3725541" y="3437531"/>
                <a:ext cx="851296" cy="460713"/>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6" name="Cloud 215">
                <a:extLst>
                  <a:ext uri="{FF2B5EF4-FFF2-40B4-BE49-F238E27FC236}">
                    <a16:creationId xmlns:a16="http://schemas.microsoft.com/office/drawing/2014/main" id="{1D48AEA7-5371-EF57-63FE-3F0F7C747B7D}"/>
                  </a:ext>
                </a:extLst>
              </p:cNvPr>
              <p:cNvSpPr/>
              <p:nvPr/>
            </p:nvSpPr>
            <p:spPr>
              <a:xfrm rot="16586929">
                <a:off x="3882507" y="3220352"/>
                <a:ext cx="537362" cy="567581"/>
              </a:xfrm>
              <a:prstGeom prst="cloud">
                <a:avLst/>
              </a:prstGeom>
              <a:solidFill>
                <a:srgbClr val="C6CF5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7" name="Group 216">
              <a:extLst>
                <a:ext uri="{FF2B5EF4-FFF2-40B4-BE49-F238E27FC236}">
                  <a16:creationId xmlns:a16="http://schemas.microsoft.com/office/drawing/2014/main" id="{75350DCD-59C6-DF28-0F6B-CC2E0BAE3BE5}"/>
                </a:ext>
              </a:extLst>
            </p:cNvPr>
            <p:cNvGrpSpPr/>
            <p:nvPr/>
          </p:nvGrpSpPr>
          <p:grpSpPr>
            <a:xfrm>
              <a:off x="10809753" y="2473727"/>
              <a:ext cx="685605" cy="1010060"/>
              <a:chOff x="3469345" y="4580964"/>
              <a:chExt cx="685605" cy="1010060"/>
            </a:xfrm>
          </p:grpSpPr>
          <p:sp>
            <p:nvSpPr>
              <p:cNvPr id="218" name="Trapezoid 217">
                <a:extLst>
                  <a:ext uri="{FF2B5EF4-FFF2-40B4-BE49-F238E27FC236}">
                    <a16:creationId xmlns:a16="http://schemas.microsoft.com/office/drawing/2014/main" id="{93C493A6-E9B5-9835-C611-CC4A7797F94D}"/>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9" name="Cloud 218">
                <a:extLst>
                  <a:ext uri="{FF2B5EF4-FFF2-40B4-BE49-F238E27FC236}">
                    <a16:creationId xmlns:a16="http://schemas.microsoft.com/office/drawing/2014/main" id="{FE392836-E10E-92EC-155D-A1885EDD4B83}"/>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0" name="Cloud 219">
                <a:extLst>
                  <a:ext uri="{FF2B5EF4-FFF2-40B4-BE49-F238E27FC236}">
                    <a16:creationId xmlns:a16="http://schemas.microsoft.com/office/drawing/2014/main" id="{FC34123E-6A77-967C-6264-5B9A68DA7AF5}"/>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1" name="Cloud 220">
                <a:extLst>
                  <a:ext uri="{FF2B5EF4-FFF2-40B4-BE49-F238E27FC236}">
                    <a16:creationId xmlns:a16="http://schemas.microsoft.com/office/drawing/2014/main" id="{0F52E68B-A60B-E9C6-4667-FB8E4DB22CE3}"/>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2" name="Group 221">
              <a:extLst>
                <a:ext uri="{FF2B5EF4-FFF2-40B4-BE49-F238E27FC236}">
                  <a16:creationId xmlns:a16="http://schemas.microsoft.com/office/drawing/2014/main" id="{529C318F-D7E3-4F35-D5B5-D216476096FB}"/>
                </a:ext>
              </a:extLst>
            </p:cNvPr>
            <p:cNvGrpSpPr/>
            <p:nvPr/>
          </p:nvGrpSpPr>
          <p:grpSpPr>
            <a:xfrm>
              <a:off x="8797693" y="4350194"/>
              <a:ext cx="685605" cy="1010060"/>
              <a:chOff x="3469345" y="4580964"/>
              <a:chExt cx="685605" cy="1010060"/>
            </a:xfrm>
          </p:grpSpPr>
          <p:sp>
            <p:nvSpPr>
              <p:cNvPr id="223" name="Trapezoid 222">
                <a:extLst>
                  <a:ext uri="{FF2B5EF4-FFF2-40B4-BE49-F238E27FC236}">
                    <a16:creationId xmlns:a16="http://schemas.microsoft.com/office/drawing/2014/main" id="{3A4889C6-FB0F-E269-DA53-8D62F517D932}"/>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4" name="Cloud 223">
                <a:extLst>
                  <a:ext uri="{FF2B5EF4-FFF2-40B4-BE49-F238E27FC236}">
                    <a16:creationId xmlns:a16="http://schemas.microsoft.com/office/drawing/2014/main" id="{2828E040-9B98-2EAD-85FB-281B1B9D301B}"/>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5" name="Cloud 224">
                <a:extLst>
                  <a:ext uri="{FF2B5EF4-FFF2-40B4-BE49-F238E27FC236}">
                    <a16:creationId xmlns:a16="http://schemas.microsoft.com/office/drawing/2014/main" id="{191A6FF8-EC0A-0E54-B94C-C0156C8F4D15}"/>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6" name="Cloud 225">
                <a:extLst>
                  <a:ext uri="{FF2B5EF4-FFF2-40B4-BE49-F238E27FC236}">
                    <a16:creationId xmlns:a16="http://schemas.microsoft.com/office/drawing/2014/main" id="{77A60B17-25F1-0C6C-9869-3651FDF03148}"/>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7" name="Group 226">
              <a:extLst>
                <a:ext uri="{FF2B5EF4-FFF2-40B4-BE49-F238E27FC236}">
                  <a16:creationId xmlns:a16="http://schemas.microsoft.com/office/drawing/2014/main" id="{F474403E-2A85-262B-138A-0A3CBA3728EA}"/>
                </a:ext>
              </a:extLst>
            </p:cNvPr>
            <p:cNvGrpSpPr/>
            <p:nvPr/>
          </p:nvGrpSpPr>
          <p:grpSpPr>
            <a:xfrm>
              <a:off x="6650215" y="4414404"/>
              <a:ext cx="685605" cy="1010060"/>
              <a:chOff x="3469345" y="4580964"/>
              <a:chExt cx="685605" cy="1010060"/>
            </a:xfrm>
          </p:grpSpPr>
          <p:sp>
            <p:nvSpPr>
              <p:cNvPr id="228" name="Trapezoid 227">
                <a:extLst>
                  <a:ext uri="{FF2B5EF4-FFF2-40B4-BE49-F238E27FC236}">
                    <a16:creationId xmlns:a16="http://schemas.microsoft.com/office/drawing/2014/main" id="{C5D04EA8-C116-630E-C34A-A09104374CF1}"/>
                  </a:ext>
                </a:extLst>
              </p:cNvPr>
              <p:cNvSpPr/>
              <p:nvPr/>
            </p:nvSpPr>
            <p:spPr>
              <a:xfrm>
                <a:off x="3755189" y="5028928"/>
                <a:ext cx="148906" cy="562096"/>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9" name="Cloud 228">
                <a:extLst>
                  <a:ext uri="{FF2B5EF4-FFF2-40B4-BE49-F238E27FC236}">
                    <a16:creationId xmlns:a16="http://schemas.microsoft.com/office/drawing/2014/main" id="{B9083C61-7F1C-1437-9475-D854D9A7CB26}"/>
                  </a:ext>
                </a:extLst>
              </p:cNvPr>
              <p:cNvSpPr/>
              <p:nvPr/>
            </p:nvSpPr>
            <p:spPr>
              <a:xfrm rot="441264">
                <a:off x="3469345" y="4967489"/>
                <a:ext cx="685605" cy="431941"/>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0" name="Cloud 229">
                <a:extLst>
                  <a:ext uri="{FF2B5EF4-FFF2-40B4-BE49-F238E27FC236}">
                    <a16:creationId xmlns:a16="http://schemas.microsoft.com/office/drawing/2014/main" id="{CC46C214-CE15-929E-7568-F6D7FEF00D32}"/>
                  </a:ext>
                </a:extLst>
              </p:cNvPr>
              <p:cNvSpPr/>
              <p:nvPr/>
            </p:nvSpPr>
            <p:spPr>
              <a:xfrm rot="441264">
                <a:off x="3520993" y="4762643"/>
                <a:ext cx="582308" cy="366862"/>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1" name="Cloud 230">
                <a:extLst>
                  <a:ext uri="{FF2B5EF4-FFF2-40B4-BE49-F238E27FC236}">
                    <a16:creationId xmlns:a16="http://schemas.microsoft.com/office/drawing/2014/main" id="{F441742B-2DCE-F7F6-B6A6-EAC22F41CB25}"/>
                  </a:ext>
                </a:extLst>
              </p:cNvPr>
              <p:cNvSpPr/>
              <p:nvPr/>
            </p:nvSpPr>
            <p:spPr>
              <a:xfrm rot="441264">
                <a:off x="3651388" y="4580964"/>
                <a:ext cx="361170" cy="291834"/>
              </a:xfrm>
              <a:prstGeom prst="cloud">
                <a:avLst/>
              </a:prstGeom>
              <a:solidFill>
                <a:srgbClr val="006C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2" name="Group 231">
              <a:extLst>
                <a:ext uri="{FF2B5EF4-FFF2-40B4-BE49-F238E27FC236}">
                  <a16:creationId xmlns:a16="http://schemas.microsoft.com/office/drawing/2014/main" id="{C5619C99-06F2-D918-07E2-49C0D75C601E}"/>
                </a:ext>
              </a:extLst>
            </p:cNvPr>
            <p:cNvGrpSpPr/>
            <p:nvPr/>
          </p:nvGrpSpPr>
          <p:grpSpPr>
            <a:xfrm>
              <a:off x="10377190" y="3532800"/>
              <a:ext cx="615226" cy="890192"/>
              <a:chOff x="733647" y="2292965"/>
              <a:chExt cx="1322294" cy="1913275"/>
            </a:xfrm>
          </p:grpSpPr>
          <p:sp>
            <p:nvSpPr>
              <p:cNvPr id="233" name="Trapezoid 232">
                <a:extLst>
                  <a:ext uri="{FF2B5EF4-FFF2-40B4-BE49-F238E27FC236}">
                    <a16:creationId xmlns:a16="http://schemas.microsoft.com/office/drawing/2014/main" id="{729CDBF9-5B35-C347-FE93-180E05ED5B32}"/>
                  </a:ext>
                </a:extLst>
              </p:cNvPr>
              <p:cNvSpPr/>
              <p:nvPr/>
            </p:nvSpPr>
            <p:spPr>
              <a:xfrm>
                <a:off x="1234774" y="2998136"/>
                <a:ext cx="320040" cy="1208104"/>
              </a:xfrm>
              <a:prstGeom prst="trapezoi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4" name="Cloud 233">
                <a:extLst>
                  <a:ext uri="{FF2B5EF4-FFF2-40B4-BE49-F238E27FC236}">
                    <a16:creationId xmlns:a16="http://schemas.microsoft.com/office/drawing/2014/main" id="{F05A6EE6-6AA8-EAAB-699E-351EB297E1D4}"/>
                  </a:ext>
                </a:extLst>
              </p:cNvPr>
              <p:cNvSpPr/>
              <p:nvPr/>
            </p:nvSpPr>
            <p:spPr>
              <a:xfrm rot="1577909">
                <a:off x="733647" y="2292965"/>
                <a:ext cx="1322294" cy="1234440"/>
              </a:xfrm>
              <a:prstGeom prst="cloud">
                <a:avLst/>
              </a:prstGeom>
              <a:solidFill>
                <a:srgbClr val="66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8" name="Group 17">
            <a:extLst>
              <a:ext uri="{FF2B5EF4-FFF2-40B4-BE49-F238E27FC236}">
                <a16:creationId xmlns:a16="http://schemas.microsoft.com/office/drawing/2014/main" id="{488508EE-8AA0-F041-C79F-53579D64D41C}"/>
              </a:ext>
            </a:extLst>
          </p:cNvPr>
          <p:cNvGrpSpPr/>
          <p:nvPr/>
        </p:nvGrpSpPr>
        <p:grpSpPr>
          <a:xfrm>
            <a:off x="7652141" y="3702233"/>
            <a:ext cx="2878770" cy="162000"/>
            <a:chOff x="6772031" y="3656513"/>
            <a:chExt cx="2878770" cy="162000"/>
          </a:xfrm>
        </p:grpSpPr>
        <p:sp>
          <p:nvSpPr>
            <p:cNvPr id="237" name="Oval 236">
              <a:extLst>
                <a:ext uri="{FF2B5EF4-FFF2-40B4-BE49-F238E27FC236}">
                  <a16:creationId xmlns:a16="http://schemas.microsoft.com/office/drawing/2014/main" id="{DC46BA9B-7C51-07A2-8401-C9A19E6BABD0}"/>
                </a:ext>
              </a:extLst>
            </p:cNvPr>
            <p:cNvSpPr/>
            <p:nvPr/>
          </p:nvSpPr>
          <p:spPr>
            <a:xfrm>
              <a:off x="6772031" y="3656513"/>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8" name="Oval 237">
              <a:extLst>
                <a:ext uri="{FF2B5EF4-FFF2-40B4-BE49-F238E27FC236}">
                  <a16:creationId xmlns:a16="http://schemas.microsoft.com/office/drawing/2014/main" id="{54B25C91-0F98-1EA2-3D57-9EF1ACA5BDB9}"/>
                </a:ext>
              </a:extLst>
            </p:cNvPr>
            <p:cNvSpPr/>
            <p:nvPr/>
          </p:nvSpPr>
          <p:spPr>
            <a:xfrm>
              <a:off x="7673811" y="3656513"/>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9" name="Oval 238">
              <a:extLst>
                <a:ext uri="{FF2B5EF4-FFF2-40B4-BE49-F238E27FC236}">
                  <a16:creationId xmlns:a16="http://schemas.microsoft.com/office/drawing/2014/main" id="{B13483FC-2C93-2FF0-4F16-CAE472A6FA10}"/>
                </a:ext>
              </a:extLst>
            </p:cNvPr>
            <p:cNvSpPr/>
            <p:nvPr/>
          </p:nvSpPr>
          <p:spPr>
            <a:xfrm>
              <a:off x="8575591" y="3656513"/>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0" name="Oval 239">
              <a:extLst>
                <a:ext uri="{FF2B5EF4-FFF2-40B4-BE49-F238E27FC236}">
                  <a16:creationId xmlns:a16="http://schemas.microsoft.com/office/drawing/2014/main" id="{0C9C764B-ABEB-7C95-79E9-A5C3165F0F1F}"/>
                </a:ext>
              </a:extLst>
            </p:cNvPr>
            <p:cNvSpPr/>
            <p:nvPr/>
          </p:nvSpPr>
          <p:spPr>
            <a:xfrm>
              <a:off x="9488801" y="3656513"/>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1" name="Straight Connector 240">
              <a:extLst>
                <a:ext uri="{FF2B5EF4-FFF2-40B4-BE49-F238E27FC236}">
                  <a16:creationId xmlns:a16="http://schemas.microsoft.com/office/drawing/2014/main" id="{D23DB531-63FB-0006-877E-AA605B1768C3}"/>
                </a:ext>
              </a:extLst>
            </p:cNvPr>
            <p:cNvCxnSpPr>
              <a:cxnSpLocks/>
            </p:cNvCxnSpPr>
            <p:nvPr/>
          </p:nvCxnSpPr>
          <p:spPr>
            <a:xfrm>
              <a:off x="6827910" y="3737793"/>
              <a:ext cx="273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40C68507-3999-6E85-B35E-C291146B9692}"/>
              </a:ext>
            </a:extLst>
          </p:cNvPr>
          <p:cNvGrpSpPr/>
          <p:nvPr/>
        </p:nvGrpSpPr>
        <p:grpSpPr>
          <a:xfrm>
            <a:off x="7627020" y="2345444"/>
            <a:ext cx="2903891" cy="2650963"/>
            <a:chOff x="6746910" y="2299724"/>
            <a:chExt cx="2903891" cy="2650963"/>
          </a:xfrm>
        </p:grpSpPr>
        <p:sp>
          <p:nvSpPr>
            <p:cNvPr id="242" name="Oval 241">
              <a:extLst>
                <a:ext uri="{FF2B5EF4-FFF2-40B4-BE49-F238E27FC236}">
                  <a16:creationId xmlns:a16="http://schemas.microsoft.com/office/drawing/2014/main" id="{0C1E86CD-DC0F-0BD6-868C-9EA23DF87908}"/>
                </a:ext>
              </a:extLst>
            </p:cNvPr>
            <p:cNvSpPr/>
            <p:nvPr/>
          </p:nvSpPr>
          <p:spPr>
            <a:xfrm>
              <a:off x="6746910" y="2299724"/>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3" name="Oval 242">
              <a:extLst>
                <a:ext uri="{FF2B5EF4-FFF2-40B4-BE49-F238E27FC236}">
                  <a16:creationId xmlns:a16="http://schemas.microsoft.com/office/drawing/2014/main" id="{AD405EA6-EB5F-88C0-B19C-8613EBC99806}"/>
                </a:ext>
              </a:extLst>
            </p:cNvPr>
            <p:cNvSpPr/>
            <p:nvPr/>
          </p:nvSpPr>
          <p:spPr>
            <a:xfrm>
              <a:off x="7672454" y="3339632"/>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4" name="Oval 243">
              <a:extLst>
                <a:ext uri="{FF2B5EF4-FFF2-40B4-BE49-F238E27FC236}">
                  <a16:creationId xmlns:a16="http://schemas.microsoft.com/office/drawing/2014/main" id="{77A737F1-9D9B-7B6F-D770-129886F0A085}"/>
                </a:ext>
              </a:extLst>
            </p:cNvPr>
            <p:cNvSpPr/>
            <p:nvPr/>
          </p:nvSpPr>
          <p:spPr>
            <a:xfrm>
              <a:off x="8575491" y="4332724"/>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5" name="Oval 244">
              <a:extLst>
                <a:ext uri="{FF2B5EF4-FFF2-40B4-BE49-F238E27FC236}">
                  <a16:creationId xmlns:a16="http://schemas.microsoft.com/office/drawing/2014/main" id="{F3C2459E-1182-A67B-FECE-37144C3A93DE}"/>
                </a:ext>
              </a:extLst>
            </p:cNvPr>
            <p:cNvSpPr/>
            <p:nvPr/>
          </p:nvSpPr>
          <p:spPr>
            <a:xfrm>
              <a:off x="9488801" y="4788687"/>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46" name="Straight Connector 245">
              <a:extLst>
                <a:ext uri="{FF2B5EF4-FFF2-40B4-BE49-F238E27FC236}">
                  <a16:creationId xmlns:a16="http://schemas.microsoft.com/office/drawing/2014/main" id="{32DBEE2D-40ED-BE0A-831A-7D03DFB69DE6}"/>
                </a:ext>
              </a:extLst>
            </p:cNvPr>
            <p:cNvCxnSpPr>
              <a:cxnSpLocks/>
              <a:endCxn id="243" idx="1"/>
            </p:cNvCxnSpPr>
            <p:nvPr/>
          </p:nvCxnSpPr>
          <p:spPr>
            <a:xfrm>
              <a:off x="6839670" y="2403121"/>
              <a:ext cx="856508" cy="9602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2F1047D-B528-A09B-1D49-62F906EDD801}"/>
                </a:ext>
              </a:extLst>
            </p:cNvPr>
            <p:cNvCxnSpPr>
              <a:cxnSpLocks/>
              <a:endCxn id="245" idx="1"/>
            </p:cNvCxnSpPr>
            <p:nvPr/>
          </p:nvCxnSpPr>
          <p:spPr>
            <a:xfrm>
              <a:off x="8663135" y="4430504"/>
              <a:ext cx="849390" cy="38190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C2AAE611-CB83-C549-271F-4022F2AA550D}"/>
                </a:ext>
              </a:extLst>
            </p:cNvPr>
            <p:cNvCxnSpPr>
              <a:cxnSpLocks/>
              <a:endCxn id="244" idx="1"/>
            </p:cNvCxnSpPr>
            <p:nvPr/>
          </p:nvCxnSpPr>
          <p:spPr>
            <a:xfrm>
              <a:off x="7767739" y="3429000"/>
              <a:ext cx="831476" cy="92744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6418D729-8E60-8958-7A53-7FB5489C9ABA}"/>
              </a:ext>
            </a:extLst>
          </p:cNvPr>
          <p:cNvGrpSpPr/>
          <p:nvPr/>
        </p:nvGrpSpPr>
        <p:grpSpPr>
          <a:xfrm>
            <a:off x="6149567" y="1904462"/>
            <a:ext cx="4569545" cy="4408008"/>
            <a:chOff x="5269457" y="1858742"/>
            <a:chExt cx="4569545" cy="4408008"/>
          </a:xfrm>
        </p:grpSpPr>
        <p:cxnSp>
          <p:nvCxnSpPr>
            <p:cNvPr id="8" name="Straight Connector 7">
              <a:extLst>
                <a:ext uri="{FF2B5EF4-FFF2-40B4-BE49-F238E27FC236}">
                  <a16:creationId xmlns:a16="http://schemas.microsoft.com/office/drawing/2014/main" id="{3F1883D0-5F67-BEBF-BE4C-7464152EEC1D}"/>
                </a:ext>
              </a:extLst>
            </p:cNvPr>
            <p:cNvCxnSpPr>
              <a:cxnSpLocks/>
            </p:cNvCxnSpPr>
            <p:nvPr/>
          </p:nvCxnSpPr>
          <p:spPr>
            <a:xfrm>
              <a:off x="6389370" y="1954466"/>
              <a:ext cx="0" cy="34496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DD1EE5AF-3A2D-9B30-9C9F-C0C3B8042522}"/>
                </a:ext>
              </a:extLst>
            </p:cNvPr>
            <p:cNvCxnSpPr>
              <a:cxnSpLocks/>
            </p:cNvCxnSpPr>
            <p:nvPr/>
          </p:nvCxnSpPr>
          <p:spPr>
            <a:xfrm rot="16200000">
              <a:off x="8114186" y="3676701"/>
              <a:ext cx="0" cy="34496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4E832D-864E-107C-32DA-444394A3F096}"/>
                </a:ext>
              </a:extLst>
            </p:cNvPr>
            <p:cNvSpPr txBox="1"/>
            <p:nvPr/>
          </p:nvSpPr>
          <p:spPr>
            <a:xfrm>
              <a:off x="7184245" y="5866640"/>
              <a:ext cx="2243948" cy="400110"/>
            </a:xfrm>
            <a:prstGeom prst="rect">
              <a:avLst/>
            </a:prstGeom>
            <a:noFill/>
          </p:spPr>
          <p:txBody>
            <a:bodyPr wrap="none" rtlCol="0">
              <a:spAutoFit/>
            </a:bodyPr>
            <a:lstStyle/>
            <a:p>
              <a:r>
                <a:rPr lang="en-CA" sz="2000" b="1" dirty="0"/>
                <a:t>Ranked Abundance</a:t>
              </a:r>
            </a:p>
          </p:txBody>
        </p:sp>
        <p:sp>
          <p:nvSpPr>
            <p:cNvPr id="250" name="TextBox 249">
              <a:extLst>
                <a:ext uri="{FF2B5EF4-FFF2-40B4-BE49-F238E27FC236}">
                  <a16:creationId xmlns:a16="http://schemas.microsoft.com/office/drawing/2014/main" id="{FB25F016-AB75-5452-49FD-349FD4700CAD}"/>
                </a:ext>
              </a:extLst>
            </p:cNvPr>
            <p:cNvSpPr txBox="1"/>
            <p:nvPr/>
          </p:nvSpPr>
          <p:spPr>
            <a:xfrm rot="16200000">
              <a:off x="4315446" y="3581950"/>
              <a:ext cx="2308132" cy="400110"/>
            </a:xfrm>
            <a:prstGeom prst="rect">
              <a:avLst/>
            </a:prstGeom>
            <a:noFill/>
          </p:spPr>
          <p:txBody>
            <a:bodyPr wrap="none" rtlCol="0">
              <a:spAutoFit/>
            </a:bodyPr>
            <a:lstStyle/>
            <a:p>
              <a:r>
                <a:rPr lang="en-CA" sz="2000" b="1" dirty="0"/>
                <a:t>Relative Abundance</a:t>
              </a:r>
            </a:p>
          </p:txBody>
        </p:sp>
        <p:sp>
          <p:nvSpPr>
            <p:cNvPr id="251" name="TextBox 250">
              <a:extLst>
                <a:ext uri="{FF2B5EF4-FFF2-40B4-BE49-F238E27FC236}">
                  <a16:creationId xmlns:a16="http://schemas.microsoft.com/office/drawing/2014/main" id="{A8479E6C-3375-0BB9-73A5-17B915A324A3}"/>
                </a:ext>
              </a:extLst>
            </p:cNvPr>
            <p:cNvSpPr txBox="1"/>
            <p:nvPr/>
          </p:nvSpPr>
          <p:spPr>
            <a:xfrm>
              <a:off x="6657058" y="5468809"/>
              <a:ext cx="3084499" cy="400110"/>
            </a:xfrm>
            <a:prstGeom prst="rect">
              <a:avLst/>
            </a:prstGeom>
            <a:noFill/>
          </p:spPr>
          <p:txBody>
            <a:bodyPr wrap="none" rtlCol="0">
              <a:spAutoFit/>
            </a:bodyPr>
            <a:lstStyle/>
            <a:p>
              <a:r>
                <a:rPr lang="en-CA" sz="2000" dirty="0"/>
                <a:t>1	2	3	4</a:t>
              </a:r>
            </a:p>
          </p:txBody>
        </p:sp>
        <p:sp>
          <p:nvSpPr>
            <p:cNvPr id="252" name="TextBox 251">
              <a:extLst>
                <a:ext uri="{FF2B5EF4-FFF2-40B4-BE49-F238E27FC236}">
                  <a16:creationId xmlns:a16="http://schemas.microsoft.com/office/drawing/2014/main" id="{9A8E49F1-CBCF-148F-B7AF-303B0F290A2C}"/>
                </a:ext>
              </a:extLst>
            </p:cNvPr>
            <p:cNvSpPr txBox="1"/>
            <p:nvPr/>
          </p:nvSpPr>
          <p:spPr>
            <a:xfrm>
              <a:off x="5831704" y="1858742"/>
              <a:ext cx="508536" cy="3785652"/>
            </a:xfrm>
            <a:prstGeom prst="rect">
              <a:avLst/>
            </a:prstGeom>
            <a:noFill/>
          </p:spPr>
          <p:txBody>
            <a:bodyPr wrap="none" rtlCol="0">
              <a:spAutoFit/>
            </a:bodyPr>
            <a:lstStyle/>
            <a:p>
              <a:pPr algn="r"/>
              <a:r>
                <a:rPr lang="en-CA" sz="2000" dirty="0"/>
                <a:t>0.5</a:t>
              </a:r>
            </a:p>
            <a:p>
              <a:pPr algn="r"/>
              <a:endParaRPr lang="en-CA" sz="2400" dirty="0"/>
            </a:p>
            <a:p>
              <a:pPr algn="r"/>
              <a:r>
                <a:rPr lang="en-CA" sz="2000" dirty="0"/>
                <a:t>0.4</a:t>
              </a:r>
            </a:p>
            <a:p>
              <a:pPr algn="r"/>
              <a:endParaRPr lang="en-CA" sz="2400" dirty="0"/>
            </a:p>
            <a:p>
              <a:pPr algn="r"/>
              <a:r>
                <a:rPr lang="en-CA" sz="2000" dirty="0"/>
                <a:t>0.3</a:t>
              </a:r>
            </a:p>
            <a:p>
              <a:pPr algn="r"/>
              <a:endParaRPr lang="en-CA" sz="2400" dirty="0"/>
            </a:p>
            <a:p>
              <a:pPr algn="r"/>
              <a:r>
                <a:rPr lang="en-CA" sz="2000" dirty="0"/>
                <a:t>0.2</a:t>
              </a:r>
            </a:p>
            <a:p>
              <a:pPr algn="r"/>
              <a:endParaRPr lang="en-CA" sz="2400" dirty="0"/>
            </a:p>
            <a:p>
              <a:pPr algn="r"/>
              <a:r>
                <a:rPr lang="en-CA" sz="2000" dirty="0"/>
                <a:t>0.1</a:t>
              </a:r>
            </a:p>
            <a:p>
              <a:pPr algn="r"/>
              <a:endParaRPr lang="en-CA" sz="2400" dirty="0"/>
            </a:p>
            <a:p>
              <a:pPr algn="r"/>
              <a:r>
                <a:rPr lang="en-CA" sz="2000" dirty="0"/>
                <a:t>0</a:t>
              </a:r>
            </a:p>
          </p:txBody>
        </p:sp>
      </p:grpSp>
    </p:spTree>
    <p:extLst>
      <p:ext uri="{BB962C8B-B14F-4D97-AF65-F5344CB8AC3E}">
        <p14:creationId xmlns:p14="http://schemas.microsoft.com/office/powerpoint/2010/main" val="277266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BCA88CB9-8262-3288-2468-6D06A91A2AE8}"/>
              </a:ext>
            </a:extLst>
          </p:cNvPr>
          <p:cNvSpPr/>
          <p:nvPr/>
        </p:nvSpPr>
        <p:spPr>
          <a:xfrm>
            <a:off x="2060472" y="2530887"/>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D6C3ECA5-0662-9813-2240-D3CB978FECF6}"/>
              </a:ext>
            </a:extLst>
          </p:cNvPr>
          <p:cNvSpPr/>
          <p:nvPr/>
        </p:nvSpPr>
        <p:spPr>
          <a:xfrm>
            <a:off x="2847383" y="2950751"/>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B26F41C6-6287-8B15-B05D-1F83E03B121F}"/>
              </a:ext>
            </a:extLst>
          </p:cNvPr>
          <p:cNvSpPr/>
          <p:nvPr/>
        </p:nvSpPr>
        <p:spPr>
          <a:xfrm>
            <a:off x="3765363" y="2984460"/>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483B069B-C50C-4C09-2C89-4322B770BB73}"/>
              </a:ext>
            </a:extLst>
          </p:cNvPr>
          <p:cNvSpPr/>
          <p:nvPr/>
        </p:nvSpPr>
        <p:spPr>
          <a:xfrm>
            <a:off x="4689938" y="3156087"/>
            <a:ext cx="162000" cy="16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2" name="Straight Connector 21">
            <a:extLst>
              <a:ext uri="{FF2B5EF4-FFF2-40B4-BE49-F238E27FC236}">
                <a16:creationId xmlns:a16="http://schemas.microsoft.com/office/drawing/2014/main" id="{EEDC5701-8368-93BF-1A8B-64BCE9A13A1F}"/>
              </a:ext>
            </a:extLst>
          </p:cNvPr>
          <p:cNvCxnSpPr>
            <a:cxnSpLocks/>
            <a:endCxn id="19" idx="2"/>
          </p:cNvCxnSpPr>
          <p:nvPr/>
        </p:nvCxnSpPr>
        <p:spPr>
          <a:xfrm>
            <a:off x="2130015" y="2603229"/>
            <a:ext cx="717368" cy="42852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44DBA26-9594-49A7-0122-6D7EFE515233}"/>
              </a:ext>
            </a:extLst>
          </p:cNvPr>
          <p:cNvCxnSpPr>
            <a:cxnSpLocks/>
            <a:stCxn id="20" idx="6"/>
            <a:endCxn id="21" idx="2"/>
          </p:cNvCxnSpPr>
          <p:nvPr/>
        </p:nvCxnSpPr>
        <p:spPr>
          <a:xfrm>
            <a:off x="3927363" y="3065460"/>
            <a:ext cx="762575" cy="1716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712E302-9ED3-2235-3F98-F1DFCF812E2B}"/>
              </a:ext>
            </a:extLst>
          </p:cNvPr>
          <p:cNvCxnSpPr>
            <a:cxnSpLocks/>
          </p:cNvCxnSpPr>
          <p:nvPr/>
        </p:nvCxnSpPr>
        <p:spPr>
          <a:xfrm>
            <a:off x="2917403" y="3029877"/>
            <a:ext cx="900000" cy="86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1857" y="261661"/>
            <a:ext cx="8758985" cy="909248"/>
          </a:xfrm>
        </p:spPr>
        <p:txBody>
          <a:bodyPr vert="horz" lIns="91440" tIns="45720" rIns="91440" bIns="45720" rtlCol="0" anchor="t">
            <a:normAutofit/>
          </a:bodyPr>
          <a:lstStyle/>
          <a:p>
            <a:r>
              <a:rPr lang="en-CA" sz="4400" b="1" dirty="0">
                <a:solidFill>
                  <a:schemeClr val="tx1"/>
                </a:solidFill>
                <a:latin typeface="+mn-lt"/>
                <a:cs typeface="Arial" panose="020B0604020202020204" pitchFamily="34" charset="0"/>
              </a:rPr>
              <a:t>Rank-Abundance Curves</a:t>
            </a:r>
          </a:p>
        </p:txBody>
      </p:sp>
      <p:sp>
        <p:nvSpPr>
          <p:cNvPr id="3" name="Slide Number Placeholder 2">
            <a:extLst>
              <a:ext uri="{FF2B5EF4-FFF2-40B4-BE49-F238E27FC236}">
                <a16:creationId xmlns:a16="http://schemas.microsoft.com/office/drawing/2014/main" id="{A64520A3-79E7-BEB2-CA00-115377270F72}"/>
              </a:ext>
            </a:extLst>
          </p:cNvPr>
          <p:cNvSpPr>
            <a:spLocks noGrp="1"/>
          </p:cNvSpPr>
          <p:nvPr>
            <p:ph type="sldNum" sz="quarter" idx="12"/>
          </p:nvPr>
        </p:nvSpPr>
        <p:spPr/>
        <p:txBody>
          <a:bodyPr/>
          <a:lstStyle/>
          <a:p>
            <a:fld id="{B13C8E06-23FD-4B96-A173-113AA93D15A9}" type="slidenum">
              <a:rPr lang="en-CA" smtClean="0"/>
              <a:t>6</a:t>
            </a:fld>
            <a:endParaRPr lang="en-CA"/>
          </a:p>
        </p:txBody>
      </p:sp>
      <p:sp>
        <p:nvSpPr>
          <p:cNvPr id="4" name="TextBox 3"/>
          <p:cNvSpPr txBox="1"/>
          <p:nvPr/>
        </p:nvSpPr>
        <p:spPr>
          <a:xfrm>
            <a:off x="691078" y="1022108"/>
            <a:ext cx="8245366" cy="584775"/>
          </a:xfrm>
          <a:prstGeom prst="rect">
            <a:avLst/>
          </a:prstGeom>
          <a:noFill/>
        </p:spPr>
        <p:txBody>
          <a:bodyPr wrap="square" rtlCol="0">
            <a:spAutoFit/>
          </a:bodyPr>
          <a:lstStyle/>
          <a:p>
            <a:pPr marL="100013">
              <a:spcAft>
                <a:spcPts val="1200"/>
              </a:spcAft>
            </a:pPr>
            <a:r>
              <a:rPr lang="en-CA" sz="3200" dirty="0">
                <a:cs typeface="Arial" panose="020B0604020202020204" pitchFamily="34" charset="0"/>
              </a:rPr>
              <a:t>Can also visualize differences in richness</a:t>
            </a:r>
          </a:p>
        </p:txBody>
      </p:sp>
      <p:sp>
        <p:nvSpPr>
          <p:cNvPr id="7" name="TextBox 6"/>
          <p:cNvSpPr txBox="1"/>
          <p:nvPr/>
        </p:nvSpPr>
        <p:spPr>
          <a:xfrm>
            <a:off x="6359163" y="2021918"/>
            <a:ext cx="5610316" cy="1107996"/>
          </a:xfrm>
          <a:prstGeom prst="rect">
            <a:avLst/>
          </a:prstGeom>
          <a:noFill/>
        </p:spPr>
        <p:txBody>
          <a:bodyPr wrap="square" rtlCol="0">
            <a:spAutoFit/>
          </a:bodyPr>
          <a:lstStyle/>
          <a:p>
            <a:pPr marL="360363" indent="-260350">
              <a:spcAft>
                <a:spcPts val="1200"/>
              </a:spcAft>
              <a:buFont typeface="Arial" panose="020B0604020202020204" pitchFamily="34" charset="0"/>
              <a:buChar char="•"/>
            </a:pPr>
            <a:r>
              <a:rPr lang="en-CA" sz="2800" b="1" dirty="0">
                <a:solidFill>
                  <a:srgbClr val="006C4B"/>
                </a:solidFill>
                <a:cs typeface="Arial" panose="020B0604020202020204" pitchFamily="34" charset="0"/>
              </a:rPr>
              <a:t>Location B has greater richness</a:t>
            </a:r>
          </a:p>
          <a:p>
            <a:pPr marL="360363" indent="-260350">
              <a:spcAft>
                <a:spcPts val="1200"/>
              </a:spcAft>
              <a:buFont typeface="Arial" panose="020B0604020202020204" pitchFamily="34" charset="0"/>
              <a:buChar char="•"/>
            </a:pPr>
            <a:r>
              <a:rPr lang="en-CA" sz="2800" b="1" dirty="0">
                <a:solidFill>
                  <a:srgbClr val="006C4B"/>
                </a:solidFill>
                <a:cs typeface="Arial" panose="020B0604020202020204" pitchFamily="34" charset="0"/>
              </a:rPr>
              <a:t>Location A has greater evenness</a:t>
            </a:r>
          </a:p>
        </p:txBody>
      </p:sp>
      <p:cxnSp>
        <p:nvCxnSpPr>
          <p:cNvPr id="9" name="Straight Connector 8">
            <a:extLst>
              <a:ext uri="{FF2B5EF4-FFF2-40B4-BE49-F238E27FC236}">
                <a16:creationId xmlns:a16="http://schemas.microsoft.com/office/drawing/2014/main" id="{55D49D81-F246-4351-AF03-3C17AD5E6734}"/>
              </a:ext>
            </a:extLst>
          </p:cNvPr>
          <p:cNvCxnSpPr>
            <a:cxnSpLocks/>
            <a:endCxn id="15" idx="2"/>
          </p:cNvCxnSpPr>
          <p:nvPr/>
        </p:nvCxnSpPr>
        <p:spPr>
          <a:xfrm>
            <a:off x="2148479" y="2286373"/>
            <a:ext cx="2564905" cy="1907545"/>
          </a:xfrm>
          <a:prstGeom prst="line">
            <a:avLst/>
          </a:prstGeom>
          <a:ln w="127000">
            <a:solidFill>
              <a:srgbClr val="FFC000">
                <a:alpha val="30000"/>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6FA1D36-2A2D-4AB2-BA31-072ADBC2AFCD}"/>
              </a:ext>
            </a:extLst>
          </p:cNvPr>
          <p:cNvCxnSpPr>
            <a:cxnSpLocks/>
          </p:cNvCxnSpPr>
          <p:nvPr/>
        </p:nvCxnSpPr>
        <p:spPr>
          <a:xfrm>
            <a:off x="2161481" y="2635678"/>
            <a:ext cx="2723814" cy="554744"/>
          </a:xfrm>
          <a:prstGeom prst="line">
            <a:avLst/>
          </a:prstGeom>
          <a:ln w="127000">
            <a:solidFill>
              <a:srgbClr val="FFC000">
                <a:alpha val="30000"/>
              </a:srgb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9FEACA6-5953-2C61-261F-979A1B308678}"/>
              </a:ext>
            </a:extLst>
          </p:cNvPr>
          <p:cNvSpPr/>
          <p:nvPr/>
        </p:nvSpPr>
        <p:spPr>
          <a:xfrm>
            <a:off x="2059994" y="2213990"/>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6C09CAE8-C7C9-C6B4-5664-875788003458}"/>
              </a:ext>
            </a:extLst>
          </p:cNvPr>
          <p:cNvSpPr/>
          <p:nvPr/>
        </p:nvSpPr>
        <p:spPr>
          <a:xfrm>
            <a:off x="2834489" y="3085335"/>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676A8A52-C964-F311-4C43-000CC5D7DCD6}"/>
              </a:ext>
            </a:extLst>
          </p:cNvPr>
          <p:cNvSpPr/>
          <p:nvPr/>
        </p:nvSpPr>
        <p:spPr>
          <a:xfrm>
            <a:off x="3749207" y="3429000"/>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D150F3AE-6333-2DDF-1383-CEE728035618}"/>
              </a:ext>
            </a:extLst>
          </p:cNvPr>
          <p:cNvSpPr/>
          <p:nvPr/>
        </p:nvSpPr>
        <p:spPr>
          <a:xfrm>
            <a:off x="4713384" y="4112918"/>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6" name="Straight Connector 15">
            <a:extLst>
              <a:ext uri="{FF2B5EF4-FFF2-40B4-BE49-F238E27FC236}">
                <a16:creationId xmlns:a16="http://schemas.microsoft.com/office/drawing/2014/main" id="{88617643-F9D0-4512-2FF8-40D5605A1964}"/>
              </a:ext>
            </a:extLst>
          </p:cNvPr>
          <p:cNvCxnSpPr>
            <a:cxnSpLocks/>
          </p:cNvCxnSpPr>
          <p:nvPr/>
        </p:nvCxnSpPr>
        <p:spPr>
          <a:xfrm>
            <a:off x="8487502" y="4842610"/>
            <a:ext cx="86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A7A561BE-43F4-B840-6C59-E2F98E58F75B}"/>
              </a:ext>
            </a:extLst>
          </p:cNvPr>
          <p:cNvGrpSpPr/>
          <p:nvPr/>
        </p:nvGrpSpPr>
        <p:grpSpPr>
          <a:xfrm>
            <a:off x="911286" y="1831780"/>
            <a:ext cx="8918166" cy="4377820"/>
            <a:chOff x="5269458" y="1888930"/>
            <a:chExt cx="4804287" cy="4377820"/>
          </a:xfrm>
        </p:grpSpPr>
        <p:cxnSp>
          <p:nvCxnSpPr>
            <p:cNvPr id="26" name="Straight Connector 25">
              <a:extLst>
                <a:ext uri="{FF2B5EF4-FFF2-40B4-BE49-F238E27FC236}">
                  <a16:creationId xmlns:a16="http://schemas.microsoft.com/office/drawing/2014/main" id="{97338BCB-EC08-FA0C-7902-A654816A94D2}"/>
                </a:ext>
              </a:extLst>
            </p:cNvPr>
            <p:cNvCxnSpPr>
              <a:cxnSpLocks/>
            </p:cNvCxnSpPr>
            <p:nvPr/>
          </p:nvCxnSpPr>
          <p:spPr>
            <a:xfrm>
              <a:off x="5748995" y="1954466"/>
              <a:ext cx="0" cy="34496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A8CBAE4-E1B6-FA45-77CB-79D55B17D33D}"/>
                </a:ext>
              </a:extLst>
            </p:cNvPr>
            <p:cNvCxnSpPr>
              <a:cxnSpLocks/>
            </p:cNvCxnSpPr>
            <p:nvPr/>
          </p:nvCxnSpPr>
          <p:spPr>
            <a:xfrm flipV="1">
              <a:off x="5748998" y="5401517"/>
              <a:ext cx="432474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C3F189F-D1DD-C1A4-E4C0-DF41D911FE1A}"/>
                </a:ext>
              </a:extLst>
            </p:cNvPr>
            <p:cNvSpPr txBox="1"/>
            <p:nvPr/>
          </p:nvSpPr>
          <p:spPr>
            <a:xfrm>
              <a:off x="7666492" y="5866640"/>
              <a:ext cx="1208833" cy="400110"/>
            </a:xfrm>
            <a:prstGeom prst="rect">
              <a:avLst/>
            </a:prstGeom>
            <a:noFill/>
          </p:spPr>
          <p:txBody>
            <a:bodyPr wrap="none" rtlCol="0">
              <a:spAutoFit/>
            </a:bodyPr>
            <a:lstStyle/>
            <a:p>
              <a:pPr algn="ctr"/>
              <a:r>
                <a:rPr lang="en-CA" sz="2000" b="1" dirty="0"/>
                <a:t>Ranked Abundance</a:t>
              </a:r>
            </a:p>
          </p:txBody>
        </p:sp>
        <p:sp>
          <p:nvSpPr>
            <p:cNvPr id="29" name="TextBox 28">
              <a:extLst>
                <a:ext uri="{FF2B5EF4-FFF2-40B4-BE49-F238E27FC236}">
                  <a16:creationId xmlns:a16="http://schemas.microsoft.com/office/drawing/2014/main" id="{79C4D761-50DD-7113-41FA-42871FAFE43C}"/>
                </a:ext>
              </a:extLst>
            </p:cNvPr>
            <p:cNvSpPr txBox="1"/>
            <p:nvPr/>
          </p:nvSpPr>
          <p:spPr>
            <a:xfrm rot="16200000">
              <a:off x="4045341" y="3581950"/>
              <a:ext cx="2848344" cy="400110"/>
            </a:xfrm>
            <a:prstGeom prst="rect">
              <a:avLst/>
            </a:prstGeom>
            <a:noFill/>
          </p:spPr>
          <p:txBody>
            <a:bodyPr wrap="none" rtlCol="0">
              <a:spAutoFit/>
            </a:bodyPr>
            <a:lstStyle/>
            <a:p>
              <a:r>
                <a:rPr lang="en-CA" sz="2000" b="1" dirty="0"/>
                <a:t>Relative Abundance (log)</a:t>
              </a:r>
            </a:p>
          </p:txBody>
        </p:sp>
        <p:sp>
          <p:nvSpPr>
            <p:cNvPr id="30" name="TextBox 29">
              <a:extLst>
                <a:ext uri="{FF2B5EF4-FFF2-40B4-BE49-F238E27FC236}">
                  <a16:creationId xmlns:a16="http://schemas.microsoft.com/office/drawing/2014/main" id="{2B60B8E1-9C1C-EFF6-E5B7-7E592C13F1DB}"/>
                </a:ext>
              </a:extLst>
            </p:cNvPr>
            <p:cNvSpPr txBox="1"/>
            <p:nvPr/>
          </p:nvSpPr>
          <p:spPr>
            <a:xfrm>
              <a:off x="5794541" y="5468809"/>
              <a:ext cx="4148669" cy="400110"/>
            </a:xfrm>
            <a:prstGeom prst="rect">
              <a:avLst/>
            </a:prstGeom>
            <a:noFill/>
          </p:spPr>
          <p:txBody>
            <a:bodyPr wrap="none" rtlCol="0">
              <a:spAutoFit/>
            </a:bodyPr>
            <a:lstStyle/>
            <a:p>
              <a:r>
                <a:rPr lang="en-CA" sz="2000" dirty="0"/>
                <a:t>1	2	3	4	5	6	7	8	9</a:t>
              </a:r>
            </a:p>
          </p:txBody>
        </p:sp>
        <p:sp>
          <p:nvSpPr>
            <p:cNvPr id="31" name="TextBox 30">
              <a:extLst>
                <a:ext uri="{FF2B5EF4-FFF2-40B4-BE49-F238E27FC236}">
                  <a16:creationId xmlns:a16="http://schemas.microsoft.com/office/drawing/2014/main" id="{4BD2FBB4-3A0F-249C-D85E-00FFDAD9A91A}"/>
                </a:ext>
              </a:extLst>
            </p:cNvPr>
            <p:cNvSpPr txBox="1"/>
            <p:nvPr/>
          </p:nvSpPr>
          <p:spPr>
            <a:xfrm>
              <a:off x="5488087" y="1888930"/>
              <a:ext cx="211777" cy="3724096"/>
            </a:xfrm>
            <a:prstGeom prst="rect">
              <a:avLst/>
            </a:prstGeom>
            <a:noFill/>
          </p:spPr>
          <p:txBody>
            <a:bodyPr wrap="none" rtlCol="0">
              <a:spAutoFit/>
            </a:bodyPr>
            <a:lstStyle/>
            <a:p>
              <a:pPr algn="r"/>
              <a:r>
                <a:rPr lang="en-CA" sz="2000" dirty="0"/>
                <a:t>1</a:t>
              </a:r>
            </a:p>
            <a:p>
              <a:pPr algn="r"/>
              <a:endParaRPr lang="en-CA" sz="2600" dirty="0"/>
            </a:p>
            <a:p>
              <a:pPr algn="r"/>
              <a:endParaRPr lang="en-CA" sz="2600" dirty="0"/>
            </a:p>
            <a:p>
              <a:pPr algn="r"/>
              <a:r>
                <a:rPr lang="en-CA" sz="2000" dirty="0"/>
                <a:t>-1</a:t>
              </a:r>
            </a:p>
            <a:p>
              <a:pPr algn="r"/>
              <a:endParaRPr lang="en-CA" sz="2600" dirty="0"/>
            </a:p>
            <a:p>
              <a:pPr algn="r"/>
              <a:endParaRPr lang="en-CA" sz="2600" dirty="0"/>
            </a:p>
            <a:p>
              <a:pPr algn="r"/>
              <a:r>
                <a:rPr lang="en-CA" sz="2000" dirty="0"/>
                <a:t>-2</a:t>
              </a:r>
            </a:p>
            <a:p>
              <a:pPr algn="r"/>
              <a:endParaRPr lang="en-CA" sz="2600" dirty="0"/>
            </a:p>
            <a:p>
              <a:pPr algn="r"/>
              <a:endParaRPr lang="en-CA" sz="2600" dirty="0"/>
            </a:p>
            <a:p>
              <a:pPr algn="r"/>
              <a:r>
                <a:rPr lang="en-CA" sz="2000" dirty="0"/>
                <a:t>-3</a:t>
              </a:r>
            </a:p>
          </p:txBody>
        </p:sp>
      </p:grpSp>
      <p:sp>
        <p:nvSpPr>
          <p:cNvPr id="41" name="Oval 40">
            <a:extLst>
              <a:ext uri="{FF2B5EF4-FFF2-40B4-BE49-F238E27FC236}">
                <a16:creationId xmlns:a16="http://schemas.microsoft.com/office/drawing/2014/main" id="{6653928B-11ED-8459-DE1B-1F4D226D5A37}"/>
              </a:ext>
            </a:extLst>
          </p:cNvPr>
          <p:cNvSpPr/>
          <p:nvPr/>
        </p:nvSpPr>
        <p:spPr>
          <a:xfrm>
            <a:off x="5604338" y="4133047"/>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7A9128E0-FB79-B8DE-9F04-A5712F775750}"/>
              </a:ext>
            </a:extLst>
          </p:cNvPr>
          <p:cNvSpPr/>
          <p:nvPr/>
        </p:nvSpPr>
        <p:spPr>
          <a:xfrm>
            <a:off x="6529750" y="4127716"/>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Oval 42">
            <a:extLst>
              <a:ext uri="{FF2B5EF4-FFF2-40B4-BE49-F238E27FC236}">
                <a16:creationId xmlns:a16="http://schemas.microsoft.com/office/drawing/2014/main" id="{3932A6CB-429D-833E-3764-28EE9F0FAFFC}"/>
              </a:ext>
            </a:extLst>
          </p:cNvPr>
          <p:cNvSpPr/>
          <p:nvPr/>
        </p:nvSpPr>
        <p:spPr>
          <a:xfrm>
            <a:off x="7453009" y="4385901"/>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Oval 43">
            <a:extLst>
              <a:ext uri="{FF2B5EF4-FFF2-40B4-BE49-F238E27FC236}">
                <a16:creationId xmlns:a16="http://schemas.microsoft.com/office/drawing/2014/main" id="{65288A8E-1B11-4A82-9863-C1467B0A4FE2}"/>
              </a:ext>
            </a:extLst>
          </p:cNvPr>
          <p:cNvSpPr/>
          <p:nvPr/>
        </p:nvSpPr>
        <p:spPr>
          <a:xfrm>
            <a:off x="8417876" y="4761610"/>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Oval 44">
            <a:extLst>
              <a:ext uri="{FF2B5EF4-FFF2-40B4-BE49-F238E27FC236}">
                <a16:creationId xmlns:a16="http://schemas.microsoft.com/office/drawing/2014/main" id="{5C6D58A4-7FBB-FAD0-599A-44473D76CD91}"/>
              </a:ext>
            </a:extLst>
          </p:cNvPr>
          <p:cNvSpPr/>
          <p:nvPr/>
        </p:nvSpPr>
        <p:spPr>
          <a:xfrm>
            <a:off x="9260135" y="4762251"/>
            <a:ext cx="162000" cy="16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8" name="Straight Connector 47">
            <a:extLst>
              <a:ext uri="{FF2B5EF4-FFF2-40B4-BE49-F238E27FC236}">
                <a16:creationId xmlns:a16="http://schemas.microsoft.com/office/drawing/2014/main" id="{47946357-4383-CA7E-4A74-C7D2FB5A774B}"/>
              </a:ext>
            </a:extLst>
          </p:cNvPr>
          <p:cNvCxnSpPr>
            <a:cxnSpLocks/>
          </p:cNvCxnSpPr>
          <p:nvPr/>
        </p:nvCxnSpPr>
        <p:spPr>
          <a:xfrm>
            <a:off x="4794737" y="4208636"/>
            <a:ext cx="1800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B0624EF-1718-8885-0353-8C77A04C82BC}"/>
              </a:ext>
            </a:extLst>
          </p:cNvPr>
          <p:cNvCxnSpPr>
            <a:cxnSpLocks/>
            <a:stCxn id="43" idx="5"/>
            <a:endCxn id="44" idx="2"/>
          </p:cNvCxnSpPr>
          <p:nvPr/>
        </p:nvCxnSpPr>
        <p:spPr>
          <a:xfrm>
            <a:off x="7591285" y="4524177"/>
            <a:ext cx="826591" cy="31843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DAC866-BF26-CD91-16FB-B752D134FA39}"/>
              </a:ext>
            </a:extLst>
          </p:cNvPr>
          <p:cNvCxnSpPr>
            <a:cxnSpLocks/>
            <a:stCxn id="12" idx="5"/>
            <a:endCxn id="13" idx="2"/>
          </p:cNvCxnSpPr>
          <p:nvPr/>
        </p:nvCxnSpPr>
        <p:spPr>
          <a:xfrm>
            <a:off x="2198270" y="2352266"/>
            <a:ext cx="636219" cy="8140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6D73031-5963-5578-C4AC-3EA391B0F101}"/>
              </a:ext>
            </a:extLst>
          </p:cNvPr>
          <p:cNvCxnSpPr>
            <a:cxnSpLocks/>
            <a:stCxn id="13" idx="5"/>
            <a:endCxn id="14" idx="5"/>
          </p:cNvCxnSpPr>
          <p:nvPr/>
        </p:nvCxnSpPr>
        <p:spPr>
          <a:xfrm>
            <a:off x="2972765" y="3223611"/>
            <a:ext cx="914718" cy="34366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15DC3BE-DDF3-D738-5C0D-C8889EC4E5EF}"/>
              </a:ext>
            </a:extLst>
          </p:cNvPr>
          <p:cNvCxnSpPr>
            <a:cxnSpLocks/>
            <a:stCxn id="14" idx="5"/>
            <a:endCxn id="15" idx="5"/>
          </p:cNvCxnSpPr>
          <p:nvPr/>
        </p:nvCxnSpPr>
        <p:spPr>
          <a:xfrm>
            <a:off x="3887483" y="3567276"/>
            <a:ext cx="964177" cy="68391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967F54B-E050-A0DD-CC8C-BBA362896ADE}"/>
              </a:ext>
            </a:extLst>
          </p:cNvPr>
          <p:cNvSpPr txBox="1"/>
          <p:nvPr/>
        </p:nvSpPr>
        <p:spPr>
          <a:xfrm>
            <a:off x="4937150" y="3306214"/>
            <a:ext cx="1301318" cy="400110"/>
          </a:xfrm>
          <a:prstGeom prst="rect">
            <a:avLst/>
          </a:prstGeom>
          <a:noFill/>
        </p:spPr>
        <p:txBody>
          <a:bodyPr wrap="none" rtlCol="0">
            <a:spAutoFit/>
          </a:bodyPr>
          <a:lstStyle/>
          <a:p>
            <a:r>
              <a:rPr lang="en-CA" sz="2000" b="1" dirty="0">
                <a:solidFill>
                  <a:srgbClr val="C00000"/>
                </a:solidFill>
              </a:rPr>
              <a:t>Location A</a:t>
            </a:r>
          </a:p>
        </p:txBody>
      </p:sp>
      <p:sp>
        <p:nvSpPr>
          <p:cNvPr id="71" name="TextBox 70">
            <a:extLst>
              <a:ext uri="{FF2B5EF4-FFF2-40B4-BE49-F238E27FC236}">
                <a16:creationId xmlns:a16="http://schemas.microsoft.com/office/drawing/2014/main" id="{2B938006-7A31-DDE3-A5C6-3041FAEC73CC}"/>
              </a:ext>
            </a:extLst>
          </p:cNvPr>
          <p:cNvSpPr txBox="1"/>
          <p:nvPr/>
        </p:nvSpPr>
        <p:spPr>
          <a:xfrm>
            <a:off x="9587142" y="4642555"/>
            <a:ext cx="1290097" cy="400110"/>
          </a:xfrm>
          <a:prstGeom prst="rect">
            <a:avLst/>
          </a:prstGeom>
          <a:noFill/>
        </p:spPr>
        <p:txBody>
          <a:bodyPr wrap="none" rtlCol="0">
            <a:spAutoFit/>
          </a:bodyPr>
          <a:lstStyle/>
          <a:p>
            <a:r>
              <a:rPr lang="en-CA" sz="2000" b="1" dirty="0">
                <a:solidFill>
                  <a:srgbClr val="0070C0"/>
                </a:solidFill>
              </a:rPr>
              <a:t>Location B</a:t>
            </a:r>
          </a:p>
        </p:txBody>
      </p:sp>
      <p:cxnSp>
        <p:nvCxnSpPr>
          <p:cNvPr id="6" name="Straight Connector 5">
            <a:extLst>
              <a:ext uri="{FF2B5EF4-FFF2-40B4-BE49-F238E27FC236}">
                <a16:creationId xmlns:a16="http://schemas.microsoft.com/office/drawing/2014/main" id="{87691AC7-B460-2C5E-9988-E7E945174813}"/>
              </a:ext>
            </a:extLst>
          </p:cNvPr>
          <p:cNvCxnSpPr>
            <a:cxnSpLocks/>
          </p:cNvCxnSpPr>
          <p:nvPr/>
        </p:nvCxnSpPr>
        <p:spPr>
          <a:xfrm>
            <a:off x="6590664" y="4199363"/>
            <a:ext cx="912741" cy="281303"/>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66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BD08819-F7DA-C99B-8BDC-52ABB63A3384}"/>
              </a:ext>
            </a:extLst>
          </p:cNvPr>
          <p:cNvSpPr txBox="1">
            <a:spLocks/>
          </p:cNvSpPr>
          <p:nvPr/>
        </p:nvSpPr>
        <p:spPr>
          <a:xfrm>
            <a:off x="1097280" y="758952"/>
            <a:ext cx="10058400" cy="356616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CA" b="1" dirty="0">
                <a:solidFill>
                  <a:schemeClr val="tx1"/>
                </a:solidFill>
              </a:rPr>
              <a:t>At what scale do we quantify biodiversity?</a:t>
            </a:r>
          </a:p>
        </p:txBody>
      </p:sp>
      <p:sp>
        <p:nvSpPr>
          <p:cNvPr id="9" name="Text Placeholder 2">
            <a:extLst>
              <a:ext uri="{FF2B5EF4-FFF2-40B4-BE49-F238E27FC236}">
                <a16:creationId xmlns:a16="http://schemas.microsoft.com/office/drawing/2014/main" id="{6E28C447-E234-81B8-62AE-72460D0FDFBA}"/>
              </a:ext>
            </a:extLst>
          </p:cNvPr>
          <p:cNvSpPr txBox="1">
            <a:spLocks/>
          </p:cNvSpPr>
          <p:nvPr/>
        </p:nvSpPr>
        <p:spPr>
          <a:xfrm>
            <a:off x="1097280" y="4453128"/>
            <a:ext cx="100584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CA" b="1" dirty="0"/>
              <a:t>Alpha, beta, and gamma diversity</a:t>
            </a:r>
          </a:p>
        </p:txBody>
      </p:sp>
      <p:sp>
        <p:nvSpPr>
          <p:cNvPr id="6" name="Slide Number Placeholder 5">
            <a:extLst>
              <a:ext uri="{FF2B5EF4-FFF2-40B4-BE49-F238E27FC236}">
                <a16:creationId xmlns:a16="http://schemas.microsoft.com/office/drawing/2014/main" id="{EC40169B-ECA2-F17D-0AC3-A3C3B98148AF}"/>
              </a:ext>
            </a:extLst>
          </p:cNvPr>
          <p:cNvSpPr>
            <a:spLocks noGrp="1"/>
          </p:cNvSpPr>
          <p:nvPr>
            <p:ph type="sldNum" sz="quarter" idx="12"/>
          </p:nvPr>
        </p:nvSpPr>
        <p:spPr/>
        <p:txBody>
          <a:bodyPr/>
          <a:lstStyle/>
          <a:p>
            <a:fld id="{B13C8E06-23FD-4B96-A173-113AA93D15A9}" type="slidenum">
              <a:rPr lang="en-CA" smtClean="0"/>
              <a:t>7</a:t>
            </a:fld>
            <a:endParaRPr lang="en-CA"/>
          </a:p>
        </p:txBody>
      </p:sp>
    </p:spTree>
    <p:extLst>
      <p:ext uri="{BB962C8B-B14F-4D97-AF65-F5344CB8AC3E}">
        <p14:creationId xmlns:p14="http://schemas.microsoft.com/office/powerpoint/2010/main" val="292404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4541" y="3290152"/>
            <a:ext cx="228600" cy="21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cs typeface="Arial" panose="020B0604020202020204" pitchFamily="34" charset="0"/>
            </a:endParaRPr>
          </a:p>
        </p:txBody>
      </p:sp>
      <p:sp>
        <p:nvSpPr>
          <p:cNvPr id="4" name="TextBox 3"/>
          <p:cNvSpPr txBox="1"/>
          <p:nvPr/>
        </p:nvSpPr>
        <p:spPr>
          <a:xfrm>
            <a:off x="586156" y="2296255"/>
            <a:ext cx="4841630" cy="2215991"/>
          </a:xfrm>
          <a:prstGeom prst="rect">
            <a:avLst/>
          </a:prstGeom>
          <a:noFill/>
        </p:spPr>
        <p:txBody>
          <a:bodyPr wrap="square" rtlCol="0">
            <a:spAutoFit/>
          </a:bodyPr>
          <a:lstStyle/>
          <a:p>
            <a:pPr marL="360363" indent="-260350">
              <a:spcAft>
                <a:spcPts val="1200"/>
              </a:spcAft>
              <a:buFont typeface="Arial" panose="020B0604020202020204" pitchFamily="34" charset="0"/>
              <a:buChar char="•"/>
            </a:pPr>
            <a:r>
              <a:rPr lang="en-CA" sz="3200" b="1" dirty="0">
                <a:cs typeface="Arial" panose="020B0604020202020204" pitchFamily="34" charset="0"/>
              </a:rPr>
              <a:t>Local diversity – </a:t>
            </a:r>
            <a:r>
              <a:rPr lang="en-CA" sz="3200" dirty="0">
                <a:cs typeface="Arial" panose="020B0604020202020204" pitchFamily="34" charset="0"/>
              </a:rPr>
              <a:t>single, localized habitat</a:t>
            </a:r>
            <a:endParaRPr lang="en-CA" sz="3200" b="1" dirty="0">
              <a:cs typeface="Arial" panose="020B0604020202020204" pitchFamily="34" charset="0"/>
            </a:endParaRPr>
          </a:p>
          <a:p>
            <a:pPr marL="360363" indent="-260350">
              <a:spcAft>
                <a:spcPts val="1200"/>
              </a:spcAft>
              <a:buFont typeface="Arial" panose="020B0604020202020204" pitchFamily="34" charset="0"/>
              <a:buChar char="•"/>
            </a:pPr>
            <a:r>
              <a:rPr lang="en-CA" sz="3200" dirty="0">
                <a:cs typeface="Arial" panose="020B0604020202020204" pitchFamily="34" charset="0"/>
              </a:rPr>
              <a:t>E.g., aquatic plant diversity in a lake</a:t>
            </a:r>
          </a:p>
        </p:txBody>
      </p:sp>
      <p:sp>
        <p:nvSpPr>
          <p:cNvPr id="7" name="Title 1"/>
          <p:cNvSpPr>
            <a:spLocks noGrp="1"/>
          </p:cNvSpPr>
          <p:nvPr>
            <p:ph type="title"/>
          </p:nvPr>
        </p:nvSpPr>
        <p:spPr>
          <a:xfrm>
            <a:off x="469099" y="593850"/>
            <a:ext cx="8758985" cy="909248"/>
          </a:xfrm>
        </p:spPr>
        <p:txBody>
          <a:bodyPr vert="horz" lIns="91440" tIns="45720" rIns="91440" bIns="45720" rtlCol="0" anchor="t">
            <a:normAutofit/>
          </a:bodyPr>
          <a:lstStyle/>
          <a:p>
            <a:r>
              <a:rPr lang="en-CA" dirty="0">
                <a:solidFill>
                  <a:schemeClr val="tx1"/>
                </a:solidFill>
                <a:latin typeface="+mn-lt"/>
                <a:cs typeface="Arial" panose="020B0604020202020204" pitchFamily="34" charset="0"/>
              </a:rPr>
              <a:t>Quantifying Diversity: </a:t>
            </a:r>
            <a:r>
              <a:rPr lang="en-CA" b="1" dirty="0">
                <a:solidFill>
                  <a:schemeClr val="tx1"/>
                </a:solidFill>
                <a:latin typeface="+mn-lt"/>
                <a:cs typeface="Arial" panose="020B0604020202020204" pitchFamily="34" charset="0"/>
              </a:rPr>
              <a:t>Alpha</a:t>
            </a:r>
            <a:endParaRPr lang="en-CA" dirty="0">
              <a:solidFill>
                <a:schemeClr val="tx1"/>
              </a:solidFill>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3EFD7697-50BD-7CF3-B424-0BAD4618CAA5}"/>
              </a:ext>
            </a:extLst>
          </p:cNvPr>
          <p:cNvSpPr>
            <a:spLocks noGrp="1"/>
          </p:cNvSpPr>
          <p:nvPr>
            <p:ph type="sldNum" sz="quarter" idx="12"/>
          </p:nvPr>
        </p:nvSpPr>
        <p:spPr/>
        <p:txBody>
          <a:bodyPr/>
          <a:lstStyle/>
          <a:p>
            <a:fld id="{B13C8E06-23FD-4B96-A173-113AA93D15A9}" type="slidenum">
              <a:rPr lang="en-CA" smtClean="0"/>
              <a:t>8</a:t>
            </a:fld>
            <a:endParaRPr lang="en-CA"/>
          </a:p>
        </p:txBody>
      </p:sp>
      <p:sp>
        <p:nvSpPr>
          <p:cNvPr id="3" name="TextBox 2">
            <a:extLst>
              <a:ext uri="{FF2B5EF4-FFF2-40B4-BE49-F238E27FC236}">
                <a16:creationId xmlns:a16="http://schemas.microsoft.com/office/drawing/2014/main" id="{0802C304-6B89-1345-8A83-61FDDAFD6271}"/>
              </a:ext>
            </a:extLst>
          </p:cNvPr>
          <p:cNvSpPr txBox="1"/>
          <p:nvPr/>
        </p:nvSpPr>
        <p:spPr>
          <a:xfrm>
            <a:off x="5427786" y="5723457"/>
            <a:ext cx="5236562" cy="276999"/>
          </a:xfrm>
          <a:prstGeom prst="rect">
            <a:avLst/>
          </a:prstGeom>
          <a:noFill/>
        </p:spPr>
        <p:txBody>
          <a:bodyPr wrap="none" rtlCol="0">
            <a:spAutoFit/>
          </a:bodyPr>
          <a:lstStyle/>
          <a:p>
            <a:pPr algn="r"/>
            <a:r>
              <a:rPr lang="en-CA" sz="1200" dirty="0">
                <a:solidFill>
                  <a:schemeClr val="bg1">
                    <a:lumMod val="50000"/>
                  </a:schemeClr>
                </a:solidFill>
              </a:rPr>
              <a:t>Lake Moraine, Banff National Park, Canada (Florian Fuchs, Wikimedia Commons) </a:t>
            </a:r>
          </a:p>
        </p:txBody>
      </p:sp>
      <p:pic>
        <p:nvPicPr>
          <p:cNvPr id="1026" name="Picture 2">
            <a:extLst>
              <a:ext uri="{FF2B5EF4-FFF2-40B4-BE49-F238E27FC236}">
                <a16:creationId xmlns:a16="http://schemas.microsoft.com/office/drawing/2014/main" id="{3EA46F6C-A63B-BDC6-3873-B83B60321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44" y="2096101"/>
            <a:ext cx="5475482" cy="34221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92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4541" y="3290152"/>
            <a:ext cx="228600" cy="21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p:cNvSpPr txBox="1"/>
          <p:nvPr/>
        </p:nvSpPr>
        <p:spPr>
          <a:xfrm>
            <a:off x="469099" y="2284181"/>
            <a:ext cx="4776978" cy="2708434"/>
          </a:xfrm>
          <a:prstGeom prst="rect">
            <a:avLst/>
          </a:prstGeom>
          <a:noFill/>
        </p:spPr>
        <p:txBody>
          <a:bodyPr wrap="square" rtlCol="0">
            <a:spAutoFit/>
          </a:bodyPr>
          <a:lstStyle/>
          <a:p>
            <a:pPr marL="557213" indent="-457200">
              <a:spcAft>
                <a:spcPts val="1200"/>
              </a:spcAft>
              <a:buFont typeface="Arial" panose="020B0604020202020204" pitchFamily="34" charset="0"/>
              <a:buChar char="•"/>
            </a:pPr>
            <a:r>
              <a:rPr lang="en-CA" sz="3200" b="1" dirty="0">
                <a:cs typeface="Arial" panose="020B0604020202020204" pitchFamily="34" charset="0"/>
              </a:rPr>
              <a:t>Regional diversity – </a:t>
            </a:r>
            <a:r>
              <a:rPr lang="en-CA" sz="3200" dirty="0">
                <a:cs typeface="Arial" panose="020B0604020202020204" pitchFamily="34" charset="0"/>
              </a:rPr>
              <a:t>landscape level</a:t>
            </a:r>
          </a:p>
          <a:p>
            <a:pPr marL="557213" indent="-457200">
              <a:spcAft>
                <a:spcPts val="1200"/>
              </a:spcAft>
              <a:buFont typeface="Arial" panose="020B0604020202020204" pitchFamily="34" charset="0"/>
              <a:buChar char="•"/>
            </a:pPr>
            <a:r>
              <a:rPr lang="en-CA" sz="3200" dirty="0">
                <a:cs typeface="Arial" panose="020B0604020202020204" pitchFamily="34" charset="0"/>
              </a:rPr>
              <a:t>E.g., bird diversity across all urban parks in a large metropolis </a:t>
            </a:r>
          </a:p>
        </p:txBody>
      </p:sp>
      <p:sp>
        <p:nvSpPr>
          <p:cNvPr id="13" name="Title 1">
            <a:extLst>
              <a:ext uri="{FF2B5EF4-FFF2-40B4-BE49-F238E27FC236}">
                <a16:creationId xmlns:a16="http://schemas.microsoft.com/office/drawing/2014/main" id="{F310A739-7BD5-14BA-5AB6-90CE34B7C604}"/>
              </a:ext>
            </a:extLst>
          </p:cNvPr>
          <p:cNvSpPr>
            <a:spLocks noGrp="1"/>
          </p:cNvSpPr>
          <p:nvPr>
            <p:ph type="title"/>
          </p:nvPr>
        </p:nvSpPr>
        <p:spPr>
          <a:xfrm>
            <a:off x="469099" y="593850"/>
            <a:ext cx="8758985" cy="909248"/>
          </a:xfrm>
        </p:spPr>
        <p:txBody>
          <a:bodyPr vert="horz" lIns="91440" tIns="45720" rIns="91440" bIns="45720" rtlCol="0" anchor="t">
            <a:normAutofit/>
          </a:bodyPr>
          <a:lstStyle/>
          <a:p>
            <a:r>
              <a:rPr lang="en-CA" dirty="0">
                <a:solidFill>
                  <a:schemeClr val="tx1"/>
                </a:solidFill>
                <a:latin typeface="+mn-lt"/>
                <a:cs typeface="Arial" panose="020B0604020202020204" pitchFamily="34" charset="0"/>
              </a:rPr>
              <a:t>Quantifying Diversity: </a:t>
            </a:r>
            <a:r>
              <a:rPr lang="en-CA" b="1" dirty="0">
                <a:solidFill>
                  <a:schemeClr val="tx1"/>
                </a:solidFill>
                <a:latin typeface="+mn-lt"/>
                <a:cs typeface="Arial" panose="020B0604020202020204" pitchFamily="34" charset="0"/>
              </a:rPr>
              <a:t>Gamma</a:t>
            </a:r>
            <a:endParaRPr lang="en-CA" dirty="0">
              <a:solidFill>
                <a:schemeClr val="tx1"/>
              </a:solidFill>
              <a:latin typeface="+mn-lt"/>
              <a:cs typeface="Arial" panose="020B0604020202020204" pitchFamily="34" charset="0"/>
            </a:endParaRPr>
          </a:p>
        </p:txBody>
      </p:sp>
      <p:sp>
        <p:nvSpPr>
          <p:cNvPr id="2" name="Slide Number Placeholder 1">
            <a:extLst>
              <a:ext uri="{FF2B5EF4-FFF2-40B4-BE49-F238E27FC236}">
                <a16:creationId xmlns:a16="http://schemas.microsoft.com/office/drawing/2014/main" id="{1D816CBF-5AAB-A678-5345-D6048BBD927A}"/>
              </a:ext>
            </a:extLst>
          </p:cNvPr>
          <p:cNvSpPr>
            <a:spLocks noGrp="1"/>
          </p:cNvSpPr>
          <p:nvPr>
            <p:ph type="sldNum" sz="quarter" idx="12"/>
          </p:nvPr>
        </p:nvSpPr>
        <p:spPr/>
        <p:txBody>
          <a:bodyPr/>
          <a:lstStyle/>
          <a:p>
            <a:fld id="{B13C8E06-23FD-4B96-A173-113AA93D15A9}" type="slidenum">
              <a:rPr lang="en-CA" smtClean="0"/>
              <a:t>9</a:t>
            </a:fld>
            <a:endParaRPr lang="en-CA"/>
          </a:p>
        </p:txBody>
      </p:sp>
      <p:sp>
        <p:nvSpPr>
          <p:cNvPr id="14" name="TextBox 13">
            <a:extLst>
              <a:ext uri="{FF2B5EF4-FFF2-40B4-BE49-F238E27FC236}">
                <a16:creationId xmlns:a16="http://schemas.microsoft.com/office/drawing/2014/main" id="{3BC4775F-F9AB-9328-A761-C47EFCEF1A78}"/>
              </a:ext>
            </a:extLst>
          </p:cNvPr>
          <p:cNvSpPr txBox="1"/>
          <p:nvPr/>
        </p:nvSpPr>
        <p:spPr>
          <a:xfrm>
            <a:off x="5638800" y="5931876"/>
            <a:ext cx="5232843" cy="276999"/>
          </a:xfrm>
          <a:prstGeom prst="rect">
            <a:avLst/>
          </a:prstGeom>
          <a:noFill/>
        </p:spPr>
        <p:txBody>
          <a:bodyPr wrap="none" rtlCol="0">
            <a:spAutoFit/>
          </a:bodyPr>
          <a:lstStyle/>
          <a:p>
            <a:pPr algn="r"/>
            <a:r>
              <a:rPr lang="en-CA" sz="1200" dirty="0">
                <a:solidFill>
                  <a:schemeClr val="bg1">
                    <a:lumMod val="50000"/>
                  </a:schemeClr>
                </a:solidFill>
              </a:rPr>
              <a:t>Holland Park, Surrey, British Columbia, Canada (Clee7903, Wikimedia Commons) </a:t>
            </a:r>
          </a:p>
        </p:txBody>
      </p:sp>
      <p:pic>
        <p:nvPicPr>
          <p:cNvPr id="2050" name="Picture 2">
            <a:extLst>
              <a:ext uri="{FF2B5EF4-FFF2-40B4-BE49-F238E27FC236}">
                <a16:creationId xmlns:a16="http://schemas.microsoft.com/office/drawing/2014/main" id="{AE8FC1CA-C8A4-15EA-576B-6C54D6E314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920" y="1909914"/>
            <a:ext cx="5335139" cy="4001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960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1865</Words>
  <Application>Microsoft Office PowerPoint</Application>
  <PresentationFormat>Widescreen</PresentationFormat>
  <Paragraphs>212</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Century Schoolbook</vt:lpstr>
      <vt:lpstr>Monotype Corsiva</vt:lpstr>
      <vt:lpstr>Palatino Linotype</vt:lpstr>
      <vt:lpstr>Symbol</vt:lpstr>
      <vt:lpstr>Office Theme</vt:lpstr>
      <vt:lpstr>Conservation Concerns: Investigating Threats to Native Wetland Biodiversity</vt:lpstr>
      <vt:lpstr>How can we quantify biodiversity?</vt:lpstr>
      <vt:lpstr>Species Richness</vt:lpstr>
      <vt:lpstr>Species Evenness</vt:lpstr>
      <vt:lpstr>How can we visualize differences in species evenness?</vt:lpstr>
      <vt:lpstr>Rank-Abundance Curves</vt:lpstr>
      <vt:lpstr>PowerPoint Presentation</vt:lpstr>
      <vt:lpstr>Quantifying Diversity: Alpha</vt:lpstr>
      <vt:lpstr>Quantifying Diversity: Gamma</vt:lpstr>
      <vt:lpstr>Quantifying Diversity: Beta</vt:lpstr>
      <vt:lpstr>A measure of β diversity: Jaccard’s Index</vt:lpstr>
      <vt:lpstr>Calculating Jaccard’s Similarity Coefficient</vt:lpstr>
      <vt:lpstr>Threats to Biodiversity: Habitat Fragmentation</vt:lpstr>
      <vt:lpstr>Threats to Biodiversity</vt:lpstr>
      <vt:lpstr>Habitat Fragmentation</vt:lpstr>
      <vt:lpstr>How can we apply ecological theory to this conservation issue?</vt:lpstr>
      <vt:lpstr>Theory of Island Biogeography</vt:lpstr>
      <vt:lpstr>Theory of Island Biogeography</vt:lpstr>
      <vt:lpstr>PowerPoint Presentation</vt:lpstr>
      <vt:lpstr>Threats to Biodiversity: Invasive Species</vt:lpstr>
      <vt:lpstr>Invasive Species</vt:lpstr>
      <vt:lpstr>Case Study: Wetland Biodiversity</vt:lpstr>
      <vt:lpstr>Image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2022-09-01T17:27:31Z</dcterms:created>
  <dcterms:modified xsi:type="dcterms:W3CDTF">2023-02-20T19:30:04Z</dcterms:modified>
</cp:coreProperties>
</file>