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0" r:id="rId3"/>
    <p:sldId id="262" r:id="rId4"/>
    <p:sldId id="261" r:id="rId5"/>
    <p:sldId id="268" r:id="rId6"/>
    <p:sldId id="270" r:id="rId7"/>
    <p:sldId id="297" r:id="rId8"/>
    <p:sldId id="288" r:id="rId9"/>
    <p:sldId id="298" r:id="rId10"/>
    <p:sldId id="277" r:id="rId11"/>
    <p:sldId id="271" r:id="rId12"/>
    <p:sldId id="289" r:id="rId13"/>
    <p:sldId id="302" r:id="rId14"/>
    <p:sldId id="301" r:id="rId15"/>
    <p:sldId id="295" r:id="rId16"/>
    <p:sldId id="303" r:id="rId17"/>
    <p:sldId id="273" r:id="rId18"/>
    <p:sldId id="290" r:id="rId19"/>
    <p:sldId id="294" r:id="rId20"/>
    <p:sldId id="257" r:id="rId21"/>
    <p:sldId id="258" r:id="rId22"/>
    <p:sldId id="284" r:id="rId23"/>
    <p:sldId id="276" r:id="rId24"/>
    <p:sldId id="263" r:id="rId25"/>
    <p:sldId id="266" r:id="rId26"/>
    <p:sldId id="296" r:id="rId27"/>
    <p:sldId id="264" r:id="rId28"/>
    <p:sldId id="267" r:id="rId29"/>
    <p:sldId id="293" r:id="rId30"/>
    <p:sldId id="265" r:id="rId31"/>
    <p:sldId id="299" r:id="rId32"/>
    <p:sldId id="304" r:id="rId33"/>
    <p:sldId id="300" r:id="rId34"/>
    <p:sldId id="283" r:id="rId35"/>
    <p:sldId id="291" r:id="rId36"/>
    <p:sldId id="282" r:id="rId37"/>
    <p:sldId id="292" r:id="rId38"/>
    <p:sldId id="278" r:id="rId39"/>
    <p:sldId id="279" r:id="rId40"/>
    <p:sldId id="285" r:id="rId41"/>
    <p:sldId id="275" r:id="rId42"/>
    <p:sldId id="274" r:id="rId43"/>
    <p:sldId id="269" r:id="rId44"/>
    <p:sldId id="272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076B2-9ECF-43F8-9B03-DB356FDA7CC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DC62D-5D7E-4E26-9D17-F0223B6B9578}">
      <dgm:prSet phldrT="[Text]"/>
      <dgm:spPr/>
      <dgm:t>
        <a:bodyPr/>
        <a:lstStyle/>
        <a:p>
          <a:r>
            <a:rPr lang="en-US" dirty="0" smtClean="0"/>
            <a:t>Biotic</a:t>
          </a:r>
          <a:endParaRPr lang="en-US" dirty="0"/>
        </a:p>
      </dgm:t>
    </dgm:pt>
    <dgm:pt modelId="{9D398C09-E789-485E-9153-7EE6E2C66959}" type="parTrans" cxnId="{A6E0971C-F29C-46D0-8BE3-8B4DF4272601}">
      <dgm:prSet/>
      <dgm:spPr/>
      <dgm:t>
        <a:bodyPr/>
        <a:lstStyle/>
        <a:p>
          <a:endParaRPr lang="en-US"/>
        </a:p>
      </dgm:t>
    </dgm:pt>
    <dgm:pt modelId="{8874EB1B-1D7B-4502-BDD5-D34A3700DBF8}" type="sibTrans" cxnId="{A6E0971C-F29C-46D0-8BE3-8B4DF4272601}">
      <dgm:prSet/>
      <dgm:spPr/>
      <dgm:t>
        <a:bodyPr/>
        <a:lstStyle/>
        <a:p>
          <a:endParaRPr lang="en-US"/>
        </a:p>
      </dgm:t>
    </dgm:pt>
    <dgm:pt modelId="{969C9771-98A1-4FB2-8914-11D2BB42146D}">
      <dgm:prSet phldrT="[Text]"/>
      <dgm:spPr/>
      <dgm:t>
        <a:bodyPr/>
        <a:lstStyle/>
        <a:p>
          <a:r>
            <a:rPr lang="en-US" dirty="0" smtClean="0"/>
            <a:t>Abiotic</a:t>
          </a:r>
        </a:p>
      </dgm:t>
    </dgm:pt>
    <dgm:pt modelId="{15A6901D-8173-4153-A137-EC65A3C62B5E}" type="parTrans" cxnId="{7331C8F8-173C-473D-BAD9-4B03B7A36E23}">
      <dgm:prSet/>
      <dgm:spPr/>
      <dgm:t>
        <a:bodyPr/>
        <a:lstStyle/>
        <a:p>
          <a:endParaRPr lang="en-US"/>
        </a:p>
      </dgm:t>
    </dgm:pt>
    <dgm:pt modelId="{B4B08430-82C9-4B73-8A4D-7493063B4342}" type="sibTrans" cxnId="{7331C8F8-173C-473D-BAD9-4B03B7A36E23}">
      <dgm:prSet/>
      <dgm:spPr/>
      <dgm:t>
        <a:bodyPr/>
        <a:lstStyle/>
        <a:p>
          <a:endParaRPr lang="en-US"/>
        </a:p>
      </dgm:t>
    </dgm:pt>
    <dgm:pt modelId="{E1AA5F47-41F1-4DEE-8F5C-ADF8930CD35E}" type="pres">
      <dgm:prSet presAssocID="{6F2076B2-9ECF-43F8-9B03-DB356FDA7C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C03ECD-CCA2-4C3E-978E-0F04B2FEE3FF}" type="pres">
      <dgm:prSet presAssocID="{DB9DC62D-5D7E-4E26-9D17-F0223B6B9578}" presName="dummy" presStyleCnt="0"/>
      <dgm:spPr/>
    </dgm:pt>
    <dgm:pt modelId="{BDDCE1AD-FFCF-4461-9728-3FCC49AB68BA}" type="pres">
      <dgm:prSet presAssocID="{DB9DC62D-5D7E-4E26-9D17-F0223B6B9578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243A0-537D-48AD-9B54-0171ADACB1FD}" type="pres">
      <dgm:prSet presAssocID="{8874EB1B-1D7B-4502-BDD5-D34A3700DBF8}" presName="sibTrans" presStyleLbl="node1" presStyleIdx="0" presStyleCnt="2"/>
      <dgm:spPr/>
      <dgm:t>
        <a:bodyPr/>
        <a:lstStyle/>
        <a:p>
          <a:endParaRPr lang="en-US"/>
        </a:p>
      </dgm:t>
    </dgm:pt>
    <dgm:pt modelId="{8444A43E-8238-46E7-A085-A6DF5EB3AD6C}" type="pres">
      <dgm:prSet presAssocID="{969C9771-98A1-4FB2-8914-11D2BB42146D}" presName="dummy" presStyleCnt="0"/>
      <dgm:spPr/>
    </dgm:pt>
    <dgm:pt modelId="{456881E8-D134-483B-9FDE-EA29B6184B43}" type="pres">
      <dgm:prSet presAssocID="{969C9771-98A1-4FB2-8914-11D2BB42146D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BBD39-F75C-40A3-8C84-6CF90D271E3B}" type="pres">
      <dgm:prSet presAssocID="{B4B08430-82C9-4B73-8A4D-7493063B4342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056330D-5776-41FD-9BA8-3DEA269B6B23}" type="presOf" srcId="{8874EB1B-1D7B-4502-BDD5-D34A3700DBF8}" destId="{C7A243A0-537D-48AD-9B54-0171ADACB1FD}" srcOrd="0" destOrd="0" presId="urn:microsoft.com/office/officeart/2005/8/layout/cycle1"/>
    <dgm:cxn modelId="{EE2AE978-4B63-43DF-B51F-9BEC9261F798}" type="presOf" srcId="{6F2076B2-9ECF-43F8-9B03-DB356FDA7CCE}" destId="{E1AA5F47-41F1-4DEE-8F5C-ADF8930CD35E}" srcOrd="0" destOrd="0" presId="urn:microsoft.com/office/officeart/2005/8/layout/cycle1"/>
    <dgm:cxn modelId="{4A30EDC5-2186-46B6-9E6C-3B28FCBC6D7B}" type="presOf" srcId="{B4B08430-82C9-4B73-8A4D-7493063B4342}" destId="{C41BBD39-F75C-40A3-8C84-6CF90D271E3B}" srcOrd="0" destOrd="0" presId="urn:microsoft.com/office/officeart/2005/8/layout/cycle1"/>
    <dgm:cxn modelId="{A6E0971C-F29C-46D0-8BE3-8B4DF4272601}" srcId="{6F2076B2-9ECF-43F8-9B03-DB356FDA7CCE}" destId="{DB9DC62D-5D7E-4E26-9D17-F0223B6B9578}" srcOrd="0" destOrd="0" parTransId="{9D398C09-E789-485E-9153-7EE6E2C66959}" sibTransId="{8874EB1B-1D7B-4502-BDD5-D34A3700DBF8}"/>
    <dgm:cxn modelId="{7331C8F8-173C-473D-BAD9-4B03B7A36E23}" srcId="{6F2076B2-9ECF-43F8-9B03-DB356FDA7CCE}" destId="{969C9771-98A1-4FB2-8914-11D2BB42146D}" srcOrd="1" destOrd="0" parTransId="{15A6901D-8173-4153-A137-EC65A3C62B5E}" sibTransId="{B4B08430-82C9-4B73-8A4D-7493063B4342}"/>
    <dgm:cxn modelId="{D9B8AFDF-C772-4059-8B5E-647CDC6023BD}" type="presOf" srcId="{969C9771-98A1-4FB2-8914-11D2BB42146D}" destId="{456881E8-D134-483B-9FDE-EA29B6184B43}" srcOrd="0" destOrd="0" presId="urn:microsoft.com/office/officeart/2005/8/layout/cycle1"/>
    <dgm:cxn modelId="{5F0ACA11-87B0-4477-9969-8B5F09EE00CB}" type="presOf" srcId="{DB9DC62D-5D7E-4E26-9D17-F0223B6B9578}" destId="{BDDCE1AD-FFCF-4461-9728-3FCC49AB68BA}" srcOrd="0" destOrd="0" presId="urn:microsoft.com/office/officeart/2005/8/layout/cycle1"/>
    <dgm:cxn modelId="{1542C083-5AB1-41D8-8E14-7EB16EB67ECA}" type="presParOf" srcId="{E1AA5F47-41F1-4DEE-8F5C-ADF8930CD35E}" destId="{90C03ECD-CCA2-4C3E-978E-0F04B2FEE3FF}" srcOrd="0" destOrd="0" presId="urn:microsoft.com/office/officeart/2005/8/layout/cycle1"/>
    <dgm:cxn modelId="{17BA7C63-0B4D-45C0-827B-9FF960778607}" type="presParOf" srcId="{E1AA5F47-41F1-4DEE-8F5C-ADF8930CD35E}" destId="{BDDCE1AD-FFCF-4461-9728-3FCC49AB68BA}" srcOrd="1" destOrd="0" presId="urn:microsoft.com/office/officeart/2005/8/layout/cycle1"/>
    <dgm:cxn modelId="{7859D5BF-C849-4054-A281-57F2DE626C27}" type="presParOf" srcId="{E1AA5F47-41F1-4DEE-8F5C-ADF8930CD35E}" destId="{C7A243A0-537D-48AD-9B54-0171ADACB1FD}" srcOrd="2" destOrd="0" presId="urn:microsoft.com/office/officeart/2005/8/layout/cycle1"/>
    <dgm:cxn modelId="{6CF5AC5E-3D73-46F7-B63A-8EB1DD4A8ABE}" type="presParOf" srcId="{E1AA5F47-41F1-4DEE-8F5C-ADF8930CD35E}" destId="{8444A43E-8238-46E7-A085-A6DF5EB3AD6C}" srcOrd="3" destOrd="0" presId="urn:microsoft.com/office/officeart/2005/8/layout/cycle1"/>
    <dgm:cxn modelId="{6D78AE01-9C44-4164-9A83-53A294A27547}" type="presParOf" srcId="{E1AA5F47-41F1-4DEE-8F5C-ADF8930CD35E}" destId="{456881E8-D134-483B-9FDE-EA29B6184B43}" srcOrd="4" destOrd="0" presId="urn:microsoft.com/office/officeart/2005/8/layout/cycle1"/>
    <dgm:cxn modelId="{5F7C9681-1ED0-4A17-AFCF-D641AC76629B}" type="presParOf" srcId="{E1AA5F47-41F1-4DEE-8F5C-ADF8930CD35E}" destId="{C41BBD39-F75C-40A3-8C84-6CF90D271E3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30CCF-14B1-43CB-917E-6CF0E68F84C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88D0D-CD05-48C2-B800-0F27EA6542C1}">
      <dgm:prSet phldrT="[Text]"/>
      <dgm:spPr/>
      <dgm:t>
        <a:bodyPr/>
        <a:lstStyle/>
        <a:p>
          <a:r>
            <a:rPr lang="en-US" dirty="0" smtClean="0"/>
            <a:t>C</a:t>
          </a:r>
          <a:r>
            <a:rPr lang="en-US" baseline="-25000" dirty="0" smtClean="0"/>
            <a:t>6</a:t>
          </a:r>
          <a:r>
            <a:rPr lang="en-US" dirty="0" smtClean="0"/>
            <a:t>H</a:t>
          </a:r>
          <a:r>
            <a:rPr lang="en-US" baseline="-25000" dirty="0" smtClean="0"/>
            <a:t>12</a:t>
          </a:r>
          <a:r>
            <a:rPr lang="en-US" dirty="0" smtClean="0"/>
            <a:t>O</a:t>
          </a:r>
          <a:r>
            <a:rPr lang="en-US" baseline="-25000" dirty="0" smtClean="0"/>
            <a:t>6</a:t>
          </a:r>
          <a:r>
            <a:rPr lang="en-US" dirty="0" smtClean="0"/>
            <a:t> + 6O</a:t>
          </a:r>
          <a:r>
            <a:rPr lang="en-US" baseline="-25000" dirty="0" smtClean="0"/>
            <a:t>2</a:t>
          </a:r>
          <a:r>
            <a:rPr lang="en-US" dirty="0" smtClean="0"/>
            <a:t> </a:t>
          </a:r>
          <a:endParaRPr lang="en-US" dirty="0"/>
        </a:p>
      </dgm:t>
    </dgm:pt>
    <dgm:pt modelId="{7D284741-A4EE-455B-B431-86FCEF9AE109}" type="parTrans" cxnId="{2E9391BE-21F3-4006-9769-4D37EBCDB685}">
      <dgm:prSet/>
      <dgm:spPr/>
      <dgm:t>
        <a:bodyPr/>
        <a:lstStyle/>
        <a:p>
          <a:endParaRPr lang="en-US"/>
        </a:p>
      </dgm:t>
    </dgm:pt>
    <dgm:pt modelId="{2D36AD7F-CAD8-4554-8E4C-D5303FA55926}" type="sibTrans" cxnId="{2E9391BE-21F3-4006-9769-4D37EBCDB685}">
      <dgm:prSet/>
      <dgm:spPr/>
      <dgm:t>
        <a:bodyPr/>
        <a:lstStyle/>
        <a:p>
          <a:endParaRPr lang="en-US"/>
        </a:p>
      </dgm:t>
    </dgm:pt>
    <dgm:pt modelId="{BE7BF328-0A26-4DA8-AB8E-FF7B7031691F}">
      <dgm:prSet phldrT="[Text]"/>
      <dgm:spPr/>
      <dgm:t>
        <a:bodyPr/>
        <a:lstStyle/>
        <a:p>
          <a:r>
            <a:rPr lang="en-US" dirty="0" smtClean="0"/>
            <a:t>6CO</a:t>
          </a:r>
          <a:r>
            <a:rPr lang="en-US" baseline="-25000" dirty="0" smtClean="0"/>
            <a:t>2</a:t>
          </a:r>
          <a:r>
            <a:rPr lang="en-US" dirty="0" smtClean="0"/>
            <a:t> + 12H</a:t>
          </a:r>
          <a:r>
            <a:rPr lang="en-US" baseline="-25000" dirty="0" smtClean="0"/>
            <a:t>2</a:t>
          </a:r>
          <a:r>
            <a:rPr lang="en-US" dirty="0" smtClean="0"/>
            <a:t>O</a:t>
          </a:r>
        </a:p>
      </dgm:t>
    </dgm:pt>
    <dgm:pt modelId="{D2791CE0-59CE-4422-AEEE-806FCFF3A10F}" type="parTrans" cxnId="{34680E3E-2A17-45A9-83FC-77B43BF8F21D}">
      <dgm:prSet/>
      <dgm:spPr/>
      <dgm:t>
        <a:bodyPr/>
        <a:lstStyle/>
        <a:p>
          <a:endParaRPr lang="en-US"/>
        </a:p>
      </dgm:t>
    </dgm:pt>
    <dgm:pt modelId="{4F1FDBA0-7D94-4A3F-8512-EE1FD1B92B63}" type="sibTrans" cxnId="{34680E3E-2A17-45A9-83FC-77B43BF8F21D}">
      <dgm:prSet/>
      <dgm:spPr/>
      <dgm:t>
        <a:bodyPr/>
        <a:lstStyle/>
        <a:p>
          <a:endParaRPr lang="en-US"/>
        </a:p>
      </dgm:t>
    </dgm:pt>
    <dgm:pt modelId="{88518507-3211-4D79-8FB5-CF150E05CD62}">
      <dgm:prSet/>
      <dgm:spPr/>
      <dgm:t>
        <a:bodyPr/>
        <a:lstStyle/>
        <a:p>
          <a:r>
            <a:rPr lang="en-US" dirty="0" smtClean="0"/>
            <a:t>Aerobic Respiration</a:t>
          </a:r>
          <a:endParaRPr lang="en-US" dirty="0"/>
        </a:p>
      </dgm:t>
    </dgm:pt>
    <dgm:pt modelId="{9614E7E6-E4B1-4870-BEFF-64B2A0504B42}" type="parTrans" cxnId="{FFB31213-ED1B-400A-8149-F00D3F267A57}">
      <dgm:prSet/>
      <dgm:spPr/>
      <dgm:t>
        <a:bodyPr/>
        <a:lstStyle/>
        <a:p>
          <a:endParaRPr lang="en-US"/>
        </a:p>
      </dgm:t>
    </dgm:pt>
    <dgm:pt modelId="{CB5885A3-2756-417D-B7C7-85B4CD100BC5}" type="sibTrans" cxnId="{FFB31213-ED1B-400A-8149-F00D3F267A57}">
      <dgm:prSet/>
      <dgm:spPr/>
      <dgm:t>
        <a:bodyPr/>
        <a:lstStyle/>
        <a:p>
          <a:endParaRPr lang="en-US"/>
        </a:p>
      </dgm:t>
    </dgm:pt>
    <dgm:pt modelId="{D82A1E0F-011E-4D13-A85E-8D4787D232FD}">
      <dgm:prSet/>
      <dgm:spPr/>
      <dgm:t>
        <a:bodyPr/>
        <a:lstStyle/>
        <a:p>
          <a:r>
            <a:rPr lang="en-US" dirty="0" smtClean="0"/>
            <a:t>Photosynthesis</a:t>
          </a:r>
          <a:endParaRPr lang="en-US" dirty="0"/>
        </a:p>
      </dgm:t>
    </dgm:pt>
    <dgm:pt modelId="{3852D1B6-BBF3-462C-BC34-036EC1CD0E0C}" type="parTrans" cxnId="{40CC3305-655A-44C9-9A1F-A7817714CB52}">
      <dgm:prSet/>
      <dgm:spPr/>
      <dgm:t>
        <a:bodyPr/>
        <a:lstStyle/>
        <a:p>
          <a:endParaRPr lang="en-US"/>
        </a:p>
      </dgm:t>
    </dgm:pt>
    <dgm:pt modelId="{DD81A5D1-3021-4EBB-B05E-B6A091006389}" type="sibTrans" cxnId="{40CC3305-655A-44C9-9A1F-A7817714CB52}">
      <dgm:prSet/>
      <dgm:spPr/>
      <dgm:t>
        <a:bodyPr/>
        <a:lstStyle/>
        <a:p>
          <a:endParaRPr lang="en-US"/>
        </a:p>
      </dgm:t>
    </dgm:pt>
    <dgm:pt modelId="{7D267AE2-6D25-4237-8A15-3ABE60FF02CD}" type="pres">
      <dgm:prSet presAssocID="{AF030CCF-14B1-43CB-917E-6CF0E68F84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5D927C-65F1-461A-8110-6B7A1906B2D0}" type="pres">
      <dgm:prSet presAssocID="{D82A1E0F-011E-4D13-A85E-8D4787D232FD}" presName="dummy" presStyleCnt="0"/>
      <dgm:spPr/>
    </dgm:pt>
    <dgm:pt modelId="{74271FEB-D359-4A13-94E0-0203D1777B5F}" type="pres">
      <dgm:prSet presAssocID="{D82A1E0F-011E-4D13-A85E-8D4787D232FD}" presName="node" presStyleLbl="revTx" presStyleIdx="0" presStyleCnt="4" custScaleX="176446" custScaleY="38850" custRadScaleRad="97252" custRadScaleInc="10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4BDB2-7E49-4074-B3F4-C9A0F59C118E}" type="pres">
      <dgm:prSet presAssocID="{DD81A5D1-3021-4EBB-B05E-B6A091006389}" presName="sibTrans" presStyleLbl="node1" presStyleIdx="0" presStyleCnt="4"/>
      <dgm:spPr/>
      <dgm:t>
        <a:bodyPr/>
        <a:lstStyle/>
        <a:p>
          <a:endParaRPr lang="en-US"/>
        </a:p>
      </dgm:t>
    </dgm:pt>
    <dgm:pt modelId="{D6741D21-A67B-4E1E-90C7-DD00A57E1129}" type="pres">
      <dgm:prSet presAssocID="{D6688D0D-CD05-48C2-B800-0F27EA6542C1}" presName="dummy" presStyleCnt="0"/>
      <dgm:spPr/>
    </dgm:pt>
    <dgm:pt modelId="{1AEDC2A4-4465-4E12-BE12-BD753272A51F}" type="pres">
      <dgm:prSet presAssocID="{D6688D0D-CD05-48C2-B800-0F27EA6542C1}" presName="node" presStyleLbl="revTx" presStyleIdx="1" presStyleCnt="4" custScaleX="147321" custScaleY="41648" custRadScaleRad="91562" custRadScaleInc="-1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16022-C63B-46D2-BA8B-FAB510BF3C75}" type="pres">
      <dgm:prSet presAssocID="{2D36AD7F-CAD8-4554-8E4C-D5303FA55926}" presName="sibTrans" presStyleLbl="node1" presStyleIdx="1" presStyleCnt="4"/>
      <dgm:spPr/>
      <dgm:t>
        <a:bodyPr/>
        <a:lstStyle/>
        <a:p>
          <a:endParaRPr lang="en-US"/>
        </a:p>
      </dgm:t>
    </dgm:pt>
    <dgm:pt modelId="{A67ECBCB-3773-473E-AB62-D0081FB69698}" type="pres">
      <dgm:prSet presAssocID="{88518507-3211-4D79-8FB5-CF150E05CD62}" presName="dummy" presStyleCnt="0"/>
      <dgm:spPr/>
    </dgm:pt>
    <dgm:pt modelId="{AFC34246-1E67-4CCA-872C-6E25AF159D4C}" type="pres">
      <dgm:prSet presAssocID="{88518507-3211-4D79-8FB5-CF150E05CD62}" presName="node" presStyleLbl="revTx" presStyleIdx="2" presStyleCnt="4" custScaleX="159260" custScaleY="36727" custRadScaleRad="97527" custRadScaleInc="7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96A57-4548-41EA-BA8B-769ABE21803E}" type="pres">
      <dgm:prSet presAssocID="{CB5885A3-2756-417D-B7C7-85B4CD100BC5}" presName="sibTrans" presStyleLbl="node1" presStyleIdx="2" presStyleCnt="4"/>
      <dgm:spPr/>
      <dgm:t>
        <a:bodyPr/>
        <a:lstStyle/>
        <a:p>
          <a:endParaRPr lang="en-US"/>
        </a:p>
      </dgm:t>
    </dgm:pt>
    <dgm:pt modelId="{BE0D350D-5241-46C6-9746-FDE2A9AD677A}" type="pres">
      <dgm:prSet presAssocID="{BE7BF328-0A26-4DA8-AB8E-FF7B7031691F}" presName="dummy" presStyleCnt="0"/>
      <dgm:spPr/>
    </dgm:pt>
    <dgm:pt modelId="{00BAB09B-660F-4C26-988A-24B8399B00AC}" type="pres">
      <dgm:prSet presAssocID="{BE7BF328-0A26-4DA8-AB8E-FF7B7031691F}" presName="node" presStyleLbl="revTx" presStyleIdx="3" presStyleCnt="4" custScaleX="163918" custScaleY="40658" custRadScaleRad="104760" custRadScaleInc="-31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1E8A4-2F87-423C-B90B-1C8B87C4EE7B}" type="pres">
      <dgm:prSet presAssocID="{4F1FDBA0-7D94-4A3F-8512-EE1FD1B92B63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DA4EFFA-92D6-4D1A-9F46-3BC1CAD605BF}" type="presOf" srcId="{88518507-3211-4D79-8FB5-CF150E05CD62}" destId="{AFC34246-1E67-4CCA-872C-6E25AF159D4C}" srcOrd="0" destOrd="0" presId="urn:microsoft.com/office/officeart/2005/8/layout/cycle1"/>
    <dgm:cxn modelId="{24A1B0DC-D581-473B-8E94-11860DF508B5}" type="presOf" srcId="{4F1FDBA0-7D94-4A3F-8512-EE1FD1B92B63}" destId="{9BB1E8A4-2F87-423C-B90B-1C8B87C4EE7B}" srcOrd="0" destOrd="0" presId="urn:microsoft.com/office/officeart/2005/8/layout/cycle1"/>
    <dgm:cxn modelId="{46A85A1E-5341-4416-81E3-A40DAA75A09E}" type="presOf" srcId="{D82A1E0F-011E-4D13-A85E-8D4787D232FD}" destId="{74271FEB-D359-4A13-94E0-0203D1777B5F}" srcOrd="0" destOrd="0" presId="urn:microsoft.com/office/officeart/2005/8/layout/cycle1"/>
    <dgm:cxn modelId="{FCA00C68-5F36-4E4C-9C70-A5612D959E8C}" type="presOf" srcId="{CB5885A3-2756-417D-B7C7-85B4CD100BC5}" destId="{D0A96A57-4548-41EA-BA8B-769ABE21803E}" srcOrd="0" destOrd="0" presId="urn:microsoft.com/office/officeart/2005/8/layout/cycle1"/>
    <dgm:cxn modelId="{D3090F82-AE5F-4E9E-8358-F4D694D067BD}" type="presOf" srcId="{D6688D0D-CD05-48C2-B800-0F27EA6542C1}" destId="{1AEDC2A4-4465-4E12-BE12-BD753272A51F}" srcOrd="0" destOrd="0" presId="urn:microsoft.com/office/officeart/2005/8/layout/cycle1"/>
    <dgm:cxn modelId="{FFB31213-ED1B-400A-8149-F00D3F267A57}" srcId="{AF030CCF-14B1-43CB-917E-6CF0E68F84C6}" destId="{88518507-3211-4D79-8FB5-CF150E05CD62}" srcOrd="2" destOrd="0" parTransId="{9614E7E6-E4B1-4870-BEFF-64B2A0504B42}" sibTransId="{CB5885A3-2756-417D-B7C7-85B4CD100BC5}"/>
    <dgm:cxn modelId="{34680E3E-2A17-45A9-83FC-77B43BF8F21D}" srcId="{AF030CCF-14B1-43CB-917E-6CF0E68F84C6}" destId="{BE7BF328-0A26-4DA8-AB8E-FF7B7031691F}" srcOrd="3" destOrd="0" parTransId="{D2791CE0-59CE-4422-AEEE-806FCFF3A10F}" sibTransId="{4F1FDBA0-7D94-4A3F-8512-EE1FD1B92B63}"/>
    <dgm:cxn modelId="{447E30EC-A35C-4223-883F-EF25A2FB529D}" type="presOf" srcId="{AF030CCF-14B1-43CB-917E-6CF0E68F84C6}" destId="{7D267AE2-6D25-4237-8A15-3ABE60FF02CD}" srcOrd="0" destOrd="0" presId="urn:microsoft.com/office/officeart/2005/8/layout/cycle1"/>
    <dgm:cxn modelId="{823BB54E-16C3-406C-9EB7-3BEDDE85250F}" type="presOf" srcId="{DD81A5D1-3021-4EBB-B05E-B6A091006389}" destId="{60F4BDB2-7E49-4074-B3F4-C9A0F59C118E}" srcOrd="0" destOrd="0" presId="urn:microsoft.com/office/officeart/2005/8/layout/cycle1"/>
    <dgm:cxn modelId="{2E9391BE-21F3-4006-9769-4D37EBCDB685}" srcId="{AF030CCF-14B1-43CB-917E-6CF0E68F84C6}" destId="{D6688D0D-CD05-48C2-B800-0F27EA6542C1}" srcOrd="1" destOrd="0" parTransId="{7D284741-A4EE-455B-B431-86FCEF9AE109}" sibTransId="{2D36AD7F-CAD8-4554-8E4C-D5303FA55926}"/>
    <dgm:cxn modelId="{40CC3305-655A-44C9-9A1F-A7817714CB52}" srcId="{AF030CCF-14B1-43CB-917E-6CF0E68F84C6}" destId="{D82A1E0F-011E-4D13-A85E-8D4787D232FD}" srcOrd="0" destOrd="0" parTransId="{3852D1B6-BBF3-462C-BC34-036EC1CD0E0C}" sibTransId="{DD81A5D1-3021-4EBB-B05E-B6A091006389}"/>
    <dgm:cxn modelId="{79A3703D-6AC4-425E-8BB1-1A94BA9ABBDD}" type="presOf" srcId="{BE7BF328-0A26-4DA8-AB8E-FF7B7031691F}" destId="{00BAB09B-660F-4C26-988A-24B8399B00AC}" srcOrd="0" destOrd="0" presId="urn:microsoft.com/office/officeart/2005/8/layout/cycle1"/>
    <dgm:cxn modelId="{760C9569-78C9-4FA5-AB45-A2638D08464A}" type="presOf" srcId="{2D36AD7F-CAD8-4554-8E4C-D5303FA55926}" destId="{78C16022-C63B-46D2-BA8B-FAB510BF3C75}" srcOrd="0" destOrd="0" presId="urn:microsoft.com/office/officeart/2005/8/layout/cycle1"/>
    <dgm:cxn modelId="{DDCC58E0-D951-40B5-B2CD-ABAD423C1931}" type="presParOf" srcId="{7D267AE2-6D25-4237-8A15-3ABE60FF02CD}" destId="{2E5D927C-65F1-461A-8110-6B7A1906B2D0}" srcOrd="0" destOrd="0" presId="urn:microsoft.com/office/officeart/2005/8/layout/cycle1"/>
    <dgm:cxn modelId="{93B09EB0-73C2-4AF8-AC80-5AAD4C2D1015}" type="presParOf" srcId="{7D267AE2-6D25-4237-8A15-3ABE60FF02CD}" destId="{74271FEB-D359-4A13-94E0-0203D1777B5F}" srcOrd="1" destOrd="0" presId="urn:microsoft.com/office/officeart/2005/8/layout/cycle1"/>
    <dgm:cxn modelId="{F47BE2A3-6183-4B4D-A005-F7B607A22EDF}" type="presParOf" srcId="{7D267AE2-6D25-4237-8A15-3ABE60FF02CD}" destId="{60F4BDB2-7E49-4074-B3F4-C9A0F59C118E}" srcOrd="2" destOrd="0" presId="urn:microsoft.com/office/officeart/2005/8/layout/cycle1"/>
    <dgm:cxn modelId="{86BFD842-5D1C-44FC-A2CF-E977FE9ACADF}" type="presParOf" srcId="{7D267AE2-6D25-4237-8A15-3ABE60FF02CD}" destId="{D6741D21-A67B-4E1E-90C7-DD00A57E1129}" srcOrd="3" destOrd="0" presId="urn:microsoft.com/office/officeart/2005/8/layout/cycle1"/>
    <dgm:cxn modelId="{4AA1251B-58E8-4B18-90DD-02338F6ED988}" type="presParOf" srcId="{7D267AE2-6D25-4237-8A15-3ABE60FF02CD}" destId="{1AEDC2A4-4465-4E12-BE12-BD753272A51F}" srcOrd="4" destOrd="0" presId="urn:microsoft.com/office/officeart/2005/8/layout/cycle1"/>
    <dgm:cxn modelId="{B8D22E7A-498A-433C-9770-B0B18FE89DC6}" type="presParOf" srcId="{7D267AE2-6D25-4237-8A15-3ABE60FF02CD}" destId="{78C16022-C63B-46D2-BA8B-FAB510BF3C75}" srcOrd="5" destOrd="0" presId="urn:microsoft.com/office/officeart/2005/8/layout/cycle1"/>
    <dgm:cxn modelId="{66348AB4-0C4B-4D32-B607-C21FB88297DD}" type="presParOf" srcId="{7D267AE2-6D25-4237-8A15-3ABE60FF02CD}" destId="{A67ECBCB-3773-473E-AB62-D0081FB69698}" srcOrd="6" destOrd="0" presId="urn:microsoft.com/office/officeart/2005/8/layout/cycle1"/>
    <dgm:cxn modelId="{F4583A1F-B2AE-469C-9C24-7D5F310529A4}" type="presParOf" srcId="{7D267AE2-6D25-4237-8A15-3ABE60FF02CD}" destId="{AFC34246-1E67-4CCA-872C-6E25AF159D4C}" srcOrd="7" destOrd="0" presId="urn:microsoft.com/office/officeart/2005/8/layout/cycle1"/>
    <dgm:cxn modelId="{70BD3762-CD05-40DD-A63A-1E1750D18D36}" type="presParOf" srcId="{7D267AE2-6D25-4237-8A15-3ABE60FF02CD}" destId="{D0A96A57-4548-41EA-BA8B-769ABE21803E}" srcOrd="8" destOrd="0" presId="urn:microsoft.com/office/officeart/2005/8/layout/cycle1"/>
    <dgm:cxn modelId="{66DAC4FD-E37A-4DAD-B433-225BAED61896}" type="presParOf" srcId="{7D267AE2-6D25-4237-8A15-3ABE60FF02CD}" destId="{BE0D350D-5241-46C6-9746-FDE2A9AD677A}" srcOrd="9" destOrd="0" presId="urn:microsoft.com/office/officeart/2005/8/layout/cycle1"/>
    <dgm:cxn modelId="{094F4E8D-9E56-4828-A5FA-82D65A9F158A}" type="presParOf" srcId="{7D267AE2-6D25-4237-8A15-3ABE60FF02CD}" destId="{00BAB09B-660F-4C26-988A-24B8399B00AC}" srcOrd="10" destOrd="0" presId="urn:microsoft.com/office/officeart/2005/8/layout/cycle1"/>
    <dgm:cxn modelId="{AADC700C-643A-4E48-911D-7CDD5097CC55}" type="presParOf" srcId="{7D267AE2-6D25-4237-8A15-3ABE60FF02CD}" destId="{9BB1E8A4-2F87-423C-B90B-1C8B87C4EE7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D59CDD-0F72-4F6A-AD9E-D2242B9C057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D9DC21-7D14-4FA1-B14D-9830028F6BD4}">
      <dgm:prSet phldrT="[Text]"/>
      <dgm:spPr/>
      <dgm:t>
        <a:bodyPr/>
        <a:lstStyle/>
        <a:p>
          <a:r>
            <a:rPr lang="en-US" dirty="0" smtClean="0"/>
            <a:t>CO</a:t>
          </a:r>
          <a:r>
            <a:rPr lang="en-US" baseline="-25000" dirty="0" smtClean="0"/>
            <a:t>2</a:t>
          </a:r>
          <a:endParaRPr lang="en-US" baseline="-25000" dirty="0"/>
        </a:p>
      </dgm:t>
    </dgm:pt>
    <dgm:pt modelId="{C4270A51-22D0-43F6-9487-A3E2CB16F3C7}" type="parTrans" cxnId="{4274B3C6-9EC4-4D25-B393-3AA526F8F5F8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544D77C5-518E-43DE-A40F-63B444CAA3F3}" type="sibTrans" cxnId="{4274B3C6-9EC4-4D25-B393-3AA526F8F5F8}">
      <dgm:prSet/>
      <dgm:spPr/>
      <dgm:t>
        <a:bodyPr/>
        <a:lstStyle/>
        <a:p>
          <a:endParaRPr lang="en-US"/>
        </a:p>
      </dgm:t>
    </dgm:pt>
    <dgm:pt modelId="{5EE29BB5-0CE9-4502-B767-4CDA86E85318}">
      <dgm:prSet phldrT="[Text]"/>
      <dgm:spPr/>
      <dgm:t>
        <a:bodyPr/>
        <a:lstStyle/>
        <a:p>
          <a:r>
            <a:rPr lang="en-US" dirty="0" smtClean="0"/>
            <a:t>Nutrients</a:t>
          </a:r>
          <a:endParaRPr lang="en-US" dirty="0"/>
        </a:p>
      </dgm:t>
    </dgm:pt>
    <dgm:pt modelId="{FCD3EC43-029B-4558-B93E-8D61FA7BC8A1}" type="parTrans" cxnId="{631E4BEC-D660-4FC6-BE49-6543C4A74503}">
      <dgm:prSet/>
      <dgm:spPr>
        <a:ln>
          <a:headEnd type="triangl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44E4488C-05CA-4259-8B76-280D291DD5F4}" type="sibTrans" cxnId="{631E4BEC-D660-4FC6-BE49-6543C4A74503}">
      <dgm:prSet/>
      <dgm:spPr/>
      <dgm:t>
        <a:bodyPr/>
        <a:lstStyle/>
        <a:p>
          <a:endParaRPr lang="en-US"/>
        </a:p>
      </dgm:t>
    </dgm:pt>
    <dgm:pt modelId="{380A3D78-27C0-44D8-BE40-4CDB621D5622}">
      <dgm:prSet phldrT="[Text]"/>
      <dgm:spPr/>
      <dgm:t>
        <a:bodyPr/>
        <a:lstStyle/>
        <a:p>
          <a:r>
            <a:rPr lang="en-US" dirty="0" smtClean="0"/>
            <a:t>Organic compounds</a:t>
          </a:r>
          <a:endParaRPr lang="en-US" dirty="0"/>
        </a:p>
      </dgm:t>
    </dgm:pt>
    <dgm:pt modelId="{726BC78A-9A7C-4B48-B45C-CAE62D2960EB}" type="parTrans" cxnId="{6CA46B9D-C6EC-4FDF-9D4E-BD68EFAA7954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FC99A8CD-F071-46B0-A3A9-B03671A48DE2}" type="sibTrans" cxnId="{6CA46B9D-C6EC-4FDF-9D4E-BD68EFAA7954}">
      <dgm:prSet/>
      <dgm:spPr/>
      <dgm:t>
        <a:bodyPr/>
        <a:lstStyle/>
        <a:p>
          <a:endParaRPr lang="en-US"/>
        </a:p>
      </dgm:t>
    </dgm:pt>
    <dgm:pt modelId="{000047E3-5179-4BB8-ACC4-2739AB4D69D2}" type="pres">
      <dgm:prSet presAssocID="{1ED59CDD-0F72-4F6A-AD9E-D2242B9C057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A0B14-D400-4E88-BFAA-7C731E2B64A2}" type="pres">
      <dgm:prSet presAssocID="{1ED59CDD-0F72-4F6A-AD9E-D2242B9C0572}" presName="cycle" presStyleCnt="0"/>
      <dgm:spPr/>
    </dgm:pt>
    <dgm:pt modelId="{CFDD6AE8-5F14-4C9D-A758-4CD2362939B0}" type="pres">
      <dgm:prSet presAssocID="{1ED59CDD-0F72-4F6A-AD9E-D2242B9C0572}" presName="centerShape" presStyleCnt="0"/>
      <dgm:spPr/>
    </dgm:pt>
    <dgm:pt modelId="{F1BFED6C-559A-4FC8-8585-4B23E78AFCDD}" type="pres">
      <dgm:prSet presAssocID="{1ED59CDD-0F72-4F6A-AD9E-D2242B9C0572}" presName="connSite" presStyleLbl="node1" presStyleIdx="0" presStyleCnt="4"/>
      <dgm:spPr/>
    </dgm:pt>
    <dgm:pt modelId="{B53F1DFD-EDAC-411E-BBA1-CF2EA931AE05}" type="pres">
      <dgm:prSet presAssocID="{1ED59CDD-0F72-4F6A-AD9E-D2242B9C0572}" presName="visible" presStyleLbl="node1" presStyleIdx="0" presStyleCnt="4" custScaleX="138671" custScaleY="134602" custLinFactNeighborX="-25029" custLinFactNeighborY="-1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DB2F2E0-1B0A-4832-9681-4E1CC438F3F0}" type="pres">
      <dgm:prSet presAssocID="{C4270A51-22D0-43F6-9487-A3E2CB16F3C7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F08E836-D22B-41E6-B36C-DF9E92EABC14}" type="pres">
      <dgm:prSet presAssocID="{F5D9DC21-7D14-4FA1-B14D-9830028F6BD4}" presName="node" presStyleCnt="0"/>
      <dgm:spPr/>
    </dgm:pt>
    <dgm:pt modelId="{92E81704-360D-41A9-A272-E2B240D4EFEF}" type="pres">
      <dgm:prSet presAssocID="{F5D9DC21-7D14-4FA1-B14D-9830028F6BD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2D6E4-F729-4EA7-845A-37DE90FE07BC}" type="pres">
      <dgm:prSet presAssocID="{F5D9DC21-7D14-4FA1-B14D-9830028F6BD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4D252-A622-4F90-A3EF-ABE1B54B49D8}" type="pres">
      <dgm:prSet presAssocID="{FCD3EC43-029B-4558-B93E-8D61FA7BC8A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67FFB514-9872-4C83-BBB8-049B9C868747}" type="pres">
      <dgm:prSet presAssocID="{5EE29BB5-0CE9-4502-B767-4CDA86E85318}" presName="node" presStyleCnt="0"/>
      <dgm:spPr/>
    </dgm:pt>
    <dgm:pt modelId="{061BD77F-0E1F-4C58-B945-D9AC406B499C}" type="pres">
      <dgm:prSet presAssocID="{5EE29BB5-0CE9-4502-B767-4CDA86E8531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8BAB-E97B-404D-AF20-5AB270F1BE08}" type="pres">
      <dgm:prSet presAssocID="{5EE29BB5-0CE9-4502-B767-4CDA86E8531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B6324-389D-4264-914B-164CFD04EAD6}" type="pres">
      <dgm:prSet presAssocID="{726BC78A-9A7C-4B48-B45C-CAE62D2960EB}" presName="Name25" presStyleLbl="parChTrans1D1" presStyleIdx="2" presStyleCnt="3"/>
      <dgm:spPr/>
      <dgm:t>
        <a:bodyPr/>
        <a:lstStyle/>
        <a:p>
          <a:endParaRPr lang="en-US"/>
        </a:p>
      </dgm:t>
    </dgm:pt>
    <dgm:pt modelId="{763CE3A4-B089-49B0-87F1-88B43B9DBA34}" type="pres">
      <dgm:prSet presAssocID="{380A3D78-27C0-44D8-BE40-4CDB621D5622}" presName="node" presStyleCnt="0"/>
      <dgm:spPr/>
    </dgm:pt>
    <dgm:pt modelId="{8C96F2E1-B811-410E-9B2F-D1580C452A3F}" type="pres">
      <dgm:prSet presAssocID="{380A3D78-27C0-44D8-BE40-4CDB621D562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F6B0B-2E3A-4F2B-9D38-61EEEDA49CA2}" type="pres">
      <dgm:prSet presAssocID="{380A3D78-27C0-44D8-BE40-4CDB621D562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8A5C5-0A67-4A99-93B1-10ED7D450EB9}" type="presOf" srcId="{1ED59CDD-0F72-4F6A-AD9E-D2242B9C0572}" destId="{000047E3-5179-4BB8-ACC4-2739AB4D69D2}" srcOrd="0" destOrd="0" presId="urn:microsoft.com/office/officeart/2005/8/layout/radial2"/>
    <dgm:cxn modelId="{06EC9EF7-224C-4BAD-B216-8C5EAB6E75FB}" type="presOf" srcId="{5EE29BB5-0CE9-4502-B767-4CDA86E85318}" destId="{061BD77F-0E1F-4C58-B945-D9AC406B499C}" srcOrd="0" destOrd="0" presId="urn:microsoft.com/office/officeart/2005/8/layout/radial2"/>
    <dgm:cxn modelId="{0A9C04CE-836D-4C76-A345-8A75B4C6E400}" type="presOf" srcId="{C4270A51-22D0-43F6-9487-A3E2CB16F3C7}" destId="{5DB2F2E0-1B0A-4832-9681-4E1CC438F3F0}" srcOrd="0" destOrd="0" presId="urn:microsoft.com/office/officeart/2005/8/layout/radial2"/>
    <dgm:cxn modelId="{631E4BEC-D660-4FC6-BE49-6543C4A74503}" srcId="{1ED59CDD-0F72-4F6A-AD9E-D2242B9C0572}" destId="{5EE29BB5-0CE9-4502-B767-4CDA86E85318}" srcOrd="1" destOrd="0" parTransId="{FCD3EC43-029B-4558-B93E-8D61FA7BC8A1}" sibTransId="{44E4488C-05CA-4259-8B76-280D291DD5F4}"/>
    <dgm:cxn modelId="{33DD63FF-19D2-40D1-A0C0-EE5E05BAD743}" type="presOf" srcId="{F5D9DC21-7D14-4FA1-B14D-9830028F6BD4}" destId="{92E81704-360D-41A9-A272-E2B240D4EFEF}" srcOrd="0" destOrd="0" presId="urn:microsoft.com/office/officeart/2005/8/layout/radial2"/>
    <dgm:cxn modelId="{69F88DF1-E82D-45A9-A930-01EDC4EA6439}" type="presOf" srcId="{726BC78A-9A7C-4B48-B45C-CAE62D2960EB}" destId="{EC2B6324-389D-4264-914B-164CFD04EAD6}" srcOrd="0" destOrd="0" presId="urn:microsoft.com/office/officeart/2005/8/layout/radial2"/>
    <dgm:cxn modelId="{4274B3C6-9EC4-4D25-B393-3AA526F8F5F8}" srcId="{1ED59CDD-0F72-4F6A-AD9E-D2242B9C0572}" destId="{F5D9DC21-7D14-4FA1-B14D-9830028F6BD4}" srcOrd="0" destOrd="0" parTransId="{C4270A51-22D0-43F6-9487-A3E2CB16F3C7}" sibTransId="{544D77C5-518E-43DE-A40F-63B444CAA3F3}"/>
    <dgm:cxn modelId="{6D885740-46D8-47CE-9499-DD9EA8075F77}" type="presOf" srcId="{FCD3EC43-029B-4558-B93E-8D61FA7BC8A1}" destId="{AE14D252-A622-4F90-A3EF-ABE1B54B49D8}" srcOrd="0" destOrd="0" presId="urn:microsoft.com/office/officeart/2005/8/layout/radial2"/>
    <dgm:cxn modelId="{C2E00360-3C96-43B4-9259-FA1E64458A8F}" type="presOf" srcId="{380A3D78-27C0-44D8-BE40-4CDB621D5622}" destId="{8C96F2E1-B811-410E-9B2F-D1580C452A3F}" srcOrd="0" destOrd="0" presId="urn:microsoft.com/office/officeart/2005/8/layout/radial2"/>
    <dgm:cxn modelId="{6CA46B9D-C6EC-4FDF-9D4E-BD68EFAA7954}" srcId="{1ED59CDD-0F72-4F6A-AD9E-D2242B9C0572}" destId="{380A3D78-27C0-44D8-BE40-4CDB621D5622}" srcOrd="2" destOrd="0" parTransId="{726BC78A-9A7C-4B48-B45C-CAE62D2960EB}" sibTransId="{FC99A8CD-F071-46B0-A3A9-B03671A48DE2}"/>
    <dgm:cxn modelId="{8D063AF1-44D9-4D64-80AC-178F5F085956}" type="presParOf" srcId="{000047E3-5179-4BB8-ACC4-2739AB4D69D2}" destId="{0A3A0B14-D400-4E88-BFAA-7C731E2B64A2}" srcOrd="0" destOrd="0" presId="urn:microsoft.com/office/officeart/2005/8/layout/radial2"/>
    <dgm:cxn modelId="{BA494F7A-4F76-4C15-8396-BAAC2F74688F}" type="presParOf" srcId="{0A3A0B14-D400-4E88-BFAA-7C731E2B64A2}" destId="{CFDD6AE8-5F14-4C9D-A758-4CD2362939B0}" srcOrd="0" destOrd="0" presId="urn:microsoft.com/office/officeart/2005/8/layout/radial2"/>
    <dgm:cxn modelId="{2862BD4B-3E57-4B37-8866-8284F4B7793A}" type="presParOf" srcId="{CFDD6AE8-5F14-4C9D-A758-4CD2362939B0}" destId="{F1BFED6C-559A-4FC8-8585-4B23E78AFCDD}" srcOrd="0" destOrd="0" presId="urn:microsoft.com/office/officeart/2005/8/layout/radial2"/>
    <dgm:cxn modelId="{550C231E-8A18-489F-AE1A-3D77B04B944A}" type="presParOf" srcId="{CFDD6AE8-5F14-4C9D-A758-4CD2362939B0}" destId="{B53F1DFD-EDAC-411E-BBA1-CF2EA931AE05}" srcOrd="1" destOrd="0" presId="urn:microsoft.com/office/officeart/2005/8/layout/radial2"/>
    <dgm:cxn modelId="{F89D8042-6EFF-4EE1-BFA6-5F59279B7592}" type="presParOf" srcId="{0A3A0B14-D400-4E88-BFAA-7C731E2B64A2}" destId="{5DB2F2E0-1B0A-4832-9681-4E1CC438F3F0}" srcOrd="1" destOrd="0" presId="urn:microsoft.com/office/officeart/2005/8/layout/radial2"/>
    <dgm:cxn modelId="{6767B531-A7AE-431C-8426-CF92DB02357C}" type="presParOf" srcId="{0A3A0B14-D400-4E88-BFAA-7C731E2B64A2}" destId="{BF08E836-D22B-41E6-B36C-DF9E92EABC14}" srcOrd="2" destOrd="0" presId="urn:microsoft.com/office/officeart/2005/8/layout/radial2"/>
    <dgm:cxn modelId="{1BAD90E4-1FCC-44B2-A6C5-FC23186A6192}" type="presParOf" srcId="{BF08E836-D22B-41E6-B36C-DF9E92EABC14}" destId="{92E81704-360D-41A9-A272-E2B240D4EFEF}" srcOrd="0" destOrd="0" presId="urn:microsoft.com/office/officeart/2005/8/layout/radial2"/>
    <dgm:cxn modelId="{38FBD165-F9F1-4730-8AEF-96117973F6F9}" type="presParOf" srcId="{BF08E836-D22B-41E6-B36C-DF9E92EABC14}" destId="{D522D6E4-F729-4EA7-845A-37DE90FE07BC}" srcOrd="1" destOrd="0" presId="urn:microsoft.com/office/officeart/2005/8/layout/radial2"/>
    <dgm:cxn modelId="{B36CA45D-BE52-4B99-BFCD-D2093E3E38E8}" type="presParOf" srcId="{0A3A0B14-D400-4E88-BFAA-7C731E2B64A2}" destId="{AE14D252-A622-4F90-A3EF-ABE1B54B49D8}" srcOrd="3" destOrd="0" presId="urn:microsoft.com/office/officeart/2005/8/layout/radial2"/>
    <dgm:cxn modelId="{74788F3A-2EF0-4F5F-A0BC-66BC2071AA77}" type="presParOf" srcId="{0A3A0B14-D400-4E88-BFAA-7C731E2B64A2}" destId="{67FFB514-9872-4C83-BBB8-049B9C868747}" srcOrd="4" destOrd="0" presId="urn:microsoft.com/office/officeart/2005/8/layout/radial2"/>
    <dgm:cxn modelId="{D3C240FA-B145-4B16-8981-2F6BD1DA68E2}" type="presParOf" srcId="{67FFB514-9872-4C83-BBB8-049B9C868747}" destId="{061BD77F-0E1F-4C58-B945-D9AC406B499C}" srcOrd="0" destOrd="0" presId="urn:microsoft.com/office/officeart/2005/8/layout/radial2"/>
    <dgm:cxn modelId="{6DBC2C9B-3136-45EE-AD01-37B27C9CAB42}" type="presParOf" srcId="{67FFB514-9872-4C83-BBB8-049B9C868747}" destId="{BE5B8BAB-E97B-404D-AF20-5AB270F1BE08}" srcOrd="1" destOrd="0" presId="urn:microsoft.com/office/officeart/2005/8/layout/radial2"/>
    <dgm:cxn modelId="{3BA33513-0E8F-425C-A618-77607FA6F66B}" type="presParOf" srcId="{0A3A0B14-D400-4E88-BFAA-7C731E2B64A2}" destId="{EC2B6324-389D-4264-914B-164CFD04EAD6}" srcOrd="5" destOrd="0" presId="urn:microsoft.com/office/officeart/2005/8/layout/radial2"/>
    <dgm:cxn modelId="{065FBD0F-DDCC-440A-BBF1-BE02F7B774FC}" type="presParOf" srcId="{0A3A0B14-D400-4E88-BFAA-7C731E2B64A2}" destId="{763CE3A4-B089-49B0-87F1-88B43B9DBA34}" srcOrd="6" destOrd="0" presId="urn:microsoft.com/office/officeart/2005/8/layout/radial2"/>
    <dgm:cxn modelId="{83E80FB9-6E25-4051-8D73-277D516B282F}" type="presParOf" srcId="{763CE3A4-B089-49B0-87F1-88B43B9DBA34}" destId="{8C96F2E1-B811-410E-9B2F-D1580C452A3F}" srcOrd="0" destOrd="0" presId="urn:microsoft.com/office/officeart/2005/8/layout/radial2"/>
    <dgm:cxn modelId="{F0B20661-AA17-4DB3-9CD5-AF9882DDD589}" type="presParOf" srcId="{763CE3A4-B089-49B0-87F1-88B43B9DBA34}" destId="{EFEF6B0B-2E3A-4F2B-9D38-61EEEDA49CA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CE1AD-FFCF-4461-9728-3FCC49AB68BA}">
      <dsp:nvSpPr>
        <dsp:cNvPr id="0" name=""/>
        <dsp:cNvSpPr/>
      </dsp:nvSpPr>
      <dsp:spPr>
        <a:xfrm>
          <a:off x="2938432" y="659365"/>
          <a:ext cx="1249050" cy="124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Biotic</a:t>
          </a:r>
          <a:endParaRPr lang="en-US" sz="3200" kern="1200" dirty="0"/>
        </a:p>
      </dsp:txBody>
      <dsp:txXfrm>
        <a:off x="2938432" y="659365"/>
        <a:ext cx="1249050" cy="1249050"/>
      </dsp:txXfrm>
    </dsp:sp>
    <dsp:sp modelId="{C7A243A0-537D-48AD-9B54-0171ADACB1FD}">
      <dsp:nvSpPr>
        <dsp:cNvPr id="0" name=""/>
        <dsp:cNvSpPr/>
      </dsp:nvSpPr>
      <dsp:spPr>
        <a:xfrm>
          <a:off x="1258776" y="-130"/>
          <a:ext cx="2568042" cy="2568042"/>
        </a:xfrm>
        <a:prstGeom prst="circularArrow">
          <a:avLst>
            <a:gd name="adj1" fmla="val 9484"/>
            <a:gd name="adj2" fmla="val 685106"/>
            <a:gd name="adj3" fmla="val 7850039"/>
            <a:gd name="adj4" fmla="val 2264854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81E8-D134-483B-9FDE-EA29B6184B43}">
      <dsp:nvSpPr>
        <dsp:cNvPr id="0" name=""/>
        <dsp:cNvSpPr/>
      </dsp:nvSpPr>
      <dsp:spPr>
        <a:xfrm>
          <a:off x="898113" y="659365"/>
          <a:ext cx="1249050" cy="124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Abiotic</a:t>
          </a:r>
        </a:p>
      </dsp:txBody>
      <dsp:txXfrm>
        <a:off x="898113" y="659365"/>
        <a:ext cx="1249050" cy="1249050"/>
      </dsp:txXfrm>
    </dsp:sp>
    <dsp:sp modelId="{C41BBD39-F75C-40A3-8C84-6CF90D271E3B}">
      <dsp:nvSpPr>
        <dsp:cNvPr id="0" name=""/>
        <dsp:cNvSpPr/>
      </dsp:nvSpPr>
      <dsp:spPr>
        <a:xfrm>
          <a:off x="1258776" y="-130"/>
          <a:ext cx="2568042" cy="2568042"/>
        </a:xfrm>
        <a:prstGeom prst="circularArrow">
          <a:avLst>
            <a:gd name="adj1" fmla="val 9484"/>
            <a:gd name="adj2" fmla="val 685106"/>
            <a:gd name="adj3" fmla="val 18650039"/>
            <a:gd name="adj4" fmla="val 13064854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71FEB-D359-4A13-94E0-0203D1777B5F}">
      <dsp:nvSpPr>
        <dsp:cNvPr id="0" name=""/>
        <dsp:cNvSpPr/>
      </dsp:nvSpPr>
      <dsp:spPr>
        <a:xfrm>
          <a:off x="4416357" y="806145"/>
          <a:ext cx="3238136" cy="71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Photosynthesis</a:t>
          </a:r>
          <a:endParaRPr lang="en-US" sz="2800" kern="1200" dirty="0"/>
        </a:p>
      </dsp:txBody>
      <dsp:txXfrm>
        <a:off x="4416357" y="806145"/>
        <a:ext cx="3238136" cy="712975"/>
      </dsp:txXfrm>
    </dsp:sp>
    <dsp:sp modelId="{60F4BDB2-7E49-4074-B3F4-C9A0F59C118E}">
      <dsp:nvSpPr>
        <dsp:cNvPr id="0" name=""/>
        <dsp:cNvSpPr/>
      </dsp:nvSpPr>
      <dsp:spPr>
        <a:xfrm>
          <a:off x="1709402" y="-133646"/>
          <a:ext cx="5181496" cy="5181496"/>
        </a:xfrm>
        <a:prstGeom prst="circularArrow">
          <a:avLst>
            <a:gd name="adj1" fmla="val 6907"/>
            <a:gd name="adj2" fmla="val 465710"/>
            <a:gd name="adj3" fmla="val 1329361"/>
            <a:gd name="adj4" fmla="val 20088065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2A4-4465-4E12-BE12-BD753272A51F}">
      <dsp:nvSpPr>
        <dsp:cNvPr id="0" name=""/>
        <dsp:cNvSpPr/>
      </dsp:nvSpPr>
      <dsp:spPr>
        <a:xfrm>
          <a:off x="4587790" y="3555896"/>
          <a:ext cx="2703634" cy="76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</a:t>
          </a:r>
          <a:r>
            <a:rPr lang="en-US" sz="2800" kern="1200" baseline="-25000" dirty="0" smtClean="0"/>
            <a:t>6</a:t>
          </a:r>
          <a:r>
            <a:rPr lang="en-US" sz="2800" kern="1200" dirty="0" smtClean="0"/>
            <a:t>H</a:t>
          </a:r>
          <a:r>
            <a:rPr lang="en-US" sz="2800" kern="1200" baseline="-25000" dirty="0" smtClean="0"/>
            <a:t>12</a:t>
          </a:r>
          <a:r>
            <a:rPr lang="en-US" sz="2800" kern="1200" dirty="0" smtClean="0"/>
            <a:t>O</a:t>
          </a:r>
          <a:r>
            <a:rPr lang="en-US" sz="2800" kern="1200" baseline="-25000" dirty="0" smtClean="0"/>
            <a:t>6</a:t>
          </a:r>
          <a:r>
            <a:rPr lang="en-US" sz="2800" kern="1200" dirty="0" smtClean="0"/>
            <a:t> + 6O</a:t>
          </a:r>
          <a:r>
            <a:rPr lang="en-US" sz="2800" kern="1200" baseline="-25000" dirty="0" smtClean="0"/>
            <a:t>2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4587790" y="3555896"/>
        <a:ext cx="2703634" cy="764323"/>
      </dsp:txXfrm>
    </dsp:sp>
    <dsp:sp modelId="{78C16022-C63B-46D2-BA8B-FAB510BF3C75}">
      <dsp:nvSpPr>
        <dsp:cNvPr id="0" name=""/>
        <dsp:cNvSpPr/>
      </dsp:nvSpPr>
      <dsp:spPr>
        <a:xfrm>
          <a:off x="1720248" y="-139965"/>
          <a:ext cx="5181496" cy="5181496"/>
        </a:xfrm>
        <a:prstGeom prst="circularArrow">
          <a:avLst>
            <a:gd name="adj1" fmla="val 6907"/>
            <a:gd name="adj2" fmla="val 465710"/>
            <a:gd name="adj3" fmla="val 6651180"/>
            <a:gd name="adj4" fmla="val 3483345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34246-1E67-4CCA-872C-6E25AF159D4C}">
      <dsp:nvSpPr>
        <dsp:cNvPr id="0" name=""/>
        <dsp:cNvSpPr/>
      </dsp:nvSpPr>
      <dsp:spPr>
        <a:xfrm>
          <a:off x="1397811" y="3710746"/>
          <a:ext cx="2922738" cy="674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Aerobic Respiration</a:t>
          </a:r>
          <a:endParaRPr lang="en-US" sz="2800" kern="1200" dirty="0"/>
        </a:p>
      </dsp:txBody>
      <dsp:txXfrm>
        <a:off x="1397811" y="3710746"/>
        <a:ext cx="2922738" cy="674013"/>
      </dsp:txXfrm>
    </dsp:sp>
    <dsp:sp modelId="{D0A96A57-4548-41EA-BA8B-769ABE21803E}">
      <dsp:nvSpPr>
        <dsp:cNvPr id="0" name=""/>
        <dsp:cNvSpPr/>
      </dsp:nvSpPr>
      <dsp:spPr>
        <a:xfrm>
          <a:off x="1803845" y="-164452"/>
          <a:ext cx="5181496" cy="5181496"/>
        </a:xfrm>
        <a:prstGeom prst="circularArrow">
          <a:avLst>
            <a:gd name="adj1" fmla="val 6907"/>
            <a:gd name="adj2" fmla="val 465710"/>
            <a:gd name="adj3" fmla="val 11619525"/>
            <a:gd name="adj4" fmla="val 8660165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AB09B-660F-4C26-988A-24B8399B00AC}">
      <dsp:nvSpPr>
        <dsp:cNvPr id="0" name=""/>
        <dsp:cNvSpPr/>
      </dsp:nvSpPr>
      <dsp:spPr>
        <a:xfrm>
          <a:off x="1056678" y="875557"/>
          <a:ext cx="3008222" cy="74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6CO</a:t>
          </a:r>
          <a:r>
            <a:rPr lang="en-US" sz="2800" kern="1200" baseline="-25000" dirty="0" smtClean="0"/>
            <a:t>2</a:t>
          </a:r>
          <a:r>
            <a:rPr lang="en-US" sz="2800" kern="1200" dirty="0" smtClean="0"/>
            <a:t> + 12H</a:t>
          </a:r>
          <a:r>
            <a:rPr lang="en-US" sz="2800" kern="1200" baseline="-25000" dirty="0" smtClean="0"/>
            <a:t>2</a:t>
          </a:r>
          <a:r>
            <a:rPr lang="en-US" sz="2800" kern="1200" dirty="0" smtClean="0"/>
            <a:t>O</a:t>
          </a:r>
        </a:p>
      </dsp:txBody>
      <dsp:txXfrm>
        <a:off x="1056678" y="875557"/>
        <a:ext cx="3008222" cy="746155"/>
      </dsp:txXfrm>
    </dsp:sp>
    <dsp:sp modelId="{9BB1E8A4-2F87-423C-B90B-1C8B87C4EE7B}">
      <dsp:nvSpPr>
        <dsp:cNvPr id="0" name=""/>
        <dsp:cNvSpPr/>
      </dsp:nvSpPr>
      <dsp:spPr>
        <a:xfrm>
          <a:off x="1712188" y="-21439"/>
          <a:ext cx="5181496" cy="5181496"/>
        </a:xfrm>
        <a:prstGeom prst="circularArrow">
          <a:avLst>
            <a:gd name="adj1" fmla="val 6907"/>
            <a:gd name="adj2" fmla="val 465710"/>
            <a:gd name="adj3" fmla="val 17944627"/>
            <a:gd name="adj4" fmla="val 13814866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B6324-389D-4264-914B-164CFD04EAD6}">
      <dsp:nvSpPr>
        <dsp:cNvPr id="0" name=""/>
        <dsp:cNvSpPr/>
      </dsp:nvSpPr>
      <dsp:spPr>
        <a:xfrm rot="2561529">
          <a:off x="2161765" y="2830547"/>
          <a:ext cx="622969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622969" y="2909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4D252-A622-4F90-A3EF-ABE1B54B49D8}">
      <dsp:nvSpPr>
        <dsp:cNvPr id="0" name=""/>
        <dsp:cNvSpPr/>
      </dsp:nvSpPr>
      <dsp:spPr>
        <a:xfrm>
          <a:off x="2244307" y="1983108"/>
          <a:ext cx="79526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795261" y="2909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2F2E0-1B0A-4832-9681-4E1CC438F3F0}">
      <dsp:nvSpPr>
        <dsp:cNvPr id="0" name=""/>
        <dsp:cNvSpPr/>
      </dsp:nvSpPr>
      <dsp:spPr>
        <a:xfrm rot="19105624">
          <a:off x="2152872" y="1130498"/>
          <a:ext cx="725993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725993" y="2909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F1DFD-EDAC-411E-BBA1-CF2EA931AE05}">
      <dsp:nvSpPr>
        <dsp:cNvPr id="0" name=""/>
        <dsp:cNvSpPr/>
      </dsp:nvSpPr>
      <dsp:spPr>
        <a:xfrm>
          <a:off x="0" y="685808"/>
          <a:ext cx="2732490" cy="2652311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81704-360D-41A9-A272-E2B240D4EFEF}">
      <dsp:nvSpPr>
        <dsp:cNvPr id="0" name=""/>
        <dsp:cNvSpPr/>
      </dsp:nvSpPr>
      <dsp:spPr>
        <a:xfrm>
          <a:off x="2648503" y="1179"/>
          <a:ext cx="1103092" cy="1103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</a:t>
          </a:r>
          <a:r>
            <a:rPr lang="en-US" sz="1300" kern="1200" baseline="-25000" dirty="0" smtClean="0"/>
            <a:t>2</a:t>
          </a:r>
          <a:endParaRPr lang="en-US" sz="1300" kern="1200" baseline="-25000" dirty="0"/>
        </a:p>
      </dsp:txBody>
      <dsp:txXfrm>
        <a:off x="2810047" y="162723"/>
        <a:ext cx="780004" cy="780004"/>
      </dsp:txXfrm>
    </dsp:sp>
    <dsp:sp modelId="{061BD77F-0E1F-4C58-B945-D9AC406B499C}">
      <dsp:nvSpPr>
        <dsp:cNvPr id="0" name=""/>
        <dsp:cNvSpPr/>
      </dsp:nvSpPr>
      <dsp:spPr>
        <a:xfrm>
          <a:off x="3039568" y="1460654"/>
          <a:ext cx="1103092" cy="1103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Nutrients</a:t>
          </a:r>
          <a:endParaRPr lang="en-US" sz="1300" kern="1200" dirty="0"/>
        </a:p>
      </dsp:txBody>
      <dsp:txXfrm>
        <a:off x="3201112" y="1622198"/>
        <a:ext cx="780004" cy="780004"/>
      </dsp:txXfrm>
    </dsp:sp>
    <dsp:sp modelId="{8C96F2E1-B811-410E-9B2F-D1580C452A3F}">
      <dsp:nvSpPr>
        <dsp:cNvPr id="0" name=""/>
        <dsp:cNvSpPr/>
      </dsp:nvSpPr>
      <dsp:spPr>
        <a:xfrm>
          <a:off x="2545545" y="2880530"/>
          <a:ext cx="1182290" cy="1182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Organic compounds</a:t>
          </a:r>
          <a:endParaRPr lang="en-US" sz="1300" kern="1200" dirty="0"/>
        </a:p>
      </dsp:txBody>
      <dsp:txXfrm>
        <a:off x="2718687" y="3053672"/>
        <a:ext cx="836006" cy="836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A503F-C0B1-4F4E-B671-B28781B29F50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ED49E6-42B6-480E-BA1A-B14A177F3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5A791B-5944-4AEF-83C8-F1E77D8CBDCF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1D6F09-9DA9-447A-A2D5-F387E6435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waste/nonhaz/municipal/images/2012_totl_msw_gen_fig5_lg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ompost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n_Mar_Excel.jpg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MSW Generation: </a:t>
            </a:r>
            <a:r>
              <a:rPr lang="en-US" dirty="0" smtClean="0">
                <a:hlinkClick r:id="rId3"/>
              </a:rPr>
              <a:t>http://www.epa.gov/epawaste/nonhaz/municipal/images/2012_totl_msw_gen_fig5_lg.jpg</a:t>
            </a:r>
            <a:r>
              <a:rPr lang="en-US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0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Browncountyrecycling.org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hlinkClick r:id="rId3"/>
              </a:rPr>
              <a:t>http://commons.wikimedia.org/wiki/Compost</a:t>
            </a:r>
            <a:r>
              <a:rPr lang="en-US" dirty="0" smtClean="0"/>
              <a:t> File:Real_Compost.jpg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3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also:</a:t>
            </a:r>
            <a:r>
              <a:rPr lang="en-US" baseline="0" dirty="0" smtClean="0"/>
              <a:t> Invertebrates of the Compost Pile.  Cornell Waste Management Institute.  ©1996 http://compost.css.cornell.edu/invertebrates.html</a:t>
            </a:r>
          </a:p>
          <a:p>
            <a:r>
              <a:rPr lang="en-US" baseline="0" dirty="0" err="1" smtClean="0"/>
              <a:t>Sowbug</a:t>
            </a:r>
            <a:r>
              <a:rPr lang="en-US" baseline="0" dirty="0" smtClean="0"/>
              <a:t>, centipede, rove beetle, worm, and slug pictures: https://www4.uwm.edu/fieldstation/naturalhistory/bugoftheweek/images/sowbug1_300_1.jpg</a:t>
            </a:r>
          </a:p>
          <a:p>
            <a:r>
              <a:rPr lang="en-US" baseline="0" dirty="0" smtClean="0"/>
              <a:t>Leaf: http://upload.wikimedia.org/wikipedia/commons/thumb/7/79/Autumn_American_Sycamore_Leaf.jpg/609px-Autumn_American_Sycamore_Leaf.jpg</a:t>
            </a:r>
          </a:p>
          <a:p>
            <a:r>
              <a:rPr lang="en-US" baseline="0" dirty="0" smtClean="0"/>
              <a:t>Nematode: http://www.discoverlife.org/20/q?search=Nematoda</a:t>
            </a:r>
          </a:p>
          <a:p>
            <a:r>
              <a:rPr lang="en-US" baseline="0" dirty="0" smtClean="0"/>
              <a:t>Rotifer: http://upload.wikimedia.org/wikipedia/commons/2/2d/Bdelloid_Rotifer.jpg</a:t>
            </a:r>
          </a:p>
          <a:p>
            <a:r>
              <a:rPr lang="en-US" baseline="0" dirty="0" smtClean="0"/>
              <a:t>Springtail: http://www.discoverlife.org/nh/id/lucid/Insect_orders/html/Collembola.html</a:t>
            </a:r>
          </a:p>
          <a:p>
            <a:r>
              <a:rPr lang="en-US" baseline="0" dirty="0" smtClean="0"/>
              <a:t>Apple core: http://upload.wikimedia.org/wikipedia/commons/3/30/Apple_stark_s.jpg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p.44 </a:t>
            </a:r>
            <a:r>
              <a:rPr lang="en-US" dirty="0" err="1" smtClean="0"/>
              <a:t>Humanure</a:t>
            </a:r>
            <a:endParaRPr lang="en-US" dirty="0" smtClean="0"/>
          </a:p>
          <a:p>
            <a:r>
              <a:rPr lang="en-US" dirty="0" smtClean="0"/>
              <a:t>http://kentwa.gov/assets/0/3844/3846/161525c7-9afd-4b28-8aef-214c63ff5558.jpg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3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7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8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Chemical Compositions from The Practical Handbook</a:t>
            </a:r>
            <a:r>
              <a:rPr lang="en-US" baseline="0" dirty="0" smtClean="0"/>
              <a:t> of Compost Engineering by Roger T. </a:t>
            </a:r>
            <a:r>
              <a:rPr lang="en-US" baseline="0" dirty="0" err="1" smtClean="0"/>
              <a:t>Haug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82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http://myhomemygardenmyrules.blogspot.com/2014/04/diy-seed-starters-easy-way.html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4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Weglarz: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4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Soil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Foodweb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http://www.epa.gov/epawaste/nonhaz/municipal/images/2012_totl_msw_gen_fig5_lg.jpg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8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T. Weglarz: Personal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3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T. Weglarz – personal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99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normanack</a:t>
            </a:r>
            <a:r>
              <a:rPr lang="en-US" dirty="0" smtClean="0"/>
              <a:t> - http://www.flickr.com/photos/29278394@N00/2457055952/, CC BY 2.0, https://commons.wikimedia.org/w/index.php?curid=7018453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6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Zarovy</a:t>
            </a:r>
            <a:r>
              <a:rPr lang="en-US" dirty="0" smtClean="0"/>
              <a:t>. “Soil vs. Compost.” Kenosha County, University of Wisconsin</a:t>
            </a:r>
            <a:r>
              <a:rPr lang="en-US" baseline="0" dirty="0" smtClean="0"/>
              <a:t> – Extension. 2014, April 21. </a:t>
            </a:r>
            <a:r>
              <a:rPr lang="en-US" dirty="0" smtClean="0"/>
              <a:t>http://kenosha.uwex.edu/2014/04/21/soil-vs-compost/</a:t>
            </a:r>
          </a:p>
          <a:p>
            <a:r>
              <a:rPr lang="en-US" dirty="0" err="1" smtClean="0"/>
              <a:t>Amsel</a:t>
            </a:r>
            <a:r>
              <a:rPr lang="en-US" dirty="0" smtClean="0"/>
              <a:t>, Sheri. “Ecology.” The Dirt on Dirt -- Why is Soil Important?. Exploring Nature Educational Resource. © 2005 - 2015. May 28, 2015.  &lt;http://exploringnature.org/db/detail.php?dbID=27&amp;detID=1206&gt;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2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http://www.epa.gov/foodrecovery/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1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http://www.scientificamerican.com/article/human-urine-is-an-effective-fertilizer/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2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Jenkins, Joseph C. The </a:t>
            </a:r>
            <a:r>
              <a:rPr lang="en-US" dirty="0" err="1" smtClean="0"/>
              <a:t>Humanure</a:t>
            </a:r>
            <a:r>
              <a:rPr lang="en-US" dirty="0" smtClean="0"/>
              <a:t> Handbook: A Guide to Composting Human Manure. 3rd ed. Grove City, PA: Joseph Jenkins, 2005. p.10. Print.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9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http://commons.wikimedia.org/wiki/File:Steps_in_a_typical_wastewater_treatment_process.png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84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Composting toilet</a:t>
            </a:r>
          </a:p>
          <a:p>
            <a:r>
              <a:rPr lang="en-US" u="sng" dirty="0">
                <a:hlinkClick r:id="rId3"/>
              </a:rPr>
              <a:t>http://commons.wikimedia.org/wiki/File:Sun_Mar_Excel.jpg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8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Reference: http://www.gatesfoundation.org/media-center/speeches/2011/10/why-we-need-to-reinvent-the-toilet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DNR</a:t>
            </a:r>
            <a:r>
              <a:rPr lang="en-US" baseline="0" dirty="0" smtClean="0"/>
              <a:t> photo (WI):</a:t>
            </a:r>
            <a:r>
              <a:rPr lang="en-US" dirty="0" smtClean="0"/>
              <a:t>https://www.flickr.com/photos/widnr/6589525327/sizes/l/in/photostream/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http://pubs.usgs.gov/fs/2009/3078/images/fig2.png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Compost: http://www.howtocompost.org/ </a:t>
            </a:r>
          </a:p>
          <a:p>
            <a:r>
              <a:rPr lang="en-US" dirty="0" smtClean="0"/>
              <a:t>Carbon Cycle: http://www.nar.ucar.edu/2008/NCAR/highlights/energizing/carboncycle_full.jpg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http://www.swfwmd.state.fl.us/yards/fertilizing/img/fertilizer-bag.gif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3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http://upload.wikimedia.org/wikipedia/commons/thumb/f/fe/Nitrogen_Cycle.svg/2000px-Nitrogen_Cycle.svg.png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5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Phosphorous Cycle</a:t>
            </a:r>
            <a:r>
              <a:rPr lang="en-US" baseline="0" dirty="0" smtClean="0"/>
              <a:t> – Created by T. Weglarz using open source clip art.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Algal bloom in Lake Erie, Kelly’s Island https://www.flickr.com/photos/noaa_glerl/6267289096/sizes/l/in/photostream/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6F09-9DA9-447A-A2D5-F387E6435C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64A0-CB24-4AB6-8B02-7BCF96C4FACB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BEF3-20FC-4B8D-B552-AC2091558F5F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3FC3-1D5A-4C29-A19C-9DE40126FAE3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6B7-7671-4698-B773-FD695F68DF41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543-A451-4DFD-8363-2B1F48CD4B3B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6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BB47-8DE0-4EA6-8200-406FFB6C8F5D}" type="datetime1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AA1-9250-4ECB-B62F-F95ECEE17A29}" type="datetime1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DC11-28BC-48B0-A2EB-A5048F6925BD}" type="datetime1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3A25-A3FF-4655-BE73-B10B88CC1468}" type="datetime1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9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1FE-5188-43AB-A7F7-0697024BB104}" type="datetime1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6E59-0A3A-4D44-B595-22AB748FE9E4}" type="datetime1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34AE-8006-4FF3-AA60-07942E16ECAB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30372-C787-42AE-8F1B-C53CF3AD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a/Steps_in_a_typical_wastewater_treatment_process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75079"/>
            <a:ext cx="4343400" cy="4273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981032" cy="1028838"/>
          </a:xfrm>
        </p:spPr>
        <p:txBody>
          <a:bodyPr>
            <a:noAutofit/>
          </a:bodyPr>
          <a:lstStyle/>
          <a:p>
            <a:r>
              <a:rPr lang="en-US" sz="5600" dirty="0" smtClean="0"/>
              <a:t>The Science of Composting</a:t>
            </a:r>
            <a:endParaRPr lang="en-US" sz="5600" dirty="0"/>
          </a:p>
        </p:txBody>
      </p:sp>
      <p:sp>
        <p:nvSpPr>
          <p:cNvPr id="5" name="Rectangle 4"/>
          <p:cNvSpPr/>
          <p:nvPr/>
        </p:nvSpPr>
        <p:spPr>
          <a:xfrm>
            <a:off x="533401" y="385208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CENTER FOR CASE STUDY TEACHING IN SCIENCE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4572000"/>
            <a:ext cx="4572000" cy="13567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i="1" baseline="30000" dirty="0"/>
              <a:t>b</a:t>
            </a:r>
            <a:r>
              <a:rPr lang="en-US" sz="2800" i="1" baseline="30000" dirty="0" smtClean="0"/>
              <a:t>y</a:t>
            </a:r>
          </a:p>
          <a:p>
            <a:pPr algn="ctr">
              <a:spcBef>
                <a:spcPts val="300"/>
              </a:spcBef>
            </a:pPr>
            <a:r>
              <a:rPr lang="en-US" sz="2800" baseline="30000" dirty="0" smtClean="0"/>
              <a:t>Teresa </a:t>
            </a:r>
            <a:r>
              <a:rPr lang="en-US" sz="2800" baseline="30000" dirty="0"/>
              <a:t>C. </a:t>
            </a:r>
            <a:r>
              <a:rPr lang="en-US" sz="2800" baseline="30000" dirty="0" err="1" smtClean="0"/>
              <a:t>Weglarz</a:t>
            </a:r>
            <a:endParaRPr lang="en-US" sz="2800" baseline="30000" dirty="0" smtClean="0"/>
          </a:p>
          <a:p>
            <a:pPr algn="ctr">
              <a:spcBef>
                <a:spcPts val="300"/>
              </a:spcBef>
            </a:pPr>
            <a:r>
              <a:rPr lang="en-US" sz="2800" baseline="30000" dirty="0" smtClean="0"/>
              <a:t>Department </a:t>
            </a:r>
            <a:r>
              <a:rPr lang="en-US" sz="2800" baseline="30000" dirty="0"/>
              <a:t>of Biological </a:t>
            </a:r>
            <a:r>
              <a:rPr lang="en-US" sz="2800" baseline="30000" dirty="0" smtClean="0"/>
              <a:t>Sciences</a:t>
            </a:r>
          </a:p>
          <a:p>
            <a:pPr algn="ctr">
              <a:spcBef>
                <a:spcPts val="300"/>
              </a:spcBef>
            </a:pPr>
            <a:r>
              <a:rPr lang="en-US" sz="2800" baseline="30000" dirty="0" smtClean="0"/>
              <a:t>University </a:t>
            </a:r>
            <a:r>
              <a:rPr lang="en-US" sz="2800" baseline="30000" dirty="0"/>
              <a:t>of Wisconsin – Fox Valley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1874520"/>
            <a:ext cx="44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presentation to accompany the case study: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2392740"/>
            <a:ext cx="5442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The </a:t>
            </a:r>
            <a:r>
              <a:rPr lang="en-US" sz="5000" dirty="0"/>
              <a:t>Poop on </a:t>
            </a:r>
            <a:endParaRPr lang="en-US" sz="5000" dirty="0" smtClean="0"/>
          </a:p>
          <a:p>
            <a:pPr algn="ctr"/>
            <a:r>
              <a:rPr lang="en-US" sz="5000" dirty="0" smtClean="0"/>
              <a:t>Composting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018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CQ#2: Which of the following about the cycling of carbon is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 is released by all plants and animals through cellular respiration.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living organisms are made up of carbon.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 is absorbed by plants through photosynthesis.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</a:t>
            </a:r>
            <a:r>
              <a:rPr lang="en-US" baseline="-25000" dirty="0"/>
              <a:t>2</a:t>
            </a:r>
            <a:r>
              <a:rPr lang="en-US" dirty="0" smtClean="0"/>
              <a:t> is a greenhouse gas.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converted to glucose by cellular respiration.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gas in the atmosphere must be fixed before it can be taken up by plants</a:t>
            </a:r>
          </a:p>
          <a:p>
            <a:r>
              <a:rPr lang="en-US" dirty="0" smtClean="0"/>
              <a:t>Limiting factor in plant growth</a:t>
            </a:r>
          </a:p>
          <a:p>
            <a:pPr lvl="1"/>
            <a:r>
              <a:rPr lang="en-US" dirty="0" smtClean="0"/>
              <a:t>Required for proteins and nucleic acids</a:t>
            </a:r>
          </a:p>
          <a:p>
            <a:pPr lvl="1"/>
            <a:r>
              <a:rPr lang="en-US" dirty="0" smtClean="0"/>
              <a:t>Microorganisms need ~20-30 parts of C:N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swfwmd.state.fl.us/yards/fertilizing/img/fertilizer-b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154238"/>
            <a:ext cx="27908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Phosphorous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Phosphorous is primarily found in rock and sediment</a:t>
            </a:r>
          </a:p>
          <a:p>
            <a:pPr lvl="1"/>
            <a:r>
              <a:rPr lang="en-US" dirty="0" smtClean="0"/>
              <a:t>Weathering slowly releases phosphorous</a:t>
            </a:r>
          </a:p>
          <a:p>
            <a:r>
              <a:rPr lang="en-US" dirty="0" smtClean="0"/>
              <a:t>Limiting factor in plant growth</a:t>
            </a:r>
          </a:p>
          <a:p>
            <a:pPr lvl="1"/>
            <a:r>
              <a:rPr lang="en-US" dirty="0" smtClean="0"/>
              <a:t>Required in cell </a:t>
            </a:r>
            <a:r>
              <a:rPr lang="en-US" dirty="0"/>
              <a:t>membranes, DNA, and other </a:t>
            </a:r>
            <a:r>
              <a:rPr lang="en-US" dirty="0" smtClean="0"/>
              <a:t>compounds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03" y="1825938"/>
            <a:ext cx="3222245" cy="208660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31" y="3278623"/>
            <a:ext cx="3418328" cy="683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86708"/>
            <a:ext cx="8229600" cy="1143000"/>
          </a:xfrm>
        </p:spPr>
        <p:txBody>
          <a:bodyPr/>
          <a:lstStyle/>
          <a:p>
            <a:r>
              <a:rPr lang="en-US" dirty="0" smtClean="0"/>
              <a:t>Phosphorous Cycle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367" y="3319221"/>
            <a:ext cx="3360633" cy="2923482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2976562" y="5035008"/>
            <a:ext cx="6174542" cy="1825256"/>
          </a:xfrm>
          <a:custGeom>
            <a:avLst/>
            <a:gdLst>
              <a:gd name="connsiteX0" fmla="*/ 4934139 w 4934139"/>
              <a:gd name="connsiteY0" fmla="*/ 108641 h 1303699"/>
              <a:gd name="connsiteX1" fmla="*/ 4934139 w 4934139"/>
              <a:gd name="connsiteY1" fmla="*/ 108641 h 1303699"/>
              <a:gd name="connsiteX2" fmla="*/ 4861711 w 4934139"/>
              <a:gd name="connsiteY2" fmla="*/ 72427 h 1303699"/>
              <a:gd name="connsiteX3" fmla="*/ 4771177 w 4934139"/>
              <a:gd name="connsiteY3" fmla="*/ 36214 h 1303699"/>
              <a:gd name="connsiteX4" fmla="*/ 4399985 w 4934139"/>
              <a:gd name="connsiteY4" fmla="*/ 54321 h 1303699"/>
              <a:gd name="connsiteX5" fmla="*/ 4191755 w 4934139"/>
              <a:gd name="connsiteY5" fmla="*/ 0 h 1303699"/>
              <a:gd name="connsiteX6" fmla="*/ 3911097 w 4934139"/>
              <a:gd name="connsiteY6" fmla="*/ 18107 h 1303699"/>
              <a:gd name="connsiteX7" fmla="*/ 3711921 w 4934139"/>
              <a:gd name="connsiteY7" fmla="*/ 0 h 1303699"/>
              <a:gd name="connsiteX8" fmla="*/ 3567066 w 4934139"/>
              <a:gd name="connsiteY8" fmla="*/ 0 h 1303699"/>
              <a:gd name="connsiteX9" fmla="*/ 3295462 w 4934139"/>
              <a:gd name="connsiteY9" fmla="*/ 9053 h 1303699"/>
              <a:gd name="connsiteX10" fmla="*/ 2598345 w 4934139"/>
              <a:gd name="connsiteY10" fmla="*/ 99588 h 1303699"/>
              <a:gd name="connsiteX11" fmla="*/ 2299581 w 4934139"/>
              <a:gd name="connsiteY11" fmla="*/ 135802 h 1303699"/>
              <a:gd name="connsiteX12" fmla="*/ 2046084 w 4934139"/>
              <a:gd name="connsiteY12" fmla="*/ 226336 h 1303699"/>
              <a:gd name="connsiteX13" fmla="*/ 1883121 w 4934139"/>
              <a:gd name="connsiteY13" fmla="*/ 253497 h 1303699"/>
              <a:gd name="connsiteX14" fmla="*/ 1711105 w 4934139"/>
              <a:gd name="connsiteY14" fmla="*/ 316871 h 1303699"/>
              <a:gd name="connsiteX15" fmla="*/ 1602464 w 4934139"/>
              <a:gd name="connsiteY15" fmla="*/ 425513 h 1303699"/>
              <a:gd name="connsiteX16" fmla="*/ 1557196 w 4934139"/>
              <a:gd name="connsiteY16" fmla="*/ 488887 h 1303699"/>
              <a:gd name="connsiteX17" fmla="*/ 1059256 w 4934139"/>
              <a:gd name="connsiteY17" fmla="*/ 642796 h 1303699"/>
              <a:gd name="connsiteX18" fmla="*/ 1032095 w 4934139"/>
              <a:gd name="connsiteY18" fmla="*/ 751437 h 1303699"/>
              <a:gd name="connsiteX19" fmla="*/ 887240 w 4934139"/>
              <a:gd name="connsiteY19" fmla="*/ 751437 h 1303699"/>
              <a:gd name="connsiteX20" fmla="*/ 860080 w 4934139"/>
              <a:gd name="connsiteY20" fmla="*/ 896293 h 1303699"/>
              <a:gd name="connsiteX21" fmla="*/ 724278 w 4934139"/>
              <a:gd name="connsiteY21" fmla="*/ 896293 h 1303699"/>
              <a:gd name="connsiteX22" fmla="*/ 697117 w 4934139"/>
              <a:gd name="connsiteY22" fmla="*/ 986827 h 1303699"/>
              <a:gd name="connsiteX23" fmla="*/ 534155 w 4934139"/>
              <a:gd name="connsiteY23" fmla="*/ 1113576 h 1303699"/>
              <a:gd name="connsiteX24" fmla="*/ 181070 w 4934139"/>
              <a:gd name="connsiteY24" fmla="*/ 1231271 h 1303699"/>
              <a:gd name="connsiteX25" fmla="*/ 0 w 4934139"/>
              <a:gd name="connsiteY25" fmla="*/ 1285592 h 1303699"/>
              <a:gd name="connsiteX26" fmla="*/ 4925086 w 4934139"/>
              <a:gd name="connsiteY26" fmla="*/ 1303699 h 1303699"/>
              <a:gd name="connsiteX27" fmla="*/ 4934139 w 4934139"/>
              <a:gd name="connsiteY27" fmla="*/ 108641 h 13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34139" h="1303699">
                <a:moveTo>
                  <a:pt x="4934139" y="108641"/>
                </a:moveTo>
                <a:lnTo>
                  <a:pt x="4934139" y="108641"/>
                </a:lnTo>
                <a:cubicBezTo>
                  <a:pt x="4909996" y="96570"/>
                  <a:pt x="4885147" y="85819"/>
                  <a:pt x="4861711" y="72427"/>
                </a:cubicBezTo>
                <a:cubicBezTo>
                  <a:pt x="4786620" y="29518"/>
                  <a:pt x="4835102" y="36214"/>
                  <a:pt x="4771177" y="36214"/>
                </a:cubicBezTo>
                <a:lnTo>
                  <a:pt x="4399985" y="54321"/>
                </a:lnTo>
                <a:lnTo>
                  <a:pt x="4191755" y="0"/>
                </a:lnTo>
                <a:lnTo>
                  <a:pt x="3911097" y="18107"/>
                </a:lnTo>
                <a:lnTo>
                  <a:pt x="3711921" y="0"/>
                </a:lnTo>
                <a:lnTo>
                  <a:pt x="3567066" y="0"/>
                </a:lnTo>
                <a:lnTo>
                  <a:pt x="3295462" y="9053"/>
                </a:lnTo>
                <a:lnTo>
                  <a:pt x="2598345" y="99588"/>
                </a:lnTo>
                <a:lnTo>
                  <a:pt x="2299581" y="135802"/>
                </a:lnTo>
                <a:lnTo>
                  <a:pt x="2046084" y="226336"/>
                </a:lnTo>
                <a:lnTo>
                  <a:pt x="1883121" y="253497"/>
                </a:lnTo>
                <a:lnTo>
                  <a:pt x="1711105" y="316871"/>
                </a:lnTo>
                <a:lnTo>
                  <a:pt x="1602464" y="425513"/>
                </a:lnTo>
                <a:lnTo>
                  <a:pt x="1557196" y="488887"/>
                </a:lnTo>
                <a:lnTo>
                  <a:pt x="1059256" y="642796"/>
                </a:lnTo>
                <a:lnTo>
                  <a:pt x="1032095" y="751437"/>
                </a:lnTo>
                <a:lnTo>
                  <a:pt x="887240" y="751437"/>
                </a:lnTo>
                <a:lnTo>
                  <a:pt x="860080" y="896293"/>
                </a:lnTo>
                <a:lnTo>
                  <a:pt x="724278" y="896293"/>
                </a:lnTo>
                <a:lnTo>
                  <a:pt x="697117" y="986827"/>
                </a:lnTo>
                <a:lnTo>
                  <a:pt x="534155" y="1113576"/>
                </a:lnTo>
                <a:lnTo>
                  <a:pt x="181070" y="1231271"/>
                </a:lnTo>
                <a:lnTo>
                  <a:pt x="0" y="1285592"/>
                </a:lnTo>
                <a:lnTo>
                  <a:pt x="4925086" y="1303699"/>
                </a:lnTo>
                <a:cubicBezTo>
                  <a:pt x="4928104" y="905346"/>
                  <a:pt x="4931121" y="506994"/>
                  <a:pt x="4934139" y="108641"/>
                </a:cubicBezTo>
                <a:close/>
              </a:path>
            </a:pathLst>
          </a:custGeom>
          <a:ln>
            <a:solidFill>
              <a:schemeClr val="tx2">
                <a:lumMod val="60000"/>
                <a:lumOff val="40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-19949" y="3562797"/>
            <a:ext cx="6629400" cy="3295203"/>
          </a:xfrm>
          <a:custGeom>
            <a:avLst/>
            <a:gdLst>
              <a:gd name="connsiteX0" fmla="*/ 5830432 w 5830432"/>
              <a:gd name="connsiteY0" fmla="*/ 905347 h 1892175"/>
              <a:gd name="connsiteX1" fmla="*/ 5631255 w 5830432"/>
              <a:gd name="connsiteY1" fmla="*/ 851026 h 1892175"/>
              <a:gd name="connsiteX2" fmla="*/ 5513560 w 5830432"/>
              <a:gd name="connsiteY2" fmla="*/ 832919 h 1892175"/>
              <a:gd name="connsiteX3" fmla="*/ 5323438 w 5830432"/>
              <a:gd name="connsiteY3" fmla="*/ 814812 h 1892175"/>
              <a:gd name="connsiteX4" fmla="*/ 5232903 w 5830432"/>
              <a:gd name="connsiteY4" fmla="*/ 796705 h 1892175"/>
              <a:gd name="connsiteX5" fmla="*/ 5196689 w 5830432"/>
              <a:gd name="connsiteY5" fmla="*/ 751438 h 1892175"/>
              <a:gd name="connsiteX6" fmla="*/ 5115208 w 5830432"/>
              <a:gd name="connsiteY6" fmla="*/ 751438 h 1892175"/>
              <a:gd name="connsiteX7" fmla="*/ 5078994 w 5830432"/>
              <a:gd name="connsiteY7" fmla="*/ 724278 h 1892175"/>
              <a:gd name="connsiteX8" fmla="*/ 5015620 w 5830432"/>
              <a:gd name="connsiteY8" fmla="*/ 688064 h 1892175"/>
              <a:gd name="connsiteX9" fmla="*/ 4897925 w 5830432"/>
              <a:gd name="connsiteY9" fmla="*/ 679010 h 1892175"/>
              <a:gd name="connsiteX10" fmla="*/ 4825497 w 5830432"/>
              <a:gd name="connsiteY10" fmla="*/ 570369 h 1892175"/>
              <a:gd name="connsiteX11" fmla="*/ 4725909 w 5830432"/>
              <a:gd name="connsiteY11" fmla="*/ 570369 h 1892175"/>
              <a:gd name="connsiteX12" fmla="*/ 4707802 w 5830432"/>
              <a:gd name="connsiteY12" fmla="*/ 543208 h 1892175"/>
              <a:gd name="connsiteX13" fmla="*/ 4662535 w 5830432"/>
              <a:gd name="connsiteY13" fmla="*/ 516048 h 1892175"/>
              <a:gd name="connsiteX14" fmla="*/ 4517679 w 5830432"/>
              <a:gd name="connsiteY14" fmla="*/ 488888 h 1892175"/>
              <a:gd name="connsiteX15" fmla="*/ 4445251 w 5830432"/>
              <a:gd name="connsiteY15" fmla="*/ 470781 h 1892175"/>
              <a:gd name="connsiteX16" fmla="*/ 4336610 w 5830432"/>
              <a:gd name="connsiteY16" fmla="*/ 461727 h 1892175"/>
              <a:gd name="connsiteX17" fmla="*/ 4291343 w 5830432"/>
              <a:gd name="connsiteY17" fmla="*/ 452674 h 1892175"/>
              <a:gd name="connsiteX18" fmla="*/ 4227968 w 5830432"/>
              <a:gd name="connsiteY18" fmla="*/ 452674 h 1892175"/>
              <a:gd name="connsiteX19" fmla="*/ 4083113 w 5830432"/>
              <a:gd name="connsiteY19" fmla="*/ 443620 h 1892175"/>
              <a:gd name="connsiteX20" fmla="*/ 3892990 w 5830432"/>
              <a:gd name="connsiteY20" fmla="*/ 416460 h 1892175"/>
              <a:gd name="connsiteX21" fmla="*/ 3847723 w 5830432"/>
              <a:gd name="connsiteY21" fmla="*/ 380246 h 1892175"/>
              <a:gd name="connsiteX22" fmla="*/ 3730028 w 5830432"/>
              <a:gd name="connsiteY22" fmla="*/ 362139 h 1892175"/>
              <a:gd name="connsiteX23" fmla="*/ 3666653 w 5830432"/>
              <a:gd name="connsiteY23" fmla="*/ 344032 h 1892175"/>
              <a:gd name="connsiteX24" fmla="*/ 3603279 w 5830432"/>
              <a:gd name="connsiteY24" fmla="*/ 325925 h 1892175"/>
              <a:gd name="connsiteX25" fmla="*/ 3567065 w 5830432"/>
              <a:gd name="connsiteY25" fmla="*/ 334979 h 1892175"/>
              <a:gd name="connsiteX26" fmla="*/ 3440317 w 5830432"/>
              <a:gd name="connsiteY26" fmla="*/ 307818 h 1892175"/>
              <a:gd name="connsiteX27" fmla="*/ 3367889 w 5830432"/>
              <a:gd name="connsiteY27" fmla="*/ 298765 h 1892175"/>
              <a:gd name="connsiteX28" fmla="*/ 3313568 w 5830432"/>
              <a:gd name="connsiteY28" fmla="*/ 298765 h 1892175"/>
              <a:gd name="connsiteX29" fmla="*/ 3168713 w 5830432"/>
              <a:gd name="connsiteY29" fmla="*/ 280658 h 1892175"/>
              <a:gd name="connsiteX30" fmla="*/ 3105339 w 5830432"/>
              <a:gd name="connsiteY30" fmla="*/ 226337 h 1892175"/>
              <a:gd name="connsiteX31" fmla="*/ 2942376 w 5830432"/>
              <a:gd name="connsiteY31" fmla="*/ 190123 h 1892175"/>
              <a:gd name="connsiteX32" fmla="*/ 2806574 w 5830432"/>
              <a:gd name="connsiteY32" fmla="*/ 172016 h 1892175"/>
              <a:gd name="connsiteX33" fmla="*/ 2516863 w 5830432"/>
              <a:gd name="connsiteY33" fmla="*/ 172016 h 1892175"/>
              <a:gd name="connsiteX34" fmla="*/ 2055137 w 5830432"/>
              <a:gd name="connsiteY34" fmla="*/ 162963 h 1892175"/>
              <a:gd name="connsiteX35" fmla="*/ 1946495 w 5830432"/>
              <a:gd name="connsiteY35" fmla="*/ 190123 h 1892175"/>
              <a:gd name="connsiteX36" fmla="*/ 1683945 w 5830432"/>
              <a:gd name="connsiteY36" fmla="*/ 226337 h 1892175"/>
              <a:gd name="connsiteX37" fmla="*/ 1430448 w 5830432"/>
              <a:gd name="connsiteY37" fmla="*/ 208230 h 1892175"/>
              <a:gd name="connsiteX38" fmla="*/ 1258432 w 5830432"/>
              <a:gd name="connsiteY38" fmla="*/ 153909 h 1892175"/>
              <a:gd name="connsiteX39" fmla="*/ 1013988 w 5830432"/>
              <a:gd name="connsiteY39" fmla="*/ 144856 h 1892175"/>
              <a:gd name="connsiteX40" fmla="*/ 869133 w 5830432"/>
              <a:gd name="connsiteY40" fmla="*/ 144856 h 1892175"/>
              <a:gd name="connsiteX41" fmla="*/ 669956 w 5830432"/>
              <a:gd name="connsiteY41" fmla="*/ 126749 h 1892175"/>
              <a:gd name="connsiteX42" fmla="*/ 525101 w 5830432"/>
              <a:gd name="connsiteY42" fmla="*/ 54321 h 1892175"/>
              <a:gd name="connsiteX43" fmla="*/ 434566 w 5830432"/>
              <a:gd name="connsiteY43" fmla="*/ 9054 h 1892175"/>
              <a:gd name="connsiteX44" fmla="*/ 280657 w 5830432"/>
              <a:gd name="connsiteY44" fmla="*/ 0 h 1892175"/>
              <a:gd name="connsiteX45" fmla="*/ 199176 w 5830432"/>
              <a:gd name="connsiteY45" fmla="*/ 0 h 1892175"/>
              <a:gd name="connsiteX46" fmla="*/ 108642 w 5830432"/>
              <a:gd name="connsiteY46" fmla="*/ 18107 h 1892175"/>
              <a:gd name="connsiteX47" fmla="*/ 0 w 5830432"/>
              <a:gd name="connsiteY47" fmla="*/ 36214 h 1892175"/>
              <a:gd name="connsiteX48" fmla="*/ 0 w 5830432"/>
              <a:gd name="connsiteY48" fmla="*/ 1892175 h 1892175"/>
              <a:gd name="connsiteX49" fmla="*/ 4182701 w 5830432"/>
              <a:gd name="connsiteY49" fmla="*/ 1874068 h 1892175"/>
              <a:gd name="connsiteX50" fmla="*/ 4418091 w 5830432"/>
              <a:gd name="connsiteY50" fmla="*/ 1801640 h 1892175"/>
              <a:gd name="connsiteX51" fmla="*/ 4544840 w 5830432"/>
              <a:gd name="connsiteY51" fmla="*/ 1756373 h 1892175"/>
              <a:gd name="connsiteX52" fmla="*/ 4716855 w 5830432"/>
              <a:gd name="connsiteY52" fmla="*/ 1711105 h 1892175"/>
              <a:gd name="connsiteX53" fmla="*/ 4816444 w 5830432"/>
              <a:gd name="connsiteY53" fmla="*/ 1665838 h 1892175"/>
              <a:gd name="connsiteX54" fmla="*/ 4888871 w 5830432"/>
              <a:gd name="connsiteY54" fmla="*/ 1593410 h 1892175"/>
              <a:gd name="connsiteX55" fmla="*/ 4916032 w 5830432"/>
              <a:gd name="connsiteY55" fmla="*/ 1539090 h 1892175"/>
              <a:gd name="connsiteX56" fmla="*/ 4943192 w 5830432"/>
              <a:gd name="connsiteY56" fmla="*/ 1493822 h 1892175"/>
              <a:gd name="connsiteX57" fmla="*/ 5069941 w 5830432"/>
              <a:gd name="connsiteY57" fmla="*/ 1484769 h 1892175"/>
              <a:gd name="connsiteX58" fmla="*/ 5124261 w 5830432"/>
              <a:gd name="connsiteY58" fmla="*/ 1321806 h 1892175"/>
              <a:gd name="connsiteX59" fmla="*/ 5205743 w 5830432"/>
              <a:gd name="connsiteY59" fmla="*/ 1330860 h 1892175"/>
              <a:gd name="connsiteX60" fmla="*/ 5241956 w 5830432"/>
              <a:gd name="connsiteY60" fmla="*/ 1330860 h 1892175"/>
              <a:gd name="connsiteX61" fmla="*/ 5251010 w 5830432"/>
              <a:gd name="connsiteY61" fmla="*/ 1222218 h 1892175"/>
              <a:gd name="connsiteX62" fmla="*/ 5622202 w 5830432"/>
              <a:gd name="connsiteY62" fmla="*/ 1122630 h 1892175"/>
              <a:gd name="connsiteX63" fmla="*/ 5658416 w 5830432"/>
              <a:gd name="connsiteY63" fmla="*/ 1104523 h 1892175"/>
              <a:gd name="connsiteX64" fmla="*/ 5767057 w 5830432"/>
              <a:gd name="connsiteY64" fmla="*/ 1086416 h 1892175"/>
              <a:gd name="connsiteX65" fmla="*/ 5803271 w 5830432"/>
              <a:gd name="connsiteY65" fmla="*/ 1041149 h 1892175"/>
              <a:gd name="connsiteX66" fmla="*/ 5830432 w 5830432"/>
              <a:gd name="connsiteY66" fmla="*/ 905347 h 1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830432" h="1892175">
                <a:moveTo>
                  <a:pt x="5830432" y="905347"/>
                </a:moveTo>
                <a:lnTo>
                  <a:pt x="5631255" y="851026"/>
                </a:lnTo>
                <a:lnTo>
                  <a:pt x="5513560" y="832919"/>
                </a:lnTo>
                <a:lnTo>
                  <a:pt x="5323438" y="814812"/>
                </a:lnTo>
                <a:lnTo>
                  <a:pt x="5232903" y="796705"/>
                </a:lnTo>
                <a:lnTo>
                  <a:pt x="5196689" y="751438"/>
                </a:lnTo>
                <a:lnTo>
                  <a:pt x="5115208" y="751438"/>
                </a:lnTo>
                <a:lnTo>
                  <a:pt x="5078994" y="724278"/>
                </a:lnTo>
                <a:lnTo>
                  <a:pt x="5015620" y="688064"/>
                </a:lnTo>
                <a:lnTo>
                  <a:pt x="4897925" y="679010"/>
                </a:lnTo>
                <a:lnTo>
                  <a:pt x="4825497" y="570369"/>
                </a:lnTo>
                <a:lnTo>
                  <a:pt x="4725909" y="570369"/>
                </a:lnTo>
                <a:lnTo>
                  <a:pt x="4707802" y="543208"/>
                </a:lnTo>
                <a:lnTo>
                  <a:pt x="4662535" y="516048"/>
                </a:lnTo>
                <a:lnTo>
                  <a:pt x="4517679" y="488888"/>
                </a:lnTo>
                <a:lnTo>
                  <a:pt x="4445251" y="470781"/>
                </a:lnTo>
                <a:lnTo>
                  <a:pt x="4336610" y="461727"/>
                </a:lnTo>
                <a:lnTo>
                  <a:pt x="4291343" y="452674"/>
                </a:lnTo>
                <a:lnTo>
                  <a:pt x="4227968" y="452674"/>
                </a:lnTo>
                <a:lnTo>
                  <a:pt x="4083113" y="443620"/>
                </a:lnTo>
                <a:lnTo>
                  <a:pt x="3892990" y="416460"/>
                </a:lnTo>
                <a:lnTo>
                  <a:pt x="3847723" y="380246"/>
                </a:lnTo>
                <a:lnTo>
                  <a:pt x="3730028" y="362139"/>
                </a:lnTo>
                <a:lnTo>
                  <a:pt x="3666653" y="344032"/>
                </a:lnTo>
                <a:lnTo>
                  <a:pt x="3603279" y="325925"/>
                </a:lnTo>
                <a:lnTo>
                  <a:pt x="3567065" y="334979"/>
                </a:lnTo>
                <a:lnTo>
                  <a:pt x="3440317" y="307818"/>
                </a:lnTo>
                <a:lnTo>
                  <a:pt x="3367889" y="298765"/>
                </a:lnTo>
                <a:lnTo>
                  <a:pt x="3313568" y="298765"/>
                </a:lnTo>
                <a:lnTo>
                  <a:pt x="3168713" y="280658"/>
                </a:lnTo>
                <a:lnTo>
                  <a:pt x="3105339" y="226337"/>
                </a:lnTo>
                <a:lnTo>
                  <a:pt x="2942376" y="190123"/>
                </a:lnTo>
                <a:lnTo>
                  <a:pt x="2806574" y="172016"/>
                </a:lnTo>
                <a:lnTo>
                  <a:pt x="2516863" y="172016"/>
                </a:lnTo>
                <a:lnTo>
                  <a:pt x="2055137" y="162963"/>
                </a:lnTo>
                <a:lnTo>
                  <a:pt x="1946495" y="190123"/>
                </a:lnTo>
                <a:lnTo>
                  <a:pt x="1683945" y="226337"/>
                </a:lnTo>
                <a:lnTo>
                  <a:pt x="1430448" y="208230"/>
                </a:lnTo>
                <a:lnTo>
                  <a:pt x="1258432" y="153909"/>
                </a:lnTo>
                <a:lnTo>
                  <a:pt x="1013988" y="144856"/>
                </a:lnTo>
                <a:lnTo>
                  <a:pt x="869133" y="144856"/>
                </a:lnTo>
                <a:lnTo>
                  <a:pt x="669956" y="126749"/>
                </a:lnTo>
                <a:lnTo>
                  <a:pt x="525101" y="54321"/>
                </a:lnTo>
                <a:lnTo>
                  <a:pt x="434566" y="9054"/>
                </a:lnTo>
                <a:lnTo>
                  <a:pt x="280657" y="0"/>
                </a:lnTo>
                <a:lnTo>
                  <a:pt x="199176" y="0"/>
                </a:lnTo>
                <a:lnTo>
                  <a:pt x="108642" y="18107"/>
                </a:lnTo>
                <a:lnTo>
                  <a:pt x="0" y="36214"/>
                </a:lnTo>
                <a:lnTo>
                  <a:pt x="0" y="1892175"/>
                </a:lnTo>
                <a:lnTo>
                  <a:pt x="4182701" y="1874068"/>
                </a:lnTo>
                <a:lnTo>
                  <a:pt x="4418091" y="1801640"/>
                </a:lnTo>
                <a:lnTo>
                  <a:pt x="4544840" y="1756373"/>
                </a:lnTo>
                <a:lnTo>
                  <a:pt x="4716855" y="1711105"/>
                </a:lnTo>
                <a:lnTo>
                  <a:pt x="4816444" y="1665838"/>
                </a:lnTo>
                <a:lnTo>
                  <a:pt x="4888871" y="1593410"/>
                </a:lnTo>
                <a:lnTo>
                  <a:pt x="4916032" y="1539090"/>
                </a:lnTo>
                <a:lnTo>
                  <a:pt x="4943192" y="1493822"/>
                </a:lnTo>
                <a:lnTo>
                  <a:pt x="5069941" y="1484769"/>
                </a:lnTo>
                <a:lnTo>
                  <a:pt x="5124261" y="1321806"/>
                </a:lnTo>
                <a:lnTo>
                  <a:pt x="5205743" y="1330860"/>
                </a:lnTo>
                <a:lnTo>
                  <a:pt x="5241956" y="1330860"/>
                </a:lnTo>
                <a:lnTo>
                  <a:pt x="5251010" y="1222218"/>
                </a:lnTo>
                <a:lnTo>
                  <a:pt x="5622202" y="1122630"/>
                </a:lnTo>
                <a:lnTo>
                  <a:pt x="5658416" y="1104523"/>
                </a:lnTo>
                <a:lnTo>
                  <a:pt x="5767057" y="1086416"/>
                </a:lnTo>
                <a:lnTo>
                  <a:pt x="5803271" y="1041149"/>
                </a:lnTo>
                <a:lnTo>
                  <a:pt x="5830432" y="90534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24801" y="3025439"/>
            <a:ext cx="1219200" cy="1241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477" y="3114089"/>
            <a:ext cx="1603627" cy="1808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71013" flipV="1">
            <a:off x="7617532" y="5415428"/>
            <a:ext cx="996088" cy="4046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71161" flipV="1">
            <a:off x="6564599" y="5626819"/>
            <a:ext cx="996088" cy="40466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20562" y="6212120"/>
            <a:ext cx="1609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Weathering of </a:t>
            </a:r>
            <a:r>
              <a:rPr lang="en-US" sz="1400" b="1" dirty="0" smtClean="0">
                <a:solidFill>
                  <a:schemeClr val="bg1"/>
                </a:solidFill>
              </a:rPr>
              <a:t>rock</a:t>
            </a:r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2170434" y="5283321"/>
            <a:ext cx="154827" cy="893041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09451" y="2621610"/>
            <a:ext cx="278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Animals obtain phosphorous by  eating other organisms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34228" y="5288073"/>
            <a:ext cx="234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Plants take up phosphorous from soil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 rot="6582665">
            <a:off x="4799511" y="2950648"/>
            <a:ext cx="187071" cy="3735318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672633" y="6286518"/>
            <a:ext cx="97403" cy="9189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13807" y="6354310"/>
            <a:ext cx="97403" cy="9189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65397" y="6478684"/>
            <a:ext cx="97403" cy="9189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51478" y="6432737"/>
            <a:ext cx="97403" cy="9189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65786" y="6491559"/>
            <a:ext cx="97403" cy="9189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01921" y="6537506"/>
            <a:ext cx="97403" cy="9189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409368" y="6566198"/>
            <a:ext cx="234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Waste Products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6792956">
            <a:off x="5586749" y="5603982"/>
            <a:ext cx="222493" cy="1594760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687780" y="6380576"/>
            <a:ext cx="84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Burial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Up Arrow 50"/>
          <p:cNvSpPr/>
          <p:nvPr/>
        </p:nvSpPr>
        <p:spPr>
          <a:xfrm rot="13895485" flipH="1">
            <a:off x="7456819" y="5803933"/>
            <a:ext cx="139089" cy="809417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26363" y="6154911"/>
            <a:ext cx="234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Decomposers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4930" y="4564527"/>
            <a:ext cx="837385" cy="649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2" y="3055799"/>
            <a:ext cx="3029684" cy="1120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12440" y="3469716"/>
            <a:ext cx="1966872" cy="13112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7610" y="4074429"/>
            <a:ext cx="212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Fertilizer </a:t>
            </a:r>
            <a:r>
              <a:rPr lang="en-US" sz="1400" b="1" dirty="0">
                <a:solidFill>
                  <a:schemeClr val="bg1"/>
                </a:solidFill>
              </a:rPr>
              <a:t>&amp; </a:t>
            </a:r>
            <a:r>
              <a:rPr lang="en-US" sz="1400" b="1" dirty="0" smtClean="0">
                <a:solidFill>
                  <a:schemeClr val="bg1"/>
                </a:solidFill>
              </a:rPr>
              <a:t>manure </a:t>
            </a:r>
            <a:r>
              <a:rPr lang="en-US" sz="1400" b="1" dirty="0">
                <a:solidFill>
                  <a:schemeClr val="bg1"/>
                </a:solidFill>
              </a:rPr>
              <a:t>runoff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0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CQ#3: Inputs of additional phosphorous from chemical fertilizers into waterways would: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e</a:t>
            </a:r>
            <a:r>
              <a:rPr lang="en-US" dirty="0" smtClean="0"/>
              <a:t>ncourage growth of aquatic plants.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lead to global warming.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</a:t>
            </a:r>
            <a:r>
              <a:rPr lang="en-US" dirty="0" smtClean="0"/>
              <a:t>ncrease the rate of photosynthesis by plants.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</a:t>
            </a:r>
            <a:r>
              <a:rPr lang="en-US" dirty="0" smtClean="0"/>
              <a:t>ncrease the amount of oxygen in the water.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4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CQ#4: If algae and other aquatic plants begin to die off, then: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5462"/>
            <a:ext cx="8305800" cy="42973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d</a:t>
            </a:r>
            <a:r>
              <a:rPr lang="en-US" dirty="0" smtClean="0"/>
              <a:t>ecomposers would decrease oxygen concentrations in the water.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</a:t>
            </a:r>
            <a:r>
              <a:rPr lang="en-US" dirty="0" smtClean="0"/>
              <a:t>ecomposers </a:t>
            </a:r>
            <a:r>
              <a:rPr lang="en-US" dirty="0"/>
              <a:t>would </a:t>
            </a:r>
            <a:r>
              <a:rPr lang="en-US" dirty="0" smtClean="0"/>
              <a:t>increase </a:t>
            </a:r>
            <a:r>
              <a:rPr lang="en-US" dirty="0"/>
              <a:t>oxygen concentrations in the water.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he biogeochemical cycle of phosphorous 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2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Excess nitrogen and phosphorous in aquatic ecosystems encourages algae growth </a:t>
            </a:r>
          </a:p>
          <a:p>
            <a:pPr lvl="1"/>
            <a:r>
              <a:rPr lang="en-US" dirty="0" smtClean="0"/>
              <a:t>May lead to hypoxic water</a:t>
            </a:r>
          </a:p>
          <a:p>
            <a:pPr lvl="1"/>
            <a:r>
              <a:rPr lang="en-US" dirty="0" smtClean="0"/>
              <a:t>Dead zone</a:t>
            </a:r>
            <a:endParaRPr lang="en-US" dirty="0"/>
          </a:p>
        </p:txBody>
      </p:sp>
      <p:pic>
        <p:nvPicPr>
          <p:cNvPr id="1026" name="Picture 2" descr="https://farm7.staticflickr.com/6158/6267289096_a925e975cf_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843881"/>
            <a:ext cx="54059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Waste is a Valuable Resource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4409" y="1676400"/>
            <a:ext cx="435379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Food waste is composed of:</a:t>
            </a:r>
          </a:p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Lipids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Water</a:t>
            </a:r>
          </a:p>
          <a:p>
            <a:pPr marL="0" indent="0">
              <a:buNone/>
            </a:pPr>
            <a:r>
              <a:rPr lang="en-US" dirty="0" smtClean="0"/>
              <a:t>Decomposition process breaks these macronutrients down to simpler compounds 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69233191"/>
              </p:ext>
            </p:extLst>
          </p:nvPr>
        </p:nvGraphicFramePr>
        <p:xfrm>
          <a:off x="46482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CQ#5: Which one of the following is not part of a carbohydrate?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Carbon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Oxygen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Phosphorous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Hydrogen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CQ#1: How much waste do you think you generate per 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0.5 lbs.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 lbs.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4.5 lbs. </a:t>
            </a:r>
            <a:r>
              <a:rPr lang="en-US" sz="2000" dirty="0" smtClean="0"/>
              <a:t>(the average weight of a </a:t>
            </a:r>
            <a:r>
              <a:rPr lang="en-US" sz="2000" dirty="0"/>
              <a:t>13</a:t>
            </a:r>
            <a:r>
              <a:rPr lang="en-US" sz="2000" dirty="0" smtClean="0"/>
              <a:t>″ screen laptop)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9</a:t>
            </a:r>
            <a:r>
              <a:rPr lang="en-US" dirty="0" smtClean="0"/>
              <a:t> lbs. </a:t>
            </a:r>
            <a:r>
              <a:rPr lang="en-US" sz="2000" dirty="0" smtClean="0"/>
              <a:t>(about the weight of a gallon of milk or a newborn baby)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CQ #6: Do you have a compost pile or bin at home?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5017"/>
            <a:ext cx="8001000" cy="4491146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975" y="1635017"/>
            <a:ext cx="3171825" cy="4614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2171" y="6336268"/>
            <a:ext cx="227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Backyard Compost Bin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dirty="0" smtClean="0"/>
              <a:t>Composting is the process of biological decomposition of organic material. </a:t>
            </a:r>
          </a:p>
          <a:p>
            <a:pPr lvl="1"/>
            <a:r>
              <a:rPr lang="en-US" dirty="0" smtClean="0"/>
              <a:t>The end-product of composting is compost.</a:t>
            </a:r>
          </a:p>
          <a:p>
            <a:pPr lvl="1"/>
            <a:r>
              <a:rPr lang="en-US" dirty="0" smtClean="0"/>
              <a:t>Compost is a nutrient-rich material that is valuable as a soil additive. </a:t>
            </a:r>
            <a:endParaRPr lang="en-US" dirty="0"/>
          </a:p>
        </p:txBody>
      </p:sp>
      <p:pic>
        <p:nvPicPr>
          <p:cNvPr id="1026" name="Picture 2" descr="http://upload.wikimedia.org/wikipedia/commons/f/fa/Real_Compo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848366" cy="256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3160" y="5553552"/>
            <a:ext cx="869321" cy="109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Trophic Pyramid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2684" y="5410200"/>
            <a:ext cx="7239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399" y="2692120"/>
            <a:ext cx="4402373" cy="1164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9402" y="4067431"/>
            <a:ext cx="6398368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3385" y="5421345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Organic Matter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food waste, leaves, sawdust, grass clippings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402" y="4067431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Consumers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69212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Consumers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06504" y="1327621"/>
            <a:ext cx="3304162" cy="1174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06504" y="1327621"/>
            <a:ext cx="22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Tertiary Consumers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370" y="4235148"/>
            <a:ext cx="914400" cy="9443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241" y="1598188"/>
            <a:ext cx="1279444" cy="8773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758" y="4244215"/>
            <a:ext cx="1295400" cy="9443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347" y="1615017"/>
            <a:ext cx="1571757" cy="8655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262" y="4273205"/>
            <a:ext cx="1843390" cy="921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2" y="4414065"/>
            <a:ext cx="1031558" cy="7736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63856" y="4987687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actinomycetes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59457" y="4964068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worm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7857" y="4960634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</a:t>
            </a:r>
            <a:r>
              <a:rPr lang="en-US" sz="900" dirty="0" err="1" smtClean="0"/>
              <a:t>owbug</a:t>
            </a:r>
            <a:endParaRPr 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5431057" y="4950768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slug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7963" y="2240415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centipede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2991735" y="2229112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r</a:t>
            </a:r>
            <a:r>
              <a:rPr lang="en-US" sz="900" dirty="0" smtClean="0">
                <a:solidFill>
                  <a:schemeClr val="bg1"/>
                </a:solidFill>
              </a:rPr>
              <a:t>ove beetle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3" t="3333" r="3333" b="3333"/>
          <a:stretch/>
        </p:blipFill>
        <p:spPr>
          <a:xfrm>
            <a:off x="2180782" y="4430519"/>
            <a:ext cx="1126622" cy="75108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31760" y="4964899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fungi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68" y="3052075"/>
            <a:ext cx="1207933" cy="752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745953"/>
            <a:ext cx="1404079" cy="1053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69995" y="3580939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nematode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5018583" y="3228152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rotifer</a:t>
            </a:r>
            <a:endParaRPr lang="en-US" sz="9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402" y="2830337"/>
            <a:ext cx="1569042" cy="110225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22185" y="3563460"/>
            <a:ext cx="89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springtail</a:t>
            </a:r>
            <a:endParaRPr lang="en-US" sz="9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171" y="5448300"/>
            <a:ext cx="948266" cy="106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9772" y="4013955"/>
            <a:ext cx="3121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63538" y="4039459"/>
            <a:ext cx="3121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4480" y="4022252"/>
            <a:ext cx="3121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42048" y="4039459"/>
            <a:ext cx="152894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en-US" sz="1200" dirty="0" err="1" smtClean="0"/>
              <a:t>Detritivore</a:t>
            </a:r>
            <a:r>
              <a:rPr lang="en-US" sz="1200" dirty="0" smtClean="0"/>
              <a:t> – feeds on organic material and increases surface area of organic material by breaking it down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Microorganism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791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Compost from food waste contains a wide variety of bacteria and fungi</a:t>
            </a:r>
          </a:p>
          <a:p>
            <a:pPr lvl="1"/>
            <a:r>
              <a:rPr lang="en-US" dirty="0" smtClean="0"/>
              <a:t>A gram of compost contains millions of microorganisms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1524000"/>
            <a:ext cx="2451100" cy="24646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10970"/>
              </p:ext>
            </p:extLst>
          </p:nvPr>
        </p:nvGraphicFramePr>
        <p:xfrm>
          <a:off x="1219200" y="4114800"/>
          <a:ext cx="6705600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Actinomycetes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100 million -  1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10,000 - 1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100,000 - 100 million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 for most of the 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appear as gray or white colonies on compost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form long gray web-like</a:t>
                      </a:r>
                      <a:r>
                        <a:rPr lang="en-US" baseline="0" dirty="0" smtClean="0"/>
                        <a:t> strands throughout compost and g</a:t>
                      </a:r>
                      <a:r>
                        <a:rPr lang="en-US" dirty="0" smtClean="0"/>
                        <a:t>ive</a:t>
                      </a:r>
                      <a:r>
                        <a:rPr lang="en-US" baseline="0" dirty="0" smtClean="0"/>
                        <a:t> off earthy smell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Composting Conditions: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C:N ratio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Moisture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Oxygen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C:N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400"/>
            <a:ext cx="8305800" cy="91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Excess of nitrogenous material can lead to production of ammonia (smelly compost)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1976"/>
              </p:ext>
            </p:extLst>
          </p:nvPr>
        </p:nvGraphicFramePr>
        <p:xfrm>
          <a:off x="2438400" y="1295400"/>
          <a:ext cx="4572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947"/>
                <a:gridCol w="24330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C:N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Paper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100-800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Cardboard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400-563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Straw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Leaves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Coffee grounds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Fresh grass clippings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Farm manure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CQ#7: Which of the following has the highest C:N ratio?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962400"/>
            <a:ext cx="4038600" cy="23161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Mixed paper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Grass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Food Waste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6205086"/>
              </p:ext>
            </p:extLst>
          </p:nvPr>
        </p:nvGraphicFramePr>
        <p:xfrm>
          <a:off x="1905000" y="2133600"/>
          <a:ext cx="4953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352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Chemical Composition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Mixed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266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434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210</a:t>
                      </a:r>
                      <a:r>
                        <a:rPr lang="en-US" dirty="0" smtClean="0"/>
                        <a:t>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23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38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17</a:t>
                      </a:r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Waste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18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26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5886450" cy="5059362"/>
          </a:xfrm>
        </p:spPr>
        <p:txBody>
          <a:bodyPr>
            <a:normAutofit/>
          </a:bodyPr>
          <a:lstStyle/>
          <a:p>
            <a:r>
              <a:rPr lang="en-US" dirty="0" smtClean="0"/>
              <a:t>Optimal moisture is ~50%</a:t>
            </a:r>
            <a:endParaRPr lang="en-US" dirty="0"/>
          </a:p>
          <a:p>
            <a:pPr lvl="1"/>
            <a:r>
              <a:rPr lang="en-US" dirty="0" smtClean="0"/>
              <a:t>A compost pile that is too dry does not support bacteria and fungi that are necessary for decomposition</a:t>
            </a:r>
          </a:p>
          <a:p>
            <a:pPr lvl="2"/>
            <a:r>
              <a:rPr lang="en-US" dirty="0"/>
              <a:t>Compost should hold </a:t>
            </a:r>
            <a:r>
              <a:rPr lang="en-US" dirty="0" smtClean="0"/>
              <a:t>its </a:t>
            </a:r>
            <a:r>
              <a:rPr lang="en-US" dirty="0"/>
              <a:t>shape when formed into a ball but not be so wet that water can be squeezed </a:t>
            </a:r>
            <a:r>
              <a:rPr lang="en-US" dirty="0" smtClean="0"/>
              <a:t>out</a:t>
            </a:r>
          </a:p>
          <a:p>
            <a:pPr lvl="1"/>
            <a:r>
              <a:rPr lang="en-US" dirty="0" smtClean="0"/>
              <a:t>A compost pile that is too wet quickly goes anaerobic</a:t>
            </a:r>
          </a:p>
          <a:p>
            <a:pPr lvl="2"/>
            <a:r>
              <a:rPr lang="en-US" dirty="0" smtClean="0"/>
              <a:t>Oxygen flow is limited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1676400"/>
            <a:ext cx="2800350" cy="3733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Temperatures above 130</a:t>
            </a:r>
            <a:r>
              <a:rPr lang="en-US" dirty="0" smtClean="0">
                <a:latin typeface="Calibri"/>
              </a:rPr>
              <a:t>°</a:t>
            </a:r>
            <a:r>
              <a:rPr lang="en-US" dirty="0" smtClean="0"/>
              <a:t>F kill most pathogens and weed seeds</a:t>
            </a:r>
          </a:p>
          <a:p>
            <a:pPr lvl="1"/>
            <a:r>
              <a:rPr lang="en-US" dirty="0" smtClean="0"/>
              <a:t>Pathogens can be killed at lower temperatures but it takes longer</a:t>
            </a:r>
          </a:p>
          <a:p>
            <a:pPr lvl="1"/>
            <a:r>
              <a:rPr lang="en-US" dirty="0" smtClean="0"/>
              <a:t>Temperatures that are too high can kill beneficial microorganisms</a:t>
            </a:r>
          </a:p>
          <a:p>
            <a:r>
              <a:rPr lang="en-US" dirty="0"/>
              <a:t>Frozen compost won’t decompose since bacteria are </a:t>
            </a:r>
            <a:r>
              <a:rPr lang="en-US" dirty="0" smtClean="0"/>
              <a:t>mostly inactive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 of thermodynamics: disorder (or entropy) increases over time</a:t>
            </a:r>
          </a:p>
          <a:p>
            <a:pPr lvl="1"/>
            <a:r>
              <a:rPr lang="en-US" dirty="0"/>
              <a:t>Energy is used by organisms to maintain order</a:t>
            </a:r>
          </a:p>
          <a:p>
            <a:pPr lvl="1"/>
            <a:r>
              <a:rPr lang="en-US" dirty="0"/>
              <a:t>Use of energy is not 100% efficient and therefore some heat is released to the environment </a:t>
            </a: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13" y="1752600"/>
            <a:ext cx="5029200" cy="3771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020762"/>
          </a:xfrm>
        </p:spPr>
        <p:txBody>
          <a:bodyPr/>
          <a:lstStyle/>
          <a:p>
            <a:r>
              <a:rPr lang="en-US" dirty="0" smtClean="0"/>
              <a:t>Municipal Solid Waste (MSW)</a:t>
            </a:r>
            <a:endParaRPr lang="en-US" dirty="0"/>
          </a:p>
        </p:txBody>
      </p:sp>
      <p:pic>
        <p:nvPicPr>
          <p:cNvPr id="3074" name="Picture 2" descr="http://www.epa.gov/epawaste/nonhaz/municipal/images/2012_msw_gen_rates_fig1_l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46143"/>
            <a:ext cx="7686675" cy="52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53" y="144546"/>
            <a:ext cx="8229600" cy="1143000"/>
          </a:xfrm>
        </p:spPr>
        <p:txBody>
          <a:bodyPr/>
          <a:lstStyle/>
          <a:p>
            <a:r>
              <a:rPr lang="en-US" dirty="0" smtClean="0"/>
              <a:t>Chemical Reactions of 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Microbes are workhorses of composting</a:t>
            </a:r>
          </a:p>
          <a:p>
            <a:pPr marL="857250" lvl="2" indent="0">
              <a:buNone/>
            </a:pPr>
            <a:r>
              <a:rPr lang="en-US" sz="2800" dirty="0" smtClean="0"/>
              <a:t>6O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</a:t>
            </a:r>
            <a:r>
              <a:rPr lang="en-US" sz="2800" dirty="0"/>
              <a:t>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 smtClean="0"/>
              <a:t> </a:t>
            </a:r>
            <a:r>
              <a:rPr lang="en-US" sz="2800" dirty="0"/>
              <a:t>→ </a:t>
            </a:r>
            <a:r>
              <a:rPr lang="en-US" sz="2800" dirty="0" smtClean="0"/>
              <a:t>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marL="857250" lvl="2" indent="0">
              <a:buNone/>
            </a:pPr>
            <a:endParaRPr lang="en-US" sz="2800" dirty="0" smtClean="0"/>
          </a:p>
          <a:p>
            <a:pPr marL="5715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+ 3SO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2- </a:t>
            </a:r>
            <a:r>
              <a:rPr lang="en-US" sz="2800" dirty="0" smtClean="0"/>
              <a:t>+6H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n-US" sz="2800" dirty="0"/>
              <a:t>→ </a:t>
            </a:r>
            <a:r>
              <a:rPr lang="en-US" sz="2800" dirty="0" smtClean="0"/>
              <a:t>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+3H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</a:p>
          <a:p>
            <a:pPr lvl="2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smells like rotten eggs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→3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+ 3CO</a:t>
            </a:r>
            <a:r>
              <a:rPr lang="en-US" baseline="-25000" dirty="0" smtClean="0"/>
              <a:t>2</a:t>
            </a:r>
            <a:r>
              <a:rPr lang="en-US" dirty="0" smtClean="0"/>
              <a:t> (simplified)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799" y="4533899"/>
            <a:ext cx="3088105" cy="23160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CQ#8: Which of the following reactions would supply the greatest amount of energy to microbes?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2"/>
            <a:ext cx="8229600" cy="3810001"/>
          </a:xfrm>
        </p:spPr>
        <p:txBody>
          <a:bodyPr/>
          <a:lstStyle/>
          <a:p>
            <a:pPr marL="857250" lvl="2" indent="0">
              <a:buNone/>
            </a:pPr>
            <a:r>
              <a:rPr lang="en-US" sz="2800" dirty="0" smtClean="0"/>
              <a:t>	    6O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→ 6CO</a:t>
            </a:r>
            <a:r>
              <a:rPr lang="en-US" sz="2800" baseline="-25000" dirty="0"/>
              <a:t>2</a:t>
            </a:r>
            <a:r>
              <a:rPr lang="en-US" sz="2800" dirty="0"/>
              <a:t> + 6H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ΔG = -677 </a:t>
            </a:r>
            <a:r>
              <a:rPr lang="en-US" dirty="0" smtClean="0"/>
              <a:t>kcal/</a:t>
            </a:r>
            <a:r>
              <a:rPr lang="en-US" dirty="0" err="1" smtClean="0"/>
              <a:t>mol</a:t>
            </a:r>
            <a:endParaRPr lang="en-US" dirty="0"/>
          </a:p>
          <a:p>
            <a:pPr marL="57150" indent="0">
              <a:buNone/>
            </a:pP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</a:t>
            </a:r>
            <a:r>
              <a:rPr lang="en-US" sz="2800" dirty="0"/>
              <a:t>+ 3SO</a:t>
            </a:r>
            <a:r>
              <a:rPr lang="en-US" sz="2800" baseline="-25000" dirty="0"/>
              <a:t>4</a:t>
            </a:r>
            <a:r>
              <a:rPr lang="en-US" sz="2800" baseline="30000" dirty="0"/>
              <a:t>2- </a:t>
            </a:r>
            <a:r>
              <a:rPr lang="en-US" sz="2800" dirty="0"/>
              <a:t>+6H</a:t>
            </a:r>
            <a:r>
              <a:rPr lang="en-US" sz="2800" baseline="30000" dirty="0"/>
              <a:t>+</a:t>
            </a:r>
            <a:r>
              <a:rPr lang="en-US" sz="2800" dirty="0"/>
              <a:t> → 6CO</a:t>
            </a:r>
            <a:r>
              <a:rPr lang="en-US" sz="2800" baseline="-25000" dirty="0"/>
              <a:t>2</a:t>
            </a:r>
            <a:r>
              <a:rPr lang="en-US" sz="2800" dirty="0"/>
              <a:t> +6H</a:t>
            </a:r>
            <a:r>
              <a:rPr lang="en-US" sz="2800" baseline="-25000" dirty="0"/>
              <a:t>2</a:t>
            </a:r>
            <a:r>
              <a:rPr lang="en-US" sz="2800" dirty="0"/>
              <a:t>O +3H</a:t>
            </a:r>
            <a:r>
              <a:rPr lang="en-US" sz="2800" baseline="-25000" dirty="0"/>
              <a:t>2</a:t>
            </a:r>
            <a:r>
              <a:rPr lang="en-US" sz="2800" dirty="0"/>
              <a:t>S</a:t>
            </a:r>
          </a:p>
          <a:p>
            <a:pPr marL="914400" lvl="2" indent="0">
              <a:buNone/>
            </a:pPr>
            <a:r>
              <a:rPr lang="en-US" dirty="0"/>
              <a:t>B</a:t>
            </a:r>
            <a:r>
              <a:rPr lang="en-US" dirty="0" smtClean="0"/>
              <a:t>. ΔG </a:t>
            </a:r>
            <a:r>
              <a:rPr lang="en-US" dirty="0"/>
              <a:t>= -107 kcal/</a:t>
            </a:r>
            <a:r>
              <a:rPr lang="en-US" dirty="0" err="1"/>
              <a:t>mol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→3CH</a:t>
            </a:r>
            <a:r>
              <a:rPr lang="en-US" baseline="-25000" dirty="0"/>
              <a:t>4</a:t>
            </a:r>
            <a:r>
              <a:rPr lang="en-US" dirty="0"/>
              <a:t> + 3CO</a:t>
            </a:r>
            <a:r>
              <a:rPr lang="en-US" baseline="-25000" dirty="0"/>
              <a:t>2</a:t>
            </a:r>
            <a:r>
              <a:rPr lang="en-US" dirty="0"/>
              <a:t> (simplified)</a:t>
            </a:r>
          </a:p>
          <a:p>
            <a:pPr marL="914400" lvl="2" indent="0">
              <a:buNone/>
            </a:pPr>
            <a:r>
              <a:rPr lang="en-US" dirty="0" smtClean="0"/>
              <a:t>C. ΔG </a:t>
            </a:r>
            <a:r>
              <a:rPr lang="en-US" dirty="0"/>
              <a:t>= -96 kcal/</a:t>
            </a:r>
            <a:r>
              <a:rPr lang="en-US" dirty="0" err="1"/>
              <a:t>mol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2277694"/>
            <a:ext cx="4864728" cy="9227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352800"/>
            <a:ext cx="6851964" cy="884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4296626"/>
            <a:ext cx="5556564" cy="8842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6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73162"/>
          </a:xfrm>
        </p:spPr>
        <p:txBody>
          <a:bodyPr/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78733"/>
            <a:ext cx="5486400" cy="4221163"/>
          </a:xfrm>
        </p:spPr>
        <p:txBody>
          <a:bodyPr/>
          <a:lstStyle/>
          <a:p>
            <a:r>
              <a:rPr lang="en-US" dirty="0" smtClean="0"/>
              <a:t>Aerobic composting is the most efficient form of composting</a:t>
            </a:r>
          </a:p>
          <a:p>
            <a:r>
              <a:rPr lang="en-US" dirty="0" smtClean="0"/>
              <a:t>Pile may smell if oxygen is limited</a:t>
            </a:r>
          </a:p>
          <a:p>
            <a:r>
              <a:rPr lang="en-US" dirty="0" smtClean="0"/>
              <a:t>Aeration adds oxygen</a:t>
            </a:r>
          </a:p>
          <a:p>
            <a:pPr lvl="1"/>
            <a:r>
              <a:rPr lang="en-US" dirty="0" smtClean="0"/>
              <a:t>Push in (blades fold up) and pull out (blades fan out)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72000" y="2408238"/>
            <a:ext cx="6400800" cy="2133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4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vs. Cold Composting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 Composting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~2-3× high-carbon material to nitrogen-containing material</a:t>
            </a:r>
          </a:p>
          <a:p>
            <a:pPr lvl="1"/>
            <a:r>
              <a:rPr lang="en-US" dirty="0" smtClean="0"/>
              <a:t>Need to add all the material at one time</a:t>
            </a:r>
          </a:p>
          <a:p>
            <a:r>
              <a:rPr lang="en-US" dirty="0" smtClean="0"/>
              <a:t>Aerate to encourage growth of microorganisms</a:t>
            </a:r>
          </a:p>
          <a:p>
            <a:r>
              <a:rPr lang="en-US" dirty="0" smtClean="0"/>
              <a:t>Temperature should be around 140°F-160</a:t>
            </a:r>
            <a:r>
              <a:rPr lang="en-US" dirty="0"/>
              <a:t>°</a:t>
            </a:r>
            <a:r>
              <a:rPr lang="en-US" dirty="0" smtClean="0"/>
              <a:t>F for 7-10 days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Cold Composting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Add materials as they are available</a:t>
            </a:r>
          </a:p>
          <a:p>
            <a:r>
              <a:rPr lang="en-US" dirty="0" smtClean="0"/>
              <a:t>Do not add weeds since the temperature will not be hot enough to kill the seeds</a:t>
            </a:r>
          </a:p>
          <a:p>
            <a:r>
              <a:rPr lang="en-US" dirty="0" smtClean="0"/>
              <a:t>Does not require turning</a:t>
            </a:r>
          </a:p>
          <a:p>
            <a:r>
              <a:rPr lang="en-US" dirty="0" smtClean="0"/>
              <a:t>May take a year or more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5029200"/>
            <a:ext cx="2400300" cy="160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1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1709"/>
            <a:ext cx="5334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Finished compost has an earthy smell</a:t>
            </a:r>
          </a:p>
          <a:p>
            <a:pPr lvl="1"/>
            <a:r>
              <a:rPr lang="en-US" dirty="0" smtClean="0"/>
              <a:t>A good sign that the composting process is complete is that the temperature drops </a:t>
            </a:r>
          </a:p>
          <a:p>
            <a:r>
              <a:rPr lang="en-US" dirty="0" smtClean="0"/>
              <a:t>Improves soil fertility because it contains essential plant nutrients</a:t>
            </a:r>
          </a:p>
          <a:p>
            <a:r>
              <a:rPr lang="en-US" dirty="0" smtClean="0"/>
              <a:t>Holds moisture and increases drought tolerance</a:t>
            </a:r>
          </a:p>
          <a:p>
            <a:r>
              <a:rPr lang="en-US" dirty="0" smtClean="0"/>
              <a:t>A natural pesticide</a:t>
            </a:r>
          </a:p>
          <a:p>
            <a:pPr lvl="1"/>
            <a:r>
              <a:rPr lang="en-US" dirty="0" smtClean="0"/>
              <a:t>Compost is being used instead of pesticides in some areas since pesticides have been linked to colony collapse disorder of honeybees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632642"/>
            <a:ext cx="3352800" cy="38210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 ≠ Soil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2000250"/>
            <a:ext cx="5257800" cy="41719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Formed largely via weathering of rock</a:t>
            </a:r>
          </a:p>
          <a:p>
            <a:r>
              <a:rPr lang="en-US" dirty="0" smtClean="0"/>
              <a:t>Can take up to 500 years to generate 1 inch of soil</a:t>
            </a:r>
          </a:p>
          <a:p>
            <a:r>
              <a:rPr lang="en-US" dirty="0" smtClean="0"/>
              <a:t>~50% mineral matter and 5% organic matter + air + water</a:t>
            </a:r>
          </a:p>
          <a:p>
            <a:pPr lvl="1"/>
            <a:r>
              <a:rPr lang="en-US" dirty="0" smtClean="0"/>
              <a:t>Organic matter can be used up by crops and other plants</a:t>
            </a:r>
          </a:p>
          <a:p>
            <a:r>
              <a:rPr lang="en-US" dirty="0" smtClean="0"/>
              <a:t>Living organisms: bacteria, fungi, worms, etc.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Waste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038600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Composting reduces food waste but not creating food waste in the first place is preferable</a:t>
            </a:r>
          </a:p>
          <a:p>
            <a:r>
              <a:rPr lang="en-US" dirty="0" smtClean="0"/>
              <a:t>A recent study found that an average American throws away $640 worth of food ever year.</a:t>
            </a:r>
            <a:endParaRPr lang="en-US" dirty="0"/>
          </a:p>
        </p:txBody>
      </p:sp>
      <p:pic>
        <p:nvPicPr>
          <p:cNvPr id="4" name="Picture 3" descr="http://www.epa.gov/epawaste/conserve/foodwaste/images/fd_recovery_hierarchy-264p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771900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CQ#9: Are human poop and pee valuable natural resources?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Yes, they can be reused and recycled.  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No, they </a:t>
            </a:r>
            <a:r>
              <a:rPr lang="en-US" smtClean="0"/>
              <a:t>are wastes that have </a:t>
            </a:r>
            <a:r>
              <a:rPr lang="en-US" dirty="0" smtClean="0"/>
              <a:t>no economic or other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88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Feces and Urine?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Amount produced per person per day</a:t>
            </a:r>
          </a:p>
          <a:p>
            <a:pPr lvl="1"/>
            <a:r>
              <a:rPr lang="en-US" dirty="0" smtClean="0"/>
              <a:t>Feces: ~0.3 </a:t>
            </a:r>
            <a:r>
              <a:rPr lang="en-US" dirty="0" err="1" smtClean="0"/>
              <a:t>lbs</a:t>
            </a:r>
            <a:endParaRPr lang="en-US" dirty="0" smtClean="0"/>
          </a:p>
          <a:p>
            <a:pPr lvl="2"/>
            <a:r>
              <a:rPr lang="en-US" dirty="0" smtClean="0"/>
              <a:t>0.3 lbs. × 300+ million people in the U.S. = ( a lot!)</a:t>
            </a:r>
          </a:p>
          <a:p>
            <a:pPr lvl="2"/>
            <a:r>
              <a:rPr lang="en-US" dirty="0" smtClean="0"/>
              <a:t>May contain bacteria and other pathogens</a:t>
            </a:r>
          </a:p>
          <a:p>
            <a:pPr lvl="1"/>
            <a:r>
              <a:rPr lang="en-US" dirty="0" smtClean="0"/>
              <a:t>Urine: 800-2,000 ml (or up to 0.5 gal.)</a:t>
            </a:r>
          </a:p>
          <a:p>
            <a:pPr lvl="2"/>
            <a:r>
              <a:rPr lang="en-US" dirty="0" smtClean="0"/>
              <a:t>Ammonia smell is due to breakdown of urea </a:t>
            </a:r>
            <a:r>
              <a:rPr lang="en-US" dirty="0"/>
              <a:t>by </a:t>
            </a:r>
            <a:r>
              <a:rPr lang="en-US" dirty="0" smtClean="0"/>
              <a:t>bacteria and is high in nitrogen </a:t>
            </a:r>
          </a:p>
          <a:p>
            <a:pPr lvl="2"/>
            <a:r>
              <a:rPr lang="en-US" dirty="0" smtClean="0"/>
              <a:t>Relatively sterile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C:N ratio</a:t>
            </a:r>
          </a:p>
          <a:p>
            <a:pPr lvl="1"/>
            <a:r>
              <a:rPr lang="en-US" dirty="0" smtClean="0"/>
              <a:t>Urine is 15-19% N</a:t>
            </a:r>
          </a:p>
          <a:p>
            <a:pPr lvl="1"/>
            <a:r>
              <a:rPr lang="en-US" dirty="0" smtClean="0"/>
              <a:t>Feces has a C:N ratio of 5-10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15208" y="1371600"/>
            <a:ext cx="4161784" cy="4161784"/>
            <a:chOff x="4815208" y="1600200"/>
            <a:chExt cx="4161784" cy="4161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5208" y="1600200"/>
              <a:ext cx="4161784" cy="416178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362700" y="3285942"/>
              <a:ext cx="1066800" cy="7389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Application of raw human waste has been common practice in Asia for thousands of years</a:t>
            </a:r>
          </a:p>
          <a:p>
            <a:pPr lvl="1"/>
            <a:r>
              <a:rPr lang="en-US" dirty="0" smtClean="0"/>
              <a:t>High in N, so it is a valuable fertilizer</a:t>
            </a:r>
          </a:p>
          <a:p>
            <a:pPr lvl="1"/>
            <a:r>
              <a:rPr lang="en-US" dirty="0" smtClean="0"/>
              <a:t>Concern is spread of disease</a:t>
            </a:r>
          </a:p>
          <a:p>
            <a:pPr lvl="1"/>
            <a:r>
              <a:rPr lang="en-US" dirty="0" smtClean="0"/>
              <a:t>Smells bad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558135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 Cycle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Composition of MSW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114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~30% is compostable</a:t>
            </a:r>
          </a:p>
          <a:p>
            <a:pPr marL="0" indent="0">
              <a:buNone/>
            </a:pPr>
            <a:r>
              <a:rPr lang="en-US" u="sng" dirty="0" smtClean="0"/>
              <a:t>+ ~50% is recyclable</a:t>
            </a:r>
          </a:p>
          <a:p>
            <a:pPr marL="0" indent="0">
              <a:buNone/>
            </a:pPr>
            <a:r>
              <a:rPr lang="en-US" dirty="0" smtClean="0"/>
              <a:t>= 80% can be diverted     from landfills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epa.gov/epawaste/nonhaz/municipal/images/2012_totl_msw_gen_fig5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695" y="838200"/>
            <a:ext cx="4966531" cy="522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Toilets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toilets use ~1.6 gallons per flush</a:t>
            </a:r>
          </a:p>
          <a:p>
            <a:pPr lvl="1"/>
            <a:r>
              <a:rPr lang="en-US" dirty="0" smtClean="0"/>
              <a:t>~26% of household water use is for flushing the toilet</a:t>
            </a:r>
          </a:p>
          <a:p>
            <a:pPr lvl="1"/>
            <a:r>
              <a:rPr lang="en-US" dirty="0" smtClean="0"/>
              <a:t>Less than 3% of water on Earth is freshwater and most of that is tied up in glaciers and ice caps</a:t>
            </a:r>
          </a:p>
          <a:p>
            <a:pPr lvl="1"/>
            <a:r>
              <a:rPr lang="en-US" dirty="0" smtClean="0"/>
              <a:t>To conserve water: If it’s brown, flush it down.  If it’s yellow, let it mellow.</a:t>
            </a:r>
          </a:p>
          <a:p>
            <a:r>
              <a:rPr lang="en-US" dirty="0" smtClean="0"/>
              <a:t>But, where does it go?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Treatment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009900" cy="4525963"/>
          </a:xfrm>
        </p:spPr>
        <p:txBody>
          <a:bodyPr/>
          <a:lstStyle/>
          <a:p>
            <a:r>
              <a:rPr lang="en-US" dirty="0" smtClean="0"/>
              <a:t>Uses bacteria to decompose organic matter</a:t>
            </a:r>
          </a:p>
          <a:p>
            <a:r>
              <a:rPr lang="en-US" dirty="0" smtClean="0"/>
              <a:t>Chlorine or UV light is used to kill pathogens</a:t>
            </a:r>
          </a:p>
          <a:p>
            <a:r>
              <a:rPr lang="en-US" dirty="0" smtClean="0"/>
              <a:t>Difficult and expensive to remove N + P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File:Steps in a typical wastewater treatment proces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295399"/>
            <a:ext cx="56769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Biosolids</a:t>
            </a:r>
            <a:r>
              <a:rPr lang="en-US" dirty="0" smtClean="0"/>
              <a:t> are the composted solids from wastewater treatment</a:t>
            </a:r>
          </a:p>
          <a:p>
            <a:pPr lvl="1"/>
            <a:r>
              <a:rPr lang="en-US" dirty="0" smtClean="0"/>
              <a:t>Can be land applied as a fertilizer</a:t>
            </a:r>
          </a:p>
          <a:p>
            <a:pPr lvl="1"/>
            <a:r>
              <a:rPr lang="en-US" dirty="0" smtClean="0"/>
              <a:t>Concern of heavy metals and other chemicals since wastewater treatment plants also process industrial wastewater</a:t>
            </a:r>
          </a:p>
          <a:p>
            <a:r>
              <a:rPr lang="en-US" dirty="0" smtClean="0"/>
              <a:t>Commercially sold </a:t>
            </a:r>
            <a:r>
              <a:rPr lang="en-US" dirty="0" err="1" smtClean="0"/>
              <a:t>biosolids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Milorganite</a:t>
            </a:r>
            <a:r>
              <a:rPr lang="en-US" dirty="0" smtClean="0"/>
              <a:t>  (Milwaukee, WI)</a:t>
            </a:r>
          </a:p>
          <a:p>
            <a:pPr lvl="1"/>
            <a:r>
              <a:rPr lang="en-US" dirty="0" err="1" smtClean="0"/>
              <a:t>Oshkonite</a:t>
            </a:r>
            <a:r>
              <a:rPr lang="en-US" dirty="0" smtClean="0"/>
              <a:t> (Oshkosh, WI)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3962400"/>
            <a:ext cx="2133600" cy="2768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Toilet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Sun-Mar Excel $1645.00</a:t>
            </a:r>
          </a:p>
          <a:p>
            <a:r>
              <a:rPr lang="en-US" dirty="0" smtClean="0"/>
              <a:t>Manually rotate internal drum to aerate</a:t>
            </a:r>
          </a:p>
          <a:p>
            <a:r>
              <a:rPr lang="en-US" dirty="0" smtClean="0"/>
              <a:t>Liquid is evaporated</a:t>
            </a:r>
          </a:p>
          <a:p>
            <a:r>
              <a:rPr lang="en-US" dirty="0" smtClean="0"/>
              <a:t>Add one cup of bulking material (peat) per person per day </a:t>
            </a:r>
            <a:endParaRPr lang="en-US" dirty="0"/>
          </a:p>
        </p:txBody>
      </p:sp>
      <p:pic>
        <p:nvPicPr>
          <p:cNvPr id="4" name="Picture 3" descr="http://upload.wikimedia.org/wikipedia/commons/3/3a/Sun_Mar_Excel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142615" cy="4695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5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6 million people lack access to proper sanitation</a:t>
            </a:r>
          </a:p>
          <a:p>
            <a:r>
              <a:rPr lang="en-US" dirty="0" smtClean="0"/>
              <a:t>Bill </a:t>
            </a:r>
            <a:r>
              <a:rPr lang="en-US" dirty="0"/>
              <a:t>and Melinda Gates Foundation </a:t>
            </a:r>
            <a:r>
              <a:rPr lang="en-US" dirty="0" smtClean="0"/>
              <a:t>proposal to “Reinvent the Toilet</a:t>
            </a:r>
            <a:r>
              <a:rPr lang="en-US" smtClean="0"/>
              <a:t>” on-site </a:t>
            </a:r>
            <a:r>
              <a:rPr lang="en-US" dirty="0" smtClean="0"/>
              <a:t>sanitation system </a:t>
            </a:r>
          </a:p>
          <a:p>
            <a:pPr lvl="1"/>
            <a:r>
              <a:rPr lang="en-US" dirty="0" smtClean="0"/>
              <a:t>On-site sanitation system</a:t>
            </a:r>
          </a:p>
          <a:p>
            <a:pPr lvl="1"/>
            <a:r>
              <a:rPr lang="en-US" dirty="0" smtClean="0"/>
              <a:t>Off-the-grid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Source of revenue via resource recovery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11164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Nutrients from organic material not returned to the soil</a:t>
            </a:r>
          </a:p>
          <a:p>
            <a:r>
              <a:rPr lang="en-US" dirty="0" smtClean="0"/>
              <a:t>Methane produced due to anaerobic decomposition</a:t>
            </a:r>
          </a:p>
          <a:p>
            <a:r>
              <a:rPr lang="en-US" dirty="0" smtClean="0"/>
              <a:t>Potential for groundwater contamination</a:t>
            </a:r>
            <a:endParaRPr lang="en-US" dirty="0"/>
          </a:p>
        </p:txBody>
      </p:sp>
      <p:pic>
        <p:nvPicPr>
          <p:cNvPr id="1026" name="Picture 2" descr="https://farm8.staticflickr.com/7156/6589525327_8241b690c3_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040" y="1676400"/>
            <a:ext cx="5766727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Matter can be transformed but cannot be created or destroyed</a:t>
            </a:r>
          </a:p>
          <a:p>
            <a:r>
              <a:rPr lang="en-US" dirty="0" smtClean="0"/>
              <a:t>In natural ecosystems there is no waste</a:t>
            </a:r>
            <a:endParaRPr lang="en-US" dirty="0"/>
          </a:p>
          <a:p>
            <a:r>
              <a:rPr lang="en-US" dirty="0" smtClean="0"/>
              <a:t>Matter is recycled and reused</a:t>
            </a:r>
          </a:p>
          <a:p>
            <a:pPr lvl="1"/>
            <a:r>
              <a:rPr lang="en-US" dirty="0" smtClean="0"/>
              <a:t>Decomposers are critical in recycling</a:t>
            </a:r>
            <a:endParaRPr lang="en-US" dirty="0"/>
          </a:p>
        </p:txBody>
      </p:sp>
      <p:pic>
        <p:nvPicPr>
          <p:cNvPr id="1026" name="Picture 2" descr="http://pubs.usgs.gov/fs/2009/3078/images/fig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5257800" cy="47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Biogeochemical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Abiotic reservoirs</a:t>
            </a:r>
          </a:p>
          <a:p>
            <a:pPr lvl="1"/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Rock</a:t>
            </a:r>
          </a:p>
          <a:p>
            <a:pPr lvl="1"/>
            <a:r>
              <a:rPr lang="en-US" dirty="0" smtClean="0"/>
              <a:t>Fossil fuels</a:t>
            </a:r>
          </a:p>
          <a:p>
            <a:pPr lvl="1"/>
            <a:r>
              <a:rPr lang="en-US" dirty="0" smtClean="0"/>
              <a:t>Ocean</a:t>
            </a:r>
          </a:p>
          <a:p>
            <a:r>
              <a:rPr lang="en-US" dirty="0"/>
              <a:t>Biotic</a:t>
            </a:r>
          </a:p>
          <a:p>
            <a:pPr lvl="1"/>
            <a:r>
              <a:rPr lang="en-US" dirty="0"/>
              <a:t>Plants</a:t>
            </a:r>
          </a:p>
          <a:p>
            <a:pPr lvl="1"/>
            <a:r>
              <a:rPr lang="en-US" dirty="0"/>
              <a:t>Animals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/>
              <a:t>Bio</a:t>
            </a:r>
            <a:r>
              <a:rPr lang="en-US" dirty="0"/>
              <a:t>logical interactions, </a:t>
            </a:r>
            <a:r>
              <a:rPr lang="en-US" u="sng" dirty="0"/>
              <a:t>geo</a:t>
            </a:r>
            <a:r>
              <a:rPr lang="en-US" dirty="0"/>
              <a:t>logic activity and </a:t>
            </a:r>
            <a:r>
              <a:rPr lang="en-US" u="sng" dirty="0"/>
              <a:t>chemical</a:t>
            </a:r>
            <a:r>
              <a:rPr lang="en-US" dirty="0"/>
              <a:t> </a:t>
            </a:r>
            <a:r>
              <a:rPr lang="en-US" dirty="0" smtClean="0"/>
              <a:t>reactions move nutrients through the environment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1501751"/>
              </p:ext>
            </p:extLst>
          </p:nvPr>
        </p:nvGraphicFramePr>
        <p:xfrm>
          <a:off x="2286001" y="3863182"/>
          <a:ext cx="5085596" cy="256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Carbon Cycle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1621" y="1371600"/>
            <a:ext cx="304371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Carbon is an essential building block of biological molecules</a:t>
            </a:r>
          </a:p>
          <a:p>
            <a:pPr lvl="1"/>
            <a:r>
              <a:rPr lang="en-US" dirty="0" smtClean="0"/>
              <a:t>DNA</a:t>
            </a:r>
            <a:r>
              <a:rPr lang="en-US" dirty="0"/>
              <a:t>, proteins, sugars, lipids, etc.</a:t>
            </a:r>
          </a:p>
          <a:p>
            <a:r>
              <a:rPr lang="en-US" dirty="0"/>
              <a:t>Chemical </a:t>
            </a:r>
            <a:r>
              <a:rPr lang="en-US" dirty="0" smtClean="0"/>
              <a:t>bonds in carbon compounds  </a:t>
            </a:r>
            <a:r>
              <a:rPr lang="en-US" dirty="0"/>
              <a:t>provide metabolic </a:t>
            </a:r>
            <a:r>
              <a:rPr lang="en-US" dirty="0" smtClean="0"/>
              <a:t>energy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066800"/>
            <a:ext cx="6024091" cy="5791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and Cellular Respiration are Complementary</a:t>
            </a:r>
            <a:endParaRPr lang="en-US" dirty="0"/>
          </a:p>
        </p:txBody>
      </p:sp>
      <p:sp>
        <p:nvSpPr>
          <p:cNvPr id="13" name="Sun 12"/>
          <p:cNvSpPr/>
          <p:nvPr/>
        </p:nvSpPr>
        <p:spPr>
          <a:xfrm>
            <a:off x="5715000" y="1403518"/>
            <a:ext cx="1312696" cy="110297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915624430"/>
              </p:ext>
            </p:extLst>
          </p:nvPr>
        </p:nvGraphicFramePr>
        <p:xfrm>
          <a:off x="0" y="1524000"/>
          <a:ext cx="89916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270" y="2209800"/>
            <a:ext cx="2024062" cy="22901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0372-C787-42AE-8F1B-C53CF3ADD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1966</Words>
  <Application>Microsoft Office PowerPoint</Application>
  <PresentationFormat>On-screen Show (4:3)</PresentationFormat>
  <Paragraphs>407</Paragraphs>
  <Slides>44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Science of Composting</vt:lpstr>
      <vt:lpstr>CQ#1: How much waste do you think you generate per day?</vt:lpstr>
      <vt:lpstr>Municipal Solid Waste (MSW)</vt:lpstr>
      <vt:lpstr>Composition of MSW</vt:lpstr>
      <vt:lpstr>Landfill</vt:lpstr>
      <vt:lpstr>Law of Conservation of Matter</vt:lpstr>
      <vt:lpstr>Biogeochemical Cycles</vt:lpstr>
      <vt:lpstr>Carbon Cycle Overview</vt:lpstr>
      <vt:lpstr>Photosynthesis and Cellular Respiration are Complementary</vt:lpstr>
      <vt:lpstr>CQ#2: Which of the following about the cycling of carbon is false?</vt:lpstr>
      <vt:lpstr>Nitrogen Cycle</vt:lpstr>
      <vt:lpstr>Nitrogen Cycle</vt:lpstr>
      <vt:lpstr>Phosphorous Cycle</vt:lpstr>
      <vt:lpstr>Phosphorous Cycle</vt:lpstr>
      <vt:lpstr>CQ#3: Inputs of additional phosphorous from chemical fertilizers into waterways would:</vt:lpstr>
      <vt:lpstr>CQ#4: If algae and other aquatic plants begin to die off, then:</vt:lpstr>
      <vt:lpstr>Eutrophication</vt:lpstr>
      <vt:lpstr>Food Waste is a Valuable Resource</vt:lpstr>
      <vt:lpstr>CQ#5: Which one of the following is not part of a carbohydrate?</vt:lpstr>
      <vt:lpstr>CQ #6: Do you have a compost pile or bin at home? </vt:lpstr>
      <vt:lpstr>Composting Definition</vt:lpstr>
      <vt:lpstr>Composting Trophic Pyramid</vt:lpstr>
      <vt:lpstr>Microorganism Biodiversity</vt:lpstr>
      <vt:lpstr>Critical Composting Conditions:</vt:lpstr>
      <vt:lpstr>C:N Ratio</vt:lpstr>
      <vt:lpstr>CQ#7: Which of the following has the highest C:N ratio?</vt:lpstr>
      <vt:lpstr>Moisture</vt:lpstr>
      <vt:lpstr>Temperature</vt:lpstr>
      <vt:lpstr>Heating Up</vt:lpstr>
      <vt:lpstr>Chemical Reactions of Composting</vt:lpstr>
      <vt:lpstr>CQ#8: Which of the following reactions would supply the greatest amount of energy to microbes?</vt:lpstr>
      <vt:lpstr>Oxygen</vt:lpstr>
      <vt:lpstr>Hot vs. Cold Composting</vt:lpstr>
      <vt:lpstr>Compost</vt:lpstr>
      <vt:lpstr>Compost ≠ Soil</vt:lpstr>
      <vt:lpstr>Food Waste Reduction</vt:lpstr>
      <vt:lpstr>CQ#9: Are human poop and pee valuable natural resources?    </vt:lpstr>
      <vt:lpstr>How much Feces and Urine?</vt:lpstr>
      <vt:lpstr>Night Soil</vt:lpstr>
      <vt:lpstr>Toilets</vt:lpstr>
      <vt:lpstr>Wastewater Treatment</vt:lpstr>
      <vt:lpstr>Biosolids</vt:lpstr>
      <vt:lpstr>Composting Toilet</vt:lpstr>
      <vt:lpstr>The Future </vt:lpstr>
    </vt:vector>
  </TitlesOfParts>
  <Company>UW Fox Valley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Composting</dc:title>
  <dc:creator>Weglarz, Teresa</dc:creator>
  <cp:lastModifiedBy>Ky</cp:lastModifiedBy>
  <cp:revision>271</cp:revision>
  <cp:lastPrinted>2016-05-24T14:08:26Z</cp:lastPrinted>
  <dcterms:created xsi:type="dcterms:W3CDTF">2014-06-11T18:36:20Z</dcterms:created>
  <dcterms:modified xsi:type="dcterms:W3CDTF">2016-12-07T21:13:31Z</dcterms:modified>
</cp:coreProperties>
</file>