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229" r:id="rId1"/>
  </p:sldMasterIdLst>
  <p:notesMasterIdLst>
    <p:notesMasterId r:id="rId27"/>
  </p:notesMasterIdLst>
  <p:sldIdLst>
    <p:sldId id="28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9795" autoAdjust="0"/>
  </p:normalViewPr>
  <p:slideViewPr>
    <p:cSldViewPr>
      <p:cViewPr varScale="1">
        <p:scale>
          <a:sx n="74" d="100"/>
          <a:sy n="74" d="100"/>
        </p:scale>
        <p:origin x="-979"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43622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Water cistern at </a:t>
            </a:r>
            <a:r>
              <a:rPr lang="en-US" dirty="0" err="1" smtClean="0"/>
              <a:t>Hababah</a:t>
            </a:r>
            <a:r>
              <a:rPr lang="en-US" dirty="0" smtClean="0"/>
              <a:t> traditional village, Yemen. Licensed photo © </a:t>
            </a:r>
            <a:r>
              <a:rPr lang="en-US" dirty="0" err="1" smtClean="0"/>
              <a:t>Javarman</a:t>
            </a:r>
            <a:r>
              <a:rPr lang="en-US" dirty="0" smtClean="0"/>
              <a:t> | Dreamstime.com, ID 34756271.</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3370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Round 1 of gameplay should </a:t>
            </a:r>
            <a:r>
              <a:rPr lang="en-US" dirty="0" smtClean="0"/>
              <a:t>begin now.</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30" name="Google Shape;23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Slides </a:t>
            </a:r>
            <a:r>
              <a:rPr lang="en-US" dirty="0" smtClean="0"/>
              <a:t>12-13 </a:t>
            </a:r>
            <a:r>
              <a:rPr lang="en-US" dirty="0"/>
              <a:t>cover “</a:t>
            </a:r>
            <a:r>
              <a:rPr lang="en-US" sz="1200" i="1" dirty="0">
                <a:solidFill>
                  <a:schemeClr val="dk1"/>
                </a:solidFill>
                <a:latin typeface="Calibri"/>
                <a:ea typeface="Calibri"/>
                <a:cs typeface="Calibri"/>
                <a:sym typeface="Calibri"/>
              </a:rPr>
              <a:t>Second </a:t>
            </a:r>
            <a:r>
              <a:rPr lang="en-US" sz="1200" i="1" dirty="0" smtClean="0">
                <a:solidFill>
                  <a:schemeClr val="dk1"/>
                </a:solidFill>
                <a:latin typeface="Calibri"/>
                <a:ea typeface="Calibri"/>
                <a:cs typeface="Calibri"/>
                <a:sym typeface="Calibri"/>
              </a:rPr>
              <a:t>Mini-Lecture: </a:t>
            </a:r>
            <a:r>
              <a:rPr lang="en-US" sz="1200" i="1" dirty="0">
                <a:solidFill>
                  <a:schemeClr val="dk1"/>
                </a:solidFill>
                <a:latin typeface="Calibri"/>
                <a:ea typeface="Calibri"/>
                <a:cs typeface="Calibri"/>
                <a:sym typeface="Calibri"/>
              </a:rPr>
              <a:t>The Blockade of Yemen” </a:t>
            </a:r>
            <a:r>
              <a:rPr lang="en-US" sz="1200" i="1" dirty="0" smtClean="0">
                <a:solidFill>
                  <a:schemeClr val="dk1"/>
                </a:solidFill>
                <a:latin typeface="Calibri"/>
                <a:ea typeface="Calibri"/>
                <a:cs typeface="Calibri"/>
                <a:sym typeface="Calibri"/>
              </a:rPr>
              <a:t> </a:t>
            </a:r>
            <a:r>
              <a:rPr lang="en-US" sz="1200" i="0" dirty="0" smtClean="0">
                <a:solidFill>
                  <a:schemeClr val="dk1"/>
                </a:solidFill>
                <a:latin typeface="Calibri"/>
                <a:ea typeface="Calibri"/>
                <a:cs typeface="Calibri"/>
                <a:sym typeface="Calibri"/>
              </a:rPr>
              <a:t>as </a:t>
            </a:r>
            <a:r>
              <a:rPr lang="en-US" sz="1200" i="0" dirty="0">
                <a:solidFill>
                  <a:schemeClr val="dk1"/>
                </a:solidFill>
                <a:latin typeface="Calibri"/>
                <a:ea typeface="Calibri"/>
                <a:cs typeface="Calibri"/>
                <a:sym typeface="Calibri"/>
              </a:rPr>
              <a:t>described in the </a:t>
            </a:r>
            <a:r>
              <a:rPr lang="en-US" sz="1200" i="0" dirty="0" smtClean="0">
                <a:solidFill>
                  <a:schemeClr val="dk1"/>
                </a:solidFill>
                <a:latin typeface="Calibri"/>
                <a:ea typeface="Calibri"/>
                <a:cs typeface="Calibri"/>
                <a:sym typeface="Calibri"/>
              </a:rPr>
              <a:t>teaching notes.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36" name="Google Shape;23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Round 2 of gameplay should </a:t>
            </a:r>
            <a:r>
              <a:rPr lang="en-US" dirty="0" smtClean="0"/>
              <a:t>begin.</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48" name="Google Shape;24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Slides </a:t>
            </a:r>
            <a:r>
              <a:rPr lang="en-US" dirty="0" smtClean="0"/>
              <a:t>15-16 </a:t>
            </a:r>
            <a:r>
              <a:rPr lang="en-US" dirty="0"/>
              <a:t>cover “</a:t>
            </a:r>
            <a:r>
              <a:rPr lang="en-US" sz="1200" i="1" dirty="0">
                <a:solidFill>
                  <a:schemeClr val="dk1"/>
                </a:solidFill>
                <a:latin typeface="Calibri"/>
                <a:ea typeface="Calibri"/>
                <a:cs typeface="Calibri"/>
                <a:sym typeface="Calibri"/>
              </a:rPr>
              <a:t>Third </a:t>
            </a:r>
            <a:r>
              <a:rPr lang="en-US" sz="1200" i="1" dirty="0" smtClean="0">
                <a:solidFill>
                  <a:schemeClr val="dk1"/>
                </a:solidFill>
                <a:latin typeface="Calibri"/>
                <a:ea typeface="Calibri"/>
                <a:cs typeface="Calibri"/>
                <a:sym typeface="Calibri"/>
              </a:rPr>
              <a:t>Mini-Lecture: </a:t>
            </a:r>
            <a:r>
              <a:rPr lang="en-US" sz="1200" i="1" dirty="0">
                <a:solidFill>
                  <a:schemeClr val="dk1"/>
                </a:solidFill>
                <a:latin typeface="Calibri"/>
                <a:ea typeface="Calibri"/>
                <a:cs typeface="Calibri"/>
                <a:sym typeface="Calibri"/>
              </a:rPr>
              <a:t>The Bombing of Sanitation and Healthcare </a:t>
            </a:r>
            <a:r>
              <a:rPr lang="en-US" sz="1200" i="1" dirty="0" smtClean="0">
                <a:solidFill>
                  <a:schemeClr val="dk1"/>
                </a:solidFill>
                <a:latin typeface="Calibri"/>
                <a:ea typeface="Calibri"/>
                <a:cs typeface="Calibri"/>
                <a:sym typeface="Calibri"/>
              </a:rPr>
              <a:t>Facilities”  </a:t>
            </a:r>
            <a:r>
              <a:rPr lang="en-US" sz="1200" i="0" dirty="0">
                <a:solidFill>
                  <a:schemeClr val="dk1"/>
                </a:solidFill>
                <a:latin typeface="Calibri"/>
                <a:ea typeface="Calibri"/>
                <a:cs typeface="Calibri"/>
                <a:sym typeface="Calibri"/>
              </a:rPr>
              <a:t>as described in the </a:t>
            </a:r>
            <a:r>
              <a:rPr lang="en-US" sz="1200" i="0" dirty="0" smtClean="0">
                <a:solidFill>
                  <a:schemeClr val="dk1"/>
                </a:solidFill>
                <a:latin typeface="Calibri"/>
                <a:ea typeface="Calibri"/>
                <a:cs typeface="Calibri"/>
                <a:sym typeface="Calibri"/>
              </a:rPr>
              <a:t>teaching notes.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54" name="Google Shape;25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Round 3 of gameplay should </a:t>
            </a:r>
            <a:r>
              <a:rPr lang="en-US" dirty="0" smtClean="0"/>
              <a:t>begin.</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70" name="Google Shape;27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Slides 18-19 cover “</a:t>
            </a:r>
            <a:r>
              <a:rPr lang="en-US" sz="1200" i="1" dirty="0">
                <a:solidFill>
                  <a:schemeClr val="dk1"/>
                </a:solidFill>
                <a:latin typeface="Calibri"/>
                <a:ea typeface="Calibri"/>
                <a:cs typeface="Calibri"/>
                <a:sym typeface="Calibri"/>
              </a:rPr>
              <a:t>Fourth </a:t>
            </a:r>
            <a:r>
              <a:rPr lang="en-US" sz="1200" i="1" dirty="0" smtClean="0">
                <a:solidFill>
                  <a:schemeClr val="dk1"/>
                </a:solidFill>
                <a:latin typeface="Calibri"/>
                <a:ea typeface="Calibri"/>
                <a:cs typeface="Calibri"/>
                <a:sym typeface="Calibri"/>
              </a:rPr>
              <a:t>Mini-Lecture: </a:t>
            </a:r>
            <a:r>
              <a:rPr lang="en-US" sz="1200" i="1" dirty="0">
                <a:solidFill>
                  <a:schemeClr val="dk1"/>
                </a:solidFill>
                <a:latin typeface="Calibri"/>
                <a:ea typeface="Calibri"/>
                <a:cs typeface="Calibri"/>
                <a:sym typeface="Calibri"/>
              </a:rPr>
              <a:t>Medication Shortages” </a:t>
            </a:r>
            <a:r>
              <a:rPr lang="en-US" sz="1200" i="0" dirty="0">
                <a:solidFill>
                  <a:schemeClr val="dk1"/>
                </a:solidFill>
                <a:latin typeface="Calibri"/>
                <a:ea typeface="Calibri"/>
                <a:cs typeface="Calibri"/>
                <a:sym typeface="Calibri"/>
              </a:rPr>
              <a:t>as described in the </a:t>
            </a:r>
            <a:r>
              <a:rPr lang="en-US" sz="1200" i="0" dirty="0" smtClean="0">
                <a:solidFill>
                  <a:schemeClr val="dk1"/>
                </a:solidFill>
                <a:latin typeface="Calibri"/>
                <a:ea typeface="Calibri"/>
                <a:cs typeface="Calibri"/>
                <a:sym typeface="Calibri"/>
              </a:rPr>
              <a:t>teaching notes.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76" name="Google Shape;27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General </a:t>
            </a:r>
            <a:r>
              <a:rPr lang="en-US" sz="1200" dirty="0" smtClean="0">
                <a:solidFill>
                  <a:schemeClr val="dk1"/>
                </a:solidFill>
                <a:latin typeface="Calibri"/>
                <a:ea typeface="Calibri"/>
                <a:cs typeface="Calibri"/>
                <a:sym typeface="Calibri"/>
              </a:rPr>
              <a:t>cholera </a:t>
            </a:r>
            <a:r>
              <a:rPr lang="en-US" sz="1200" dirty="0">
                <a:solidFill>
                  <a:schemeClr val="dk1"/>
                </a:solidFill>
                <a:latin typeface="Calibri"/>
                <a:ea typeface="Calibri"/>
                <a:cs typeface="Calibri"/>
                <a:sym typeface="Calibri"/>
              </a:rPr>
              <a:t>o</a:t>
            </a:r>
            <a:r>
              <a:rPr lang="en-US" sz="1200" dirty="0" smtClean="0">
                <a:solidFill>
                  <a:schemeClr val="dk1"/>
                </a:solidFill>
                <a:latin typeface="Calibri"/>
                <a:ea typeface="Calibri"/>
                <a:cs typeface="Calibri"/>
                <a:sym typeface="Calibri"/>
              </a:rPr>
              <a:t>verview</a:t>
            </a:r>
            <a:endParaRPr dirty="0"/>
          </a:p>
          <a:p>
            <a:pPr marL="0" lvl="0" indent="0" algn="l" rtl="0">
              <a:spcBef>
                <a:spcPts val="0"/>
              </a:spcBef>
              <a:spcAft>
                <a:spcPts val="0"/>
              </a:spcAft>
              <a:buNone/>
            </a:pPr>
            <a:endParaRPr dirty="0"/>
          </a:p>
        </p:txBody>
      </p:sp>
      <p:sp>
        <p:nvSpPr>
          <p:cNvPr id="146" name="Google Shape;14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Round 4 of gameplay </a:t>
            </a:r>
            <a:r>
              <a:rPr lang="en-US" dirty="0" smtClean="0"/>
              <a:t>begins.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87" name="Google Shape;28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Slides </a:t>
            </a:r>
            <a:r>
              <a:rPr lang="en-US" dirty="0" smtClean="0"/>
              <a:t>22-23 </a:t>
            </a:r>
            <a:r>
              <a:rPr lang="en-US" dirty="0"/>
              <a:t>cover “</a:t>
            </a:r>
            <a:r>
              <a:rPr lang="en-US" sz="1200" i="1" dirty="0">
                <a:solidFill>
                  <a:schemeClr val="dk1"/>
                </a:solidFill>
                <a:latin typeface="Calibri"/>
                <a:ea typeface="Calibri"/>
                <a:cs typeface="Calibri"/>
                <a:sym typeface="Calibri"/>
              </a:rPr>
              <a:t>Fifth </a:t>
            </a:r>
            <a:r>
              <a:rPr lang="en-US" sz="1200" i="1" dirty="0" smtClean="0">
                <a:solidFill>
                  <a:schemeClr val="dk1"/>
                </a:solidFill>
                <a:latin typeface="Calibri"/>
                <a:ea typeface="Calibri"/>
                <a:cs typeface="Calibri"/>
                <a:sym typeface="Calibri"/>
              </a:rPr>
              <a:t>Mini-Lecture: </a:t>
            </a:r>
            <a:r>
              <a:rPr lang="en-US" sz="1200" i="1" dirty="0">
                <a:solidFill>
                  <a:schemeClr val="dk1"/>
                </a:solidFill>
                <a:latin typeface="Calibri"/>
                <a:ea typeface="Calibri"/>
                <a:cs typeface="Calibri"/>
                <a:sym typeface="Calibri"/>
              </a:rPr>
              <a:t>Insufficient Funding” </a:t>
            </a:r>
            <a:r>
              <a:rPr lang="en-US" sz="1200" i="0" dirty="0">
                <a:solidFill>
                  <a:schemeClr val="dk1"/>
                </a:solidFill>
                <a:latin typeface="Calibri"/>
                <a:ea typeface="Calibri"/>
                <a:cs typeface="Calibri"/>
                <a:sym typeface="Calibri"/>
              </a:rPr>
              <a:t>as described in the </a:t>
            </a:r>
            <a:r>
              <a:rPr lang="en-US" sz="1200" i="0" dirty="0" smtClean="0">
                <a:solidFill>
                  <a:schemeClr val="dk1"/>
                </a:solidFill>
                <a:latin typeface="Calibri"/>
                <a:ea typeface="Calibri"/>
                <a:cs typeface="Calibri"/>
                <a:sym typeface="Calibri"/>
              </a:rPr>
              <a:t>teaching notes.</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93" name="Google Shape;29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Round 5 of gameplay should </a:t>
            </a:r>
            <a:r>
              <a:rPr lang="en-US" dirty="0" smtClean="0"/>
              <a:t>now begin.</a:t>
            </a:r>
            <a:endParaRPr dirty="0"/>
          </a:p>
        </p:txBody>
      </p:sp>
      <p:sp>
        <p:nvSpPr>
          <p:cNvPr id="304" name="Google Shape;30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List of references</a:t>
            </a:r>
            <a:endParaRPr/>
          </a:p>
        </p:txBody>
      </p:sp>
      <p:sp>
        <p:nvSpPr>
          <p:cNvPr id="310" name="Google Shape;31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153" name="Google Shape;15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a:t>
            </a:r>
            <a:r>
              <a:rPr lang="en-US" dirty="0" smtClean="0"/>
              <a:t>complete metabolic panel </a:t>
            </a:r>
            <a:r>
              <a:rPr lang="en-US" dirty="0"/>
              <a:t>is necessary to assess the patient’s electrolyte status. The </a:t>
            </a:r>
            <a:r>
              <a:rPr lang="en-US" dirty="0" smtClean="0"/>
              <a:t>stool sample </a:t>
            </a:r>
            <a:r>
              <a:rPr lang="en-US" dirty="0"/>
              <a:t>and the </a:t>
            </a:r>
            <a:r>
              <a:rPr lang="en-US" dirty="0" err="1" smtClean="0"/>
              <a:t>hemoccult</a:t>
            </a:r>
            <a:r>
              <a:rPr lang="en-US" dirty="0" smtClean="0"/>
              <a:t> </a:t>
            </a:r>
            <a:r>
              <a:rPr lang="en-US" dirty="0"/>
              <a:t>stool sample are necessary to assess what kind of infection is at play, and whether the patient is suffering from a GI bleed. The CT scan may be used in the context of abdominal pain to rule out several diagnoses, however it is not necessary to evaluate for </a:t>
            </a:r>
            <a:r>
              <a:rPr lang="en-US" dirty="0" smtClean="0"/>
              <a:t>cholera</a:t>
            </a:r>
            <a:r>
              <a:rPr lang="en-US" dirty="0"/>
              <a:t>. Additionally, a CT scanner may not be available for use in more resource limited settings.</a:t>
            </a:r>
            <a:endParaRPr dirty="0"/>
          </a:p>
        </p:txBody>
      </p:sp>
      <p:sp>
        <p:nvSpPr>
          <p:cNvPr id="192" name="Google Shape;19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Treatment </a:t>
            </a:r>
            <a:r>
              <a:rPr lang="en-US" dirty="0" smtClean="0"/>
              <a:t>plan</a:t>
            </a:r>
            <a:endParaRPr dirty="0"/>
          </a:p>
        </p:txBody>
      </p:sp>
      <p:sp>
        <p:nvSpPr>
          <p:cNvPr id="202" name="Google Shape;20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At this point, the instructor should describe the </a:t>
            </a:r>
            <a:r>
              <a:rPr lang="en-US" dirty="0" smtClean="0"/>
              <a:t>general overview </a:t>
            </a:r>
            <a:r>
              <a:rPr lang="en-US" dirty="0"/>
              <a:t>of the game as described in the </a:t>
            </a:r>
            <a:r>
              <a:rPr lang="en-US" dirty="0" smtClean="0"/>
              <a:t>teaching notes.  </a:t>
            </a:r>
            <a:r>
              <a:rPr lang="en-US" dirty="0"/>
              <a:t>Remember to allow the students a few minutes to get used to how the game is supposed to progress!</a:t>
            </a:r>
            <a:endParaRPr dirty="0"/>
          </a:p>
        </p:txBody>
      </p:sp>
      <p:sp>
        <p:nvSpPr>
          <p:cNvPr id="211" name="Google Shape;21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Slides </a:t>
            </a:r>
            <a:r>
              <a:rPr lang="en-US" dirty="0" smtClean="0"/>
              <a:t>9-10 </a:t>
            </a:r>
            <a:r>
              <a:rPr lang="en-US" dirty="0"/>
              <a:t>cover “</a:t>
            </a:r>
            <a:r>
              <a:rPr lang="en-US" sz="1200" i="1" dirty="0">
                <a:solidFill>
                  <a:schemeClr val="dk1"/>
                </a:solidFill>
                <a:latin typeface="Calibri"/>
                <a:ea typeface="Calibri"/>
                <a:cs typeface="Calibri"/>
                <a:sym typeface="Calibri"/>
              </a:rPr>
              <a:t>First </a:t>
            </a:r>
            <a:r>
              <a:rPr lang="en-US" sz="1200" i="1" dirty="0" smtClean="0">
                <a:solidFill>
                  <a:schemeClr val="dk1"/>
                </a:solidFill>
                <a:latin typeface="Calibri"/>
                <a:ea typeface="Calibri"/>
                <a:cs typeface="Calibri"/>
                <a:sym typeface="Calibri"/>
              </a:rPr>
              <a:t>Mini-Lecture: </a:t>
            </a:r>
            <a:r>
              <a:rPr lang="en-US" sz="1200" i="1" dirty="0">
                <a:solidFill>
                  <a:schemeClr val="dk1"/>
                </a:solidFill>
                <a:latin typeface="Calibri"/>
                <a:ea typeface="Calibri"/>
                <a:cs typeface="Calibri"/>
                <a:sym typeface="Calibri"/>
              </a:rPr>
              <a:t>The Yemeni Civil War” </a:t>
            </a:r>
            <a:r>
              <a:rPr lang="en-US" sz="1200" i="0" dirty="0">
                <a:solidFill>
                  <a:schemeClr val="dk1"/>
                </a:solidFill>
                <a:latin typeface="Calibri"/>
                <a:ea typeface="Calibri"/>
                <a:cs typeface="Calibri"/>
                <a:sym typeface="Calibri"/>
              </a:rPr>
              <a:t>as described in the </a:t>
            </a:r>
            <a:r>
              <a:rPr lang="en-US" sz="1200" i="0" dirty="0" smtClean="0">
                <a:solidFill>
                  <a:schemeClr val="dk1"/>
                </a:solidFill>
                <a:latin typeface="Calibri"/>
                <a:ea typeface="Calibri"/>
                <a:cs typeface="Calibri"/>
                <a:sym typeface="Calibri"/>
              </a:rPr>
              <a:t>teaching notes.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18" name="Google Shape;21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26"/>
        <p:cNvGrpSpPr/>
        <p:nvPr/>
      </p:nvGrpSpPr>
      <p:grpSpPr>
        <a:xfrm>
          <a:off x="0" y="0"/>
          <a:ext cx="0" cy="0"/>
          <a:chOff x="0" y="0"/>
          <a:chExt cx="0" cy="0"/>
        </a:xfrm>
      </p:grpSpPr>
      <p:grpSp>
        <p:nvGrpSpPr>
          <p:cNvPr id="27" name="Google Shape;27;p2"/>
          <p:cNvGrpSpPr/>
          <p:nvPr/>
        </p:nvGrpSpPr>
        <p:grpSpPr>
          <a:xfrm>
            <a:off x="0" y="-8467"/>
            <a:ext cx="12192000" cy="6866467"/>
            <a:chOff x="0" y="-8467"/>
            <a:chExt cx="12192000" cy="6866467"/>
          </a:xfrm>
        </p:grpSpPr>
        <p:cxnSp>
          <p:nvCxnSpPr>
            <p:cNvPr id="28" name="Google Shape;28;p2"/>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9" name="Google Shape;29;p2"/>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0" name="Google Shape;30;p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1" name="Google Shape;31;p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2"/>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4" name="Google Shape;34;p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5" name="Google Shape;35;p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6" name="Google Shape;36;p2"/>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2"/>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Click to edit Master title style</a:t>
            </a:r>
            <a:endParaRPr/>
          </a:p>
        </p:txBody>
      </p:sp>
      <p:sp>
        <p:nvSpPr>
          <p:cNvPr id="39" name="Google Shape;39;p2"/>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r>
              <a:rPr lang="en-US" smtClean="0"/>
              <a:t>Click to edit Master subtitle style</a:t>
            </a:r>
            <a:endParaRPr/>
          </a:p>
        </p:txBody>
      </p:sp>
      <p:sp>
        <p:nvSpPr>
          <p:cNvPr id="40" name="Google Shape;40;p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1" name="Google Shape;41;p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2" name="Google Shape;42;p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A280574-72C1-4EA3-BAF1-829635AE1F3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Google Shape;95;p11"/>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Click to edit Master title style</a:t>
            </a:r>
            <a:endParaRPr/>
          </a:p>
        </p:txBody>
      </p:sp>
      <p:sp>
        <p:nvSpPr>
          <p:cNvPr id="96" name="Google Shape;96;p11"/>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pPr lvl="0"/>
            <a:r>
              <a:rPr lang="en-US" smtClean="0"/>
              <a:t>Click to edit Master text styles</a:t>
            </a:r>
          </a:p>
        </p:txBody>
      </p:sp>
      <p:sp>
        <p:nvSpPr>
          <p:cNvPr id="97" name="Google Shape;97;p1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98" name="Google Shape;98;p1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99" name="Google Shape;99;p1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1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Click to edit Master title style</a:t>
            </a:r>
            <a:endParaRPr/>
          </a:p>
        </p:txBody>
      </p:sp>
      <p:sp>
        <p:nvSpPr>
          <p:cNvPr id="102" name="Google Shape;102;p12"/>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pPr lvl="0"/>
            <a:r>
              <a:rPr lang="en-US" smtClean="0"/>
              <a:t>Click to edit Master text styles</a:t>
            </a:r>
          </a:p>
        </p:txBody>
      </p:sp>
      <p:sp>
        <p:nvSpPr>
          <p:cNvPr id="103" name="Google Shape;103;p12"/>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pPr lvl="0"/>
            <a:r>
              <a:rPr lang="en-US" smtClean="0"/>
              <a:t>Click to edit Master text styles</a:t>
            </a:r>
          </a:p>
        </p:txBody>
      </p:sp>
      <p:sp>
        <p:nvSpPr>
          <p:cNvPr id="104" name="Google Shape;104;p1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05" name="Google Shape;105;p1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06" name="Google Shape;106;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
        <p:nvSpPr>
          <p:cNvPr id="107" name="Google Shape;107;p12"/>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BFE471"/>
                </a:solidFill>
                <a:latin typeface="Arial"/>
                <a:ea typeface="Arial"/>
                <a:cs typeface="Arial"/>
                <a:sym typeface="Arial"/>
              </a:rPr>
              <a:t>“</a:t>
            </a:r>
            <a:endParaRPr/>
          </a:p>
        </p:txBody>
      </p:sp>
      <p:sp>
        <p:nvSpPr>
          <p:cNvPr id="108" name="Google Shape;108;p12"/>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13"/>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Click to edit Master title style</a:t>
            </a:r>
            <a:endParaRPr/>
          </a:p>
        </p:txBody>
      </p:sp>
      <p:sp>
        <p:nvSpPr>
          <p:cNvPr id="111" name="Google Shape;111;p13"/>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pPr lvl="0"/>
            <a:r>
              <a:rPr lang="en-US" smtClean="0"/>
              <a:t>Click to edit Master text styles</a:t>
            </a:r>
          </a:p>
        </p:txBody>
      </p:sp>
      <p:sp>
        <p:nvSpPr>
          <p:cNvPr id="112" name="Google Shape;112;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13" name="Google Shape;113;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14" name="Google Shape;114;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14"/>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Click to edit Master title style</a:t>
            </a:r>
            <a:endParaRPr/>
          </a:p>
        </p:txBody>
      </p:sp>
      <p:sp>
        <p:nvSpPr>
          <p:cNvPr id="117" name="Google Shape;117;p14"/>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pPr lvl="0"/>
            <a:r>
              <a:rPr lang="en-US" smtClean="0"/>
              <a:t>Click to edit Master text styles</a:t>
            </a:r>
          </a:p>
        </p:txBody>
      </p:sp>
      <p:sp>
        <p:nvSpPr>
          <p:cNvPr id="118" name="Google Shape;118;p14"/>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pPr lvl="0"/>
            <a:r>
              <a:rPr lang="en-US" smtClean="0"/>
              <a:t>Click to edit Master text styles</a:t>
            </a:r>
          </a:p>
        </p:txBody>
      </p:sp>
      <p:sp>
        <p:nvSpPr>
          <p:cNvPr id="119" name="Google Shape;119;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20" name="Google Shape;120;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21" name="Google Shape;121;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
        <p:nvSpPr>
          <p:cNvPr id="122" name="Google Shape;122;p14"/>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BFE471"/>
                </a:solidFill>
                <a:latin typeface="Arial"/>
                <a:ea typeface="Arial"/>
                <a:cs typeface="Arial"/>
                <a:sym typeface="Arial"/>
              </a:rPr>
              <a:t>“</a:t>
            </a:r>
            <a:endParaRPr/>
          </a:p>
        </p:txBody>
      </p:sp>
      <p:sp>
        <p:nvSpPr>
          <p:cNvPr id="123" name="Google Shape;123;p14"/>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BFE471"/>
                </a:solidFill>
                <a:latin typeface="Arial"/>
                <a:ea typeface="Arial"/>
                <a:cs typeface="Arial"/>
                <a:sym typeface="Arial"/>
              </a:rPr>
              <a: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15"/>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Click to edit Master title style</a:t>
            </a:r>
            <a:endParaRPr/>
          </a:p>
        </p:txBody>
      </p:sp>
      <p:sp>
        <p:nvSpPr>
          <p:cNvPr id="126" name="Google Shape;126;p15"/>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pPr lvl="0"/>
            <a:r>
              <a:rPr lang="en-US" smtClean="0"/>
              <a:t>Click to edit Master text styles</a:t>
            </a:r>
          </a:p>
        </p:txBody>
      </p:sp>
      <p:sp>
        <p:nvSpPr>
          <p:cNvPr id="127" name="Google Shape;127;p15"/>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pPr lvl="0"/>
            <a:r>
              <a:rPr lang="en-US" smtClean="0"/>
              <a:t>Click to edit Master text styles</a:t>
            </a:r>
          </a:p>
        </p:txBody>
      </p:sp>
      <p:sp>
        <p:nvSpPr>
          <p:cNvPr id="128" name="Google Shape;128;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29" name="Google Shape;129;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30" name="Google Shape;130;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31"/>
        <p:cNvGrpSpPr/>
        <p:nvPr/>
      </p:nvGrpSpPr>
      <p:grpSpPr>
        <a:xfrm>
          <a:off x="0" y="0"/>
          <a:ext cx="0" cy="0"/>
          <a:chOff x="0" y="0"/>
          <a:chExt cx="0" cy="0"/>
        </a:xfrm>
      </p:grpSpPr>
      <p:sp>
        <p:nvSpPr>
          <p:cNvPr id="132" name="Google Shape;132;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Click to edit Master title style</a:t>
            </a:r>
            <a:endParaRPr/>
          </a:p>
        </p:txBody>
      </p:sp>
      <p:sp>
        <p:nvSpPr>
          <p:cNvPr id="133" name="Google Shape;133;p16"/>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pPr lvl="0"/>
            <a:r>
              <a:rPr lang="en-US" smtClean="0"/>
              <a:t>Click to edit Master text styles</a:t>
            </a:r>
          </a:p>
        </p:txBody>
      </p:sp>
      <p:sp>
        <p:nvSpPr>
          <p:cNvPr id="134" name="Google Shape;134;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35" name="Google Shape;135;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36" name="Google Shape;136;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Click to edit Master title style</a:t>
            </a:r>
            <a:endParaRPr/>
          </a:p>
        </p:txBody>
      </p:sp>
      <p:sp>
        <p:nvSpPr>
          <p:cNvPr id="139" name="Google Shape;139;p17"/>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pPr lvl="0"/>
            <a:r>
              <a:rPr lang="en-US" smtClean="0"/>
              <a:t>Click to edit Master text styles</a:t>
            </a:r>
          </a:p>
        </p:txBody>
      </p:sp>
      <p:sp>
        <p:nvSpPr>
          <p:cNvPr id="140" name="Google Shape;140;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41" name="Google Shape;141;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42" name="Google Shape;142;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3"/>
        <p:cNvGrpSpPr/>
        <p:nvPr/>
      </p:nvGrpSpPr>
      <p:grpSpPr>
        <a:xfrm>
          <a:off x="0" y="0"/>
          <a:ext cx="0" cy="0"/>
          <a:chOff x="0" y="0"/>
          <a:chExt cx="0" cy="0"/>
        </a:xfrm>
      </p:grpSpPr>
      <p:sp>
        <p:nvSpPr>
          <p:cNvPr id="44" name="Google Shape;44;p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Click to edit Master title style</a:t>
            </a:r>
            <a:endParaRPr/>
          </a:p>
        </p:txBody>
      </p:sp>
      <p:sp>
        <p:nvSpPr>
          <p:cNvPr id="45" name="Google Shape;45;p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pPr lvl="0"/>
            <a:r>
              <a:rPr lang="en-US" smtClean="0"/>
              <a:t>Click to edit Master text styles</a:t>
            </a:r>
          </a:p>
        </p:txBody>
      </p:sp>
      <p:sp>
        <p:nvSpPr>
          <p:cNvPr id="46" name="Google Shape;46;p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7" name="Google Shape;47;p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Click to edit Master title style</a:t>
            </a:r>
            <a:endParaRPr/>
          </a:p>
        </p:txBody>
      </p:sp>
      <p:sp>
        <p:nvSpPr>
          <p:cNvPr id="51" name="Google Shape;51;p4"/>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pPr lvl="0"/>
            <a:r>
              <a:rPr lang="en-US" smtClean="0"/>
              <a:t>Click to edit Master text styles</a:t>
            </a:r>
          </a:p>
        </p:txBody>
      </p:sp>
      <p:sp>
        <p:nvSpPr>
          <p:cNvPr id="52" name="Google Shape;52;p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53" name="Google Shape;53;p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54" name="Google Shape;54;p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5"/>
        <p:cNvGrpSpPr/>
        <p:nvPr/>
      </p:nvGrpSpPr>
      <p:grpSpPr>
        <a:xfrm>
          <a:off x="0" y="0"/>
          <a:ext cx="0" cy="0"/>
          <a:chOff x="0" y="0"/>
          <a:chExt cx="0" cy="0"/>
        </a:xfrm>
      </p:grpSpPr>
      <p:sp>
        <p:nvSpPr>
          <p:cNvPr id="56" name="Google Shape;56;p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Click to edit Master title style</a:t>
            </a:r>
            <a:endParaRPr/>
          </a:p>
        </p:txBody>
      </p:sp>
      <p:sp>
        <p:nvSpPr>
          <p:cNvPr id="57" name="Google Shape;57;p5"/>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pPr lvl="0"/>
            <a:r>
              <a:rPr lang="en-US" smtClean="0"/>
              <a:t>Click to edit Master text styles</a:t>
            </a:r>
          </a:p>
        </p:txBody>
      </p:sp>
      <p:sp>
        <p:nvSpPr>
          <p:cNvPr id="58" name="Google Shape;58;p5"/>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pPr lvl="0"/>
            <a:r>
              <a:rPr lang="en-US" smtClean="0"/>
              <a:t>Click to edit Master text styles</a:t>
            </a:r>
          </a:p>
        </p:txBody>
      </p:sp>
      <p:sp>
        <p:nvSpPr>
          <p:cNvPr id="59" name="Google Shape;59;p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60" name="Google Shape;60;p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61" name="Google Shape;61;p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2"/>
        <p:cNvGrpSpPr/>
        <p:nvPr/>
      </p:nvGrpSpPr>
      <p:grpSpPr>
        <a:xfrm>
          <a:off x="0" y="0"/>
          <a:ext cx="0" cy="0"/>
          <a:chOff x="0" y="0"/>
          <a:chExt cx="0" cy="0"/>
        </a:xfrm>
      </p:grpSpPr>
      <p:sp>
        <p:nvSpPr>
          <p:cNvPr id="63" name="Google Shape;63;p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Click to edit Master title style</a:t>
            </a:r>
            <a:endParaRPr/>
          </a:p>
        </p:txBody>
      </p:sp>
      <p:sp>
        <p:nvSpPr>
          <p:cNvPr id="64" name="Google Shape;64;p6"/>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pPr lvl="0"/>
            <a:r>
              <a:rPr lang="en-US" smtClean="0"/>
              <a:t>Click to edit Master text styles</a:t>
            </a:r>
          </a:p>
        </p:txBody>
      </p:sp>
      <p:sp>
        <p:nvSpPr>
          <p:cNvPr id="65" name="Google Shape;65;p6"/>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pPr lvl="0"/>
            <a:r>
              <a:rPr lang="en-US" smtClean="0"/>
              <a:t>Click to edit Master text styles</a:t>
            </a:r>
          </a:p>
        </p:txBody>
      </p:sp>
      <p:sp>
        <p:nvSpPr>
          <p:cNvPr id="66" name="Google Shape;66;p6"/>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pPr lvl="0"/>
            <a:r>
              <a:rPr lang="en-US" smtClean="0"/>
              <a:t>Click to edit Master text styles</a:t>
            </a:r>
          </a:p>
        </p:txBody>
      </p:sp>
      <p:sp>
        <p:nvSpPr>
          <p:cNvPr id="67" name="Google Shape;67;p6"/>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pPr lvl="0"/>
            <a:r>
              <a:rPr lang="en-US" smtClean="0"/>
              <a:t>Click to edit Master text styles</a:t>
            </a:r>
          </a:p>
        </p:txBody>
      </p:sp>
      <p:sp>
        <p:nvSpPr>
          <p:cNvPr id="68" name="Google Shape;68;p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69" name="Google Shape;69;p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70" name="Google Shape;70;p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1"/>
        <p:cNvGrpSpPr/>
        <p:nvPr/>
      </p:nvGrpSpPr>
      <p:grpSpPr>
        <a:xfrm>
          <a:off x="0" y="0"/>
          <a:ext cx="0" cy="0"/>
          <a:chOff x="0" y="0"/>
          <a:chExt cx="0" cy="0"/>
        </a:xfrm>
      </p:grpSpPr>
      <p:sp>
        <p:nvSpPr>
          <p:cNvPr id="72" name="Google Shape;72;p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Click to edit Master title style</a:t>
            </a:r>
            <a:endParaRPr/>
          </a:p>
        </p:txBody>
      </p:sp>
      <p:sp>
        <p:nvSpPr>
          <p:cNvPr id="73" name="Google Shape;73;p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74" name="Google Shape;74;p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75" name="Google Shape;75;p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78" name="Google Shape;78;p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79" name="Google Shape;79;p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9"/>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Click to edit Master title style</a:t>
            </a:r>
            <a:endParaRPr/>
          </a:p>
        </p:txBody>
      </p:sp>
      <p:sp>
        <p:nvSpPr>
          <p:cNvPr id="82" name="Google Shape;82;p9"/>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pPr lvl="0"/>
            <a:r>
              <a:rPr lang="en-US" smtClean="0"/>
              <a:t>Click to edit Master text styles</a:t>
            </a:r>
          </a:p>
        </p:txBody>
      </p:sp>
      <p:sp>
        <p:nvSpPr>
          <p:cNvPr id="83" name="Google Shape;83;p9"/>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pPr lvl="0"/>
            <a:r>
              <a:rPr lang="en-US" smtClean="0"/>
              <a:t>Click to edit Master text styles</a:t>
            </a:r>
          </a:p>
        </p:txBody>
      </p:sp>
      <p:sp>
        <p:nvSpPr>
          <p:cNvPr id="84" name="Google Shape;84;p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85" name="Google Shape;85;p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86" name="Google Shape;86;p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7"/>
        <p:cNvGrpSpPr/>
        <p:nvPr/>
      </p:nvGrpSpPr>
      <p:grpSpPr>
        <a:xfrm>
          <a:off x="0" y="0"/>
          <a:ext cx="0" cy="0"/>
          <a:chOff x="0" y="0"/>
          <a:chExt cx="0" cy="0"/>
        </a:xfrm>
      </p:grpSpPr>
      <p:sp>
        <p:nvSpPr>
          <p:cNvPr id="88" name="Google Shape;88;p10"/>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Click to edit Master title style</a:t>
            </a:r>
            <a:endParaRPr/>
          </a:p>
        </p:txBody>
      </p:sp>
      <p:sp>
        <p:nvSpPr>
          <p:cNvPr id="89" name="Google Shape;89;p10"/>
          <p:cNvSpPr>
            <a:spLocks noGrp="1"/>
          </p:cNvSpPr>
          <p:nvPr>
            <p:ph type="pic" idx="2"/>
          </p:nvPr>
        </p:nvSpPr>
        <p:spPr>
          <a:xfrm>
            <a:off x="677334" y="609600"/>
            <a:ext cx="8596668" cy="3845718"/>
          </a:xfrm>
          <a:prstGeom prst="rect">
            <a:avLst/>
          </a:prstGeom>
          <a:noFill/>
          <a:ln>
            <a:noFill/>
          </a:ln>
        </p:spPr>
        <p:txBody>
          <a:bodyPr spcFirstLastPara="1" wrap="square" lIns="91425" tIns="45700" rIns="91425" bIns="45700" anchor="t" anchorCtr="0"/>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r>
              <a:rPr lang="en-US" smtClean="0"/>
              <a:t>Click icon to add picture</a:t>
            </a:r>
            <a:endParaRPr/>
          </a:p>
        </p:txBody>
      </p:sp>
      <p:sp>
        <p:nvSpPr>
          <p:cNvPr id="90" name="Google Shape;90;p10"/>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pPr lvl="0"/>
            <a:r>
              <a:rPr lang="en-US" smtClean="0"/>
              <a:t>Click to edit Master text styles</a:t>
            </a:r>
          </a:p>
        </p:txBody>
      </p:sp>
      <p:sp>
        <p:nvSpPr>
          <p:cNvPr id="91" name="Google Shape;91;p1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92" name="Google Shape;92;p1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93" name="Google Shape;93;p1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8467"/>
            <a:ext cx="12192000" cy="6866467"/>
            <a:chOff x="0" y="-8467"/>
            <a:chExt cx="12192000" cy="6866467"/>
          </a:xfrm>
        </p:grpSpPr>
        <p:cxnSp>
          <p:nvCxnSpPr>
            <p:cNvPr id="11" name="Google Shape;11;p1"/>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1"/>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7" name="Google Shape;17;p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8" name="Google Shape;18;p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1"/>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lang="en-US"/>
          </a:p>
        </p:txBody>
      </p:sp>
      <p:sp>
        <p:nvSpPr>
          <p:cNvPr id="24" name="Google Shape;24;p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lang="en-US"/>
          </a:p>
        </p:txBody>
      </p:sp>
      <p:sp>
        <p:nvSpPr>
          <p:cNvPr id="25" name="Google Shape;25;p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smtClean="0"/>
              <a:t>‹#›</a:t>
            </a:fld>
            <a:endParaRPr lang="en-US" dirty="0"/>
          </a:p>
        </p:txBody>
      </p:sp>
    </p:spTree>
  </p:cSld>
  <p:clrMap bg1="lt1" tx1="dk1" bg2="dk2" tx2="lt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 id="2147484241" r:id="rId12"/>
    <p:sldLayoutId id="2147484242" r:id="rId13"/>
    <p:sldLayoutId id="2147484243" r:id="rId14"/>
    <p:sldLayoutId id="2147484244" r:id="rId15"/>
    <p:sldLayoutId id="2147484245" r:id="rId16"/>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9" y="-990600"/>
            <a:ext cx="12205699" cy="8091225"/>
          </a:xfrm>
          <a:prstGeom prst="rect">
            <a:avLst/>
          </a:prstGeom>
        </p:spPr>
      </p:pic>
      <p:sp>
        <p:nvSpPr>
          <p:cNvPr id="2" name="Title 1"/>
          <p:cNvSpPr>
            <a:spLocks noGrp="1"/>
          </p:cNvSpPr>
          <p:nvPr>
            <p:ph type="title"/>
          </p:nvPr>
        </p:nvSpPr>
        <p:spPr>
          <a:xfrm>
            <a:off x="609600" y="4724400"/>
            <a:ext cx="11125200" cy="1092200"/>
          </a:xfrm>
        </p:spPr>
        <p:txBody>
          <a:bodyPr>
            <a:normAutofit/>
          </a:bodyPr>
          <a:lstStyle/>
          <a:p>
            <a:pPr algn="l"/>
            <a:r>
              <a:rPr lang="en-US" sz="6000" b="1" dirty="0" smtClean="0">
                <a:ln w="12700">
                  <a:solidFill>
                    <a:schemeClr val="tx1"/>
                  </a:solidFill>
                </a:ln>
                <a:solidFill>
                  <a:schemeClr val="bg1"/>
                </a:solidFill>
                <a:effectLst>
                  <a:outerShdw blurRad="50800" dist="38100" dir="2700000" algn="tl" rotWithShape="0">
                    <a:prstClr val="black">
                      <a:alpha val="40000"/>
                    </a:prstClr>
                  </a:outerShdw>
                </a:effectLst>
              </a:rPr>
              <a:t>Cholera and Conflict in Yemen</a:t>
            </a:r>
            <a:endParaRPr lang="en-US" sz="6000" b="1" dirty="0">
              <a:ln w="12700">
                <a:solidFill>
                  <a:schemeClr val="tx1"/>
                </a:solidFill>
              </a:ln>
              <a:solidFill>
                <a:schemeClr val="bg1"/>
              </a:solidFill>
              <a:effectLst>
                <a:outerShdw blurRad="50800" dist="38100" dir="2700000" algn="tl" rotWithShape="0">
                  <a:prstClr val="black">
                    <a:alpha val="40000"/>
                  </a:prstClr>
                </a:outerShdw>
              </a:effectLst>
            </a:endParaRPr>
          </a:p>
        </p:txBody>
      </p:sp>
      <p:sp>
        <p:nvSpPr>
          <p:cNvPr id="3" name="Text Placeholder 2"/>
          <p:cNvSpPr>
            <a:spLocks noGrp="1"/>
          </p:cNvSpPr>
          <p:nvPr>
            <p:ph type="body" idx="1"/>
          </p:nvPr>
        </p:nvSpPr>
        <p:spPr>
          <a:xfrm>
            <a:off x="524933" y="5998238"/>
            <a:ext cx="9304867" cy="935962"/>
          </a:xfrm>
        </p:spPr>
        <p:txBody>
          <a:bodyPr>
            <a:normAutofit/>
          </a:bodyPr>
          <a:lstStyle/>
          <a:p>
            <a:pPr marL="137160" indent="0">
              <a:buNone/>
            </a:pPr>
            <a:r>
              <a:rPr lang="en-US" dirty="0" err="1" smtClean="0">
                <a:solidFill>
                  <a:schemeClr val="bg1"/>
                </a:solidFill>
                <a:effectLst>
                  <a:outerShdw blurRad="38100" dist="38100" dir="2700000" algn="tl">
                    <a:srgbClr val="000000">
                      <a:alpha val="43137"/>
                    </a:srgbClr>
                  </a:outerShdw>
                </a:effectLst>
              </a:rPr>
              <a:t>Mehron</a:t>
            </a:r>
            <a:r>
              <a:rPr lang="en-US" dirty="0" smtClean="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S. Dhillon, Daniel Na, Christopher R. </a:t>
            </a:r>
            <a:r>
              <a:rPr lang="en-US" dirty="0" err="1">
                <a:solidFill>
                  <a:schemeClr val="bg1"/>
                </a:solidFill>
                <a:effectLst>
                  <a:outerShdw blurRad="38100" dist="38100" dir="2700000" algn="tl">
                    <a:srgbClr val="000000">
                      <a:alpha val="43137"/>
                    </a:srgbClr>
                  </a:outerShdw>
                </a:effectLst>
              </a:rPr>
              <a:t>Kawata</a:t>
            </a:r>
            <a:r>
              <a:rPr lang="en-US" dirty="0">
                <a:solidFill>
                  <a:schemeClr val="bg1"/>
                </a:solidFill>
                <a:effectLst>
                  <a:outerShdw blurRad="38100" dist="38100" dir="2700000" algn="tl">
                    <a:srgbClr val="000000">
                      <a:alpha val="43137"/>
                    </a:srgbClr>
                  </a:outerShdw>
                </a:effectLst>
              </a:rPr>
              <a:t>, Jacelyn Swede, </a:t>
            </a:r>
            <a:r>
              <a:rPr lang="en-US" dirty="0" err="1">
                <a:solidFill>
                  <a:schemeClr val="bg1"/>
                </a:solidFill>
                <a:effectLst>
                  <a:outerShdw blurRad="38100" dist="38100" dir="2700000" algn="tl">
                    <a:srgbClr val="000000">
                      <a:alpha val="43137"/>
                    </a:srgbClr>
                  </a:outerShdw>
                </a:effectLst>
              </a:rPr>
              <a:t>Parth</a:t>
            </a:r>
            <a:r>
              <a:rPr lang="en-US" dirty="0">
                <a:solidFill>
                  <a:schemeClr val="bg1"/>
                </a:solidFill>
                <a:effectLst>
                  <a:outerShdw blurRad="38100" dist="38100" dir="2700000" algn="tl">
                    <a:srgbClr val="000000">
                      <a:alpha val="43137"/>
                    </a:srgbClr>
                  </a:outerShdw>
                </a:effectLst>
              </a:rPr>
              <a:t> N. Patel, Angelika F. </a:t>
            </a:r>
            <a:r>
              <a:rPr lang="en-US" dirty="0" err="1">
                <a:solidFill>
                  <a:schemeClr val="bg1"/>
                </a:solidFill>
                <a:effectLst>
                  <a:outerShdw blurRad="38100" dist="38100" dir="2700000" algn="tl">
                    <a:srgbClr val="000000">
                      <a:alpha val="43137"/>
                    </a:srgbClr>
                  </a:outerShdw>
                </a:effectLst>
              </a:rPr>
              <a:t>Ringor</a:t>
            </a:r>
            <a:r>
              <a:rPr lang="en-US" dirty="0">
                <a:solidFill>
                  <a:schemeClr val="bg1"/>
                </a:solidFill>
                <a:effectLst>
                  <a:outerShdw blurRad="38100" dist="38100" dir="2700000" algn="tl">
                    <a:srgbClr val="000000">
                      <a:alpha val="43137"/>
                    </a:srgbClr>
                  </a:outerShdw>
                </a:effectLst>
              </a:rPr>
              <a:t>, Joshua Chu, and Andrea </a:t>
            </a:r>
            <a:r>
              <a:rPr lang="en-US" dirty="0" smtClean="0">
                <a:solidFill>
                  <a:schemeClr val="bg1"/>
                </a:solidFill>
                <a:effectLst>
                  <a:outerShdw blurRad="38100" dist="38100" dir="2700000" algn="tl">
                    <a:srgbClr val="000000">
                      <a:alpha val="43137"/>
                    </a:srgbClr>
                  </a:outerShdw>
                </a:effectLst>
              </a:rPr>
              <a:t>Nicholas</a:t>
            </a:r>
            <a:endParaRPr lang="en-US"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688927" y="4572010"/>
            <a:ext cx="4568879" cy="307777"/>
          </a:xfrm>
          <a:prstGeom prst="rect">
            <a:avLst/>
          </a:prstGeom>
        </p:spPr>
        <p:txBody>
          <a:bodyPr wrap="none">
            <a:spAutoFit/>
          </a:bodyPr>
          <a:lstStyle/>
          <a:p>
            <a:pPr>
              <a:spcBef>
                <a:spcPct val="0"/>
              </a:spcBef>
              <a:buFontTx/>
              <a:buNone/>
            </a:pPr>
            <a:r>
              <a:rPr lang="en-US" altLang="en-US" b="1" dirty="0">
                <a:solidFill>
                  <a:schemeClr val="bg1"/>
                </a:solidFill>
                <a:effectLst>
                  <a:outerShdw blurRad="50800" dist="38100" dir="2700000" algn="tl" rotWithShape="0">
                    <a:prstClr val="black">
                      <a:alpha val="40000"/>
                    </a:prstClr>
                  </a:outerShdw>
                </a:effectLst>
                <a:latin typeface="Calibri" pitchFamily="34" charset="0"/>
                <a:cs typeface="Calibri" pitchFamily="34" charset="0"/>
              </a:rPr>
              <a:t>NATIONAL CENTER FOR CASE STUDY TEACHING IN SCIENCE</a:t>
            </a:r>
            <a:endParaRPr lang="en-US" altLang="en-US" b="1" dirty="0">
              <a:solidFill>
                <a:schemeClr val="bg1"/>
              </a:solidFill>
              <a:effectLst>
                <a:outerShdw blurRad="50800" dist="38100" dir="2700000" algn="tl" rotWithShape="0">
                  <a:prstClr val="black">
                    <a:alpha val="40000"/>
                  </a:prstClr>
                </a:outerShdw>
              </a:effectLst>
              <a:latin typeface="Palatino Linotype" pitchFamily="18" charset="0"/>
              <a:cs typeface="Calibri" pitchFamily="34" charset="0"/>
            </a:endParaRPr>
          </a:p>
        </p:txBody>
      </p:sp>
      <p:sp>
        <p:nvSpPr>
          <p:cNvPr id="8" name="Rectangle 7"/>
          <p:cNvSpPr/>
          <p:nvPr/>
        </p:nvSpPr>
        <p:spPr>
          <a:xfrm>
            <a:off x="5860679" y="3275115"/>
            <a:ext cx="470642" cy="307777"/>
          </a:xfrm>
          <a:prstGeom prst="rect">
            <a:avLst/>
          </a:prstGeom>
        </p:spPr>
        <p:txBody>
          <a:bodyPr wrap="none">
            <a:spAutoFit/>
          </a:bodyPr>
          <a:lstStyle/>
          <a:p>
            <a:pPr marL="137160" indent="0">
              <a:buNone/>
            </a:pPr>
            <a:r>
              <a:rPr lang="en-US" dirty="0">
                <a:solidFill>
                  <a:schemeClr val="bg1"/>
                </a:solidFill>
                <a:latin typeface="Monotype Corsiva" panose="03010101010201010101" pitchFamily="66" charset="0"/>
              </a:rPr>
              <a:t>by</a:t>
            </a:r>
          </a:p>
        </p:txBody>
      </p:sp>
      <p:sp>
        <p:nvSpPr>
          <p:cNvPr id="9" name="Rectangle 8"/>
          <p:cNvSpPr/>
          <p:nvPr/>
        </p:nvSpPr>
        <p:spPr>
          <a:xfrm>
            <a:off x="512485" y="5619690"/>
            <a:ext cx="533159" cy="400110"/>
          </a:xfrm>
          <a:prstGeom prst="rect">
            <a:avLst/>
          </a:prstGeom>
        </p:spPr>
        <p:txBody>
          <a:bodyPr wrap="none">
            <a:spAutoFit/>
          </a:bodyPr>
          <a:lstStyle/>
          <a:p>
            <a:pPr marL="137160" indent="0">
              <a:buNone/>
            </a:pPr>
            <a:r>
              <a:rPr lang="en-US" sz="2000" dirty="0">
                <a:solidFill>
                  <a:schemeClr val="bg1"/>
                </a:solidFill>
                <a:effectLst>
                  <a:outerShdw blurRad="38100" dist="38100" dir="2700000" algn="tl">
                    <a:srgbClr val="000000">
                      <a:alpha val="43137"/>
                    </a:srgbClr>
                  </a:outerShdw>
                </a:effectLst>
                <a:latin typeface="Monotype Corsiva" panose="03010101010201010101" pitchFamily="66" charset="0"/>
              </a:rPr>
              <a:t>by</a:t>
            </a:r>
          </a:p>
        </p:txBody>
      </p:sp>
    </p:spTree>
    <p:extLst>
      <p:ext uri="{BB962C8B-B14F-4D97-AF65-F5344CB8AC3E}">
        <p14:creationId xmlns:p14="http://schemas.microsoft.com/office/powerpoint/2010/main" val="13169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6"/>
          <p:cNvSpPr txBox="1"/>
          <p:nvPr/>
        </p:nvSpPr>
        <p:spPr>
          <a:xfrm>
            <a:off x="1041218" y="797514"/>
            <a:ext cx="8961009" cy="526297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Trebuchet MS"/>
                <a:ea typeface="Trebuchet MS"/>
                <a:cs typeface="Trebuchet MS"/>
                <a:sym typeface="Trebuchet MS"/>
              </a:rPr>
              <a:t>The war started in </a:t>
            </a:r>
            <a:r>
              <a:rPr lang="en-US" sz="2400" b="1" dirty="0">
                <a:solidFill>
                  <a:srgbClr val="FF0000"/>
                </a:solidFill>
                <a:latin typeface="Trebuchet MS"/>
                <a:ea typeface="Trebuchet MS"/>
                <a:cs typeface="Trebuchet MS"/>
                <a:sym typeface="Trebuchet MS"/>
              </a:rPr>
              <a:t>2011</a:t>
            </a:r>
            <a:r>
              <a:rPr lang="en-US" sz="2400" dirty="0">
                <a:solidFill>
                  <a:schemeClr val="dk1"/>
                </a:solidFill>
                <a:latin typeface="Trebuchet MS"/>
                <a:ea typeface="Trebuchet MS"/>
                <a:cs typeface="Trebuchet MS"/>
                <a:sym typeface="Trebuchet MS"/>
              </a:rPr>
              <a:t> by the Houthi movement against president </a:t>
            </a:r>
            <a:r>
              <a:rPr lang="en-US" sz="2400" dirty="0" err="1">
                <a:solidFill>
                  <a:schemeClr val="dk1"/>
                </a:solidFill>
                <a:latin typeface="Trebuchet MS"/>
                <a:ea typeface="Trebuchet MS"/>
                <a:cs typeface="Trebuchet MS"/>
                <a:sym typeface="Trebuchet MS"/>
              </a:rPr>
              <a:t>Abdrabbuh</a:t>
            </a:r>
            <a:r>
              <a:rPr lang="en-US" sz="2400" dirty="0">
                <a:solidFill>
                  <a:schemeClr val="dk1"/>
                </a:solidFill>
                <a:latin typeface="Trebuchet MS"/>
                <a:ea typeface="Trebuchet MS"/>
                <a:cs typeface="Trebuchet MS"/>
                <a:sym typeface="Trebuchet MS"/>
              </a:rPr>
              <a:t> Mansour </a:t>
            </a:r>
            <a:r>
              <a:rPr lang="en-US" sz="2400" dirty="0" err="1">
                <a:solidFill>
                  <a:schemeClr val="dk1"/>
                </a:solidFill>
                <a:latin typeface="Trebuchet MS"/>
                <a:ea typeface="Trebuchet MS"/>
                <a:cs typeface="Trebuchet MS"/>
                <a:sym typeface="Trebuchet MS"/>
              </a:rPr>
              <a:t>Hadi</a:t>
            </a:r>
            <a:r>
              <a:rPr lang="en-US" sz="2400" dirty="0">
                <a:solidFill>
                  <a:schemeClr val="dk1"/>
                </a:solidFill>
                <a:latin typeface="Trebuchet MS"/>
                <a:ea typeface="Trebuchet MS"/>
                <a:cs typeface="Trebuchet MS"/>
                <a:sym typeface="Trebuchet MS"/>
              </a:rPr>
              <a:t>, who fled to Aden and eventually out of the country for his safety.</a:t>
            </a:r>
            <a:endParaRPr dirty="0"/>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Trebuchet MS"/>
                <a:ea typeface="Trebuchet MS"/>
                <a:cs typeface="Trebuchet MS"/>
                <a:sym typeface="Trebuchet MS"/>
              </a:rPr>
              <a:t>In 2015, the bordering country of </a:t>
            </a:r>
            <a:r>
              <a:rPr lang="en-US" sz="2400" b="1" dirty="0">
                <a:solidFill>
                  <a:srgbClr val="FF0000"/>
                </a:solidFill>
                <a:latin typeface="Trebuchet MS"/>
                <a:ea typeface="Trebuchet MS"/>
                <a:cs typeface="Trebuchet MS"/>
                <a:sym typeface="Trebuchet MS"/>
              </a:rPr>
              <a:t>Saudi Arabia </a:t>
            </a:r>
            <a:r>
              <a:rPr lang="en-US" sz="2400" dirty="0">
                <a:solidFill>
                  <a:schemeClr val="dk1"/>
                </a:solidFill>
                <a:latin typeface="Trebuchet MS"/>
                <a:ea typeface="Trebuchet MS"/>
                <a:cs typeface="Trebuchet MS"/>
                <a:sym typeface="Trebuchet MS"/>
              </a:rPr>
              <a:t>teamed with the Yemeni government to send </a:t>
            </a:r>
            <a:r>
              <a:rPr lang="en-US" sz="2400" b="1" dirty="0">
                <a:solidFill>
                  <a:srgbClr val="FF0000"/>
                </a:solidFill>
                <a:latin typeface="Trebuchet MS"/>
                <a:ea typeface="Trebuchet MS"/>
                <a:cs typeface="Trebuchet MS"/>
                <a:sym typeface="Trebuchet MS"/>
              </a:rPr>
              <a:t>airstrikes and blockages</a:t>
            </a:r>
            <a:r>
              <a:rPr lang="en-US" sz="2400" dirty="0">
                <a:solidFill>
                  <a:schemeClr val="dk1"/>
                </a:solidFill>
                <a:latin typeface="Trebuchet MS"/>
                <a:ea typeface="Trebuchet MS"/>
                <a:cs typeface="Trebuchet MS"/>
                <a:sym typeface="Trebuchet MS"/>
              </a:rPr>
              <a:t> to the regions of under the rebels </a:t>
            </a:r>
            <a:r>
              <a:rPr lang="en-US" sz="2400" dirty="0" smtClean="0">
                <a:solidFill>
                  <a:schemeClr val="dk1"/>
                </a:solidFill>
                <a:latin typeface="Trebuchet MS"/>
                <a:ea typeface="Trebuchet MS"/>
                <a:cs typeface="Trebuchet MS"/>
                <a:sym typeface="Trebuchet MS"/>
              </a:rPr>
              <a:t>[1].</a:t>
            </a:r>
            <a:endParaRPr dirty="0"/>
          </a:p>
          <a:p>
            <a:pPr marL="342900" marR="0" lvl="0" indent="-342900" algn="l" rtl="0">
              <a:spcBef>
                <a:spcPts val="0"/>
              </a:spcBef>
              <a:spcAft>
                <a:spcPts val="0"/>
              </a:spcAft>
              <a:buClr>
                <a:srgbClr val="FF0000"/>
              </a:buClr>
              <a:buSzPts val="2400"/>
              <a:buFont typeface="Arial"/>
              <a:buChar char="•"/>
            </a:pPr>
            <a:r>
              <a:rPr lang="en-US" sz="2400" b="1" dirty="0">
                <a:solidFill>
                  <a:srgbClr val="FF0000"/>
                </a:solidFill>
                <a:latin typeface="Trebuchet MS"/>
                <a:ea typeface="Trebuchet MS"/>
                <a:cs typeface="Trebuchet MS"/>
                <a:sym typeface="Trebuchet MS"/>
              </a:rPr>
              <a:t>Water reservoirs and water treatment plants </a:t>
            </a:r>
            <a:r>
              <a:rPr lang="en-US" sz="2400" dirty="0">
                <a:solidFill>
                  <a:schemeClr val="dk1"/>
                </a:solidFill>
                <a:latin typeface="Trebuchet MS"/>
                <a:ea typeface="Trebuchet MS"/>
                <a:cs typeface="Trebuchet MS"/>
                <a:sym typeface="Trebuchet MS"/>
              </a:rPr>
              <a:t>have been systematically targeted by both internal fighting and by external intervention </a:t>
            </a:r>
            <a:r>
              <a:rPr lang="en-US" sz="2400" dirty="0" smtClean="0">
                <a:solidFill>
                  <a:schemeClr val="dk1"/>
                </a:solidFill>
                <a:latin typeface="Trebuchet MS"/>
                <a:ea typeface="Trebuchet MS"/>
                <a:cs typeface="Trebuchet MS"/>
                <a:sym typeface="Trebuchet MS"/>
              </a:rPr>
              <a:t>[2</a:t>
            </a:r>
            <a:r>
              <a:rPr lang="en-US" sz="2400" dirty="0">
                <a:solidFill>
                  <a:schemeClr val="dk1"/>
                </a:solidFill>
                <a:latin typeface="Trebuchet MS"/>
                <a:ea typeface="Trebuchet MS"/>
                <a:cs typeface="Trebuchet MS"/>
                <a:sym typeface="Trebuchet MS"/>
              </a:rPr>
              <a:t>]</a:t>
            </a:r>
            <a:r>
              <a:rPr lang="en-US" sz="2400" dirty="0" smtClean="0">
                <a:solidFill>
                  <a:schemeClr val="dk1"/>
                </a:solidFill>
                <a:latin typeface="Trebuchet MS"/>
                <a:ea typeface="Trebuchet MS"/>
                <a:cs typeface="Trebuchet MS"/>
                <a:sym typeface="Trebuchet MS"/>
              </a:rPr>
              <a:t>.</a:t>
            </a:r>
            <a:endParaRPr dirty="0"/>
          </a:p>
          <a:p>
            <a:pPr marL="342900" marR="0" lvl="0" indent="-342900" algn="l" rtl="0">
              <a:spcBef>
                <a:spcPts val="0"/>
              </a:spcBef>
              <a:spcAft>
                <a:spcPts val="0"/>
              </a:spcAft>
              <a:buClr>
                <a:srgbClr val="FF0000"/>
              </a:buClr>
              <a:buSzPts val="2400"/>
              <a:buFont typeface="Arial"/>
              <a:buChar char="•"/>
            </a:pPr>
            <a:r>
              <a:rPr lang="en-US" sz="2400" b="1" dirty="0">
                <a:solidFill>
                  <a:srgbClr val="FF0000"/>
                </a:solidFill>
                <a:latin typeface="Trebuchet MS"/>
                <a:ea typeface="Trebuchet MS"/>
                <a:cs typeface="Trebuchet MS"/>
                <a:sym typeface="Trebuchet MS"/>
              </a:rPr>
              <a:t>Military blockages </a:t>
            </a:r>
            <a:r>
              <a:rPr lang="en-US" sz="2400" dirty="0">
                <a:solidFill>
                  <a:schemeClr val="dk1"/>
                </a:solidFill>
                <a:latin typeface="Trebuchet MS"/>
                <a:ea typeface="Trebuchet MS"/>
                <a:cs typeface="Trebuchet MS"/>
                <a:sym typeface="Trebuchet MS"/>
              </a:rPr>
              <a:t>restrict many in the population from humanitarian aids such as food, water and medicine.  The </a:t>
            </a:r>
            <a:r>
              <a:rPr lang="en-US" sz="2400" b="1" dirty="0">
                <a:solidFill>
                  <a:srgbClr val="FF0000"/>
                </a:solidFill>
                <a:latin typeface="Trebuchet MS"/>
                <a:ea typeface="Trebuchet MS"/>
                <a:cs typeface="Trebuchet MS"/>
                <a:sym typeface="Trebuchet MS"/>
              </a:rPr>
              <a:t>lack of a functional government </a:t>
            </a:r>
            <a:r>
              <a:rPr lang="en-US" sz="2400" dirty="0">
                <a:solidFill>
                  <a:schemeClr val="dk1"/>
                </a:solidFill>
                <a:latin typeface="Trebuchet MS"/>
                <a:ea typeface="Trebuchet MS"/>
                <a:cs typeface="Trebuchet MS"/>
                <a:sym typeface="Trebuchet MS"/>
              </a:rPr>
              <a:t>has caused widespread unemployment for civil workers such as teachers, nurses, and other government officials </a:t>
            </a:r>
            <a:r>
              <a:rPr lang="en-US" sz="2400" dirty="0" smtClean="0">
                <a:solidFill>
                  <a:schemeClr val="dk1"/>
                </a:solidFill>
                <a:latin typeface="Trebuchet MS"/>
                <a:ea typeface="Trebuchet MS"/>
                <a:cs typeface="Trebuchet MS"/>
                <a:sym typeface="Trebuchet MS"/>
              </a:rPr>
              <a:t>[3].</a:t>
            </a:r>
            <a:endParaRPr dirty="0"/>
          </a:p>
        </p:txBody>
      </p:sp>
      <p:sp>
        <p:nvSpPr>
          <p:cNvPr id="4" name="Slide Number Placeholder 3"/>
          <p:cNvSpPr>
            <a:spLocks noGrp="1"/>
          </p:cNvSpPr>
          <p:nvPr>
            <p:ph type="sldNum" idx="12"/>
          </p:nvPr>
        </p:nvSpPr>
        <p:spPr/>
        <p:txBody>
          <a:bodyPr/>
          <a:lstStyle/>
          <a:p>
            <a:fld id="{00000000-1234-1234-1234-123412341234}" type="slidenum">
              <a:rPr lang="en-US" smtClean="0"/>
              <a:pPr/>
              <a:t>10</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7"/>
          <p:cNvSpPr txBox="1"/>
          <p:nvPr/>
        </p:nvSpPr>
        <p:spPr>
          <a:xfrm>
            <a:off x="1066800" y="2921172"/>
            <a:ext cx="8546283"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dirty="0">
                <a:solidFill>
                  <a:schemeClr val="dk1"/>
                </a:solidFill>
                <a:latin typeface="Trebuchet MS"/>
                <a:ea typeface="Trebuchet MS"/>
                <a:cs typeface="Trebuchet MS"/>
                <a:sym typeface="Trebuchet MS"/>
              </a:rPr>
              <a:t>Round 1</a:t>
            </a:r>
            <a:endParaRPr dirty="0"/>
          </a:p>
        </p:txBody>
      </p:sp>
      <p:sp>
        <p:nvSpPr>
          <p:cNvPr id="2" name="Slide Number Placeholder 1"/>
          <p:cNvSpPr>
            <a:spLocks noGrp="1"/>
          </p:cNvSpPr>
          <p:nvPr>
            <p:ph type="sldNum" idx="12"/>
          </p:nvPr>
        </p:nvSpPr>
        <p:spPr/>
        <p:txBody>
          <a:bodyPr/>
          <a:lstStyle/>
          <a:p>
            <a:fld id="{7A280574-72C1-4EA3-BAF1-829635AE1F3A}" type="slidenum">
              <a:rPr lang="en-US" smtClean="0"/>
              <a:t>11</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8"/>
          <p:cNvSpPr txBox="1"/>
          <p:nvPr/>
        </p:nvSpPr>
        <p:spPr>
          <a:xfrm>
            <a:off x="1586885" y="2459504"/>
            <a:ext cx="8546283" cy="193899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dirty="0">
                <a:solidFill>
                  <a:schemeClr val="dk1"/>
                </a:solidFill>
                <a:latin typeface="Trebuchet MS"/>
                <a:ea typeface="Trebuchet MS"/>
                <a:cs typeface="Trebuchet MS"/>
                <a:sym typeface="Trebuchet MS"/>
              </a:rPr>
              <a:t>Problem 1: The Yemeni Trade Blockade</a:t>
            </a:r>
            <a:endParaRPr dirty="0"/>
          </a:p>
        </p:txBody>
      </p:sp>
      <p:sp>
        <p:nvSpPr>
          <p:cNvPr id="2" name="Slide Number Placeholder 1"/>
          <p:cNvSpPr>
            <a:spLocks noGrp="1"/>
          </p:cNvSpPr>
          <p:nvPr>
            <p:ph type="sldNum" idx="12"/>
          </p:nvPr>
        </p:nvSpPr>
        <p:spPr/>
        <p:txBody>
          <a:bodyPr/>
          <a:lstStyle/>
          <a:p>
            <a:fld id="{7A280574-72C1-4EA3-BAF1-829635AE1F3A}" type="slidenum">
              <a:rPr lang="en-US" smtClean="0"/>
              <a:t>12</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9"/>
          <p:cNvSpPr txBox="1"/>
          <p:nvPr/>
        </p:nvSpPr>
        <p:spPr>
          <a:xfrm>
            <a:off x="546694" y="243522"/>
            <a:ext cx="8961009" cy="600164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Trebuchet MS"/>
                <a:ea typeface="Trebuchet MS"/>
                <a:cs typeface="Trebuchet MS"/>
                <a:sym typeface="Trebuchet MS"/>
              </a:rPr>
              <a:t>Yemen experienced </a:t>
            </a:r>
            <a:r>
              <a:rPr lang="en-US" sz="2400" b="1" dirty="0">
                <a:solidFill>
                  <a:srgbClr val="FF0000"/>
                </a:solidFill>
                <a:latin typeface="Trebuchet MS"/>
                <a:ea typeface="Trebuchet MS"/>
                <a:cs typeface="Trebuchet MS"/>
                <a:sym typeface="Trebuchet MS"/>
              </a:rPr>
              <a:t>trade blockades </a:t>
            </a:r>
            <a:r>
              <a:rPr lang="en-US" sz="2400" dirty="0">
                <a:solidFill>
                  <a:schemeClr val="dk1"/>
                </a:solidFill>
                <a:latin typeface="Trebuchet MS"/>
                <a:ea typeface="Trebuchet MS"/>
                <a:cs typeface="Trebuchet MS"/>
                <a:sym typeface="Trebuchet MS"/>
              </a:rPr>
              <a:t>of its naval and aerial ports during a majority of the Yemeni Civil War, and as of March 2018, there is still an ongoing blockade in place. </a:t>
            </a:r>
            <a:endParaRPr dirty="0"/>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Trebuchet MS"/>
                <a:ea typeface="Trebuchet MS"/>
                <a:cs typeface="Trebuchet MS"/>
                <a:sym typeface="Trebuchet MS"/>
              </a:rPr>
              <a:t>This led to the </a:t>
            </a:r>
            <a:r>
              <a:rPr lang="en-US" sz="2400" b="1" dirty="0">
                <a:solidFill>
                  <a:srgbClr val="FF0000"/>
                </a:solidFill>
                <a:latin typeface="Trebuchet MS"/>
                <a:ea typeface="Trebuchet MS"/>
                <a:cs typeface="Trebuchet MS"/>
                <a:sym typeface="Trebuchet MS"/>
              </a:rPr>
              <a:t>restriction of medical resources </a:t>
            </a:r>
            <a:r>
              <a:rPr lang="en-US" sz="2400" dirty="0">
                <a:solidFill>
                  <a:schemeClr val="dk1"/>
                </a:solidFill>
                <a:latin typeface="Trebuchet MS"/>
                <a:ea typeface="Trebuchet MS"/>
                <a:cs typeface="Trebuchet MS"/>
                <a:sym typeface="Trebuchet MS"/>
              </a:rPr>
              <a:t>such as the IV fluids and antibiotics necessary for controlling the cholera outbreak. This has also led to the </a:t>
            </a:r>
            <a:r>
              <a:rPr lang="en-US" sz="2400" b="1" dirty="0">
                <a:solidFill>
                  <a:srgbClr val="FF0000"/>
                </a:solidFill>
                <a:latin typeface="Trebuchet MS"/>
                <a:ea typeface="Trebuchet MS"/>
                <a:cs typeface="Trebuchet MS"/>
                <a:sym typeface="Trebuchet MS"/>
              </a:rPr>
              <a:t>loss of safe drinking water </a:t>
            </a:r>
            <a:r>
              <a:rPr lang="en-US" sz="2400" dirty="0">
                <a:solidFill>
                  <a:schemeClr val="dk1"/>
                </a:solidFill>
                <a:latin typeface="Trebuchet MS"/>
                <a:ea typeface="Trebuchet MS"/>
                <a:cs typeface="Trebuchet MS"/>
                <a:sym typeface="Trebuchet MS"/>
              </a:rPr>
              <a:t>and water purification equipment to supply villages and towns </a:t>
            </a:r>
            <a:r>
              <a:rPr lang="en-US" sz="2400" dirty="0" smtClean="0">
                <a:solidFill>
                  <a:schemeClr val="dk1"/>
                </a:solidFill>
                <a:latin typeface="Trebuchet MS"/>
                <a:ea typeface="Trebuchet MS"/>
                <a:cs typeface="Trebuchet MS"/>
                <a:sym typeface="Trebuchet MS"/>
              </a:rPr>
              <a:t>[3</a:t>
            </a:r>
            <a:r>
              <a:rPr lang="en-US" sz="2400" dirty="0">
                <a:solidFill>
                  <a:schemeClr val="dk1"/>
                </a:solidFill>
                <a:latin typeface="Trebuchet MS"/>
                <a:ea typeface="Trebuchet MS"/>
                <a:cs typeface="Trebuchet MS"/>
                <a:sym typeface="Trebuchet MS"/>
              </a:rPr>
              <a:t>]</a:t>
            </a:r>
            <a:r>
              <a:rPr lang="en-US" sz="2400" dirty="0" smtClean="0">
                <a:solidFill>
                  <a:schemeClr val="dk1"/>
                </a:solidFill>
                <a:latin typeface="Trebuchet MS"/>
                <a:ea typeface="Trebuchet MS"/>
                <a:cs typeface="Trebuchet MS"/>
                <a:sym typeface="Trebuchet MS"/>
              </a:rPr>
              <a:t>.</a:t>
            </a:r>
            <a:endParaRPr dirty="0"/>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Trebuchet MS"/>
                <a:ea typeface="Trebuchet MS"/>
                <a:cs typeface="Trebuchet MS"/>
                <a:sym typeface="Trebuchet MS"/>
              </a:rPr>
              <a:t>In addition, diseases like cholera and malaria have become more virulent due to </a:t>
            </a:r>
            <a:r>
              <a:rPr lang="en-US" sz="2400" b="1" dirty="0">
                <a:solidFill>
                  <a:srgbClr val="FF0000"/>
                </a:solidFill>
                <a:latin typeface="Trebuchet MS"/>
                <a:ea typeface="Trebuchet MS"/>
                <a:cs typeface="Trebuchet MS"/>
                <a:sym typeface="Trebuchet MS"/>
              </a:rPr>
              <a:t>widespread malnutrition</a:t>
            </a:r>
            <a:r>
              <a:rPr lang="en-US" sz="2400" dirty="0">
                <a:solidFill>
                  <a:schemeClr val="dk1"/>
                </a:solidFill>
                <a:latin typeface="Trebuchet MS"/>
                <a:ea typeface="Trebuchet MS"/>
                <a:cs typeface="Trebuchet MS"/>
                <a:sym typeface="Trebuchet MS"/>
              </a:rPr>
              <a:t>.  1.8 million children and 1.1 million pregnant women are experiencing Moderate Acute Malnutrition (MAM). Additionally, 462,000 children are suffering from Severe Acute Malnutrition (SAM). A child under the age of 5 dies every 10 minutes from preventable causes in Yemen, largely due to complications resulting from malnutrition </a:t>
            </a:r>
            <a:r>
              <a:rPr lang="en-US" sz="2400" dirty="0" smtClean="0">
                <a:solidFill>
                  <a:schemeClr val="dk1"/>
                </a:solidFill>
                <a:latin typeface="Trebuchet MS"/>
                <a:ea typeface="Trebuchet MS"/>
                <a:cs typeface="Trebuchet MS"/>
                <a:sym typeface="Trebuchet MS"/>
              </a:rPr>
              <a:t>[3]. </a:t>
            </a:r>
            <a:endParaRPr dirty="0"/>
          </a:p>
        </p:txBody>
      </p:sp>
      <p:sp>
        <p:nvSpPr>
          <p:cNvPr id="4" name="Slide Number Placeholder 3"/>
          <p:cNvSpPr>
            <a:spLocks noGrp="1"/>
          </p:cNvSpPr>
          <p:nvPr>
            <p:ph type="sldNum" idx="12"/>
          </p:nvPr>
        </p:nvSpPr>
        <p:spPr/>
        <p:txBody>
          <a:bodyPr/>
          <a:lstStyle/>
          <a:p>
            <a:fld id="{00000000-1234-1234-1234-123412341234}" type="slidenum">
              <a:rPr lang="en-US" smtClean="0"/>
              <a:pPr/>
              <a:t>13</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0"/>
          <p:cNvSpPr txBox="1"/>
          <p:nvPr/>
        </p:nvSpPr>
        <p:spPr>
          <a:xfrm>
            <a:off x="762000" y="2921172"/>
            <a:ext cx="8546283"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a:solidFill>
                  <a:schemeClr val="dk1"/>
                </a:solidFill>
                <a:latin typeface="Trebuchet MS"/>
                <a:ea typeface="Trebuchet MS"/>
                <a:cs typeface="Trebuchet MS"/>
                <a:sym typeface="Trebuchet MS"/>
              </a:rPr>
              <a:t>Round 2</a:t>
            </a:r>
            <a:endParaRPr/>
          </a:p>
        </p:txBody>
      </p:sp>
      <p:sp>
        <p:nvSpPr>
          <p:cNvPr id="2" name="Slide Number Placeholder 1"/>
          <p:cNvSpPr>
            <a:spLocks noGrp="1"/>
          </p:cNvSpPr>
          <p:nvPr>
            <p:ph type="sldNum" idx="12"/>
          </p:nvPr>
        </p:nvSpPr>
        <p:spPr/>
        <p:txBody>
          <a:bodyPr/>
          <a:lstStyle/>
          <a:p>
            <a:fld id="{7A280574-72C1-4EA3-BAF1-829635AE1F3A}" type="slidenum">
              <a:rPr lang="en-US" smtClean="0"/>
              <a:t>14</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1"/>
          <p:cNvSpPr txBox="1"/>
          <p:nvPr/>
        </p:nvSpPr>
        <p:spPr>
          <a:xfrm>
            <a:off x="1822861" y="2413337"/>
            <a:ext cx="8546283" cy="193899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a:solidFill>
                  <a:schemeClr val="dk1"/>
                </a:solidFill>
                <a:latin typeface="Trebuchet MS"/>
                <a:ea typeface="Trebuchet MS"/>
                <a:cs typeface="Trebuchet MS"/>
                <a:sym typeface="Trebuchet MS"/>
              </a:rPr>
              <a:t>Problem 2: Sanitation and Healthcare</a:t>
            </a:r>
            <a:endParaRPr/>
          </a:p>
        </p:txBody>
      </p:sp>
      <p:sp>
        <p:nvSpPr>
          <p:cNvPr id="2" name="Slide Number Placeholder 1"/>
          <p:cNvSpPr>
            <a:spLocks noGrp="1"/>
          </p:cNvSpPr>
          <p:nvPr>
            <p:ph type="sldNum" idx="12"/>
          </p:nvPr>
        </p:nvSpPr>
        <p:spPr/>
        <p:txBody>
          <a:bodyPr/>
          <a:lstStyle/>
          <a:p>
            <a:fld id="{7A280574-72C1-4EA3-BAF1-829635AE1F3A}" type="slidenum">
              <a:rPr lang="en-US" smtClean="0"/>
              <a:t>15</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2"/>
          <p:cNvSpPr txBox="1"/>
          <p:nvPr/>
        </p:nvSpPr>
        <p:spPr>
          <a:xfrm>
            <a:off x="303846" y="1905506"/>
            <a:ext cx="9768351" cy="304698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Trebuchet MS"/>
                <a:ea typeface="Trebuchet MS"/>
                <a:cs typeface="Trebuchet MS"/>
                <a:sym typeface="Trebuchet MS"/>
              </a:rPr>
              <a:t>Over </a:t>
            </a:r>
            <a:r>
              <a:rPr lang="en-US" sz="2400" b="1" dirty="0">
                <a:solidFill>
                  <a:srgbClr val="FF0000"/>
                </a:solidFill>
                <a:latin typeface="Trebuchet MS"/>
                <a:ea typeface="Trebuchet MS"/>
                <a:cs typeface="Trebuchet MS"/>
                <a:sym typeface="Trebuchet MS"/>
              </a:rPr>
              <a:t>160</a:t>
            </a:r>
            <a:r>
              <a:rPr lang="en-US" sz="2400" dirty="0">
                <a:solidFill>
                  <a:schemeClr val="dk1"/>
                </a:solidFill>
                <a:latin typeface="Trebuchet MS"/>
                <a:ea typeface="Trebuchet MS"/>
                <a:cs typeface="Trebuchet MS"/>
                <a:sym typeface="Trebuchet MS"/>
              </a:rPr>
              <a:t> airstrikes have been performed against Yemeni health facilities </a:t>
            </a:r>
            <a:r>
              <a:rPr lang="en-US" sz="2400" dirty="0" smtClean="0">
                <a:solidFill>
                  <a:schemeClr val="dk1"/>
                </a:solidFill>
                <a:latin typeface="Trebuchet MS"/>
                <a:ea typeface="Trebuchet MS"/>
                <a:cs typeface="Trebuchet MS"/>
                <a:sym typeface="Trebuchet MS"/>
              </a:rPr>
              <a:t>[2].</a:t>
            </a:r>
            <a:endParaRPr dirty="0"/>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Trebuchet MS"/>
                <a:ea typeface="Trebuchet MS"/>
                <a:cs typeface="Trebuchet MS"/>
                <a:sym typeface="Trebuchet MS"/>
              </a:rPr>
              <a:t>Many of the hospitals targeted were </a:t>
            </a:r>
            <a:r>
              <a:rPr lang="en-US" sz="2400" b="1" dirty="0">
                <a:solidFill>
                  <a:srgbClr val="FF0000"/>
                </a:solidFill>
                <a:latin typeface="Trebuchet MS"/>
                <a:ea typeface="Trebuchet MS"/>
                <a:cs typeface="Trebuchet MS"/>
                <a:sym typeface="Trebuchet MS"/>
              </a:rPr>
              <a:t>public hospitals</a:t>
            </a:r>
            <a:r>
              <a:rPr lang="en-US" sz="2400" dirty="0">
                <a:solidFill>
                  <a:schemeClr val="dk1"/>
                </a:solidFill>
                <a:latin typeface="Trebuchet MS"/>
                <a:ea typeface="Trebuchet MS"/>
                <a:cs typeface="Trebuchet MS"/>
                <a:sym typeface="Trebuchet MS"/>
              </a:rPr>
              <a:t>.  Several of these were run by </a:t>
            </a:r>
            <a:r>
              <a:rPr lang="en-US" sz="2400" b="1" dirty="0">
                <a:solidFill>
                  <a:srgbClr val="FF0000"/>
                </a:solidFill>
                <a:latin typeface="Trebuchet MS"/>
                <a:ea typeface="Trebuchet MS"/>
                <a:cs typeface="Trebuchet MS"/>
                <a:sym typeface="Trebuchet MS"/>
              </a:rPr>
              <a:t>Doctors Without Borders</a:t>
            </a:r>
            <a:r>
              <a:rPr lang="en-US" sz="2400" dirty="0">
                <a:solidFill>
                  <a:schemeClr val="dk1"/>
                </a:solidFill>
                <a:latin typeface="Trebuchet MS"/>
                <a:ea typeface="Trebuchet MS"/>
                <a:cs typeface="Trebuchet MS"/>
                <a:sym typeface="Trebuchet MS"/>
              </a:rPr>
              <a:t>, a nonprofit organization offering medical assistance in war-torn regions.</a:t>
            </a:r>
            <a:endParaRPr dirty="0"/>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Trebuchet MS"/>
                <a:ea typeface="Trebuchet MS"/>
                <a:cs typeface="Trebuchet MS"/>
                <a:sym typeface="Trebuchet MS"/>
              </a:rPr>
              <a:t>Due to the damages of the war, over 15 million Yemenis are lacking access to proper healthcare.</a:t>
            </a:r>
            <a:endParaRPr dirty="0"/>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Trebuchet MS"/>
                <a:ea typeface="Trebuchet MS"/>
                <a:cs typeface="Trebuchet MS"/>
                <a:sym typeface="Trebuchet MS"/>
              </a:rPr>
              <a:t>However, the ongoing conflict continues to hinder relief efforts.</a:t>
            </a:r>
            <a:endParaRPr dirty="0"/>
          </a:p>
        </p:txBody>
      </p:sp>
      <p:sp>
        <p:nvSpPr>
          <p:cNvPr id="4" name="Slide Number Placeholder 3"/>
          <p:cNvSpPr>
            <a:spLocks noGrp="1"/>
          </p:cNvSpPr>
          <p:nvPr>
            <p:ph type="sldNum" idx="12"/>
          </p:nvPr>
        </p:nvSpPr>
        <p:spPr/>
        <p:txBody>
          <a:bodyPr/>
          <a:lstStyle/>
          <a:p>
            <a:fld id="{00000000-1234-1234-1234-123412341234}" type="slidenum">
              <a:rPr lang="en-US" smtClean="0"/>
              <a:pPr/>
              <a:t>16</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3"/>
          <p:cNvSpPr txBox="1"/>
          <p:nvPr/>
        </p:nvSpPr>
        <p:spPr>
          <a:xfrm>
            <a:off x="341978" y="1536174"/>
            <a:ext cx="9768351" cy="378565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2400"/>
              <a:buFont typeface="Arial"/>
              <a:buChar char="•"/>
            </a:pPr>
            <a:r>
              <a:rPr lang="en-US" sz="2400" b="1">
                <a:solidFill>
                  <a:srgbClr val="FF0000"/>
                </a:solidFill>
                <a:latin typeface="Trebuchet MS"/>
                <a:ea typeface="Trebuchet MS"/>
                <a:cs typeface="Trebuchet MS"/>
                <a:sym typeface="Trebuchet MS"/>
              </a:rPr>
              <a:t>Water has also become even more scarce</a:t>
            </a:r>
            <a:r>
              <a:rPr lang="en-US" sz="2400">
                <a:solidFill>
                  <a:srgbClr val="FF0000"/>
                </a:solidFill>
                <a:latin typeface="Trebuchet MS"/>
                <a:ea typeface="Trebuchet MS"/>
                <a:cs typeface="Trebuchet MS"/>
                <a:sym typeface="Trebuchet MS"/>
              </a:rPr>
              <a:t> </a:t>
            </a:r>
            <a:r>
              <a:rPr lang="en-US" sz="2400">
                <a:solidFill>
                  <a:schemeClr val="dk1"/>
                </a:solidFill>
                <a:latin typeface="Trebuchet MS"/>
                <a:ea typeface="Trebuchet MS"/>
                <a:cs typeface="Trebuchet MS"/>
                <a:sym typeface="Trebuchet MS"/>
              </a:rPr>
              <a:t>in a nation that has historically been lacking water.</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Trebuchet MS"/>
                <a:ea typeface="Trebuchet MS"/>
                <a:cs typeface="Trebuchet MS"/>
                <a:sym typeface="Trebuchet MS"/>
              </a:rPr>
              <a:t>Airstrikes targeting the Yemeni water supply were aimed at forcing an end to the conflict, but only made conditions worse. The remaining water plants are in need of </a:t>
            </a:r>
            <a:r>
              <a:rPr lang="en-US" sz="2400" b="1">
                <a:solidFill>
                  <a:srgbClr val="FF0000"/>
                </a:solidFill>
                <a:latin typeface="Trebuchet MS"/>
                <a:ea typeface="Trebuchet MS"/>
                <a:cs typeface="Trebuchet MS"/>
                <a:sym typeface="Trebuchet MS"/>
              </a:rPr>
              <a:t>fuel and chlorine </a:t>
            </a:r>
            <a:r>
              <a:rPr lang="en-US" sz="2400">
                <a:solidFill>
                  <a:schemeClr val="dk1"/>
                </a:solidFill>
                <a:latin typeface="Trebuchet MS"/>
                <a:ea typeface="Trebuchet MS"/>
                <a:cs typeface="Trebuchet MS"/>
                <a:sym typeface="Trebuchet MS"/>
              </a:rPr>
              <a:t>(4).</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Trebuchet MS"/>
                <a:ea typeface="Trebuchet MS"/>
                <a:cs typeface="Trebuchet MS"/>
                <a:sym typeface="Trebuchet MS"/>
              </a:rPr>
              <a:t>Due to the damages of the war, over 20 million Yemenis are lacking access to clean water and basic sanitation. This is worsened by the formation of </a:t>
            </a:r>
            <a:r>
              <a:rPr lang="en-US" sz="2400" b="1">
                <a:solidFill>
                  <a:srgbClr val="FF0000"/>
                </a:solidFill>
                <a:latin typeface="Trebuchet MS"/>
                <a:ea typeface="Trebuchet MS"/>
                <a:cs typeface="Trebuchet MS"/>
                <a:sym typeface="Trebuchet MS"/>
              </a:rPr>
              <a:t>roadblocks and travel blockades</a:t>
            </a:r>
            <a:r>
              <a:rPr lang="en-US" sz="2400">
                <a:solidFill>
                  <a:schemeClr val="dk1"/>
                </a:solidFill>
                <a:latin typeface="Trebuchet MS"/>
                <a:ea typeface="Trebuchet MS"/>
                <a:cs typeface="Trebuchet MS"/>
                <a:sym typeface="Trebuchet MS"/>
              </a:rPr>
              <a:t> as the war has progressed.</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Trebuchet MS"/>
                <a:ea typeface="Trebuchet MS"/>
                <a:cs typeface="Trebuchet MS"/>
                <a:sym typeface="Trebuchet MS"/>
              </a:rPr>
              <a:t>However, the ongoing conflict continues to hinder relief efforts.</a:t>
            </a:r>
            <a:endParaRPr/>
          </a:p>
        </p:txBody>
      </p:sp>
      <p:sp>
        <p:nvSpPr>
          <p:cNvPr id="4" name="Slide Number Placeholder 3"/>
          <p:cNvSpPr>
            <a:spLocks noGrp="1"/>
          </p:cNvSpPr>
          <p:nvPr>
            <p:ph type="sldNum" idx="12"/>
          </p:nvPr>
        </p:nvSpPr>
        <p:spPr/>
        <p:txBody>
          <a:bodyPr/>
          <a:lstStyle/>
          <a:p>
            <a:fld id="{00000000-1234-1234-1234-123412341234}" type="slidenum">
              <a:rPr lang="en-US" smtClean="0"/>
              <a:pPr/>
              <a:t>17</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4"/>
          <p:cNvSpPr txBox="1"/>
          <p:nvPr/>
        </p:nvSpPr>
        <p:spPr>
          <a:xfrm>
            <a:off x="902517" y="2921172"/>
            <a:ext cx="8546283"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dirty="0">
                <a:solidFill>
                  <a:schemeClr val="dk1"/>
                </a:solidFill>
                <a:latin typeface="Trebuchet MS"/>
                <a:ea typeface="Trebuchet MS"/>
                <a:cs typeface="Trebuchet MS"/>
                <a:sym typeface="Trebuchet MS"/>
              </a:rPr>
              <a:t>Round 3</a:t>
            </a:r>
            <a:endParaRPr dirty="0"/>
          </a:p>
        </p:txBody>
      </p:sp>
      <p:sp>
        <p:nvSpPr>
          <p:cNvPr id="2" name="Slide Number Placeholder 1"/>
          <p:cNvSpPr>
            <a:spLocks noGrp="1"/>
          </p:cNvSpPr>
          <p:nvPr>
            <p:ph type="sldNum" idx="12"/>
          </p:nvPr>
        </p:nvSpPr>
        <p:spPr/>
        <p:txBody>
          <a:bodyPr/>
          <a:lstStyle/>
          <a:p>
            <a:fld id="{7A280574-72C1-4EA3-BAF1-829635AE1F3A}" type="slidenum">
              <a:rPr lang="en-US" smtClean="0"/>
              <a:t>18</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5"/>
          <p:cNvSpPr txBox="1"/>
          <p:nvPr/>
        </p:nvSpPr>
        <p:spPr>
          <a:xfrm>
            <a:off x="1822861" y="2413337"/>
            <a:ext cx="8546283" cy="193899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a:solidFill>
                  <a:schemeClr val="dk1"/>
                </a:solidFill>
                <a:latin typeface="Trebuchet MS"/>
                <a:ea typeface="Trebuchet MS"/>
                <a:cs typeface="Trebuchet MS"/>
                <a:sym typeface="Trebuchet MS"/>
              </a:rPr>
              <a:t>Problem 4: Medication Shortages</a:t>
            </a:r>
            <a:endParaRPr/>
          </a:p>
        </p:txBody>
      </p:sp>
      <p:sp>
        <p:nvSpPr>
          <p:cNvPr id="2" name="Slide Number Placeholder 1"/>
          <p:cNvSpPr>
            <a:spLocks noGrp="1"/>
          </p:cNvSpPr>
          <p:nvPr>
            <p:ph type="sldNum" idx="12"/>
          </p:nvPr>
        </p:nvSpPr>
        <p:spPr/>
        <p:txBody>
          <a:bodyPr/>
          <a:lstStyle/>
          <a:p>
            <a:fld id="{7A280574-72C1-4EA3-BAF1-829635AE1F3A}" type="slidenum">
              <a:rPr lang="en-US" smtClean="0"/>
              <a:t>19</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8"/>
          <p:cNvSpPr txBox="1"/>
          <p:nvPr/>
        </p:nvSpPr>
        <p:spPr>
          <a:xfrm>
            <a:off x="1237831" y="385666"/>
            <a:ext cx="8596668" cy="13208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SzPts val="5400"/>
              <a:buFont typeface="Trebuchet MS"/>
              <a:buNone/>
            </a:pPr>
            <a:r>
              <a:rPr lang="en-US" sz="5400" b="0" i="0" u="none" strike="noStrike" cap="none" dirty="0">
                <a:solidFill>
                  <a:schemeClr val="dk1"/>
                </a:solidFill>
                <a:latin typeface="Trebuchet MS"/>
                <a:ea typeface="Trebuchet MS"/>
                <a:cs typeface="Trebuchet MS"/>
                <a:sym typeface="Trebuchet MS"/>
              </a:rPr>
              <a:t>What is Cholera?</a:t>
            </a:r>
            <a:endParaRPr dirty="0"/>
          </a:p>
        </p:txBody>
      </p:sp>
      <p:sp>
        <p:nvSpPr>
          <p:cNvPr id="149" name="Google Shape;149;p18"/>
          <p:cNvSpPr txBox="1"/>
          <p:nvPr/>
        </p:nvSpPr>
        <p:spPr>
          <a:xfrm>
            <a:off x="1237831" y="2104614"/>
            <a:ext cx="8596668" cy="3880773"/>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accent1"/>
              </a:buClr>
              <a:buSzPts val="1440"/>
              <a:buFont typeface="Arial"/>
              <a:buChar char="•"/>
            </a:pPr>
            <a:r>
              <a:rPr lang="en-US" sz="1800" b="0" i="0" u="none" strike="noStrike" cap="none" dirty="0">
                <a:solidFill>
                  <a:schemeClr val="dk1"/>
                </a:solidFill>
                <a:latin typeface="Trebuchet MS"/>
                <a:ea typeface="Trebuchet MS"/>
                <a:cs typeface="Trebuchet MS"/>
                <a:sym typeface="Trebuchet MS"/>
              </a:rPr>
              <a:t>Cholera is a disease caused by the gram-negative form of </a:t>
            </a:r>
            <a:r>
              <a:rPr lang="en-US" sz="1800" b="0" i="1" u="none" strike="noStrike" cap="none" dirty="0" err="1">
                <a:solidFill>
                  <a:schemeClr val="dk1"/>
                </a:solidFill>
                <a:latin typeface="Trebuchet MS"/>
                <a:ea typeface="Trebuchet MS"/>
                <a:cs typeface="Trebuchet MS"/>
                <a:sym typeface="Trebuchet MS"/>
              </a:rPr>
              <a:t>Vibro</a:t>
            </a:r>
            <a:r>
              <a:rPr lang="en-US" sz="1800" b="0" i="1" u="none" strike="noStrike" cap="none" dirty="0">
                <a:solidFill>
                  <a:schemeClr val="dk1"/>
                </a:solidFill>
                <a:latin typeface="Trebuchet MS"/>
                <a:ea typeface="Trebuchet MS"/>
                <a:cs typeface="Trebuchet MS"/>
                <a:sym typeface="Trebuchet MS"/>
              </a:rPr>
              <a:t> </a:t>
            </a:r>
            <a:r>
              <a:rPr lang="en-US" sz="1800" b="0" i="1" u="none" strike="noStrike" cap="none" dirty="0" err="1">
                <a:solidFill>
                  <a:schemeClr val="dk1"/>
                </a:solidFill>
                <a:latin typeface="Trebuchet MS"/>
                <a:ea typeface="Trebuchet MS"/>
                <a:cs typeface="Trebuchet MS"/>
                <a:sym typeface="Trebuchet MS"/>
              </a:rPr>
              <a:t>cholerae</a:t>
            </a:r>
            <a:r>
              <a:rPr lang="en-US" sz="1800" b="0" i="1" u="none" strike="noStrike" cap="none" dirty="0">
                <a:solidFill>
                  <a:schemeClr val="dk1"/>
                </a:solidFill>
                <a:latin typeface="Trebuchet MS"/>
                <a:ea typeface="Trebuchet MS"/>
                <a:cs typeface="Trebuchet MS"/>
                <a:sym typeface="Trebuchet MS"/>
              </a:rPr>
              <a:t>. </a:t>
            </a:r>
            <a:r>
              <a:rPr lang="en-US" sz="1800" b="0" i="0" u="none" strike="noStrike" cap="none" dirty="0">
                <a:solidFill>
                  <a:schemeClr val="dk1"/>
                </a:solidFill>
                <a:latin typeface="Trebuchet MS"/>
                <a:ea typeface="Trebuchet MS"/>
                <a:cs typeface="Trebuchet MS"/>
                <a:sym typeface="Trebuchet MS"/>
              </a:rPr>
              <a:t>Gram negative bacteria are often resistant to antibiotics.</a:t>
            </a:r>
            <a:endParaRPr dirty="0"/>
          </a:p>
          <a:p>
            <a:pPr marL="285750" marR="0" lvl="0" indent="-285750" algn="l" rtl="0">
              <a:spcBef>
                <a:spcPts val="1000"/>
              </a:spcBef>
              <a:spcAft>
                <a:spcPts val="0"/>
              </a:spcAft>
              <a:buClr>
                <a:schemeClr val="accent1"/>
              </a:buClr>
              <a:buSzPts val="1440"/>
              <a:buFont typeface="Arial"/>
              <a:buChar char="•"/>
            </a:pPr>
            <a:r>
              <a:rPr lang="en-US" sz="1800" b="0" i="0" u="none" strike="noStrike" cap="none" dirty="0" smtClean="0">
                <a:solidFill>
                  <a:schemeClr val="dk1"/>
                </a:solidFill>
                <a:latin typeface="Trebuchet MS"/>
                <a:ea typeface="Trebuchet MS"/>
                <a:cs typeface="Trebuchet MS"/>
                <a:sym typeface="Trebuchet MS"/>
              </a:rPr>
              <a:t>It </a:t>
            </a:r>
            <a:r>
              <a:rPr lang="en-US" sz="1800" b="0" i="0" u="none" strike="noStrike" cap="none" dirty="0">
                <a:solidFill>
                  <a:schemeClr val="dk1"/>
                </a:solidFill>
                <a:latin typeface="Trebuchet MS"/>
                <a:ea typeface="Trebuchet MS"/>
                <a:cs typeface="Trebuchet MS"/>
                <a:sym typeface="Trebuchet MS"/>
              </a:rPr>
              <a:t>is an extremely virulent disease that causes severe, acute watery diarrhea.  It takes between 12 hours and 5 days for a person to show symptoms. </a:t>
            </a:r>
            <a:endParaRPr dirty="0"/>
          </a:p>
          <a:p>
            <a:pPr marL="285750" lvl="0" indent="-285750">
              <a:spcBef>
                <a:spcPts val="1000"/>
              </a:spcBef>
              <a:buClr>
                <a:schemeClr val="accent1"/>
              </a:buClr>
              <a:buSzPts val="1440"/>
              <a:buFont typeface="Arial"/>
              <a:buChar char="•"/>
            </a:pPr>
            <a:r>
              <a:rPr lang="en-US" sz="1800" b="0" i="0" u="none" strike="noStrike" cap="none" dirty="0" smtClean="0">
                <a:solidFill>
                  <a:schemeClr val="dk1"/>
                </a:solidFill>
                <a:latin typeface="Trebuchet MS"/>
                <a:ea typeface="Trebuchet MS"/>
                <a:cs typeface="Trebuchet MS"/>
                <a:sym typeface="Trebuchet MS"/>
              </a:rPr>
              <a:t>Most people infected with cholera do not show any symptoms, but the bacteria are present in their </a:t>
            </a:r>
            <a:r>
              <a:rPr lang="en-US" sz="1800" dirty="0">
                <a:solidFill>
                  <a:schemeClr val="dk1"/>
                </a:solidFill>
                <a:latin typeface="Trebuchet MS"/>
                <a:ea typeface="Trebuchet MS"/>
                <a:cs typeface="Trebuchet MS"/>
                <a:sym typeface="Trebuchet MS"/>
              </a:rPr>
              <a:t>feces </a:t>
            </a:r>
            <a:r>
              <a:rPr lang="en-US" sz="1800" dirty="0" smtClean="0">
                <a:solidFill>
                  <a:schemeClr val="dk1"/>
                </a:solidFill>
                <a:latin typeface="Trebuchet MS"/>
                <a:ea typeface="Trebuchet MS"/>
                <a:cs typeface="Trebuchet MS"/>
                <a:sym typeface="Trebuchet MS"/>
              </a:rPr>
              <a:t>1–10 </a:t>
            </a:r>
            <a:r>
              <a:rPr lang="en-US" sz="1800" b="0" i="0" u="none" strike="noStrike" cap="none" dirty="0" smtClean="0">
                <a:solidFill>
                  <a:schemeClr val="dk1"/>
                </a:solidFill>
                <a:latin typeface="Trebuchet MS"/>
                <a:ea typeface="Trebuchet MS"/>
                <a:cs typeface="Trebuchet MS"/>
                <a:sym typeface="Trebuchet MS"/>
              </a:rPr>
              <a:t>days after infection and can be transmitted to other people.</a:t>
            </a:r>
            <a:endParaRPr dirty="0" smtClean="0"/>
          </a:p>
          <a:p>
            <a:pPr marL="285750" marR="0" lvl="0" indent="-285750" algn="l" rtl="0">
              <a:spcBef>
                <a:spcPts val="1000"/>
              </a:spcBef>
              <a:spcAft>
                <a:spcPts val="0"/>
              </a:spcAft>
              <a:buClr>
                <a:schemeClr val="accent1"/>
              </a:buClr>
              <a:buSzPts val="1440"/>
              <a:buFont typeface="Arial"/>
              <a:buChar char="•"/>
            </a:pPr>
            <a:r>
              <a:rPr lang="en-US" sz="1800" b="0" i="0" u="none" strike="noStrike" cap="none" dirty="0" smtClean="0">
                <a:solidFill>
                  <a:schemeClr val="dk1"/>
                </a:solidFill>
                <a:latin typeface="Trebuchet MS"/>
                <a:ea typeface="Trebuchet MS"/>
                <a:cs typeface="Trebuchet MS"/>
                <a:sym typeface="Trebuchet MS"/>
              </a:rPr>
              <a:t>The </a:t>
            </a:r>
            <a:r>
              <a:rPr lang="en-US" sz="1800" b="0" i="0" u="none" strike="noStrike" cap="none" dirty="0">
                <a:solidFill>
                  <a:schemeClr val="dk1"/>
                </a:solidFill>
                <a:latin typeface="Trebuchet MS"/>
                <a:ea typeface="Trebuchet MS"/>
                <a:cs typeface="Trebuchet MS"/>
                <a:sym typeface="Trebuchet MS"/>
              </a:rPr>
              <a:t>majority of cases are mild or moderate, while a minority develop severe and potentially fatal diarrhea and dehydration.</a:t>
            </a:r>
            <a:endParaRPr dirty="0"/>
          </a:p>
        </p:txBody>
      </p:sp>
      <p:sp>
        <p:nvSpPr>
          <p:cNvPr id="6" name="Slide Number Placeholder 5"/>
          <p:cNvSpPr>
            <a:spLocks noGrp="1"/>
          </p:cNvSpPr>
          <p:nvPr>
            <p:ph type="sldNum" idx="12"/>
          </p:nvPr>
        </p:nvSpPr>
        <p:spPr/>
        <p:txBody>
          <a:bodyPr/>
          <a:lstStyle/>
          <a:p>
            <a:fld id="{7A280574-72C1-4EA3-BAF1-829635AE1F3A}" type="slidenum">
              <a:rPr lang="en-US" smtClean="0"/>
              <a:t>2</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6"/>
          <p:cNvSpPr txBox="1"/>
          <p:nvPr/>
        </p:nvSpPr>
        <p:spPr>
          <a:xfrm>
            <a:off x="528590" y="1351508"/>
            <a:ext cx="9768351" cy="415498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2400"/>
              <a:buFont typeface="Arial"/>
              <a:buChar char="•"/>
            </a:pPr>
            <a:r>
              <a:rPr lang="en-US" sz="2400" b="1">
                <a:solidFill>
                  <a:srgbClr val="FF0000"/>
                </a:solidFill>
                <a:latin typeface="Trebuchet MS"/>
                <a:ea typeface="Trebuchet MS"/>
                <a:cs typeface="Trebuchet MS"/>
                <a:sym typeface="Trebuchet MS"/>
              </a:rPr>
              <a:t>Basic medical supplies, medicines, and vaccines</a:t>
            </a:r>
            <a:r>
              <a:rPr lang="en-US" sz="2400">
                <a:solidFill>
                  <a:schemeClr val="dk1"/>
                </a:solidFill>
                <a:latin typeface="Trebuchet MS"/>
                <a:ea typeface="Trebuchet MS"/>
                <a:cs typeface="Trebuchet MS"/>
                <a:sym typeface="Trebuchet MS"/>
              </a:rPr>
              <a:t> hit critical shortages preventing delivery of medical care to those requiring immediate aid, mainly due to </a:t>
            </a:r>
            <a:r>
              <a:rPr lang="en-US" sz="2400" b="1">
                <a:solidFill>
                  <a:srgbClr val="FF0000"/>
                </a:solidFill>
                <a:latin typeface="Trebuchet MS"/>
                <a:ea typeface="Trebuchet MS"/>
                <a:cs typeface="Trebuchet MS"/>
                <a:sym typeface="Trebuchet MS"/>
              </a:rPr>
              <a:t>naval blockades</a:t>
            </a:r>
            <a:r>
              <a:rPr lang="en-US" sz="2400">
                <a:solidFill>
                  <a:schemeClr val="dk1"/>
                </a:solidFill>
                <a:latin typeface="Trebuchet MS"/>
                <a:ea typeface="Trebuchet MS"/>
                <a:cs typeface="Trebuchet MS"/>
                <a:sym typeface="Trebuchet MS"/>
              </a:rPr>
              <a:t>.</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Trebuchet MS"/>
                <a:ea typeface="Trebuchet MS"/>
                <a:cs typeface="Trebuchet MS"/>
                <a:sym typeface="Trebuchet MS"/>
              </a:rPr>
              <a:t>The delivery of </a:t>
            </a:r>
            <a:r>
              <a:rPr lang="en-US" sz="2400" b="1">
                <a:solidFill>
                  <a:srgbClr val="FF0000"/>
                </a:solidFill>
                <a:latin typeface="Trebuchet MS"/>
                <a:ea typeface="Trebuchet MS"/>
                <a:cs typeface="Trebuchet MS"/>
                <a:sym typeface="Trebuchet MS"/>
              </a:rPr>
              <a:t>fuel</a:t>
            </a:r>
            <a:r>
              <a:rPr lang="en-US" sz="2400">
                <a:solidFill>
                  <a:schemeClr val="dk1"/>
                </a:solidFill>
                <a:latin typeface="Trebuchet MS"/>
                <a:ea typeface="Trebuchet MS"/>
                <a:cs typeface="Trebuchet MS"/>
                <a:sym typeface="Trebuchet MS"/>
              </a:rPr>
              <a:t> used to power healthcare facilities was also cut off by the blockades, which in turn damaged the national store of medicines that need to be stored at cold temperatures and causing power outages, making critical equipment like incubators useless.</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Trebuchet MS"/>
                <a:ea typeface="Trebuchet MS"/>
                <a:cs typeface="Trebuchet MS"/>
                <a:sym typeface="Trebuchet MS"/>
              </a:rPr>
              <a:t>Access to emergency medical kits, trauma kits, diarrheal disease kits and blood bank supplies was also cut off due to </a:t>
            </a:r>
            <a:r>
              <a:rPr lang="en-US" sz="2400" b="1">
                <a:solidFill>
                  <a:srgbClr val="FF0000"/>
                </a:solidFill>
                <a:latin typeface="Trebuchet MS"/>
                <a:ea typeface="Trebuchet MS"/>
                <a:cs typeface="Trebuchet MS"/>
                <a:sym typeface="Trebuchet MS"/>
              </a:rPr>
              <a:t>airstrikes and bombings</a:t>
            </a:r>
            <a:r>
              <a:rPr lang="en-US" sz="2400">
                <a:solidFill>
                  <a:schemeClr val="dk1"/>
                </a:solidFill>
                <a:latin typeface="Trebuchet MS"/>
                <a:ea typeface="Trebuchet MS"/>
                <a:cs typeface="Trebuchet MS"/>
                <a:sym typeface="Trebuchet MS"/>
              </a:rPr>
              <a:t>, leaving pharmacists and doctors overwhelmed (2). </a:t>
            </a:r>
            <a:endParaRPr/>
          </a:p>
        </p:txBody>
      </p:sp>
      <p:sp>
        <p:nvSpPr>
          <p:cNvPr id="4" name="Slide Number Placeholder 3"/>
          <p:cNvSpPr>
            <a:spLocks noGrp="1"/>
          </p:cNvSpPr>
          <p:nvPr>
            <p:ph type="sldNum" idx="12"/>
          </p:nvPr>
        </p:nvSpPr>
        <p:spPr/>
        <p:txBody>
          <a:bodyPr/>
          <a:lstStyle/>
          <a:p>
            <a:fld id="{00000000-1234-1234-1234-123412341234}" type="slidenum">
              <a:rPr lang="en-US" smtClean="0"/>
              <a:pPr/>
              <a:t>20</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7"/>
          <p:cNvSpPr txBox="1"/>
          <p:nvPr/>
        </p:nvSpPr>
        <p:spPr>
          <a:xfrm>
            <a:off x="990600" y="2921172"/>
            <a:ext cx="8546283"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dirty="0">
                <a:solidFill>
                  <a:schemeClr val="dk1"/>
                </a:solidFill>
                <a:latin typeface="Trebuchet MS"/>
                <a:ea typeface="Trebuchet MS"/>
                <a:cs typeface="Trebuchet MS"/>
                <a:sym typeface="Trebuchet MS"/>
              </a:rPr>
              <a:t>Round 4</a:t>
            </a:r>
            <a:endParaRPr dirty="0"/>
          </a:p>
        </p:txBody>
      </p:sp>
      <p:sp>
        <p:nvSpPr>
          <p:cNvPr id="2" name="Slide Number Placeholder 1"/>
          <p:cNvSpPr>
            <a:spLocks noGrp="1"/>
          </p:cNvSpPr>
          <p:nvPr>
            <p:ph type="sldNum" idx="12"/>
          </p:nvPr>
        </p:nvSpPr>
        <p:spPr/>
        <p:txBody>
          <a:bodyPr/>
          <a:lstStyle/>
          <a:p>
            <a:fld id="{7A280574-72C1-4EA3-BAF1-829635AE1F3A}" type="slidenum">
              <a:rPr lang="en-US" smtClean="0"/>
              <a:t>21</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8"/>
          <p:cNvSpPr txBox="1"/>
          <p:nvPr/>
        </p:nvSpPr>
        <p:spPr>
          <a:xfrm>
            <a:off x="1631129" y="2459504"/>
            <a:ext cx="8546283" cy="193899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a:solidFill>
                  <a:schemeClr val="dk1"/>
                </a:solidFill>
                <a:latin typeface="Trebuchet MS"/>
                <a:ea typeface="Trebuchet MS"/>
                <a:cs typeface="Trebuchet MS"/>
                <a:sym typeface="Trebuchet MS"/>
              </a:rPr>
              <a:t>Problem 5: Insufficient Funding</a:t>
            </a:r>
            <a:endParaRPr/>
          </a:p>
        </p:txBody>
      </p:sp>
      <p:sp>
        <p:nvSpPr>
          <p:cNvPr id="2" name="Slide Number Placeholder 1"/>
          <p:cNvSpPr>
            <a:spLocks noGrp="1"/>
          </p:cNvSpPr>
          <p:nvPr>
            <p:ph type="sldNum" idx="12"/>
          </p:nvPr>
        </p:nvSpPr>
        <p:spPr/>
        <p:txBody>
          <a:bodyPr/>
          <a:lstStyle/>
          <a:p>
            <a:fld id="{7A280574-72C1-4EA3-BAF1-829635AE1F3A}" type="slidenum">
              <a:rPr lang="en-US" smtClean="0"/>
              <a:t>22</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9"/>
          <p:cNvSpPr txBox="1"/>
          <p:nvPr/>
        </p:nvSpPr>
        <p:spPr>
          <a:xfrm>
            <a:off x="304655" y="1720840"/>
            <a:ext cx="9768351" cy="341632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Trebuchet MS"/>
                <a:ea typeface="Trebuchet MS"/>
                <a:cs typeface="Trebuchet MS"/>
                <a:sym typeface="Trebuchet MS"/>
              </a:rPr>
              <a:t>More than 14.8 million Yemenis lack access to </a:t>
            </a:r>
            <a:r>
              <a:rPr lang="en-US" sz="2400" b="1" dirty="0">
                <a:solidFill>
                  <a:srgbClr val="FF0000"/>
                </a:solidFill>
                <a:latin typeface="Trebuchet MS"/>
                <a:ea typeface="Trebuchet MS"/>
                <a:cs typeface="Trebuchet MS"/>
                <a:sym typeface="Trebuchet MS"/>
              </a:rPr>
              <a:t>basic healthcare</a:t>
            </a:r>
            <a:r>
              <a:rPr lang="en-US" sz="2400" dirty="0">
                <a:solidFill>
                  <a:schemeClr val="dk1"/>
                </a:solidFill>
                <a:latin typeface="Trebuchet MS"/>
                <a:ea typeface="Trebuchet MS"/>
                <a:cs typeface="Trebuchet MS"/>
                <a:sym typeface="Trebuchet MS"/>
              </a:rPr>
              <a:t>, and </a:t>
            </a:r>
            <a:r>
              <a:rPr lang="en-US" sz="2400" b="1" dirty="0">
                <a:solidFill>
                  <a:srgbClr val="FF0000"/>
                </a:solidFill>
                <a:latin typeface="Trebuchet MS"/>
                <a:ea typeface="Trebuchet MS"/>
                <a:cs typeface="Trebuchet MS"/>
                <a:sym typeface="Trebuchet MS"/>
              </a:rPr>
              <a:t>insufficient funding</a:t>
            </a:r>
            <a:r>
              <a:rPr lang="en-US" sz="2400" dirty="0">
                <a:solidFill>
                  <a:schemeClr val="dk1"/>
                </a:solidFill>
                <a:latin typeface="Trebuchet MS"/>
                <a:ea typeface="Trebuchet MS"/>
                <a:cs typeface="Trebuchet MS"/>
                <a:sym typeface="Trebuchet MS"/>
              </a:rPr>
              <a:t> limits efforts to respond to the country’s humanitarian crisis </a:t>
            </a:r>
            <a:r>
              <a:rPr lang="en-US" sz="2400" dirty="0" smtClean="0">
                <a:solidFill>
                  <a:schemeClr val="dk1"/>
                </a:solidFill>
                <a:latin typeface="Trebuchet MS"/>
                <a:ea typeface="Trebuchet MS"/>
                <a:cs typeface="Trebuchet MS"/>
                <a:sym typeface="Trebuchet MS"/>
              </a:rPr>
              <a:t>[5</a:t>
            </a:r>
            <a:r>
              <a:rPr lang="en-US" sz="2400" dirty="0">
                <a:solidFill>
                  <a:schemeClr val="dk1"/>
                </a:solidFill>
                <a:latin typeface="Trebuchet MS"/>
                <a:ea typeface="Trebuchet MS"/>
                <a:cs typeface="Trebuchet MS"/>
                <a:sym typeface="Trebuchet MS"/>
              </a:rPr>
              <a:t>]</a:t>
            </a:r>
            <a:r>
              <a:rPr lang="en-US" sz="2400" dirty="0" smtClean="0">
                <a:solidFill>
                  <a:schemeClr val="dk1"/>
                </a:solidFill>
                <a:latin typeface="Trebuchet MS"/>
                <a:ea typeface="Trebuchet MS"/>
                <a:cs typeface="Trebuchet MS"/>
                <a:sym typeface="Trebuchet MS"/>
              </a:rPr>
              <a:t>.</a:t>
            </a:r>
            <a:endParaRPr dirty="0"/>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Trebuchet MS"/>
                <a:ea typeface="Trebuchet MS"/>
                <a:cs typeface="Trebuchet MS"/>
                <a:sym typeface="Trebuchet MS"/>
              </a:rPr>
              <a:t>The current humanitarian response in Yemen is only 10.3% funded, resulting in the further discontinuation of </a:t>
            </a:r>
            <a:r>
              <a:rPr lang="en-US" sz="2400" b="1" dirty="0">
                <a:solidFill>
                  <a:srgbClr val="FF0000"/>
                </a:solidFill>
                <a:latin typeface="Trebuchet MS"/>
                <a:ea typeface="Trebuchet MS"/>
                <a:cs typeface="Trebuchet MS"/>
                <a:sym typeface="Trebuchet MS"/>
              </a:rPr>
              <a:t>medical relief programs </a:t>
            </a:r>
            <a:r>
              <a:rPr lang="en-US" sz="2400" dirty="0">
                <a:solidFill>
                  <a:schemeClr val="dk1"/>
                </a:solidFill>
                <a:latin typeface="Trebuchet MS"/>
                <a:ea typeface="Trebuchet MS"/>
                <a:cs typeface="Trebuchet MS"/>
                <a:sym typeface="Trebuchet MS"/>
              </a:rPr>
              <a:t>and</a:t>
            </a:r>
            <a:r>
              <a:rPr lang="en-US" sz="2400" b="1" dirty="0">
                <a:solidFill>
                  <a:srgbClr val="FF0000"/>
                </a:solidFill>
                <a:latin typeface="Trebuchet MS"/>
                <a:ea typeface="Trebuchet MS"/>
                <a:cs typeface="Trebuchet MS"/>
                <a:sym typeface="Trebuchet MS"/>
              </a:rPr>
              <a:t> famine prevention efforts </a:t>
            </a:r>
            <a:r>
              <a:rPr lang="en-US" sz="2400" dirty="0">
                <a:solidFill>
                  <a:schemeClr val="dk1"/>
                </a:solidFill>
                <a:latin typeface="Trebuchet MS"/>
                <a:ea typeface="Trebuchet MS"/>
                <a:cs typeface="Trebuchet MS"/>
                <a:sym typeface="Trebuchet MS"/>
              </a:rPr>
              <a:t>[</a:t>
            </a:r>
            <a:r>
              <a:rPr lang="en-US" sz="2400" dirty="0" smtClean="0">
                <a:solidFill>
                  <a:schemeClr val="dk1"/>
                </a:solidFill>
                <a:latin typeface="Trebuchet MS"/>
                <a:ea typeface="Trebuchet MS"/>
                <a:cs typeface="Trebuchet MS"/>
                <a:sym typeface="Trebuchet MS"/>
              </a:rPr>
              <a:t>6].</a:t>
            </a:r>
            <a:endParaRPr dirty="0"/>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Trebuchet MS"/>
                <a:ea typeface="Trebuchet MS"/>
                <a:cs typeface="Trebuchet MS"/>
                <a:sym typeface="Trebuchet MS"/>
              </a:rPr>
              <a:t>Due to insufficient funding, </a:t>
            </a:r>
            <a:r>
              <a:rPr lang="en-US" sz="2400" b="1" dirty="0">
                <a:solidFill>
                  <a:srgbClr val="FF0000"/>
                </a:solidFill>
                <a:latin typeface="Trebuchet MS"/>
                <a:ea typeface="Trebuchet MS"/>
                <a:cs typeface="Trebuchet MS"/>
                <a:sym typeface="Trebuchet MS"/>
              </a:rPr>
              <a:t>healthcare personnel are not given their rightful salary</a:t>
            </a:r>
            <a:r>
              <a:rPr lang="en-US" sz="2400" dirty="0">
                <a:solidFill>
                  <a:schemeClr val="dk1"/>
                </a:solidFill>
                <a:latin typeface="Trebuchet MS"/>
                <a:ea typeface="Trebuchet MS"/>
                <a:cs typeface="Trebuchet MS"/>
                <a:sym typeface="Trebuchet MS"/>
              </a:rPr>
              <a:t> and water and sanitation systems continue to fail in the face of the ongoing cholera epidemic. </a:t>
            </a:r>
            <a:endParaRPr dirty="0"/>
          </a:p>
        </p:txBody>
      </p:sp>
      <p:sp>
        <p:nvSpPr>
          <p:cNvPr id="4" name="Slide Number Placeholder 3"/>
          <p:cNvSpPr>
            <a:spLocks noGrp="1"/>
          </p:cNvSpPr>
          <p:nvPr>
            <p:ph type="sldNum" idx="12"/>
          </p:nvPr>
        </p:nvSpPr>
        <p:spPr/>
        <p:txBody>
          <a:bodyPr/>
          <a:lstStyle/>
          <a:p>
            <a:fld id="{00000000-1234-1234-1234-123412341234}" type="slidenum">
              <a:rPr lang="en-US" smtClean="0"/>
              <a:pPr/>
              <a:t>23</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0"/>
          <p:cNvSpPr txBox="1"/>
          <p:nvPr/>
        </p:nvSpPr>
        <p:spPr>
          <a:xfrm>
            <a:off x="990600" y="2921172"/>
            <a:ext cx="8546283"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dirty="0">
                <a:solidFill>
                  <a:schemeClr val="dk1"/>
                </a:solidFill>
                <a:latin typeface="Trebuchet MS"/>
                <a:ea typeface="Trebuchet MS"/>
                <a:cs typeface="Trebuchet MS"/>
                <a:sym typeface="Trebuchet MS"/>
              </a:rPr>
              <a:t>Round 5</a:t>
            </a:r>
            <a:endParaRPr dirty="0"/>
          </a:p>
        </p:txBody>
      </p:sp>
      <p:sp>
        <p:nvSpPr>
          <p:cNvPr id="2" name="Slide Number Placeholder 1"/>
          <p:cNvSpPr>
            <a:spLocks noGrp="1"/>
          </p:cNvSpPr>
          <p:nvPr>
            <p:ph type="sldNum" idx="12"/>
          </p:nvPr>
        </p:nvSpPr>
        <p:spPr/>
        <p:txBody>
          <a:bodyPr/>
          <a:lstStyle/>
          <a:p>
            <a:fld id="{7A280574-72C1-4EA3-BAF1-829635AE1F3A}" type="slidenum">
              <a:rPr lang="en-US" smtClean="0"/>
              <a:t>24</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a:t>References</a:t>
            </a:r>
            <a:endParaRPr/>
          </a:p>
        </p:txBody>
      </p:sp>
      <p:sp>
        <p:nvSpPr>
          <p:cNvPr id="313" name="Google Shape;313;p41"/>
          <p:cNvSpPr txBox="1">
            <a:spLocks noGrp="1"/>
          </p:cNvSpPr>
          <p:nvPr>
            <p:ph type="body" idx="1"/>
          </p:nvPr>
        </p:nvSpPr>
        <p:spPr>
          <a:xfrm>
            <a:off x="677335" y="1363579"/>
            <a:ext cx="8596668" cy="467778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332"/>
              <a:buNone/>
            </a:pPr>
            <a:r>
              <a:rPr lang="en-US" sz="1665" dirty="0" smtClean="0"/>
              <a:t>[1] </a:t>
            </a:r>
            <a:r>
              <a:rPr lang="en-US" sz="1665" dirty="0"/>
              <a:t> BBC </a:t>
            </a:r>
            <a:r>
              <a:rPr lang="en-US" sz="1665" dirty="0" smtClean="0"/>
              <a:t>News. 2018</a:t>
            </a:r>
            <a:r>
              <a:rPr lang="en-US" sz="1665" dirty="0"/>
              <a:t>.</a:t>
            </a:r>
            <a:r>
              <a:rPr lang="en-US" sz="1665" dirty="0" smtClean="0"/>
              <a:t> </a:t>
            </a:r>
            <a:r>
              <a:rPr lang="en-US" sz="1665" dirty="0"/>
              <a:t>Yemen </a:t>
            </a:r>
            <a:r>
              <a:rPr lang="en-US" sz="1665" dirty="0" smtClean="0"/>
              <a:t>crisis</a:t>
            </a:r>
            <a:r>
              <a:rPr lang="en-US" sz="1665" dirty="0"/>
              <a:t>: </a:t>
            </a:r>
            <a:r>
              <a:rPr lang="en-US" sz="1665" dirty="0" smtClean="0"/>
              <a:t>why is there a war? </a:t>
            </a:r>
            <a:r>
              <a:rPr lang="en-US" sz="1665" dirty="0"/>
              <a:t>World, Middle East. BBC News. http://www.bbc.com/news/world-middle-east-29319423</a:t>
            </a:r>
            <a:endParaRPr dirty="0"/>
          </a:p>
          <a:p>
            <a:pPr marL="0" lvl="0" indent="0" algn="l" rtl="0">
              <a:lnSpc>
                <a:spcPct val="90000"/>
              </a:lnSpc>
              <a:spcBef>
                <a:spcPts val="1000"/>
              </a:spcBef>
              <a:spcAft>
                <a:spcPts val="0"/>
              </a:spcAft>
              <a:buSzPts val="1332"/>
              <a:buNone/>
            </a:pPr>
            <a:r>
              <a:rPr lang="en-US" sz="1665" dirty="0" smtClean="0"/>
              <a:t>[2] </a:t>
            </a:r>
            <a:r>
              <a:rPr lang="en-US" sz="1665" dirty="0"/>
              <a:t>BBC </a:t>
            </a:r>
            <a:r>
              <a:rPr lang="en-US" sz="1665" dirty="0" smtClean="0"/>
              <a:t>News. 2017</a:t>
            </a:r>
            <a:r>
              <a:rPr lang="en-US" sz="1665" dirty="0"/>
              <a:t>.</a:t>
            </a:r>
            <a:r>
              <a:rPr lang="en-US" sz="1665" dirty="0" smtClean="0"/>
              <a:t> </a:t>
            </a:r>
            <a:r>
              <a:rPr lang="en-US" sz="1665" dirty="0"/>
              <a:t>Saudi </a:t>
            </a:r>
            <a:r>
              <a:rPr lang="en-US" sz="1665" dirty="0" smtClean="0"/>
              <a:t>“should </a:t>
            </a:r>
            <a:r>
              <a:rPr lang="en-US" sz="1665" dirty="0"/>
              <a:t>be </a:t>
            </a:r>
            <a:r>
              <a:rPr lang="en-US" sz="1665" dirty="0" smtClean="0"/>
              <a:t>blacklisted” </a:t>
            </a:r>
            <a:r>
              <a:rPr lang="en-US" sz="1665" dirty="0"/>
              <a:t>over Yemen hospital attacks. World, Middle East, Yemen Crisis. BBC News. http://www.bbc.com/news/world-middle-east-39651265</a:t>
            </a:r>
            <a:endParaRPr dirty="0"/>
          </a:p>
          <a:p>
            <a:pPr marL="0" lvl="0" indent="0">
              <a:lnSpc>
                <a:spcPct val="90000"/>
              </a:lnSpc>
              <a:buSzPts val="1332"/>
              <a:buNone/>
            </a:pPr>
            <a:r>
              <a:rPr lang="en-US" sz="1665" dirty="0" smtClean="0"/>
              <a:t>[3] OCHA. 2018</a:t>
            </a:r>
            <a:r>
              <a:rPr lang="en-US" sz="1665" dirty="0"/>
              <a:t>.</a:t>
            </a:r>
            <a:r>
              <a:rPr lang="en-US" sz="1665" dirty="0" smtClean="0"/>
              <a:t> </a:t>
            </a:r>
            <a:r>
              <a:rPr lang="en-US" sz="1665" dirty="0"/>
              <a:t>Crisis </a:t>
            </a:r>
            <a:r>
              <a:rPr lang="en-US" sz="1665" dirty="0" smtClean="0"/>
              <a:t>overview</a:t>
            </a:r>
            <a:r>
              <a:rPr lang="en-US" sz="1665" dirty="0"/>
              <a:t>. United Nations Office for the Coordination of Human Affairs, Yemen. https://www.unocha.org/yemen/crisis-overview</a:t>
            </a:r>
            <a:endParaRPr dirty="0"/>
          </a:p>
          <a:p>
            <a:pPr marL="0" lvl="0" indent="0" algn="l" rtl="0">
              <a:lnSpc>
                <a:spcPct val="90000"/>
              </a:lnSpc>
              <a:spcBef>
                <a:spcPts val="1000"/>
              </a:spcBef>
              <a:spcAft>
                <a:spcPts val="0"/>
              </a:spcAft>
              <a:buSzPts val="1332"/>
              <a:buNone/>
            </a:pPr>
            <a:r>
              <a:rPr lang="en-US" sz="1665" dirty="0" smtClean="0"/>
              <a:t>[4] </a:t>
            </a:r>
            <a:r>
              <a:rPr lang="en-US" sz="1665" dirty="0"/>
              <a:t>Al-</a:t>
            </a:r>
            <a:r>
              <a:rPr lang="en-US" sz="1665" dirty="0" err="1"/>
              <a:t>Mujahed</a:t>
            </a:r>
            <a:r>
              <a:rPr lang="en-US" sz="1665" dirty="0"/>
              <a:t>, A., </a:t>
            </a:r>
            <a:r>
              <a:rPr lang="en-US" sz="1665" dirty="0" smtClean="0"/>
              <a:t>and H. Naylor. 2015</a:t>
            </a:r>
            <a:r>
              <a:rPr lang="en-US" sz="1665" dirty="0"/>
              <a:t>.</a:t>
            </a:r>
            <a:r>
              <a:rPr lang="en-US" sz="1665" dirty="0" smtClean="0"/>
              <a:t> </a:t>
            </a:r>
            <a:r>
              <a:rPr lang="en-US" sz="1665" dirty="0"/>
              <a:t>In Yemen’s grinding war, if the bombs don’t get you, the water shortages will. Washington Post. https://</a:t>
            </a:r>
            <a:r>
              <a:rPr lang="en-US" sz="1665" dirty="0" smtClean="0"/>
              <a:t>www.washingtonpost.com/world/middle_east/in-yemens-grinding-war-if-the-bombs-dont-get-you-the-water-shortages-will/2015/07/22/a0f60118-299e-11e5-960f-22c4ba982ed4_story.html</a:t>
            </a:r>
            <a:endParaRPr dirty="0" smtClean="0"/>
          </a:p>
          <a:p>
            <a:pPr marL="0" lvl="0" indent="0">
              <a:lnSpc>
                <a:spcPct val="90000"/>
              </a:lnSpc>
              <a:buSzPts val="1332"/>
              <a:buNone/>
            </a:pPr>
            <a:r>
              <a:rPr lang="en-US" sz="1665" dirty="0" smtClean="0"/>
              <a:t>[5] MSF. 2018. Yemen: Crisis update. </a:t>
            </a:r>
            <a:r>
              <a:rPr lang="en-US" sz="1665" dirty="0" err="1" smtClean="0"/>
              <a:t>Medecins</a:t>
            </a:r>
            <a:r>
              <a:rPr lang="en-US" sz="1665" dirty="0" smtClean="0"/>
              <a:t> Sans </a:t>
            </a:r>
            <a:r>
              <a:rPr lang="en-US" sz="1665" dirty="0" err="1" smtClean="0"/>
              <a:t>Frontieres</a:t>
            </a:r>
            <a:r>
              <a:rPr lang="en-US" sz="1665" dirty="0"/>
              <a:t>. https://www.msf.org/www.msf.org/en/article/yemen-crisis-update-january-2018</a:t>
            </a:r>
            <a:endParaRPr dirty="0" smtClean="0"/>
          </a:p>
          <a:p>
            <a:pPr marL="0" lvl="0" indent="0" algn="l" rtl="0">
              <a:lnSpc>
                <a:spcPct val="90000"/>
              </a:lnSpc>
              <a:spcBef>
                <a:spcPts val="1000"/>
              </a:spcBef>
              <a:spcAft>
                <a:spcPts val="0"/>
              </a:spcAft>
              <a:buSzPts val="1332"/>
              <a:buNone/>
            </a:pPr>
            <a:r>
              <a:rPr lang="en-US" sz="1665" dirty="0" smtClean="0"/>
              <a:t>[6] FTS. 2018</a:t>
            </a:r>
            <a:r>
              <a:rPr lang="en-US" sz="1665" dirty="0"/>
              <a:t>.</a:t>
            </a:r>
            <a:r>
              <a:rPr lang="en-US" sz="1665" dirty="0" smtClean="0"/>
              <a:t> </a:t>
            </a:r>
            <a:r>
              <a:rPr lang="en-US" sz="1665" dirty="0"/>
              <a:t>Yemen 2018 (Humanitarian Response Plan). Financial Tracking Service. https://fts.unocha.org/appeals/657/summary</a:t>
            </a:r>
            <a:endParaRPr dirty="0"/>
          </a:p>
        </p:txBody>
      </p:sp>
      <p:sp>
        <p:nvSpPr>
          <p:cNvPr id="4" name="Slide Number Placeholder 3"/>
          <p:cNvSpPr>
            <a:spLocks noGrp="1"/>
          </p:cNvSpPr>
          <p:nvPr>
            <p:ph type="sldNum" idx="12"/>
          </p:nvPr>
        </p:nvSpPr>
        <p:spPr/>
        <p:txBody>
          <a:bodyPr/>
          <a:lstStyle/>
          <a:p>
            <a:fld id="{00000000-1234-1234-1234-123412341234}" type="slidenum">
              <a:rPr lang="en-US" smtClean="0"/>
              <a:pPr/>
              <a:t>25</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txBox="1">
            <a:spLocks noGrp="1"/>
          </p:cNvSpPr>
          <p:nvPr>
            <p:ph type="title"/>
          </p:nvPr>
        </p:nvSpPr>
        <p:spPr>
          <a:xfrm>
            <a:off x="228600" y="2514610"/>
            <a:ext cx="10515600" cy="13255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Trebuchet MS"/>
              <a:buNone/>
            </a:pPr>
            <a:r>
              <a:rPr lang="en-US" sz="4800" b="1" dirty="0" smtClean="0">
                <a:solidFill>
                  <a:schemeClr val="dk1"/>
                </a:solidFill>
              </a:rPr>
              <a:t>Our Patient</a:t>
            </a:r>
            <a:endParaRPr sz="4800" dirty="0"/>
          </a:p>
        </p:txBody>
      </p:sp>
      <p:sp>
        <p:nvSpPr>
          <p:cNvPr id="4" name="Slide Number Placeholder 3"/>
          <p:cNvSpPr>
            <a:spLocks noGrp="1"/>
          </p:cNvSpPr>
          <p:nvPr>
            <p:ph type="sldNum" idx="12"/>
          </p:nvPr>
        </p:nvSpPr>
        <p:spPr/>
        <p:txBody>
          <a:bodyPr/>
          <a:lstStyle/>
          <a:p>
            <a:fld id="{00000000-1234-1234-1234-123412341234}" type="slidenum">
              <a:rPr lang="en-US" smtClean="0"/>
              <a:pPr/>
              <a:t>3</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0"/>
          <p:cNvSpPr txBox="1"/>
          <p:nvPr/>
        </p:nvSpPr>
        <p:spPr>
          <a:xfrm>
            <a:off x="3793500" y="1447800"/>
            <a:ext cx="35979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0" i="0" u="none" strike="noStrike" cap="none" dirty="0" smtClean="0">
                <a:solidFill>
                  <a:schemeClr val="dk1"/>
                </a:solidFill>
                <a:latin typeface="Trebuchet MS"/>
                <a:ea typeface="Trebuchet MS"/>
                <a:cs typeface="Trebuchet MS"/>
                <a:sym typeface="Trebuchet MS"/>
              </a:rPr>
              <a:t>Age </a:t>
            </a:r>
            <a:r>
              <a:rPr lang="en-US" sz="4800" b="0" i="0" u="none" strike="noStrike" cap="none" dirty="0">
                <a:solidFill>
                  <a:schemeClr val="dk1"/>
                </a:solidFill>
                <a:latin typeface="Trebuchet MS"/>
                <a:ea typeface="Trebuchet MS"/>
                <a:cs typeface="Trebuchet MS"/>
                <a:sym typeface="Trebuchet MS"/>
              </a:rPr>
              <a:t>22, ♂</a:t>
            </a:r>
            <a:endParaRPr dirty="0"/>
          </a:p>
        </p:txBody>
      </p:sp>
      <p:sp>
        <p:nvSpPr>
          <p:cNvPr id="162" name="Google Shape;162;p20"/>
          <p:cNvSpPr txBox="1"/>
          <p:nvPr/>
        </p:nvSpPr>
        <p:spPr>
          <a:xfrm>
            <a:off x="3546471" y="2581287"/>
            <a:ext cx="4302132" cy="3539430"/>
          </a:xfrm>
          <a:prstGeom prst="rect">
            <a:avLst/>
          </a:prstGeom>
          <a:noFill/>
          <a:ln>
            <a:noFill/>
          </a:ln>
        </p:spPr>
        <p:txBody>
          <a:bodyPr spcFirstLastPara="1" wrap="square" lIns="91425" tIns="45700" rIns="91425" bIns="45700" anchor="t" anchorCtr="0">
            <a:noAutofit/>
          </a:bodyPr>
          <a:lstStyle/>
          <a:p>
            <a:pPr marL="457200" indent="-457200">
              <a:buClr>
                <a:schemeClr val="dk1"/>
              </a:buClr>
              <a:buSzPts val="3200"/>
              <a:buFont typeface="Arial"/>
              <a:buChar char="•"/>
            </a:pPr>
            <a:r>
              <a:rPr lang="en-US" sz="3200" dirty="0" smtClean="0">
                <a:solidFill>
                  <a:schemeClr val="dk1"/>
                </a:solidFill>
                <a:latin typeface="Trebuchet MS"/>
                <a:ea typeface="Trebuchet MS"/>
                <a:cs typeface="Trebuchet MS"/>
                <a:sym typeface="Trebuchet MS"/>
              </a:rPr>
              <a:t>Height</a:t>
            </a:r>
            <a:r>
              <a:rPr lang="en-US" sz="3200" dirty="0">
                <a:solidFill>
                  <a:schemeClr val="dk1"/>
                </a:solidFill>
                <a:latin typeface="Trebuchet MS"/>
                <a:ea typeface="Trebuchet MS"/>
                <a:cs typeface="Trebuchet MS"/>
                <a:sym typeface="Trebuchet MS"/>
              </a:rPr>
              <a:t>: </a:t>
            </a:r>
            <a:r>
              <a:rPr lang="en-US" sz="3200" dirty="0" smtClean="0">
                <a:solidFill>
                  <a:schemeClr val="dk1"/>
                </a:solidFill>
                <a:latin typeface="Trebuchet MS"/>
                <a:ea typeface="Trebuchet MS"/>
                <a:cs typeface="Trebuchet MS"/>
                <a:sym typeface="Trebuchet MS"/>
              </a:rPr>
              <a:t>5</a:t>
            </a:r>
            <a:r>
              <a:rPr lang="en-US" sz="3200" dirty="0" smtClean="0">
                <a:solidFill>
                  <a:schemeClr val="dk1"/>
                </a:solidFill>
                <a:latin typeface="Adobe Caslon Pro"/>
                <a:ea typeface="Trebuchet MS"/>
                <a:cs typeface="Trebuchet MS"/>
                <a:sym typeface="Trebuchet MS"/>
              </a:rPr>
              <a:t>'</a:t>
            </a:r>
            <a:r>
              <a:rPr lang="en-US" sz="3200" dirty="0" smtClean="0">
                <a:solidFill>
                  <a:schemeClr val="dk1"/>
                </a:solidFill>
                <a:latin typeface="Trebuchet MS"/>
                <a:ea typeface="Trebuchet MS"/>
                <a:cs typeface="Trebuchet MS"/>
                <a:sym typeface="Trebuchet MS"/>
              </a:rPr>
              <a:t> 10</a:t>
            </a:r>
            <a:r>
              <a:rPr lang="en-US" sz="3200" dirty="0">
                <a:solidFill>
                  <a:schemeClr val="dk1"/>
                </a:solidFill>
                <a:latin typeface="Adobe Caslon Pro"/>
                <a:ea typeface="Trebuchet MS"/>
                <a:cs typeface="Trebuchet MS"/>
                <a:sym typeface="Trebuchet MS"/>
              </a:rPr>
              <a:t>"</a:t>
            </a:r>
            <a:endParaRPr dirty="0" smtClean="0"/>
          </a:p>
          <a:p>
            <a:pPr marL="457200" marR="0" lvl="0" indent="-457200" rtl="0">
              <a:spcBef>
                <a:spcPts val="0"/>
              </a:spcBef>
              <a:spcAft>
                <a:spcPts val="0"/>
              </a:spcAft>
              <a:buClr>
                <a:schemeClr val="dk1"/>
              </a:buClr>
              <a:buSzPts val="3200"/>
              <a:buFont typeface="Arial"/>
              <a:buChar char="•"/>
            </a:pPr>
            <a:r>
              <a:rPr lang="en-US" sz="3200" dirty="0" smtClean="0">
                <a:solidFill>
                  <a:schemeClr val="dk1"/>
                </a:solidFill>
                <a:latin typeface="Trebuchet MS"/>
                <a:ea typeface="Trebuchet MS"/>
                <a:cs typeface="Trebuchet MS"/>
                <a:sym typeface="Trebuchet MS"/>
              </a:rPr>
              <a:t>Temperature</a:t>
            </a:r>
            <a:r>
              <a:rPr lang="en-US" sz="3200" dirty="0">
                <a:solidFill>
                  <a:schemeClr val="dk1"/>
                </a:solidFill>
                <a:latin typeface="Trebuchet MS"/>
                <a:ea typeface="Trebuchet MS"/>
                <a:cs typeface="Trebuchet MS"/>
                <a:sym typeface="Trebuchet MS"/>
              </a:rPr>
              <a:t>: </a:t>
            </a:r>
            <a:r>
              <a:rPr lang="en-US" sz="3200" dirty="0" smtClean="0">
                <a:solidFill>
                  <a:schemeClr val="dk1"/>
                </a:solidFill>
                <a:latin typeface="Trebuchet MS"/>
                <a:ea typeface="Trebuchet MS"/>
                <a:cs typeface="Trebuchet MS"/>
                <a:sym typeface="Trebuchet MS"/>
              </a:rPr>
              <a:t>98.7</a:t>
            </a:r>
            <a:r>
              <a:rPr lang="en-US" sz="3200" dirty="0" smtClean="0">
                <a:solidFill>
                  <a:schemeClr val="dk1"/>
                </a:solidFill>
                <a:latin typeface="Adobe Caslon Pro"/>
                <a:ea typeface="Trebuchet MS"/>
                <a:cs typeface="Trebuchet MS"/>
                <a:sym typeface="Trebuchet MS"/>
              </a:rPr>
              <a:t>°</a:t>
            </a:r>
          </a:p>
          <a:p>
            <a:pPr marL="457200" marR="0" lvl="0" indent="-457200" rtl="0">
              <a:spcBef>
                <a:spcPts val="0"/>
              </a:spcBef>
              <a:spcAft>
                <a:spcPts val="0"/>
              </a:spcAft>
              <a:buClr>
                <a:schemeClr val="dk1"/>
              </a:buClr>
              <a:buSzPts val="3200"/>
              <a:buFont typeface="Arial"/>
              <a:buChar char="•"/>
            </a:pPr>
            <a:r>
              <a:rPr lang="en-US" sz="3200" dirty="0" smtClean="0">
                <a:solidFill>
                  <a:schemeClr val="dk1"/>
                </a:solidFill>
                <a:latin typeface="Trebuchet MS"/>
                <a:ea typeface="Trebuchet MS"/>
                <a:cs typeface="Trebuchet MS"/>
                <a:sym typeface="Trebuchet MS"/>
              </a:rPr>
              <a:t>HR</a:t>
            </a:r>
            <a:r>
              <a:rPr lang="en-US" sz="3200" dirty="0">
                <a:solidFill>
                  <a:schemeClr val="dk1"/>
                </a:solidFill>
                <a:latin typeface="Trebuchet MS"/>
                <a:ea typeface="Trebuchet MS"/>
                <a:cs typeface="Trebuchet MS"/>
                <a:sym typeface="Trebuchet MS"/>
              </a:rPr>
              <a:t>: 95 bpm</a:t>
            </a:r>
            <a:endParaRPr dirty="0"/>
          </a:p>
          <a:p>
            <a:pPr marL="457200" marR="0" lvl="0" indent="-457200" rtl="0">
              <a:spcBef>
                <a:spcPts val="0"/>
              </a:spcBef>
              <a:spcAft>
                <a:spcPts val="0"/>
              </a:spcAft>
              <a:buClr>
                <a:schemeClr val="dk1"/>
              </a:buClr>
              <a:buSzPts val="3200"/>
              <a:buFont typeface="Arial"/>
              <a:buChar char="•"/>
            </a:pPr>
            <a:r>
              <a:rPr lang="en-US" sz="3200" dirty="0">
                <a:solidFill>
                  <a:schemeClr val="dk1"/>
                </a:solidFill>
                <a:latin typeface="Trebuchet MS"/>
                <a:ea typeface="Trebuchet MS"/>
                <a:cs typeface="Trebuchet MS"/>
                <a:sym typeface="Trebuchet MS"/>
              </a:rPr>
              <a:t>BP: 100/65</a:t>
            </a:r>
            <a:endParaRPr dirty="0"/>
          </a:p>
          <a:p>
            <a:pPr marL="457200" marR="0" lvl="0" indent="-457200" rtl="0">
              <a:spcBef>
                <a:spcPts val="0"/>
              </a:spcBef>
              <a:spcAft>
                <a:spcPts val="0"/>
              </a:spcAft>
              <a:buClr>
                <a:schemeClr val="dk1"/>
              </a:buClr>
              <a:buSzPts val="3200"/>
              <a:buFont typeface="Arial"/>
              <a:buChar char="•"/>
            </a:pPr>
            <a:r>
              <a:rPr lang="en-US" sz="3200" dirty="0">
                <a:solidFill>
                  <a:schemeClr val="dk1"/>
                </a:solidFill>
                <a:latin typeface="Trebuchet MS"/>
                <a:ea typeface="Trebuchet MS"/>
                <a:cs typeface="Trebuchet MS"/>
                <a:sym typeface="Trebuchet MS"/>
              </a:rPr>
              <a:t>Weight: 105 </a:t>
            </a:r>
            <a:r>
              <a:rPr lang="en-US" sz="3200" dirty="0" err="1">
                <a:solidFill>
                  <a:schemeClr val="dk1"/>
                </a:solidFill>
                <a:latin typeface="Trebuchet MS"/>
                <a:ea typeface="Trebuchet MS"/>
                <a:cs typeface="Trebuchet MS"/>
                <a:sym typeface="Trebuchet MS"/>
              </a:rPr>
              <a:t>lbs</a:t>
            </a:r>
            <a:r>
              <a:rPr lang="en-US" sz="3200" dirty="0">
                <a:solidFill>
                  <a:schemeClr val="dk1"/>
                </a:solidFill>
                <a:latin typeface="Trebuchet MS"/>
                <a:ea typeface="Trebuchet MS"/>
                <a:cs typeface="Trebuchet MS"/>
                <a:sym typeface="Trebuchet MS"/>
              </a:rPr>
              <a:t> </a:t>
            </a:r>
            <a:endParaRPr dirty="0"/>
          </a:p>
          <a:p>
            <a:pPr marL="457200" marR="0" lvl="0" indent="-254000" rtl="0">
              <a:spcBef>
                <a:spcPts val="0"/>
              </a:spcBef>
              <a:spcAft>
                <a:spcPts val="0"/>
              </a:spcAft>
              <a:buClr>
                <a:schemeClr val="dk1"/>
              </a:buClr>
              <a:buSzPts val="3200"/>
              <a:buFont typeface="Arial"/>
              <a:buNone/>
            </a:pPr>
            <a:endParaRPr sz="3200" dirty="0">
              <a:solidFill>
                <a:schemeClr val="dk1"/>
              </a:solidFill>
              <a:latin typeface="Trebuchet MS"/>
              <a:ea typeface="Trebuchet MS"/>
              <a:cs typeface="Trebuchet MS"/>
              <a:sym typeface="Trebuchet MS"/>
            </a:endParaRPr>
          </a:p>
          <a:p>
            <a:pPr marL="457200" marR="0" lvl="0" indent="-254000" rtl="0">
              <a:spcBef>
                <a:spcPts val="0"/>
              </a:spcBef>
              <a:spcAft>
                <a:spcPts val="0"/>
              </a:spcAft>
              <a:buClr>
                <a:schemeClr val="dk1"/>
              </a:buClr>
              <a:buSzPts val="3200"/>
              <a:buFont typeface="Arial"/>
              <a:buNone/>
            </a:pPr>
            <a:endParaRPr sz="3200" dirty="0">
              <a:solidFill>
                <a:schemeClr val="dk1"/>
              </a:solidFill>
              <a:latin typeface="Trebuchet MS"/>
              <a:ea typeface="Trebuchet MS"/>
              <a:cs typeface="Trebuchet MS"/>
              <a:sym typeface="Trebuchet MS"/>
            </a:endParaRPr>
          </a:p>
        </p:txBody>
      </p:sp>
      <p:sp>
        <p:nvSpPr>
          <p:cNvPr id="4" name="Slide Number Placeholder 3"/>
          <p:cNvSpPr>
            <a:spLocks noGrp="1"/>
          </p:cNvSpPr>
          <p:nvPr>
            <p:ph type="sldNum" idx="12"/>
          </p:nvPr>
        </p:nvSpPr>
        <p:spPr/>
        <p:txBody>
          <a:bodyPr/>
          <a:lstStyle/>
          <a:p>
            <a:fld id="{00000000-1234-1234-1234-123412341234}" type="slidenum">
              <a:rPr lang="en-US" smtClean="0"/>
              <a:pPr/>
              <a:t>4</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grpSp>
        <p:nvGrpSpPr>
          <p:cNvPr id="168" name="Google Shape;168;p21"/>
          <p:cNvGrpSpPr/>
          <p:nvPr/>
        </p:nvGrpSpPr>
        <p:grpSpPr>
          <a:xfrm>
            <a:off x="2256528" y="1489895"/>
            <a:ext cx="2349985" cy="2191322"/>
            <a:chOff x="2751043" y="1480565"/>
            <a:chExt cx="2349985" cy="2191322"/>
          </a:xfrm>
        </p:grpSpPr>
        <p:sp>
          <p:nvSpPr>
            <p:cNvPr id="169" name="Google Shape;169;p21"/>
            <p:cNvSpPr/>
            <p:nvPr/>
          </p:nvSpPr>
          <p:spPr>
            <a:xfrm>
              <a:off x="2886006" y="3186112"/>
              <a:ext cx="2157092" cy="485775"/>
            </a:xfrm>
            <a:prstGeom prst="chevron">
              <a:avLst>
                <a:gd name="adj" fmla="val 50000"/>
              </a:avLst>
            </a:prstGeom>
            <a:solidFill>
              <a:srgbClr val="B6E995"/>
            </a:solidFill>
            <a:ln w="19050" cap="rnd" cmpd="sng">
              <a:solidFill>
                <a:srgbClr val="B6E99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rebuchet MS"/>
                <a:ea typeface="Trebuchet MS"/>
                <a:cs typeface="Trebuchet MS"/>
                <a:sym typeface="Trebuchet MS"/>
              </a:endParaRPr>
            </a:p>
          </p:txBody>
        </p:sp>
        <p:cxnSp>
          <p:nvCxnSpPr>
            <p:cNvPr id="170" name="Google Shape;170;p21"/>
            <p:cNvCxnSpPr>
              <a:stCxn id="169" idx="0"/>
            </p:cNvCxnSpPr>
            <p:nvPr/>
          </p:nvCxnSpPr>
          <p:spPr>
            <a:xfrm rot="10800000">
              <a:off x="3842508" y="2487412"/>
              <a:ext cx="600" cy="698700"/>
            </a:xfrm>
            <a:prstGeom prst="straightConnector1">
              <a:avLst/>
            </a:prstGeom>
            <a:noFill/>
            <a:ln w="28575" cap="flat" cmpd="sng">
              <a:solidFill>
                <a:srgbClr val="B6E995"/>
              </a:solidFill>
              <a:prstDash val="solid"/>
              <a:round/>
              <a:headEnd type="none" w="sm" len="sm"/>
              <a:tailEnd type="none" w="sm" len="sm"/>
            </a:ln>
          </p:spPr>
        </p:cxnSp>
        <p:sp>
          <p:nvSpPr>
            <p:cNvPr id="171" name="Google Shape;171;p21"/>
            <p:cNvSpPr txBox="1"/>
            <p:nvPr/>
          </p:nvSpPr>
          <p:spPr>
            <a:xfrm>
              <a:off x="2751043" y="1480565"/>
              <a:ext cx="2349985" cy="147732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3 days ago, our patient began to feel stomach pain and mild diarrhea.</a:t>
              </a:r>
              <a:endParaRPr/>
            </a:p>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
              </a:r>
              <a:br>
                <a:rPr lang="en-US" sz="1800">
                  <a:solidFill>
                    <a:schemeClr val="dk1"/>
                  </a:solidFill>
                  <a:latin typeface="Trebuchet MS"/>
                  <a:ea typeface="Trebuchet MS"/>
                  <a:cs typeface="Trebuchet MS"/>
                  <a:sym typeface="Trebuchet MS"/>
                </a:rPr>
              </a:br>
              <a:endParaRPr sz="1800">
                <a:solidFill>
                  <a:schemeClr val="dk1"/>
                </a:solidFill>
                <a:latin typeface="Trebuchet MS"/>
                <a:ea typeface="Trebuchet MS"/>
                <a:cs typeface="Trebuchet MS"/>
                <a:sym typeface="Trebuchet MS"/>
              </a:endParaRPr>
            </a:p>
          </p:txBody>
        </p:sp>
      </p:grpSp>
      <p:grpSp>
        <p:nvGrpSpPr>
          <p:cNvPr id="172" name="Google Shape;172;p21"/>
          <p:cNvGrpSpPr/>
          <p:nvPr/>
        </p:nvGrpSpPr>
        <p:grpSpPr>
          <a:xfrm>
            <a:off x="4420450" y="3195442"/>
            <a:ext cx="2349985" cy="2613114"/>
            <a:chOff x="4914966" y="3186112"/>
            <a:chExt cx="2349985" cy="2613114"/>
          </a:xfrm>
        </p:grpSpPr>
        <p:sp>
          <p:nvSpPr>
            <p:cNvPr id="173" name="Google Shape;173;p21"/>
            <p:cNvSpPr/>
            <p:nvPr/>
          </p:nvSpPr>
          <p:spPr>
            <a:xfrm>
              <a:off x="5004581" y="3186112"/>
              <a:ext cx="2157092" cy="485775"/>
            </a:xfrm>
            <a:prstGeom prst="chevron">
              <a:avLst>
                <a:gd name="adj" fmla="val 50000"/>
              </a:avLst>
            </a:prstGeom>
            <a:solidFill>
              <a:srgbClr val="93DF5F"/>
            </a:solidFill>
            <a:ln w="19050" cap="rnd" cmpd="sng">
              <a:solidFill>
                <a:srgbClr val="93DF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rebuchet MS"/>
                <a:ea typeface="Trebuchet MS"/>
                <a:cs typeface="Trebuchet MS"/>
                <a:sym typeface="Trebuchet MS"/>
              </a:endParaRPr>
            </a:p>
          </p:txBody>
        </p:sp>
        <p:cxnSp>
          <p:nvCxnSpPr>
            <p:cNvPr id="174" name="Google Shape;174;p21"/>
            <p:cNvCxnSpPr/>
            <p:nvPr/>
          </p:nvCxnSpPr>
          <p:spPr>
            <a:xfrm rot="10800000" flipH="1">
              <a:off x="6073712" y="3671886"/>
              <a:ext cx="18886" cy="698788"/>
            </a:xfrm>
            <a:prstGeom prst="straightConnector1">
              <a:avLst/>
            </a:prstGeom>
            <a:noFill/>
            <a:ln w="28575" cap="flat" cmpd="sng">
              <a:solidFill>
                <a:srgbClr val="93DF5F"/>
              </a:solidFill>
              <a:prstDash val="solid"/>
              <a:round/>
              <a:headEnd type="none" w="sm" len="sm"/>
              <a:tailEnd type="none" w="sm" len="sm"/>
            </a:ln>
          </p:spPr>
        </p:cxnSp>
        <p:sp>
          <p:nvSpPr>
            <p:cNvPr id="175" name="Google Shape;175;p21"/>
            <p:cNvSpPr txBox="1"/>
            <p:nvPr/>
          </p:nvSpPr>
          <p:spPr>
            <a:xfrm>
              <a:off x="4914966" y="4321898"/>
              <a:ext cx="2349985" cy="147732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2 days ago, his diarrhea and pain became worse.</a:t>
              </a:r>
              <a:endParaRPr/>
            </a:p>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
              </a:r>
              <a:br>
                <a:rPr lang="en-US" sz="1800">
                  <a:solidFill>
                    <a:schemeClr val="dk1"/>
                  </a:solidFill>
                  <a:latin typeface="Trebuchet MS"/>
                  <a:ea typeface="Trebuchet MS"/>
                  <a:cs typeface="Trebuchet MS"/>
                  <a:sym typeface="Trebuchet MS"/>
                </a:rPr>
              </a:br>
              <a:endParaRPr sz="1800">
                <a:solidFill>
                  <a:schemeClr val="dk1"/>
                </a:solidFill>
                <a:latin typeface="Trebuchet MS"/>
                <a:ea typeface="Trebuchet MS"/>
                <a:cs typeface="Trebuchet MS"/>
                <a:sym typeface="Trebuchet MS"/>
              </a:endParaRPr>
            </a:p>
          </p:txBody>
        </p:sp>
      </p:grpSp>
      <p:grpSp>
        <p:nvGrpSpPr>
          <p:cNvPr id="176" name="Google Shape;176;p21"/>
          <p:cNvGrpSpPr/>
          <p:nvPr/>
        </p:nvGrpSpPr>
        <p:grpSpPr>
          <a:xfrm>
            <a:off x="6570366" y="1019338"/>
            <a:ext cx="2349985" cy="2661891"/>
            <a:chOff x="7064881" y="1009998"/>
            <a:chExt cx="2349985" cy="2661891"/>
          </a:xfrm>
        </p:grpSpPr>
        <p:sp>
          <p:nvSpPr>
            <p:cNvPr id="177" name="Google Shape;177;p21"/>
            <p:cNvSpPr/>
            <p:nvPr/>
          </p:nvSpPr>
          <p:spPr>
            <a:xfrm>
              <a:off x="7161328" y="3186114"/>
              <a:ext cx="2157092" cy="485775"/>
            </a:xfrm>
            <a:prstGeom prst="chevron">
              <a:avLst>
                <a:gd name="adj" fmla="val 50000"/>
              </a:avLst>
            </a:prstGeom>
            <a:solidFill>
              <a:srgbClr val="3F7818"/>
            </a:solidFill>
            <a:ln w="19050" cap="rnd" cmpd="sng">
              <a:solidFill>
                <a:srgbClr val="3F78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rebuchet MS"/>
                <a:ea typeface="Trebuchet MS"/>
                <a:cs typeface="Trebuchet MS"/>
                <a:sym typeface="Trebuchet MS"/>
              </a:endParaRPr>
            </a:p>
          </p:txBody>
        </p:sp>
        <p:cxnSp>
          <p:nvCxnSpPr>
            <p:cNvPr id="178" name="Google Shape;178;p21"/>
            <p:cNvCxnSpPr/>
            <p:nvPr/>
          </p:nvCxnSpPr>
          <p:spPr>
            <a:xfrm rot="10800000" flipH="1">
              <a:off x="8239874" y="2536103"/>
              <a:ext cx="18886" cy="698788"/>
            </a:xfrm>
            <a:prstGeom prst="straightConnector1">
              <a:avLst/>
            </a:prstGeom>
            <a:noFill/>
            <a:ln w="28575" cap="flat" cmpd="sng">
              <a:solidFill>
                <a:srgbClr val="3F7818"/>
              </a:solidFill>
              <a:prstDash val="solid"/>
              <a:round/>
              <a:headEnd type="none" w="sm" len="sm"/>
              <a:tailEnd type="none" w="sm" len="sm"/>
            </a:ln>
          </p:spPr>
        </p:cxnSp>
        <p:sp>
          <p:nvSpPr>
            <p:cNvPr id="179" name="Google Shape;179;p21"/>
            <p:cNvSpPr txBox="1"/>
            <p:nvPr/>
          </p:nvSpPr>
          <p:spPr>
            <a:xfrm>
              <a:off x="7064881" y="1009998"/>
              <a:ext cx="2349985" cy="147732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1 day ago, his pain was now severe. He had watery diarrhea (“rice-water” stool), nausea, and muscle cramping.</a:t>
              </a:r>
              <a:endParaRPr/>
            </a:p>
          </p:txBody>
        </p:sp>
      </p:grpSp>
      <p:grpSp>
        <p:nvGrpSpPr>
          <p:cNvPr id="180" name="Google Shape;180;p21"/>
          <p:cNvGrpSpPr/>
          <p:nvPr/>
        </p:nvGrpSpPr>
        <p:grpSpPr>
          <a:xfrm>
            <a:off x="8708572" y="3195443"/>
            <a:ext cx="2349985" cy="3250166"/>
            <a:chOff x="9203087" y="3186113"/>
            <a:chExt cx="2349985" cy="3250166"/>
          </a:xfrm>
        </p:grpSpPr>
        <p:sp>
          <p:nvSpPr>
            <p:cNvPr id="181" name="Google Shape;181;p21"/>
            <p:cNvSpPr/>
            <p:nvPr/>
          </p:nvSpPr>
          <p:spPr>
            <a:xfrm>
              <a:off x="9318420" y="3186113"/>
              <a:ext cx="2157092" cy="485775"/>
            </a:xfrm>
            <a:prstGeom prst="chevron">
              <a:avLst>
                <a:gd name="adj" fmla="val 50000"/>
              </a:avLst>
            </a:prstGeom>
            <a:solidFill>
              <a:srgbClr val="2A5010"/>
            </a:solidFill>
            <a:ln w="19050" cap="rnd" cmpd="sng">
              <a:solidFill>
                <a:srgbClr val="2A50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rebuchet MS"/>
                <a:ea typeface="Trebuchet MS"/>
                <a:cs typeface="Trebuchet MS"/>
                <a:sym typeface="Trebuchet MS"/>
              </a:endParaRPr>
            </a:p>
          </p:txBody>
        </p:sp>
        <p:cxnSp>
          <p:nvCxnSpPr>
            <p:cNvPr id="182" name="Google Shape;182;p21"/>
            <p:cNvCxnSpPr/>
            <p:nvPr/>
          </p:nvCxnSpPr>
          <p:spPr>
            <a:xfrm rot="10800000" flipH="1">
              <a:off x="10378080" y="3686608"/>
              <a:ext cx="18886" cy="698788"/>
            </a:xfrm>
            <a:prstGeom prst="straightConnector1">
              <a:avLst/>
            </a:prstGeom>
            <a:noFill/>
            <a:ln w="28575" cap="flat" cmpd="sng">
              <a:solidFill>
                <a:srgbClr val="2A5010"/>
              </a:solidFill>
              <a:prstDash val="solid"/>
              <a:round/>
              <a:headEnd type="none" w="sm" len="sm"/>
              <a:tailEnd type="none" w="sm" len="sm"/>
            </a:ln>
          </p:spPr>
        </p:cxnSp>
        <p:sp>
          <p:nvSpPr>
            <p:cNvPr id="183" name="Google Shape;183;p21"/>
            <p:cNvSpPr txBox="1"/>
            <p:nvPr/>
          </p:nvSpPr>
          <p:spPr>
            <a:xfrm>
              <a:off x="9203087" y="4404954"/>
              <a:ext cx="2349985" cy="20313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chemeClr val="dk1"/>
                  </a:solidFill>
                  <a:latin typeface="Trebuchet MS"/>
                  <a:ea typeface="Trebuchet MS"/>
                  <a:cs typeface="Trebuchet MS"/>
                  <a:sym typeface="Trebuchet MS"/>
                </a:rPr>
                <a:t>Today our patient was vomiting and had difficulty holding fluids down. He felt generally weak, and decided ultimately to visit the ER.</a:t>
              </a:r>
              <a:endParaRPr dirty="0"/>
            </a:p>
          </p:txBody>
        </p:sp>
      </p:grpSp>
      <p:grpSp>
        <p:nvGrpSpPr>
          <p:cNvPr id="184" name="Google Shape;184;p21"/>
          <p:cNvGrpSpPr/>
          <p:nvPr/>
        </p:nvGrpSpPr>
        <p:grpSpPr>
          <a:xfrm>
            <a:off x="159509" y="3195451"/>
            <a:ext cx="2263123" cy="3444111"/>
            <a:chOff x="654030" y="3040615"/>
            <a:chExt cx="2263122" cy="3444111"/>
          </a:xfrm>
        </p:grpSpPr>
        <p:sp>
          <p:nvSpPr>
            <p:cNvPr id="185" name="Google Shape;185;p21"/>
            <p:cNvSpPr txBox="1"/>
            <p:nvPr/>
          </p:nvSpPr>
          <p:spPr>
            <a:xfrm>
              <a:off x="654030" y="4176402"/>
              <a:ext cx="2263122"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4 days ago, our patient visited his family in a rural area and drank from the well without purifying the water first.</a:t>
              </a:r>
              <a:endParaRPr/>
            </a:p>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
              </a:r>
              <a:br>
                <a:rPr lang="en-US" sz="1800">
                  <a:solidFill>
                    <a:schemeClr val="dk1"/>
                  </a:solidFill>
                  <a:latin typeface="Trebuchet MS"/>
                  <a:ea typeface="Trebuchet MS"/>
                  <a:cs typeface="Trebuchet MS"/>
                  <a:sym typeface="Trebuchet MS"/>
                </a:rPr>
              </a:br>
              <a:endParaRPr sz="1800">
                <a:solidFill>
                  <a:schemeClr val="dk1"/>
                </a:solidFill>
                <a:latin typeface="Trebuchet MS"/>
                <a:ea typeface="Trebuchet MS"/>
                <a:cs typeface="Trebuchet MS"/>
                <a:sym typeface="Trebuchet MS"/>
              </a:endParaRPr>
            </a:p>
          </p:txBody>
        </p:sp>
        <p:sp>
          <p:nvSpPr>
            <p:cNvPr id="186" name="Google Shape;186;p21"/>
            <p:cNvSpPr/>
            <p:nvPr/>
          </p:nvSpPr>
          <p:spPr>
            <a:xfrm>
              <a:off x="728914" y="3040615"/>
              <a:ext cx="2157092" cy="485775"/>
            </a:xfrm>
            <a:prstGeom prst="chevron">
              <a:avLst>
                <a:gd name="adj" fmla="val 50000"/>
              </a:avLst>
            </a:prstGeom>
            <a:solidFill>
              <a:srgbClr val="D9F4C9"/>
            </a:solidFill>
            <a:ln w="19050" cap="rnd" cmpd="sng">
              <a:solidFill>
                <a:srgbClr val="D9F4C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rebuchet MS"/>
                <a:ea typeface="Trebuchet MS"/>
                <a:cs typeface="Trebuchet MS"/>
                <a:sym typeface="Trebuchet MS"/>
              </a:endParaRPr>
            </a:p>
          </p:txBody>
        </p:sp>
        <p:cxnSp>
          <p:nvCxnSpPr>
            <p:cNvPr id="187" name="Google Shape;187;p21"/>
            <p:cNvCxnSpPr/>
            <p:nvPr/>
          </p:nvCxnSpPr>
          <p:spPr>
            <a:xfrm rot="10800000" flipH="1">
              <a:off x="1785591" y="3526390"/>
              <a:ext cx="18886" cy="698788"/>
            </a:xfrm>
            <a:prstGeom prst="straightConnector1">
              <a:avLst/>
            </a:prstGeom>
            <a:noFill/>
            <a:ln w="28575" cap="flat" cmpd="sng">
              <a:solidFill>
                <a:srgbClr val="D9F4C9"/>
              </a:solidFill>
              <a:prstDash val="solid"/>
              <a:round/>
              <a:headEnd type="none" w="sm" len="sm"/>
              <a:tailEnd type="none" w="sm" len="sm"/>
            </a:ln>
          </p:spPr>
        </p:cxnSp>
      </p:grpSp>
      <p:sp>
        <p:nvSpPr>
          <p:cNvPr id="188" name="Google Shape;188;p21"/>
          <p:cNvSpPr txBox="1"/>
          <p:nvPr/>
        </p:nvSpPr>
        <p:spPr>
          <a:xfrm>
            <a:off x="3347854" y="139564"/>
            <a:ext cx="4327697"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Trebuchet MS"/>
                <a:ea typeface="Trebuchet MS"/>
                <a:cs typeface="Trebuchet MS"/>
                <a:sym typeface="Trebuchet MS"/>
              </a:rPr>
              <a:t>Patient History</a:t>
            </a:r>
            <a:endParaRPr/>
          </a:p>
        </p:txBody>
      </p:sp>
      <p:sp>
        <p:nvSpPr>
          <p:cNvPr id="4" name="Slide Number Placeholder 3"/>
          <p:cNvSpPr>
            <a:spLocks noGrp="1"/>
          </p:cNvSpPr>
          <p:nvPr>
            <p:ph type="sldNum" idx="12"/>
          </p:nvPr>
        </p:nvSpPr>
        <p:spPr>
          <a:xfrm>
            <a:off x="8458200" y="6340475"/>
            <a:ext cx="683339" cy="365125"/>
          </a:xfrm>
        </p:spPr>
        <p:txBody>
          <a:bodyPr/>
          <a:lstStyle/>
          <a:p>
            <a:fld id="{00000000-1234-1234-1234-123412341234}" type="slidenum">
              <a:rPr lang="en-US" smtClean="0"/>
              <a:pPr/>
              <a:t>5</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2"/>
          <p:cNvSpPr/>
          <p:nvPr/>
        </p:nvSpPr>
        <p:spPr>
          <a:xfrm>
            <a:off x="-1425564" y="8482734"/>
            <a:ext cx="2423923" cy="3071446"/>
          </a:xfrm>
          <a:prstGeom prst="rect">
            <a:avLst/>
          </a:prstGeom>
          <a:blipFill rotWithShape="1">
            <a:blip r:embed="rId3">
              <a:alphaModFix amt="30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95" name="Google Shape;195;p22"/>
          <p:cNvSpPr/>
          <p:nvPr/>
        </p:nvSpPr>
        <p:spPr>
          <a:xfrm rot="3043357">
            <a:off x="6582594" y="8141975"/>
            <a:ext cx="3019865" cy="2830775"/>
          </a:xfrm>
          <a:prstGeom prst="rect">
            <a:avLst/>
          </a:prstGeom>
          <a:blipFill rotWithShape="1">
            <a:blip r:embed="rId4">
              <a:alphaModFix amt="30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96" name="Google Shape;196;p22"/>
          <p:cNvSpPr/>
          <p:nvPr/>
        </p:nvSpPr>
        <p:spPr>
          <a:xfrm rot="-2178177">
            <a:off x="2511599" y="8166213"/>
            <a:ext cx="2690623" cy="3071446"/>
          </a:xfrm>
          <a:prstGeom prst="rect">
            <a:avLst/>
          </a:prstGeom>
          <a:blipFill rotWithShape="1">
            <a:blip r:embed="rId5">
              <a:alphaModFix amt="30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97" name="Google Shape;197;p22"/>
          <p:cNvSpPr txBox="1"/>
          <p:nvPr/>
        </p:nvSpPr>
        <p:spPr>
          <a:xfrm>
            <a:off x="3048000" y="2090172"/>
            <a:ext cx="5334000" cy="2677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Trebuchet MS"/>
                <a:ea typeface="Trebuchet MS"/>
                <a:cs typeface="Trebuchet MS"/>
                <a:sym typeface="Trebuchet MS"/>
              </a:rPr>
              <a:t>1. Complete Metabolic Panel</a:t>
            </a:r>
            <a:endParaRPr dirty="0"/>
          </a:p>
          <a:p>
            <a:pPr marL="0" marR="0" lvl="0" indent="0" algn="l" rtl="0">
              <a:spcBef>
                <a:spcPts val="0"/>
              </a:spcBef>
              <a:spcAft>
                <a:spcPts val="0"/>
              </a:spcAft>
              <a:buNone/>
            </a:pPr>
            <a:endParaRPr sz="24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2400" dirty="0">
                <a:solidFill>
                  <a:schemeClr val="dk1"/>
                </a:solidFill>
                <a:latin typeface="Trebuchet MS"/>
                <a:ea typeface="Trebuchet MS"/>
                <a:cs typeface="Trebuchet MS"/>
                <a:sym typeface="Trebuchet MS"/>
              </a:rPr>
              <a:t>2. CT scan</a:t>
            </a:r>
            <a:endParaRPr dirty="0"/>
          </a:p>
          <a:p>
            <a:pPr marL="0" marR="0" lvl="0" indent="0" algn="l" rtl="0">
              <a:spcBef>
                <a:spcPts val="0"/>
              </a:spcBef>
              <a:spcAft>
                <a:spcPts val="0"/>
              </a:spcAft>
              <a:buNone/>
            </a:pPr>
            <a:endParaRPr sz="24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2400" dirty="0">
                <a:solidFill>
                  <a:schemeClr val="dk1"/>
                </a:solidFill>
                <a:latin typeface="Trebuchet MS"/>
                <a:ea typeface="Trebuchet MS"/>
                <a:cs typeface="Trebuchet MS"/>
                <a:sym typeface="Trebuchet MS"/>
              </a:rPr>
              <a:t>3. Stool sample</a:t>
            </a:r>
            <a:endParaRPr dirty="0"/>
          </a:p>
          <a:p>
            <a:pPr marL="0" marR="0" lvl="0" indent="0" algn="l" rtl="0">
              <a:spcBef>
                <a:spcPts val="0"/>
              </a:spcBef>
              <a:spcAft>
                <a:spcPts val="0"/>
              </a:spcAft>
              <a:buNone/>
            </a:pPr>
            <a:endParaRPr sz="24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2400" dirty="0">
                <a:solidFill>
                  <a:schemeClr val="dk1"/>
                </a:solidFill>
                <a:latin typeface="Trebuchet MS"/>
                <a:ea typeface="Trebuchet MS"/>
                <a:cs typeface="Trebuchet MS"/>
                <a:sym typeface="Trebuchet MS"/>
              </a:rPr>
              <a:t>4. </a:t>
            </a:r>
            <a:r>
              <a:rPr lang="en-US" sz="2400" dirty="0" err="1" smtClean="0">
                <a:solidFill>
                  <a:schemeClr val="dk1"/>
                </a:solidFill>
                <a:latin typeface="Trebuchet MS"/>
                <a:ea typeface="Trebuchet MS"/>
                <a:cs typeface="Trebuchet MS"/>
                <a:sym typeface="Trebuchet MS"/>
              </a:rPr>
              <a:t>Hemoccult</a:t>
            </a:r>
            <a:r>
              <a:rPr lang="en-US" sz="2400" dirty="0" smtClean="0">
                <a:solidFill>
                  <a:schemeClr val="dk1"/>
                </a:solidFill>
                <a:latin typeface="Trebuchet MS"/>
                <a:ea typeface="Trebuchet MS"/>
                <a:cs typeface="Trebuchet MS"/>
                <a:sym typeface="Trebuchet MS"/>
              </a:rPr>
              <a:t> </a:t>
            </a:r>
            <a:r>
              <a:rPr lang="en-US" sz="2400" dirty="0">
                <a:solidFill>
                  <a:schemeClr val="dk1"/>
                </a:solidFill>
                <a:latin typeface="Trebuchet MS"/>
                <a:ea typeface="Trebuchet MS"/>
                <a:cs typeface="Trebuchet MS"/>
                <a:sym typeface="Trebuchet MS"/>
              </a:rPr>
              <a:t>stool sample</a:t>
            </a:r>
            <a:endParaRPr dirty="0"/>
          </a:p>
        </p:txBody>
      </p:sp>
      <p:sp>
        <p:nvSpPr>
          <p:cNvPr id="198" name="Google Shape;198;p22"/>
          <p:cNvSpPr txBox="1"/>
          <p:nvPr/>
        </p:nvSpPr>
        <p:spPr>
          <a:xfrm>
            <a:off x="4229351" y="760225"/>
            <a:ext cx="33987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Trebuchet MS"/>
                <a:ea typeface="Trebuchet MS"/>
                <a:cs typeface="Trebuchet MS"/>
                <a:sym typeface="Trebuchet MS"/>
              </a:rPr>
              <a:t>Diagnostics</a:t>
            </a:r>
            <a:endParaRPr/>
          </a:p>
        </p:txBody>
      </p:sp>
      <p:sp>
        <p:nvSpPr>
          <p:cNvPr id="4" name="Slide Number Placeholder 3"/>
          <p:cNvSpPr>
            <a:spLocks noGrp="1"/>
          </p:cNvSpPr>
          <p:nvPr>
            <p:ph type="sldNum" idx="12"/>
          </p:nvPr>
        </p:nvSpPr>
        <p:spPr/>
        <p:txBody>
          <a:bodyPr/>
          <a:lstStyle/>
          <a:p>
            <a:fld id="{00000000-1234-1234-1234-123412341234}" type="slidenum">
              <a:rPr lang="en-US" smtClean="0"/>
              <a:pPr/>
              <a:t>6</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3"/>
          <p:cNvSpPr txBox="1"/>
          <p:nvPr/>
        </p:nvSpPr>
        <p:spPr>
          <a:xfrm>
            <a:off x="1143000" y="1950214"/>
            <a:ext cx="8991600" cy="378565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solidFill>
                  <a:schemeClr val="dk1"/>
                </a:solidFill>
                <a:latin typeface="Trebuchet MS"/>
                <a:ea typeface="Trebuchet MS"/>
                <a:cs typeface="Trebuchet MS"/>
                <a:sym typeface="Trebuchet MS"/>
              </a:rPr>
              <a:t>Antibiotics (Azithromycin)</a:t>
            </a:r>
            <a:endParaRPr dirty="0"/>
          </a:p>
          <a:p>
            <a:pPr marL="0" marR="0" lvl="0" indent="0" algn="ctr" rtl="0">
              <a:spcBef>
                <a:spcPts val="0"/>
              </a:spcBef>
              <a:spcAft>
                <a:spcPts val="0"/>
              </a:spcAft>
              <a:buNone/>
            </a:pPr>
            <a:endParaRPr sz="2400" dirty="0">
              <a:solidFill>
                <a:schemeClr val="dk1"/>
              </a:solidFill>
              <a:latin typeface="Trebuchet MS"/>
              <a:ea typeface="Trebuchet MS"/>
              <a:cs typeface="Trebuchet MS"/>
              <a:sym typeface="Trebuchet MS"/>
            </a:endParaRPr>
          </a:p>
          <a:p>
            <a:pPr marL="0" marR="0" lvl="0" indent="0" algn="ctr" rtl="0">
              <a:spcBef>
                <a:spcPts val="0"/>
              </a:spcBef>
              <a:spcAft>
                <a:spcPts val="0"/>
              </a:spcAft>
              <a:buNone/>
            </a:pPr>
            <a:r>
              <a:rPr lang="en-US" sz="2400" dirty="0">
                <a:solidFill>
                  <a:schemeClr val="dk1"/>
                </a:solidFill>
                <a:latin typeface="Trebuchet MS"/>
                <a:ea typeface="Trebuchet MS"/>
                <a:cs typeface="Trebuchet MS"/>
                <a:sym typeface="Trebuchet MS"/>
              </a:rPr>
              <a:t>Rehydration (Water + Salts + Sugars)</a:t>
            </a:r>
            <a:endParaRPr dirty="0"/>
          </a:p>
          <a:p>
            <a:pPr marL="0" marR="0" lvl="0" indent="0" algn="ctr" rtl="0">
              <a:spcBef>
                <a:spcPts val="0"/>
              </a:spcBef>
              <a:spcAft>
                <a:spcPts val="0"/>
              </a:spcAft>
              <a:buNone/>
            </a:pPr>
            <a:endParaRPr sz="2400" dirty="0">
              <a:solidFill>
                <a:schemeClr val="dk1"/>
              </a:solidFill>
              <a:latin typeface="Trebuchet MS"/>
              <a:ea typeface="Trebuchet MS"/>
              <a:cs typeface="Trebuchet MS"/>
              <a:sym typeface="Trebuchet MS"/>
            </a:endParaRPr>
          </a:p>
          <a:p>
            <a:pPr marL="0" marR="0" lvl="0" indent="0" algn="ctr" rtl="0">
              <a:spcBef>
                <a:spcPts val="0"/>
              </a:spcBef>
              <a:spcAft>
                <a:spcPts val="0"/>
              </a:spcAft>
              <a:buNone/>
            </a:pPr>
            <a:r>
              <a:rPr lang="en-US" sz="2400" dirty="0">
                <a:solidFill>
                  <a:schemeClr val="dk1"/>
                </a:solidFill>
                <a:latin typeface="Trebuchet MS"/>
                <a:ea typeface="Trebuchet MS"/>
                <a:cs typeface="Trebuchet MS"/>
                <a:sym typeface="Trebuchet MS"/>
              </a:rPr>
              <a:t>Zinc pills (seems to help)</a:t>
            </a:r>
            <a:endParaRPr dirty="0"/>
          </a:p>
          <a:p>
            <a:pPr marL="0" marR="0" lvl="0" indent="0" algn="ctr" rtl="0">
              <a:spcBef>
                <a:spcPts val="0"/>
              </a:spcBef>
              <a:spcAft>
                <a:spcPts val="0"/>
              </a:spcAft>
              <a:buNone/>
            </a:pPr>
            <a:endParaRPr sz="2400" dirty="0">
              <a:solidFill>
                <a:schemeClr val="dk1"/>
              </a:solidFill>
              <a:latin typeface="Trebuchet MS"/>
              <a:ea typeface="Trebuchet MS"/>
              <a:cs typeface="Trebuchet MS"/>
              <a:sym typeface="Trebuchet MS"/>
            </a:endParaRPr>
          </a:p>
          <a:p>
            <a:pPr marL="0" marR="0" lvl="0" indent="0" algn="ctr" rtl="0">
              <a:spcBef>
                <a:spcPts val="0"/>
              </a:spcBef>
              <a:spcAft>
                <a:spcPts val="0"/>
              </a:spcAft>
              <a:buNone/>
            </a:pPr>
            <a:r>
              <a:rPr lang="en-US" sz="2400" dirty="0">
                <a:solidFill>
                  <a:schemeClr val="dk1"/>
                </a:solidFill>
                <a:latin typeface="Trebuchet MS"/>
                <a:ea typeface="Trebuchet MS"/>
                <a:cs typeface="Trebuchet MS"/>
                <a:sym typeface="Trebuchet MS"/>
              </a:rPr>
              <a:t>Clear Liquid diet only</a:t>
            </a:r>
            <a:endParaRPr dirty="0"/>
          </a:p>
          <a:p>
            <a:pPr marL="0" marR="0" lvl="0" indent="0" algn="ctr" rtl="0">
              <a:spcBef>
                <a:spcPts val="0"/>
              </a:spcBef>
              <a:spcAft>
                <a:spcPts val="0"/>
              </a:spcAft>
              <a:buNone/>
            </a:pPr>
            <a:endParaRPr sz="2400" dirty="0">
              <a:solidFill>
                <a:schemeClr val="dk1"/>
              </a:solidFill>
              <a:latin typeface="Trebuchet MS"/>
              <a:ea typeface="Trebuchet MS"/>
              <a:cs typeface="Trebuchet MS"/>
              <a:sym typeface="Trebuchet MS"/>
            </a:endParaRPr>
          </a:p>
          <a:p>
            <a:pPr marL="0" marR="0" lvl="0" indent="0" algn="ctr" rtl="0">
              <a:spcBef>
                <a:spcPts val="0"/>
              </a:spcBef>
              <a:spcAft>
                <a:spcPts val="0"/>
              </a:spcAft>
              <a:buNone/>
            </a:pPr>
            <a:r>
              <a:rPr lang="en-US" sz="2400" dirty="0">
                <a:solidFill>
                  <a:schemeClr val="dk1"/>
                </a:solidFill>
                <a:latin typeface="Trebuchet MS"/>
                <a:ea typeface="Trebuchet MS"/>
                <a:cs typeface="Trebuchet MS"/>
                <a:sym typeface="Trebuchet MS"/>
              </a:rPr>
              <a:t>Zofran (anti-nausea)</a:t>
            </a:r>
            <a:endParaRPr dirty="0"/>
          </a:p>
          <a:p>
            <a:pPr marL="0" marR="0" lvl="0" indent="0" algn="ctr" rtl="0">
              <a:spcBef>
                <a:spcPts val="0"/>
              </a:spcBef>
              <a:spcAft>
                <a:spcPts val="0"/>
              </a:spcAft>
              <a:buNone/>
            </a:pPr>
            <a:endParaRPr sz="2400" dirty="0">
              <a:solidFill>
                <a:schemeClr val="dk1"/>
              </a:solidFill>
              <a:latin typeface="Trebuchet MS"/>
              <a:ea typeface="Trebuchet MS"/>
              <a:cs typeface="Trebuchet MS"/>
              <a:sym typeface="Trebuchet MS"/>
            </a:endParaRPr>
          </a:p>
        </p:txBody>
      </p:sp>
      <p:sp>
        <p:nvSpPr>
          <p:cNvPr id="205" name="Google Shape;205;p23"/>
          <p:cNvSpPr txBox="1"/>
          <p:nvPr/>
        </p:nvSpPr>
        <p:spPr>
          <a:xfrm>
            <a:off x="1905000" y="369501"/>
            <a:ext cx="7162800"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dirty="0">
                <a:solidFill>
                  <a:schemeClr val="dk1"/>
                </a:solidFill>
                <a:latin typeface="Trebuchet MS"/>
                <a:ea typeface="Trebuchet MS"/>
                <a:cs typeface="Trebuchet MS"/>
                <a:sym typeface="Trebuchet MS"/>
              </a:rPr>
              <a:t>Treatment Plan</a:t>
            </a:r>
            <a:endParaRPr dirty="0"/>
          </a:p>
        </p:txBody>
      </p:sp>
      <p:sp>
        <p:nvSpPr>
          <p:cNvPr id="206" name="Google Shape;206;p23"/>
          <p:cNvSpPr/>
          <p:nvPr/>
        </p:nvSpPr>
        <p:spPr>
          <a:xfrm>
            <a:off x="454916" y="8053764"/>
            <a:ext cx="1795917" cy="1693635"/>
          </a:xfrm>
          <a:prstGeom prst="rect">
            <a:avLst/>
          </a:prstGeom>
          <a:blipFill rotWithShape="1">
            <a:blip r:embed="rId3">
              <a:alphaModFix amt="50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07" name="Google Shape;207;p23"/>
          <p:cNvSpPr/>
          <p:nvPr/>
        </p:nvSpPr>
        <p:spPr>
          <a:xfrm rot="3043357">
            <a:off x="9207513" y="7893794"/>
            <a:ext cx="2143484" cy="2013563"/>
          </a:xfrm>
          <a:prstGeom prst="rect">
            <a:avLst/>
          </a:prstGeom>
          <a:blipFill rotWithShape="1">
            <a:blip r:embed="rId4">
              <a:alphaModFix amt="50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 name="Slide Number Placeholder 3"/>
          <p:cNvSpPr>
            <a:spLocks noGrp="1"/>
          </p:cNvSpPr>
          <p:nvPr>
            <p:ph type="sldNum" idx="12"/>
          </p:nvPr>
        </p:nvSpPr>
        <p:spPr/>
        <p:txBody>
          <a:bodyPr/>
          <a:lstStyle/>
          <a:p>
            <a:fld id="{00000000-1234-1234-1234-123412341234}" type="slidenum">
              <a:rPr lang="en-US" smtClean="0"/>
              <a:pPr/>
              <a:t>7</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4"/>
          <p:cNvSpPr txBox="1"/>
          <p:nvPr/>
        </p:nvSpPr>
        <p:spPr>
          <a:xfrm>
            <a:off x="3838951" y="159600"/>
            <a:ext cx="34224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dirty="0">
                <a:solidFill>
                  <a:schemeClr val="dk1"/>
                </a:solidFill>
                <a:latin typeface="Trebuchet MS"/>
                <a:ea typeface="Trebuchet MS"/>
                <a:cs typeface="Trebuchet MS"/>
                <a:sym typeface="Trebuchet MS"/>
              </a:rPr>
              <a:t>Game Rules</a:t>
            </a:r>
            <a:endParaRPr dirty="0"/>
          </a:p>
        </p:txBody>
      </p:sp>
      <p:sp>
        <p:nvSpPr>
          <p:cNvPr id="214" name="Google Shape;214;p24"/>
          <p:cNvSpPr txBox="1"/>
          <p:nvPr/>
        </p:nvSpPr>
        <p:spPr>
          <a:xfrm>
            <a:off x="1600923" y="1093887"/>
            <a:ext cx="7627895" cy="5078313"/>
          </a:xfrm>
          <a:prstGeom prst="rect">
            <a:avLst/>
          </a:prstGeom>
          <a:solidFill>
            <a:schemeClr val="lt1">
              <a:alpha val="6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Trebuchet MS"/>
                <a:ea typeface="Trebuchet MS"/>
                <a:cs typeface="Trebuchet MS"/>
                <a:sym typeface="Trebuchet MS"/>
              </a:rPr>
              <a:t>If you are selected to be a doctor for this activity, come to the front of the class and collect the doctor handout before proceeding to the designated hospital. If you are selected to be a patient, please go take a seat in the hospital.</a:t>
            </a:r>
            <a:endParaRPr sz="18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1800" dirty="0">
                <a:solidFill>
                  <a:schemeClr val="dk1"/>
                </a:solidFill>
                <a:latin typeface="Trebuchet MS"/>
                <a:ea typeface="Trebuchet MS"/>
                <a:cs typeface="Trebuchet MS"/>
                <a:sym typeface="Trebuchet MS"/>
              </a:rPr>
              <a:t/>
            </a:r>
            <a:br>
              <a:rPr lang="en-US" sz="1800" dirty="0">
                <a:solidFill>
                  <a:schemeClr val="dk1"/>
                </a:solidFill>
                <a:latin typeface="Trebuchet MS"/>
                <a:ea typeface="Trebuchet MS"/>
                <a:cs typeface="Trebuchet MS"/>
                <a:sym typeface="Trebuchet MS"/>
              </a:rPr>
            </a:br>
            <a:r>
              <a:rPr lang="en-US" sz="1800" dirty="0">
                <a:solidFill>
                  <a:schemeClr val="dk1"/>
                </a:solidFill>
                <a:latin typeface="Trebuchet MS"/>
                <a:ea typeface="Trebuchet MS"/>
                <a:cs typeface="Trebuchet MS"/>
                <a:sym typeface="Trebuchet MS"/>
              </a:rPr>
              <a:t>Once in the hospital, wait for the doctor. If </a:t>
            </a:r>
            <a:r>
              <a:rPr lang="en-US" sz="1800" dirty="0" smtClean="0">
                <a:solidFill>
                  <a:schemeClr val="dk1"/>
                </a:solidFill>
                <a:latin typeface="Trebuchet MS"/>
                <a:ea typeface="Trebuchet MS"/>
                <a:cs typeface="Trebuchet MS"/>
                <a:sym typeface="Trebuchet MS"/>
              </a:rPr>
              <a:t>a doctor shakes </a:t>
            </a:r>
            <a:r>
              <a:rPr lang="en-US" sz="1800" dirty="0">
                <a:solidFill>
                  <a:schemeClr val="dk1"/>
                </a:solidFill>
                <a:latin typeface="Trebuchet MS"/>
                <a:ea typeface="Trebuchet MS"/>
                <a:cs typeface="Trebuchet MS"/>
                <a:sym typeface="Trebuchet MS"/>
              </a:rPr>
              <a:t>your hand, you are cured and may return to your original seat.</a:t>
            </a:r>
            <a:endParaRPr dirty="0"/>
          </a:p>
          <a:p>
            <a:pPr marL="0" marR="0" lvl="0" indent="0" algn="l" rtl="0">
              <a:spcBef>
                <a:spcPts val="0"/>
              </a:spcBef>
              <a:spcAft>
                <a:spcPts val="0"/>
              </a:spcAft>
              <a:buNone/>
            </a:pPr>
            <a:r>
              <a:rPr lang="en-US" sz="1800" dirty="0">
                <a:solidFill>
                  <a:schemeClr val="dk1"/>
                </a:solidFill>
                <a:latin typeface="Trebuchet MS"/>
                <a:ea typeface="Trebuchet MS"/>
                <a:cs typeface="Trebuchet MS"/>
                <a:sym typeface="Trebuchet MS"/>
              </a:rPr>
              <a:t/>
            </a:r>
            <a:br>
              <a:rPr lang="en-US" sz="1800" dirty="0">
                <a:solidFill>
                  <a:schemeClr val="dk1"/>
                </a:solidFill>
                <a:latin typeface="Trebuchet MS"/>
                <a:ea typeface="Trebuchet MS"/>
                <a:cs typeface="Trebuchet MS"/>
                <a:sym typeface="Trebuchet MS"/>
              </a:rPr>
            </a:br>
            <a:r>
              <a:rPr lang="en-US" sz="1800" dirty="0">
                <a:solidFill>
                  <a:schemeClr val="dk1"/>
                </a:solidFill>
                <a:latin typeface="Trebuchet MS"/>
                <a:ea typeface="Trebuchet MS"/>
                <a:cs typeface="Trebuchet MS"/>
                <a:sym typeface="Trebuchet MS"/>
              </a:rPr>
              <a:t>If they </a:t>
            </a:r>
            <a:r>
              <a:rPr lang="en-US" sz="1800" dirty="0" smtClean="0">
                <a:solidFill>
                  <a:schemeClr val="dk1"/>
                </a:solidFill>
                <a:latin typeface="Trebuchet MS"/>
                <a:ea typeface="Trebuchet MS"/>
                <a:cs typeface="Trebuchet MS"/>
                <a:sym typeface="Trebuchet MS"/>
              </a:rPr>
              <a:t>tap </a:t>
            </a:r>
            <a:r>
              <a:rPr lang="en-US" sz="1800" dirty="0">
                <a:solidFill>
                  <a:schemeClr val="dk1"/>
                </a:solidFill>
                <a:latin typeface="Trebuchet MS"/>
                <a:ea typeface="Trebuchet MS"/>
                <a:cs typeface="Trebuchet MS"/>
                <a:sym typeface="Trebuchet MS"/>
              </a:rPr>
              <a:t>your shoulder, you have passed away from the disease. Put a tally on the whiteboard and return to your original seat. On the way to your seat, pick </a:t>
            </a:r>
            <a:r>
              <a:rPr lang="en-US" sz="1800" dirty="0" smtClean="0">
                <a:solidFill>
                  <a:schemeClr val="dk1"/>
                </a:solidFill>
                <a:latin typeface="Trebuchet MS"/>
                <a:ea typeface="Trebuchet MS"/>
                <a:cs typeface="Trebuchet MS"/>
                <a:sym typeface="Trebuchet MS"/>
              </a:rPr>
              <a:t>two </a:t>
            </a:r>
            <a:r>
              <a:rPr lang="en-US" sz="1800" dirty="0">
                <a:solidFill>
                  <a:schemeClr val="dk1"/>
                </a:solidFill>
                <a:latin typeface="Trebuchet MS"/>
                <a:ea typeface="Trebuchet MS"/>
                <a:cs typeface="Trebuchet MS"/>
                <a:sym typeface="Trebuchet MS"/>
              </a:rPr>
              <a:t>people to “infect” and send them to the hospital.</a:t>
            </a:r>
            <a:endParaRPr dirty="0"/>
          </a:p>
          <a:p>
            <a:pPr marL="0" marR="0" lvl="0" indent="0" algn="l" rtl="0">
              <a:spcBef>
                <a:spcPts val="0"/>
              </a:spcBef>
              <a:spcAft>
                <a:spcPts val="0"/>
              </a:spcAft>
              <a:buNone/>
            </a:pPr>
            <a:r>
              <a:rPr lang="en-US" sz="1800" dirty="0">
                <a:solidFill>
                  <a:schemeClr val="dk1"/>
                </a:solidFill>
                <a:latin typeface="Trebuchet MS"/>
                <a:ea typeface="Trebuchet MS"/>
                <a:cs typeface="Trebuchet MS"/>
                <a:sym typeface="Trebuchet MS"/>
              </a:rPr>
              <a:t/>
            </a:r>
            <a:br>
              <a:rPr lang="en-US" sz="1800" dirty="0">
                <a:solidFill>
                  <a:schemeClr val="dk1"/>
                </a:solidFill>
                <a:latin typeface="Trebuchet MS"/>
                <a:ea typeface="Trebuchet MS"/>
                <a:cs typeface="Trebuchet MS"/>
                <a:sym typeface="Trebuchet MS"/>
              </a:rPr>
            </a:br>
            <a:r>
              <a:rPr lang="en-US" sz="1800" dirty="0">
                <a:solidFill>
                  <a:schemeClr val="dk1"/>
                </a:solidFill>
                <a:latin typeface="Trebuchet MS"/>
                <a:ea typeface="Trebuchet MS"/>
                <a:cs typeface="Trebuchet MS"/>
                <a:sym typeface="Trebuchet MS"/>
              </a:rPr>
              <a:t>If the row or seat you are in is called at any point, proceed to the hospital as you have been infected.</a:t>
            </a:r>
            <a:endParaRPr dirty="0"/>
          </a:p>
          <a:p>
            <a:pPr marL="0" marR="0" lvl="0" indent="0" algn="l" rtl="0">
              <a:spcBef>
                <a:spcPts val="0"/>
              </a:spcBef>
              <a:spcAft>
                <a:spcPts val="0"/>
              </a:spcAft>
              <a:buNone/>
            </a:pPr>
            <a:r>
              <a:rPr lang="en-US" sz="1800" dirty="0">
                <a:solidFill>
                  <a:schemeClr val="dk1"/>
                </a:solidFill>
                <a:latin typeface="Trebuchet MS"/>
                <a:ea typeface="Trebuchet MS"/>
                <a:cs typeface="Trebuchet MS"/>
                <a:sym typeface="Trebuchet MS"/>
              </a:rPr>
              <a:t/>
            </a:r>
            <a:br>
              <a:rPr lang="en-US" sz="1800" dirty="0">
                <a:solidFill>
                  <a:schemeClr val="dk1"/>
                </a:solidFill>
                <a:latin typeface="Trebuchet MS"/>
                <a:ea typeface="Trebuchet MS"/>
                <a:cs typeface="Trebuchet MS"/>
                <a:sym typeface="Trebuchet MS"/>
              </a:rPr>
            </a:br>
            <a:r>
              <a:rPr lang="en-US" sz="1800" dirty="0">
                <a:solidFill>
                  <a:schemeClr val="dk1"/>
                </a:solidFill>
                <a:latin typeface="Trebuchet MS"/>
                <a:ea typeface="Trebuchet MS"/>
                <a:cs typeface="Trebuchet MS"/>
                <a:sym typeface="Trebuchet MS"/>
              </a:rPr>
              <a:t>If at any time you are sent to the hospital and there are no seats available, form a line next to the hospital.</a:t>
            </a:r>
            <a:endParaRPr dirty="0"/>
          </a:p>
        </p:txBody>
      </p:sp>
      <p:sp>
        <p:nvSpPr>
          <p:cNvPr id="4" name="Slide Number Placeholder 3"/>
          <p:cNvSpPr>
            <a:spLocks noGrp="1"/>
          </p:cNvSpPr>
          <p:nvPr>
            <p:ph type="sldNum" idx="12"/>
          </p:nvPr>
        </p:nvSpPr>
        <p:spPr/>
        <p:txBody>
          <a:bodyPr/>
          <a:lstStyle/>
          <a:p>
            <a:fld id="{00000000-1234-1234-1234-123412341234}" type="slidenum">
              <a:rPr lang="en-US" smtClean="0"/>
              <a:pPr/>
              <a:t>8</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5"/>
          <p:cNvSpPr txBox="1"/>
          <p:nvPr/>
        </p:nvSpPr>
        <p:spPr>
          <a:xfrm>
            <a:off x="427653" y="2103447"/>
            <a:ext cx="10515600" cy="1325563"/>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SzPts val="4000"/>
              <a:buFont typeface="Trebuchet MS"/>
              <a:buNone/>
            </a:pPr>
            <a:r>
              <a:rPr lang="en-US" sz="4000" b="1">
                <a:solidFill>
                  <a:schemeClr val="dk1"/>
                </a:solidFill>
                <a:latin typeface="Trebuchet MS"/>
                <a:ea typeface="Trebuchet MS"/>
                <a:cs typeface="Trebuchet MS"/>
                <a:sym typeface="Trebuchet MS"/>
              </a:rPr>
              <a:t>Yemen: October 2015-August 2016</a:t>
            </a:r>
            <a:endParaRPr/>
          </a:p>
        </p:txBody>
      </p:sp>
      <p:sp>
        <p:nvSpPr>
          <p:cNvPr id="2" name="Slide Number Placeholder 1"/>
          <p:cNvSpPr>
            <a:spLocks noGrp="1"/>
          </p:cNvSpPr>
          <p:nvPr>
            <p:ph type="sldNum" idx="12"/>
          </p:nvPr>
        </p:nvSpPr>
        <p:spPr/>
        <p:txBody>
          <a:bodyPr/>
          <a:lstStyle/>
          <a:p>
            <a:fld id="{7A280574-72C1-4EA3-BAF1-829635AE1F3A}" type="slidenum">
              <a:rPr lang="en-US" smtClean="0"/>
              <a:t>9</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434</TotalTime>
  <Words>1398</Words>
  <Application>Microsoft Office PowerPoint</Application>
  <PresentationFormat>Custom</PresentationFormat>
  <Paragraphs>149</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Theme1</vt:lpstr>
      <vt:lpstr>Cholera and Conflict in Yemen</vt:lpstr>
      <vt:lpstr>PowerPoint Presentation</vt:lpstr>
      <vt:lpstr>Our Patient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Death by Dehydration</dc:title>
  <cp:lastModifiedBy>Ky</cp:lastModifiedBy>
  <cp:revision>26</cp:revision>
  <dcterms:modified xsi:type="dcterms:W3CDTF">2020-01-27T23:49:34Z</dcterms:modified>
</cp:coreProperties>
</file>