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357" r:id="rId3"/>
    <p:sldId id="359" r:id="rId4"/>
    <p:sldId id="350" r:id="rId5"/>
    <p:sldId id="356" r:id="rId6"/>
    <p:sldId id="351" r:id="rId7"/>
    <p:sldId id="358" r:id="rId8"/>
    <p:sldId id="352" r:id="rId9"/>
    <p:sldId id="361" r:id="rId10"/>
    <p:sldId id="360" r:id="rId11"/>
    <p:sldId id="353" r:id="rId12"/>
    <p:sldId id="362" r:id="rId13"/>
    <p:sldId id="354" r:id="rId14"/>
    <p:sldId id="363" r:id="rId15"/>
    <p:sldId id="364" r:id="rId16"/>
    <p:sldId id="35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7" autoAdjust="0"/>
    <p:restoredTop sz="93310" autoAdjust="0"/>
  </p:normalViewPr>
  <p:slideViewPr>
    <p:cSldViewPr>
      <p:cViewPr>
        <p:scale>
          <a:sx n="90" d="100"/>
          <a:sy n="90" d="100"/>
        </p:scale>
        <p:origin x="-90" y="-510"/>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83936FA-0AEF-4323-A2E6-E4BB59A2D115}" type="datetimeFigureOut">
              <a:rPr lang="en-US"/>
              <a:pPr>
                <a:defRPr/>
              </a:pPr>
              <a:t>10/23/2014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E784F47-2A30-4B21-BE25-1B2EE36E8A33}" type="slidenum">
              <a:rPr lang="en-US"/>
              <a:pPr>
                <a:defRPr/>
              </a:pPr>
              <a:t>‹#›</a:t>
            </a:fld>
            <a:endParaRPr lang="en-US"/>
          </a:p>
        </p:txBody>
      </p:sp>
    </p:spTree>
    <p:extLst>
      <p:ext uri="{BB962C8B-B14F-4D97-AF65-F5344CB8AC3E}">
        <p14:creationId xmlns:p14="http://schemas.microsoft.com/office/powerpoint/2010/main" val="1657615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94B074-CC9F-4ECC-9C61-925CA26E3AB7}" type="datetimeFigureOut">
              <a:rPr lang="en-US"/>
              <a:pPr>
                <a:defRPr/>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FD70F44-F325-48C5-B440-42EA8EA7ADEA}" type="slidenum">
              <a:rPr lang="en-US"/>
              <a:pPr>
                <a:defRPr/>
              </a:pPr>
              <a:t>‹#›</a:t>
            </a:fld>
            <a:endParaRPr lang="en-US"/>
          </a:p>
        </p:txBody>
      </p:sp>
    </p:spTree>
    <p:extLst>
      <p:ext uri="{BB962C8B-B14F-4D97-AF65-F5344CB8AC3E}">
        <p14:creationId xmlns:p14="http://schemas.microsoft.com/office/powerpoint/2010/main" val="2590653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from http://commons.wikimedia.org/wiki/File:Ribosome_mRNA_translation_en.svg, </a:t>
            </a:r>
            <a:r>
              <a:rPr lang="en-US" smtClean="0"/>
              <a:t>public domain.</a:t>
            </a:r>
            <a:endParaRPr lang="en-US"/>
          </a:p>
        </p:txBody>
      </p:sp>
      <p:sp>
        <p:nvSpPr>
          <p:cNvPr id="4" name="Slide Number Placeholder 3"/>
          <p:cNvSpPr>
            <a:spLocks noGrp="1"/>
          </p:cNvSpPr>
          <p:nvPr>
            <p:ph type="sldNum" sz="quarter" idx="10"/>
          </p:nvPr>
        </p:nvSpPr>
        <p:spPr/>
        <p:txBody>
          <a:bodyPr/>
          <a:lstStyle/>
          <a:p>
            <a:pPr>
              <a:defRPr/>
            </a:pPr>
            <a:fld id="{5FD70F44-F325-48C5-B440-42EA8EA7ADEA}" type="slidenum">
              <a:rPr lang="en-US" smtClean="0"/>
              <a:pPr>
                <a:defRPr/>
              </a:pPr>
              <a:t>4</a:t>
            </a:fld>
            <a:endParaRPr lang="en-US"/>
          </a:p>
        </p:txBody>
      </p:sp>
    </p:spTree>
    <p:extLst>
      <p:ext uri="{BB962C8B-B14F-4D97-AF65-F5344CB8AC3E}">
        <p14:creationId xmlns:p14="http://schemas.microsoft.com/office/powerpoint/2010/main" val="65099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9091D86-0905-44A2-A2D1-F60799257376}" type="datetime1">
              <a:rPr lang="en-US" smtClean="0"/>
              <a:t>10/23/2014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E156E1-ADC5-4984-92B7-425D0772AB31}" type="slidenum">
              <a:rPr lang="en-US" smtClean="0"/>
              <a:pPr>
                <a:defRPr/>
              </a:pPr>
              <a:t>‹#›</a:t>
            </a:fld>
            <a:endParaRPr lang="en-US"/>
          </a:p>
        </p:txBody>
      </p:sp>
    </p:spTree>
    <p:extLst>
      <p:ext uri="{BB962C8B-B14F-4D97-AF65-F5344CB8AC3E}">
        <p14:creationId xmlns:p14="http://schemas.microsoft.com/office/powerpoint/2010/main" val="181046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7868D63-96ED-4810-BBD6-9A921D3CB724}" type="datetime1">
              <a:rPr lang="en-US" smtClean="0"/>
              <a:t>10/23/2014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E29758-EB03-4B30-A1C9-1BB136CA0E86}" type="slidenum">
              <a:rPr lang="en-US" smtClean="0"/>
              <a:pPr>
                <a:defRPr/>
              </a:pPr>
              <a:t>‹#›</a:t>
            </a:fld>
            <a:endParaRPr lang="en-US"/>
          </a:p>
        </p:txBody>
      </p:sp>
    </p:spTree>
    <p:extLst>
      <p:ext uri="{BB962C8B-B14F-4D97-AF65-F5344CB8AC3E}">
        <p14:creationId xmlns:p14="http://schemas.microsoft.com/office/powerpoint/2010/main" val="348936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73A3AD0-A908-4043-993A-E40E16D595D5}" type="datetime1">
              <a:rPr lang="en-US" smtClean="0"/>
              <a:t>10/23/2014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FB24B8-B55F-4B86-BAAF-4686998F2B5B}" type="slidenum">
              <a:rPr lang="en-US" smtClean="0"/>
              <a:pPr>
                <a:defRPr/>
              </a:pPr>
              <a:t>‹#›</a:t>
            </a:fld>
            <a:endParaRPr lang="en-US"/>
          </a:p>
        </p:txBody>
      </p:sp>
    </p:spTree>
    <p:extLst>
      <p:ext uri="{BB962C8B-B14F-4D97-AF65-F5344CB8AC3E}">
        <p14:creationId xmlns:p14="http://schemas.microsoft.com/office/powerpoint/2010/main" val="273143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40FDD45-277B-4D16-9C22-FF3A675ACE0F}" type="datetime1">
              <a:rPr lang="en-US" smtClean="0"/>
              <a:t>10/23/2014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10E85D-92E9-4F9B-B4A2-C921DB6BE5A7}" type="slidenum">
              <a:rPr lang="en-US" smtClean="0"/>
              <a:pPr>
                <a:defRPr/>
              </a:pPr>
              <a:t>‹#›</a:t>
            </a:fld>
            <a:endParaRPr lang="en-US"/>
          </a:p>
        </p:txBody>
      </p:sp>
    </p:spTree>
    <p:extLst>
      <p:ext uri="{BB962C8B-B14F-4D97-AF65-F5344CB8AC3E}">
        <p14:creationId xmlns:p14="http://schemas.microsoft.com/office/powerpoint/2010/main" val="247062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a:defRPr/>
            </a:pPr>
            <a:fld id="{1E83473E-28D7-4C09-A842-A1C708C2D893}" type="datetime1">
              <a:rPr lang="en-US" smtClean="0"/>
              <a:t>10/23/2014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BB9509A-8DDA-48AE-A795-60DE094DBAA0}" type="slidenum">
              <a:rPr lang="en-US" smtClean="0"/>
              <a:pPr>
                <a:defRPr/>
              </a:pPr>
              <a:t>‹#›</a:t>
            </a:fld>
            <a:endParaRPr lang="en-US"/>
          </a:p>
        </p:txBody>
      </p:sp>
    </p:spTree>
    <p:extLst>
      <p:ext uri="{BB962C8B-B14F-4D97-AF65-F5344CB8AC3E}">
        <p14:creationId xmlns:p14="http://schemas.microsoft.com/office/powerpoint/2010/main" val="237145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D0E8F87-7E03-4727-85E2-7A41C76B74A1}" type="datetime1">
              <a:rPr lang="en-US" smtClean="0"/>
              <a:t>10/23/2014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4F326C-0A6E-402F-B794-55719C149C60}" type="slidenum">
              <a:rPr lang="en-US" smtClean="0"/>
              <a:pPr>
                <a:defRPr/>
              </a:pPr>
              <a:t>‹#›</a:t>
            </a:fld>
            <a:endParaRPr lang="en-US"/>
          </a:p>
        </p:txBody>
      </p:sp>
    </p:spTree>
    <p:extLst>
      <p:ext uri="{BB962C8B-B14F-4D97-AF65-F5344CB8AC3E}">
        <p14:creationId xmlns:p14="http://schemas.microsoft.com/office/powerpoint/2010/main" val="46722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68E3206-BBFF-4B49-BEA5-540FD7096AFD}" type="datetime1">
              <a:rPr lang="en-US" smtClean="0"/>
              <a:t>10/23/2014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ED35D04-B82B-4019-9CC8-6A779805D255}" type="slidenum">
              <a:rPr lang="en-US" smtClean="0"/>
              <a:pPr>
                <a:defRPr/>
              </a:pPr>
              <a:t>‹#›</a:t>
            </a:fld>
            <a:endParaRPr lang="en-US"/>
          </a:p>
        </p:txBody>
      </p:sp>
    </p:spTree>
    <p:extLst>
      <p:ext uri="{BB962C8B-B14F-4D97-AF65-F5344CB8AC3E}">
        <p14:creationId xmlns:p14="http://schemas.microsoft.com/office/powerpoint/2010/main" val="113580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lvl1pPr>
              <a:defRPr sz="3200" i="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E2D7770D-8FC1-4B9C-B6A4-DDE570EC060A}" type="datetime1">
              <a:rPr lang="en-US" smtClean="0"/>
              <a:t>10/23/2014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C779306-8065-4A4E-BCCB-1C481B242079}" type="slidenum">
              <a:rPr lang="en-US" smtClean="0"/>
              <a:pPr>
                <a:defRPr/>
              </a:pPr>
              <a:t>‹#›</a:t>
            </a:fld>
            <a:endParaRPr lang="en-US"/>
          </a:p>
        </p:txBody>
      </p:sp>
    </p:spTree>
    <p:extLst>
      <p:ext uri="{BB962C8B-B14F-4D97-AF65-F5344CB8AC3E}">
        <p14:creationId xmlns:p14="http://schemas.microsoft.com/office/powerpoint/2010/main" val="3973836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B68E1F4-7550-497D-A51F-9195B88FC984}" type="datetime1">
              <a:rPr lang="en-US" smtClean="0"/>
              <a:t>10/23/2014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63A4CED-DAB4-4CCB-A7AD-EFF321F5FD09}" type="slidenum">
              <a:rPr lang="en-US" smtClean="0"/>
              <a:pPr>
                <a:defRPr/>
              </a:pPr>
              <a:t>‹#›</a:t>
            </a:fld>
            <a:endParaRPr lang="en-US"/>
          </a:p>
        </p:txBody>
      </p:sp>
    </p:spTree>
    <p:extLst>
      <p:ext uri="{BB962C8B-B14F-4D97-AF65-F5344CB8AC3E}">
        <p14:creationId xmlns:p14="http://schemas.microsoft.com/office/powerpoint/2010/main" val="202916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26E1A6-1C4D-40C7-898E-2FD525B82A73}" type="datetime1">
              <a:rPr lang="en-US" smtClean="0"/>
              <a:t>10/23/2014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52B430-7C78-4A9E-BFE6-E4F53985988C}" type="slidenum">
              <a:rPr lang="en-US" smtClean="0"/>
              <a:pPr>
                <a:defRPr/>
              </a:pPr>
              <a:t>‹#›</a:t>
            </a:fld>
            <a:endParaRPr lang="en-US"/>
          </a:p>
        </p:txBody>
      </p:sp>
    </p:spTree>
    <p:extLst>
      <p:ext uri="{BB962C8B-B14F-4D97-AF65-F5344CB8AC3E}">
        <p14:creationId xmlns:p14="http://schemas.microsoft.com/office/powerpoint/2010/main" val="236545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077993B-1737-4612-BDE7-4A7ABBE214DF}" type="datetime1">
              <a:rPr lang="en-US" smtClean="0"/>
              <a:t>10/23/2014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ED3552-182D-48DF-B2F5-C74092FCF789}" type="slidenum">
              <a:rPr lang="en-US" smtClean="0"/>
              <a:pPr>
                <a:defRPr/>
              </a:pPr>
              <a:t>‹#›</a:t>
            </a:fld>
            <a:endParaRPr lang="en-US"/>
          </a:p>
        </p:txBody>
      </p:sp>
    </p:spTree>
    <p:extLst>
      <p:ext uri="{BB962C8B-B14F-4D97-AF65-F5344CB8AC3E}">
        <p14:creationId xmlns:p14="http://schemas.microsoft.com/office/powerpoint/2010/main" val="95293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D200C4-1210-47A8-BDE2-D13628AEFA58}" type="datetime1">
              <a:rPr lang="en-US" smtClean="0"/>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CF2135-4C8E-467E-AB35-709F66C5E096}" type="slidenum">
              <a:rPr lang="en-US" smtClean="0"/>
              <a:pPr>
                <a:defRPr/>
              </a:pPr>
              <a:t>‹#›</a:t>
            </a:fld>
            <a:endParaRPr lang="en-US"/>
          </a:p>
        </p:txBody>
      </p:sp>
    </p:spTree>
    <p:extLst>
      <p:ext uri="{BB962C8B-B14F-4D97-AF65-F5344CB8AC3E}">
        <p14:creationId xmlns:p14="http://schemas.microsoft.com/office/powerpoint/2010/main" val="3197631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14.bin"/><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68" b="468"/>
          <a:stretch/>
        </p:blipFill>
        <p:spPr>
          <a:xfrm>
            <a:off x="0" y="683871"/>
            <a:ext cx="9144000" cy="6250329"/>
          </a:xfrm>
          <a:prstGeom prst="rect">
            <a:avLst/>
          </a:prstGeom>
        </p:spPr>
      </p:pic>
      <p:sp>
        <p:nvSpPr>
          <p:cNvPr id="3" name="Subtitle 2"/>
          <p:cNvSpPr>
            <a:spLocks noGrp="1"/>
          </p:cNvSpPr>
          <p:nvPr>
            <p:ph type="subTitle" idx="1"/>
          </p:nvPr>
        </p:nvSpPr>
        <p:spPr>
          <a:xfrm>
            <a:off x="1371600" y="3124200"/>
            <a:ext cx="6400800" cy="1752600"/>
          </a:xfrm>
        </p:spPr>
        <p:txBody>
          <a:bodyPr>
            <a:normAutofit lnSpcReduction="10000"/>
          </a:bodyPr>
          <a:lstStyle/>
          <a:p>
            <a:r>
              <a:rPr lang="en-US" sz="2400" dirty="0" smtClean="0">
                <a:solidFill>
                  <a:schemeClr val="tx1">
                    <a:lumMod val="75000"/>
                    <a:lumOff val="25000"/>
                  </a:schemeClr>
                </a:solidFill>
                <a:latin typeface="Monotype Corsiva" panose="03010101010201010101" pitchFamily="66" charset="0"/>
              </a:rPr>
              <a:t>by</a:t>
            </a:r>
          </a:p>
          <a:p>
            <a:r>
              <a:rPr lang="en-US" sz="2400" dirty="0" smtClean="0">
                <a:solidFill>
                  <a:schemeClr val="tx1">
                    <a:lumMod val="75000"/>
                    <a:lumOff val="25000"/>
                  </a:schemeClr>
                </a:solidFill>
              </a:rPr>
              <a:t>Michael </a:t>
            </a:r>
            <a:r>
              <a:rPr lang="en-US" sz="2400" dirty="0">
                <a:solidFill>
                  <a:schemeClr val="tx1">
                    <a:lumMod val="75000"/>
                    <a:lumOff val="25000"/>
                  </a:schemeClr>
                </a:solidFill>
              </a:rPr>
              <a:t>C. Young and Richard J. Hooley</a:t>
            </a:r>
          </a:p>
          <a:p>
            <a:r>
              <a:rPr lang="en-US" sz="2400" dirty="0">
                <a:solidFill>
                  <a:schemeClr val="tx1">
                    <a:lumMod val="75000"/>
                    <a:lumOff val="25000"/>
                  </a:schemeClr>
                </a:solidFill>
              </a:rPr>
              <a:t>Department of Chemistry</a:t>
            </a:r>
          </a:p>
          <a:p>
            <a:r>
              <a:rPr lang="en-US" sz="2400" dirty="0">
                <a:solidFill>
                  <a:schemeClr val="tx1">
                    <a:lumMod val="75000"/>
                    <a:lumOff val="25000"/>
                  </a:schemeClr>
                </a:solidFill>
              </a:rPr>
              <a:t>University of California, Riverside</a:t>
            </a:r>
          </a:p>
          <a:p>
            <a:endParaRPr lang="en-US" dirty="0"/>
          </a:p>
        </p:txBody>
      </p:sp>
      <p:sp>
        <p:nvSpPr>
          <p:cNvPr id="8" name="Title 7"/>
          <p:cNvSpPr>
            <a:spLocks noGrp="1"/>
          </p:cNvSpPr>
          <p:nvPr>
            <p:ph type="ctrTitle"/>
          </p:nvPr>
        </p:nvSpPr>
        <p:spPr>
          <a:xfrm>
            <a:off x="533400" y="1958975"/>
            <a:ext cx="7772400" cy="1470025"/>
          </a:xfrm>
        </p:spPr>
        <p:txBody>
          <a:bodyPr>
            <a:normAutofit fontScale="90000"/>
          </a:bodyPr>
          <a:lstStyle/>
          <a:p>
            <a:r>
              <a:rPr lang="en-US" b="1" dirty="0"/>
              <a:t>Chirality and the Origins of Life:</a:t>
            </a:r>
            <a:br>
              <a:rPr lang="en-US" b="1" dirty="0"/>
            </a:br>
            <a:r>
              <a:rPr lang="en-US" b="1" dirty="0"/>
              <a:t>A Case Study in Organic Chemistry</a:t>
            </a:r>
            <a:br>
              <a:rPr lang="en-US" b="1" dirty="0"/>
            </a:b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1130"/>
          </a:xfrm>
          <a:prstGeom prst="rect">
            <a:avLst/>
          </a:prstGeom>
        </p:spPr>
      </p:pic>
      <p:sp>
        <p:nvSpPr>
          <p:cNvPr id="13" name="Slide Number Placeholder 12"/>
          <p:cNvSpPr>
            <a:spLocks noGrp="1"/>
          </p:cNvSpPr>
          <p:nvPr>
            <p:ph type="sldNum" sz="quarter" idx="12"/>
          </p:nvPr>
        </p:nvSpPr>
        <p:spPr/>
        <p:txBody>
          <a:bodyPr/>
          <a:lstStyle/>
          <a:p>
            <a:pPr>
              <a:defRPr/>
            </a:pPr>
            <a:fld id="{F3E156E1-ADC5-4984-92B7-425D0772AB31}"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 2 - Chirality Enhancement via Crystallization</a:t>
            </a:r>
            <a:endParaRPr lang="en-US" dirty="0"/>
          </a:p>
        </p:txBody>
      </p:sp>
      <p:sp>
        <p:nvSpPr>
          <p:cNvPr id="624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
          <p:cNvSpPr>
            <a:spLocks noChangeArrowheads="1"/>
          </p:cNvSpPr>
          <p:nvPr/>
        </p:nvSpPr>
        <p:spPr bwMode="auto">
          <a:xfrm>
            <a:off x="533399" y="962085"/>
            <a:ext cx="8153401"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lnSpc>
                <a:spcPct val="200000"/>
              </a:lnSpc>
            </a:pPr>
            <a:r>
              <a:rPr lang="en-US" sz="1600" dirty="0" smtClean="0">
                <a:latin typeface="+mn-lt"/>
                <a:cs typeface="Arial" pitchFamily="34" charset="0"/>
              </a:rPr>
              <a:t>d. Discuss why the combination of added base (DBU in this case) and </a:t>
            </a:r>
            <a:r>
              <a:rPr lang="en-US" sz="1600" i="1" dirty="0" smtClean="0">
                <a:latin typeface="+mn-lt"/>
                <a:cs typeface="Arial" pitchFamily="34" charset="0"/>
              </a:rPr>
              <a:t>selective crystallization</a:t>
            </a:r>
            <a:r>
              <a:rPr lang="en-US" sz="1600" dirty="0" smtClean="0">
                <a:latin typeface="+mn-lt"/>
                <a:cs typeface="Arial" pitchFamily="34" charset="0"/>
              </a:rPr>
              <a:t> allows the enhancement of </a:t>
            </a:r>
            <a:r>
              <a:rPr lang="en-US" sz="1600" dirty="0" err="1" smtClean="0">
                <a:latin typeface="+mn-lt"/>
                <a:cs typeface="Arial" pitchFamily="34" charset="0"/>
              </a:rPr>
              <a:t>chirality</a:t>
            </a:r>
            <a:r>
              <a:rPr lang="en-US" sz="1600" dirty="0" smtClean="0">
                <a:latin typeface="+mn-lt"/>
                <a:cs typeface="Arial" pitchFamily="34" charset="0"/>
              </a:rPr>
              <a:t> of the system. Consider equilibrium effects and Le </a:t>
            </a:r>
            <a:r>
              <a:rPr lang="en-US" sz="1600" dirty="0" err="1" smtClean="0">
                <a:latin typeface="+mn-lt"/>
                <a:cs typeface="Arial" pitchFamily="34" charset="0"/>
              </a:rPr>
              <a:t>Chatelier's</a:t>
            </a:r>
            <a:r>
              <a:rPr lang="en-US" sz="1600" dirty="0" smtClean="0">
                <a:latin typeface="+mn-lt"/>
                <a:cs typeface="Arial" pitchFamily="34" charset="0"/>
              </a:rPr>
              <a:t> principle in your answer.</a:t>
            </a:r>
          </a:p>
          <a:p>
            <a:pPr lvl="0" algn="just" eaLnBrk="0" hangingPunct="0">
              <a:lnSpc>
                <a:spcPct val="200000"/>
              </a:lnSpc>
            </a:pPr>
            <a:endParaRPr lang="en-US" sz="1600" dirty="0" smtClean="0">
              <a:latin typeface="+mn-lt"/>
              <a:cs typeface="Arial" pitchFamily="34" charset="0"/>
            </a:endParaRPr>
          </a:p>
          <a:p>
            <a:pPr algn="just">
              <a:lnSpc>
                <a:spcPct val="200000"/>
              </a:lnSpc>
            </a:pPr>
            <a:r>
              <a:rPr lang="en-US" sz="1600" dirty="0" smtClean="0">
                <a:latin typeface="+mn-lt"/>
                <a:cs typeface="Arial" pitchFamily="34" charset="0"/>
              </a:rPr>
              <a:t>e. This is a proof-of-principle experiment (i.e., it mimics the natural process, but several changes were made to allow study in a laboratory setting). To maximize the speed of the enhancement, glass beads and magnetic stirring were employed. How does this speed up the process? Is this a plausible method of mimicking natural evolution? Why did the researchers not simply perform the experiment as it would occur in </a:t>
            </a:r>
            <a:r>
              <a:rPr lang="en-US" sz="1600" dirty="0" err="1" smtClean="0">
                <a:latin typeface="+mn-lt"/>
                <a:cs typeface="Arial" pitchFamily="34" charset="0"/>
              </a:rPr>
              <a:t>prebiotic</a:t>
            </a:r>
            <a:r>
              <a:rPr lang="en-US" sz="1600" dirty="0" smtClean="0">
                <a:latin typeface="+mn-lt"/>
                <a:cs typeface="Arial" pitchFamily="34" charset="0"/>
              </a:rPr>
              <a:t> systems?</a:t>
            </a:r>
            <a:endParaRPr lang="en-US" sz="1600" dirty="0">
              <a:latin typeface="+mn-lt"/>
              <a:cs typeface="Arial" pitchFamily="34" charset="0"/>
            </a:endParaRPr>
          </a:p>
        </p:txBody>
      </p:sp>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 3 – Critical Analysis</a:t>
            </a:r>
            <a:endParaRPr lang="en-US" dirty="0"/>
          </a:p>
        </p:txBody>
      </p:sp>
      <p:sp>
        <p:nvSpPr>
          <p:cNvPr id="47109" name="Rectangle 5"/>
          <p:cNvSpPr>
            <a:spLocks noChangeArrowheads="1"/>
          </p:cNvSpPr>
          <p:nvPr/>
        </p:nvSpPr>
        <p:spPr bwMode="auto">
          <a:xfrm>
            <a:off x="609600" y="843201"/>
            <a:ext cx="78486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200000"/>
              </a:lnSpc>
            </a:pPr>
            <a:r>
              <a:rPr lang="en-US" sz="1600" dirty="0" smtClean="0">
                <a:latin typeface="+mn-lt"/>
                <a:cs typeface="Arial" pitchFamily="34" charset="0"/>
              </a:rPr>
              <a:t>You have discussed the results of </a:t>
            </a:r>
            <a:r>
              <a:rPr lang="en-US" sz="1600" dirty="0" err="1" smtClean="0">
                <a:latin typeface="+mn-lt"/>
                <a:cs typeface="Arial" pitchFamily="34" charset="0"/>
              </a:rPr>
              <a:t>Noorduin</a:t>
            </a:r>
            <a:r>
              <a:rPr lang="en-US" sz="1600" dirty="0" smtClean="0">
                <a:latin typeface="+mn-lt"/>
                <a:cs typeface="Arial" pitchFamily="34" charset="0"/>
              </a:rPr>
              <a:t>, et al. This is a controlled experiment designed to show the proof of principle that a slight excess of one </a:t>
            </a:r>
            <a:r>
              <a:rPr lang="en-US" sz="1600" dirty="0" err="1" smtClean="0">
                <a:latin typeface="+mn-lt"/>
                <a:cs typeface="Arial" pitchFamily="34" charset="0"/>
              </a:rPr>
              <a:t>enantiomer</a:t>
            </a:r>
            <a:r>
              <a:rPr lang="en-US" sz="1600" dirty="0" smtClean="0">
                <a:latin typeface="+mn-lt"/>
                <a:cs typeface="Arial" pitchFamily="34" charset="0"/>
              </a:rPr>
              <a:t> can lead to complete conversion to a single </a:t>
            </a:r>
            <a:r>
              <a:rPr lang="en-US" sz="1600" dirty="0" err="1" smtClean="0">
                <a:latin typeface="+mn-lt"/>
                <a:cs typeface="Arial" pitchFamily="34" charset="0"/>
              </a:rPr>
              <a:t>enantiomer</a:t>
            </a:r>
            <a:r>
              <a:rPr lang="en-US" sz="1600" dirty="0" smtClean="0">
                <a:latin typeface="+mn-lt"/>
                <a:cs typeface="Arial" pitchFamily="34" charset="0"/>
              </a:rPr>
              <a:t> over time, under the correct conditions. Here, in this question set, you will discuss whether this applies to prebiotic systems and is a good model for the origin of life.</a:t>
            </a:r>
          </a:p>
          <a:p>
            <a:pPr algn="just">
              <a:lnSpc>
                <a:spcPct val="200000"/>
              </a:lnSpc>
            </a:pPr>
            <a:r>
              <a:rPr lang="en-US" sz="1600" i="1" dirty="0" smtClean="0">
                <a:latin typeface="+mn-lt"/>
                <a:cs typeface="Arial" pitchFamily="34" charset="0"/>
              </a:rPr>
              <a:t> </a:t>
            </a:r>
            <a:endParaRPr lang="en-US" sz="1600" dirty="0" smtClean="0">
              <a:latin typeface="+mn-lt"/>
              <a:cs typeface="Arial" pitchFamily="34" charset="0"/>
            </a:endParaRPr>
          </a:p>
          <a:p>
            <a:pPr algn="just">
              <a:lnSpc>
                <a:spcPct val="200000"/>
              </a:lnSpc>
            </a:pPr>
            <a:r>
              <a:rPr lang="en-US" sz="1600" dirty="0" smtClean="0">
                <a:latin typeface="+mn-lt"/>
                <a:cs typeface="Arial" pitchFamily="34" charset="0"/>
              </a:rPr>
              <a:t>a. Is base-catalyzed </a:t>
            </a:r>
            <a:r>
              <a:rPr lang="en-US" sz="1600" dirty="0" err="1" smtClean="0">
                <a:latin typeface="+mn-lt"/>
                <a:cs typeface="Arial" pitchFamily="34" charset="0"/>
              </a:rPr>
              <a:t>racemization</a:t>
            </a:r>
            <a:r>
              <a:rPr lang="en-US" sz="1600" dirty="0" smtClean="0">
                <a:latin typeface="+mn-lt"/>
                <a:cs typeface="Arial" pitchFamily="34" charset="0"/>
              </a:rPr>
              <a:t> the most favorable acid-base reaction for natural amino acids? Determine the most acidic H atom in </a:t>
            </a:r>
            <a:r>
              <a:rPr lang="en-US" sz="1600" b="1" dirty="0" smtClean="0">
                <a:latin typeface="+mn-lt"/>
                <a:cs typeface="Arial" pitchFamily="34" charset="0"/>
              </a:rPr>
              <a:t>1</a:t>
            </a:r>
            <a:r>
              <a:rPr lang="en-US" sz="1600" dirty="0" smtClean="0">
                <a:latin typeface="+mn-lt"/>
                <a:cs typeface="Arial" pitchFamily="34" charset="0"/>
              </a:rPr>
              <a:t> and in L-</a:t>
            </a:r>
            <a:r>
              <a:rPr lang="en-US" sz="1600" dirty="0" err="1" smtClean="0">
                <a:latin typeface="+mn-lt"/>
                <a:cs typeface="Arial" pitchFamily="34" charset="0"/>
              </a:rPr>
              <a:t>alanine</a:t>
            </a:r>
            <a:r>
              <a:rPr lang="en-US" sz="1600" dirty="0" smtClean="0">
                <a:latin typeface="+mn-lt"/>
                <a:cs typeface="Arial" pitchFamily="34" charset="0"/>
              </a:rPr>
              <a:t>. Are they the same?</a:t>
            </a:r>
          </a:p>
          <a:p>
            <a:pPr algn="just">
              <a:lnSpc>
                <a:spcPct val="200000"/>
              </a:lnSpc>
            </a:pPr>
            <a:endParaRPr lang="en-US" sz="1600" dirty="0" smtClean="0">
              <a:latin typeface="+mn-lt"/>
              <a:cs typeface="Arial" pitchFamily="34" charset="0"/>
            </a:endParaRPr>
          </a:p>
          <a:p>
            <a:pPr algn="just">
              <a:lnSpc>
                <a:spcPct val="200000"/>
              </a:lnSpc>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endParaRPr>
          </a:p>
        </p:txBody>
      </p:sp>
      <p:graphicFrame>
        <p:nvGraphicFramePr>
          <p:cNvPr id="2" name="Object 5"/>
          <p:cNvGraphicFramePr>
            <a:graphicFrameLocks noChangeAspect="1"/>
          </p:cNvGraphicFramePr>
          <p:nvPr>
            <p:extLst>
              <p:ext uri="{D42A27DB-BD31-4B8C-83A1-F6EECF244321}">
                <p14:modId xmlns:p14="http://schemas.microsoft.com/office/powerpoint/2010/main" val="3369289735"/>
              </p:ext>
            </p:extLst>
          </p:nvPr>
        </p:nvGraphicFramePr>
        <p:xfrm>
          <a:off x="1238250" y="5191125"/>
          <a:ext cx="3714750" cy="790575"/>
        </p:xfrm>
        <a:graphic>
          <a:graphicData uri="http://schemas.openxmlformats.org/presentationml/2006/ole">
            <mc:AlternateContent xmlns:mc="http://schemas.openxmlformats.org/markup-compatibility/2006">
              <mc:Choice xmlns:v="urn:schemas-microsoft-com:vml" Requires="v">
                <p:oleObj spid="_x0000_s47131" r:id="rId3" imgW="3705954" imgH="790560" progId="ChemDraw.Document.6.0">
                  <p:embed/>
                </p:oleObj>
              </mc:Choice>
              <mc:Fallback>
                <p:oleObj r:id="rId3" imgW="3705954" imgH="790560"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5191125"/>
                        <a:ext cx="371475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extLst>
              <p:ext uri="{D42A27DB-BD31-4B8C-83A1-F6EECF244321}">
                <p14:modId xmlns:p14="http://schemas.microsoft.com/office/powerpoint/2010/main" val="2794704746"/>
              </p:ext>
            </p:extLst>
          </p:nvPr>
        </p:nvGraphicFramePr>
        <p:xfrm>
          <a:off x="6399212" y="5191125"/>
          <a:ext cx="1068388" cy="1133475"/>
        </p:xfrm>
        <a:graphic>
          <a:graphicData uri="http://schemas.openxmlformats.org/presentationml/2006/ole">
            <mc:AlternateContent xmlns:mc="http://schemas.openxmlformats.org/markup-compatibility/2006">
              <mc:Choice xmlns:v="urn:schemas-microsoft-com:vml" Requires="v">
                <p:oleObj spid="_x0000_s47132" r:id="rId5" imgW="5092816" imgH="1138050" progId="ChemDraw.Document.6.0">
                  <p:embed/>
                </p:oleObj>
              </mc:Choice>
              <mc:Fallback>
                <p:oleObj r:id="rId5" imgW="5092816" imgH="1138050" progId="ChemDraw.Document.6.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r="79001"/>
                      <a:stretch>
                        <a:fillRect/>
                      </a:stretch>
                    </p:blipFill>
                    <p:spPr bwMode="auto">
                      <a:xfrm>
                        <a:off x="6399212" y="5191125"/>
                        <a:ext cx="1068388"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C779306-8065-4A4E-BCCB-1C481B242079}"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 3 – Critical Analysis</a:t>
            </a:r>
            <a:endParaRPr lang="en-US" dirty="0"/>
          </a:p>
        </p:txBody>
      </p:sp>
      <p:sp>
        <p:nvSpPr>
          <p:cNvPr id="47109" name="Rectangle 5"/>
          <p:cNvSpPr>
            <a:spLocks noChangeArrowheads="1"/>
          </p:cNvSpPr>
          <p:nvPr/>
        </p:nvSpPr>
        <p:spPr bwMode="auto">
          <a:xfrm>
            <a:off x="533400" y="878443"/>
            <a:ext cx="77724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200000"/>
              </a:lnSpc>
            </a:pPr>
            <a:r>
              <a:rPr lang="en-US" sz="1600" dirty="0" smtClean="0">
                <a:latin typeface="+mn-lt"/>
                <a:cs typeface="Arial" pitchFamily="34" charset="0"/>
              </a:rPr>
              <a:t>b. This theory relies on </a:t>
            </a:r>
            <a:r>
              <a:rPr lang="en-US" sz="1600" b="1" i="1" dirty="0" smtClean="0">
                <a:latin typeface="+mn-lt"/>
                <a:cs typeface="Arial" pitchFamily="34" charset="0"/>
              </a:rPr>
              <a:t>crystallization. </a:t>
            </a:r>
            <a:r>
              <a:rPr lang="en-US" sz="1600" dirty="0" smtClean="0">
                <a:latin typeface="+mn-lt"/>
                <a:cs typeface="Arial" pitchFamily="34" charset="0"/>
              </a:rPr>
              <a:t>Are there large solid deposits of amino acids in nature? Are amino acids more or less soluble in water than </a:t>
            </a:r>
            <a:r>
              <a:rPr lang="en-US" sz="1600" b="1" dirty="0" smtClean="0">
                <a:latin typeface="+mn-lt"/>
                <a:cs typeface="Arial" pitchFamily="34" charset="0"/>
              </a:rPr>
              <a:t>1</a:t>
            </a:r>
            <a:r>
              <a:rPr lang="en-US" sz="1600" dirty="0" smtClean="0">
                <a:latin typeface="+mn-lt"/>
                <a:cs typeface="Arial" pitchFamily="34" charset="0"/>
              </a:rPr>
              <a:t>? In question 2b you described why crystals of one </a:t>
            </a:r>
            <a:r>
              <a:rPr lang="en-US" sz="1600" dirty="0" err="1" smtClean="0">
                <a:latin typeface="+mn-lt"/>
                <a:cs typeface="Arial" pitchFamily="34" charset="0"/>
              </a:rPr>
              <a:t>enantiomer</a:t>
            </a:r>
            <a:r>
              <a:rPr lang="en-US" sz="1600" dirty="0" smtClean="0">
                <a:latin typeface="+mn-lt"/>
                <a:cs typeface="Arial" pitchFamily="34" charset="0"/>
              </a:rPr>
              <a:t> are more favorable than crystals of a </a:t>
            </a:r>
            <a:r>
              <a:rPr lang="en-US" sz="1600" dirty="0" err="1" smtClean="0">
                <a:latin typeface="+mn-lt"/>
                <a:cs typeface="Arial" pitchFamily="34" charset="0"/>
              </a:rPr>
              <a:t>racemic</a:t>
            </a:r>
            <a:r>
              <a:rPr lang="en-US" sz="1600" dirty="0" smtClean="0">
                <a:latin typeface="+mn-lt"/>
                <a:cs typeface="Arial" pitchFamily="34" charset="0"/>
              </a:rPr>
              <a:t> mixture. Is this always the case?</a:t>
            </a:r>
          </a:p>
          <a:p>
            <a:pPr algn="just">
              <a:lnSpc>
                <a:spcPct val="200000"/>
              </a:lnSpc>
            </a:pPr>
            <a:endParaRPr lang="en-US" sz="1600" dirty="0" smtClean="0">
              <a:latin typeface="+mn-lt"/>
              <a:cs typeface="Arial" pitchFamily="34" charset="0"/>
            </a:endParaRPr>
          </a:p>
          <a:p>
            <a:pPr algn="just">
              <a:lnSpc>
                <a:spcPct val="200000"/>
              </a:lnSpc>
            </a:pPr>
            <a:endParaRPr lang="en-US" sz="1600" dirty="0" smtClean="0">
              <a:latin typeface="+mn-lt"/>
              <a:cs typeface="Arial" pitchFamily="34" charset="0"/>
            </a:endParaRPr>
          </a:p>
          <a:p>
            <a:pPr algn="just">
              <a:lnSpc>
                <a:spcPct val="200000"/>
              </a:lnSpc>
            </a:pPr>
            <a:endParaRPr lang="en-US" sz="1600" dirty="0" smtClean="0">
              <a:latin typeface="+mn-lt"/>
              <a:cs typeface="Arial" pitchFamily="34" charset="0"/>
            </a:endParaRPr>
          </a:p>
          <a:p>
            <a:pPr algn="just">
              <a:lnSpc>
                <a:spcPct val="200000"/>
              </a:lnSpc>
            </a:pPr>
            <a:r>
              <a:rPr lang="en-US" sz="1600" dirty="0" smtClean="0">
                <a:latin typeface="+mn-lt"/>
                <a:cs typeface="Arial" pitchFamily="34" charset="0"/>
              </a:rPr>
              <a:t>c. Provide a critical analysis of this experiment. Discuss whether or not you believe the results of </a:t>
            </a:r>
            <a:r>
              <a:rPr lang="en-US" sz="1600" i="1" dirty="0" smtClean="0">
                <a:latin typeface="+mn-lt"/>
                <a:cs typeface="Arial" pitchFamily="34" charset="0"/>
              </a:rPr>
              <a:t>this</a:t>
            </a:r>
            <a:r>
              <a:rPr lang="en-US" sz="1600" dirty="0" smtClean="0">
                <a:latin typeface="+mn-lt"/>
                <a:cs typeface="Arial" pitchFamily="34" charset="0"/>
              </a:rPr>
              <a:t> experiment. Discuss whether this is a good "proof-of-principle" experiment, and whether it can apply to natural amino acids in a </a:t>
            </a:r>
            <a:r>
              <a:rPr lang="en-US" sz="1600" dirty="0" err="1" smtClean="0">
                <a:latin typeface="+mn-lt"/>
                <a:cs typeface="Arial" pitchFamily="34" charset="0"/>
              </a:rPr>
              <a:t>prebiotic</a:t>
            </a:r>
            <a:r>
              <a:rPr lang="en-US" sz="1600" dirty="0" smtClean="0">
                <a:latin typeface="+mn-lt"/>
                <a:cs typeface="Arial" pitchFamily="34" charset="0"/>
              </a:rPr>
              <a:t> environment.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eorgia" pitchFamily="18" charset="0"/>
            </a:endParaRPr>
          </a:p>
        </p:txBody>
      </p:sp>
      <p:graphicFrame>
        <p:nvGraphicFramePr>
          <p:cNvPr id="2" name="Object 5"/>
          <p:cNvGraphicFramePr>
            <a:graphicFrameLocks noChangeAspect="1"/>
          </p:cNvGraphicFramePr>
          <p:nvPr>
            <p:extLst>
              <p:ext uri="{D42A27DB-BD31-4B8C-83A1-F6EECF244321}">
                <p14:modId xmlns:p14="http://schemas.microsoft.com/office/powerpoint/2010/main" val="2949700276"/>
              </p:ext>
            </p:extLst>
          </p:nvPr>
        </p:nvGraphicFramePr>
        <p:xfrm>
          <a:off x="1238250" y="3209925"/>
          <a:ext cx="3714750" cy="790575"/>
        </p:xfrm>
        <a:graphic>
          <a:graphicData uri="http://schemas.openxmlformats.org/presentationml/2006/ole">
            <mc:AlternateContent xmlns:mc="http://schemas.openxmlformats.org/markup-compatibility/2006">
              <mc:Choice xmlns:v="urn:schemas-microsoft-com:vml" Requires="v">
                <p:oleObj spid="_x0000_s89112" r:id="rId3" imgW="3705954" imgH="790560" progId="ChemDraw.Document.6.0">
                  <p:embed/>
                </p:oleObj>
              </mc:Choice>
              <mc:Fallback>
                <p:oleObj r:id="rId3" imgW="3705954" imgH="7905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3209925"/>
                        <a:ext cx="371475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extLst>
              <p:ext uri="{D42A27DB-BD31-4B8C-83A1-F6EECF244321}">
                <p14:modId xmlns:p14="http://schemas.microsoft.com/office/powerpoint/2010/main" val="3975861872"/>
              </p:ext>
            </p:extLst>
          </p:nvPr>
        </p:nvGraphicFramePr>
        <p:xfrm>
          <a:off x="6399212" y="3209925"/>
          <a:ext cx="1068388" cy="1133475"/>
        </p:xfrm>
        <a:graphic>
          <a:graphicData uri="http://schemas.openxmlformats.org/presentationml/2006/ole">
            <mc:AlternateContent xmlns:mc="http://schemas.openxmlformats.org/markup-compatibility/2006">
              <mc:Choice xmlns:v="urn:schemas-microsoft-com:vml" Requires="v">
                <p:oleObj spid="_x0000_s89113" r:id="rId5" imgW="5092816" imgH="1138050" progId="ChemDraw.Document.6.0">
                  <p:embed/>
                </p:oleObj>
              </mc:Choice>
              <mc:Fallback>
                <p:oleObj r:id="rId5" imgW="5092816" imgH="113805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r="79001"/>
                      <a:stretch>
                        <a:fillRect/>
                      </a:stretch>
                    </p:blipFill>
                    <p:spPr bwMode="auto">
                      <a:xfrm>
                        <a:off x="6399212" y="3209925"/>
                        <a:ext cx="1068388"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EC779306-8065-4A4E-BCCB-1C481B242079}"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1066800"/>
          </a:xfrm>
        </p:spPr>
        <p:txBody>
          <a:bodyPr>
            <a:normAutofit/>
          </a:bodyPr>
          <a:lstStyle/>
          <a:p>
            <a:r>
              <a:rPr lang="en-US" dirty="0" smtClean="0"/>
              <a:t>Part 4 - Extraterrestrial Amino Acids</a:t>
            </a:r>
            <a:endParaRPr lang="en-US" dirty="0"/>
          </a:p>
        </p:txBody>
      </p:sp>
      <p:sp>
        <p:nvSpPr>
          <p:cNvPr id="49153" name="Rectangle 1"/>
          <p:cNvSpPr>
            <a:spLocks noChangeArrowheads="1"/>
          </p:cNvSpPr>
          <p:nvPr/>
        </p:nvSpPr>
        <p:spPr bwMode="auto">
          <a:xfrm>
            <a:off x="685800" y="1087164"/>
            <a:ext cx="74676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200000"/>
              </a:lnSpc>
            </a:pPr>
            <a:r>
              <a:rPr lang="en-US" sz="1600" dirty="0" smtClean="0">
                <a:latin typeface="+mn-lt"/>
                <a:cs typeface="Arial" pitchFamily="34" charset="0"/>
              </a:rPr>
              <a:t>So far, you have discussed </a:t>
            </a:r>
            <a:r>
              <a:rPr lang="en-US" sz="1600" dirty="0" err="1" smtClean="0">
                <a:latin typeface="+mn-lt"/>
                <a:cs typeface="Arial" pitchFamily="34" charset="0"/>
              </a:rPr>
              <a:t>chirality</a:t>
            </a:r>
            <a:r>
              <a:rPr lang="en-US" sz="1600" dirty="0" smtClean="0">
                <a:latin typeface="+mn-lt"/>
                <a:cs typeface="Arial" pitchFamily="34" charset="0"/>
              </a:rPr>
              <a:t> amplification. This theory still requires a small excess of one </a:t>
            </a:r>
            <a:r>
              <a:rPr lang="en-US" sz="1600" dirty="0" err="1" smtClean="0">
                <a:latin typeface="+mn-lt"/>
                <a:cs typeface="Arial" pitchFamily="34" charset="0"/>
              </a:rPr>
              <a:t>enantiomer</a:t>
            </a:r>
            <a:r>
              <a:rPr lang="en-US" sz="1600" dirty="0" smtClean="0">
                <a:latin typeface="+mn-lt"/>
                <a:cs typeface="Arial" pitchFamily="34" charset="0"/>
              </a:rPr>
              <a:t> to begin the amplification process. Here you will discuss how that original excess appeared. One (disputed) theory of the original genesis of "</a:t>
            </a:r>
            <a:r>
              <a:rPr lang="en-US" sz="1600" dirty="0" err="1" smtClean="0">
                <a:latin typeface="+mn-lt"/>
                <a:cs typeface="Arial" pitchFamily="34" charset="0"/>
              </a:rPr>
              <a:t>chiral</a:t>
            </a:r>
            <a:r>
              <a:rPr lang="en-US" sz="1600" dirty="0" smtClean="0">
                <a:latin typeface="+mn-lt"/>
                <a:cs typeface="Arial" pitchFamily="34" charset="0"/>
              </a:rPr>
              <a:t> molecules" on Earth comes from outer space. The Murchison meteorite, which fell to earth in Australia in 1969, was shown to contain traces of amino acids and other simple organic materials. These materials displayed a "slightly enhanced" </a:t>
            </a:r>
            <a:r>
              <a:rPr lang="en-US" sz="1600" dirty="0" err="1" smtClean="0">
                <a:latin typeface="+mn-lt"/>
                <a:cs typeface="Arial" pitchFamily="34" charset="0"/>
              </a:rPr>
              <a:t>enantiomeric</a:t>
            </a:r>
            <a:r>
              <a:rPr lang="en-US" sz="1600" dirty="0" smtClean="0">
                <a:latin typeface="+mn-lt"/>
                <a:cs typeface="Arial" pitchFamily="34" charset="0"/>
              </a:rPr>
              <a:t> ratio, i.e., more of one enantiomer than the other. The theory was posited that similarly chiral materials crashed to earth during the prebiotic period. (</a:t>
            </a:r>
            <a:r>
              <a:rPr lang="en-US" sz="1600" i="1" dirty="0" smtClean="0">
                <a:latin typeface="+mn-lt"/>
                <a:cs typeface="Arial" pitchFamily="34" charset="0"/>
              </a:rPr>
              <a:t>Note:</a:t>
            </a:r>
            <a:r>
              <a:rPr lang="en-US" sz="1600" dirty="0" smtClean="0">
                <a:latin typeface="+mn-lt"/>
                <a:cs typeface="Arial" pitchFamily="34" charset="0"/>
              </a:rPr>
              <a:t> There are a lot of scientifically dubious theories on this topic. We won't discuss how the enhanced chirality appeared on the meteor while in outer space; ask a physicist.)</a:t>
            </a:r>
          </a:p>
        </p:txBody>
      </p:sp>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066800"/>
          </a:xfrm>
        </p:spPr>
        <p:txBody>
          <a:bodyPr>
            <a:normAutofit/>
          </a:bodyPr>
          <a:lstStyle/>
          <a:p>
            <a:r>
              <a:rPr lang="en-US" dirty="0" smtClean="0"/>
              <a:t>Part 4 - Extraterrestrial Amino Acids</a:t>
            </a:r>
            <a:endParaRPr lang="en-US" dirty="0"/>
          </a:p>
        </p:txBody>
      </p:sp>
      <p:sp>
        <p:nvSpPr>
          <p:cNvPr id="49153" name="Rectangle 1"/>
          <p:cNvSpPr>
            <a:spLocks noChangeArrowheads="1"/>
          </p:cNvSpPr>
          <p:nvPr/>
        </p:nvSpPr>
        <p:spPr bwMode="auto">
          <a:xfrm>
            <a:off x="914400" y="1468165"/>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lnSpc>
                <a:spcPct val="200000"/>
              </a:lnSpc>
              <a:buAutoNum type="alphaLcPeriod"/>
            </a:pPr>
            <a:r>
              <a:rPr lang="en-US" sz="1600" dirty="0" smtClean="0">
                <a:latin typeface="+mn-lt"/>
                <a:cs typeface="Arial" pitchFamily="34" charset="0"/>
              </a:rPr>
              <a:t>The presence of natural amino acids with </a:t>
            </a:r>
            <a:r>
              <a:rPr lang="en-US" sz="1600" dirty="0" err="1" smtClean="0">
                <a:latin typeface="+mn-lt"/>
                <a:cs typeface="Arial" pitchFamily="34" charset="0"/>
              </a:rPr>
              <a:t>enantiomeric</a:t>
            </a:r>
            <a:r>
              <a:rPr lang="en-US" sz="1600" dirty="0" smtClean="0">
                <a:latin typeface="+mn-lt"/>
                <a:cs typeface="Arial" pitchFamily="34" charset="0"/>
              </a:rPr>
              <a:t> excess from the meteorite is still a subject of debate. Discuss why this is – what are the experimental issues with stating that alanine found on the Murchison meteorite has an excess of one (L) enantiomer? How might "false positives" be observed in the analysis of these meteorite samples?</a:t>
            </a:r>
          </a:p>
        </p:txBody>
      </p:sp>
      <p:graphicFrame>
        <p:nvGraphicFramePr>
          <p:cNvPr id="90116" name="Object 4"/>
          <p:cNvGraphicFramePr>
            <a:graphicFrameLocks noChangeAspect="1"/>
          </p:cNvGraphicFramePr>
          <p:nvPr/>
        </p:nvGraphicFramePr>
        <p:xfrm>
          <a:off x="3962400" y="4419600"/>
          <a:ext cx="1068388" cy="1133475"/>
        </p:xfrm>
        <a:graphic>
          <a:graphicData uri="http://schemas.openxmlformats.org/presentationml/2006/ole">
            <mc:AlternateContent xmlns:mc="http://schemas.openxmlformats.org/markup-compatibility/2006">
              <mc:Choice xmlns:v="urn:schemas-microsoft-com:vml" Requires="v">
                <p:oleObj spid="_x0000_s90127" r:id="rId3" imgW="5092816" imgH="1138050" progId="ChemDraw.Document.6.0">
                  <p:embed/>
                </p:oleObj>
              </mc:Choice>
              <mc:Fallback>
                <p:oleObj r:id="rId3" imgW="5092816" imgH="113805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r="79001"/>
                      <a:stretch>
                        <a:fillRect/>
                      </a:stretch>
                    </p:blipFill>
                    <p:spPr bwMode="auto">
                      <a:xfrm>
                        <a:off x="3962400" y="4419600"/>
                        <a:ext cx="1068388"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1066800"/>
          </a:xfrm>
        </p:spPr>
        <p:txBody>
          <a:bodyPr>
            <a:normAutofit/>
          </a:bodyPr>
          <a:lstStyle/>
          <a:p>
            <a:r>
              <a:rPr lang="en-US" dirty="0" smtClean="0"/>
              <a:t>Part 4 - Extraterrestrial Amino Acids</a:t>
            </a:r>
            <a:endParaRPr lang="en-US" dirty="0"/>
          </a:p>
        </p:txBody>
      </p:sp>
      <p:sp>
        <p:nvSpPr>
          <p:cNvPr id="49153" name="Rectangle 1"/>
          <p:cNvSpPr>
            <a:spLocks noChangeArrowheads="1"/>
          </p:cNvSpPr>
          <p:nvPr/>
        </p:nvSpPr>
        <p:spPr bwMode="auto">
          <a:xfrm>
            <a:off x="685800" y="1290221"/>
            <a:ext cx="7772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200000"/>
              </a:lnSpc>
            </a:pPr>
            <a:r>
              <a:rPr lang="en-US" sz="1600" dirty="0" smtClean="0">
                <a:latin typeface="+mn-lt"/>
                <a:cs typeface="Arial" pitchFamily="34" charset="0"/>
              </a:rPr>
              <a:t>b. An argument put forward to corroborate the meteorite theory is the presence of unnatural α-alkyl amino acids such as </a:t>
            </a:r>
            <a:r>
              <a:rPr lang="en-US" sz="1600" dirty="0" err="1" smtClean="0">
                <a:latin typeface="+mn-lt"/>
                <a:cs typeface="Arial" pitchFamily="34" charset="0"/>
              </a:rPr>
              <a:t>isovaline</a:t>
            </a:r>
            <a:r>
              <a:rPr lang="en-US" sz="1600" dirty="0" smtClean="0">
                <a:latin typeface="+mn-lt"/>
                <a:cs typeface="Arial" pitchFamily="34" charset="0"/>
              </a:rPr>
              <a:t>, which was observed to exist in the meteorite with a slight enhancement of the L isomer. Discuss </a:t>
            </a:r>
            <a:r>
              <a:rPr lang="en-US" sz="1600" b="1" i="1" dirty="0" smtClean="0">
                <a:latin typeface="+mn-lt"/>
                <a:cs typeface="Arial" pitchFamily="34" charset="0"/>
              </a:rPr>
              <a:t>why</a:t>
            </a:r>
            <a:r>
              <a:rPr lang="en-US" sz="1600" dirty="0" smtClean="0">
                <a:latin typeface="+mn-lt"/>
                <a:cs typeface="Arial" pitchFamily="34" charset="0"/>
              </a:rPr>
              <a:t> the observation of </a:t>
            </a:r>
            <a:r>
              <a:rPr lang="en-US" sz="1600" i="1" dirty="0" smtClean="0">
                <a:latin typeface="+mn-lt"/>
                <a:cs typeface="Arial" pitchFamily="34" charset="0"/>
              </a:rPr>
              <a:t>unnatural</a:t>
            </a:r>
            <a:r>
              <a:rPr lang="en-US" sz="1600" dirty="0" smtClean="0">
                <a:latin typeface="+mn-lt"/>
                <a:cs typeface="Arial" pitchFamily="34" charset="0"/>
              </a:rPr>
              <a:t> amino acids such as these is less susceptible to false positives than the presence of </a:t>
            </a:r>
            <a:r>
              <a:rPr lang="en-US" sz="1600" dirty="0" err="1" smtClean="0">
                <a:latin typeface="+mn-lt"/>
                <a:cs typeface="Arial" pitchFamily="34" charset="0"/>
              </a:rPr>
              <a:t>alanine</a:t>
            </a:r>
            <a:r>
              <a:rPr lang="en-US" sz="1600" dirty="0" smtClean="0">
                <a:latin typeface="+mn-lt"/>
                <a:cs typeface="Arial" pitchFamily="34" charset="0"/>
              </a:rPr>
              <a:t> above. </a:t>
            </a:r>
          </a:p>
          <a:p>
            <a:pPr algn="just">
              <a:lnSpc>
                <a:spcPct val="200000"/>
              </a:lnSpc>
            </a:pPr>
            <a:endParaRPr lang="en-US" sz="1600" dirty="0" smtClean="0">
              <a:latin typeface="+mn-lt"/>
              <a:cs typeface="Arial" pitchFamily="34" charset="0"/>
            </a:endParaRPr>
          </a:p>
          <a:p>
            <a:pPr algn="just">
              <a:lnSpc>
                <a:spcPct val="200000"/>
              </a:lnSpc>
            </a:pPr>
            <a:endParaRPr lang="en-US" sz="1600" dirty="0" smtClean="0">
              <a:latin typeface="+mn-lt"/>
              <a:cs typeface="Arial" pitchFamily="34" charset="0"/>
            </a:endParaRPr>
          </a:p>
          <a:p>
            <a:pPr algn="just">
              <a:lnSpc>
                <a:spcPct val="200000"/>
              </a:lnSpc>
            </a:pPr>
            <a:r>
              <a:rPr lang="en-US" sz="1600" dirty="0" smtClean="0">
                <a:latin typeface="+mn-lt"/>
                <a:cs typeface="Arial" pitchFamily="34" charset="0"/>
              </a:rPr>
              <a:t>c. Assume that there was an excess of (L)-</a:t>
            </a:r>
            <a:r>
              <a:rPr lang="en-US" sz="1600" dirty="0" err="1" smtClean="0">
                <a:latin typeface="+mn-lt"/>
                <a:cs typeface="Arial" pitchFamily="34" charset="0"/>
              </a:rPr>
              <a:t>isovaline</a:t>
            </a:r>
            <a:r>
              <a:rPr lang="en-US" sz="1600" dirty="0" smtClean="0">
                <a:latin typeface="+mn-lt"/>
                <a:cs typeface="Arial" pitchFamily="34" charset="0"/>
              </a:rPr>
              <a:t> on the Murchison meteorite. Discuss the plausibility of (L)-</a:t>
            </a:r>
            <a:r>
              <a:rPr lang="en-US" sz="1600" dirty="0" err="1" smtClean="0">
                <a:latin typeface="+mn-lt"/>
                <a:cs typeface="Arial" pitchFamily="34" charset="0"/>
              </a:rPr>
              <a:t>isovaline</a:t>
            </a:r>
            <a:r>
              <a:rPr lang="en-US" sz="1600" dirty="0" smtClean="0">
                <a:latin typeface="+mn-lt"/>
                <a:cs typeface="Arial" pitchFamily="34" charset="0"/>
              </a:rPr>
              <a:t> conferring </a:t>
            </a:r>
            <a:r>
              <a:rPr lang="en-US" sz="1600" dirty="0" err="1" smtClean="0">
                <a:latin typeface="+mn-lt"/>
                <a:cs typeface="Arial" pitchFamily="34" charset="0"/>
              </a:rPr>
              <a:t>chirality</a:t>
            </a:r>
            <a:r>
              <a:rPr lang="en-US" sz="1600" dirty="0" smtClean="0">
                <a:latin typeface="+mn-lt"/>
                <a:cs typeface="Arial" pitchFamily="34" charset="0"/>
              </a:rPr>
              <a:t> on species such as</a:t>
            </a:r>
            <a:r>
              <a:rPr lang="en-US" sz="1600" b="1" i="1" dirty="0" smtClean="0">
                <a:latin typeface="+mn-lt"/>
                <a:cs typeface="Arial" pitchFamily="34" charset="0"/>
              </a:rPr>
              <a:t> </a:t>
            </a:r>
            <a:r>
              <a:rPr lang="en-US" sz="1600" b="1" dirty="0" smtClean="0">
                <a:latin typeface="+mn-lt"/>
                <a:cs typeface="Arial" pitchFamily="34" charset="0"/>
              </a:rPr>
              <a:t>1</a:t>
            </a:r>
            <a:r>
              <a:rPr lang="en-US" sz="1600" dirty="0" smtClean="0">
                <a:latin typeface="+mn-lt"/>
                <a:cs typeface="Arial" pitchFamily="34" charset="0"/>
              </a:rPr>
              <a:t>, based on your reading of </a:t>
            </a:r>
            <a:r>
              <a:rPr lang="en-US" sz="1600" dirty="0" err="1" smtClean="0">
                <a:latin typeface="+mn-lt"/>
                <a:cs typeface="Arial" pitchFamily="34" charset="0"/>
              </a:rPr>
              <a:t>Noorduin</a:t>
            </a:r>
            <a:r>
              <a:rPr lang="en-US" sz="1600" dirty="0" smtClean="0">
                <a:latin typeface="+mn-lt"/>
                <a:cs typeface="Arial" pitchFamily="34" charset="0"/>
              </a:rPr>
              <a:t>, et al.</a:t>
            </a:r>
            <a:endParaRPr kumimoji="0" lang="en-US" sz="1600" b="0" i="0" u="none" strike="noStrike" cap="none" normalizeH="0" baseline="0" dirty="0" smtClean="0">
              <a:ln>
                <a:noFill/>
              </a:ln>
              <a:solidFill>
                <a:schemeClr val="tx1"/>
              </a:solidFill>
              <a:effectLst/>
              <a:latin typeface="+mn-lt"/>
              <a:cs typeface="Arial" pitchFamily="34" charset="0"/>
            </a:endParaRPr>
          </a:p>
        </p:txBody>
      </p:sp>
      <p:graphicFrame>
        <p:nvGraphicFramePr>
          <p:cNvPr id="83969" name="Object 1"/>
          <p:cNvGraphicFramePr>
            <a:graphicFrameLocks noChangeAspect="1"/>
          </p:cNvGraphicFramePr>
          <p:nvPr>
            <p:extLst>
              <p:ext uri="{D42A27DB-BD31-4B8C-83A1-F6EECF244321}">
                <p14:modId xmlns:p14="http://schemas.microsoft.com/office/powerpoint/2010/main" val="2847065254"/>
              </p:ext>
            </p:extLst>
          </p:nvPr>
        </p:nvGraphicFramePr>
        <p:xfrm>
          <a:off x="3505200" y="3590925"/>
          <a:ext cx="1068387" cy="1133475"/>
        </p:xfrm>
        <a:graphic>
          <a:graphicData uri="http://schemas.openxmlformats.org/presentationml/2006/ole">
            <mc:AlternateContent xmlns:mc="http://schemas.openxmlformats.org/markup-compatibility/2006">
              <mc:Choice xmlns:v="urn:schemas-microsoft-com:vml" Requires="v">
                <p:oleObj spid="_x0000_s91160" r:id="rId3" imgW="5092816" imgH="1138050" progId="ChemDraw.Document.6.0">
                  <p:embed/>
                </p:oleObj>
              </mc:Choice>
              <mc:Fallback>
                <p:oleObj r:id="rId3" imgW="5092816" imgH="113805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r="79001"/>
                      <a:stretch>
                        <a:fillRect/>
                      </a:stretch>
                    </p:blipFill>
                    <p:spPr bwMode="auto">
                      <a:xfrm>
                        <a:off x="3505200" y="3590925"/>
                        <a:ext cx="1068387"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0" name="Object 2"/>
          <p:cNvGraphicFramePr>
            <a:graphicFrameLocks noChangeAspect="1"/>
          </p:cNvGraphicFramePr>
          <p:nvPr>
            <p:extLst>
              <p:ext uri="{D42A27DB-BD31-4B8C-83A1-F6EECF244321}">
                <p14:modId xmlns:p14="http://schemas.microsoft.com/office/powerpoint/2010/main" val="3723432676"/>
              </p:ext>
            </p:extLst>
          </p:nvPr>
        </p:nvGraphicFramePr>
        <p:xfrm>
          <a:off x="4865687" y="3590925"/>
          <a:ext cx="849313" cy="923925"/>
        </p:xfrm>
        <a:graphic>
          <a:graphicData uri="http://schemas.openxmlformats.org/presentationml/2006/ole">
            <mc:AlternateContent xmlns:mc="http://schemas.openxmlformats.org/markup-compatibility/2006">
              <mc:Choice xmlns:v="urn:schemas-microsoft-com:vml" Requires="v">
                <p:oleObj spid="_x0000_s91161" name="CS ChemDraw Drawing" r:id="rId5" imgW="850022" imgH="924710" progId="ChemDraw.Document.6.0">
                  <p:embed/>
                </p:oleObj>
              </mc:Choice>
              <mc:Fallback>
                <p:oleObj name="CS ChemDraw Drawing" r:id="rId5" imgW="850022" imgH="92471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687" y="3590925"/>
                        <a:ext cx="8493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Report</a:t>
            </a:r>
            <a:endParaRPr lang="en-US" dirty="0"/>
          </a:p>
        </p:txBody>
      </p:sp>
      <p:sp>
        <p:nvSpPr>
          <p:cNvPr id="48129" name="Rectangle 1"/>
          <p:cNvSpPr>
            <a:spLocks noChangeArrowheads="1"/>
          </p:cNvSpPr>
          <p:nvPr/>
        </p:nvSpPr>
        <p:spPr bwMode="auto">
          <a:xfrm>
            <a:off x="228600" y="885110"/>
            <a:ext cx="86868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600" dirty="0" smtClean="0">
                <a:latin typeface="+mn-lt"/>
                <a:cs typeface="Arial" pitchFamily="34" charset="0"/>
              </a:rPr>
              <a:t>Write a 2-3 page report on the case you discussed here, following the structure below. </a:t>
            </a:r>
          </a:p>
          <a:p>
            <a:pPr algn="just"/>
            <a:endParaRPr lang="en-US" sz="1600" dirty="0" smtClean="0">
              <a:latin typeface="+mn-lt"/>
              <a:cs typeface="Arial" pitchFamily="34" charset="0"/>
            </a:endParaRPr>
          </a:p>
          <a:p>
            <a:pPr marL="285750" indent="-285750" algn="just">
              <a:buFont typeface="Arial" panose="020B0604020202020204" pitchFamily="34" charset="0"/>
              <a:buChar char="•"/>
            </a:pPr>
            <a:r>
              <a:rPr lang="en-US" sz="1600" dirty="0" smtClean="0">
                <a:latin typeface="+mn-lt"/>
                <a:cs typeface="Arial" pitchFamily="34" charset="0"/>
              </a:rPr>
              <a:t>Part 1: Provide the answers to the case study questions 1a-e at the start of your report.</a:t>
            </a:r>
          </a:p>
          <a:p>
            <a:pPr marL="285750" indent="-285750" algn="just">
              <a:buFont typeface="Arial" panose="020B0604020202020204" pitchFamily="34" charset="0"/>
              <a:buChar char="•"/>
            </a:pPr>
            <a:endParaRPr lang="en-US" sz="1600" dirty="0" smtClean="0">
              <a:latin typeface="+mn-lt"/>
              <a:cs typeface="Arial" pitchFamily="34" charset="0"/>
            </a:endParaRPr>
          </a:p>
          <a:p>
            <a:pPr marL="285750" indent="-285750" algn="just">
              <a:buFont typeface="Arial" panose="020B0604020202020204" pitchFamily="34" charset="0"/>
              <a:buChar char="•"/>
            </a:pPr>
            <a:r>
              <a:rPr lang="en-US" sz="1600" dirty="0" smtClean="0">
                <a:latin typeface="+mn-lt"/>
                <a:cs typeface="Arial" pitchFamily="34" charset="0"/>
              </a:rPr>
              <a:t>Part 2: Critical Analysis Report: Using the answers to the case study questions 2-4, describe the major points of the case in essay format. Summarize the outcomes and concepts discussed in your lab session. Incorporate the answers to the case study questions 2-4 into your report essay - do not write separate individual answers. </a:t>
            </a:r>
          </a:p>
          <a:p>
            <a:pPr marL="285750" indent="-285750" algn="just">
              <a:buFont typeface="Arial" panose="020B0604020202020204" pitchFamily="34" charset="0"/>
              <a:buChar char="•"/>
            </a:pPr>
            <a:endParaRPr lang="en-US" sz="1600" dirty="0" smtClean="0">
              <a:latin typeface="+mn-lt"/>
              <a:cs typeface="Arial" pitchFamily="34" charset="0"/>
            </a:endParaRPr>
          </a:p>
          <a:p>
            <a:pPr marL="285750" indent="-285750" algn="just">
              <a:buFont typeface="Arial" panose="020B0604020202020204" pitchFamily="34" charset="0"/>
              <a:buChar char="•"/>
            </a:pPr>
            <a:r>
              <a:rPr lang="en-US" sz="1600" dirty="0" smtClean="0">
                <a:latin typeface="+mn-lt"/>
                <a:cs typeface="Arial" pitchFamily="34" charset="0"/>
              </a:rPr>
              <a:t>Provide a short description of the outcomes of the experiment by </a:t>
            </a:r>
            <a:r>
              <a:rPr lang="en-US" sz="1600" dirty="0" err="1" smtClean="0">
                <a:latin typeface="+mn-lt"/>
                <a:cs typeface="Arial" pitchFamily="34" charset="0"/>
              </a:rPr>
              <a:t>Noorduin</a:t>
            </a:r>
            <a:r>
              <a:rPr lang="en-US" sz="1600" dirty="0" smtClean="0">
                <a:latin typeface="+mn-lt"/>
                <a:cs typeface="Arial" pitchFamily="34" charset="0"/>
              </a:rPr>
              <a:t>, et al. How does the experiment by </a:t>
            </a:r>
            <a:r>
              <a:rPr lang="en-US" sz="1600" dirty="0" err="1" smtClean="0">
                <a:latin typeface="+mn-lt"/>
                <a:cs typeface="Arial" pitchFamily="34" charset="0"/>
              </a:rPr>
              <a:t>Noorduin</a:t>
            </a:r>
            <a:r>
              <a:rPr lang="en-US" sz="1600" dirty="0" smtClean="0">
                <a:latin typeface="+mn-lt"/>
                <a:cs typeface="Arial" pitchFamily="34" charset="0"/>
              </a:rPr>
              <a:t>, et al., provide a “proof of principle” to the theory of chirality enhancement?</a:t>
            </a:r>
          </a:p>
          <a:p>
            <a:pPr marL="285750" indent="-285750" algn="just">
              <a:buFont typeface="Arial" panose="020B0604020202020204" pitchFamily="34" charset="0"/>
              <a:buChar char="•"/>
            </a:pPr>
            <a:endParaRPr lang="en-US" sz="1600" dirty="0" smtClean="0">
              <a:latin typeface="+mn-lt"/>
              <a:cs typeface="Arial" pitchFamily="34" charset="0"/>
            </a:endParaRPr>
          </a:p>
          <a:p>
            <a:pPr marL="285750" indent="-285750" algn="just">
              <a:buFont typeface="Arial" panose="020B0604020202020204" pitchFamily="34" charset="0"/>
              <a:buChar char="•"/>
            </a:pPr>
            <a:r>
              <a:rPr lang="en-US" sz="1600" dirty="0" smtClean="0">
                <a:latin typeface="+mn-lt"/>
                <a:cs typeface="Arial" pitchFamily="34" charset="0"/>
              </a:rPr>
              <a:t>Provide a critical analysis of the experiment. Does this experiment provide the answer to our question (i.e., how did amino acids become 100% “L” from achiral starting materials)? Describe the positive and negative contributions of this paper to the theory.</a:t>
            </a:r>
          </a:p>
          <a:p>
            <a:pPr marL="285750" indent="-285750" algn="just">
              <a:buFont typeface="Arial" panose="020B0604020202020204" pitchFamily="34" charset="0"/>
              <a:buChar char="•"/>
            </a:pPr>
            <a:endParaRPr lang="en-US" sz="1600" dirty="0" smtClean="0">
              <a:latin typeface="+mn-lt"/>
              <a:cs typeface="Arial" pitchFamily="34" charset="0"/>
            </a:endParaRPr>
          </a:p>
          <a:p>
            <a:pPr marL="285750" indent="-285750" algn="just">
              <a:buFont typeface="Arial" panose="020B0604020202020204" pitchFamily="34" charset="0"/>
              <a:buChar char="•"/>
            </a:pPr>
            <a:r>
              <a:rPr lang="en-US" sz="1600" dirty="0" smtClean="0">
                <a:latin typeface="+mn-lt"/>
                <a:cs typeface="Arial" pitchFamily="34" charset="0"/>
              </a:rPr>
              <a:t>In your conclusion, please address the final point from section 4. </a:t>
            </a:r>
            <a:r>
              <a:rPr lang="en-US" sz="1600" dirty="0" err="1" smtClean="0">
                <a:latin typeface="+mn-lt"/>
                <a:cs typeface="Arial" pitchFamily="34" charset="0"/>
              </a:rPr>
              <a:t>Noorduin’s</a:t>
            </a:r>
            <a:r>
              <a:rPr lang="en-US" sz="1600" dirty="0" smtClean="0">
                <a:latin typeface="+mn-lt"/>
                <a:cs typeface="Arial" pitchFamily="34" charset="0"/>
              </a:rPr>
              <a:t> paper suggests a reason for the </a:t>
            </a:r>
            <a:r>
              <a:rPr lang="en-US" sz="1600" i="1" dirty="0" smtClean="0">
                <a:latin typeface="+mn-lt"/>
                <a:cs typeface="Arial" pitchFamily="34" charset="0"/>
              </a:rPr>
              <a:t>enhancement </a:t>
            </a:r>
            <a:r>
              <a:rPr lang="en-US" sz="1600" dirty="0" smtClean="0">
                <a:latin typeface="+mn-lt"/>
                <a:cs typeface="Arial" pitchFamily="34" charset="0"/>
              </a:rPr>
              <a:t>of chirality from a small excess (1-2%) to complete asymmetry (100%). It does not address how that initial excess appeared in the first place. You have been given one theory about how chiral molecules appeared on earth--do you believe it? Are there weaknesses in that theory? This section is intended to be open-ended; points will be given for your </a:t>
            </a:r>
            <a:r>
              <a:rPr lang="en-US" sz="1600" i="1" dirty="0" smtClean="0">
                <a:latin typeface="+mn-lt"/>
                <a:cs typeface="Arial" pitchFamily="34" charset="0"/>
              </a:rPr>
              <a:t>analysis</a:t>
            </a:r>
            <a:r>
              <a:rPr lang="en-US" sz="1600" dirty="0" smtClean="0">
                <a:latin typeface="+mn-lt"/>
                <a:cs typeface="Arial" pitchFamily="34" charset="0"/>
              </a:rPr>
              <a:t>, not just whether your answer is "correct." (There is no proven answer to this question.)</a:t>
            </a:r>
            <a:endParaRPr kumimoji="0" lang="en-US" sz="1600" b="0" i="0" u="none" strike="noStrike" cap="none" normalizeH="0" baseline="0" dirty="0" smtClean="0">
              <a:ln>
                <a:noFill/>
              </a:ln>
              <a:solidFill>
                <a:schemeClr val="tx1"/>
              </a:solidFill>
              <a:effectLst/>
              <a:latin typeface="+mn-lt"/>
              <a:cs typeface="Arial" pitchFamily="34" charset="0"/>
            </a:endParaRPr>
          </a:p>
        </p:txBody>
      </p:sp>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3400" y="914400"/>
            <a:ext cx="8001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spcAft>
                <a:spcPts val="600"/>
              </a:spcAft>
            </a:pPr>
            <a:r>
              <a:rPr lang="en-US" sz="2000" dirty="0">
                <a:latin typeface="+mn-lt"/>
              </a:rPr>
              <a:t>Carsten and Charles were having a philosophical discussion on the origins of life in the universe. Carsten had been reading some literature on the topic. This stated that the fact that amino acids are </a:t>
            </a:r>
            <a:r>
              <a:rPr lang="en-US" sz="2000" dirty="0" smtClean="0">
                <a:latin typeface="+mn-lt"/>
              </a:rPr>
              <a:t>chiral, </a:t>
            </a:r>
            <a:r>
              <a:rPr lang="en-US" sz="2000" dirty="0">
                <a:latin typeface="+mn-lt"/>
              </a:rPr>
              <a:t>but naturally exist in only </a:t>
            </a:r>
            <a:r>
              <a:rPr lang="en-US" sz="2000" i="1" dirty="0">
                <a:latin typeface="+mn-lt"/>
              </a:rPr>
              <a:t>one </a:t>
            </a:r>
            <a:r>
              <a:rPr lang="en-US" sz="2000" i="1" dirty="0" smtClean="0">
                <a:latin typeface="+mn-lt"/>
              </a:rPr>
              <a:t>form</a:t>
            </a:r>
            <a:r>
              <a:rPr lang="en-US" sz="2000" dirty="0" smtClean="0">
                <a:latin typeface="+mn-lt"/>
              </a:rPr>
              <a:t>, means </a:t>
            </a:r>
            <a:r>
              <a:rPr lang="en-US" sz="2000" dirty="0">
                <a:latin typeface="+mn-lt"/>
              </a:rPr>
              <a:t>that evolution cannot be responsible for the initial formation of proteins and other building blocks of life. Charles disagreed with this, saying that the proportion of each form can alter over time—four billion years should be sufficient time for anything to occur. After a spirited debate, they decided to do some reading, and came across a paper in the </a:t>
            </a:r>
            <a:r>
              <a:rPr lang="en-US" sz="2000" i="1" dirty="0">
                <a:latin typeface="+mn-lt"/>
              </a:rPr>
              <a:t>Journal of the American Chemical Society</a:t>
            </a:r>
            <a:r>
              <a:rPr lang="en-US" sz="2000" dirty="0">
                <a:latin typeface="+mn-lt"/>
              </a:rPr>
              <a:t> by </a:t>
            </a:r>
            <a:r>
              <a:rPr lang="en-US" sz="2000" dirty="0" err="1">
                <a:latin typeface="+mn-lt"/>
              </a:rPr>
              <a:t>Noorduin</a:t>
            </a:r>
            <a:r>
              <a:rPr lang="en-US" sz="2000" dirty="0">
                <a:latin typeface="+mn-lt"/>
              </a:rPr>
              <a:t>, et al., that discussed their topic in more detail. </a:t>
            </a: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pPr>
              <a:defRPr/>
            </a:pPr>
            <a:fld id="{EC779306-8065-4A4E-BCCB-1C481B242079}" type="slidenum">
              <a:rPr lang="en-US" smtClean="0"/>
              <a:pPr>
                <a:defRPr/>
              </a:pPr>
              <a:t>2</a:t>
            </a:fld>
            <a:endParaRPr lang="en-US"/>
          </a:p>
        </p:txBody>
      </p:sp>
      <p:sp>
        <p:nvSpPr>
          <p:cNvPr id="5" name="Title 3"/>
          <p:cNvSpPr>
            <a:spLocks noGrp="1"/>
          </p:cNvSpPr>
          <p:nvPr>
            <p:ph type="title"/>
          </p:nvPr>
        </p:nvSpPr>
        <p:spPr>
          <a:xfrm>
            <a:off x="0" y="0"/>
            <a:ext cx="9144000" cy="1066800"/>
          </a:xfrm>
        </p:spPr>
        <p:txBody>
          <a:bodyPr/>
          <a:lstStyle/>
          <a:p>
            <a:r>
              <a:rPr lang="en-US" dirty="0" smtClean="0"/>
              <a:t>Case Scenario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990600"/>
          </a:xfrm>
        </p:spPr>
        <p:txBody>
          <a:bodyPr/>
          <a:lstStyle/>
          <a:p>
            <a:r>
              <a:rPr lang="en-US" dirty="0" smtClean="0"/>
              <a:t>Background </a:t>
            </a:r>
            <a:endParaRPr lang="en-US" dirty="0"/>
          </a:p>
        </p:txBody>
      </p:sp>
      <p:sp>
        <p:nvSpPr>
          <p:cNvPr id="64514" name="Rectangle 2"/>
          <p:cNvSpPr>
            <a:spLocks noChangeArrowheads="1"/>
          </p:cNvSpPr>
          <p:nvPr/>
        </p:nvSpPr>
        <p:spPr bwMode="auto">
          <a:xfrm>
            <a:off x="304800" y="696262"/>
            <a:ext cx="8610600" cy="580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spcAft>
                <a:spcPts val="600"/>
              </a:spcAft>
            </a:pPr>
            <a:r>
              <a:rPr lang="en-US" dirty="0">
                <a:latin typeface="+mn-lt"/>
              </a:rPr>
              <a:t>Natural amino acids form the basis for the structure of all proteins and enzymes in living organisms. The key to this is that each amino acid contains one </a:t>
            </a:r>
            <a:r>
              <a:rPr lang="en-US" dirty="0" err="1">
                <a:latin typeface="+mn-lt"/>
              </a:rPr>
              <a:t>stereocenter</a:t>
            </a:r>
            <a:r>
              <a:rPr lang="en-US" dirty="0">
                <a:latin typeface="+mn-lt"/>
              </a:rPr>
              <a:t> in its structure. All natural amino acids exist as a single enantiomer (the L isomer); this </a:t>
            </a:r>
            <a:r>
              <a:rPr lang="en-US" dirty="0" err="1">
                <a:latin typeface="+mn-lt"/>
              </a:rPr>
              <a:t>enantiomeric</a:t>
            </a:r>
            <a:r>
              <a:rPr lang="en-US" dirty="0">
                <a:latin typeface="+mn-lt"/>
              </a:rPr>
              <a:t> purity allows proteins (amino acid polymers) to form stable three dimensional structures. When determining how life on this planet began, the question of how </a:t>
            </a:r>
            <a:r>
              <a:rPr lang="en-US" i="1" dirty="0" err="1">
                <a:latin typeface="+mn-lt"/>
              </a:rPr>
              <a:t>enantiomerically</a:t>
            </a:r>
            <a:r>
              <a:rPr lang="en-US" i="1" dirty="0">
                <a:latin typeface="+mn-lt"/>
              </a:rPr>
              <a:t> pure </a:t>
            </a:r>
            <a:r>
              <a:rPr lang="en-US" dirty="0">
                <a:latin typeface="+mn-lt"/>
              </a:rPr>
              <a:t>amino acids were created from </a:t>
            </a:r>
            <a:r>
              <a:rPr lang="en-US" i="1" dirty="0">
                <a:latin typeface="+mn-lt"/>
              </a:rPr>
              <a:t>achiral</a:t>
            </a:r>
            <a:r>
              <a:rPr lang="en-US" dirty="0">
                <a:latin typeface="+mn-lt"/>
              </a:rPr>
              <a:t> building blocks is still a significant puzzle. A plausible "prebiotic” synthesis of amino acids is shown below, known as the </a:t>
            </a:r>
            <a:r>
              <a:rPr lang="en-US" dirty="0" err="1">
                <a:latin typeface="+mn-lt"/>
              </a:rPr>
              <a:t>Strecker</a:t>
            </a:r>
            <a:r>
              <a:rPr lang="en-US" dirty="0">
                <a:latin typeface="+mn-lt"/>
              </a:rPr>
              <a:t> reaction</a:t>
            </a:r>
            <a:r>
              <a:rPr lang="en-US" dirty="0" smtClean="0">
                <a:latin typeface="+mn-lt"/>
              </a:rPr>
              <a:t>.</a:t>
            </a:r>
            <a:endParaRPr lang="en-US" dirty="0">
              <a:latin typeface="+mn-lt"/>
            </a:endParaRPr>
          </a:p>
          <a:p>
            <a:pPr algn="just">
              <a:lnSpc>
                <a:spcPct val="150000"/>
              </a:lnSpc>
              <a:spcAft>
                <a:spcPts val="600"/>
              </a:spcAft>
            </a:pPr>
            <a:endParaRPr lang="en-US" dirty="0">
              <a:latin typeface="+mn-lt"/>
            </a:endParaRPr>
          </a:p>
          <a:p>
            <a:pPr algn="just">
              <a:lnSpc>
                <a:spcPct val="150000"/>
              </a:lnSpc>
              <a:spcAft>
                <a:spcPts val="600"/>
              </a:spcAft>
            </a:pPr>
            <a:endParaRPr lang="en-US" dirty="0" smtClean="0">
              <a:latin typeface="+mn-lt"/>
            </a:endParaRPr>
          </a:p>
          <a:p>
            <a:pPr algn="just">
              <a:lnSpc>
                <a:spcPct val="150000"/>
              </a:lnSpc>
              <a:spcAft>
                <a:spcPts val="600"/>
              </a:spcAft>
            </a:pPr>
            <a:endParaRPr lang="en-US" dirty="0">
              <a:latin typeface="+mn-lt"/>
            </a:endParaRPr>
          </a:p>
          <a:p>
            <a:pPr algn="just">
              <a:lnSpc>
                <a:spcPct val="150000"/>
              </a:lnSpc>
              <a:spcAft>
                <a:spcPts val="600"/>
              </a:spcAft>
            </a:pPr>
            <a:r>
              <a:rPr lang="en-US" dirty="0">
                <a:latin typeface="+mn-lt"/>
              </a:rPr>
              <a:t>While this addresses the issue of how amino acids could have originally </a:t>
            </a:r>
            <a:r>
              <a:rPr lang="en-US" dirty="0" smtClean="0">
                <a:latin typeface="+mn-lt"/>
              </a:rPr>
              <a:t>formed</a:t>
            </a:r>
            <a:r>
              <a:rPr lang="en-US" dirty="0">
                <a:latin typeface="+mn-lt"/>
              </a:rPr>
              <a:t>, it does not address the chirality </a:t>
            </a:r>
            <a:r>
              <a:rPr lang="en-US" dirty="0" smtClean="0">
                <a:latin typeface="+mn-lt"/>
              </a:rPr>
              <a:t>issue</a:t>
            </a:r>
            <a:r>
              <a:rPr lang="en-US" dirty="0" smtClean="0"/>
              <a:t>; </a:t>
            </a:r>
            <a:r>
              <a:rPr lang="en-US" dirty="0" smtClean="0">
                <a:latin typeface="+mn-lt"/>
              </a:rPr>
              <a:t>achiral </a:t>
            </a:r>
            <a:r>
              <a:rPr lang="en-US" dirty="0">
                <a:latin typeface="+mn-lt"/>
              </a:rPr>
              <a:t>reactants always give a racemic mixture of products.</a:t>
            </a: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3" name="Object 1"/>
          <p:cNvGraphicFramePr>
            <a:graphicFrameLocks noChangeAspect="1"/>
          </p:cNvGraphicFramePr>
          <p:nvPr>
            <p:extLst>
              <p:ext uri="{D42A27DB-BD31-4B8C-83A1-F6EECF244321}">
                <p14:modId xmlns:p14="http://schemas.microsoft.com/office/powerpoint/2010/main" val="3171806445"/>
              </p:ext>
            </p:extLst>
          </p:nvPr>
        </p:nvGraphicFramePr>
        <p:xfrm>
          <a:off x="1036983" y="4114800"/>
          <a:ext cx="7040217" cy="1295400"/>
        </p:xfrm>
        <a:graphic>
          <a:graphicData uri="http://schemas.openxmlformats.org/presentationml/2006/ole">
            <mc:AlternateContent xmlns:mc="http://schemas.openxmlformats.org/markup-compatibility/2006">
              <mc:Choice xmlns:v="urn:schemas-microsoft-com:vml" Requires="v">
                <p:oleObj spid="_x0000_s86030" r:id="rId3" imgW="5955621" imgH="1099980" progId="ChemDraw.Document.6.0">
                  <p:embed/>
                </p:oleObj>
              </mc:Choice>
              <mc:Fallback>
                <p:oleObj r:id="rId3" imgW="5955621" imgH="109998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83" y="4114800"/>
                        <a:ext cx="7040217"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EC779306-8065-4A4E-BCCB-1C481B24207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minoacids.tif"/>
          <p:cNvPicPr>
            <a:picLocks noChangeAspect="1"/>
          </p:cNvPicPr>
          <p:nvPr/>
        </p:nvPicPr>
        <p:blipFill>
          <a:blip r:embed="rId3" cstate="print"/>
          <a:stretch>
            <a:fillRect/>
          </a:stretch>
        </p:blipFill>
        <p:spPr>
          <a:xfrm>
            <a:off x="228600" y="1088380"/>
            <a:ext cx="3859696" cy="3559820"/>
          </a:xfrm>
          <a:prstGeom prst="rect">
            <a:avLst/>
          </a:prstGeom>
        </p:spPr>
      </p:pic>
      <p:sp>
        <p:nvSpPr>
          <p:cNvPr id="4" name="Title 3"/>
          <p:cNvSpPr>
            <a:spLocks noGrp="1"/>
          </p:cNvSpPr>
          <p:nvPr>
            <p:ph type="title"/>
          </p:nvPr>
        </p:nvSpPr>
        <p:spPr>
          <a:xfrm>
            <a:off x="0" y="76200"/>
            <a:ext cx="9144000" cy="914400"/>
          </a:xfrm>
        </p:spPr>
        <p:txBody>
          <a:bodyPr rtlCol="0">
            <a:normAutofit/>
          </a:bodyPr>
          <a:lstStyle/>
          <a:p>
            <a:pPr fontAlgn="auto">
              <a:spcAft>
                <a:spcPts val="0"/>
              </a:spcAft>
              <a:defRPr/>
            </a:pPr>
            <a:r>
              <a:rPr lang="en-US" dirty="0" smtClean="0">
                <a:cs typeface="Arial" pitchFamily="34" charset="0"/>
              </a:rPr>
              <a:t>Amino Acids and Protein Biosynthesis</a:t>
            </a:r>
            <a:endParaRPr lang="en-US" i="1" dirty="0">
              <a:solidFill>
                <a:schemeClr val="tx1"/>
              </a:solidFill>
              <a:effectLst/>
              <a:cs typeface="Arial" pitchFamily="34" charset="0"/>
            </a:endParaRPr>
          </a:p>
        </p:txBody>
      </p:sp>
      <p:sp>
        <p:nvSpPr>
          <p:cNvPr id="4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6200" y="5068669"/>
            <a:ext cx="4191000" cy="646331"/>
          </a:xfrm>
          <a:prstGeom prst="rect">
            <a:avLst/>
          </a:prstGeom>
          <a:noFill/>
        </p:spPr>
        <p:txBody>
          <a:bodyPr wrap="square" rtlCol="0">
            <a:spAutoFit/>
          </a:bodyPr>
          <a:lstStyle/>
          <a:p>
            <a:pPr algn="ctr"/>
            <a:r>
              <a:rPr lang="en-US" dirty="0" err="1" smtClean="0">
                <a:latin typeface="+mn-lt"/>
              </a:rPr>
              <a:t>Proteinogenic</a:t>
            </a:r>
            <a:r>
              <a:rPr lang="en-US" dirty="0" smtClean="0">
                <a:latin typeface="+mn-lt"/>
              </a:rPr>
              <a:t> amino acids common to all known organisms</a:t>
            </a:r>
            <a:endParaRPr lang="en-US" dirty="0">
              <a:latin typeface="+mn-lt"/>
            </a:endParaRPr>
          </a:p>
        </p:txBody>
      </p:sp>
      <p:pic>
        <p:nvPicPr>
          <p:cNvPr id="63498" name="Picture 10"/>
          <p:cNvPicPr>
            <a:picLocks noChangeAspect="1" noChangeArrowheads="1"/>
          </p:cNvPicPr>
          <p:nvPr/>
        </p:nvPicPr>
        <p:blipFill>
          <a:blip r:embed="rId4" cstate="print"/>
          <a:srcRect/>
          <a:stretch>
            <a:fillRect/>
          </a:stretch>
        </p:blipFill>
        <p:spPr bwMode="auto">
          <a:xfrm>
            <a:off x="4169371" y="2971800"/>
            <a:ext cx="4974629" cy="3505200"/>
          </a:xfrm>
          <a:prstGeom prst="rect">
            <a:avLst/>
          </a:prstGeom>
          <a:noFill/>
          <a:ln w="9525">
            <a:noFill/>
            <a:miter lim="800000"/>
            <a:headEnd/>
            <a:tailEnd/>
          </a:ln>
        </p:spPr>
      </p:pic>
      <p:sp>
        <p:nvSpPr>
          <p:cNvPr id="14" name="TextBox 13"/>
          <p:cNvSpPr txBox="1"/>
          <p:nvPr/>
        </p:nvSpPr>
        <p:spPr>
          <a:xfrm>
            <a:off x="4267200" y="1752600"/>
            <a:ext cx="4648200" cy="646331"/>
          </a:xfrm>
          <a:prstGeom prst="rect">
            <a:avLst/>
          </a:prstGeom>
          <a:noFill/>
        </p:spPr>
        <p:txBody>
          <a:bodyPr wrap="square" rtlCol="0">
            <a:spAutoFit/>
          </a:bodyPr>
          <a:lstStyle/>
          <a:p>
            <a:pPr algn="ctr"/>
            <a:r>
              <a:rPr lang="en-US" dirty="0" smtClean="0">
                <a:latin typeface="+mn-lt"/>
              </a:rPr>
              <a:t>mRNA being transcribed into protein by coding for specific amino acids attached to </a:t>
            </a:r>
            <a:r>
              <a:rPr lang="en-US" dirty="0" err="1" smtClean="0">
                <a:latin typeface="+mn-lt"/>
              </a:rPr>
              <a:t>tRNA</a:t>
            </a:r>
            <a:endParaRPr lang="en-US" dirty="0">
              <a:latin typeface="+mn-lt"/>
            </a:endParaRPr>
          </a:p>
        </p:txBody>
      </p:sp>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Issues to Be Addressed</a:t>
            </a:r>
            <a:endParaRPr lang="en-US" dirty="0"/>
          </a:p>
        </p:txBody>
      </p:sp>
      <p:sp>
        <p:nvSpPr>
          <p:cNvPr id="5" name="TextBox 4"/>
          <p:cNvSpPr txBox="1"/>
          <p:nvPr/>
        </p:nvSpPr>
        <p:spPr>
          <a:xfrm>
            <a:off x="609600" y="990600"/>
            <a:ext cx="8001000" cy="5078313"/>
          </a:xfrm>
          <a:prstGeom prst="rect">
            <a:avLst/>
          </a:prstGeom>
          <a:noFill/>
        </p:spPr>
        <p:txBody>
          <a:bodyPr wrap="square" rtlCol="0">
            <a:spAutoFit/>
          </a:bodyPr>
          <a:lstStyle/>
          <a:p>
            <a:pPr marL="342900" indent="-342900"/>
            <a:r>
              <a:rPr lang="en-US" b="1" dirty="0" smtClean="0">
                <a:latin typeface="+mj-lt"/>
              </a:rPr>
              <a:t>Issues in the case:</a:t>
            </a:r>
          </a:p>
          <a:p>
            <a:pPr marL="342900" indent="-342900"/>
            <a:endParaRPr lang="en-US" dirty="0" smtClean="0">
              <a:latin typeface="+mj-lt"/>
            </a:endParaRPr>
          </a:p>
          <a:p>
            <a:pPr marL="342900" indent="-342900">
              <a:buFont typeface="Arial" panose="020B0604020202020204" pitchFamily="34" charset="0"/>
              <a:buChar char="•"/>
            </a:pPr>
            <a:r>
              <a:rPr lang="en-US" dirty="0" smtClean="0">
                <a:latin typeface="+mn-lt"/>
              </a:rPr>
              <a:t>How can the </a:t>
            </a:r>
            <a:r>
              <a:rPr lang="en-US" dirty="0" err="1" smtClean="0">
                <a:latin typeface="+mn-lt"/>
              </a:rPr>
              <a:t>chirality</a:t>
            </a:r>
            <a:r>
              <a:rPr lang="en-US" dirty="0" smtClean="0">
                <a:latin typeface="+mn-lt"/>
              </a:rPr>
              <a:t> of an amino acid surrogate be changed?</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Under what conditions can </a:t>
            </a:r>
            <a:r>
              <a:rPr lang="en-US" dirty="0" err="1" smtClean="0">
                <a:latin typeface="+mn-lt"/>
              </a:rPr>
              <a:t>enantiomeric</a:t>
            </a:r>
            <a:r>
              <a:rPr lang="en-US" dirty="0" smtClean="0">
                <a:latin typeface="+mn-lt"/>
              </a:rPr>
              <a:t> excess be increased?</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Is there a difference between </a:t>
            </a:r>
            <a:r>
              <a:rPr lang="en-US" dirty="0" err="1" smtClean="0">
                <a:latin typeface="+mn-lt"/>
              </a:rPr>
              <a:t>enantio</a:t>
            </a:r>
            <a:r>
              <a:rPr lang="en-US" dirty="0" smtClean="0">
                <a:latin typeface="+mn-lt"/>
              </a:rPr>
              <a:t>-enriching real amino acids and surrogates?</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Could the original </a:t>
            </a:r>
            <a:r>
              <a:rPr lang="en-US" dirty="0" err="1" smtClean="0">
                <a:latin typeface="+mn-lt"/>
              </a:rPr>
              <a:t>enantiomeric</a:t>
            </a:r>
            <a:r>
              <a:rPr lang="en-US" dirty="0" smtClean="0">
                <a:latin typeface="+mn-lt"/>
              </a:rPr>
              <a:t> excess have come from outer space?</a:t>
            </a:r>
          </a:p>
          <a:p>
            <a:endParaRPr lang="en-US" dirty="0" smtClean="0">
              <a:latin typeface="+mj-lt"/>
            </a:endParaRPr>
          </a:p>
          <a:p>
            <a:pPr marL="342900" indent="-342900"/>
            <a:r>
              <a:rPr lang="en-US" b="1" dirty="0" smtClean="0">
                <a:latin typeface="+mj-lt"/>
              </a:rPr>
              <a:t>Learning topics:</a:t>
            </a:r>
          </a:p>
          <a:p>
            <a:pPr marL="342900" indent="-342900"/>
            <a:endParaRPr lang="en-US" dirty="0" smtClean="0">
              <a:latin typeface="+mj-lt"/>
            </a:endParaRPr>
          </a:p>
          <a:p>
            <a:pPr marL="342900" indent="-342900">
              <a:buFont typeface="Arial" panose="020B0604020202020204" pitchFamily="34" charset="0"/>
              <a:buChar char="•"/>
            </a:pPr>
            <a:r>
              <a:rPr lang="en-US" dirty="0" smtClean="0">
                <a:latin typeface="+mn-lt"/>
              </a:rPr>
              <a:t>Acid-base chemistry of carbon-based acids and epimerization of </a:t>
            </a:r>
            <a:r>
              <a:rPr lang="en-US" dirty="0" err="1" smtClean="0">
                <a:latin typeface="+mn-lt"/>
              </a:rPr>
              <a:t>stereocenters</a:t>
            </a:r>
            <a:r>
              <a:rPr lang="en-US" dirty="0" smtClean="0">
                <a:latin typeface="+mn-lt"/>
              </a:rPr>
              <a:t>.</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Le </a:t>
            </a:r>
            <a:r>
              <a:rPr lang="en-US" dirty="0" err="1" smtClean="0">
                <a:latin typeface="+mn-lt"/>
              </a:rPr>
              <a:t>Chatelier's</a:t>
            </a:r>
            <a:r>
              <a:rPr lang="en-US" dirty="0" smtClean="0">
                <a:latin typeface="+mn-lt"/>
              </a:rPr>
              <a:t> principle and solid state purification through Ostwald ripening. </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Critical analysis of experimental data.</a:t>
            </a:r>
            <a:endParaRPr lang="en-US" dirty="0">
              <a:latin typeface="+mn-lt"/>
            </a:endParaRPr>
          </a:p>
        </p:txBody>
      </p:sp>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1066800"/>
          </a:xfrm>
        </p:spPr>
        <p:txBody>
          <a:bodyPr>
            <a:normAutofit/>
          </a:bodyPr>
          <a:lstStyle/>
          <a:p>
            <a:r>
              <a:rPr lang="en-US" dirty="0" smtClean="0"/>
              <a:t>Part 1 – Amino Acids, Chirality, and Racemization</a:t>
            </a:r>
            <a:endParaRPr lang="en-US" dirty="0"/>
          </a:p>
        </p:txBody>
      </p:sp>
      <p:sp>
        <p:nvSpPr>
          <p:cNvPr id="9" name="TextBox 8"/>
          <p:cNvSpPr txBox="1"/>
          <p:nvPr/>
        </p:nvSpPr>
        <p:spPr>
          <a:xfrm>
            <a:off x="228599" y="821591"/>
            <a:ext cx="8610601" cy="4278094"/>
          </a:xfrm>
          <a:prstGeom prst="rect">
            <a:avLst/>
          </a:prstGeom>
          <a:noFill/>
        </p:spPr>
        <p:txBody>
          <a:bodyPr wrap="square" rtlCol="0">
            <a:spAutoFit/>
          </a:bodyPr>
          <a:lstStyle/>
          <a:p>
            <a:pPr marL="342900" indent="-342900" algn="just">
              <a:lnSpc>
                <a:spcPct val="200000"/>
              </a:lnSpc>
            </a:pPr>
            <a:r>
              <a:rPr lang="en-US" sz="1600" dirty="0" smtClean="0">
                <a:latin typeface="+mn-lt"/>
                <a:cs typeface="Arial" pitchFamily="34" charset="0"/>
              </a:rPr>
              <a:t>a. Four natural amino acids are shown below. Determine the chiral centers in each amino acid and assign those centers R or S, according to the Cahn-</a:t>
            </a:r>
            <a:r>
              <a:rPr lang="en-US" sz="1600" dirty="0" err="1" smtClean="0">
                <a:latin typeface="+mn-lt"/>
                <a:cs typeface="Arial" pitchFamily="34" charset="0"/>
              </a:rPr>
              <a:t>Ingold</a:t>
            </a:r>
            <a:r>
              <a:rPr lang="en-US" sz="1600" dirty="0" smtClean="0">
                <a:latin typeface="+mn-lt"/>
                <a:cs typeface="Arial" pitchFamily="34" charset="0"/>
              </a:rPr>
              <a:t>-Prelog rules.</a:t>
            </a:r>
          </a:p>
          <a:p>
            <a:pPr algn="just">
              <a:lnSpc>
                <a:spcPct val="200000"/>
              </a:lnSpc>
            </a:pPr>
            <a:endParaRPr lang="en-US" sz="1600" dirty="0" smtClean="0">
              <a:latin typeface="+mn-lt"/>
              <a:cs typeface="Arial" pitchFamily="34" charset="0"/>
            </a:endParaRPr>
          </a:p>
          <a:p>
            <a:pPr algn="just">
              <a:lnSpc>
                <a:spcPct val="200000"/>
              </a:lnSpc>
            </a:pPr>
            <a:endParaRPr lang="en-US" sz="1600" dirty="0" smtClean="0">
              <a:latin typeface="+mn-lt"/>
              <a:cs typeface="Arial" pitchFamily="34" charset="0"/>
            </a:endParaRPr>
          </a:p>
          <a:p>
            <a:pPr indent="-457200" algn="just">
              <a:lnSpc>
                <a:spcPct val="200000"/>
              </a:lnSpc>
            </a:pPr>
            <a:endParaRPr lang="en-US" sz="800" dirty="0">
              <a:latin typeface="+mn-lt"/>
              <a:cs typeface="Arial" pitchFamily="34" charset="0"/>
            </a:endParaRPr>
          </a:p>
          <a:p>
            <a:pPr indent="-457200" algn="just">
              <a:lnSpc>
                <a:spcPct val="200000"/>
              </a:lnSpc>
            </a:pPr>
            <a:r>
              <a:rPr lang="en-US" sz="1600" dirty="0" smtClean="0">
                <a:latin typeface="+mn-lt"/>
                <a:cs typeface="Arial" pitchFamily="34" charset="0"/>
              </a:rPr>
              <a:t>b. In </a:t>
            </a:r>
            <a:r>
              <a:rPr lang="en-US" sz="1600" dirty="0" err="1" smtClean="0">
                <a:latin typeface="+mn-lt"/>
                <a:cs typeface="Arial" pitchFamily="34" charset="0"/>
              </a:rPr>
              <a:t>Noorduin</a:t>
            </a:r>
            <a:r>
              <a:rPr lang="en-US" sz="1600" dirty="0" smtClean="0">
                <a:latin typeface="+mn-lt"/>
                <a:cs typeface="Arial" pitchFamily="34" charset="0"/>
              </a:rPr>
              <a:t>, et al., amino acid surrogate </a:t>
            </a:r>
            <a:r>
              <a:rPr lang="en-US" sz="1600" b="1" dirty="0" smtClean="0">
                <a:latin typeface="+mn-lt"/>
                <a:cs typeface="Arial" pitchFamily="34" charset="0"/>
              </a:rPr>
              <a:t>1</a:t>
            </a:r>
            <a:r>
              <a:rPr lang="en-US" sz="1600" dirty="0" smtClean="0">
                <a:latin typeface="+mn-lt"/>
                <a:cs typeface="Arial" pitchFamily="34" charset="0"/>
              </a:rPr>
              <a:t> was used to illustrate </a:t>
            </a:r>
            <a:r>
              <a:rPr lang="en-US" sz="1600" dirty="0" err="1" smtClean="0">
                <a:latin typeface="+mn-lt"/>
                <a:cs typeface="Arial" pitchFamily="34" charset="0"/>
              </a:rPr>
              <a:t>enantiomeric</a:t>
            </a:r>
            <a:r>
              <a:rPr lang="en-US" sz="1600" dirty="0" smtClean="0">
                <a:latin typeface="+mn-lt"/>
                <a:cs typeface="Arial" pitchFamily="34" charset="0"/>
              </a:rPr>
              <a:t> enhancement upon crystallization. The first experiment was to illustrate </a:t>
            </a:r>
            <a:r>
              <a:rPr lang="en-US" sz="1600" dirty="0" err="1" smtClean="0">
                <a:latin typeface="+mn-lt"/>
                <a:cs typeface="Arial" pitchFamily="34" charset="0"/>
              </a:rPr>
              <a:t>racemization</a:t>
            </a:r>
            <a:r>
              <a:rPr lang="en-US" sz="1600" dirty="0" smtClean="0">
                <a:latin typeface="+mn-lt"/>
                <a:cs typeface="Arial" pitchFamily="34" charset="0"/>
              </a:rPr>
              <a:t> in solution upon treatment with added base, as shown below. Determine the position of the </a:t>
            </a:r>
            <a:r>
              <a:rPr lang="en-US" sz="1600" dirty="0" err="1" smtClean="0">
                <a:latin typeface="+mn-lt"/>
                <a:cs typeface="Arial" pitchFamily="34" charset="0"/>
              </a:rPr>
              <a:t>stereocenter</a:t>
            </a:r>
            <a:r>
              <a:rPr lang="en-US" sz="1600" dirty="0" smtClean="0">
                <a:latin typeface="+mn-lt"/>
                <a:cs typeface="Arial" pitchFamily="34" charset="0"/>
              </a:rPr>
              <a:t> in </a:t>
            </a:r>
            <a:r>
              <a:rPr lang="en-US" sz="1600" b="1" dirty="0" smtClean="0">
                <a:latin typeface="+mn-lt"/>
                <a:cs typeface="Arial" pitchFamily="34" charset="0"/>
              </a:rPr>
              <a:t>1</a:t>
            </a:r>
            <a:r>
              <a:rPr lang="en-US" sz="1600" dirty="0" smtClean="0">
                <a:latin typeface="+mn-lt"/>
                <a:cs typeface="Arial" pitchFamily="34" charset="0"/>
              </a:rPr>
              <a:t>, and use the Cahn-</a:t>
            </a:r>
            <a:r>
              <a:rPr lang="en-US" sz="1600" dirty="0" err="1" smtClean="0">
                <a:latin typeface="+mn-lt"/>
                <a:cs typeface="Arial" pitchFamily="34" charset="0"/>
              </a:rPr>
              <a:t>Ingold</a:t>
            </a:r>
            <a:r>
              <a:rPr lang="en-US" sz="1600" dirty="0" smtClean="0">
                <a:latin typeface="+mn-lt"/>
                <a:cs typeface="Arial" pitchFamily="34" charset="0"/>
              </a:rPr>
              <a:t>-Prelog rules to confirm the R/S stereochemistry.</a:t>
            </a:r>
          </a:p>
        </p:txBody>
      </p:sp>
      <p:sp>
        <p:nvSpPr>
          <p:cNvPr id="460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6084" name="Object 4"/>
          <p:cNvGraphicFramePr>
            <a:graphicFrameLocks noChangeAspect="1"/>
          </p:cNvGraphicFramePr>
          <p:nvPr>
            <p:extLst>
              <p:ext uri="{D42A27DB-BD31-4B8C-83A1-F6EECF244321}">
                <p14:modId xmlns:p14="http://schemas.microsoft.com/office/powerpoint/2010/main" val="3622056777"/>
              </p:ext>
            </p:extLst>
          </p:nvPr>
        </p:nvGraphicFramePr>
        <p:xfrm>
          <a:off x="2079625" y="1990725"/>
          <a:ext cx="5083175" cy="1133475"/>
        </p:xfrm>
        <a:graphic>
          <a:graphicData uri="http://schemas.openxmlformats.org/presentationml/2006/ole">
            <mc:AlternateContent xmlns:mc="http://schemas.openxmlformats.org/markup-compatibility/2006">
              <mc:Choice xmlns:v="urn:schemas-microsoft-com:vml" Requires="v">
                <p:oleObj spid="_x0000_s46119" r:id="rId3" imgW="5092816" imgH="1138050" progId="ChemDraw.Document.6.0">
                  <p:embed/>
                </p:oleObj>
              </mc:Choice>
              <mc:Fallback>
                <p:oleObj r:id="rId3" imgW="5092816" imgH="113805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25" y="1990725"/>
                        <a:ext cx="5083175"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6086" name="Object 6"/>
          <p:cNvGraphicFramePr>
            <a:graphicFrameLocks noChangeAspect="1"/>
          </p:cNvGraphicFramePr>
          <p:nvPr/>
        </p:nvGraphicFramePr>
        <p:xfrm>
          <a:off x="2209800" y="5410200"/>
          <a:ext cx="3738563" cy="795338"/>
        </p:xfrm>
        <a:graphic>
          <a:graphicData uri="http://schemas.openxmlformats.org/presentationml/2006/ole">
            <mc:AlternateContent xmlns:mc="http://schemas.openxmlformats.org/markup-compatibility/2006">
              <mc:Choice xmlns:v="urn:schemas-microsoft-com:vml" Requires="v">
                <p:oleObj spid="_x0000_s46120" r:id="rId5" imgW="3705954" imgH="790560" progId="ChemDraw.Document.6.0">
                  <p:embed/>
                </p:oleObj>
              </mc:Choice>
              <mc:Fallback>
                <p:oleObj r:id="rId5" imgW="3705954" imgH="790560" progId="ChemDraw.Document.6.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410200"/>
                        <a:ext cx="3738563"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8" name="Object 8"/>
          <p:cNvGraphicFramePr>
            <a:graphicFrameLocks noChangeAspect="1"/>
          </p:cNvGraphicFramePr>
          <p:nvPr/>
        </p:nvGraphicFramePr>
        <p:xfrm>
          <a:off x="6705600" y="5334000"/>
          <a:ext cx="1298575" cy="919163"/>
        </p:xfrm>
        <a:graphic>
          <a:graphicData uri="http://schemas.openxmlformats.org/presentationml/2006/ole">
            <mc:AlternateContent xmlns:mc="http://schemas.openxmlformats.org/markup-compatibility/2006">
              <mc:Choice xmlns:v="urn:schemas-microsoft-com:vml" Requires="v">
                <p:oleObj spid="_x0000_s46121" r:id="rId7" imgW="1155032" imgH="818147" progId="ChemDraw.Document.6.0">
                  <p:embed/>
                </p:oleObj>
              </mc:Choice>
              <mc:Fallback>
                <p:oleObj r:id="rId7" imgW="1155032" imgH="818147" progId="ChemDraw.Document.6.0">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5334000"/>
                        <a:ext cx="12985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 1 – Amino Acids, Chirality and Racemization</a:t>
            </a:r>
            <a:endParaRPr lang="en-US" dirty="0"/>
          </a:p>
        </p:txBody>
      </p:sp>
      <p:sp>
        <p:nvSpPr>
          <p:cNvPr id="9" name="TextBox 8"/>
          <p:cNvSpPr txBox="1"/>
          <p:nvPr/>
        </p:nvSpPr>
        <p:spPr>
          <a:xfrm>
            <a:off x="228600" y="821590"/>
            <a:ext cx="8534400" cy="5262979"/>
          </a:xfrm>
          <a:prstGeom prst="rect">
            <a:avLst/>
          </a:prstGeom>
          <a:noFill/>
        </p:spPr>
        <p:txBody>
          <a:bodyPr wrap="square" rtlCol="0">
            <a:spAutoFit/>
          </a:bodyPr>
          <a:lstStyle/>
          <a:p>
            <a:pPr algn="just">
              <a:lnSpc>
                <a:spcPct val="200000"/>
              </a:lnSpc>
            </a:pPr>
            <a:r>
              <a:rPr lang="en-US" sz="1600" dirty="0" smtClean="0">
                <a:latin typeface="+mn-lt"/>
                <a:cs typeface="Arial" pitchFamily="34" charset="0"/>
              </a:rPr>
              <a:t>c. DBU (1,8-diazabicycloundec-7-ene) is an organic amine base that can reversibly deprotonate </a:t>
            </a:r>
            <a:r>
              <a:rPr lang="en-US" sz="1600" b="1" dirty="0" smtClean="0">
                <a:latin typeface="+mn-lt"/>
                <a:cs typeface="Arial" pitchFamily="34" charset="0"/>
              </a:rPr>
              <a:t>1</a:t>
            </a:r>
            <a:r>
              <a:rPr lang="en-US" sz="1600" dirty="0" smtClean="0">
                <a:latin typeface="+mn-lt"/>
                <a:cs typeface="Arial" pitchFamily="34" charset="0"/>
              </a:rPr>
              <a:t>. There are two lone pairs in DBU. Which is most basic? Draw the two protonated species, and see which one is </a:t>
            </a:r>
            <a:r>
              <a:rPr lang="en-US" sz="1600" b="1" dirty="0" smtClean="0">
                <a:latin typeface="+mn-lt"/>
                <a:cs typeface="Arial" pitchFamily="34" charset="0"/>
              </a:rPr>
              <a:t>most</a:t>
            </a:r>
            <a:r>
              <a:rPr lang="en-US" sz="1600" dirty="0" smtClean="0">
                <a:latin typeface="+mn-lt"/>
                <a:cs typeface="Arial" pitchFamily="34" charset="0"/>
              </a:rPr>
              <a:t> stabilized by resonance. </a:t>
            </a:r>
          </a:p>
          <a:p>
            <a:pPr algn="just">
              <a:lnSpc>
                <a:spcPct val="200000"/>
              </a:lnSpc>
            </a:pPr>
            <a:endParaRPr lang="en-US" sz="1600" dirty="0" smtClean="0">
              <a:latin typeface="+mn-lt"/>
              <a:cs typeface="Arial" pitchFamily="34" charset="0"/>
            </a:endParaRPr>
          </a:p>
          <a:p>
            <a:pPr algn="just">
              <a:lnSpc>
                <a:spcPct val="200000"/>
              </a:lnSpc>
            </a:pPr>
            <a:endParaRPr lang="en-US" sz="2400" dirty="0" smtClean="0">
              <a:latin typeface="+mn-lt"/>
              <a:cs typeface="Arial" pitchFamily="34" charset="0"/>
            </a:endParaRPr>
          </a:p>
          <a:p>
            <a:pPr algn="just">
              <a:lnSpc>
                <a:spcPct val="200000"/>
              </a:lnSpc>
            </a:pPr>
            <a:r>
              <a:rPr lang="en-US" sz="1600" dirty="0" smtClean="0">
                <a:latin typeface="+mn-lt"/>
                <a:cs typeface="Arial" pitchFamily="34" charset="0"/>
              </a:rPr>
              <a:t>d. Drawing DBU as B: (i.e. "base"), draw the mechanism for racemization of </a:t>
            </a:r>
            <a:r>
              <a:rPr lang="en-US" sz="1600" b="1" dirty="0" smtClean="0">
                <a:latin typeface="+mn-lt"/>
                <a:cs typeface="Arial" pitchFamily="34" charset="0"/>
              </a:rPr>
              <a:t>1</a:t>
            </a:r>
            <a:r>
              <a:rPr lang="en-US" sz="1600" dirty="0" smtClean="0">
                <a:latin typeface="+mn-lt"/>
                <a:cs typeface="Arial" pitchFamily="34" charset="0"/>
              </a:rPr>
              <a:t> upon treatment with base. Pay attention to the geometry of the charged intermediate.</a:t>
            </a:r>
          </a:p>
          <a:p>
            <a:pPr algn="just">
              <a:lnSpc>
                <a:spcPct val="200000"/>
              </a:lnSpc>
            </a:pPr>
            <a:endParaRPr lang="en-US" sz="1600" dirty="0" smtClean="0">
              <a:latin typeface="+mn-lt"/>
              <a:cs typeface="Arial" pitchFamily="34" charset="0"/>
            </a:endParaRPr>
          </a:p>
          <a:p>
            <a:pPr algn="just">
              <a:lnSpc>
                <a:spcPct val="200000"/>
              </a:lnSpc>
            </a:pPr>
            <a:r>
              <a:rPr lang="en-US" sz="1600" dirty="0" smtClean="0">
                <a:latin typeface="+mn-lt"/>
                <a:cs typeface="Arial" pitchFamily="34" charset="0"/>
              </a:rPr>
              <a:t>e. Why did </a:t>
            </a:r>
            <a:r>
              <a:rPr lang="en-US" sz="1600" dirty="0" err="1" smtClean="0">
                <a:latin typeface="+mn-lt"/>
                <a:cs typeface="Arial" pitchFamily="34" charset="0"/>
              </a:rPr>
              <a:t>Noorduin</a:t>
            </a:r>
            <a:r>
              <a:rPr lang="en-US" sz="1600" dirty="0" smtClean="0">
                <a:latin typeface="+mn-lt"/>
                <a:cs typeface="Arial" pitchFamily="34" charset="0"/>
              </a:rPr>
              <a:t>, et al., use the amino acid surrogate </a:t>
            </a:r>
            <a:r>
              <a:rPr lang="en-US" sz="1600" b="1" dirty="0" smtClean="0">
                <a:latin typeface="+mn-lt"/>
                <a:cs typeface="Arial" pitchFamily="34" charset="0"/>
              </a:rPr>
              <a:t>1</a:t>
            </a:r>
            <a:r>
              <a:rPr lang="en-US" sz="1600" dirty="0" smtClean="0">
                <a:latin typeface="+mn-lt"/>
                <a:cs typeface="Arial" pitchFamily="34" charset="0"/>
              </a:rPr>
              <a:t> instead of a natural amino acid? </a:t>
            </a:r>
          </a:p>
          <a:p>
            <a:pPr algn="just">
              <a:lnSpc>
                <a:spcPct val="200000"/>
              </a:lnSpc>
            </a:pPr>
            <a:r>
              <a:rPr lang="en-US" sz="1600" dirty="0" smtClean="0">
                <a:latin typeface="+mn-lt"/>
                <a:cs typeface="Arial" pitchFamily="34" charset="0"/>
              </a:rPr>
              <a:t>(HINT - what happens when you treat L-</a:t>
            </a:r>
            <a:r>
              <a:rPr lang="en-US" sz="1600" dirty="0" err="1" smtClean="0">
                <a:latin typeface="+mn-lt"/>
                <a:cs typeface="Arial" pitchFamily="34" charset="0"/>
              </a:rPr>
              <a:t>alanine</a:t>
            </a:r>
            <a:r>
              <a:rPr lang="en-US" sz="1600" dirty="0" smtClean="0">
                <a:latin typeface="+mn-lt"/>
                <a:cs typeface="Arial" pitchFamily="34" charset="0"/>
              </a:rPr>
              <a:t> with a base?)</a:t>
            </a:r>
            <a:endParaRPr lang="en-US" sz="1600" dirty="0">
              <a:latin typeface="+mn-lt"/>
              <a:cs typeface="Arial" pitchFamily="34" charset="0"/>
            </a:endParaRPr>
          </a:p>
        </p:txBody>
      </p:sp>
      <p:sp>
        <p:nvSpPr>
          <p:cNvPr id="460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6088" name="Object 8"/>
          <p:cNvGraphicFramePr>
            <a:graphicFrameLocks noChangeAspect="1"/>
          </p:cNvGraphicFramePr>
          <p:nvPr/>
        </p:nvGraphicFramePr>
        <p:xfrm>
          <a:off x="3810000" y="2514600"/>
          <a:ext cx="1298575" cy="919163"/>
        </p:xfrm>
        <a:graphic>
          <a:graphicData uri="http://schemas.openxmlformats.org/presentationml/2006/ole">
            <mc:AlternateContent xmlns:mc="http://schemas.openxmlformats.org/markup-compatibility/2006">
              <mc:Choice xmlns:v="urn:schemas-microsoft-com:vml" Requires="v">
                <p:oleObj spid="_x0000_s85007" r:id="rId3" imgW="1155032" imgH="818147" progId="ChemDraw.Document.6.0">
                  <p:embed/>
                </p:oleObj>
              </mc:Choice>
              <mc:Fallback>
                <p:oleObj r:id="rId3" imgW="1155032" imgH="818147"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14600"/>
                        <a:ext cx="12985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 2 - Chirality Enhancement via Crystallization</a:t>
            </a:r>
            <a:endParaRPr lang="en-US" dirty="0"/>
          </a:p>
        </p:txBody>
      </p:sp>
      <p:sp>
        <p:nvSpPr>
          <p:cNvPr id="624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6" name="Object 2"/>
          <p:cNvGraphicFramePr>
            <a:graphicFrameLocks noChangeAspect="1"/>
          </p:cNvGraphicFramePr>
          <p:nvPr/>
        </p:nvGraphicFramePr>
        <p:xfrm>
          <a:off x="2819400" y="4343400"/>
          <a:ext cx="3848100" cy="2390775"/>
        </p:xfrm>
        <a:graphic>
          <a:graphicData uri="http://schemas.openxmlformats.org/presentationml/2006/ole">
            <mc:AlternateContent xmlns:mc="http://schemas.openxmlformats.org/markup-compatibility/2006">
              <mc:Choice xmlns:v="urn:schemas-microsoft-com:vml" Requires="v">
                <p:oleObj spid="_x0000_s62477" r:id="rId3" imgW="3850745" imgH="2384640" progId="ChemDraw.Document.6.0">
                  <p:embed/>
                </p:oleObj>
              </mc:Choice>
              <mc:Fallback>
                <p:oleObj r:id="rId3" imgW="3850745" imgH="23846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343400"/>
                        <a:ext cx="3848100" cy="239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
          <p:cNvSpPr>
            <a:spLocks noChangeArrowheads="1"/>
          </p:cNvSpPr>
          <p:nvPr/>
        </p:nvSpPr>
        <p:spPr bwMode="auto">
          <a:xfrm>
            <a:off x="533400" y="762000"/>
            <a:ext cx="80772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200000"/>
              </a:lnSpc>
            </a:pPr>
            <a:r>
              <a:rPr lang="en-US" sz="1600" dirty="0" smtClean="0">
                <a:latin typeface="+mn-lt"/>
                <a:cs typeface="Arial" pitchFamily="34" charset="0"/>
              </a:rPr>
              <a:t>In this set, you will discuss the results of </a:t>
            </a:r>
            <a:r>
              <a:rPr lang="en-US" sz="1600" dirty="0" err="1" smtClean="0">
                <a:latin typeface="+mn-lt"/>
                <a:cs typeface="Arial" pitchFamily="34" charset="0"/>
              </a:rPr>
              <a:t>Noorduin</a:t>
            </a:r>
            <a:r>
              <a:rPr lang="en-US" sz="1600" dirty="0" smtClean="0">
                <a:latin typeface="+mn-lt"/>
                <a:cs typeface="Arial" pitchFamily="34" charset="0"/>
              </a:rPr>
              <a:t>, et al., and describe </a:t>
            </a:r>
            <a:r>
              <a:rPr lang="en-US" sz="1600" b="1" dirty="0" smtClean="0">
                <a:latin typeface="+mn-lt"/>
                <a:cs typeface="Arial" pitchFamily="34" charset="0"/>
              </a:rPr>
              <a:t>why</a:t>
            </a:r>
            <a:r>
              <a:rPr lang="en-US" sz="1600" dirty="0" smtClean="0">
                <a:latin typeface="+mn-lt"/>
                <a:cs typeface="Arial" pitchFamily="34" charset="0"/>
              </a:rPr>
              <a:t> the phenomenon is observed.</a:t>
            </a:r>
          </a:p>
          <a:p>
            <a:pPr algn="just" eaLnBrk="0" hangingPunct="0">
              <a:lnSpc>
                <a:spcPct val="200000"/>
              </a:lnSpc>
            </a:pPr>
            <a:r>
              <a:rPr lang="en-US" sz="1600" dirty="0" smtClean="0">
                <a:latin typeface="+mn-lt"/>
                <a:cs typeface="Arial" pitchFamily="34" charset="0"/>
              </a:rPr>
              <a:t>a. The concept of the paper is shown below. Upon addition of a </a:t>
            </a:r>
            <a:r>
              <a:rPr lang="en-US" sz="1600" b="1" i="1" dirty="0" smtClean="0">
                <a:latin typeface="+mn-lt"/>
                <a:cs typeface="Arial" pitchFamily="34" charset="0"/>
              </a:rPr>
              <a:t>small excess</a:t>
            </a:r>
            <a:r>
              <a:rPr lang="en-US" sz="1600" dirty="0" smtClean="0">
                <a:latin typeface="+mn-lt"/>
                <a:cs typeface="Arial" pitchFamily="34" charset="0"/>
              </a:rPr>
              <a:t> of one </a:t>
            </a:r>
            <a:r>
              <a:rPr lang="en-US" sz="1600" dirty="0" err="1" smtClean="0">
                <a:latin typeface="+mn-lt"/>
                <a:cs typeface="Arial" pitchFamily="34" charset="0"/>
              </a:rPr>
              <a:t>enantiomer</a:t>
            </a:r>
            <a:r>
              <a:rPr lang="en-US" sz="1600" dirty="0" smtClean="0">
                <a:latin typeface="+mn-lt"/>
                <a:cs typeface="Arial" pitchFamily="34" charset="0"/>
              </a:rPr>
              <a:t> of </a:t>
            </a:r>
            <a:r>
              <a:rPr lang="en-US" sz="1600" b="1" dirty="0" smtClean="0">
                <a:latin typeface="+mn-lt"/>
                <a:cs typeface="Arial" pitchFamily="34" charset="0"/>
              </a:rPr>
              <a:t>1 </a:t>
            </a:r>
            <a:r>
              <a:rPr lang="en-US" sz="1600" dirty="0" smtClean="0">
                <a:latin typeface="+mn-lt"/>
                <a:cs typeface="Arial" pitchFamily="34" charset="0"/>
              </a:rPr>
              <a:t>or a different </a:t>
            </a:r>
            <a:r>
              <a:rPr lang="en-US" sz="1600" dirty="0" err="1" smtClean="0">
                <a:latin typeface="+mn-lt"/>
                <a:cs typeface="Arial" pitchFamily="34" charset="0"/>
              </a:rPr>
              <a:t>chiral</a:t>
            </a:r>
            <a:r>
              <a:rPr lang="en-US" sz="1600" dirty="0" smtClean="0">
                <a:latin typeface="+mn-lt"/>
                <a:cs typeface="Arial" pitchFamily="34" charset="0"/>
              </a:rPr>
              <a:t> species (such as </a:t>
            </a:r>
            <a:r>
              <a:rPr lang="en-US" sz="1600" dirty="0" err="1" smtClean="0">
                <a:latin typeface="+mn-lt"/>
                <a:cs typeface="Arial" pitchFamily="34" charset="0"/>
              </a:rPr>
              <a:t>phenylglycine</a:t>
            </a:r>
            <a:r>
              <a:rPr lang="en-US" sz="1600" dirty="0" smtClean="0">
                <a:latin typeface="+mn-lt"/>
                <a:cs typeface="Arial" pitchFamily="34" charset="0"/>
              </a:rPr>
              <a:t>), crystals of </a:t>
            </a:r>
            <a:r>
              <a:rPr lang="en-US" sz="1600" b="1" dirty="0" smtClean="0">
                <a:latin typeface="+mn-lt"/>
                <a:cs typeface="Arial" pitchFamily="34" charset="0"/>
              </a:rPr>
              <a:t>1</a:t>
            </a:r>
            <a:r>
              <a:rPr lang="en-US" sz="1600" dirty="0" smtClean="0">
                <a:latin typeface="+mn-lt"/>
                <a:cs typeface="Arial" pitchFamily="34" charset="0"/>
              </a:rPr>
              <a:t> with 100% </a:t>
            </a:r>
            <a:r>
              <a:rPr lang="en-US" sz="1600" dirty="0" err="1" smtClean="0">
                <a:latin typeface="+mn-lt"/>
                <a:cs typeface="Arial" pitchFamily="34" charset="0"/>
              </a:rPr>
              <a:t>enantiomeric</a:t>
            </a:r>
            <a:r>
              <a:rPr lang="en-US" sz="1600" dirty="0" smtClean="0">
                <a:latin typeface="+mn-lt"/>
                <a:cs typeface="Arial" pitchFamily="34" charset="0"/>
              </a:rPr>
              <a:t> excess can be obtained over time. The key to this theory and experiment is </a:t>
            </a:r>
            <a:r>
              <a:rPr lang="en-US" sz="1600" i="1" dirty="0" smtClean="0">
                <a:latin typeface="+mn-lt"/>
                <a:cs typeface="Arial" pitchFamily="34" charset="0"/>
              </a:rPr>
              <a:t>selective </a:t>
            </a:r>
            <a:r>
              <a:rPr lang="en-US" sz="1600" dirty="0" smtClean="0">
                <a:latin typeface="+mn-lt"/>
                <a:cs typeface="Arial" pitchFamily="34" charset="0"/>
              </a:rPr>
              <a:t>crystallization. Based on your reading about Ostwald ripening, explain why a large crystal is more thermodynamically favorable than a small one. </a:t>
            </a:r>
          </a:p>
          <a:p>
            <a:pPr lvl="0" algn="just" eaLnBrk="0" hangingPunct="0">
              <a:lnSpc>
                <a:spcPct val="200000"/>
              </a:lnSpc>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 2 - Chirality Enhancement via Crystallization</a:t>
            </a:r>
            <a:endParaRPr lang="en-US" dirty="0"/>
          </a:p>
        </p:txBody>
      </p:sp>
      <p:sp>
        <p:nvSpPr>
          <p:cNvPr id="624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6" name="Object 2"/>
          <p:cNvGraphicFramePr>
            <a:graphicFrameLocks noChangeAspect="1"/>
          </p:cNvGraphicFramePr>
          <p:nvPr/>
        </p:nvGraphicFramePr>
        <p:xfrm>
          <a:off x="2590800" y="4267200"/>
          <a:ext cx="3848100" cy="2390775"/>
        </p:xfrm>
        <a:graphic>
          <a:graphicData uri="http://schemas.openxmlformats.org/presentationml/2006/ole">
            <mc:AlternateContent xmlns:mc="http://schemas.openxmlformats.org/markup-compatibility/2006">
              <mc:Choice xmlns:v="urn:schemas-microsoft-com:vml" Requires="v">
                <p:oleObj spid="_x0000_s88077" r:id="rId3" imgW="3850745" imgH="2384640" progId="ChemDraw.Document.6.0">
                  <p:embed/>
                </p:oleObj>
              </mc:Choice>
              <mc:Fallback>
                <p:oleObj r:id="rId3" imgW="3850745" imgH="23846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267200"/>
                        <a:ext cx="3848100" cy="239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
          <p:cNvSpPr>
            <a:spLocks noChangeArrowheads="1"/>
          </p:cNvSpPr>
          <p:nvPr/>
        </p:nvSpPr>
        <p:spPr bwMode="auto">
          <a:xfrm>
            <a:off x="533401" y="855821"/>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lnSpc>
                <a:spcPct val="200000"/>
              </a:lnSpc>
            </a:pPr>
            <a:r>
              <a:rPr kumimoji="0" lang="en-US" sz="1600" b="0" i="0" u="none" strike="noStrike" cap="none" normalizeH="0" baseline="0" dirty="0" smtClean="0">
                <a:ln>
                  <a:noFill/>
                </a:ln>
                <a:solidFill>
                  <a:schemeClr val="tx1"/>
                </a:solidFill>
                <a:effectLst/>
                <a:latin typeface="+mn-lt"/>
                <a:ea typeface="Times New Roman" pitchFamily="18" charset="0"/>
                <a:cs typeface="Arial" pitchFamily="34" charset="0"/>
              </a:rPr>
              <a:t>b) </a:t>
            </a:r>
            <a:r>
              <a:rPr lang="en-US" sz="1600" dirty="0" smtClean="0">
                <a:latin typeface="+mn-lt"/>
                <a:cs typeface="Arial" pitchFamily="34" charset="0"/>
              </a:rPr>
              <a:t>The experiment also relies on the fact that individual enantiomers crystallize </a:t>
            </a:r>
            <a:r>
              <a:rPr lang="en-US" sz="1600" b="1" i="1" dirty="0" smtClean="0">
                <a:latin typeface="+mn-lt"/>
                <a:cs typeface="Arial" pitchFamily="34" charset="0"/>
              </a:rPr>
              <a:t>together </a:t>
            </a:r>
            <a:r>
              <a:rPr lang="en-US" sz="1600" dirty="0" smtClean="0">
                <a:latin typeface="+mn-lt"/>
                <a:cs typeface="Arial" pitchFamily="34" charset="0"/>
              </a:rPr>
              <a:t>in a single crystal. Explain why this occurs - consider the solid state interaction of two molecules of the </a:t>
            </a:r>
            <a:r>
              <a:rPr lang="en-US" sz="1600" i="1" dirty="0" smtClean="0">
                <a:latin typeface="+mn-lt"/>
                <a:cs typeface="Arial" pitchFamily="34" charset="0"/>
              </a:rPr>
              <a:t>same </a:t>
            </a:r>
            <a:r>
              <a:rPr lang="en-US" sz="1600" dirty="0" smtClean="0">
                <a:latin typeface="+mn-lt"/>
                <a:cs typeface="Arial" pitchFamily="34" charset="0"/>
              </a:rPr>
              <a:t>handedness and </a:t>
            </a:r>
            <a:r>
              <a:rPr lang="en-US" sz="1600" i="1" dirty="0" smtClean="0">
                <a:latin typeface="+mn-lt"/>
                <a:cs typeface="Arial" pitchFamily="34" charset="0"/>
              </a:rPr>
              <a:t>different </a:t>
            </a:r>
            <a:r>
              <a:rPr lang="en-US" sz="1600" dirty="0" smtClean="0">
                <a:latin typeface="+mn-lt"/>
                <a:cs typeface="Arial" pitchFamily="34" charset="0"/>
              </a:rPr>
              <a:t>handedness.</a:t>
            </a:r>
          </a:p>
          <a:p>
            <a:pPr lvl="0" algn="just" eaLnBrk="0" hangingPunct="0">
              <a:lnSpc>
                <a:spcPct val="200000"/>
              </a:lnSpc>
            </a:pPr>
            <a:endParaRPr kumimoji="0" lang="en-US" sz="1600" b="0" i="0" u="none" strike="noStrike" cap="none" normalizeH="0" baseline="0" dirty="0" smtClean="0">
              <a:ln>
                <a:noFill/>
              </a:ln>
              <a:solidFill>
                <a:schemeClr val="tx1"/>
              </a:solidFill>
              <a:effectLst/>
              <a:latin typeface="+mn-lt"/>
              <a:cs typeface="Arial" pitchFamily="34" charset="0"/>
            </a:endParaRPr>
          </a:p>
          <a:p>
            <a:pPr algn="just">
              <a:lnSpc>
                <a:spcPct val="200000"/>
              </a:lnSpc>
            </a:pPr>
            <a:r>
              <a:rPr lang="en-US" sz="1600" dirty="0" smtClean="0">
                <a:latin typeface="+mn-lt"/>
                <a:cs typeface="Arial" pitchFamily="34" charset="0"/>
              </a:rPr>
              <a:t>c) If there is only a small excess of one </a:t>
            </a:r>
            <a:r>
              <a:rPr lang="en-US" sz="1600" dirty="0" err="1" smtClean="0">
                <a:latin typeface="+mn-lt"/>
                <a:cs typeface="Arial" pitchFamily="34" charset="0"/>
              </a:rPr>
              <a:t>enantiomer</a:t>
            </a:r>
            <a:r>
              <a:rPr lang="en-US" sz="1600" dirty="0" smtClean="0">
                <a:latin typeface="+mn-lt"/>
                <a:cs typeface="Arial" pitchFamily="34" charset="0"/>
              </a:rPr>
              <a:t> in solution, can selective crystallization </a:t>
            </a:r>
            <a:r>
              <a:rPr lang="en-US" sz="1600" b="1" i="1" dirty="0" smtClean="0">
                <a:latin typeface="+mn-lt"/>
                <a:cs typeface="Arial" pitchFamily="34" charset="0"/>
              </a:rPr>
              <a:t>alone</a:t>
            </a:r>
            <a:r>
              <a:rPr lang="en-US" sz="1600" dirty="0" smtClean="0">
                <a:latin typeface="+mn-lt"/>
                <a:cs typeface="Arial" pitchFamily="34" charset="0"/>
              </a:rPr>
              <a:t> (i.e. in the absence of base) cause </a:t>
            </a:r>
            <a:r>
              <a:rPr lang="en-US" sz="1600" dirty="0" err="1" smtClean="0">
                <a:latin typeface="+mn-lt"/>
                <a:cs typeface="Arial" pitchFamily="34" charset="0"/>
              </a:rPr>
              <a:t>chirality</a:t>
            </a:r>
            <a:r>
              <a:rPr lang="en-US" sz="1600" dirty="0" smtClean="0">
                <a:latin typeface="+mn-lt"/>
                <a:cs typeface="Arial" pitchFamily="34" charset="0"/>
              </a:rPr>
              <a:t> enhancement? </a:t>
            </a:r>
          </a:p>
        </p:txBody>
      </p:sp>
      <p:sp>
        <p:nvSpPr>
          <p:cNvPr id="2" name="Slide Number Placeholder 1"/>
          <p:cNvSpPr>
            <a:spLocks noGrp="1"/>
          </p:cNvSpPr>
          <p:nvPr>
            <p:ph type="sldNum" sz="quarter" idx="12"/>
          </p:nvPr>
        </p:nvSpPr>
        <p:spPr/>
        <p:txBody>
          <a:bodyPr/>
          <a:lstStyle/>
          <a:p>
            <a:pPr>
              <a:defRPr/>
            </a:pPr>
            <a:fld id="{EC779306-8065-4A4E-BCCB-1C481B242079}"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21537</TotalTime>
  <Words>1810</Words>
  <Application>Microsoft Office PowerPoint</Application>
  <PresentationFormat>On-screen Show (4:3)</PresentationFormat>
  <Paragraphs>111</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ChemDraw.Document.6.0</vt:lpstr>
      <vt:lpstr>CS ChemDraw Drawing</vt:lpstr>
      <vt:lpstr>Chirality and the Origins of Life: A Case Study in Organic Chemistry </vt:lpstr>
      <vt:lpstr>Case Scenario</vt:lpstr>
      <vt:lpstr>Background </vt:lpstr>
      <vt:lpstr>Amino Acids and Protein Biosynthesis</vt:lpstr>
      <vt:lpstr>Issues to Be Addressed</vt:lpstr>
      <vt:lpstr>Part 1 – Amino Acids, Chirality, and Racemization</vt:lpstr>
      <vt:lpstr>Part 1 – Amino Acids, Chirality and Racemization</vt:lpstr>
      <vt:lpstr>Part 2 - Chirality Enhancement via Crystallization</vt:lpstr>
      <vt:lpstr>Part 2 - Chirality Enhancement via Crystallization</vt:lpstr>
      <vt:lpstr>Part 2 - Chirality Enhancement via Crystallization</vt:lpstr>
      <vt:lpstr>Part 3 – Critical Analysis</vt:lpstr>
      <vt:lpstr>Part 3 – Critical Analysis</vt:lpstr>
      <vt:lpstr>Part 4 - Extraterrestrial Amino Acids</vt:lpstr>
      <vt:lpstr>Part 4 - Extraterrestrial Amino Acids</vt:lpstr>
      <vt:lpstr>Part 4 - Extraterrestrial Amino Acids</vt:lpstr>
      <vt:lpstr>Final Report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Eskimo</dc:creator>
  <cp:lastModifiedBy>Ky</cp:lastModifiedBy>
  <cp:revision>739</cp:revision>
  <dcterms:created xsi:type="dcterms:W3CDTF">2009-09-22T17:25:14Z</dcterms:created>
  <dcterms:modified xsi:type="dcterms:W3CDTF">2014-10-23T14:14:25Z</dcterms:modified>
</cp:coreProperties>
</file>