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mid" ContentType="audi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7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32" y="-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4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9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3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1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1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1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6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65D5D-5627-4CB5-BB9A-217DDE4E9FA0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02F0-D2F3-4378-A192-F3C64A8EF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9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id"/><Relationship Id="rId2" Type="http://schemas.microsoft.com/office/2007/relationships/media" Target="../media/media3.mid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id"/><Relationship Id="rId1" Type="http://schemas.microsoft.com/office/2007/relationships/media" Target="../media/media5.mid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mid"/><Relationship Id="rId1" Type="http://schemas.microsoft.com/office/2007/relationships/media" Target="../media/media7.mid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Normal Protein </a:t>
            </a:r>
            <a:r>
              <a:rPr lang="en-US" dirty="0"/>
              <a:t>T</a:t>
            </a:r>
            <a:r>
              <a:rPr lang="en-US" dirty="0" smtClean="0"/>
              <a:t>rafficking and the Unfolded Protein </a:t>
            </a:r>
            <a:r>
              <a:rPr lang="en-US" dirty="0"/>
              <a:t>R</a:t>
            </a:r>
            <a:r>
              <a:rPr lang="en-US" dirty="0" smtClean="0"/>
              <a:t>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baseline="30000" dirty="0">
                <a:latin typeface="Monotype Corsiva" panose="03010101010201010101" pitchFamily="66" charset="0"/>
              </a:rPr>
              <a:t>by</a:t>
            </a:r>
            <a:r>
              <a:rPr lang="en-US" baseline="30000" dirty="0"/>
              <a:t> </a:t>
            </a:r>
            <a:br>
              <a:rPr lang="en-US" baseline="30000" dirty="0"/>
            </a:br>
            <a:r>
              <a:rPr lang="en-US" baseline="30000" dirty="0"/>
              <a:t>Karen S. Huffman</a:t>
            </a:r>
            <a:br>
              <a:rPr lang="en-US" baseline="30000" dirty="0"/>
            </a:br>
            <a:r>
              <a:rPr lang="en-US" baseline="30000" dirty="0"/>
              <a:t>Math and Science Department</a:t>
            </a:r>
            <a:br>
              <a:rPr lang="en-US" baseline="30000" dirty="0"/>
            </a:br>
            <a:r>
              <a:rPr lang="en-US" baseline="30000" dirty="0"/>
              <a:t>Genesee Community College, Batavia, NY</a:t>
            </a:r>
          </a:p>
          <a:p>
            <a:endParaRPr lang="en-US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05800" y="6220216"/>
            <a:ext cx="609600" cy="60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4800"/>
            <a:ext cx="91440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>
                <a:solidFill>
                  <a:schemeClr val="tx1">
                    <a:tint val="75000"/>
                  </a:schemeClr>
                </a:solidFill>
              </a:rPr>
              <a:t>National Center for Case Study Teaching in Science</a:t>
            </a:r>
            <a:endParaRPr lang="en-US" sz="3200" baseline="30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7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19"/>
    </mc:Choice>
    <mc:Fallback xmlns="">
      <p:transition spd="slow" advTm="5419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93"/>
            <a:ext cx="7772400" cy="119940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NORMAL PROTEIN TRAFFICKING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25674"/>
            <a:ext cx="9144000" cy="5638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Normal trafficking of proteins through the cell involves: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1) Production of proteins along the rough endoplasmic reticulum (RER)</a:t>
            </a:r>
          </a:p>
          <a:p>
            <a:pPr algn="l"/>
            <a:endParaRPr lang="en-US" sz="15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2) Proteins are sent via membrane vesicles to the Golgi</a:t>
            </a:r>
          </a:p>
          <a:p>
            <a:pPr algn="l"/>
            <a:endParaRPr lang="en-US" sz="15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3) In the Golgi, proteins are modified (this may include the addition of sugars or the addition of signal peptides for tagging the protein to be sent somewhere specific in the cell) 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4) From the Golgi, the modified proteins are repackaged, and sent to: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cell membrane to add membrane proteins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cell membrane for exocytosis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remain in the vesicle to become a peroxisome or lysosome</a:t>
            </a:r>
          </a:p>
          <a:p>
            <a:pPr algn="l"/>
            <a:endParaRPr lang="en-US" sz="14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**Because the Golgi repackages and ships proteins to their final destination, it is sometimes referred to as the POST OFFICE of the cell.</a:t>
            </a: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172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7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54"/>
    </mc:Choice>
    <mc:Fallback xmlns="">
      <p:transition spd="slow" advTm="48154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6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spect="1"/>
          </p:cNvSpPr>
          <p:nvPr/>
        </p:nvSpPr>
        <p:spPr>
          <a:xfrm>
            <a:off x="3049469" y="1548768"/>
            <a:ext cx="618124" cy="46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oon 3"/>
          <p:cNvSpPr>
            <a:spLocks noChangeAspect="1"/>
          </p:cNvSpPr>
          <p:nvPr/>
        </p:nvSpPr>
        <p:spPr>
          <a:xfrm>
            <a:off x="3819994" y="1066548"/>
            <a:ext cx="1236249" cy="509952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>
            <a:spLocks noChangeAspect="1"/>
          </p:cNvSpPr>
          <p:nvPr/>
        </p:nvSpPr>
        <p:spPr>
          <a:xfrm>
            <a:off x="4191001" y="1219575"/>
            <a:ext cx="927188" cy="459287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>
            <a:spLocks noChangeAspect="1"/>
          </p:cNvSpPr>
          <p:nvPr/>
        </p:nvSpPr>
        <p:spPr>
          <a:xfrm>
            <a:off x="4505794" y="1295774"/>
            <a:ext cx="927188" cy="428381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>
            <a:spLocks noChangeAspect="1"/>
          </p:cNvSpPr>
          <p:nvPr/>
        </p:nvSpPr>
        <p:spPr>
          <a:xfrm>
            <a:off x="4920522" y="1437556"/>
            <a:ext cx="927188" cy="370874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667593" y="2822397"/>
            <a:ext cx="618124" cy="46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432982" y="2324331"/>
            <a:ext cx="618124" cy="46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603691" y="3960029"/>
            <a:ext cx="618124" cy="46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8190535" y="1640936"/>
            <a:ext cx="618124" cy="46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/>
          <p:cNvSpPr/>
          <p:nvPr/>
        </p:nvSpPr>
        <p:spPr>
          <a:xfrm rot="5400000">
            <a:off x="-1590554" y="328371"/>
            <a:ext cx="3535809" cy="30400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rot="5400000">
            <a:off x="5115219" y="3093699"/>
            <a:ext cx="6768756" cy="75985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Moon 26"/>
          <p:cNvSpPr/>
          <p:nvPr/>
        </p:nvSpPr>
        <p:spPr>
          <a:xfrm rot="10800000">
            <a:off x="1066798" y="228596"/>
            <a:ext cx="1261178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oon 27"/>
          <p:cNvSpPr/>
          <p:nvPr/>
        </p:nvSpPr>
        <p:spPr>
          <a:xfrm rot="11421538">
            <a:off x="1261404" y="660480"/>
            <a:ext cx="1261178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oon 28"/>
          <p:cNvSpPr/>
          <p:nvPr/>
        </p:nvSpPr>
        <p:spPr>
          <a:xfrm rot="10800000">
            <a:off x="1558221" y="224848"/>
            <a:ext cx="1261178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oon 29"/>
          <p:cNvSpPr/>
          <p:nvPr/>
        </p:nvSpPr>
        <p:spPr>
          <a:xfrm rot="12056636">
            <a:off x="2378226" y="1256358"/>
            <a:ext cx="624063" cy="2262858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e 11"/>
          <p:cNvSpPr/>
          <p:nvPr/>
        </p:nvSpPr>
        <p:spPr>
          <a:xfrm>
            <a:off x="2124939" y="724106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059" y="1720333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675475" y="843085"/>
            <a:ext cx="885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GOLGI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110796" y="267310"/>
            <a:ext cx="655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RER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57459" y="1872733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6324600" y="810819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VESICLES</a:t>
            </a:r>
            <a:endParaRPr lang="en-US" b="1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6781800" y="1584512"/>
            <a:ext cx="618124" cy="4635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3400" y="4423622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= </a:t>
            </a:r>
            <a:r>
              <a:rPr lang="en-US" b="1" dirty="0"/>
              <a:t>UNMODIFIED PROTEINS</a:t>
            </a:r>
          </a:p>
        </p:txBody>
      </p:sp>
      <p:sp>
        <p:nvSpPr>
          <p:cNvPr id="26" name="Pie 25"/>
          <p:cNvSpPr/>
          <p:nvPr/>
        </p:nvSpPr>
        <p:spPr>
          <a:xfrm>
            <a:off x="507175" y="4521575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Pie 31"/>
          <p:cNvSpPr/>
          <p:nvPr/>
        </p:nvSpPr>
        <p:spPr>
          <a:xfrm>
            <a:off x="3282331" y="1728243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Pie 32"/>
          <p:cNvSpPr/>
          <p:nvPr/>
        </p:nvSpPr>
        <p:spPr>
          <a:xfrm>
            <a:off x="1870114" y="2595694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Pie 33"/>
          <p:cNvSpPr/>
          <p:nvPr/>
        </p:nvSpPr>
        <p:spPr>
          <a:xfrm>
            <a:off x="3386108" y="1606746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Pie 34"/>
          <p:cNvSpPr/>
          <p:nvPr/>
        </p:nvSpPr>
        <p:spPr>
          <a:xfrm>
            <a:off x="3157508" y="1674979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>
            <a:off x="2438400" y="2057399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>
            <a:off x="3129931" y="1575843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Pie 37"/>
          <p:cNvSpPr/>
          <p:nvPr/>
        </p:nvSpPr>
        <p:spPr>
          <a:xfrm>
            <a:off x="3282331" y="1728243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Pie 38"/>
          <p:cNvSpPr/>
          <p:nvPr/>
        </p:nvSpPr>
        <p:spPr>
          <a:xfrm>
            <a:off x="3977194" y="2975407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Pie 41"/>
          <p:cNvSpPr/>
          <p:nvPr/>
        </p:nvSpPr>
        <p:spPr>
          <a:xfrm>
            <a:off x="3930031" y="2870881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Pie 42"/>
          <p:cNvSpPr/>
          <p:nvPr/>
        </p:nvSpPr>
        <p:spPr>
          <a:xfrm>
            <a:off x="3791774" y="3062120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Pie 43"/>
          <p:cNvSpPr/>
          <p:nvPr/>
        </p:nvSpPr>
        <p:spPr>
          <a:xfrm>
            <a:off x="3701431" y="2880767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>
            <a:off x="278575" y="5261912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iley Face 44"/>
          <p:cNvSpPr/>
          <p:nvPr/>
        </p:nvSpPr>
        <p:spPr>
          <a:xfrm>
            <a:off x="4691922" y="4077525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iley Face 45"/>
          <p:cNvSpPr/>
          <p:nvPr/>
        </p:nvSpPr>
        <p:spPr>
          <a:xfrm>
            <a:off x="5446602" y="2419049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iley Face 46"/>
          <p:cNvSpPr/>
          <p:nvPr/>
        </p:nvSpPr>
        <p:spPr>
          <a:xfrm>
            <a:off x="4505794" y="4835910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iley Face 47"/>
          <p:cNvSpPr/>
          <p:nvPr/>
        </p:nvSpPr>
        <p:spPr>
          <a:xfrm>
            <a:off x="4969388" y="4077525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iley Face 48"/>
          <p:cNvSpPr/>
          <p:nvPr/>
        </p:nvSpPr>
        <p:spPr>
          <a:xfrm>
            <a:off x="7048500" y="1749269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iley Face 49"/>
          <p:cNvSpPr/>
          <p:nvPr/>
        </p:nvSpPr>
        <p:spPr>
          <a:xfrm>
            <a:off x="5627744" y="2441827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6247" y="5166120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= </a:t>
            </a:r>
            <a:r>
              <a:rPr lang="en-US" b="1" dirty="0"/>
              <a:t>MODIFIED PROTEINS</a:t>
            </a:r>
          </a:p>
        </p:txBody>
      </p:sp>
      <p:sp>
        <p:nvSpPr>
          <p:cNvPr id="55" name="Smiley Face 54"/>
          <p:cNvSpPr/>
          <p:nvPr/>
        </p:nvSpPr>
        <p:spPr>
          <a:xfrm>
            <a:off x="4855088" y="4195022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iley Face 55"/>
          <p:cNvSpPr/>
          <p:nvPr/>
        </p:nvSpPr>
        <p:spPr>
          <a:xfrm>
            <a:off x="6934200" y="1649550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iley Face 56"/>
          <p:cNvSpPr/>
          <p:nvPr/>
        </p:nvSpPr>
        <p:spPr>
          <a:xfrm>
            <a:off x="4692379" y="3087194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iley Face 57"/>
          <p:cNvSpPr/>
          <p:nvPr/>
        </p:nvSpPr>
        <p:spPr>
          <a:xfrm>
            <a:off x="6879167" y="1780172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iley Face 58"/>
          <p:cNvSpPr/>
          <p:nvPr/>
        </p:nvSpPr>
        <p:spPr>
          <a:xfrm>
            <a:off x="5785610" y="2521968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iley Face 59"/>
          <p:cNvSpPr/>
          <p:nvPr/>
        </p:nvSpPr>
        <p:spPr>
          <a:xfrm>
            <a:off x="8808659" y="582219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iley Face 60"/>
          <p:cNvSpPr/>
          <p:nvPr/>
        </p:nvSpPr>
        <p:spPr>
          <a:xfrm>
            <a:off x="8499597" y="1861065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iley Face 61"/>
          <p:cNvSpPr/>
          <p:nvPr/>
        </p:nvSpPr>
        <p:spPr>
          <a:xfrm>
            <a:off x="8270997" y="1819505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iley Face 62"/>
          <p:cNvSpPr/>
          <p:nvPr/>
        </p:nvSpPr>
        <p:spPr>
          <a:xfrm>
            <a:off x="8385297" y="1674979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Pie 63"/>
          <p:cNvSpPr/>
          <p:nvPr/>
        </p:nvSpPr>
        <p:spPr>
          <a:xfrm>
            <a:off x="4158631" y="2002952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Pie 64"/>
          <p:cNvSpPr/>
          <p:nvPr/>
        </p:nvSpPr>
        <p:spPr>
          <a:xfrm>
            <a:off x="3906074" y="3786603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73663" y="5421957"/>
            <a:ext cx="2746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NORMAL CELL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" name="calmcongos.mid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99597" y="6305573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384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65"/>
    </mc:Choice>
    <mc:Fallback xmlns="">
      <p:transition spd="slow" advTm="135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416 L 0.09948 0.0069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5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4335E-6 L 0.1118 -0.00902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-4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14 -0.00231 L 0.10886 -0.0023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81503E-6 L 0.12552 -0.00116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7" y="-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24855E-7 L 0.12847 -0.0090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-46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4335E-6 L 0.1118 -0.00902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-46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1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0" dur="3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2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24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6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8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0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6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8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2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4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6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1400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5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31" grpId="0" animBg="1"/>
      <p:bldP spid="9" grpId="0" animBg="1"/>
      <p:bldP spid="10" grpId="0" animBg="1"/>
      <p:bldP spid="24" grpId="0" animBg="1"/>
      <p:bldP spid="32" grpId="0" animBg="1"/>
      <p:bldP spid="34" grpId="0" animBg="1"/>
      <p:bldP spid="35" grpId="0" animBg="1"/>
      <p:bldP spid="37" grpId="0" animBg="1"/>
      <p:bldP spid="38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5" grpId="0" animBg="1"/>
      <p:bldP spid="56" grpId="0" animBg="1"/>
      <p:bldP spid="58" grpId="0" animBg="1"/>
      <p:bldP spid="59" grpId="0" animBg="1"/>
      <p:bldP spid="61" grpId="0" animBg="1"/>
      <p:bldP spid="62" grpId="0" animBg="1"/>
      <p:bldP spid="63" grpId="0" animBg="1"/>
    </p:bldLst>
  </p:timing>
  <p:extLst mod="1">
    <p:ext uri="{E180D4A7-C9FB-4DFB-919C-405C955672EB}">
      <p14:showEvtLst xmlns:p14="http://schemas.microsoft.com/office/powerpoint/2010/main">
        <p14:playEvt time="1353" objId="2"/>
        <p14:triggerEvt type="onClick" time="1353" objId="2"/>
        <p14:stopEvt time="13565" objId="2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6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MIS-FOLDED AND </a:t>
            </a:r>
            <a:r>
              <a:rPr lang="en-US" b="1" dirty="0" smtClean="0"/>
              <a:t>UNFOLDED  PROTEINS AND 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4906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If proteins do not fold properly in the RER they may cause a “traffic jam” -  the proteins remain in the RER and are unable to be shipped to the Golgi.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This leads to ER Stress.  When ER stress occurs, the unfolded protein response is triggered.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During the </a:t>
            </a:r>
            <a:r>
              <a:rPr lang="en-US" dirty="0"/>
              <a:t>u</a:t>
            </a:r>
            <a:r>
              <a:rPr lang="en-US" dirty="0" smtClean="0"/>
              <a:t>nfolded </a:t>
            </a:r>
            <a:r>
              <a:rPr lang="en-US" dirty="0"/>
              <a:t>p</a:t>
            </a:r>
            <a:r>
              <a:rPr lang="en-US" dirty="0" smtClean="0"/>
              <a:t>rotein response cells may respond by:</a:t>
            </a:r>
          </a:p>
          <a:p>
            <a:r>
              <a:rPr lang="en-US" dirty="0" smtClean="0"/>
              <a:t>destroying the proteins</a:t>
            </a:r>
          </a:p>
          <a:p>
            <a:r>
              <a:rPr lang="en-US" dirty="0" smtClean="0"/>
              <a:t>trying to refold the proteins</a:t>
            </a:r>
          </a:p>
          <a:p>
            <a:r>
              <a:rPr lang="en-US" dirty="0" smtClean="0"/>
              <a:t>commit apoptosis (cell suicide)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52564" y="6400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2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80"/>
    </mc:Choice>
    <mc:Fallback xmlns="">
      <p:transition spd="slow" advTm="1328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on 3"/>
          <p:cNvSpPr>
            <a:spLocks noChangeAspect="1"/>
          </p:cNvSpPr>
          <p:nvPr/>
        </p:nvSpPr>
        <p:spPr>
          <a:xfrm>
            <a:off x="3962399" y="1066548"/>
            <a:ext cx="543395" cy="509952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>
            <a:spLocks noChangeAspect="1"/>
          </p:cNvSpPr>
          <p:nvPr/>
        </p:nvSpPr>
        <p:spPr>
          <a:xfrm>
            <a:off x="4489455" y="1205814"/>
            <a:ext cx="314793" cy="459287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>
            <a:spLocks noChangeAspect="1"/>
          </p:cNvSpPr>
          <p:nvPr/>
        </p:nvSpPr>
        <p:spPr>
          <a:xfrm>
            <a:off x="4675476" y="1295774"/>
            <a:ext cx="757506" cy="428381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>
            <a:spLocks noChangeAspect="1"/>
          </p:cNvSpPr>
          <p:nvPr/>
        </p:nvSpPr>
        <p:spPr>
          <a:xfrm>
            <a:off x="5257800" y="1437556"/>
            <a:ext cx="589910" cy="370874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/>
          <p:cNvSpPr/>
          <p:nvPr/>
        </p:nvSpPr>
        <p:spPr>
          <a:xfrm rot="5400000">
            <a:off x="-1590554" y="328371"/>
            <a:ext cx="3535809" cy="30400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rot="5400000">
            <a:off x="5115219" y="3093699"/>
            <a:ext cx="6768756" cy="75985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Moon 26"/>
          <p:cNvSpPr/>
          <p:nvPr/>
        </p:nvSpPr>
        <p:spPr>
          <a:xfrm rot="10800000">
            <a:off x="1066798" y="228595"/>
            <a:ext cx="844359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oon 27"/>
          <p:cNvSpPr/>
          <p:nvPr/>
        </p:nvSpPr>
        <p:spPr>
          <a:xfrm rot="11421538">
            <a:off x="1914234" y="719654"/>
            <a:ext cx="602984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oon 28"/>
          <p:cNvSpPr/>
          <p:nvPr/>
        </p:nvSpPr>
        <p:spPr>
          <a:xfrm rot="10800000">
            <a:off x="1558220" y="224847"/>
            <a:ext cx="771360" cy="438344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oon 29"/>
          <p:cNvSpPr/>
          <p:nvPr/>
        </p:nvSpPr>
        <p:spPr>
          <a:xfrm rot="12056636">
            <a:off x="2461765" y="44104"/>
            <a:ext cx="698232" cy="340311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059" y="1720333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675475" y="843085"/>
            <a:ext cx="885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GOLGI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110796" y="267310"/>
            <a:ext cx="655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RER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57459" y="1872733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6324600" y="810819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VESICLES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33400" y="4423622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= </a:t>
            </a:r>
            <a:r>
              <a:rPr lang="en-US" b="1" dirty="0"/>
              <a:t>UNMODIFIED PROTEINS</a:t>
            </a:r>
          </a:p>
        </p:txBody>
      </p:sp>
      <p:sp>
        <p:nvSpPr>
          <p:cNvPr id="26" name="Pie 25"/>
          <p:cNvSpPr/>
          <p:nvPr/>
        </p:nvSpPr>
        <p:spPr>
          <a:xfrm>
            <a:off x="507175" y="4521575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Pie 32"/>
          <p:cNvSpPr/>
          <p:nvPr/>
        </p:nvSpPr>
        <p:spPr>
          <a:xfrm>
            <a:off x="1870114" y="2595694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4753" y="5076404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= UNFOLDED PROTEINS</a:t>
            </a:r>
          </a:p>
        </p:txBody>
      </p:sp>
      <p:sp>
        <p:nvSpPr>
          <p:cNvPr id="66" name="&quot;No&quot; Symbol 65"/>
          <p:cNvSpPr/>
          <p:nvPr/>
        </p:nvSpPr>
        <p:spPr>
          <a:xfrm>
            <a:off x="366678" y="5149050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&quot;No&quot; Symbol 66"/>
          <p:cNvSpPr/>
          <p:nvPr/>
        </p:nvSpPr>
        <p:spPr>
          <a:xfrm>
            <a:off x="2036375" y="2887098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&quot;No&quot; Symbol 67"/>
          <p:cNvSpPr/>
          <p:nvPr/>
        </p:nvSpPr>
        <p:spPr>
          <a:xfrm>
            <a:off x="1485900" y="2497121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&quot;No&quot; Symbol 68"/>
          <p:cNvSpPr/>
          <p:nvPr/>
        </p:nvSpPr>
        <p:spPr>
          <a:xfrm>
            <a:off x="2297628" y="186333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&quot;No&quot; Symbol 70"/>
          <p:cNvSpPr/>
          <p:nvPr/>
        </p:nvSpPr>
        <p:spPr>
          <a:xfrm>
            <a:off x="2048037" y="255249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&quot;No&quot; Symbol 71"/>
          <p:cNvSpPr/>
          <p:nvPr/>
        </p:nvSpPr>
        <p:spPr>
          <a:xfrm>
            <a:off x="1895604" y="1862290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&quot;No&quot; Symbol 72"/>
          <p:cNvSpPr/>
          <p:nvPr/>
        </p:nvSpPr>
        <p:spPr>
          <a:xfrm>
            <a:off x="1927879" y="1089660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&quot;No&quot; Symbol 73"/>
          <p:cNvSpPr/>
          <p:nvPr/>
        </p:nvSpPr>
        <p:spPr>
          <a:xfrm>
            <a:off x="2391426" y="255249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&quot;No&quot; Symbol 74"/>
          <p:cNvSpPr/>
          <p:nvPr/>
        </p:nvSpPr>
        <p:spPr>
          <a:xfrm>
            <a:off x="2247607" y="225787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&quot;No&quot; Symbol 75"/>
          <p:cNvSpPr/>
          <p:nvPr/>
        </p:nvSpPr>
        <p:spPr>
          <a:xfrm>
            <a:off x="1911157" y="2025037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903851" y="5572935"/>
            <a:ext cx="2746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STRESSED CELL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manicpiano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74722" y="631457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12463 C -0.01458 -0.12139 -0.02535 -0.1133 -0.02535 -0.10659 C -0.02535 -0.10081 -0.01476 -0.09619 -0.0007 -0.09619 C 0.01337 -0.09619 0.02552 -0.10081 0.02552 -0.10659 C 0.02552 -0.1133 0.01302 -0.11491 -0.00122 -0.11052 C -0.01493 -0.10567 -0.02535 -0.09711 -0.02535 -0.0911 C -0.02535 -0.08509 -0.01458 -0.08023 -0.0007 -0.08023 C 0.01337 -0.08023 0.02552 -0.08509 0.02552 -0.0911 C 0.02552 -0.09711 0.01302 -0.09896 -0.00087 -0.09457 C -0.01493 -0.09017 -0.02535 -0.08185 -0.02535 -0.07561 C -0.02535 -0.06913 -0.01458 -0.06405 -0.00052 -0.06405 C 0.01337 -0.06405 0.02552 -0.06913 0.02552 -0.07561 C 0.02552 -0.08116 0.01302 -0.08278 -0.00087 -0.07908 C -0.01476 -0.07468 -0.02535 -0.0659 -0.02535 -0.05989 C -0.02535 -0.05364 -0.01424 -0.04879 -0.00052 -0.04879 C 0.01389 -0.04879 0.02552 -0.05364 0.02552 -0.05989 C 0.02552 -0.0659 0.01337 -0.06752 -0.0007 -0.06312 C -0.01458 -0.0585 -0.02535 -0.05041 -0.02535 -0.04416 C -0.02535 -0.03769 -0.01424 -0.03306 -0.00017 -0.03306 C 0.01389 -0.03306 0.02552 -0.03815 0.02552 -0.04416 C 0.02552 -0.05041 0.01337 -0.05202 -0.0007 -0.0474 C -0.01458 -0.04324 -0.02535 -0.03445 -0.02535 -0.02867 C -0.02535 -0.02266 -0.01406 -0.0178 -0.00017 -0.0178 C 0.01389 -0.0178 0.02552 -0.02266 0.02552 -0.02867 C 0.02552 -0.03445 0.01337 -0.03607 -0.0007 -0.03214 C -0.01458 -0.02775 -0.02535 -0.01896 -0.02535 -0.01272 C -0.02535 -0.00717 -0.01406 -0.00162 8.33333E-7 -0.00162 C 0.01406 -0.00162 0.02552 -0.00671 0.02552 -0.01272 C 0.02552 -0.01896 0.01337 -0.02058 -0.00052 -0.01619 C -0.01424 -0.01156 -0.02535 -0.00324 -0.02535 0.00254 C -0.02517 0.00879 -0.01406 0.01341 8.33333E-7 0.01341 C 0.01406 0.01341 0.02552 0.00809 0.02552 0.00231 C 0.02552 -0.00324 0.01389 -0.00509 8.33333E-7 1.09827E-6 " pathEditMode="relative" rAng="0" ptsTypes="fffffffffffffffffffffffffffffffff">
                                      <p:cBhvr>
                                        <p:cTn id="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12462 C -0.01458 -0.12138 -0.02535 -0.11329 -0.02535 -0.10659 C -0.02535 -0.10081 -0.01476 -0.09618 -0.00069 -0.09618 C 0.01337 -0.09618 0.02552 -0.10081 0.02552 -0.10659 C 0.02552 -0.11329 0.01302 -0.11491 -0.00121 -0.11052 C -0.01493 -0.10566 -0.02535 -0.09711 -0.02535 -0.0911 C -0.02535 -0.08508 -0.01458 -0.08023 -0.00069 -0.08023 C 0.01337 -0.08023 0.02552 -0.08508 0.02552 -0.0911 C 0.02552 -0.09711 0.01302 -0.09896 -0.00087 -0.09456 C -0.01493 -0.09017 -0.02535 -0.08185 -0.02535 -0.0756 C -0.02535 -0.06913 -0.01458 -0.06404 -0.00052 -0.06404 C 0.01337 -0.06404 0.02552 -0.06913 0.02552 -0.0756 C 0.02552 -0.08115 0.01302 -0.08277 -0.00087 -0.07907 C -0.01476 -0.07468 -0.02535 -0.06589 -0.02535 -0.05988 C -0.02535 -0.05364 -0.01424 -0.04878 -0.00052 -0.04878 C 0.01389 -0.04878 0.02552 -0.05364 0.02552 -0.05988 C 0.02552 -0.06589 0.01337 -0.06751 -0.00069 -0.06312 C -0.01458 -0.05849 -0.02535 -0.0504 -0.02535 -0.04416 C -0.02535 -0.03768 -0.01424 -0.03329 -0.00017 -0.03329 C 0.01389 -0.03329 0.02552 -0.03815 0.02552 -0.04416 C 0.02552 -0.0504 0.01337 -0.05202 -0.00069 -0.0474 C -0.01458 -0.04323 -0.02535 -0.03445 -0.02535 -0.02867 C -0.02535 -0.02266 -0.01406 -0.0178 -0.00017 -0.0178 C 0.01389 -0.0178 0.02552 -0.02266 0.02552 -0.02867 C 0.02552 -0.03445 0.01337 -0.03607 -0.00069 -0.03214 C -0.01458 -0.02774 -0.02535 -0.01896 -0.02535 -0.01271 C -0.02535 -0.00716 -0.01406 -0.00162 -5.55556E-7 -0.00162 C 0.01406 -0.00162 0.02552 -0.0067 0.02552 -0.01271 C 0.02552 -0.01896 0.01337 -0.02057 -0.00052 -0.01618 C -0.01424 -0.01156 -0.02535 -0.00323 -0.02535 0.00255 C -0.02517 0.00879 -0.01406 0.01341 -5.55556E-7 0.01341 C 0.01406 0.01341 0.02552 0.0081 0.02552 0.00232 C 0.02552 -0.00323 0.01389 -0.00508 -5.55556E-7 -3.12139E-6 " pathEditMode="relative" rAng="0" ptsTypes="fffffffffffffffffffffffffffffffff">
                                      <p:cBhvr>
                                        <p:cTn id="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52601E-6 C -0.01476 0.0044 -0.02552 0.01619 -0.02552 0.0259 C -0.02552 0.03445 -0.01493 0.04093 -0.0007 0.04093 C 0.01336 0.04093 0.02552 0.03445 0.02552 0.0259 C 0.02552 0.01619 0.01302 0.01365 -0.00122 0.02012 C -0.01528 0.02729 -0.02552 0.03908 -0.02552 0.04763 C -0.02552 0.05665 -0.01476 0.06382 -0.0007 0.06382 C 0.01336 0.06382 0.02552 0.05665 0.02552 0.04763 C 0.02552 0.03908 0.01302 0.03677 -0.00087 0.04324 C -0.01528 0.04925 -0.02552 0.06128 -0.02552 0.07029 C -0.02552 0.07977 -0.01476 0.08694 -0.00052 0.08694 C 0.01336 0.08694 0.02552 0.07977 0.02552 0.07029 C 0.02552 0.06243 0.01302 0.05989 -0.00087 0.06544 C -0.01493 0.07168 -0.02552 0.0844 -0.02552 0.09295 C -0.02552 0.10197 -0.01441 0.10914 -0.00052 0.10914 C 0.01388 0.10914 0.02552 0.10197 0.02552 0.09295 C 0.02552 0.0844 0.01319 0.08232 -0.0007 0.08856 C -0.01476 0.0948 -0.02552 0.10682 -0.02552 0.11515 C -0.02552 0.12509 -0.01441 0.1311 -0.00035 0.1311 C 0.01388 0.1311 0.02552 0.12417 0.02552 0.11515 C 0.02552 0.10682 0.01319 0.10428 -0.0007 0.11099 C -0.01476 0.117 -0.02552 0.12948 -0.02552 0.13758 C -0.02552 0.14636 -0.01441 0.15376 -0.00035 0.15376 C 0.01388 0.15376 0.02552 0.14636 0.02552 0.13758 C 0.02552 0.12948 0.01336 0.12694 -0.0007 0.13318 C -0.01476 0.13919 -0.02552 0.15168 -0.02552 0.1607 C -0.02552 0.16833 -0.01441 0.17642 4.16667E-6 0.17642 C 0.01406 0.17642 0.02552 0.16948 0.02552 0.1607 C 0.02552 0.15168 0.01336 0.14937 -0.00052 0.15584 C -0.01441 0.16232 -0.0257 0.17411 -0.02552 0.18289 C -0.02535 0.19145 -0.01441 0.19839 4.16667E-6 0.19839 C 0.01406 0.19839 0.02552 0.19099 0.02552 0.1822 C 0.02552 0.17411 0.01388 0.17203 4.16667E-6 0.17896 " pathEditMode="relative" rAng="0" ptsTypes="fffffffffffffffffffffffffffffffff">
                                      <p:cBhvr>
                                        <p:cTn id="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77457E-6 C -0.00608 0.0044 -0.01042 0.01619 -0.01042 0.0259 C -0.01042 0.03445 -0.00608 0.04093 -0.00017 0.04093 C 0.00556 0.04093 0.01059 0.03445 0.01059 0.0259 C 0.01059 0.01619 0.00538 0.01364 -0.00052 0.02012 C -0.00625 0.02729 -0.01042 0.03908 -0.01042 0.04763 C -0.01042 0.05665 -0.00608 0.06382 -0.00017 0.06382 C 0.00556 0.06382 0.01059 0.05665 0.01059 0.04763 C 0.01059 0.03908 0.00538 0.03677 -0.00035 0.04324 C -0.00625 0.04925 -0.01042 0.06127 -0.01042 0.07029 C -0.01042 0.07977 -0.00608 0.08694 -0.00017 0.08694 C 0.00556 0.08694 0.01059 0.07977 0.01059 0.07029 C 0.01059 0.06243 0.00538 0.05989 -0.00035 0.06544 C -0.00608 0.07168 -0.01042 0.0844 -0.01042 0.09295 C -0.01042 0.10197 -0.0059 0.10914 -0.00017 0.10914 C 0.00573 0.10914 0.01059 0.10197 0.01059 0.09295 C 0.01059 0.0844 0.00538 0.08231 -0.00017 0.08856 C -0.00608 0.0948 -0.01042 0.10682 -0.01042 0.11515 C -0.01042 0.12509 -0.0059 0.1311 -0.00017 0.1311 C 0.00573 0.1311 0.01059 0.12416 0.01059 0.11515 C 0.01059 0.10682 0.00538 0.10428 -0.00017 0.11099 C -0.00608 0.117 -0.01042 0.12948 -0.01042 0.13758 C -0.01042 0.14636 -0.0059 0.15376 -0.00017 0.15376 C 0.00573 0.15376 0.01059 0.14636 0.01059 0.13758 C 0.01059 0.12948 0.00556 0.12694 -0.00017 0.13318 C -0.00608 0.13919 -0.01042 0.15168 -0.01042 0.1607 C -0.01042 0.16833 -0.0059 0.17642 0 0.17642 C 0.00573 0.17642 0.01059 0.16948 0.01059 0.1607 C 0.01059 0.15168 0.00556 0.14937 -0.00017 0.15584 C -0.0059 0.16231 -0.01042 0.17411 -0.01042 0.18289 C -0.01042 0.19145 -0.0059 0.19838 0 0.19838 C 0.00573 0.19838 0.01059 0.19099 0.01059 0.1822 C 0.01059 0.17411 0.00573 0.17203 0 0.17896 " pathEditMode="relative" rAng="0" ptsTypes="fffffffffffffffffffffffffffffffff">
                                      <p:cBhvr>
                                        <p:cTn id="1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67 -0.12462 C 0.03107 -0.12023 0.02621 -0.10844 0.02621 -0.09873 C 0.02621 -0.09017 0.0309 -0.0837 0.03732 -0.0837 C 0.04357 -0.0837 0.04913 -0.09017 0.04913 -0.09873 C 0.04913 -0.10844 0.0434 -0.11098 0.03715 -0.10451 C 0.03073 -0.09734 0.02621 -0.08555 0.02621 -0.07699 C 0.02621 -0.06797 0.03107 -0.06081 0.03732 -0.06081 C 0.04357 -0.06081 0.04913 -0.06797 0.04913 -0.07699 C 0.04913 -0.08555 0.0434 -0.08786 0.03715 -0.08138 C 0.03073 -0.07537 0.02621 -0.06335 0.02621 -0.05433 C 0.02621 -0.04485 0.03107 -0.03768 0.03732 -0.03768 C 0.04357 -0.03768 0.04913 -0.04485 0.04913 -0.05433 C 0.04913 -0.06219 0.0434 -0.06474 0.03715 -0.05919 C 0.0309 -0.05294 0.02621 -0.04023 0.02621 -0.03167 C 0.02621 -0.02266 0.03125 -0.01549 0.03732 -0.01549 C 0.04392 -0.01549 0.04913 -0.02266 0.04913 -0.03167 C 0.04913 -0.04023 0.04357 -0.04231 0.03732 -0.03607 C 0.03107 -0.02982 0.02621 -0.0178 0.02621 -0.00948 C 0.02621 0.00047 0.03125 0.00648 0.0375 0.00648 C 0.04392 0.00648 0.04913 -0.00046 0.04913 -0.00948 C 0.04913 -0.0178 0.04357 -0.02034 0.03732 -0.01364 C 0.03107 -0.00763 0.02621 0.00486 0.02621 0.01295 C 0.02621 0.02174 0.03125 0.02914 0.0375 0.02914 C 0.04392 0.02914 0.04913 0.02174 0.04913 0.01295 C 0.04913 0.00486 0.04357 0.00232 0.03732 0.00856 C 0.03107 0.01457 0.02621 0.02706 0.02621 0.03607 C 0.02621 0.0437 0.03125 0.05179 0.03767 0.05179 C 0.04392 0.05179 0.04913 0.04486 0.04913 0.03607 C 0.04913 0.02706 0.04357 0.02474 0.03732 0.03122 C 0.03125 0.03769 0.02621 0.04948 0.02621 0.05827 C 0.02621 0.06682 0.03125 0.07376 0.03767 0.07376 C 0.04392 0.07376 0.04913 0.06636 0.04913 0.05758 C 0.04913 0.04948 0.04392 0.0474 0.03767 0.05434 " pathEditMode="relative" rAng="0" ptsTypes="fffffffffffffffffffffffffffffffff">
                                      <p:cBhvr>
                                        <p:cTn id="1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763E-6 C -0.01476 0.00439 -0.02552 0.01618 -0.02552 0.02589 C -0.02552 0.03445 -0.01493 0.04092 -0.00069 0.04092 C 0.01337 0.04092 0.02552 0.03445 0.02552 0.02589 C 0.02552 0.01618 0.01302 0.01364 -0.00122 0.02011 C -0.01528 0.02728 -0.02552 0.03907 -0.02552 0.04763 C -0.02552 0.05665 -0.01476 0.06381 -0.00069 0.06381 C 0.01337 0.06381 0.02552 0.05665 0.02552 0.04763 C 0.02552 0.03907 0.01302 0.03676 -0.00087 0.04324 C -0.01528 0.04925 -0.02552 0.06127 -0.02552 0.07029 C -0.02552 0.07977 -0.01476 0.08693 -0.00052 0.08693 C 0.01337 0.08693 0.02552 0.07977 0.02552 0.07029 C 0.02552 0.06243 0.01302 0.05988 -0.00087 0.06543 C -0.01493 0.07167 -0.02552 0.08439 -0.02552 0.09295 C -0.02552 0.10196 -0.01441 0.10913 -0.00052 0.10913 C 0.01389 0.10913 0.02552 0.10196 0.02552 0.09295 C 0.02552 0.08439 0.01319 0.08231 -0.00069 0.08855 C -0.01476 0.0948 -0.02552 0.10682 -0.02552 0.11514 C -0.02552 0.12509 -0.01441 0.1311 -0.00035 0.1311 C 0.01389 0.1311 0.02552 0.12416 0.02552 0.11514 C 0.02552 0.10682 0.01319 0.10428 -0.00069 0.11098 C -0.01476 0.11699 -0.02552 0.12948 -0.02552 0.13757 C -0.02552 0.14636 -0.01441 0.15376 -0.00035 0.15376 C 0.01389 0.15376 0.02552 0.14636 0.02552 0.13757 C 0.02552 0.12948 0.01337 0.12693 -0.00069 0.13318 C -0.01476 0.13919 -0.02552 0.15167 -0.02552 0.16069 C -0.02552 0.16832 -0.01441 0.17641 0 0.17641 C 0.01406 0.17641 0.02552 0.16948 0.02552 0.16069 C 0.02552 0.15167 0.01337 0.14936 -0.00052 0.15584 C -0.01441 0.16231 -0.02569 0.1741 -0.02552 0.18289 C -0.02535 0.19144 -0.01441 0.19838 0 0.19838 C 0.01406 0.19838 0.02552 0.19098 0.02552 0.18219 C 0.02552 0.1741 0.01389 0.17202 0 0.17896 " pathEditMode="relative" rAng="0" ptsTypes="fffffffffffffffffffffffffffffffff">
                                      <p:cBhvr>
                                        <p:cTn id="1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1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-0.0904 C 0.04392 -0.08601 0.03889 -0.07422 0.03889 -0.06451 C 0.03889 -0.05595 0.04375 -0.04948 0.05034 -0.04948 C 0.05694 -0.04948 0.06267 -0.05595 0.06267 -0.06451 C 0.06267 -0.07422 0.05677 -0.07676 0.05017 -0.07029 C 0.04357 -0.06312 0.03889 -0.05133 0.03889 -0.04277 C 0.03889 -0.03375 0.04392 -0.02659 0.05034 -0.02659 C 0.05694 -0.02659 0.06267 -0.03375 0.06267 -0.04277 C 0.06267 -0.05133 0.05677 -0.05364 0.05034 -0.04717 C 0.04357 -0.04115 0.03889 -0.02913 0.03889 -0.02011 C 0.03889 -0.01063 0.04392 -0.00347 0.05052 -0.00347 C 0.05694 -0.00347 0.06267 -0.01063 0.06267 -0.02011 C 0.06267 -0.02797 0.05677 -0.03052 0.05034 -0.02497 C 0.04375 -0.01873 0.03889 -0.00601 0.03889 0.00255 C 0.03889 0.01156 0.04409 0.01873 0.05052 0.01873 C 0.05711 0.01873 0.06267 0.01156 0.06267 0.00255 C 0.06267 -0.00601 0.05694 -0.00809 0.05034 -0.00185 C 0.04392 0.0044 0.03889 0.01642 0.03889 0.02474 C 0.03889 0.03468 0.04409 0.0407 0.05052 0.0407 C 0.05711 0.0407 0.06267 0.03376 0.06267 0.02474 C 0.06267 0.01642 0.05694 0.01388 0.05034 0.02058 C 0.04392 0.02659 0.03889 0.03908 0.03889 0.04717 C 0.03889 0.05596 0.04409 0.06335 0.05052 0.06335 C 0.05711 0.06335 0.06267 0.05596 0.06267 0.04717 C 0.06267 0.03908 0.05694 0.03653 0.05034 0.04278 C 0.04392 0.04879 0.03889 0.06127 0.03889 0.07029 C 0.03889 0.07792 0.04409 0.08601 0.05069 0.08601 C 0.05729 0.08601 0.06267 0.07908 0.06267 0.07029 C 0.06267 0.06127 0.05694 0.05896 0.05052 0.06544 C 0.04409 0.07191 0.03889 0.0837 0.03889 0.09249 C 0.03889 0.10104 0.04409 0.10798 0.05069 0.10798 C 0.05729 0.10798 0.06267 0.10058 0.06267 0.09179 C 0.06267 0.0837 0.05711 0.08162 0.05069 0.08856 " pathEditMode="relative" rAng="0" ptsTypes="fffffffffffffffffffffffffffffffff">
                                      <p:cBhvr>
                                        <p:cTn id="1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91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5723E-6 C -0.01476 0.00439 -0.02552 0.01618 -0.02552 0.02589 C -0.02552 0.03445 -0.01493 0.04092 -0.0007 0.04092 C 0.01337 0.04092 0.02552 0.03445 0.02552 0.02589 C 0.02552 0.01618 0.01302 0.01364 -0.00122 0.02011 C -0.01528 0.02728 -0.02552 0.03907 -0.02552 0.04763 C -0.02552 0.05664 -0.01476 0.06381 -0.0007 0.06381 C 0.01337 0.06381 0.02552 0.05664 0.02552 0.04763 C 0.02552 0.03907 0.01302 0.03676 -0.00087 0.04323 C -0.01528 0.04924 -0.02552 0.06127 -0.02552 0.07029 C -0.02552 0.07977 -0.01476 0.08693 -0.00052 0.08693 C 0.01337 0.08693 0.02552 0.07977 0.02552 0.07029 C 0.02552 0.06242 0.01302 0.05988 -0.00087 0.06543 C -0.01493 0.07167 -0.02552 0.08439 -0.02552 0.09294 C -0.02552 0.10196 -0.01441 0.10913 -0.00052 0.10913 C 0.01389 0.10913 0.02552 0.10196 0.02552 0.09294 C 0.02552 0.08439 0.01319 0.08231 -0.0007 0.08855 C -0.01476 0.09479 -0.02552 0.10682 -0.02552 0.11514 C -0.02552 0.12508 -0.01441 0.13109 -0.00035 0.13109 C 0.01389 0.13109 0.02552 0.12416 0.02552 0.11514 C 0.02552 0.10682 0.01319 0.10427 -0.0007 0.11098 C -0.01476 0.11699 -0.02552 0.12948 -0.02552 0.13757 C -0.02552 0.14635 -0.01441 0.15375 -0.00035 0.15375 C 0.01389 0.15375 0.02552 0.14635 0.02552 0.13757 C 0.02552 0.12948 0.01337 0.12693 -0.0007 0.13318 C -0.01476 0.13919 -0.02552 0.15167 -0.02552 0.16069 C -0.02552 0.16832 -0.01441 0.17641 2.22222E-6 0.17641 C 0.01406 0.17641 0.02552 0.16948 0.02552 0.16069 C 0.02552 0.15167 0.01337 0.14936 -0.00052 0.15583 C -0.01441 0.16231 -0.0257 0.1741 -0.02552 0.18289 C -0.02535 0.19144 -0.01441 0.19838 2.22222E-6 0.19838 C 0.01406 0.19838 0.02552 0.19098 0.02552 0.18219 C 0.02552 0.1741 0.01389 0.17202 2.22222E-6 0.17896 " pathEditMode="relative" rAng="0" ptsTypes="fffffffffffffffffffffffffffffffff"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9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5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33" grpId="0" animBg="1"/>
      <p:bldP spid="67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APOPTOSIS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When a cell is stressed or is unhealthy it tries to fix itself.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However, if it can not fix itself, it commits apoptosis or cell suicide.  Through a carefully controlled series of steps, the cell releases enzymes that digest the cell from the inside out = autophagy.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 smtClean="0"/>
              <a:t>Apoptosis also occurs during fetal development, such as when cells between the fingers die off so we don’t have webbed fingers.</a:t>
            </a:r>
            <a:endParaRPr lang="en-US" sz="2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34652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on 3"/>
          <p:cNvSpPr>
            <a:spLocks noChangeAspect="1"/>
          </p:cNvSpPr>
          <p:nvPr/>
        </p:nvSpPr>
        <p:spPr>
          <a:xfrm>
            <a:off x="3962399" y="1066548"/>
            <a:ext cx="543395" cy="509952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oon 4"/>
          <p:cNvSpPr>
            <a:spLocks noChangeAspect="1"/>
          </p:cNvSpPr>
          <p:nvPr/>
        </p:nvSpPr>
        <p:spPr>
          <a:xfrm>
            <a:off x="4489455" y="1205814"/>
            <a:ext cx="314793" cy="459287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>
            <a:spLocks noChangeAspect="1"/>
          </p:cNvSpPr>
          <p:nvPr/>
        </p:nvSpPr>
        <p:spPr>
          <a:xfrm>
            <a:off x="4675476" y="1295774"/>
            <a:ext cx="757506" cy="428381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>
            <a:spLocks noChangeAspect="1"/>
          </p:cNvSpPr>
          <p:nvPr/>
        </p:nvSpPr>
        <p:spPr>
          <a:xfrm>
            <a:off x="5257800" y="1437556"/>
            <a:ext cx="589910" cy="370874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/>
          <p:cNvSpPr/>
          <p:nvPr/>
        </p:nvSpPr>
        <p:spPr>
          <a:xfrm rot="5400000">
            <a:off x="-1590554" y="328371"/>
            <a:ext cx="3535809" cy="3040069"/>
          </a:xfrm>
          <a:prstGeom prst="blockArc">
            <a:avLst>
              <a:gd name="adj1" fmla="val 10799999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/>
        </p:nvSpPr>
        <p:spPr>
          <a:xfrm rot="5400000">
            <a:off x="5115219" y="3093699"/>
            <a:ext cx="6768756" cy="75985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Moon 26"/>
          <p:cNvSpPr/>
          <p:nvPr/>
        </p:nvSpPr>
        <p:spPr>
          <a:xfrm rot="10800000">
            <a:off x="1066798" y="228595"/>
            <a:ext cx="844359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oon 27"/>
          <p:cNvSpPr/>
          <p:nvPr/>
        </p:nvSpPr>
        <p:spPr>
          <a:xfrm rot="11421538">
            <a:off x="1914234" y="719654"/>
            <a:ext cx="602984" cy="3248775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oon 28"/>
          <p:cNvSpPr/>
          <p:nvPr/>
        </p:nvSpPr>
        <p:spPr>
          <a:xfrm rot="10800000">
            <a:off x="1558220" y="224847"/>
            <a:ext cx="771360" cy="438344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oon 29"/>
          <p:cNvSpPr/>
          <p:nvPr/>
        </p:nvSpPr>
        <p:spPr>
          <a:xfrm rot="12056636">
            <a:off x="2461765" y="44104"/>
            <a:ext cx="698232" cy="3403112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059" y="1720333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20" name="Rectangle 19"/>
          <p:cNvSpPr/>
          <p:nvPr/>
        </p:nvSpPr>
        <p:spPr>
          <a:xfrm>
            <a:off x="4675475" y="843085"/>
            <a:ext cx="8854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GOLGI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2110796" y="267310"/>
            <a:ext cx="655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RER</a:t>
            </a:r>
            <a:endParaRPr lang="en-US" b="1" dirty="0"/>
          </a:p>
        </p:txBody>
      </p:sp>
      <p:sp>
        <p:nvSpPr>
          <p:cNvPr id="22" name="Rectangle 21"/>
          <p:cNvSpPr/>
          <p:nvPr/>
        </p:nvSpPr>
        <p:spPr>
          <a:xfrm>
            <a:off x="357459" y="1872733"/>
            <a:ext cx="121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NUCLEUS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6324600" y="810819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VESICLES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33400" y="4423622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= </a:t>
            </a:r>
            <a:r>
              <a:rPr lang="en-US" b="1" dirty="0"/>
              <a:t>UNMODIFIED PROTEINS</a:t>
            </a:r>
          </a:p>
        </p:txBody>
      </p:sp>
      <p:sp>
        <p:nvSpPr>
          <p:cNvPr id="26" name="Pie 25"/>
          <p:cNvSpPr/>
          <p:nvPr/>
        </p:nvSpPr>
        <p:spPr>
          <a:xfrm>
            <a:off x="507175" y="4521575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Pie 32"/>
          <p:cNvSpPr/>
          <p:nvPr/>
        </p:nvSpPr>
        <p:spPr>
          <a:xfrm>
            <a:off x="1870114" y="2595694"/>
            <a:ext cx="228600" cy="173426"/>
          </a:xfrm>
          <a:prstGeom prst="pi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9251" y="5043628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= UNFOLDED PROTEINS</a:t>
            </a:r>
          </a:p>
        </p:txBody>
      </p:sp>
      <p:sp>
        <p:nvSpPr>
          <p:cNvPr id="66" name="&quot;No&quot; Symbol 65"/>
          <p:cNvSpPr/>
          <p:nvPr/>
        </p:nvSpPr>
        <p:spPr>
          <a:xfrm>
            <a:off x="357459" y="513752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&quot;No&quot; Symbol 66"/>
          <p:cNvSpPr/>
          <p:nvPr/>
        </p:nvSpPr>
        <p:spPr>
          <a:xfrm>
            <a:off x="2036375" y="2887098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&quot;No&quot; Symbol 67"/>
          <p:cNvSpPr/>
          <p:nvPr/>
        </p:nvSpPr>
        <p:spPr>
          <a:xfrm>
            <a:off x="1485900" y="2497121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&quot;No&quot; Symbol 68"/>
          <p:cNvSpPr/>
          <p:nvPr/>
        </p:nvSpPr>
        <p:spPr>
          <a:xfrm>
            <a:off x="2247607" y="186333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&quot;No&quot; Symbol 70"/>
          <p:cNvSpPr/>
          <p:nvPr/>
        </p:nvSpPr>
        <p:spPr>
          <a:xfrm>
            <a:off x="2048037" y="255249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&quot;No&quot; Symbol 71"/>
          <p:cNvSpPr/>
          <p:nvPr/>
        </p:nvSpPr>
        <p:spPr>
          <a:xfrm>
            <a:off x="1895604" y="1862290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&quot;No&quot; Symbol 72"/>
          <p:cNvSpPr/>
          <p:nvPr/>
        </p:nvSpPr>
        <p:spPr>
          <a:xfrm>
            <a:off x="1927879" y="1089660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&quot;No&quot; Symbol 73"/>
          <p:cNvSpPr/>
          <p:nvPr/>
        </p:nvSpPr>
        <p:spPr>
          <a:xfrm>
            <a:off x="2391426" y="255249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&quot;No&quot; Symbol 74"/>
          <p:cNvSpPr/>
          <p:nvPr/>
        </p:nvSpPr>
        <p:spPr>
          <a:xfrm>
            <a:off x="2247607" y="2257872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&quot;No&quot; Symbol 75"/>
          <p:cNvSpPr/>
          <p:nvPr/>
        </p:nvSpPr>
        <p:spPr>
          <a:xfrm>
            <a:off x="1911157" y="2025037"/>
            <a:ext cx="281543" cy="259830"/>
          </a:xfrm>
          <a:prstGeom prst="noSmoking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81698" y="5428349"/>
            <a:ext cx="2746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APOPTOSIS</a:t>
            </a:r>
            <a:endParaRPr lang="en-US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j0082205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22561" y="62484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5" dur="10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9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27" grpId="0" animBg="1"/>
      <p:bldP spid="28" grpId="0" animBg="1"/>
      <p:bldP spid="29" grpId="0" animBg="1"/>
      <p:bldP spid="30" grpId="0" animBg="1"/>
      <p:bldP spid="15" grpId="0"/>
      <p:bldP spid="20" grpId="0"/>
      <p:bldP spid="21" grpId="0"/>
      <p:bldP spid="22" grpId="0"/>
      <p:bldP spid="23" grpId="0"/>
      <p:bldP spid="25" grpId="0"/>
      <p:bldP spid="26" grpId="0" animBg="1"/>
      <p:bldP spid="33" grpId="0" animBg="1"/>
      <p:bldP spid="51" grpId="0"/>
      <p:bldP spid="66" grpId="0" animBg="1"/>
      <p:bldP spid="67" grpId="0" animBg="1"/>
      <p:bldP spid="68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299</TotalTime>
  <Words>356</Words>
  <Application>Microsoft Office PowerPoint</Application>
  <PresentationFormat>On-screen Show (4:3)</PresentationFormat>
  <Paragraphs>57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Normal Protein Trafficking and the Unfolded Protein Response</vt:lpstr>
      <vt:lpstr>NORMAL PROTEIN TRAFFICKING</vt:lpstr>
      <vt:lpstr>PowerPoint Presentation</vt:lpstr>
      <vt:lpstr>MIS-FOLDED AND UNFOLDED  PROTEINS AND STRESS</vt:lpstr>
      <vt:lpstr>PowerPoint Presentation</vt:lpstr>
      <vt:lpstr>APOPTOSIS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kshk152</dc:creator>
  <cp:lastModifiedBy>Ky</cp:lastModifiedBy>
  <cp:revision>31</cp:revision>
  <dcterms:created xsi:type="dcterms:W3CDTF">2014-10-20T22:07:01Z</dcterms:created>
  <dcterms:modified xsi:type="dcterms:W3CDTF">2016-01-22T16:29:31Z</dcterms:modified>
</cp:coreProperties>
</file>